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705" r:id="rId2"/>
    <p:sldMasterId id="2147483717" r:id="rId3"/>
    <p:sldMasterId id="2147483730" r:id="rId4"/>
  </p:sldMasterIdLst>
  <p:notesMasterIdLst>
    <p:notesMasterId r:id="rId153"/>
  </p:notesMasterIdLst>
  <p:handoutMasterIdLst>
    <p:handoutMasterId r:id="rId154"/>
  </p:handoutMasterIdLst>
  <p:sldIdLst>
    <p:sldId id="256" r:id="rId5"/>
    <p:sldId id="415" r:id="rId6"/>
    <p:sldId id="413" r:id="rId7"/>
    <p:sldId id="414" r:id="rId8"/>
    <p:sldId id="416" r:id="rId9"/>
    <p:sldId id="407" r:id="rId10"/>
    <p:sldId id="408" r:id="rId11"/>
    <p:sldId id="412" r:id="rId12"/>
    <p:sldId id="257" r:id="rId13"/>
    <p:sldId id="384" r:id="rId14"/>
    <p:sldId id="385" r:id="rId15"/>
    <p:sldId id="258" r:id="rId16"/>
    <p:sldId id="259" r:id="rId17"/>
    <p:sldId id="262" r:id="rId18"/>
    <p:sldId id="261" r:id="rId19"/>
    <p:sldId id="260" r:id="rId20"/>
    <p:sldId id="265" r:id="rId21"/>
    <p:sldId id="264"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358" r:id="rId37"/>
    <p:sldId id="359" r:id="rId38"/>
    <p:sldId id="360" r:id="rId39"/>
    <p:sldId id="361" r:id="rId40"/>
    <p:sldId id="372" r:id="rId41"/>
    <p:sldId id="363" r:id="rId42"/>
    <p:sldId id="364" r:id="rId43"/>
    <p:sldId id="365" r:id="rId44"/>
    <p:sldId id="368" r:id="rId45"/>
    <p:sldId id="280" r:id="rId46"/>
    <p:sldId id="281" r:id="rId47"/>
    <p:sldId id="282" r:id="rId48"/>
    <p:sldId id="283" r:id="rId49"/>
    <p:sldId id="284" r:id="rId50"/>
    <p:sldId id="285" r:id="rId51"/>
    <p:sldId id="286" r:id="rId52"/>
    <p:sldId id="287" r:id="rId53"/>
    <p:sldId id="288" r:id="rId54"/>
    <p:sldId id="386" r:id="rId55"/>
    <p:sldId id="38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04" r:id="rId71"/>
    <p:sldId id="405" r:id="rId72"/>
    <p:sldId id="406" r:id="rId73"/>
    <p:sldId id="417" r:id="rId74"/>
    <p:sldId id="418" r:id="rId75"/>
    <p:sldId id="419" r:id="rId76"/>
    <p:sldId id="420" r:id="rId77"/>
    <p:sldId id="421" r:id="rId78"/>
    <p:sldId id="422" r:id="rId79"/>
    <p:sldId id="423" r:id="rId80"/>
    <p:sldId id="507" r:id="rId81"/>
    <p:sldId id="508" r:id="rId82"/>
    <p:sldId id="509" r:id="rId83"/>
    <p:sldId id="510" r:id="rId84"/>
    <p:sldId id="511" r:id="rId85"/>
    <p:sldId id="512" r:id="rId86"/>
    <p:sldId id="427" r:id="rId87"/>
    <p:sldId id="432" r:id="rId88"/>
    <p:sldId id="433" r:id="rId89"/>
    <p:sldId id="434" r:id="rId90"/>
    <p:sldId id="442" r:id="rId91"/>
    <p:sldId id="443" r:id="rId92"/>
    <p:sldId id="444" r:id="rId93"/>
    <p:sldId id="445" r:id="rId94"/>
    <p:sldId id="446" r:id="rId95"/>
    <p:sldId id="447" r:id="rId96"/>
    <p:sldId id="448" r:id="rId97"/>
    <p:sldId id="449" r:id="rId98"/>
    <p:sldId id="450" r:id="rId99"/>
    <p:sldId id="451" r:id="rId100"/>
    <p:sldId id="452" r:id="rId101"/>
    <p:sldId id="453" r:id="rId102"/>
    <p:sldId id="454" r:id="rId103"/>
    <p:sldId id="455" r:id="rId104"/>
    <p:sldId id="456" r:id="rId105"/>
    <p:sldId id="457" r:id="rId106"/>
    <p:sldId id="458" r:id="rId107"/>
    <p:sldId id="459" r:id="rId108"/>
    <p:sldId id="460" r:id="rId109"/>
    <p:sldId id="461" r:id="rId110"/>
    <p:sldId id="462" r:id="rId111"/>
    <p:sldId id="463" r:id="rId112"/>
    <p:sldId id="464" r:id="rId113"/>
    <p:sldId id="465" r:id="rId114"/>
    <p:sldId id="466" r:id="rId115"/>
    <p:sldId id="467" r:id="rId116"/>
    <p:sldId id="468" r:id="rId117"/>
    <p:sldId id="469" r:id="rId118"/>
    <p:sldId id="470" r:id="rId119"/>
    <p:sldId id="471" r:id="rId120"/>
    <p:sldId id="472" r:id="rId121"/>
    <p:sldId id="473" r:id="rId122"/>
    <p:sldId id="474" r:id="rId123"/>
    <p:sldId id="475" r:id="rId124"/>
    <p:sldId id="476" r:id="rId125"/>
    <p:sldId id="477" r:id="rId126"/>
    <p:sldId id="478" r:id="rId127"/>
    <p:sldId id="479" r:id="rId128"/>
    <p:sldId id="480" r:id="rId129"/>
    <p:sldId id="481" r:id="rId130"/>
    <p:sldId id="482" r:id="rId131"/>
    <p:sldId id="483" r:id="rId132"/>
    <p:sldId id="484" r:id="rId133"/>
    <p:sldId id="485" r:id="rId134"/>
    <p:sldId id="486" r:id="rId135"/>
    <p:sldId id="487" r:id="rId136"/>
    <p:sldId id="488" r:id="rId137"/>
    <p:sldId id="489" r:id="rId138"/>
    <p:sldId id="490" r:id="rId139"/>
    <p:sldId id="491" r:id="rId140"/>
    <p:sldId id="492" r:id="rId141"/>
    <p:sldId id="493" r:id="rId142"/>
    <p:sldId id="494" r:id="rId143"/>
    <p:sldId id="495" r:id="rId144"/>
    <p:sldId id="496" r:id="rId145"/>
    <p:sldId id="497" r:id="rId146"/>
    <p:sldId id="498" r:id="rId147"/>
    <p:sldId id="499" r:id="rId148"/>
    <p:sldId id="500" r:id="rId149"/>
    <p:sldId id="501" r:id="rId150"/>
    <p:sldId id="502" r:id="rId151"/>
    <p:sldId id="503" r:id="rId152"/>
  </p:sldIdLst>
  <p:sldSz cx="9144000" cy="6858000" type="screen4x3"/>
  <p:notesSz cx="9939338" cy="6811963"/>
  <p:defaultTextStyle>
    <a:defPPr>
      <a:defRPr lang="zh-CN"/>
    </a:defPPr>
    <a:lvl1pPr algn="l" rtl="0" fontAlgn="base">
      <a:spcBef>
        <a:spcPct val="0"/>
      </a:spcBef>
      <a:spcAft>
        <a:spcPct val="0"/>
      </a:spcAft>
      <a:defRPr kumimoji="1" sz="2400" b="1" kern="1200">
        <a:solidFill>
          <a:schemeClr val="tx1"/>
        </a:solidFill>
        <a:latin typeface="Verdana" pitchFamily="34"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Verdana" pitchFamily="34" charset="0"/>
        <a:ea typeface="黑体" pitchFamily="2" charset="-122"/>
        <a:cs typeface="+mn-cs"/>
      </a:defRPr>
    </a:lvl5pPr>
    <a:lvl6pPr marL="2286000" algn="l" defTabSz="914400" rtl="0" eaLnBrk="1" latinLnBrk="0" hangingPunct="1">
      <a:defRPr kumimoji="1" sz="2400" b="1" kern="1200">
        <a:solidFill>
          <a:schemeClr val="tx1"/>
        </a:solidFill>
        <a:latin typeface="Verdana" pitchFamily="34" charset="0"/>
        <a:ea typeface="黑体" pitchFamily="2" charset="-122"/>
        <a:cs typeface="+mn-cs"/>
      </a:defRPr>
    </a:lvl6pPr>
    <a:lvl7pPr marL="2743200" algn="l" defTabSz="914400" rtl="0" eaLnBrk="1" latinLnBrk="0" hangingPunct="1">
      <a:defRPr kumimoji="1" sz="2400" b="1" kern="1200">
        <a:solidFill>
          <a:schemeClr val="tx1"/>
        </a:solidFill>
        <a:latin typeface="Verdana" pitchFamily="34" charset="0"/>
        <a:ea typeface="黑体" pitchFamily="2" charset="-122"/>
        <a:cs typeface="+mn-cs"/>
      </a:defRPr>
    </a:lvl7pPr>
    <a:lvl8pPr marL="3200400" algn="l" defTabSz="914400" rtl="0" eaLnBrk="1" latinLnBrk="0" hangingPunct="1">
      <a:defRPr kumimoji="1" sz="2400" b="1" kern="1200">
        <a:solidFill>
          <a:schemeClr val="tx1"/>
        </a:solidFill>
        <a:latin typeface="Verdana" pitchFamily="34" charset="0"/>
        <a:ea typeface="黑体" pitchFamily="2" charset="-122"/>
        <a:cs typeface="+mn-cs"/>
      </a:defRPr>
    </a:lvl8pPr>
    <a:lvl9pPr marL="3657600" algn="l" defTabSz="914400" rtl="0" eaLnBrk="1" latinLnBrk="0" hangingPunct="1">
      <a:defRPr kumimoji="1" sz="2400" b="1" kern="1200">
        <a:solidFill>
          <a:schemeClr val="tx1"/>
        </a:solidFill>
        <a:latin typeface="Verdana" pitchFamily="34"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00"/>
    <a:srgbClr val="FFFF66"/>
    <a:srgbClr val="DDDDDD"/>
    <a:srgbClr val="C0C0C0"/>
    <a:srgbClr val="00FF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32" autoAdjust="0"/>
    <p:restoredTop sz="94660"/>
  </p:normalViewPr>
  <p:slideViewPr>
    <p:cSldViewPr>
      <p:cViewPr varScale="1">
        <p:scale>
          <a:sx n="81" d="100"/>
          <a:sy n="81" d="100"/>
        </p:scale>
        <p:origin x="-11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04"/>
    </p:cViewPr>
  </p:sorterViewPr>
  <p:notesViewPr>
    <p:cSldViewPr>
      <p:cViewPr>
        <p:scale>
          <a:sx n="75" d="100"/>
          <a:sy n="75" d="100"/>
        </p:scale>
        <p:origin x="-1404" y="702"/>
      </p:cViewPr>
      <p:guideLst>
        <p:guide orient="horz" pos="2146"/>
        <p:guide pos="3131"/>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handoutMaster" Target="handoutMasters/handout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presProps" Target="pres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563245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563245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fld id="{BABC3D6E-A7DF-406E-9235-E336B8F2CB13}" type="slidenum">
              <a:rPr lang="en-US" altLang="zh-CN"/>
              <a:pPr>
                <a:defRPr/>
              </a:pPr>
              <a:t>‹#›</a:t>
            </a:fld>
            <a:endParaRPr lang="en-US" altLang="zh-CN"/>
          </a:p>
        </p:txBody>
      </p:sp>
    </p:spTree>
    <p:extLst>
      <p:ext uri="{BB962C8B-B14F-4D97-AF65-F5344CB8AC3E}">
        <p14:creationId xmlns:p14="http://schemas.microsoft.com/office/powerpoint/2010/main" val="151610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5632450" y="0"/>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3267075" y="511175"/>
            <a:ext cx="3405188" cy="25542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3975" y="3292475"/>
            <a:ext cx="7291388"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defTabSz="957263">
              <a:defRPr sz="1300" b="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5632450" y="6472238"/>
            <a:ext cx="43068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10" tIns="47855" rIns="95710" bIns="47855" numCol="1" anchor="b" anchorCtr="0" compatLnSpc="1">
            <a:prstTxWarp prst="textNoShape">
              <a:avLst/>
            </a:prstTxWarp>
          </a:bodyPr>
          <a:lstStyle>
            <a:lvl1pPr algn="r" defTabSz="957263">
              <a:defRPr sz="1300" b="0">
                <a:latin typeface="Times New Roman" pitchFamily="18" charset="0"/>
                <a:ea typeface="宋体" pitchFamily="2" charset="-122"/>
              </a:defRPr>
            </a:lvl1pPr>
          </a:lstStyle>
          <a:p>
            <a:pPr>
              <a:defRPr/>
            </a:pPr>
            <a:fld id="{F175DB77-BA22-4768-98E5-CA1F4580CBB1}" type="slidenum">
              <a:rPr lang="en-US" altLang="zh-CN"/>
              <a:pPr>
                <a:defRPr/>
              </a:pPr>
              <a:t>‹#›</a:t>
            </a:fld>
            <a:endParaRPr lang="en-US" altLang="zh-CN"/>
          </a:p>
        </p:txBody>
      </p:sp>
    </p:spTree>
    <p:extLst>
      <p:ext uri="{BB962C8B-B14F-4D97-AF65-F5344CB8AC3E}">
        <p14:creationId xmlns:p14="http://schemas.microsoft.com/office/powerpoint/2010/main" val="3670944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CB02E8D-26BF-4868-9AD9-A8920A76A179}" type="slidenum">
              <a:rPr lang="en-US" altLang="zh-CN" sz="1300" b="0" smtClean="0">
                <a:latin typeface="Times New Roman" pitchFamily="18" charset="0"/>
                <a:ea typeface="宋体" pitchFamily="2" charset="-122"/>
              </a:rPr>
              <a:pPr eaLnBrk="1" hangingPunct="1"/>
              <a:t>1</a:t>
            </a:fld>
            <a:endParaRPr lang="en-US" altLang="zh-CN" sz="1300" b="0" smtClean="0">
              <a:latin typeface="Times New Roman" pitchFamily="18" charset="0"/>
              <a:ea typeface="宋体" pitchFamily="2"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8FE62277-1EBC-46F1-AC54-29A13CD640EA}" type="slidenum">
              <a:rPr lang="en-US" altLang="zh-CN" sz="1300" b="0" smtClean="0">
                <a:latin typeface="Times New Roman" pitchFamily="18" charset="0"/>
                <a:ea typeface="宋体" pitchFamily="2" charset="-122"/>
              </a:rPr>
              <a:pPr eaLnBrk="1" hangingPunct="1"/>
              <a:t>31</a:t>
            </a:fld>
            <a:endParaRPr lang="en-US" altLang="zh-CN" sz="1300" b="0" smtClean="0">
              <a:latin typeface="Times New Roman" pitchFamily="18" charset="0"/>
              <a:ea typeface="宋体" pitchFamily="2"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31A9045-F0AB-429D-9BB5-DD075DA01459}" type="slidenum">
              <a:rPr lang="en-US" altLang="zh-CN" sz="1300" b="0" smtClean="0">
                <a:latin typeface="Times New Roman" pitchFamily="18" charset="0"/>
                <a:ea typeface="宋体" pitchFamily="2" charset="-122"/>
              </a:rPr>
              <a:pPr eaLnBrk="1" hangingPunct="1"/>
              <a:t>34</a:t>
            </a:fld>
            <a:endParaRPr lang="en-US" altLang="zh-CN" sz="1300" b="0" smtClean="0">
              <a:latin typeface="Times New Roman" pitchFamily="18" charset="0"/>
              <a:ea typeface="宋体" pitchFamily="2"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3B56E1D-968A-4DFD-881C-F86BC3C982A4}" type="slidenum">
              <a:rPr lang="en-US" altLang="zh-CN" sz="1300" b="0" smtClean="0">
                <a:latin typeface="Times New Roman" pitchFamily="18" charset="0"/>
                <a:ea typeface="宋体" pitchFamily="2" charset="-122"/>
              </a:rPr>
              <a:pPr eaLnBrk="1" hangingPunct="1"/>
              <a:t>35</a:t>
            </a:fld>
            <a:endParaRPr lang="en-US" altLang="zh-CN" sz="1300" b="0" smtClean="0">
              <a:latin typeface="Times New Roman" pitchFamily="18" charset="0"/>
              <a:ea typeface="宋体" pitchFamily="2"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12EA391-3A9C-42AD-AA54-E48A9D7A433A}" type="slidenum">
              <a:rPr lang="en-US" altLang="zh-CN" sz="1300" b="0" smtClean="0">
                <a:latin typeface="Times New Roman" pitchFamily="18" charset="0"/>
                <a:ea typeface="宋体" pitchFamily="2" charset="-122"/>
              </a:rPr>
              <a:pPr eaLnBrk="1" hangingPunct="1"/>
              <a:t>37</a:t>
            </a:fld>
            <a:endParaRPr lang="en-US" altLang="zh-CN" sz="1300" b="0" smtClean="0">
              <a:latin typeface="Times New Roman" pitchFamily="18" charset="0"/>
              <a:ea typeface="宋体" pitchFamily="2"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81045C6-65F3-4D2B-87B0-9CC9FC516428}" type="slidenum">
              <a:rPr lang="en-US" altLang="zh-CN" sz="1300" b="0" smtClean="0">
                <a:latin typeface="Times New Roman" pitchFamily="18" charset="0"/>
                <a:ea typeface="宋体" pitchFamily="2" charset="-122"/>
              </a:rPr>
              <a:pPr eaLnBrk="1" hangingPunct="1"/>
              <a:t>38</a:t>
            </a:fld>
            <a:endParaRPr lang="en-US" altLang="zh-CN" sz="1300" b="0" smtClean="0">
              <a:latin typeface="Times New Roman" pitchFamily="18" charset="0"/>
              <a:ea typeface="宋体"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477C7F6-436C-4E13-9523-ED8BF0BCC3A6}" type="slidenum">
              <a:rPr lang="en-US" altLang="zh-CN" sz="1300" b="0" smtClean="0">
                <a:latin typeface="Times New Roman" pitchFamily="18" charset="0"/>
                <a:ea typeface="宋体" pitchFamily="2" charset="-122"/>
              </a:rPr>
              <a:pPr eaLnBrk="1" hangingPunct="1"/>
              <a:t>40</a:t>
            </a:fld>
            <a:endParaRPr lang="en-US" altLang="zh-CN" sz="1300" b="0" smtClean="0">
              <a:latin typeface="Times New Roman" pitchFamily="18" charset="0"/>
              <a:ea typeface="宋体" pitchFamily="2"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EA9D717-3064-4F2A-B65A-414EFC9DEBB2}" type="slidenum">
              <a:rPr lang="en-US" altLang="zh-CN" sz="1300" b="0" smtClean="0">
                <a:latin typeface="Times New Roman" pitchFamily="18" charset="0"/>
                <a:ea typeface="宋体" pitchFamily="2" charset="-122"/>
              </a:rPr>
              <a:pPr eaLnBrk="1" hangingPunct="1"/>
              <a:t>42</a:t>
            </a:fld>
            <a:endParaRPr lang="en-US" altLang="zh-CN" sz="1300" b="0" smtClean="0">
              <a:latin typeface="Times New Roman" pitchFamily="18" charset="0"/>
              <a:ea typeface="宋体"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C1F316E-CA26-4121-A2AD-FA96EF98D7E1}" type="slidenum">
              <a:rPr lang="en-US" altLang="zh-CN" sz="1300" b="0" smtClean="0">
                <a:latin typeface="Times New Roman" pitchFamily="18" charset="0"/>
                <a:ea typeface="宋体" pitchFamily="2" charset="-122"/>
              </a:rPr>
              <a:pPr eaLnBrk="1" hangingPunct="1"/>
              <a:t>46</a:t>
            </a:fld>
            <a:endParaRPr lang="en-US" altLang="zh-CN" sz="1300" b="0" smtClean="0">
              <a:latin typeface="Times New Roman" pitchFamily="18" charset="0"/>
              <a:ea typeface="宋体"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FFAF6E1-9DDC-4A21-8CB4-F20378CEA58B}" type="slidenum">
              <a:rPr lang="en-US" altLang="zh-CN" sz="1300" b="0" smtClean="0">
                <a:latin typeface="Times New Roman" pitchFamily="18" charset="0"/>
                <a:ea typeface="宋体" pitchFamily="2" charset="-122"/>
              </a:rPr>
              <a:pPr eaLnBrk="1" hangingPunct="1"/>
              <a:t>47</a:t>
            </a:fld>
            <a:endParaRPr lang="en-US" altLang="zh-CN" sz="1300" b="0" smtClean="0">
              <a:latin typeface="Times New Roman" pitchFamily="18" charset="0"/>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331375D-5F28-4F61-881A-7AB756D6B254}" type="slidenum">
              <a:rPr lang="en-US" altLang="zh-CN" sz="1300" b="0" smtClean="0">
                <a:latin typeface="Times New Roman" pitchFamily="18" charset="0"/>
                <a:ea typeface="宋体" pitchFamily="2" charset="-122"/>
              </a:rPr>
              <a:pPr eaLnBrk="1" hangingPunct="1"/>
              <a:t>48</a:t>
            </a:fld>
            <a:endParaRPr lang="en-US" altLang="zh-CN" sz="1300" b="0" smtClean="0">
              <a:latin typeface="Times New Roman" pitchFamily="18" charset="0"/>
              <a:ea typeface="宋体"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91C8514-3ABF-42B2-8F30-BC8ECA877E87}" type="slidenum">
              <a:rPr lang="en-US" altLang="zh-CN" sz="1300" b="0" smtClean="0">
                <a:latin typeface="Times New Roman" pitchFamily="18" charset="0"/>
                <a:ea typeface="宋体" pitchFamily="2" charset="-122"/>
              </a:rPr>
              <a:pPr eaLnBrk="1" hangingPunct="1"/>
              <a:t>9</a:t>
            </a:fld>
            <a:endParaRPr lang="en-US" altLang="zh-CN" sz="1300" b="0" smtClean="0">
              <a:latin typeface="Times New Roman" pitchFamily="18" charset="0"/>
              <a:ea typeface="宋体" pitchFamily="2"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F876BE0-9189-497C-83EC-0A10A0128D03}" type="slidenum">
              <a:rPr lang="en-US" altLang="zh-CN" sz="1300" b="0" smtClean="0">
                <a:latin typeface="Times New Roman" pitchFamily="18" charset="0"/>
                <a:ea typeface="宋体" pitchFamily="2" charset="-122"/>
              </a:rPr>
              <a:pPr eaLnBrk="1" hangingPunct="1"/>
              <a:t>50</a:t>
            </a:fld>
            <a:endParaRPr lang="en-US" altLang="zh-CN" sz="1300" b="0" smtClean="0">
              <a:latin typeface="Times New Roman" pitchFamily="18" charset="0"/>
              <a:ea typeface="宋体"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DEE35-1FA6-44BE-BBA0-558CA9AA8B9C}" type="slidenum">
              <a:rPr lang="en-US" altLang="zh-CN">
                <a:solidFill>
                  <a:prstClr val="black"/>
                </a:solidFill>
              </a:rPr>
              <a:pPr/>
              <a:t>77</a:t>
            </a:fld>
            <a:endParaRPr lang="en-US" altLang="zh-CN">
              <a:solidFill>
                <a:prstClr val="black"/>
              </a:solidFill>
            </a:endParaRPr>
          </a:p>
        </p:txBody>
      </p:sp>
      <p:sp>
        <p:nvSpPr>
          <p:cNvPr id="200706" name="Rectangle 2"/>
          <p:cNvSpPr>
            <a:spLocks noGrp="1" noRot="1" noChangeAspect="1" noChangeArrowheads="1" noTextEdit="1"/>
          </p:cNvSpPr>
          <p:nvPr>
            <p:ph type="sldImg"/>
          </p:nvPr>
        </p:nvSpPr>
        <p:spPr>
          <a:xfrm>
            <a:off x="3267075" y="511175"/>
            <a:ext cx="3405188" cy="2554288"/>
          </a:xfrm>
          <a:ln/>
        </p:spPr>
      </p:sp>
      <p:sp>
        <p:nvSpPr>
          <p:cNvPr id="200707"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5B21E-5E05-4745-BDCE-2D0E041B09F8}" type="slidenum">
              <a:rPr lang="en-US" altLang="zh-CN">
                <a:solidFill>
                  <a:prstClr val="black"/>
                </a:solidFill>
              </a:rPr>
              <a:pPr/>
              <a:t>78</a:t>
            </a:fld>
            <a:endParaRPr lang="en-US" altLang="zh-CN">
              <a:solidFill>
                <a:prstClr val="black"/>
              </a:solidFill>
            </a:endParaRPr>
          </a:p>
        </p:txBody>
      </p:sp>
      <p:sp>
        <p:nvSpPr>
          <p:cNvPr id="202754" name="Rectangle 2"/>
          <p:cNvSpPr>
            <a:spLocks noGrp="1" noRot="1" noChangeAspect="1" noChangeArrowheads="1" noTextEdit="1"/>
          </p:cNvSpPr>
          <p:nvPr>
            <p:ph type="sldImg"/>
          </p:nvPr>
        </p:nvSpPr>
        <p:spPr>
          <a:xfrm>
            <a:off x="3267075" y="511175"/>
            <a:ext cx="3405188" cy="2554288"/>
          </a:xfrm>
          <a:ln/>
        </p:spPr>
      </p:sp>
      <p:sp>
        <p:nvSpPr>
          <p:cNvPr id="202755"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49735-7796-4276-9483-57101F930B9D}" type="slidenum">
              <a:rPr lang="en-US" altLang="zh-CN">
                <a:solidFill>
                  <a:prstClr val="black"/>
                </a:solidFill>
              </a:rPr>
              <a:pPr/>
              <a:t>79</a:t>
            </a:fld>
            <a:endParaRPr lang="en-US" altLang="zh-CN">
              <a:solidFill>
                <a:prstClr val="black"/>
              </a:solidFill>
            </a:endParaRPr>
          </a:p>
        </p:txBody>
      </p:sp>
      <p:sp>
        <p:nvSpPr>
          <p:cNvPr id="204802" name="Rectangle 2"/>
          <p:cNvSpPr>
            <a:spLocks noGrp="1" noRot="1" noChangeAspect="1" noChangeArrowheads="1" noTextEdit="1"/>
          </p:cNvSpPr>
          <p:nvPr>
            <p:ph type="sldImg"/>
          </p:nvPr>
        </p:nvSpPr>
        <p:spPr>
          <a:xfrm>
            <a:off x="3267075" y="511175"/>
            <a:ext cx="3405188" cy="2554288"/>
          </a:xfrm>
          <a:ln/>
        </p:spPr>
      </p:sp>
      <p:sp>
        <p:nvSpPr>
          <p:cNvPr id="204803"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8497A-53B1-4F9F-A2D6-A9977773FF72}" type="slidenum">
              <a:rPr lang="en-US" altLang="zh-CN">
                <a:solidFill>
                  <a:prstClr val="black"/>
                </a:solidFill>
              </a:rPr>
              <a:pPr/>
              <a:t>80</a:t>
            </a:fld>
            <a:endParaRPr lang="en-US" altLang="zh-CN">
              <a:solidFill>
                <a:prstClr val="black"/>
              </a:solidFill>
            </a:endParaRPr>
          </a:p>
        </p:txBody>
      </p:sp>
      <p:sp>
        <p:nvSpPr>
          <p:cNvPr id="206850" name="Rectangle 2"/>
          <p:cNvSpPr>
            <a:spLocks noGrp="1" noRot="1" noChangeAspect="1" noChangeArrowheads="1" noTextEdit="1"/>
          </p:cNvSpPr>
          <p:nvPr>
            <p:ph type="sldImg"/>
          </p:nvPr>
        </p:nvSpPr>
        <p:spPr>
          <a:xfrm>
            <a:off x="3267075" y="511175"/>
            <a:ext cx="3405188" cy="2554288"/>
          </a:xfrm>
          <a:ln/>
        </p:spPr>
      </p:sp>
      <p:sp>
        <p:nvSpPr>
          <p:cNvPr id="206851"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D80C2-B735-45F6-83BD-63B1B7A2A670}" type="slidenum">
              <a:rPr lang="en-US" altLang="zh-CN">
                <a:solidFill>
                  <a:prstClr val="black"/>
                </a:solidFill>
              </a:rPr>
              <a:pPr/>
              <a:t>81</a:t>
            </a:fld>
            <a:endParaRPr lang="en-US" altLang="zh-CN">
              <a:solidFill>
                <a:prstClr val="black"/>
              </a:solidFill>
            </a:endParaRPr>
          </a:p>
        </p:txBody>
      </p:sp>
      <p:sp>
        <p:nvSpPr>
          <p:cNvPr id="208898" name="Rectangle 2"/>
          <p:cNvSpPr>
            <a:spLocks noGrp="1" noRot="1" noChangeAspect="1" noChangeArrowheads="1" noTextEdit="1"/>
          </p:cNvSpPr>
          <p:nvPr>
            <p:ph type="sldImg"/>
          </p:nvPr>
        </p:nvSpPr>
        <p:spPr>
          <a:xfrm>
            <a:off x="3267075" y="511175"/>
            <a:ext cx="3405188" cy="2554288"/>
          </a:xfrm>
          <a:ln/>
        </p:spPr>
      </p:sp>
      <p:sp>
        <p:nvSpPr>
          <p:cNvPr id="208899"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4189E-818A-4ECD-AB99-39B493DE40E2}" type="slidenum">
              <a:rPr lang="en-US" altLang="zh-CN">
                <a:solidFill>
                  <a:prstClr val="black"/>
                </a:solidFill>
              </a:rPr>
              <a:pPr/>
              <a:t>82</a:t>
            </a:fld>
            <a:endParaRPr lang="en-US" altLang="zh-CN">
              <a:solidFill>
                <a:prstClr val="black"/>
              </a:solidFill>
            </a:endParaRPr>
          </a:p>
        </p:txBody>
      </p:sp>
      <p:sp>
        <p:nvSpPr>
          <p:cNvPr id="210946" name="Rectangle 2"/>
          <p:cNvSpPr>
            <a:spLocks noGrp="1" noRot="1" noChangeAspect="1" noChangeArrowheads="1" noTextEdit="1"/>
          </p:cNvSpPr>
          <p:nvPr>
            <p:ph type="sldImg"/>
          </p:nvPr>
        </p:nvSpPr>
        <p:spPr>
          <a:xfrm>
            <a:off x="3267075" y="511175"/>
            <a:ext cx="3405188" cy="2554288"/>
          </a:xfrm>
          <a:ln/>
        </p:spPr>
      </p:sp>
      <p:sp>
        <p:nvSpPr>
          <p:cNvPr id="210947"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65255-8597-42BE-976D-C736FC56B94C}" type="slidenum">
              <a:rPr lang="en-US" altLang="zh-CN">
                <a:solidFill>
                  <a:prstClr val="black"/>
                </a:solidFill>
              </a:rPr>
              <a:pPr/>
              <a:t>84</a:t>
            </a:fld>
            <a:endParaRPr lang="en-US" altLang="zh-CN">
              <a:solidFill>
                <a:prstClr val="black"/>
              </a:solidFill>
            </a:endParaRPr>
          </a:p>
        </p:txBody>
      </p:sp>
      <p:sp>
        <p:nvSpPr>
          <p:cNvPr id="192514" name="Rectangle 2"/>
          <p:cNvSpPr>
            <a:spLocks noGrp="1" noRot="1" noChangeAspect="1" noChangeArrowheads="1" noTextEdit="1"/>
          </p:cNvSpPr>
          <p:nvPr>
            <p:ph type="sldImg"/>
          </p:nvPr>
        </p:nvSpPr>
        <p:spPr>
          <a:xfrm>
            <a:off x="3267075" y="511175"/>
            <a:ext cx="3405188" cy="2554288"/>
          </a:xfrm>
          <a:ln/>
        </p:spPr>
      </p:sp>
      <p:sp>
        <p:nvSpPr>
          <p:cNvPr id="192515"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03BA3-5093-4203-B423-885B6198AF9D}" type="slidenum">
              <a:rPr lang="en-US" altLang="zh-CN">
                <a:solidFill>
                  <a:prstClr val="black"/>
                </a:solidFill>
              </a:rPr>
              <a:pPr/>
              <a:t>86</a:t>
            </a:fld>
            <a:endParaRPr lang="en-US" altLang="zh-CN">
              <a:solidFill>
                <a:prstClr val="black"/>
              </a:solidFill>
            </a:endParaRPr>
          </a:p>
        </p:txBody>
      </p:sp>
      <p:sp>
        <p:nvSpPr>
          <p:cNvPr id="194562" name="Rectangle 2"/>
          <p:cNvSpPr>
            <a:spLocks noGrp="1" noRot="1" noChangeAspect="1" noChangeArrowheads="1" noTextEdit="1"/>
          </p:cNvSpPr>
          <p:nvPr>
            <p:ph type="sldImg"/>
          </p:nvPr>
        </p:nvSpPr>
        <p:spPr>
          <a:xfrm>
            <a:off x="3267075" y="511175"/>
            <a:ext cx="3405188" cy="2554288"/>
          </a:xfrm>
          <a:ln/>
        </p:spPr>
      </p:sp>
      <p:sp>
        <p:nvSpPr>
          <p:cNvPr id="194563"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553CE-9A9E-4097-83B0-E8EA013D1811}" type="slidenum">
              <a:rPr lang="en-US" altLang="zh-CN">
                <a:solidFill>
                  <a:prstClr val="black"/>
                </a:solidFill>
              </a:rPr>
              <a:pPr/>
              <a:t>87</a:t>
            </a:fld>
            <a:endParaRPr lang="en-US" altLang="zh-CN">
              <a:solidFill>
                <a:prstClr val="black"/>
              </a:solidFill>
            </a:endParaRPr>
          </a:p>
        </p:txBody>
      </p:sp>
      <p:sp>
        <p:nvSpPr>
          <p:cNvPr id="231426" name="Rectangle 2"/>
          <p:cNvSpPr>
            <a:spLocks noGrp="1" noRot="1" noChangeAspect="1" noChangeArrowheads="1" noTextEdit="1"/>
          </p:cNvSpPr>
          <p:nvPr>
            <p:ph type="sldImg"/>
          </p:nvPr>
        </p:nvSpPr>
        <p:spPr>
          <a:xfrm>
            <a:off x="3267075" y="511175"/>
            <a:ext cx="3405188" cy="2554288"/>
          </a:xfrm>
          <a:ln/>
        </p:spPr>
      </p:sp>
      <p:sp>
        <p:nvSpPr>
          <p:cNvPr id="231427" name="Rectangle 3"/>
          <p:cNvSpPr>
            <a:spLocks noGrp="1" noChangeArrowheads="1"/>
          </p:cNvSpPr>
          <p:nvPr>
            <p:ph type="body" idx="1"/>
          </p:nvPr>
        </p:nvSpPr>
        <p:spPr>
          <a:xfrm>
            <a:off x="1324653" y="3405453"/>
            <a:ext cx="7290033" cy="2895111"/>
          </a:xfrm>
        </p:spPr>
        <p:txBody>
          <a:bodyPr/>
          <a:lstStyle/>
          <a:p>
            <a:endParaRPr lang="zh-CN" altLang="zh-CN">
              <a:latin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5DE9E9E-A55A-4985-A678-08FF30BDBD78}" type="slidenum">
              <a:rPr lang="en-US" altLang="zh-CN" sz="1300" b="0" smtClean="0">
                <a:latin typeface="Times New Roman" pitchFamily="18" charset="0"/>
                <a:ea typeface="宋体" pitchFamily="2" charset="-122"/>
              </a:rPr>
              <a:pPr eaLnBrk="1" hangingPunct="1"/>
              <a:t>15</a:t>
            </a:fld>
            <a:endParaRPr lang="en-US" altLang="zh-CN" sz="1300" b="0" smtClean="0">
              <a:latin typeface="Times New Roman" pitchFamily="18" charset="0"/>
              <a:ea typeface="宋体" pitchFamily="2"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1D072-E1F7-46B1-AB98-2177B4BB1CBB}" type="slidenum">
              <a:rPr lang="en-US" altLang="zh-CN">
                <a:solidFill>
                  <a:prstClr val="black"/>
                </a:solidFill>
              </a:rPr>
              <a:pPr/>
              <a:t>88</a:t>
            </a:fld>
            <a:endParaRPr lang="en-US" altLang="zh-CN">
              <a:solidFill>
                <a:prstClr val="black"/>
              </a:solidFill>
            </a:endParaRPr>
          </a:p>
        </p:txBody>
      </p:sp>
      <p:sp>
        <p:nvSpPr>
          <p:cNvPr id="351234" name="Rectangle 2"/>
          <p:cNvSpPr>
            <a:spLocks noGrp="1" noRot="1" noChangeAspect="1" noChangeArrowheads="1" noTextEdit="1"/>
          </p:cNvSpPr>
          <p:nvPr>
            <p:ph type="sldImg"/>
          </p:nvPr>
        </p:nvSpPr>
        <p:spPr>
          <a:xfrm>
            <a:off x="3267075" y="511175"/>
            <a:ext cx="3405188" cy="2554288"/>
          </a:xfrm>
          <a:ln/>
        </p:spPr>
      </p:sp>
      <p:sp>
        <p:nvSpPr>
          <p:cNvPr id="351235" name="Rectangle 3"/>
          <p:cNvSpPr>
            <a:spLocks noGrp="1" noChangeArrowheads="1"/>
          </p:cNvSpPr>
          <p:nvPr>
            <p:ph type="body" idx="1"/>
          </p:nvPr>
        </p:nvSpPr>
        <p:spPr>
          <a:xfrm>
            <a:off x="1324653" y="3405453"/>
            <a:ext cx="7290033" cy="2895111"/>
          </a:xfrm>
        </p:spPr>
        <p:txBody>
          <a:bodyPr/>
          <a:lstStyle/>
          <a:p>
            <a:endParaRPr lang="zh-CN" altLang="zh-CN">
              <a:latin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0E897-2651-4B6D-92B0-B2CA238AC7B2}" type="slidenum">
              <a:rPr lang="en-US" altLang="zh-CN">
                <a:solidFill>
                  <a:prstClr val="black"/>
                </a:solidFill>
              </a:rPr>
              <a:pPr/>
              <a:t>89</a:t>
            </a:fld>
            <a:endParaRPr lang="en-US" altLang="zh-CN">
              <a:solidFill>
                <a:prstClr val="black"/>
              </a:solidFill>
            </a:endParaRPr>
          </a:p>
        </p:txBody>
      </p:sp>
      <p:sp>
        <p:nvSpPr>
          <p:cNvPr id="233474" name="Rectangle 2"/>
          <p:cNvSpPr>
            <a:spLocks noGrp="1" noRot="1" noChangeAspect="1" noChangeArrowheads="1" noTextEdit="1"/>
          </p:cNvSpPr>
          <p:nvPr>
            <p:ph type="sldImg"/>
          </p:nvPr>
        </p:nvSpPr>
        <p:spPr>
          <a:xfrm>
            <a:off x="3267075" y="511175"/>
            <a:ext cx="3405188" cy="2554288"/>
          </a:xfrm>
          <a:ln/>
        </p:spPr>
      </p:sp>
      <p:sp>
        <p:nvSpPr>
          <p:cNvPr id="233475"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FA787-B40A-410E-A29C-A0E642D381B7}" type="slidenum">
              <a:rPr lang="en-US" altLang="zh-CN">
                <a:solidFill>
                  <a:prstClr val="black"/>
                </a:solidFill>
              </a:rPr>
              <a:pPr/>
              <a:t>90</a:t>
            </a:fld>
            <a:endParaRPr lang="en-US" altLang="zh-CN">
              <a:solidFill>
                <a:prstClr val="black"/>
              </a:solidFill>
            </a:endParaRPr>
          </a:p>
        </p:txBody>
      </p:sp>
      <p:sp>
        <p:nvSpPr>
          <p:cNvPr id="235522" name="Rectangle 2"/>
          <p:cNvSpPr>
            <a:spLocks noGrp="1" noRot="1" noChangeAspect="1" noChangeArrowheads="1" noTextEdit="1"/>
          </p:cNvSpPr>
          <p:nvPr>
            <p:ph type="sldImg"/>
          </p:nvPr>
        </p:nvSpPr>
        <p:spPr>
          <a:xfrm>
            <a:off x="3267075" y="511175"/>
            <a:ext cx="3405188" cy="2554288"/>
          </a:xfrm>
          <a:ln/>
        </p:spPr>
      </p:sp>
      <p:sp>
        <p:nvSpPr>
          <p:cNvPr id="235523"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519D1A-B28B-43C0-B7B3-AFA9A7C01D8B}" type="slidenum">
              <a:rPr lang="en-US" altLang="zh-CN">
                <a:solidFill>
                  <a:prstClr val="black"/>
                </a:solidFill>
              </a:rPr>
              <a:pPr/>
              <a:t>91</a:t>
            </a:fld>
            <a:endParaRPr lang="en-US" altLang="zh-CN">
              <a:solidFill>
                <a:prstClr val="black"/>
              </a:solidFill>
            </a:endParaRPr>
          </a:p>
        </p:txBody>
      </p:sp>
      <p:sp>
        <p:nvSpPr>
          <p:cNvPr id="237570" name="Rectangle 2"/>
          <p:cNvSpPr>
            <a:spLocks noGrp="1" noRot="1" noChangeAspect="1" noChangeArrowheads="1" noTextEdit="1"/>
          </p:cNvSpPr>
          <p:nvPr>
            <p:ph type="sldImg"/>
          </p:nvPr>
        </p:nvSpPr>
        <p:spPr>
          <a:xfrm>
            <a:off x="3267075" y="511175"/>
            <a:ext cx="3405188" cy="2554288"/>
          </a:xfrm>
          <a:ln/>
        </p:spPr>
      </p:sp>
      <p:sp>
        <p:nvSpPr>
          <p:cNvPr id="237571"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FA787-B40A-410E-A29C-A0E642D381B7}" type="slidenum">
              <a:rPr lang="en-US" altLang="zh-CN">
                <a:solidFill>
                  <a:prstClr val="black"/>
                </a:solidFill>
              </a:rPr>
              <a:pPr/>
              <a:t>92</a:t>
            </a:fld>
            <a:endParaRPr lang="en-US" altLang="zh-CN">
              <a:solidFill>
                <a:prstClr val="black"/>
              </a:solidFill>
            </a:endParaRPr>
          </a:p>
        </p:txBody>
      </p:sp>
      <p:sp>
        <p:nvSpPr>
          <p:cNvPr id="235522" name="Rectangle 2"/>
          <p:cNvSpPr>
            <a:spLocks noGrp="1" noRot="1" noChangeAspect="1" noChangeArrowheads="1" noTextEdit="1"/>
          </p:cNvSpPr>
          <p:nvPr>
            <p:ph type="sldImg"/>
          </p:nvPr>
        </p:nvSpPr>
        <p:spPr>
          <a:xfrm>
            <a:off x="3267075" y="511175"/>
            <a:ext cx="3405188" cy="2554288"/>
          </a:xfrm>
          <a:ln/>
        </p:spPr>
      </p:sp>
      <p:sp>
        <p:nvSpPr>
          <p:cNvPr id="235523"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92588-34AB-428D-B059-355BC61561AD}" type="slidenum">
              <a:rPr lang="en-US" altLang="zh-CN">
                <a:solidFill>
                  <a:prstClr val="black"/>
                </a:solidFill>
              </a:rPr>
              <a:pPr/>
              <a:t>93</a:t>
            </a:fld>
            <a:endParaRPr lang="en-US" altLang="zh-CN">
              <a:solidFill>
                <a:prstClr val="black"/>
              </a:solidFill>
            </a:endParaRPr>
          </a:p>
        </p:txBody>
      </p:sp>
      <p:sp>
        <p:nvSpPr>
          <p:cNvPr id="241666" name="Rectangle 2"/>
          <p:cNvSpPr>
            <a:spLocks noGrp="1" noRot="1" noChangeAspect="1" noChangeArrowheads="1" noTextEdit="1"/>
          </p:cNvSpPr>
          <p:nvPr>
            <p:ph type="sldImg"/>
          </p:nvPr>
        </p:nvSpPr>
        <p:spPr>
          <a:xfrm>
            <a:off x="3267075" y="511175"/>
            <a:ext cx="3405188" cy="2554288"/>
          </a:xfrm>
          <a:ln/>
        </p:spPr>
      </p:sp>
      <p:sp>
        <p:nvSpPr>
          <p:cNvPr id="241667"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E1335-0DFB-4CF7-924A-4CF700D5E98D}" type="slidenum">
              <a:rPr lang="en-US" altLang="zh-CN">
                <a:solidFill>
                  <a:prstClr val="black"/>
                </a:solidFill>
              </a:rPr>
              <a:pPr/>
              <a:t>95</a:t>
            </a:fld>
            <a:endParaRPr lang="en-US" altLang="zh-CN">
              <a:solidFill>
                <a:prstClr val="black"/>
              </a:solidFill>
            </a:endParaRPr>
          </a:p>
        </p:txBody>
      </p:sp>
      <p:sp>
        <p:nvSpPr>
          <p:cNvPr id="243714" name="Rectangle 2"/>
          <p:cNvSpPr>
            <a:spLocks noGrp="1" noRot="1" noChangeAspect="1" noChangeArrowheads="1" noTextEdit="1"/>
          </p:cNvSpPr>
          <p:nvPr>
            <p:ph type="sldImg"/>
          </p:nvPr>
        </p:nvSpPr>
        <p:spPr>
          <a:xfrm>
            <a:off x="3267075" y="511175"/>
            <a:ext cx="3405188" cy="2554288"/>
          </a:xfrm>
          <a:ln/>
        </p:spPr>
      </p:sp>
      <p:sp>
        <p:nvSpPr>
          <p:cNvPr id="243715"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ADAFD6-C74D-45B3-86EC-E92B72F7324A}" type="slidenum">
              <a:rPr lang="en-US" altLang="zh-CN">
                <a:solidFill>
                  <a:prstClr val="black"/>
                </a:solidFill>
              </a:rPr>
              <a:pPr/>
              <a:t>96</a:t>
            </a:fld>
            <a:endParaRPr lang="en-US" altLang="zh-CN">
              <a:solidFill>
                <a:prstClr val="black"/>
              </a:solidFill>
            </a:endParaRPr>
          </a:p>
        </p:txBody>
      </p:sp>
      <p:sp>
        <p:nvSpPr>
          <p:cNvPr id="245762" name="Rectangle 2"/>
          <p:cNvSpPr>
            <a:spLocks noGrp="1" noRot="1" noChangeAspect="1" noChangeArrowheads="1" noTextEdit="1"/>
          </p:cNvSpPr>
          <p:nvPr>
            <p:ph type="sldImg"/>
          </p:nvPr>
        </p:nvSpPr>
        <p:spPr>
          <a:xfrm>
            <a:off x="3267075" y="511175"/>
            <a:ext cx="3405188" cy="2554288"/>
          </a:xfrm>
          <a:ln/>
        </p:spPr>
      </p:sp>
      <p:sp>
        <p:nvSpPr>
          <p:cNvPr id="245763"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2587B-0400-4C95-B8A5-F3948C94FD33}" type="slidenum">
              <a:rPr lang="en-US" altLang="zh-CN">
                <a:solidFill>
                  <a:prstClr val="black"/>
                </a:solidFill>
              </a:rPr>
              <a:pPr/>
              <a:t>97</a:t>
            </a:fld>
            <a:endParaRPr lang="en-US" altLang="zh-CN">
              <a:solidFill>
                <a:prstClr val="black"/>
              </a:solidFill>
            </a:endParaRPr>
          </a:p>
        </p:txBody>
      </p:sp>
      <p:sp>
        <p:nvSpPr>
          <p:cNvPr id="247810" name="Rectangle 2"/>
          <p:cNvSpPr>
            <a:spLocks noGrp="1" noRot="1" noChangeAspect="1" noChangeArrowheads="1" noTextEdit="1"/>
          </p:cNvSpPr>
          <p:nvPr>
            <p:ph type="sldImg"/>
          </p:nvPr>
        </p:nvSpPr>
        <p:spPr>
          <a:xfrm>
            <a:off x="3267075" y="511175"/>
            <a:ext cx="3405188" cy="2554288"/>
          </a:xfrm>
          <a:ln/>
        </p:spPr>
      </p:sp>
      <p:sp>
        <p:nvSpPr>
          <p:cNvPr id="247811"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5081D6-91A9-4895-8F3D-FC68528817D7}" type="slidenum">
              <a:rPr lang="en-US" altLang="zh-CN">
                <a:solidFill>
                  <a:prstClr val="black"/>
                </a:solidFill>
              </a:rPr>
              <a:pPr/>
              <a:t>98</a:t>
            </a:fld>
            <a:endParaRPr lang="en-US" altLang="zh-CN">
              <a:solidFill>
                <a:prstClr val="black"/>
              </a:solidFill>
            </a:endParaRPr>
          </a:p>
        </p:txBody>
      </p:sp>
      <p:sp>
        <p:nvSpPr>
          <p:cNvPr id="249858" name="Rectangle 2"/>
          <p:cNvSpPr>
            <a:spLocks noGrp="1" noRot="1" noChangeAspect="1" noChangeArrowheads="1" noTextEdit="1"/>
          </p:cNvSpPr>
          <p:nvPr>
            <p:ph type="sldImg"/>
          </p:nvPr>
        </p:nvSpPr>
        <p:spPr>
          <a:xfrm>
            <a:off x="3267075" y="511175"/>
            <a:ext cx="3405188" cy="2554288"/>
          </a:xfrm>
          <a:ln/>
        </p:spPr>
      </p:sp>
      <p:sp>
        <p:nvSpPr>
          <p:cNvPr id="249859"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D523DC9-5E1D-44C3-9AD3-AA8F7D502C80}" type="slidenum">
              <a:rPr lang="en-US" altLang="zh-CN" sz="1300" b="0" smtClean="0">
                <a:latin typeface="Times New Roman" pitchFamily="18" charset="0"/>
                <a:ea typeface="宋体" pitchFamily="2" charset="-122"/>
              </a:rPr>
              <a:pPr eaLnBrk="1" hangingPunct="1"/>
              <a:t>17</a:t>
            </a:fld>
            <a:endParaRPr lang="en-US" altLang="zh-CN" sz="1300" b="0" smtClean="0">
              <a:latin typeface="Times New Roman" pitchFamily="18" charset="0"/>
              <a:ea typeface="宋体" pitchFamily="2"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4660D-43BD-4217-AD95-6D0513824CE1}" type="slidenum">
              <a:rPr lang="en-US" altLang="zh-CN">
                <a:solidFill>
                  <a:prstClr val="black"/>
                </a:solidFill>
              </a:rPr>
              <a:pPr/>
              <a:t>99</a:t>
            </a:fld>
            <a:endParaRPr lang="en-US" altLang="zh-CN">
              <a:solidFill>
                <a:prstClr val="black"/>
              </a:solidFill>
            </a:endParaRPr>
          </a:p>
        </p:txBody>
      </p:sp>
      <p:sp>
        <p:nvSpPr>
          <p:cNvPr id="319490" name="Rectangle 2"/>
          <p:cNvSpPr>
            <a:spLocks noGrp="1" noRot="1" noChangeAspect="1" noChangeArrowheads="1" noTextEdit="1"/>
          </p:cNvSpPr>
          <p:nvPr>
            <p:ph type="sldImg"/>
          </p:nvPr>
        </p:nvSpPr>
        <p:spPr>
          <a:xfrm>
            <a:off x="3267075" y="511175"/>
            <a:ext cx="3405188" cy="2554288"/>
          </a:xfrm>
          <a:ln/>
        </p:spPr>
      </p:sp>
      <p:sp>
        <p:nvSpPr>
          <p:cNvPr id="319491"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955B7-E21F-4757-A399-98D07AF48579}" type="slidenum">
              <a:rPr lang="en-US" altLang="zh-CN">
                <a:solidFill>
                  <a:prstClr val="black"/>
                </a:solidFill>
              </a:rPr>
              <a:pPr/>
              <a:t>100</a:t>
            </a:fld>
            <a:endParaRPr lang="en-US" altLang="zh-CN">
              <a:solidFill>
                <a:prstClr val="black"/>
              </a:solidFill>
            </a:endParaRPr>
          </a:p>
        </p:txBody>
      </p:sp>
      <p:sp>
        <p:nvSpPr>
          <p:cNvPr id="321538" name="Rectangle 2"/>
          <p:cNvSpPr>
            <a:spLocks noGrp="1" noRot="1" noChangeAspect="1" noChangeArrowheads="1" noTextEdit="1"/>
          </p:cNvSpPr>
          <p:nvPr>
            <p:ph type="sldImg"/>
          </p:nvPr>
        </p:nvSpPr>
        <p:spPr>
          <a:xfrm>
            <a:off x="3267075" y="511175"/>
            <a:ext cx="3405188" cy="2554288"/>
          </a:xfrm>
          <a:ln/>
        </p:spPr>
      </p:sp>
      <p:sp>
        <p:nvSpPr>
          <p:cNvPr id="321539"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71C747-FEEF-4A0F-8185-097DF6630207}" type="slidenum">
              <a:rPr lang="en-US" altLang="zh-CN">
                <a:solidFill>
                  <a:prstClr val="black"/>
                </a:solidFill>
              </a:rPr>
              <a:pPr/>
              <a:t>101</a:t>
            </a:fld>
            <a:endParaRPr lang="en-US" altLang="zh-CN">
              <a:solidFill>
                <a:prstClr val="black"/>
              </a:solidFill>
            </a:endParaRPr>
          </a:p>
        </p:txBody>
      </p:sp>
      <p:sp>
        <p:nvSpPr>
          <p:cNvPr id="323586" name="Rectangle 2"/>
          <p:cNvSpPr>
            <a:spLocks noGrp="1" noRot="1" noChangeAspect="1" noChangeArrowheads="1" noTextEdit="1"/>
          </p:cNvSpPr>
          <p:nvPr>
            <p:ph type="sldImg"/>
          </p:nvPr>
        </p:nvSpPr>
        <p:spPr>
          <a:xfrm>
            <a:off x="3267075" y="511175"/>
            <a:ext cx="3405188" cy="2554288"/>
          </a:xfrm>
          <a:ln/>
        </p:spPr>
      </p:sp>
      <p:sp>
        <p:nvSpPr>
          <p:cNvPr id="323587"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714F5-054A-4A91-8118-917ED341B13C}" type="slidenum">
              <a:rPr lang="en-US" altLang="zh-CN">
                <a:solidFill>
                  <a:prstClr val="black"/>
                </a:solidFill>
              </a:rPr>
              <a:pPr/>
              <a:t>102</a:t>
            </a:fld>
            <a:endParaRPr lang="en-US" altLang="zh-CN">
              <a:solidFill>
                <a:prstClr val="black"/>
              </a:solidFill>
            </a:endParaRPr>
          </a:p>
        </p:txBody>
      </p:sp>
      <p:sp>
        <p:nvSpPr>
          <p:cNvPr id="258050" name="Rectangle 2"/>
          <p:cNvSpPr>
            <a:spLocks noGrp="1" noRot="1" noChangeAspect="1" noChangeArrowheads="1" noTextEdit="1"/>
          </p:cNvSpPr>
          <p:nvPr>
            <p:ph type="sldImg"/>
          </p:nvPr>
        </p:nvSpPr>
        <p:spPr>
          <a:xfrm>
            <a:off x="3267075" y="511175"/>
            <a:ext cx="3405188" cy="2554288"/>
          </a:xfrm>
          <a:ln/>
        </p:spPr>
      </p:sp>
      <p:sp>
        <p:nvSpPr>
          <p:cNvPr id="258051"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CD575-4165-4496-A007-567A951A8592}" type="slidenum">
              <a:rPr lang="en-US" altLang="zh-CN">
                <a:solidFill>
                  <a:prstClr val="black"/>
                </a:solidFill>
              </a:rPr>
              <a:pPr/>
              <a:t>104</a:t>
            </a:fld>
            <a:endParaRPr lang="en-US" altLang="zh-CN">
              <a:solidFill>
                <a:prstClr val="black"/>
              </a:solidFill>
            </a:endParaRPr>
          </a:p>
        </p:txBody>
      </p:sp>
      <p:sp>
        <p:nvSpPr>
          <p:cNvPr id="315394" name="Rectangle 2"/>
          <p:cNvSpPr>
            <a:spLocks noGrp="1" noRot="1" noChangeAspect="1" noChangeArrowheads="1" noTextEdit="1"/>
          </p:cNvSpPr>
          <p:nvPr>
            <p:ph type="sldImg"/>
          </p:nvPr>
        </p:nvSpPr>
        <p:spPr>
          <a:xfrm>
            <a:off x="3267075" y="511175"/>
            <a:ext cx="3405188" cy="2554288"/>
          </a:xfrm>
          <a:ln/>
        </p:spPr>
      </p:sp>
      <p:sp>
        <p:nvSpPr>
          <p:cNvPr id="315395"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9144C1-4FF1-4EBD-9EF6-00827859FDBE}" type="slidenum">
              <a:rPr lang="en-US" altLang="zh-CN">
                <a:solidFill>
                  <a:prstClr val="black"/>
                </a:solidFill>
              </a:rPr>
              <a:pPr/>
              <a:t>112</a:t>
            </a:fld>
            <a:endParaRPr lang="en-US" altLang="zh-CN">
              <a:solidFill>
                <a:prstClr val="black"/>
              </a:solidFill>
            </a:endParaRPr>
          </a:p>
        </p:txBody>
      </p:sp>
      <p:sp>
        <p:nvSpPr>
          <p:cNvPr id="267266" name="Rectangle 2"/>
          <p:cNvSpPr>
            <a:spLocks noGrp="1" noRot="1" noChangeAspect="1" noChangeArrowheads="1" noTextEdit="1"/>
          </p:cNvSpPr>
          <p:nvPr>
            <p:ph type="sldImg"/>
          </p:nvPr>
        </p:nvSpPr>
        <p:spPr>
          <a:xfrm>
            <a:off x="3267075" y="511175"/>
            <a:ext cx="3405188" cy="2554288"/>
          </a:xfrm>
          <a:ln/>
        </p:spPr>
      </p:sp>
      <p:sp>
        <p:nvSpPr>
          <p:cNvPr id="267267"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AA89C-80B7-4CE1-BA9D-909CCD5B225D}" type="slidenum">
              <a:rPr lang="en-US" altLang="zh-CN">
                <a:solidFill>
                  <a:prstClr val="black"/>
                </a:solidFill>
              </a:rPr>
              <a:pPr/>
              <a:t>114</a:t>
            </a:fld>
            <a:endParaRPr lang="en-US" altLang="zh-CN">
              <a:solidFill>
                <a:prstClr val="black"/>
              </a:solidFill>
            </a:endParaRPr>
          </a:p>
        </p:txBody>
      </p:sp>
      <p:sp>
        <p:nvSpPr>
          <p:cNvPr id="270338" name="Rectangle 2"/>
          <p:cNvSpPr>
            <a:spLocks noGrp="1" noRot="1" noChangeAspect="1" noChangeArrowheads="1" noTextEdit="1"/>
          </p:cNvSpPr>
          <p:nvPr>
            <p:ph type="sldImg"/>
          </p:nvPr>
        </p:nvSpPr>
        <p:spPr>
          <a:xfrm>
            <a:off x="3267075" y="511175"/>
            <a:ext cx="3405188" cy="2554288"/>
          </a:xfrm>
          <a:ln/>
        </p:spPr>
      </p:sp>
      <p:sp>
        <p:nvSpPr>
          <p:cNvPr id="270339"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36BBA-FF7A-4ED7-B85E-92BBABD60118}" type="slidenum">
              <a:rPr lang="en-US" altLang="zh-CN">
                <a:solidFill>
                  <a:prstClr val="black"/>
                </a:solidFill>
              </a:rPr>
              <a:pPr/>
              <a:t>142</a:t>
            </a:fld>
            <a:endParaRPr lang="en-US" altLang="zh-CN">
              <a:solidFill>
                <a:prstClr val="black"/>
              </a:solidFill>
            </a:endParaRPr>
          </a:p>
        </p:txBody>
      </p:sp>
      <p:sp>
        <p:nvSpPr>
          <p:cNvPr id="284674" name="Rectangle 2"/>
          <p:cNvSpPr>
            <a:spLocks noGrp="1" noRot="1" noChangeAspect="1" noChangeArrowheads="1" noTextEdit="1"/>
          </p:cNvSpPr>
          <p:nvPr>
            <p:ph type="sldImg"/>
          </p:nvPr>
        </p:nvSpPr>
        <p:spPr>
          <a:xfrm>
            <a:off x="3267075" y="511175"/>
            <a:ext cx="3405188" cy="2554288"/>
          </a:xfrm>
          <a:ln/>
        </p:spPr>
      </p:sp>
      <p:sp>
        <p:nvSpPr>
          <p:cNvPr id="284675"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9F699-E9BC-49B2-A9B8-2607EE17E895}" type="slidenum">
              <a:rPr lang="en-US" altLang="zh-CN">
                <a:solidFill>
                  <a:prstClr val="black"/>
                </a:solidFill>
              </a:rPr>
              <a:pPr/>
              <a:t>143</a:t>
            </a:fld>
            <a:endParaRPr lang="en-US" altLang="zh-CN">
              <a:solidFill>
                <a:prstClr val="black"/>
              </a:solidFill>
            </a:endParaRPr>
          </a:p>
        </p:txBody>
      </p:sp>
      <p:sp>
        <p:nvSpPr>
          <p:cNvPr id="286722" name="Rectangle 2"/>
          <p:cNvSpPr>
            <a:spLocks noGrp="1" noRot="1" noChangeAspect="1" noChangeArrowheads="1" noTextEdit="1"/>
          </p:cNvSpPr>
          <p:nvPr>
            <p:ph type="sldImg"/>
          </p:nvPr>
        </p:nvSpPr>
        <p:spPr>
          <a:xfrm>
            <a:off x="3267075" y="511175"/>
            <a:ext cx="3405188" cy="2554288"/>
          </a:xfrm>
          <a:ln/>
        </p:spPr>
      </p:sp>
      <p:sp>
        <p:nvSpPr>
          <p:cNvPr id="286723" name="Rectangle 3"/>
          <p:cNvSpPr>
            <a:spLocks noGrp="1" noChangeArrowheads="1"/>
          </p:cNvSpPr>
          <p:nvPr>
            <p:ph type="body" idx="1"/>
          </p:nvPr>
        </p:nvSpPr>
        <p:spPr>
          <a:xfrm>
            <a:off x="1324653" y="3405453"/>
            <a:ext cx="7290033" cy="2895111"/>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3142EAA-EF27-4FEF-95A6-85047A2F72B6}" type="slidenum">
              <a:rPr lang="en-US" altLang="zh-CN" sz="1300" b="0" smtClean="0">
                <a:latin typeface="Times New Roman" pitchFamily="18" charset="0"/>
                <a:ea typeface="宋体" pitchFamily="2" charset="-122"/>
              </a:rPr>
              <a:pPr eaLnBrk="1" hangingPunct="1"/>
              <a:t>18</a:t>
            </a:fld>
            <a:endParaRPr lang="en-US" altLang="zh-CN" sz="1300" b="0" smtClean="0">
              <a:latin typeface="Times New Roman" pitchFamily="18" charset="0"/>
              <a:ea typeface="宋体" pitchFamily="2"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C620DB4-9FE8-487B-ADDF-F3E3F35944EB}" type="slidenum">
              <a:rPr lang="en-US" altLang="zh-CN" sz="1300" b="0" smtClean="0">
                <a:latin typeface="Times New Roman" pitchFamily="18" charset="0"/>
                <a:ea typeface="宋体" pitchFamily="2" charset="-122"/>
              </a:rPr>
              <a:pPr eaLnBrk="1" hangingPunct="1"/>
              <a:t>21</a:t>
            </a:fld>
            <a:endParaRPr lang="en-US" altLang="zh-CN" sz="1300" b="0" smtClean="0">
              <a:latin typeface="Times New Roman" pitchFamily="18" charset="0"/>
              <a:ea typeface="宋体" pitchFamily="2"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F916DC1-8F44-4CCF-B4E8-4054EE8A56BD}" type="slidenum">
              <a:rPr lang="en-US" altLang="zh-CN" sz="1300" b="0" smtClean="0">
                <a:latin typeface="Times New Roman" pitchFamily="18" charset="0"/>
                <a:ea typeface="宋体" pitchFamily="2" charset="-122"/>
              </a:rPr>
              <a:pPr eaLnBrk="1" hangingPunct="1"/>
              <a:t>22</a:t>
            </a:fld>
            <a:endParaRPr lang="en-US" altLang="zh-CN" sz="1300" b="0" smtClean="0">
              <a:latin typeface="Times New Roman" pitchFamily="18" charset="0"/>
              <a:ea typeface="宋体" pitchFamily="2"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楷体_GB2312" pitchFamily="49" charset="-122"/>
              <a:ea typeface="楷体_GB2312"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FC37637-D5B5-48C1-B904-51E211BFE073}" type="slidenum">
              <a:rPr lang="en-US" altLang="zh-CN" sz="1300" b="0" smtClean="0">
                <a:latin typeface="Times New Roman" pitchFamily="18" charset="0"/>
                <a:ea typeface="宋体" pitchFamily="2" charset="-122"/>
              </a:rPr>
              <a:pPr eaLnBrk="1" hangingPunct="1"/>
              <a:t>24</a:t>
            </a:fld>
            <a:endParaRPr lang="en-US" altLang="zh-CN" sz="1300" b="0" smtClean="0">
              <a:latin typeface="Times New Roman" pitchFamily="18" charset="0"/>
              <a:ea typeface="宋体" pitchFamily="2"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57263" eaLnBrk="0" hangingPunct="0">
              <a:defRPr kumimoji="1" sz="2400" b="1">
                <a:solidFill>
                  <a:schemeClr val="tx1"/>
                </a:solidFill>
                <a:latin typeface="Verdana" pitchFamily="34" charset="0"/>
                <a:ea typeface="黑体" pitchFamily="2" charset="-122"/>
              </a:defRPr>
            </a:lvl1pPr>
            <a:lvl2pPr marL="742950" indent="-285750" defTabSz="957263" eaLnBrk="0" hangingPunct="0">
              <a:defRPr kumimoji="1" sz="2400" b="1">
                <a:solidFill>
                  <a:schemeClr val="tx1"/>
                </a:solidFill>
                <a:latin typeface="Verdana" pitchFamily="34" charset="0"/>
                <a:ea typeface="黑体" pitchFamily="2" charset="-122"/>
              </a:defRPr>
            </a:lvl2pPr>
            <a:lvl3pPr marL="1143000" indent="-228600" defTabSz="957263" eaLnBrk="0" hangingPunct="0">
              <a:defRPr kumimoji="1" sz="2400" b="1">
                <a:solidFill>
                  <a:schemeClr val="tx1"/>
                </a:solidFill>
                <a:latin typeface="Verdana" pitchFamily="34" charset="0"/>
                <a:ea typeface="黑体" pitchFamily="2" charset="-122"/>
              </a:defRPr>
            </a:lvl3pPr>
            <a:lvl4pPr marL="1600200" indent="-228600" defTabSz="957263" eaLnBrk="0" hangingPunct="0">
              <a:defRPr kumimoji="1" sz="2400" b="1">
                <a:solidFill>
                  <a:schemeClr val="tx1"/>
                </a:solidFill>
                <a:latin typeface="Verdana" pitchFamily="34" charset="0"/>
                <a:ea typeface="黑体" pitchFamily="2" charset="-122"/>
              </a:defRPr>
            </a:lvl4pPr>
            <a:lvl5pPr marL="2057400" indent="-228600" defTabSz="957263" eaLnBrk="0" hangingPunct="0">
              <a:defRPr kumimoji="1" sz="2400" b="1">
                <a:solidFill>
                  <a:schemeClr val="tx1"/>
                </a:solidFill>
                <a:latin typeface="Verdana" pitchFamily="34" charset="0"/>
                <a:ea typeface="黑体" pitchFamily="2" charset="-122"/>
              </a:defRPr>
            </a:lvl5pPr>
            <a:lvl6pPr marL="25146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defTabSz="957263"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2C4D9B7-31A5-41C8-B9B6-AEEDB039556F}" type="slidenum">
              <a:rPr lang="en-US" altLang="zh-CN" sz="1300" b="0" smtClean="0">
                <a:latin typeface="Times New Roman" pitchFamily="18" charset="0"/>
                <a:ea typeface="宋体" pitchFamily="2" charset="-122"/>
              </a:rPr>
              <a:pPr eaLnBrk="1" hangingPunct="1"/>
              <a:t>27</a:t>
            </a:fld>
            <a:endParaRPr lang="en-US" altLang="zh-CN" sz="1300" b="0" smtClean="0">
              <a:latin typeface="Times New Roman" pitchFamily="18" charset="0"/>
              <a:ea typeface="宋体" pitchFamily="2"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1323975" y="3235325"/>
            <a:ext cx="7291388" cy="3065463"/>
          </a:xfrm>
          <a:noFill/>
        </p:spPr>
        <p:txBody>
          <a:bodyPr/>
          <a:lstStyle/>
          <a:p>
            <a:pPr eaLnBrk="1" hangingPunct="1"/>
            <a:endParaRPr lang="zh-CN" altLang="zh-CN" smtClean="0">
              <a:latin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4.xml"/><Relationship Id="rId1" Type="http://schemas.openxmlformats.org/officeDocument/2006/relationships/vmlDrawing" Target="../drawings/vmlDrawing4.vml"/><Relationship Id="rId4" Type="http://schemas.openxmlformats.org/officeDocument/2006/relationships/image" Target="../media/image5.w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33"/>
          <p:cNvGraphicFramePr>
            <a:graphicFrameLocks noChangeAspect="1"/>
          </p:cNvGraphicFramePr>
          <p:nvPr/>
        </p:nvGraphicFramePr>
        <p:xfrm>
          <a:off x="323850" y="2419350"/>
          <a:ext cx="8534400" cy="422275"/>
        </p:xfrm>
        <a:graphic>
          <a:graphicData uri="http://schemas.openxmlformats.org/presentationml/2006/ole">
            <mc:AlternateContent xmlns:mc="http://schemas.openxmlformats.org/markup-compatibility/2006">
              <mc:Choice xmlns:v="urn:schemas-microsoft-com:vml" Requires="v">
                <p:oleObj spid="_x0000_s155763" name="剪辑" r:id="rId3" imgW="4732934" imgH="423367" progId="MS_ClipArt_Gallery.2">
                  <p:embed/>
                </p:oleObj>
              </mc:Choice>
              <mc:Fallback>
                <p:oleObj name="剪辑" r:id="rId3" imgW="4732934" imgH="42336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19350"/>
                        <a:ext cx="85344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5" name="Rectangle 25"/>
          <p:cNvSpPr>
            <a:spLocks noGrp="1" noChangeArrowheads="1"/>
          </p:cNvSpPr>
          <p:nvPr>
            <p:ph type="ctrTitle"/>
          </p:nvPr>
        </p:nvSpPr>
        <p:spPr>
          <a:xfrm>
            <a:off x="1173163" y="1052513"/>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zh-CN" altLang="en-US" noProof="0" smtClean="0"/>
              <a:t>单击此处编辑母版副标题样式</a:t>
            </a:r>
          </a:p>
        </p:txBody>
      </p:sp>
      <p:sp>
        <p:nvSpPr>
          <p:cNvPr id="7" name="Rectangle 27"/>
          <p:cNvSpPr>
            <a:spLocks noGrp="1" noChangeArrowheads="1"/>
          </p:cNvSpPr>
          <p:nvPr>
            <p:ph type="dt" sz="half" idx="10"/>
          </p:nvPr>
        </p:nvSpPr>
        <p:spPr bwMode="auto">
          <a:xfrm>
            <a:off x="1166813"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pPr>
              <a:defRPr/>
            </a:pPr>
            <a:endParaRPr lang="en-US" altLang="zh-CN"/>
          </a:p>
        </p:txBody>
      </p:sp>
      <p:sp>
        <p:nvSpPr>
          <p:cNvPr id="8" name="Rectangle 28"/>
          <p:cNvSpPr>
            <a:spLocks noGrp="1" noChangeArrowheads="1"/>
          </p:cNvSpPr>
          <p:nvPr>
            <p:ph type="ftr" sz="quarter" idx="11"/>
          </p:nvPr>
        </p:nvSpPr>
        <p:spPr bwMode="auto">
          <a:xfrm>
            <a:off x="35814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pPr>
              <a:defRPr/>
            </a:pPr>
            <a:endParaRPr lang="en-US" altLang="zh-CN"/>
          </a:p>
        </p:txBody>
      </p:sp>
      <p:sp>
        <p:nvSpPr>
          <p:cNvPr id="9" name="Rectangle 29"/>
          <p:cNvSpPr>
            <a:spLocks noGrp="1" noChangeArrowheads="1"/>
          </p:cNvSpPr>
          <p:nvPr>
            <p:ph type="sldNum" sz="quarter" idx="12"/>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pPr>
              <a:defRPr/>
            </a:pPr>
            <a:fld id="{4C1C6F82-EBA0-4754-BED6-7C9CD9687DA8}" type="slidenum">
              <a:rPr lang="en-US" altLang="zh-CN"/>
              <a:pPr>
                <a:defRPr/>
              </a:pPr>
              <a:t>‹#›</a:t>
            </a:fld>
            <a:endParaRPr lang="en-US" altLang="zh-CN"/>
          </a:p>
        </p:txBody>
      </p:sp>
    </p:spTree>
    <p:extLst>
      <p:ext uri="{BB962C8B-B14F-4D97-AF65-F5344CB8AC3E}">
        <p14:creationId xmlns:p14="http://schemas.microsoft.com/office/powerpoint/2010/main" val="37790828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8BE1CF5B-3516-4043-9A05-911CE3E63FD3}" type="slidenum">
              <a:rPr lang="en-US" altLang="zh-CN"/>
              <a:pPr>
                <a:defRPr/>
              </a:pPr>
              <a:t>‹#›</a:t>
            </a:fld>
            <a:endParaRPr lang="en-US" altLang="zh-CN"/>
          </a:p>
        </p:txBody>
      </p:sp>
    </p:spTree>
    <p:extLst>
      <p:ext uri="{BB962C8B-B14F-4D97-AF65-F5344CB8AC3E}">
        <p14:creationId xmlns:p14="http://schemas.microsoft.com/office/powerpoint/2010/main" val="425445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0AA9880F-145F-43E1-919C-61D7011DD454}" type="slidenum">
              <a:rPr lang="en-US" altLang="zh-CN"/>
              <a:pPr>
                <a:defRPr/>
              </a:pPr>
              <a:t>‹#›</a:t>
            </a:fld>
            <a:endParaRPr lang="en-US" altLang="zh-CN"/>
          </a:p>
        </p:txBody>
      </p:sp>
    </p:spTree>
    <p:extLst>
      <p:ext uri="{BB962C8B-B14F-4D97-AF65-F5344CB8AC3E}">
        <p14:creationId xmlns:p14="http://schemas.microsoft.com/office/powerpoint/2010/main" val="377736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219200"/>
            <a:ext cx="4267200" cy="5181600"/>
          </a:xfrm>
        </p:spPr>
        <p:txBody>
          <a:bodyPr/>
          <a:lstStyle/>
          <a:p>
            <a:pPr lvl="0"/>
            <a:endParaRPr lang="zh-CN" altLang="en-US" noProof="0" smtClean="0"/>
          </a:p>
        </p:txBody>
      </p:sp>
      <p:sp>
        <p:nvSpPr>
          <p:cNvPr id="5" name="Rectangle 29"/>
          <p:cNvSpPr>
            <a:spLocks noGrp="1" noChangeArrowheads="1"/>
          </p:cNvSpPr>
          <p:nvPr>
            <p:ph type="sldNum" sz="quarter" idx="10"/>
          </p:nvPr>
        </p:nvSpPr>
        <p:spPr>
          <a:ln/>
        </p:spPr>
        <p:txBody>
          <a:bodyPr/>
          <a:lstStyle>
            <a:lvl1pPr>
              <a:defRPr/>
            </a:lvl1pPr>
          </a:lstStyle>
          <a:p>
            <a:pPr>
              <a:defRPr/>
            </a:pPr>
            <a:fld id="{5A8D9F6A-6277-4BD2-A9DB-FCF219C6DB2D}" type="slidenum">
              <a:rPr lang="en-US" altLang="zh-CN"/>
              <a:pPr>
                <a:defRPr/>
              </a:pPr>
              <a:t>‹#›</a:t>
            </a:fld>
            <a:endParaRPr lang="en-US" altLang="zh-CN"/>
          </a:p>
        </p:txBody>
      </p:sp>
    </p:spTree>
    <p:extLst>
      <p:ext uri="{BB962C8B-B14F-4D97-AF65-F5344CB8AC3E}">
        <p14:creationId xmlns:p14="http://schemas.microsoft.com/office/powerpoint/2010/main" val="3376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9"/>
          <p:cNvSpPr>
            <a:spLocks noGrp="1" noChangeArrowheads="1"/>
          </p:cNvSpPr>
          <p:nvPr>
            <p:ph type="sldNum" sz="quarter" idx="10"/>
          </p:nvPr>
        </p:nvSpPr>
        <p:spPr>
          <a:ln/>
        </p:spPr>
        <p:txBody>
          <a:bodyPr/>
          <a:lstStyle>
            <a:lvl1pPr>
              <a:defRPr/>
            </a:lvl1pPr>
          </a:lstStyle>
          <a:p>
            <a:pPr>
              <a:defRPr/>
            </a:pPr>
            <a:fld id="{A9CE88FD-7ED8-440D-A2EC-3B3E29E0B739}" type="slidenum">
              <a:rPr lang="en-US" altLang="zh-CN"/>
              <a:pPr>
                <a:defRPr/>
              </a:pPr>
              <a:t>‹#›</a:t>
            </a:fld>
            <a:endParaRPr lang="en-US" altLang="zh-CN"/>
          </a:p>
        </p:txBody>
      </p:sp>
    </p:spTree>
    <p:extLst>
      <p:ext uri="{BB962C8B-B14F-4D97-AF65-F5344CB8AC3E}">
        <p14:creationId xmlns:p14="http://schemas.microsoft.com/office/powerpoint/2010/main" val="1359332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58907437"/>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6305642"/>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27084754"/>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7282308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99583"/>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5275160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9"/>
          <p:cNvSpPr>
            <a:spLocks noGrp="1" noChangeArrowheads="1"/>
          </p:cNvSpPr>
          <p:nvPr>
            <p:ph type="sldNum" sz="quarter" idx="10"/>
          </p:nvPr>
        </p:nvSpPr>
        <p:spPr>
          <a:ln/>
        </p:spPr>
        <p:txBody>
          <a:bodyPr/>
          <a:lstStyle>
            <a:lvl1pPr>
              <a:defRPr/>
            </a:lvl1pPr>
          </a:lstStyle>
          <a:p>
            <a:pPr>
              <a:defRPr/>
            </a:pPr>
            <a:fld id="{FB08A8A7-F375-47F5-8519-A951E30D1ABC}" type="slidenum">
              <a:rPr lang="en-US" altLang="zh-CN"/>
              <a:pPr>
                <a:defRPr/>
              </a:pPr>
              <a:t>‹#›</a:t>
            </a:fld>
            <a:endParaRPr lang="en-US" altLang="zh-CN"/>
          </a:p>
        </p:txBody>
      </p:sp>
    </p:spTree>
    <p:extLst>
      <p:ext uri="{BB962C8B-B14F-4D97-AF65-F5344CB8AC3E}">
        <p14:creationId xmlns:p14="http://schemas.microsoft.com/office/powerpoint/2010/main" val="1272105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193022"/>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877446"/>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94630570"/>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7159635"/>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2334732"/>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DB55532-AE0B-4D6D-A9A4-2AE5B82E7F5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86581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A525E92-A65F-495B-98DF-8839AE290A0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679854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35A1C4-8D1E-4724-9EAC-574B0D862C1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9279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1D73FB6-5394-4A8E-83DB-CEA4096A162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641293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78746C5-30CD-4902-B2C4-FE4ABAC1C9A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70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9"/>
          <p:cNvSpPr>
            <a:spLocks noGrp="1" noChangeArrowheads="1"/>
          </p:cNvSpPr>
          <p:nvPr>
            <p:ph type="sldNum" sz="quarter" idx="10"/>
          </p:nvPr>
        </p:nvSpPr>
        <p:spPr>
          <a:ln/>
        </p:spPr>
        <p:txBody>
          <a:bodyPr/>
          <a:lstStyle>
            <a:lvl1pPr>
              <a:defRPr/>
            </a:lvl1pPr>
          </a:lstStyle>
          <a:p>
            <a:pPr>
              <a:defRPr/>
            </a:pPr>
            <a:fld id="{1AE97126-7906-47CD-B942-0555C3B4EC1D}" type="slidenum">
              <a:rPr lang="en-US" altLang="zh-CN"/>
              <a:pPr>
                <a:defRPr/>
              </a:pPr>
              <a:t>‹#›</a:t>
            </a:fld>
            <a:endParaRPr lang="en-US" altLang="zh-CN"/>
          </a:p>
        </p:txBody>
      </p:sp>
    </p:spTree>
    <p:extLst>
      <p:ext uri="{BB962C8B-B14F-4D97-AF65-F5344CB8AC3E}">
        <p14:creationId xmlns:p14="http://schemas.microsoft.com/office/powerpoint/2010/main" val="30396797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CFFDA0D-91B3-4497-9464-6A491FBFD8A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851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B2E3981-C0BB-4A47-88AC-8A8BDC6800C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8474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05A2B33-69D3-46AC-A39B-49313FBF04B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936561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CD5D456-E244-4983-83DD-3470B08A61E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1830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5365F6A-411C-4DD1-B684-F4ED4FE1EE5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44246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D782D34-2D0A-4356-B1C1-15D90CA302D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0791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4FCD2C-E11B-40E4-9CEE-81F699BD53E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2177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1173163" y="1052513"/>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zh-CN" altLang="en-US" noProof="0" smtClean="0"/>
              <a:t>单击此处编辑母版副标题样式</a:t>
            </a:r>
          </a:p>
        </p:txBody>
      </p:sp>
      <p:sp>
        <p:nvSpPr>
          <p:cNvPr id="5147" name="Rectangle 27"/>
          <p:cNvSpPr>
            <a:spLocks noGrp="1" noChangeArrowheads="1"/>
          </p:cNvSpPr>
          <p:nvPr>
            <p:ph type="dt" sz="half" idx="2"/>
          </p:nvPr>
        </p:nvSpPr>
        <p:spPr bwMode="auto">
          <a:xfrm>
            <a:off x="1166813"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8" name="Rectangle 28"/>
          <p:cNvSpPr>
            <a:spLocks noGrp="1" noChangeArrowheads="1"/>
          </p:cNvSpPr>
          <p:nvPr>
            <p:ph type="ftr" sz="quarter" idx="3"/>
          </p:nvPr>
        </p:nvSpPr>
        <p:spPr bwMode="auto">
          <a:xfrm>
            <a:off x="35814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rgbClr val="000000"/>
                </a:solidFill>
                <a:latin typeface="Arial" pitchFamily="34" charset="0"/>
                <a:ea typeface="宋体" pitchFamily="2" charset="-122"/>
              </a:defRPr>
            </a:lvl1pPr>
          </a:lstStyle>
          <a:p>
            <a:endParaRPr lang="en-US" altLang="zh-CN"/>
          </a:p>
        </p:txBody>
      </p:sp>
      <p:sp>
        <p:nvSpPr>
          <p:cNvPr id="5149" name="Rectangle 29"/>
          <p:cNvSpPr>
            <a:spLocks noGrp="1" noChangeArrowheads="1"/>
          </p:cNvSpPr>
          <p:nvPr>
            <p:ph type="sldNum" sz="quarter" idx="4"/>
          </p:nvPr>
        </p:nvSpPr>
        <p:spPr>
          <a:xfrm>
            <a:off x="7010400" y="6248400"/>
            <a:ext cx="1905000" cy="457200"/>
          </a:xfrm>
        </p:spPr>
        <p:txBody>
          <a:bodyPr/>
          <a:lstStyle>
            <a:lvl1pPr>
              <a:defRPr>
                <a:solidFill>
                  <a:srgbClr val="000000"/>
                </a:solidFill>
                <a:latin typeface="Arial" pitchFamily="34" charset="0"/>
                <a:ea typeface="宋体" pitchFamily="2" charset="-122"/>
              </a:defRPr>
            </a:lvl1pPr>
          </a:lstStyle>
          <a:p>
            <a:fld id="{48953067-6134-44E5-B7FB-7D4CC3E19995}" type="slidenum">
              <a:rPr lang="en-US" altLang="zh-CN"/>
              <a:pPr/>
              <a:t>‹#›</a:t>
            </a:fld>
            <a:endParaRPr lang="en-US" altLang="zh-CN"/>
          </a:p>
        </p:txBody>
      </p:sp>
      <p:graphicFrame>
        <p:nvGraphicFramePr>
          <p:cNvPr id="5153" name="Object 33"/>
          <p:cNvGraphicFramePr>
            <a:graphicFrameLocks noChangeAspect="1"/>
          </p:cNvGraphicFramePr>
          <p:nvPr/>
        </p:nvGraphicFramePr>
        <p:xfrm>
          <a:off x="323850" y="2419350"/>
          <a:ext cx="8534400" cy="422275"/>
        </p:xfrm>
        <a:graphic>
          <a:graphicData uri="http://schemas.openxmlformats.org/presentationml/2006/ole">
            <mc:AlternateContent xmlns:mc="http://schemas.openxmlformats.org/markup-compatibility/2006">
              <mc:Choice xmlns:v="urn:schemas-microsoft-com:vml" Requires="v">
                <p:oleObj spid="_x0000_s162819" name="剪辑" r:id="rId3" imgW="4732560" imgH="423000" progId="MS_ClipArt_Gallery.2">
                  <p:embed/>
                </p:oleObj>
              </mc:Choice>
              <mc:Fallback>
                <p:oleObj name="剪辑" r:id="rId3" imgW="4732560" imgH="4230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19350"/>
                        <a:ext cx="85344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7428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000FF"/>
              </a:buClr>
              <a:defRPr/>
            </a:lvl1pPr>
            <a:lvl2pPr marL="742950" indent="-285750">
              <a:buClr>
                <a:srgbClr val="0000FF"/>
              </a:buClr>
              <a:buSzPct val="70000"/>
              <a:buFont typeface="Wingdings" pitchFamily="2" charset="2"/>
              <a:buChar char="u"/>
              <a:defRPr/>
            </a:lvl2pPr>
            <a:lvl3pPr marL="1143000" indent="-228600">
              <a:buClr>
                <a:srgbClr val="0000FF"/>
              </a:buClr>
              <a:buFont typeface="Wingdings" pitchFamily="2" charset="2"/>
              <a:buChar char="Ø"/>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2B139A8A-E5F7-445E-9E5A-204BCF1291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6649837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43BB4DB1-B6D4-4A58-B23E-70CAF3A2E6C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5579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9"/>
          <p:cNvSpPr>
            <a:spLocks noGrp="1" noChangeArrowheads="1"/>
          </p:cNvSpPr>
          <p:nvPr>
            <p:ph type="sldNum" sz="quarter" idx="10"/>
          </p:nvPr>
        </p:nvSpPr>
        <p:spPr>
          <a:ln/>
        </p:spPr>
        <p:txBody>
          <a:bodyPr/>
          <a:lstStyle>
            <a:lvl1pPr>
              <a:defRPr/>
            </a:lvl1pPr>
          </a:lstStyle>
          <a:p>
            <a:pPr>
              <a:defRPr/>
            </a:pPr>
            <a:fld id="{D76BF1A8-5C24-4646-A189-AE3D036B5BC7}" type="slidenum">
              <a:rPr lang="en-US" altLang="zh-CN"/>
              <a:pPr>
                <a:defRPr/>
              </a:pPr>
              <a:t>‹#›</a:t>
            </a:fld>
            <a:endParaRPr lang="en-US" altLang="zh-CN"/>
          </a:p>
        </p:txBody>
      </p:sp>
    </p:spTree>
    <p:extLst>
      <p:ext uri="{BB962C8B-B14F-4D97-AF65-F5344CB8AC3E}">
        <p14:creationId xmlns:p14="http://schemas.microsoft.com/office/powerpoint/2010/main" val="1836633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DD135D2A-755B-4C1E-A768-D823A7370B4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279331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762CC458-B8B0-479A-B69D-6C9B17AFA2B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765766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F5169203-B1C1-4022-8B0C-CA6065FB0A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479187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E6AD3CD0-1C87-4B81-8EC4-58FA1CCA019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945432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125E1260-F0CB-46B0-AFBE-F2C661B41A0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244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A05B2109-31BD-4B3D-8AC5-8D634B49DB3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930554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69418663-BC0F-480C-8B86-9D6A08BBCA6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31225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439538E-E68B-4D4B-86C6-F447BCBF5A7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741225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219200"/>
            <a:ext cx="8686800" cy="5181600"/>
          </a:xfrm>
        </p:spPr>
        <p:txBody>
          <a:bodyPr/>
          <a:lstStyle/>
          <a:p>
            <a:endParaRPr lang="zh-CN" altLang="en-US"/>
          </a:p>
        </p:txBody>
      </p:sp>
      <p:sp>
        <p:nvSpPr>
          <p:cNvPr id="4" name="灯片编号占位符 3"/>
          <p:cNvSpPr>
            <a:spLocks noGrp="1"/>
          </p:cNvSpPr>
          <p:nvPr>
            <p:ph type="sldNum" sz="quarter" idx="10"/>
          </p:nvPr>
        </p:nvSpPr>
        <p:spPr>
          <a:xfrm>
            <a:off x="8305800" y="6453188"/>
            <a:ext cx="762000" cy="328612"/>
          </a:xfrm>
        </p:spPr>
        <p:txBody>
          <a:bodyPr/>
          <a:lstStyle>
            <a:lvl1pPr>
              <a:defRPr/>
            </a:lvl1pPr>
          </a:lstStyle>
          <a:p>
            <a:fld id="{BA1C48BA-71C7-45AE-95B0-8D82B3CFBEF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767067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8305800" y="6453188"/>
            <a:ext cx="762000" cy="328612"/>
          </a:xfrm>
        </p:spPr>
        <p:txBody>
          <a:bodyPr/>
          <a:lstStyle>
            <a:lvl1pPr>
              <a:defRPr/>
            </a:lvl1pPr>
          </a:lstStyle>
          <a:p>
            <a:fld id="{27921B75-B0AA-4D19-94DA-C4C651D6187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5245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9"/>
          <p:cNvSpPr>
            <a:spLocks noGrp="1" noChangeArrowheads="1"/>
          </p:cNvSpPr>
          <p:nvPr>
            <p:ph type="sldNum" sz="quarter" idx="10"/>
          </p:nvPr>
        </p:nvSpPr>
        <p:spPr>
          <a:ln/>
        </p:spPr>
        <p:txBody>
          <a:bodyPr/>
          <a:lstStyle>
            <a:lvl1pPr>
              <a:defRPr/>
            </a:lvl1pPr>
          </a:lstStyle>
          <a:p>
            <a:pPr>
              <a:defRPr/>
            </a:pPr>
            <a:fld id="{EA79043A-B55F-46A8-B88F-171AB7C2A06B}" type="slidenum">
              <a:rPr lang="en-US" altLang="zh-CN"/>
              <a:pPr>
                <a:defRPr/>
              </a:pPr>
              <a:t>‹#›</a:t>
            </a:fld>
            <a:endParaRPr lang="en-US" altLang="zh-CN"/>
          </a:p>
        </p:txBody>
      </p:sp>
    </p:spTree>
    <p:extLst>
      <p:ext uri="{BB962C8B-B14F-4D97-AF65-F5344CB8AC3E}">
        <p14:creationId xmlns:p14="http://schemas.microsoft.com/office/powerpoint/2010/main" val="178056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9"/>
          <p:cNvSpPr>
            <a:spLocks noGrp="1" noChangeArrowheads="1"/>
          </p:cNvSpPr>
          <p:nvPr>
            <p:ph type="sldNum" sz="quarter" idx="10"/>
          </p:nvPr>
        </p:nvSpPr>
        <p:spPr>
          <a:ln/>
        </p:spPr>
        <p:txBody>
          <a:bodyPr/>
          <a:lstStyle>
            <a:lvl1pPr>
              <a:defRPr/>
            </a:lvl1pPr>
          </a:lstStyle>
          <a:p>
            <a:pPr>
              <a:defRPr/>
            </a:pPr>
            <a:fld id="{C365AEA6-CDBB-4096-93ED-A8275D664FE7}" type="slidenum">
              <a:rPr lang="en-US" altLang="zh-CN"/>
              <a:pPr>
                <a:defRPr/>
              </a:pPr>
              <a:t>‹#›</a:t>
            </a:fld>
            <a:endParaRPr lang="en-US" altLang="zh-CN"/>
          </a:p>
        </p:txBody>
      </p:sp>
    </p:spTree>
    <p:extLst>
      <p:ext uri="{BB962C8B-B14F-4D97-AF65-F5344CB8AC3E}">
        <p14:creationId xmlns:p14="http://schemas.microsoft.com/office/powerpoint/2010/main" val="302169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1E609CB8-C78D-45C4-BBEA-9FFCF8FDA6A1}" type="slidenum">
              <a:rPr lang="en-US" altLang="zh-CN"/>
              <a:pPr>
                <a:defRPr/>
              </a:pPr>
              <a:t>‹#›</a:t>
            </a:fld>
            <a:endParaRPr lang="en-US" altLang="zh-CN"/>
          </a:p>
        </p:txBody>
      </p:sp>
    </p:spTree>
    <p:extLst>
      <p:ext uri="{BB962C8B-B14F-4D97-AF65-F5344CB8AC3E}">
        <p14:creationId xmlns:p14="http://schemas.microsoft.com/office/powerpoint/2010/main" val="13374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FE10420E-ED1C-49E6-9855-76700AC2EDBA}" type="slidenum">
              <a:rPr lang="en-US" altLang="zh-CN"/>
              <a:pPr>
                <a:defRPr/>
              </a:pPr>
              <a:t>‹#›</a:t>
            </a:fld>
            <a:endParaRPr lang="en-US" altLang="zh-CN"/>
          </a:p>
        </p:txBody>
      </p:sp>
    </p:spTree>
    <p:extLst>
      <p:ext uri="{BB962C8B-B14F-4D97-AF65-F5344CB8AC3E}">
        <p14:creationId xmlns:p14="http://schemas.microsoft.com/office/powerpoint/2010/main" val="194861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5F49A82F-C98A-4C9F-B766-CF2EDC16CC23}" type="slidenum">
              <a:rPr lang="en-US" altLang="zh-CN"/>
              <a:pPr>
                <a:defRPr/>
              </a:pPr>
              <a:t>‹#›</a:t>
            </a:fld>
            <a:endParaRPr lang="en-US" altLang="zh-CN"/>
          </a:p>
        </p:txBody>
      </p:sp>
    </p:spTree>
    <p:extLst>
      <p:ext uri="{BB962C8B-B14F-4D97-AF65-F5344CB8AC3E}">
        <p14:creationId xmlns:p14="http://schemas.microsoft.com/office/powerpoint/2010/main" val="8915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hyperlink" Target="http://www.tsinghua.edu.cn/chn/index.htm" TargetMode="Externa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oleObject" Target="../embeddings/oleObject5.bin"/><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4.wmf"/><Relationship Id="rId2" Type="http://schemas.openxmlformats.org/officeDocument/2006/relationships/slideLayout" Target="../slideLayouts/slideLayout38.xml"/><Relationship Id="rId16" Type="http://schemas.openxmlformats.org/officeDocument/2006/relationships/oleObject" Target="../embeddings/oleObject4.bin"/><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vmlDrawing" Target="../drawings/vmlDrawing3.v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graphicFrame>
        <p:nvGraphicFramePr>
          <p:cNvPr id="1028" name="Object 34"/>
          <p:cNvGraphicFramePr>
            <a:graphicFrameLocks noChangeAspect="1"/>
          </p:cNvGraphicFramePr>
          <p:nvPr/>
        </p:nvGraphicFramePr>
        <p:xfrm>
          <a:off x="-19050" y="0"/>
          <a:ext cx="76200" cy="6858000"/>
        </p:xfrm>
        <a:graphic>
          <a:graphicData uri="http://schemas.openxmlformats.org/presentationml/2006/ole">
            <mc:AlternateContent xmlns:mc="http://schemas.openxmlformats.org/markup-compatibility/2006">
              <mc:Choice xmlns:v="urn:schemas-microsoft-com:vml" Requires="v">
                <p:oleObj spid="_x0000_s1278" name="剪辑" r:id="rId16" imgW="44806" imgH="2658161" progId="MS_ClipArt_Gallery.2">
                  <p:embed/>
                </p:oleObj>
              </mc:Choice>
              <mc:Fallback>
                <p:oleObj name="剪辑" r:id="rId16" imgW="44806" imgH="2658161" progId="MS_ClipArt_Gallery.2">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 y="0"/>
                        <a:ext cx="762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1279" name="剪辑" r:id="rId18" imgW="44806" imgH="2658161" progId="MS_ClipArt_Gallery.2">
                  <p:embed/>
                </p:oleObj>
              </mc:Choice>
              <mc:Fallback>
                <p:oleObj name="剪辑" r:id="rId18" imgW="44806" imgH="2658161" progId="MS_ClipArt_Gallery.2">
                  <p:embed/>
                  <p:pic>
                    <p:nvPicPr>
                      <p:cNvPr id="0" name="Object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Rectangle 29"/>
          <p:cNvSpPr>
            <a:spLocks noGrp="1" noChangeArrowheads="1"/>
          </p:cNvSpPr>
          <p:nvPr>
            <p:ph type="sldNum" sz="quarter" idx="4"/>
          </p:nvPr>
        </p:nvSpPr>
        <p:spPr bwMode="auto">
          <a:xfrm>
            <a:off x="8262410" y="6534345"/>
            <a:ext cx="855095"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itchFamily="18" charset="0"/>
              </a:defRPr>
            </a:lvl1pPr>
          </a:lstStyle>
          <a:p>
            <a:pPr>
              <a:defRPr/>
            </a:pPr>
            <a:fld id="{02335796-53C2-4045-ACE7-193CEA7C42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1026"/>
          <p:cNvGrpSpPr>
            <a:grpSpLocks/>
          </p:cNvGrpSpPr>
          <p:nvPr/>
        </p:nvGrpSpPr>
        <p:grpSpPr bwMode="auto">
          <a:xfrm>
            <a:off x="0" y="0"/>
            <a:ext cx="1476375" cy="6858000"/>
            <a:chOff x="0" y="0"/>
            <a:chExt cx="2016" cy="4320"/>
          </a:xfrm>
        </p:grpSpPr>
        <p:sp>
          <p:nvSpPr>
            <p:cNvPr id="5123" name="Rectangle 1027"/>
            <p:cNvSpPr>
              <a:spLocks noChangeArrowheads="1"/>
            </p:cNvSpPr>
            <p:nvPr/>
          </p:nvSpPr>
          <p:spPr bwMode="auto">
            <a:xfrm>
              <a:off x="0" y="0"/>
              <a:ext cx="479" cy="4320"/>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pPr algn="ctr">
                <a:buClr>
                  <a:srgbClr val="800080"/>
                </a:buClr>
                <a:buFont typeface="Wingdings" pitchFamily="2" charset="2"/>
                <a:buNone/>
                <a:defRPr/>
              </a:pPr>
              <a:endParaRPr lang="zh-CN" altLang="en-US" b="0" i="1">
                <a:solidFill>
                  <a:srgbClr val="800080"/>
                </a:solidFill>
                <a:latin typeface="Arial" pitchFamily="34" charset="0"/>
                <a:ea typeface="楷体_GB2312" pitchFamily="49" charset="-122"/>
              </a:endParaRPr>
            </a:p>
          </p:txBody>
        </p:sp>
        <p:sp>
          <p:nvSpPr>
            <p:cNvPr id="5124" name="Rectangle 1028"/>
            <p:cNvSpPr>
              <a:spLocks noChangeArrowheads="1"/>
            </p:cNvSpPr>
            <p:nvPr/>
          </p:nvSpPr>
          <p:spPr bwMode="auto">
            <a:xfrm>
              <a:off x="431" y="0"/>
              <a:ext cx="1585" cy="672"/>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pPr algn="ctr">
                <a:buClr>
                  <a:srgbClr val="800080"/>
                </a:buClr>
                <a:buFont typeface="Wingdings" pitchFamily="2" charset="2"/>
                <a:buNone/>
                <a:defRPr/>
              </a:pPr>
              <a:endParaRPr lang="zh-CN" altLang="en-US" b="0" i="1">
                <a:solidFill>
                  <a:srgbClr val="800080"/>
                </a:solidFill>
                <a:latin typeface="Arial" pitchFamily="34" charset="0"/>
                <a:ea typeface="楷体_GB2312" pitchFamily="49" charset="-122"/>
              </a:endParaRPr>
            </a:p>
          </p:txBody>
        </p:sp>
      </p:grpSp>
      <p:sp>
        <p:nvSpPr>
          <p:cNvPr id="5134" name="Line 1038"/>
          <p:cNvSpPr>
            <a:spLocks noChangeShapeType="1"/>
          </p:cNvSpPr>
          <p:nvPr userDrawn="1"/>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pPr algn="ctr">
              <a:buClr>
                <a:srgbClr val="800080"/>
              </a:buClr>
              <a:buFont typeface="Wingdings" pitchFamily="2" charset="2"/>
              <a:buNone/>
              <a:defRPr/>
            </a:pPr>
            <a:endParaRPr lang="zh-CN" altLang="en-US" b="0" i="1">
              <a:solidFill>
                <a:srgbClr val="800080"/>
              </a:solidFill>
              <a:latin typeface="Arial" pitchFamily="34" charset="0"/>
              <a:ea typeface="楷体_GB2312" pitchFamily="49" charset="-122"/>
            </a:endParaRPr>
          </a:p>
        </p:txBody>
      </p:sp>
      <p:pic>
        <p:nvPicPr>
          <p:cNvPr id="4100" name="Picture 1039" descr="清华大学">
            <a:hlinkClick r:id="rId13"/>
          </p:cNvPr>
          <p:cNvPicPr>
            <a:picLocks noChangeAspect="1" noChangeArrowheads="1"/>
          </p:cNvPicPr>
          <p:nvPr userDrawn="1"/>
        </p:nvPicPr>
        <p:blipFill>
          <a:blip r:embed="rId14" cstate="print"/>
          <a:srcRect/>
          <a:stretch>
            <a:fillRect/>
          </a:stretch>
        </p:blipFill>
        <p:spPr bwMode="auto">
          <a:xfrm>
            <a:off x="7380288" y="163513"/>
            <a:ext cx="1223962" cy="312737"/>
          </a:xfrm>
          <a:prstGeom prst="rect">
            <a:avLst/>
          </a:prstGeom>
          <a:noFill/>
          <a:ln w="9525">
            <a:noFill/>
            <a:miter lim="800000"/>
            <a:headEnd/>
            <a:tailEnd/>
          </a:ln>
        </p:spPr>
      </p:pic>
      <p:sp>
        <p:nvSpPr>
          <p:cNvPr id="5136" name="Text Box 1040"/>
          <p:cNvSpPr txBox="1">
            <a:spLocks noChangeArrowheads="1"/>
          </p:cNvSpPr>
          <p:nvPr userDrawn="1"/>
        </p:nvSpPr>
        <p:spPr bwMode="auto">
          <a:xfrm>
            <a:off x="7235825" y="476250"/>
            <a:ext cx="1800225" cy="396875"/>
          </a:xfrm>
          <a:prstGeom prst="rect">
            <a:avLst/>
          </a:prstGeom>
          <a:noFill/>
          <a:ln w="9525">
            <a:noFill/>
            <a:miter lim="800000"/>
            <a:headEnd/>
            <a:tailEnd/>
          </a:ln>
          <a:effectLst/>
        </p:spPr>
        <p:txBody>
          <a:bodyPr>
            <a:spAutoFit/>
          </a:bodyPr>
          <a:lstStyle/>
          <a:p>
            <a:pPr algn="ctr">
              <a:defRPr/>
            </a:pPr>
            <a:r>
              <a:rPr lang="en-US" altLang="zh-CN" sz="2000" b="0">
                <a:solidFill>
                  <a:srgbClr val="990099"/>
                </a:solidFill>
                <a:latin typeface="Comic Sans MS" pitchFamily="66" charset="0"/>
                <a:ea typeface="楷体_GB2312" pitchFamily="49" charset="-122"/>
                <a:cs typeface="Times New Roman" pitchFamily="18" charset="0"/>
              </a:rPr>
              <a:t>《</a:t>
            </a:r>
            <a:r>
              <a:rPr lang="zh-CN" altLang="en-US" sz="2000" b="0">
                <a:solidFill>
                  <a:srgbClr val="990099"/>
                </a:solidFill>
                <a:latin typeface="Comic Sans MS" pitchFamily="66" charset="0"/>
                <a:ea typeface="楷体_GB2312" pitchFamily="49" charset="-122"/>
                <a:cs typeface="Times New Roman" pitchFamily="18" charset="0"/>
              </a:rPr>
              <a:t>编译原理</a:t>
            </a:r>
            <a:r>
              <a:rPr lang="en-US" altLang="zh-CN" sz="2000" b="0">
                <a:solidFill>
                  <a:srgbClr val="990099"/>
                </a:solidFill>
                <a:latin typeface="Comic Sans MS" pitchFamily="66" charset="0"/>
                <a:ea typeface="楷体_GB2312" pitchFamily="49" charset="-122"/>
                <a:cs typeface="Times New Roman" pitchFamily="18" charset="0"/>
              </a:rPr>
              <a:t>》</a:t>
            </a:r>
          </a:p>
        </p:txBody>
      </p:sp>
      <p:sp>
        <p:nvSpPr>
          <p:cNvPr id="5137"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headEnd/>
            <a:tailEnd/>
          </a:ln>
          <a:effectLst/>
        </p:spPr>
        <p:txBody>
          <a:bodyPr wrap="none" anchor="ctr"/>
          <a:lstStyle/>
          <a:p>
            <a:pPr algn="ctr">
              <a:defRPr/>
            </a:pPr>
            <a:endParaRPr lang="zh-CN" altLang="zh-CN" b="0">
              <a:solidFill>
                <a:srgbClr val="003366"/>
              </a:solidFill>
              <a:latin typeface="Times New Roman" pitchFamily="18" charset="0"/>
              <a:ea typeface="宋体" pitchFamily="2" charset="-122"/>
            </a:endParaRPr>
          </a:p>
        </p:txBody>
      </p:sp>
    </p:spTree>
    <p:extLst>
      <p:ext uri="{BB962C8B-B14F-4D97-AF65-F5344CB8AC3E}">
        <p14:creationId xmlns:p14="http://schemas.microsoft.com/office/powerpoint/2010/main" val="265521371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ltLang="zh-CN" b="0">
              <a:solidFill>
                <a:srgbClr val="000000"/>
              </a:solidFill>
              <a:latin typeface="Times New Roman" pitchFamily="18" charset="0"/>
              <a:ea typeface="宋体" pitchFamily="2" charset="-122"/>
            </a:endParaRPr>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lgn="ctr">
              <a:defRPr/>
            </a:pPr>
            <a:endParaRPr lang="en-US" altLang="zh-CN" b="0">
              <a:solidFill>
                <a:srgbClr val="000000"/>
              </a:solidFill>
              <a:latin typeface="Times New Roman" pitchFamily="18" charset="0"/>
              <a:ea typeface="宋体" pitchFamily="2" charset="-122"/>
            </a:endParaRPr>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E13A8A4-A0AB-4556-8AC6-E2BB2495C0CA}" type="slidenum">
              <a:rPr lang="zh-CN" altLang="en-US" b="0">
                <a:solidFill>
                  <a:srgbClr val="000000"/>
                </a:solidFill>
                <a:latin typeface="Times New Roman" pitchFamily="18" charset="0"/>
                <a:ea typeface="宋体" pitchFamily="2" charset="-122"/>
              </a:rPr>
              <a:pPr>
                <a:defRPr/>
              </a:pPr>
              <a:t>‹#›</a:t>
            </a:fld>
            <a:endParaRPr lang="en-US" altLang="zh-CN" b="0">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27749634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22"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graphicFrame>
        <p:nvGraphicFramePr>
          <p:cNvPr id="4130" name="Object 34"/>
          <p:cNvGraphicFramePr>
            <a:graphicFrameLocks noChangeAspect="1"/>
          </p:cNvGraphicFramePr>
          <p:nvPr/>
        </p:nvGraphicFramePr>
        <p:xfrm>
          <a:off x="-19050" y="0"/>
          <a:ext cx="76200" cy="6858000"/>
        </p:xfrm>
        <a:graphic>
          <a:graphicData uri="http://schemas.openxmlformats.org/presentationml/2006/ole">
            <mc:AlternateContent xmlns:mc="http://schemas.openxmlformats.org/markup-compatibility/2006">
              <mc:Choice xmlns:v="urn:schemas-microsoft-com:vml" Requires="v">
                <p:oleObj spid="_x0000_s161796" name="剪辑" r:id="rId16" imgW="44640" imgH="2657520" progId="MS_ClipArt_Gallery.2">
                  <p:embed/>
                </p:oleObj>
              </mc:Choice>
              <mc:Fallback>
                <p:oleObj name="剪辑" r:id="rId16" imgW="44640" imgH="2657520"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 y="0"/>
                        <a:ext cx="762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1"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161797" name="剪辑" r:id="rId18" imgW="44640" imgH="2657520" progId="MS_ClipArt_Gallery.2">
                  <p:embed/>
                </p:oleObj>
              </mc:Choice>
              <mc:Fallback>
                <p:oleObj name="剪辑" r:id="rId18" imgW="44640" imgH="2657520" progId="MS_ClipArt_Gallery.2">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Rectangle 29"/>
          <p:cNvSpPr>
            <a:spLocks noGrp="1" noChangeArrowheads="1"/>
          </p:cNvSpPr>
          <p:nvPr>
            <p:ph type="sldNum" sz="quarter" idx="4"/>
          </p:nvPr>
        </p:nvSpPr>
        <p:spPr bwMode="auto">
          <a:xfrm>
            <a:off x="8357120" y="6534345"/>
            <a:ext cx="760385" cy="292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vl1pPr>
          </a:lstStyle>
          <a:p>
            <a:fld id="{EFDFB6A6-2731-4FD2-90E0-C1115F58C9E3}" type="slidenum">
              <a:rPr lang="en-US" altLang="zh-CN">
                <a:solidFill>
                  <a:srgbClr val="000000"/>
                </a:solidFill>
                <a:latin typeface="Times New Roman" pitchFamily="18" charset="0"/>
              </a:rPr>
              <a:pPr/>
              <a:t>‹#›</a:t>
            </a:fld>
            <a:endParaRPr lang="en-US" altLang="zh-CN" dirty="0">
              <a:solidFill>
                <a:srgbClr val="000000"/>
              </a:solidFill>
              <a:latin typeface="Times New Roman" pitchFamily="18" charset="0"/>
            </a:endParaRPr>
          </a:p>
        </p:txBody>
      </p:sp>
    </p:spTree>
    <p:extLst>
      <p:ext uri="{BB962C8B-B14F-4D97-AF65-F5344CB8AC3E}">
        <p14:creationId xmlns:p14="http://schemas.microsoft.com/office/powerpoint/2010/main" val="54401073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iming>
    <p:tnLst>
      <p:par>
        <p:cTn id="1" dur="indefinite" restart="never" nodeType="tmRoot"/>
      </p:par>
    </p:tnLst>
  </p:timing>
  <p:hf hdr="0" ftr="0" dt="0"/>
  <p:txStyles>
    <p:titleStyle>
      <a:lvl1pPr algn="l" rtl="0" fontAlgn="base">
        <a:spcBef>
          <a:spcPct val="0"/>
        </a:spcBef>
        <a:spcAft>
          <a:spcPct val="0"/>
        </a:spcAft>
        <a:defRPr kumimoji="1" sz="4000" b="1">
          <a:solidFill>
            <a:srgbClr val="FF3300"/>
          </a:solidFill>
          <a:latin typeface="+mj-lt"/>
          <a:ea typeface="+mj-ea"/>
          <a:cs typeface="+mj-cs"/>
        </a:defRPr>
      </a:lvl1pPr>
      <a:lvl2pPr algn="l" rtl="0" fontAlgn="base">
        <a:spcBef>
          <a:spcPct val="0"/>
        </a:spcBef>
        <a:spcAft>
          <a:spcPct val="0"/>
        </a:spcAft>
        <a:defRPr kumimoji="1" sz="4000" b="1">
          <a:solidFill>
            <a:srgbClr val="FF3300"/>
          </a:solidFill>
          <a:latin typeface="黑体" pitchFamily="2" charset="-122"/>
          <a:ea typeface="黑体" pitchFamily="2" charset="-122"/>
        </a:defRPr>
      </a:lvl2pPr>
      <a:lvl3pPr algn="l" rtl="0" fontAlgn="base">
        <a:spcBef>
          <a:spcPct val="0"/>
        </a:spcBef>
        <a:spcAft>
          <a:spcPct val="0"/>
        </a:spcAft>
        <a:defRPr kumimoji="1" sz="4000" b="1">
          <a:solidFill>
            <a:srgbClr val="FF3300"/>
          </a:solidFill>
          <a:latin typeface="黑体" pitchFamily="2" charset="-122"/>
          <a:ea typeface="黑体" pitchFamily="2" charset="-122"/>
        </a:defRPr>
      </a:lvl3pPr>
      <a:lvl4pPr algn="l" rtl="0" fontAlgn="base">
        <a:spcBef>
          <a:spcPct val="0"/>
        </a:spcBef>
        <a:spcAft>
          <a:spcPct val="0"/>
        </a:spcAft>
        <a:defRPr kumimoji="1" sz="4000" b="1">
          <a:solidFill>
            <a:srgbClr val="FF3300"/>
          </a:solidFill>
          <a:latin typeface="黑体" pitchFamily="2" charset="-122"/>
          <a:ea typeface="黑体" pitchFamily="2" charset="-122"/>
        </a:defRPr>
      </a:lvl4pPr>
      <a:lvl5pPr algn="l" rtl="0" fontAlgn="base">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10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38.xml"/><Relationship Id="rId4" Type="http://schemas.openxmlformats.org/officeDocument/2006/relationships/image" Target="../media/image3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8.xml"/></Relationships>
</file>

<file path=ppt/slides/_rels/slide1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8.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0.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20.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8.xml"/><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8.xml"/><Relationship Id="rId4" Type="http://schemas.openxmlformats.org/officeDocument/2006/relationships/image" Target="../media/image2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6535" y="1133475"/>
            <a:ext cx="7919265" cy="2520550"/>
          </a:xfrm>
        </p:spPr>
        <p:txBody>
          <a:bodyPr/>
          <a:lstStyle/>
          <a:p>
            <a:pPr algn="ctr" eaLnBrk="1" hangingPunct="1"/>
            <a:r>
              <a:rPr lang="zh-CN" altLang="en-US" sz="4400" dirty="0">
                <a:latin typeface="Verdana" pitchFamily="34" charset="0"/>
              </a:rPr>
              <a:t>第</a:t>
            </a:r>
            <a:r>
              <a:rPr lang="en-US" altLang="zh-CN" sz="4400" dirty="0">
                <a:latin typeface="Verdana" pitchFamily="34" charset="0"/>
              </a:rPr>
              <a:t>5</a:t>
            </a:r>
            <a:r>
              <a:rPr lang="zh-CN" altLang="en-US" sz="4400" dirty="0">
                <a:latin typeface="Verdana" pitchFamily="34" charset="0"/>
              </a:rPr>
              <a:t>章  语法制导翻</a:t>
            </a:r>
            <a:r>
              <a:rPr lang="zh-CN" altLang="en-US" sz="4400" dirty="0" smtClean="0">
                <a:latin typeface="Verdana" pitchFamily="34" charset="0"/>
              </a:rPr>
              <a:t>译</a:t>
            </a:r>
            <a:r>
              <a:rPr lang="en-US" altLang="zh-CN" sz="4400" dirty="0" smtClean="0">
                <a:latin typeface="Verdana" pitchFamily="34" charset="0"/>
              </a:rPr>
              <a:t/>
            </a:r>
            <a:br>
              <a:rPr lang="en-US" altLang="zh-CN" sz="4400" dirty="0" smtClean="0">
                <a:latin typeface="Verdana" pitchFamily="34" charset="0"/>
              </a:rPr>
            </a:br>
            <a:r>
              <a:rPr lang="zh-CN" altLang="en-US" sz="4400" dirty="0" smtClean="0">
                <a:latin typeface="Verdana" pitchFamily="34" charset="0"/>
              </a:rPr>
              <a:t>与中</a:t>
            </a:r>
            <a:r>
              <a:rPr lang="zh-CN" altLang="en-US" sz="4400" dirty="0">
                <a:latin typeface="Verdana" pitchFamily="34" charset="0"/>
              </a:rPr>
              <a:t>间代码生成</a:t>
            </a:r>
            <a:r>
              <a:rPr lang="zh-CN" altLang="en-US" sz="4400" dirty="0">
                <a:solidFill>
                  <a:srgbClr val="3333CC"/>
                </a:solidFill>
                <a:latin typeface="Times New Roman" pitchFamily="18" charset="0"/>
                <a:ea typeface="隶书" pitchFamily="49" charset="-122"/>
              </a:rPr>
              <a:t/>
            </a:r>
            <a:br>
              <a:rPr lang="zh-CN" altLang="en-US" sz="4400" dirty="0">
                <a:solidFill>
                  <a:srgbClr val="3333CC"/>
                </a:solidFill>
                <a:latin typeface="Times New Roman" pitchFamily="18" charset="0"/>
                <a:ea typeface="隶书" pitchFamily="49" charset="-122"/>
              </a:rPr>
            </a:br>
            <a:endParaRPr lang="zh-CN" altLang="en-US" sz="4400" dirty="0" smtClean="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a:t>
            </a:r>
            <a:r>
              <a:rPr lang="zh-CN" altLang="en-US" dirty="0" smtClean="0"/>
              <a:t>翻译的整体思路</a:t>
            </a:r>
            <a:endParaRPr lang="zh-CN" altLang="en-US" dirty="0"/>
          </a:p>
        </p:txBody>
      </p:sp>
      <p:sp>
        <p:nvSpPr>
          <p:cNvPr id="3" name="内容占位符 2"/>
          <p:cNvSpPr>
            <a:spLocks noGrp="1"/>
          </p:cNvSpPr>
          <p:nvPr>
            <p:ph idx="1"/>
          </p:nvPr>
        </p:nvSpPr>
        <p:spPr/>
        <p:txBody>
          <a:bodyPr>
            <a:normAutofit/>
          </a:bodyPr>
          <a:lstStyle/>
          <a:p>
            <a:r>
              <a:rPr lang="zh-CN" altLang="zh-CN" dirty="0"/>
              <a:t>首先，根据翻译</a:t>
            </a:r>
            <a:r>
              <a:rPr lang="zh-CN" altLang="zh-CN" dirty="0" smtClean="0"/>
              <a:t>目标</a:t>
            </a:r>
            <a:r>
              <a:rPr lang="zh-CN" altLang="en-US" dirty="0" smtClean="0"/>
              <a:t>来</a:t>
            </a:r>
            <a:r>
              <a:rPr lang="zh-CN" altLang="zh-CN" dirty="0" smtClean="0"/>
              <a:t>确定</a:t>
            </a:r>
            <a:r>
              <a:rPr lang="zh-CN" altLang="zh-CN" dirty="0"/>
              <a:t>每个产生</a:t>
            </a:r>
            <a:r>
              <a:rPr lang="zh-CN" altLang="zh-CN" dirty="0" smtClean="0"/>
              <a:t>式的语义</a:t>
            </a:r>
            <a:r>
              <a:rPr lang="zh-CN" altLang="en-US" dirty="0" smtClean="0"/>
              <a:t>；</a:t>
            </a:r>
            <a:endParaRPr lang="en-US" altLang="zh-CN" dirty="0" smtClean="0"/>
          </a:p>
          <a:p>
            <a:r>
              <a:rPr lang="zh-CN" altLang="en-US" dirty="0"/>
              <a:t>其次</a:t>
            </a:r>
            <a:r>
              <a:rPr lang="zh-CN" altLang="zh-CN" dirty="0" smtClean="0"/>
              <a:t>，</a:t>
            </a:r>
            <a:r>
              <a:rPr lang="zh-CN" altLang="en-US" dirty="0" smtClean="0"/>
              <a:t>根据产生式的含义，</a:t>
            </a:r>
            <a:r>
              <a:rPr lang="zh-CN" altLang="zh-CN" dirty="0" smtClean="0"/>
              <a:t>分析每个</a:t>
            </a:r>
            <a:r>
              <a:rPr lang="zh-CN" altLang="zh-CN" dirty="0"/>
              <a:t>符号的</a:t>
            </a:r>
            <a:r>
              <a:rPr lang="zh-CN" altLang="zh-CN" dirty="0" smtClean="0"/>
              <a:t>语义</a:t>
            </a:r>
            <a:r>
              <a:rPr lang="zh-CN" altLang="en-US" dirty="0" smtClean="0"/>
              <a:t>；</a:t>
            </a:r>
            <a:endParaRPr lang="en-US" altLang="zh-CN" dirty="0" smtClean="0"/>
          </a:p>
          <a:p>
            <a:r>
              <a:rPr lang="zh-CN" altLang="en-US" dirty="0" smtClean="0"/>
              <a:t>再次</a:t>
            </a:r>
            <a:r>
              <a:rPr lang="zh-CN" altLang="zh-CN" dirty="0" smtClean="0"/>
              <a:t>，把</a:t>
            </a:r>
            <a:r>
              <a:rPr lang="zh-CN" altLang="zh-CN" dirty="0"/>
              <a:t>这些语义以属性的形式附加到相应的文法符号上（即把语义和语言结构联系起来）</a:t>
            </a:r>
            <a:r>
              <a:rPr lang="zh-CN" altLang="zh-CN" dirty="0" smtClean="0"/>
              <a:t>；</a:t>
            </a:r>
            <a:endParaRPr lang="en-US" altLang="zh-CN" dirty="0" smtClean="0"/>
          </a:p>
          <a:p>
            <a:r>
              <a:rPr lang="zh-CN" altLang="zh-CN" dirty="0" smtClean="0"/>
              <a:t>然后，根据</a:t>
            </a:r>
            <a:r>
              <a:rPr lang="zh-CN" altLang="zh-CN" dirty="0"/>
              <a:t>产生式的语义给出符号属性的求值</a:t>
            </a:r>
            <a:r>
              <a:rPr lang="zh-CN" altLang="zh-CN" dirty="0" smtClean="0"/>
              <a:t>规则</a:t>
            </a:r>
            <a:r>
              <a:rPr lang="zh-CN" altLang="en-US" dirty="0" smtClean="0"/>
              <a:t>（即</a:t>
            </a:r>
            <a:r>
              <a:rPr lang="zh-CN" altLang="zh-CN" dirty="0" smtClean="0"/>
              <a:t>语义规则</a:t>
            </a:r>
            <a:r>
              <a:rPr lang="zh-CN" altLang="en-US" dirty="0" smtClean="0"/>
              <a:t>）</a:t>
            </a:r>
            <a:r>
              <a:rPr lang="zh-CN" altLang="zh-CN" dirty="0" smtClean="0"/>
              <a:t>，</a:t>
            </a:r>
            <a:r>
              <a:rPr lang="zh-CN" altLang="zh-CN" dirty="0"/>
              <a:t>从而形成语法制导定义</a:t>
            </a:r>
            <a:r>
              <a:rPr lang="zh-CN" altLang="zh-CN" dirty="0" smtClean="0"/>
              <a:t>。</a:t>
            </a:r>
            <a:endParaRPr lang="en-US" altLang="zh-CN" dirty="0" smtClean="0"/>
          </a:p>
          <a:p>
            <a:pPr lvl="2"/>
            <a:endParaRPr lang="en-US" altLang="zh-CN" dirty="0" smtClean="0"/>
          </a:p>
          <a:p>
            <a:r>
              <a:rPr lang="zh-CN" altLang="en-US" dirty="0" smtClean="0"/>
              <a:t>翻译：</a:t>
            </a:r>
            <a:r>
              <a:rPr lang="en-US" altLang="zh-CN" dirty="0" smtClean="0"/>
              <a:t/>
            </a:r>
            <a:br>
              <a:rPr lang="en-US" altLang="zh-CN" dirty="0" smtClean="0"/>
            </a:br>
            <a:r>
              <a:rPr lang="zh-CN" altLang="zh-CN" dirty="0" smtClean="0"/>
              <a:t>根据</a:t>
            </a:r>
            <a:r>
              <a:rPr lang="zh-CN" altLang="zh-CN" dirty="0"/>
              <a:t>语法分析过程中所使用的产生式，执行与之相应的语义规则，完成符号属性值的计算，从而完成翻译。</a:t>
            </a:r>
            <a:endParaRPr lang="zh-CN" altLang="en-US" dirty="0"/>
          </a:p>
        </p:txBody>
      </p:sp>
      <p:sp>
        <p:nvSpPr>
          <p:cNvPr id="4" name="灯片编号占位符 3"/>
          <p:cNvSpPr>
            <a:spLocks noGrp="1"/>
          </p:cNvSpPr>
          <p:nvPr>
            <p:ph type="sldNum" sz="quarter" idx="10"/>
          </p:nvPr>
        </p:nvSpPr>
        <p:spPr/>
        <p:txBody>
          <a:bodyPr/>
          <a:lstStyle/>
          <a:p>
            <a:pPr>
              <a:defRPr/>
            </a:pPr>
            <a:fld id="{FB08A8A7-F375-47F5-8519-A951E30D1ABC}" type="slidenum">
              <a:rPr lang="en-US" altLang="zh-CN" smtClean="0"/>
              <a:pPr>
                <a:defRPr/>
              </a:pPr>
              <a:t>10</a:t>
            </a:fld>
            <a:endParaRPr lang="en-US" altLang="zh-CN"/>
          </a:p>
        </p:txBody>
      </p:sp>
    </p:spTree>
    <p:extLst>
      <p:ext uri="{BB962C8B-B14F-4D97-AF65-F5344CB8AC3E}">
        <p14:creationId xmlns:p14="http://schemas.microsoft.com/office/powerpoint/2010/main" val="39214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21AE115A-0DEB-4790-A5F9-2FDDCDB22194}" type="slidenum">
              <a:rPr lang="en-US" altLang="zh-CN">
                <a:solidFill>
                  <a:srgbClr val="000000"/>
                </a:solidFill>
              </a:rPr>
              <a:pPr/>
              <a:t>100</a:t>
            </a:fld>
            <a:endParaRPr lang="en-US" altLang="zh-CN">
              <a:solidFill>
                <a:srgbClr val="000000"/>
              </a:solidFill>
            </a:endParaRPr>
          </a:p>
        </p:txBody>
      </p:sp>
      <p:sp>
        <p:nvSpPr>
          <p:cNvPr id="320514" name="Rectangle 2"/>
          <p:cNvSpPr>
            <a:spLocks noGrp="1" noChangeArrowheads="1"/>
          </p:cNvSpPr>
          <p:nvPr>
            <p:ph type="title"/>
          </p:nvPr>
        </p:nvSpPr>
        <p:spPr>
          <a:xfrm>
            <a:off x="304800" y="152400"/>
            <a:ext cx="8610600" cy="669925"/>
          </a:xfrm>
        </p:spPr>
        <p:txBody>
          <a:bodyPr/>
          <a:lstStyle/>
          <a:p>
            <a:r>
              <a:rPr lang="zh-CN" altLang="en-US" dirty="0" smtClean="0"/>
              <a:t>翻译方</a:t>
            </a:r>
            <a:r>
              <a:rPr lang="zh-CN" altLang="en-US" dirty="0" smtClean="0"/>
              <a:t>案</a:t>
            </a:r>
            <a:r>
              <a:rPr lang="zh-CN" altLang="en-US" sz="3200" dirty="0" smtClean="0"/>
              <a:t>（</a:t>
            </a:r>
            <a:r>
              <a:rPr lang="en-US" altLang="zh-CN" sz="3200" dirty="0" smtClean="0"/>
              <a:t>--L</a:t>
            </a:r>
            <a:r>
              <a:rPr lang="zh-CN" altLang="en-US" sz="3200" dirty="0"/>
              <a:t>属性</a:t>
            </a:r>
            <a:r>
              <a:rPr lang="zh-CN" altLang="en-US" sz="3200" dirty="0" smtClean="0"/>
              <a:t>定义）</a:t>
            </a:r>
            <a:endParaRPr lang="zh-CN" altLang="en-US" dirty="0"/>
          </a:p>
        </p:txBody>
      </p:sp>
      <p:sp>
        <p:nvSpPr>
          <p:cNvPr id="320515" name="Rectangle 3"/>
          <p:cNvSpPr>
            <a:spLocks noGrp="1" noChangeArrowheads="1"/>
          </p:cNvSpPr>
          <p:nvPr>
            <p:ph type="body" idx="1"/>
          </p:nvPr>
        </p:nvSpPr>
        <p:spPr>
          <a:xfrm>
            <a:off x="251520" y="998538"/>
            <a:ext cx="1935162" cy="568325"/>
          </a:xfrm>
        </p:spPr>
        <p:txBody>
          <a:bodyPr/>
          <a:lstStyle/>
          <a:p>
            <a:pPr>
              <a:buFont typeface="Monotype Sorts" pitchFamily="2" charset="2"/>
              <a:buNone/>
            </a:pPr>
            <a:r>
              <a:rPr lang="en-US" altLang="zh-CN"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L:=E</a:t>
            </a:r>
          </a:p>
        </p:txBody>
      </p:sp>
      <p:sp>
        <p:nvSpPr>
          <p:cNvPr id="320516" name="Text Box 4"/>
          <p:cNvSpPr txBox="1">
            <a:spLocks noChangeArrowheads="1"/>
          </p:cNvSpPr>
          <p:nvPr/>
        </p:nvSpPr>
        <p:spPr bwMode="auto">
          <a:xfrm>
            <a:off x="1891407" y="1015911"/>
            <a:ext cx="6950942" cy="1200329"/>
          </a:xfrm>
          <a:prstGeom prst="rect">
            <a:avLst/>
          </a:prstGeom>
          <a:solidFill>
            <a:schemeClr val="bg1"/>
          </a:solidFill>
          <a:ln>
            <a:noFill/>
          </a:ln>
          <a:effectLst/>
          <a:extLst/>
        </p:spPr>
        <p:txBody>
          <a:bodyPr wrap="none" anchor="t" anchorCtr="0">
            <a:spAutoFit/>
          </a:bodyPr>
          <a:lstStyle/>
          <a:p>
            <a:r>
              <a:rPr lang="en-US" altLang="zh-CN" dirty="0">
                <a:solidFill>
                  <a:srgbClr val="0000FF"/>
                </a:solidFill>
                <a:latin typeface="Times New Roman" pitchFamily="18" charset="0"/>
                <a:ea typeface="宋体" pitchFamily="2" charset="-122"/>
              </a:rPr>
              <a:t>{  if  (</a:t>
            </a:r>
            <a:r>
              <a:rPr lang="en-US" altLang="zh-CN" dirty="0" err="1">
                <a:solidFill>
                  <a:srgbClr val="0000FF"/>
                </a:solidFill>
                <a:latin typeface="Times New Roman" pitchFamily="18" charset="0"/>
                <a:ea typeface="宋体" pitchFamily="2" charset="-122"/>
              </a:rPr>
              <a:t>L.offset</a:t>
            </a:r>
            <a:r>
              <a:rPr lang="en-US" altLang="zh-CN" dirty="0">
                <a:solidFill>
                  <a:srgbClr val="0000FF"/>
                </a:solidFill>
                <a:latin typeface="Times New Roman" pitchFamily="18" charset="0"/>
                <a:ea typeface="宋体" pitchFamily="2" charset="-122"/>
              </a:rPr>
              <a:t>==null)  </a:t>
            </a:r>
            <a:r>
              <a:rPr lang="en-US" altLang="zh-CN" dirty="0" smtClean="0">
                <a:solidFill>
                  <a:srgbClr val="0000FF"/>
                </a:solidFill>
                <a:latin typeface="Times New Roman" pitchFamily="18" charset="0"/>
                <a:ea typeface="宋体" pitchFamily="2" charset="-122"/>
              </a:rPr>
              <a:t>  /* </a:t>
            </a:r>
            <a:r>
              <a:rPr lang="en-US" altLang="zh-CN" dirty="0">
                <a:solidFill>
                  <a:srgbClr val="0000FF"/>
                </a:solidFill>
                <a:latin typeface="Times New Roman" pitchFamily="18" charset="0"/>
                <a:ea typeface="宋体" pitchFamily="2" charset="-122"/>
              </a:rPr>
              <a:t>L</a:t>
            </a:r>
            <a:r>
              <a:rPr lang="zh-CN" altLang="en-US" dirty="0">
                <a:solidFill>
                  <a:srgbClr val="0000FF"/>
                </a:solidFill>
                <a:latin typeface="Times New Roman" pitchFamily="18" charset="0"/>
                <a:ea typeface="宋体" pitchFamily="2" charset="-122"/>
              </a:rPr>
              <a:t>是简单变量 *</a:t>
            </a:r>
            <a:r>
              <a:rPr lang="en-US" altLang="zh-CN" dirty="0">
                <a:solidFill>
                  <a:srgbClr val="0000FF"/>
                </a:solidFill>
                <a:latin typeface="Times New Roman" pitchFamily="18" charset="0"/>
                <a:ea typeface="宋体" pitchFamily="2" charset="-122"/>
              </a:rPr>
              <a:t>/</a:t>
            </a:r>
          </a:p>
          <a:p>
            <a:pPr lvl="1"/>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outcode</a:t>
            </a:r>
            <a:r>
              <a:rPr lang="en-US" altLang="zh-CN" dirty="0" smtClean="0">
                <a:solidFill>
                  <a:srgbClr val="0000FF"/>
                </a:solidFill>
                <a:latin typeface="Times New Roman" pitchFamily="18" charset="0"/>
                <a:ea typeface="宋体" pitchFamily="2" charset="-122"/>
              </a:rPr>
              <a:t>(</a:t>
            </a:r>
            <a:r>
              <a:rPr lang="en-US" altLang="zh-CN" dirty="0" err="1" smtClean="0">
                <a:solidFill>
                  <a:srgbClr val="0000FF"/>
                </a:solidFill>
                <a:latin typeface="Times New Roman" pitchFamily="18" charset="0"/>
                <a:ea typeface="宋体" pitchFamily="2" charset="-122"/>
              </a:rPr>
              <a:t>L.entry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E.entry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a:t>
            </a:r>
          </a:p>
          <a:p>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else  </a:t>
            </a:r>
            <a:r>
              <a:rPr lang="en-US" altLang="zh-CN" dirty="0" err="1" smtClean="0">
                <a:solidFill>
                  <a:srgbClr val="0000FF"/>
                </a:solidFill>
                <a:latin typeface="Times New Roman" pitchFamily="18" charset="0"/>
                <a:ea typeface="宋体" pitchFamily="2" charset="-122"/>
              </a:rPr>
              <a:t>outcode</a:t>
            </a:r>
            <a:r>
              <a:rPr lang="en-US" altLang="zh-CN" dirty="0" smtClean="0">
                <a:solidFill>
                  <a:srgbClr val="0000FF"/>
                </a:solidFill>
                <a:latin typeface="Times New Roman" pitchFamily="18" charset="0"/>
                <a:ea typeface="宋体" pitchFamily="2" charset="-122"/>
              </a:rPr>
              <a:t>(</a:t>
            </a:r>
            <a:r>
              <a:rPr lang="en-US" altLang="zh-CN" dirty="0" err="1" smtClean="0">
                <a:solidFill>
                  <a:srgbClr val="0000FF"/>
                </a:solidFill>
                <a:latin typeface="Times New Roman" pitchFamily="18" charset="0"/>
                <a:ea typeface="宋体" pitchFamily="2" charset="-122"/>
              </a:rPr>
              <a:t>L.entry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err="1">
                <a:solidFill>
                  <a:srgbClr val="0000FF"/>
                </a:solidFill>
                <a:latin typeface="Times New Roman" pitchFamily="18" charset="0"/>
                <a:ea typeface="宋体" pitchFamily="2" charset="-122"/>
              </a:rPr>
              <a:t>L.offset</a:t>
            </a:r>
            <a:r>
              <a:rPr lang="en-US" altLang="zh-CN" dirty="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E.entry</a:t>
            </a:r>
            <a:r>
              <a:rPr lang="en-US" altLang="zh-CN" dirty="0" smtClean="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rPr>
              <a:t>;</a:t>
            </a:r>
            <a:r>
              <a:rPr lang="en-US" altLang="zh-CN" dirty="0" smtClean="0">
                <a:solidFill>
                  <a:srgbClr val="0000FF"/>
                </a:solidFill>
                <a:latin typeface="Times New Roman" pitchFamily="18" charset="0"/>
                <a:ea typeface="宋体" pitchFamily="2" charset="-122"/>
              </a:rPr>
              <a:t>  }</a:t>
            </a:r>
            <a:endParaRPr lang="en-US" altLang="zh-CN" dirty="0">
              <a:solidFill>
                <a:srgbClr val="0000FF"/>
              </a:solidFill>
              <a:latin typeface="Times New Roman" pitchFamily="18" charset="0"/>
              <a:ea typeface="宋体" pitchFamily="2" charset="-122"/>
            </a:endParaRPr>
          </a:p>
        </p:txBody>
      </p:sp>
      <p:sp>
        <p:nvSpPr>
          <p:cNvPr id="12" name="Rectangle 2"/>
          <p:cNvSpPr txBox="1">
            <a:spLocks noChangeArrowheads="1"/>
          </p:cNvSpPr>
          <p:nvPr/>
        </p:nvSpPr>
        <p:spPr bwMode="auto">
          <a:xfrm>
            <a:off x="251520" y="2365573"/>
            <a:ext cx="1676400" cy="45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buFont typeface="Monotype Sorts" pitchFamily="2" charset="2"/>
              <a:buNone/>
            </a:pPr>
            <a:r>
              <a:rPr lang="en-US" altLang="zh-CN" sz="2400" kern="0" dirty="0" err="1" smtClean="0">
                <a:solidFill>
                  <a:srgbClr val="000000"/>
                </a:solidFill>
                <a:latin typeface="Times New Roman" panose="02020603050405020304" pitchFamily="18" charset="0"/>
                <a:cs typeface="Times New Roman" panose="02020603050405020304" pitchFamily="18" charset="0"/>
              </a:rPr>
              <a:t>L</a:t>
            </a:r>
            <a:r>
              <a:rPr lang="en-US" altLang="zh-CN" sz="2400" kern="0" dirty="0" err="1" smtClean="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sz="2400" kern="0" dirty="0" err="1" smtClean="0">
                <a:solidFill>
                  <a:srgbClr val="000000"/>
                </a:solidFill>
                <a:latin typeface="Times New Roman" panose="02020603050405020304" pitchFamily="18" charset="0"/>
                <a:cs typeface="Times New Roman" panose="02020603050405020304" pitchFamily="18" charset="0"/>
              </a:rPr>
              <a:t>id</a:t>
            </a:r>
            <a:endParaRPr lang="en-US" altLang="zh-CN" sz="2400" kern="0" dirty="0">
              <a:solidFill>
                <a:srgbClr val="000000"/>
              </a:solidFill>
              <a:latin typeface="Times New Roman" panose="02020603050405020304" pitchFamily="18" charset="0"/>
              <a:cs typeface="Times New Roman" panose="02020603050405020304" pitchFamily="18" charset="0"/>
            </a:endParaRPr>
          </a:p>
        </p:txBody>
      </p:sp>
      <p:sp>
        <p:nvSpPr>
          <p:cNvPr id="13" name="Text Box 3"/>
          <p:cNvSpPr txBox="1">
            <a:spLocks noChangeArrowheads="1"/>
          </p:cNvSpPr>
          <p:nvPr/>
        </p:nvSpPr>
        <p:spPr bwMode="auto">
          <a:xfrm>
            <a:off x="1699730" y="2363341"/>
            <a:ext cx="5051383" cy="461665"/>
          </a:xfrm>
          <a:prstGeom prst="rect">
            <a:avLst/>
          </a:prstGeom>
          <a:solidFill>
            <a:schemeClr val="bg1"/>
          </a:solidFill>
          <a:ln>
            <a:noFill/>
          </a:ln>
          <a:effectLst/>
          <a:extLst/>
        </p:spPr>
        <p:txBody>
          <a:bodyPr wrap="none" anchor="t" anchorCtr="0">
            <a:spAutoFit/>
          </a:bodyPr>
          <a:lstStyle/>
          <a:p>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L.entry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id.entry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L.offset</a:t>
            </a:r>
            <a:r>
              <a:rPr lang="en-US" altLang="zh-CN" dirty="0" smtClean="0">
                <a:solidFill>
                  <a:srgbClr val="0000FF"/>
                </a:solidFill>
                <a:latin typeface="Times New Roman" pitchFamily="18" charset="0"/>
                <a:ea typeface="宋体" pitchFamily="2" charset="-122"/>
                <a:cs typeface="Times New Roman" panose="02020603050405020304" pitchFamily="18" charset="0"/>
              </a:rPr>
              <a:t>=null;  </a:t>
            </a:r>
            <a:r>
              <a:rPr lang="en-US" altLang="zh-CN" dirty="0">
                <a:solidFill>
                  <a:srgbClr val="0000FF"/>
                </a:solidFill>
                <a:latin typeface="Times New Roman" pitchFamily="18" charset="0"/>
                <a:ea typeface="宋体" pitchFamily="2" charset="-122"/>
                <a:cs typeface="Times New Roman" panose="02020603050405020304" pitchFamily="18" charset="0"/>
              </a:rPr>
              <a:t>}</a:t>
            </a:r>
          </a:p>
        </p:txBody>
      </p:sp>
      <p:sp>
        <p:nvSpPr>
          <p:cNvPr id="14" name="Rectangle 4"/>
          <p:cNvSpPr>
            <a:spLocks noChangeArrowheads="1"/>
          </p:cNvSpPr>
          <p:nvPr/>
        </p:nvSpPr>
        <p:spPr bwMode="auto">
          <a:xfrm>
            <a:off x="251520" y="3043048"/>
            <a:ext cx="1639887" cy="877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err="1" smtClean="0">
                <a:solidFill>
                  <a:srgbClr val="000000"/>
                </a:solidFill>
                <a:latin typeface="Times New Roman" pitchFamily="18" charset="0"/>
                <a:cs typeface="Times New Roman" panose="02020603050405020304" pitchFamily="18" charset="0"/>
              </a:rPr>
              <a:t>L</a:t>
            </a:r>
            <a:r>
              <a:rPr lang="en-US" altLang="zh-CN" dirty="0" err="1">
                <a:solidFill>
                  <a:srgbClr val="000000"/>
                </a:solidFill>
                <a:latin typeface="Times New Roman" pitchFamily="18" charset="0"/>
                <a:cs typeface="Times New Roman" panose="02020603050405020304" pitchFamily="18" charset="0"/>
                <a:sym typeface="Symbol" pitchFamily="18" charset="2"/>
              </a:rPr>
              <a:t></a:t>
            </a:r>
            <a:r>
              <a:rPr lang="en-US" altLang="zh-CN" dirty="0" err="1">
                <a:solidFill>
                  <a:srgbClr val="000000"/>
                </a:solidFill>
                <a:latin typeface="Times New Roman" pitchFamily="18" charset="0"/>
                <a:cs typeface="Times New Roman" panose="02020603050405020304" pitchFamily="18" charset="0"/>
              </a:rPr>
              <a:t>id</a:t>
            </a:r>
            <a:r>
              <a:rPr lang="en-US" altLang="zh-CN" dirty="0">
                <a:solidFill>
                  <a:srgbClr val="000000"/>
                </a:solidFill>
                <a:latin typeface="Times New Roman" pitchFamily="18" charset="0"/>
                <a:cs typeface="Times New Roman" panose="02020603050405020304" pitchFamily="18" charset="0"/>
              </a:rPr>
              <a:t>[</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      </a:t>
            </a:r>
            <a:r>
              <a:rPr lang="en-US" altLang="zh-CN" dirty="0" err="1">
                <a:solidFill>
                  <a:srgbClr val="000000"/>
                </a:solidFill>
                <a:latin typeface="Times New Roman" pitchFamily="18" charset="0"/>
                <a:cs typeface="Times New Roman" panose="02020603050405020304" pitchFamily="18" charset="0"/>
              </a:rPr>
              <a:t>Elist</a:t>
            </a:r>
            <a:r>
              <a:rPr lang="en-US" altLang="zh-CN" dirty="0">
                <a:solidFill>
                  <a:srgbClr val="000000"/>
                </a:solidFill>
                <a:latin typeface="Times New Roman" pitchFamily="18" charset="0"/>
                <a:cs typeface="Times New Roman" panose="02020603050405020304" pitchFamily="18" charset="0"/>
              </a:rPr>
              <a:t>]</a:t>
            </a:r>
          </a:p>
        </p:txBody>
      </p:sp>
      <p:sp>
        <p:nvSpPr>
          <p:cNvPr id="15" name="Text Box 7"/>
          <p:cNvSpPr txBox="1">
            <a:spLocks noChangeArrowheads="1"/>
          </p:cNvSpPr>
          <p:nvPr/>
        </p:nvSpPr>
        <p:spPr bwMode="auto">
          <a:xfrm>
            <a:off x="1376645" y="3020178"/>
            <a:ext cx="3687228" cy="461665"/>
          </a:xfrm>
          <a:prstGeom prst="rect">
            <a:avLst/>
          </a:prstGeom>
          <a:solidFill>
            <a:schemeClr val="bg1"/>
          </a:solidFill>
          <a:ln>
            <a:noFill/>
          </a:ln>
          <a:effectLst/>
          <a:extLst/>
        </p:spPr>
        <p:txBody>
          <a:bodyPr wrap="none" anchor="t" anchorCtr="0">
            <a:spAutoFit/>
          </a:bodyPr>
          <a:lstStyle/>
          <a:p>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Elist.array</a:t>
            </a:r>
            <a:r>
              <a:rPr lang="en-US" altLang="zh-CN" dirty="0" smtClean="0">
                <a:solidFill>
                  <a:srgbClr val="0000FF"/>
                </a:solidFill>
                <a:latin typeface="Times New Roman" pitchFamily="18" charset="0"/>
                <a:ea typeface="宋体" pitchFamily="2" charset="-122"/>
              </a:rPr>
              <a:t>=</a:t>
            </a:r>
            <a:r>
              <a:rPr lang="en-US" altLang="zh-CN" dirty="0" err="1" smtClean="0">
                <a:solidFill>
                  <a:srgbClr val="0000FF"/>
                </a:solidFill>
                <a:latin typeface="Times New Roman" pitchFamily="18" charset="0"/>
                <a:ea typeface="宋体" pitchFamily="2" charset="-122"/>
              </a:rPr>
              <a:t>id.entry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   </a:t>
            </a:r>
          </a:p>
        </p:txBody>
      </p:sp>
      <p:sp>
        <p:nvSpPr>
          <p:cNvPr id="16" name="Text Box 13"/>
          <p:cNvSpPr txBox="1">
            <a:spLocks noChangeArrowheads="1"/>
          </p:cNvSpPr>
          <p:nvPr/>
        </p:nvSpPr>
        <p:spPr bwMode="auto">
          <a:xfrm>
            <a:off x="1691680" y="3605243"/>
            <a:ext cx="6821190"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L.entry</a:t>
            </a:r>
            <a:r>
              <a:rPr lang="en-US" altLang="zh-CN" dirty="0" smtClean="0">
                <a:solidFill>
                  <a:srgbClr val="0000FF"/>
                </a:solidFill>
                <a:latin typeface="Times New Roman" pitchFamily="18" charset="0"/>
                <a:ea typeface="宋体" pitchFamily="2" charset="-122"/>
              </a:rPr>
              <a:t>=</a:t>
            </a:r>
            <a:r>
              <a:rPr lang="en-US" altLang="zh-CN" dirty="0" err="1" smtClean="0">
                <a:solidFill>
                  <a:srgbClr val="0000FF"/>
                </a:solidFill>
                <a:latin typeface="Times New Roman" pitchFamily="18" charset="0"/>
                <a:ea typeface="宋体" pitchFamily="2" charset="-122"/>
              </a:rPr>
              <a:t>newtemp</a:t>
            </a:r>
            <a:r>
              <a:rPr lang="en-US" altLang="zh-CN" dirty="0" smtClean="0">
                <a:solidFill>
                  <a:srgbClr val="0000FF"/>
                </a:solidFill>
                <a:latin typeface="Times New Roman" pitchFamily="18" charset="0"/>
                <a:ea typeface="宋体" pitchFamily="2" charset="-122"/>
              </a:rPr>
              <a:t>();</a:t>
            </a:r>
            <a:endParaRPr lang="en-US" altLang="zh-CN" dirty="0">
              <a:solidFill>
                <a:srgbClr val="0000FF"/>
              </a:solidFill>
              <a:latin typeface="Times New Roman" pitchFamily="18" charset="0"/>
              <a:ea typeface="宋体" pitchFamily="2" charset="-122"/>
            </a:endParaRPr>
          </a:p>
          <a:p>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outcode</a:t>
            </a:r>
            <a:r>
              <a:rPr lang="en-US" altLang="zh-CN" dirty="0" smtClean="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L.entry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getaddr</a:t>
            </a:r>
            <a:r>
              <a:rPr lang="en-US" altLang="zh-CN" dirty="0" smtClean="0">
                <a:solidFill>
                  <a:srgbClr val="0000FF"/>
                </a:solidFill>
                <a:latin typeface="Times New Roman" pitchFamily="18" charset="0"/>
                <a:ea typeface="宋体" pitchFamily="2" charset="-122"/>
              </a:rPr>
              <a:t>(</a:t>
            </a:r>
            <a:r>
              <a:rPr lang="en-US" altLang="zh-CN" dirty="0" err="1" smtClean="0">
                <a:solidFill>
                  <a:srgbClr val="0000FF"/>
                </a:solidFill>
                <a:latin typeface="Times New Roman" pitchFamily="18" charset="0"/>
                <a:ea typeface="宋体" pitchFamily="2" charset="-122"/>
              </a:rPr>
              <a:t>Elist.array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
            </a:r>
            <a:br>
              <a:rPr lang="en-US" altLang="zh-CN" dirty="0" smtClean="0">
                <a:solidFill>
                  <a:srgbClr val="0000FF"/>
                </a:solidFill>
                <a:latin typeface="Times New Roman" pitchFamily="18" charset="0"/>
                <a:ea typeface="宋体" pitchFamily="2" charset="-122"/>
              </a:rPr>
            </a:br>
            <a:r>
              <a:rPr lang="en-US" altLang="zh-CN" dirty="0" smtClean="0">
                <a:solidFill>
                  <a:srgbClr val="0000FF"/>
                </a:solidFill>
                <a:latin typeface="Times New Roman" pitchFamily="18" charset="0"/>
                <a:ea typeface="宋体" pitchFamily="2" charset="-122"/>
              </a:rPr>
              <a:t>                                       invariant(</a:t>
            </a:r>
            <a:r>
              <a:rPr lang="en-US" altLang="zh-CN" dirty="0" err="1" smtClean="0">
                <a:solidFill>
                  <a:srgbClr val="0000FF"/>
                </a:solidFill>
                <a:latin typeface="Times New Roman" pitchFamily="18" charset="0"/>
                <a:ea typeface="宋体" pitchFamily="2" charset="-122"/>
              </a:rPr>
              <a:t>Elist.array</a:t>
            </a:r>
            <a:r>
              <a:rPr lang="en-US" altLang="zh-CN" dirty="0">
                <a:solidFill>
                  <a:srgbClr val="0000FF"/>
                </a:solidFill>
                <a:latin typeface="Times New Roman" pitchFamily="18" charset="0"/>
                <a:ea typeface="宋体" pitchFamily="2" charset="-122"/>
              </a:rPr>
              <a:t>));</a:t>
            </a:r>
          </a:p>
          <a:p>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L.offset</a:t>
            </a:r>
            <a:r>
              <a:rPr lang="en-US" altLang="zh-CN" dirty="0" smtClean="0">
                <a:solidFill>
                  <a:srgbClr val="0000FF"/>
                </a:solidFill>
                <a:latin typeface="Times New Roman" pitchFamily="18" charset="0"/>
                <a:ea typeface="宋体" pitchFamily="2" charset="-122"/>
              </a:rPr>
              <a:t>=</a:t>
            </a:r>
            <a:r>
              <a:rPr lang="en-US" altLang="zh-CN" dirty="0" err="1" smtClean="0">
                <a:solidFill>
                  <a:srgbClr val="0000FF"/>
                </a:solidFill>
                <a:latin typeface="Times New Roman" pitchFamily="18" charset="0"/>
                <a:ea typeface="宋体" pitchFamily="2" charset="-122"/>
              </a:rPr>
              <a:t>newtemp</a:t>
            </a:r>
            <a:r>
              <a:rPr lang="en-US" altLang="zh-CN" dirty="0" smtClean="0">
                <a:solidFill>
                  <a:srgbClr val="0000FF"/>
                </a:solidFill>
                <a:latin typeface="Times New Roman" pitchFamily="18" charset="0"/>
                <a:ea typeface="宋体" pitchFamily="2" charset="-122"/>
              </a:rPr>
              <a:t>();</a:t>
            </a:r>
            <a:endParaRPr lang="en-US" altLang="zh-CN" dirty="0">
              <a:solidFill>
                <a:srgbClr val="0000FF"/>
              </a:solidFill>
              <a:latin typeface="Times New Roman" pitchFamily="18" charset="0"/>
              <a:ea typeface="宋体" pitchFamily="2" charset="-122"/>
            </a:endParaRPr>
          </a:p>
          <a:p>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outcode</a:t>
            </a:r>
            <a:r>
              <a:rPr lang="en-US" altLang="zh-CN" dirty="0" smtClean="0">
                <a:solidFill>
                  <a:srgbClr val="0000FF"/>
                </a:solidFill>
                <a:latin typeface="Times New Roman" pitchFamily="18" charset="0"/>
                <a:ea typeface="宋体" pitchFamily="2" charset="-122"/>
              </a:rPr>
              <a:t>(</a:t>
            </a:r>
            <a:r>
              <a:rPr lang="en-US" altLang="zh-CN" dirty="0" err="1" smtClean="0">
                <a:solidFill>
                  <a:srgbClr val="0000FF"/>
                </a:solidFill>
                <a:latin typeface="Times New Roman" pitchFamily="18" charset="0"/>
                <a:ea typeface="宋体" pitchFamily="2" charset="-122"/>
              </a:rPr>
              <a:t>L.offset</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w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Elist.entry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a:t>
            </a:r>
          </a:p>
        </p:txBody>
      </p:sp>
      <p:sp>
        <p:nvSpPr>
          <p:cNvPr id="17" name="Rectangle 6"/>
          <p:cNvSpPr>
            <a:spLocks noChangeArrowheads="1"/>
          </p:cNvSpPr>
          <p:nvPr/>
        </p:nvSpPr>
        <p:spPr bwMode="auto">
          <a:xfrm>
            <a:off x="250825" y="5724255"/>
            <a:ext cx="2362200" cy="45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err="1">
                <a:solidFill>
                  <a:srgbClr val="000000"/>
                </a:solidFill>
                <a:latin typeface="Times New Roman" pitchFamily="18" charset="0"/>
                <a:cs typeface="Times New Roman" panose="02020603050405020304" pitchFamily="18" charset="0"/>
              </a:rPr>
              <a:t>Elist</a:t>
            </a:r>
            <a:r>
              <a:rPr lang="en-US" altLang="zh-CN" dirty="0" err="1">
                <a:solidFill>
                  <a:srgbClr val="000000"/>
                </a:solidFill>
                <a:latin typeface="Times New Roman" pitchFamily="18" charset="0"/>
                <a:cs typeface="Times New Roman" panose="02020603050405020304" pitchFamily="18" charset="0"/>
                <a:sym typeface="Symbol" pitchFamily="18" charset="2"/>
              </a:rPr>
              <a:t></a:t>
            </a:r>
            <a:r>
              <a:rPr lang="en-US" altLang="zh-CN" dirty="0" err="1">
                <a:solidFill>
                  <a:srgbClr val="000000"/>
                </a:solidFill>
                <a:latin typeface="Times New Roman" pitchFamily="18" charset="0"/>
                <a:cs typeface="Times New Roman" panose="02020603050405020304" pitchFamily="18" charset="0"/>
              </a:rPr>
              <a:t>E</a:t>
            </a:r>
            <a:endParaRPr lang="en-US" altLang="zh-CN" dirty="0">
              <a:solidFill>
                <a:srgbClr val="000000"/>
              </a:solidFill>
              <a:latin typeface="Times New Roman" pitchFamily="18" charset="0"/>
              <a:cs typeface="Times New Roman" panose="02020603050405020304" pitchFamily="18" charset="0"/>
            </a:endParaRPr>
          </a:p>
        </p:txBody>
      </p:sp>
      <p:sp>
        <p:nvSpPr>
          <p:cNvPr id="18" name="Text Box 14"/>
          <p:cNvSpPr txBox="1">
            <a:spLocks noChangeArrowheads="1"/>
          </p:cNvSpPr>
          <p:nvPr/>
        </p:nvSpPr>
        <p:spPr bwMode="auto">
          <a:xfrm>
            <a:off x="1736725" y="5703348"/>
            <a:ext cx="3078087" cy="830997"/>
          </a:xfrm>
          <a:prstGeom prst="rect">
            <a:avLst/>
          </a:prstGeom>
          <a:solidFill>
            <a:schemeClr val="bg1"/>
          </a:solidFill>
          <a:ln>
            <a:noFill/>
          </a:ln>
          <a:effectLst/>
          <a:extLst/>
        </p:spPr>
        <p:txBody>
          <a:bodyPr wrap="none" anchor="t" anchorCtr="0">
            <a:spAutoFit/>
          </a:bodyPr>
          <a:lstStyle>
            <a:lvl1pPr>
              <a:defRPr kumimoji="1" sz="2400">
                <a:solidFill>
                  <a:schemeClr val="tx1"/>
                </a:solidFill>
                <a:latin typeface="Times New Roman" pitchFamily="18" charset="0"/>
                <a:ea typeface="宋体" pitchFamily="2" charset="-122"/>
              </a:defRPr>
            </a:lvl1pPr>
            <a:lvl2pPr marL="1905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dirty="0">
                <a:solidFill>
                  <a:srgbClr val="0000FF"/>
                </a:solidFill>
              </a:rPr>
              <a:t>{  </a:t>
            </a:r>
            <a:r>
              <a:rPr lang="en-US" altLang="zh-CN" dirty="0" err="1" smtClean="0">
                <a:solidFill>
                  <a:srgbClr val="0000FF"/>
                </a:solidFill>
              </a:rPr>
              <a:t>Elist.entry</a:t>
            </a:r>
            <a:r>
              <a:rPr lang="en-US" altLang="zh-CN" dirty="0" smtClean="0">
                <a:solidFill>
                  <a:srgbClr val="0000FF"/>
                </a:solidFill>
              </a:rPr>
              <a:t>=</a:t>
            </a:r>
            <a:r>
              <a:rPr lang="en-US" altLang="zh-CN" dirty="0" err="1" smtClean="0">
                <a:solidFill>
                  <a:srgbClr val="0000FF"/>
                </a:solidFill>
              </a:rPr>
              <a:t>E.entry</a:t>
            </a:r>
            <a:r>
              <a:rPr lang="en-US" altLang="zh-CN" dirty="0" smtClean="0">
                <a:solidFill>
                  <a:srgbClr val="0000FF"/>
                </a:solidFill>
              </a:rPr>
              <a:t>;</a:t>
            </a:r>
            <a:endParaRPr lang="en-US" altLang="zh-CN" dirty="0">
              <a:solidFill>
                <a:srgbClr val="0000FF"/>
              </a:solidFill>
            </a:endParaRPr>
          </a:p>
          <a:p>
            <a:pPr lvl="1"/>
            <a:r>
              <a:rPr lang="en-US" altLang="zh-CN" dirty="0">
                <a:solidFill>
                  <a:srgbClr val="0000FF"/>
                </a:solidFill>
              </a:rPr>
              <a:t> </a:t>
            </a:r>
            <a:r>
              <a:rPr lang="en-US" altLang="zh-CN" dirty="0" err="1" smtClean="0">
                <a:solidFill>
                  <a:srgbClr val="0000FF"/>
                </a:solidFill>
              </a:rPr>
              <a:t>Elist.ndim</a:t>
            </a:r>
            <a:r>
              <a:rPr lang="en-US" altLang="zh-CN" dirty="0" smtClean="0">
                <a:solidFill>
                  <a:srgbClr val="0000FF"/>
                </a:solidFill>
              </a:rPr>
              <a:t>=1</a:t>
            </a:r>
            <a:r>
              <a:rPr lang="en-US" altLang="zh-CN" dirty="0">
                <a:solidFill>
                  <a:srgbClr val="0000FF"/>
                </a:solidFill>
              </a:rPr>
              <a:t>;</a:t>
            </a:r>
            <a:r>
              <a:rPr lang="en-US" altLang="zh-CN" dirty="0" smtClean="0">
                <a:solidFill>
                  <a:srgbClr val="0000FF"/>
                </a:solidFill>
              </a:rPr>
              <a:t>  </a:t>
            </a:r>
            <a:r>
              <a:rPr lang="en-US" altLang="zh-CN" dirty="0">
                <a:solidFill>
                  <a:srgbClr val="0000FF"/>
                </a:solidFill>
              </a:rPr>
              <a:t>}</a:t>
            </a:r>
          </a:p>
        </p:txBody>
      </p:sp>
      <p:sp>
        <p:nvSpPr>
          <p:cNvPr id="19" name="AutoShape 16"/>
          <p:cNvSpPr>
            <a:spLocks noChangeArrowheads="1"/>
          </p:cNvSpPr>
          <p:nvPr/>
        </p:nvSpPr>
        <p:spPr bwMode="auto">
          <a:xfrm>
            <a:off x="5111750" y="5814742"/>
            <a:ext cx="1169988" cy="504825"/>
          </a:xfrm>
          <a:prstGeom prst="wedgeRoundRectCallout">
            <a:avLst>
              <a:gd name="adj1" fmla="val -79713"/>
              <a:gd name="adj2" fmla="val -377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solidFill>
                  <a:srgbClr val="000000"/>
                </a:solidFill>
                <a:latin typeface="Times New Roman" pitchFamily="18" charset="0"/>
                <a:ea typeface="宋体" pitchFamily="2" charset="-122"/>
              </a:rPr>
              <a:t>e</a:t>
            </a:r>
            <a:r>
              <a:rPr lang="en-US" altLang="zh-CN" baseline="-25000">
                <a:solidFill>
                  <a:srgbClr val="000000"/>
                </a:solidFill>
                <a:latin typeface="Times New Roman" pitchFamily="18" charset="0"/>
                <a:ea typeface="宋体" pitchFamily="2" charset="-122"/>
              </a:rPr>
              <a:t>1</a:t>
            </a:r>
            <a:r>
              <a:rPr lang="en-US" altLang="zh-CN">
                <a:solidFill>
                  <a:srgbClr val="000000"/>
                </a:solidFill>
                <a:latin typeface="Times New Roman" pitchFamily="18" charset="0"/>
                <a:ea typeface="宋体" pitchFamily="2" charset="-122"/>
              </a:rPr>
              <a:t>=i</a:t>
            </a:r>
            <a:r>
              <a:rPr lang="en-US" altLang="zh-CN" baseline="-25000">
                <a:solidFill>
                  <a:srgbClr val="000000"/>
                </a:solidFill>
                <a:latin typeface="Times New Roman" pitchFamily="18" charset="0"/>
                <a:ea typeface="宋体" pitchFamily="2" charset="-122"/>
              </a:rPr>
              <a:t>1</a:t>
            </a:r>
          </a:p>
        </p:txBody>
      </p:sp>
    </p:spTree>
    <p:extLst>
      <p:ext uri="{BB962C8B-B14F-4D97-AF65-F5344CB8AC3E}">
        <p14:creationId xmlns:p14="http://schemas.microsoft.com/office/powerpoint/2010/main" val="28205095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wipe(left)">
                                      <p:cBhvr>
                                        <p:cTn id="7" dur="500"/>
                                        <p:tgtEl>
                                          <p:spTgt spid="32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0516">
                                            <p:txEl>
                                              <p:pRg st="0" end="0"/>
                                            </p:txEl>
                                          </p:spTgt>
                                        </p:tgtEl>
                                        <p:attrNameLst>
                                          <p:attrName>style.visibility</p:attrName>
                                        </p:attrNameLst>
                                      </p:cBhvr>
                                      <p:to>
                                        <p:strVal val="visible"/>
                                      </p:to>
                                    </p:set>
                                    <p:animEffect transition="in" filter="wipe(left)">
                                      <p:cBhvr>
                                        <p:cTn id="12" dur="500"/>
                                        <p:tgtEl>
                                          <p:spTgt spid="320516">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0516">
                                            <p:txEl>
                                              <p:pRg st="1" end="1"/>
                                            </p:txEl>
                                          </p:spTgt>
                                        </p:tgtEl>
                                        <p:attrNameLst>
                                          <p:attrName>style.visibility</p:attrName>
                                        </p:attrNameLst>
                                      </p:cBhvr>
                                      <p:to>
                                        <p:strVal val="visible"/>
                                      </p:to>
                                    </p:set>
                                    <p:animEffect transition="in" filter="wipe(left)">
                                      <p:cBhvr>
                                        <p:cTn id="15" dur="500"/>
                                        <p:tgtEl>
                                          <p:spTgt spid="320516">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0516">
                                            <p:txEl>
                                              <p:pRg st="2" end="2"/>
                                            </p:txEl>
                                          </p:spTgt>
                                        </p:tgtEl>
                                        <p:attrNameLst>
                                          <p:attrName>style.visibility</p:attrName>
                                        </p:attrNameLst>
                                      </p:cBhvr>
                                      <p:to>
                                        <p:strVal val="visible"/>
                                      </p:to>
                                    </p:set>
                                    <p:animEffect transition="in" filter="wipe(left)">
                                      <p:cBhvr>
                                        <p:cTn id="20" dur="500"/>
                                        <p:tgtEl>
                                          <p:spTgt spid="32051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xEl>
                                              <p:pRg st="0" end="0"/>
                                            </p:txEl>
                                          </p:spTgt>
                                        </p:tgtEl>
                                        <p:attrNameLst>
                                          <p:attrName>style.visibility</p:attrName>
                                        </p:attrNameLst>
                                      </p:cBhvr>
                                      <p:to>
                                        <p:strVal val="visible"/>
                                      </p:to>
                                    </p:set>
                                    <p:animEffect transition="in" filter="wipe(left)">
                                      <p:cBhvr>
                                        <p:cTn id="30" dur="500"/>
                                        <p:tgtEl>
                                          <p:spTgt spid="1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xEl>
                                              <p:pRg st="0" end="0"/>
                                            </p:txEl>
                                          </p:spTgt>
                                        </p:tgtEl>
                                        <p:attrNameLst>
                                          <p:attrName>style.visibility</p:attrName>
                                        </p:attrNameLst>
                                      </p:cBhvr>
                                      <p:to>
                                        <p:strVal val="visible"/>
                                      </p:to>
                                    </p:set>
                                    <p:animEffect transition="in" filter="wipe(left)">
                                      <p:cBhvr>
                                        <p:cTn id="40" dur="500"/>
                                        <p:tgtEl>
                                          <p:spTgt spid="1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wipe(left)">
                                      <p:cBhvr>
                                        <p:cTn id="45" dur="500"/>
                                        <p:tgtEl>
                                          <p:spTgt spid="16">
                                            <p:txEl>
                                              <p:pRg st="0" end="0"/>
                                            </p:txEl>
                                          </p:spTgt>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6">
                                            <p:txEl>
                                              <p:pRg st="1" end="1"/>
                                            </p:txEl>
                                          </p:spTgt>
                                        </p:tgtEl>
                                        <p:attrNameLst>
                                          <p:attrName>style.visibility</p:attrName>
                                        </p:attrNameLst>
                                      </p:cBhvr>
                                      <p:to>
                                        <p:strVal val="visible"/>
                                      </p:to>
                                    </p:set>
                                    <p:animEffect transition="in" filter="wipe(left)">
                                      <p:cBhvr>
                                        <p:cTn id="49" dur="500"/>
                                        <p:tgtEl>
                                          <p:spTgt spid="16">
                                            <p:txEl>
                                              <p:pRg st="1" end="1"/>
                                            </p:txEl>
                                          </p:spTgt>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6">
                                            <p:txEl>
                                              <p:pRg st="2" end="2"/>
                                            </p:txEl>
                                          </p:spTgt>
                                        </p:tgtEl>
                                        <p:attrNameLst>
                                          <p:attrName>style.visibility</p:attrName>
                                        </p:attrNameLst>
                                      </p:cBhvr>
                                      <p:to>
                                        <p:strVal val="visible"/>
                                      </p:to>
                                    </p:set>
                                    <p:animEffect transition="in" filter="wipe(left)">
                                      <p:cBhvr>
                                        <p:cTn id="53" dur="500"/>
                                        <p:tgtEl>
                                          <p:spTgt spid="16">
                                            <p:txEl>
                                              <p:pRg st="2" end="2"/>
                                            </p:txEl>
                                          </p:spTgt>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6">
                                            <p:txEl>
                                              <p:pRg st="3" end="3"/>
                                            </p:txEl>
                                          </p:spTgt>
                                        </p:tgtEl>
                                        <p:attrNameLst>
                                          <p:attrName>style.visibility</p:attrName>
                                        </p:attrNameLst>
                                      </p:cBhvr>
                                      <p:to>
                                        <p:strVal val="visible"/>
                                      </p:to>
                                    </p:set>
                                    <p:animEffect transition="in" filter="wipe(left)">
                                      <p:cBhvr>
                                        <p:cTn id="57" dur="500"/>
                                        <p:tgtEl>
                                          <p:spTgt spid="1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animEffect transition="in" filter="wipe(left)">
                                      <p:cBhvr>
                                        <p:cTn id="67" dur="500"/>
                                        <p:tgtEl>
                                          <p:spTgt spid="18">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8">
                                            <p:txEl>
                                              <p:pRg st="1" end="1"/>
                                            </p:txEl>
                                          </p:spTgt>
                                        </p:tgtEl>
                                        <p:attrNameLst>
                                          <p:attrName>style.visibility</p:attrName>
                                        </p:attrNameLst>
                                      </p:cBhvr>
                                      <p:to>
                                        <p:strVal val="visible"/>
                                      </p:to>
                                    </p:set>
                                    <p:animEffect transition="in" filter="wipe(left)">
                                      <p:cBhvr>
                                        <p:cTn id="70" dur="500"/>
                                        <p:tgtEl>
                                          <p:spTgt spid="18">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left)">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P spid="320516" grpId="0" build="p" autoUpdateAnimBg="0"/>
      <p:bldP spid="12" grpId="0"/>
      <p:bldP spid="13" grpId="0" build="p" autoUpdateAnimBg="0"/>
      <p:bldP spid="14" grpId="0" autoUpdateAnimBg="0"/>
      <p:bldP spid="15" grpId="0" build="p" autoUpdateAnimBg="0"/>
      <p:bldP spid="16" grpId="0" build="p" autoUpdateAnimBg="0"/>
      <p:bldP spid="17" grpId="0" autoUpdateAnimBg="0"/>
      <p:bldP spid="18" grpId="0" build="p" autoUpdateAnimBg="0"/>
      <p:bldP spid="19"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4C433316-792F-4825-B0FF-7026DBA3280B}" type="slidenum">
              <a:rPr lang="en-US" altLang="zh-CN">
                <a:solidFill>
                  <a:srgbClr val="000000"/>
                </a:solidFill>
              </a:rPr>
              <a:pPr/>
              <a:t>101</a:t>
            </a:fld>
            <a:endParaRPr lang="en-US" altLang="zh-CN">
              <a:solidFill>
                <a:srgbClr val="000000"/>
              </a:solidFill>
            </a:endParaRPr>
          </a:p>
        </p:txBody>
      </p:sp>
      <p:sp>
        <p:nvSpPr>
          <p:cNvPr id="322565" name="Rectangle 5"/>
          <p:cNvSpPr>
            <a:spLocks noChangeArrowheads="1"/>
          </p:cNvSpPr>
          <p:nvPr/>
        </p:nvSpPr>
        <p:spPr bwMode="auto">
          <a:xfrm>
            <a:off x="251520" y="1016838"/>
            <a:ext cx="1800200" cy="928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err="1">
                <a:solidFill>
                  <a:srgbClr val="000000"/>
                </a:solidFill>
                <a:latin typeface="Times New Roman" pitchFamily="18" charset="0"/>
                <a:cs typeface="Times New Roman" panose="02020603050405020304" pitchFamily="18" charset="0"/>
              </a:rPr>
              <a:t>Elist</a:t>
            </a:r>
            <a:r>
              <a:rPr lang="en-US" altLang="zh-CN" dirty="0">
                <a:solidFill>
                  <a:srgbClr val="000000"/>
                </a:solidFill>
                <a:latin typeface="Times New Roman" pitchFamily="18" charset="0"/>
                <a:cs typeface="Times New Roman" panose="02020603050405020304" pitchFamily="18" charset="0"/>
                <a:sym typeface="Symbol" pitchFamily="18" charset="2"/>
              </a:rPr>
              <a:t></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sym typeface="Symbol" pitchFamily="18" charset="2"/>
              </a:rPr>
              <a:t>      </a:t>
            </a:r>
            <a:r>
              <a:rPr lang="en-US" altLang="zh-CN" dirty="0">
                <a:solidFill>
                  <a:srgbClr val="000000"/>
                </a:solidFill>
                <a:latin typeface="Times New Roman" pitchFamily="18" charset="0"/>
                <a:cs typeface="Times New Roman" panose="02020603050405020304" pitchFamily="18" charset="0"/>
              </a:rPr>
              <a:t>Elist</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,E</a:t>
            </a:r>
          </a:p>
        </p:txBody>
      </p:sp>
      <p:sp>
        <p:nvSpPr>
          <p:cNvPr id="322568" name="Text Box 8"/>
          <p:cNvSpPr txBox="1">
            <a:spLocks noChangeArrowheads="1"/>
          </p:cNvSpPr>
          <p:nvPr/>
        </p:nvSpPr>
        <p:spPr bwMode="auto">
          <a:xfrm>
            <a:off x="1844147" y="1446423"/>
            <a:ext cx="7183348" cy="1938992"/>
          </a:xfrm>
          <a:prstGeom prst="rect">
            <a:avLst/>
          </a:prstGeom>
          <a:solidFill>
            <a:schemeClr val="bg1"/>
          </a:solidFill>
          <a:ln>
            <a:noFill/>
          </a:ln>
          <a:effectLst/>
          <a:extLst/>
        </p:spPr>
        <p:txBody>
          <a:bodyPr wrap="square" anchor="t" anchorCtr="0">
            <a:spAutoFit/>
          </a:bodyPr>
          <a:lstStyle/>
          <a:p>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t=</a:t>
            </a:r>
            <a:r>
              <a:rPr lang="en-US" altLang="zh-CN" dirty="0" err="1" smtClean="0">
                <a:solidFill>
                  <a:srgbClr val="0000FF"/>
                </a:solidFill>
                <a:latin typeface="Times New Roman" pitchFamily="18" charset="0"/>
                <a:ea typeface="宋体" pitchFamily="2" charset="-122"/>
              </a:rPr>
              <a:t>newtemp</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m=Elist</a:t>
            </a:r>
            <a:r>
              <a:rPr lang="en-US" altLang="zh-CN" baseline="-25000" dirty="0">
                <a:solidFill>
                  <a:srgbClr val="0000FF"/>
                </a:solidFill>
                <a:latin typeface="宋体" pitchFamily="2" charset="-122"/>
                <a:ea typeface="宋体" pitchFamily="2" charset="-122"/>
              </a:rPr>
              <a:t>1</a:t>
            </a:r>
            <a:r>
              <a:rPr lang="en-US" altLang="zh-CN" dirty="0">
                <a:solidFill>
                  <a:srgbClr val="0000FF"/>
                </a:solidFill>
                <a:latin typeface="Times New Roman" pitchFamily="18" charset="0"/>
                <a:ea typeface="宋体" pitchFamily="2" charset="-122"/>
              </a:rPr>
              <a:t>.ndim+1;</a:t>
            </a:r>
          </a:p>
          <a:p>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outcode</a:t>
            </a:r>
            <a:r>
              <a:rPr lang="en-US" altLang="zh-CN" dirty="0" smtClean="0">
                <a:solidFill>
                  <a:srgbClr val="0000FF"/>
                </a:solidFill>
                <a:latin typeface="Times New Roman" pitchFamily="18" charset="0"/>
                <a:ea typeface="宋体" pitchFamily="2" charset="-122"/>
              </a:rPr>
              <a:t>(t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Elist</a:t>
            </a:r>
            <a:r>
              <a:rPr lang="en-US" altLang="zh-CN" baseline="-25000" dirty="0" smtClean="0">
                <a:solidFill>
                  <a:srgbClr val="0000FF"/>
                </a:solidFill>
                <a:latin typeface="宋体" pitchFamily="2" charset="-122"/>
                <a:ea typeface="宋体" pitchFamily="2" charset="-122"/>
              </a:rPr>
              <a:t>1</a:t>
            </a:r>
            <a:r>
              <a:rPr lang="en-US" altLang="zh-CN" dirty="0" smtClean="0">
                <a:solidFill>
                  <a:srgbClr val="0000FF"/>
                </a:solidFill>
                <a:latin typeface="Times New Roman" pitchFamily="18" charset="0"/>
                <a:ea typeface="宋体" pitchFamily="2" charset="-122"/>
              </a:rPr>
              <a:t>.entry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limit(Elist</a:t>
            </a:r>
            <a:r>
              <a:rPr lang="en-US" altLang="zh-CN" baseline="-25000" dirty="0">
                <a:solidFill>
                  <a:srgbClr val="0000FF"/>
                </a:solidFill>
                <a:latin typeface="宋体" pitchFamily="2" charset="-122"/>
                <a:ea typeface="宋体" pitchFamily="2" charset="-122"/>
              </a:rPr>
              <a:t>1</a:t>
            </a:r>
            <a:r>
              <a:rPr lang="en-US" altLang="zh-CN" dirty="0">
                <a:solidFill>
                  <a:srgbClr val="0000FF"/>
                </a:solidFill>
                <a:latin typeface="Times New Roman" pitchFamily="18" charset="0"/>
                <a:ea typeface="宋体" pitchFamily="2" charset="-122"/>
              </a:rPr>
              <a:t>.array,m));</a:t>
            </a:r>
          </a:p>
          <a:p>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outcode</a:t>
            </a:r>
            <a:r>
              <a:rPr lang="en-US" altLang="zh-CN" dirty="0" smtClean="0">
                <a:solidFill>
                  <a:srgbClr val="0000FF"/>
                </a:solidFill>
                <a:latin typeface="Times New Roman" pitchFamily="18" charset="0"/>
                <a:ea typeface="宋体" pitchFamily="2" charset="-122"/>
              </a:rPr>
              <a:t>(t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t </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E.entry</a:t>
            </a:r>
            <a:r>
              <a:rPr lang="en-US" altLang="zh-CN" dirty="0" smtClean="0">
                <a:solidFill>
                  <a:srgbClr val="0000FF"/>
                </a:solidFill>
                <a:latin typeface="Times New Roman" pitchFamily="18" charset="0"/>
                <a:ea typeface="宋体" pitchFamily="2" charset="-122"/>
              </a:rPr>
              <a:t>);</a:t>
            </a:r>
            <a:endParaRPr lang="en-US" altLang="zh-CN" dirty="0">
              <a:solidFill>
                <a:srgbClr val="0000FF"/>
              </a:solidFill>
              <a:latin typeface="Times New Roman" pitchFamily="18" charset="0"/>
              <a:ea typeface="宋体" pitchFamily="2" charset="-122"/>
            </a:endParaRPr>
          </a:p>
          <a:p>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Elist.entry</a:t>
            </a:r>
            <a:r>
              <a:rPr lang="en-US" altLang="zh-CN" dirty="0" smtClean="0">
                <a:solidFill>
                  <a:srgbClr val="0000FF"/>
                </a:solidFill>
                <a:latin typeface="Times New Roman" pitchFamily="18" charset="0"/>
                <a:ea typeface="宋体" pitchFamily="2" charset="-122"/>
              </a:rPr>
              <a:t>=t</a:t>
            </a:r>
            <a:r>
              <a:rPr lang="en-US" altLang="zh-CN" dirty="0">
                <a:solidFill>
                  <a:srgbClr val="0000FF"/>
                </a:solidFill>
                <a:latin typeface="Times New Roman" pitchFamily="18" charset="0"/>
                <a:ea typeface="宋体" pitchFamily="2" charset="-122"/>
              </a:rPr>
              <a:t>;</a:t>
            </a:r>
          </a:p>
          <a:p>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Elist.ndim</a:t>
            </a:r>
            <a:r>
              <a:rPr lang="en-US" altLang="zh-CN" dirty="0" smtClean="0">
                <a:solidFill>
                  <a:srgbClr val="0000FF"/>
                </a:solidFill>
                <a:latin typeface="Times New Roman" pitchFamily="18" charset="0"/>
                <a:ea typeface="宋体" pitchFamily="2" charset="-122"/>
              </a:rPr>
              <a:t>=m;  </a:t>
            </a:r>
            <a:r>
              <a:rPr lang="en-US" altLang="zh-CN" dirty="0">
                <a:solidFill>
                  <a:srgbClr val="0000FF"/>
                </a:solidFill>
                <a:latin typeface="Times New Roman" pitchFamily="18" charset="0"/>
                <a:ea typeface="宋体" pitchFamily="2" charset="-122"/>
              </a:rPr>
              <a:t>}</a:t>
            </a:r>
          </a:p>
        </p:txBody>
      </p:sp>
      <p:sp>
        <p:nvSpPr>
          <p:cNvPr id="322575" name="Text Box 15"/>
          <p:cNvSpPr txBox="1">
            <a:spLocks noChangeArrowheads="1"/>
          </p:cNvSpPr>
          <p:nvPr/>
        </p:nvSpPr>
        <p:spPr bwMode="auto">
          <a:xfrm>
            <a:off x="1352182" y="998730"/>
            <a:ext cx="4164923" cy="461665"/>
          </a:xfrm>
          <a:prstGeom prst="rect">
            <a:avLst/>
          </a:prstGeom>
          <a:solidFill>
            <a:schemeClr val="bg1"/>
          </a:solidFill>
          <a:ln>
            <a:noFill/>
          </a:ln>
          <a:effectLst/>
          <a:extLst/>
        </p:spPr>
        <p:txBody>
          <a:bodyPr wrap="none" anchor="ctr">
            <a:spAutoFit/>
          </a:bodyPr>
          <a:lstStyle/>
          <a:p>
            <a:r>
              <a:rPr lang="en-US" altLang="zh-CN" dirty="0">
                <a:solidFill>
                  <a:srgbClr val="0000FF"/>
                </a:solidFill>
                <a:latin typeface="Times New Roman" pitchFamily="18" charset="0"/>
                <a:ea typeface="宋体" pitchFamily="2" charset="-122"/>
              </a:rPr>
              <a:t>{  </a:t>
            </a:r>
            <a:r>
              <a:rPr lang="en-US" altLang="zh-CN" dirty="0" smtClean="0">
                <a:solidFill>
                  <a:srgbClr val="0000FF"/>
                </a:solidFill>
                <a:latin typeface="Times New Roman" pitchFamily="18" charset="0"/>
                <a:ea typeface="宋体" pitchFamily="2" charset="-122"/>
              </a:rPr>
              <a:t>Elist</a:t>
            </a:r>
            <a:r>
              <a:rPr lang="en-US" altLang="zh-CN" baseline="-25000" dirty="0" smtClean="0">
                <a:solidFill>
                  <a:srgbClr val="0000FF"/>
                </a:solidFill>
                <a:latin typeface="Times New Roman" pitchFamily="18" charset="0"/>
                <a:ea typeface="宋体" pitchFamily="2" charset="-122"/>
              </a:rPr>
              <a:t>1</a:t>
            </a:r>
            <a:r>
              <a:rPr lang="en-US" altLang="zh-CN" dirty="0" smtClean="0">
                <a:solidFill>
                  <a:srgbClr val="0000FF"/>
                </a:solidFill>
                <a:latin typeface="Times New Roman" pitchFamily="18" charset="0"/>
                <a:ea typeface="宋体" pitchFamily="2" charset="-122"/>
              </a:rPr>
              <a:t>.array=</a:t>
            </a:r>
            <a:r>
              <a:rPr lang="en-US" altLang="zh-CN" dirty="0" err="1" smtClean="0">
                <a:solidFill>
                  <a:srgbClr val="0000FF"/>
                </a:solidFill>
                <a:latin typeface="Times New Roman" pitchFamily="18" charset="0"/>
                <a:ea typeface="宋体" pitchFamily="2" charset="-122"/>
              </a:rPr>
              <a:t>Elist.array</a:t>
            </a:r>
            <a:r>
              <a:rPr lang="en-US" altLang="zh-CN" dirty="0" smtClean="0">
                <a:solidFill>
                  <a:srgbClr val="0000FF"/>
                </a:solidFill>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   </a:t>
            </a:r>
          </a:p>
        </p:txBody>
      </p:sp>
      <p:sp>
        <p:nvSpPr>
          <p:cNvPr id="16" name="Rectangle 2"/>
          <p:cNvSpPr>
            <a:spLocks noGrp="1" noChangeArrowheads="1"/>
          </p:cNvSpPr>
          <p:nvPr>
            <p:ph type="title"/>
          </p:nvPr>
        </p:nvSpPr>
        <p:spPr>
          <a:xfrm>
            <a:off x="304800" y="152400"/>
            <a:ext cx="8610600" cy="669925"/>
          </a:xfrm>
        </p:spPr>
        <p:txBody>
          <a:bodyPr/>
          <a:lstStyle/>
          <a:p>
            <a:r>
              <a:rPr lang="zh-CN" altLang="en-US" dirty="0" smtClean="0"/>
              <a:t>翻译方</a:t>
            </a:r>
            <a:r>
              <a:rPr lang="zh-CN" altLang="en-US" dirty="0" smtClean="0"/>
              <a:t>案（</a:t>
            </a:r>
            <a:r>
              <a:rPr lang="zh-CN" altLang="en-US" dirty="0" smtClean="0"/>
              <a:t>续）</a:t>
            </a:r>
            <a:endParaRPr lang="zh-CN" altLang="en-US" dirty="0"/>
          </a:p>
        </p:txBody>
      </p:sp>
      <p:sp>
        <p:nvSpPr>
          <p:cNvPr id="17" name="Rectangle 5"/>
          <p:cNvSpPr>
            <a:spLocks noChangeArrowheads="1"/>
          </p:cNvSpPr>
          <p:nvPr/>
        </p:nvSpPr>
        <p:spPr bwMode="auto">
          <a:xfrm>
            <a:off x="251520" y="3429000"/>
            <a:ext cx="1935162" cy="574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E</a:t>
            </a:r>
            <a:r>
              <a:rPr lang="en-US" altLang="zh-CN" dirty="0">
                <a:solidFill>
                  <a:srgbClr val="000000"/>
                </a:solidFill>
                <a:latin typeface="Times New Roman" pitchFamily="18" charset="0"/>
                <a:cs typeface="Times New Roman" panose="02020603050405020304" pitchFamily="18" charset="0"/>
                <a:sym typeface="Symbol" pitchFamily="18" charset="2"/>
              </a:rPr>
              <a:t></a:t>
            </a:r>
            <a:r>
              <a:rPr lang="en-US" altLang="zh-CN" dirty="0">
                <a:solidFill>
                  <a:srgbClr val="000000"/>
                </a:solidFill>
                <a:latin typeface="Times New Roman" pitchFamily="18" charset="0"/>
                <a:cs typeface="Times New Roman" panose="02020603050405020304" pitchFamily="18" charset="0"/>
              </a:rPr>
              <a:t>E</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+E</a:t>
            </a:r>
            <a:r>
              <a:rPr lang="en-US" altLang="zh-CN" baseline="-25000" dirty="0">
                <a:solidFill>
                  <a:srgbClr val="000000"/>
                </a:solidFill>
                <a:latin typeface="Times New Roman" pitchFamily="18" charset="0"/>
                <a:cs typeface="Times New Roman" panose="02020603050405020304" pitchFamily="18" charset="0"/>
              </a:rPr>
              <a:t>2</a:t>
            </a:r>
            <a:endParaRPr lang="en-US" altLang="zh-CN" dirty="0">
              <a:solidFill>
                <a:srgbClr val="000000"/>
              </a:solidFill>
              <a:latin typeface="Times New Roman" pitchFamily="18" charset="0"/>
              <a:cs typeface="Times New Roman" panose="02020603050405020304" pitchFamily="18" charset="0"/>
            </a:endParaRPr>
          </a:p>
        </p:txBody>
      </p:sp>
      <p:sp>
        <p:nvSpPr>
          <p:cNvPr id="18" name="Text Box 6"/>
          <p:cNvSpPr txBox="1">
            <a:spLocks noChangeArrowheads="1"/>
          </p:cNvSpPr>
          <p:nvPr/>
        </p:nvSpPr>
        <p:spPr bwMode="auto">
          <a:xfrm>
            <a:off x="1691680" y="3429001"/>
            <a:ext cx="6282489" cy="830997"/>
          </a:xfrm>
          <a:prstGeom prst="rect">
            <a:avLst/>
          </a:prstGeom>
          <a:solidFill>
            <a:schemeClr val="bg1"/>
          </a:solidFill>
          <a:ln>
            <a:noFill/>
          </a:ln>
          <a:effectLst/>
          <a:extLst/>
        </p:spPr>
        <p:txBody>
          <a:bodyPr wrap="none" anchor="t" anchorCtr="0">
            <a:spAutoFit/>
          </a:bodyPr>
          <a:lstStyle>
            <a:lvl1pPr>
              <a:defRPr kumimoji="1" sz="2400">
                <a:solidFill>
                  <a:schemeClr val="tx1"/>
                </a:solidFill>
                <a:latin typeface="Times New Roman" pitchFamily="18" charset="0"/>
                <a:ea typeface="宋体" pitchFamily="2" charset="-122"/>
              </a:defRPr>
            </a:lvl1pPr>
            <a:lvl2pPr marL="1905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dirty="0">
                <a:solidFill>
                  <a:srgbClr val="0000FF"/>
                </a:solidFill>
              </a:rPr>
              <a:t>{  </a:t>
            </a:r>
            <a:r>
              <a:rPr lang="en-US" altLang="zh-CN" dirty="0" err="1" smtClean="0">
                <a:solidFill>
                  <a:srgbClr val="0000FF"/>
                </a:solidFill>
              </a:rPr>
              <a:t>E.entry</a:t>
            </a:r>
            <a:r>
              <a:rPr lang="en-US" altLang="zh-CN" dirty="0" smtClean="0">
                <a:solidFill>
                  <a:srgbClr val="0000FF"/>
                </a:solidFill>
              </a:rPr>
              <a:t>=</a:t>
            </a:r>
            <a:r>
              <a:rPr lang="en-US" altLang="zh-CN" dirty="0" err="1" smtClean="0">
                <a:solidFill>
                  <a:srgbClr val="0000FF"/>
                </a:solidFill>
              </a:rPr>
              <a:t>newtemp</a:t>
            </a:r>
            <a:r>
              <a:rPr lang="en-US" altLang="zh-CN" dirty="0" smtClean="0">
                <a:solidFill>
                  <a:srgbClr val="0000FF"/>
                </a:solidFill>
              </a:rPr>
              <a:t>();</a:t>
            </a:r>
            <a:endParaRPr lang="en-US" altLang="zh-CN" dirty="0">
              <a:solidFill>
                <a:srgbClr val="0000FF"/>
              </a:solidFill>
            </a:endParaRPr>
          </a:p>
          <a:p>
            <a:pPr lvl="1"/>
            <a:r>
              <a:rPr lang="en-US" altLang="zh-CN" dirty="0">
                <a:solidFill>
                  <a:srgbClr val="0000FF"/>
                </a:solidFill>
              </a:rPr>
              <a:t> </a:t>
            </a:r>
            <a:r>
              <a:rPr lang="en-US" altLang="zh-CN" dirty="0" err="1" smtClean="0">
                <a:solidFill>
                  <a:srgbClr val="0000FF"/>
                </a:solidFill>
              </a:rPr>
              <a:t>outcode</a:t>
            </a:r>
            <a:r>
              <a:rPr lang="en-US" altLang="zh-CN" dirty="0" smtClean="0">
                <a:solidFill>
                  <a:srgbClr val="0000FF"/>
                </a:solidFill>
              </a:rPr>
              <a:t>(</a:t>
            </a:r>
            <a:r>
              <a:rPr lang="en-US" altLang="zh-CN" dirty="0" err="1" smtClean="0">
                <a:solidFill>
                  <a:srgbClr val="0000FF"/>
                </a:solidFill>
              </a:rPr>
              <a:t>E.entry</a:t>
            </a:r>
            <a:r>
              <a:rPr lang="en-US" altLang="zh-CN" dirty="0" smtClean="0">
                <a:solidFill>
                  <a:srgbClr val="0000FF"/>
                </a:solidFill>
              </a:rPr>
              <a:t> </a:t>
            </a:r>
            <a:r>
              <a:rPr lang="en-US" altLang="zh-CN" dirty="0">
                <a:solidFill>
                  <a:srgbClr val="0000FF"/>
                </a:solidFill>
                <a:sym typeface="Symbol" pitchFamily="18" charset="2"/>
              </a:rPr>
              <a:t></a:t>
            </a:r>
            <a:r>
              <a:rPr lang="en-US" altLang="zh-CN" dirty="0">
                <a:solidFill>
                  <a:srgbClr val="0000FF"/>
                </a:solidFill>
              </a:rPr>
              <a:t>:=</a:t>
            </a:r>
            <a:r>
              <a:rPr lang="en-US" altLang="zh-CN" dirty="0">
                <a:solidFill>
                  <a:srgbClr val="0000FF"/>
                </a:solidFill>
                <a:sym typeface="Symbol" pitchFamily="18" charset="2"/>
              </a:rPr>
              <a:t></a:t>
            </a:r>
            <a:r>
              <a:rPr lang="en-US" altLang="zh-CN" dirty="0">
                <a:solidFill>
                  <a:srgbClr val="0000FF"/>
                </a:solidFill>
              </a:rPr>
              <a:t> </a:t>
            </a:r>
            <a:r>
              <a:rPr lang="en-US" altLang="zh-CN" dirty="0" smtClean="0">
                <a:solidFill>
                  <a:srgbClr val="0000FF"/>
                </a:solidFill>
              </a:rPr>
              <a:t>E</a:t>
            </a:r>
            <a:r>
              <a:rPr lang="en-US" altLang="zh-CN" baseline="-25000" dirty="0" smtClean="0">
                <a:solidFill>
                  <a:srgbClr val="0000FF"/>
                </a:solidFill>
              </a:rPr>
              <a:t>1</a:t>
            </a:r>
            <a:r>
              <a:rPr lang="en-US" altLang="zh-CN" dirty="0" smtClean="0">
                <a:solidFill>
                  <a:srgbClr val="0000FF"/>
                </a:solidFill>
              </a:rPr>
              <a:t>.entry </a:t>
            </a:r>
            <a:r>
              <a:rPr lang="en-US" altLang="zh-CN" dirty="0">
                <a:solidFill>
                  <a:srgbClr val="0000FF"/>
                </a:solidFill>
                <a:sym typeface="Symbol" pitchFamily="18" charset="2"/>
              </a:rPr>
              <a:t></a:t>
            </a:r>
            <a:r>
              <a:rPr lang="en-US" altLang="zh-CN" dirty="0">
                <a:solidFill>
                  <a:srgbClr val="0000FF"/>
                </a:solidFill>
              </a:rPr>
              <a:t>+</a:t>
            </a:r>
            <a:r>
              <a:rPr lang="en-US" altLang="zh-CN" dirty="0">
                <a:solidFill>
                  <a:srgbClr val="0000FF"/>
                </a:solidFill>
                <a:sym typeface="Symbol" pitchFamily="18" charset="2"/>
              </a:rPr>
              <a:t></a:t>
            </a:r>
            <a:r>
              <a:rPr lang="en-US" altLang="zh-CN" dirty="0">
                <a:solidFill>
                  <a:srgbClr val="0000FF"/>
                </a:solidFill>
              </a:rPr>
              <a:t> </a:t>
            </a:r>
            <a:r>
              <a:rPr lang="en-US" altLang="zh-CN" dirty="0" smtClean="0">
                <a:solidFill>
                  <a:srgbClr val="0000FF"/>
                </a:solidFill>
              </a:rPr>
              <a:t>E</a:t>
            </a:r>
            <a:r>
              <a:rPr lang="en-US" altLang="zh-CN" baseline="-25000" dirty="0" smtClean="0">
                <a:solidFill>
                  <a:srgbClr val="0000FF"/>
                </a:solidFill>
              </a:rPr>
              <a:t>2</a:t>
            </a:r>
            <a:r>
              <a:rPr lang="en-US" altLang="zh-CN" dirty="0" smtClean="0">
                <a:solidFill>
                  <a:srgbClr val="0000FF"/>
                </a:solidFill>
              </a:rPr>
              <a:t>.entry)  </a:t>
            </a:r>
            <a:r>
              <a:rPr lang="en-US" altLang="zh-CN" dirty="0">
                <a:solidFill>
                  <a:srgbClr val="0000FF"/>
                </a:solidFill>
              </a:rPr>
              <a:t>}</a:t>
            </a:r>
          </a:p>
        </p:txBody>
      </p:sp>
      <p:sp>
        <p:nvSpPr>
          <p:cNvPr id="19" name="Rectangle 7"/>
          <p:cNvSpPr>
            <a:spLocks noChangeArrowheads="1"/>
          </p:cNvSpPr>
          <p:nvPr/>
        </p:nvSpPr>
        <p:spPr bwMode="auto">
          <a:xfrm>
            <a:off x="251520" y="4329797"/>
            <a:ext cx="1440160" cy="494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E</a:t>
            </a:r>
            <a:r>
              <a:rPr lang="en-US" altLang="zh-CN" dirty="0">
                <a:solidFill>
                  <a:srgbClr val="000000"/>
                </a:solidFill>
                <a:latin typeface="Times New Roman" pitchFamily="18" charset="0"/>
                <a:cs typeface="Times New Roman" panose="02020603050405020304" pitchFamily="18" charset="0"/>
                <a:sym typeface="Symbol" pitchFamily="18" charset="2"/>
              </a:rPr>
              <a:t>(</a:t>
            </a:r>
            <a:r>
              <a:rPr lang="en-US" altLang="zh-CN" dirty="0">
                <a:solidFill>
                  <a:srgbClr val="000000"/>
                </a:solidFill>
                <a:latin typeface="Times New Roman" pitchFamily="18" charset="0"/>
                <a:cs typeface="Times New Roman" panose="02020603050405020304" pitchFamily="18" charset="0"/>
              </a:rPr>
              <a:t>E</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a:t>
            </a:r>
          </a:p>
        </p:txBody>
      </p:sp>
      <p:sp>
        <p:nvSpPr>
          <p:cNvPr id="20" name="Text Box 8"/>
          <p:cNvSpPr txBox="1">
            <a:spLocks noChangeArrowheads="1"/>
          </p:cNvSpPr>
          <p:nvPr/>
        </p:nvSpPr>
        <p:spPr bwMode="auto">
          <a:xfrm>
            <a:off x="1691680" y="4362490"/>
            <a:ext cx="2961067" cy="461665"/>
          </a:xfrm>
          <a:prstGeom prst="rect">
            <a:avLst/>
          </a:prstGeom>
          <a:solidFill>
            <a:schemeClr val="bg1"/>
          </a:solidFill>
          <a:ln>
            <a:noFill/>
          </a:ln>
          <a:effectLst/>
          <a:extLst/>
        </p:spPr>
        <p:txBody>
          <a:bodyPr wrap="none" anchor="t" anchorCtr="0">
            <a:spAutoFit/>
          </a:bodyPr>
          <a:lstStyle/>
          <a:p>
            <a:r>
              <a:rPr lang="en-US" altLang="zh-CN" dirty="0">
                <a:solidFill>
                  <a:srgbClr val="0000FF"/>
                </a:solidFill>
                <a:latin typeface="Times New Roman" pitchFamily="18" charset="0"/>
                <a:ea typeface="宋体" pitchFamily="2" charset="-122"/>
              </a:rPr>
              <a:t>{  </a:t>
            </a:r>
            <a:r>
              <a:rPr lang="en-US" altLang="zh-CN" dirty="0" err="1" smtClean="0">
                <a:solidFill>
                  <a:srgbClr val="0000FF"/>
                </a:solidFill>
                <a:latin typeface="Times New Roman" pitchFamily="18" charset="0"/>
                <a:ea typeface="宋体" pitchFamily="2" charset="-122"/>
              </a:rPr>
              <a:t>E.entry</a:t>
            </a:r>
            <a:r>
              <a:rPr lang="en-US" altLang="zh-CN" dirty="0" smtClean="0">
                <a:solidFill>
                  <a:srgbClr val="0000FF"/>
                </a:solidFill>
                <a:latin typeface="Times New Roman" pitchFamily="18" charset="0"/>
                <a:ea typeface="宋体" pitchFamily="2" charset="-122"/>
              </a:rPr>
              <a:t>=E</a:t>
            </a:r>
            <a:r>
              <a:rPr lang="en-US" altLang="zh-CN" baseline="-25000" dirty="0" smtClean="0">
                <a:solidFill>
                  <a:srgbClr val="0000FF"/>
                </a:solidFill>
                <a:latin typeface="Times New Roman" pitchFamily="18" charset="0"/>
                <a:ea typeface="宋体" pitchFamily="2" charset="-122"/>
              </a:rPr>
              <a:t>1</a:t>
            </a:r>
            <a:r>
              <a:rPr lang="en-US" altLang="zh-CN" dirty="0" smtClean="0">
                <a:solidFill>
                  <a:srgbClr val="0000FF"/>
                </a:solidFill>
                <a:latin typeface="Times New Roman" pitchFamily="18" charset="0"/>
                <a:ea typeface="宋体" pitchFamily="2" charset="-122"/>
              </a:rPr>
              <a:t>.entry  </a:t>
            </a:r>
            <a:r>
              <a:rPr lang="en-US" altLang="zh-CN" dirty="0">
                <a:solidFill>
                  <a:srgbClr val="0000FF"/>
                </a:solidFill>
                <a:latin typeface="Times New Roman" pitchFamily="18" charset="0"/>
                <a:ea typeface="宋体" pitchFamily="2" charset="-122"/>
              </a:rPr>
              <a:t>}</a:t>
            </a:r>
          </a:p>
        </p:txBody>
      </p:sp>
      <p:sp>
        <p:nvSpPr>
          <p:cNvPr id="21" name="Rectangle 9"/>
          <p:cNvSpPr>
            <a:spLocks noChangeArrowheads="1"/>
          </p:cNvSpPr>
          <p:nvPr/>
        </p:nvSpPr>
        <p:spPr bwMode="auto">
          <a:xfrm>
            <a:off x="251520" y="4914165"/>
            <a:ext cx="118040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E</a:t>
            </a:r>
            <a:r>
              <a:rPr lang="en-US" altLang="zh-CN" dirty="0">
                <a:solidFill>
                  <a:srgbClr val="000000"/>
                </a:solidFill>
                <a:latin typeface="Times New Roman" pitchFamily="18" charset="0"/>
                <a:cs typeface="Times New Roman" panose="02020603050405020304" pitchFamily="18" charset="0"/>
                <a:sym typeface="Symbol" pitchFamily="18" charset="2"/>
              </a:rPr>
              <a:t>L</a:t>
            </a:r>
            <a:endParaRPr lang="en-US" altLang="zh-CN" dirty="0">
              <a:solidFill>
                <a:srgbClr val="000000"/>
              </a:solidFill>
              <a:latin typeface="Times New Roman" pitchFamily="18" charset="0"/>
              <a:cs typeface="Times New Roman" panose="02020603050405020304" pitchFamily="18" charset="0"/>
            </a:endParaRPr>
          </a:p>
        </p:txBody>
      </p:sp>
      <p:sp>
        <p:nvSpPr>
          <p:cNvPr id="22" name="Text Box 10"/>
          <p:cNvSpPr txBox="1">
            <a:spLocks noChangeArrowheads="1"/>
          </p:cNvSpPr>
          <p:nvPr/>
        </p:nvSpPr>
        <p:spPr bwMode="auto">
          <a:xfrm>
            <a:off x="1693740" y="4914165"/>
            <a:ext cx="7198740" cy="1845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lvl1pPr>
              <a:defRPr kumimoji="1" sz="2400">
                <a:solidFill>
                  <a:schemeClr val="tx1"/>
                </a:solidFill>
                <a:latin typeface="Times New Roman" pitchFamily="18" charset="0"/>
                <a:ea typeface="宋体" pitchFamily="2" charset="-122"/>
              </a:defRPr>
            </a:lvl1pPr>
            <a:lvl2pPr marL="1905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dirty="0">
                <a:solidFill>
                  <a:srgbClr val="0000FF"/>
                </a:solidFill>
              </a:rPr>
              <a:t>{  if  (</a:t>
            </a:r>
            <a:r>
              <a:rPr lang="en-US" altLang="zh-CN" dirty="0" err="1">
                <a:solidFill>
                  <a:srgbClr val="0000FF"/>
                </a:solidFill>
              </a:rPr>
              <a:t>L.offset</a:t>
            </a:r>
            <a:r>
              <a:rPr lang="en-US" altLang="zh-CN" dirty="0">
                <a:solidFill>
                  <a:srgbClr val="0000FF"/>
                </a:solidFill>
              </a:rPr>
              <a:t> == null) </a:t>
            </a:r>
            <a:r>
              <a:rPr lang="en-US" altLang="zh-CN" dirty="0" smtClean="0">
                <a:solidFill>
                  <a:srgbClr val="0000FF"/>
                </a:solidFill>
              </a:rPr>
              <a:t> </a:t>
            </a:r>
            <a:r>
              <a:rPr lang="en-US" altLang="zh-CN" dirty="0" err="1" smtClean="0">
                <a:solidFill>
                  <a:srgbClr val="0000FF"/>
                </a:solidFill>
              </a:rPr>
              <a:t>E.entry</a:t>
            </a:r>
            <a:r>
              <a:rPr lang="en-US" altLang="zh-CN" dirty="0" smtClean="0">
                <a:solidFill>
                  <a:srgbClr val="0000FF"/>
                </a:solidFill>
              </a:rPr>
              <a:t>=</a:t>
            </a:r>
            <a:r>
              <a:rPr lang="en-US" altLang="zh-CN" dirty="0" err="1" smtClean="0">
                <a:solidFill>
                  <a:srgbClr val="0000FF"/>
                </a:solidFill>
              </a:rPr>
              <a:t>L.entry</a:t>
            </a:r>
            <a:r>
              <a:rPr lang="en-US" altLang="zh-CN" dirty="0" smtClean="0">
                <a:solidFill>
                  <a:srgbClr val="0000FF"/>
                </a:solidFill>
              </a:rPr>
              <a:t>;</a:t>
            </a:r>
            <a:endParaRPr lang="en-US" altLang="zh-CN" dirty="0">
              <a:solidFill>
                <a:srgbClr val="0000FF"/>
              </a:solidFill>
            </a:endParaRPr>
          </a:p>
          <a:p>
            <a:pPr lvl="1"/>
            <a:r>
              <a:rPr lang="en-US" altLang="zh-CN" dirty="0">
                <a:solidFill>
                  <a:srgbClr val="0000FF"/>
                </a:solidFill>
              </a:rPr>
              <a:t> else </a:t>
            </a:r>
            <a:r>
              <a:rPr lang="en-US" altLang="zh-CN" dirty="0" smtClean="0">
                <a:solidFill>
                  <a:srgbClr val="0000FF"/>
                </a:solidFill>
              </a:rPr>
              <a:t>{ </a:t>
            </a:r>
            <a:r>
              <a:rPr lang="en-US" altLang="zh-CN" dirty="0" err="1" smtClean="0">
                <a:solidFill>
                  <a:srgbClr val="0000FF"/>
                </a:solidFill>
              </a:rPr>
              <a:t>E.entry</a:t>
            </a:r>
            <a:r>
              <a:rPr lang="en-US" altLang="zh-CN" dirty="0" smtClean="0">
                <a:solidFill>
                  <a:srgbClr val="0000FF"/>
                </a:solidFill>
              </a:rPr>
              <a:t>=</a:t>
            </a:r>
            <a:r>
              <a:rPr lang="en-US" altLang="zh-CN" dirty="0" err="1" smtClean="0">
                <a:solidFill>
                  <a:srgbClr val="0000FF"/>
                </a:solidFill>
              </a:rPr>
              <a:t>newtemp</a:t>
            </a:r>
            <a:r>
              <a:rPr lang="en-US" altLang="zh-CN" dirty="0" smtClean="0">
                <a:solidFill>
                  <a:srgbClr val="0000FF"/>
                </a:solidFill>
              </a:rPr>
              <a:t>();</a:t>
            </a:r>
            <a:endParaRPr lang="en-US" altLang="zh-CN" dirty="0">
              <a:solidFill>
                <a:srgbClr val="0000FF"/>
              </a:solidFill>
            </a:endParaRPr>
          </a:p>
          <a:p>
            <a:pPr lvl="1"/>
            <a:r>
              <a:rPr lang="en-US" altLang="zh-CN" dirty="0">
                <a:solidFill>
                  <a:srgbClr val="0000FF"/>
                </a:solidFill>
              </a:rPr>
              <a:t>      </a:t>
            </a:r>
            <a:r>
              <a:rPr lang="en-US" altLang="zh-CN" dirty="0" smtClean="0">
                <a:solidFill>
                  <a:srgbClr val="0000FF"/>
                </a:solidFill>
              </a:rPr>
              <a:t>     </a:t>
            </a:r>
            <a:r>
              <a:rPr lang="en-US" altLang="zh-CN" dirty="0" err="1" smtClean="0">
                <a:solidFill>
                  <a:srgbClr val="0000FF"/>
                </a:solidFill>
              </a:rPr>
              <a:t>outcode</a:t>
            </a:r>
            <a:r>
              <a:rPr lang="en-US" altLang="zh-CN" dirty="0" smtClean="0">
                <a:solidFill>
                  <a:srgbClr val="0000FF"/>
                </a:solidFill>
              </a:rPr>
              <a:t>(</a:t>
            </a:r>
            <a:r>
              <a:rPr lang="en-US" altLang="zh-CN" dirty="0" err="1" smtClean="0">
                <a:solidFill>
                  <a:srgbClr val="0000FF"/>
                </a:solidFill>
              </a:rPr>
              <a:t>E.entry</a:t>
            </a:r>
            <a:r>
              <a:rPr lang="en-US" altLang="zh-CN" dirty="0" smtClean="0">
                <a:solidFill>
                  <a:srgbClr val="0000FF"/>
                </a:solidFill>
              </a:rPr>
              <a:t> </a:t>
            </a:r>
            <a:r>
              <a:rPr lang="en-US" altLang="zh-CN" dirty="0">
                <a:solidFill>
                  <a:srgbClr val="0000FF"/>
                </a:solidFill>
                <a:sym typeface="Symbol" pitchFamily="18" charset="2"/>
              </a:rPr>
              <a:t></a:t>
            </a:r>
            <a:r>
              <a:rPr lang="en-US" altLang="zh-CN" dirty="0">
                <a:solidFill>
                  <a:srgbClr val="0000FF"/>
                </a:solidFill>
              </a:rPr>
              <a:t>:=</a:t>
            </a:r>
            <a:r>
              <a:rPr lang="en-US" altLang="zh-CN" dirty="0">
                <a:solidFill>
                  <a:srgbClr val="0000FF"/>
                </a:solidFill>
                <a:sym typeface="Symbol" pitchFamily="18" charset="2"/>
              </a:rPr>
              <a:t></a:t>
            </a:r>
            <a:r>
              <a:rPr lang="en-US" altLang="zh-CN" dirty="0">
                <a:solidFill>
                  <a:srgbClr val="0000FF"/>
                </a:solidFill>
              </a:rPr>
              <a:t> </a:t>
            </a:r>
            <a:r>
              <a:rPr lang="en-US" altLang="zh-CN" dirty="0" err="1" smtClean="0">
                <a:solidFill>
                  <a:srgbClr val="0000FF"/>
                </a:solidFill>
              </a:rPr>
              <a:t>L.entry</a:t>
            </a:r>
            <a:r>
              <a:rPr lang="en-US" altLang="zh-CN" dirty="0" smtClean="0">
                <a:solidFill>
                  <a:srgbClr val="0000FF"/>
                </a:solidFill>
              </a:rPr>
              <a:t>  </a:t>
            </a:r>
            <a:r>
              <a:rPr lang="en-US" altLang="zh-CN" dirty="0">
                <a:solidFill>
                  <a:srgbClr val="0000FF"/>
                </a:solidFill>
                <a:sym typeface="Symbol" pitchFamily="18" charset="2"/>
              </a:rPr>
              <a:t></a:t>
            </a:r>
            <a:r>
              <a:rPr lang="en-US" altLang="zh-CN" dirty="0">
                <a:solidFill>
                  <a:srgbClr val="0000FF"/>
                </a:solidFill>
              </a:rPr>
              <a:t>[</a:t>
            </a:r>
            <a:r>
              <a:rPr lang="en-US" altLang="zh-CN" dirty="0">
                <a:solidFill>
                  <a:srgbClr val="0000FF"/>
                </a:solidFill>
                <a:sym typeface="Symbol" pitchFamily="18" charset="2"/>
              </a:rPr>
              <a:t></a:t>
            </a:r>
            <a:r>
              <a:rPr lang="en-US" altLang="zh-CN" dirty="0">
                <a:solidFill>
                  <a:srgbClr val="0000FF"/>
                </a:solidFill>
              </a:rPr>
              <a:t>  </a:t>
            </a:r>
            <a:r>
              <a:rPr lang="en-US" altLang="zh-CN" dirty="0" err="1">
                <a:solidFill>
                  <a:srgbClr val="0000FF"/>
                </a:solidFill>
              </a:rPr>
              <a:t>L.offset</a:t>
            </a:r>
            <a:r>
              <a:rPr lang="en-US" altLang="zh-CN" dirty="0">
                <a:solidFill>
                  <a:srgbClr val="0000FF"/>
                </a:solidFill>
              </a:rPr>
              <a:t>  </a:t>
            </a:r>
            <a:r>
              <a:rPr lang="en-US" altLang="zh-CN" dirty="0">
                <a:solidFill>
                  <a:srgbClr val="0000FF"/>
                </a:solidFill>
                <a:sym typeface="Symbol" pitchFamily="18" charset="2"/>
              </a:rPr>
              <a:t></a:t>
            </a:r>
            <a:r>
              <a:rPr lang="en-US" altLang="zh-CN" dirty="0">
                <a:solidFill>
                  <a:srgbClr val="0000FF"/>
                </a:solidFill>
              </a:rPr>
              <a:t>]</a:t>
            </a:r>
            <a:r>
              <a:rPr lang="en-US" altLang="zh-CN" dirty="0">
                <a:solidFill>
                  <a:srgbClr val="0000FF"/>
                </a:solidFill>
                <a:sym typeface="Symbol" pitchFamily="18" charset="2"/>
              </a:rPr>
              <a:t></a:t>
            </a:r>
            <a:r>
              <a:rPr lang="en-US" altLang="zh-CN" dirty="0">
                <a:solidFill>
                  <a:srgbClr val="0000FF"/>
                </a:solidFill>
              </a:rPr>
              <a:t> );  </a:t>
            </a:r>
            <a:endParaRPr lang="en-US" altLang="zh-CN" dirty="0" smtClean="0">
              <a:solidFill>
                <a:srgbClr val="0000FF"/>
              </a:solidFill>
            </a:endParaRPr>
          </a:p>
          <a:p>
            <a:pPr lvl="1"/>
            <a:r>
              <a:rPr lang="en-US" altLang="zh-CN" dirty="0">
                <a:solidFill>
                  <a:srgbClr val="0000FF"/>
                </a:solidFill>
              </a:rPr>
              <a:t> </a:t>
            </a:r>
            <a:r>
              <a:rPr lang="en-US" altLang="zh-CN" dirty="0" smtClean="0">
                <a:solidFill>
                  <a:srgbClr val="0000FF"/>
                </a:solidFill>
              </a:rPr>
              <a:t>        }</a:t>
            </a:r>
          </a:p>
          <a:p>
            <a:r>
              <a:rPr lang="en-US" altLang="zh-CN" dirty="0" smtClean="0">
                <a:solidFill>
                  <a:srgbClr val="0000FF"/>
                </a:solidFill>
              </a:rPr>
              <a:t>}</a:t>
            </a:r>
            <a:endParaRPr lang="en-US" altLang="zh-CN" dirty="0">
              <a:solidFill>
                <a:srgbClr val="0000FF"/>
              </a:solidFill>
            </a:endParaRPr>
          </a:p>
        </p:txBody>
      </p:sp>
      <p:sp>
        <p:nvSpPr>
          <p:cNvPr id="322570" name="AutoShape 10"/>
          <p:cNvSpPr>
            <a:spLocks noChangeArrowheads="1"/>
          </p:cNvSpPr>
          <p:nvPr/>
        </p:nvSpPr>
        <p:spPr bwMode="auto">
          <a:xfrm>
            <a:off x="6912260" y="8620"/>
            <a:ext cx="2117988" cy="1714577"/>
          </a:xfrm>
          <a:prstGeom prst="wedgeRoundRectCallout">
            <a:avLst>
              <a:gd name="adj1" fmla="val -62886"/>
              <a:gd name="adj2" fmla="val 60043"/>
              <a:gd name="adj3" fmla="val 16667"/>
            </a:avLst>
          </a:prstGeom>
          <a:solidFill>
            <a:srgbClr val="FFFF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solidFill>
                  <a:srgbClr val="000000"/>
                </a:solidFill>
                <a:latin typeface="Times New Roman" pitchFamily="18" charset="0"/>
                <a:ea typeface="宋体" pitchFamily="2" charset="-122"/>
              </a:rPr>
              <a:t>e</a:t>
            </a:r>
            <a:r>
              <a:rPr lang="en-US" altLang="zh-CN" baseline="-25000" dirty="0">
                <a:solidFill>
                  <a:srgbClr val="000000"/>
                </a:solidFill>
                <a:latin typeface="Times New Roman" pitchFamily="18" charset="0"/>
                <a:ea typeface="宋体" pitchFamily="2" charset="-122"/>
              </a:rPr>
              <a:t>2</a:t>
            </a:r>
            <a:r>
              <a:rPr lang="en-US" altLang="zh-CN" dirty="0">
                <a:solidFill>
                  <a:srgbClr val="000000"/>
                </a:solidFill>
                <a:latin typeface="Times New Roman" pitchFamily="18" charset="0"/>
                <a:ea typeface="宋体" pitchFamily="2" charset="-122"/>
              </a:rPr>
              <a:t>=e</a:t>
            </a:r>
            <a:r>
              <a:rPr lang="en-US" altLang="zh-CN" baseline="-25000" dirty="0">
                <a:solidFill>
                  <a:srgbClr val="000000"/>
                </a:solidFill>
                <a:latin typeface="Times New Roman" pitchFamily="18" charset="0"/>
                <a:ea typeface="宋体" pitchFamily="2" charset="-122"/>
              </a:rPr>
              <a:t>1</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latin typeface="Times New Roman" pitchFamily="18" charset="0"/>
                <a:ea typeface="宋体" pitchFamily="2" charset="-122"/>
              </a:rPr>
              <a:t>n</a:t>
            </a:r>
            <a:r>
              <a:rPr lang="en-US" altLang="zh-CN" baseline="-25000" dirty="0">
                <a:solidFill>
                  <a:srgbClr val="000000"/>
                </a:solidFill>
                <a:latin typeface="Times New Roman" pitchFamily="18" charset="0"/>
                <a:ea typeface="宋体" pitchFamily="2" charset="-122"/>
              </a:rPr>
              <a:t>2</a:t>
            </a:r>
            <a:r>
              <a:rPr lang="en-US" altLang="zh-CN" dirty="0">
                <a:solidFill>
                  <a:srgbClr val="000000"/>
                </a:solidFill>
                <a:latin typeface="Times New Roman" pitchFamily="18" charset="0"/>
                <a:ea typeface="宋体" pitchFamily="2" charset="-122"/>
              </a:rPr>
              <a:t>+i</a:t>
            </a:r>
            <a:r>
              <a:rPr lang="en-US" altLang="zh-CN" baseline="-25000" dirty="0">
                <a:solidFill>
                  <a:srgbClr val="000000"/>
                </a:solidFill>
                <a:latin typeface="Times New Roman" pitchFamily="18" charset="0"/>
                <a:ea typeface="宋体" pitchFamily="2" charset="-122"/>
              </a:rPr>
              <a:t>2</a:t>
            </a:r>
            <a:r>
              <a:rPr lang="en-US" altLang="zh-CN" dirty="0">
                <a:solidFill>
                  <a:srgbClr val="000000"/>
                </a:solidFill>
                <a:latin typeface="Times New Roman" pitchFamily="18" charset="0"/>
                <a:ea typeface="宋体" pitchFamily="2" charset="-122"/>
              </a:rPr>
              <a:t> </a:t>
            </a:r>
            <a:br>
              <a:rPr lang="en-US" altLang="zh-CN" dirty="0">
                <a:solidFill>
                  <a:srgbClr val="000000"/>
                </a:solidFill>
                <a:latin typeface="Times New Roman" pitchFamily="18" charset="0"/>
                <a:ea typeface="宋体" pitchFamily="2" charset="-122"/>
              </a:rPr>
            </a:br>
            <a:r>
              <a:rPr lang="en-US" altLang="zh-CN" dirty="0">
                <a:solidFill>
                  <a:srgbClr val="000000"/>
                </a:solidFill>
                <a:latin typeface="Times New Roman" pitchFamily="18" charset="0"/>
                <a:ea typeface="宋体" pitchFamily="2" charset="-122"/>
              </a:rPr>
              <a:t>e</a:t>
            </a:r>
            <a:r>
              <a:rPr lang="en-US" altLang="zh-CN" baseline="-25000" dirty="0">
                <a:solidFill>
                  <a:srgbClr val="000000"/>
                </a:solidFill>
                <a:latin typeface="Times New Roman" pitchFamily="18" charset="0"/>
                <a:ea typeface="宋体" pitchFamily="2" charset="-122"/>
              </a:rPr>
              <a:t>3</a:t>
            </a:r>
            <a:r>
              <a:rPr lang="en-US" altLang="zh-CN" dirty="0">
                <a:solidFill>
                  <a:srgbClr val="000000"/>
                </a:solidFill>
                <a:latin typeface="Times New Roman" pitchFamily="18" charset="0"/>
                <a:ea typeface="宋体" pitchFamily="2" charset="-122"/>
              </a:rPr>
              <a:t>=e</a:t>
            </a:r>
            <a:r>
              <a:rPr lang="en-US" altLang="zh-CN" baseline="-25000" dirty="0">
                <a:solidFill>
                  <a:srgbClr val="000000"/>
                </a:solidFill>
                <a:latin typeface="Times New Roman" pitchFamily="18" charset="0"/>
                <a:ea typeface="宋体" pitchFamily="2" charset="-122"/>
              </a:rPr>
              <a:t>2</a:t>
            </a:r>
            <a:r>
              <a:rPr lang="en-US" altLang="zh-CN" dirty="0">
                <a:solidFill>
                  <a:srgbClr val="000000"/>
                </a:solidFill>
                <a:latin typeface="Times New Roman" pitchFamily="18" charset="0"/>
                <a:ea typeface="宋体" pitchFamily="2" charset="-122"/>
                <a:sym typeface="Symbol" pitchFamily="18" charset="2"/>
              </a:rPr>
              <a:t></a:t>
            </a:r>
            <a:r>
              <a:rPr lang="en-US" altLang="zh-CN" dirty="0" smtClean="0">
                <a:solidFill>
                  <a:srgbClr val="000000"/>
                </a:solidFill>
                <a:latin typeface="Times New Roman" pitchFamily="18" charset="0"/>
                <a:ea typeface="宋体" pitchFamily="2" charset="-122"/>
              </a:rPr>
              <a:t>n</a:t>
            </a:r>
            <a:r>
              <a:rPr lang="en-US" altLang="zh-CN" baseline="-25000" dirty="0" smtClean="0">
                <a:solidFill>
                  <a:srgbClr val="000000"/>
                </a:solidFill>
                <a:latin typeface="Times New Roman" pitchFamily="18" charset="0"/>
                <a:ea typeface="宋体" pitchFamily="2" charset="-122"/>
              </a:rPr>
              <a:t>3</a:t>
            </a:r>
            <a:r>
              <a:rPr lang="en-US" altLang="zh-CN" dirty="0" smtClean="0">
                <a:solidFill>
                  <a:srgbClr val="000000"/>
                </a:solidFill>
                <a:latin typeface="Times New Roman" pitchFamily="18" charset="0"/>
                <a:ea typeface="宋体" pitchFamily="2" charset="-122"/>
              </a:rPr>
              <a:t>+i</a:t>
            </a:r>
            <a:r>
              <a:rPr lang="en-US" altLang="zh-CN" baseline="-25000" dirty="0" smtClean="0">
                <a:solidFill>
                  <a:srgbClr val="000000"/>
                </a:solidFill>
                <a:latin typeface="Times New Roman" pitchFamily="18" charset="0"/>
                <a:ea typeface="宋体" pitchFamily="2" charset="-122"/>
              </a:rPr>
              <a:t>3</a:t>
            </a:r>
          </a:p>
          <a:p>
            <a:r>
              <a:rPr kumimoji="0" lang="en-US" altLang="zh-CN" dirty="0" smtClean="0">
                <a:solidFill>
                  <a:srgbClr val="000000"/>
                </a:solidFill>
                <a:latin typeface="Times New Roman" pitchFamily="18" charset="0"/>
                <a:ea typeface="宋体" pitchFamily="2" charset="-122"/>
              </a:rPr>
              <a:t>…</a:t>
            </a:r>
            <a:endParaRPr kumimoji="0" lang="en-US" altLang="zh-CN" dirty="0">
              <a:solidFill>
                <a:srgbClr val="000000"/>
              </a:solidFill>
              <a:latin typeface="Times New Roman" pitchFamily="18" charset="0"/>
              <a:ea typeface="宋体" pitchFamily="2" charset="-122"/>
            </a:endParaRPr>
          </a:p>
          <a:p>
            <a:r>
              <a:rPr lang="en-US" altLang="zh-CN" dirty="0" err="1">
                <a:solidFill>
                  <a:srgbClr val="0000FF"/>
                </a:solidFill>
                <a:latin typeface="Times New Roman" pitchFamily="18" charset="0"/>
                <a:ea typeface="宋体" pitchFamily="2" charset="-122"/>
              </a:rPr>
              <a:t>e</a:t>
            </a:r>
            <a:r>
              <a:rPr lang="en-US" altLang="zh-CN" baseline="-25000" dirty="0" err="1">
                <a:solidFill>
                  <a:srgbClr val="0000FF"/>
                </a:solidFill>
                <a:latin typeface="Times New Roman" pitchFamily="18" charset="0"/>
                <a:ea typeface="宋体" pitchFamily="2" charset="-122"/>
              </a:rPr>
              <a:t>k</a:t>
            </a:r>
            <a:r>
              <a:rPr lang="en-US" altLang="zh-CN" dirty="0">
                <a:solidFill>
                  <a:srgbClr val="0000FF"/>
                </a:solidFill>
                <a:latin typeface="Times New Roman" pitchFamily="18" charset="0"/>
                <a:ea typeface="宋体" pitchFamily="2" charset="-122"/>
              </a:rPr>
              <a:t>=e</a:t>
            </a:r>
            <a:r>
              <a:rPr lang="en-US" altLang="zh-CN" baseline="-25000" dirty="0">
                <a:solidFill>
                  <a:srgbClr val="0000FF"/>
                </a:solidFill>
                <a:latin typeface="Times New Roman" pitchFamily="18" charset="0"/>
                <a:ea typeface="宋体" pitchFamily="2" charset="-122"/>
              </a:rPr>
              <a:t>k-1</a:t>
            </a:r>
            <a:r>
              <a:rPr lang="en-US" altLang="zh-CN" dirty="0">
                <a:solidFill>
                  <a:srgbClr val="0000FF"/>
                </a:solidFill>
                <a:latin typeface="Times New Roman" pitchFamily="18" charset="0"/>
                <a:ea typeface="宋体" pitchFamily="2" charset="-122"/>
                <a:sym typeface="Symbol" pitchFamily="18" charset="2"/>
              </a:rPr>
              <a:t></a:t>
            </a:r>
            <a:r>
              <a:rPr lang="en-US" altLang="zh-CN" dirty="0">
                <a:solidFill>
                  <a:srgbClr val="0000FF"/>
                </a:solidFill>
                <a:latin typeface="Times New Roman" pitchFamily="18" charset="0"/>
                <a:ea typeface="宋体" pitchFamily="2" charset="-122"/>
              </a:rPr>
              <a:t>n</a:t>
            </a:r>
            <a:r>
              <a:rPr lang="en-US" altLang="zh-CN" baseline="-25000" dirty="0">
                <a:solidFill>
                  <a:srgbClr val="0000FF"/>
                </a:solidFill>
                <a:latin typeface="Times New Roman" pitchFamily="18" charset="0"/>
                <a:ea typeface="宋体" pitchFamily="2" charset="-122"/>
              </a:rPr>
              <a:t>k</a:t>
            </a:r>
            <a:r>
              <a:rPr lang="en-US" altLang="zh-CN" dirty="0">
                <a:solidFill>
                  <a:srgbClr val="0000FF"/>
                </a:solidFill>
                <a:latin typeface="Times New Roman" pitchFamily="18" charset="0"/>
                <a:ea typeface="宋体" pitchFamily="2" charset="-122"/>
              </a:rPr>
              <a:t>+i</a:t>
            </a:r>
            <a:r>
              <a:rPr lang="en-US" altLang="zh-CN" baseline="-25000" dirty="0">
                <a:solidFill>
                  <a:srgbClr val="0000FF"/>
                </a:solidFill>
                <a:latin typeface="Times New Roman" pitchFamily="18" charset="0"/>
                <a:ea typeface="宋体" pitchFamily="2" charset="-122"/>
              </a:rPr>
              <a:t>k</a:t>
            </a:r>
          </a:p>
        </p:txBody>
      </p:sp>
      <p:sp>
        <p:nvSpPr>
          <p:cNvPr id="23" name="圆角矩形 22"/>
          <p:cNvSpPr/>
          <p:nvPr/>
        </p:nvSpPr>
        <p:spPr bwMode="auto">
          <a:xfrm>
            <a:off x="1693741" y="1898830"/>
            <a:ext cx="7198740" cy="720080"/>
          </a:xfrm>
          <a:prstGeom prst="roundRect">
            <a:avLst>
              <a:gd name="adj" fmla="val 13252"/>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Tree>
    <p:extLst>
      <p:ext uri="{BB962C8B-B14F-4D97-AF65-F5344CB8AC3E}">
        <p14:creationId xmlns:p14="http://schemas.microsoft.com/office/powerpoint/2010/main" val="30040979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wipe(left)">
                                      <p:cBhvr>
                                        <p:cTn id="7" dur="500"/>
                                        <p:tgtEl>
                                          <p:spTgt spid="322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75">
                                            <p:txEl>
                                              <p:pRg st="0" end="0"/>
                                            </p:txEl>
                                          </p:spTgt>
                                        </p:tgtEl>
                                        <p:attrNameLst>
                                          <p:attrName>style.visibility</p:attrName>
                                        </p:attrNameLst>
                                      </p:cBhvr>
                                      <p:to>
                                        <p:strVal val="visible"/>
                                      </p:to>
                                    </p:set>
                                    <p:animEffect transition="in" filter="wipe(left)">
                                      <p:cBhvr>
                                        <p:cTn id="12" dur="500"/>
                                        <p:tgtEl>
                                          <p:spTgt spid="3225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8">
                                            <p:txEl>
                                              <p:pRg st="0" end="0"/>
                                            </p:txEl>
                                          </p:spTgt>
                                        </p:tgtEl>
                                        <p:attrNameLst>
                                          <p:attrName>style.visibility</p:attrName>
                                        </p:attrNameLst>
                                      </p:cBhvr>
                                      <p:to>
                                        <p:strVal val="visible"/>
                                      </p:to>
                                    </p:set>
                                    <p:animEffect transition="in" filter="wipe(left)">
                                      <p:cBhvr>
                                        <p:cTn id="17" dur="500"/>
                                        <p:tgtEl>
                                          <p:spTgt spid="322568">
                                            <p:txEl>
                                              <p:pRg st="0" end="0"/>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22568">
                                            <p:txEl>
                                              <p:pRg st="1" end="1"/>
                                            </p:txEl>
                                          </p:spTgt>
                                        </p:tgtEl>
                                        <p:attrNameLst>
                                          <p:attrName>style.visibility</p:attrName>
                                        </p:attrNameLst>
                                      </p:cBhvr>
                                      <p:to>
                                        <p:strVal val="visible"/>
                                      </p:to>
                                    </p:set>
                                    <p:animEffect transition="in" filter="wipe(left)">
                                      <p:cBhvr>
                                        <p:cTn id="21" dur="500"/>
                                        <p:tgtEl>
                                          <p:spTgt spid="322568">
                                            <p:txEl>
                                              <p:pRg st="1" end="1"/>
                                            </p:txEl>
                                          </p:spTgt>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22568">
                                            <p:txEl>
                                              <p:pRg st="2" end="2"/>
                                            </p:txEl>
                                          </p:spTgt>
                                        </p:tgtEl>
                                        <p:attrNameLst>
                                          <p:attrName>style.visibility</p:attrName>
                                        </p:attrNameLst>
                                      </p:cBhvr>
                                      <p:to>
                                        <p:strVal val="visible"/>
                                      </p:to>
                                    </p:set>
                                    <p:animEffect transition="in" filter="wipe(left)">
                                      <p:cBhvr>
                                        <p:cTn id="25" dur="500"/>
                                        <p:tgtEl>
                                          <p:spTgt spid="322568">
                                            <p:txEl>
                                              <p:pRg st="2" end="2"/>
                                            </p:txEl>
                                          </p:spTgt>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22568">
                                            <p:txEl>
                                              <p:pRg st="3" end="3"/>
                                            </p:txEl>
                                          </p:spTgt>
                                        </p:tgtEl>
                                        <p:attrNameLst>
                                          <p:attrName>style.visibility</p:attrName>
                                        </p:attrNameLst>
                                      </p:cBhvr>
                                      <p:to>
                                        <p:strVal val="visible"/>
                                      </p:to>
                                    </p:set>
                                    <p:animEffect transition="in" filter="wipe(left)">
                                      <p:cBhvr>
                                        <p:cTn id="29" dur="500"/>
                                        <p:tgtEl>
                                          <p:spTgt spid="322568">
                                            <p:txEl>
                                              <p:pRg st="3" end="3"/>
                                            </p:txEl>
                                          </p:spTgt>
                                        </p:tgtEl>
                                      </p:cBhvr>
                                    </p:animEffect>
                                  </p:childTnLst>
                                </p:cTn>
                              </p:par>
                            </p:childTnLst>
                          </p:cTn>
                        </p:par>
                        <p:par>
                          <p:cTn id="30" fill="hold" nodeType="afterGroup">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322568">
                                            <p:txEl>
                                              <p:pRg st="4" end="4"/>
                                            </p:txEl>
                                          </p:spTgt>
                                        </p:tgtEl>
                                        <p:attrNameLst>
                                          <p:attrName>style.visibility</p:attrName>
                                        </p:attrNameLst>
                                      </p:cBhvr>
                                      <p:to>
                                        <p:strVal val="visible"/>
                                      </p:to>
                                    </p:set>
                                    <p:animEffect transition="in" filter="wipe(left)">
                                      <p:cBhvr>
                                        <p:cTn id="33" dur="500"/>
                                        <p:tgtEl>
                                          <p:spTgt spid="322568">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22570"/>
                                        </p:tgtEl>
                                        <p:attrNameLst>
                                          <p:attrName>style.visibility</p:attrName>
                                        </p:attrNameLst>
                                      </p:cBhvr>
                                      <p:to>
                                        <p:strVal val="visible"/>
                                      </p:to>
                                    </p:set>
                                    <p:animEffect transition="in" filter="wipe(down)">
                                      <p:cBhvr>
                                        <p:cTn id="43" dur="500"/>
                                        <p:tgtEl>
                                          <p:spTgt spid="32257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wipe(left)">
                                      <p:cBhvr>
                                        <p:cTn id="48" dur="500"/>
                                        <p:tgtEl>
                                          <p:spTgt spid="1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xEl>
                                              <p:pRg st="0" end="0"/>
                                            </p:txEl>
                                          </p:spTgt>
                                        </p:tgtEl>
                                        <p:attrNameLst>
                                          <p:attrName>style.visibility</p:attrName>
                                        </p:attrNameLst>
                                      </p:cBhvr>
                                      <p:to>
                                        <p:strVal val="visible"/>
                                      </p:to>
                                    </p:set>
                                    <p:animEffect transition="in" filter="wipe(left)">
                                      <p:cBhvr>
                                        <p:cTn id="53" dur="500"/>
                                        <p:tgtEl>
                                          <p:spTgt spid="18">
                                            <p:txEl>
                                              <p:pRg st="0" end="0"/>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8">
                                            <p:txEl>
                                              <p:pRg st="1" end="1"/>
                                            </p:txEl>
                                          </p:spTgt>
                                        </p:tgtEl>
                                        <p:attrNameLst>
                                          <p:attrName>style.visibility</p:attrName>
                                        </p:attrNameLst>
                                      </p:cBhvr>
                                      <p:to>
                                        <p:strVal val="visible"/>
                                      </p:to>
                                    </p:set>
                                    <p:animEffect transition="in" filter="wipe(left)">
                                      <p:cBhvr>
                                        <p:cTn id="56" dur="500"/>
                                        <p:tgtEl>
                                          <p:spTgt spid="18">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wipe(left)">
                                      <p:cBhvr>
                                        <p:cTn id="61" dur="500"/>
                                        <p:tgtEl>
                                          <p:spTgt spid="19">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wipe(left)">
                                      <p:cBhvr>
                                        <p:cTn id="66" dur="500"/>
                                        <p:tgtEl>
                                          <p:spTgt spid="20">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xEl>
                                              <p:pRg st="0" end="0"/>
                                            </p:txEl>
                                          </p:spTgt>
                                        </p:tgtEl>
                                        <p:attrNameLst>
                                          <p:attrName>style.visibility</p:attrName>
                                        </p:attrNameLst>
                                      </p:cBhvr>
                                      <p:to>
                                        <p:strVal val="visible"/>
                                      </p:to>
                                    </p:set>
                                    <p:animEffect transition="in" filter="wipe(left)">
                                      <p:cBhvr>
                                        <p:cTn id="71" dur="500"/>
                                        <p:tgtEl>
                                          <p:spTgt spid="2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xEl>
                                              <p:pRg st="0" end="0"/>
                                            </p:txEl>
                                          </p:spTgt>
                                        </p:tgtEl>
                                        <p:attrNameLst>
                                          <p:attrName>style.visibility</p:attrName>
                                        </p:attrNameLst>
                                      </p:cBhvr>
                                      <p:to>
                                        <p:strVal val="visible"/>
                                      </p:to>
                                    </p:set>
                                    <p:animEffect transition="in" filter="wipe(left)">
                                      <p:cBhvr>
                                        <p:cTn id="76" dur="500"/>
                                        <p:tgtEl>
                                          <p:spTgt spid="22">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2">
                                            <p:txEl>
                                              <p:pRg st="1" end="1"/>
                                            </p:txEl>
                                          </p:spTgt>
                                        </p:tgtEl>
                                        <p:attrNameLst>
                                          <p:attrName>style.visibility</p:attrName>
                                        </p:attrNameLst>
                                      </p:cBhvr>
                                      <p:to>
                                        <p:strVal val="visible"/>
                                      </p:to>
                                    </p:set>
                                    <p:animEffect transition="in" filter="wipe(left)">
                                      <p:cBhvr>
                                        <p:cTn id="81" dur="500"/>
                                        <p:tgtEl>
                                          <p:spTgt spid="22">
                                            <p:txEl>
                                              <p:pRg st="1" end="1"/>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22">
                                            <p:txEl>
                                              <p:pRg st="2" end="2"/>
                                            </p:txEl>
                                          </p:spTgt>
                                        </p:tgtEl>
                                        <p:attrNameLst>
                                          <p:attrName>style.visibility</p:attrName>
                                        </p:attrNameLst>
                                      </p:cBhvr>
                                      <p:to>
                                        <p:strVal val="visible"/>
                                      </p:to>
                                    </p:set>
                                    <p:animEffect transition="in" filter="wipe(left)">
                                      <p:cBhvr>
                                        <p:cTn id="84" dur="500"/>
                                        <p:tgtEl>
                                          <p:spTgt spid="22">
                                            <p:txEl>
                                              <p:pRg st="2" end="2"/>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2">
                                            <p:txEl>
                                              <p:pRg st="3" end="3"/>
                                            </p:txEl>
                                          </p:spTgt>
                                        </p:tgtEl>
                                        <p:attrNameLst>
                                          <p:attrName>style.visibility</p:attrName>
                                        </p:attrNameLst>
                                      </p:cBhvr>
                                      <p:to>
                                        <p:strVal val="visible"/>
                                      </p:to>
                                    </p:set>
                                    <p:animEffect transition="in" filter="wipe(left)">
                                      <p:cBhvr>
                                        <p:cTn id="87" dur="500"/>
                                        <p:tgtEl>
                                          <p:spTgt spid="22">
                                            <p:txEl>
                                              <p:pRg st="3" end="3"/>
                                            </p:txEl>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2">
                                            <p:txEl>
                                              <p:pRg st="4" end="4"/>
                                            </p:txEl>
                                          </p:spTgt>
                                        </p:tgtEl>
                                        <p:attrNameLst>
                                          <p:attrName>style.visibility</p:attrName>
                                        </p:attrNameLst>
                                      </p:cBhvr>
                                      <p:to>
                                        <p:strVal val="visible"/>
                                      </p:to>
                                    </p:set>
                                    <p:animEffect transition="in" filter="wipe(left)">
                                      <p:cBhvr>
                                        <p:cTn id="90"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utoUpdateAnimBg="0"/>
      <p:bldP spid="322568" grpId="0" build="p" autoUpdateAnimBg="0"/>
      <p:bldP spid="322575" grpId="0" build="p" autoUpdateAnimBg="0"/>
      <p:bldP spid="17" grpId="0" build="p" autoUpdateAnimBg="0"/>
      <p:bldP spid="18" grpId="0" build="p" autoUpdateAnimBg="0"/>
      <p:bldP spid="19" grpId="0" build="p" autoUpdateAnimBg="0"/>
      <p:bldP spid="20" grpId="0" build="p" autoUpdateAnimBg="0"/>
      <p:bldP spid="21" grpId="0" build="p" autoUpdateAnimBg="0"/>
      <p:bldP spid="22" grpId="0" build="p" autoUpdateAnimBg="0"/>
      <p:bldP spid="322570" grpId="0" animBg="1"/>
      <p:bldP spid="23"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2F4D627-85D3-4418-A201-ECC56D259C0B}" type="slidenum">
              <a:rPr lang="en-US" altLang="zh-CN">
                <a:solidFill>
                  <a:srgbClr val="000000"/>
                </a:solidFill>
              </a:rPr>
              <a:pPr/>
              <a:t>102</a:t>
            </a:fld>
            <a:endParaRPr lang="en-US" altLang="zh-CN">
              <a:solidFill>
                <a:srgbClr val="000000"/>
              </a:solidFill>
            </a:endParaRPr>
          </a:p>
        </p:txBody>
      </p:sp>
      <p:sp>
        <p:nvSpPr>
          <p:cNvPr id="257026" name="Rectangle 2"/>
          <p:cNvSpPr>
            <a:spLocks noGrp="1" noChangeArrowheads="1"/>
          </p:cNvSpPr>
          <p:nvPr>
            <p:ph type="title"/>
          </p:nvPr>
        </p:nvSpPr>
        <p:spPr>
          <a:xfrm>
            <a:off x="304800" y="152400"/>
            <a:ext cx="8610600" cy="801325"/>
          </a:xfrm>
        </p:spPr>
        <p:txBody>
          <a:bodyPr/>
          <a:lstStyle/>
          <a:p>
            <a:r>
              <a:rPr lang="zh-CN" altLang="en-US" dirty="0" smtClean="0">
                <a:latin typeface="Times New Roman" panose="02020603050405020304" pitchFamily="18" charset="0"/>
                <a:cs typeface="Times New Roman" panose="02020603050405020304" pitchFamily="18" charset="0"/>
              </a:rPr>
              <a:t>示例：翻译</a:t>
            </a:r>
            <a:r>
              <a:rPr lang="zh-CN" altLang="en-US" dirty="0">
                <a:latin typeface="Times New Roman" panose="02020603050405020304" pitchFamily="18" charset="0"/>
                <a:cs typeface="Times New Roman" panose="02020603050405020304" pitchFamily="18" charset="0"/>
              </a:rPr>
              <a:t>语句</a:t>
            </a:r>
            <a:r>
              <a:rPr lang="zh-CN" altLang="en-US" sz="3600" dirty="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x:=A</a:t>
            </a:r>
            <a:r>
              <a:rPr lang="en-US" altLang="zh-CN" sz="3600" dirty="0" smtClean="0">
                <a:latin typeface="Times New Roman" panose="02020603050405020304" pitchFamily="18" charset="0"/>
                <a:cs typeface="Times New Roman" panose="02020603050405020304" pitchFamily="18" charset="0"/>
                <a:sym typeface="Symbol" pitchFamily="18" charset="2"/>
              </a:rPr>
              <a:t>[y</a:t>
            </a:r>
            <a:r>
              <a:rPr lang="en-US" altLang="zh-CN" sz="3600" dirty="0">
                <a:latin typeface="Times New Roman" panose="02020603050405020304" pitchFamily="18" charset="0"/>
                <a:cs typeface="Times New Roman" panose="02020603050405020304" pitchFamily="18" charset="0"/>
                <a:sym typeface="Symbol" pitchFamily="18" charset="2"/>
              </a:rPr>
              <a:t>, </a:t>
            </a:r>
            <a:r>
              <a:rPr lang="en-US" altLang="zh-CN" sz="3600" dirty="0" smtClean="0">
                <a:latin typeface="Times New Roman" panose="02020603050405020304" pitchFamily="18" charset="0"/>
                <a:cs typeface="Times New Roman" panose="02020603050405020304" pitchFamily="18" charset="0"/>
                <a:sym typeface="Symbol" pitchFamily="18" charset="2"/>
              </a:rPr>
              <a:t>z] </a:t>
            </a:r>
            <a:endParaRPr lang="en-US" altLang="zh-CN" sz="3600" dirty="0">
              <a:latin typeface="Times New Roman" panose="02020603050405020304" pitchFamily="18" charset="0"/>
              <a:cs typeface="Times New Roman" panose="02020603050405020304" pitchFamily="18" charset="0"/>
              <a:sym typeface="Symbol" pitchFamily="18" charset="2"/>
            </a:endParaRPr>
          </a:p>
        </p:txBody>
      </p:sp>
      <p:sp>
        <p:nvSpPr>
          <p:cNvPr id="257027" name="Rectangle 3"/>
          <p:cNvSpPr>
            <a:spLocks noGrp="1" noChangeArrowheads="1"/>
          </p:cNvSpPr>
          <p:nvPr>
            <p:ph type="body" idx="1"/>
          </p:nvPr>
        </p:nvSpPr>
        <p:spPr>
          <a:xfrm>
            <a:off x="250825" y="1281113"/>
            <a:ext cx="8569325" cy="4803182"/>
          </a:xfrm>
        </p:spPr>
        <p:txBody>
          <a:bodyPr/>
          <a:lstStyle/>
          <a:p>
            <a:pPr algn="just">
              <a:buFont typeface="Monotype Sorts" pitchFamily="2" charset="2"/>
              <a:buNone/>
            </a:pPr>
            <a:r>
              <a:rPr lang="zh-CN" altLang="en-US" dirty="0">
                <a:latin typeface="Times New Roman" panose="02020603050405020304" pitchFamily="18" charset="0"/>
                <a:cs typeface="Times New Roman" panose="02020603050405020304" pitchFamily="18" charset="0"/>
              </a:rPr>
              <a:t>已知：</a:t>
            </a:r>
          </a:p>
          <a:p>
            <a:pPr lvl="1" algn="just">
              <a:buFontTx/>
              <a:buNone/>
            </a:pPr>
            <a:r>
              <a:rPr lang="en-US" altLang="zh-CN" sz="2800" dirty="0" smtClean="0">
                <a:latin typeface="Times New Roman" panose="02020603050405020304" pitchFamily="18" charset="0"/>
                <a:cs typeface="Times New Roman" panose="02020603050405020304" pitchFamily="18" charset="0"/>
              </a:rPr>
              <a:t>A</a:t>
            </a:r>
            <a:r>
              <a:rPr lang="zh-CN" altLang="en-US" sz="2800" dirty="0" smtClean="0">
                <a:latin typeface="Times New Roman" panose="02020603050405020304" pitchFamily="18" charset="0"/>
                <a:cs typeface="Times New Roman" panose="02020603050405020304" pitchFamily="18" charset="0"/>
              </a:rPr>
              <a:t>是一</a:t>
            </a:r>
            <a:r>
              <a:rPr lang="zh-CN" altLang="en-US" sz="2800" dirty="0">
                <a:latin typeface="Times New Roman" panose="02020603050405020304" pitchFamily="18" charset="0"/>
                <a:cs typeface="Times New Roman" panose="02020603050405020304" pitchFamily="18" charset="0"/>
              </a:rPr>
              <a:t>个</a:t>
            </a:r>
            <a:r>
              <a:rPr lang="en-US" altLang="zh-CN" sz="2800" dirty="0">
                <a:latin typeface="Times New Roman" panose="02020603050405020304" pitchFamily="18" charset="0"/>
                <a:cs typeface="Times New Roman" panose="02020603050405020304" pitchFamily="18" charset="0"/>
              </a:rPr>
              <a:t>10</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20</a:t>
            </a:r>
            <a:r>
              <a:rPr lang="zh-CN" altLang="en-US" sz="2800" dirty="0">
                <a:latin typeface="Times New Roman" panose="02020603050405020304" pitchFamily="18" charset="0"/>
                <a:cs typeface="Times New Roman" panose="02020603050405020304" pitchFamily="18" charset="0"/>
              </a:rPr>
              <a:t>的数组，即 </a:t>
            </a:r>
            <a:r>
              <a:rPr lang="en-US" altLang="zh-CN" sz="2800" dirty="0">
                <a:solidFill>
                  <a:srgbClr val="0000FF"/>
                </a:solidFill>
                <a:latin typeface="Times New Roman" panose="02020603050405020304" pitchFamily="18" charset="0"/>
                <a:cs typeface="Times New Roman" panose="02020603050405020304" pitchFamily="18" charset="0"/>
              </a:rPr>
              <a:t>n</a:t>
            </a:r>
            <a:r>
              <a:rPr lang="en-US" altLang="zh-CN" sz="2800" baseline="-25000" dirty="0">
                <a:solidFill>
                  <a:srgbClr val="0000FF"/>
                </a:solidFill>
                <a:latin typeface="Times New Roman" panose="02020603050405020304" pitchFamily="18" charset="0"/>
                <a:cs typeface="Times New Roman" panose="02020603050405020304" pitchFamily="18" charset="0"/>
              </a:rPr>
              <a:t>1</a:t>
            </a:r>
            <a:r>
              <a:rPr lang="en-US" altLang="zh-CN" sz="2800" dirty="0">
                <a:solidFill>
                  <a:srgbClr val="0000FF"/>
                </a:solidFill>
                <a:latin typeface="Times New Roman" panose="02020603050405020304" pitchFamily="18" charset="0"/>
                <a:cs typeface="Times New Roman" panose="02020603050405020304" pitchFamily="18" charset="0"/>
              </a:rPr>
              <a:t>=10</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n</a:t>
            </a:r>
            <a:r>
              <a:rPr lang="en-US" altLang="zh-CN" sz="2800" baseline="-25000" dirty="0">
                <a:solidFill>
                  <a:srgbClr val="0000FF"/>
                </a:solidFill>
                <a:latin typeface="Times New Roman" panose="02020603050405020304" pitchFamily="18" charset="0"/>
                <a:cs typeface="Times New Roman" panose="02020603050405020304" pitchFamily="18" charset="0"/>
              </a:rPr>
              <a:t>2</a:t>
            </a:r>
            <a:r>
              <a:rPr lang="en-US" altLang="zh-CN" sz="2800" dirty="0">
                <a:solidFill>
                  <a:srgbClr val="0000FF"/>
                </a:solidFill>
                <a:latin typeface="Times New Roman" panose="02020603050405020304" pitchFamily="18" charset="0"/>
                <a:cs typeface="Times New Roman" panose="02020603050405020304" pitchFamily="18" charset="0"/>
              </a:rPr>
              <a:t>=20</a:t>
            </a:r>
            <a:r>
              <a:rPr lang="zh-CN" altLang="en-US" sz="2800" dirty="0">
                <a:latin typeface="Times New Roman" panose="02020603050405020304" pitchFamily="18" charset="0"/>
                <a:cs typeface="Times New Roman" panose="02020603050405020304" pitchFamily="18" charset="0"/>
              </a:rPr>
              <a:t>；</a:t>
            </a:r>
          </a:p>
          <a:p>
            <a:pPr lvl="1" algn="just">
              <a:buFontTx/>
              <a:buNone/>
            </a:pPr>
            <a:r>
              <a:rPr lang="zh-CN" altLang="en-US" sz="2800" dirty="0" smtClean="0">
                <a:latin typeface="Times New Roman" panose="02020603050405020304" pitchFamily="18" charset="0"/>
                <a:cs typeface="Times New Roman" panose="02020603050405020304" pitchFamily="18" charset="0"/>
              </a:rPr>
              <a:t>设数组元素的域宽  </a:t>
            </a:r>
            <a:r>
              <a:rPr lang="en-US" altLang="zh-CN" sz="2800" dirty="0">
                <a:solidFill>
                  <a:srgbClr val="0000FF"/>
                </a:solidFill>
                <a:latin typeface="Times New Roman" panose="02020603050405020304" pitchFamily="18" charset="0"/>
                <a:cs typeface="Times New Roman" panose="02020603050405020304" pitchFamily="18" charset="0"/>
              </a:rPr>
              <a:t>w=4</a:t>
            </a:r>
            <a:r>
              <a:rPr lang="zh-CN" altLang="en-US" sz="2800" dirty="0">
                <a:latin typeface="Times New Roman" panose="02020603050405020304" pitchFamily="18" charset="0"/>
                <a:cs typeface="Times New Roman" panose="02020603050405020304" pitchFamily="18" charset="0"/>
              </a:rPr>
              <a:t>；</a:t>
            </a:r>
          </a:p>
          <a:p>
            <a:pPr lvl="1">
              <a:buFontTx/>
              <a:buNone/>
            </a:pPr>
            <a:r>
              <a:rPr lang="zh-CN" altLang="en-US" sz="2800" dirty="0">
                <a:latin typeface="Times New Roman" panose="02020603050405020304" pitchFamily="18" charset="0"/>
                <a:cs typeface="Times New Roman" panose="02020603050405020304" pitchFamily="18" charset="0"/>
              </a:rPr>
              <a:t>设</a:t>
            </a:r>
            <a:r>
              <a:rPr lang="zh-CN" altLang="en-US" sz="2800" dirty="0" smtClean="0">
                <a:latin typeface="Times New Roman" panose="02020603050405020304" pitchFamily="18" charset="0"/>
                <a:cs typeface="Times New Roman" panose="02020603050405020304" pitchFamily="18" charset="0"/>
              </a:rPr>
              <a:t>数组</a:t>
            </a:r>
            <a:r>
              <a:rPr lang="zh-CN" altLang="en-US" sz="2800" dirty="0">
                <a:latin typeface="Times New Roman" panose="02020603050405020304" pitchFamily="18" charset="0"/>
                <a:cs typeface="Times New Roman" panose="02020603050405020304" pitchFamily="18" charset="0"/>
              </a:rPr>
              <a:t>的第一个元素</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A[1,1</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a:p>
            <a:pPr lvl="1">
              <a:buFontTx/>
              <a:buNone/>
            </a:pPr>
            <a:r>
              <a:rPr lang="zh-CN" altLang="en-US" sz="2800" dirty="0">
                <a:latin typeface="Times New Roman" panose="02020603050405020304" pitchFamily="18" charset="0"/>
                <a:cs typeface="Times New Roman" panose="02020603050405020304" pitchFamily="18" charset="0"/>
              </a:rPr>
              <a:t>        则有  </a:t>
            </a:r>
            <a:r>
              <a:rPr lang="en-US" altLang="zh-CN" sz="2800" dirty="0">
                <a:solidFill>
                  <a:srgbClr val="0000FF"/>
                </a:solidFill>
                <a:latin typeface="Times New Roman" panose="02020603050405020304" pitchFamily="18" charset="0"/>
                <a:cs typeface="Times New Roman" panose="02020603050405020304" pitchFamily="18" charset="0"/>
              </a:rPr>
              <a:t>low</a:t>
            </a:r>
            <a:r>
              <a:rPr lang="en-US" altLang="zh-CN" sz="2800" baseline="-25000" dirty="0">
                <a:solidFill>
                  <a:srgbClr val="0000FF"/>
                </a:solidFill>
                <a:latin typeface="Times New Roman" panose="02020603050405020304" pitchFamily="18" charset="0"/>
                <a:cs typeface="Times New Roman" panose="02020603050405020304" pitchFamily="18" charset="0"/>
              </a:rPr>
              <a:t>1</a:t>
            </a:r>
            <a:r>
              <a:rPr lang="en-US" altLang="zh-CN" sz="2800" dirty="0">
                <a:solidFill>
                  <a:srgbClr val="0000FF"/>
                </a:solidFill>
                <a:latin typeface="Times New Roman" panose="02020603050405020304" pitchFamily="18" charset="0"/>
                <a:cs typeface="Times New Roman" panose="02020603050405020304" pitchFamily="18" charset="0"/>
              </a:rPr>
              <a:t>=1</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low</a:t>
            </a:r>
            <a:r>
              <a:rPr lang="en-US" altLang="zh-CN" sz="2800" baseline="-25000" dirty="0">
                <a:solidFill>
                  <a:srgbClr val="0000FF"/>
                </a:solidFill>
                <a:latin typeface="Times New Roman" panose="02020603050405020304" pitchFamily="18" charset="0"/>
                <a:cs typeface="Times New Roman" panose="02020603050405020304" pitchFamily="18" charset="0"/>
              </a:rPr>
              <a:t>2</a:t>
            </a:r>
            <a:r>
              <a:rPr lang="en-US" altLang="zh-CN" sz="2800" dirty="0">
                <a:solidFill>
                  <a:srgbClr val="0000FF"/>
                </a:solidFill>
                <a:latin typeface="Times New Roman" panose="02020603050405020304" pitchFamily="18" charset="0"/>
                <a:cs typeface="Times New Roman" panose="02020603050405020304" pitchFamily="18" charset="0"/>
              </a:rPr>
              <a:t>=1</a:t>
            </a:r>
            <a:endParaRPr lang="en-US" altLang="zh-CN" sz="2800" dirty="0">
              <a:latin typeface="Times New Roman" panose="02020603050405020304" pitchFamily="18" charset="0"/>
              <a:cs typeface="Times New Roman" panose="02020603050405020304" pitchFamily="18" charset="0"/>
            </a:endParaRPr>
          </a:p>
          <a:p>
            <a:pPr lvl="1" algn="just">
              <a:buFontTx/>
              <a:buNone/>
            </a:pPr>
            <a:r>
              <a:rPr lang="zh-CN" altLang="en-US" sz="2800" dirty="0">
                <a:latin typeface="Times New Roman" panose="02020603050405020304" pitchFamily="18" charset="0"/>
                <a:cs typeface="Times New Roman" panose="02020603050405020304" pitchFamily="18" charset="0"/>
              </a:rPr>
              <a:t>所以：</a:t>
            </a:r>
          </a:p>
          <a:p>
            <a:pPr lvl="1" algn="just">
              <a:buFontTx/>
              <a:buNone/>
            </a:pPr>
            <a:r>
              <a:rPr lang="zh-CN" altLang="en-US" sz="2800" dirty="0">
                <a:solidFill>
                  <a:srgbClr val="0000FF"/>
                </a:solidFill>
                <a:latin typeface="Times New Roman" panose="02020603050405020304" pitchFamily="18" charset="0"/>
                <a:cs typeface="Times New Roman" panose="02020603050405020304" pitchFamily="18" charset="0"/>
              </a:rPr>
              <a:t>      </a:t>
            </a:r>
            <a:r>
              <a:rPr lang="en-US" altLang="zh-CN" sz="2800" dirty="0">
                <a:solidFill>
                  <a:srgbClr val="0000FF"/>
                </a:solidFill>
                <a:latin typeface="Times New Roman" panose="02020603050405020304" pitchFamily="18" charset="0"/>
                <a:cs typeface="Times New Roman" panose="02020603050405020304" pitchFamily="18" charset="0"/>
              </a:rPr>
              <a:t>(low</a:t>
            </a:r>
            <a:r>
              <a:rPr lang="en-US" altLang="zh-CN" sz="2800" baseline="-25000" dirty="0">
                <a:solidFill>
                  <a:srgbClr val="0000FF"/>
                </a:solidFill>
                <a:latin typeface="Times New Roman" panose="02020603050405020304" pitchFamily="18" charset="0"/>
                <a:cs typeface="Times New Roman" panose="02020603050405020304" pitchFamily="18" charset="0"/>
              </a:rPr>
              <a:t>1</a:t>
            </a:r>
            <a:r>
              <a:rPr lang="en-US" altLang="zh-CN" sz="2800"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FF"/>
                </a:solidFill>
                <a:latin typeface="Times New Roman" panose="02020603050405020304" pitchFamily="18" charset="0"/>
                <a:cs typeface="Times New Roman" panose="02020603050405020304" pitchFamily="18" charset="0"/>
              </a:rPr>
              <a:t>n</a:t>
            </a:r>
            <a:r>
              <a:rPr lang="en-US" altLang="zh-CN" sz="2800" baseline="-25000" dirty="0">
                <a:solidFill>
                  <a:srgbClr val="0000FF"/>
                </a:solidFill>
                <a:latin typeface="Times New Roman" panose="02020603050405020304" pitchFamily="18" charset="0"/>
                <a:cs typeface="Times New Roman" panose="02020603050405020304" pitchFamily="18" charset="0"/>
              </a:rPr>
              <a:t>2</a:t>
            </a:r>
            <a:r>
              <a:rPr lang="en-US" altLang="zh-CN" sz="2800" dirty="0">
                <a:solidFill>
                  <a:srgbClr val="0000FF"/>
                </a:solidFill>
                <a:latin typeface="Times New Roman" panose="02020603050405020304" pitchFamily="18" charset="0"/>
                <a:cs typeface="Times New Roman" panose="02020603050405020304" pitchFamily="18" charset="0"/>
              </a:rPr>
              <a:t>+low</a:t>
            </a:r>
            <a:r>
              <a:rPr lang="en-US" altLang="zh-CN" sz="2800" baseline="-25000" dirty="0">
                <a:solidFill>
                  <a:srgbClr val="0000FF"/>
                </a:solidFill>
                <a:latin typeface="Times New Roman" panose="02020603050405020304" pitchFamily="18" charset="0"/>
                <a:cs typeface="Times New Roman" panose="02020603050405020304" pitchFamily="18" charset="0"/>
              </a:rPr>
              <a:t>2</a:t>
            </a:r>
            <a:r>
              <a:rPr lang="en-US" altLang="zh-CN"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FF"/>
                </a:solidFill>
                <a:latin typeface="Times New Roman" panose="02020603050405020304" pitchFamily="18" charset="0"/>
                <a:cs typeface="Times New Roman" panose="02020603050405020304" pitchFamily="18" charset="0"/>
              </a:rPr>
              <a:t>w = (1</a:t>
            </a:r>
            <a:r>
              <a:rPr lang="en-US" altLang="zh-CN" sz="2800"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FF"/>
                </a:solidFill>
                <a:latin typeface="Times New Roman" panose="02020603050405020304" pitchFamily="18" charset="0"/>
                <a:cs typeface="Times New Roman" panose="02020603050405020304" pitchFamily="18" charset="0"/>
              </a:rPr>
              <a:t>20+1)</a:t>
            </a:r>
            <a:r>
              <a:rPr lang="en-US" altLang="zh-CN" sz="2800"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2800" dirty="0">
                <a:solidFill>
                  <a:srgbClr val="0000FF"/>
                </a:solidFill>
                <a:latin typeface="Times New Roman" panose="02020603050405020304" pitchFamily="18" charset="0"/>
                <a:cs typeface="Times New Roman" panose="02020603050405020304" pitchFamily="18" charset="0"/>
              </a:rPr>
              <a:t>4 = 84</a:t>
            </a:r>
            <a:endParaRPr lang="en-US" altLang="zh-CN" sz="2800" dirty="0">
              <a:latin typeface="Times New Roman" panose="02020603050405020304" pitchFamily="18" charset="0"/>
              <a:cs typeface="Times New Roman" panose="02020603050405020304" pitchFamily="18" charset="0"/>
            </a:endParaRPr>
          </a:p>
          <a:p>
            <a:pPr>
              <a:buFont typeface="Monotype Sorts" pitchFamily="2" charset="2"/>
              <a:buNone/>
            </a:pPr>
            <a:r>
              <a:rPr lang="zh-CN" altLang="en-US" dirty="0">
                <a:latin typeface="Times New Roman" panose="02020603050405020304" pitchFamily="18" charset="0"/>
                <a:cs typeface="Times New Roman" panose="02020603050405020304" pitchFamily="18" charset="0"/>
              </a:rPr>
              <a:t>要求</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buFontTx/>
              <a:buNone/>
            </a:pPr>
            <a:r>
              <a:rPr lang="zh-CN" altLang="en-US" sz="2800" dirty="0">
                <a:latin typeface="Times New Roman" panose="02020603050405020304" pitchFamily="18" charset="0"/>
                <a:cs typeface="Times New Roman" panose="02020603050405020304" pitchFamily="18" charset="0"/>
              </a:rPr>
              <a:t>将赋值语句 </a:t>
            </a:r>
            <a:r>
              <a:rPr lang="en-US" altLang="zh-CN" sz="2800" dirty="0">
                <a:solidFill>
                  <a:srgbClr val="FF0000"/>
                </a:solidFill>
                <a:latin typeface="Times New Roman" panose="02020603050405020304" pitchFamily="18" charset="0"/>
                <a:cs typeface="Times New Roman" panose="02020603050405020304" pitchFamily="18" charset="0"/>
              </a:rPr>
              <a:t>x:=A[y,z] </a:t>
            </a:r>
            <a:r>
              <a:rPr lang="zh-CN" altLang="en-US" sz="2800" dirty="0">
                <a:latin typeface="Times New Roman" panose="02020603050405020304" pitchFamily="18" charset="0"/>
                <a:cs typeface="Times New Roman" panose="02020603050405020304" pitchFamily="18" charset="0"/>
              </a:rPr>
              <a:t>翻译为三地址代码。</a:t>
            </a:r>
          </a:p>
        </p:txBody>
      </p:sp>
    </p:spTree>
    <p:extLst>
      <p:ext uri="{BB962C8B-B14F-4D97-AF65-F5344CB8AC3E}">
        <p14:creationId xmlns:p14="http://schemas.microsoft.com/office/powerpoint/2010/main" val="6744589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left)">
                                      <p:cBhvr>
                                        <p:cTn id="7" dur="500"/>
                                        <p:tgtEl>
                                          <p:spTgt spid="25702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animEffect transition="in" filter="wipe(left)">
                                      <p:cBhvr>
                                        <p:cTn id="11" dur="500"/>
                                        <p:tgtEl>
                                          <p:spTgt spid="257027">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animEffect transition="in" filter="wipe(left)">
                                      <p:cBhvr>
                                        <p:cTn id="15" dur="500"/>
                                        <p:tgtEl>
                                          <p:spTgt spid="257027">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7027">
                                            <p:txEl>
                                              <p:pRg st="3" end="3"/>
                                            </p:txEl>
                                          </p:spTgt>
                                        </p:tgtEl>
                                        <p:attrNameLst>
                                          <p:attrName>style.visibility</p:attrName>
                                        </p:attrNameLst>
                                      </p:cBhvr>
                                      <p:to>
                                        <p:strVal val="visible"/>
                                      </p:to>
                                    </p:set>
                                    <p:animEffect transition="in" filter="wipe(left)">
                                      <p:cBhvr>
                                        <p:cTn id="19" dur="500"/>
                                        <p:tgtEl>
                                          <p:spTgt spid="257027">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7027">
                                            <p:txEl>
                                              <p:pRg st="4" end="4"/>
                                            </p:txEl>
                                          </p:spTgt>
                                        </p:tgtEl>
                                        <p:attrNameLst>
                                          <p:attrName>style.visibility</p:attrName>
                                        </p:attrNameLst>
                                      </p:cBhvr>
                                      <p:to>
                                        <p:strVal val="visible"/>
                                      </p:to>
                                    </p:set>
                                    <p:animEffect transition="in" filter="wipe(left)">
                                      <p:cBhvr>
                                        <p:cTn id="23" dur="500"/>
                                        <p:tgtEl>
                                          <p:spTgt spid="257027">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7027">
                                            <p:txEl>
                                              <p:pRg st="5" end="5"/>
                                            </p:txEl>
                                          </p:spTgt>
                                        </p:tgtEl>
                                        <p:attrNameLst>
                                          <p:attrName>style.visibility</p:attrName>
                                        </p:attrNameLst>
                                      </p:cBhvr>
                                      <p:to>
                                        <p:strVal val="visible"/>
                                      </p:to>
                                    </p:set>
                                    <p:animEffect transition="in" filter="wipe(left)">
                                      <p:cBhvr>
                                        <p:cTn id="27" dur="500"/>
                                        <p:tgtEl>
                                          <p:spTgt spid="257027">
                                            <p:txEl>
                                              <p:pRg st="5" end="5"/>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7027">
                                            <p:txEl>
                                              <p:pRg st="6" end="6"/>
                                            </p:txEl>
                                          </p:spTgt>
                                        </p:tgtEl>
                                        <p:attrNameLst>
                                          <p:attrName>style.visibility</p:attrName>
                                        </p:attrNameLst>
                                      </p:cBhvr>
                                      <p:to>
                                        <p:strVal val="visible"/>
                                      </p:to>
                                    </p:set>
                                    <p:animEffect transition="in" filter="wipe(left)">
                                      <p:cBhvr>
                                        <p:cTn id="31" dur="500"/>
                                        <p:tgtEl>
                                          <p:spTgt spid="25702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7027">
                                            <p:txEl>
                                              <p:pRg st="7" end="7"/>
                                            </p:txEl>
                                          </p:spTgt>
                                        </p:tgtEl>
                                        <p:attrNameLst>
                                          <p:attrName>style.visibility</p:attrName>
                                        </p:attrNameLst>
                                      </p:cBhvr>
                                      <p:to>
                                        <p:strVal val="visible"/>
                                      </p:to>
                                    </p:set>
                                    <p:animEffect transition="in" filter="wipe(left)">
                                      <p:cBhvr>
                                        <p:cTn id="36" dur="500"/>
                                        <p:tgtEl>
                                          <p:spTgt spid="257027">
                                            <p:txEl>
                                              <p:pRg st="7" end="7"/>
                                            </p:txEl>
                                          </p:spTgt>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57027">
                                            <p:txEl>
                                              <p:pRg st="8" end="8"/>
                                            </p:txEl>
                                          </p:spTgt>
                                        </p:tgtEl>
                                        <p:attrNameLst>
                                          <p:attrName>style.visibility</p:attrName>
                                        </p:attrNameLst>
                                      </p:cBhvr>
                                      <p:to>
                                        <p:strVal val="visible"/>
                                      </p:to>
                                    </p:set>
                                    <p:animEffect transition="in" filter="wipe(left)">
                                      <p:cBhvr>
                                        <p:cTn id="40" dur="500"/>
                                        <p:tgtEl>
                                          <p:spTgt spid="2570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a:spLocks noGrp="1"/>
          </p:cNvSpPr>
          <p:nvPr>
            <p:ph type="sldNum" sz="quarter" idx="10"/>
          </p:nvPr>
        </p:nvSpPr>
        <p:spPr/>
        <p:txBody>
          <a:bodyPr/>
          <a:lstStyle/>
          <a:p>
            <a:fld id="{AA1B6AFE-47A0-449F-BDAB-463AEC5E3EE1}" type="slidenum">
              <a:rPr lang="en-US" altLang="zh-CN">
                <a:solidFill>
                  <a:srgbClr val="000000"/>
                </a:solidFill>
              </a:rPr>
              <a:pPr/>
              <a:t>103</a:t>
            </a:fld>
            <a:endParaRPr lang="en-US" altLang="zh-CN">
              <a:solidFill>
                <a:srgbClr val="000000"/>
              </a:solidFill>
            </a:endParaRPr>
          </a:p>
        </p:txBody>
      </p:sp>
      <p:sp>
        <p:nvSpPr>
          <p:cNvPr id="324611" name="Rectangle 3"/>
          <p:cNvSpPr>
            <a:spLocks noGrp="1" noChangeArrowheads="1"/>
          </p:cNvSpPr>
          <p:nvPr>
            <p:ph type="body" idx="1"/>
          </p:nvPr>
        </p:nvSpPr>
        <p:spPr>
          <a:xfrm>
            <a:off x="5763983" y="501483"/>
            <a:ext cx="3218507" cy="3647597"/>
          </a:xfrm>
        </p:spPr>
        <p:txBody>
          <a:bodyPr/>
          <a:lstStyle/>
          <a:p>
            <a:r>
              <a:rPr lang="zh-CN" altLang="en-US" dirty="0">
                <a:latin typeface="Times New Roman" panose="02020603050405020304" pitchFamily="18" charset="0"/>
                <a:cs typeface="Times New Roman" panose="02020603050405020304" pitchFamily="18" charset="0"/>
              </a:rPr>
              <a:t>产生三地址代码：</a:t>
            </a:r>
          </a:p>
          <a:p>
            <a:pPr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20</a:t>
            </a:r>
          </a:p>
          <a:p>
            <a:pPr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+z</a:t>
            </a:r>
          </a:p>
          <a:p>
            <a:pPr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:=A-84</a:t>
            </a:r>
          </a:p>
          <a:p>
            <a:pPr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1</a:t>
            </a:r>
          </a:p>
          <a:p>
            <a:pPr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p>
          <a:p>
            <a:pPr lvl="1">
              <a:buFontTx/>
              <a:buNone/>
            </a:pPr>
            <a:r>
              <a:rPr lang="en-US" altLang="zh-CN" sz="2800" dirty="0">
                <a:latin typeface="Times New Roman" panose="02020603050405020304" pitchFamily="18" charset="0"/>
                <a:cs typeface="Times New Roman" panose="02020603050405020304" pitchFamily="18" charset="0"/>
              </a:rPr>
              <a:t>x:=t</a:t>
            </a:r>
            <a:r>
              <a:rPr lang="en-US" altLang="zh-CN" sz="2800" baseline="-25000" dirty="0">
                <a:latin typeface="Times New Roman" panose="02020603050405020304" pitchFamily="18" charset="0"/>
                <a:cs typeface="Times New Roman" panose="02020603050405020304" pitchFamily="18" charset="0"/>
              </a:rPr>
              <a:t>4</a:t>
            </a:r>
          </a:p>
        </p:txBody>
      </p:sp>
      <p:sp>
        <p:nvSpPr>
          <p:cNvPr id="324612" name="Rectangle 4"/>
          <p:cNvSpPr>
            <a:spLocks noGrp="1" noChangeArrowheads="1"/>
          </p:cNvSpPr>
          <p:nvPr>
            <p:ph type="title"/>
          </p:nvPr>
        </p:nvSpPr>
        <p:spPr>
          <a:xfrm>
            <a:off x="115888" y="152400"/>
            <a:ext cx="8610600" cy="503238"/>
          </a:xfrm>
          <a:noFill/>
          <a:ln/>
        </p:spPr>
        <p:txBody>
          <a:bodyPr/>
          <a:lstStyle/>
          <a:p>
            <a:r>
              <a:rPr lang="en-US" altLang="zh-CN" sz="3200" dirty="0" smtClean="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赋值</a:t>
            </a:r>
            <a:r>
              <a:rPr lang="zh-CN" altLang="en-US" sz="3200" dirty="0" smtClean="0">
                <a:latin typeface="Times New Roman" panose="02020603050405020304" pitchFamily="18" charset="0"/>
                <a:cs typeface="Times New Roman" panose="02020603050405020304" pitchFamily="18" charset="0"/>
              </a:rPr>
              <a:t>语句 </a:t>
            </a:r>
            <a:r>
              <a:rPr lang="en-US" altLang="zh-CN" sz="3200" dirty="0" smtClean="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A[y, z]</a:t>
            </a:r>
            <a:r>
              <a:rPr lang="zh-CN" altLang="en-US" sz="3200" dirty="0" smtClean="0">
                <a:latin typeface="Times New Roman" panose="02020603050405020304" pitchFamily="18" charset="0"/>
                <a:cs typeface="Times New Roman" panose="02020603050405020304" pitchFamily="18" charset="0"/>
              </a:rPr>
              <a:t>的翻译</a:t>
            </a:r>
            <a:r>
              <a:rPr lang="en-US" altLang="zh-CN" sz="3200" dirty="0" smtClean="0">
                <a:latin typeface="Times New Roman" panose="02020603050405020304" pitchFamily="18" charset="0"/>
                <a:cs typeface="Times New Roman" panose="02020603050405020304" pitchFamily="18" charset="0"/>
              </a:rPr>
              <a:t> </a:t>
            </a:r>
            <a:endParaRPr lang="en-US" altLang="zh-CN" sz="3200" dirty="0">
              <a:latin typeface="Times New Roman" panose="02020603050405020304" pitchFamily="18" charset="0"/>
              <a:cs typeface="Times New Roman" panose="02020603050405020304" pitchFamily="18"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728700"/>
            <a:ext cx="5445604" cy="600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AutoShape 16"/>
          <p:cNvSpPr>
            <a:spLocks noChangeArrowheads="1"/>
          </p:cNvSpPr>
          <p:nvPr/>
        </p:nvSpPr>
        <p:spPr bwMode="auto">
          <a:xfrm>
            <a:off x="3109338" y="4364335"/>
            <a:ext cx="472552" cy="504825"/>
          </a:xfrm>
          <a:prstGeom prst="wedgeRoundRectCallout">
            <a:avLst>
              <a:gd name="adj1" fmla="val -150285"/>
              <a:gd name="adj2" fmla="val -5704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smtClean="0">
                <a:solidFill>
                  <a:srgbClr val="000000"/>
                </a:solidFill>
                <a:latin typeface="Times New Roman" pitchFamily="18" charset="0"/>
                <a:ea typeface="宋体" pitchFamily="2" charset="-122"/>
              </a:rPr>
              <a:t>e</a:t>
            </a:r>
            <a:r>
              <a:rPr lang="en-US" altLang="zh-CN" baseline="-25000" dirty="0" smtClean="0">
                <a:solidFill>
                  <a:srgbClr val="000000"/>
                </a:solidFill>
                <a:latin typeface="Times New Roman" pitchFamily="18" charset="0"/>
                <a:ea typeface="宋体" pitchFamily="2" charset="-122"/>
              </a:rPr>
              <a:t>1</a:t>
            </a:r>
            <a:endParaRPr lang="en-US" altLang="zh-CN" baseline="-25000" dirty="0">
              <a:solidFill>
                <a:srgbClr val="000000"/>
              </a:solidFill>
              <a:latin typeface="Times New Roman" pitchFamily="18" charset="0"/>
              <a:ea typeface="宋体" pitchFamily="2" charset="-122"/>
            </a:endParaRPr>
          </a:p>
        </p:txBody>
      </p:sp>
      <p:sp>
        <p:nvSpPr>
          <p:cNvPr id="57" name="AutoShape 16"/>
          <p:cNvSpPr>
            <a:spLocks noChangeArrowheads="1"/>
          </p:cNvSpPr>
          <p:nvPr/>
        </p:nvSpPr>
        <p:spPr bwMode="auto">
          <a:xfrm>
            <a:off x="4887035" y="3149200"/>
            <a:ext cx="585065" cy="504825"/>
          </a:xfrm>
          <a:prstGeom prst="wedgeRoundRectCallout">
            <a:avLst>
              <a:gd name="adj1" fmla="val -150285"/>
              <a:gd name="adj2" fmla="val -5704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smtClean="0">
                <a:solidFill>
                  <a:srgbClr val="000000"/>
                </a:solidFill>
                <a:latin typeface="Times New Roman" pitchFamily="18" charset="0"/>
                <a:ea typeface="宋体" pitchFamily="2" charset="-122"/>
              </a:rPr>
              <a:t>e</a:t>
            </a:r>
            <a:r>
              <a:rPr lang="en-US" altLang="zh-CN" baseline="-25000" dirty="0" smtClean="0">
                <a:solidFill>
                  <a:srgbClr val="000000"/>
                </a:solidFill>
                <a:latin typeface="Times New Roman" pitchFamily="18" charset="0"/>
                <a:ea typeface="宋体" pitchFamily="2" charset="-122"/>
              </a:rPr>
              <a:t>2</a:t>
            </a:r>
            <a:endParaRPr lang="en-US" altLang="zh-CN" baseline="-25000" dirty="0">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409773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灯片编号占位符 3"/>
          <p:cNvSpPr>
            <a:spLocks noGrp="1"/>
          </p:cNvSpPr>
          <p:nvPr>
            <p:ph type="sldNum" sz="quarter" idx="10"/>
          </p:nvPr>
        </p:nvSpPr>
        <p:spPr/>
        <p:txBody>
          <a:bodyPr/>
          <a:lstStyle/>
          <a:p>
            <a:fld id="{1CC16E1B-2FBD-4A31-86AD-E77DC2109D32}" type="slidenum">
              <a:rPr lang="en-US" altLang="zh-CN">
                <a:solidFill>
                  <a:srgbClr val="000000"/>
                </a:solidFill>
              </a:rPr>
              <a:pPr/>
              <a:t>104</a:t>
            </a:fld>
            <a:endParaRPr lang="en-US" altLang="zh-CN">
              <a:solidFill>
                <a:srgbClr val="000000"/>
              </a:solidFill>
            </a:endParaRPr>
          </a:p>
        </p:txBody>
      </p:sp>
      <p:sp>
        <p:nvSpPr>
          <p:cNvPr id="314370" name="Rectangle 2"/>
          <p:cNvSpPr>
            <a:spLocks noChangeArrowheads="1"/>
          </p:cNvSpPr>
          <p:nvPr/>
        </p:nvSpPr>
        <p:spPr bwMode="auto">
          <a:xfrm>
            <a:off x="701570" y="4832092"/>
            <a:ext cx="2871955" cy="1828800"/>
          </a:xfrm>
          <a:prstGeom prst="rect">
            <a:avLst/>
          </a:prstGeom>
          <a:solidFill>
            <a:srgbClr val="FFFF66"/>
          </a:solidFill>
          <a:ln>
            <a:noFill/>
          </a:ln>
          <a:effectLst/>
          <a:extLst/>
        </p:spPr>
        <p:txBody>
          <a:bodyPr wrap="none" anchor="ctr"/>
          <a:lstStyle/>
          <a:p>
            <a:endParaRPr lang="zh-CN" altLang="en-US">
              <a:solidFill>
                <a:srgbClr val="000000"/>
              </a:solidFill>
              <a:latin typeface="Times New Roman" pitchFamily="18" charset="0"/>
            </a:endParaRPr>
          </a:p>
        </p:txBody>
      </p:sp>
      <p:sp>
        <p:nvSpPr>
          <p:cNvPr id="314375" name="Rectangle 7"/>
          <p:cNvSpPr>
            <a:spLocks noGrp="1" noChangeArrowheads="1"/>
          </p:cNvSpPr>
          <p:nvPr>
            <p:ph type="title"/>
          </p:nvPr>
        </p:nvSpPr>
        <p:spPr>
          <a:xfrm>
            <a:off x="304800" y="152400"/>
            <a:ext cx="8610600" cy="1071563"/>
          </a:xfrm>
        </p:spPr>
        <p:txBody>
          <a:bodyPr/>
          <a:lstStyle/>
          <a:p>
            <a:r>
              <a:rPr lang="zh-CN" altLang="zh-CN" sz="3600" dirty="0"/>
              <a:t>涉及数组元素的赋值语句的翻译</a:t>
            </a:r>
            <a:r>
              <a:rPr lang="zh-CN" altLang="en-US" sz="3600" dirty="0"/>
              <a:t/>
            </a:r>
            <a:br>
              <a:rPr lang="zh-CN" altLang="en-US" sz="3600" dirty="0"/>
            </a:br>
            <a:r>
              <a:rPr lang="zh-CN" altLang="en-US" sz="3600" dirty="0"/>
              <a:t>  </a:t>
            </a:r>
            <a:r>
              <a:rPr lang="en-US" altLang="zh-CN" sz="3600" dirty="0">
                <a:latin typeface="Times New Roman"/>
              </a:rPr>
              <a:t>——</a:t>
            </a:r>
            <a:r>
              <a:rPr lang="en-US" altLang="zh-CN" sz="3600" dirty="0"/>
              <a:t>S</a:t>
            </a:r>
            <a:r>
              <a:rPr lang="zh-CN" altLang="en-US" sz="3600" dirty="0"/>
              <a:t>属性定义</a:t>
            </a:r>
          </a:p>
        </p:txBody>
      </p:sp>
      <p:sp>
        <p:nvSpPr>
          <p:cNvPr id="314377" name="Rectangle 9"/>
          <p:cNvSpPr>
            <a:spLocks noChangeArrowheads="1"/>
          </p:cNvSpPr>
          <p:nvPr/>
        </p:nvSpPr>
        <p:spPr bwMode="auto">
          <a:xfrm>
            <a:off x="4616450" y="1268760"/>
            <a:ext cx="4230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zh-CN" altLang="en-US" dirty="0">
                <a:solidFill>
                  <a:srgbClr val="000000"/>
                </a:solidFill>
              </a:rPr>
              <a:t>语句 </a:t>
            </a:r>
            <a:r>
              <a:rPr lang="en-US" altLang="zh-CN" dirty="0">
                <a:solidFill>
                  <a:srgbClr val="000000"/>
                </a:solidFill>
              </a:rPr>
              <a:t>X:=A</a:t>
            </a:r>
            <a:r>
              <a:rPr lang="en-US" altLang="zh-CN" dirty="0">
                <a:solidFill>
                  <a:srgbClr val="000000"/>
                </a:solidFill>
                <a:sym typeface="Symbol" pitchFamily="18" charset="2"/>
              </a:rPr>
              <a:t> [ </a:t>
            </a:r>
            <a:r>
              <a:rPr lang="en-US" altLang="zh-CN" dirty="0" smtClean="0">
                <a:solidFill>
                  <a:srgbClr val="000000"/>
                </a:solidFill>
                <a:sym typeface="Symbol" pitchFamily="18" charset="2"/>
              </a:rPr>
              <a:t>y, z </a:t>
            </a:r>
            <a:r>
              <a:rPr lang="en-US" altLang="zh-CN" dirty="0">
                <a:solidFill>
                  <a:srgbClr val="000000"/>
                </a:solidFill>
                <a:sym typeface="Symbol" pitchFamily="18" charset="2"/>
              </a:rPr>
              <a:t>]</a:t>
            </a:r>
            <a:r>
              <a:rPr lang="zh-CN" altLang="en-US" dirty="0">
                <a:solidFill>
                  <a:srgbClr val="000000"/>
                </a:solidFill>
                <a:sym typeface="Symbol" pitchFamily="18" charset="2"/>
              </a:rPr>
              <a:t>的分析树</a:t>
            </a:r>
          </a:p>
        </p:txBody>
      </p:sp>
      <p:sp>
        <p:nvSpPr>
          <p:cNvPr id="314411" name="Rectangle 43"/>
          <p:cNvSpPr>
            <a:spLocks noChangeArrowheads="1"/>
          </p:cNvSpPr>
          <p:nvPr/>
        </p:nvSpPr>
        <p:spPr bwMode="auto">
          <a:xfrm>
            <a:off x="809238" y="4824155"/>
            <a:ext cx="2817657" cy="1738312"/>
          </a:xfrm>
          <a:prstGeom prst="rect">
            <a:avLst/>
          </a:prstGeom>
          <a:noFill/>
          <a:ln>
            <a:noFill/>
          </a:ln>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zh-CN" altLang="zh-CN" dirty="0">
                <a:solidFill>
                  <a:srgbClr val="0000FF"/>
                </a:solidFill>
                <a:latin typeface="Times New Roman" pitchFamily="18" charset="0"/>
              </a:rPr>
              <a:t>改写文法：</a:t>
            </a:r>
          </a:p>
          <a:p>
            <a:pPr marL="342900" indent="-342900">
              <a:spcBef>
                <a:spcPct val="20000"/>
              </a:spcBef>
              <a:buClr>
                <a:srgbClr val="0099CC"/>
              </a:buClr>
              <a:buSzPct val="70000"/>
              <a:buFont typeface="Monotype Sorts" pitchFamily="2" charset="2"/>
              <a:buNone/>
            </a:pPr>
            <a:r>
              <a:rPr lang="en-US" altLang="zh-CN" dirty="0" smtClean="0">
                <a:solidFill>
                  <a:srgbClr val="0000FF"/>
                </a:solidFill>
                <a:latin typeface="Times New Roman" pitchFamily="18" charset="0"/>
              </a:rPr>
              <a:t>(3) L</a:t>
            </a:r>
            <a:r>
              <a:rPr lang="en-US" altLang="zh-CN" dirty="0" smtClean="0">
                <a:solidFill>
                  <a:srgbClr val="0000FF"/>
                </a:solidFill>
                <a:latin typeface="Times New Roman" pitchFamily="18" charset="0"/>
                <a:sym typeface="Symbol" pitchFamily="18" charset="2"/>
              </a:rPr>
              <a:t> </a:t>
            </a:r>
            <a:r>
              <a:rPr lang="en-US" altLang="zh-CN" dirty="0" err="1">
                <a:solidFill>
                  <a:srgbClr val="0000FF"/>
                </a:solidFill>
                <a:latin typeface="Times New Roman" pitchFamily="18" charset="0"/>
                <a:sym typeface="Symbol" pitchFamily="18" charset="2"/>
              </a:rPr>
              <a:t>Elist</a:t>
            </a:r>
            <a:r>
              <a:rPr lang="en-US" altLang="zh-CN" dirty="0">
                <a:solidFill>
                  <a:srgbClr val="0000FF"/>
                </a:solidFill>
                <a:latin typeface="Times New Roman" pitchFamily="18" charset="0"/>
                <a:sym typeface="Symbol" pitchFamily="18" charset="2"/>
              </a:rPr>
              <a:t> ]</a:t>
            </a:r>
          </a:p>
          <a:p>
            <a:pPr marL="342900" indent="-342900">
              <a:spcBef>
                <a:spcPct val="20000"/>
              </a:spcBef>
              <a:buClr>
                <a:srgbClr val="0099CC"/>
              </a:buClr>
              <a:buSzPct val="70000"/>
              <a:buFont typeface="Monotype Sorts" pitchFamily="2" charset="2"/>
              <a:buNone/>
            </a:pPr>
            <a:r>
              <a:rPr lang="en-US" altLang="zh-CN" dirty="0" smtClean="0">
                <a:solidFill>
                  <a:srgbClr val="0000FF"/>
                </a:solidFill>
                <a:latin typeface="Times New Roman" pitchFamily="18" charset="0"/>
                <a:sym typeface="Symbol" pitchFamily="18" charset="2"/>
              </a:rPr>
              <a:t>(4) </a:t>
            </a:r>
            <a:r>
              <a:rPr lang="en-US" altLang="zh-CN" dirty="0" err="1" smtClean="0">
                <a:solidFill>
                  <a:srgbClr val="0000FF"/>
                </a:solidFill>
                <a:latin typeface="Times New Roman" pitchFamily="18" charset="0"/>
                <a:sym typeface="Symbol" pitchFamily="18" charset="2"/>
              </a:rPr>
              <a:t>Elist</a:t>
            </a:r>
            <a:r>
              <a:rPr lang="en-US" altLang="zh-CN" dirty="0" smtClean="0">
                <a:solidFill>
                  <a:srgbClr val="0000FF"/>
                </a:solidFill>
                <a:latin typeface="Times New Roman" pitchFamily="18" charset="0"/>
                <a:sym typeface="Symbol" pitchFamily="18" charset="2"/>
              </a:rPr>
              <a:t> id[E</a:t>
            </a:r>
          </a:p>
          <a:p>
            <a:pPr marL="342900" indent="-342900">
              <a:spcBef>
                <a:spcPct val="20000"/>
              </a:spcBef>
              <a:buClr>
                <a:srgbClr val="0099CC"/>
              </a:buClr>
              <a:buSzPct val="70000"/>
            </a:pPr>
            <a:r>
              <a:rPr lang="en-US" altLang="zh-CN" dirty="0" smtClean="0">
                <a:solidFill>
                  <a:srgbClr val="0000FF"/>
                </a:solidFill>
                <a:latin typeface="Times New Roman" pitchFamily="18" charset="0"/>
                <a:sym typeface="Symbol" pitchFamily="18" charset="2"/>
              </a:rPr>
              <a:t>(5) Elist</a:t>
            </a:r>
            <a:r>
              <a:rPr lang="en-US" altLang="zh-CN" dirty="0">
                <a:solidFill>
                  <a:srgbClr val="0000FF"/>
                </a:solidFill>
                <a:latin typeface="Times New Roman" pitchFamily="18" charset="0"/>
                <a:sym typeface="Symbol" pitchFamily="18" charset="2"/>
              </a:rPr>
              <a:t>Elist</a:t>
            </a:r>
            <a:r>
              <a:rPr lang="en-US" altLang="zh-CN" baseline="-25000" dirty="0">
                <a:solidFill>
                  <a:srgbClr val="0000FF"/>
                </a:solidFill>
                <a:latin typeface="Times New Roman" pitchFamily="18" charset="0"/>
                <a:sym typeface="Symbol" pitchFamily="18" charset="2"/>
              </a:rPr>
              <a:t>1 </a:t>
            </a:r>
            <a:r>
              <a:rPr lang="en-US" altLang="zh-CN" dirty="0">
                <a:solidFill>
                  <a:srgbClr val="0000FF"/>
                </a:solidFill>
                <a:latin typeface="Times New Roman" pitchFamily="18" charset="0"/>
                <a:sym typeface="Symbol" pitchFamily="18" charset="2"/>
              </a:rPr>
              <a:t>, E </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60" y="1381126"/>
            <a:ext cx="2876705" cy="345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18810"/>
            <a:ext cx="268605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bwMode="auto">
          <a:xfrm>
            <a:off x="6957265" y="5963580"/>
            <a:ext cx="2070230" cy="840795"/>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dirty="0" smtClean="0">
                <a:solidFill>
                  <a:srgbClr val="000000"/>
                </a:solidFill>
                <a:latin typeface="Times New Roman" pitchFamily="18" charset="0"/>
              </a:rPr>
              <a:t>练习：</a:t>
            </a:r>
            <a:endParaRPr lang="en-US" altLang="zh-CN" dirty="0" smtClean="0">
              <a:solidFill>
                <a:srgbClr val="000000"/>
              </a:solidFill>
              <a:latin typeface="Times New Roman" pitchFamily="18" charset="0"/>
            </a:endParaRPr>
          </a:p>
          <a:p>
            <a:r>
              <a:rPr lang="zh-CN" altLang="en-US" dirty="0" smtClean="0">
                <a:solidFill>
                  <a:srgbClr val="000000"/>
                </a:solidFill>
                <a:latin typeface="Times New Roman" pitchFamily="18" charset="0"/>
              </a:rPr>
              <a:t>设计翻译方案</a:t>
            </a:r>
          </a:p>
        </p:txBody>
      </p:sp>
    </p:spTree>
    <p:extLst>
      <p:ext uri="{BB962C8B-B14F-4D97-AF65-F5344CB8AC3E}">
        <p14:creationId xmlns:p14="http://schemas.microsoft.com/office/powerpoint/2010/main" val="37337589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314411">
                                            <p:txEl>
                                              <p:pRg st="0" end="0"/>
                                            </p:txEl>
                                          </p:spTgt>
                                        </p:tgtEl>
                                        <p:attrNameLst>
                                          <p:attrName>style.visibility</p:attrName>
                                        </p:attrNameLst>
                                      </p:cBhvr>
                                      <p:to>
                                        <p:strVal val="visible"/>
                                      </p:to>
                                    </p:set>
                                    <p:animEffect transition="in" filter="wipe(left)">
                                      <p:cBhvr>
                                        <p:cTn id="10" dur="500"/>
                                        <p:tgtEl>
                                          <p:spTgt spid="314411">
                                            <p:txEl>
                                              <p:pRg st="0" end="0"/>
                                            </p:txEl>
                                          </p:spTgt>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14411">
                                            <p:txEl>
                                              <p:pRg st="1" end="1"/>
                                            </p:txEl>
                                          </p:spTgt>
                                        </p:tgtEl>
                                        <p:attrNameLst>
                                          <p:attrName>style.visibility</p:attrName>
                                        </p:attrNameLst>
                                      </p:cBhvr>
                                      <p:to>
                                        <p:strVal val="visible"/>
                                      </p:to>
                                    </p:set>
                                    <p:animEffect transition="in" filter="wipe(left)">
                                      <p:cBhvr>
                                        <p:cTn id="14" dur="500"/>
                                        <p:tgtEl>
                                          <p:spTgt spid="314411">
                                            <p:txEl>
                                              <p:pRg st="1" end="1"/>
                                            </p:txEl>
                                          </p:spTgt>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14411">
                                            <p:txEl>
                                              <p:pRg st="2" end="2"/>
                                            </p:txEl>
                                          </p:spTgt>
                                        </p:tgtEl>
                                        <p:attrNameLst>
                                          <p:attrName>style.visibility</p:attrName>
                                        </p:attrNameLst>
                                      </p:cBhvr>
                                      <p:to>
                                        <p:strVal val="visible"/>
                                      </p:to>
                                    </p:set>
                                    <p:animEffect transition="in" filter="wipe(left)">
                                      <p:cBhvr>
                                        <p:cTn id="18" dur="500"/>
                                        <p:tgtEl>
                                          <p:spTgt spid="314411">
                                            <p:txEl>
                                              <p:pRg st="2" end="2"/>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14411">
                                            <p:txEl>
                                              <p:pRg st="3" end="3"/>
                                            </p:txEl>
                                          </p:spTgt>
                                        </p:tgtEl>
                                        <p:attrNameLst>
                                          <p:attrName>style.visibility</p:attrName>
                                        </p:attrNameLst>
                                      </p:cBhvr>
                                      <p:to>
                                        <p:strVal val="visible"/>
                                      </p:to>
                                    </p:set>
                                    <p:animEffect transition="in" filter="wipe(left)">
                                      <p:cBhvr>
                                        <p:cTn id="22" dur="500"/>
                                        <p:tgtEl>
                                          <p:spTgt spid="314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wipe(left)">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wipe(up)">
                                      <p:cBhvr>
                                        <p:cTn id="32" dur="500"/>
                                        <p:tgtEl>
                                          <p:spTgt spid="614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p:bldP spid="314377" grpId="0" autoUpdateAnimBg="0"/>
      <p:bldP spid="314411" grpId="0" build="p" autoUpdateAnimBg="0" advAuto="0"/>
      <p:bldP spid="3"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5AAC47F7-09C2-4889-8461-2A862F3DD15E}" type="slidenum">
              <a:rPr lang="en-US" altLang="zh-CN">
                <a:solidFill>
                  <a:srgbClr val="000000"/>
                </a:solidFill>
              </a:rPr>
              <a:pPr/>
              <a:t>105</a:t>
            </a:fld>
            <a:endParaRPr lang="en-US" altLang="zh-CN">
              <a:solidFill>
                <a:srgbClr val="000000"/>
              </a:solidFill>
            </a:endParaRPr>
          </a:p>
        </p:txBody>
      </p:sp>
      <p:sp>
        <p:nvSpPr>
          <p:cNvPr id="260098" name="Rectangle 2"/>
          <p:cNvSpPr>
            <a:spLocks noChangeArrowheads="1"/>
          </p:cNvSpPr>
          <p:nvPr/>
        </p:nvSpPr>
        <p:spPr bwMode="auto">
          <a:xfrm>
            <a:off x="3765550" y="2209800"/>
            <a:ext cx="2743200" cy="533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099" name="Rectangle 3"/>
          <p:cNvSpPr>
            <a:spLocks noChangeArrowheads="1"/>
          </p:cNvSpPr>
          <p:nvPr/>
        </p:nvSpPr>
        <p:spPr bwMode="auto">
          <a:xfrm>
            <a:off x="4298950" y="2286000"/>
            <a:ext cx="12192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100" name="Oval 4"/>
          <p:cNvSpPr>
            <a:spLocks noChangeArrowheads="1"/>
          </p:cNvSpPr>
          <p:nvPr/>
        </p:nvSpPr>
        <p:spPr bwMode="auto">
          <a:xfrm>
            <a:off x="5292725" y="2286000"/>
            <a:ext cx="228600" cy="3048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101" name="Rectangle 5"/>
          <p:cNvSpPr>
            <a:spLocks noGrp="1" noChangeArrowheads="1"/>
          </p:cNvSpPr>
          <p:nvPr>
            <p:ph type="title"/>
          </p:nvPr>
        </p:nvSpPr>
        <p:spPr>
          <a:xfrm>
            <a:off x="304800" y="152400"/>
            <a:ext cx="8610600" cy="558800"/>
          </a:xfrm>
        </p:spPr>
        <p:txBody>
          <a:bodyPr/>
          <a:lstStyle/>
          <a:p>
            <a:r>
              <a:rPr lang="en-US" altLang="zh-CN" dirty="0" smtClean="0"/>
              <a:t>3.</a:t>
            </a:r>
            <a:r>
              <a:rPr lang="zh-CN" altLang="en-US" dirty="0" smtClean="0"/>
              <a:t>记录结构中</a:t>
            </a:r>
            <a:r>
              <a:rPr lang="zh-CN" altLang="en-US" dirty="0"/>
              <a:t>域的访问</a:t>
            </a:r>
            <a:endParaRPr lang="zh-CN" altLang="en-US" sz="4400" baseline="-25000" dirty="0"/>
          </a:p>
        </p:txBody>
      </p:sp>
      <p:sp>
        <p:nvSpPr>
          <p:cNvPr id="260102" name="Rectangle 6"/>
          <p:cNvSpPr>
            <a:spLocks noGrp="1" noChangeArrowheads="1"/>
          </p:cNvSpPr>
          <p:nvPr>
            <p:ph type="body" idx="1"/>
          </p:nvPr>
        </p:nvSpPr>
        <p:spPr>
          <a:xfrm>
            <a:off x="242965" y="1035605"/>
            <a:ext cx="3068895" cy="2618420"/>
          </a:xfrm>
        </p:spPr>
        <p:txBody>
          <a:bodyPr/>
          <a:lstStyle/>
          <a:p>
            <a:r>
              <a:rPr lang="zh-CN" altLang="en-US" dirty="0">
                <a:latin typeface="Times New Roman" panose="02020603050405020304" pitchFamily="18" charset="0"/>
                <a:cs typeface="Times New Roman" panose="02020603050405020304" pitchFamily="18" charset="0"/>
              </a:rPr>
              <a:t>声明：</a:t>
            </a:r>
          </a:p>
          <a:p>
            <a:pPr lvl="1">
              <a:buFontTx/>
              <a:buNone/>
            </a:pPr>
            <a:r>
              <a:rPr lang="en-US" altLang="zh-CN" dirty="0">
                <a:latin typeface="Times New Roman" panose="02020603050405020304" pitchFamily="18" charset="0"/>
                <a:cs typeface="Times New Roman" panose="02020603050405020304" pitchFamily="18" charset="0"/>
              </a:rPr>
              <a:t>p: record</a:t>
            </a:r>
          </a:p>
          <a:p>
            <a:pPr lvl="1">
              <a:buFontTx/>
              <a:buNone/>
            </a:pPr>
            <a:r>
              <a:rPr lang="en-US" altLang="zh-CN" dirty="0">
                <a:latin typeface="Times New Roman" panose="02020603050405020304" pitchFamily="18" charset="0"/>
                <a:cs typeface="Times New Roman" panose="02020603050405020304" pitchFamily="18" charset="0"/>
              </a:rPr>
              <a:t>      info: integer;</a:t>
            </a:r>
          </a:p>
          <a:p>
            <a:pPr lvl="1">
              <a:buFontTx/>
              <a:buNone/>
            </a:pPr>
            <a:r>
              <a:rPr lang="en-US" altLang="zh-CN" dirty="0">
                <a:latin typeface="Times New Roman" panose="02020603050405020304" pitchFamily="18" charset="0"/>
                <a:cs typeface="Times New Roman" panose="02020603050405020304" pitchFamily="18" charset="0"/>
              </a:rPr>
              <a:t>      x: real</a:t>
            </a:r>
          </a:p>
          <a:p>
            <a:pPr lvl="1">
              <a:buFontTx/>
              <a:buNone/>
            </a:pPr>
            <a:r>
              <a:rPr lang="en-US" altLang="zh-CN" dirty="0">
                <a:latin typeface="Times New Roman" panose="02020603050405020304" pitchFamily="18" charset="0"/>
                <a:cs typeface="Times New Roman" panose="02020603050405020304" pitchFamily="18" charset="0"/>
              </a:rPr>
              <a:t>  end;</a:t>
            </a:r>
          </a:p>
        </p:txBody>
      </p:sp>
      <p:sp>
        <p:nvSpPr>
          <p:cNvPr id="260103" name="Rectangle 7"/>
          <p:cNvSpPr>
            <a:spLocks noChangeArrowheads="1"/>
          </p:cNvSpPr>
          <p:nvPr/>
        </p:nvSpPr>
        <p:spPr bwMode="auto">
          <a:xfrm>
            <a:off x="251520" y="3733800"/>
            <a:ext cx="3195355" cy="2071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en-US" sz="2800" dirty="0">
                <a:solidFill>
                  <a:srgbClr val="000000"/>
                </a:solidFill>
                <a:latin typeface="Times New Roman" pitchFamily="18" charset="0"/>
                <a:cs typeface="Times New Roman" panose="02020603050405020304" pitchFamily="18" charset="0"/>
              </a:rPr>
              <a:t>引用</a:t>
            </a:r>
          </a:p>
          <a:p>
            <a:pPr marL="742950" lvl="1" indent="-285750">
              <a:spcBef>
                <a:spcPct val="20000"/>
              </a:spcBef>
            </a:pPr>
            <a:r>
              <a:rPr lang="en-US" altLang="zh-CN" dirty="0" smtClean="0">
                <a:solidFill>
                  <a:srgbClr val="000000"/>
                </a:solidFill>
                <a:latin typeface="Times New Roman" pitchFamily="18" charset="0"/>
                <a:cs typeface="Times New Roman" panose="02020603050405020304" pitchFamily="18" charset="0"/>
              </a:rPr>
              <a:t>p.info:=p.info+1;</a:t>
            </a:r>
            <a:endParaRPr lang="en-US" altLang="zh-CN" dirty="0">
              <a:solidFill>
                <a:srgbClr val="000000"/>
              </a:solidFill>
              <a:latin typeface="Times New Roman" pitchFamily="18" charset="0"/>
              <a:cs typeface="Times New Roman" panose="02020603050405020304" pitchFamily="18" charset="0"/>
            </a:endParaRPr>
          </a:p>
        </p:txBody>
      </p:sp>
      <p:grpSp>
        <p:nvGrpSpPr>
          <p:cNvPr id="260104" name="Group 8"/>
          <p:cNvGrpSpPr>
            <a:grpSpLocks/>
          </p:cNvGrpSpPr>
          <p:nvPr/>
        </p:nvGrpSpPr>
        <p:grpSpPr bwMode="auto">
          <a:xfrm>
            <a:off x="3536950" y="990600"/>
            <a:ext cx="3444875" cy="2400300"/>
            <a:chOff x="2547" y="624"/>
            <a:chExt cx="2061" cy="1512"/>
          </a:xfrm>
        </p:grpSpPr>
        <p:sp>
          <p:nvSpPr>
            <p:cNvPr id="260105" name="Text Box 9"/>
            <p:cNvSpPr txBox="1">
              <a:spLocks noChangeArrowheads="1"/>
            </p:cNvSpPr>
            <p:nvPr/>
          </p:nvSpPr>
          <p:spPr bwMode="auto">
            <a:xfrm>
              <a:off x="2688" y="922"/>
              <a:ext cx="1690" cy="1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a:solidFill>
                  <a:srgbClr val="000000"/>
                </a:solidFill>
                <a:latin typeface="Times New Roman" pitchFamily="18" charset="0"/>
                <a:ea typeface="宋体" pitchFamily="2" charset="-122"/>
              </a:endParaRPr>
            </a:p>
            <a:p>
              <a:r>
                <a:rPr lang="en-US" altLang="zh-CN">
                  <a:solidFill>
                    <a:srgbClr val="000000"/>
                  </a:solidFill>
                  <a:latin typeface="Times New Roman" pitchFamily="18" charset="0"/>
                  <a:ea typeface="宋体" pitchFamily="2" charset="-122"/>
                </a:rPr>
                <a:t>        ...</a:t>
              </a:r>
            </a:p>
            <a:p>
              <a:r>
                <a:rPr lang="en-US" altLang="zh-CN">
                  <a:solidFill>
                    <a:srgbClr val="000000"/>
                  </a:solidFill>
                  <a:latin typeface="Times New Roman" pitchFamily="18" charset="0"/>
                  <a:ea typeface="宋体" pitchFamily="2" charset="-122"/>
                </a:rPr>
                <a:t>p     record(t)        48</a:t>
              </a:r>
            </a:p>
            <a:p>
              <a:r>
                <a:rPr lang="en-US" altLang="zh-CN">
                  <a:solidFill>
                    <a:srgbClr val="000000"/>
                  </a:solidFill>
                  <a:latin typeface="Times New Roman" pitchFamily="18" charset="0"/>
                  <a:ea typeface="宋体" pitchFamily="2" charset="-122"/>
                </a:rPr>
                <a:t>        ...</a:t>
              </a:r>
            </a:p>
            <a:p>
              <a:endParaRPr lang="en-US" altLang="zh-CN">
                <a:solidFill>
                  <a:srgbClr val="000000"/>
                </a:solidFill>
                <a:latin typeface="Times New Roman" pitchFamily="18" charset="0"/>
                <a:ea typeface="宋体" pitchFamily="2" charset="-122"/>
              </a:endParaRPr>
            </a:p>
          </p:txBody>
        </p:sp>
        <p:grpSp>
          <p:nvGrpSpPr>
            <p:cNvPr id="260106" name="Group 10"/>
            <p:cNvGrpSpPr>
              <a:grpSpLocks/>
            </p:cNvGrpSpPr>
            <p:nvPr/>
          </p:nvGrpSpPr>
          <p:grpSpPr bwMode="auto">
            <a:xfrm>
              <a:off x="2688" y="1392"/>
              <a:ext cx="1680" cy="336"/>
              <a:chOff x="2688" y="1392"/>
              <a:chExt cx="1536" cy="336"/>
            </a:xfrm>
          </p:grpSpPr>
          <p:sp>
            <p:nvSpPr>
              <p:cNvPr id="260107" name="Line 11"/>
              <p:cNvSpPr>
                <a:spLocks noChangeShapeType="1"/>
              </p:cNvSpPr>
              <p:nvPr/>
            </p:nvSpPr>
            <p:spPr bwMode="auto">
              <a:xfrm>
                <a:off x="2688" y="1392"/>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108" name="Line 12"/>
              <p:cNvSpPr>
                <a:spLocks noChangeShapeType="1"/>
              </p:cNvSpPr>
              <p:nvPr/>
            </p:nvSpPr>
            <p:spPr bwMode="auto">
              <a:xfrm>
                <a:off x="2688" y="1728"/>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0109" name="Text Box 13"/>
            <p:cNvSpPr txBox="1">
              <a:spLocks noChangeArrowheads="1"/>
            </p:cNvSpPr>
            <p:nvPr/>
          </p:nvSpPr>
          <p:spPr bwMode="auto">
            <a:xfrm>
              <a:off x="2547" y="624"/>
              <a:ext cx="206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0000"/>
                  </a:solidFill>
                  <a:latin typeface="Times New Roman" pitchFamily="18" charset="0"/>
                  <a:ea typeface="宋体" pitchFamily="2" charset="-122"/>
                </a:rPr>
                <a:t>name    type         address</a:t>
              </a:r>
            </a:p>
          </p:txBody>
        </p:sp>
      </p:grpSp>
      <p:grpSp>
        <p:nvGrpSpPr>
          <p:cNvPr id="260110" name="Group 14"/>
          <p:cNvGrpSpPr>
            <a:grpSpLocks/>
          </p:cNvGrpSpPr>
          <p:nvPr/>
        </p:nvGrpSpPr>
        <p:grpSpPr bwMode="auto">
          <a:xfrm>
            <a:off x="5440363" y="1905000"/>
            <a:ext cx="3444875" cy="1208088"/>
            <a:chOff x="3503" y="1200"/>
            <a:chExt cx="2170" cy="761"/>
          </a:xfrm>
        </p:grpSpPr>
        <p:grpSp>
          <p:nvGrpSpPr>
            <p:cNvPr id="260111" name="Group 15"/>
            <p:cNvGrpSpPr>
              <a:grpSpLocks/>
            </p:cNvGrpSpPr>
            <p:nvPr/>
          </p:nvGrpSpPr>
          <p:grpSpPr bwMode="auto">
            <a:xfrm>
              <a:off x="4464" y="1200"/>
              <a:ext cx="1209" cy="761"/>
              <a:chOff x="4306" y="1152"/>
              <a:chExt cx="1209" cy="761"/>
            </a:xfrm>
          </p:grpSpPr>
          <p:sp>
            <p:nvSpPr>
              <p:cNvPr id="260112" name="Text Box 16"/>
              <p:cNvSpPr txBox="1">
                <a:spLocks noChangeArrowheads="1"/>
              </p:cNvSpPr>
              <p:nvPr/>
            </p:nvSpPr>
            <p:spPr bwMode="auto">
              <a:xfrm>
                <a:off x="4306" y="1159"/>
                <a:ext cx="1209" cy="754"/>
              </a:xfrm>
              <a:prstGeom prst="rect">
                <a:avLst/>
              </a:prstGeom>
              <a:solidFill>
                <a:srgbClr val="0000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FFFF00"/>
                    </a:solidFill>
                    <a:latin typeface="Times New Roman" pitchFamily="18" charset="0"/>
                    <a:ea typeface="宋体" pitchFamily="2" charset="-122"/>
                  </a:rPr>
                  <a:t>nil            12</a:t>
                </a:r>
              </a:p>
              <a:p>
                <a:r>
                  <a:rPr lang="en-US" altLang="zh-CN">
                    <a:solidFill>
                      <a:srgbClr val="FFFF00"/>
                    </a:solidFill>
                    <a:latin typeface="Times New Roman" pitchFamily="18" charset="0"/>
                    <a:ea typeface="宋体" pitchFamily="2" charset="-122"/>
                  </a:rPr>
                  <a:t>info    int     0</a:t>
                </a:r>
              </a:p>
              <a:p>
                <a:r>
                  <a:rPr lang="en-US" altLang="zh-CN">
                    <a:solidFill>
                      <a:srgbClr val="FFFF00"/>
                    </a:solidFill>
                    <a:latin typeface="Times New Roman" pitchFamily="18" charset="0"/>
                    <a:ea typeface="宋体" pitchFamily="2" charset="-122"/>
                  </a:rPr>
                  <a:t>x        real    4</a:t>
                </a:r>
              </a:p>
            </p:txBody>
          </p:sp>
          <p:sp>
            <p:nvSpPr>
              <p:cNvPr id="260113" name="Line 17"/>
              <p:cNvSpPr>
                <a:spLocks noChangeShapeType="1"/>
              </p:cNvSpPr>
              <p:nvPr/>
            </p:nvSpPr>
            <p:spPr bwMode="auto">
              <a:xfrm>
                <a:off x="4320" y="1440"/>
                <a:ext cx="1152"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114" name="Line 18"/>
              <p:cNvSpPr>
                <a:spLocks noChangeShapeType="1"/>
              </p:cNvSpPr>
              <p:nvPr/>
            </p:nvSpPr>
            <p:spPr bwMode="auto">
              <a:xfrm>
                <a:off x="4320" y="1680"/>
                <a:ext cx="1152"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115" name="Line 19"/>
              <p:cNvSpPr>
                <a:spLocks noChangeShapeType="1"/>
              </p:cNvSpPr>
              <p:nvPr/>
            </p:nvSpPr>
            <p:spPr bwMode="auto">
              <a:xfrm>
                <a:off x="5040" y="1152"/>
                <a:ext cx="0" cy="28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0116" name="Arc 20"/>
            <p:cNvSpPr>
              <a:spLocks/>
            </p:cNvSpPr>
            <p:nvPr/>
          </p:nvSpPr>
          <p:spPr bwMode="auto">
            <a:xfrm flipH="1" flipV="1">
              <a:off x="3503" y="1248"/>
              <a:ext cx="961" cy="288"/>
            </a:xfrm>
            <a:custGeom>
              <a:avLst/>
              <a:gdLst>
                <a:gd name="G0" fmla="+- 3732 0 0"/>
                <a:gd name="G1" fmla="+- 0 0 0"/>
                <a:gd name="G2" fmla="+- 21600 0 0"/>
                <a:gd name="T0" fmla="*/ 24867 w 24867"/>
                <a:gd name="T1" fmla="*/ 4456 h 21600"/>
                <a:gd name="T2" fmla="*/ 0 w 24867"/>
                <a:gd name="T3" fmla="*/ 21275 h 21600"/>
                <a:gd name="T4" fmla="*/ 3732 w 24867"/>
                <a:gd name="T5" fmla="*/ 0 h 21600"/>
              </a:gdLst>
              <a:ahLst/>
              <a:cxnLst>
                <a:cxn ang="0">
                  <a:pos x="T0" y="T1"/>
                </a:cxn>
                <a:cxn ang="0">
                  <a:pos x="T2" y="T3"/>
                </a:cxn>
                <a:cxn ang="0">
                  <a:pos x="T4" y="T5"/>
                </a:cxn>
              </a:cxnLst>
              <a:rect l="0" t="0" r="r" b="b"/>
              <a:pathLst>
                <a:path w="24867" h="21600" fill="none" extrusionOk="0">
                  <a:moveTo>
                    <a:pt x="24867" y="4456"/>
                  </a:moveTo>
                  <a:cubicBezTo>
                    <a:pt x="22760" y="14448"/>
                    <a:pt x="13943" y="21599"/>
                    <a:pt x="3732" y="21600"/>
                  </a:cubicBezTo>
                  <a:cubicBezTo>
                    <a:pt x="2480" y="21600"/>
                    <a:pt x="1232" y="21491"/>
                    <a:pt x="-1" y="21275"/>
                  </a:cubicBezTo>
                </a:path>
                <a:path w="24867" h="21600" stroke="0" extrusionOk="0">
                  <a:moveTo>
                    <a:pt x="24867" y="4456"/>
                  </a:moveTo>
                  <a:cubicBezTo>
                    <a:pt x="22760" y="14448"/>
                    <a:pt x="13943" y="21599"/>
                    <a:pt x="3732" y="21600"/>
                  </a:cubicBezTo>
                  <a:cubicBezTo>
                    <a:pt x="2480" y="21600"/>
                    <a:pt x="1232" y="21491"/>
                    <a:pt x="-1" y="21275"/>
                  </a:cubicBezTo>
                  <a:lnTo>
                    <a:pt x="3732" y="0"/>
                  </a:lnTo>
                  <a:close/>
                </a:path>
              </a:pathLst>
            </a:custGeom>
            <a:noFill/>
            <a:ln w="28575">
              <a:solidFill>
                <a:srgbClr val="0000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0117" name="Rectangle 21"/>
          <p:cNvSpPr>
            <a:spLocks noChangeArrowheads="1"/>
          </p:cNvSpPr>
          <p:nvPr/>
        </p:nvSpPr>
        <p:spPr bwMode="auto">
          <a:xfrm>
            <a:off x="3581890" y="3699030"/>
            <a:ext cx="450184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en-US" sz="2800" dirty="0" smtClean="0">
                <a:solidFill>
                  <a:srgbClr val="000000"/>
                </a:solidFill>
              </a:rPr>
              <a:t>编译器</a:t>
            </a:r>
            <a:r>
              <a:rPr lang="zh-CN" altLang="en-US" sz="2800" dirty="0">
                <a:solidFill>
                  <a:srgbClr val="000000"/>
                </a:solidFill>
              </a:rPr>
              <a:t>的动作</a:t>
            </a:r>
          </a:p>
          <a:p>
            <a:pPr marL="742950" lvl="1" indent="-285750">
              <a:spcBef>
                <a:spcPct val="20000"/>
              </a:spcBef>
            </a:pPr>
            <a:r>
              <a:rPr lang="en-US" altLang="zh-CN" dirty="0">
                <a:solidFill>
                  <a:srgbClr val="000000"/>
                </a:solidFill>
              </a:rPr>
              <a:t>lookup(p)</a:t>
            </a:r>
          </a:p>
          <a:p>
            <a:pPr marL="742950" lvl="1" indent="-285750">
              <a:spcBef>
                <a:spcPct val="20000"/>
              </a:spcBef>
            </a:pPr>
            <a:r>
              <a:rPr lang="en-US" altLang="zh-CN" dirty="0" err="1">
                <a:solidFill>
                  <a:srgbClr val="000000"/>
                </a:solidFill>
              </a:rPr>
              <a:t>Gettype</a:t>
            </a:r>
            <a:endParaRPr lang="en-US" altLang="zh-CN" dirty="0">
              <a:solidFill>
                <a:srgbClr val="000000"/>
              </a:solidFill>
            </a:endParaRPr>
          </a:p>
          <a:p>
            <a:pPr marL="742950" lvl="1" indent="-285750">
              <a:spcBef>
                <a:spcPct val="20000"/>
              </a:spcBef>
            </a:pPr>
            <a:r>
              <a:rPr lang="zh-CN" altLang="en-US" dirty="0">
                <a:solidFill>
                  <a:srgbClr val="000000"/>
                </a:solidFill>
              </a:rPr>
              <a:t>根据</a:t>
            </a:r>
            <a:r>
              <a:rPr lang="en-US" altLang="zh-CN" dirty="0">
                <a:solidFill>
                  <a:srgbClr val="000000"/>
                </a:solidFill>
              </a:rPr>
              <a:t>t</a:t>
            </a:r>
            <a:r>
              <a:rPr lang="zh-CN" altLang="en-US" dirty="0">
                <a:solidFill>
                  <a:srgbClr val="000000"/>
                </a:solidFill>
              </a:rPr>
              <a:t>，找到记录的符号表</a:t>
            </a:r>
          </a:p>
          <a:p>
            <a:pPr marL="742950" lvl="1" indent="-285750">
              <a:spcBef>
                <a:spcPct val="20000"/>
              </a:spcBef>
            </a:pPr>
            <a:r>
              <a:rPr lang="zh-CN" altLang="en-US" dirty="0">
                <a:solidFill>
                  <a:srgbClr val="000000"/>
                </a:solidFill>
              </a:rPr>
              <a:t>根据</a:t>
            </a:r>
            <a:r>
              <a:rPr lang="en-US" altLang="zh-CN" dirty="0">
                <a:solidFill>
                  <a:srgbClr val="000000"/>
                </a:solidFill>
              </a:rPr>
              <a:t>info</a:t>
            </a:r>
            <a:r>
              <a:rPr lang="zh-CN" altLang="en-US" dirty="0">
                <a:solidFill>
                  <a:srgbClr val="000000"/>
                </a:solidFill>
              </a:rPr>
              <a:t>在表中找</a:t>
            </a:r>
          </a:p>
        </p:txBody>
      </p:sp>
      <p:grpSp>
        <p:nvGrpSpPr>
          <p:cNvPr id="260118" name="Group 22"/>
          <p:cNvGrpSpPr>
            <a:grpSpLocks/>
          </p:cNvGrpSpPr>
          <p:nvPr/>
        </p:nvGrpSpPr>
        <p:grpSpPr bwMode="auto">
          <a:xfrm>
            <a:off x="6969125" y="1916113"/>
            <a:ext cx="1895475" cy="1208087"/>
            <a:chOff x="4306" y="1152"/>
            <a:chExt cx="1194" cy="761"/>
          </a:xfrm>
        </p:grpSpPr>
        <p:sp>
          <p:nvSpPr>
            <p:cNvPr id="260119" name="Text Box 23"/>
            <p:cNvSpPr txBox="1">
              <a:spLocks noChangeArrowheads="1"/>
            </p:cNvSpPr>
            <p:nvPr/>
          </p:nvSpPr>
          <p:spPr bwMode="auto">
            <a:xfrm>
              <a:off x="4306" y="1159"/>
              <a:ext cx="1194" cy="754"/>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FF0000"/>
                  </a:solidFill>
                  <a:latin typeface="Times New Roman" pitchFamily="18" charset="0"/>
                  <a:ea typeface="宋体" pitchFamily="2" charset="-122"/>
                </a:rPr>
                <a:t> </a:t>
              </a:r>
            </a:p>
            <a:p>
              <a:r>
                <a:rPr lang="en-US" altLang="zh-CN">
                  <a:solidFill>
                    <a:srgbClr val="FF0000"/>
                  </a:solidFill>
                  <a:latin typeface="Times New Roman" pitchFamily="18" charset="0"/>
                  <a:ea typeface="宋体" pitchFamily="2" charset="-122"/>
                </a:rPr>
                <a:t>info    int     0</a:t>
              </a:r>
            </a:p>
            <a:p>
              <a:r>
                <a:rPr lang="en-US" altLang="zh-CN">
                  <a:solidFill>
                    <a:srgbClr val="FF0000"/>
                  </a:solidFill>
                  <a:latin typeface="Times New Roman" pitchFamily="18" charset="0"/>
                  <a:ea typeface="宋体" pitchFamily="2" charset="-122"/>
                </a:rPr>
                <a:t> </a:t>
              </a:r>
            </a:p>
          </p:txBody>
        </p:sp>
        <p:sp>
          <p:nvSpPr>
            <p:cNvPr id="260120" name="Line 24"/>
            <p:cNvSpPr>
              <a:spLocks noChangeShapeType="1"/>
            </p:cNvSpPr>
            <p:nvPr/>
          </p:nvSpPr>
          <p:spPr bwMode="auto">
            <a:xfrm>
              <a:off x="4320" y="1440"/>
              <a:ext cx="1152"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121" name="Line 25"/>
            <p:cNvSpPr>
              <a:spLocks noChangeShapeType="1"/>
            </p:cNvSpPr>
            <p:nvPr/>
          </p:nvSpPr>
          <p:spPr bwMode="auto">
            <a:xfrm>
              <a:off x="4320" y="1680"/>
              <a:ext cx="1152"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0122" name="Line 26"/>
            <p:cNvSpPr>
              <a:spLocks noChangeShapeType="1"/>
            </p:cNvSpPr>
            <p:nvPr/>
          </p:nvSpPr>
          <p:spPr bwMode="auto">
            <a:xfrm>
              <a:off x="5040" y="1152"/>
              <a:ext cx="0" cy="288"/>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0123" name="Arc 27"/>
          <p:cNvSpPr>
            <a:spLocks/>
          </p:cNvSpPr>
          <p:nvPr/>
        </p:nvSpPr>
        <p:spPr bwMode="auto">
          <a:xfrm flipH="1" flipV="1">
            <a:off x="5441950" y="1981200"/>
            <a:ext cx="1525588" cy="457200"/>
          </a:xfrm>
          <a:custGeom>
            <a:avLst/>
            <a:gdLst>
              <a:gd name="G0" fmla="+- 3732 0 0"/>
              <a:gd name="G1" fmla="+- 0 0 0"/>
              <a:gd name="G2" fmla="+- 21600 0 0"/>
              <a:gd name="T0" fmla="*/ 24867 w 24867"/>
              <a:gd name="T1" fmla="*/ 4456 h 21600"/>
              <a:gd name="T2" fmla="*/ 0 w 24867"/>
              <a:gd name="T3" fmla="*/ 21275 h 21600"/>
              <a:gd name="T4" fmla="*/ 3732 w 24867"/>
              <a:gd name="T5" fmla="*/ 0 h 21600"/>
            </a:gdLst>
            <a:ahLst/>
            <a:cxnLst>
              <a:cxn ang="0">
                <a:pos x="T0" y="T1"/>
              </a:cxn>
              <a:cxn ang="0">
                <a:pos x="T2" y="T3"/>
              </a:cxn>
              <a:cxn ang="0">
                <a:pos x="T4" y="T5"/>
              </a:cxn>
            </a:cxnLst>
            <a:rect l="0" t="0" r="r" b="b"/>
            <a:pathLst>
              <a:path w="24867" h="21600" fill="none" extrusionOk="0">
                <a:moveTo>
                  <a:pt x="24867" y="4456"/>
                </a:moveTo>
                <a:cubicBezTo>
                  <a:pt x="22760" y="14448"/>
                  <a:pt x="13943" y="21599"/>
                  <a:pt x="3732" y="21600"/>
                </a:cubicBezTo>
                <a:cubicBezTo>
                  <a:pt x="2480" y="21600"/>
                  <a:pt x="1232" y="21491"/>
                  <a:pt x="-1" y="21275"/>
                </a:cubicBezTo>
              </a:path>
              <a:path w="24867" h="21600" stroke="0" extrusionOk="0">
                <a:moveTo>
                  <a:pt x="24867" y="4456"/>
                </a:moveTo>
                <a:cubicBezTo>
                  <a:pt x="22760" y="14448"/>
                  <a:pt x="13943" y="21599"/>
                  <a:pt x="3732" y="21600"/>
                </a:cubicBezTo>
                <a:cubicBezTo>
                  <a:pt x="2480" y="21600"/>
                  <a:pt x="1232" y="21491"/>
                  <a:pt x="-1" y="21275"/>
                </a:cubicBezTo>
                <a:lnTo>
                  <a:pt x="3732" y="0"/>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 name="椭圆 1"/>
          <p:cNvSpPr/>
          <p:nvPr/>
        </p:nvSpPr>
        <p:spPr bwMode="auto">
          <a:xfrm>
            <a:off x="656565" y="4239090"/>
            <a:ext cx="945105" cy="50400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30" name="椭圆 29"/>
          <p:cNvSpPr/>
          <p:nvPr/>
        </p:nvSpPr>
        <p:spPr bwMode="auto">
          <a:xfrm>
            <a:off x="1781690" y="4239090"/>
            <a:ext cx="855095" cy="50400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Tree>
    <p:extLst>
      <p:ext uri="{BB962C8B-B14F-4D97-AF65-F5344CB8AC3E}">
        <p14:creationId xmlns:p14="http://schemas.microsoft.com/office/powerpoint/2010/main" val="2066101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60102">
                                            <p:txEl>
                                              <p:pRg st="0" end="0"/>
                                            </p:txEl>
                                          </p:spTgt>
                                        </p:tgtEl>
                                        <p:attrNameLst>
                                          <p:attrName>style.visibility</p:attrName>
                                        </p:attrNameLst>
                                      </p:cBhvr>
                                      <p:to>
                                        <p:strVal val="visible"/>
                                      </p:to>
                                    </p:set>
                                    <p:anim calcmode="lin" valueType="num">
                                      <p:cBhvr>
                                        <p:cTn id="7" dur="500" fill="hold"/>
                                        <p:tgtEl>
                                          <p:spTgt spid="26010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60102">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60102">
                                            <p:txEl>
                                              <p:pRg st="1" end="1"/>
                                            </p:txEl>
                                          </p:spTgt>
                                        </p:tgtEl>
                                        <p:attrNameLst>
                                          <p:attrName>style.visibility</p:attrName>
                                        </p:attrNameLst>
                                      </p:cBhvr>
                                      <p:to>
                                        <p:strVal val="visible"/>
                                      </p:to>
                                    </p:set>
                                    <p:anim calcmode="lin" valueType="num">
                                      <p:cBhvr>
                                        <p:cTn id="11" dur="500" fill="hold"/>
                                        <p:tgtEl>
                                          <p:spTgt spid="260102">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260102">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260102">
                                            <p:txEl>
                                              <p:pRg st="2" end="2"/>
                                            </p:txEl>
                                          </p:spTgt>
                                        </p:tgtEl>
                                        <p:attrNameLst>
                                          <p:attrName>style.visibility</p:attrName>
                                        </p:attrNameLst>
                                      </p:cBhvr>
                                      <p:to>
                                        <p:strVal val="visible"/>
                                      </p:to>
                                    </p:set>
                                    <p:anim calcmode="lin" valueType="num">
                                      <p:cBhvr>
                                        <p:cTn id="15" dur="500" fill="hold"/>
                                        <p:tgtEl>
                                          <p:spTgt spid="26010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60102">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260102">
                                            <p:txEl>
                                              <p:pRg st="3" end="3"/>
                                            </p:txEl>
                                          </p:spTgt>
                                        </p:tgtEl>
                                        <p:attrNameLst>
                                          <p:attrName>style.visibility</p:attrName>
                                        </p:attrNameLst>
                                      </p:cBhvr>
                                      <p:to>
                                        <p:strVal val="visible"/>
                                      </p:to>
                                    </p:set>
                                    <p:anim calcmode="lin" valueType="num">
                                      <p:cBhvr>
                                        <p:cTn id="19" dur="500" fill="hold"/>
                                        <p:tgtEl>
                                          <p:spTgt spid="260102">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60102">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60102">
                                            <p:txEl>
                                              <p:pRg st="4" end="4"/>
                                            </p:txEl>
                                          </p:spTgt>
                                        </p:tgtEl>
                                        <p:attrNameLst>
                                          <p:attrName>style.visibility</p:attrName>
                                        </p:attrNameLst>
                                      </p:cBhvr>
                                      <p:to>
                                        <p:strVal val="visible"/>
                                      </p:to>
                                    </p:set>
                                    <p:anim calcmode="lin" valueType="num">
                                      <p:cBhvr>
                                        <p:cTn id="23" dur="500" fill="hold"/>
                                        <p:tgtEl>
                                          <p:spTgt spid="260102">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26010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60104"/>
                                        </p:tgtEl>
                                        <p:attrNameLst>
                                          <p:attrName>style.visibility</p:attrName>
                                        </p:attrNameLst>
                                      </p:cBhvr>
                                      <p:to>
                                        <p:strVal val="visible"/>
                                      </p:to>
                                    </p:set>
                                    <p:animEffect transition="in" filter="wipe(up)">
                                      <p:cBhvr>
                                        <p:cTn id="29" dur="500"/>
                                        <p:tgtEl>
                                          <p:spTgt spid="26010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260110"/>
                                        </p:tgtEl>
                                        <p:attrNameLst>
                                          <p:attrName>style.visibility</p:attrName>
                                        </p:attrNameLst>
                                      </p:cBhvr>
                                      <p:to>
                                        <p:strVal val="visible"/>
                                      </p:to>
                                    </p:set>
                                    <p:animEffect transition="in" filter="strips(upRight)">
                                      <p:cBhvr>
                                        <p:cTn id="34" dur="500"/>
                                        <p:tgtEl>
                                          <p:spTgt spid="2601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60103">
                                            <p:txEl>
                                              <p:pRg st="0" end="0"/>
                                            </p:txEl>
                                          </p:spTgt>
                                        </p:tgtEl>
                                        <p:attrNameLst>
                                          <p:attrName>style.visibility</p:attrName>
                                        </p:attrNameLst>
                                      </p:cBhvr>
                                      <p:to>
                                        <p:strVal val="visible"/>
                                      </p:to>
                                    </p:set>
                                    <p:animEffect transition="in" filter="wipe(up)">
                                      <p:cBhvr>
                                        <p:cTn id="39" dur="500"/>
                                        <p:tgtEl>
                                          <p:spTgt spid="260103">
                                            <p:txEl>
                                              <p:pRg st="0" end="0"/>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60103">
                                            <p:txEl>
                                              <p:pRg st="1" end="1"/>
                                            </p:txEl>
                                          </p:spTgt>
                                        </p:tgtEl>
                                        <p:attrNameLst>
                                          <p:attrName>style.visibility</p:attrName>
                                        </p:attrNameLst>
                                      </p:cBhvr>
                                      <p:to>
                                        <p:strVal val="visible"/>
                                      </p:to>
                                    </p:set>
                                    <p:animEffect transition="in" filter="wipe(up)">
                                      <p:cBhvr>
                                        <p:cTn id="42" dur="500"/>
                                        <p:tgtEl>
                                          <p:spTgt spid="260103">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arn(inVertical)">
                                      <p:cBhvr>
                                        <p:cTn id="47" dur="500"/>
                                        <p:tgtEl>
                                          <p:spTgt spid="2"/>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arn(inVertical)">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60117">
                                            <p:txEl>
                                              <p:pRg st="0" end="0"/>
                                            </p:txEl>
                                          </p:spTgt>
                                        </p:tgtEl>
                                        <p:attrNameLst>
                                          <p:attrName>style.visibility</p:attrName>
                                        </p:attrNameLst>
                                      </p:cBhvr>
                                      <p:to>
                                        <p:strVal val="visible"/>
                                      </p:to>
                                    </p:set>
                                    <p:animEffect transition="in" filter="wipe(left)">
                                      <p:cBhvr>
                                        <p:cTn id="55" dur="500"/>
                                        <p:tgtEl>
                                          <p:spTgt spid="260117">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0117">
                                            <p:txEl>
                                              <p:pRg st="1" end="1"/>
                                            </p:txEl>
                                          </p:spTgt>
                                        </p:tgtEl>
                                        <p:attrNameLst>
                                          <p:attrName>style.visibility</p:attrName>
                                        </p:attrNameLst>
                                      </p:cBhvr>
                                      <p:to>
                                        <p:strVal val="visible"/>
                                      </p:to>
                                    </p:set>
                                    <p:animEffect transition="in" filter="wipe(left)">
                                      <p:cBhvr>
                                        <p:cTn id="60" dur="500"/>
                                        <p:tgtEl>
                                          <p:spTgt spid="260117">
                                            <p:txEl>
                                              <p:pRg st="1" end="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0117">
                                            <p:txEl>
                                              <p:pRg st="2" end="2"/>
                                            </p:txEl>
                                          </p:spTgt>
                                        </p:tgtEl>
                                        <p:attrNameLst>
                                          <p:attrName>style.visibility</p:attrName>
                                        </p:attrNameLst>
                                      </p:cBhvr>
                                      <p:to>
                                        <p:strVal val="visible"/>
                                      </p:to>
                                    </p:set>
                                    <p:animEffect transition="in" filter="wipe(left)">
                                      <p:cBhvr>
                                        <p:cTn id="65" dur="500"/>
                                        <p:tgtEl>
                                          <p:spTgt spid="260117">
                                            <p:txEl>
                                              <p:pRg st="2" end="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60117">
                                            <p:txEl>
                                              <p:pRg st="3" end="3"/>
                                            </p:txEl>
                                          </p:spTgt>
                                        </p:tgtEl>
                                        <p:attrNameLst>
                                          <p:attrName>style.visibility</p:attrName>
                                        </p:attrNameLst>
                                      </p:cBhvr>
                                      <p:to>
                                        <p:strVal val="visible"/>
                                      </p:to>
                                    </p:set>
                                    <p:animEffect transition="in" filter="wipe(left)">
                                      <p:cBhvr>
                                        <p:cTn id="70" dur="500"/>
                                        <p:tgtEl>
                                          <p:spTgt spid="260117">
                                            <p:txEl>
                                              <p:pRg st="3" end="3"/>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60117">
                                            <p:txEl>
                                              <p:pRg st="4" end="4"/>
                                            </p:txEl>
                                          </p:spTgt>
                                        </p:tgtEl>
                                        <p:attrNameLst>
                                          <p:attrName>style.visibility</p:attrName>
                                        </p:attrNameLst>
                                      </p:cBhvr>
                                      <p:to>
                                        <p:strVal val="visible"/>
                                      </p:to>
                                    </p:set>
                                    <p:animEffect transition="in" filter="wipe(left)">
                                      <p:cBhvr>
                                        <p:cTn id="75" dur="500"/>
                                        <p:tgtEl>
                                          <p:spTgt spid="260117">
                                            <p:txEl>
                                              <p:pRg st="4" end="4"/>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260098"/>
                                        </p:tgtEl>
                                        <p:attrNameLst>
                                          <p:attrName>style.visibility</p:attrName>
                                        </p:attrNameLst>
                                      </p:cBhvr>
                                      <p:to>
                                        <p:strVal val="visible"/>
                                      </p:to>
                                    </p:set>
                                    <p:animEffect transition="in" filter="box(out)">
                                      <p:cBhvr>
                                        <p:cTn id="80" dur="500"/>
                                        <p:tgtEl>
                                          <p:spTgt spid="26009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260099"/>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260100"/>
                                        </p:tgtEl>
                                        <p:attrNameLst>
                                          <p:attrName>style.visibility</p:attrName>
                                        </p:attrNameLst>
                                      </p:cBhvr>
                                      <p:to>
                                        <p:strVal val="visible"/>
                                      </p:to>
                                    </p:set>
                                    <p:animEffect transition="in" filter="box(out)">
                                      <p:cBhvr>
                                        <p:cTn id="89" dur="500"/>
                                        <p:tgtEl>
                                          <p:spTgt spid="26010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8" presetClass="entr" presetSubtype="3" fill="hold" grpId="0" nodeType="clickEffect">
                                  <p:stCondLst>
                                    <p:cond delay="0"/>
                                  </p:stCondLst>
                                  <p:childTnLst>
                                    <p:set>
                                      <p:cBhvr>
                                        <p:cTn id="93" dur="1" fill="hold">
                                          <p:stCondLst>
                                            <p:cond delay="0"/>
                                          </p:stCondLst>
                                        </p:cTn>
                                        <p:tgtEl>
                                          <p:spTgt spid="260123"/>
                                        </p:tgtEl>
                                        <p:attrNameLst>
                                          <p:attrName>style.visibility</p:attrName>
                                        </p:attrNameLst>
                                      </p:cBhvr>
                                      <p:to>
                                        <p:strVal val="visible"/>
                                      </p:to>
                                    </p:set>
                                    <p:animEffect transition="in" filter="strips(upRight)">
                                      <p:cBhvr>
                                        <p:cTn id="94" dur="500"/>
                                        <p:tgtEl>
                                          <p:spTgt spid="26012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260118"/>
                                        </p:tgtEl>
                                        <p:attrNameLst>
                                          <p:attrName>style.visibility</p:attrName>
                                        </p:attrNameLst>
                                      </p:cBhvr>
                                      <p:to>
                                        <p:strVal val="visible"/>
                                      </p:to>
                                    </p:set>
                                    <p:animEffect transition="in" filter="wipe(left)">
                                      <p:cBhvr>
                                        <p:cTn id="99" dur="500"/>
                                        <p:tgtEl>
                                          <p:spTgt spid="26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nimBg="1"/>
      <p:bldP spid="260099" grpId="0" animBg="1"/>
      <p:bldP spid="260100" grpId="0" animBg="1"/>
      <p:bldP spid="260102" grpId="0" build="p" autoUpdateAnimBg="0"/>
      <p:bldP spid="260103" grpId="0" build="p" autoUpdateAnimBg="0"/>
      <p:bldP spid="260117" grpId="0" build="p" bldLvl="2" autoUpdateAnimBg="0"/>
      <p:bldP spid="260123" grpId="0" animBg="1"/>
      <p:bldP spid="2" grpId="0" animBg="1"/>
      <p:bldP spid="3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访问记录域的翻译动作</a:t>
            </a:r>
            <a:endParaRPr lang="zh-CN" altLang="en-US" dirty="0"/>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106</a:t>
            </a:fld>
            <a:endParaRPr lang="en-US" altLang="zh-CN">
              <a:solidFill>
                <a:srgbClr val="000000"/>
              </a:solidFill>
            </a:endParaRPr>
          </a:p>
        </p:txBody>
      </p:sp>
      <p:sp>
        <p:nvSpPr>
          <p:cNvPr id="5" name="Rectangle 3"/>
          <p:cNvSpPr txBox="1">
            <a:spLocks noChangeArrowheads="1"/>
          </p:cNvSpPr>
          <p:nvPr/>
        </p:nvSpPr>
        <p:spPr bwMode="auto">
          <a:xfrm>
            <a:off x="251573" y="1268760"/>
            <a:ext cx="1935162" cy="56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buFont typeface="Monotype Sorts" pitchFamily="2" charset="2"/>
              <a:buNone/>
            </a:pPr>
            <a:r>
              <a:rPr lang="en-US" altLang="zh-CN" kern="0" dirty="0" smtClean="0">
                <a:solidFill>
                  <a:srgbClr val="000000"/>
                </a:solidFill>
                <a:latin typeface="Times New Roman" panose="02020603050405020304" pitchFamily="18" charset="0"/>
                <a:cs typeface="Times New Roman" panose="02020603050405020304" pitchFamily="18" charset="0"/>
                <a:sym typeface="Symbol" pitchFamily="18" charset="2"/>
              </a:rPr>
              <a:t>L</a:t>
            </a:r>
            <a:r>
              <a:rPr lang="en-US" altLang="zh-CN" kern="0" dirty="0" smtClean="0">
                <a:solidFill>
                  <a:srgbClr val="000000"/>
                </a:solidFill>
                <a:latin typeface="Times New Roman" panose="02020603050405020304" pitchFamily="18" charset="0"/>
                <a:cs typeface="Times New Roman" panose="02020603050405020304" pitchFamily="18" charset="0"/>
              </a:rPr>
              <a:t>L</a:t>
            </a:r>
            <a:r>
              <a:rPr lang="en-US" altLang="zh-CN" kern="0" baseline="-25000" dirty="0" smtClean="0">
                <a:solidFill>
                  <a:srgbClr val="000000"/>
                </a:solidFill>
                <a:latin typeface="Times New Roman" panose="02020603050405020304" pitchFamily="18" charset="0"/>
                <a:cs typeface="Times New Roman" panose="02020603050405020304" pitchFamily="18" charset="0"/>
              </a:rPr>
              <a:t>1</a:t>
            </a:r>
            <a:r>
              <a:rPr lang="en-US" altLang="zh-CN" kern="0" dirty="0" smtClean="0">
                <a:solidFill>
                  <a:srgbClr val="000000"/>
                </a:solidFill>
                <a:latin typeface="Times New Roman" panose="02020603050405020304" pitchFamily="18" charset="0"/>
                <a:cs typeface="Times New Roman" panose="02020603050405020304" pitchFamily="18" charset="0"/>
              </a:rPr>
              <a:t>.L</a:t>
            </a:r>
            <a:r>
              <a:rPr lang="en-US" altLang="zh-CN" kern="0" baseline="-25000" dirty="0" smtClean="0">
                <a:solidFill>
                  <a:srgbClr val="000000"/>
                </a:solidFill>
                <a:latin typeface="Times New Roman" panose="02020603050405020304" pitchFamily="18" charset="0"/>
                <a:cs typeface="Times New Roman" panose="02020603050405020304" pitchFamily="18" charset="0"/>
              </a:rPr>
              <a:t>2</a:t>
            </a:r>
            <a:endParaRPr lang="en-US" altLang="zh-CN" kern="0" baseline="-25000" dirty="0">
              <a:solidFill>
                <a:srgbClr val="000000"/>
              </a:solidFill>
              <a:latin typeface="Times New Roman" panose="02020603050405020304" pitchFamily="18" charset="0"/>
              <a:cs typeface="Times New Roman" panose="02020603050405020304" pitchFamily="18" charset="0"/>
            </a:endParaRPr>
          </a:p>
        </p:txBody>
      </p:sp>
      <p:sp>
        <p:nvSpPr>
          <p:cNvPr id="6" name="矩形 5"/>
          <p:cNvSpPr/>
          <p:nvPr/>
        </p:nvSpPr>
        <p:spPr bwMode="auto">
          <a:xfrm>
            <a:off x="1826695" y="1313765"/>
            <a:ext cx="7155795" cy="283531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solidFill>
                  <a:srgbClr val="0000FF"/>
                </a:solidFill>
                <a:latin typeface="Times New Roman" pitchFamily="18" charset="0"/>
              </a:rPr>
              <a:t>{  </a:t>
            </a:r>
            <a:r>
              <a:rPr lang="en-US" altLang="zh-CN" dirty="0" err="1">
                <a:solidFill>
                  <a:srgbClr val="0000FF"/>
                </a:solidFill>
                <a:latin typeface="Times New Roman" pitchFamily="18" charset="0"/>
              </a:rPr>
              <a:t>L.entry</a:t>
            </a:r>
            <a:r>
              <a:rPr lang="en-US" altLang="zh-CN" dirty="0">
                <a:solidFill>
                  <a:srgbClr val="0000FF"/>
                </a:solidFill>
                <a:latin typeface="Times New Roman" pitchFamily="18" charset="0"/>
              </a:rPr>
              <a:t>=</a:t>
            </a:r>
            <a:r>
              <a:rPr lang="en-US" altLang="zh-CN" dirty="0" err="1">
                <a:solidFill>
                  <a:srgbClr val="0000FF"/>
                </a:solidFill>
                <a:latin typeface="Times New Roman" pitchFamily="18" charset="0"/>
              </a:rPr>
              <a:t>newtemp</a:t>
            </a:r>
            <a:r>
              <a:rPr lang="en-US" altLang="zh-CN" dirty="0">
                <a:solidFill>
                  <a:srgbClr val="0000FF"/>
                </a:solidFill>
                <a:latin typeface="Times New Roman" pitchFamily="18" charset="0"/>
              </a:rPr>
              <a:t>( );</a:t>
            </a:r>
            <a:endParaRPr lang="zh-CN" altLang="zh-CN" dirty="0">
              <a:solidFill>
                <a:srgbClr val="0000FF"/>
              </a:solidFill>
              <a:latin typeface="Times New Roman" pitchFamily="18" charset="0"/>
            </a:endParaRPr>
          </a:p>
          <a:p>
            <a:r>
              <a:rPr lang="en-US" altLang="zh-CN" dirty="0" smtClean="0">
                <a:solidFill>
                  <a:srgbClr val="0000FF"/>
                </a:solidFill>
                <a:latin typeface="Times New Roman" pitchFamily="18" charset="0"/>
              </a:rPr>
              <a:t>    if </a:t>
            </a:r>
            <a:r>
              <a:rPr lang="en-US" altLang="zh-CN" dirty="0">
                <a:solidFill>
                  <a:srgbClr val="0000FF"/>
                </a:solidFill>
                <a:latin typeface="Times New Roman" pitchFamily="18" charset="0"/>
              </a:rPr>
              <a:t>(L</a:t>
            </a:r>
            <a:r>
              <a:rPr lang="en-US" altLang="zh-CN" baseline="-25000" dirty="0">
                <a:solidFill>
                  <a:srgbClr val="0000FF"/>
                </a:solidFill>
                <a:latin typeface="Times New Roman" pitchFamily="18" charset="0"/>
              </a:rPr>
              <a:t>1</a:t>
            </a:r>
            <a:r>
              <a:rPr lang="en-US" altLang="zh-CN" dirty="0">
                <a:solidFill>
                  <a:srgbClr val="0000FF"/>
                </a:solidFill>
                <a:latin typeface="Times New Roman" pitchFamily="18" charset="0"/>
              </a:rPr>
              <a:t>.offset==null)  </a:t>
            </a:r>
            <a:r>
              <a:rPr lang="en-US" altLang="zh-CN" dirty="0" err="1">
                <a:solidFill>
                  <a:srgbClr val="0000FF"/>
                </a:solidFill>
                <a:latin typeface="Times New Roman" pitchFamily="18" charset="0"/>
              </a:rPr>
              <a:t>L.entry</a:t>
            </a:r>
            <a:r>
              <a:rPr lang="en-US" altLang="zh-CN" dirty="0">
                <a:solidFill>
                  <a:srgbClr val="0000FF"/>
                </a:solidFill>
                <a:latin typeface="Times New Roman" pitchFamily="18" charset="0"/>
              </a:rPr>
              <a:t>= L</a:t>
            </a:r>
            <a:r>
              <a:rPr lang="en-US" altLang="zh-CN" baseline="-25000" dirty="0">
                <a:solidFill>
                  <a:srgbClr val="0000FF"/>
                </a:solidFill>
                <a:latin typeface="Times New Roman" pitchFamily="18" charset="0"/>
              </a:rPr>
              <a:t>1</a:t>
            </a:r>
            <a:r>
              <a:rPr lang="en-US" altLang="zh-CN" dirty="0">
                <a:solidFill>
                  <a:srgbClr val="0000FF"/>
                </a:solidFill>
                <a:latin typeface="Times New Roman" pitchFamily="18" charset="0"/>
              </a:rPr>
              <a:t>.entry;</a:t>
            </a:r>
            <a:endParaRPr lang="zh-CN" altLang="zh-CN" dirty="0">
              <a:solidFill>
                <a:srgbClr val="0000FF"/>
              </a:solidFill>
              <a:latin typeface="Times New Roman" pitchFamily="18" charset="0"/>
            </a:endParaRPr>
          </a:p>
          <a:p>
            <a:r>
              <a:rPr lang="en-US" altLang="zh-CN" dirty="0" smtClean="0">
                <a:solidFill>
                  <a:srgbClr val="0000FF"/>
                </a:solidFill>
                <a:latin typeface="Times New Roman" pitchFamily="18" charset="0"/>
              </a:rPr>
              <a:t>    </a:t>
            </a:r>
            <a:r>
              <a:rPr lang="en-US" altLang="zh-CN" dirty="0">
                <a:solidFill>
                  <a:srgbClr val="0000FF"/>
                </a:solidFill>
                <a:latin typeface="Times New Roman" pitchFamily="18" charset="0"/>
              </a:rPr>
              <a:t>else  </a:t>
            </a:r>
            <a:r>
              <a:rPr lang="en-US" altLang="zh-CN" dirty="0" err="1">
                <a:solidFill>
                  <a:srgbClr val="0000FF"/>
                </a:solidFill>
                <a:latin typeface="Times New Roman" pitchFamily="18" charset="0"/>
              </a:rPr>
              <a:t>outcode</a:t>
            </a:r>
            <a:r>
              <a:rPr lang="en-US" altLang="zh-CN" dirty="0">
                <a:solidFill>
                  <a:srgbClr val="0000FF"/>
                </a:solidFill>
                <a:latin typeface="Times New Roman" pitchFamily="18" charset="0"/>
              </a:rPr>
              <a:t>( </a:t>
            </a:r>
            <a:r>
              <a:rPr lang="en-US" altLang="zh-CN" dirty="0" err="1">
                <a:solidFill>
                  <a:srgbClr val="0000FF"/>
                </a:solidFill>
                <a:latin typeface="Times New Roman" pitchFamily="18" charset="0"/>
              </a:rPr>
              <a:t>L.entry</a:t>
            </a:r>
            <a:r>
              <a:rPr lang="en-US" altLang="zh-CN" dirty="0">
                <a:solidFill>
                  <a:srgbClr val="0000FF"/>
                </a:solidFill>
                <a:latin typeface="Times New Roman" pitchFamily="18" charset="0"/>
              </a:rPr>
              <a:t> </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 L</a:t>
            </a:r>
            <a:r>
              <a:rPr lang="en-US" altLang="zh-CN" baseline="-25000" dirty="0">
                <a:solidFill>
                  <a:srgbClr val="0000FF"/>
                </a:solidFill>
                <a:latin typeface="Times New Roman" pitchFamily="18" charset="0"/>
              </a:rPr>
              <a:t>1</a:t>
            </a:r>
            <a:r>
              <a:rPr lang="en-US" altLang="zh-CN" dirty="0">
                <a:solidFill>
                  <a:srgbClr val="0000FF"/>
                </a:solidFill>
                <a:latin typeface="Times New Roman" pitchFamily="18" charset="0"/>
              </a:rPr>
              <a:t>.entry </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 L</a:t>
            </a:r>
            <a:r>
              <a:rPr lang="en-US" altLang="zh-CN" baseline="-25000" dirty="0">
                <a:solidFill>
                  <a:srgbClr val="0000FF"/>
                </a:solidFill>
                <a:latin typeface="Times New Roman" pitchFamily="18" charset="0"/>
              </a:rPr>
              <a:t>1</a:t>
            </a:r>
            <a:r>
              <a:rPr lang="en-US" altLang="zh-CN" dirty="0">
                <a:solidFill>
                  <a:srgbClr val="0000FF"/>
                </a:solidFill>
                <a:latin typeface="Times New Roman" pitchFamily="18" charset="0"/>
              </a:rPr>
              <a:t>.offset </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 );</a:t>
            </a:r>
            <a:endParaRPr lang="zh-CN" altLang="zh-CN" dirty="0">
              <a:solidFill>
                <a:srgbClr val="0000FF"/>
              </a:solidFill>
              <a:latin typeface="Times New Roman" pitchFamily="18" charset="0"/>
            </a:endParaRPr>
          </a:p>
          <a:p>
            <a:r>
              <a:rPr lang="en-US" altLang="zh-CN" dirty="0" smtClean="0">
                <a:solidFill>
                  <a:srgbClr val="0000FF"/>
                </a:solidFill>
                <a:latin typeface="Times New Roman" pitchFamily="18" charset="0"/>
              </a:rPr>
              <a:t>    </a:t>
            </a:r>
            <a:r>
              <a:rPr lang="en-US" altLang="zh-CN" dirty="0" err="1">
                <a:solidFill>
                  <a:srgbClr val="0000FF"/>
                </a:solidFill>
                <a:latin typeface="Times New Roman" pitchFamily="18" charset="0"/>
              </a:rPr>
              <a:t>L.offset</a:t>
            </a:r>
            <a:r>
              <a:rPr lang="en-US" altLang="zh-CN" dirty="0">
                <a:solidFill>
                  <a:srgbClr val="0000FF"/>
                </a:solidFill>
                <a:latin typeface="Times New Roman" pitchFamily="18" charset="0"/>
              </a:rPr>
              <a:t>=</a:t>
            </a:r>
            <a:r>
              <a:rPr lang="en-US" altLang="zh-CN" dirty="0" err="1">
                <a:solidFill>
                  <a:srgbClr val="0000FF"/>
                </a:solidFill>
                <a:latin typeface="Times New Roman" pitchFamily="18" charset="0"/>
              </a:rPr>
              <a:t>newtemp</a:t>
            </a:r>
            <a:r>
              <a:rPr lang="en-US" altLang="zh-CN" dirty="0">
                <a:solidFill>
                  <a:srgbClr val="0000FF"/>
                </a:solidFill>
                <a:latin typeface="Times New Roman" pitchFamily="18" charset="0"/>
              </a:rPr>
              <a:t>( );</a:t>
            </a:r>
            <a:endParaRPr lang="zh-CN" altLang="zh-CN" dirty="0">
              <a:solidFill>
                <a:srgbClr val="0000FF"/>
              </a:solidFill>
              <a:latin typeface="Times New Roman" pitchFamily="18" charset="0"/>
            </a:endParaRPr>
          </a:p>
          <a:p>
            <a:r>
              <a:rPr lang="en-US" altLang="zh-CN" dirty="0">
                <a:solidFill>
                  <a:srgbClr val="0000FF"/>
                </a:solidFill>
                <a:latin typeface="Times New Roman" pitchFamily="18" charset="0"/>
              </a:rPr>
              <a:t> </a:t>
            </a:r>
            <a:r>
              <a:rPr lang="en-US" altLang="zh-CN" dirty="0" smtClean="0">
                <a:solidFill>
                  <a:srgbClr val="0000FF"/>
                </a:solidFill>
                <a:latin typeface="Times New Roman" pitchFamily="18" charset="0"/>
              </a:rPr>
              <a:t>   if </a:t>
            </a:r>
            <a:r>
              <a:rPr lang="en-US" altLang="zh-CN" dirty="0">
                <a:solidFill>
                  <a:srgbClr val="0000FF"/>
                </a:solidFill>
                <a:latin typeface="Times New Roman" pitchFamily="18" charset="0"/>
              </a:rPr>
              <a:t>(L</a:t>
            </a:r>
            <a:r>
              <a:rPr lang="en-US" altLang="zh-CN" baseline="-25000" dirty="0">
                <a:solidFill>
                  <a:srgbClr val="0000FF"/>
                </a:solidFill>
                <a:latin typeface="Times New Roman" pitchFamily="18" charset="0"/>
              </a:rPr>
              <a:t>2</a:t>
            </a:r>
            <a:r>
              <a:rPr lang="en-US" altLang="zh-CN" dirty="0">
                <a:solidFill>
                  <a:srgbClr val="0000FF"/>
                </a:solidFill>
                <a:latin typeface="Times New Roman" pitchFamily="18" charset="0"/>
              </a:rPr>
              <a:t>.offset==null)  </a:t>
            </a:r>
            <a:r>
              <a:rPr lang="en-US" altLang="zh-CN" dirty="0" err="1">
                <a:solidFill>
                  <a:srgbClr val="0000FF"/>
                </a:solidFill>
                <a:latin typeface="Times New Roman" pitchFamily="18" charset="0"/>
              </a:rPr>
              <a:t>L.offset</a:t>
            </a:r>
            <a:r>
              <a:rPr lang="en-US" altLang="zh-CN" dirty="0">
                <a:solidFill>
                  <a:srgbClr val="0000FF"/>
                </a:solidFill>
                <a:latin typeface="Times New Roman" pitchFamily="18" charset="0"/>
              </a:rPr>
              <a:t>= L</a:t>
            </a:r>
            <a:r>
              <a:rPr lang="en-US" altLang="zh-CN" baseline="-25000" dirty="0">
                <a:solidFill>
                  <a:srgbClr val="0000FF"/>
                </a:solidFill>
                <a:latin typeface="Times New Roman" pitchFamily="18" charset="0"/>
              </a:rPr>
              <a:t>2</a:t>
            </a:r>
            <a:r>
              <a:rPr lang="en-US" altLang="zh-CN" dirty="0">
                <a:solidFill>
                  <a:srgbClr val="0000FF"/>
                </a:solidFill>
                <a:latin typeface="Times New Roman" pitchFamily="18" charset="0"/>
              </a:rPr>
              <a:t>.entry;</a:t>
            </a:r>
            <a:endParaRPr lang="zh-CN" altLang="zh-CN" dirty="0">
              <a:solidFill>
                <a:srgbClr val="0000FF"/>
              </a:solidFill>
              <a:latin typeface="Times New Roman" pitchFamily="18" charset="0"/>
            </a:endParaRPr>
          </a:p>
          <a:p>
            <a:r>
              <a:rPr lang="en-US" altLang="zh-CN" dirty="0">
                <a:solidFill>
                  <a:srgbClr val="0000FF"/>
                </a:solidFill>
                <a:latin typeface="Times New Roman" pitchFamily="18" charset="0"/>
              </a:rPr>
              <a:t> </a:t>
            </a:r>
            <a:r>
              <a:rPr lang="en-US" altLang="zh-CN" dirty="0" smtClean="0">
                <a:solidFill>
                  <a:srgbClr val="0000FF"/>
                </a:solidFill>
                <a:latin typeface="Times New Roman" pitchFamily="18" charset="0"/>
              </a:rPr>
              <a:t>   else  </a:t>
            </a:r>
            <a:r>
              <a:rPr lang="en-US" altLang="zh-CN" dirty="0" err="1">
                <a:solidFill>
                  <a:srgbClr val="0000FF"/>
                </a:solidFill>
                <a:latin typeface="Times New Roman" pitchFamily="18" charset="0"/>
              </a:rPr>
              <a:t>outcode</a:t>
            </a:r>
            <a:r>
              <a:rPr lang="en-US" altLang="zh-CN" dirty="0">
                <a:solidFill>
                  <a:srgbClr val="0000FF"/>
                </a:solidFill>
                <a:latin typeface="Times New Roman" pitchFamily="18" charset="0"/>
              </a:rPr>
              <a:t>( </a:t>
            </a:r>
            <a:r>
              <a:rPr lang="en-US" altLang="zh-CN" dirty="0" err="1">
                <a:solidFill>
                  <a:srgbClr val="0000FF"/>
                </a:solidFill>
                <a:latin typeface="Times New Roman" pitchFamily="18" charset="0"/>
              </a:rPr>
              <a:t>L.offset</a:t>
            </a:r>
            <a:r>
              <a:rPr lang="en-US" altLang="zh-CN" dirty="0">
                <a:solidFill>
                  <a:srgbClr val="0000FF"/>
                </a:solidFill>
                <a:latin typeface="Times New Roman" pitchFamily="18" charset="0"/>
              </a:rPr>
              <a:t> </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 L</a:t>
            </a:r>
            <a:r>
              <a:rPr lang="en-US" altLang="zh-CN" baseline="-25000" dirty="0">
                <a:solidFill>
                  <a:srgbClr val="0000FF"/>
                </a:solidFill>
                <a:latin typeface="Times New Roman" pitchFamily="18" charset="0"/>
              </a:rPr>
              <a:t>2</a:t>
            </a:r>
            <a:r>
              <a:rPr lang="en-US" altLang="zh-CN" dirty="0">
                <a:solidFill>
                  <a:srgbClr val="0000FF"/>
                </a:solidFill>
                <a:latin typeface="Times New Roman" pitchFamily="18" charset="0"/>
              </a:rPr>
              <a:t>.entry </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 L</a:t>
            </a:r>
            <a:r>
              <a:rPr lang="en-US" altLang="zh-CN" baseline="-25000" dirty="0">
                <a:solidFill>
                  <a:srgbClr val="0000FF"/>
                </a:solidFill>
                <a:latin typeface="Times New Roman" pitchFamily="18" charset="0"/>
              </a:rPr>
              <a:t>2</a:t>
            </a:r>
            <a:r>
              <a:rPr lang="en-US" altLang="zh-CN" dirty="0">
                <a:solidFill>
                  <a:srgbClr val="0000FF"/>
                </a:solidFill>
                <a:latin typeface="Times New Roman" pitchFamily="18" charset="0"/>
              </a:rPr>
              <a:t>.offset </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a:t>
            </a:r>
            <a:r>
              <a:rPr lang="en-US" altLang="zh-CN" dirty="0">
                <a:solidFill>
                  <a:srgbClr val="0000FF"/>
                </a:solidFill>
                <a:latin typeface="Times New Roman" pitchFamily="18" charset="0"/>
                <a:sym typeface="Symbol"/>
              </a:rPr>
              <a:t></a:t>
            </a:r>
            <a:r>
              <a:rPr lang="en-US" altLang="zh-CN" dirty="0">
                <a:solidFill>
                  <a:srgbClr val="0000FF"/>
                </a:solidFill>
                <a:latin typeface="Times New Roman" pitchFamily="18" charset="0"/>
              </a:rPr>
              <a:t> );</a:t>
            </a:r>
            <a:endParaRPr lang="zh-CN" altLang="zh-CN" dirty="0">
              <a:solidFill>
                <a:srgbClr val="0000FF"/>
              </a:solidFill>
              <a:latin typeface="Times New Roman" pitchFamily="18" charset="0"/>
            </a:endParaRPr>
          </a:p>
          <a:p>
            <a:r>
              <a:rPr lang="en-US" altLang="zh-CN" dirty="0">
                <a:solidFill>
                  <a:srgbClr val="0000FF"/>
                </a:solidFill>
                <a:latin typeface="Times New Roman" pitchFamily="18" charset="0"/>
              </a:rPr>
              <a:t>} </a:t>
            </a:r>
            <a:endParaRPr lang="zh-CN" altLang="en-US" dirty="0" smtClean="0">
              <a:solidFill>
                <a:srgbClr val="0000FF"/>
              </a:solidFill>
              <a:latin typeface="Times New Roman" pitchFamily="18" charset="0"/>
            </a:endParaRPr>
          </a:p>
        </p:txBody>
      </p:sp>
    </p:spTree>
    <p:extLst>
      <p:ext uri="{BB962C8B-B14F-4D97-AF65-F5344CB8AC3E}">
        <p14:creationId xmlns:p14="http://schemas.microsoft.com/office/powerpoint/2010/main" val="5681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CD5F06E-E5B8-49F7-B708-48DBE88C52CE}" type="slidenum">
              <a:rPr lang="en-US" altLang="zh-CN">
                <a:solidFill>
                  <a:srgbClr val="000000"/>
                </a:solidFill>
              </a:rPr>
              <a:pPr/>
              <a:t>107</a:t>
            </a:fld>
            <a:endParaRPr lang="en-US" altLang="zh-CN">
              <a:solidFill>
                <a:srgbClr val="000000"/>
              </a:solidFill>
            </a:endParaRPr>
          </a:p>
        </p:txBody>
      </p:sp>
      <p:sp>
        <p:nvSpPr>
          <p:cNvPr id="261122" name="Rectangle 2"/>
          <p:cNvSpPr>
            <a:spLocks noGrp="1" noChangeArrowheads="1"/>
          </p:cNvSpPr>
          <p:nvPr>
            <p:ph type="title"/>
          </p:nvPr>
        </p:nvSpPr>
        <p:spPr/>
        <p:txBody>
          <a:bodyPr/>
          <a:lstStyle/>
          <a:p>
            <a:r>
              <a:rPr lang="en-US" altLang="zh-CN" dirty="0" smtClean="0">
                <a:latin typeface="Verdana" pitchFamily="34" charset="0"/>
              </a:rPr>
              <a:t>3  </a:t>
            </a:r>
            <a:r>
              <a:rPr lang="zh-CN" altLang="en-US" dirty="0">
                <a:latin typeface="Verdana" pitchFamily="34" charset="0"/>
              </a:rPr>
              <a:t>布尔表达式的翻译</a:t>
            </a:r>
          </a:p>
        </p:txBody>
      </p:sp>
      <p:sp>
        <p:nvSpPr>
          <p:cNvPr id="261123" name="Rectangle 3"/>
          <p:cNvSpPr>
            <a:spLocks noGrp="1" noChangeArrowheads="1"/>
          </p:cNvSpPr>
          <p:nvPr>
            <p:ph type="body" idx="1"/>
          </p:nvPr>
        </p:nvSpPr>
        <p:spPr>
          <a:xfrm>
            <a:off x="395288" y="1088740"/>
            <a:ext cx="8335962" cy="5490610"/>
          </a:xfrm>
        </p:spPr>
        <p:txBody>
          <a:bodyPr/>
          <a:lstStyle/>
          <a:p>
            <a:r>
              <a:rPr lang="zh-CN" altLang="en-US" dirty="0">
                <a:latin typeface="Verdana" pitchFamily="34" charset="0"/>
              </a:rPr>
              <a:t>布尔表达式的作用</a:t>
            </a:r>
          </a:p>
          <a:p>
            <a:pPr lvl="1"/>
            <a:r>
              <a:rPr lang="zh-CN" altLang="en-US" dirty="0">
                <a:latin typeface="Verdana" pitchFamily="34" charset="0"/>
              </a:rPr>
              <a:t>计算逻辑值</a:t>
            </a:r>
          </a:p>
          <a:p>
            <a:pPr lvl="1"/>
            <a:r>
              <a:rPr lang="zh-CN" altLang="en-US" dirty="0">
                <a:latin typeface="Verdana" pitchFamily="34" charset="0"/>
              </a:rPr>
              <a:t>用作控制语句中的条件表达式</a:t>
            </a:r>
          </a:p>
          <a:p>
            <a:r>
              <a:rPr lang="zh-CN" altLang="en-US" dirty="0">
                <a:latin typeface="Verdana" pitchFamily="34" charset="0"/>
              </a:rPr>
              <a:t>产生布尔表达式的</a:t>
            </a:r>
            <a:r>
              <a:rPr lang="zh-CN" altLang="en-US" dirty="0" smtClean="0">
                <a:latin typeface="Verdana" pitchFamily="34" charset="0"/>
              </a:rPr>
              <a:t>文法</a:t>
            </a:r>
            <a:endParaRPr lang="en-US" altLang="zh-CN" dirty="0" smtClean="0">
              <a:latin typeface="Verdana" pitchFamily="34" charset="0"/>
            </a:endParaRPr>
          </a:p>
          <a:p>
            <a:pPr marL="457200" lvl="1" indent="0">
              <a:buNone/>
            </a:pPr>
            <a:r>
              <a:rPr lang="en-US" altLang="zh-CN" sz="28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itchFamily="18" charset="2"/>
              </a:rPr>
              <a:t> </a:t>
            </a:r>
            <a:r>
              <a:rPr lang="en-US" altLang="zh-CN" sz="2800" dirty="0">
                <a:latin typeface="Times New Roman" panose="02020603050405020304" pitchFamily="18" charset="0"/>
                <a:cs typeface="Times New Roman" panose="02020603050405020304" pitchFamily="18" charset="0"/>
              </a:rPr>
              <a:t>E or E </a:t>
            </a:r>
          </a:p>
          <a:p>
            <a:pPr marL="457200" lvl="1" indent="0">
              <a:buNone/>
            </a:pPr>
            <a:r>
              <a:rPr lang="en-US" altLang="zh-CN" sz="28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 E and E </a:t>
            </a:r>
          </a:p>
          <a:p>
            <a:pPr marL="457200" lvl="1" indent="0">
              <a:buNone/>
            </a:pPr>
            <a:r>
              <a:rPr lang="en-US" altLang="zh-CN" sz="28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 not E</a:t>
            </a:r>
          </a:p>
          <a:p>
            <a:pPr marL="457200" lvl="1" indent="0">
              <a:buNone/>
            </a:pPr>
            <a:r>
              <a:rPr lang="en-US" altLang="zh-CN" sz="28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itchFamily="18" charset="2"/>
              </a:rPr>
              <a:t> </a:t>
            </a:r>
            <a:r>
              <a:rPr lang="en-US" altLang="zh-CN" sz="2800" dirty="0">
                <a:latin typeface="Times New Roman" panose="02020603050405020304" pitchFamily="18" charset="0"/>
                <a:cs typeface="Times New Roman" panose="02020603050405020304" pitchFamily="18" charset="0"/>
              </a:rPr>
              <a:t>(E)</a:t>
            </a:r>
          </a:p>
          <a:p>
            <a:pPr marL="457200" lvl="1" indent="0">
              <a:buNone/>
            </a:pPr>
            <a:r>
              <a:rPr lang="en-US" altLang="zh-CN" sz="28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 id </a:t>
            </a:r>
            <a:r>
              <a:rPr lang="en-US" altLang="zh-CN" sz="2800" dirty="0" err="1">
                <a:latin typeface="Times New Roman" panose="02020603050405020304" pitchFamily="18" charset="0"/>
                <a:cs typeface="Times New Roman" panose="02020603050405020304" pitchFamily="18" charset="0"/>
              </a:rPr>
              <a:t>relop</a:t>
            </a:r>
            <a:r>
              <a:rPr lang="en-US" altLang="zh-CN" sz="2800" dirty="0">
                <a:latin typeface="Times New Roman" panose="02020603050405020304" pitchFamily="18" charset="0"/>
                <a:cs typeface="Times New Roman" panose="02020603050405020304" pitchFamily="18" charset="0"/>
              </a:rPr>
              <a:t> id </a:t>
            </a:r>
          </a:p>
          <a:p>
            <a:pPr marL="457200" lvl="1" indent="0">
              <a:buNone/>
            </a:pPr>
            <a:r>
              <a:rPr lang="en-US" altLang="zh-CN" sz="28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 true </a:t>
            </a:r>
          </a:p>
          <a:p>
            <a:pPr marL="457200" lvl="1" indent="0">
              <a:buNone/>
            </a:pPr>
            <a:r>
              <a:rPr lang="en-US" altLang="zh-CN" sz="2800"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itchFamily="18" charset="2"/>
              </a:rPr>
              <a:t></a:t>
            </a:r>
            <a:r>
              <a:rPr lang="en-US" altLang="zh-CN" sz="2800" dirty="0">
                <a:latin typeface="Times New Roman" panose="02020603050405020304" pitchFamily="18" charset="0"/>
                <a:cs typeface="Times New Roman" panose="02020603050405020304" pitchFamily="18" charset="0"/>
              </a:rPr>
              <a:t> false</a:t>
            </a:r>
          </a:p>
          <a:p>
            <a:pPr lvl="1"/>
            <a:endParaRPr lang="zh-CN" altLang="en-US" dirty="0">
              <a:latin typeface="Verdana" pitchFamily="34" charset="0"/>
            </a:endParaRPr>
          </a:p>
        </p:txBody>
      </p:sp>
    </p:spTree>
    <p:extLst>
      <p:ext uri="{BB962C8B-B14F-4D97-AF65-F5344CB8AC3E}">
        <p14:creationId xmlns:p14="http://schemas.microsoft.com/office/powerpoint/2010/main" val="15005886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left)">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wipe(left)">
                                      <p:cBhvr>
                                        <p:cTn id="12" dur="500"/>
                                        <p:tgtEl>
                                          <p:spTgt spid="261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wipe(left)">
                                      <p:cBhvr>
                                        <p:cTn id="17" dur="500"/>
                                        <p:tgtEl>
                                          <p:spTgt spid="261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wipe(left)">
                                      <p:cBhvr>
                                        <p:cTn id="22" dur="500"/>
                                        <p:tgtEl>
                                          <p:spTgt spid="261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wipe(left)">
                                      <p:cBhvr>
                                        <p:cTn id="27" dur="500"/>
                                        <p:tgtEl>
                                          <p:spTgt spid="261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wipe(left)">
                                      <p:cBhvr>
                                        <p:cTn id="32" dur="500"/>
                                        <p:tgtEl>
                                          <p:spTgt spid="261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1123">
                                            <p:txEl>
                                              <p:pRg st="6" end="6"/>
                                            </p:txEl>
                                          </p:spTgt>
                                        </p:tgtEl>
                                        <p:attrNameLst>
                                          <p:attrName>style.visibility</p:attrName>
                                        </p:attrNameLst>
                                      </p:cBhvr>
                                      <p:to>
                                        <p:strVal val="visible"/>
                                      </p:to>
                                    </p:set>
                                    <p:animEffect transition="in" filter="wipe(left)">
                                      <p:cBhvr>
                                        <p:cTn id="37" dur="500"/>
                                        <p:tgtEl>
                                          <p:spTgt spid="261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1123">
                                            <p:txEl>
                                              <p:pRg st="7" end="7"/>
                                            </p:txEl>
                                          </p:spTgt>
                                        </p:tgtEl>
                                        <p:attrNameLst>
                                          <p:attrName>style.visibility</p:attrName>
                                        </p:attrNameLst>
                                      </p:cBhvr>
                                      <p:to>
                                        <p:strVal val="visible"/>
                                      </p:to>
                                    </p:set>
                                    <p:animEffect transition="in" filter="wipe(left)">
                                      <p:cBhvr>
                                        <p:cTn id="42" dur="500"/>
                                        <p:tgtEl>
                                          <p:spTgt spid="2611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1123">
                                            <p:txEl>
                                              <p:pRg st="8" end="8"/>
                                            </p:txEl>
                                          </p:spTgt>
                                        </p:tgtEl>
                                        <p:attrNameLst>
                                          <p:attrName>style.visibility</p:attrName>
                                        </p:attrNameLst>
                                      </p:cBhvr>
                                      <p:to>
                                        <p:strVal val="visible"/>
                                      </p:to>
                                    </p:set>
                                    <p:animEffect transition="in" filter="wipe(left)">
                                      <p:cBhvr>
                                        <p:cTn id="47" dur="500"/>
                                        <p:tgtEl>
                                          <p:spTgt spid="2611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1123">
                                            <p:txEl>
                                              <p:pRg st="9" end="9"/>
                                            </p:txEl>
                                          </p:spTgt>
                                        </p:tgtEl>
                                        <p:attrNameLst>
                                          <p:attrName>style.visibility</p:attrName>
                                        </p:attrNameLst>
                                      </p:cBhvr>
                                      <p:to>
                                        <p:strVal val="visible"/>
                                      </p:to>
                                    </p:set>
                                    <p:animEffect transition="in" filter="wipe(left)">
                                      <p:cBhvr>
                                        <p:cTn id="52" dur="500"/>
                                        <p:tgtEl>
                                          <p:spTgt spid="2611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1123">
                                            <p:txEl>
                                              <p:pRg st="10" end="10"/>
                                            </p:txEl>
                                          </p:spTgt>
                                        </p:tgtEl>
                                        <p:attrNameLst>
                                          <p:attrName>style.visibility</p:attrName>
                                        </p:attrNameLst>
                                      </p:cBhvr>
                                      <p:to>
                                        <p:strVal val="visible"/>
                                      </p:to>
                                    </p:set>
                                    <p:animEffect transition="in" filter="wipe(left)">
                                      <p:cBhvr>
                                        <p:cTn id="57" dur="500"/>
                                        <p:tgtEl>
                                          <p:spTgt spid="261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2"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F45215C-BC42-4FEA-83E7-FF23D64C75A2}" type="slidenum">
              <a:rPr lang="en-US" altLang="zh-CN">
                <a:solidFill>
                  <a:srgbClr val="000000"/>
                </a:solidFill>
              </a:rPr>
              <a:pPr/>
              <a:t>108</a:t>
            </a:fld>
            <a:endParaRPr lang="en-US" altLang="zh-CN">
              <a:solidFill>
                <a:srgbClr val="000000"/>
              </a:solidFill>
            </a:endParaRPr>
          </a:p>
        </p:txBody>
      </p:sp>
      <p:sp>
        <p:nvSpPr>
          <p:cNvPr id="262146" name="Rectangle 2"/>
          <p:cNvSpPr>
            <a:spLocks noGrp="1" noChangeArrowheads="1"/>
          </p:cNvSpPr>
          <p:nvPr>
            <p:ph type="title"/>
          </p:nvPr>
        </p:nvSpPr>
        <p:spPr>
          <a:xfrm>
            <a:off x="304800" y="152400"/>
            <a:ext cx="8610600" cy="614363"/>
          </a:xfrm>
        </p:spPr>
        <p:txBody>
          <a:bodyPr/>
          <a:lstStyle/>
          <a:p>
            <a:r>
              <a:rPr lang="zh-CN" altLang="en-US" dirty="0" smtClean="0">
                <a:latin typeface="Verdana" pitchFamily="34" charset="0"/>
              </a:rPr>
              <a:t>翻</a:t>
            </a:r>
            <a:r>
              <a:rPr lang="zh-CN" altLang="en-US" dirty="0" smtClean="0">
                <a:latin typeface="Verdana" pitchFamily="34" charset="0"/>
              </a:rPr>
              <a:t>译</a:t>
            </a:r>
            <a:r>
              <a:rPr lang="zh-CN" altLang="en-US" dirty="0">
                <a:latin typeface="Verdana" pitchFamily="34" charset="0"/>
              </a:rPr>
              <a:t>布尔表达式的方法</a:t>
            </a:r>
          </a:p>
        </p:txBody>
      </p:sp>
      <p:sp>
        <p:nvSpPr>
          <p:cNvPr id="262147" name="Rectangle 3"/>
          <p:cNvSpPr>
            <a:spLocks noGrp="1" noChangeArrowheads="1"/>
          </p:cNvSpPr>
          <p:nvPr>
            <p:ph type="body" idx="1"/>
          </p:nvPr>
        </p:nvSpPr>
        <p:spPr>
          <a:xfrm>
            <a:off x="395288" y="990600"/>
            <a:ext cx="8335962" cy="5638800"/>
          </a:xfrm>
        </p:spPr>
        <p:txBody>
          <a:bodyPr/>
          <a:lstStyle/>
          <a:p>
            <a:r>
              <a:rPr lang="zh-CN" altLang="en-US" sz="2400" dirty="0">
                <a:latin typeface="Verdana" pitchFamily="34" charset="0"/>
              </a:rPr>
              <a:t>布尔表达式</a:t>
            </a:r>
            <a:r>
              <a:rPr lang="zh-CN" altLang="en-US" sz="2400" dirty="0" smtClean="0">
                <a:latin typeface="Verdana" pitchFamily="34" charset="0"/>
              </a:rPr>
              <a:t>的</a:t>
            </a:r>
            <a:r>
              <a:rPr lang="zh-CN" altLang="en-US" sz="2400" dirty="0">
                <a:latin typeface="Verdana" pitchFamily="34" charset="0"/>
              </a:rPr>
              <a:t>真</a:t>
            </a:r>
            <a:r>
              <a:rPr lang="zh-CN" altLang="en-US" sz="2400" dirty="0" smtClean="0">
                <a:latin typeface="Verdana" pitchFamily="34" charset="0"/>
              </a:rPr>
              <a:t>值</a:t>
            </a:r>
            <a:r>
              <a:rPr lang="zh-CN" altLang="en-US" sz="2400" dirty="0">
                <a:latin typeface="Verdana" pitchFamily="34" charset="0"/>
              </a:rPr>
              <a:t>的表示方法</a:t>
            </a:r>
          </a:p>
          <a:p>
            <a:pPr lvl="1"/>
            <a:r>
              <a:rPr lang="zh-CN" altLang="en-US" dirty="0">
                <a:latin typeface="Verdana" pitchFamily="34" charset="0"/>
              </a:rPr>
              <a:t>数值表示法：</a:t>
            </a:r>
          </a:p>
          <a:p>
            <a:pPr lvl="2"/>
            <a:r>
              <a:rPr lang="zh-CN" altLang="en-US" sz="2400" dirty="0">
                <a:latin typeface="Verdana" pitchFamily="34" charset="0"/>
              </a:rPr>
              <a:t> </a:t>
            </a:r>
            <a:r>
              <a:rPr lang="zh-CN" altLang="en-US" sz="2400" dirty="0" smtClean="0">
                <a:latin typeface="Verdana" pitchFamily="34" charset="0"/>
              </a:rPr>
              <a:t>  </a:t>
            </a:r>
            <a:r>
              <a:rPr lang="en-US" altLang="en-US" sz="2400" dirty="0">
                <a:latin typeface="Verdana" pitchFamily="34" charset="0"/>
              </a:rPr>
              <a:t>1 </a:t>
            </a:r>
            <a:r>
              <a:rPr lang="en-US" altLang="zh-CN" sz="2400" dirty="0">
                <a:latin typeface="Verdana" pitchFamily="34" charset="0"/>
              </a:rPr>
              <a:t>— true      0 — false </a:t>
            </a:r>
          </a:p>
          <a:p>
            <a:pPr lvl="2"/>
            <a:r>
              <a:rPr lang="zh-CN" altLang="en-US" sz="2400" dirty="0">
                <a:latin typeface="Verdana" pitchFamily="34" charset="0"/>
              </a:rPr>
              <a:t>非</a:t>
            </a:r>
            <a:r>
              <a:rPr lang="en-US" altLang="zh-CN" sz="2400" dirty="0">
                <a:latin typeface="Verdana" pitchFamily="34" charset="0"/>
              </a:rPr>
              <a:t>0 — true      0 — false</a:t>
            </a:r>
          </a:p>
          <a:p>
            <a:pPr lvl="1"/>
            <a:r>
              <a:rPr lang="zh-CN" altLang="en-US" dirty="0">
                <a:latin typeface="Verdana" pitchFamily="34" charset="0"/>
              </a:rPr>
              <a:t>控制流表示法：</a:t>
            </a:r>
          </a:p>
          <a:p>
            <a:pPr lvl="2">
              <a:buFontTx/>
              <a:buNone/>
            </a:pPr>
            <a:r>
              <a:rPr lang="zh-CN" altLang="en-US" sz="2400" dirty="0">
                <a:latin typeface="Verdana" pitchFamily="34" charset="0"/>
              </a:rPr>
              <a:t>利用控制流到达程序中的位置来表示 </a:t>
            </a:r>
            <a:r>
              <a:rPr lang="en-US" altLang="zh-CN" sz="2400" dirty="0">
                <a:latin typeface="Verdana" pitchFamily="34" charset="0"/>
              </a:rPr>
              <a:t>true </a:t>
            </a:r>
            <a:r>
              <a:rPr lang="zh-CN" altLang="en-US" sz="2400" dirty="0">
                <a:latin typeface="Verdana" pitchFamily="34" charset="0"/>
              </a:rPr>
              <a:t>或 </a:t>
            </a:r>
            <a:r>
              <a:rPr lang="en-US" altLang="zh-CN" sz="2400" dirty="0">
                <a:latin typeface="Verdana" pitchFamily="34" charset="0"/>
              </a:rPr>
              <a:t>false</a:t>
            </a:r>
          </a:p>
          <a:p>
            <a:r>
              <a:rPr lang="zh-CN" altLang="en-US" sz="2400" dirty="0" smtClean="0">
                <a:latin typeface="Verdana" pitchFamily="34" charset="0"/>
              </a:rPr>
              <a:t>布尔运算符的短路运算</a:t>
            </a:r>
            <a:endParaRPr lang="en-US" altLang="zh-CN" sz="2400" dirty="0" smtClean="0">
              <a:latin typeface="Verdana" pitchFamily="34" charset="0"/>
            </a:endParaRPr>
          </a:p>
          <a:p>
            <a:pPr lvl="1"/>
            <a:r>
              <a:rPr lang="zh-CN" altLang="en-US" dirty="0" smtClean="0">
                <a:latin typeface="Verdana" pitchFamily="34" charset="0"/>
              </a:rPr>
              <a:t>短路运算，</a:t>
            </a:r>
            <a:r>
              <a:rPr lang="zh-CN" altLang="en-US" dirty="0">
                <a:latin typeface="Verdana" pitchFamily="34" charset="0"/>
              </a:rPr>
              <a:t>如</a:t>
            </a:r>
            <a:r>
              <a:rPr lang="en-US" altLang="zh-CN" dirty="0" smtClean="0">
                <a:latin typeface="Verdana" pitchFamily="34" charset="0"/>
              </a:rPr>
              <a:t>C</a:t>
            </a:r>
            <a:r>
              <a:rPr lang="zh-CN" altLang="en-US" dirty="0" smtClean="0">
                <a:latin typeface="Verdana" pitchFamily="34" charset="0"/>
              </a:rPr>
              <a:t>、</a:t>
            </a:r>
            <a:r>
              <a:rPr lang="en-US" altLang="zh-CN" dirty="0" smtClean="0">
                <a:latin typeface="Verdana" pitchFamily="34" charset="0"/>
              </a:rPr>
              <a:t>C++</a:t>
            </a:r>
            <a:r>
              <a:rPr lang="zh-CN" altLang="en-US" dirty="0" smtClean="0">
                <a:latin typeface="Verdana" pitchFamily="34" charset="0"/>
              </a:rPr>
              <a:t>、</a:t>
            </a:r>
            <a:r>
              <a:rPr lang="en-US" altLang="zh-CN" dirty="0" smtClean="0">
                <a:latin typeface="Verdana" pitchFamily="34" charset="0"/>
              </a:rPr>
              <a:t>java</a:t>
            </a:r>
            <a:r>
              <a:rPr lang="zh-CN" altLang="en-US" dirty="0" smtClean="0">
                <a:latin typeface="Verdana" pitchFamily="34" charset="0"/>
              </a:rPr>
              <a:t>支持，</a:t>
            </a:r>
            <a:r>
              <a:rPr lang="en-US" altLang="zh-CN" dirty="0" smtClean="0">
                <a:latin typeface="Verdana" pitchFamily="34" charset="0"/>
              </a:rPr>
              <a:t>Pascal</a:t>
            </a:r>
            <a:r>
              <a:rPr lang="zh-CN" altLang="en-US" dirty="0" smtClean="0">
                <a:latin typeface="Verdana" pitchFamily="34" charset="0"/>
              </a:rPr>
              <a:t>不支持</a:t>
            </a:r>
            <a:endParaRPr lang="en-US" altLang="zh-CN" dirty="0" smtClean="0">
              <a:latin typeface="Verdana" pitchFamily="34" charset="0"/>
            </a:endParaRPr>
          </a:p>
          <a:p>
            <a:pPr lvl="1"/>
            <a:r>
              <a:rPr lang="en-US" altLang="zh-CN" dirty="0" smtClean="0">
                <a:latin typeface="Verdana" pitchFamily="34" charset="0"/>
              </a:rPr>
              <a:t>Ada</a:t>
            </a:r>
            <a:r>
              <a:rPr lang="zh-CN" altLang="en-US" dirty="0" smtClean="0">
                <a:latin typeface="Verdana" pitchFamily="34" charset="0"/>
              </a:rPr>
              <a:t>语言，非短路运算符：</a:t>
            </a:r>
            <a:r>
              <a:rPr lang="en-US" altLang="zh-CN" dirty="0" smtClean="0">
                <a:latin typeface="Verdana" pitchFamily="34" charset="0"/>
              </a:rPr>
              <a:t>and</a:t>
            </a:r>
            <a:r>
              <a:rPr lang="zh-CN" altLang="en-US" dirty="0" smtClean="0">
                <a:latin typeface="Verdana" pitchFamily="34" charset="0"/>
              </a:rPr>
              <a:t>，</a:t>
            </a:r>
            <a:r>
              <a:rPr lang="en-US" altLang="zh-CN" dirty="0" smtClean="0">
                <a:latin typeface="Verdana" pitchFamily="34" charset="0"/>
              </a:rPr>
              <a:t>or </a:t>
            </a:r>
            <a:br>
              <a:rPr lang="en-US" altLang="zh-CN" dirty="0" smtClean="0">
                <a:latin typeface="Verdana" pitchFamily="34" charset="0"/>
              </a:rPr>
            </a:br>
            <a:r>
              <a:rPr lang="en-US" altLang="zh-CN" dirty="0" smtClean="0">
                <a:latin typeface="Verdana" pitchFamily="34" charset="0"/>
              </a:rPr>
              <a:t>               </a:t>
            </a:r>
            <a:r>
              <a:rPr lang="zh-CN" altLang="en-US" dirty="0" smtClean="0">
                <a:latin typeface="Verdana" pitchFamily="34" charset="0"/>
              </a:rPr>
              <a:t>短路运算符：</a:t>
            </a:r>
            <a:r>
              <a:rPr lang="en-US" altLang="zh-CN" dirty="0" smtClean="0">
                <a:latin typeface="Verdana" pitchFamily="34" charset="0"/>
              </a:rPr>
              <a:t>and then</a:t>
            </a:r>
            <a:r>
              <a:rPr lang="zh-CN" altLang="en-US" dirty="0" smtClean="0">
                <a:latin typeface="Verdana" pitchFamily="34" charset="0"/>
              </a:rPr>
              <a:t>，</a:t>
            </a:r>
            <a:r>
              <a:rPr lang="en-US" altLang="zh-CN" dirty="0" smtClean="0">
                <a:latin typeface="Verdana" pitchFamily="34" charset="0"/>
              </a:rPr>
              <a:t>or else</a:t>
            </a:r>
          </a:p>
          <a:p>
            <a:r>
              <a:rPr lang="zh-CN" altLang="en-US" sz="2400" dirty="0" smtClean="0">
                <a:latin typeface="Verdana" pitchFamily="34" charset="0"/>
              </a:rPr>
              <a:t>布尔表达式</a:t>
            </a:r>
            <a:r>
              <a:rPr lang="zh-CN" altLang="en-US" sz="2400" dirty="0">
                <a:latin typeface="Verdana" pitchFamily="34" charset="0"/>
              </a:rPr>
              <a:t>的翻译方法</a:t>
            </a:r>
          </a:p>
          <a:p>
            <a:pPr lvl="1"/>
            <a:r>
              <a:rPr lang="zh-CN" altLang="en-US" dirty="0" smtClean="0">
                <a:latin typeface="Verdana" pitchFamily="34" charset="0"/>
              </a:rPr>
              <a:t>数值表示法</a:t>
            </a:r>
            <a:endParaRPr lang="zh-CN" altLang="en-US" dirty="0">
              <a:latin typeface="Verdana" pitchFamily="34" charset="0"/>
            </a:endParaRPr>
          </a:p>
          <a:p>
            <a:pPr lvl="1"/>
            <a:r>
              <a:rPr lang="zh-CN" altLang="en-US" dirty="0" smtClean="0">
                <a:latin typeface="Verdana" pitchFamily="34" charset="0"/>
              </a:rPr>
              <a:t>控制流表示法</a:t>
            </a:r>
            <a:endParaRPr lang="zh-CN" altLang="en-US" dirty="0">
              <a:latin typeface="Verdana" pitchFamily="34" charset="0"/>
            </a:endParaRPr>
          </a:p>
        </p:txBody>
      </p:sp>
    </p:spTree>
    <p:extLst>
      <p:ext uri="{BB962C8B-B14F-4D97-AF65-F5344CB8AC3E}">
        <p14:creationId xmlns:p14="http://schemas.microsoft.com/office/powerpoint/2010/main" val="13577806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left)">
                                      <p:cBhvr>
                                        <p:cTn id="12" dur="500"/>
                                        <p:tgtEl>
                                          <p:spTgt spid="2621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2147">
                                            <p:txEl>
                                              <p:pRg st="2" end="2"/>
                                            </p:txEl>
                                          </p:spTgt>
                                        </p:tgtEl>
                                        <p:attrNameLst>
                                          <p:attrName>style.visibility</p:attrName>
                                        </p:attrNameLst>
                                      </p:cBhvr>
                                      <p:to>
                                        <p:strVal val="visible"/>
                                      </p:to>
                                    </p:set>
                                    <p:animEffect transition="in" filter="wipe(left)">
                                      <p:cBhvr>
                                        <p:cTn id="15" dur="500"/>
                                        <p:tgtEl>
                                          <p:spTgt spid="26214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2147">
                                            <p:txEl>
                                              <p:pRg st="3" end="3"/>
                                            </p:txEl>
                                          </p:spTgt>
                                        </p:tgtEl>
                                        <p:attrNameLst>
                                          <p:attrName>style.visibility</p:attrName>
                                        </p:attrNameLst>
                                      </p:cBhvr>
                                      <p:to>
                                        <p:strVal val="visible"/>
                                      </p:to>
                                    </p:set>
                                    <p:animEffect transition="in" filter="wipe(left)">
                                      <p:cBhvr>
                                        <p:cTn id="18" dur="500"/>
                                        <p:tgtEl>
                                          <p:spTgt spid="262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2147">
                                            <p:txEl>
                                              <p:pRg st="4" end="4"/>
                                            </p:txEl>
                                          </p:spTgt>
                                        </p:tgtEl>
                                        <p:attrNameLst>
                                          <p:attrName>style.visibility</p:attrName>
                                        </p:attrNameLst>
                                      </p:cBhvr>
                                      <p:to>
                                        <p:strVal val="visible"/>
                                      </p:to>
                                    </p:set>
                                    <p:animEffect transition="in" filter="wipe(left)">
                                      <p:cBhvr>
                                        <p:cTn id="23" dur="500"/>
                                        <p:tgtEl>
                                          <p:spTgt spid="26214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62147">
                                            <p:txEl>
                                              <p:pRg st="5" end="5"/>
                                            </p:txEl>
                                          </p:spTgt>
                                        </p:tgtEl>
                                        <p:attrNameLst>
                                          <p:attrName>style.visibility</p:attrName>
                                        </p:attrNameLst>
                                      </p:cBhvr>
                                      <p:to>
                                        <p:strVal val="visible"/>
                                      </p:to>
                                    </p:set>
                                    <p:animEffect transition="in" filter="wipe(left)">
                                      <p:cBhvr>
                                        <p:cTn id="26" dur="500"/>
                                        <p:tgtEl>
                                          <p:spTgt spid="2621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2147">
                                            <p:txEl>
                                              <p:pRg st="6" end="6"/>
                                            </p:txEl>
                                          </p:spTgt>
                                        </p:tgtEl>
                                        <p:attrNameLst>
                                          <p:attrName>style.visibility</p:attrName>
                                        </p:attrNameLst>
                                      </p:cBhvr>
                                      <p:to>
                                        <p:strVal val="visible"/>
                                      </p:to>
                                    </p:set>
                                    <p:animEffect transition="in" filter="wipe(left)">
                                      <p:cBhvr>
                                        <p:cTn id="31" dur="500"/>
                                        <p:tgtEl>
                                          <p:spTgt spid="2621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2147">
                                            <p:txEl>
                                              <p:pRg st="7" end="7"/>
                                            </p:txEl>
                                          </p:spTgt>
                                        </p:tgtEl>
                                        <p:attrNameLst>
                                          <p:attrName>style.visibility</p:attrName>
                                        </p:attrNameLst>
                                      </p:cBhvr>
                                      <p:to>
                                        <p:strVal val="visible"/>
                                      </p:to>
                                    </p:set>
                                    <p:animEffect transition="in" filter="wipe(left)">
                                      <p:cBhvr>
                                        <p:cTn id="36" dur="500"/>
                                        <p:tgtEl>
                                          <p:spTgt spid="26214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2147">
                                            <p:txEl>
                                              <p:pRg st="8" end="8"/>
                                            </p:txEl>
                                          </p:spTgt>
                                        </p:tgtEl>
                                        <p:attrNameLst>
                                          <p:attrName>style.visibility</p:attrName>
                                        </p:attrNameLst>
                                      </p:cBhvr>
                                      <p:to>
                                        <p:strVal val="visible"/>
                                      </p:to>
                                    </p:set>
                                    <p:animEffect transition="in" filter="wipe(left)">
                                      <p:cBhvr>
                                        <p:cTn id="41" dur="500"/>
                                        <p:tgtEl>
                                          <p:spTgt spid="26214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2147">
                                            <p:txEl>
                                              <p:pRg st="9" end="9"/>
                                            </p:txEl>
                                          </p:spTgt>
                                        </p:tgtEl>
                                        <p:attrNameLst>
                                          <p:attrName>style.visibility</p:attrName>
                                        </p:attrNameLst>
                                      </p:cBhvr>
                                      <p:to>
                                        <p:strVal val="visible"/>
                                      </p:to>
                                    </p:set>
                                    <p:animEffect transition="in" filter="wipe(left)">
                                      <p:cBhvr>
                                        <p:cTn id="46" dur="500"/>
                                        <p:tgtEl>
                                          <p:spTgt spid="262147">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2147">
                                            <p:txEl>
                                              <p:pRg st="10" end="10"/>
                                            </p:txEl>
                                          </p:spTgt>
                                        </p:tgtEl>
                                        <p:attrNameLst>
                                          <p:attrName>style.visibility</p:attrName>
                                        </p:attrNameLst>
                                      </p:cBhvr>
                                      <p:to>
                                        <p:strVal val="visible"/>
                                      </p:to>
                                    </p:set>
                                    <p:animEffect transition="in" filter="wipe(left)">
                                      <p:cBhvr>
                                        <p:cTn id="51" dur="500"/>
                                        <p:tgtEl>
                                          <p:spTgt spid="262147">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2147">
                                            <p:txEl>
                                              <p:pRg st="11" end="11"/>
                                            </p:txEl>
                                          </p:spTgt>
                                        </p:tgtEl>
                                        <p:attrNameLst>
                                          <p:attrName>style.visibility</p:attrName>
                                        </p:attrNameLst>
                                      </p:cBhvr>
                                      <p:to>
                                        <p:strVal val="visible"/>
                                      </p:to>
                                    </p:set>
                                    <p:animEffect transition="in" filter="wipe(left)">
                                      <p:cBhvr>
                                        <p:cTn id="56" dur="500"/>
                                        <p:tgtEl>
                                          <p:spTgt spid="262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bldLvl="2"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fld id="{7EF5E357-FC1B-426A-AFD7-E1DB4D2EB265}" type="slidenum">
              <a:rPr lang="en-US" altLang="zh-CN">
                <a:solidFill>
                  <a:srgbClr val="000000"/>
                </a:solidFill>
              </a:rPr>
              <a:pPr/>
              <a:t>109</a:t>
            </a:fld>
            <a:endParaRPr lang="en-US" altLang="zh-CN">
              <a:solidFill>
                <a:srgbClr val="000000"/>
              </a:solidFill>
            </a:endParaRPr>
          </a:p>
        </p:txBody>
      </p:sp>
      <p:sp>
        <p:nvSpPr>
          <p:cNvPr id="263170" name="Rectangle 2"/>
          <p:cNvSpPr>
            <a:spLocks noGrp="1" noChangeArrowheads="1"/>
          </p:cNvSpPr>
          <p:nvPr>
            <p:ph type="title"/>
          </p:nvPr>
        </p:nvSpPr>
        <p:spPr/>
        <p:txBody>
          <a:bodyPr/>
          <a:lstStyle/>
          <a:p>
            <a:r>
              <a:rPr lang="zh-CN" altLang="en-US" dirty="0" smtClean="0">
                <a:latin typeface="宋体" pitchFamily="2" charset="-122"/>
              </a:rPr>
              <a:t>数</a:t>
            </a:r>
            <a:r>
              <a:rPr lang="zh-CN" altLang="en-US" dirty="0" smtClean="0">
                <a:latin typeface="宋体" pitchFamily="2" charset="-122"/>
              </a:rPr>
              <a:t>值表示法</a:t>
            </a:r>
            <a:endParaRPr lang="zh-CN" altLang="en-US" dirty="0">
              <a:latin typeface="宋体" pitchFamily="2" charset="-122"/>
            </a:endParaRPr>
          </a:p>
        </p:txBody>
      </p:sp>
      <p:sp>
        <p:nvSpPr>
          <p:cNvPr id="263171" name="Rectangle 3"/>
          <p:cNvSpPr>
            <a:spLocks noGrp="1" noChangeArrowheads="1"/>
          </p:cNvSpPr>
          <p:nvPr>
            <p:ph type="body" idx="1"/>
          </p:nvPr>
        </p:nvSpPr>
        <p:spPr>
          <a:xfrm>
            <a:off x="241482" y="1043735"/>
            <a:ext cx="8335963" cy="1066800"/>
          </a:xfrm>
        </p:spPr>
        <p:txBody>
          <a:bodyPr/>
          <a:lstStyle/>
          <a:p>
            <a:r>
              <a:rPr lang="zh-CN" altLang="zh-CN" dirty="0"/>
              <a:t>布尔表达式的求值类似于算术表达式的求值</a:t>
            </a:r>
          </a:p>
          <a:p>
            <a:r>
              <a:rPr lang="zh-CN" altLang="zh-CN" dirty="0"/>
              <a:t>例如：</a:t>
            </a:r>
            <a:endParaRPr lang="zh-CN" altLang="en-US" dirty="0"/>
          </a:p>
        </p:txBody>
      </p:sp>
      <p:sp>
        <p:nvSpPr>
          <p:cNvPr id="263172" name="Rectangle 4"/>
          <p:cNvSpPr>
            <a:spLocks noChangeArrowheads="1"/>
          </p:cNvSpPr>
          <p:nvPr/>
        </p:nvSpPr>
        <p:spPr bwMode="auto">
          <a:xfrm>
            <a:off x="5562600" y="1538790"/>
            <a:ext cx="28956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zh-CN" sz="2800" dirty="0">
                <a:solidFill>
                  <a:srgbClr val="000000"/>
                </a:solidFill>
              </a:rPr>
              <a:t>三地址代码</a:t>
            </a:r>
          </a:p>
          <a:p>
            <a:pPr marL="742950" lvl="1" indent="-285750">
              <a:spcBef>
                <a:spcPct val="20000"/>
              </a:spcBef>
            </a:pPr>
            <a:r>
              <a:rPr lang="en-US" altLang="zh-CN" dirty="0">
                <a:solidFill>
                  <a:srgbClr val="000000"/>
                </a:solidFill>
              </a:rPr>
              <a:t>t</a:t>
            </a:r>
            <a:r>
              <a:rPr lang="en-US" altLang="zh-CN" baseline="-25000" dirty="0">
                <a:solidFill>
                  <a:srgbClr val="000000"/>
                </a:solidFill>
              </a:rPr>
              <a:t>1</a:t>
            </a:r>
            <a:r>
              <a:rPr lang="en-US" altLang="zh-CN" dirty="0">
                <a:solidFill>
                  <a:srgbClr val="000000"/>
                </a:solidFill>
              </a:rPr>
              <a:t>:=not </a:t>
            </a:r>
            <a:r>
              <a:rPr lang="en-US" altLang="zh-CN" dirty="0" smtClean="0">
                <a:solidFill>
                  <a:srgbClr val="000000"/>
                </a:solidFill>
              </a:rPr>
              <a:t>b</a:t>
            </a:r>
            <a:endParaRPr lang="en-US" altLang="zh-CN" dirty="0">
              <a:solidFill>
                <a:srgbClr val="000000"/>
              </a:solidFill>
            </a:endParaRPr>
          </a:p>
          <a:p>
            <a:pPr marL="742950" lvl="1" indent="-285750">
              <a:spcBef>
                <a:spcPct val="20000"/>
              </a:spcBef>
            </a:pPr>
            <a:r>
              <a:rPr lang="en-US" altLang="zh-CN" dirty="0">
                <a:solidFill>
                  <a:srgbClr val="000000"/>
                </a:solidFill>
              </a:rPr>
              <a:t>t</a:t>
            </a:r>
            <a:r>
              <a:rPr lang="en-US" altLang="zh-CN" baseline="-25000" dirty="0">
                <a:solidFill>
                  <a:srgbClr val="000000"/>
                </a:solidFill>
              </a:rPr>
              <a:t>2</a:t>
            </a:r>
            <a:r>
              <a:rPr lang="en-US" altLang="zh-CN" dirty="0">
                <a:solidFill>
                  <a:srgbClr val="000000"/>
                </a:solidFill>
              </a:rPr>
              <a:t>:= t</a:t>
            </a:r>
            <a:r>
              <a:rPr lang="en-US" altLang="zh-CN" baseline="-25000" dirty="0">
                <a:solidFill>
                  <a:srgbClr val="000000"/>
                </a:solidFill>
              </a:rPr>
              <a:t>1 </a:t>
            </a:r>
            <a:r>
              <a:rPr lang="en-US" altLang="zh-CN" dirty="0" smtClean="0">
                <a:solidFill>
                  <a:srgbClr val="000000"/>
                </a:solidFill>
              </a:rPr>
              <a:t> and c</a:t>
            </a:r>
            <a:endParaRPr lang="en-US" altLang="zh-CN" dirty="0">
              <a:solidFill>
                <a:srgbClr val="000000"/>
              </a:solidFill>
            </a:endParaRPr>
          </a:p>
          <a:p>
            <a:pPr marL="742950" lvl="1" indent="-285750">
              <a:spcBef>
                <a:spcPct val="20000"/>
              </a:spcBef>
            </a:pPr>
            <a:r>
              <a:rPr lang="en-US" altLang="zh-CN" dirty="0">
                <a:solidFill>
                  <a:srgbClr val="000000"/>
                </a:solidFill>
              </a:rPr>
              <a:t>t</a:t>
            </a:r>
            <a:r>
              <a:rPr lang="en-US" altLang="zh-CN" baseline="-25000" dirty="0">
                <a:solidFill>
                  <a:srgbClr val="000000"/>
                </a:solidFill>
              </a:rPr>
              <a:t>3</a:t>
            </a:r>
            <a:r>
              <a:rPr lang="en-US" altLang="zh-CN" dirty="0">
                <a:solidFill>
                  <a:srgbClr val="000000"/>
                </a:solidFill>
              </a:rPr>
              <a:t>:=a or t</a:t>
            </a:r>
            <a:r>
              <a:rPr lang="en-US" altLang="zh-CN" baseline="-25000" dirty="0">
                <a:solidFill>
                  <a:srgbClr val="000000"/>
                </a:solidFill>
              </a:rPr>
              <a:t>2</a:t>
            </a:r>
            <a:endParaRPr lang="en-US" altLang="zh-CN" dirty="0">
              <a:solidFill>
                <a:srgbClr val="000000"/>
              </a:solidFill>
            </a:endParaRPr>
          </a:p>
        </p:txBody>
      </p:sp>
      <p:sp>
        <p:nvSpPr>
          <p:cNvPr id="263173" name="Text Box 5"/>
          <p:cNvSpPr txBox="1">
            <a:spLocks noChangeArrowheads="1"/>
          </p:cNvSpPr>
          <p:nvPr/>
        </p:nvSpPr>
        <p:spPr bwMode="auto">
          <a:xfrm>
            <a:off x="1689282" y="1651103"/>
            <a:ext cx="308693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latin typeface="Times New Roman" pitchFamily="18" charset="0"/>
                <a:ea typeface="宋体" pitchFamily="2" charset="-122"/>
              </a:rPr>
              <a:t>a   or   </a:t>
            </a:r>
            <a:r>
              <a:rPr lang="en-US" altLang="zh-CN" dirty="0" smtClean="0">
                <a:solidFill>
                  <a:srgbClr val="000000"/>
                </a:solidFill>
                <a:latin typeface="Times New Roman" pitchFamily="18" charset="0"/>
                <a:ea typeface="宋体" pitchFamily="2" charset="-122"/>
              </a:rPr>
              <a:t>not   b   </a:t>
            </a:r>
            <a:r>
              <a:rPr lang="en-US" altLang="zh-CN" dirty="0">
                <a:solidFill>
                  <a:srgbClr val="000000"/>
                </a:solidFill>
                <a:latin typeface="Times New Roman" pitchFamily="18" charset="0"/>
                <a:ea typeface="宋体" pitchFamily="2" charset="-122"/>
              </a:rPr>
              <a:t>and   </a:t>
            </a:r>
            <a:r>
              <a:rPr lang="en-US" altLang="zh-CN" dirty="0" smtClean="0">
                <a:solidFill>
                  <a:srgbClr val="000000"/>
                </a:solidFill>
                <a:latin typeface="Times New Roman" pitchFamily="18" charset="0"/>
                <a:ea typeface="宋体" pitchFamily="2" charset="-122"/>
              </a:rPr>
              <a:t> </a:t>
            </a:r>
            <a:r>
              <a:rPr lang="en-US" altLang="zh-CN" dirty="0">
                <a:solidFill>
                  <a:srgbClr val="000000"/>
                </a:solidFill>
                <a:latin typeface="Times New Roman" pitchFamily="18" charset="0"/>
                <a:ea typeface="宋体" pitchFamily="2" charset="-122"/>
              </a:rPr>
              <a:t>c</a:t>
            </a:r>
          </a:p>
        </p:txBody>
      </p:sp>
      <p:grpSp>
        <p:nvGrpSpPr>
          <p:cNvPr id="263174" name="Group 6"/>
          <p:cNvGrpSpPr>
            <a:grpSpLocks/>
          </p:cNvGrpSpPr>
          <p:nvPr/>
        </p:nvGrpSpPr>
        <p:grpSpPr bwMode="auto">
          <a:xfrm>
            <a:off x="2681790" y="2034335"/>
            <a:ext cx="762000" cy="457200"/>
            <a:chOff x="1872" y="1872"/>
            <a:chExt cx="480" cy="288"/>
          </a:xfrm>
        </p:grpSpPr>
        <p:sp>
          <p:nvSpPr>
            <p:cNvPr id="263175" name="Line 7"/>
            <p:cNvSpPr>
              <a:spLocks noChangeShapeType="1"/>
            </p:cNvSpPr>
            <p:nvPr/>
          </p:nvSpPr>
          <p:spPr bwMode="auto">
            <a:xfrm>
              <a:off x="1872" y="1920"/>
              <a:ext cx="48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3176" name="Text Box 8"/>
            <p:cNvSpPr txBox="1">
              <a:spLocks noChangeArrowheads="1"/>
            </p:cNvSpPr>
            <p:nvPr/>
          </p:nvSpPr>
          <p:spPr bwMode="auto">
            <a:xfrm>
              <a:off x="1931" y="1872"/>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FF"/>
                  </a:solidFill>
                  <a:latin typeface="Times New Roman" pitchFamily="18" charset="0"/>
                  <a:ea typeface="宋体" pitchFamily="2" charset="-122"/>
                  <a:sym typeface="Monotype Sorts" pitchFamily="2" charset="2"/>
                </a:rPr>
                <a:t></a:t>
              </a:r>
            </a:p>
          </p:txBody>
        </p:sp>
      </p:grpSp>
      <p:grpSp>
        <p:nvGrpSpPr>
          <p:cNvPr id="263177" name="Group 9"/>
          <p:cNvGrpSpPr>
            <a:grpSpLocks/>
          </p:cNvGrpSpPr>
          <p:nvPr/>
        </p:nvGrpSpPr>
        <p:grpSpPr bwMode="auto">
          <a:xfrm>
            <a:off x="2681790" y="2415335"/>
            <a:ext cx="2049422" cy="457200"/>
            <a:chOff x="1200" y="2112"/>
            <a:chExt cx="1152" cy="288"/>
          </a:xfrm>
        </p:grpSpPr>
        <p:sp>
          <p:nvSpPr>
            <p:cNvPr id="263178" name="Text Box 10"/>
            <p:cNvSpPr txBox="1">
              <a:spLocks noChangeArrowheads="1"/>
            </p:cNvSpPr>
            <p:nvPr/>
          </p:nvSpPr>
          <p:spPr bwMode="auto">
            <a:xfrm>
              <a:off x="1643" y="2112"/>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993300"/>
                  </a:solidFill>
                  <a:latin typeface="Times New Roman" pitchFamily="18" charset="0"/>
                  <a:ea typeface="宋体" pitchFamily="2" charset="-122"/>
                  <a:sym typeface="Monotype Sorts" pitchFamily="2" charset="2"/>
                </a:rPr>
                <a:t></a:t>
              </a:r>
            </a:p>
          </p:txBody>
        </p:sp>
        <p:sp>
          <p:nvSpPr>
            <p:cNvPr id="263179" name="Line 11"/>
            <p:cNvSpPr>
              <a:spLocks noChangeShapeType="1"/>
            </p:cNvSpPr>
            <p:nvPr/>
          </p:nvSpPr>
          <p:spPr bwMode="auto">
            <a:xfrm>
              <a:off x="1200" y="2160"/>
              <a:ext cx="1152"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63180" name="Group 12"/>
          <p:cNvGrpSpPr>
            <a:grpSpLocks/>
          </p:cNvGrpSpPr>
          <p:nvPr/>
        </p:nvGrpSpPr>
        <p:grpSpPr bwMode="auto">
          <a:xfrm>
            <a:off x="1778182" y="2872535"/>
            <a:ext cx="2953030" cy="457200"/>
            <a:chOff x="720" y="2400"/>
            <a:chExt cx="1632" cy="288"/>
          </a:xfrm>
        </p:grpSpPr>
        <p:sp>
          <p:nvSpPr>
            <p:cNvPr id="263181" name="Text Box 13"/>
            <p:cNvSpPr txBox="1">
              <a:spLocks noChangeArrowheads="1"/>
            </p:cNvSpPr>
            <p:nvPr/>
          </p:nvSpPr>
          <p:spPr bwMode="auto">
            <a:xfrm>
              <a:off x="1355" y="2400"/>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FF0000"/>
                  </a:solidFill>
                  <a:latin typeface="Times New Roman" pitchFamily="18" charset="0"/>
                  <a:ea typeface="宋体" pitchFamily="2" charset="-122"/>
                  <a:sym typeface="Monotype Sorts" pitchFamily="2" charset="2"/>
                </a:rPr>
                <a:t></a:t>
              </a:r>
            </a:p>
          </p:txBody>
        </p:sp>
        <p:sp>
          <p:nvSpPr>
            <p:cNvPr id="263182" name="Line 14"/>
            <p:cNvSpPr>
              <a:spLocks noChangeShapeType="1"/>
            </p:cNvSpPr>
            <p:nvPr/>
          </p:nvSpPr>
          <p:spPr bwMode="auto">
            <a:xfrm>
              <a:off x="720" y="2448"/>
              <a:ext cx="163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3183" name="Rectangle 15"/>
          <p:cNvSpPr>
            <a:spLocks noChangeArrowheads="1"/>
          </p:cNvSpPr>
          <p:nvPr/>
        </p:nvSpPr>
        <p:spPr bwMode="auto">
          <a:xfrm>
            <a:off x="251520" y="3699030"/>
            <a:ext cx="35814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zh-CN" sz="2800" dirty="0">
                <a:solidFill>
                  <a:srgbClr val="000000"/>
                </a:solidFill>
                <a:latin typeface="Times New Roman" pitchFamily="18" charset="0"/>
                <a:cs typeface="Times New Roman" panose="02020603050405020304" pitchFamily="18" charset="0"/>
              </a:rPr>
              <a:t>关系表达式 </a:t>
            </a:r>
            <a:r>
              <a:rPr lang="en-US" altLang="zh-CN" sz="2800" dirty="0" smtClean="0">
                <a:solidFill>
                  <a:srgbClr val="000000"/>
                </a:solidFill>
                <a:latin typeface="Times New Roman" pitchFamily="18" charset="0"/>
                <a:cs typeface="Times New Roman" panose="02020603050405020304" pitchFamily="18" charset="0"/>
              </a:rPr>
              <a:t>x&gt;y</a:t>
            </a:r>
            <a:endParaRPr lang="en-US" altLang="zh-CN" sz="2800" dirty="0">
              <a:solidFill>
                <a:srgbClr val="000000"/>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None/>
            </a:pPr>
            <a:r>
              <a:rPr lang="en-US" altLang="zh-CN" sz="2800" dirty="0" smtClean="0">
                <a:solidFill>
                  <a:srgbClr val="000000"/>
                </a:solidFill>
                <a:latin typeface="Times New Roman" pitchFamily="18" charset="0"/>
                <a:cs typeface="Times New Roman" panose="02020603050405020304" pitchFamily="18" charset="0"/>
              </a:rPr>
              <a:t>    </a:t>
            </a:r>
            <a:r>
              <a:rPr lang="zh-CN" altLang="zh-CN" sz="2800" dirty="0" smtClean="0">
                <a:solidFill>
                  <a:srgbClr val="000000"/>
                </a:solidFill>
                <a:latin typeface="Times New Roman" pitchFamily="18" charset="0"/>
                <a:cs typeface="Times New Roman" panose="02020603050405020304" pitchFamily="18" charset="0"/>
              </a:rPr>
              <a:t>等价</a:t>
            </a:r>
            <a:r>
              <a:rPr lang="zh-CN" altLang="zh-CN" sz="2800" dirty="0">
                <a:solidFill>
                  <a:srgbClr val="000000"/>
                </a:solidFill>
                <a:latin typeface="Times New Roman" pitchFamily="18" charset="0"/>
                <a:cs typeface="Times New Roman" panose="02020603050405020304" pitchFamily="18" charset="0"/>
              </a:rPr>
              <a:t>于：</a:t>
            </a:r>
            <a:endParaRPr lang="zh-CN" altLang="en-US" sz="2800" dirty="0">
              <a:solidFill>
                <a:srgbClr val="000000"/>
              </a:solidFill>
              <a:latin typeface="Times New Roman" pitchFamily="18" charset="0"/>
              <a:cs typeface="Times New Roman" panose="02020603050405020304" pitchFamily="18" charset="0"/>
            </a:endParaRP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if  </a:t>
            </a:r>
            <a:r>
              <a:rPr lang="en-US" altLang="zh-CN" dirty="0" smtClean="0">
                <a:solidFill>
                  <a:srgbClr val="000000"/>
                </a:solidFill>
                <a:latin typeface="Times New Roman" pitchFamily="18" charset="0"/>
                <a:cs typeface="Times New Roman" panose="02020603050405020304" pitchFamily="18" charset="0"/>
              </a:rPr>
              <a:t>x&gt;y </a:t>
            </a:r>
            <a:endParaRPr lang="en-US" altLang="zh-CN" dirty="0">
              <a:solidFill>
                <a:srgbClr val="000000"/>
              </a:solidFill>
              <a:latin typeface="Times New Roman" pitchFamily="18" charset="0"/>
              <a:cs typeface="Times New Roman" panose="02020603050405020304" pitchFamily="18" charset="0"/>
            </a:endParaRP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then 1 </a:t>
            </a: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else 0</a:t>
            </a:r>
          </a:p>
        </p:txBody>
      </p:sp>
      <p:sp>
        <p:nvSpPr>
          <p:cNvPr id="263184" name="Rectangle 16"/>
          <p:cNvSpPr>
            <a:spLocks noChangeArrowheads="1"/>
          </p:cNvSpPr>
          <p:nvPr/>
        </p:nvSpPr>
        <p:spPr bwMode="auto">
          <a:xfrm>
            <a:off x="4341813" y="3699030"/>
            <a:ext cx="476726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zh-CN" sz="2800" dirty="0">
                <a:solidFill>
                  <a:srgbClr val="000000"/>
                </a:solidFill>
                <a:latin typeface="Times New Roman" pitchFamily="18" charset="0"/>
                <a:cs typeface="Times New Roman" panose="02020603050405020304" pitchFamily="18" charset="0"/>
              </a:rPr>
              <a:t> </a:t>
            </a:r>
            <a:r>
              <a:rPr lang="en-US" altLang="zh-CN" sz="2800" dirty="0" smtClean="0">
                <a:solidFill>
                  <a:srgbClr val="000000"/>
                </a:solidFill>
                <a:latin typeface="Times New Roman" pitchFamily="18" charset="0"/>
                <a:cs typeface="Times New Roman" panose="02020603050405020304" pitchFamily="18" charset="0"/>
              </a:rPr>
              <a:t>x&gt;y </a:t>
            </a:r>
            <a:r>
              <a:rPr lang="zh-CN" altLang="en-US" sz="2800" dirty="0" smtClean="0">
                <a:solidFill>
                  <a:srgbClr val="000000"/>
                </a:solidFill>
                <a:latin typeface="Times New Roman" pitchFamily="18" charset="0"/>
                <a:cs typeface="Times New Roman" panose="02020603050405020304" pitchFamily="18" charset="0"/>
              </a:rPr>
              <a:t>的</a:t>
            </a:r>
            <a:r>
              <a:rPr lang="zh-CN" altLang="en-US" sz="2800" dirty="0">
                <a:solidFill>
                  <a:srgbClr val="000000"/>
                </a:solidFill>
                <a:latin typeface="Times New Roman" pitchFamily="18" charset="0"/>
                <a:cs typeface="Times New Roman" panose="02020603050405020304" pitchFamily="18" charset="0"/>
              </a:rPr>
              <a:t>三地址代码：</a:t>
            </a: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100</a:t>
            </a:r>
            <a:r>
              <a:rPr lang="zh-CN" altLang="en-US" dirty="0">
                <a:solidFill>
                  <a:srgbClr val="000000"/>
                </a:solidFill>
                <a:latin typeface="Times New Roman" pitchFamily="18" charset="0"/>
                <a:cs typeface="Times New Roman" panose="02020603050405020304" pitchFamily="18" charset="0"/>
              </a:rPr>
              <a:t>：</a:t>
            </a:r>
            <a:r>
              <a:rPr lang="en-US" altLang="zh-CN" dirty="0">
                <a:solidFill>
                  <a:srgbClr val="000000"/>
                </a:solidFill>
                <a:latin typeface="Times New Roman" pitchFamily="18" charset="0"/>
                <a:cs typeface="Times New Roman" panose="02020603050405020304" pitchFamily="18" charset="0"/>
              </a:rPr>
              <a:t>if  </a:t>
            </a:r>
            <a:r>
              <a:rPr lang="en-US" altLang="zh-CN" dirty="0" smtClean="0">
                <a:solidFill>
                  <a:srgbClr val="000000"/>
                </a:solidFill>
                <a:latin typeface="Times New Roman" pitchFamily="18" charset="0"/>
                <a:cs typeface="Times New Roman" panose="02020603050405020304" pitchFamily="18" charset="0"/>
              </a:rPr>
              <a:t>x&gt;y  </a:t>
            </a:r>
            <a:r>
              <a:rPr lang="en-US" altLang="zh-CN" dirty="0" err="1">
                <a:solidFill>
                  <a:srgbClr val="000000"/>
                </a:solidFill>
                <a:latin typeface="Times New Roman" pitchFamily="18" charset="0"/>
                <a:cs typeface="Times New Roman" panose="02020603050405020304" pitchFamily="18" charset="0"/>
              </a:rPr>
              <a:t>goto</a:t>
            </a:r>
            <a:r>
              <a:rPr lang="en-US" altLang="zh-CN" dirty="0">
                <a:solidFill>
                  <a:srgbClr val="000000"/>
                </a:solidFill>
                <a:latin typeface="Times New Roman" pitchFamily="18" charset="0"/>
                <a:cs typeface="Times New Roman" panose="02020603050405020304" pitchFamily="18" charset="0"/>
              </a:rPr>
              <a:t> 103</a:t>
            </a: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101</a:t>
            </a:r>
            <a:r>
              <a:rPr lang="zh-CN" altLang="en-US" dirty="0">
                <a:solidFill>
                  <a:srgbClr val="000000"/>
                </a:solidFill>
                <a:latin typeface="Times New Roman" pitchFamily="18" charset="0"/>
                <a:cs typeface="Times New Roman" panose="02020603050405020304" pitchFamily="18" charset="0"/>
              </a:rPr>
              <a:t>：</a:t>
            </a:r>
            <a:r>
              <a:rPr lang="en-US" altLang="zh-CN" dirty="0">
                <a:solidFill>
                  <a:srgbClr val="000000"/>
                </a:solidFill>
                <a:latin typeface="Times New Roman" pitchFamily="18" charset="0"/>
                <a:cs typeface="Times New Roman" panose="02020603050405020304" pitchFamily="18" charset="0"/>
              </a:rPr>
              <a:t>t:=0 </a:t>
            </a: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102</a:t>
            </a:r>
            <a:r>
              <a:rPr lang="zh-CN" altLang="en-US" dirty="0">
                <a:solidFill>
                  <a:srgbClr val="000000"/>
                </a:solidFill>
                <a:latin typeface="Times New Roman" pitchFamily="18" charset="0"/>
                <a:cs typeface="Times New Roman" panose="02020603050405020304" pitchFamily="18" charset="0"/>
              </a:rPr>
              <a:t>：</a:t>
            </a:r>
            <a:r>
              <a:rPr lang="en-US" altLang="zh-CN" dirty="0" err="1">
                <a:solidFill>
                  <a:srgbClr val="000000"/>
                </a:solidFill>
                <a:latin typeface="Times New Roman" pitchFamily="18" charset="0"/>
                <a:cs typeface="Times New Roman" panose="02020603050405020304" pitchFamily="18" charset="0"/>
              </a:rPr>
              <a:t>goto</a:t>
            </a:r>
            <a:r>
              <a:rPr lang="en-US" altLang="zh-CN" dirty="0">
                <a:solidFill>
                  <a:srgbClr val="000000"/>
                </a:solidFill>
                <a:latin typeface="Times New Roman" pitchFamily="18" charset="0"/>
                <a:cs typeface="Times New Roman" panose="02020603050405020304" pitchFamily="18" charset="0"/>
              </a:rPr>
              <a:t> 104</a:t>
            </a: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103</a:t>
            </a:r>
            <a:r>
              <a:rPr lang="zh-CN" altLang="en-US" dirty="0">
                <a:solidFill>
                  <a:srgbClr val="000000"/>
                </a:solidFill>
                <a:latin typeface="Times New Roman" pitchFamily="18" charset="0"/>
                <a:cs typeface="Times New Roman" panose="02020603050405020304" pitchFamily="18" charset="0"/>
              </a:rPr>
              <a:t>：</a:t>
            </a:r>
            <a:r>
              <a:rPr lang="en-US" altLang="zh-CN" dirty="0">
                <a:solidFill>
                  <a:srgbClr val="000000"/>
                </a:solidFill>
                <a:latin typeface="Times New Roman" pitchFamily="18" charset="0"/>
                <a:cs typeface="Times New Roman" panose="02020603050405020304" pitchFamily="18" charset="0"/>
              </a:rPr>
              <a:t>t:=1</a:t>
            </a:r>
          </a:p>
          <a:p>
            <a:pPr marL="742950" lvl="1" indent="-285750">
              <a:spcBef>
                <a:spcPct val="20000"/>
              </a:spcBef>
            </a:pPr>
            <a:r>
              <a:rPr lang="en-US" altLang="zh-CN" dirty="0">
                <a:solidFill>
                  <a:srgbClr val="000000"/>
                </a:solidFill>
                <a:latin typeface="Times New Roman" pitchFamily="18" charset="0"/>
                <a:cs typeface="Times New Roman" panose="02020603050405020304" pitchFamily="18" charset="0"/>
              </a:rPr>
              <a:t>104</a:t>
            </a:r>
            <a:r>
              <a:rPr lang="zh-CN" altLang="en-US" dirty="0">
                <a:solidFill>
                  <a:srgbClr val="000000"/>
                </a:solidFill>
                <a:latin typeface="Times New Roman" pitchFamily="18" charset="0"/>
                <a:cs typeface="Times New Roman" panose="02020603050405020304" pitchFamily="18" charset="0"/>
              </a:rPr>
              <a:t>：</a:t>
            </a:r>
          </a:p>
        </p:txBody>
      </p:sp>
    </p:spTree>
    <p:extLst>
      <p:ext uri="{BB962C8B-B14F-4D97-AF65-F5344CB8AC3E}">
        <p14:creationId xmlns:p14="http://schemas.microsoft.com/office/powerpoint/2010/main" val="15043816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left)">
                                      <p:cBhvr>
                                        <p:cTn id="7" dur="500"/>
                                        <p:tgtEl>
                                          <p:spTgt spid="263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wipe(left)">
                                      <p:cBhvr>
                                        <p:cTn id="12" dur="500"/>
                                        <p:tgtEl>
                                          <p:spTgt spid="263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3173"/>
                                        </p:tgtEl>
                                        <p:attrNameLst>
                                          <p:attrName>style.visibility</p:attrName>
                                        </p:attrNameLst>
                                      </p:cBhvr>
                                      <p:to>
                                        <p:strVal val="visible"/>
                                      </p:to>
                                    </p:set>
                                    <p:animEffect transition="in" filter="wipe(left)">
                                      <p:cBhvr>
                                        <p:cTn id="17" dur="500"/>
                                        <p:tgtEl>
                                          <p:spTgt spid="263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3174"/>
                                        </p:tgtEl>
                                        <p:attrNameLst>
                                          <p:attrName>style.visibility</p:attrName>
                                        </p:attrNameLst>
                                      </p:cBhvr>
                                      <p:to>
                                        <p:strVal val="visible"/>
                                      </p:to>
                                    </p:set>
                                    <p:animEffect transition="in" filter="wipe(left)">
                                      <p:cBhvr>
                                        <p:cTn id="22" dur="500"/>
                                        <p:tgtEl>
                                          <p:spTgt spid="2631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3177"/>
                                        </p:tgtEl>
                                        <p:attrNameLst>
                                          <p:attrName>style.visibility</p:attrName>
                                        </p:attrNameLst>
                                      </p:cBhvr>
                                      <p:to>
                                        <p:strVal val="visible"/>
                                      </p:to>
                                    </p:set>
                                    <p:animEffect transition="in" filter="wipe(left)">
                                      <p:cBhvr>
                                        <p:cTn id="27" dur="500"/>
                                        <p:tgtEl>
                                          <p:spTgt spid="2631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3180"/>
                                        </p:tgtEl>
                                        <p:attrNameLst>
                                          <p:attrName>style.visibility</p:attrName>
                                        </p:attrNameLst>
                                      </p:cBhvr>
                                      <p:to>
                                        <p:strVal val="visible"/>
                                      </p:to>
                                    </p:set>
                                    <p:animEffect transition="in" filter="wipe(left)">
                                      <p:cBhvr>
                                        <p:cTn id="32" dur="500"/>
                                        <p:tgtEl>
                                          <p:spTgt spid="2631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3172">
                                            <p:txEl>
                                              <p:pRg st="0" end="0"/>
                                            </p:txEl>
                                          </p:spTgt>
                                        </p:tgtEl>
                                        <p:attrNameLst>
                                          <p:attrName>style.visibility</p:attrName>
                                        </p:attrNameLst>
                                      </p:cBhvr>
                                      <p:to>
                                        <p:strVal val="visible"/>
                                      </p:to>
                                    </p:set>
                                    <p:animEffect transition="in" filter="wipe(left)">
                                      <p:cBhvr>
                                        <p:cTn id="37" dur="500"/>
                                        <p:tgtEl>
                                          <p:spTgt spid="26317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3172">
                                            <p:txEl>
                                              <p:pRg st="1" end="1"/>
                                            </p:txEl>
                                          </p:spTgt>
                                        </p:tgtEl>
                                        <p:attrNameLst>
                                          <p:attrName>style.visibility</p:attrName>
                                        </p:attrNameLst>
                                      </p:cBhvr>
                                      <p:to>
                                        <p:strVal val="visible"/>
                                      </p:to>
                                    </p:set>
                                    <p:animEffect transition="in" filter="wipe(left)">
                                      <p:cBhvr>
                                        <p:cTn id="42" dur="500"/>
                                        <p:tgtEl>
                                          <p:spTgt spid="263172">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3172">
                                            <p:txEl>
                                              <p:pRg st="2" end="2"/>
                                            </p:txEl>
                                          </p:spTgt>
                                        </p:tgtEl>
                                        <p:attrNameLst>
                                          <p:attrName>style.visibility</p:attrName>
                                        </p:attrNameLst>
                                      </p:cBhvr>
                                      <p:to>
                                        <p:strVal val="visible"/>
                                      </p:to>
                                    </p:set>
                                    <p:animEffect transition="in" filter="wipe(left)">
                                      <p:cBhvr>
                                        <p:cTn id="47" dur="500"/>
                                        <p:tgtEl>
                                          <p:spTgt spid="263172">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3172">
                                            <p:txEl>
                                              <p:pRg st="3" end="3"/>
                                            </p:txEl>
                                          </p:spTgt>
                                        </p:tgtEl>
                                        <p:attrNameLst>
                                          <p:attrName>style.visibility</p:attrName>
                                        </p:attrNameLst>
                                      </p:cBhvr>
                                      <p:to>
                                        <p:strVal val="visible"/>
                                      </p:to>
                                    </p:set>
                                    <p:animEffect transition="in" filter="wipe(left)">
                                      <p:cBhvr>
                                        <p:cTn id="52" dur="500"/>
                                        <p:tgtEl>
                                          <p:spTgt spid="263172">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63183">
                                            <p:txEl>
                                              <p:pRg st="0" end="0"/>
                                            </p:txEl>
                                          </p:spTgt>
                                        </p:tgtEl>
                                        <p:attrNameLst>
                                          <p:attrName>style.visibility</p:attrName>
                                        </p:attrNameLst>
                                      </p:cBhvr>
                                      <p:to>
                                        <p:strVal val="visible"/>
                                      </p:to>
                                    </p:set>
                                    <p:animEffect transition="in" filter="wipe(up)">
                                      <p:cBhvr>
                                        <p:cTn id="57" dur="500"/>
                                        <p:tgtEl>
                                          <p:spTgt spid="263183">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63183">
                                            <p:txEl>
                                              <p:pRg st="1" end="1"/>
                                            </p:txEl>
                                          </p:spTgt>
                                        </p:tgtEl>
                                        <p:attrNameLst>
                                          <p:attrName>style.visibility</p:attrName>
                                        </p:attrNameLst>
                                      </p:cBhvr>
                                      <p:to>
                                        <p:strVal val="visible"/>
                                      </p:to>
                                    </p:set>
                                    <p:animEffect transition="in" filter="wipe(up)">
                                      <p:cBhvr>
                                        <p:cTn id="62" dur="500"/>
                                        <p:tgtEl>
                                          <p:spTgt spid="263183">
                                            <p:txEl>
                                              <p:pRg st="1" end="1"/>
                                            </p:txEl>
                                          </p:spTgt>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63183">
                                            <p:txEl>
                                              <p:pRg st="2" end="2"/>
                                            </p:txEl>
                                          </p:spTgt>
                                        </p:tgtEl>
                                        <p:attrNameLst>
                                          <p:attrName>style.visibility</p:attrName>
                                        </p:attrNameLst>
                                      </p:cBhvr>
                                      <p:to>
                                        <p:strVal val="visible"/>
                                      </p:to>
                                    </p:set>
                                    <p:animEffect transition="in" filter="wipe(up)">
                                      <p:cBhvr>
                                        <p:cTn id="65" dur="500"/>
                                        <p:tgtEl>
                                          <p:spTgt spid="263183">
                                            <p:txEl>
                                              <p:pRg st="2" end="2"/>
                                            </p:txEl>
                                          </p:spTgt>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63183">
                                            <p:txEl>
                                              <p:pRg st="3" end="3"/>
                                            </p:txEl>
                                          </p:spTgt>
                                        </p:tgtEl>
                                        <p:attrNameLst>
                                          <p:attrName>style.visibility</p:attrName>
                                        </p:attrNameLst>
                                      </p:cBhvr>
                                      <p:to>
                                        <p:strVal val="visible"/>
                                      </p:to>
                                    </p:set>
                                    <p:animEffect transition="in" filter="wipe(up)">
                                      <p:cBhvr>
                                        <p:cTn id="68" dur="500"/>
                                        <p:tgtEl>
                                          <p:spTgt spid="263183">
                                            <p:txEl>
                                              <p:pRg st="3" end="3"/>
                                            </p:txEl>
                                          </p:spTgt>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63183">
                                            <p:txEl>
                                              <p:pRg st="4" end="4"/>
                                            </p:txEl>
                                          </p:spTgt>
                                        </p:tgtEl>
                                        <p:attrNameLst>
                                          <p:attrName>style.visibility</p:attrName>
                                        </p:attrNameLst>
                                      </p:cBhvr>
                                      <p:to>
                                        <p:strVal val="visible"/>
                                      </p:to>
                                    </p:set>
                                    <p:animEffect transition="in" filter="wipe(up)">
                                      <p:cBhvr>
                                        <p:cTn id="71" dur="500"/>
                                        <p:tgtEl>
                                          <p:spTgt spid="263183">
                                            <p:txEl>
                                              <p:pRg st="4" end="4"/>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63184">
                                            <p:txEl>
                                              <p:pRg st="0" end="0"/>
                                            </p:txEl>
                                          </p:spTgt>
                                        </p:tgtEl>
                                        <p:attrNameLst>
                                          <p:attrName>style.visibility</p:attrName>
                                        </p:attrNameLst>
                                      </p:cBhvr>
                                      <p:to>
                                        <p:strVal val="visible"/>
                                      </p:to>
                                    </p:set>
                                    <p:animEffect transition="in" filter="wipe(up)">
                                      <p:cBhvr>
                                        <p:cTn id="76" dur="500"/>
                                        <p:tgtEl>
                                          <p:spTgt spid="263184">
                                            <p:txEl>
                                              <p:pRg st="0" end="0"/>
                                            </p:txEl>
                                          </p:spTgt>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63184">
                                            <p:txEl>
                                              <p:pRg st="1" end="1"/>
                                            </p:txEl>
                                          </p:spTgt>
                                        </p:tgtEl>
                                        <p:attrNameLst>
                                          <p:attrName>style.visibility</p:attrName>
                                        </p:attrNameLst>
                                      </p:cBhvr>
                                      <p:to>
                                        <p:strVal val="visible"/>
                                      </p:to>
                                    </p:set>
                                    <p:animEffect transition="in" filter="wipe(up)">
                                      <p:cBhvr>
                                        <p:cTn id="79" dur="500"/>
                                        <p:tgtEl>
                                          <p:spTgt spid="263184">
                                            <p:txEl>
                                              <p:pRg st="1" end="1"/>
                                            </p:txEl>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63184">
                                            <p:txEl>
                                              <p:pRg st="2" end="2"/>
                                            </p:txEl>
                                          </p:spTgt>
                                        </p:tgtEl>
                                        <p:attrNameLst>
                                          <p:attrName>style.visibility</p:attrName>
                                        </p:attrNameLst>
                                      </p:cBhvr>
                                      <p:to>
                                        <p:strVal val="visible"/>
                                      </p:to>
                                    </p:set>
                                    <p:animEffect transition="in" filter="wipe(up)">
                                      <p:cBhvr>
                                        <p:cTn id="82" dur="500"/>
                                        <p:tgtEl>
                                          <p:spTgt spid="263184">
                                            <p:txEl>
                                              <p:pRg st="2" end="2"/>
                                            </p:txEl>
                                          </p:spTgt>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63184">
                                            <p:txEl>
                                              <p:pRg st="3" end="3"/>
                                            </p:txEl>
                                          </p:spTgt>
                                        </p:tgtEl>
                                        <p:attrNameLst>
                                          <p:attrName>style.visibility</p:attrName>
                                        </p:attrNameLst>
                                      </p:cBhvr>
                                      <p:to>
                                        <p:strVal val="visible"/>
                                      </p:to>
                                    </p:set>
                                    <p:animEffect transition="in" filter="wipe(up)">
                                      <p:cBhvr>
                                        <p:cTn id="85" dur="500"/>
                                        <p:tgtEl>
                                          <p:spTgt spid="263184">
                                            <p:txEl>
                                              <p:pRg st="3" end="3"/>
                                            </p:txEl>
                                          </p:spTgt>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263184">
                                            <p:txEl>
                                              <p:pRg st="4" end="4"/>
                                            </p:txEl>
                                          </p:spTgt>
                                        </p:tgtEl>
                                        <p:attrNameLst>
                                          <p:attrName>style.visibility</p:attrName>
                                        </p:attrNameLst>
                                      </p:cBhvr>
                                      <p:to>
                                        <p:strVal val="visible"/>
                                      </p:to>
                                    </p:set>
                                    <p:animEffect transition="in" filter="wipe(up)">
                                      <p:cBhvr>
                                        <p:cTn id="88" dur="500"/>
                                        <p:tgtEl>
                                          <p:spTgt spid="263184">
                                            <p:txEl>
                                              <p:pRg st="4" end="4"/>
                                            </p:txEl>
                                          </p:spTgt>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63184">
                                            <p:txEl>
                                              <p:pRg st="5" end="5"/>
                                            </p:txEl>
                                          </p:spTgt>
                                        </p:tgtEl>
                                        <p:attrNameLst>
                                          <p:attrName>style.visibility</p:attrName>
                                        </p:attrNameLst>
                                      </p:cBhvr>
                                      <p:to>
                                        <p:strVal val="visible"/>
                                      </p:to>
                                    </p:set>
                                    <p:animEffect transition="in" filter="wipe(up)">
                                      <p:cBhvr>
                                        <p:cTn id="91" dur="500"/>
                                        <p:tgtEl>
                                          <p:spTgt spid="2631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72" grpId="0" build="p" bldLvl="2" autoUpdateAnimBg="0"/>
      <p:bldP spid="263173" grpId="0" autoUpdateAnimBg="0"/>
      <p:bldP spid="263183" grpId="0" build="p" autoUpdateAnimBg="0"/>
      <p:bldP spid="26318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E8D6B1D8-1C12-4AB4-8240-EB09D7550629}" type="slidenum">
              <a:rPr lang="en-US" altLang="zh-CN" sz="1400" b="0" smtClean="0">
                <a:latin typeface="Times New Roman" pitchFamily="18" charset="0"/>
              </a:rPr>
              <a:pPr eaLnBrk="1" hangingPunct="1"/>
              <a:t>11</a:t>
            </a:fld>
            <a:endParaRPr lang="en-US" altLang="zh-CN" sz="1400" b="0" smtClean="0">
              <a:latin typeface="Times New Roman" pitchFamily="18" charset="0"/>
            </a:endParaRPr>
          </a:p>
        </p:txBody>
      </p:sp>
      <p:sp>
        <p:nvSpPr>
          <p:cNvPr id="5123" name="Rectangle 2"/>
          <p:cNvSpPr>
            <a:spLocks noGrp="1" noChangeArrowheads="1"/>
          </p:cNvSpPr>
          <p:nvPr>
            <p:ph type="title"/>
          </p:nvPr>
        </p:nvSpPr>
        <p:spPr>
          <a:xfrm>
            <a:off x="304800" y="152400"/>
            <a:ext cx="8610600" cy="447675"/>
          </a:xfrm>
        </p:spPr>
        <p:txBody>
          <a:bodyPr/>
          <a:lstStyle/>
          <a:p>
            <a:pPr eaLnBrk="1" hangingPunct="1"/>
            <a:r>
              <a:rPr lang="zh-CN" altLang="en-US" sz="3600" dirty="0" smtClean="0">
                <a:solidFill>
                  <a:srgbClr val="FF0000"/>
                </a:solidFill>
              </a:rPr>
              <a:t>语法制导翻译示例</a:t>
            </a:r>
          </a:p>
        </p:txBody>
      </p:sp>
      <p:sp>
        <p:nvSpPr>
          <p:cNvPr id="187396" name="Rectangle 4"/>
          <p:cNvSpPr>
            <a:spLocks noChangeArrowheads="1"/>
          </p:cNvSpPr>
          <p:nvPr/>
        </p:nvSpPr>
        <p:spPr bwMode="auto">
          <a:xfrm>
            <a:off x="5742130" y="52722"/>
            <a:ext cx="12541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F</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 </a:t>
            </a:r>
          </a:p>
          <a:p>
            <a:r>
              <a:rPr lang="en-US" altLang="zh-CN" sz="2000" dirty="0" err="1">
                <a:latin typeface="Times New Roman" pitchFamily="18" charset="0"/>
                <a:ea typeface="宋体" pitchFamily="2" charset="-122"/>
              </a:rPr>
              <a:t>F</a:t>
            </a:r>
            <a:r>
              <a:rPr lang="en-US" altLang="zh-CN" sz="2000" dirty="0" err="1">
                <a:latin typeface="Times New Roman" pitchFamily="18" charset="0"/>
                <a:ea typeface="宋体" pitchFamily="2" charset="-122"/>
                <a:sym typeface="Symbol" pitchFamily="18" charset="2"/>
              </a:rPr>
              <a:t></a:t>
            </a:r>
            <a:r>
              <a:rPr lang="en-US" altLang="zh-CN" sz="2000" dirty="0" err="1">
                <a:latin typeface="Times New Roman" pitchFamily="18" charset="0"/>
                <a:ea typeface="宋体" pitchFamily="2" charset="-122"/>
              </a:rPr>
              <a:t>digit</a:t>
            </a:r>
            <a:endParaRPr lang="en-US" altLang="zh-CN" sz="2000" dirty="0">
              <a:latin typeface="Times New Roman" pitchFamily="18" charset="0"/>
              <a:ea typeface="宋体" pitchFamily="2" charset="-122"/>
            </a:endParaRPr>
          </a:p>
        </p:txBody>
      </p:sp>
      <p:sp>
        <p:nvSpPr>
          <p:cNvPr id="187397" name="Rectangle 5"/>
          <p:cNvSpPr>
            <a:spLocks noChangeArrowheads="1"/>
          </p:cNvSpPr>
          <p:nvPr/>
        </p:nvSpPr>
        <p:spPr bwMode="auto">
          <a:xfrm>
            <a:off x="6912117" y="52722"/>
            <a:ext cx="22320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.val+T.val</a:t>
            </a:r>
          </a:p>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T.val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 </a:t>
            </a: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digit.val</a:t>
            </a:r>
            <a:endParaRPr lang="en-US" altLang="zh-CN" sz="2000" dirty="0">
              <a:latin typeface="Times New Roman" pitchFamily="18" charset="0"/>
              <a:ea typeface="宋体" pitchFamily="2" charset="-122"/>
            </a:endParaRPr>
          </a:p>
        </p:txBody>
      </p:sp>
      <p:sp>
        <p:nvSpPr>
          <p:cNvPr id="187395" name="Rectangle 3"/>
          <p:cNvSpPr>
            <a:spLocks noGrp="1" noChangeArrowheads="1"/>
          </p:cNvSpPr>
          <p:nvPr>
            <p:ph type="body" idx="1"/>
          </p:nvPr>
        </p:nvSpPr>
        <p:spPr>
          <a:xfrm>
            <a:off x="206515" y="953725"/>
            <a:ext cx="8640763" cy="5625626"/>
          </a:xfrm>
        </p:spPr>
        <p:txBody>
          <a:bodyPr/>
          <a:lstStyle/>
          <a:p>
            <a:pPr marL="0" indent="0" eaLnBrk="1" hangingPunct="1">
              <a:buNone/>
            </a:pPr>
            <a:r>
              <a:rPr lang="zh-CN" altLang="en-US" sz="2400" dirty="0">
                <a:latin typeface="Times New Roman" panose="02020603050405020304" pitchFamily="18" charset="0"/>
                <a:cs typeface="Times New Roman" panose="02020603050405020304" pitchFamily="18" charset="0"/>
              </a:rPr>
              <a:t>例如：考虑算术表达式</a:t>
            </a:r>
            <a:r>
              <a:rPr lang="zh-CN" altLang="en-US" sz="2400" dirty="0" smtClean="0">
                <a:latin typeface="Times New Roman" panose="02020603050405020304" pitchFamily="18" charset="0"/>
                <a:cs typeface="Times New Roman" panose="02020603050405020304" pitchFamily="18" charset="0"/>
              </a:rPr>
              <a:t>文法</a:t>
            </a:r>
            <a:endParaRPr lang="en-US" altLang="zh-CN" sz="2400" dirty="0" smtClean="0">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FF"/>
                </a:solidFill>
                <a:latin typeface="Times New Roman" panose="02020603050405020304" pitchFamily="18" charset="0"/>
                <a:cs typeface="Times New Roman" panose="02020603050405020304" pitchFamily="18" charset="0"/>
              </a:rPr>
              <a:t>翻译</a:t>
            </a:r>
            <a:r>
              <a:rPr lang="zh-CN" altLang="en-US" sz="2400" dirty="0">
                <a:solidFill>
                  <a:srgbClr val="0000FF"/>
                </a:solidFill>
                <a:latin typeface="Times New Roman" panose="02020603050405020304" pitchFamily="18" charset="0"/>
                <a:cs typeface="Times New Roman" panose="02020603050405020304" pitchFamily="18" charset="0"/>
              </a:rPr>
              <a:t>目标：计算表达式的值</a:t>
            </a:r>
          </a:p>
          <a:p>
            <a:pPr eaLnBrk="1" hangingPunct="1"/>
            <a:r>
              <a:rPr lang="zh-CN" altLang="en-US" sz="2400" dirty="0" smtClean="0">
                <a:latin typeface="Times New Roman" panose="02020603050405020304" pitchFamily="18" charset="0"/>
                <a:cs typeface="Times New Roman" panose="02020603050405020304" pitchFamily="18" charset="0"/>
              </a:rPr>
              <a:t>根据翻译目标确定每个产生式的语义；</a:t>
            </a:r>
          </a:p>
          <a:p>
            <a:pPr lvl="1" eaLnBrk="1" hangingPunct="1"/>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E</a:t>
            </a:r>
            <a:r>
              <a:rPr lang="en-US" altLang="zh-CN" baseline="-25000" dirty="0">
                <a:latin typeface="Times New Roman" panose="02020603050405020304" pitchFamily="18" charset="0"/>
                <a:cs typeface="Times New Roman" panose="02020603050405020304" pitchFamily="18" charset="0"/>
                <a:sym typeface="Symbol" pitchFamily="18" charset="2"/>
              </a:rPr>
              <a:t>1</a:t>
            </a:r>
            <a:r>
              <a:rPr lang="en-US" altLang="zh-CN" dirty="0">
                <a:latin typeface="Times New Roman" panose="02020603050405020304" pitchFamily="18" charset="0"/>
                <a:cs typeface="Times New Roman" panose="02020603050405020304" pitchFamily="18" charset="0"/>
                <a:sym typeface="Symbol" pitchFamily="18" charset="2"/>
              </a:rPr>
              <a:t>+T</a:t>
            </a:r>
            <a:r>
              <a:rPr lang="zh-CN" altLang="en-US" dirty="0">
                <a:latin typeface="Times New Roman" panose="02020603050405020304" pitchFamily="18" charset="0"/>
                <a:cs typeface="Times New Roman" panose="02020603050405020304" pitchFamily="18" charset="0"/>
              </a:rPr>
              <a:t>：表达式的值由两个子表达式的值相加得到</a:t>
            </a:r>
          </a:p>
          <a:p>
            <a:pPr lvl="1" eaLnBrk="1" hangingPunct="1"/>
            <a:r>
              <a:rPr lang="en-US" altLang="zh-CN" dirty="0" err="1" smtClean="0">
                <a:latin typeface="Times New Roman" panose="02020603050405020304" pitchFamily="18" charset="0"/>
                <a:cs typeface="Times New Roman" panose="02020603050405020304" pitchFamily="18" charset="0"/>
              </a:rPr>
              <a:t>F</a:t>
            </a:r>
            <a:r>
              <a:rPr lang="en-US" altLang="zh-CN" dirty="0" err="1" smtClean="0">
                <a:latin typeface="Times New Roman" panose="02020603050405020304" pitchFamily="18" charset="0"/>
                <a:cs typeface="Times New Roman" panose="02020603050405020304" pitchFamily="18" charset="0"/>
                <a:sym typeface="Symbol" pitchFamily="18" charset="2"/>
              </a:rPr>
              <a:t>digit</a:t>
            </a:r>
            <a:r>
              <a:rPr lang="zh-CN" altLang="en-US" dirty="0" smtClean="0">
                <a:latin typeface="Times New Roman" panose="02020603050405020304" pitchFamily="18" charset="0"/>
                <a:cs typeface="Times New Roman" panose="02020603050405020304" pitchFamily="18" charset="0"/>
              </a:rPr>
              <a:t>：表达式的值即数字的值</a:t>
            </a:r>
          </a:p>
          <a:p>
            <a:pPr eaLnBrk="1" hangingPunct="1"/>
            <a:r>
              <a:rPr lang="zh-CN" altLang="en-US" sz="2400" dirty="0" smtClean="0">
                <a:latin typeface="Times New Roman" panose="02020603050405020304" pitchFamily="18" charset="0"/>
                <a:cs typeface="Times New Roman" panose="02020603050405020304" pitchFamily="18" charset="0"/>
              </a:rPr>
              <a:t>根据产生式的语义，分析每个符号的语义；</a:t>
            </a:r>
            <a:endParaRPr lang="en-US" altLang="zh-CN" sz="2400" dirty="0" smtClean="0">
              <a:latin typeface="Times New Roman" panose="02020603050405020304" pitchFamily="18" charset="0"/>
              <a:cs typeface="Times New Roman" panose="02020603050405020304" pitchFamily="18" charset="0"/>
            </a:endParaRPr>
          </a:p>
          <a:p>
            <a:pPr lvl="1" eaLnBrk="1" hangingPunct="1"/>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digit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p>
          <a:p>
            <a:pPr eaLnBrk="1" hangingPunct="1"/>
            <a:r>
              <a:rPr lang="zh-CN" altLang="en-US" sz="2400" dirty="0" smtClean="0">
                <a:latin typeface="Times New Roman" panose="02020603050405020304" pitchFamily="18" charset="0"/>
                <a:cs typeface="Times New Roman" panose="02020603050405020304" pitchFamily="18" charset="0"/>
              </a:rPr>
              <a:t>把这些语义以</a:t>
            </a:r>
            <a:r>
              <a:rPr lang="zh-CN" altLang="en-US" sz="2400" dirty="0" smtClean="0">
                <a:solidFill>
                  <a:srgbClr val="0000FF"/>
                </a:solidFill>
                <a:latin typeface="Times New Roman" panose="02020603050405020304" pitchFamily="18" charset="0"/>
                <a:cs typeface="Times New Roman" panose="02020603050405020304" pitchFamily="18" charset="0"/>
              </a:rPr>
              <a:t>属性</a:t>
            </a:r>
            <a:r>
              <a:rPr lang="zh-CN" altLang="en-US" sz="2400" dirty="0" smtClean="0">
                <a:latin typeface="Times New Roman" panose="02020603050405020304" pitchFamily="18" charset="0"/>
                <a:cs typeface="Times New Roman" panose="02020603050405020304" pitchFamily="18" charset="0"/>
              </a:rPr>
              <a:t>的形式附加到相应的文法符号上；</a:t>
            </a:r>
          </a:p>
          <a:p>
            <a:pPr lvl="1" eaLnBrk="1" hangingPunct="1"/>
            <a:r>
              <a:rPr lang="en-US" altLang="zh-CN" dirty="0" err="1" smtClean="0">
                <a:latin typeface="Times New Roman" panose="02020603050405020304" pitchFamily="18" charset="0"/>
                <a:cs typeface="Times New Roman" panose="02020603050405020304" pitchFamily="18" charset="0"/>
              </a:rPr>
              <a:t>E.val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T.val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F.val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digit.val</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根据产生式的语义，给出符号属性的求值规则</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即</a:t>
            </a:r>
            <a:r>
              <a:rPr lang="zh-CN" altLang="en-US" sz="2400" dirty="0" smtClean="0">
                <a:solidFill>
                  <a:srgbClr val="0000FF"/>
                </a:solidFill>
                <a:latin typeface="Times New Roman" panose="02020603050405020304" pitchFamily="18" charset="0"/>
                <a:cs typeface="Times New Roman" panose="02020603050405020304" pitchFamily="18" charset="0"/>
              </a:rPr>
              <a:t>语义规则</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，从而形成</a:t>
            </a:r>
            <a:r>
              <a:rPr lang="zh-CN" altLang="en-US" sz="2400" dirty="0" smtClean="0">
                <a:solidFill>
                  <a:srgbClr val="FF3300"/>
                </a:solidFill>
                <a:latin typeface="Times New Roman" panose="02020603050405020304" pitchFamily="18" charset="0"/>
                <a:cs typeface="Times New Roman" panose="02020603050405020304" pitchFamily="18" charset="0"/>
              </a:rPr>
              <a:t>语法制导定义</a:t>
            </a:r>
            <a:r>
              <a:rPr lang="zh-CN" altLang="en-US" sz="2400" dirty="0" smtClean="0">
                <a:latin typeface="Times New Roman" panose="02020603050405020304" pitchFamily="18" charset="0"/>
                <a:cs typeface="Times New Roman" panose="02020603050405020304" pitchFamily="18" charset="0"/>
              </a:rPr>
              <a:t>。</a:t>
            </a:r>
          </a:p>
          <a:p>
            <a:pPr lvl="1" eaLnBrk="1" hangingPunct="1"/>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sym typeface="Symbol" pitchFamily="18" charset="2"/>
              </a:rPr>
              <a:t>E</a:t>
            </a:r>
            <a:r>
              <a:rPr lang="en-US" altLang="zh-CN" baseline="-25000" dirty="0" smtClean="0">
                <a:latin typeface="Times New Roman" panose="02020603050405020304" pitchFamily="18" charset="0"/>
                <a:cs typeface="Times New Roman" panose="02020603050405020304" pitchFamily="18" charset="0"/>
                <a:sym typeface="Symbol" pitchFamily="18" charset="2"/>
              </a:rPr>
              <a:t>1</a:t>
            </a:r>
            <a:r>
              <a:rPr lang="en-US" altLang="zh-CN" dirty="0" smtClean="0">
                <a:latin typeface="Times New Roman" panose="02020603050405020304" pitchFamily="18" charset="0"/>
                <a:cs typeface="Times New Roman" panose="02020603050405020304" pitchFamily="18" charset="0"/>
                <a:sym typeface="Symbol" pitchFamily="18" charset="2"/>
              </a:rPr>
              <a:t>+T</a:t>
            </a:r>
            <a:r>
              <a:rPr lang="zh-CN" altLang="en-US" dirty="0" smtClean="0">
                <a:latin typeface="Times New Roman" panose="02020603050405020304" pitchFamily="18" charset="0"/>
                <a:cs typeface="Times New Roman" panose="02020603050405020304" pitchFamily="18" charset="0"/>
                <a:sym typeface="Symbol" pitchFamily="18" charset="2"/>
              </a:rPr>
              <a:t>对应的</a:t>
            </a:r>
            <a:r>
              <a:rPr lang="zh-CN" altLang="en-US" dirty="0" smtClean="0">
                <a:latin typeface="Times New Roman" panose="02020603050405020304" pitchFamily="18" charset="0"/>
                <a:cs typeface="Times New Roman" panose="02020603050405020304" pitchFamily="18" charset="0"/>
              </a:rPr>
              <a:t>求值规则：</a:t>
            </a:r>
            <a:r>
              <a:rPr lang="en-US" altLang="zh-CN" dirty="0" err="1" smtClean="0">
                <a:latin typeface="Times New Roman" panose="02020603050405020304" pitchFamily="18" charset="0"/>
                <a:cs typeface="Times New Roman" panose="02020603050405020304" pitchFamily="18" charset="0"/>
              </a:rPr>
              <a:t>E.val</a:t>
            </a:r>
            <a:r>
              <a:rPr lang="en-US" altLang="zh-CN" dirty="0" smtClean="0">
                <a:latin typeface="Times New Roman" panose="02020603050405020304" pitchFamily="18" charset="0"/>
                <a:cs typeface="Times New Roman" panose="02020603050405020304" pitchFamily="18" charset="0"/>
              </a:rPr>
              <a:t>=E</a:t>
            </a:r>
            <a:r>
              <a:rPr lang="en-US" altLang="zh-CN" baseline="-25000" dirty="0" smtClean="0">
                <a:latin typeface="Times New Roman" panose="02020603050405020304" pitchFamily="18" charset="0"/>
                <a:cs typeface="Times New Roman" panose="02020603050405020304" pitchFamily="18" charset="0"/>
                <a:sym typeface="Symbol" pitchFamily="18" charset="2"/>
              </a:rPr>
              <a:t>1</a:t>
            </a:r>
            <a:r>
              <a:rPr lang="en-US" altLang="zh-CN" dirty="0" smtClean="0">
                <a:latin typeface="Times New Roman" panose="02020603050405020304" pitchFamily="18" charset="0"/>
                <a:cs typeface="Times New Roman" panose="02020603050405020304" pitchFamily="18" charset="0"/>
              </a:rPr>
              <a:t>.val+T.val</a:t>
            </a:r>
          </a:p>
          <a:p>
            <a:pPr lvl="1" eaLnBrk="1" hangingPunct="1"/>
            <a:r>
              <a:rPr lang="zh-CN" altLang="en-US" dirty="0" smtClean="0">
                <a:latin typeface="Times New Roman" panose="02020603050405020304" pitchFamily="18" charset="0"/>
                <a:cs typeface="Times New Roman" panose="02020603050405020304" pitchFamily="18" charset="0"/>
              </a:rPr>
              <a:t>语法制导定义：产生式  语义规则</a:t>
            </a:r>
          </a:p>
        </p:txBody>
      </p:sp>
    </p:spTree>
    <p:extLst>
      <p:ext uri="{BB962C8B-B14F-4D97-AF65-F5344CB8AC3E}">
        <p14:creationId xmlns:p14="http://schemas.microsoft.com/office/powerpoint/2010/main" val="16794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up)">
                                      <p:cBhvr>
                                        <p:cTn id="7" dur="500"/>
                                        <p:tgtEl>
                                          <p:spTgt spid="18739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7396"/>
                                        </p:tgtEl>
                                        <p:attrNameLst>
                                          <p:attrName>style.visibility</p:attrName>
                                        </p:attrNameLst>
                                      </p:cBhvr>
                                      <p:to>
                                        <p:strVal val="visible"/>
                                      </p:to>
                                    </p:set>
                                    <p:animEffect transition="in" filter="wipe(left)">
                                      <p:cBhvr>
                                        <p:cTn id="11" dur="500"/>
                                        <p:tgtEl>
                                          <p:spTgt spid="1873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87395">
                                            <p:txEl>
                                              <p:pRg st="1" end="1"/>
                                            </p:txEl>
                                          </p:spTgt>
                                        </p:tgtEl>
                                        <p:attrNameLst>
                                          <p:attrName>style.visibility</p:attrName>
                                        </p:attrNameLst>
                                      </p:cBhvr>
                                      <p:to>
                                        <p:strVal val="visible"/>
                                      </p:to>
                                    </p:set>
                                    <p:animEffect transition="in" filter="wipe(up)">
                                      <p:cBhvr>
                                        <p:cTn id="16" dur="500"/>
                                        <p:tgtEl>
                                          <p:spTgt spid="1873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87395">
                                            <p:txEl>
                                              <p:pRg st="2" end="2"/>
                                            </p:txEl>
                                          </p:spTgt>
                                        </p:tgtEl>
                                        <p:attrNameLst>
                                          <p:attrName>style.visibility</p:attrName>
                                        </p:attrNameLst>
                                      </p:cBhvr>
                                      <p:to>
                                        <p:strVal val="visible"/>
                                      </p:to>
                                    </p:set>
                                    <p:animEffect transition="in" filter="wipe(up)">
                                      <p:cBhvr>
                                        <p:cTn id="21" dur="500"/>
                                        <p:tgtEl>
                                          <p:spTgt spid="1873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7395">
                                            <p:txEl>
                                              <p:pRg st="3" end="3"/>
                                            </p:txEl>
                                          </p:spTgt>
                                        </p:tgtEl>
                                        <p:attrNameLst>
                                          <p:attrName>style.visibility</p:attrName>
                                        </p:attrNameLst>
                                      </p:cBhvr>
                                      <p:to>
                                        <p:strVal val="visible"/>
                                      </p:to>
                                    </p:set>
                                    <p:animEffect transition="in" filter="wipe(up)">
                                      <p:cBhvr>
                                        <p:cTn id="26" dur="500"/>
                                        <p:tgtEl>
                                          <p:spTgt spid="18739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87395">
                                            <p:txEl>
                                              <p:pRg st="4" end="4"/>
                                            </p:txEl>
                                          </p:spTgt>
                                        </p:tgtEl>
                                        <p:attrNameLst>
                                          <p:attrName>style.visibility</p:attrName>
                                        </p:attrNameLst>
                                      </p:cBhvr>
                                      <p:to>
                                        <p:strVal val="visible"/>
                                      </p:to>
                                    </p:set>
                                    <p:animEffect transition="in" filter="wipe(up)">
                                      <p:cBhvr>
                                        <p:cTn id="31" dur="500"/>
                                        <p:tgtEl>
                                          <p:spTgt spid="18739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87395">
                                            <p:txEl>
                                              <p:pRg st="5" end="5"/>
                                            </p:txEl>
                                          </p:spTgt>
                                        </p:tgtEl>
                                        <p:attrNameLst>
                                          <p:attrName>style.visibility</p:attrName>
                                        </p:attrNameLst>
                                      </p:cBhvr>
                                      <p:to>
                                        <p:strVal val="visible"/>
                                      </p:to>
                                    </p:set>
                                    <p:animEffect transition="in" filter="wipe(up)">
                                      <p:cBhvr>
                                        <p:cTn id="36" dur="500"/>
                                        <p:tgtEl>
                                          <p:spTgt spid="18739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87395">
                                            <p:txEl>
                                              <p:pRg st="6" end="6"/>
                                            </p:txEl>
                                          </p:spTgt>
                                        </p:tgtEl>
                                        <p:attrNameLst>
                                          <p:attrName>style.visibility</p:attrName>
                                        </p:attrNameLst>
                                      </p:cBhvr>
                                      <p:to>
                                        <p:strVal val="visible"/>
                                      </p:to>
                                    </p:set>
                                    <p:animEffect transition="in" filter="wipe(up)">
                                      <p:cBhvr>
                                        <p:cTn id="41" dur="500"/>
                                        <p:tgtEl>
                                          <p:spTgt spid="187395">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87395">
                                            <p:txEl>
                                              <p:pRg st="7" end="7"/>
                                            </p:txEl>
                                          </p:spTgt>
                                        </p:tgtEl>
                                        <p:attrNameLst>
                                          <p:attrName>style.visibility</p:attrName>
                                        </p:attrNameLst>
                                      </p:cBhvr>
                                      <p:to>
                                        <p:strVal val="visible"/>
                                      </p:to>
                                    </p:set>
                                    <p:animEffect transition="in" filter="wipe(up)">
                                      <p:cBhvr>
                                        <p:cTn id="46" dur="500"/>
                                        <p:tgtEl>
                                          <p:spTgt spid="18739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87395">
                                            <p:txEl>
                                              <p:pRg st="8" end="8"/>
                                            </p:txEl>
                                          </p:spTgt>
                                        </p:tgtEl>
                                        <p:attrNameLst>
                                          <p:attrName>style.visibility</p:attrName>
                                        </p:attrNameLst>
                                      </p:cBhvr>
                                      <p:to>
                                        <p:strVal val="visible"/>
                                      </p:to>
                                    </p:set>
                                    <p:animEffect transition="in" filter="wipe(up)">
                                      <p:cBhvr>
                                        <p:cTn id="51" dur="500"/>
                                        <p:tgtEl>
                                          <p:spTgt spid="187395">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87395">
                                            <p:txEl>
                                              <p:pRg st="9" end="9"/>
                                            </p:txEl>
                                          </p:spTgt>
                                        </p:tgtEl>
                                        <p:attrNameLst>
                                          <p:attrName>style.visibility</p:attrName>
                                        </p:attrNameLst>
                                      </p:cBhvr>
                                      <p:to>
                                        <p:strVal val="visible"/>
                                      </p:to>
                                    </p:set>
                                    <p:animEffect transition="in" filter="wipe(up)">
                                      <p:cBhvr>
                                        <p:cTn id="56" dur="500"/>
                                        <p:tgtEl>
                                          <p:spTgt spid="187395">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7395">
                                            <p:txEl>
                                              <p:pRg st="10" end="10"/>
                                            </p:txEl>
                                          </p:spTgt>
                                        </p:tgtEl>
                                        <p:attrNameLst>
                                          <p:attrName>style.visibility</p:attrName>
                                        </p:attrNameLst>
                                      </p:cBhvr>
                                      <p:to>
                                        <p:strVal val="visible"/>
                                      </p:to>
                                    </p:set>
                                    <p:animEffect transition="in" filter="wipe(up)">
                                      <p:cBhvr>
                                        <p:cTn id="61" dur="500"/>
                                        <p:tgtEl>
                                          <p:spTgt spid="187395">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87395">
                                            <p:txEl>
                                              <p:pRg st="11" end="11"/>
                                            </p:txEl>
                                          </p:spTgt>
                                        </p:tgtEl>
                                        <p:attrNameLst>
                                          <p:attrName>style.visibility</p:attrName>
                                        </p:attrNameLst>
                                      </p:cBhvr>
                                      <p:to>
                                        <p:strVal val="visible"/>
                                      </p:to>
                                    </p:set>
                                    <p:animEffect transition="in" filter="wipe(up)">
                                      <p:cBhvr>
                                        <p:cTn id="66" dur="500"/>
                                        <p:tgtEl>
                                          <p:spTgt spid="187395">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7397"/>
                                        </p:tgtEl>
                                        <p:attrNameLst>
                                          <p:attrName>style.visibility</p:attrName>
                                        </p:attrNameLst>
                                      </p:cBhvr>
                                      <p:to>
                                        <p:strVal val="visible"/>
                                      </p:to>
                                    </p:set>
                                    <p:animEffect transition="in" filter="wipe(left)">
                                      <p:cBhvr>
                                        <p:cTn id="71" dur="500"/>
                                        <p:tgtEl>
                                          <p:spTgt spid="18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nimBg="1"/>
      <p:bldP spid="187397" grpId="0" animBg="1"/>
      <p:bldP spid="187395" grpId="0" build="p" bldLvl="2"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Verdana" pitchFamily="34" charset="0"/>
              </a:rPr>
              <a:t>语义动作中变量、属性及函数说明</a:t>
            </a:r>
            <a:endParaRPr lang="zh-CN" altLang="en-US" dirty="0"/>
          </a:p>
        </p:txBody>
      </p:sp>
      <p:sp>
        <p:nvSpPr>
          <p:cNvPr id="3" name="内容占位符 2"/>
          <p:cNvSpPr>
            <a:spLocks noGrp="1"/>
          </p:cNvSpPr>
          <p:nvPr>
            <p:ph idx="1"/>
          </p:nvPr>
        </p:nvSpPr>
        <p:spPr/>
        <p:txBody>
          <a:bodyPr/>
          <a:lstStyle/>
          <a:p>
            <a:pPr>
              <a:lnSpc>
                <a:spcPct val="120000"/>
              </a:lnSpc>
              <a:spcBef>
                <a:spcPts val="0"/>
              </a:spcBef>
            </a:pPr>
            <a:r>
              <a:rPr lang="zh-CN" altLang="en-US" sz="2400" dirty="0">
                <a:latin typeface="Times New Roman" panose="02020603050405020304" pitchFamily="18" charset="0"/>
                <a:cs typeface="Times New Roman" panose="02020603050405020304" pitchFamily="18" charset="0"/>
              </a:rPr>
              <a:t>变量</a:t>
            </a:r>
            <a:r>
              <a:rPr lang="en-US" altLang="zh-CN" sz="2400" dirty="0" err="1">
                <a:latin typeface="Times New Roman" panose="02020603050405020304" pitchFamily="18" charset="0"/>
                <a:cs typeface="Times New Roman" panose="02020603050405020304" pitchFamily="18" charset="0"/>
              </a:rPr>
              <a:t>nextstat</a:t>
            </a:r>
            <a:r>
              <a:rPr lang="zh-CN" altLang="en-US" sz="2400" dirty="0" smtClean="0">
                <a:latin typeface="Times New Roman" panose="02020603050405020304" pitchFamily="18" charset="0"/>
                <a:cs typeface="Times New Roman" panose="02020603050405020304" pitchFamily="18" charset="0"/>
              </a:rPr>
              <a:t>：写指针，指示输出</a:t>
            </a:r>
            <a:r>
              <a:rPr lang="zh-CN" altLang="en-US" sz="2400" dirty="0">
                <a:latin typeface="Times New Roman" panose="02020603050405020304" pitchFamily="18" charset="0"/>
                <a:cs typeface="Times New Roman" panose="02020603050405020304" pitchFamily="18" charset="0"/>
              </a:rPr>
              <a:t>序列中下一条三地址语句的</a:t>
            </a:r>
            <a:r>
              <a:rPr lang="zh-CN" altLang="en-US" sz="2400" dirty="0" smtClean="0">
                <a:latin typeface="Times New Roman" panose="02020603050405020304" pitchFamily="18" charset="0"/>
                <a:cs typeface="Times New Roman" panose="02020603050405020304" pitchFamily="18" charset="0"/>
              </a:rPr>
              <a:t>位置。</a:t>
            </a:r>
            <a:endParaRPr lang="en-US" altLang="zh-CN" sz="2400" dirty="0" smtClean="0">
              <a:latin typeface="Times New Roman" panose="02020603050405020304" pitchFamily="18" charset="0"/>
              <a:cs typeface="Times New Roman" panose="02020603050405020304" pitchFamily="18" charset="0"/>
            </a:endParaRPr>
          </a:p>
          <a:p>
            <a:pPr>
              <a:lnSpc>
                <a:spcPct val="120000"/>
              </a:lnSpc>
              <a:spcBef>
                <a:spcPts val="0"/>
              </a:spcBef>
            </a:pPr>
            <a:r>
              <a:rPr lang="zh-CN" altLang="en-US" sz="2400" dirty="0">
                <a:latin typeface="Times New Roman" panose="02020603050405020304" pitchFamily="18" charset="0"/>
                <a:cs typeface="Times New Roman" panose="02020603050405020304" pitchFamily="18" charset="0"/>
              </a:rPr>
              <a:t>属性</a:t>
            </a:r>
            <a:r>
              <a:rPr lang="en-US" altLang="zh-CN" sz="2400" dirty="0" err="1" smtClean="0">
                <a:latin typeface="Times New Roman" panose="02020603050405020304" pitchFamily="18" charset="0"/>
                <a:cs typeface="Times New Roman" panose="02020603050405020304" pitchFamily="18" charset="0"/>
              </a:rPr>
              <a:t>E.entry</a:t>
            </a:r>
            <a:r>
              <a:rPr lang="zh-CN" altLang="en-US"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存放布尔表达式</a:t>
            </a:r>
            <a:r>
              <a:rPr lang="en-US" altLang="zh-CN" sz="2400" dirty="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的真值</a:t>
            </a:r>
            <a:r>
              <a:rPr lang="zh-CN" altLang="en-US" sz="2400" dirty="0">
                <a:latin typeface="Times New Roman" panose="02020603050405020304" pitchFamily="18" charset="0"/>
                <a:cs typeface="Times New Roman" panose="02020603050405020304" pitchFamily="18" charset="0"/>
              </a:rPr>
              <a:t>的临时</a:t>
            </a:r>
            <a:r>
              <a:rPr lang="zh-CN" altLang="en-US" sz="2400" dirty="0" smtClean="0">
                <a:latin typeface="Times New Roman" panose="02020603050405020304" pitchFamily="18" charset="0"/>
                <a:cs typeface="Times New Roman" panose="02020603050405020304" pitchFamily="18" charset="0"/>
              </a:rPr>
              <a:t>变量</a:t>
            </a:r>
            <a:r>
              <a:rPr lang="zh-CN" altLang="en-US" sz="2400" dirty="0">
                <a:latin typeface="Times New Roman" panose="02020603050405020304" pitchFamily="18" charset="0"/>
                <a:cs typeface="Times New Roman" panose="02020603050405020304" pitchFamily="18" charset="0"/>
              </a:rPr>
              <a:t>在符号表中的入口</a:t>
            </a:r>
            <a:r>
              <a:rPr lang="zh-CN" altLang="en-US" sz="2400" dirty="0" smtClean="0">
                <a:latin typeface="Times New Roman" panose="02020603050405020304" pitchFamily="18" charset="0"/>
                <a:cs typeface="Times New Roman" panose="02020603050405020304" pitchFamily="18" charset="0"/>
              </a:rPr>
              <a:t>位置。</a:t>
            </a:r>
            <a:endParaRPr lang="en-US" altLang="zh-CN" sz="2400" dirty="0" smtClean="0">
              <a:latin typeface="Times New Roman" panose="02020603050405020304" pitchFamily="18" charset="0"/>
              <a:cs typeface="Times New Roman" panose="02020603050405020304" pitchFamily="18" charset="0"/>
            </a:endParaRPr>
          </a:p>
          <a:p>
            <a:pPr>
              <a:lnSpc>
                <a:spcPct val="120000"/>
              </a:lnSpc>
              <a:spcBef>
                <a:spcPts val="0"/>
              </a:spcBef>
            </a:pPr>
            <a:r>
              <a:rPr lang="zh-CN" altLang="en-US" sz="2400" dirty="0" smtClean="0">
                <a:latin typeface="Times New Roman" panose="02020603050405020304" pitchFamily="18" charset="0"/>
                <a:cs typeface="Times New Roman" panose="02020603050405020304" pitchFamily="18" charset="0"/>
              </a:rPr>
              <a:t>函数</a:t>
            </a:r>
            <a:r>
              <a:rPr lang="en-US" altLang="zh-CN" sz="2400" dirty="0" err="1" smtClean="0">
                <a:latin typeface="Times New Roman" panose="02020603050405020304" pitchFamily="18" charset="0"/>
                <a:cs typeface="Times New Roman" panose="02020603050405020304" pitchFamily="18" charset="0"/>
              </a:rPr>
              <a:t>outcode</a:t>
            </a:r>
            <a:r>
              <a:rPr lang="en-US" altLang="zh-CN" sz="2400" dirty="0" smtClean="0">
                <a:latin typeface="Times New Roman" panose="02020603050405020304" pitchFamily="18" charset="0"/>
                <a:cs typeface="Times New Roman" panose="02020603050405020304" pitchFamily="18" charset="0"/>
              </a:rPr>
              <a:t>(s)</a:t>
            </a:r>
            <a:r>
              <a:rPr lang="zh-CN" altLang="en-US" sz="2400" dirty="0" smtClean="0">
                <a:latin typeface="Times New Roman" panose="02020603050405020304" pitchFamily="18" charset="0"/>
                <a:cs typeface="Times New Roman" panose="02020603050405020304" pitchFamily="18" charset="0"/>
              </a:rPr>
              <a:t>：根据</a:t>
            </a:r>
            <a:r>
              <a:rPr lang="en-US" altLang="zh-CN" sz="2400" dirty="0" err="1" smtClean="0">
                <a:latin typeface="Times New Roman" panose="02020603050405020304" pitchFamily="18" charset="0"/>
                <a:cs typeface="Times New Roman" panose="02020603050405020304" pitchFamily="18" charset="0"/>
              </a:rPr>
              <a:t>nextstat</a:t>
            </a:r>
            <a:r>
              <a:rPr lang="zh-CN" altLang="en-US" sz="2400" dirty="0" smtClean="0">
                <a:latin typeface="Times New Roman" panose="02020603050405020304" pitchFamily="18" charset="0"/>
                <a:cs typeface="Times New Roman" panose="02020603050405020304" pitchFamily="18" charset="0"/>
              </a:rPr>
              <a:t>的指示将三</a:t>
            </a:r>
            <a:r>
              <a:rPr lang="zh-CN" altLang="en-US" sz="2400" dirty="0">
                <a:latin typeface="Times New Roman" panose="02020603050405020304" pitchFamily="18" charset="0"/>
                <a:cs typeface="Times New Roman" panose="02020603050405020304" pitchFamily="18" charset="0"/>
              </a:rPr>
              <a:t>地址</a:t>
            </a:r>
            <a:r>
              <a:rPr lang="zh-CN" altLang="en-US" sz="2400" dirty="0" smtClean="0">
                <a:latin typeface="Times New Roman" panose="02020603050405020304" pitchFamily="18" charset="0"/>
                <a:cs typeface="Times New Roman" panose="02020603050405020304" pitchFamily="18" charset="0"/>
              </a:rPr>
              <a:t>语句写到输出序列中。</a:t>
            </a:r>
            <a:endParaRPr lang="en-US" altLang="zh-CN" sz="2400" dirty="0" smtClean="0">
              <a:latin typeface="Times New Roman" panose="02020603050405020304" pitchFamily="18" charset="0"/>
              <a:cs typeface="Times New Roman" panose="02020603050405020304" pitchFamily="18" charset="0"/>
            </a:endParaRPr>
          </a:p>
          <a:p>
            <a:pPr lvl="1">
              <a:lnSpc>
                <a:spcPct val="120000"/>
              </a:lnSpc>
              <a:spcBef>
                <a:spcPts val="0"/>
              </a:spcBef>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outcode</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输出一条三地址语句之后，</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nextstat</a:t>
            </a:r>
            <a:r>
              <a:rPr lang="zh-CN" altLang="en-US" dirty="0">
                <a:latin typeface="Times New Roman" panose="02020603050405020304" pitchFamily="18" charset="0"/>
                <a:cs typeface="Times New Roman" panose="02020603050405020304" pitchFamily="18" charset="0"/>
              </a:rPr>
              <a:t>自动加</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110</a:t>
            </a:fld>
            <a:endParaRPr lang="en-US" altLang="zh-CN">
              <a:solidFill>
                <a:srgbClr val="000000"/>
              </a:solidFill>
            </a:endParaRPr>
          </a:p>
        </p:txBody>
      </p:sp>
    </p:spTree>
    <p:extLst>
      <p:ext uri="{BB962C8B-B14F-4D97-AF65-F5344CB8AC3E}">
        <p14:creationId xmlns:p14="http://schemas.microsoft.com/office/powerpoint/2010/main" val="7898858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5"/>
          <p:cNvSpPr txBox="1">
            <a:spLocks noChangeArrowheads="1"/>
          </p:cNvSpPr>
          <p:nvPr/>
        </p:nvSpPr>
        <p:spPr bwMode="auto">
          <a:xfrm>
            <a:off x="1466655" y="3879050"/>
            <a:ext cx="7515835" cy="1793050"/>
          </a:xfrm>
          <a:prstGeom prst="rect">
            <a:avLst/>
          </a:prstGeom>
          <a:solidFill>
            <a:schemeClr val="bg1"/>
          </a:solidFill>
          <a:ln>
            <a:noFill/>
          </a:ln>
          <a:effectLst/>
          <a:extLst/>
        </p:spPr>
        <p:txBody>
          <a:bodyPr anchor="t" anchorCtr="0">
            <a:noAutofit/>
          </a:bodyPr>
          <a:lstStyle/>
          <a:p>
            <a:r>
              <a:rPr lang="en-US" altLang="zh-CN" sz="2200" dirty="0" smtClean="0">
                <a:solidFill>
                  <a:srgbClr val="0000FF"/>
                </a:solidFill>
                <a:latin typeface="Times New Roman" pitchFamily="18" charset="0"/>
                <a:ea typeface="宋体" pitchFamily="2" charset="-122"/>
              </a:rPr>
              <a:t>            {  </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newtemp</a:t>
            </a:r>
            <a:r>
              <a:rPr lang="en-US" altLang="zh-CN" sz="2200" dirty="0" smtClean="0">
                <a:solidFill>
                  <a:srgbClr val="0000FF"/>
                </a:solidFill>
                <a:latin typeface="Times New Roman" pitchFamily="18" charset="0"/>
                <a:ea typeface="宋体" pitchFamily="2" charset="-122"/>
              </a:rPr>
              <a:t>();</a:t>
            </a:r>
            <a:endParaRPr lang="en-US" altLang="zh-CN" sz="2200" dirty="0">
              <a:solidFill>
                <a:srgbClr val="0000FF"/>
              </a:solidFill>
              <a:latin typeface="Times New Roman" pitchFamily="18" charset="0"/>
              <a:ea typeface="宋体" pitchFamily="2" charset="-122"/>
            </a:endParaRPr>
          </a:p>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if</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id</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.entry  </a:t>
            </a:r>
            <a:r>
              <a:rPr lang="en-US" altLang="zh-CN" sz="2200" dirty="0" err="1">
                <a:solidFill>
                  <a:srgbClr val="0000FF"/>
                </a:solidFill>
                <a:latin typeface="Times New Roman" pitchFamily="18" charset="0"/>
                <a:ea typeface="宋体" pitchFamily="2" charset="-122"/>
              </a:rPr>
              <a:t>relop.op</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id</a:t>
            </a:r>
            <a:r>
              <a:rPr lang="en-US" altLang="zh-CN" sz="2200" baseline="-25000" dirty="0" smtClean="0">
                <a:solidFill>
                  <a:srgbClr val="0000FF"/>
                </a:solidFill>
                <a:latin typeface="Times New Roman" pitchFamily="18" charset="0"/>
                <a:ea typeface="宋体" pitchFamily="2" charset="-122"/>
              </a:rPr>
              <a:t>2</a:t>
            </a:r>
            <a:r>
              <a:rPr lang="en-US" altLang="zh-CN" sz="2200" dirty="0" smtClean="0">
                <a:solidFill>
                  <a:srgbClr val="0000FF"/>
                </a:solidFill>
                <a:latin typeface="Times New Roman" pitchFamily="18" charset="0"/>
                <a:ea typeface="宋体" pitchFamily="2" charset="-122"/>
              </a:rPr>
              <a:t>.entry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err="1">
                <a:solidFill>
                  <a:srgbClr val="FF0000"/>
                </a:solidFill>
                <a:latin typeface="Times New Roman" pitchFamily="18" charset="0"/>
                <a:ea typeface="宋体" pitchFamily="2" charset="-122"/>
              </a:rPr>
              <a:t>goto</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nextstat+3);</a:t>
            </a:r>
          </a:p>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0</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a:t>
            </a:r>
            <a:r>
              <a:rPr lang="zh-CN" altLang="en-US" sz="2200" dirty="0">
                <a:solidFill>
                  <a:srgbClr val="0000FF"/>
                </a:solidFill>
                <a:latin typeface="Times New Roman" pitchFamily="18" charset="0"/>
                <a:ea typeface="宋体" pitchFamily="2" charset="-122"/>
              </a:rPr>
              <a:t>；</a:t>
            </a:r>
          </a:p>
          <a:p>
            <a:r>
              <a:rPr lang="zh-CN" altLang="en-US"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err="1">
                <a:solidFill>
                  <a:srgbClr val="FF0000"/>
                </a:solidFill>
                <a:latin typeface="Times New Roman" pitchFamily="18" charset="0"/>
                <a:ea typeface="宋体" pitchFamily="2" charset="-122"/>
              </a:rPr>
              <a:t>goto</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rPr>
              <a:t>nextstat+2)</a:t>
            </a:r>
            <a:r>
              <a:rPr lang="zh-CN" altLang="en-US" sz="2200" dirty="0">
                <a:solidFill>
                  <a:srgbClr val="0000FF"/>
                </a:solidFill>
                <a:latin typeface="Times New Roman" pitchFamily="18" charset="0"/>
                <a:ea typeface="宋体" pitchFamily="2" charset="-122"/>
              </a:rPr>
              <a:t>；</a:t>
            </a:r>
          </a:p>
          <a:p>
            <a:r>
              <a:rPr lang="zh-CN" altLang="en-US"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1</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smtClean="0">
                <a:solidFill>
                  <a:srgbClr val="0000FF"/>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rPr>
              <a:t>}</a:t>
            </a:r>
          </a:p>
        </p:txBody>
      </p:sp>
      <p:sp>
        <p:nvSpPr>
          <p:cNvPr id="2" name="标题 1"/>
          <p:cNvSpPr>
            <a:spLocks noGrp="1"/>
          </p:cNvSpPr>
          <p:nvPr>
            <p:ph type="title"/>
          </p:nvPr>
        </p:nvSpPr>
        <p:spPr/>
        <p:txBody>
          <a:bodyPr/>
          <a:lstStyle/>
          <a:p>
            <a:r>
              <a:rPr lang="zh-CN" altLang="en-US" dirty="0">
                <a:latin typeface="Verdana" pitchFamily="34" charset="0"/>
              </a:rPr>
              <a:t>数值表示法翻译</a:t>
            </a:r>
            <a:r>
              <a:rPr lang="zh-CN" altLang="en-US" dirty="0" smtClean="0">
                <a:latin typeface="Verdana" pitchFamily="34" charset="0"/>
              </a:rPr>
              <a:t>方案</a:t>
            </a:r>
            <a:endParaRPr lang="zh-CN" altLang="en-US" dirty="0"/>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111</a:t>
            </a:fld>
            <a:endParaRPr lang="en-US" altLang="zh-CN">
              <a:solidFill>
                <a:srgbClr val="000000"/>
              </a:solidFill>
            </a:endParaRPr>
          </a:p>
        </p:txBody>
      </p:sp>
      <p:sp>
        <p:nvSpPr>
          <p:cNvPr id="5" name="Text Box 4"/>
          <p:cNvSpPr txBox="1">
            <a:spLocks noChangeArrowheads="1"/>
          </p:cNvSpPr>
          <p:nvPr/>
        </p:nvSpPr>
        <p:spPr bwMode="auto">
          <a:xfrm>
            <a:off x="251520" y="1133745"/>
            <a:ext cx="2019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 </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 or E</a:t>
            </a:r>
            <a:r>
              <a:rPr lang="en-US" altLang="zh-CN" sz="2200" baseline="-25000" dirty="0">
                <a:solidFill>
                  <a:srgbClr val="000000"/>
                </a:solidFill>
                <a:latin typeface="Times New Roman" pitchFamily="18" charset="0"/>
                <a:ea typeface="宋体" pitchFamily="2" charset="-122"/>
              </a:rPr>
              <a:t>2</a:t>
            </a:r>
            <a:endParaRPr lang="en-US" altLang="zh-CN" sz="2200" dirty="0">
              <a:solidFill>
                <a:srgbClr val="000000"/>
              </a:solidFill>
              <a:latin typeface="Times New Roman" pitchFamily="18" charset="0"/>
              <a:ea typeface="宋体" pitchFamily="2" charset="-122"/>
            </a:endParaRPr>
          </a:p>
        </p:txBody>
      </p:sp>
      <p:sp>
        <p:nvSpPr>
          <p:cNvPr id="6" name="Text Box 5"/>
          <p:cNvSpPr txBox="1">
            <a:spLocks noChangeArrowheads="1"/>
          </p:cNvSpPr>
          <p:nvPr/>
        </p:nvSpPr>
        <p:spPr bwMode="auto">
          <a:xfrm>
            <a:off x="2051720" y="1088740"/>
            <a:ext cx="6756260" cy="72008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newtemp</a:t>
            </a:r>
            <a:r>
              <a:rPr lang="en-US" altLang="zh-CN" sz="2200" dirty="0" smtClean="0">
                <a:solidFill>
                  <a:srgbClr val="0000FF"/>
                </a:solidFill>
                <a:latin typeface="Times New Roman" pitchFamily="18" charset="0"/>
                <a:ea typeface="宋体" pitchFamily="2" charset="-122"/>
              </a:rPr>
              <a:t>();</a:t>
            </a:r>
            <a:endParaRPr lang="en-US" altLang="zh-CN" sz="2200" dirty="0">
              <a:solidFill>
                <a:srgbClr val="0000FF"/>
              </a:solidFill>
              <a:latin typeface="Times New Roman" pitchFamily="18" charset="0"/>
              <a:ea typeface="宋体" pitchFamily="2" charset="-122"/>
            </a:endParaRPr>
          </a:p>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E</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.entry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or</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 E</a:t>
            </a:r>
            <a:r>
              <a:rPr lang="en-US" altLang="zh-CN" sz="2200" baseline="-25000" dirty="0" smtClean="0">
                <a:solidFill>
                  <a:srgbClr val="0000FF"/>
                </a:solidFill>
                <a:latin typeface="Times New Roman" pitchFamily="18" charset="0"/>
                <a:ea typeface="宋体" pitchFamily="2" charset="-122"/>
              </a:rPr>
              <a:t>2</a:t>
            </a:r>
            <a:r>
              <a:rPr lang="en-US" altLang="zh-CN" sz="2200" dirty="0" smtClean="0">
                <a:solidFill>
                  <a:srgbClr val="0000FF"/>
                </a:solidFill>
                <a:latin typeface="Times New Roman" pitchFamily="18" charset="0"/>
                <a:ea typeface="宋体" pitchFamily="2" charset="-122"/>
              </a:rPr>
              <a:t>.entry); </a:t>
            </a:r>
            <a:r>
              <a:rPr lang="en-US" altLang="zh-CN" sz="2200" dirty="0">
                <a:solidFill>
                  <a:srgbClr val="0000FF"/>
                </a:solidFill>
                <a:latin typeface="Times New Roman" pitchFamily="18" charset="0"/>
                <a:ea typeface="宋体" pitchFamily="2" charset="-122"/>
              </a:rPr>
              <a:t>}</a:t>
            </a:r>
          </a:p>
        </p:txBody>
      </p:sp>
      <p:sp>
        <p:nvSpPr>
          <p:cNvPr id="7" name="Text Box 6"/>
          <p:cNvSpPr txBox="1">
            <a:spLocks noChangeArrowheads="1"/>
          </p:cNvSpPr>
          <p:nvPr/>
        </p:nvSpPr>
        <p:spPr bwMode="auto">
          <a:xfrm>
            <a:off x="251520" y="1898830"/>
            <a:ext cx="2019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 </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 and E</a:t>
            </a:r>
            <a:r>
              <a:rPr lang="en-US" altLang="zh-CN" sz="2200" baseline="-25000" dirty="0">
                <a:solidFill>
                  <a:srgbClr val="000000"/>
                </a:solidFill>
                <a:latin typeface="Times New Roman" pitchFamily="18" charset="0"/>
                <a:ea typeface="宋体" pitchFamily="2" charset="-122"/>
              </a:rPr>
              <a:t>2</a:t>
            </a:r>
            <a:endParaRPr lang="en-US" altLang="zh-CN" sz="2200" dirty="0">
              <a:solidFill>
                <a:srgbClr val="000000"/>
              </a:solidFill>
              <a:latin typeface="Times New Roman" pitchFamily="18" charset="0"/>
              <a:ea typeface="宋体" pitchFamily="2" charset="-122"/>
            </a:endParaRPr>
          </a:p>
        </p:txBody>
      </p:sp>
      <p:sp>
        <p:nvSpPr>
          <p:cNvPr id="8" name="Text Box 7"/>
          <p:cNvSpPr txBox="1">
            <a:spLocks noChangeArrowheads="1"/>
          </p:cNvSpPr>
          <p:nvPr/>
        </p:nvSpPr>
        <p:spPr bwMode="auto">
          <a:xfrm>
            <a:off x="2051720" y="1898830"/>
            <a:ext cx="6545825" cy="72008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newtemp</a:t>
            </a:r>
            <a:r>
              <a:rPr lang="en-US" altLang="zh-CN" sz="2200" dirty="0" smtClean="0">
                <a:solidFill>
                  <a:srgbClr val="0000FF"/>
                </a:solidFill>
                <a:latin typeface="Times New Roman" pitchFamily="18" charset="0"/>
                <a:ea typeface="宋体" pitchFamily="2" charset="-122"/>
              </a:rPr>
              <a:t>();</a:t>
            </a:r>
            <a:endParaRPr lang="en-US" altLang="zh-CN" sz="2200" dirty="0">
              <a:solidFill>
                <a:srgbClr val="0000FF"/>
              </a:solidFill>
              <a:latin typeface="Times New Roman" pitchFamily="18" charset="0"/>
              <a:ea typeface="宋体" pitchFamily="2" charset="-122"/>
            </a:endParaRPr>
          </a:p>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E</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.entry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and</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 E</a:t>
            </a:r>
            <a:r>
              <a:rPr lang="en-US" altLang="zh-CN" sz="2200" baseline="-25000" dirty="0" smtClean="0">
                <a:solidFill>
                  <a:srgbClr val="0000FF"/>
                </a:solidFill>
                <a:latin typeface="Times New Roman" pitchFamily="18" charset="0"/>
                <a:ea typeface="宋体" pitchFamily="2" charset="-122"/>
              </a:rPr>
              <a:t>2</a:t>
            </a:r>
            <a:r>
              <a:rPr lang="en-US" altLang="zh-CN" sz="2200" dirty="0" smtClean="0">
                <a:solidFill>
                  <a:srgbClr val="0000FF"/>
                </a:solidFill>
                <a:latin typeface="Times New Roman" pitchFamily="18" charset="0"/>
                <a:ea typeface="宋体" pitchFamily="2" charset="-122"/>
              </a:rPr>
              <a:t>.entry); </a:t>
            </a:r>
            <a:r>
              <a:rPr lang="en-US" altLang="zh-CN" sz="2200" dirty="0">
                <a:solidFill>
                  <a:srgbClr val="0000FF"/>
                </a:solidFill>
                <a:latin typeface="Times New Roman" pitchFamily="18" charset="0"/>
                <a:ea typeface="宋体" pitchFamily="2" charset="-122"/>
              </a:rPr>
              <a:t>}</a:t>
            </a:r>
          </a:p>
        </p:txBody>
      </p:sp>
      <p:sp>
        <p:nvSpPr>
          <p:cNvPr id="9" name="Text Box 8"/>
          <p:cNvSpPr txBox="1">
            <a:spLocks noChangeArrowheads="1"/>
          </p:cNvSpPr>
          <p:nvPr/>
        </p:nvSpPr>
        <p:spPr bwMode="auto">
          <a:xfrm>
            <a:off x="251520" y="2618910"/>
            <a:ext cx="2019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 </a:t>
            </a:r>
            <a:r>
              <a:rPr lang="en-US" altLang="zh-CN" sz="2200" dirty="0">
                <a:solidFill>
                  <a:srgbClr val="000000"/>
                </a:solidFill>
                <a:latin typeface="Times New Roman" pitchFamily="18" charset="0"/>
                <a:ea typeface="宋体" pitchFamily="2" charset="-122"/>
              </a:rPr>
              <a:t>not E</a:t>
            </a:r>
            <a:r>
              <a:rPr lang="en-US" altLang="zh-CN" sz="2200" baseline="-25000" dirty="0">
                <a:solidFill>
                  <a:srgbClr val="000000"/>
                </a:solidFill>
                <a:latin typeface="Times New Roman" pitchFamily="18" charset="0"/>
                <a:ea typeface="宋体" pitchFamily="2" charset="-122"/>
              </a:rPr>
              <a:t>1</a:t>
            </a:r>
            <a:endParaRPr lang="en-US" altLang="zh-CN" sz="2200" dirty="0">
              <a:solidFill>
                <a:srgbClr val="000000"/>
              </a:solidFill>
              <a:latin typeface="Times New Roman" pitchFamily="18" charset="0"/>
              <a:ea typeface="宋体" pitchFamily="2" charset="-122"/>
            </a:endParaRPr>
          </a:p>
        </p:txBody>
      </p:sp>
      <p:sp>
        <p:nvSpPr>
          <p:cNvPr id="10" name="Text Box 9"/>
          <p:cNvSpPr txBox="1">
            <a:spLocks noChangeArrowheads="1"/>
          </p:cNvSpPr>
          <p:nvPr/>
        </p:nvSpPr>
        <p:spPr bwMode="auto">
          <a:xfrm>
            <a:off x="2051720" y="2618910"/>
            <a:ext cx="6545825" cy="72008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newtemp</a:t>
            </a:r>
            <a:r>
              <a:rPr lang="en-US" altLang="zh-CN" sz="2200" dirty="0" smtClean="0">
                <a:solidFill>
                  <a:srgbClr val="0000FF"/>
                </a:solidFill>
                <a:latin typeface="Times New Roman" pitchFamily="18" charset="0"/>
                <a:ea typeface="宋体" pitchFamily="2" charset="-122"/>
              </a:rPr>
              <a:t>();</a:t>
            </a:r>
            <a:endParaRPr lang="en-US" altLang="zh-CN" sz="2200" dirty="0">
              <a:solidFill>
                <a:srgbClr val="0000FF"/>
              </a:solidFill>
              <a:latin typeface="Times New Roman" pitchFamily="18" charset="0"/>
              <a:ea typeface="宋体" pitchFamily="2" charset="-122"/>
            </a:endParaRPr>
          </a:p>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not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E</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.entry); </a:t>
            </a:r>
            <a:r>
              <a:rPr lang="en-US" altLang="zh-CN" sz="2200" dirty="0">
                <a:solidFill>
                  <a:srgbClr val="0000FF"/>
                </a:solidFill>
                <a:latin typeface="Times New Roman" pitchFamily="18" charset="0"/>
                <a:ea typeface="宋体" pitchFamily="2" charset="-122"/>
              </a:rPr>
              <a:t>}</a:t>
            </a:r>
          </a:p>
        </p:txBody>
      </p:sp>
      <p:sp>
        <p:nvSpPr>
          <p:cNvPr id="11" name="Text Box 2"/>
          <p:cNvSpPr txBox="1">
            <a:spLocks noChangeArrowheads="1"/>
          </p:cNvSpPr>
          <p:nvPr/>
        </p:nvSpPr>
        <p:spPr bwMode="auto">
          <a:xfrm>
            <a:off x="251520" y="3372380"/>
            <a:ext cx="189021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 (</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 )</a:t>
            </a:r>
          </a:p>
        </p:txBody>
      </p:sp>
      <p:sp>
        <p:nvSpPr>
          <p:cNvPr id="12" name="Text Box 3"/>
          <p:cNvSpPr txBox="1">
            <a:spLocks noChangeArrowheads="1"/>
          </p:cNvSpPr>
          <p:nvPr/>
        </p:nvSpPr>
        <p:spPr bwMode="auto">
          <a:xfrm>
            <a:off x="2066033" y="3372380"/>
            <a:ext cx="3999765" cy="461665"/>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=E</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.entry)</a:t>
            </a:r>
            <a:r>
              <a:rPr lang="en-US" altLang="zh-CN" sz="2200" dirty="0">
                <a:solidFill>
                  <a:srgbClr val="0000FF"/>
                </a:solidFill>
                <a:latin typeface="Times New Roman" pitchFamily="18" charset="0"/>
                <a:ea typeface="宋体" pitchFamily="2" charset="-122"/>
              </a:rPr>
              <a:t>;</a:t>
            </a:r>
            <a:r>
              <a:rPr lang="en-US" altLang="zh-CN" sz="2200" dirty="0" smtClean="0">
                <a:solidFill>
                  <a:srgbClr val="0000FF"/>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rPr>
              <a:t>}</a:t>
            </a:r>
          </a:p>
        </p:txBody>
      </p:sp>
      <p:sp>
        <p:nvSpPr>
          <p:cNvPr id="13" name="Text Box 4"/>
          <p:cNvSpPr txBox="1">
            <a:spLocks noChangeArrowheads="1"/>
          </p:cNvSpPr>
          <p:nvPr/>
        </p:nvSpPr>
        <p:spPr bwMode="auto">
          <a:xfrm>
            <a:off x="251520" y="3879050"/>
            <a:ext cx="2228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a:t>
            </a:r>
            <a:r>
              <a:rPr lang="en-US" altLang="zh-CN" sz="2200" dirty="0">
                <a:solidFill>
                  <a:srgbClr val="000000"/>
                </a:solidFill>
                <a:latin typeface="Times New Roman" pitchFamily="18" charset="0"/>
                <a:ea typeface="宋体" pitchFamily="2" charset="-122"/>
              </a:rPr>
              <a:t>id</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 </a:t>
            </a:r>
            <a:r>
              <a:rPr lang="en-US" altLang="zh-CN" sz="2200" dirty="0" err="1">
                <a:solidFill>
                  <a:srgbClr val="000000"/>
                </a:solidFill>
                <a:latin typeface="Times New Roman" pitchFamily="18" charset="0"/>
                <a:ea typeface="宋体" pitchFamily="2" charset="-122"/>
              </a:rPr>
              <a:t>relop</a:t>
            </a:r>
            <a:r>
              <a:rPr lang="en-US" altLang="zh-CN" sz="2200" dirty="0">
                <a:solidFill>
                  <a:srgbClr val="000000"/>
                </a:solidFill>
                <a:latin typeface="Times New Roman" pitchFamily="18" charset="0"/>
                <a:ea typeface="宋体" pitchFamily="2" charset="-122"/>
              </a:rPr>
              <a:t> id</a:t>
            </a:r>
            <a:r>
              <a:rPr lang="en-US" altLang="zh-CN" sz="2200" baseline="-25000" dirty="0">
                <a:solidFill>
                  <a:srgbClr val="000000"/>
                </a:solidFill>
                <a:latin typeface="Times New Roman" pitchFamily="18" charset="0"/>
                <a:ea typeface="宋体" pitchFamily="2" charset="-122"/>
              </a:rPr>
              <a:t>2</a:t>
            </a:r>
            <a:endParaRPr lang="en-US" altLang="zh-CN" sz="2200" dirty="0">
              <a:solidFill>
                <a:srgbClr val="000000"/>
              </a:solidFill>
              <a:latin typeface="Times New Roman" pitchFamily="18" charset="0"/>
              <a:ea typeface="宋体" pitchFamily="2" charset="-122"/>
            </a:endParaRPr>
          </a:p>
        </p:txBody>
      </p:sp>
      <p:sp>
        <p:nvSpPr>
          <p:cNvPr id="15" name="Text Box 6"/>
          <p:cNvSpPr txBox="1">
            <a:spLocks noChangeArrowheads="1"/>
          </p:cNvSpPr>
          <p:nvPr/>
        </p:nvSpPr>
        <p:spPr bwMode="auto">
          <a:xfrm>
            <a:off x="251520" y="5672100"/>
            <a:ext cx="189021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a:t>
            </a:r>
            <a:r>
              <a:rPr lang="en-US" altLang="zh-CN" sz="2200" dirty="0">
                <a:solidFill>
                  <a:srgbClr val="000000"/>
                </a:solidFill>
                <a:latin typeface="Times New Roman" pitchFamily="18" charset="0"/>
                <a:ea typeface="宋体" pitchFamily="2" charset="-122"/>
              </a:rPr>
              <a:t> true </a:t>
            </a:r>
          </a:p>
        </p:txBody>
      </p:sp>
      <p:sp>
        <p:nvSpPr>
          <p:cNvPr id="16" name="Text Box 8"/>
          <p:cNvSpPr txBox="1">
            <a:spLocks noChangeArrowheads="1"/>
          </p:cNvSpPr>
          <p:nvPr/>
        </p:nvSpPr>
        <p:spPr bwMode="auto">
          <a:xfrm>
            <a:off x="1556665" y="5672100"/>
            <a:ext cx="6831956" cy="45720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newtemp</a:t>
            </a:r>
            <a:r>
              <a:rPr lang="en-US" altLang="zh-CN" sz="2200" dirty="0" smtClean="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1</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  }</a:t>
            </a:r>
            <a:endParaRPr lang="en-US" altLang="zh-CN" sz="2200" dirty="0">
              <a:solidFill>
                <a:srgbClr val="0000FF"/>
              </a:solidFill>
              <a:latin typeface="Times New Roman" pitchFamily="18" charset="0"/>
              <a:ea typeface="宋体" pitchFamily="2" charset="-122"/>
            </a:endParaRPr>
          </a:p>
        </p:txBody>
      </p:sp>
      <p:sp>
        <p:nvSpPr>
          <p:cNvPr id="17" name="Text Box 6"/>
          <p:cNvSpPr txBox="1">
            <a:spLocks noChangeArrowheads="1"/>
          </p:cNvSpPr>
          <p:nvPr/>
        </p:nvSpPr>
        <p:spPr bwMode="auto">
          <a:xfrm>
            <a:off x="251520" y="6167154"/>
            <a:ext cx="189021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a:t>
            </a:r>
            <a:r>
              <a:rPr lang="en-US" altLang="zh-CN" sz="2200" dirty="0">
                <a:solidFill>
                  <a:srgbClr val="000000"/>
                </a:solidFill>
                <a:latin typeface="Times New Roman" pitchFamily="18" charset="0"/>
                <a:ea typeface="宋体" pitchFamily="2" charset="-122"/>
              </a:rPr>
              <a:t> </a:t>
            </a:r>
            <a:r>
              <a:rPr lang="en-US" altLang="zh-CN" sz="2200" dirty="0" smtClean="0">
                <a:solidFill>
                  <a:srgbClr val="000000"/>
                </a:solidFill>
                <a:latin typeface="Times New Roman" pitchFamily="18" charset="0"/>
                <a:ea typeface="宋体" pitchFamily="2" charset="-122"/>
              </a:rPr>
              <a:t>false</a:t>
            </a:r>
            <a:endParaRPr lang="en-US" altLang="zh-CN" sz="2200" dirty="0">
              <a:solidFill>
                <a:srgbClr val="000000"/>
              </a:solidFill>
              <a:latin typeface="Times New Roman" pitchFamily="18" charset="0"/>
              <a:ea typeface="宋体" pitchFamily="2" charset="-122"/>
            </a:endParaRPr>
          </a:p>
        </p:txBody>
      </p:sp>
      <p:sp>
        <p:nvSpPr>
          <p:cNvPr id="18" name="Text Box 8"/>
          <p:cNvSpPr txBox="1">
            <a:spLocks noChangeArrowheads="1"/>
          </p:cNvSpPr>
          <p:nvPr/>
        </p:nvSpPr>
        <p:spPr bwMode="auto">
          <a:xfrm>
            <a:off x="1556665" y="6167155"/>
            <a:ext cx="6831956" cy="45720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newtemp</a:t>
            </a:r>
            <a:r>
              <a:rPr lang="en-US" altLang="zh-CN" sz="2200" dirty="0" smtClean="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E.entry</a:t>
            </a:r>
            <a:r>
              <a:rPr lang="en-US" altLang="zh-CN" sz="2200" dirty="0" smtClean="0">
                <a:solidFill>
                  <a:srgbClr val="0000FF"/>
                </a:solidFill>
                <a:latin typeface="Times New Roman" pitchFamily="18" charset="0"/>
                <a:ea typeface="宋体" pitchFamily="2" charset="-122"/>
              </a:rPr>
              <a:t> </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a:t>
            </a:r>
            <a:r>
              <a:rPr lang="en-US" altLang="zh-CN" sz="2200" dirty="0">
                <a:solidFill>
                  <a:srgbClr val="FF0000"/>
                </a:solidFill>
                <a:latin typeface="Times New Roman" pitchFamily="18" charset="0"/>
                <a:ea typeface="宋体" pitchFamily="2" charset="-122"/>
                <a:sym typeface="Symbol" pitchFamily="18" charset="2"/>
              </a:rPr>
              <a:t></a:t>
            </a:r>
            <a:r>
              <a:rPr lang="en-US" altLang="zh-CN" sz="2200" dirty="0">
                <a:solidFill>
                  <a:srgbClr val="FF0000"/>
                </a:solidFill>
                <a:latin typeface="Times New Roman" pitchFamily="18" charset="0"/>
                <a:ea typeface="宋体" pitchFamily="2" charset="-122"/>
              </a:rPr>
              <a:t> </a:t>
            </a:r>
            <a:r>
              <a:rPr lang="en-US" altLang="zh-CN" sz="2200" dirty="0" smtClean="0">
                <a:solidFill>
                  <a:srgbClr val="FF0000"/>
                </a:solidFill>
                <a:latin typeface="Times New Roman" pitchFamily="18" charset="0"/>
                <a:ea typeface="宋体" pitchFamily="2" charset="-122"/>
                <a:sym typeface="Symbol" pitchFamily="18" charset="2"/>
              </a:rPr>
              <a:t>0</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  }</a:t>
            </a:r>
            <a:endParaRPr lang="en-US" altLang="zh-CN" sz="2200" dirty="0">
              <a:solidFill>
                <a:srgbClr val="0000FF"/>
              </a:solidFill>
              <a:latin typeface="Times New Roman" pitchFamily="18" charset="0"/>
              <a:ea typeface="宋体" pitchFamily="2" charset="-122"/>
            </a:endParaRPr>
          </a:p>
        </p:txBody>
      </p:sp>
    </p:spTree>
    <p:extLst>
      <p:ext uri="{BB962C8B-B14F-4D97-AF65-F5344CB8AC3E}">
        <p14:creationId xmlns:p14="http://schemas.microsoft.com/office/powerpoint/2010/main" val="307416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left)">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500"/>
                                        <p:tgtEl>
                                          <p:spTgt spid="10">
                                            <p:txEl>
                                              <p:pRg st="0" end="0"/>
                                            </p:txEl>
                                          </p:spTgt>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0">
                                            <p:txEl>
                                              <p:pRg st="1" end="1"/>
                                            </p:txEl>
                                          </p:spTgt>
                                        </p:tgtEl>
                                        <p:attrNameLst>
                                          <p:attrName>style.visibility</p:attrName>
                                        </p:attrNameLst>
                                      </p:cBhvr>
                                      <p:to>
                                        <p:strVal val="visible"/>
                                      </p:to>
                                    </p:set>
                                    <p:animEffect transition="in" filter="wipe(left)">
                                      <p:cBhvr>
                                        <p:cTn id="46" dur="500"/>
                                        <p:tgtEl>
                                          <p:spTgt spid="10">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Effect transition="in" filter="wipe(left)">
                                      <p:cBhvr>
                                        <p:cTn id="66" dur="500"/>
                                        <p:tgtEl>
                                          <p:spTgt spid="14">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4">
                                            <p:txEl>
                                              <p:pRg st="1" end="1"/>
                                            </p:txEl>
                                          </p:spTgt>
                                        </p:tgtEl>
                                        <p:attrNameLst>
                                          <p:attrName>style.visibility</p:attrName>
                                        </p:attrNameLst>
                                      </p:cBhvr>
                                      <p:to>
                                        <p:strVal val="visible"/>
                                      </p:to>
                                    </p:set>
                                    <p:animEffect transition="in" filter="wipe(left)">
                                      <p:cBhvr>
                                        <p:cTn id="70" dur="500"/>
                                        <p:tgtEl>
                                          <p:spTgt spid="14">
                                            <p:txEl>
                                              <p:pRg st="1" end="1"/>
                                            </p:txEl>
                                          </p:spTgt>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14">
                                            <p:txEl>
                                              <p:pRg st="2" end="2"/>
                                            </p:txEl>
                                          </p:spTgt>
                                        </p:tgtEl>
                                        <p:attrNameLst>
                                          <p:attrName>style.visibility</p:attrName>
                                        </p:attrNameLst>
                                      </p:cBhvr>
                                      <p:to>
                                        <p:strVal val="visible"/>
                                      </p:to>
                                    </p:set>
                                    <p:animEffect transition="in" filter="wipe(left)">
                                      <p:cBhvr>
                                        <p:cTn id="74" dur="500"/>
                                        <p:tgtEl>
                                          <p:spTgt spid="14">
                                            <p:txEl>
                                              <p:pRg st="2" end="2"/>
                                            </p:txEl>
                                          </p:spTgt>
                                        </p:tgtEl>
                                      </p:cBhvr>
                                    </p:animEffect>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14">
                                            <p:txEl>
                                              <p:pRg st="3" end="3"/>
                                            </p:txEl>
                                          </p:spTgt>
                                        </p:tgtEl>
                                        <p:attrNameLst>
                                          <p:attrName>style.visibility</p:attrName>
                                        </p:attrNameLst>
                                      </p:cBhvr>
                                      <p:to>
                                        <p:strVal val="visible"/>
                                      </p:to>
                                    </p:set>
                                    <p:animEffect transition="in" filter="wipe(left)">
                                      <p:cBhvr>
                                        <p:cTn id="78" dur="500"/>
                                        <p:tgtEl>
                                          <p:spTgt spid="14">
                                            <p:txEl>
                                              <p:pRg st="3" end="3"/>
                                            </p:txEl>
                                          </p:spTgt>
                                        </p:tgtEl>
                                      </p:cBhvr>
                                    </p:animEffect>
                                  </p:childTnLst>
                                </p:cTn>
                              </p:par>
                            </p:childTnLst>
                          </p:cTn>
                        </p:par>
                        <p:par>
                          <p:cTn id="79" fill="hold">
                            <p:stCondLst>
                              <p:cond delay="2000"/>
                            </p:stCondLst>
                            <p:childTnLst>
                              <p:par>
                                <p:cTn id="80" presetID="22" presetClass="entr" presetSubtype="8" fill="hold" grpId="0" nodeType="afterEffect">
                                  <p:stCondLst>
                                    <p:cond delay="0"/>
                                  </p:stCondLst>
                                  <p:childTnLst>
                                    <p:set>
                                      <p:cBhvr>
                                        <p:cTn id="81" dur="1" fill="hold">
                                          <p:stCondLst>
                                            <p:cond delay="0"/>
                                          </p:stCondLst>
                                        </p:cTn>
                                        <p:tgtEl>
                                          <p:spTgt spid="14">
                                            <p:txEl>
                                              <p:pRg st="4" end="4"/>
                                            </p:txEl>
                                          </p:spTgt>
                                        </p:tgtEl>
                                        <p:attrNameLst>
                                          <p:attrName>style.visibility</p:attrName>
                                        </p:attrNameLst>
                                      </p:cBhvr>
                                      <p:to>
                                        <p:strVal val="visible"/>
                                      </p:to>
                                    </p:set>
                                    <p:animEffect transition="in" filter="wipe(left)">
                                      <p:cBhvr>
                                        <p:cTn id="82" dur="500"/>
                                        <p:tgtEl>
                                          <p:spTgt spid="1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6">
                                            <p:txEl>
                                              <p:pRg st="0" end="0"/>
                                            </p:txEl>
                                          </p:spTgt>
                                        </p:tgtEl>
                                        <p:attrNameLst>
                                          <p:attrName>style.visibility</p:attrName>
                                        </p:attrNameLst>
                                      </p:cBhvr>
                                      <p:to>
                                        <p:strVal val="visible"/>
                                      </p:to>
                                    </p:set>
                                    <p:animEffect transition="in" filter="wipe(left)">
                                      <p:cBhvr>
                                        <p:cTn id="92" dur="500"/>
                                        <p:tgtEl>
                                          <p:spTgt spid="1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left)">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8">
                                            <p:txEl>
                                              <p:pRg st="0" end="0"/>
                                            </p:txEl>
                                          </p:spTgt>
                                        </p:tgtEl>
                                        <p:attrNameLst>
                                          <p:attrName>style.visibility</p:attrName>
                                        </p:attrNameLst>
                                      </p:cBhvr>
                                      <p:to>
                                        <p:strVal val="visible"/>
                                      </p:to>
                                    </p:set>
                                    <p:animEffect transition="in" filter="wipe(left)">
                                      <p:cBhvr>
                                        <p:cTn id="10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5" grpId="0" autoUpdateAnimBg="0"/>
      <p:bldP spid="6" grpId="0" build="p" autoUpdateAnimBg="0"/>
      <p:bldP spid="7" grpId="0" autoUpdateAnimBg="0"/>
      <p:bldP spid="8" grpId="0" build="p" autoUpdateAnimBg="0"/>
      <p:bldP spid="9" grpId="0" autoUpdateAnimBg="0"/>
      <p:bldP spid="10" grpId="0" build="p" autoUpdateAnimBg="0"/>
      <p:bldP spid="11" grpId="0"/>
      <p:bldP spid="12" grpId="0" animBg="1" autoUpdateAnimBg="0"/>
      <p:bldP spid="13" grpId="0" autoUpdateAnimBg="0"/>
      <p:bldP spid="15" grpId="0" autoUpdateAnimBg="0"/>
      <p:bldP spid="16" grpId="0" build="p" autoUpdateAnimBg="0"/>
      <p:bldP spid="17" grpId="0" autoUpdateAnimBg="0"/>
      <p:bldP spid="18"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6D374624-3A7E-450A-86DF-C8443D2BE9AA}" type="slidenum">
              <a:rPr lang="en-US" altLang="zh-CN">
                <a:solidFill>
                  <a:srgbClr val="000000"/>
                </a:solidFill>
              </a:rPr>
              <a:pPr/>
              <a:t>112</a:t>
            </a:fld>
            <a:endParaRPr lang="en-US" altLang="zh-CN">
              <a:solidFill>
                <a:srgbClr val="000000"/>
              </a:solidFill>
            </a:endParaRPr>
          </a:p>
        </p:txBody>
      </p:sp>
      <p:sp>
        <p:nvSpPr>
          <p:cNvPr id="266242" name="Rectangle 2"/>
          <p:cNvSpPr>
            <a:spLocks noGrp="1" noChangeArrowheads="1"/>
          </p:cNvSpPr>
          <p:nvPr>
            <p:ph type="title"/>
          </p:nvPr>
        </p:nvSpPr>
        <p:spPr/>
        <p:txBody>
          <a:bodyPr/>
          <a:lstStyle/>
          <a:p>
            <a:r>
              <a:rPr lang="zh-CN" altLang="en-US" sz="4400" dirty="0">
                <a:latin typeface="宋体" pitchFamily="2" charset="-122"/>
              </a:rPr>
              <a:t>举例：</a:t>
            </a:r>
            <a:r>
              <a:rPr lang="en-US" altLang="zh-CN" sz="4400" dirty="0" smtClean="0">
                <a:latin typeface="宋体" pitchFamily="2" charset="-122"/>
              </a:rPr>
              <a:t>a&gt;b and c&gt;d or </a:t>
            </a:r>
            <a:r>
              <a:rPr lang="en-US" altLang="zh-CN" sz="4400" dirty="0">
                <a:latin typeface="宋体" pitchFamily="2" charset="-122"/>
              </a:rPr>
              <a:t>e&lt;f</a:t>
            </a:r>
          </a:p>
        </p:txBody>
      </p:sp>
      <p:sp>
        <p:nvSpPr>
          <p:cNvPr id="266243" name="Rectangle 3"/>
          <p:cNvSpPr>
            <a:spLocks noChangeArrowheads="1"/>
          </p:cNvSpPr>
          <p:nvPr/>
        </p:nvSpPr>
        <p:spPr bwMode="auto">
          <a:xfrm>
            <a:off x="836585" y="2708920"/>
            <a:ext cx="396240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100:  if  </a:t>
            </a:r>
            <a:r>
              <a:rPr lang="en-US" altLang="zh-CN" dirty="0" smtClean="0">
                <a:solidFill>
                  <a:srgbClr val="000000"/>
                </a:solidFill>
                <a:latin typeface="Times New Roman" pitchFamily="18" charset="0"/>
                <a:cs typeface="Times New Roman" panose="02020603050405020304" pitchFamily="18" charset="0"/>
              </a:rPr>
              <a:t>a&gt;b  </a:t>
            </a:r>
            <a:r>
              <a:rPr lang="en-US" altLang="zh-CN" dirty="0" err="1">
                <a:solidFill>
                  <a:srgbClr val="000000"/>
                </a:solidFill>
                <a:latin typeface="Times New Roman" pitchFamily="18" charset="0"/>
                <a:cs typeface="Times New Roman" panose="02020603050405020304" pitchFamily="18" charset="0"/>
              </a:rPr>
              <a:t>goto</a:t>
            </a:r>
            <a:r>
              <a:rPr lang="en-US" altLang="zh-CN" dirty="0">
                <a:solidFill>
                  <a:srgbClr val="000000"/>
                </a:solidFill>
                <a:latin typeface="Times New Roman" pitchFamily="18" charset="0"/>
                <a:cs typeface="Times New Roman" panose="02020603050405020304" pitchFamily="18" charset="0"/>
              </a:rPr>
              <a:t>  103</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101:  t</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:=0</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ea typeface="楷体_GB2312" pitchFamily="49" charset="-122"/>
                <a:cs typeface="Times New Roman" panose="02020603050405020304" pitchFamily="18" charset="0"/>
              </a:rPr>
              <a:t>102:  </a:t>
            </a:r>
            <a:r>
              <a:rPr lang="en-US" altLang="zh-CN" dirty="0" err="1">
                <a:solidFill>
                  <a:srgbClr val="000000"/>
                </a:solidFill>
                <a:latin typeface="Times New Roman" pitchFamily="18" charset="0"/>
                <a:ea typeface="楷体_GB2312" pitchFamily="49" charset="-122"/>
                <a:cs typeface="Times New Roman" panose="02020603050405020304" pitchFamily="18" charset="0"/>
              </a:rPr>
              <a:t>goto</a:t>
            </a:r>
            <a:r>
              <a:rPr lang="en-US" altLang="zh-CN" dirty="0">
                <a:solidFill>
                  <a:srgbClr val="000000"/>
                </a:solidFill>
                <a:latin typeface="Times New Roman" pitchFamily="18" charset="0"/>
                <a:ea typeface="楷体_GB2312" pitchFamily="49" charset="-122"/>
                <a:cs typeface="Times New Roman" panose="02020603050405020304" pitchFamily="18" charset="0"/>
              </a:rPr>
              <a:t>  104</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ea typeface="楷体_GB2312" pitchFamily="49" charset="-122"/>
                <a:cs typeface="Times New Roman" panose="02020603050405020304" pitchFamily="18" charset="0"/>
              </a:rPr>
              <a:t>103:  t</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ea typeface="楷体_GB2312" pitchFamily="49" charset="-122"/>
                <a:cs typeface="Times New Roman" panose="02020603050405020304" pitchFamily="18" charset="0"/>
              </a:rPr>
              <a:t>:=1</a:t>
            </a:r>
          </a:p>
        </p:txBody>
      </p:sp>
      <p:grpSp>
        <p:nvGrpSpPr>
          <p:cNvPr id="266244" name="Group 4"/>
          <p:cNvGrpSpPr>
            <a:grpSpLocks/>
          </p:cNvGrpSpPr>
          <p:nvPr/>
        </p:nvGrpSpPr>
        <p:grpSpPr bwMode="auto">
          <a:xfrm>
            <a:off x="2135188" y="914400"/>
            <a:ext cx="838200" cy="457200"/>
            <a:chOff x="1488" y="576"/>
            <a:chExt cx="528" cy="288"/>
          </a:xfrm>
        </p:grpSpPr>
        <p:sp>
          <p:nvSpPr>
            <p:cNvPr id="266245" name="Line 5"/>
            <p:cNvSpPr>
              <a:spLocks noChangeShapeType="1"/>
            </p:cNvSpPr>
            <p:nvPr/>
          </p:nvSpPr>
          <p:spPr bwMode="auto">
            <a:xfrm>
              <a:off x="1488" y="624"/>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6246" name="Text Box 6"/>
            <p:cNvSpPr txBox="1">
              <a:spLocks noChangeArrowheads="1"/>
            </p:cNvSpPr>
            <p:nvPr/>
          </p:nvSpPr>
          <p:spPr bwMode="auto">
            <a:xfrm>
              <a:off x="1595" y="576"/>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grpSp>
        <p:nvGrpSpPr>
          <p:cNvPr id="266247" name="Group 7"/>
          <p:cNvGrpSpPr>
            <a:grpSpLocks/>
          </p:cNvGrpSpPr>
          <p:nvPr/>
        </p:nvGrpSpPr>
        <p:grpSpPr bwMode="auto">
          <a:xfrm>
            <a:off x="4363870" y="914400"/>
            <a:ext cx="838200" cy="457200"/>
            <a:chOff x="2688" y="576"/>
            <a:chExt cx="528" cy="288"/>
          </a:xfrm>
        </p:grpSpPr>
        <p:sp>
          <p:nvSpPr>
            <p:cNvPr id="266248" name="Line 8"/>
            <p:cNvSpPr>
              <a:spLocks noChangeShapeType="1"/>
            </p:cNvSpPr>
            <p:nvPr/>
          </p:nvSpPr>
          <p:spPr bwMode="auto">
            <a:xfrm>
              <a:off x="2688" y="624"/>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6249" name="Text Box 9"/>
            <p:cNvSpPr txBox="1">
              <a:spLocks noChangeArrowheads="1"/>
            </p:cNvSpPr>
            <p:nvPr/>
          </p:nvSpPr>
          <p:spPr bwMode="auto">
            <a:xfrm>
              <a:off x="2822" y="576"/>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00"/>
                  </a:solidFill>
                  <a:latin typeface="Times New Roman" pitchFamily="18" charset="0"/>
                  <a:ea typeface="宋体" pitchFamily="2" charset="-122"/>
                  <a:sym typeface="Monotype Sorts" pitchFamily="2" charset="2"/>
                </a:rPr>
                <a:t></a:t>
              </a:r>
            </a:p>
          </p:txBody>
        </p:sp>
      </p:grpSp>
      <p:grpSp>
        <p:nvGrpSpPr>
          <p:cNvPr id="266250" name="Group 10"/>
          <p:cNvGrpSpPr>
            <a:grpSpLocks/>
          </p:cNvGrpSpPr>
          <p:nvPr/>
        </p:nvGrpSpPr>
        <p:grpSpPr bwMode="auto">
          <a:xfrm>
            <a:off x="2113620" y="1358770"/>
            <a:ext cx="3088450" cy="457200"/>
            <a:chOff x="4080" y="576"/>
            <a:chExt cx="528" cy="288"/>
          </a:xfrm>
        </p:grpSpPr>
        <p:sp>
          <p:nvSpPr>
            <p:cNvPr id="266251" name="Line 11"/>
            <p:cNvSpPr>
              <a:spLocks noChangeShapeType="1"/>
            </p:cNvSpPr>
            <p:nvPr/>
          </p:nvSpPr>
          <p:spPr bwMode="auto">
            <a:xfrm>
              <a:off x="4080" y="624"/>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6252" name="Text Box 12"/>
            <p:cNvSpPr txBox="1">
              <a:spLocks noChangeArrowheads="1"/>
            </p:cNvSpPr>
            <p:nvPr/>
          </p:nvSpPr>
          <p:spPr bwMode="auto">
            <a:xfrm>
              <a:off x="4214" y="576"/>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00"/>
                  </a:solidFill>
                  <a:latin typeface="Times New Roman" pitchFamily="18" charset="0"/>
                  <a:ea typeface="宋体" pitchFamily="2" charset="-122"/>
                  <a:sym typeface="Monotype Sorts" pitchFamily="2" charset="2"/>
                </a:rPr>
                <a:t></a:t>
              </a:r>
            </a:p>
          </p:txBody>
        </p:sp>
      </p:grpSp>
      <p:grpSp>
        <p:nvGrpSpPr>
          <p:cNvPr id="266253" name="Group 13"/>
          <p:cNvGrpSpPr>
            <a:grpSpLocks/>
          </p:cNvGrpSpPr>
          <p:nvPr/>
        </p:nvGrpSpPr>
        <p:grpSpPr bwMode="auto">
          <a:xfrm>
            <a:off x="6282190" y="1358770"/>
            <a:ext cx="900100" cy="457200"/>
            <a:chOff x="2688" y="864"/>
            <a:chExt cx="1968" cy="288"/>
          </a:xfrm>
        </p:grpSpPr>
        <p:sp>
          <p:nvSpPr>
            <p:cNvPr id="266254" name="Line 14"/>
            <p:cNvSpPr>
              <a:spLocks noChangeShapeType="1"/>
            </p:cNvSpPr>
            <p:nvPr/>
          </p:nvSpPr>
          <p:spPr bwMode="auto">
            <a:xfrm>
              <a:off x="2688" y="912"/>
              <a:ext cx="19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6255" name="Text Box 15"/>
            <p:cNvSpPr txBox="1">
              <a:spLocks noChangeArrowheads="1"/>
            </p:cNvSpPr>
            <p:nvPr/>
          </p:nvSpPr>
          <p:spPr bwMode="auto">
            <a:xfrm>
              <a:off x="3515" y="864"/>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grpSp>
        <p:nvGrpSpPr>
          <p:cNvPr id="266256" name="Group 16"/>
          <p:cNvGrpSpPr>
            <a:grpSpLocks/>
          </p:cNvGrpSpPr>
          <p:nvPr/>
        </p:nvGrpSpPr>
        <p:grpSpPr bwMode="auto">
          <a:xfrm>
            <a:off x="2135188" y="1828800"/>
            <a:ext cx="5029200" cy="457200"/>
            <a:chOff x="1488" y="1152"/>
            <a:chExt cx="3168" cy="288"/>
          </a:xfrm>
        </p:grpSpPr>
        <p:sp>
          <p:nvSpPr>
            <p:cNvPr id="266257" name="Line 17"/>
            <p:cNvSpPr>
              <a:spLocks noChangeShapeType="1"/>
            </p:cNvSpPr>
            <p:nvPr/>
          </p:nvSpPr>
          <p:spPr bwMode="auto">
            <a:xfrm>
              <a:off x="1488" y="1200"/>
              <a:ext cx="31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6258" name="Text Box 18"/>
            <p:cNvSpPr txBox="1">
              <a:spLocks noChangeArrowheads="1"/>
            </p:cNvSpPr>
            <p:nvPr/>
          </p:nvSpPr>
          <p:spPr bwMode="auto">
            <a:xfrm>
              <a:off x="2843" y="1152"/>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sp>
        <p:nvSpPr>
          <p:cNvPr id="266259" name="Rectangle 19"/>
          <p:cNvSpPr>
            <a:spLocks noChangeArrowheads="1"/>
          </p:cNvSpPr>
          <p:nvPr/>
        </p:nvSpPr>
        <p:spPr bwMode="auto">
          <a:xfrm>
            <a:off x="836585" y="4646730"/>
            <a:ext cx="396240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104:  if  </a:t>
            </a:r>
            <a:r>
              <a:rPr lang="en-US" altLang="zh-CN" dirty="0" smtClean="0">
                <a:solidFill>
                  <a:srgbClr val="000000"/>
                </a:solidFill>
                <a:latin typeface="Times New Roman" pitchFamily="18" charset="0"/>
                <a:cs typeface="Times New Roman" panose="02020603050405020304" pitchFamily="18" charset="0"/>
              </a:rPr>
              <a:t>c&gt;d  </a:t>
            </a:r>
            <a:r>
              <a:rPr lang="en-US" altLang="zh-CN" dirty="0" err="1">
                <a:solidFill>
                  <a:srgbClr val="000000"/>
                </a:solidFill>
                <a:latin typeface="Times New Roman" pitchFamily="18" charset="0"/>
                <a:cs typeface="Times New Roman" panose="02020603050405020304" pitchFamily="18" charset="0"/>
              </a:rPr>
              <a:t>goto</a:t>
            </a:r>
            <a:r>
              <a:rPr lang="en-US" altLang="zh-CN" dirty="0">
                <a:solidFill>
                  <a:srgbClr val="000000"/>
                </a:solidFill>
                <a:latin typeface="Times New Roman" pitchFamily="18" charset="0"/>
                <a:cs typeface="Times New Roman" panose="02020603050405020304" pitchFamily="18" charset="0"/>
              </a:rPr>
              <a:t>  107</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105:  t</a:t>
            </a:r>
            <a:r>
              <a:rPr lang="en-US" altLang="zh-CN" baseline="-25000" dirty="0">
                <a:solidFill>
                  <a:srgbClr val="000000"/>
                </a:solidFill>
                <a:latin typeface="Times New Roman" pitchFamily="18" charset="0"/>
                <a:cs typeface="Times New Roman" panose="02020603050405020304" pitchFamily="18" charset="0"/>
              </a:rPr>
              <a:t>2</a:t>
            </a:r>
            <a:r>
              <a:rPr lang="en-US" altLang="zh-CN" dirty="0">
                <a:solidFill>
                  <a:srgbClr val="000000"/>
                </a:solidFill>
                <a:latin typeface="Times New Roman" pitchFamily="18" charset="0"/>
                <a:cs typeface="Times New Roman" panose="02020603050405020304" pitchFamily="18" charset="0"/>
              </a:rPr>
              <a:t>:=0</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ea typeface="楷体_GB2312" pitchFamily="49" charset="-122"/>
                <a:cs typeface="Times New Roman" panose="02020603050405020304" pitchFamily="18" charset="0"/>
              </a:rPr>
              <a:t>106:  </a:t>
            </a:r>
            <a:r>
              <a:rPr lang="en-US" altLang="zh-CN" dirty="0" err="1">
                <a:solidFill>
                  <a:srgbClr val="000000"/>
                </a:solidFill>
                <a:latin typeface="Times New Roman" pitchFamily="18" charset="0"/>
                <a:ea typeface="楷体_GB2312" pitchFamily="49" charset="-122"/>
                <a:cs typeface="Times New Roman" panose="02020603050405020304" pitchFamily="18" charset="0"/>
              </a:rPr>
              <a:t>goto</a:t>
            </a:r>
            <a:r>
              <a:rPr lang="en-US" altLang="zh-CN" dirty="0">
                <a:solidFill>
                  <a:srgbClr val="000000"/>
                </a:solidFill>
                <a:latin typeface="Times New Roman" pitchFamily="18" charset="0"/>
                <a:ea typeface="楷体_GB2312" pitchFamily="49" charset="-122"/>
                <a:cs typeface="Times New Roman" panose="02020603050405020304" pitchFamily="18" charset="0"/>
              </a:rPr>
              <a:t>  108</a:t>
            </a: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ea typeface="楷体_GB2312" pitchFamily="49" charset="-122"/>
                <a:cs typeface="Times New Roman" panose="02020603050405020304" pitchFamily="18" charset="0"/>
              </a:rPr>
              <a:t>107:  t</a:t>
            </a:r>
            <a:r>
              <a:rPr lang="en-US" altLang="zh-CN" baseline="-25000" dirty="0">
                <a:solidFill>
                  <a:srgbClr val="000000"/>
                </a:solidFill>
                <a:latin typeface="Times New Roman" pitchFamily="18" charset="0"/>
                <a:cs typeface="Times New Roman" panose="02020603050405020304" pitchFamily="18" charset="0"/>
              </a:rPr>
              <a:t>2</a:t>
            </a:r>
            <a:r>
              <a:rPr lang="en-US" altLang="zh-CN" dirty="0">
                <a:solidFill>
                  <a:srgbClr val="000000"/>
                </a:solidFill>
                <a:latin typeface="Times New Roman" pitchFamily="18" charset="0"/>
                <a:ea typeface="楷体_GB2312" pitchFamily="49" charset="-122"/>
                <a:cs typeface="Times New Roman" panose="02020603050405020304" pitchFamily="18" charset="0"/>
              </a:rPr>
              <a:t>:=1</a:t>
            </a:r>
          </a:p>
        </p:txBody>
      </p:sp>
      <p:sp>
        <p:nvSpPr>
          <p:cNvPr id="266260" name="Rectangle 20"/>
          <p:cNvSpPr>
            <a:spLocks noChangeArrowheads="1"/>
          </p:cNvSpPr>
          <p:nvPr/>
        </p:nvSpPr>
        <p:spPr bwMode="auto">
          <a:xfrm>
            <a:off x="4662010" y="3296580"/>
            <a:ext cx="358190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smtClean="0">
                <a:solidFill>
                  <a:srgbClr val="000000"/>
                </a:solidFill>
                <a:latin typeface="Times New Roman" pitchFamily="18" charset="0"/>
                <a:cs typeface="Times New Roman" panose="02020603050405020304" pitchFamily="18" charset="0"/>
              </a:rPr>
              <a:t>109:  </a:t>
            </a:r>
            <a:r>
              <a:rPr lang="en-US" altLang="zh-CN" dirty="0">
                <a:solidFill>
                  <a:srgbClr val="000000"/>
                </a:solidFill>
                <a:latin typeface="Times New Roman" pitchFamily="18" charset="0"/>
                <a:cs typeface="Times New Roman" panose="02020603050405020304" pitchFamily="18" charset="0"/>
              </a:rPr>
              <a:t>if  e&lt;f  </a:t>
            </a:r>
            <a:r>
              <a:rPr lang="en-US" altLang="zh-CN" dirty="0" err="1">
                <a:solidFill>
                  <a:srgbClr val="000000"/>
                </a:solidFill>
                <a:latin typeface="Times New Roman" pitchFamily="18" charset="0"/>
                <a:cs typeface="Times New Roman" panose="02020603050405020304" pitchFamily="18" charset="0"/>
              </a:rPr>
              <a:t>goto</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112</a:t>
            </a:r>
            <a:endParaRPr lang="en-US" altLang="zh-CN" dirty="0">
              <a:solidFill>
                <a:srgbClr val="000000"/>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None/>
            </a:pPr>
            <a:r>
              <a:rPr lang="en-US" altLang="zh-CN" dirty="0" smtClean="0">
                <a:solidFill>
                  <a:srgbClr val="000000"/>
                </a:solidFill>
                <a:latin typeface="Times New Roman" pitchFamily="18" charset="0"/>
                <a:cs typeface="Times New Roman" panose="02020603050405020304" pitchFamily="18" charset="0"/>
              </a:rPr>
              <a:t>110:  t</a:t>
            </a:r>
            <a:r>
              <a:rPr lang="en-US" altLang="zh-CN" baseline="-25000" dirty="0" smtClean="0">
                <a:solidFill>
                  <a:srgbClr val="000000"/>
                </a:solidFill>
                <a:latin typeface="Times New Roman" pitchFamily="18" charset="0"/>
                <a:cs typeface="Times New Roman" panose="02020603050405020304" pitchFamily="18" charset="0"/>
              </a:rPr>
              <a:t>4</a:t>
            </a:r>
            <a:r>
              <a:rPr lang="en-US" altLang="zh-CN" dirty="0" smtClean="0">
                <a:solidFill>
                  <a:srgbClr val="000000"/>
                </a:solidFill>
                <a:latin typeface="Times New Roman" pitchFamily="18" charset="0"/>
                <a:cs typeface="Times New Roman" panose="02020603050405020304" pitchFamily="18" charset="0"/>
              </a:rPr>
              <a:t>:=</a:t>
            </a:r>
            <a:r>
              <a:rPr lang="en-US" altLang="zh-CN" dirty="0">
                <a:solidFill>
                  <a:srgbClr val="000000"/>
                </a:solidFill>
                <a:latin typeface="Times New Roman" pitchFamily="18" charset="0"/>
                <a:cs typeface="Times New Roman" panose="02020603050405020304" pitchFamily="18" charset="0"/>
              </a:rPr>
              <a:t>0</a:t>
            </a:r>
          </a:p>
          <a:p>
            <a:pPr marL="342900" indent="-342900">
              <a:spcBef>
                <a:spcPct val="20000"/>
              </a:spcBef>
              <a:buClr>
                <a:srgbClr val="0099CC"/>
              </a:buClr>
              <a:buSzPct val="70000"/>
              <a:buFont typeface="Monotype Sorts" pitchFamily="2" charset="2"/>
              <a:buNone/>
            </a:pPr>
            <a:r>
              <a:rPr lang="en-US" altLang="zh-CN" dirty="0" smtClean="0">
                <a:solidFill>
                  <a:srgbClr val="000000"/>
                </a:solidFill>
                <a:latin typeface="Times New Roman" pitchFamily="18" charset="0"/>
                <a:ea typeface="楷体_GB2312" pitchFamily="49" charset="-122"/>
                <a:cs typeface="Times New Roman" panose="02020603050405020304" pitchFamily="18" charset="0"/>
              </a:rPr>
              <a:t>111:  </a:t>
            </a:r>
            <a:r>
              <a:rPr lang="en-US" altLang="zh-CN" dirty="0" err="1">
                <a:solidFill>
                  <a:srgbClr val="000000"/>
                </a:solidFill>
                <a:latin typeface="Times New Roman" pitchFamily="18" charset="0"/>
                <a:ea typeface="楷体_GB2312" pitchFamily="49" charset="-122"/>
                <a:cs typeface="Times New Roman" panose="02020603050405020304" pitchFamily="18" charset="0"/>
              </a:rPr>
              <a:t>goto</a:t>
            </a:r>
            <a:r>
              <a:rPr lang="en-US" altLang="zh-CN" dirty="0">
                <a:solidFill>
                  <a:srgbClr val="000000"/>
                </a:solidFill>
                <a:latin typeface="Times New Roman" pitchFamily="18" charset="0"/>
                <a:ea typeface="楷体_GB2312" pitchFamily="49" charset="-122"/>
                <a:cs typeface="Times New Roman" panose="02020603050405020304" pitchFamily="18" charset="0"/>
              </a:rPr>
              <a:t>  </a:t>
            </a:r>
            <a:r>
              <a:rPr lang="en-US" altLang="zh-CN" dirty="0" smtClean="0">
                <a:solidFill>
                  <a:srgbClr val="000000"/>
                </a:solidFill>
                <a:latin typeface="Times New Roman" pitchFamily="18" charset="0"/>
                <a:ea typeface="楷体_GB2312" pitchFamily="49" charset="-122"/>
                <a:cs typeface="Times New Roman" panose="02020603050405020304" pitchFamily="18" charset="0"/>
              </a:rPr>
              <a:t>113</a:t>
            </a:r>
            <a:endParaRPr lang="en-US" altLang="zh-CN" dirty="0">
              <a:solidFill>
                <a:srgbClr val="000000"/>
              </a:solidFill>
              <a:latin typeface="Times New Roman" pitchFamily="18" charset="0"/>
              <a:ea typeface="楷体_GB2312" pitchFamily="49" charset="-122"/>
              <a:cs typeface="Times New Roman" panose="02020603050405020304" pitchFamily="18" charset="0"/>
            </a:endParaRPr>
          </a:p>
          <a:p>
            <a:pPr marL="342900" indent="-342900">
              <a:spcBef>
                <a:spcPct val="20000"/>
              </a:spcBef>
              <a:buClr>
                <a:srgbClr val="0099CC"/>
              </a:buClr>
              <a:buSzPct val="70000"/>
              <a:buFont typeface="Monotype Sorts" pitchFamily="2" charset="2"/>
              <a:buNone/>
            </a:pPr>
            <a:r>
              <a:rPr lang="en-US" altLang="zh-CN" dirty="0" smtClean="0">
                <a:solidFill>
                  <a:srgbClr val="000000"/>
                </a:solidFill>
                <a:latin typeface="Times New Roman" pitchFamily="18" charset="0"/>
                <a:ea typeface="楷体_GB2312" pitchFamily="49" charset="-122"/>
                <a:cs typeface="Times New Roman" panose="02020603050405020304" pitchFamily="18" charset="0"/>
              </a:rPr>
              <a:t>112:  t</a:t>
            </a:r>
            <a:r>
              <a:rPr lang="en-US" altLang="zh-CN" baseline="-25000" dirty="0" smtClean="0">
                <a:solidFill>
                  <a:srgbClr val="000000"/>
                </a:solidFill>
                <a:latin typeface="Times New Roman" pitchFamily="18" charset="0"/>
                <a:ea typeface="楷体_GB2312" pitchFamily="49" charset="-122"/>
                <a:cs typeface="Times New Roman" panose="02020603050405020304" pitchFamily="18" charset="0"/>
              </a:rPr>
              <a:t>4</a:t>
            </a:r>
            <a:r>
              <a:rPr lang="en-US" altLang="zh-CN" dirty="0" smtClean="0">
                <a:solidFill>
                  <a:srgbClr val="000000"/>
                </a:solidFill>
                <a:latin typeface="Times New Roman" pitchFamily="18" charset="0"/>
                <a:ea typeface="楷体_GB2312" pitchFamily="49" charset="-122"/>
                <a:cs typeface="Times New Roman" panose="02020603050405020304" pitchFamily="18" charset="0"/>
              </a:rPr>
              <a:t>:=</a:t>
            </a:r>
            <a:r>
              <a:rPr lang="en-US" altLang="zh-CN" dirty="0">
                <a:solidFill>
                  <a:srgbClr val="000000"/>
                </a:solidFill>
                <a:latin typeface="Times New Roman" pitchFamily="18" charset="0"/>
                <a:ea typeface="楷体_GB2312" pitchFamily="49" charset="-122"/>
                <a:cs typeface="Times New Roman" panose="02020603050405020304" pitchFamily="18" charset="0"/>
              </a:rPr>
              <a:t>1</a:t>
            </a:r>
          </a:p>
        </p:txBody>
      </p:sp>
      <p:sp>
        <p:nvSpPr>
          <p:cNvPr id="266261" name="Rectangle 21"/>
          <p:cNvSpPr>
            <a:spLocks noChangeArrowheads="1"/>
          </p:cNvSpPr>
          <p:nvPr/>
        </p:nvSpPr>
        <p:spPr bwMode="auto">
          <a:xfrm>
            <a:off x="4669948" y="2701770"/>
            <a:ext cx="358190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smtClean="0">
                <a:solidFill>
                  <a:srgbClr val="000000"/>
                </a:solidFill>
                <a:latin typeface="Times New Roman" pitchFamily="18" charset="0"/>
                <a:cs typeface="Times New Roman" panose="02020603050405020304" pitchFamily="18" charset="0"/>
              </a:rPr>
              <a:t>108:  t</a:t>
            </a:r>
            <a:r>
              <a:rPr lang="en-US" altLang="zh-CN" baseline="-25000" dirty="0" smtClean="0">
                <a:solidFill>
                  <a:srgbClr val="000000"/>
                </a:solidFill>
                <a:latin typeface="Times New Roman" pitchFamily="18" charset="0"/>
                <a:cs typeface="Times New Roman" panose="02020603050405020304" pitchFamily="18" charset="0"/>
              </a:rPr>
              <a:t>3</a:t>
            </a:r>
            <a:r>
              <a:rPr lang="en-US" altLang="zh-CN" dirty="0" smtClean="0">
                <a:solidFill>
                  <a:srgbClr val="000000"/>
                </a:solidFill>
                <a:latin typeface="Times New Roman" pitchFamily="18" charset="0"/>
                <a:cs typeface="Times New Roman" panose="02020603050405020304" pitchFamily="18" charset="0"/>
              </a:rPr>
              <a:t>:=t</a:t>
            </a:r>
            <a:r>
              <a:rPr lang="en-US" altLang="zh-CN" baseline="-25000" dirty="0" smtClean="0">
                <a:solidFill>
                  <a:srgbClr val="000000"/>
                </a:solidFill>
                <a:latin typeface="Times New Roman" pitchFamily="18" charset="0"/>
                <a:cs typeface="Times New Roman" panose="02020603050405020304" pitchFamily="18" charset="0"/>
              </a:rPr>
              <a:t>1</a:t>
            </a:r>
            <a:r>
              <a:rPr lang="en-US" altLang="zh-CN" dirty="0" smtClean="0">
                <a:solidFill>
                  <a:srgbClr val="000000"/>
                </a:solidFill>
                <a:latin typeface="Times New Roman" pitchFamily="18" charset="0"/>
                <a:cs typeface="Times New Roman" panose="02020603050405020304" pitchFamily="18" charset="0"/>
              </a:rPr>
              <a:t> </a:t>
            </a:r>
            <a:r>
              <a:rPr lang="en-US" altLang="zh-CN" dirty="0">
                <a:solidFill>
                  <a:srgbClr val="000000"/>
                </a:solidFill>
                <a:latin typeface="Times New Roman" pitchFamily="18" charset="0"/>
                <a:cs typeface="Times New Roman" panose="02020603050405020304" pitchFamily="18" charset="0"/>
              </a:rPr>
              <a:t>and </a:t>
            </a:r>
            <a:r>
              <a:rPr lang="en-US" altLang="zh-CN" dirty="0" smtClean="0">
                <a:solidFill>
                  <a:srgbClr val="000000"/>
                </a:solidFill>
                <a:latin typeface="Times New Roman" pitchFamily="18" charset="0"/>
                <a:cs typeface="Times New Roman" panose="02020603050405020304" pitchFamily="18" charset="0"/>
              </a:rPr>
              <a:t>t</a:t>
            </a:r>
            <a:r>
              <a:rPr lang="en-US" altLang="zh-CN" baseline="-25000" dirty="0" smtClean="0">
                <a:solidFill>
                  <a:srgbClr val="000000"/>
                </a:solidFill>
                <a:latin typeface="Times New Roman" pitchFamily="18" charset="0"/>
                <a:cs typeface="Times New Roman" panose="02020603050405020304" pitchFamily="18" charset="0"/>
              </a:rPr>
              <a:t>2</a:t>
            </a:r>
            <a:endParaRPr lang="en-US" altLang="zh-CN" dirty="0">
              <a:solidFill>
                <a:srgbClr val="000000"/>
              </a:solidFill>
              <a:latin typeface="Times New Roman" pitchFamily="18" charset="0"/>
              <a:cs typeface="Times New Roman" panose="02020603050405020304" pitchFamily="18" charset="0"/>
            </a:endParaRPr>
          </a:p>
        </p:txBody>
      </p:sp>
      <p:sp>
        <p:nvSpPr>
          <p:cNvPr id="266262" name="Rectangle 22"/>
          <p:cNvSpPr>
            <a:spLocks noChangeArrowheads="1"/>
          </p:cNvSpPr>
          <p:nvPr/>
        </p:nvSpPr>
        <p:spPr bwMode="auto">
          <a:xfrm>
            <a:off x="4669948" y="5275908"/>
            <a:ext cx="358190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113:  t</a:t>
            </a:r>
            <a:r>
              <a:rPr lang="en-US" altLang="zh-CN" baseline="-25000" dirty="0">
                <a:solidFill>
                  <a:srgbClr val="000000"/>
                </a:solidFill>
                <a:latin typeface="Times New Roman" pitchFamily="18" charset="0"/>
                <a:cs typeface="Times New Roman" panose="02020603050405020304" pitchFamily="18" charset="0"/>
              </a:rPr>
              <a:t>5</a:t>
            </a:r>
            <a:r>
              <a:rPr lang="en-US" altLang="zh-CN" dirty="0">
                <a:solidFill>
                  <a:srgbClr val="000000"/>
                </a:solidFill>
                <a:latin typeface="Times New Roman" pitchFamily="18" charset="0"/>
                <a:cs typeface="Times New Roman" panose="02020603050405020304" pitchFamily="18" charset="0"/>
              </a:rPr>
              <a:t>:=</a:t>
            </a:r>
            <a:r>
              <a:rPr lang="en-US" altLang="zh-CN" dirty="0" smtClean="0">
                <a:solidFill>
                  <a:srgbClr val="000000"/>
                </a:solidFill>
                <a:latin typeface="Times New Roman" pitchFamily="18" charset="0"/>
                <a:cs typeface="Times New Roman" panose="02020603050405020304" pitchFamily="18" charset="0"/>
              </a:rPr>
              <a:t>t</a:t>
            </a:r>
            <a:r>
              <a:rPr lang="en-US" altLang="zh-CN" baseline="-25000" dirty="0" smtClean="0">
                <a:solidFill>
                  <a:srgbClr val="000000"/>
                </a:solidFill>
                <a:latin typeface="Times New Roman" pitchFamily="18" charset="0"/>
                <a:cs typeface="Times New Roman" panose="02020603050405020304" pitchFamily="18" charset="0"/>
              </a:rPr>
              <a:t>3</a:t>
            </a:r>
            <a:r>
              <a:rPr lang="en-US" altLang="zh-CN" dirty="0" smtClean="0">
                <a:solidFill>
                  <a:srgbClr val="000000"/>
                </a:solidFill>
                <a:latin typeface="Times New Roman" pitchFamily="18" charset="0"/>
                <a:cs typeface="Times New Roman" panose="02020603050405020304" pitchFamily="18" charset="0"/>
              </a:rPr>
              <a:t> </a:t>
            </a:r>
            <a:r>
              <a:rPr lang="en-US" altLang="zh-CN" dirty="0">
                <a:solidFill>
                  <a:srgbClr val="000000"/>
                </a:solidFill>
                <a:latin typeface="Times New Roman" pitchFamily="18" charset="0"/>
                <a:cs typeface="Times New Roman" panose="02020603050405020304" pitchFamily="18" charset="0"/>
              </a:rPr>
              <a:t>or </a:t>
            </a:r>
            <a:r>
              <a:rPr lang="en-US" altLang="zh-CN" dirty="0" smtClean="0">
                <a:solidFill>
                  <a:srgbClr val="000000"/>
                </a:solidFill>
                <a:latin typeface="Times New Roman" pitchFamily="18" charset="0"/>
                <a:cs typeface="Times New Roman" panose="02020603050405020304" pitchFamily="18" charset="0"/>
              </a:rPr>
              <a:t>t</a:t>
            </a:r>
            <a:r>
              <a:rPr lang="en-US" altLang="zh-CN" baseline="-25000" dirty="0" smtClean="0">
                <a:solidFill>
                  <a:srgbClr val="000000"/>
                </a:solidFill>
                <a:latin typeface="Times New Roman" pitchFamily="18" charset="0"/>
                <a:cs typeface="Times New Roman" panose="02020603050405020304" pitchFamily="18" charset="0"/>
              </a:rPr>
              <a:t>4</a:t>
            </a:r>
            <a:endParaRPr lang="en-US" altLang="zh-CN" baseline="-25000" dirty="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6107904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wipe(left)">
                                      <p:cBhvr>
                                        <p:cTn id="7" dur="500"/>
                                        <p:tgtEl>
                                          <p:spTgt spid="266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6243"/>
                                        </p:tgtEl>
                                        <p:attrNameLst>
                                          <p:attrName>style.visibility</p:attrName>
                                        </p:attrNameLst>
                                      </p:cBhvr>
                                      <p:to>
                                        <p:strVal val="visible"/>
                                      </p:to>
                                    </p:set>
                                    <p:animEffect transition="in" filter="wipe(up)">
                                      <p:cBhvr>
                                        <p:cTn id="12" dur="500"/>
                                        <p:tgtEl>
                                          <p:spTgt spid="266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7"/>
                                        </p:tgtEl>
                                        <p:attrNameLst>
                                          <p:attrName>style.visibility</p:attrName>
                                        </p:attrNameLst>
                                      </p:cBhvr>
                                      <p:to>
                                        <p:strVal val="visible"/>
                                      </p:to>
                                    </p:set>
                                    <p:animEffect transition="in" filter="wipe(left)">
                                      <p:cBhvr>
                                        <p:cTn id="17" dur="500"/>
                                        <p:tgtEl>
                                          <p:spTgt spid="2662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6259"/>
                                        </p:tgtEl>
                                        <p:attrNameLst>
                                          <p:attrName>style.visibility</p:attrName>
                                        </p:attrNameLst>
                                      </p:cBhvr>
                                      <p:to>
                                        <p:strVal val="visible"/>
                                      </p:to>
                                    </p:set>
                                    <p:animEffect transition="in" filter="wipe(up)">
                                      <p:cBhvr>
                                        <p:cTn id="22" dur="500"/>
                                        <p:tgtEl>
                                          <p:spTgt spid="2662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6250"/>
                                        </p:tgtEl>
                                        <p:attrNameLst>
                                          <p:attrName>style.visibility</p:attrName>
                                        </p:attrNameLst>
                                      </p:cBhvr>
                                      <p:to>
                                        <p:strVal val="visible"/>
                                      </p:to>
                                    </p:set>
                                    <p:animEffect transition="in" filter="wipe(left)">
                                      <p:cBhvr>
                                        <p:cTn id="27" dur="500"/>
                                        <p:tgtEl>
                                          <p:spTgt spid="2662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61"/>
                                        </p:tgtEl>
                                        <p:attrNameLst>
                                          <p:attrName>style.visibility</p:attrName>
                                        </p:attrNameLst>
                                      </p:cBhvr>
                                      <p:to>
                                        <p:strVal val="visible"/>
                                      </p:to>
                                    </p:set>
                                    <p:animEffect transition="in" filter="wipe(left)">
                                      <p:cBhvr>
                                        <p:cTn id="32" dur="500"/>
                                        <p:tgtEl>
                                          <p:spTgt spid="2662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6253"/>
                                        </p:tgtEl>
                                        <p:attrNameLst>
                                          <p:attrName>style.visibility</p:attrName>
                                        </p:attrNameLst>
                                      </p:cBhvr>
                                      <p:to>
                                        <p:strVal val="visible"/>
                                      </p:to>
                                    </p:set>
                                    <p:animEffect transition="in" filter="wipe(left)">
                                      <p:cBhvr>
                                        <p:cTn id="37" dur="500"/>
                                        <p:tgtEl>
                                          <p:spTgt spid="2662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6260"/>
                                        </p:tgtEl>
                                        <p:attrNameLst>
                                          <p:attrName>style.visibility</p:attrName>
                                        </p:attrNameLst>
                                      </p:cBhvr>
                                      <p:to>
                                        <p:strVal val="visible"/>
                                      </p:to>
                                    </p:set>
                                    <p:animEffect transition="in" filter="wipe(up)">
                                      <p:cBhvr>
                                        <p:cTn id="42" dur="500"/>
                                        <p:tgtEl>
                                          <p:spTgt spid="2662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6256"/>
                                        </p:tgtEl>
                                        <p:attrNameLst>
                                          <p:attrName>style.visibility</p:attrName>
                                        </p:attrNameLst>
                                      </p:cBhvr>
                                      <p:to>
                                        <p:strVal val="visible"/>
                                      </p:to>
                                    </p:set>
                                    <p:animEffect transition="in" filter="wipe(left)">
                                      <p:cBhvr>
                                        <p:cTn id="47" dur="500"/>
                                        <p:tgtEl>
                                          <p:spTgt spid="2662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262"/>
                                        </p:tgtEl>
                                        <p:attrNameLst>
                                          <p:attrName>style.visibility</p:attrName>
                                        </p:attrNameLst>
                                      </p:cBhvr>
                                      <p:to>
                                        <p:strVal val="visible"/>
                                      </p:to>
                                    </p:set>
                                    <p:animEffect transition="in" filter="wipe(left)">
                                      <p:cBhvr>
                                        <p:cTn id="52" dur="500"/>
                                        <p:tgtEl>
                                          <p:spTgt spid="26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utoUpdateAnimBg="0"/>
      <p:bldP spid="266259" grpId="0" autoUpdateAnimBg="0"/>
      <p:bldP spid="266260" grpId="0" autoUpdateAnimBg="0"/>
      <p:bldP spid="266261" grpId="0" autoUpdateAnimBg="0"/>
      <p:bldP spid="266262"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 name="灯片编号占位符 3"/>
          <p:cNvSpPr>
            <a:spLocks noGrp="1"/>
          </p:cNvSpPr>
          <p:nvPr>
            <p:ph type="sldNum" sz="quarter" idx="10"/>
          </p:nvPr>
        </p:nvSpPr>
        <p:spPr/>
        <p:txBody>
          <a:bodyPr/>
          <a:lstStyle/>
          <a:p>
            <a:fld id="{2A5E72EC-0A0D-4DDE-BE55-80CB30318048}" type="slidenum">
              <a:rPr lang="en-US" altLang="zh-CN">
                <a:solidFill>
                  <a:srgbClr val="000000"/>
                </a:solidFill>
              </a:rPr>
              <a:pPr/>
              <a:t>113</a:t>
            </a:fld>
            <a:endParaRPr lang="en-US" altLang="zh-CN">
              <a:solidFill>
                <a:srgbClr val="000000"/>
              </a:solidFill>
            </a:endParaRPr>
          </a:p>
        </p:txBody>
      </p:sp>
      <p:sp>
        <p:nvSpPr>
          <p:cNvPr id="268290" name="Rectangle 2"/>
          <p:cNvSpPr>
            <a:spLocks noGrp="1" noChangeArrowheads="1"/>
          </p:cNvSpPr>
          <p:nvPr>
            <p:ph type="title"/>
          </p:nvPr>
        </p:nvSpPr>
        <p:spPr>
          <a:xfrm>
            <a:off x="304800" y="152400"/>
            <a:ext cx="8610600" cy="614363"/>
          </a:xfrm>
        </p:spPr>
        <p:txBody>
          <a:bodyPr/>
          <a:lstStyle/>
          <a:p>
            <a:r>
              <a:rPr lang="zh-CN" altLang="en-US" dirty="0" smtClean="0">
                <a:latin typeface="宋体" pitchFamily="2" charset="-122"/>
              </a:rPr>
              <a:t>控</a:t>
            </a:r>
            <a:r>
              <a:rPr lang="zh-CN" altLang="en-US" dirty="0" smtClean="0">
                <a:latin typeface="宋体" pitchFamily="2" charset="-122"/>
              </a:rPr>
              <a:t>制流</a:t>
            </a:r>
            <a:r>
              <a:rPr lang="zh-CN" altLang="en-US" dirty="0">
                <a:latin typeface="宋体" pitchFamily="2" charset="-122"/>
              </a:rPr>
              <a:t>表示</a:t>
            </a:r>
            <a:r>
              <a:rPr lang="zh-CN" altLang="en-US" dirty="0" smtClean="0">
                <a:latin typeface="宋体" pitchFamily="2" charset="-122"/>
              </a:rPr>
              <a:t>法及回填技术</a:t>
            </a:r>
            <a:endParaRPr lang="zh-CN" altLang="en-US" dirty="0">
              <a:latin typeface="宋体" pitchFamily="2" charset="-122"/>
            </a:endParaRPr>
          </a:p>
        </p:txBody>
      </p:sp>
      <p:sp>
        <p:nvSpPr>
          <p:cNvPr id="268291" name="Rectangle 3"/>
          <p:cNvSpPr>
            <a:spLocks noGrp="1" noChangeArrowheads="1"/>
          </p:cNvSpPr>
          <p:nvPr>
            <p:ph type="body" idx="1"/>
          </p:nvPr>
        </p:nvSpPr>
        <p:spPr>
          <a:xfrm>
            <a:off x="406400" y="1314450"/>
            <a:ext cx="4525963" cy="2514600"/>
          </a:xfrm>
        </p:spPr>
        <p:txBody>
          <a:bodyPr/>
          <a:lstStyle/>
          <a:p>
            <a:r>
              <a:rPr lang="zh-CN" altLang="en-US" dirty="0">
                <a:latin typeface="Times New Roman" pitchFamily="18" charset="0"/>
              </a:rPr>
              <a:t>控制语句</a:t>
            </a:r>
          </a:p>
          <a:p>
            <a:pPr lvl="1" algn="just">
              <a:buFontTx/>
              <a:buNone/>
            </a:pPr>
            <a:r>
              <a:rPr lang="en-US" altLang="zh-CN" dirty="0">
                <a:latin typeface="Times New Roman" pitchFamily="18" charset="0"/>
              </a:rPr>
              <a:t>S</a:t>
            </a:r>
            <a:r>
              <a:rPr lang="en-US" altLang="zh-CN" dirty="0">
                <a:latin typeface="Times New Roman" pitchFamily="18" charset="0"/>
                <a:sym typeface="Symbol" pitchFamily="18" charset="2"/>
              </a:rPr>
              <a:t></a:t>
            </a:r>
            <a:r>
              <a:rPr lang="en-US" altLang="zh-CN" dirty="0">
                <a:latin typeface="Times New Roman" pitchFamily="18" charset="0"/>
              </a:rPr>
              <a:t>  if E then S</a:t>
            </a:r>
            <a:r>
              <a:rPr lang="en-US" altLang="zh-CN" baseline="-25000" dirty="0">
                <a:latin typeface="Times New Roman" pitchFamily="18" charset="0"/>
              </a:rPr>
              <a:t>1</a:t>
            </a:r>
            <a:endParaRPr lang="en-US" altLang="zh-CN" dirty="0">
              <a:latin typeface="Times New Roman" pitchFamily="18" charset="0"/>
            </a:endParaRPr>
          </a:p>
          <a:p>
            <a:pPr lvl="1" algn="just">
              <a:buFontTx/>
              <a:buNone/>
            </a:pPr>
            <a:r>
              <a:rPr lang="en-US" altLang="zh-CN" dirty="0">
                <a:latin typeface="Times New Roman" pitchFamily="18" charset="0"/>
              </a:rPr>
              <a:t>      | if E then S</a:t>
            </a:r>
            <a:r>
              <a:rPr lang="en-US" altLang="zh-CN" baseline="-25000" dirty="0">
                <a:latin typeface="Times New Roman" pitchFamily="18" charset="0"/>
              </a:rPr>
              <a:t>1</a:t>
            </a:r>
            <a:r>
              <a:rPr lang="en-US" altLang="zh-CN" dirty="0">
                <a:latin typeface="Times New Roman" pitchFamily="18" charset="0"/>
              </a:rPr>
              <a:t> else S</a:t>
            </a:r>
            <a:r>
              <a:rPr lang="en-US" altLang="zh-CN" baseline="-25000" dirty="0">
                <a:latin typeface="Times New Roman" pitchFamily="18" charset="0"/>
              </a:rPr>
              <a:t>2</a:t>
            </a:r>
            <a:endParaRPr lang="en-US" altLang="zh-CN" dirty="0">
              <a:latin typeface="Times New Roman" pitchFamily="18" charset="0"/>
            </a:endParaRPr>
          </a:p>
          <a:p>
            <a:pPr lvl="1">
              <a:buFontTx/>
              <a:buNone/>
            </a:pPr>
            <a:r>
              <a:rPr lang="en-US" altLang="zh-CN" dirty="0">
                <a:latin typeface="Times New Roman" pitchFamily="18" charset="0"/>
              </a:rPr>
              <a:t>      | while E do S</a:t>
            </a:r>
            <a:r>
              <a:rPr lang="en-US" altLang="zh-CN" baseline="-25000" dirty="0">
                <a:latin typeface="Times New Roman" pitchFamily="18" charset="0"/>
              </a:rPr>
              <a:t>1</a:t>
            </a:r>
            <a:endParaRPr lang="en-US" altLang="zh-CN" dirty="0">
              <a:latin typeface="Times New Roman" pitchFamily="18" charset="0"/>
            </a:endParaRPr>
          </a:p>
          <a:p>
            <a:r>
              <a:rPr lang="zh-CN" altLang="en-US" dirty="0" smtClean="0">
                <a:latin typeface="Times New Roman" pitchFamily="18" charset="0"/>
              </a:rPr>
              <a:t>控制语句的代码</a:t>
            </a:r>
            <a:r>
              <a:rPr lang="zh-CN" altLang="en-US" dirty="0">
                <a:latin typeface="Times New Roman" pitchFamily="18" charset="0"/>
              </a:rPr>
              <a:t>结构</a:t>
            </a:r>
          </a:p>
        </p:txBody>
      </p:sp>
      <p:grpSp>
        <p:nvGrpSpPr>
          <p:cNvPr id="268292" name="Group 4"/>
          <p:cNvGrpSpPr>
            <a:grpSpLocks/>
          </p:cNvGrpSpPr>
          <p:nvPr/>
        </p:nvGrpSpPr>
        <p:grpSpPr bwMode="auto">
          <a:xfrm>
            <a:off x="6324600" y="1341438"/>
            <a:ext cx="1600200" cy="1447800"/>
            <a:chOff x="3888" y="1008"/>
            <a:chExt cx="864" cy="912"/>
          </a:xfrm>
        </p:grpSpPr>
        <p:sp>
          <p:nvSpPr>
            <p:cNvPr id="268293" name="Line 5"/>
            <p:cNvSpPr>
              <a:spLocks noChangeShapeType="1"/>
            </p:cNvSpPr>
            <p:nvPr/>
          </p:nvSpPr>
          <p:spPr bwMode="auto">
            <a:xfrm>
              <a:off x="3888" y="1344"/>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294" name="Rectangle 6"/>
            <p:cNvSpPr>
              <a:spLocks noChangeArrowheads="1"/>
            </p:cNvSpPr>
            <p:nvPr/>
          </p:nvSpPr>
          <p:spPr bwMode="auto">
            <a:xfrm>
              <a:off x="3888" y="1008"/>
              <a:ext cx="864" cy="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8295" name="Text Box 7"/>
          <p:cNvSpPr txBox="1">
            <a:spLocks noChangeArrowheads="1"/>
          </p:cNvSpPr>
          <p:nvPr/>
        </p:nvSpPr>
        <p:spPr bwMode="auto">
          <a:xfrm>
            <a:off x="6477000" y="1417638"/>
            <a:ext cx="1306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E</a:t>
            </a:r>
            <a:r>
              <a:rPr lang="zh-CN" altLang="en-US">
                <a:solidFill>
                  <a:srgbClr val="000000"/>
                </a:solidFill>
                <a:latin typeface="Times New Roman" pitchFamily="18" charset="0"/>
                <a:ea typeface="宋体" pitchFamily="2" charset="-122"/>
              </a:rPr>
              <a:t>的代码</a:t>
            </a:r>
          </a:p>
        </p:txBody>
      </p:sp>
      <p:sp>
        <p:nvSpPr>
          <p:cNvPr id="268296" name="Text Box 8"/>
          <p:cNvSpPr txBox="1">
            <a:spLocks noChangeArrowheads="1"/>
          </p:cNvSpPr>
          <p:nvPr/>
        </p:nvSpPr>
        <p:spPr bwMode="auto">
          <a:xfrm>
            <a:off x="6477000" y="2179638"/>
            <a:ext cx="1374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S</a:t>
            </a:r>
            <a:r>
              <a:rPr lang="en-US" altLang="zh-CN" baseline="-25000">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的代码</a:t>
            </a:r>
          </a:p>
        </p:txBody>
      </p:sp>
      <p:sp>
        <p:nvSpPr>
          <p:cNvPr id="268297" name="Line 9"/>
          <p:cNvSpPr>
            <a:spLocks noChangeShapeType="1"/>
          </p:cNvSpPr>
          <p:nvPr/>
        </p:nvSpPr>
        <p:spPr bwMode="auto">
          <a:xfrm flipV="1">
            <a:off x="3429000" y="2057400"/>
            <a:ext cx="1066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68298" name="Group 10"/>
          <p:cNvGrpSpPr>
            <a:grpSpLocks/>
          </p:cNvGrpSpPr>
          <p:nvPr/>
        </p:nvGrpSpPr>
        <p:grpSpPr bwMode="auto">
          <a:xfrm>
            <a:off x="5608638" y="1143000"/>
            <a:ext cx="792162" cy="808038"/>
            <a:chOff x="3533" y="883"/>
            <a:chExt cx="499" cy="509"/>
          </a:xfrm>
        </p:grpSpPr>
        <p:sp>
          <p:nvSpPr>
            <p:cNvPr id="268299" name="Arc 11"/>
            <p:cNvSpPr>
              <a:spLocks/>
            </p:cNvSpPr>
            <p:nvPr/>
          </p:nvSpPr>
          <p:spPr bwMode="auto">
            <a:xfrm flipH="1">
              <a:off x="3730" y="1104"/>
              <a:ext cx="302" cy="288"/>
            </a:xfrm>
            <a:custGeom>
              <a:avLst/>
              <a:gdLst>
                <a:gd name="G0" fmla="+- 5525 0 0"/>
                <a:gd name="G1" fmla="+- 21600 0 0"/>
                <a:gd name="G2" fmla="+- 21600 0 0"/>
                <a:gd name="T0" fmla="*/ 0 w 27125"/>
                <a:gd name="T1" fmla="*/ 719 h 43200"/>
                <a:gd name="T2" fmla="*/ 5113 w 27125"/>
                <a:gd name="T3" fmla="*/ 43196 h 43200"/>
                <a:gd name="T4" fmla="*/ 5525 w 27125"/>
                <a:gd name="T5" fmla="*/ 21600 h 43200"/>
              </a:gdLst>
              <a:ahLst/>
              <a:cxnLst>
                <a:cxn ang="0">
                  <a:pos x="T0" y="T1"/>
                </a:cxn>
                <a:cxn ang="0">
                  <a:pos x="T2" y="T3"/>
                </a:cxn>
                <a:cxn ang="0">
                  <a:pos x="T4" y="T5"/>
                </a:cxn>
              </a:cxnLst>
              <a:rect l="0" t="0" r="r" b="b"/>
              <a:pathLst>
                <a:path w="27125" h="43200" fill="none" extrusionOk="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path>
                <a:path w="27125" h="43200" stroke="0" extrusionOk="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lnTo>
                    <a:pt x="5525"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00" name="Text Box 12"/>
            <p:cNvSpPr txBox="1">
              <a:spLocks noChangeArrowheads="1"/>
            </p:cNvSpPr>
            <p:nvPr/>
          </p:nvSpPr>
          <p:spPr bwMode="auto">
            <a:xfrm>
              <a:off x="3533" y="883"/>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true</a:t>
              </a:r>
              <a:endParaRPr lang="en-US" altLang="zh-CN">
                <a:solidFill>
                  <a:srgbClr val="000000"/>
                </a:solidFill>
                <a:latin typeface="Times New Roman" pitchFamily="18" charset="0"/>
                <a:ea typeface="宋体" pitchFamily="2" charset="-122"/>
              </a:endParaRPr>
            </a:p>
          </p:txBody>
        </p:sp>
      </p:grpSp>
      <p:grpSp>
        <p:nvGrpSpPr>
          <p:cNvPr id="268301" name="Group 13"/>
          <p:cNvGrpSpPr>
            <a:grpSpLocks/>
          </p:cNvGrpSpPr>
          <p:nvPr/>
        </p:nvGrpSpPr>
        <p:grpSpPr bwMode="auto">
          <a:xfrm>
            <a:off x="7848600" y="1524000"/>
            <a:ext cx="873125" cy="1417638"/>
            <a:chOff x="4944" y="1123"/>
            <a:chExt cx="550" cy="893"/>
          </a:xfrm>
        </p:grpSpPr>
        <p:sp>
          <p:nvSpPr>
            <p:cNvPr id="268302" name="Arc 14"/>
            <p:cNvSpPr>
              <a:spLocks/>
            </p:cNvSpPr>
            <p:nvPr/>
          </p:nvSpPr>
          <p:spPr bwMode="auto">
            <a:xfrm>
              <a:off x="4944" y="1296"/>
              <a:ext cx="288" cy="720"/>
            </a:xfrm>
            <a:custGeom>
              <a:avLst/>
              <a:gdLst>
                <a:gd name="G0" fmla="+- 0 0 0"/>
                <a:gd name="G1" fmla="+- 21600 0 0"/>
                <a:gd name="G2" fmla="+- 21600 0 0"/>
                <a:gd name="T0" fmla="*/ 0 w 21600"/>
                <a:gd name="T1" fmla="*/ 0 h 42106"/>
                <a:gd name="T2" fmla="*/ 6787 w 21600"/>
                <a:gd name="T3" fmla="*/ 42106 h 42106"/>
                <a:gd name="T4" fmla="*/ 0 w 21600"/>
                <a:gd name="T5" fmla="*/ 21600 h 42106"/>
              </a:gdLst>
              <a:ahLst/>
              <a:cxnLst>
                <a:cxn ang="0">
                  <a:pos x="T0" y="T1"/>
                </a:cxn>
                <a:cxn ang="0">
                  <a:pos x="T2" y="T3"/>
                </a:cxn>
                <a:cxn ang="0">
                  <a:pos x="T4" y="T5"/>
                </a:cxn>
              </a:cxnLst>
              <a:rect l="0" t="0" r="r" b="b"/>
              <a:pathLst>
                <a:path w="21600" h="42106" fill="none" extrusionOk="0">
                  <a:moveTo>
                    <a:pt x="-1" y="0"/>
                  </a:moveTo>
                  <a:cubicBezTo>
                    <a:pt x="11929" y="0"/>
                    <a:pt x="21600" y="9670"/>
                    <a:pt x="21600" y="21600"/>
                  </a:cubicBezTo>
                  <a:cubicBezTo>
                    <a:pt x="21600" y="30914"/>
                    <a:pt x="15629" y="39179"/>
                    <a:pt x="6787" y="42106"/>
                  </a:cubicBezTo>
                </a:path>
                <a:path w="21600" h="42106" stroke="0" extrusionOk="0">
                  <a:moveTo>
                    <a:pt x="-1" y="0"/>
                  </a:moveTo>
                  <a:cubicBezTo>
                    <a:pt x="11929" y="0"/>
                    <a:pt x="21600" y="9670"/>
                    <a:pt x="21600" y="21600"/>
                  </a:cubicBezTo>
                  <a:cubicBezTo>
                    <a:pt x="21600" y="30914"/>
                    <a:pt x="15629" y="39179"/>
                    <a:pt x="6787" y="42106"/>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03" name="Text Box 15"/>
            <p:cNvSpPr txBox="1">
              <a:spLocks noChangeArrowheads="1"/>
            </p:cNvSpPr>
            <p:nvPr/>
          </p:nvSpPr>
          <p:spPr bwMode="auto">
            <a:xfrm>
              <a:off x="5068" y="1123"/>
              <a:ext cx="4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false</a:t>
              </a:r>
              <a:endParaRPr lang="en-US" altLang="zh-CN">
                <a:solidFill>
                  <a:srgbClr val="000000"/>
                </a:solidFill>
                <a:latin typeface="Times New Roman" pitchFamily="18" charset="0"/>
                <a:ea typeface="宋体" pitchFamily="2" charset="-122"/>
              </a:endParaRPr>
            </a:p>
          </p:txBody>
        </p:sp>
      </p:grpSp>
      <p:grpSp>
        <p:nvGrpSpPr>
          <p:cNvPr id="268304" name="Group 16"/>
          <p:cNvGrpSpPr>
            <a:grpSpLocks/>
          </p:cNvGrpSpPr>
          <p:nvPr/>
        </p:nvGrpSpPr>
        <p:grpSpPr bwMode="auto">
          <a:xfrm>
            <a:off x="6300788" y="2789238"/>
            <a:ext cx="1692275" cy="411162"/>
            <a:chOff x="3969" y="1920"/>
            <a:chExt cx="1066" cy="259"/>
          </a:xfrm>
        </p:grpSpPr>
        <p:sp>
          <p:nvSpPr>
            <p:cNvPr id="268305" name="Text Box 17"/>
            <p:cNvSpPr txBox="1">
              <a:spLocks noChangeArrowheads="1"/>
            </p:cNvSpPr>
            <p:nvPr/>
          </p:nvSpPr>
          <p:spPr bwMode="auto">
            <a:xfrm>
              <a:off x="3969" y="1948"/>
              <a:ext cx="106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S</a:t>
              </a:r>
              <a:r>
                <a:rPr lang="zh-CN" altLang="en-US" sz="1800">
                  <a:solidFill>
                    <a:srgbClr val="000000"/>
                  </a:solidFill>
                  <a:latin typeface="Times New Roman" pitchFamily="18" charset="0"/>
                  <a:ea typeface="宋体" pitchFamily="2" charset="-122"/>
                </a:rPr>
                <a:t>的下一条语句</a:t>
              </a:r>
              <a:endParaRPr lang="zh-CN" altLang="en-US" sz="2000">
                <a:solidFill>
                  <a:srgbClr val="000000"/>
                </a:solidFill>
                <a:latin typeface="Times New Roman" pitchFamily="18" charset="0"/>
                <a:ea typeface="宋体" pitchFamily="2" charset="-122"/>
              </a:endParaRPr>
            </a:p>
          </p:txBody>
        </p:sp>
        <p:grpSp>
          <p:nvGrpSpPr>
            <p:cNvPr id="268306" name="Group 18"/>
            <p:cNvGrpSpPr>
              <a:grpSpLocks/>
            </p:cNvGrpSpPr>
            <p:nvPr/>
          </p:nvGrpSpPr>
          <p:grpSpPr bwMode="auto">
            <a:xfrm>
              <a:off x="3984" y="1920"/>
              <a:ext cx="1008" cy="240"/>
              <a:chOff x="3984" y="1920"/>
              <a:chExt cx="1008" cy="192"/>
            </a:xfrm>
          </p:grpSpPr>
          <p:sp>
            <p:nvSpPr>
              <p:cNvPr id="268307" name="Line 19"/>
              <p:cNvSpPr>
                <a:spLocks noChangeShapeType="1"/>
              </p:cNvSpPr>
              <p:nvPr/>
            </p:nvSpPr>
            <p:spPr bwMode="auto">
              <a:xfrm>
                <a:off x="39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08" name="Line 20"/>
              <p:cNvSpPr>
                <a:spLocks noChangeShapeType="1"/>
              </p:cNvSpPr>
              <p:nvPr/>
            </p:nvSpPr>
            <p:spPr bwMode="auto">
              <a:xfrm>
                <a:off x="4992"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sp>
        <p:nvSpPr>
          <p:cNvPr id="268309" name="Line 21"/>
          <p:cNvSpPr>
            <a:spLocks noChangeShapeType="1"/>
          </p:cNvSpPr>
          <p:nvPr/>
        </p:nvSpPr>
        <p:spPr bwMode="auto">
          <a:xfrm>
            <a:off x="5638800" y="1951038"/>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10" name="Text Box 22"/>
          <p:cNvSpPr txBox="1">
            <a:spLocks noChangeArrowheads="1"/>
          </p:cNvSpPr>
          <p:nvPr/>
        </p:nvSpPr>
        <p:spPr bwMode="auto">
          <a:xfrm>
            <a:off x="5111750" y="1905000"/>
            <a:ext cx="8683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E.true</a:t>
            </a:r>
            <a:endParaRPr lang="en-US" altLang="zh-CN">
              <a:solidFill>
                <a:srgbClr val="0000FF"/>
              </a:solidFill>
              <a:latin typeface="Times New Roman" pitchFamily="18" charset="0"/>
              <a:ea typeface="宋体" pitchFamily="2" charset="-122"/>
            </a:endParaRPr>
          </a:p>
        </p:txBody>
      </p:sp>
      <p:sp>
        <p:nvSpPr>
          <p:cNvPr id="268311" name="Line 23"/>
          <p:cNvSpPr>
            <a:spLocks noChangeShapeType="1"/>
          </p:cNvSpPr>
          <p:nvPr/>
        </p:nvSpPr>
        <p:spPr bwMode="auto">
          <a:xfrm>
            <a:off x="5638800" y="2911475"/>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12" name="Text Box 24"/>
          <p:cNvSpPr txBox="1">
            <a:spLocks noChangeArrowheads="1"/>
          </p:cNvSpPr>
          <p:nvPr/>
        </p:nvSpPr>
        <p:spPr bwMode="auto">
          <a:xfrm>
            <a:off x="5124450" y="2560638"/>
            <a:ext cx="9096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E.false</a:t>
            </a:r>
          </a:p>
          <a:p>
            <a:pPr algn="ctr"/>
            <a:r>
              <a:rPr lang="en-US" altLang="zh-CN" sz="2000">
                <a:solidFill>
                  <a:srgbClr val="0000FF"/>
                </a:solidFill>
                <a:latin typeface="Times New Roman" pitchFamily="18" charset="0"/>
                <a:ea typeface="宋体" pitchFamily="2" charset="-122"/>
              </a:rPr>
              <a:t>S.next</a:t>
            </a:r>
            <a:endParaRPr lang="en-US" altLang="zh-CN">
              <a:solidFill>
                <a:srgbClr val="0000FF"/>
              </a:solidFill>
              <a:latin typeface="Times New Roman" pitchFamily="18" charset="0"/>
              <a:ea typeface="宋体" pitchFamily="2" charset="-122"/>
            </a:endParaRPr>
          </a:p>
        </p:txBody>
      </p:sp>
      <p:sp>
        <p:nvSpPr>
          <p:cNvPr id="268313" name="Oval 25"/>
          <p:cNvSpPr>
            <a:spLocks noChangeArrowheads="1"/>
          </p:cNvSpPr>
          <p:nvPr/>
        </p:nvSpPr>
        <p:spPr bwMode="auto">
          <a:xfrm>
            <a:off x="4114800" y="2438400"/>
            <a:ext cx="76200" cy="7620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14" name="Oval 26"/>
          <p:cNvSpPr>
            <a:spLocks noChangeArrowheads="1"/>
          </p:cNvSpPr>
          <p:nvPr/>
        </p:nvSpPr>
        <p:spPr bwMode="auto">
          <a:xfrm>
            <a:off x="5257800" y="3856038"/>
            <a:ext cx="76200" cy="7620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cxnSp>
        <p:nvCxnSpPr>
          <p:cNvPr id="268315" name="AutoShape 27"/>
          <p:cNvCxnSpPr>
            <a:cxnSpLocks noChangeShapeType="1"/>
            <a:stCxn id="268313" idx="0"/>
            <a:endCxn id="268314" idx="2"/>
          </p:cNvCxnSpPr>
          <p:nvPr/>
        </p:nvCxnSpPr>
        <p:spPr bwMode="auto">
          <a:xfrm rot="5400000" flipV="1">
            <a:off x="3977481" y="2613819"/>
            <a:ext cx="1455738" cy="1104900"/>
          </a:xfrm>
          <a:prstGeom prst="curvedConnector4">
            <a:avLst>
              <a:gd name="adj1" fmla="val 1088"/>
              <a:gd name="adj2" fmla="val 51722"/>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8316" name="Group 28"/>
          <p:cNvGrpSpPr>
            <a:grpSpLocks/>
          </p:cNvGrpSpPr>
          <p:nvPr/>
        </p:nvGrpSpPr>
        <p:grpSpPr bwMode="auto">
          <a:xfrm>
            <a:off x="6324600" y="3657600"/>
            <a:ext cx="1600200" cy="2438400"/>
            <a:chOff x="3984" y="2304"/>
            <a:chExt cx="1008" cy="1536"/>
          </a:xfrm>
        </p:grpSpPr>
        <p:sp>
          <p:nvSpPr>
            <p:cNvPr id="268317" name="Rectangle 29"/>
            <p:cNvSpPr>
              <a:spLocks noChangeArrowheads="1"/>
            </p:cNvSpPr>
            <p:nvPr/>
          </p:nvSpPr>
          <p:spPr bwMode="auto">
            <a:xfrm>
              <a:off x="3984" y="2304"/>
              <a:ext cx="1008" cy="15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0000"/>
                </a:solidFill>
                <a:latin typeface="Times New Roman" pitchFamily="18" charset="0"/>
                <a:ea typeface="宋体" pitchFamily="2" charset="-122"/>
              </a:endParaRPr>
            </a:p>
          </p:txBody>
        </p:sp>
        <p:sp>
          <p:nvSpPr>
            <p:cNvPr id="268318" name="Line 30"/>
            <p:cNvSpPr>
              <a:spLocks noChangeShapeType="1"/>
            </p:cNvSpPr>
            <p:nvPr/>
          </p:nvSpPr>
          <p:spPr bwMode="auto">
            <a:xfrm>
              <a:off x="3984" y="268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19" name="Line 31"/>
            <p:cNvSpPr>
              <a:spLocks noChangeShapeType="1"/>
            </p:cNvSpPr>
            <p:nvPr/>
          </p:nvSpPr>
          <p:spPr bwMode="auto">
            <a:xfrm>
              <a:off x="3984" y="312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8320" name="Text Box 32"/>
          <p:cNvSpPr txBox="1">
            <a:spLocks noChangeArrowheads="1"/>
          </p:cNvSpPr>
          <p:nvPr/>
        </p:nvSpPr>
        <p:spPr bwMode="auto">
          <a:xfrm>
            <a:off x="6477000" y="3733800"/>
            <a:ext cx="1306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E</a:t>
            </a:r>
            <a:r>
              <a:rPr lang="zh-CN" altLang="zh-CN">
                <a:solidFill>
                  <a:srgbClr val="000000"/>
                </a:solidFill>
                <a:latin typeface="Times New Roman" pitchFamily="18" charset="0"/>
                <a:ea typeface="宋体" pitchFamily="2" charset="-122"/>
              </a:rPr>
              <a:t>的代码</a:t>
            </a:r>
            <a:endParaRPr lang="zh-CN" altLang="en-US">
              <a:solidFill>
                <a:srgbClr val="000000"/>
              </a:solidFill>
              <a:latin typeface="Times New Roman" pitchFamily="18" charset="0"/>
              <a:ea typeface="宋体" pitchFamily="2" charset="-122"/>
            </a:endParaRPr>
          </a:p>
        </p:txBody>
      </p:sp>
      <p:sp>
        <p:nvSpPr>
          <p:cNvPr id="268321" name="Text Box 33"/>
          <p:cNvSpPr txBox="1">
            <a:spLocks noChangeArrowheads="1"/>
          </p:cNvSpPr>
          <p:nvPr/>
        </p:nvSpPr>
        <p:spPr bwMode="auto">
          <a:xfrm>
            <a:off x="6477000" y="4419600"/>
            <a:ext cx="1374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S</a:t>
            </a:r>
            <a:r>
              <a:rPr lang="en-US" altLang="zh-CN" baseline="-25000">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的代码</a:t>
            </a:r>
          </a:p>
        </p:txBody>
      </p:sp>
      <p:sp>
        <p:nvSpPr>
          <p:cNvPr id="268322" name="Text Box 34"/>
          <p:cNvSpPr txBox="1">
            <a:spLocks noChangeArrowheads="1"/>
          </p:cNvSpPr>
          <p:nvPr/>
        </p:nvSpPr>
        <p:spPr bwMode="auto">
          <a:xfrm>
            <a:off x="6477000" y="5562600"/>
            <a:ext cx="1374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S</a:t>
            </a:r>
            <a:r>
              <a:rPr lang="en-US" altLang="zh-CN" baseline="-25000">
                <a:solidFill>
                  <a:srgbClr val="000000"/>
                </a:solidFill>
                <a:latin typeface="Times New Roman" pitchFamily="18" charset="0"/>
                <a:ea typeface="宋体" pitchFamily="2" charset="-122"/>
              </a:rPr>
              <a:t>2</a:t>
            </a:r>
            <a:r>
              <a:rPr lang="zh-CN" altLang="en-US">
                <a:solidFill>
                  <a:srgbClr val="000000"/>
                </a:solidFill>
                <a:latin typeface="Times New Roman" pitchFamily="18" charset="0"/>
                <a:ea typeface="宋体" pitchFamily="2" charset="-122"/>
              </a:rPr>
              <a:t>的代码</a:t>
            </a:r>
          </a:p>
        </p:txBody>
      </p:sp>
      <p:grpSp>
        <p:nvGrpSpPr>
          <p:cNvPr id="268323" name="Group 35"/>
          <p:cNvGrpSpPr>
            <a:grpSpLocks/>
          </p:cNvGrpSpPr>
          <p:nvPr/>
        </p:nvGrpSpPr>
        <p:grpSpPr bwMode="auto">
          <a:xfrm>
            <a:off x="5610225" y="3535363"/>
            <a:ext cx="792163" cy="808037"/>
            <a:chOff x="3533" y="883"/>
            <a:chExt cx="499" cy="509"/>
          </a:xfrm>
        </p:grpSpPr>
        <p:sp>
          <p:nvSpPr>
            <p:cNvPr id="268324" name="Arc 36"/>
            <p:cNvSpPr>
              <a:spLocks/>
            </p:cNvSpPr>
            <p:nvPr/>
          </p:nvSpPr>
          <p:spPr bwMode="auto">
            <a:xfrm flipH="1">
              <a:off x="3730" y="1104"/>
              <a:ext cx="302" cy="288"/>
            </a:xfrm>
            <a:custGeom>
              <a:avLst/>
              <a:gdLst>
                <a:gd name="G0" fmla="+- 5525 0 0"/>
                <a:gd name="G1" fmla="+- 21600 0 0"/>
                <a:gd name="G2" fmla="+- 21600 0 0"/>
                <a:gd name="T0" fmla="*/ 0 w 27125"/>
                <a:gd name="T1" fmla="*/ 719 h 43200"/>
                <a:gd name="T2" fmla="*/ 5113 w 27125"/>
                <a:gd name="T3" fmla="*/ 43196 h 43200"/>
                <a:gd name="T4" fmla="*/ 5525 w 27125"/>
                <a:gd name="T5" fmla="*/ 21600 h 43200"/>
              </a:gdLst>
              <a:ahLst/>
              <a:cxnLst>
                <a:cxn ang="0">
                  <a:pos x="T0" y="T1"/>
                </a:cxn>
                <a:cxn ang="0">
                  <a:pos x="T2" y="T3"/>
                </a:cxn>
                <a:cxn ang="0">
                  <a:pos x="T4" y="T5"/>
                </a:cxn>
              </a:cxnLst>
              <a:rect l="0" t="0" r="r" b="b"/>
              <a:pathLst>
                <a:path w="27125" h="43200" fill="none" extrusionOk="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path>
                <a:path w="27125" h="43200" stroke="0" extrusionOk="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lnTo>
                    <a:pt x="5525"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25" name="Text Box 37"/>
            <p:cNvSpPr txBox="1">
              <a:spLocks noChangeArrowheads="1"/>
            </p:cNvSpPr>
            <p:nvPr/>
          </p:nvSpPr>
          <p:spPr bwMode="auto">
            <a:xfrm>
              <a:off x="3533" y="883"/>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true</a:t>
              </a:r>
              <a:endParaRPr lang="en-US" altLang="zh-CN">
                <a:solidFill>
                  <a:srgbClr val="000000"/>
                </a:solidFill>
                <a:latin typeface="Times New Roman" pitchFamily="18" charset="0"/>
                <a:ea typeface="宋体" pitchFamily="2" charset="-122"/>
              </a:endParaRPr>
            </a:p>
          </p:txBody>
        </p:sp>
      </p:grpSp>
      <p:sp>
        <p:nvSpPr>
          <p:cNvPr id="268326" name="Arc 38"/>
          <p:cNvSpPr>
            <a:spLocks/>
          </p:cNvSpPr>
          <p:nvPr/>
        </p:nvSpPr>
        <p:spPr bwMode="auto">
          <a:xfrm flipH="1">
            <a:off x="5918200" y="5113338"/>
            <a:ext cx="541338" cy="1039812"/>
          </a:xfrm>
          <a:custGeom>
            <a:avLst/>
            <a:gdLst>
              <a:gd name="G0" fmla="+- 0 0 0"/>
              <a:gd name="G1" fmla="+- 21243 0 0"/>
              <a:gd name="G2" fmla="+- 21600 0 0"/>
              <a:gd name="T0" fmla="*/ 3912 w 21600"/>
              <a:gd name="T1" fmla="*/ 0 h 42150"/>
              <a:gd name="T2" fmla="*/ 5428 w 21600"/>
              <a:gd name="T3" fmla="*/ 42150 h 42150"/>
              <a:gd name="T4" fmla="*/ 0 w 21600"/>
              <a:gd name="T5" fmla="*/ 21243 h 42150"/>
            </a:gdLst>
            <a:ahLst/>
            <a:cxnLst>
              <a:cxn ang="0">
                <a:pos x="T0" y="T1"/>
              </a:cxn>
              <a:cxn ang="0">
                <a:pos x="T2" y="T3"/>
              </a:cxn>
              <a:cxn ang="0">
                <a:pos x="T4" y="T5"/>
              </a:cxn>
            </a:cxnLst>
            <a:rect l="0" t="0" r="r" b="b"/>
            <a:pathLst>
              <a:path w="21600" h="42150" fill="none" extrusionOk="0">
                <a:moveTo>
                  <a:pt x="3911" y="0"/>
                </a:moveTo>
                <a:cubicBezTo>
                  <a:pt x="14160" y="1887"/>
                  <a:pt x="21600" y="10822"/>
                  <a:pt x="21600" y="21243"/>
                </a:cubicBezTo>
                <a:cubicBezTo>
                  <a:pt x="21600" y="31081"/>
                  <a:pt x="14951" y="39677"/>
                  <a:pt x="5427" y="42149"/>
                </a:cubicBezTo>
              </a:path>
              <a:path w="21600" h="42150" stroke="0" extrusionOk="0">
                <a:moveTo>
                  <a:pt x="3911" y="0"/>
                </a:moveTo>
                <a:cubicBezTo>
                  <a:pt x="14160" y="1887"/>
                  <a:pt x="21600" y="10822"/>
                  <a:pt x="21600" y="21243"/>
                </a:cubicBezTo>
                <a:cubicBezTo>
                  <a:pt x="21600" y="31081"/>
                  <a:pt x="14951" y="39677"/>
                  <a:pt x="5427" y="42149"/>
                </a:cubicBezTo>
                <a:lnTo>
                  <a:pt x="0" y="21243"/>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68327" name="Group 39"/>
          <p:cNvGrpSpPr>
            <a:grpSpLocks/>
          </p:cNvGrpSpPr>
          <p:nvPr/>
        </p:nvGrpSpPr>
        <p:grpSpPr bwMode="auto">
          <a:xfrm>
            <a:off x="6324600" y="4953000"/>
            <a:ext cx="1627188" cy="457200"/>
            <a:chOff x="3984" y="3120"/>
            <a:chExt cx="1025" cy="288"/>
          </a:xfrm>
        </p:grpSpPr>
        <p:sp>
          <p:nvSpPr>
            <p:cNvPr id="268328" name="Text Box 40"/>
            <p:cNvSpPr txBox="1">
              <a:spLocks noChangeArrowheads="1"/>
            </p:cNvSpPr>
            <p:nvPr/>
          </p:nvSpPr>
          <p:spPr bwMode="auto">
            <a:xfrm>
              <a:off x="3986" y="3120"/>
              <a:ext cx="10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goto S.next</a:t>
              </a:r>
            </a:p>
          </p:txBody>
        </p:sp>
        <p:sp>
          <p:nvSpPr>
            <p:cNvPr id="268329" name="Line 41"/>
            <p:cNvSpPr>
              <a:spLocks noChangeShapeType="1"/>
            </p:cNvSpPr>
            <p:nvPr/>
          </p:nvSpPr>
          <p:spPr bwMode="auto">
            <a:xfrm>
              <a:off x="3984" y="340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68330" name="Group 42"/>
          <p:cNvGrpSpPr>
            <a:grpSpLocks/>
          </p:cNvGrpSpPr>
          <p:nvPr/>
        </p:nvGrpSpPr>
        <p:grpSpPr bwMode="auto">
          <a:xfrm>
            <a:off x="6313488" y="6096000"/>
            <a:ext cx="1692275" cy="411163"/>
            <a:chOff x="3977" y="3840"/>
            <a:chExt cx="1066" cy="259"/>
          </a:xfrm>
        </p:grpSpPr>
        <p:sp>
          <p:nvSpPr>
            <p:cNvPr id="268331" name="Text Box 43"/>
            <p:cNvSpPr txBox="1">
              <a:spLocks noChangeArrowheads="1"/>
            </p:cNvSpPr>
            <p:nvPr/>
          </p:nvSpPr>
          <p:spPr bwMode="auto">
            <a:xfrm>
              <a:off x="3977" y="3868"/>
              <a:ext cx="106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S</a:t>
              </a:r>
              <a:r>
                <a:rPr lang="zh-CN" altLang="en-US" sz="1800">
                  <a:solidFill>
                    <a:srgbClr val="000000"/>
                  </a:solidFill>
                  <a:latin typeface="Times New Roman" pitchFamily="18" charset="0"/>
                  <a:ea typeface="宋体" pitchFamily="2" charset="-122"/>
                </a:rPr>
                <a:t>的下一条语句</a:t>
              </a:r>
              <a:endParaRPr lang="zh-CN" altLang="en-US" sz="2000">
                <a:solidFill>
                  <a:srgbClr val="000000"/>
                </a:solidFill>
                <a:latin typeface="Times New Roman" pitchFamily="18" charset="0"/>
                <a:ea typeface="宋体" pitchFamily="2" charset="-122"/>
              </a:endParaRPr>
            </a:p>
          </p:txBody>
        </p:sp>
        <p:grpSp>
          <p:nvGrpSpPr>
            <p:cNvPr id="268332" name="Group 44"/>
            <p:cNvGrpSpPr>
              <a:grpSpLocks/>
            </p:cNvGrpSpPr>
            <p:nvPr/>
          </p:nvGrpSpPr>
          <p:grpSpPr bwMode="auto">
            <a:xfrm>
              <a:off x="3984" y="3840"/>
              <a:ext cx="1008" cy="240"/>
              <a:chOff x="3984" y="1920"/>
              <a:chExt cx="1008" cy="192"/>
            </a:xfrm>
          </p:grpSpPr>
          <p:sp>
            <p:nvSpPr>
              <p:cNvPr id="268333" name="Line 45"/>
              <p:cNvSpPr>
                <a:spLocks noChangeShapeType="1"/>
              </p:cNvSpPr>
              <p:nvPr/>
            </p:nvSpPr>
            <p:spPr bwMode="auto">
              <a:xfrm>
                <a:off x="39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34" name="Line 46"/>
              <p:cNvSpPr>
                <a:spLocks noChangeShapeType="1"/>
              </p:cNvSpPr>
              <p:nvPr/>
            </p:nvSpPr>
            <p:spPr bwMode="auto">
              <a:xfrm>
                <a:off x="4992"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grpSp>
        <p:nvGrpSpPr>
          <p:cNvPr id="268335" name="Group 47"/>
          <p:cNvGrpSpPr>
            <a:grpSpLocks/>
          </p:cNvGrpSpPr>
          <p:nvPr/>
        </p:nvGrpSpPr>
        <p:grpSpPr bwMode="auto">
          <a:xfrm>
            <a:off x="7772400" y="3819525"/>
            <a:ext cx="846138" cy="1743075"/>
            <a:chOff x="4896" y="2392"/>
            <a:chExt cx="533" cy="1496"/>
          </a:xfrm>
        </p:grpSpPr>
        <p:sp>
          <p:nvSpPr>
            <p:cNvPr id="268336" name="Arc 48"/>
            <p:cNvSpPr>
              <a:spLocks/>
            </p:cNvSpPr>
            <p:nvPr/>
          </p:nvSpPr>
          <p:spPr bwMode="auto">
            <a:xfrm>
              <a:off x="4896" y="2592"/>
              <a:ext cx="384" cy="1296"/>
            </a:xfrm>
            <a:custGeom>
              <a:avLst/>
              <a:gdLst>
                <a:gd name="G0" fmla="+- 0 0 0"/>
                <a:gd name="G1" fmla="+- 21600 0 0"/>
                <a:gd name="G2" fmla="+- 21600 0 0"/>
                <a:gd name="T0" fmla="*/ 0 w 21600"/>
                <a:gd name="T1" fmla="*/ 0 h 42106"/>
                <a:gd name="T2" fmla="*/ 6787 w 21600"/>
                <a:gd name="T3" fmla="*/ 42106 h 42106"/>
                <a:gd name="T4" fmla="*/ 0 w 21600"/>
                <a:gd name="T5" fmla="*/ 21600 h 42106"/>
              </a:gdLst>
              <a:ahLst/>
              <a:cxnLst>
                <a:cxn ang="0">
                  <a:pos x="T0" y="T1"/>
                </a:cxn>
                <a:cxn ang="0">
                  <a:pos x="T2" y="T3"/>
                </a:cxn>
                <a:cxn ang="0">
                  <a:pos x="T4" y="T5"/>
                </a:cxn>
              </a:cxnLst>
              <a:rect l="0" t="0" r="r" b="b"/>
              <a:pathLst>
                <a:path w="21600" h="42106" fill="none" extrusionOk="0">
                  <a:moveTo>
                    <a:pt x="-1" y="0"/>
                  </a:moveTo>
                  <a:cubicBezTo>
                    <a:pt x="11929" y="0"/>
                    <a:pt x="21600" y="9670"/>
                    <a:pt x="21600" y="21600"/>
                  </a:cubicBezTo>
                  <a:cubicBezTo>
                    <a:pt x="21600" y="30914"/>
                    <a:pt x="15629" y="39179"/>
                    <a:pt x="6787" y="42106"/>
                  </a:cubicBezTo>
                </a:path>
                <a:path w="21600" h="42106" stroke="0" extrusionOk="0">
                  <a:moveTo>
                    <a:pt x="-1" y="0"/>
                  </a:moveTo>
                  <a:cubicBezTo>
                    <a:pt x="11929" y="0"/>
                    <a:pt x="21600" y="9670"/>
                    <a:pt x="21600" y="21600"/>
                  </a:cubicBezTo>
                  <a:cubicBezTo>
                    <a:pt x="21600" y="30914"/>
                    <a:pt x="15629" y="39179"/>
                    <a:pt x="6787" y="42106"/>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37" name="Text Box 49"/>
            <p:cNvSpPr txBox="1">
              <a:spLocks noChangeArrowheads="1"/>
            </p:cNvSpPr>
            <p:nvPr/>
          </p:nvSpPr>
          <p:spPr bwMode="auto">
            <a:xfrm>
              <a:off x="5003" y="2392"/>
              <a:ext cx="426"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false</a:t>
              </a:r>
              <a:endParaRPr lang="en-US" altLang="zh-CN">
                <a:solidFill>
                  <a:srgbClr val="000000"/>
                </a:solidFill>
                <a:latin typeface="Times New Roman" pitchFamily="18" charset="0"/>
                <a:ea typeface="宋体" pitchFamily="2" charset="-122"/>
              </a:endParaRPr>
            </a:p>
          </p:txBody>
        </p:sp>
      </p:grpSp>
      <p:sp>
        <p:nvSpPr>
          <p:cNvPr id="268338" name="Line 50"/>
          <p:cNvSpPr>
            <a:spLocks noChangeShapeType="1"/>
          </p:cNvSpPr>
          <p:nvPr/>
        </p:nvSpPr>
        <p:spPr bwMode="auto">
          <a:xfrm>
            <a:off x="5638800" y="4343400"/>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39" name="Text Box 51"/>
          <p:cNvSpPr txBox="1">
            <a:spLocks noChangeArrowheads="1"/>
          </p:cNvSpPr>
          <p:nvPr/>
        </p:nvSpPr>
        <p:spPr bwMode="auto">
          <a:xfrm>
            <a:off x="5146675" y="4251325"/>
            <a:ext cx="8683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E.true</a:t>
            </a:r>
            <a:endParaRPr lang="en-US" altLang="zh-CN">
              <a:solidFill>
                <a:srgbClr val="0000FF"/>
              </a:solidFill>
              <a:latin typeface="Times New Roman" pitchFamily="18" charset="0"/>
              <a:ea typeface="宋体" pitchFamily="2" charset="-122"/>
            </a:endParaRPr>
          </a:p>
        </p:txBody>
      </p:sp>
      <p:sp>
        <p:nvSpPr>
          <p:cNvPr id="268340" name="Line 52"/>
          <p:cNvSpPr>
            <a:spLocks noChangeShapeType="1"/>
          </p:cNvSpPr>
          <p:nvPr/>
        </p:nvSpPr>
        <p:spPr bwMode="auto">
          <a:xfrm>
            <a:off x="5638800" y="5486400"/>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41" name="Text Box 53"/>
          <p:cNvSpPr txBox="1">
            <a:spLocks noChangeArrowheads="1"/>
          </p:cNvSpPr>
          <p:nvPr/>
        </p:nvSpPr>
        <p:spPr bwMode="auto">
          <a:xfrm>
            <a:off x="5048250" y="5105400"/>
            <a:ext cx="9096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E.false</a:t>
            </a:r>
            <a:endParaRPr lang="en-US" altLang="zh-CN">
              <a:solidFill>
                <a:srgbClr val="0000FF"/>
              </a:solidFill>
              <a:latin typeface="Times New Roman" pitchFamily="18" charset="0"/>
              <a:ea typeface="宋体" pitchFamily="2" charset="-122"/>
            </a:endParaRPr>
          </a:p>
        </p:txBody>
      </p:sp>
      <p:sp>
        <p:nvSpPr>
          <p:cNvPr id="268342" name="Text Box 54"/>
          <p:cNvSpPr txBox="1">
            <a:spLocks noChangeArrowheads="1"/>
          </p:cNvSpPr>
          <p:nvPr/>
        </p:nvSpPr>
        <p:spPr bwMode="auto">
          <a:xfrm>
            <a:off x="5103813" y="6126163"/>
            <a:ext cx="854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S.next</a:t>
            </a:r>
          </a:p>
        </p:txBody>
      </p:sp>
      <p:sp>
        <p:nvSpPr>
          <p:cNvPr id="268343" name="Line 55"/>
          <p:cNvSpPr>
            <a:spLocks noChangeShapeType="1"/>
          </p:cNvSpPr>
          <p:nvPr/>
        </p:nvSpPr>
        <p:spPr bwMode="auto">
          <a:xfrm>
            <a:off x="5638800" y="6172200"/>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44" name="Arc 56"/>
          <p:cNvSpPr>
            <a:spLocks/>
          </p:cNvSpPr>
          <p:nvPr/>
        </p:nvSpPr>
        <p:spPr bwMode="auto">
          <a:xfrm>
            <a:off x="3446462" y="2890838"/>
            <a:ext cx="855507" cy="987425"/>
          </a:xfrm>
          <a:custGeom>
            <a:avLst/>
            <a:gdLst>
              <a:gd name="G0" fmla="+- 0 0 0"/>
              <a:gd name="G1" fmla="+- 21600 0 0"/>
              <a:gd name="G2" fmla="+- 21600 0 0"/>
              <a:gd name="T0" fmla="*/ 0 w 21600"/>
              <a:gd name="T1" fmla="*/ 0 h 38261"/>
              <a:gd name="T2" fmla="*/ 13746 w 21600"/>
              <a:gd name="T3" fmla="*/ 38261 h 38261"/>
              <a:gd name="T4" fmla="*/ 0 w 21600"/>
              <a:gd name="T5" fmla="*/ 21600 h 38261"/>
            </a:gdLst>
            <a:ahLst/>
            <a:cxnLst>
              <a:cxn ang="0">
                <a:pos x="T0" y="T1"/>
              </a:cxn>
              <a:cxn ang="0">
                <a:pos x="T2" y="T3"/>
              </a:cxn>
              <a:cxn ang="0">
                <a:pos x="T4" y="T5"/>
              </a:cxn>
            </a:cxnLst>
            <a:rect l="0" t="0" r="r" b="b"/>
            <a:pathLst>
              <a:path w="21600" h="38261" fill="none" extrusionOk="0">
                <a:moveTo>
                  <a:pt x="-1" y="0"/>
                </a:moveTo>
                <a:cubicBezTo>
                  <a:pt x="11929" y="0"/>
                  <a:pt x="21600" y="9670"/>
                  <a:pt x="21600" y="21600"/>
                </a:cubicBezTo>
                <a:cubicBezTo>
                  <a:pt x="21600" y="28047"/>
                  <a:pt x="18719" y="34158"/>
                  <a:pt x="13746" y="38261"/>
                </a:cubicBezTo>
              </a:path>
              <a:path w="21600" h="38261" stroke="0" extrusionOk="0">
                <a:moveTo>
                  <a:pt x="-1" y="0"/>
                </a:moveTo>
                <a:cubicBezTo>
                  <a:pt x="11929" y="0"/>
                  <a:pt x="21600" y="9670"/>
                  <a:pt x="21600" y="21600"/>
                </a:cubicBezTo>
                <a:cubicBezTo>
                  <a:pt x="21600" y="28047"/>
                  <a:pt x="18719" y="34158"/>
                  <a:pt x="13746" y="38261"/>
                </a:cubicBezTo>
                <a:lnTo>
                  <a:pt x="0" y="21600"/>
                </a:lnTo>
                <a:close/>
              </a:path>
            </a:pathLst>
          </a:custGeom>
          <a:noFill/>
          <a:ln w="28575">
            <a:solidFill>
              <a:srgbClr val="99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68345" name="Group 57"/>
          <p:cNvGrpSpPr>
            <a:grpSpLocks/>
          </p:cNvGrpSpPr>
          <p:nvPr/>
        </p:nvGrpSpPr>
        <p:grpSpPr bwMode="auto">
          <a:xfrm>
            <a:off x="1905000" y="3962400"/>
            <a:ext cx="1600200" cy="1905000"/>
            <a:chOff x="1200" y="2496"/>
            <a:chExt cx="1008" cy="1200"/>
          </a:xfrm>
        </p:grpSpPr>
        <p:sp>
          <p:nvSpPr>
            <p:cNvPr id="268346" name="Rectangle 58"/>
            <p:cNvSpPr>
              <a:spLocks noChangeArrowheads="1"/>
            </p:cNvSpPr>
            <p:nvPr/>
          </p:nvSpPr>
          <p:spPr bwMode="auto">
            <a:xfrm>
              <a:off x="1200" y="2496"/>
              <a:ext cx="1008" cy="1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47" name="Line 59"/>
            <p:cNvSpPr>
              <a:spLocks noChangeShapeType="1"/>
            </p:cNvSpPr>
            <p:nvPr/>
          </p:nvSpPr>
          <p:spPr bwMode="auto">
            <a:xfrm>
              <a:off x="1200" y="288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8348" name="Text Box 60"/>
          <p:cNvSpPr txBox="1">
            <a:spLocks noChangeArrowheads="1"/>
          </p:cNvSpPr>
          <p:nvPr/>
        </p:nvSpPr>
        <p:spPr bwMode="auto">
          <a:xfrm>
            <a:off x="2046288" y="4038600"/>
            <a:ext cx="13065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E</a:t>
            </a:r>
            <a:r>
              <a:rPr lang="zh-CN" altLang="zh-CN">
                <a:solidFill>
                  <a:srgbClr val="000000"/>
                </a:solidFill>
                <a:latin typeface="Times New Roman" pitchFamily="18" charset="0"/>
                <a:ea typeface="宋体" pitchFamily="2" charset="-122"/>
              </a:rPr>
              <a:t>的代码</a:t>
            </a:r>
            <a:endParaRPr lang="zh-CN" altLang="en-US">
              <a:solidFill>
                <a:srgbClr val="000000"/>
              </a:solidFill>
              <a:latin typeface="Times New Roman" pitchFamily="18" charset="0"/>
              <a:ea typeface="宋体" pitchFamily="2" charset="-122"/>
            </a:endParaRPr>
          </a:p>
        </p:txBody>
      </p:sp>
      <p:sp>
        <p:nvSpPr>
          <p:cNvPr id="268349" name="Text Box 61"/>
          <p:cNvSpPr txBox="1">
            <a:spLocks noChangeArrowheads="1"/>
          </p:cNvSpPr>
          <p:nvPr/>
        </p:nvSpPr>
        <p:spPr bwMode="auto">
          <a:xfrm>
            <a:off x="2057400" y="4800600"/>
            <a:ext cx="1374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S</a:t>
            </a:r>
            <a:r>
              <a:rPr lang="en-US" altLang="zh-CN" baseline="-25000">
                <a:solidFill>
                  <a:srgbClr val="000000"/>
                </a:solidFill>
                <a:latin typeface="Times New Roman" pitchFamily="18" charset="0"/>
                <a:ea typeface="宋体" pitchFamily="2" charset="-122"/>
              </a:rPr>
              <a:t>1</a:t>
            </a:r>
            <a:r>
              <a:rPr lang="zh-CN" altLang="en-US">
                <a:solidFill>
                  <a:srgbClr val="000000"/>
                </a:solidFill>
                <a:latin typeface="Times New Roman" pitchFamily="18" charset="0"/>
                <a:ea typeface="宋体" pitchFamily="2" charset="-122"/>
              </a:rPr>
              <a:t>的代码</a:t>
            </a:r>
          </a:p>
        </p:txBody>
      </p:sp>
      <p:grpSp>
        <p:nvGrpSpPr>
          <p:cNvPr id="268350" name="Group 62"/>
          <p:cNvGrpSpPr>
            <a:grpSpLocks/>
          </p:cNvGrpSpPr>
          <p:nvPr/>
        </p:nvGrpSpPr>
        <p:grpSpPr bwMode="auto">
          <a:xfrm>
            <a:off x="1190625" y="4138613"/>
            <a:ext cx="792163" cy="539750"/>
            <a:chOff x="3533" y="785"/>
            <a:chExt cx="499" cy="607"/>
          </a:xfrm>
        </p:grpSpPr>
        <p:sp>
          <p:nvSpPr>
            <p:cNvPr id="268351" name="Arc 63"/>
            <p:cNvSpPr>
              <a:spLocks/>
            </p:cNvSpPr>
            <p:nvPr/>
          </p:nvSpPr>
          <p:spPr bwMode="auto">
            <a:xfrm flipH="1">
              <a:off x="3730" y="1104"/>
              <a:ext cx="302" cy="288"/>
            </a:xfrm>
            <a:custGeom>
              <a:avLst/>
              <a:gdLst>
                <a:gd name="G0" fmla="+- 5525 0 0"/>
                <a:gd name="G1" fmla="+- 21600 0 0"/>
                <a:gd name="G2" fmla="+- 21600 0 0"/>
                <a:gd name="T0" fmla="*/ 0 w 27125"/>
                <a:gd name="T1" fmla="*/ 719 h 43200"/>
                <a:gd name="T2" fmla="*/ 5113 w 27125"/>
                <a:gd name="T3" fmla="*/ 43196 h 43200"/>
                <a:gd name="T4" fmla="*/ 5525 w 27125"/>
                <a:gd name="T5" fmla="*/ 21600 h 43200"/>
              </a:gdLst>
              <a:ahLst/>
              <a:cxnLst>
                <a:cxn ang="0">
                  <a:pos x="T0" y="T1"/>
                </a:cxn>
                <a:cxn ang="0">
                  <a:pos x="T2" y="T3"/>
                </a:cxn>
                <a:cxn ang="0">
                  <a:pos x="T4" y="T5"/>
                </a:cxn>
              </a:cxnLst>
              <a:rect l="0" t="0" r="r" b="b"/>
              <a:pathLst>
                <a:path w="27125" h="43200" fill="none" extrusionOk="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path>
                <a:path w="27125" h="43200" stroke="0" extrusionOk="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lnTo>
                    <a:pt x="5525"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52" name="Text Box 64"/>
            <p:cNvSpPr txBox="1">
              <a:spLocks noChangeArrowheads="1"/>
            </p:cNvSpPr>
            <p:nvPr/>
          </p:nvSpPr>
          <p:spPr bwMode="auto">
            <a:xfrm>
              <a:off x="3533" y="785"/>
              <a:ext cx="400"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true</a:t>
              </a:r>
              <a:endParaRPr lang="en-US" altLang="zh-CN">
                <a:solidFill>
                  <a:srgbClr val="000000"/>
                </a:solidFill>
                <a:latin typeface="Times New Roman" pitchFamily="18" charset="0"/>
                <a:ea typeface="宋体" pitchFamily="2" charset="-122"/>
              </a:endParaRPr>
            </a:p>
          </p:txBody>
        </p:sp>
      </p:grpSp>
      <p:grpSp>
        <p:nvGrpSpPr>
          <p:cNvPr id="268353" name="Group 65"/>
          <p:cNvGrpSpPr>
            <a:grpSpLocks/>
          </p:cNvGrpSpPr>
          <p:nvPr/>
        </p:nvGrpSpPr>
        <p:grpSpPr bwMode="auto">
          <a:xfrm>
            <a:off x="3352800" y="4276725"/>
            <a:ext cx="846138" cy="1743075"/>
            <a:chOff x="4896" y="2392"/>
            <a:chExt cx="533" cy="1496"/>
          </a:xfrm>
        </p:grpSpPr>
        <p:sp>
          <p:nvSpPr>
            <p:cNvPr id="268354" name="Arc 66"/>
            <p:cNvSpPr>
              <a:spLocks/>
            </p:cNvSpPr>
            <p:nvPr/>
          </p:nvSpPr>
          <p:spPr bwMode="auto">
            <a:xfrm>
              <a:off x="4896" y="2592"/>
              <a:ext cx="384" cy="1296"/>
            </a:xfrm>
            <a:custGeom>
              <a:avLst/>
              <a:gdLst>
                <a:gd name="G0" fmla="+- 0 0 0"/>
                <a:gd name="G1" fmla="+- 21600 0 0"/>
                <a:gd name="G2" fmla="+- 21600 0 0"/>
                <a:gd name="T0" fmla="*/ 0 w 21600"/>
                <a:gd name="T1" fmla="*/ 0 h 42106"/>
                <a:gd name="T2" fmla="*/ 6787 w 21600"/>
                <a:gd name="T3" fmla="*/ 42106 h 42106"/>
                <a:gd name="T4" fmla="*/ 0 w 21600"/>
                <a:gd name="T5" fmla="*/ 21600 h 42106"/>
              </a:gdLst>
              <a:ahLst/>
              <a:cxnLst>
                <a:cxn ang="0">
                  <a:pos x="T0" y="T1"/>
                </a:cxn>
                <a:cxn ang="0">
                  <a:pos x="T2" y="T3"/>
                </a:cxn>
                <a:cxn ang="0">
                  <a:pos x="T4" y="T5"/>
                </a:cxn>
              </a:cxnLst>
              <a:rect l="0" t="0" r="r" b="b"/>
              <a:pathLst>
                <a:path w="21600" h="42106" fill="none" extrusionOk="0">
                  <a:moveTo>
                    <a:pt x="-1" y="0"/>
                  </a:moveTo>
                  <a:cubicBezTo>
                    <a:pt x="11929" y="0"/>
                    <a:pt x="21600" y="9670"/>
                    <a:pt x="21600" y="21600"/>
                  </a:cubicBezTo>
                  <a:cubicBezTo>
                    <a:pt x="21600" y="30914"/>
                    <a:pt x="15629" y="39179"/>
                    <a:pt x="6787" y="42106"/>
                  </a:cubicBezTo>
                </a:path>
                <a:path w="21600" h="42106" stroke="0" extrusionOk="0">
                  <a:moveTo>
                    <a:pt x="-1" y="0"/>
                  </a:moveTo>
                  <a:cubicBezTo>
                    <a:pt x="11929" y="0"/>
                    <a:pt x="21600" y="9670"/>
                    <a:pt x="21600" y="21600"/>
                  </a:cubicBezTo>
                  <a:cubicBezTo>
                    <a:pt x="21600" y="30914"/>
                    <a:pt x="15629" y="39179"/>
                    <a:pt x="6787" y="42106"/>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55" name="Text Box 67"/>
            <p:cNvSpPr txBox="1">
              <a:spLocks noChangeArrowheads="1"/>
            </p:cNvSpPr>
            <p:nvPr/>
          </p:nvSpPr>
          <p:spPr bwMode="auto">
            <a:xfrm>
              <a:off x="5003" y="2392"/>
              <a:ext cx="426"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false</a:t>
              </a:r>
              <a:endParaRPr lang="en-US" altLang="zh-CN">
                <a:solidFill>
                  <a:srgbClr val="000000"/>
                </a:solidFill>
                <a:latin typeface="Times New Roman" pitchFamily="18" charset="0"/>
                <a:ea typeface="宋体" pitchFamily="2" charset="-122"/>
              </a:endParaRPr>
            </a:p>
          </p:txBody>
        </p:sp>
      </p:grpSp>
      <p:grpSp>
        <p:nvGrpSpPr>
          <p:cNvPr id="268356" name="Group 68"/>
          <p:cNvGrpSpPr>
            <a:grpSpLocks/>
          </p:cNvGrpSpPr>
          <p:nvPr/>
        </p:nvGrpSpPr>
        <p:grpSpPr bwMode="auto">
          <a:xfrm>
            <a:off x="1893888" y="5867400"/>
            <a:ext cx="1692275" cy="411163"/>
            <a:chOff x="1193" y="3696"/>
            <a:chExt cx="1066" cy="259"/>
          </a:xfrm>
        </p:grpSpPr>
        <p:sp>
          <p:nvSpPr>
            <p:cNvPr id="268357" name="Text Box 69"/>
            <p:cNvSpPr txBox="1">
              <a:spLocks noChangeArrowheads="1"/>
            </p:cNvSpPr>
            <p:nvPr/>
          </p:nvSpPr>
          <p:spPr bwMode="auto">
            <a:xfrm>
              <a:off x="1193" y="3724"/>
              <a:ext cx="106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S</a:t>
              </a:r>
              <a:r>
                <a:rPr lang="zh-CN" altLang="en-US" sz="1800">
                  <a:solidFill>
                    <a:srgbClr val="000000"/>
                  </a:solidFill>
                  <a:latin typeface="Times New Roman" pitchFamily="18" charset="0"/>
                  <a:ea typeface="宋体" pitchFamily="2" charset="-122"/>
                </a:rPr>
                <a:t>的下一条语句</a:t>
              </a:r>
              <a:endParaRPr lang="zh-CN" altLang="en-US" sz="2000">
                <a:solidFill>
                  <a:srgbClr val="000000"/>
                </a:solidFill>
                <a:latin typeface="Times New Roman" pitchFamily="18" charset="0"/>
                <a:ea typeface="宋体" pitchFamily="2" charset="-122"/>
              </a:endParaRPr>
            </a:p>
          </p:txBody>
        </p:sp>
        <p:grpSp>
          <p:nvGrpSpPr>
            <p:cNvPr id="268358" name="Group 70"/>
            <p:cNvGrpSpPr>
              <a:grpSpLocks/>
            </p:cNvGrpSpPr>
            <p:nvPr/>
          </p:nvGrpSpPr>
          <p:grpSpPr bwMode="auto">
            <a:xfrm>
              <a:off x="1200" y="3696"/>
              <a:ext cx="1008" cy="240"/>
              <a:chOff x="3984" y="1920"/>
              <a:chExt cx="1008" cy="192"/>
            </a:xfrm>
          </p:grpSpPr>
          <p:sp>
            <p:nvSpPr>
              <p:cNvPr id="268359" name="Line 71"/>
              <p:cNvSpPr>
                <a:spLocks noChangeShapeType="1"/>
              </p:cNvSpPr>
              <p:nvPr/>
            </p:nvSpPr>
            <p:spPr bwMode="auto">
              <a:xfrm>
                <a:off x="3984"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60" name="Line 72"/>
              <p:cNvSpPr>
                <a:spLocks noChangeShapeType="1"/>
              </p:cNvSpPr>
              <p:nvPr/>
            </p:nvSpPr>
            <p:spPr bwMode="auto">
              <a:xfrm>
                <a:off x="4992" y="19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grpSp>
        <p:nvGrpSpPr>
          <p:cNvPr id="268361" name="Group 73"/>
          <p:cNvGrpSpPr>
            <a:grpSpLocks/>
          </p:cNvGrpSpPr>
          <p:nvPr/>
        </p:nvGrpSpPr>
        <p:grpSpPr bwMode="auto">
          <a:xfrm>
            <a:off x="1143000" y="4038600"/>
            <a:ext cx="914400" cy="1752600"/>
            <a:chOff x="720" y="2496"/>
            <a:chExt cx="576" cy="1153"/>
          </a:xfrm>
        </p:grpSpPr>
        <p:sp>
          <p:nvSpPr>
            <p:cNvPr id="268362" name="Arc 74"/>
            <p:cNvSpPr>
              <a:spLocks/>
            </p:cNvSpPr>
            <p:nvPr/>
          </p:nvSpPr>
          <p:spPr bwMode="auto">
            <a:xfrm flipH="1" flipV="1">
              <a:off x="720" y="2784"/>
              <a:ext cx="576" cy="865"/>
            </a:xfrm>
            <a:custGeom>
              <a:avLst/>
              <a:gdLst>
                <a:gd name="G0" fmla="+- 0 0 0"/>
                <a:gd name="G1" fmla="+- 21600 0 0"/>
                <a:gd name="G2" fmla="+- 21600 0 0"/>
                <a:gd name="T0" fmla="*/ 0 w 21600"/>
                <a:gd name="T1" fmla="*/ 0 h 23354"/>
                <a:gd name="T2" fmla="*/ 21529 w 21600"/>
                <a:gd name="T3" fmla="*/ 23354 h 23354"/>
                <a:gd name="T4" fmla="*/ 0 w 21600"/>
                <a:gd name="T5" fmla="*/ 21600 h 23354"/>
              </a:gdLst>
              <a:ahLst/>
              <a:cxnLst>
                <a:cxn ang="0">
                  <a:pos x="T0" y="T1"/>
                </a:cxn>
                <a:cxn ang="0">
                  <a:pos x="T2" y="T3"/>
                </a:cxn>
                <a:cxn ang="0">
                  <a:pos x="T4" y="T5"/>
                </a:cxn>
              </a:cxnLst>
              <a:rect l="0" t="0" r="r" b="b"/>
              <a:pathLst>
                <a:path w="21600" h="23354" fill="none" extrusionOk="0">
                  <a:moveTo>
                    <a:pt x="-1" y="0"/>
                  </a:moveTo>
                  <a:cubicBezTo>
                    <a:pt x="11929" y="0"/>
                    <a:pt x="21600" y="9670"/>
                    <a:pt x="21600" y="21600"/>
                  </a:cubicBezTo>
                  <a:cubicBezTo>
                    <a:pt x="21600" y="22185"/>
                    <a:pt x="21576" y="22770"/>
                    <a:pt x="21528" y="23353"/>
                  </a:cubicBezTo>
                </a:path>
                <a:path w="21600" h="23354" stroke="0" extrusionOk="0">
                  <a:moveTo>
                    <a:pt x="-1" y="0"/>
                  </a:moveTo>
                  <a:cubicBezTo>
                    <a:pt x="11929" y="0"/>
                    <a:pt x="21600" y="9670"/>
                    <a:pt x="21600" y="21600"/>
                  </a:cubicBezTo>
                  <a:cubicBezTo>
                    <a:pt x="21600" y="22185"/>
                    <a:pt x="21576" y="22770"/>
                    <a:pt x="21528" y="23353"/>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63" name="Arc 75"/>
            <p:cNvSpPr>
              <a:spLocks/>
            </p:cNvSpPr>
            <p:nvPr/>
          </p:nvSpPr>
          <p:spPr bwMode="auto">
            <a:xfrm flipH="1" flipV="1">
              <a:off x="720" y="2496"/>
              <a:ext cx="480" cy="288"/>
            </a:xfrm>
            <a:custGeom>
              <a:avLst/>
              <a:gdLst>
                <a:gd name="G0" fmla="+- 3055 0 0"/>
                <a:gd name="G1" fmla="+- 0 0 0"/>
                <a:gd name="G2" fmla="+- 21600 0 0"/>
                <a:gd name="T0" fmla="*/ 24653 w 24653"/>
                <a:gd name="T1" fmla="*/ 295 h 21600"/>
                <a:gd name="T2" fmla="*/ 0 w 24653"/>
                <a:gd name="T3" fmla="*/ 21383 h 21600"/>
                <a:gd name="T4" fmla="*/ 3055 w 24653"/>
                <a:gd name="T5" fmla="*/ 0 h 21600"/>
              </a:gdLst>
              <a:ahLst/>
              <a:cxnLst>
                <a:cxn ang="0">
                  <a:pos x="T0" y="T1"/>
                </a:cxn>
                <a:cxn ang="0">
                  <a:pos x="T2" y="T3"/>
                </a:cxn>
                <a:cxn ang="0">
                  <a:pos x="T4" y="T5"/>
                </a:cxn>
              </a:cxnLst>
              <a:rect l="0" t="0" r="r" b="b"/>
              <a:pathLst>
                <a:path w="24653" h="21600" fill="none" extrusionOk="0">
                  <a:moveTo>
                    <a:pt x="24652" y="294"/>
                  </a:moveTo>
                  <a:cubicBezTo>
                    <a:pt x="24491" y="12108"/>
                    <a:pt x="14869" y="21599"/>
                    <a:pt x="3055" y="21600"/>
                  </a:cubicBezTo>
                  <a:cubicBezTo>
                    <a:pt x="2032" y="21600"/>
                    <a:pt x="1011" y="21527"/>
                    <a:pt x="0" y="21382"/>
                  </a:cubicBezTo>
                </a:path>
                <a:path w="24653" h="21600" stroke="0" extrusionOk="0">
                  <a:moveTo>
                    <a:pt x="24652" y="294"/>
                  </a:moveTo>
                  <a:cubicBezTo>
                    <a:pt x="24491" y="12108"/>
                    <a:pt x="14869" y="21599"/>
                    <a:pt x="3055" y="21600"/>
                  </a:cubicBezTo>
                  <a:cubicBezTo>
                    <a:pt x="2032" y="21600"/>
                    <a:pt x="1011" y="21527"/>
                    <a:pt x="0" y="21382"/>
                  </a:cubicBezTo>
                  <a:lnTo>
                    <a:pt x="3055" y="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68364" name="Group 76"/>
          <p:cNvGrpSpPr>
            <a:grpSpLocks/>
          </p:cNvGrpSpPr>
          <p:nvPr/>
        </p:nvGrpSpPr>
        <p:grpSpPr bwMode="auto">
          <a:xfrm>
            <a:off x="1905000" y="5410200"/>
            <a:ext cx="1600200" cy="427038"/>
            <a:chOff x="1200" y="3408"/>
            <a:chExt cx="1008" cy="269"/>
          </a:xfrm>
        </p:grpSpPr>
        <p:sp>
          <p:nvSpPr>
            <p:cNvPr id="268365" name="Text Box 77"/>
            <p:cNvSpPr txBox="1">
              <a:spLocks noChangeArrowheads="1"/>
            </p:cNvSpPr>
            <p:nvPr/>
          </p:nvSpPr>
          <p:spPr bwMode="auto">
            <a:xfrm>
              <a:off x="1238" y="3427"/>
              <a:ext cx="95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goto S.begin</a:t>
              </a:r>
            </a:p>
          </p:txBody>
        </p:sp>
        <p:sp>
          <p:nvSpPr>
            <p:cNvPr id="268366" name="Line 78"/>
            <p:cNvSpPr>
              <a:spLocks noChangeShapeType="1"/>
            </p:cNvSpPr>
            <p:nvPr/>
          </p:nvSpPr>
          <p:spPr bwMode="auto">
            <a:xfrm>
              <a:off x="1200" y="340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68367" name="Line 79"/>
          <p:cNvSpPr>
            <a:spLocks noChangeShapeType="1"/>
          </p:cNvSpPr>
          <p:nvPr/>
        </p:nvSpPr>
        <p:spPr bwMode="auto">
          <a:xfrm>
            <a:off x="1219200" y="4038600"/>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68" name="Line 80"/>
          <p:cNvSpPr>
            <a:spLocks noChangeShapeType="1"/>
          </p:cNvSpPr>
          <p:nvPr/>
        </p:nvSpPr>
        <p:spPr bwMode="auto">
          <a:xfrm>
            <a:off x="1219200" y="4648200"/>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69" name="Line 81"/>
          <p:cNvSpPr>
            <a:spLocks noChangeShapeType="1"/>
          </p:cNvSpPr>
          <p:nvPr/>
        </p:nvSpPr>
        <p:spPr bwMode="auto">
          <a:xfrm>
            <a:off x="1219200" y="6019800"/>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68370" name="Text Box 82"/>
          <p:cNvSpPr txBox="1">
            <a:spLocks noChangeArrowheads="1"/>
          </p:cNvSpPr>
          <p:nvPr/>
        </p:nvSpPr>
        <p:spPr bwMode="auto">
          <a:xfrm>
            <a:off x="387350" y="4419600"/>
            <a:ext cx="8683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E.true</a:t>
            </a:r>
            <a:endParaRPr lang="en-US" altLang="zh-CN">
              <a:solidFill>
                <a:srgbClr val="0000FF"/>
              </a:solidFill>
              <a:latin typeface="Times New Roman" pitchFamily="18" charset="0"/>
              <a:ea typeface="宋体" pitchFamily="2" charset="-122"/>
            </a:endParaRPr>
          </a:p>
        </p:txBody>
      </p:sp>
      <p:sp>
        <p:nvSpPr>
          <p:cNvPr id="268371" name="Text Box 83"/>
          <p:cNvSpPr txBox="1">
            <a:spLocks noChangeArrowheads="1"/>
          </p:cNvSpPr>
          <p:nvPr/>
        </p:nvSpPr>
        <p:spPr bwMode="auto">
          <a:xfrm>
            <a:off x="363538" y="3657600"/>
            <a:ext cx="981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S.begin</a:t>
            </a:r>
            <a:endParaRPr lang="en-US" altLang="zh-CN">
              <a:solidFill>
                <a:srgbClr val="0000FF"/>
              </a:solidFill>
              <a:latin typeface="Times New Roman" pitchFamily="18" charset="0"/>
              <a:ea typeface="宋体" pitchFamily="2" charset="-122"/>
            </a:endParaRPr>
          </a:p>
        </p:txBody>
      </p:sp>
      <p:sp>
        <p:nvSpPr>
          <p:cNvPr id="268372" name="Text Box 84"/>
          <p:cNvSpPr txBox="1">
            <a:spLocks noChangeArrowheads="1"/>
          </p:cNvSpPr>
          <p:nvPr/>
        </p:nvSpPr>
        <p:spPr bwMode="auto">
          <a:xfrm>
            <a:off x="339725" y="5638800"/>
            <a:ext cx="9096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E.false</a:t>
            </a:r>
          </a:p>
          <a:p>
            <a:pPr algn="ctr"/>
            <a:r>
              <a:rPr lang="en-US" altLang="zh-CN" sz="2000">
                <a:solidFill>
                  <a:srgbClr val="0000FF"/>
                </a:solidFill>
                <a:latin typeface="Times New Roman" pitchFamily="18" charset="0"/>
                <a:ea typeface="宋体" pitchFamily="2" charset="-122"/>
              </a:rPr>
              <a:t>S.next</a:t>
            </a:r>
          </a:p>
        </p:txBody>
      </p:sp>
    </p:spTree>
    <p:extLst>
      <p:ext uri="{BB962C8B-B14F-4D97-AF65-F5344CB8AC3E}">
        <p14:creationId xmlns:p14="http://schemas.microsoft.com/office/powerpoint/2010/main" val="30181870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wipe(left)">
                                      <p:cBhvr>
                                        <p:cTn id="7" dur="500"/>
                                        <p:tgtEl>
                                          <p:spTgt spid="2682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8291">
                                            <p:txEl>
                                              <p:pRg st="1" end="1"/>
                                            </p:txEl>
                                          </p:spTgt>
                                        </p:tgtEl>
                                        <p:attrNameLst>
                                          <p:attrName>style.visibility</p:attrName>
                                        </p:attrNameLst>
                                      </p:cBhvr>
                                      <p:to>
                                        <p:strVal val="visible"/>
                                      </p:to>
                                    </p:set>
                                    <p:animEffect transition="in" filter="wipe(left)">
                                      <p:cBhvr>
                                        <p:cTn id="10" dur="500"/>
                                        <p:tgtEl>
                                          <p:spTgt spid="2682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8291">
                                            <p:txEl>
                                              <p:pRg st="2" end="2"/>
                                            </p:txEl>
                                          </p:spTgt>
                                        </p:tgtEl>
                                        <p:attrNameLst>
                                          <p:attrName>style.visibility</p:attrName>
                                        </p:attrNameLst>
                                      </p:cBhvr>
                                      <p:to>
                                        <p:strVal val="visible"/>
                                      </p:to>
                                    </p:set>
                                    <p:animEffect transition="in" filter="wipe(left)">
                                      <p:cBhvr>
                                        <p:cTn id="13" dur="500"/>
                                        <p:tgtEl>
                                          <p:spTgt spid="26829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8291">
                                            <p:txEl>
                                              <p:pRg st="3" end="3"/>
                                            </p:txEl>
                                          </p:spTgt>
                                        </p:tgtEl>
                                        <p:attrNameLst>
                                          <p:attrName>style.visibility</p:attrName>
                                        </p:attrNameLst>
                                      </p:cBhvr>
                                      <p:to>
                                        <p:strVal val="visible"/>
                                      </p:to>
                                    </p:set>
                                    <p:animEffect transition="in" filter="wipe(left)">
                                      <p:cBhvr>
                                        <p:cTn id="16" dur="500"/>
                                        <p:tgtEl>
                                          <p:spTgt spid="2682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8291">
                                            <p:txEl>
                                              <p:pRg st="4" end="4"/>
                                            </p:txEl>
                                          </p:spTgt>
                                        </p:tgtEl>
                                        <p:attrNameLst>
                                          <p:attrName>style.visibility</p:attrName>
                                        </p:attrNameLst>
                                      </p:cBhvr>
                                      <p:to>
                                        <p:strVal val="visible"/>
                                      </p:to>
                                    </p:set>
                                    <p:animEffect transition="in" filter="wipe(left)">
                                      <p:cBhvr>
                                        <p:cTn id="21" dur="500"/>
                                        <p:tgtEl>
                                          <p:spTgt spid="2682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8297"/>
                                        </p:tgtEl>
                                        <p:attrNameLst>
                                          <p:attrName>style.visibility</p:attrName>
                                        </p:attrNameLst>
                                      </p:cBhvr>
                                      <p:to>
                                        <p:strVal val="visible"/>
                                      </p:to>
                                    </p:set>
                                    <p:animEffect transition="in" filter="wipe(left)">
                                      <p:cBhvr>
                                        <p:cTn id="26" dur="500"/>
                                        <p:tgtEl>
                                          <p:spTgt spid="26829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6829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8295"/>
                                        </p:tgtEl>
                                        <p:attrNameLst>
                                          <p:attrName>style.visibility</p:attrName>
                                        </p:attrNameLst>
                                      </p:cBhvr>
                                      <p:to>
                                        <p:strVal val="visible"/>
                                      </p:to>
                                    </p:set>
                                    <p:animEffect transition="in" filter="wipe(left)">
                                      <p:cBhvr>
                                        <p:cTn id="35" dur="500"/>
                                        <p:tgtEl>
                                          <p:spTgt spid="26829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8296"/>
                                        </p:tgtEl>
                                        <p:attrNameLst>
                                          <p:attrName>style.visibility</p:attrName>
                                        </p:attrNameLst>
                                      </p:cBhvr>
                                      <p:to>
                                        <p:strVal val="visible"/>
                                      </p:to>
                                    </p:set>
                                    <p:animEffect transition="in" filter="wipe(left)">
                                      <p:cBhvr>
                                        <p:cTn id="40" dur="500"/>
                                        <p:tgtEl>
                                          <p:spTgt spid="26829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12" fill="hold" nodeType="clickEffect">
                                  <p:stCondLst>
                                    <p:cond delay="0"/>
                                  </p:stCondLst>
                                  <p:childTnLst>
                                    <p:set>
                                      <p:cBhvr>
                                        <p:cTn id="44" dur="1" fill="hold">
                                          <p:stCondLst>
                                            <p:cond delay="0"/>
                                          </p:stCondLst>
                                        </p:cTn>
                                        <p:tgtEl>
                                          <p:spTgt spid="268298"/>
                                        </p:tgtEl>
                                        <p:attrNameLst>
                                          <p:attrName>style.visibility</p:attrName>
                                        </p:attrNameLst>
                                      </p:cBhvr>
                                      <p:to>
                                        <p:strVal val="visible"/>
                                      </p:to>
                                    </p:set>
                                    <p:animEffect transition="in" filter="strips(downLeft)">
                                      <p:cBhvr>
                                        <p:cTn id="45" dur="500"/>
                                        <p:tgtEl>
                                          <p:spTgt spid="26829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12" fill="hold" nodeType="clickEffect">
                                  <p:stCondLst>
                                    <p:cond delay="0"/>
                                  </p:stCondLst>
                                  <p:childTnLst>
                                    <p:set>
                                      <p:cBhvr>
                                        <p:cTn id="49" dur="1" fill="hold">
                                          <p:stCondLst>
                                            <p:cond delay="0"/>
                                          </p:stCondLst>
                                        </p:cTn>
                                        <p:tgtEl>
                                          <p:spTgt spid="268301"/>
                                        </p:tgtEl>
                                        <p:attrNameLst>
                                          <p:attrName>style.visibility</p:attrName>
                                        </p:attrNameLst>
                                      </p:cBhvr>
                                      <p:to>
                                        <p:strVal val="visible"/>
                                      </p:to>
                                    </p:set>
                                    <p:animEffect transition="in" filter="strips(downLeft)">
                                      <p:cBhvr>
                                        <p:cTn id="50" dur="500"/>
                                        <p:tgtEl>
                                          <p:spTgt spid="26830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268304"/>
                                        </p:tgtEl>
                                        <p:attrNameLst>
                                          <p:attrName>style.visibility</p:attrName>
                                        </p:attrNameLst>
                                      </p:cBhvr>
                                      <p:to>
                                        <p:strVal val="visible"/>
                                      </p:to>
                                    </p:set>
                                    <p:animEffect transition="in" filter="wipe(right)">
                                      <p:cBhvr>
                                        <p:cTn id="55" dur="500"/>
                                        <p:tgtEl>
                                          <p:spTgt spid="26830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8309"/>
                                        </p:tgtEl>
                                        <p:attrNameLst>
                                          <p:attrName>style.visibility</p:attrName>
                                        </p:attrNameLst>
                                      </p:cBhvr>
                                      <p:to>
                                        <p:strVal val="visible"/>
                                      </p:to>
                                    </p:set>
                                    <p:animEffect transition="in" filter="wipe(left)">
                                      <p:cBhvr>
                                        <p:cTn id="60" dur="500"/>
                                        <p:tgtEl>
                                          <p:spTgt spid="26830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8310">
                                            <p:txEl>
                                              <p:pRg st="0" end="0"/>
                                            </p:txEl>
                                          </p:spTgt>
                                        </p:tgtEl>
                                        <p:attrNameLst>
                                          <p:attrName>style.visibility</p:attrName>
                                        </p:attrNameLst>
                                      </p:cBhvr>
                                      <p:to>
                                        <p:strVal val="visible"/>
                                      </p:to>
                                    </p:set>
                                    <p:animEffect transition="in" filter="wipe(left)">
                                      <p:cBhvr>
                                        <p:cTn id="65" dur="500"/>
                                        <p:tgtEl>
                                          <p:spTgt spid="268310">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68311"/>
                                        </p:tgtEl>
                                        <p:attrNameLst>
                                          <p:attrName>style.visibility</p:attrName>
                                        </p:attrNameLst>
                                      </p:cBhvr>
                                      <p:to>
                                        <p:strVal val="visible"/>
                                      </p:to>
                                    </p:set>
                                    <p:animEffect transition="in" filter="wipe(left)">
                                      <p:cBhvr>
                                        <p:cTn id="70" dur="500"/>
                                        <p:tgtEl>
                                          <p:spTgt spid="2683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68312">
                                            <p:txEl>
                                              <p:pRg st="0" end="0"/>
                                            </p:txEl>
                                          </p:spTgt>
                                        </p:tgtEl>
                                        <p:attrNameLst>
                                          <p:attrName>style.visibility</p:attrName>
                                        </p:attrNameLst>
                                      </p:cBhvr>
                                      <p:to>
                                        <p:strVal val="visible"/>
                                      </p:to>
                                    </p:set>
                                    <p:animEffect transition="in" filter="wipe(left)">
                                      <p:cBhvr>
                                        <p:cTn id="75" dur="500"/>
                                        <p:tgtEl>
                                          <p:spTgt spid="268312">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68312">
                                            <p:txEl>
                                              <p:pRg st="1" end="1"/>
                                            </p:txEl>
                                          </p:spTgt>
                                        </p:tgtEl>
                                        <p:attrNameLst>
                                          <p:attrName>style.visibility</p:attrName>
                                        </p:attrNameLst>
                                      </p:cBhvr>
                                      <p:to>
                                        <p:strVal val="visible"/>
                                      </p:to>
                                    </p:set>
                                    <p:animEffect transition="in" filter="wipe(left)">
                                      <p:cBhvr>
                                        <p:cTn id="80" dur="500"/>
                                        <p:tgtEl>
                                          <p:spTgt spid="268312">
                                            <p:txEl>
                                              <p:pRg st="1" end="1"/>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6" fill="hold" nodeType="clickEffect">
                                  <p:stCondLst>
                                    <p:cond delay="0"/>
                                  </p:stCondLst>
                                  <p:childTnLst>
                                    <p:set>
                                      <p:cBhvr>
                                        <p:cTn id="84" dur="1" fill="hold">
                                          <p:stCondLst>
                                            <p:cond delay="0"/>
                                          </p:stCondLst>
                                        </p:cTn>
                                        <p:tgtEl>
                                          <p:spTgt spid="268315"/>
                                        </p:tgtEl>
                                        <p:attrNameLst>
                                          <p:attrName>style.visibility</p:attrName>
                                        </p:attrNameLst>
                                      </p:cBhvr>
                                      <p:to>
                                        <p:strVal val="visible"/>
                                      </p:to>
                                    </p:set>
                                    <p:animEffect transition="in" filter="strips(downRight)">
                                      <p:cBhvr>
                                        <p:cTn id="85" dur="500"/>
                                        <p:tgtEl>
                                          <p:spTgt spid="26831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499"/>
                                          </p:stCondLst>
                                        </p:cTn>
                                        <p:tgtEl>
                                          <p:spTgt spid="268316"/>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68320"/>
                                        </p:tgtEl>
                                        <p:attrNameLst>
                                          <p:attrName>style.visibility</p:attrName>
                                        </p:attrNameLst>
                                      </p:cBhvr>
                                      <p:to>
                                        <p:strVal val="visible"/>
                                      </p:to>
                                    </p:set>
                                    <p:animEffect transition="in" filter="wipe(left)">
                                      <p:cBhvr>
                                        <p:cTn id="94" dur="500"/>
                                        <p:tgtEl>
                                          <p:spTgt spid="26832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68321"/>
                                        </p:tgtEl>
                                        <p:attrNameLst>
                                          <p:attrName>style.visibility</p:attrName>
                                        </p:attrNameLst>
                                      </p:cBhvr>
                                      <p:to>
                                        <p:strVal val="visible"/>
                                      </p:to>
                                    </p:set>
                                    <p:animEffect transition="in" filter="wipe(left)">
                                      <p:cBhvr>
                                        <p:cTn id="99" dur="500"/>
                                        <p:tgtEl>
                                          <p:spTgt spid="26832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68322"/>
                                        </p:tgtEl>
                                        <p:attrNameLst>
                                          <p:attrName>style.visibility</p:attrName>
                                        </p:attrNameLst>
                                      </p:cBhvr>
                                      <p:to>
                                        <p:strVal val="visible"/>
                                      </p:to>
                                    </p:set>
                                    <p:animEffect transition="in" filter="wipe(left)">
                                      <p:cBhvr>
                                        <p:cTn id="104" dur="500"/>
                                        <p:tgtEl>
                                          <p:spTgt spid="2683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12" fill="hold" nodeType="clickEffect">
                                  <p:stCondLst>
                                    <p:cond delay="0"/>
                                  </p:stCondLst>
                                  <p:childTnLst>
                                    <p:set>
                                      <p:cBhvr>
                                        <p:cTn id="108" dur="1" fill="hold">
                                          <p:stCondLst>
                                            <p:cond delay="0"/>
                                          </p:stCondLst>
                                        </p:cTn>
                                        <p:tgtEl>
                                          <p:spTgt spid="268323"/>
                                        </p:tgtEl>
                                        <p:attrNameLst>
                                          <p:attrName>style.visibility</p:attrName>
                                        </p:attrNameLst>
                                      </p:cBhvr>
                                      <p:to>
                                        <p:strVal val="visible"/>
                                      </p:to>
                                    </p:set>
                                    <p:animEffect transition="in" filter="strips(downLeft)">
                                      <p:cBhvr>
                                        <p:cTn id="109" dur="500"/>
                                        <p:tgtEl>
                                          <p:spTgt spid="26832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268326"/>
                                        </p:tgtEl>
                                        <p:attrNameLst>
                                          <p:attrName>style.visibility</p:attrName>
                                        </p:attrNameLst>
                                      </p:cBhvr>
                                      <p:to>
                                        <p:strVal val="visible"/>
                                      </p:to>
                                    </p:set>
                                    <p:animEffect transition="in" filter="wipe(up)">
                                      <p:cBhvr>
                                        <p:cTn id="114" dur="500"/>
                                        <p:tgtEl>
                                          <p:spTgt spid="26832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268330"/>
                                        </p:tgtEl>
                                        <p:attrNameLst>
                                          <p:attrName>style.visibility</p:attrName>
                                        </p:attrNameLst>
                                      </p:cBhvr>
                                      <p:to>
                                        <p:strVal val="visible"/>
                                      </p:to>
                                    </p:set>
                                    <p:animEffect transition="in" filter="wipe(left)">
                                      <p:cBhvr>
                                        <p:cTn id="119" dur="500"/>
                                        <p:tgtEl>
                                          <p:spTgt spid="26833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1" fill="hold" nodeType="clickEffect">
                                  <p:stCondLst>
                                    <p:cond delay="0"/>
                                  </p:stCondLst>
                                  <p:childTnLst>
                                    <p:set>
                                      <p:cBhvr>
                                        <p:cTn id="123" dur="1" fill="hold">
                                          <p:stCondLst>
                                            <p:cond delay="0"/>
                                          </p:stCondLst>
                                        </p:cTn>
                                        <p:tgtEl>
                                          <p:spTgt spid="268327"/>
                                        </p:tgtEl>
                                        <p:attrNameLst>
                                          <p:attrName>style.visibility</p:attrName>
                                        </p:attrNameLst>
                                      </p:cBhvr>
                                      <p:to>
                                        <p:strVal val="visible"/>
                                      </p:to>
                                    </p:set>
                                    <p:animEffect transition="in" filter="wipe(up)">
                                      <p:cBhvr>
                                        <p:cTn id="124" dur="500"/>
                                        <p:tgtEl>
                                          <p:spTgt spid="26832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12" fill="hold" nodeType="clickEffect">
                                  <p:stCondLst>
                                    <p:cond delay="0"/>
                                  </p:stCondLst>
                                  <p:childTnLst>
                                    <p:set>
                                      <p:cBhvr>
                                        <p:cTn id="128" dur="1" fill="hold">
                                          <p:stCondLst>
                                            <p:cond delay="0"/>
                                          </p:stCondLst>
                                        </p:cTn>
                                        <p:tgtEl>
                                          <p:spTgt spid="268335"/>
                                        </p:tgtEl>
                                        <p:attrNameLst>
                                          <p:attrName>style.visibility</p:attrName>
                                        </p:attrNameLst>
                                      </p:cBhvr>
                                      <p:to>
                                        <p:strVal val="visible"/>
                                      </p:to>
                                    </p:set>
                                    <p:animEffect transition="in" filter="strips(downLeft)">
                                      <p:cBhvr>
                                        <p:cTn id="129" dur="500"/>
                                        <p:tgtEl>
                                          <p:spTgt spid="26833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68338"/>
                                        </p:tgtEl>
                                        <p:attrNameLst>
                                          <p:attrName>style.visibility</p:attrName>
                                        </p:attrNameLst>
                                      </p:cBhvr>
                                      <p:to>
                                        <p:strVal val="visible"/>
                                      </p:to>
                                    </p:set>
                                    <p:animEffect transition="in" filter="wipe(left)">
                                      <p:cBhvr>
                                        <p:cTn id="134" dur="500"/>
                                        <p:tgtEl>
                                          <p:spTgt spid="26833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68339">
                                            <p:txEl>
                                              <p:pRg st="0" end="0"/>
                                            </p:txEl>
                                          </p:spTgt>
                                        </p:tgtEl>
                                        <p:attrNameLst>
                                          <p:attrName>style.visibility</p:attrName>
                                        </p:attrNameLst>
                                      </p:cBhvr>
                                      <p:to>
                                        <p:strVal val="visible"/>
                                      </p:to>
                                    </p:set>
                                    <p:animEffect transition="in" filter="wipe(left)">
                                      <p:cBhvr>
                                        <p:cTn id="139" dur="500"/>
                                        <p:tgtEl>
                                          <p:spTgt spid="268339">
                                            <p:txEl>
                                              <p:pRg st="0" end="0"/>
                                            </p:txEl>
                                          </p:spTgt>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68340"/>
                                        </p:tgtEl>
                                        <p:attrNameLst>
                                          <p:attrName>style.visibility</p:attrName>
                                        </p:attrNameLst>
                                      </p:cBhvr>
                                      <p:to>
                                        <p:strVal val="visible"/>
                                      </p:to>
                                    </p:set>
                                    <p:animEffect transition="in" filter="wipe(left)">
                                      <p:cBhvr>
                                        <p:cTn id="144" dur="500"/>
                                        <p:tgtEl>
                                          <p:spTgt spid="268340"/>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68341">
                                            <p:txEl>
                                              <p:pRg st="0" end="0"/>
                                            </p:txEl>
                                          </p:spTgt>
                                        </p:tgtEl>
                                        <p:attrNameLst>
                                          <p:attrName>style.visibility</p:attrName>
                                        </p:attrNameLst>
                                      </p:cBhvr>
                                      <p:to>
                                        <p:strVal val="visible"/>
                                      </p:to>
                                    </p:set>
                                    <p:animEffect transition="in" filter="wipe(left)">
                                      <p:cBhvr>
                                        <p:cTn id="149" dur="500"/>
                                        <p:tgtEl>
                                          <p:spTgt spid="268341">
                                            <p:txEl>
                                              <p:pRg st="0" end="0"/>
                                            </p:txEl>
                                          </p:spTgt>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68343"/>
                                        </p:tgtEl>
                                        <p:attrNameLst>
                                          <p:attrName>style.visibility</p:attrName>
                                        </p:attrNameLst>
                                      </p:cBhvr>
                                      <p:to>
                                        <p:strVal val="visible"/>
                                      </p:to>
                                    </p:set>
                                    <p:animEffect transition="in" filter="wipe(left)">
                                      <p:cBhvr>
                                        <p:cTn id="154" dur="500"/>
                                        <p:tgtEl>
                                          <p:spTgt spid="268343"/>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268342"/>
                                        </p:tgtEl>
                                        <p:attrNameLst>
                                          <p:attrName>style.visibility</p:attrName>
                                        </p:attrNameLst>
                                      </p:cBhvr>
                                      <p:to>
                                        <p:strVal val="visible"/>
                                      </p:to>
                                    </p:set>
                                    <p:animEffect transition="in" filter="wipe(left)">
                                      <p:cBhvr>
                                        <p:cTn id="159" dur="500"/>
                                        <p:tgtEl>
                                          <p:spTgt spid="268342"/>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8" presetClass="entr" presetSubtype="6" fill="hold" grpId="0" nodeType="clickEffect">
                                  <p:stCondLst>
                                    <p:cond delay="0"/>
                                  </p:stCondLst>
                                  <p:childTnLst>
                                    <p:set>
                                      <p:cBhvr>
                                        <p:cTn id="163" dur="1" fill="hold">
                                          <p:stCondLst>
                                            <p:cond delay="0"/>
                                          </p:stCondLst>
                                        </p:cTn>
                                        <p:tgtEl>
                                          <p:spTgt spid="268344"/>
                                        </p:tgtEl>
                                        <p:attrNameLst>
                                          <p:attrName>style.visibility</p:attrName>
                                        </p:attrNameLst>
                                      </p:cBhvr>
                                      <p:to>
                                        <p:strVal val="visible"/>
                                      </p:to>
                                    </p:set>
                                    <p:animEffect transition="in" filter="strips(downRight)">
                                      <p:cBhvr>
                                        <p:cTn id="164" dur="500"/>
                                        <p:tgtEl>
                                          <p:spTgt spid="268344"/>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nodeType="clickEffect">
                                  <p:stCondLst>
                                    <p:cond delay="0"/>
                                  </p:stCondLst>
                                  <p:childTnLst>
                                    <p:set>
                                      <p:cBhvr>
                                        <p:cTn id="168" dur="1" fill="hold">
                                          <p:stCondLst>
                                            <p:cond delay="499"/>
                                          </p:stCondLst>
                                        </p:cTn>
                                        <p:tgtEl>
                                          <p:spTgt spid="268345"/>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268348"/>
                                        </p:tgtEl>
                                        <p:attrNameLst>
                                          <p:attrName>style.visibility</p:attrName>
                                        </p:attrNameLst>
                                      </p:cBhvr>
                                      <p:to>
                                        <p:strVal val="visible"/>
                                      </p:to>
                                    </p:set>
                                    <p:animEffect transition="in" filter="wipe(left)">
                                      <p:cBhvr>
                                        <p:cTn id="173" dur="500"/>
                                        <p:tgtEl>
                                          <p:spTgt spid="268348"/>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68349"/>
                                        </p:tgtEl>
                                        <p:attrNameLst>
                                          <p:attrName>style.visibility</p:attrName>
                                        </p:attrNameLst>
                                      </p:cBhvr>
                                      <p:to>
                                        <p:strVal val="visible"/>
                                      </p:to>
                                    </p:set>
                                    <p:animEffect transition="in" filter="wipe(left)">
                                      <p:cBhvr>
                                        <p:cTn id="178" dur="500"/>
                                        <p:tgtEl>
                                          <p:spTgt spid="268349"/>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8" presetClass="entr" presetSubtype="12" fill="hold" nodeType="clickEffect">
                                  <p:stCondLst>
                                    <p:cond delay="0"/>
                                  </p:stCondLst>
                                  <p:childTnLst>
                                    <p:set>
                                      <p:cBhvr>
                                        <p:cTn id="182" dur="1" fill="hold">
                                          <p:stCondLst>
                                            <p:cond delay="0"/>
                                          </p:stCondLst>
                                        </p:cTn>
                                        <p:tgtEl>
                                          <p:spTgt spid="268350"/>
                                        </p:tgtEl>
                                        <p:attrNameLst>
                                          <p:attrName>style.visibility</p:attrName>
                                        </p:attrNameLst>
                                      </p:cBhvr>
                                      <p:to>
                                        <p:strVal val="visible"/>
                                      </p:to>
                                    </p:set>
                                    <p:animEffect transition="in" filter="strips(downLeft)">
                                      <p:cBhvr>
                                        <p:cTn id="183" dur="500"/>
                                        <p:tgtEl>
                                          <p:spTgt spid="268350"/>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8" presetClass="entr" presetSubtype="12" fill="hold" nodeType="clickEffect">
                                  <p:stCondLst>
                                    <p:cond delay="0"/>
                                  </p:stCondLst>
                                  <p:childTnLst>
                                    <p:set>
                                      <p:cBhvr>
                                        <p:cTn id="187" dur="1" fill="hold">
                                          <p:stCondLst>
                                            <p:cond delay="0"/>
                                          </p:stCondLst>
                                        </p:cTn>
                                        <p:tgtEl>
                                          <p:spTgt spid="268353"/>
                                        </p:tgtEl>
                                        <p:attrNameLst>
                                          <p:attrName>style.visibility</p:attrName>
                                        </p:attrNameLst>
                                      </p:cBhvr>
                                      <p:to>
                                        <p:strVal val="visible"/>
                                      </p:to>
                                    </p:set>
                                    <p:animEffect transition="in" filter="strips(downLeft)">
                                      <p:cBhvr>
                                        <p:cTn id="188" dur="500"/>
                                        <p:tgtEl>
                                          <p:spTgt spid="268353"/>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8" fill="hold" nodeType="clickEffect">
                                  <p:stCondLst>
                                    <p:cond delay="0"/>
                                  </p:stCondLst>
                                  <p:childTnLst>
                                    <p:set>
                                      <p:cBhvr>
                                        <p:cTn id="192" dur="1" fill="hold">
                                          <p:stCondLst>
                                            <p:cond delay="0"/>
                                          </p:stCondLst>
                                        </p:cTn>
                                        <p:tgtEl>
                                          <p:spTgt spid="268356"/>
                                        </p:tgtEl>
                                        <p:attrNameLst>
                                          <p:attrName>style.visibility</p:attrName>
                                        </p:attrNameLst>
                                      </p:cBhvr>
                                      <p:to>
                                        <p:strVal val="visible"/>
                                      </p:to>
                                    </p:set>
                                    <p:animEffect transition="in" filter="wipe(left)">
                                      <p:cBhvr>
                                        <p:cTn id="193" dur="500"/>
                                        <p:tgtEl>
                                          <p:spTgt spid="268356"/>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8" presetClass="entr" presetSubtype="3" fill="hold" nodeType="clickEffect">
                                  <p:stCondLst>
                                    <p:cond delay="0"/>
                                  </p:stCondLst>
                                  <p:childTnLst>
                                    <p:set>
                                      <p:cBhvr>
                                        <p:cTn id="197" dur="1" fill="hold">
                                          <p:stCondLst>
                                            <p:cond delay="0"/>
                                          </p:stCondLst>
                                        </p:cTn>
                                        <p:tgtEl>
                                          <p:spTgt spid="268361"/>
                                        </p:tgtEl>
                                        <p:attrNameLst>
                                          <p:attrName>style.visibility</p:attrName>
                                        </p:attrNameLst>
                                      </p:cBhvr>
                                      <p:to>
                                        <p:strVal val="visible"/>
                                      </p:to>
                                    </p:set>
                                    <p:animEffect transition="in" filter="strips(upRight)">
                                      <p:cBhvr>
                                        <p:cTn id="198" dur="500"/>
                                        <p:tgtEl>
                                          <p:spTgt spid="268361"/>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4" fill="hold" nodeType="clickEffect">
                                  <p:stCondLst>
                                    <p:cond delay="0"/>
                                  </p:stCondLst>
                                  <p:childTnLst>
                                    <p:set>
                                      <p:cBhvr>
                                        <p:cTn id="202" dur="1" fill="hold">
                                          <p:stCondLst>
                                            <p:cond delay="0"/>
                                          </p:stCondLst>
                                        </p:cTn>
                                        <p:tgtEl>
                                          <p:spTgt spid="268364"/>
                                        </p:tgtEl>
                                        <p:attrNameLst>
                                          <p:attrName>style.visibility</p:attrName>
                                        </p:attrNameLst>
                                      </p:cBhvr>
                                      <p:to>
                                        <p:strVal val="visible"/>
                                      </p:to>
                                    </p:set>
                                    <p:animEffect transition="in" filter="wipe(down)">
                                      <p:cBhvr>
                                        <p:cTn id="203" dur="500"/>
                                        <p:tgtEl>
                                          <p:spTgt spid="268364"/>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268367"/>
                                        </p:tgtEl>
                                        <p:attrNameLst>
                                          <p:attrName>style.visibility</p:attrName>
                                        </p:attrNameLst>
                                      </p:cBhvr>
                                      <p:to>
                                        <p:strVal val="visible"/>
                                      </p:to>
                                    </p:set>
                                    <p:animEffect transition="in" filter="wipe(left)">
                                      <p:cBhvr>
                                        <p:cTn id="208" dur="500"/>
                                        <p:tgtEl>
                                          <p:spTgt spid="268367"/>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268371">
                                            <p:txEl>
                                              <p:pRg st="0" end="0"/>
                                            </p:txEl>
                                          </p:spTgt>
                                        </p:tgtEl>
                                        <p:attrNameLst>
                                          <p:attrName>style.visibility</p:attrName>
                                        </p:attrNameLst>
                                      </p:cBhvr>
                                      <p:to>
                                        <p:strVal val="visible"/>
                                      </p:to>
                                    </p:set>
                                    <p:animEffect transition="in" filter="wipe(left)">
                                      <p:cBhvr>
                                        <p:cTn id="213" dur="500"/>
                                        <p:tgtEl>
                                          <p:spTgt spid="268371">
                                            <p:txEl>
                                              <p:pRg st="0" end="0"/>
                                            </p:txEl>
                                          </p:spTgt>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268368"/>
                                        </p:tgtEl>
                                        <p:attrNameLst>
                                          <p:attrName>style.visibility</p:attrName>
                                        </p:attrNameLst>
                                      </p:cBhvr>
                                      <p:to>
                                        <p:strVal val="visible"/>
                                      </p:to>
                                    </p:set>
                                    <p:animEffect transition="in" filter="wipe(left)">
                                      <p:cBhvr>
                                        <p:cTn id="218" dur="500"/>
                                        <p:tgtEl>
                                          <p:spTgt spid="268368"/>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268370">
                                            <p:txEl>
                                              <p:pRg st="0" end="0"/>
                                            </p:txEl>
                                          </p:spTgt>
                                        </p:tgtEl>
                                        <p:attrNameLst>
                                          <p:attrName>style.visibility</p:attrName>
                                        </p:attrNameLst>
                                      </p:cBhvr>
                                      <p:to>
                                        <p:strVal val="visible"/>
                                      </p:to>
                                    </p:set>
                                    <p:animEffect transition="in" filter="wipe(left)">
                                      <p:cBhvr>
                                        <p:cTn id="223" dur="500"/>
                                        <p:tgtEl>
                                          <p:spTgt spid="268370">
                                            <p:txEl>
                                              <p:pRg st="0" end="0"/>
                                            </p:txEl>
                                          </p:spTgt>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268369"/>
                                        </p:tgtEl>
                                        <p:attrNameLst>
                                          <p:attrName>style.visibility</p:attrName>
                                        </p:attrNameLst>
                                      </p:cBhvr>
                                      <p:to>
                                        <p:strVal val="visible"/>
                                      </p:to>
                                    </p:set>
                                    <p:animEffect transition="in" filter="wipe(left)">
                                      <p:cBhvr>
                                        <p:cTn id="228" dur="500"/>
                                        <p:tgtEl>
                                          <p:spTgt spid="268369"/>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268372">
                                            <p:txEl>
                                              <p:pRg st="0" end="0"/>
                                            </p:txEl>
                                          </p:spTgt>
                                        </p:tgtEl>
                                        <p:attrNameLst>
                                          <p:attrName>style.visibility</p:attrName>
                                        </p:attrNameLst>
                                      </p:cBhvr>
                                      <p:to>
                                        <p:strVal val="visible"/>
                                      </p:to>
                                    </p:set>
                                    <p:animEffect transition="in" filter="wipe(left)">
                                      <p:cBhvr>
                                        <p:cTn id="233" dur="500"/>
                                        <p:tgtEl>
                                          <p:spTgt spid="268372">
                                            <p:txEl>
                                              <p:pRg st="0" end="0"/>
                                            </p:txEl>
                                          </p:spTgt>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268372">
                                            <p:txEl>
                                              <p:pRg st="1" end="1"/>
                                            </p:txEl>
                                          </p:spTgt>
                                        </p:tgtEl>
                                        <p:attrNameLst>
                                          <p:attrName>style.visibility</p:attrName>
                                        </p:attrNameLst>
                                      </p:cBhvr>
                                      <p:to>
                                        <p:strVal val="visible"/>
                                      </p:to>
                                    </p:set>
                                    <p:animEffect transition="in" filter="wipe(left)">
                                      <p:cBhvr>
                                        <p:cTn id="238" dur="500"/>
                                        <p:tgtEl>
                                          <p:spTgt spid="2683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P spid="268295" grpId="0" autoUpdateAnimBg="0"/>
      <p:bldP spid="268296" grpId="0" autoUpdateAnimBg="0"/>
      <p:bldP spid="268297" grpId="0" animBg="1"/>
      <p:bldP spid="268309" grpId="0" animBg="1"/>
      <p:bldP spid="268310" grpId="0" build="p" autoUpdateAnimBg="0"/>
      <p:bldP spid="268311" grpId="0" animBg="1"/>
      <p:bldP spid="268312" grpId="0" build="p" autoUpdateAnimBg="0"/>
      <p:bldP spid="268320" grpId="0" autoUpdateAnimBg="0"/>
      <p:bldP spid="268321" grpId="0" autoUpdateAnimBg="0"/>
      <p:bldP spid="268322" grpId="0" autoUpdateAnimBg="0"/>
      <p:bldP spid="268326" grpId="0" animBg="1"/>
      <p:bldP spid="268338" grpId="0" animBg="1"/>
      <p:bldP spid="268339" grpId="0" build="p" autoUpdateAnimBg="0"/>
      <p:bldP spid="268340" grpId="0" animBg="1"/>
      <p:bldP spid="268341" grpId="0" build="p" autoUpdateAnimBg="0"/>
      <p:bldP spid="268342" grpId="0" autoUpdateAnimBg="0"/>
      <p:bldP spid="268343" grpId="0" animBg="1"/>
      <p:bldP spid="268344" grpId="0" animBg="1"/>
      <p:bldP spid="268348" grpId="0" autoUpdateAnimBg="0"/>
      <p:bldP spid="268349" grpId="0" autoUpdateAnimBg="0"/>
      <p:bldP spid="268367" grpId="0" animBg="1"/>
      <p:bldP spid="268368" grpId="0" animBg="1"/>
      <p:bldP spid="268369" grpId="0" animBg="1"/>
      <p:bldP spid="268370" grpId="0" build="p" autoUpdateAnimBg="0"/>
      <p:bldP spid="268371" grpId="0" build="p" autoUpdateAnimBg="0"/>
      <p:bldP spid="268372"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70B39DA-1E74-4CBB-AD44-6837C24A1EF0}" type="slidenum">
              <a:rPr lang="en-US" altLang="zh-CN">
                <a:solidFill>
                  <a:srgbClr val="000000"/>
                </a:solidFill>
              </a:rPr>
              <a:pPr/>
              <a:t>114</a:t>
            </a:fld>
            <a:endParaRPr lang="en-US" altLang="zh-CN">
              <a:solidFill>
                <a:srgbClr val="000000"/>
              </a:solidFill>
            </a:endParaRPr>
          </a:p>
        </p:txBody>
      </p:sp>
      <p:sp>
        <p:nvSpPr>
          <p:cNvPr id="269314" name="Rectangle 2"/>
          <p:cNvSpPr>
            <a:spLocks noGrp="1" noChangeArrowheads="1"/>
          </p:cNvSpPr>
          <p:nvPr>
            <p:ph type="title"/>
          </p:nvPr>
        </p:nvSpPr>
        <p:spPr/>
        <p:txBody>
          <a:bodyPr/>
          <a:lstStyle/>
          <a:p>
            <a:r>
              <a:rPr lang="zh-CN" altLang="en-US" dirty="0" smtClean="0">
                <a:latin typeface="Verdana" pitchFamily="34" charset="0"/>
              </a:rPr>
              <a:t>变量、属性及函数说明</a:t>
            </a:r>
            <a:endParaRPr lang="zh-CN" altLang="en-US" dirty="0">
              <a:latin typeface="Verdana" pitchFamily="34" charset="0"/>
            </a:endParaRPr>
          </a:p>
        </p:txBody>
      </p:sp>
      <p:sp>
        <p:nvSpPr>
          <p:cNvPr id="269315" name="Rectangle 3"/>
          <p:cNvSpPr>
            <a:spLocks noGrp="1" noChangeArrowheads="1"/>
          </p:cNvSpPr>
          <p:nvPr>
            <p:ph type="body" idx="1"/>
          </p:nvPr>
        </p:nvSpPr>
        <p:spPr/>
        <p:txBody>
          <a:bodyPr/>
          <a:lstStyle/>
          <a:p>
            <a:r>
              <a:rPr lang="zh-CN" altLang="en-US" dirty="0" smtClean="0">
                <a:latin typeface="Times New Roman" panose="02020603050405020304" pitchFamily="18" charset="0"/>
                <a:cs typeface="Times New Roman" panose="02020603050405020304" pitchFamily="18" charset="0"/>
              </a:rPr>
              <a:t>函数</a:t>
            </a:r>
            <a:r>
              <a:rPr lang="en-US" altLang="zh-CN" dirty="0" err="1" smtClean="0">
                <a:latin typeface="Times New Roman" panose="02020603050405020304" pitchFamily="18" charset="0"/>
                <a:cs typeface="Times New Roman" panose="02020603050405020304" pitchFamily="18" charset="0"/>
              </a:rPr>
              <a:t>newlable</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：产生并返回一个新的语句标号。</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继承</a:t>
            </a:r>
            <a:r>
              <a:rPr lang="zh-CN" altLang="en-US" dirty="0">
                <a:latin typeface="Times New Roman" panose="02020603050405020304" pitchFamily="18" charset="0"/>
                <a:cs typeface="Times New Roman" panose="02020603050405020304" pitchFamily="18" charset="0"/>
              </a:rPr>
              <a:t>属性：三地址语句标号</a:t>
            </a:r>
          </a:p>
          <a:p>
            <a:pPr lvl="1"/>
            <a:r>
              <a:rPr lang="en-US" altLang="zh-CN" dirty="0" err="1">
                <a:latin typeface="Times New Roman" panose="02020603050405020304" pitchFamily="18" charset="0"/>
                <a:cs typeface="Times New Roman" panose="02020603050405020304" pitchFamily="18" charset="0"/>
              </a:rPr>
              <a:t>E.true</a:t>
            </a:r>
            <a:r>
              <a:rPr lang="zh-CN" altLang="en-US"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的值</a:t>
            </a:r>
            <a:r>
              <a:rPr lang="zh-CN" altLang="en-US" dirty="0">
                <a:latin typeface="Times New Roman" panose="02020603050405020304" pitchFamily="18" charset="0"/>
                <a:cs typeface="Times New Roman" panose="02020603050405020304" pitchFamily="18" charset="0"/>
              </a:rPr>
              <a:t>为真时应执行的第一条语句的标号</a:t>
            </a:r>
          </a:p>
          <a:p>
            <a:pPr lvl="1"/>
            <a:r>
              <a:rPr lang="en-US" altLang="zh-CN" dirty="0" err="1">
                <a:latin typeface="Times New Roman" panose="02020603050405020304" pitchFamily="18" charset="0"/>
                <a:cs typeface="Times New Roman" panose="02020603050405020304" pitchFamily="18" charset="0"/>
              </a:rPr>
              <a:t>E.false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的值</a:t>
            </a:r>
            <a:r>
              <a:rPr lang="zh-CN" altLang="en-US" dirty="0">
                <a:latin typeface="Times New Roman" panose="02020603050405020304" pitchFamily="18" charset="0"/>
                <a:cs typeface="Times New Roman" panose="02020603050405020304" pitchFamily="18" charset="0"/>
              </a:rPr>
              <a:t>为假时应执行的第一条语句的标号</a:t>
            </a:r>
          </a:p>
          <a:p>
            <a:pPr lvl="1"/>
            <a:r>
              <a:rPr lang="en-US" altLang="zh-CN" dirty="0" err="1">
                <a:latin typeface="Times New Roman" panose="02020603050405020304" pitchFamily="18" charset="0"/>
                <a:cs typeface="Times New Roman" panose="02020603050405020304" pitchFamily="18" charset="0"/>
              </a:rPr>
              <a:t>S.next</a:t>
            </a:r>
            <a:r>
              <a:rPr lang="zh-CN" altLang="en-US" dirty="0">
                <a:latin typeface="Times New Roman" panose="02020603050405020304" pitchFamily="18" charset="0"/>
                <a:cs typeface="Times New Roman" panose="02020603050405020304" pitchFamily="18" charset="0"/>
              </a:rPr>
              <a:t>：紧跟在语句</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之后</a:t>
            </a:r>
            <a:r>
              <a:rPr lang="zh-CN" altLang="en-US" dirty="0" smtClean="0">
                <a:latin typeface="Times New Roman" panose="02020603050405020304" pitchFamily="18" charset="0"/>
                <a:cs typeface="Times New Roman" panose="02020603050405020304" pitchFamily="18" charset="0"/>
              </a:rPr>
              <a:t>的下一条三</a:t>
            </a:r>
            <a:r>
              <a:rPr lang="zh-CN" altLang="en-US" dirty="0">
                <a:latin typeface="Times New Roman" panose="02020603050405020304" pitchFamily="18" charset="0"/>
                <a:cs typeface="Times New Roman" panose="02020603050405020304" pitchFamily="18" charset="0"/>
              </a:rPr>
              <a:t>地址语句的标号</a:t>
            </a:r>
          </a:p>
          <a:p>
            <a:pPr lvl="1"/>
            <a:r>
              <a:rPr lang="en-US" altLang="zh-CN" dirty="0" err="1">
                <a:latin typeface="Times New Roman" panose="02020603050405020304" pitchFamily="18" charset="0"/>
                <a:cs typeface="Times New Roman" panose="02020603050405020304" pitchFamily="18" charset="0"/>
              </a:rPr>
              <a:t>S.begin</a:t>
            </a:r>
            <a:r>
              <a:rPr lang="zh-CN" altLang="en-US" dirty="0">
                <a:latin typeface="Times New Roman" panose="02020603050405020304" pitchFamily="18" charset="0"/>
                <a:cs typeface="Times New Roman" panose="02020603050405020304" pitchFamily="18" charset="0"/>
              </a:rPr>
              <a:t>：语句</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的第一条三地址语句的标号</a:t>
            </a:r>
          </a:p>
        </p:txBody>
      </p:sp>
    </p:spTree>
    <p:extLst>
      <p:ext uri="{BB962C8B-B14F-4D97-AF65-F5344CB8AC3E}">
        <p14:creationId xmlns:p14="http://schemas.microsoft.com/office/powerpoint/2010/main" val="21849310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up)">
                                      <p:cBhvr>
                                        <p:cTn id="7" dur="500"/>
                                        <p:tgtEl>
                                          <p:spTgt spid="269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wipe(up)">
                                      <p:cBhvr>
                                        <p:cTn id="12" dur="500"/>
                                        <p:tgtEl>
                                          <p:spTgt spid="26931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9315">
                                            <p:txEl>
                                              <p:pRg st="2" end="2"/>
                                            </p:txEl>
                                          </p:spTgt>
                                        </p:tgtEl>
                                        <p:attrNameLst>
                                          <p:attrName>style.visibility</p:attrName>
                                        </p:attrNameLst>
                                      </p:cBhvr>
                                      <p:to>
                                        <p:strVal val="visible"/>
                                      </p:to>
                                    </p:set>
                                    <p:animEffect transition="in" filter="wipe(up)">
                                      <p:cBhvr>
                                        <p:cTn id="15" dur="500"/>
                                        <p:tgtEl>
                                          <p:spTgt spid="26931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69315">
                                            <p:txEl>
                                              <p:pRg st="3" end="3"/>
                                            </p:txEl>
                                          </p:spTgt>
                                        </p:tgtEl>
                                        <p:attrNameLst>
                                          <p:attrName>style.visibility</p:attrName>
                                        </p:attrNameLst>
                                      </p:cBhvr>
                                      <p:to>
                                        <p:strVal val="visible"/>
                                      </p:to>
                                    </p:set>
                                    <p:animEffect transition="in" filter="wipe(up)">
                                      <p:cBhvr>
                                        <p:cTn id="18" dur="500"/>
                                        <p:tgtEl>
                                          <p:spTgt spid="26931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9315">
                                            <p:txEl>
                                              <p:pRg st="4" end="4"/>
                                            </p:txEl>
                                          </p:spTgt>
                                        </p:tgtEl>
                                        <p:attrNameLst>
                                          <p:attrName>style.visibility</p:attrName>
                                        </p:attrNameLst>
                                      </p:cBhvr>
                                      <p:to>
                                        <p:strVal val="visible"/>
                                      </p:to>
                                    </p:set>
                                    <p:animEffect transition="in" filter="wipe(up)">
                                      <p:cBhvr>
                                        <p:cTn id="21" dur="500"/>
                                        <p:tgtEl>
                                          <p:spTgt spid="26931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69315">
                                            <p:txEl>
                                              <p:pRg st="5" end="5"/>
                                            </p:txEl>
                                          </p:spTgt>
                                        </p:tgtEl>
                                        <p:attrNameLst>
                                          <p:attrName>style.visibility</p:attrName>
                                        </p:attrNameLst>
                                      </p:cBhvr>
                                      <p:to>
                                        <p:strVal val="visible"/>
                                      </p:to>
                                    </p:set>
                                    <p:animEffect transition="in" filter="wipe(up)">
                                      <p:cBhvr>
                                        <p:cTn id="24" dur="500"/>
                                        <p:tgtEl>
                                          <p:spTgt spid="269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988C396-F3C1-4333-810E-E4DF7CD61504}" type="slidenum">
              <a:rPr lang="en-US" altLang="zh-CN">
                <a:solidFill>
                  <a:srgbClr val="000000"/>
                </a:solidFill>
              </a:rPr>
              <a:pPr/>
              <a:t>115</a:t>
            </a:fld>
            <a:endParaRPr lang="en-US" altLang="zh-CN">
              <a:solidFill>
                <a:srgbClr val="000000"/>
              </a:solidFill>
            </a:endParaRPr>
          </a:p>
        </p:txBody>
      </p:sp>
      <p:sp>
        <p:nvSpPr>
          <p:cNvPr id="273410" name="Rectangle 2"/>
          <p:cNvSpPr>
            <a:spLocks noGrp="1" noChangeArrowheads="1"/>
          </p:cNvSpPr>
          <p:nvPr>
            <p:ph type="title"/>
          </p:nvPr>
        </p:nvSpPr>
        <p:spPr/>
        <p:txBody>
          <a:bodyPr/>
          <a:lstStyle/>
          <a:p>
            <a:r>
              <a:rPr lang="zh-CN" altLang="en-US" dirty="0" smtClean="0">
                <a:latin typeface="Verdana" pitchFamily="34" charset="0"/>
              </a:rPr>
              <a:t>控制流表示法翻译布尔表达式</a:t>
            </a:r>
            <a:endParaRPr lang="zh-CN" altLang="en-US" dirty="0">
              <a:latin typeface="Verdana" pitchFamily="34" charset="0"/>
            </a:endParaRPr>
          </a:p>
        </p:txBody>
      </p:sp>
      <p:sp>
        <p:nvSpPr>
          <p:cNvPr id="273411" name="Rectangle 3"/>
          <p:cNvSpPr>
            <a:spLocks noGrp="1" noChangeArrowheads="1"/>
          </p:cNvSpPr>
          <p:nvPr>
            <p:ph type="body" idx="1"/>
          </p:nvPr>
        </p:nvSpPr>
        <p:spPr>
          <a:xfrm>
            <a:off x="323850" y="1125538"/>
            <a:ext cx="8335963" cy="5486400"/>
          </a:xfrm>
        </p:spPr>
        <p:txBody>
          <a:bodyPr/>
          <a:lstStyle/>
          <a:p>
            <a:r>
              <a:rPr lang="zh-CN" altLang="en-US">
                <a:latin typeface="Verdana" pitchFamily="34" charset="0"/>
              </a:rPr>
              <a:t>布尔表达式被翻译为一系列</a:t>
            </a:r>
            <a:r>
              <a:rPr lang="zh-CN" altLang="en-US">
                <a:solidFill>
                  <a:srgbClr val="0000FF"/>
                </a:solidFill>
                <a:latin typeface="Verdana" pitchFamily="34" charset="0"/>
              </a:rPr>
              <a:t>条件转移</a:t>
            </a:r>
            <a:r>
              <a:rPr lang="zh-CN" altLang="en-US">
                <a:latin typeface="Verdana" pitchFamily="34" charset="0"/>
              </a:rPr>
              <a:t>和</a:t>
            </a:r>
            <a:r>
              <a:rPr lang="zh-CN" altLang="en-US">
                <a:solidFill>
                  <a:srgbClr val="0000FF"/>
                </a:solidFill>
                <a:latin typeface="Verdana" pitchFamily="34" charset="0"/>
              </a:rPr>
              <a:t>无条件</a:t>
            </a:r>
            <a:r>
              <a:rPr lang="zh-CN" altLang="en-US">
                <a:latin typeface="Verdana" pitchFamily="34" charset="0"/>
              </a:rPr>
              <a:t>转移三地址语句</a:t>
            </a:r>
          </a:p>
          <a:p>
            <a:r>
              <a:rPr lang="zh-CN" altLang="en-US">
                <a:latin typeface="Verdana" pitchFamily="34" charset="0"/>
              </a:rPr>
              <a:t>这些语句转移到的位置是</a:t>
            </a:r>
            <a:r>
              <a:rPr lang="en-US" altLang="zh-CN">
                <a:latin typeface="Verdana" pitchFamily="34" charset="0"/>
              </a:rPr>
              <a:t>E.true</a:t>
            </a:r>
            <a:r>
              <a:rPr lang="zh-CN" altLang="en-US">
                <a:latin typeface="Verdana" pitchFamily="34" charset="0"/>
              </a:rPr>
              <a:t>、</a:t>
            </a:r>
            <a:r>
              <a:rPr lang="en-US" altLang="zh-CN">
                <a:latin typeface="Verdana" pitchFamily="34" charset="0"/>
              </a:rPr>
              <a:t>E.false</a:t>
            </a:r>
            <a:r>
              <a:rPr lang="zh-CN" altLang="en-US">
                <a:latin typeface="Verdana" pitchFamily="34" charset="0"/>
              </a:rPr>
              <a:t>之一</a:t>
            </a:r>
          </a:p>
          <a:p>
            <a:r>
              <a:rPr lang="zh-CN" altLang="en-US">
                <a:latin typeface="Verdana" pitchFamily="34" charset="0"/>
              </a:rPr>
              <a:t>例如 </a:t>
            </a:r>
            <a:r>
              <a:rPr lang="en-US" altLang="zh-CN">
                <a:latin typeface="Verdana" pitchFamily="34" charset="0"/>
              </a:rPr>
              <a:t>a&lt;b </a:t>
            </a:r>
            <a:r>
              <a:rPr lang="zh-CN" altLang="en-US">
                <a:latin typeface="Verdana" pitchFamily="34" charset="0"/>
              </a:rPr>
              <a:t>翻译为：</a:t>
            </a:r>
          </a:p>
          <a:p>
            <a:pPr lvl="2">
              <a:buFontTx/>
              <a:buNone/>
            </a:pPr>
            <a:r>
              <a:rPr lang="en-US" altLang="zh-CN" sz="2400">
                <a:latin typeface="Verdana" pitchFamily="34" charset="0"/>
              </a:rPr>
              <a:t>if  a&lt;b  goto  E.true</a:t>
            </a:r>
          </a:p>
          <a:p>
            <a:pPr lvl="2">
              <a:buFontTx/>
              <a:buNone/>
            </a:pPr>
            <a:r>
              <a:rPr lang="en-US" altLang="zh-CN" sz="2400">
                <a:latin typeface="Verdana" pitchFamily="34" charset="0"/>
              </a:rPr>
              <a:t>goto  E.false</a:t>
            </a:r>
            <a:endParaRPr lang="en-US" altLang="zh-CN" sz="2800">
              <a:latin typeface="Verdana" pitchFamily="34" charset="0"/>
            </a:endParaRPr>
          </a:p>
          <a:p>
            <a:r>
              <a:rPr lang="zh-CN" altLang="en-US">
                <a:latin typeface="Verdana" pitchFamily="34" charset="0"/>
              </a:rPr>
              <a:t>属性说明</a:t>
            </a:r>
          </a:p>
          <a:p>
            <a:pPr lvl="1"/>
            <a:r>
              <a:rPr lang="zh-CN" altLang="en-US">
                <a:latin typeface="Verdana" pitchFamily="34" charset="0"/>
              </a:rPr>
              <a:t>继承属性</a:t>
            </a:r>
          </a:p>
          <a:p>
            <a:pPr lvl="2">
              <a:buFontTx/>
              <a:buNone/>
            </a:pPr>
            <a:r>
              <a:rPr lang="en-US" altLang="zh-CN">
                <a:latin typeface="Verdana" pitchFamily="34" charset="0"/>
              </a:rPr>
              <a:t>E.true</a:t>
            </a:r>
            <a:r>
              <a:rPr lang="zh-CN" altLang="en-US">
                <a:latin typeface="Verdana" pitchFamily="34" charset="0"/>
              </a:rPr>
              <a:t>：</a:t>
            </a:r>
            <a:r>
              <a:rPr lang="en-US" altLang="zh-CN">
                <a:latin typeface="Verdana" pitchFamily="34" charset="0"/>
              </a:rPr>
              <a:t>E</a:t>
            </a:r>
            <a:r>
              <a:rPr lang="zh-CN" altLang="en-US">
                <a:latin typeface="Verdana" pitchFamily="34" charset="0"/>
              </a:rPr>
              <a:t>为真时转移到的三地址语句的标号</a:t>
            </a:r>
            <a:endParaRPr lang="en-US" altLang="en-US">
              <a:latin typeface="Verdana" pitchFamily="34" charset="0"/>
            </a:endParaRPr>
          </a:p>
          <a:p>
            <a:pPr lvl="2">
              <a:buFontTx/>
              <a:buNone/>
            </a:pPr>
            <a:r>
              <a:rPr lang="en-US" altLang="zh-CN">
                <a:latin typeface="Verdana" pitchFamily="34" charset="0"/>
              </a:rPr>
              <a:t>E.false</a:t>
            </a:r>
            <a:r>
              <a:rPr lang="zh-CN" altLang="en-US">
                <a:latin typeface="Verdana" pitchFamily="34" charset="0"/>
              </a:rPr>
              <a:t>： </a:t>
            </a:r>
            <a:r>
              <a:rPr lang="en-US" altLang="zh-CN">
                <a:latin typeface="Verdana" pitchFamily="34" charset="0"/>
              </a:rPr>
              <a:t>E</a:t>
            </a:r>
            <a:r>
              <a:rPr lang="zh-CN" altLang="en-US">
                <a:latin typeface="Verdana" pitchFamily="34" charset="0"/>
              </a:rPr>
              <a:t>为假时转移到的三地址语句的标号</a:t>
            </a:r>
            <a:endParaRPr lang="en-US" altLang="en-US">
              <a:latin typeface="Verdana" pitchFamily="34" charset="0"/>
            </a:endParaRPr>
          </a:p>
        </p:txBody>
      </p:sp>
    </p:spTree>
    <p:extLst>
      <p:ext uri="{BB962C8B-B14F-4D97-AF65-F5344CB8AC3E}">
        <p14:creationId xmlns:p14="http://schemas.microsoft.com/office/powerpoint/2010/main" val="22987198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wipe(up)">
                                      <p:cBhvr>
                                        <p:cTn id="12" dur="500"/>
                                        <p:tgtEl>
                                          <p:spTgt spid="273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wipe(up)">
                                      <p:cBhvr>
                                        <p:cTn id="17" dur="500"/>
                                        <p:tgtEl>
                                          <p:spTgt spid="273411">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73411">
                                            <p:txEl>
                                              <p:pRg st="3" end="3"/>
                                            </p:txEl>
                                          </p:spTgt>
                                        </p:tgtEl>
                                        <p:attrNameLst>
                                          <p:attrName>style.visibility</p:attrName>
                                        </p:attrNameLst>
                                      </p:cBhvr>
                                      <p:to>
                                        <p:strVal val="visible"/>
                                      </p:to>
                                    </p:set>
                                    <p:animEffect transition="in" filter="wipe(up)">
                                      <p:cBhvr>
                                        <p:cTn id="20" dur="500"/>
                                        <p:tgtEl>
                                          <p:spTgt spid="273411">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73411">
                                            <p:txEl>
                                              <p:pRg st="4" end="4"/>
                                            </p:txEl>
                                          </p:spTgt>
                                        </p:tgtEl>
                                        <p:attrNameLst>
                                          <p:attrName>style.visibility</p:attrName>
                                        </p:attrNameLst>
                                      </p:cBhvr>
                                      <p:to>
                                        <p:strVal val="visible"/>
                                      </p:to>
                                    </p:set>
                                    <p:animEffect transition="in" filter="wipe(up)">
                                      <p:cBhvr>
                                        <p:cTn id="23" dur="500"/>
                                        <p:tgtEl>
                                          <p:spTgt spid="27341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73411">
                                            <p:txEl>
                                              <p:pRg st="5" end="5"/>
                                            </p:txEl>
                                          </p:spTgt>
                                        </p:tgtEl>
                                        <p:attrNameLst>
                                          <p:attrName>style.visibility</p:attrName>
                                        </p:attrNameLst>
                                      </p:cBhvr>
                                      <p:to>
                                        <p:strVal val="visible"/>
                                      </p:to>
                                    </p:set>
                                    <p:animEffect transition="in" filter="wipe(up)">
                                      <p:cBhvr>
                                        <p:cTn id="28" dur="500"/>
                                        <p:tgtEl>
                                          <p:spTgt spid="27341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3411">
                                            <p:txEl>
                                              <p:pRg st="6" end="6"/>
                                            </p:txEl>
                                          </p:spTgt>
                                        </p:tgtEl>
                                        <p:attrNameLst>
                                          <p:attrName>style.visibility</p:attrName>
                                        </p:attrNameLst>
                                      </p:cBhvr>
                                      <p:to>
                                        <p:strVal val="visible"/>
                                      </p:to>
                                    </p:set>
                                    <p:animEffect transition="in" filter="wipe(up)">
                                      <p:cBhvr>
                                        <p:cTn id="33" dur="500"/>
                                        <p:tgtEl>
                                          <p:spTgt spid="273411">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73411">
                                            <p:txEl>
                                              <p:pRg st="7" end="7"/>
                                            </p:txEl>
                                          </p:spTgt>
                                        </p:tgtEl>
                                        <p:attrNameLst>
                                          <p:attrName>style.visibility</p:attrName>
                                        </p:attrNameLst>
                                      </p:cBhvr>
                                      <p:to>
                                        <p:strVal val="visible"/>
                                      </p:to>
                                    </p:set>
                                    <p:animEffect transition="in" filter="wipe(up)">
                                      <p:cBhvr>
                                        <p:cTn id="36" dur="500"/>
                                        <p:tgtEl>
                                          <p:spTgt spid="273411">
                                            <p:txEl>
                                              <p:pRg st="7" end="7"/>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73411">
                                            <p:txEl>
                                              <p:pRg st="8" end="8"/>
                                            </p:txEl>
                                          </p:spTgt>
                                        </p:tgtEl>
                                        <p:attrNameLst>
                                          <p:attrName>style.visibility</p:attrName>
                                        </p:attrNameLst>
                                      </p:cBhvr>
                                      <p:to>
                                        <p:strVal val="visible"/>
                                      </p:to>
                                    </p:set>
                                    <p:animEffect transition="in" filter="wipe(up)">
                                      <p:cBhvr>
                                        <p:cTn id="39" dur="500"/>
                                        <p:tgtEl>
                                          <p:spTgt spid="273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bldLvl="2"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控制流翻译方法的基本思想</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条件表达式 </a:t>
            </a:r>
            <a:r>
              <a:rPr lang="en-US" altLang="zh-CN" dirty="0" smtClean="0">
                <a:latin typeface="Times New Roman" panose="02020603050405020304" pitchFamily="18" charset="0"/>
                <a:cs typeface="Times New Roman" panose="02020603050405020304" pitchFamily="18" charset="0"/>
              </a:rPr>
              <a:t>x&gt;y </a:t>
            </a:r>
            <a:r>
              <a:rPr lang="zh-CN" altLang="en-US" dirty="0" smtClean="0">
                <a:latin typeface="Times New Roman" panose="02020603050405020304" pitchFamily="18" charset="0"/>
                <a:cs typeface="Times New Roman" panose="02020603050405020304" pitchFamily="18" charset="0"/>
              </a:rPr>
              <a:t>翻译为：</a:t>
            </a:r>
            <a:endParaRPr lang="en-US" altLang="zh-CN" dirty="0" smtClean="0">
              <a:latin typeface="Times New Roman" panose="02020603050405020304" pitchFamily="18" charset="0"/>
              <a:cs typeface="Times New Roman" panose="02020603050405020304" pitchFamily="18" charset="0"/>
            </a:endParaRPr>
          </a:p>
          <a:p>
            <a:pPr marL="457200" lvl="1" indent="0">
              <a:buNone/>
            </a:pPr>
            <a:r>
              <a:rPr lang="en-US" altLang="zh-CN" dirty="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f x&gt;y </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E.true</a:t>
            </a:r>
            <a:endParaRPr lang="en-US" altLang="zh-CN" dirty="0" smtClean="0">
              <a:latin typeface="Times New Roman" panose="02020603050405020304" pitchFamily="18" charset="0"/>
              <a:cs typeface="Times New Roman" panose="02020603050405020304" pitchFamily="18" charset="0"/>
            </a:endParaRPr>
          </a:p>
          <a:p>
            <a:pPr marL="457200" lvl="1" indent="0">
              <a:buNone/>
            </a:pP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E.false</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ea typeface="宋体" pitchFamily="2" charset="-122"/>
                <a:cs typeface="Times New Roman" panose="02020603050405020304" pitchFamily="18" charset="0"/>
              </a:rPr>
              <a:t>E</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 id</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relop</a:t>
            </a:r>
            <a:r>
              <a:rPr lang="en-US" altLang="zh-CN" dirty="0">
                <a:latin typeface="Times New Roman" panose="02020603050405020304" pitchFamily="18" charset="0"/>
                <a:ea typeface="宋体" pitchFamily="2" charset="-122"/>
                <a:cs typeface="Times New Roman" panose="02020603050405020304" pitchFamily="18" charset="0"/>
              </a:rPr>
              <a:t> id</a:t>
            </a:r>
            <a:r>
              <a:rPr lang="en-US" altLang="zh-CN" baseline="-25000" dirty="0">
                <a:latin typeface="Times New Roman" panose="02020603050405020304" pitchFamily="18" charset="0"/>
                <a:ea typeface="宋体" pitchFamily="2" charset="-122"/>
                <a:cs typeface="Times New Roman" panose="02020603050405020304" pitchFamily="18" charset="0"/>
              </a:rPr>
              <a:t>2</a:t>
            </a:r>
            <a:endParaRPr lang="en-US" altLang="zh-CN" dirty="0">
              <a:latin typeface="Times New Roman" panose="02020603050405020304" pitchFamily="18" charset="0"/>
              <a:ea typeface="宋体" pitchFamily="2" charset="-122"/>
              <a:cs typeface="Times New Roman" panose="02020603050405020304" pitchFamily="18" charset="0"/>
            </a:endParaRPr>
          </a:p>
          <a:p>
            <a:pPr marL="457200" lvl="1" indent="0">
              <a:buNone/>
            </a:pP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if</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 id</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.entry  </a:t>
            </a:r>
            <a:r>
              <a:rPr lang="en-US" altLang="zh-CN" dirty="0" err="1">
                <a:solidFill>
                  <a:srgbClr val="0000FF"/>
                </a:solidFill>
                <a:latin typeface="Times New Roman" panose="02020603050405020304" pitchFamily="18" charset="0"/>
                <a:cs typeface="Times New Roman" panose="02020603050405020304" pitchFamily="18" charset="0"/>
              </a:rPr>
              <a:t>relop.op</a:t>
            </a:r>
            <a:r>
              <a:rPr lang="en-US" altLang="zh-CN" dirty="0">
                <a:solidFill>
                  <a:srgbClr val="0000FF"/>
                </a:solidFill>
                <a:latin typeface="Times New Roman" panose="02020603050405020304" pitchFamily="18" charset="0"/>
                <a:cs typeface="Times New Roman" panose="02020603050405020304" pitchFamily="18" charset="0"/>
              </a:rPr>
              <a:t>  id</a:t>
            </a:r>
            <a:r>
              <a:rPr lang="en-US" altLang="zh-CN" baseline="-25000" dirty="0">
                <a:solidFill>
                  <a:srgbClr val="0000FF"/>
                </a:solidFill>
                <a:latin typeface="Times New Roman" panose="02020603050405020304" pitchFamily="18" charset="0"/>
                <a:cs typeface="Times New Roman" panose="02020603050405020304" pitchFamily="18" charset="0"/>
              </a:rPr>
              <a:t>2</a:t>
            </a:r>
            <a:r>
              <a:rPr lang="en-US" altLang="zh-CN" dirty="0">
                <a:solidFill>
                  <a:srgbClr val="0000FF"/>
                </a:solidFill>
                <a:latin typeface="Times New Roman" panose="02020603050405020304" pitchFamily="18" charset="0"/>
                <a:cs typeface="Times New Roman" panose="02020603050405020304" pitchFamily="18" charset="0"/>
              </a:rPr>
              <a:t>.entry  </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err="1">
                <a:solidFill>
                  <a:srgbClr val="0000FF"/>
                </a:solidFill>
                <a:latin typeface="Times New Roman" panose="02020603050405020304" pitchFamily="18" charset="0"/>
                <a:cs typeface="Times New Roman" panose="02020603050405020304" pitchFamily="18" charset="0"/>
              </a:rPr>
              <a:t>goto</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E.true</a:t>
            </a:r>
            <a:endParaRPr lang="en-US" altLang="zh-CN" dirty="0">
              <a:solidFill>
                <a:srgbClr val="0000FF"/>
              </a:solidFill>
              <a:latin typeface="Times New Roman" panose="02020603050405020304" pitchFamily="18" charset="0"/>
              <a:cs typeface="Times New Roman" panose="02020603050405020304" pitchFamily="18" charset="0"/>
            </a:endParaRPr>
          </a:p>
          <a:p>
            <a:pPr marL="457200" lvl="1" indent="0">
              <a:buNone/>
            </a:pP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err="1">
                <a:solidFill>
                  <a:srgbClr val="0000FF"/>
                </a:solidFill>
                <a:latin typeface="Times New Roman" panose="02020603050405020304" pitchFamily="18" charset="0"/>
                <a:cs typeface="Times New Roman" panose="02020603050405020304" pitchFamily="18" charset="0"/>
              </a:rPr>
              <a:t>goto</a:t>
            </a:r>
            <a:r>
              <a:rPr lang="en-US" altLang="zh-CN"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E.false</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将</a:t>
            </a:r>
            <a:r>
              <a:rPr lang="zh-CN" altLang="zh-CN" dirty="0" smtClean="0">
                <a:latin typeface="Times New Roman" panose="02020603050405020304" pitchFamily="18" charset="0"/>
                <a:cs typeface="Times New Roman" panose="02020603050405020304" pitchFamily="18" charset="0"/>
              </a:rPr>
              <a:t>布尔表达式</a:t>
            </a:r>
            <a:r>
              <a:rPr lang="en-US" altLang="zh-CN" dirty="0">
                <a:latin typeface="Times New Roman" panose="02020603050405020304" pitchFamily="18" charset="0"/>
                <a:cs typeface="Times New Roman" panose="02020603050405020304" pitchFamily="18" charset="0"/>
              </a:rPr>
              <a:t>E</a:t>
            </a:r>
            <a:r>
              <a:rPr lang="zh-CN" altLang="zh-CN" dirty="0">
                <a:latin typeface="Times New Roman" panose="02020603050405020304" pitchFamily="18" charset="0"/>
                <a:cs typeface="Times New Roman" panose="02020603050405020304" pitchFamily="18" charset="0"/>
              </a:rPr>
              <a:t>翻译为一系列条件转移和无条件转移三地址</a:t>
            </a:r>
            <a:r>
              <a:rPr lang="zh-CN" altLang="zh-CN" dirty="0" smtClean="0">
                <a:latin typeface="Times New Roman" panose="02020603050405020304" pitchFamily="18" charset="0"/>
                <a:cs typeface="Times New Roman" panose="02020603050405020304" pitchFamily="18" charset="0"/>
              </a:rPr>
              <a:t>语句</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转移</a:t>
            </a:r>
            <a:r>
              <a:rPr lang="zh-CN" altLang="zh-CN" dirty="0">
                <a:latin typeface="Times New Roman" panose="02020603050405020304" pitchFamily="18" charset="0"/>
                <a:cs typeface="Times New Roman" panose="02020603050405020304" pitchFamily="18" charset="0"/>
              </a:rPr>
              <a:t>语句转移到的位置</a:t>
            </a:r>
            <a:r>
              <a:rPr lang="zh-CN" altLang="zh-CN" dirty="0" smtClean="0">
                <a:latin typeface="Times New Roman" panose="02020603050405020304" pitchFamily="18" charset="0"/>
                <a:cs typeface="Times New Roman" panose="02020603050405020304" pitchFamily="18" charset="0"/>
              </a:rPr>
              <a:t>是</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E.true</a:t>
            </a:r>
            <a:r>
              <a:rPr lang="en-US" altLang="zh-CN" dirty="0" smtClean="0">
                <a:latin typeface="Times New Roman" panose="02020603050405020304" pitchFamily="18" charset="0"/>
                <a:cs typeface="Times New Roman" panose="02020603050405020304" pitchFamily="18" charset="0"/>
              </a:rPr>
              <a:t> </a:t>
            </a:r>
            <a:r>
              <a:rPr lang="zh-CN" altLang="zh-CN" dirty="0" smtClean="0">
                <a:latin typeface="Times New Roman" panose="02020603050405020304" pitchFamily="18" charset="0"/>
                <a:cs typeface="Times New Roman" panose="02020603050405020304" pitchFamily="18" charset="0"/>
              </a:rPr>
              <a:t>或者</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E.false</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E</a:t>
            </a:r>
            <a:r>
              <a:rPr lang="zh-CN" altLang="zh-CN" dirty="0">
                <a:latin typeface="Times New Roman" panose="02020603050405020304" pitchFamily="18" charset="0"/>
                <a:cs typeface="Times New Roman" panose="02020603050405020304" pitchFamily="18" charset="0"/>
              </a:rPr>
              <a:t>的值为真或为假</a:t>
            </a:r>
            <a:r>
              <a:rPr lang="zh-CN" altLang="zh-CN" dirty="0" smtClean="0">
                <a:latin typeface="Times New Roman" panose="02020603050405020304" pitchFamily="18" charset="0"/>
                <a:cs typeface="Times New Roman" panose="02020603050405020304" pitchFamily="18" charset="0"/>
              </a:rPr>
              <a:t>时</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控制</a:t>
            </a:r>
            <a:r>
              <a:rPr lang="zh-CN" altLang="zh-CN" dirty="0">
                <a:latin typeface="Times New Roman" panose="02020603050405020304" pitchFamily="18" charset="0"/>
                <a:cs typeface="Times New Roman" panose="02020603050405020304" pitchFamily="18" charset="0"/>
              </a:rPr>
              <a:t>转移到的位置</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116</a:t>
            </a:fld>
            <a:endParaRPr lang="en-US" altLang="zh-CN">
              <a:solidFill>
                <a:srgbClr val="000000"/>
              </a:solidFill>
            </a:endParaRPr>
          </a:p>
        </p:txBody>
      </p:sp>
    </p:spTree>
    <p:extLst>
      <p:ext uri="{BB962C8B-B14F-4D97-AF65-F5344CB8AC3E}">
        <p14:creationId xmlns:p14="http://schemas.microsoft.com/office/powerpoint/2010/main" val="19836177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0"/>
          </p:nvPr>
        </p:nvSpPr>
        <p:spPr/>
        <p:txBody>
          <a:bodyPr/>
          <a:lstStyle/>
          <a:p>
            <a:fld id="{78DBB69B-EF2B-4449-9B61-CABABBAA8F2F}" type="slidenum">
              <a:rPr lang="en-US" altLang="zh-CN">
                <a:solidFill>
                  <a:srgbClr val="000000"/>
                </a:solidFill>
              </a:rPr>
              <a:pPr/>
              <a:t>117</a:t>
            </a:fld>
            <a:endParaRPr lang="en-US" altLang="zh-CN">
              <a:solidFill>
                <a:srgbClr val="000000"/>
              </a:solidFill>
            </a:endParaRPr>
          </a:p>
        </p:txBody>
      </p:sp>
      <p:sp>
        <p:nvSpPr>
          <p:cNvPr id="274434" name="Rectangle 2"/>
          <p:cNvSpPr>
            <a:spLocks noGrp="1" noChangeArrowheads="1"/>
          </p:cNvSpPr>
          <p:nvPr>
            <p:ph type="title"/>
          </p:nvPr>
        </p:nvSpPr>
        <p:spPr>
          <a:xfrm>
            <a:off x="304800" y="152400"/>
            <a:ext cx="8610600" cy="669925"/>
          </a:xfrm>
        </p:spPr>
        <p:txBody>
          <a:bodyPr/>
          <a:lstStyle/>
          <a:p>
            <a:r>
              <a:rPr lang="zh-CN" altLang="en-US" dirty="0"/>
              <a:t>布尔表达式的代码</a:t>
            </a:r>
            <a:r>
              <a:rPr lang="zh-CN" altLang="en-US" dirty="0" smtClean="0"/>
              <a:t>结构（短路运算）</a:t>
            </a:r>
            <a:endParaRPr lang="zh-CN" altLang="en-US" dirty="0"/>
          </a:p>
        </p:txBody>
      </p:sp>
      <p:sp>
        <p:nvSpPr>
          <p:cNvPr id="274435" name="Text Box 3"/>
          <p:cNvSpPr txBox="1">
            <a:spLocks noChangeArrowheads="1"/>
          </p:cNvSpPr>
          <p:nvPr/>
        </p:nvSpPr>
        <p:spPr bwMode="auto">
          <a:xfrm>
            <a:off x="669925" y="1066800"/>
            <a:ext cx="1814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latin typeface="Times New Roman" pitchFamily="18" charset="0"/>
                <a:ea typeface="宋体" pitchFamily="2" charset="-122"/>
              </a:rPr>
              <a:t>E</a:t>
            </a:r>
            <a:r>
              <a:rPr lang="en-US" altLang="zh-CN" dirty="0">
                <a:solidFill>
                  <a:srgbClr val="000000"/>
                </a:solidFill>
                <a:latin typeface="Times New Roman" pitchFamily="18" charset="0"/>
                <a:ea typeface="宋体" pitchFamily="2" charset="-122"/>
                <a:sym typeface="Symbol" pitchFamily="18" charset="2"/>
              </a:rPr>
              <a:t> </a:t>
            </a:r>
            <a:r>
              <a:rPr lang="en-US" altLang="zh-CN" dirty="0">
                <a:solidFill>
                  <a:srgbClr val="000000"/>
                </a:solidFill>
                <a:latin typeface="Times New Roman" pitchFamily="18" charset="0"/>
                <a:ea typeface="宋体" pitchFamily="2" charset="-122"/>
              </a:rPr>
              <a:t>E</a:t>
            </a:r>
            <a:r>
              <a:rPr lang="en-US" altLang="zh-CN" baseline="-25000" dirty="0">
                <a:solidFill>
                  <a:srgbClr val="000000"/>
                </a:solidFill>
                <a:latin typeface="Times New Roman" pitchFamily="18" charset="0"/>
                <a:ea typeface="宋体" pitchFamily="2" charset="-122"/>
              </a:rPr>
              <a:t>1</a:t>
            </a:r>
            <a:r>
              <a:rPr lang="en-US" altLang="zh-CN" dirty="0">
                <a:solidFill>
                  <a:srgbClr val="000000"/>
                </a:solidFill>
                <a:latin typeface="Times New Roman" pitchFamily="18" charset="0"/>
                <a:ea typeface="宋体" pitchFamily="2" charset="-122"/>
              </a:rPr>
              <a:t> or E</a:t>
            </a:r>
            <a:r>
              <a:rPr lang="en-US" altLang="zh-CN" baseline="-25000" dirty="0">
                <a:solidFill>
                  <a:srgbClr val="000000"/>
                </a:solidFill>
                <a:latin typeface="Times New Roman" pitchFamily="18" charset="0"/>
                <a:ea typeface="宋体" pitchFamily="2" charset="-122"/>
              </a:rPr>
              <a:t>2</a:t>
            </a:r>
            <a:endParaRPr lang="en-US" altLang="zh-CN" dirty="0">
              <a:solidFill>
                <a:srgbClr val="000000"/>
              </a:solidFill>
              <a:latin typeface="Times New Roman" pitchFamily="18" charset="0"/>
              <a:ea typeface="宋体" pitchFamily="2" charset="-122"/>
            </a:endParaRPr>
          </a:p>
        </p:txBody>
      </p:sp>
      <p:sp>
        <p:nvSpPr>
          <p:cNvPr id="274437" name="Text Box 5"/>
          <p:cNvSpPr txBox="1">
            <a:spLocks noChangeArrowheads="1"/>
          </p:cNvSpPr>
          <p:nvPr/>
        </p:nvSpPr>
        <p:spPr bwMode="auto">
          <a:xfrm>
            <a:off x="685800" y="3886200"/>
            <a:ext cx="2019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0000"/>
                </a:solidFill>
                <a:latin typeface="Times New Roman" pitchFamily="18" charset="0"/>
                <a:ea typeface="宋体" pitchFamily="2" charset="-122"/>
              </a:rPr>
              <a:t>E</a:t>
            </a:r>
            <a:r>
              <a:rPr lang="en-US" altLang="zh-CN">
                <a:solidFill>
                  <a:srgbClr val="000000"/>
                </a:solidFill>
                <a:latin typeface="Times New Roman" pitchFamily="18" charset="0"/>
                <a:ea typeface="宋体" pitchFamily="2" charset="-122"/>
                <a:sym typeface="Symbol" pitchFamily="18" charset="2"/>
              </a:rPr>
              <a:t> </a:t>
            </a:r>
            <a:r>
              <a:rPr lang="en-US" altLang="zh-CN">
                <a:solidFill>
                  <a:srgbClr val="000000"/>
                </a:solidFill>
                <a:latin typeface="Times New Roman" pitchFamily="18" charset="0"/>
                <a:ea typeface="宋体" pitchFamily="2" charset="-122"/>
              </a:rPr>
              <a:t>E</a:t>
            </a:r>
            <a:r>
              <a:rPr lang="en-US" altLang="zh-CN" baseline="-25000">
                <a:solidFill>
                  <a:srgbClr val="000000"/>
                </a:solidFill>
                <a:latin typeface="Times New Roman" pitchFamily="18" charset="0"/>
                <a:ea typeface="宋体" pitchFamily="2" charset="-122"/>
              </a:rPr>
              <a:t>1</a:t>
            </a:r>
            <a:r>
              <a:rPr lang="en-US" altLang="zh-CN">
                <a:solidFill>
                  <a:srgbClr val="000000"/>
                </a:solidFill>
                <a:latin typeface="Times New Roman" pitchFamily="18" charset="0"/>
                <a:ea typeface="宋体" pitchFamily="2" charset="-122"/>
              </a:rPr>
              <a:t> and E</a:t>
            </a:r>
            <a:r>
              <a:rPr lang="en-US" altLang="zh-CN" baseline="-25000">
                <a:solidFill>
                  <a:srgbClr val="000000"/>
                </a:solidFill>
                <a:latin typeface="Times New Roman" pitchFamily="18" charset="0"/>
                <a:ea typeface="宋体" pitchFamily="2" charset="-122"/>
              </a:rPr>
              <a:t>2</a:t>
            </a:r>
            <a:endParaRPr lang="en-US" altLang="zh-CN">
              <a:solidFill>
                <a:srgbClr val="000000"/>
              </a:solidFill>
              <a:latin typeface="Times New Roman" pitchFamily="18" charset="0"/>
              <a:ea typeface="宋体" pitchFamily="2" charset="-122"/>
            </a:endParaRPr>
          </a:p>
        </p:txBody>
      </p:sp>
      <p:grpSp>
        <p:nvGrpSpPr>
          <p:cNvPr id="274438" name="Group 6"/>
          <p:cNvGrpSpPr>
            <a:grpSpLocks/>
          </p:cNvGrpSpPr>
          <p:nvPr/>
        </p:nvGrpSpPr>
        <p:grpSpPr bwMode="auto">
          <a:xfrm>
            <a:off x="325438" y="1643063"/>
            <a:ext cx="3422650" cy="2014537"/>
            <a:chOff x="40" y="1131"/>
            <a:chExt cx="2156" cy="816"/>
          </a:xfrm>
        </p:grpSpPr>
        <p:sp>
          <p:nvSpPr>
            <p:cNvPr id="274439" name="Rectangle 7"/>
            <p:cNvSpPr>
              <a:spLocks noChangeArrowheads="1"/>
            </p:cNvSpPr>
            <p:nvPr/>
          </p:nvSpPr>
          <p:spPr bwMode="auto">
            <a:xfrm>
              <a:off x="96" y="1131"/>
              <a:ext cx="2064" cy="81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74440" name="Group 8"/>
            <p:cNvGrpSpPr>
              <a:grpSpLocks/>
            </p:cNvGrpSpPr>
            <p:nvPr/>
          </p:nvGrpSpPr>
          <p:grpSpPr bwMode="auto">
            <a:xfrm>
              <a:off x="864" y="1179"/>
              <a:ext cx="864" cy="560"/>
              <a:chOff x="1008" y="1344"/>
              <a:chExt cx="1008" cy="672"/>
            </a:xfrm>
          </p:grpSpPr>
          <p:sp>
            <p:nvSpPr>
              <p:cNvPr id="274441" name="Rectangle 9"/>
              <p:cNvSpPr>
                <a:spLocks noChangeArrowheads="1"/>
              </p:cNvSpPr>
              <p:nvPr/>
            </p:nvSpPr>
            <p:spPr bwMode="auto">
              <a:xfrm>
                <a:off x="1008" y="1344"/>
                <a:ext cx="1008"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42" name="Line 10"/>
              <p:cNvSpPr>
                <a:spLocks noChangeShapeType="1"/>
              </p:cNvSpPr>
              <p:nvPr/>
            </p:nvSpPr>
            <p:spPr bwMode="auto">
              <a:xfrm>
                <a:off x="1008" y="168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74443" name="Text Box 11"/>
            <p:cNvSpPr txBox="1">
              <a:spLocks noChangeArrowheads="1"/>
            </p:cNvSpPr>
            <p:nvPr/>
          </p:nvSpPr>
          <p:spPr bwMode="auto">
            <a:xfrm>
              <a:off x="967" y="1240"/>
              <a:ext cx="695"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E</a:t>
              </a:r>
              <a:r>
                <a:rPr lang="en-US" altLang="zh-CN" sz="1800" baseline="-25000">
                  <a:solidFill>
                    <a:srgbClr val="000000"/>
                  </a:solidFill>
                  <a:latin typeface="Times New Roman" pitchFamily="18" charset="0"/>
                  <a:ea typeface="宋体" pitchFamily="2" charset="-122"/>
                </a:rPr>
                <a:t>1</a:t>
              </a:r>
              <a:r>
                <a:rPr lang="zh-CN" altLang="en-US" sz="1800">
                  <a:solidFill>
                    <a:srgbClr val="000000"/>
                  </a:solidFill>
                  <a:latin typeface="Times New Roman" pitchFamily="18" charset="0"/>
                  <a:ea typeface="宋体" pitchFamily="2" charset="-122"/>
                </a:rPr>
                <a:t>的代码</a:t>
              </a:r>
            </a:p>
          </p:txBody>
        </p:sp>
        <p:sp>
          <p:nvSpPr>
            <p:cNvPr id="274444" name="Text Box 12"/>
            <p:cNvSpPr txBox="1">
              <a:spLocks noChangeArrowheads="1"/>
            </p:cNvSpPr>
            <p:nvPr/>
          </p:nvSpPr>
          <p:spPr bwMode="auto">
            <a:xfrm>
              <a:off x="955" y="1528"/>
              <a:ext cx="695"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E</a:t>
              </a:r>
              <a:r>
                <a:rPr lang="en-US" altLang="zh-CN" sz="1800" baseline="-25000">
                  <a:solidFill>
                    <a:srgbClr val="000000"/>
                  </a:solidFill>
                  <a:latin typeface="Times New Roman" pitchFamily="18" charset="0"/>
                  <a:ea typeface="宋体" pitchFamily="2" charset="-122"/>
                </a:rPr>
                <a:t>2</a:t>
              </a:r>
              <a:r>
                <a:rPr lang="zh-CN" altLang="en-US" sz="1800">
                  <a:solidFill>
                    <a:srgbClr val="000000"/>
                  </a:solidFill>
                  <a:latin typeface="Times New Roman" pitchFamily="18" charset="0"/>
                  <a:ea typeface="宋体" pitchFamily="2" charset="-122"/>
                </a:rPr>
                <a:t>的代码</a:t>
              </a:r>
            </a:p>
          </p:txBody>
        </p:sp>
        <p:sp>
          <p:nvSpPr>
            <p:cNvPr id="274445" name="Arc 13"/>
            <p:cNvSpPr>
              <a:spLocks/>
            </p:cNvSpPr>
            <p:nvPr/>
          </p:nvSpPr>
          <p:spPr bwMode="auto">
            <a:xfrm flipH="1">
              <a:off x="624" y="1299"/>
              <a:ext cx="288" cy="4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46" name="Text Box 14"/>
            <p:cNvSpPr txBox="1">
              <a:spLocks noChangeArrowheads="1"/>
            </p:cNvSpPr>
            <p:nvPr/>
          </p:nvSpPr>
          <p:spPr bwMode="auto">
            <a:xfrm>
              <a:off x="439" y="1224"/>
              <a:ext cx="372"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true</a:t>
              </a:r>
            </a:p>
          </p:txBody>
        </p:sp>
        <p:sp>
          <p:nvSpPr>
            <p:cNvPr id="274447" name="Text Box 15"/>
            <p:cNvSpPr txBox="1">
              <a:spLocks noChangeArrowheads="1"/>
            </p:cNvSpPr>
            <p:nvPr/>
          </p:nvSpPr>
          <p:spPr bwMode="auto">
            <a:xfrm>
              <a:off x="388" y="1762"/>
              <a:ext cx="547"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E.true</a:t>
              </a:r>
            </a:p>
          </p:txBody>
        </p:sp>
        <p:sp>
          <p:nvSpPr>
            <p:cNvPr id="274448" name="Text Box 16"/>
            <p:cNvSpPr txBox="1">
              <a:spLocks noChangeArrowheads="1"/>
            </p:cNvSpPr>
            <p:nvPr/>
          </p:nvSpPr>
          <p:spPr bwMode="auto">
            <a:xfrm>
              <a:off x="1623" y="1762"/>
              <a:ext cx="57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E.false</a:t>
              </a:r>
            </a:p>
          </p:txBody>
        </p:sp>
        <p:sp>
          <p:nvSpPr>
            <p:cNvPr id="274449" name="Arc 17"/>
            <p:cNvSpPr>
              <a:spLocks/>
            </p:cNvSpPr>
            <p:nvPr/>
          </p:nvSpPr>
          <p:spPr bwMode="auto">
            <a:xfrm>
              <a:off x="1680" y="1380"/>
              <a:ext cx="144" cy="157"/>
            </a:xfrm>
            <a:custGeom>
              <a:avLst/>
              <a:gdLst>
                <a:gd name="G0" fmla="+- 0 0 0"/>
                <a:gd name="G1" fmla="+- 21600 0 0"/>
                <a:gd name="G2" fmla="+- 21600 0 0"/>
                <a:gd name="T0" fmla="*/ 0 w 21600"/>
                <a:gd name="T1" fmla="*/ 0 h 42545"/>
                <a:gd name="T2" fmla="*/ 5279 w 21600"/>
                <a:gd name="T3" fmla="*/ 42545 h 42545"/>
                <a:gd name="T4" fmla="*/ 0 w 21600"/>
                <a:gd name="T5" fmla="*/ 21600 h 42545"/>
              </a:gdLst>
              <a:ahLst/>
              <a:cxnLst>
                <a:cxn ang="0">
                  <a:pos x="T0" y="T1"/>
                </a:cxn>
                <a:cxn ang="0">
                  <a:pos x="T2" y="T3"/>
                </a:cxn>
                <a:cxn ang="0">
                  <a:pos x="T4" y="T5"/>
                </a:cxn>
              </a:cxnLst>
              <a:rect l="0" t="0" r="r" b="b"/>
              <a:pathLst>
                <a:path w="21600" h="42545" fill="none" extrusionOk="0">
                  <a:moveTo>
                    <a:pt x="-1" y="0"/>
                  </a:moveTo>
                  <a:cubicBezTo>
                    <a:pt x="11929" y="0"/>
                    <a:pt x="21600" y="9670"/>
                    <a:pt x="21600" y="21600"/>
                  </a:cubicBezTo>
                  <a:cubicBezTo>
                    <a:pt x="21600" y="31496"/>
                    <a:pt x="14874" y="40126"/>
                    <a:pt x="5278" y="42544"/>
                  </a:cubicBezTo>
                </a:path>
                <a:path w="21600" h="42545" stroke="0" extrusionOk="0">
                  <a:moveTo>
                    <a:pt x="-1" y="0"/>
                  </a:moveTo>
                  <a:cubicBezTo>
                    <a:pt x="11929" y="0"/>
                    <a:pt x="21600" y="9670"/>
                    <a:pt x="21600" y="21600"/>
                  </a:cubicBezTo>
                  <a:cubicBezTo>
                    <a:pt x="21600" y="31496"/>
                    <a:pt x="14874" y="40126"/>
                    <a:pt x="5278" y="42544"/>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50" name="Text Box 18"/>
            <p:cNvSpPr txBox="1">
              <a:spLocks noChangeArrowheads="1"/>
            </p:cNvSpPr>
            <p:nvPr/>
          </p:nvSpPr>
          <p:spPr bwMode="auto">
            <a:xfrm>
              <a:off x="1724" y="1240"/>
              <a:ext cx="396"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false</a:t>
              </a:r>
            </a:p>
          </p:txBody>
        </p:sp>
        <p:sp>
          <p:nvSpPr>
            <p:cNvPr id="274451" name="Arc 19"/>
            <p:cNvSpPr>
              <a:spLocks/>
            </p:cNvSpPr>
            <p:nvPr/>
          </p:nvSpPr>
          <p:spPr bwMode="auto">
            <a:xfrm flipH="1">
              <a:off x="684" y="1539"/>
              <a:ext cx="228" cy="280"/>
            </a:xfrm>
            <a:custGeom>
              <a:avLst/>
              <a:gdLst>
                <a:gd name="G0" fmla="+- 0 0 0"/>
                <a:gd name="G1" fmla="+- 21600 0 0"/>
                <a:gd name="G2" fmla="+- 21600 0 0"/>
                <a:gd name="T0" fmla="*/ 0 w 20528"/>
                <a:gd name="T1" fmla="*/ 0 h 21600"/>
                <a:gd name="T2" fmla="*/ 20528 w 20528"/>
                <a:gd name="T3" fmla="*/ 14879 h 21600"/>
                <a:gd name="T4" fmla="*/ 0 w 20528"/>
                <a:gd name="T5" fmla="*/ 21600 h 21600"/>
              </a:gdLst>
              <a:ahLst/>
              <a:cxnLst>
                <a:cxn ang="0">
                  <a:pos x="T0" y="T1"/>
                </a:cxn>
                <a:cxn ang="0">
                  <a:pos x="T2" y="T3"/>
                </a:cxn>
                <a:cxn ang="0">
                  <a:pos x="T4" y="T5"/>
                </a:cxn>
              </a:cxnLst>
              <a:rect l="0" t="0" r="r" b="b"/>
              <a:pathLst>
                <a:path w="20528" h="21600" fill="none" extrusionOk="0">
                  <a:moveTo>
                    <a:pt x="-1" y="0"/>
                  </a:moveTo>
                  <a:cubicBezTo>
                    <a:pt x="9339" y="0"/>
                    <a:pt x="17621" y="6002"/>
                    <a:pt x="20527" y="14879"/>
                  </a:cubicBezTo>
                </a:path>
                <a:path w="20528" h="21600" stroke="0" extrusionOk="0">
                  <a:moveTo>
                    <a:pt x="-1" y="0"/>
                  </a:moveTo>
                  <a:cubicBezTo>
                    <a:pt x="9339" y="0"/>
                    <a:pt x="17621" y="6002"/>
                    <a:pt x="20527" y="14879"/>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52" name="Arc 20"/>
            <p:cNvSpPr>
              <a:spLocks/>
            </p:cNvSpPr>
            <p:nvPr/>
          </p:nvSpPr>
          <p:spPr bwMode="auto">
            <a:xfrm>
              <a:off x="1692" y="1579"/>
              <a:ext cx="228" cy="200"/>
            </a:xfrm>
            <a:custGeom>
              <a:avLst/>
              <a:gdLst>
                <a:gd name="G0" fmla="+- 0 0 0"/>
                <a:gd name="G1" fmla="+- 21600 0 0"/>
                <a:gd name="G2" fmla="+- 21600 0 0"/>
                <a:gd name="T0" fmla="*/ 0 w 20528"/>
                <a:gd name="T1" fmla="*/ 0 h 21600"/>
                <a:gd name="T2" fmla="*/ 20528 w 20528"/>
                <a:gd name="T3" fmla="*/ 14879 h 21600"/>
                <a:gd name="T4" fmla="*/ 0 w 20528"/>
                <a:gd name="T5" fmla="*/ 21600 h 21600"/>
              </a:gdLst>
              <a:ahLst/>
              <a:cxnLst>
                <a:cxn ang="0">
                  <a:pos x="T0" y="T1"/>
                </a:cxn>
                <a:cxn ang="0">
                  <a:pos x="T2" y="T3"/>
                </a:cxn>
                <a:cxn ang="0">
                  <a:pos x="T4" y="T5"/>
                </a:cxn>
              </a:cxnLst>
              <a:rect l="0" t="0" r="r" b="b"/>
              <a:pathLst>
                <a:path w="20528" h="21600" fill="none" extrusionOk="0">
                  <a:moveTo>
                    <a:pt x="-1" y="0"/>
                  </a:moveTo>
                  <a:cubicBezTo>
                    <a:pt x="9339" y="0"/>
                    <a:pt x="17621" y="6002"/>
                    <a:pt x="20527" y="14879"/>
                  </a:cubicBezTo>
                </a:path>
                <a:path w="20528" h="21600" stroke="0" extrusionOk="0">
                  <a:moveTo>
                    <a:pt x="-1" y="0"/>
                  </a:moveTo>
                  <a:cubicBezTo>
                    <a:pt x="9339" y="0"/>
                    <a:pt x="17621" y="6002"/>
                    <a:pt x="20527" y="14879"/>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53" name="Text Box 21"/>
            <p:cNvSpPr txBox="1">
              <a:spLocks noChangeArrowheads="1"/>
            </p:cNvSpPr>
            <p:nvPr/>
          </p:nvSpPr>
          <p:spPr bwMode="auto">
            <a:xfrm>
              <a:off x="620" y="1490"/>
              <a:ext cx="164"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t</a:t>
              </a:r>
            </a:p>
          </p:txBody>
        </p:sp>
        <p:sp>
          <p:nvSpPr>
            <p:cNvPr id="274454" name="Text Box 22"/>
            <p:cNvSpPr txBox="1">
              <a:spLocks noChangeArrowheads="1"/>
            </p:cNvSpPr>
            <p:nvPr/>
          </p:nvSpPr>
          <p:spPr bwMode="auto">
            <a:xfrm>
              <a:off x="1808" y="1461"/>
              <a:ext cx="164"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f</a:t>
              </a:r>
            </a:p>
          </p:txBody>
        </p:sp>
        <p:sp>
          <p:nvSpPr>
            <p:cNvPr id="274455" name="Line 23"/>
            <p:cNvSpPr>
              <a:spLocks noChangeShapeType="1"/>
            </p:cNvSpPr>
            <p:nvPr/>
          </p:nvSpPr>
          <p:spPr bwMode="auto">
            <a:xfrm>
              <a:off x="576" y="1488"/>
              <a:ext cx="288"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56" name="Text Box 24"/>
            <p:cNvSpPr txBox="1">
              <a:spLocks noChangeArrowheads="1"/>
            </p:cNvSpPr>
            <p:nvPr/>
          </p:nvSpPr>
          <p:spPr bwMode="auto">
            <a:xfrm>
              <a:off x="40" y="1385"/>
              <a:ext cx="576"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FF"/>
                  </a:solidFill>
                  <a:latin typeface="Times New Roman" pitchFamily="18" charset="0"/>
                  <a:ea typeface="宋体" pitchFamily="2" charset="-122"/>
                </a:rPr>
                <a:t>E</a:t>
              </a:r>
              <a:r>
                <a:rPr lang="en-US" altLang="zh-CN" sz="1800" baseline="-25000">
                  <a:solidFill>
                    <a:srgbClr val="0000FF"/>
                  </a:solidFill>
                  <a:latin typeface="Times New Roman" pitchFamily="18" charset="0"/>
                  <a:ea typeface="宋体" pitchFamily="2" charset="-122"/>
                </a:rPr>
                <a:t>1</a:t>
              </a:r>
              <a:r>
                <a:rPr lang="en-US" altLang="zh-CN" sz="1800">
                  <a:solidFill>
                    <a:srgbClr val="0000FF"/>
                  </a:solidFill>
                  <a:latin typeface="Times New Roman" pitchFamily="18" charset="0"/>
                  <a:ea typeface="宋体" pitchFamily="2" charset="-122"/>
                </a:rPr>
                <a:t>.false</a:t>
              </a:r>
            </a:p>
          </p:txBody>
        </p:sp>
      </p:grpSp>
      <p:grpSp>
        <p:nvGrpSpPr>
          <p:cNvPr id="274457" name="Group 25"/>
          <p:cNvGrpSpPr>
            <a:grpSpLocks/>
          </p:cNvGrpSpPr>
          <p:nvPr/>
        </p:nvGrpSpPr>
        <p:grpSpPr bwMode="auto">
          <a:xfrm>
            <a:off x="349250" y="4419600"/>
            <a:ext cx="3384550" cy="1963738"/>
            <a:chOff x="220" y="2400"/>
            <a:chExt cx="2132" cy="816"/>
          </a:xfrm>
        </p:grpSpPr>
        <p:sp>
          <p:nvSpPr>
            <p:cNvPr id="274458" name="Rectangle 26"/>
            <p:cNvSpPr>
              <a:spLocks noChangeArrowheads="1"/>
            </p:cNvSpPr>
            <p:nvPr/>
          </p:nvSpPr>
          <p:spPr bwMode="auto">
            <a:xfrm>
              <a:off x="288" y="2400"/>
              <a:ext cx="2064" cy="81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74459" name="Group 27"/>
            <p:cNvGrpSpPr>
              <a:grpSpLocks/>
            </p:cNvGrpSpPr>
            <p:nvPr/>
          </p:nvGrpSpPr>
          <p:grpSpPr bwMode="auto">
            <a:xfrm>
              <a:off x="1008" y="2448"/>
              <a:ext cx="864" cy="560"/>
              <a:chOff x="1008" y="1344"/>
              <a:chExt cx="1008" cy="672"/>
            </a:xfrm>
          </p:grpSpPr>
          <p:sp>
            <p:nvSpPr>
              <p:cNvPr id="274460" name="Rectangle 28"/>
              <p:cNvSpPr>
                <a:spLocks noChangeArrowheads="1"/>
              </p:cNvSpPr>
              <p:nvPr/>
            </p:nvSpPr>
            <p:spPr bwMode="auto">
              <a:xfrm>
                <a:off x="1008" y="1344"/>
                <a:ext cx="1008"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61" name="Line 29"/>
              <p:cNvSpPr>
                <a:spLocks noChangeShapeType="1"/>
              </p:cNvSpPr>
              <p:nvPr/>
            </p:nvSpPr>
            <p:spPr bwMode="auto">
              <a:xfrm>
                <a:off x="1008" y="1680"/>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74462" name="Text Box 30"/>
            <p:cNvSpPr txBox="1">
              <a:spLocks noChangeArrowheads="1"/>
            </p:cNvSpPr>
            <p:nvPr/>
          </p:nvSpPr>
          <p:spPr bwMode="auto">
            <a:xfrm>
              <a:off x="1111" y="2508"/>
              <a:ext cx="69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E</a:t>
              </a:r>
              <a:r>
                <a:rPr lang="en-US" altLang="zh-CN" sz="1800" baseline="-25000">
                  <a:solidFill>
                    <a:srgbClr val="000000"/>
                  </a:solidFill>
                  <a:latin typeface="Times New Roman" pitchFamily="18" charset="0"/>
                  <a:ea typeface="宋体" pitchFamily="2" charset="-122"/>
                </a:rPr>
                <a:t>1</a:t>
              </a:r>
              <a:r>
                <a:rPr lang="zh-CN" altLang="en-US" sz="1800">
                  <a:solidFill>
                    <a:srgbClr val="000000"/>
                  </a:solidFill>
                  <a:latin typeface="Times New Roman" pitchFamily="18" charset="0"/>
                  <a:ea typeface="宋体" pitchFamily="2" charset="-122"/>
                </a:rPr>
                <a:t>的代码</a:t>
              </a:r>
            </a:p>
          </p:txBody>
        </p:sp>
        <p:sp>
          <p:nvSpPr>
            <p:cNvPr id="274463" name="Text Box 31"/>
            <p:cNvSpPr txBox="1">
              <a:spLocks noChangeArrowheads="1"/>
            </p:cNvSpPr>
            <p:nvPr/>
          </p:nvSpPr>
          <p:spPr bwMode="auto">
            <a:xfrm>
              <a:off x="1099" y="2795"/>
              <a:ext cx="69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E</a:t>
              </a:r>
              <a:r>
                <a:rPr lang="en-US" altLang="zh-CN" sz="1800" baseline="-25000">
                  <a:solidFill>
                    <a:srgbClr val="000000"/>
                  </a:solidFill>
                  <a:latin typeface="Times New Roman" pitchFamily="18" charset="0"/>
                  <a:ea typeface="宋体" pitchFamily="2" charset="-122"/>
                </a:rPr>
                <a:t>2</a:t>
              </a:r>
              <a:r>
                <a:rPr lang="zh-CN" altLang="en-US" sz="1800">
                  <a:solidFill>
                    <a:srgbClr val="000000"/>
                  </a:solidFill>
                  <a:latin typeface="Times New Roman" pitchFamily="18" charset="0"/>
                  <a:ea typeface="宋体" pitchFamily="2" charset="-122"/>
                </a:rPr>
                <a:t>的代码</a:t>
              </a:r>
            </a:p>
          </p:txBody>
        </p:sp>
        <p:sp>
          <p:nvSpPr>
            <p:cNvPr id="274464" name="Arc 32"/>
            <p:cNvSpPr>
              <a:spLocks/>
            </p:cNvSpPr>
            <p:nvPr/>
          </p:nvSpPr>
          <p:spPr bwMode="auto">
            <a:xfrm flipH="1">
              <a:off x="768" y="2568"/>
              <a:ext cx="288" cy="216"/>
            </a:xfrm>
            <a:custGeom>
              <a:avLst/>
              <a:gdLst>
                <a:gd name="G0" fmla="+- 0 0 0"/>
                <a:gd name="G1" fmla="+- 21600 0 0"/>
                <a:gd name="G2" fmla="+- 21600 0 0"/>
                <a:gd name="T0" fmla="*/ 0 w 21600"/>
                <a:gd name="T1" fmla="*/ 0 h 42863"/>
                <a:gd name="T2" fmla="*/ 3802 w 21600"/>
                <a:gd name="T3" fmla="*/ 42863 h 42863"/>
                <a:gd name="T4" fmla="*/ 0 w 21600"/>
                <a:gd name="T5" fmla="*/ 21600 h 42863"/>
              </a:gdLst>
              <a:ahLst/>
              <a:cxnLst>
                <a:cxn ang="0">
                  <a:pos x="T0" y="T1"/>
                </a:cxn>
                <a:cxn ang="0">
                  <a:pos x="T2" y="T3"/>
                </a:cxn>
                <a:cxn ang="0">
                  <a:pos x="T4" y="T5"/>
                </a:cxn>
              </a:cxnLst>
              <a:rect l="0" t="0" r="r" b="b"/>
              <a:pathLst>
                <a:path w="21600" h="42863" fill="none" extrusionOk="0">
                  <a:moveTo>
                    <a:pt x="-1" y="0"/>
                  </a:moveTo>
                  <a:cubicBezTo>
                    <a:pt x="11929" y="0"/>
                    <a:pt x="21600" y="9670"/>
                    <a:pt x="21600" y="21600"/>
                  </a:cubicBezTo>
                  <a:cubicBezTo>
                    <a:pt x="21600" y="32062"/>
                    <a:pt x="14101" y="41021"/>
                    <a:pt x="3801" y="42862"/>
                  </a:cubicBezTo>
                </a:path>
                <a:path w="21600" h="42863" stroke="0" extrusionOk="0">
                  <a:moveTo>
                    <a:pt x="-1" y="0"/>
                  </a:moveTo>
                  <a:cubicBezTo>
                    <a:pt x="11929" y="0"/>
                    <a:pt x="21600" y="9670"/>
                    <a:pt x="21600" y="21600"/>
                  </a:cubicBezTo>
                  <a:cubicBezTo>
                    <a:pt x="21600" y="32062"/>
                    <a:pt x="14101" y="41021"/>
                    <a:pt x="3801" y="42862"/>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65" name="Text Box 33"/>
            <p:cNvSpPr txBox="1">
              <a:spLocks noChangeArrowheads="1"/>
            </p:cNvSpPr>
            <p:nvPr/>
          </p:nvSpPr>
          <p:spPr bwMode="auto">
            <a:xfrm>
              <a:off x="583" y="2491"/>
              <a:ext cx="37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true</a:t>
              </a:r>
            </a:p>
          </p:txBody>
        </p:sp>
        <p:sp>
          <p:nvSpPr>
            <p:cNvPr id="274466" name="Text Box 34"/>
            <p:cNvSpPr txBox="1">
              <a:spLocks noChangeArrowheads="1"/>
            </p:cNvSpPr>
            <p:nvPr/>
          </p:nvSpPr>
          <p:spPr bwMode="auto">
            <a:xfrm>
              <a:off x="532" y="3029"/>
              <a:ext cx="547"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E.true</a:t>
              </a:r>
            </a:p>
          </p:txBody>
        </p:sp>
        <p:sp>
          <p:nvSpPr>
            <p:cNvPr id="274467" name="Text Box 35"/>
            <p:cNvSpPr txBox="1">
              <a:spLocks noChangeArrowheads="1"/>
            </p:cNvSpPr>
            <p:nvPr/>
          </p:nvSpPr>
          <p:spPr bwMode="auto">
            <a:xfrm>
              <a:off x="1767" y="3029"/>
              <a:ext cx="573"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E.false</a:t>
              </a:r>
            </a:p>
          </p:txBody>
        </p:sp>
        <p:sp>
          <p:nvSpPr>
            <p:cNvPr id="274468" name="Arc 36"/>
            <p:cNvSpPr>
              <a:spLocks/>
            </p:cNvSpPr>
            <p:nvPr/>
          </p:nvSpPr>
          <p:spPr bwMode="auto">
            <a:xfrm>
              <a:off x="1824" y="2650"/>
              <a:ext cx="334" cy="374"/>
            </a:xfrm>
            <a:custGeom>
              <a:avLst/>
              <a:gdLst>
                <a:gd name="G0" fmla="+- 0 0 0"/>
                <a:gd name="G1" fmla="+- 21600 0 0"/>
                <a:gd name="G2" fmla="+- 21600 0 0"/>
                <a:gd name="T0" fmla="*/ 0 w 21490"/>
                <a:gd name="T1" fmla="*/ 0 h 21600"/>
                <a:gd name="T2" fmla="*/ 21490 w 21490"/>
                <a:gd name="T3" fmla="*/ 19425 h 21600"/>
                <a:gd name="T4" fmla="*/ 0 w 21490"/>
                <a:gd name="T5" fmla="*/ 21600 h 21600"/>
              </a:gdLst>
              <a:ahLst/>
              <a:cxnLst>
                <a:cxn ang="0">
                  <a:pos x="T0" y="T1"/>
                </a:cxn>
                <a:cxn ang="0">
                  <a:pos x="T2" y="T3"/>
                </a:cxn>
                <a:cxn ang="0">
                  <a:pos x="T4" y="T5"/>
                </a:cxn>
              </a:cxnLst>
              <a:rect l="0" t="0" r="r" b="b"/>
              <a:pathLst>
                <a:path w="21490" h="21600" fill="none" extrusionOk="0">
                  <a:moveTo>
                    <a:pt x="-1" y="0"/>
                  </a:moveTo>
                  <a:cubicBezTo>
                    <a:pt x="11087" y="0"/>
                    <a:pt x="20373" y="8394"/>
                    <a:pt x="21490" y="19424"/>
                  </a:cubicBezTo>
                </a:path>
                <a:path w="21490" h="21600" stroke="0" extrusionOk="0">
                  <a:moveTo>
                    <a:pt x="-1" y="0"/>
                  </a:moveTo>
                  <a:cubicBezTo>
                    <a:pt x="11087" y="0"/>
                    <a:pt x="20373" y="8394"/>
                    <a:pt x="21490" y="19424"/>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69" name="Text Box 37"/>
            <p:cNvSpPr txBox="1">
              <a:spLocks noChangeArrowheads="1"/>
            </p:cNvSpPr>
            <p:nvPr/>
          </p:nvSpPr>
          <p:spPr bwMode="auto">
            <a:xfrm>
              <a:off x="1868" y="2508"/>
              <a:ext cx="396"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false</a:t>
              </a:r>
            </a:p>
          </p:txBody>
        </p:sp>
        <p:sp>
          <p:nvSpPr>
            <p:cNvPr id="274470" name="Arc 38"/>
            <p:cNvSpPr>
              <a:spLocks/>
            </p:cNvSpPr>
            <p:nvPr/>
          </p:nvSpPr>
          <p:spPr bwMode="auto">
            <a:xfrm flipH="1">
              <a:off x="828" y="2808"/>
              <a:ext cx="228" cy="280"/>
            </a:xfrm>
            <a:custGeom>
              <a:avLst/>
              <a:gdLst>
                <a:gd name="G0" fmla="+- 0 0 0"/>
                <a:gd name="G1" fmla="+- 21600 0 0"/>
                <a:gd name="G2" fmla="+- 21600 0 0"/>
                <a:gd name="T0" fmla="*/ 0 w 20528"/>
                <a:gd name="T1" fmla="*/ 0 h 21600"/>
                <a:gd name="T2" fmla="*/ 20528 w 20528"/>
                <a:gd name="T3" fmla="*/ 14879 h 21600"/>
                <a:gd name="T4" fmla="*/ 0 w 20528"/>
                <a:gd name="T5" fmla="*/ 21600 h 21600"/>
              </a:gdLst>
              <a:ahLst/>
              <a:cxnLst>
                <a:cxn ang="0">
                  <a:pos x="T0" y="T1"/>
                </a:cxn>
                <a:cxn ang="0">
                  <a:pos x="T2" y="T3"/>
                </a:cxn>
                <a:cxn ang="0">
                  <a:pos x="T4" y="T5"/>
                </a:cxn>
              </a:cxnLst>
              <a:rect l="0" t="0" r="r" b="b"/>
              <a:pathLst>
                <a:path w="20528" h="21600" fill="none" extrusionOk="0">
                  <a:moveTo>
                    <a:pt x="-1" y="0"/>
                  </a:moveTo>
                  <a:cubicBezTo>
                    <a:pt x="9339" y="0"/>
                    <a:pt x="17621" y="6002"/>
                    <a:pt x="20527" y="14879"/>
                  </a:cubicBezTo>
                </a:path>
                <a:path w="20528" h="21600" stroke="0" extrusionOk="0">
                  <a:moveTo>
                    <a:pt x="-1" y="0"/>
                  </a:moveTo>
                  <a:cubicBezTo>
                    <a:pt x="9339" y="0"/>
                    <a:pt x="17621" y="6002"/>
                    <a:pt x="20527" y="14879"/>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71" name="Arc 39"/>
            <p:cNvSpPr>
              <a:spLocks/>
            </p:cNvSpPr>
            <p:nvPr/>
          </p:nvSpPr>
          <p:spPr bwMode="auto">
            <a:xfrm>
              <a:off x="1836" y="2848"/>
              <a:ext cx="228" cy="200"/>
            </a:xfrm>
            <a:custGeom>
              <a:avLst/>
              <a:gdLst>
                <a:gd name="G0" fmla="+- 0 0 0"/>
                <a:gd name="G1" fmla="+- 21600 0 0"/>
                <a:gd name="G2" fmla="+- 21600 0 0"/>
                <a:gd name="T0" fmla="*/ 0 w 20528"/>
                <a:gd name="T1" fmla="*/ 0 h 21600"/>
                <a:gd name="T2" fmla="*/ 20528 w 20528"/>
                <a:gd name="T3" fmla="*/ 14879 h 21600"/>
                <a:gd name="T4" fmla="*/ 0 w 20528"/>
                <a:gd name="T5" fmla="*/ 21600 h 21600"/>
              </a:gdLst>
              <a:ahLst/>
              <a:cxnLst>
                <a:cxn ang="0">
                  <a:pos x="T0" y="T1"/>
                </a:cxn>
                <a:cxn ang="0">
                  <a:pos x="T2" y="T3"/>
                </a:cxn>
                <a:cxn ang="0">
                  <a:pos x="T4" y="T5"/>
                </a:cxn>
              </a:cxnLst>
              <a:rect l="0" t="0" r="r" b="b"/>
              <a:pathLst>
                <a:path w="20528" h="21600" fill="none" extrusionOk="0">
                  <a:moveTo>
                    <a:pt x="-1" y="0"/>
                  </a:moveTo>
                  <a:cubicBezTo>
                    <a:pt x="9339" y="0"/>
                    <a:pt x="17621" y="6002"/>
                    <a:pt x="20527" y="14879"/>
                  </a:cubicBezTo>
                </a:path>
                <a:path w="20528" h="21600" stroke="0" extrusionOk="0">
                  <a:moveTo>
                    <a:pt x="-1" y="0"/>
                  </a:moveTo>
                  <a:cubicBezTo>
                    <a:pt x="9339" y="0"/>
                    <a:pt x="17621" y="6002"/>
                    <a:pt x="20527" y="14879"/>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72" name="Text Box 40"/>
            <p:cNvSpPr txBox="1">
              <a:spLocks noChangeArrowheads="1"/>
            </p:cNvSpPr>
            <p:nvPr/>
          </p:nvSpPr>
          <p:spPr bwMode="auto">
            <a:xfrm>
              <a:off x="716" y="2784"/>
              <a:ext cx="16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t</a:t>
              </a:r>
            </a:p>
          </p:txBody>
        </p:sp>
        <p:sp>
          <p:nvSpPr>
            <p:cNvPr id="274473" name="Text Box 41"/>
            <p:cNvSpPr txBox="1">
              <a:spLocks noChangeArrowheads="1"/>
            </p:cNvSpPr>
            <p:nvPr/>
          </p:nvSpPr>
          <p:spPr bwMode="auto">
            <a:xfrm>
              <a:off x="1920" y="2727"/>
              <a:ext cx="16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f</a:t>
              </a:r>
            </a:p>
          </p:txBody>
        </p:sp>
        <p:sp>
          <p:nvSpPr>
            <p:cNvPr id="274474" name="Text Box 42"/>
            <p:cNvSpPr txBox="1">
              <a:spLocks noChangeArrowheads="1"/>
            </p:cNvSpPr>
            <p:nvPr/>
          </p:nvSpPr>
          <p:spPr bwMode="auto">
            <a:xfrm>
              <a:off x="220" y="2679"/>
              <a:ext cx="5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FF"/>
                  </a:solidFill>
                  <a:latin typeface="Times New Roman" pitchFamily="18" charset="0"/>
                  <a:ea typeface="宋体" pitchFamily="2" charset="-122"/>
                </a:rPr>
                <a:t>E</a:t>
              </a:r>
              <a:r>
                <a:rPr lang="en-US" altLang="zh-CN" sz="1800" baseline="-25000">
                  <a:solidFill>
                    <a:srgbClr val="0000FF"/>
                  </a:solidFill>
                  <a:latin typeface="Times New Roman" pitchFamily="18" charset="0"/>
                  <a:ea typeface="宋体" pitchFamily="2" charset="-122"/>
                </a:rPr>
                <a:t>1</a:t>
              </a:r>
              <a:r>
                <a:rPr lang="en-US" altLang="zh-CN" sz="1800">
                  <a:solidFill>
                    <a:srgbClr val="0000FF"/>
                  </a:solidFill>
                  <a:latin typeface="Times New Roman" pitchFamily="18" charset="0"/>
                  <a:ea typeface="宋体" pitchFamily="2" charset="-122"/>
                </a:rPr>
                <a:t>.true</a:t>
              </a:r>
            </a:p>
          </p:txBody>
        </p:sp>
        <p:sp>
          <p:nvSpPr>
            <p:cNvPr id="274475" name="Line 43"/>
            <p:cNvSpPr>
              <a:spLocks noChangeShapeType="1"/>
            </p:cNvSpPr>
            <p:nvPr/>
          </p:nvSpPr>
          <p:spPr bwMode="auto">
            <a:xfrm>
              <a:off x="720" y="2784"/>
              <a:ext cx="288"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74477" name="Text Box 45"/>
          <p:cNvSpPr txBox="1">
            <a:spLocks noChangeArrowheads="1"/>
          </p:cNvSpPr>
          <p:nvPr/>
        </p:nvSpPr>
        <p:spPr bwMode="auto">
          <a:xfrm>
            <a:off x="4395788" y="1158875"/>
            <a:ext cx="164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0000"/>
                </a:solidFill>
                <a:latin typeface="Times New Roman" pitchFamily="18" charset="0"/>
                <a:ea typeface="宋体" pitchFamily="2" charset="-122"/>
              </a:rPr>
              <a:t>E</a:t>
            </a:r>
            <a:r>
              <a:rPr lang="en-US" altLang="zh-CN">
                <a:solidFill>
                  <a:srgbClr val="000000"/>
                </a:solidFill>
                <a:latin typeface="Times New Roman" pitchFamily="18" charset="0"/>
                <a:ea typeface="宋体" pitchFamily="2" charset="-122"/>
                <a:sym typeface="Symbol" pitchFamily="18" charset="2"/>
              </a:rPr>
              <a:t> not </a:t>
            </a:r>
            <a:r>
              <a:rPr lang="en-US" altLang="zh-CN">
                <a:solidFill>
                  <a:srgbClr val="000000"/>
                </a:solidFill>
                <a:latin typeface="Times New Roman" pitchFamily="18" charset="0"/>
                <a:ea typeface="宋体" pitchFamily="2" charset="-122"/>
              </a:rPr>
              <a:t>E</a:t>
            </a:r>
            <a:r>
              <a:rPr lang="en-US" altLang="zh-CN" baseline="-25000">
                <a:solidFill>
                  <a:srgbClr val="000000"/>
                </a:solidFill>
                <a:latin typeface="Times New Roman" pitchFamily="18" charset="0"/>
                <a:ea typeface="宋体" pitchFamily="2" charset="-122"/>
              </a:rPr>
              <a:t>1</a:t>
            </a:r>
            <a:r>
              <a:rPr lang="en-US" altLang="zh-CN">
                <a:solidFill>
                  <a:srgbClr val="000000"/>
                </a:solidFill>
                <a:latin typeface="Times New Roman" pitchFamily="18" charset="0"/>
                <a:ea typeface="宋体" pitchFamily="2" charset="-122"/>
              </a:rPr>
              <a:t> </a:t>
            </a:r>
          </a:p>
        </p:txBody>
      </p:sp>
      <p:grpSp>
        <p:nvGrpSpPr>
          <p:cNvPr id="274478" name="Group 46"/>
          <p:cNvGrpSpPr>
            <a:grpSpLocks/>
          </p:cNvGrpSpPr>
          <p:nvPr/>
        </p:nvGrpSpPr>
        <p:grpSpPr bwMode="auto">
          <a:xfrm>
            <a:off x="4167188" y="1643063"/>
            <a:ext cx="3276600" cy="1020762"/>
            <a:chOff x="2112" y="3435"/>
            <a:chExt cx="2064" cy="549"/>
          </a:xfrm>
        </p:grpSpPr>
        <p:sp>
          <p:nvSpPr>
            <p:cNvPr id="274479" name="Rectangle 47"/>
            <p:cNvSpPr>
              <a:spLocks noChangeArrowheads="1"/>
            </p:cNvSpPr>
            <p:nvPr/>
          </p:nvSpPr>
          <p:spPr bwMode="auto">
            <a:xfrm>
              <a:off x="2112" y="3435"/>
              <a:ext cx="2064" cy="54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80" name="Rectangle 48"/>
            <p:cNvSpPr>
              <a:spLocks noChangeArrowheads="1"/>
            </p:cNvSpPr>
            <p:nvPr/>
          </p:nvSpPr>
          <p:spPr bwMode="auto">
            <a:xfrm>
              <a:off x="2832" y="3483"/>
              <a:ext cx="864" cy="26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81" name="Text Box 49"/>
            <p:cNvSpPr txBox="1">
              <a:spLocks noChangeArrowheads="1"/>
            </p:cNvSpPr>
            <p:nvPr/>
          </p:nvSpPr>
          <p:spPr bwMode="auto">
            <a:xfrm>
              <a:off x="2935" y="3521"/>
              <a:ext cx="695"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E</a:t>
              </a:r>
              <a:r>
                <a:rPr lang="en-US" altLang="zh-CN" sz="1800" baseline="-25000">
                  <a:solidFill>
                    <a:srgbClr val="000000"/>
                  </a:solidFill>
                  <a:latin typeface="Times New Roman" pitchFamily="18" charset="0"/>
                  <a:ea typeface="宋体" pitchFamily="2" charset="-122"/>
                </a:rPr>
                <a:t>1</a:t>
              </a:r>
              <a:r>
                <a:rPr lang="zh-CN" altLang="en-US" sz="1800">
                  <a:solidFill>
                    <a:srgbClr val="000000"/>
                  </a:solidFill>
                  <a:latin typeface="Times New Roman" pitchFamily="18" charset="0"/>
                  <a:ea typeface="宋体" pitchFamily="2" charset="-122"/>
                </a:rPr>
                <a:t>的代码</a:t>
              </a:r>
            </a:p>
          </p:txBody>
        </p:sp>
        <p:sp>
          <p:nvSpPr>
            <p:cNvPr id="274482" name="Text Box 50"/>
            <p:cNvSpPr txBox="1">
              <a:spLocks noChangeArrowheads="1"/>
            </p:cNvSpPr>
            <p:nvPr/>
          </p:nvSpPr>
          <p:spPr bwMode="auto">
            <a:xfrm>
              <a:off x="2407" y="3504"/>
              <a:ext cx="372"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true</a:t>
              </a:r>
            </a:p>
          </p:txBody>
        </p:sp>
        <p:sp>
          <p:nvSpPr>
            <p:cNvPr id="274483" name="Text Box 51"/>
            <p:cNvSpPr txBox="1">
              <a:spLocks noChangeArrowheads="1"/>
            </p:cNvSpPr>
            <p:nvPr/>
          </p:nvSpPr>
          <p:spPr bwMode="auto">
            <a:xfrm>
              <a:off x="2343" y="3762"/>
              <a:ext cx="5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E.false</a:t>
              </a:r>
            </a:p>
          </p:txBody>
        </p:sp>
        <p:sp>
          <p:nvSpPr>
            <p:cNvPr id="274484" name="Text Box 52"/>
            <p:cNvSpPr txBox="1">
              <a:spLocks noChangeArrowheads="1"/>
            </p:cNvSpPr>
            <p:nvPr/>
          </p:nvSpPr>
          <p:spPr bwMode="auto">
            <a:xfrm>
              <a:off x="3605" y="3752"/>
              <a:ext cx="54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E.true</a:t>
              </a:r>
            </a:p>
          </p:txBody>
        </p:sp>
        <p:sp>
          <p:nvSpPr>
            <p:cNvPr id="274485" name="Arc 53"/>
            <p:cNvSpPr>
              <a:spLocks/>
            </p:cNvSpPr>
            <p:nvPr/>
          </p:nvSpPr>
          <p:spPr bwMode="auto">
            <a:xfrm>
              <a:off x="3648" y="3649"/>
              <a:ext cx="240" cy="191"/>
            </a:xfrm>
            <a:custGeom>
              <a:avLst/>
              <a:gdLst>
                <a:gd name="G0" fmla="+- 0 0 0"/>
                <a:gd name="G1" fmla="+- 21600 0 0"/>
                <a:gd name="G2" fmla="+- 21600 0 0"/>
                <a:gd name="T0" fmla="*/ 0 w 20688"/>
                <a:gd name="T1" fmla="*/ 0 h 21600"/>
                <a:gd name="T2" fmla="*/ 20688 w 20688"/>
                <a:gd name="T3" fmla="*/ 15389 h 21600"/>
                <a:gd name="T4" fmla="*/ 0 w 20688"/>
                <a:gd name="T5" fmla="*/ 21600 h 21600"/>
              </a:gdLst>
              <a:ahLst/>
              <a:cxnLst>
                <a:cxn ang="0">
                  <a:pos x="T0" y="T1"/>
                </a:cxn>
                <a:cxn ang="0">
                  <a:pos x="T2" y="T3"/>
                </a:cxn>
                <a:cxn ang="0">
                  <a:pos x="T4" y="T5"/>
                </a:cxn>
              </a:cxnLst>
              <a:rect l="0" t="0" r="r" b="b"/>
              <a:pathLst>
                <a:path w="20688" h="21600" fill="none" extrusionOk="0">
                  <a:moveTo>
                    <a:pt x="-1" y="0"/>
                  </a:moveTo>
                  <a:cubicBezTo>
                    <a:pt x="9537" y="0"/>
                    <a:pt x="17945" y="6254"/>
                    <a:pt x="20687" y="15389"/>
                  </a:cubicBezTo>
                </a:path>
                <a:path w="20688" h="21600" stroke="0" extrusionOk="0">
                  <a:moveTo>
                    <a:pt x="-1" y="0"/>
                  </a:moveTo>
                  <a:cubicBezTo>
                    <a:pt x="9537" y="0"/>
                    <a:pt x="17945" y="6254"/>
                    <a:pt x="20687" y="15389"/>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4486" name="Text Box 54"/>
            <p:cNvSpPr txBox="1">
              <a:spLocks noChangeArrowheads="1"/>
            </p:cNvSpPr>
            <p:nvPr/>
          </p:nvSpPr>
          <p:spPr bwMode="auto">
            <a:xfrm>
              <a:off x="3740" y="3473"/>
              <a:ext cx="39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00"/>
                  </a:solidFill>
                  <a:latin typeface="Times New Roman" pitchFamily="18" charset="0"/>
                  <a:ea typeface="宋体" pitchFamily="2" charset="-122"/>
                </a:rPr>
                <a:t>false</a:t>
              </a:r>
            </a:p>
          </p:txBody>
        </p:sp>
        <p:sp>
          <p:nvSpPr>
            <p:cNvPr id="274487" name="Arc 55"/>
            <p:cNvSpPr>
              <a:spLocks/>
            </p:cNvSpPr>
            <p:nvPr/>
          </p:nvSpPr>
          <p:spPr bwMode="auto">
            <a:xfrm flipH="1">
              <a:off x="2652" y="3600"/>
              <a:ext cx="228" cy="280"/>
            </a:xfrm>
            <a:custGeom>
              <a:avLst/>
              <a:gdLst>
                <a:gd name="G0" fmla="+- 0 0 0"/>
                <a:gd name="G1" fmla="+- 21600 0 0"/>
                <a:gd name="G2" fmla="+- 21600 0 0"/>
                <a:gd name="T0" fmla="*/ 0 w 20528"/>
                <a:gd name="T1" fmla="*/ 0 h 21600"/>
                <a:gd name="T2" fmla="*/ 20528 w 20528"/>
                <a:gd name="T3" fmla="*/ 14879 h 21600"/>
                <a:gd name="T4" fmla="*/ 0 w 20528"/>
                <a:gd name="T5" fmla="*/ 21600 h 21600"/>
              </a:gdLst>
              <a:ahLst/>
              <a:cxnLst>
                <a:cxn ang="0">
                  <a:pos x="T0" y="T1"/>
                </a:cxn>
                <a:cxn ang="0">
                  <a:pos x="T2" y="T3"/>
                </a:cxn>
                <a:cxn ang="0">
                  <a:pos x="T4" y="T5"/>
                </a:cxn>
              </a:cxnLst>
              <a:rect l="0" t="0" r="r" b="b"/>
              <a:pathLst>
                <a:path w="20528" h="21600" fill="none" extrusionOk="0">
                  <a:moveTo>
                    <a:pt x="-1" y="0"/>
                  </a:moveTo>
                  <a:cubicBezTo>
                    <a:pt x="9339" y="0"/>
                    <a:pt x="17621" y="6002"/>
                    <a:pt x="20527" y="14879"/>
                  </a:cubicBezTo>
                </a:path>
                <a:path w="20528" h="21600" stroke="0" extrusionOk="0">
                  <a:moveTo>
                    <a:pt x="-1" y="0"/>
                  </a:moveTo>
                  <a:cubicBezTo>
                    <a:pt x="9339" y="0"/>
                    <a:pt x="17621" y="6002"/>
                    <a:pt x="20527" y="14879"/>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74488" name="Text Box 56"/>
          <p:cNvSpPr txBox="1">
            <a:spLocks noChangeArrowheads="1"/>
          </p:cNvSpPr>
          <p:nvPr/>
        </p:nvSpPr>
        <p:spPr bwMode="auto">
          <a:xfrm>
            <a:off x="4271964" y="3886200"/>
            <a:ext cx="2305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latin typeface="Times New Roman" pitchFamily="18" charset="0"/>
                <a:ea typeface="宋体" pitchFamily="2" charset="-122"/>
              </a:rPr>
              <a:t>E</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latin typeface="Times New Roman" pitchFamily="18" charset="0"/>
                <a:ea typeface="宋体" pitchFamily="2" charset="-122"/>
              </a:rPr>
              <a:t> id</a:t>
            </a:r>
            <a:r>
              <a:rPr lang="en-US" altLang="zh-CN" baseline="-25000" dirty="0">
                <a:solidFill>
                  <a:srgbClr val="000000"/>
                </a:solidFill>
                <a:latin typeface="Times New Roman" pitchFamily="18" charset="0"/>
                <a:ea typeface="宋体" pitchFamily="2" charset="-122"/>
              </a:rPr>
              <a:t>1</a:t>
            </a:r>
            <a:r>
              <a:rPr lang="en-US" altLang="zh-CN" dirty="0">
                <a:solidFill>
                  <a:srgbClr val="000000"/>
                </a:solidFill>
                <a:latin typeface="Times New Roman" pitchFamily="18" charset="0"/>
                <a:ea typeface="宋体" pitchFamily="2" charset="-122"/>
              </a:rPr>
              <a:t> </a:t>
            </a:r>
            <a:r>
              <a:rPr lang="en-US" altLang="zh-CN" dirty="0" err="1">
                <a:solidFill>
                  <a:srgbClr val="000000"/>
                </a:solidFill>
                <a:latin typeface="Times New Roman" pitchFamily="18" charset="0"/>
                <a:ea typeface="宋体" pitchFamily="2" charset="-122"/>
              </a:rPr>
              <a:t>relop</a:t>
            </a:r>
            <a:r>
              <a:rPr lang="en-US" altLang="zh-CN" dirty="0">
                <a:solidFill>
                  <a:srgbClr val="000000"/>
                </a:solidFill>
                <a:latin typeface="Times New Roman" pitchFamily="18" charset="0"/>
                <a:ea typeface="宋体" pitchFamily="2" charset="-122"/>
              </a:rPr>
              <a:t> id</a:t>
            </a:r>
            <a:r>
              <a:rPr lang="en-US" altLang="zh-CN" baseline="-25000" dirty="0">
                <a:solidFill>
                  <a:srgbClr val="000000"/>
                </a:solidFill>
                <a:latin typeface="Times New Roman" pitchFamily="18" charset="0"/>
                <a:ea typeface="宋体" pitchFamily="2" charset="-122"/>
              </a:rPr>
              <a:t>2</a:t>
            </a:r>
            <a:endParaRPr lang="en-US" altLang="zh-CN" dirty="0">
              <a:solidFill>
                <a:srgbClr val="000000"/>
              </a:solidFill>
              <a:latin typeface="Times New Roman" pitchFamily="18" charset="0"/>
              <a:ea typeface="宋体" pitchFamily="2" charset="-122"/>
            </a:endParaRPr>
          </a:p>
        </p:txBody>
      </p:sp>
      <p:sp>
        <p:nvSpPr>
          <p:cNvPr id="274490" name="Rectangle 58"/>
          <p:cNvSpPr>
            <a:spLocks noChangeArrowheads="1"/>
          </p:cNvSpPr>
          <p:nvPr/>
        </p:nvSpPr>
        <p:spPr bwMode="auto">
          <a:xfrm>
            <a:off x="3941763" y="4419110"/>
            <a:ext cx="4995862" cy="13493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solidFill>
                  <a:srgbClr val="0000FF"/>
                </a:solidFill>
                <a:latin typeface="Times New Roman" pitchFamily="18" charset="0"/>
                <a:sym typeface="Symbol" pitchFamily="18" charset="2"/>
              </a:rPr>
              <a:t></a:t>
            </a:r>
            <a:r>
              <a:rPr lang="en-US" altLang="zh-CN" sz="2000" dirty="0">
                <a:solidFill>
                  <a:srgbClr val="0000FF"/>
                </a:solidFill>
                <a:latin typeface="Times New Roman" pitchFamily="18" charset="0"/>
              </a:rPr>
              <a:t>if</a:t>
            </a:r>
            <a:r>
              <a:rPr lang="en-US" altLang="zh-CN" sz="2000" dirty="0">
                <a:solidFill>
                  <a:srgbClr val="0000FF"/>
                </a:solidFill>
                <a:latin typeface="Times New Roman" pitchFamily="18" charset="0"/>
                <a:sym typeface="Symbol" pitchFamily="18" charset="2"/>
              </a:rPr>
              <a:t></a:t>
            </a:r>
            <a:r>
              <a:rPr lang="en-US" altLang="zh-CN" sz="2000" dirty="0">
                <a:solidFill>
                  <a:srgbClr val="0000FF"/>
                </a:solidFill>
                <a:latin typeface="Times New Roman" pitchFamily="18" charset="0"/>
              </a:rPr>
              <a:t> </a:t>
            </a:r>
            <a:r>
              <a:rPr lang="en-US" altLang="zh-CN" sz="2000" dirty="0" smtClean="0">
                <a:solidFill>
                  <a:srgbClr val="0000FF"/>
                </a:solidFill>
                <a:latin typeface="Times New Roman" pitchFamily="18" charset="0"/>
              </a:rPr>
              <a:t>id</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.entry  </a:t>
            </a:r>
            <a:r>
              <a:rPr lang="en-US" altLang="zh-CN" sz="2000" dirty="0" err="1">
                <a:solidFill>
                  <a:srgbClr val="0000FF"/>
                </a:solidFill>
                <a:latin typeface="Times New Roman" pitchFamily="18" charset="0"/>
              </a:rPr>
              <a:t>relop.op</a:t>
            </a:r>
            <a:r>
              <a:rPr lang="en-US" altLang="zh-CN" sz="2000" dirty="0">
                <a:solidFill>
                  <a:srgbClr val="0000FF"/>
                </a:solidFill>
                <a:latin typeface="Times New Roman" pitchFamily="18" charset="0"/>
              </a:rPr>
              <a:t>  </a:t>
            </a:r>
            <a:r>
              <a:rPr lang="en-US" altLang="zh-CN" sz="2000" dirty="0" smtClean="0">
                <a:solidFill>
                  <a:srgbClr val="0000FF"/>
                </a:solidFill>
                <a:latin typeface="Times New Roman" pitchFamily="18" charset="0"/>
              </a:rPr>
              <a:t>id</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.entry  </a:t>
            </a:r>
            <a:r>
              <a:rPr lang="en-US" altLang="zh-CN" sz="2000" dirty="0">
                <a:solidFill>
                  <a:srgbClr val="0000FF"/>
                </a:solidFill>
                <a:latin typeface="Times New Roman" pitchFamily="18" charset="0"/>
                <a:sym typeface="Symbol" pitchFamily="18" charset="2"/>
              </a:rPr>
              <a:t></a:t>
            </a:r>
            <a:r>
              <a:rPr lang="en-US" altLang="zh-CN" sz="2000" dirty="0" err="1">
                <a:solidFill>
                  <a:srgbClr val="0000FF"/>
                </a:solidFill>
                <a:latin typeface="Times New Roman" pitchFamily="18" charset="0"/>
              </a:rPr>
              <a:t>goto</a:t>
            </a:r>
            <a:r>
              <a:rPr lang="en-US" altLang="zh-CN" sz="2000" dirty="0">
                <a:solidFill>
                  <a:srgbClr val="0000FF"/>
                </a:solidFill>
                <a:latin typeface="Times New Roman" pitchFamily="18" charset="0"/>
                <a:sym typeface="Symbol" pitchFamily="18" charset="2"/>
              </a:rPr>
              <a:t></a:t>
            </a:r>
            <a:r>
              <a:rPr lang="en-US" altLang="zh-CN" sz="2000" dirty="0">
                <a:solidFill>
                  <a:srgbClr val="0000FF"/>
                </a:solidFill>
                <a:latin typeface="Times New Roman" pitchFamily="18" charset="0"/>
              </a:rPr>
              <a:t> </a:t>
            </a:r>
            <a:r>
              <a:rPr lang="en-US" altLang="zh-CN" sz="2000" dirty="0" err="1">
                <a:solidFill>
                  <a:srgbClr val="0000FF"/>
                </a:solidFill>
                <a:latin typeface="Times New Roman" pitchFamily="18" charset="0"/>
              </a:rPr>
              <a:t>E.true</a:t>
            </a:r>
            <a:endParaRPr lang="en-US" altLang="zh-CN" sz="2000" dirty="0">
              <a:solidFill>
                <a:srgbClr val="0000FF"/>
              </a:solidFill>
              <a:latin typeface="Times New Roman" pitchFamily="18" charset="0"/>
            </a:endParaRPr>
          </a:p>
          <a:p>
            <a:r>
              <a:rPr lang="en-US" altLang="zh-CN" sz="2000" dirty="0">
                <a:solidFill>
                  <a:srgbClr val="0000FF"/>
                </a:solidFill>
                <a:latin typeface="Times New Roman" pitchFamily="18" charset="0"/>
                <a:sym typeface="Symbol" pitchFamily="18" charset="2"/>
              </a:rPr>
              <a:t></a:t>
            </a:r>
            <a:r>
              <a:rPr lang="en-US" altLang="zh-CN" sz="2000" dirty="0" err="1">
                <a:solidFill>
                  <a:srgbClr val="0000FF"/>
                </a:solidFill>
                <a:latin typeface="Times New Roman" pitchFamily="18" charset="0"/>
              </a:rPr>
              <a:t>goto</a:t>
            </a:r>
            <a:r>
              <a:rPr lang="en-US" altLang="zh-CN" sz="2000" dirty="0">
                <a:solidFill>
                  <a:srgbClr val="0000FF"/>
                </a:solidFill>
                <a:latin typeface="Times New Roman" pitchFamily="18" charset="0"/>
                <a:sym typeface="Symbol" pitchFamily="18" charset="2"/>
              </a:rPr>
              <a:t></a:t>
            </a:r>
            <a:r>
              <a:rPr lang="en-US" altLang="zh-CN" sz="2000" dirty="0">
                <a:solidFill>
                  <a:srgbClr val="0000FF"/>
                </a:solidFill>
                <a:latin typeface="Times New Roman" pitchFamily="18" charset="0"/>
              </a:rPr>
              <a:t> </a:t>
            </a:r>
            <a:r>
              <a:rPr lang="en-US" altLang="zh-CN" sz="2000" dirty="0" err="1">
                <a:solidFill>
                  <a:srgbClr val="0000FF"/>
                </a:solidFill>
                <a:latin typeface="Times New Roman" pitchFamily="18" charset="0"/>
              </a:rPr>
              <a:t>E.false</a:t>
            </a:r>
            <a:endParaRPr lang="en-US" altLang="zh-CN" sz="2000" dirty="0">
              <a:solidFill>
                <a:srgbClr val="000000"/>
              </a:solidFill>
              <a:latin typeface="Times New Roman" pitchFamily="18" charset="0"/>
            </a:endParaRPr>
          </a:p>
        </p:txBody>
      </p:sp>
    </p:spTree>
    <p:extLst>
      <p:ext uri="{BB962C8B-B14F-4D97-AF65-F5344CB8AC3E}">
        <p14:creationId xmlns:p14="http://schemas.microsoft.com/office/powerpoint/2010/main" val="1440316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wipe(left)">
                                      <p:cBhvr>
                                        <p:cTn id="7" dur="500"/>
                                        <p:tgtEl>
                                          <p:spTgt spid="274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4438"/>
                                        </p:tgtEl>
                                        <p:attrNameLst>
                                          <p:attrName>style.visibility</p:attrName>
                                        </p:attrNameLst>
                                      </p:cBhvr>
                                      <p:to>
                                        <p:strVal val="visible"/>
                                      </p:to>
                                    </p:set>
                                    <p:animEffect transition="in" filter="wipe(up)">
                                      <p:cBhvr>
                                        <p:cTn id="12" dur="500"/>
                                        <p:tgtEl>
                                          <p:spTgt spid="274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4437"/>
                                        </p:tgtEl>
                                        <p:attrNameLst>
                                          <p:attrName>style.visibility</p:attrName>
                                        </p:attrNameLst>
                                      </p:cBhvr>
                                      <p:to>
                                        <p:strVal val="visible"/>
                                      </p:to>
                                    </p:set>
                                    <p:animEffect transition="in" filter="wipe(left)">
                                      <p:cBhvr>
                                        <p:cTn id="17" dur="500"/>
                                        <p:tgtEl>
                                          <p:spTgt spid="274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74457"/>
                                        </p:tgtEl>
                                        <p:attrNameLst>
                                          <p:attrName>style.visibility</p:attrName>
                                        </p:attrNameLst>
                                      </p:cBhvr>
                                      <p:to>
                                        <p:strVal val="visible"/>
                                      </p:to>
                                    </p:set>
                                    <p:animEffect transition="in" filter="wipe(up)">
                                      <p:cBhvr>
                                        <p:cTn id="22" dur="500"/>
                                        <p:tgtEl>
                                          <p:spTgt spid="2744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4477"/>
                                        </p:tgtEl>
                                        <p:attrNameLst>
                                          <p:attrName>style.visibility</p:attrName>
                                        </p:attrNameLst>
                                      </p:cBhvr>
                                      <p:to>
                                        <p:strVal val="visible"/>
                                      </p:to>
                                    </p:set>
                                    <p:animEffect transition="in" filter="wipe(left)">
                                      <p:cBhvr>
                                        <p:cTn id="27" dur="500"/>
                                        <p:tgtEl>
                                          <p:spTgt spid="2744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74478"/>
                                        </p:tgtEl>
                                        <p:attrNameLst>
                                          <p:attrName>style.visibility</p:attrName>
                                        </p:attrNameLst>
                                      </p:cBhvr>
                                      <p:to>
                                        <p:strVal val="visible"/>
                                      </p:to>
                                    </p:set>
                                    <p:animEffect transition="in" filter="wipe(up)">
                                      <p:cBhvr>
                                        <p:cTn id="32" dur="500"/>
                                        <p:tgtEl>
                                          <p:spTgt spid="2744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4488"/>
                                        </p:tgtEl>
                                        <p:attrNameLst>
                                          <p:attrName>style.visibility</p:attrName>
                                        </p:attrNameLst>
                                      </p:cBhvr>
                                      <p:to>
                                        <p:strVal val="visible"/>
                                      </p:to>
                                    </p:set>
                                    <p:animEffect transition="in" filter="wipe(left)">
                                      <p:cBhvr>
                                        <p:cTn id="37" dur="500"/>
                                        <p:tgtEl>
                                          <p:spTgt spid="2744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4490"/>
                                        </p:tgtEl>
                                        <p:attrNameLst>
                                          <p:attrName>style.visibility</p:attrName>
                                        </p:attrNameLst>
                                      </p:cBhvr>
                                      <p:to>
                                        <p:strVal val="visible"/>
                                      </p:to>
                                    </p:set>
                                    <p:animEffect transition="in" filter="wipe(left)">
                                      <p:cBhvr>
                                        <p:cTn id="42" dur="500"/>
                                        <p:tgtEl>
                                          <p:spTgt spid="274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autoUpdateAnimBg="0"/>
      <p:bldP spid="274437" grpId="0" autoUpdateAnimBg="0"/>
      <p:bldP spid="274477" grpId="0"/>
      <p:bldP spid="274488" grpId="0" autoUpdateAnimBg="0"/>
      <p:bldP spid="27449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0"/>
          </p:nvPr>
        </p:nvSpPr>
        <p:spPr/>
        <p:txBody>
          <a:bodyPr/>
          <a:lstStyle/>
          <a:p>
            <a:fld id="{7DCD7E46-CF37-4539-AD57-A3DBECE82391}" type="slidenum">
              <a:rPr lang="en-US" altLang="zh-CN">
                <a:solidFill>
                  <a:srgbClr val="000000"/>
                </a:solidFill>
              </a:rPr>
              <a:pPr/>
              <a:t>118</a:t>
            </a:fld>
            <a:endParaRPr lang="en-US" altLang="zh-CN">
              <a:solidFill>
                <a:srgbClr val="000000"/>
              </a:solidFill>
            </a:endParaRPr>
          </a:p>
        </p:txBody>
      </p:sp>
      <p:sp>
        <p:nvSpPr>
          <p:cNvPr id="276482" name="Rectangle 2"/>
          <p:cNvSpPr>
            <a:spLocks noGrp="1" noChangeArrowheads="1"/>
          </p:cNvSpPr>
          <p:nvPr>
            <p:ph type="title"/>
          </p:nvPr>
        </p:nvSpPr>
        <p:spPr>
          <a:xfrm>
            <a:off x="341530" y="76200"/>
            <a:ext cx="8604033" cy="1524000"/>
          </a:xfrm>
        </p:spPr>
        <p:txBody>
          <a:bodyPr/>
          <a:lstStyle/>
          <a:p>
            <a:r>
              <a:rPr lang="zh-CN" altLang="en-US" sz="3600" dirty="0" smtClean="0">
                <a:latin typeface="Verdana" pitchFamily="34" charset="0"/>
              </a:rPr>
              <a:t>例：</a:t>
            </a:r>
            <a:r>
              <a:rPr lang="en-US" altLang="zh-CN" sz="3600" dirty="0" smtClean="0">
                <a:latin typeface="Verdana" pitchFamily="34" charset="0"/>
              </a:rPr>
              <a:t>a&gt;b and c&gt;d or e&lt;f</a:t>
            </a:r>
            <a:br>
              <a:rPr lang="en-US" altLang="zh-CN" sz="3600" dirty="0" smtClean="0">
                <a:latin typeface="Verdana" pitchFamily="34" charset="0"/>
              </a:rPr>
            </a:br>
            <a:r>
              <a:rPr lang="en-US" altLang="zh-CN" sz="3600" dirty="0" smtClean="0">
                <a:latin typeface="Verdana" pitchFamily="34" charset="0"/>
              </a:rPr>
              <a:t>      </a:t>
            </a:r>
            <a:r>
              <a:rPr lang="zh-CN" altLang="en-US" sz="3600" dirty="0" smtClean="0">
                <a:latin typeface="Verdana" pitchFamily="34" charset="0"/>
              </a:rPr>
              <a:t>的代码结构及三地址语句</a:t>
            </a:r>
            <a:endParaRPr lang="en-US" altLang="zh-CN" sz="3600" dirty="0">
              <a:latin typeface="Verdana" pitchFamily="34" charset="0"/>
            </a:endParaRPr>
          </a:p>
        </p:txBody>
      </p:sp>
      <p:grpSp>
        <p:nvGrpSpPr>
          <p:cNvPr id="276487" name="Group 7"/>
          <p:cNvGrpSpPr>
            <a:grpSpLocks/>
          </p:cNvGrpSpPr>
          <p:nvPr/>
        </p:nvGrpSpPr>
        <p:grpSpPr bwMode="auto">
          <a:xfrm>
            <a:off x="1905000" y="2192353"/>
            <a:ext cx="1905000" cy="1465263"/>
            <a:chOff x="1200" y="1093"/>
            <a:chExt cx="1200" cy="923"/>
          </a:xfrm>
        </p:grpSpPr>
        <p:sp>
          <p:nvSpPr>
            <p:cNvPr id="276488" name="Rectangle 8"/>
            <p:cNvSpPr>
              <a:spLocks noChangeArrowheads="1"/>
            </p:cNvSpPr>
            <p:nvPr/>
          </p:nvSpPr>
          <p:spPr bwMode="auto">
            <a:xfrm>
              <a:off x="1248" y="1093"/>
              <a:ext cx="1104" cy="86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489" name="Line 9"/>
            <p:cNvSpPr>
              <a:spLocks noChangeShapeType="1"/>
            </p:cNvSpPr>
            <p:nvPr/>
          </p:nvSpPr>
          <p:spPr bwMode="auto">
            <a:xfrm>
              <a:off x="1200" y="201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76483" name="Group 3"/>
          <p:cNvGrpSpPr>
            <a:grpSpLocks/>
          </p:cNvGrpSpPr>
          <p:nvPr/>
        </p:nvGrpSpPr>
        <p:grpSpPr bwMode="auto">
          <a:xfrm>
            <a:off x="1905000" y="2133600"/>
            <a:ext cx="1905000" cy="2286000"/>
            <a:chOff x="864" y="1104"/>
            <a:chExt cx="1200" cy="1440"/>
          </a:xfrm>
          <a:noFill/>
        </p:grpSpPr>
        <p:sp>
          <p:nvSpPr>
            <p:cNvPr id="276484" name="Rectangle 4"/>
            <p:cNvSpPr>
              <a:spLocks noChangeArrowheads="1"/>
            </p:cNvSpPr>
            <p:nvPr/>
          </p:nvSpPr>
          <p:spPr bwMode="auto">
            <a:xfrm>
              <a:off x="864" y="1104"/>
              <a:ext cx="1200" cy="14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486" name="Line 6"/>
            <p:cNvSpPr>
              <a:spLocks noChangeShapeType="1"/>
            </p:cNvSpPr>
            <p:nvPr/>
          </p:nvSpPr>
          <p:spPr bwMode="auto">
            <a:xfrm>
              <a:off x="864" y="2064"/>
              <a:ext cx="1200"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485" name="Line 5"/>
            <p:cNvSpPr>
              <a:spLocks noChangeShapeType="1"/>
            </p:cNvSpPr>
            <p:nvPr/>
          </p:nvSpPr>
          <p:spPr bwMode="auto">
            <a:xfrm>
              <a:off x="864" y="1584"/>
              <a:ext cx="1200"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76490" name="Text Box 10"/>
          <p:cNvSpPr txBox="1">
            <a:spLocks noChangeArrowheads="1"/>
          </p:cNvSpPr>
          <p:nvPr/>
        </p:nvSpPr>
        <p:spPr bwMode="auto">
          <a:xfrm>
            <a:off x="2072461" y="2283768"/>
            <a:ext cx="16129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00"/>
                </a:solidFill>
                <a:latin typeface="Times New Roman" pitchFamily="18" charset="0"/>
                <a:ea typeface="宋体" pitchFamily="2" charset="-122"/>
              </a:rPr>
              <a:t>a</a:t>
            </a:r>
            <a:r>
              <a:rPr lang="en-US" altLang="zh-CN" dirty="0" smtClean="0">
                <a:solidFill>
                  <a:srgbClr val="000000"/>
                </a:solidFill>
                <a:latin typeface="Times New Roman" pitchFamily="18" charset="0"/>
                <a:ea typeface="宋体" pitchFamily="2" charset="-122"/>
              </a:rPr>
              <a:t>&gt;b</a:t>
            </a:r>
            <a:r>
              <a:rPr lang="zh-CN" altLang="zh-CN" dirty="0">
                <a:solidFill>
                  <a:srgbClr val="000000"/>
                </a:solidFill>
                <a:latin typeface="Times New Roman" pitchFamily="18" charset="0"/>
                <a:ea typeface="宋体" pitchFamily="2" charset="-122"/>
              </a:rPr>
              <a:t>的代码</a:t>
            </a:r>
            <a:endParaRPr lang="zh-CN" altLang="en-US" dirty="0">
              <a:solidFill>
                <a:srgbClr val="000000"/>
              </a:solidFill>
              <a:latin typeface="Times New Roman" pitchFamily="18" charset="0"/>
              <a:ea typeface="宋体" pitchFamily="2" charset="-122"/>
            </a:endParaRPr>
          </a:p>
        </p:txBody>
      </p:sp>
      <p:sp>
        <p:nvSpPr>
          <p:cNvPr id="276491" name="Text Box 11"/>
          <p:cNvSpPr txBox="1">
            <a:spLocks noChangeArrowheads="1"/>
          </p:cNvSpPr>
          <p:nvPr/>
        </p:nvSpPr>
        <p:spPr bwMode="auto">
          <a:xfrm>
            <a:off x="2039209" y="3045768"/>
            <a:ext cx="159530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00"/>
                </a:solidFill>
                <a:latin typeface="Times New Roman" pitchFamily="18" charset="0"/>
                <a:ea typeface="宋体" pitchFamily="2" charset="-122"/>
              </a:rPr>
              <a:t>c</a:t>
            </a:r>
            <a:r>
              <a:rPr lang="en-US" altLang="zh-CN" dirty="0" smtClean="0">
                <a:solidFill>
                  <a:srgbClr val="000000"/>
                </a:solidFill>
                <a:latin typeface="Times New Roman" pitchFamily="18" charset="0"/>
                <a:ea typeface="宋体" pitchFamily="2" charset="-122"/>
              </a:rPr>
              <a:t>&gt;d</a:t>
            </a:r>
            <a:r>
              <a:rPr lang="zh-CN" altLang="zh-CN" dirty="0">
                <a:solidFill>
                  <a:srgbClr val="000000"/>
                </a:solidFill>
                <a:latin typeface="Times New Roman" pitchFamily="18" charset="0"/>
                <a:ea typeface="宋体" pitchFamily="2" charset="-122"/>
              </a:rPr>
              <a:t>的代码</a:t>
            </a:r>
            <a:endParaRPr lang="zh-CN" altLang="en-US" dirty="0">
              <a:solidFill>
                <a:srgbClr val="000000"/>
              </a:solidFill>
              <a:latin typeface="Times New Roman" pitchFamily="18" charset="0"/>
              <a:ea typeface="宋体" pitchFamily="2" charset="-122"/>
            </a:endParaRPr>
          </a:p>
        </p:txBody>
      </p:sp>
      <p:sp>
        <p:nvSpPr>
          <p:cNvPr id="276492" name="Text Box 12"/>
          <p:cNvSpPr txBox="1">
            <a:spLocks noChangeArrowheads="1"/>
          </p:cNvSpPr>
          <p:nvPr/>
        </p:nvSpPr>
        <p:spPr bwMode="auto">
          <a:xfrm>
            <a:off x="2079625" y="3733800"/>
            <a:ext cx="1512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e&lt;f</a:t>
            </a:r>
            <a:r>
              <a:rPr lang="zh-CN" altLang="zh-CN">
                <a:solidFill>
                  <a:srgbClr val="000000"/>
                </a:solidFill>
                <a:latin typeface="Times New Roman" pitchFamily="18" charset="0"/>
                <a:ea typeface="宋体" pitchFamily="2" charset="-122"/>
              </a:rPr>
              <a:t>的代码</a:t>
            </a:r>
            <a:endParaRPr lang="zh-CN" altLang="en-US">
              <a:solidFill>
                <a:srgbClr val="000000"/>
              </a:solidFill>
              <a:latin typeface="Times New Roman" pitchFamily="18" charset="0"/>
              <a:ea typeface="宋体" pitchFamily="2" charset="-122"/>
            </a:endParaRPr>
          </a:p>
        </p:txBody>
      </p:sp>
      <p:sp>
        <p:nvSpPr>
          <p:cNvPr id="276493" name="Text Box 13"/>
          <p:cNvSpPr txBox="1">
            <a:spLocks noChangeArrowheads="1"/>
          </p:cNvSpPr>
          <p:nvPr/>
        </p:nvSpPr>
        <p:spPr bwMode="auto">
          <a:xfrm>
            <a:off x="838200" y="4572000"/>
            <a:ext cx="3933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err="1">
                <a:solidFill>
                  <a:srgbClr val="000000"/>
                </a:solidFill>
                <a:latin typeface="Times New Roman" pitchFamily="18" charset="0"/>
                <a:ea typeface="宋体" pitchFamily="2" charset="-122"/>
              </a:rPr>
              <a:t>Ltrue</a:t>
            </a:r>
            <a:r>
              <a:rPr lang="en-US" altLang="zh-CN" dirty="0">
                <a:solidFill>
                  <a:srgbClr val="000000"/>
                </a:solidFill>
                <a:latin typeface="Times New Roman" pitchFamily="18" charset="0"/>
                <a:ea typeface="宋体" pitchFamily="2" charset="-122"/>
              </a:rPr>
              <a:t>                             </a:t>
            </a:r>
            <a:r>
              <a:rPr lang="en-US" altLang="zh-CN" dirty="0" err="1">
                <a:solidFill>
                  <a:srgbClr val="000000"/>
                </a:solidFill>
                <a:latin typeface="Times New Roman" pitchFamily="18" charset="0"/>
                <a:ea typeface="宋体" pitchFamily="2" charset="-122"/>
              </a:rPr>
              <a:t>Lfalse</a:t>
            </a:r>
            <a:endParaRPr lang="en-US" altLang="zh-CN" dirty="0">
              <a:solidFill>
                <a:srgbClr val="000000"/>
              </a:solidFill>
              <a:latin typeface="Times New Roman" pitchFamily="18" charset="0"/>
              <a:ea typeface="宋体" pitchFamily="2" charset="-122"/>
            </a:endParaRPr>
          </a:p>
        </p:txBody>
      </p:sp>
      <p:grpSp>
        <p:nvGrpSpPr>
          <p:cNvPr id="276494" name="Group 14"/>
          <p:cNvGrpSpPr>
            <a:grpSpLocks/>
          </p:cNvGrpSpPr>
          <p:nvPr/>
        </p:nvGrpSpPr>
        <p:grpSpPr bwMode="auto">
          <a:xfrm>
            <a:off x="1196975" y="3069412"/>
            <a:ext cx="784225" cy="1502588"/>
            <a:chOff x="754" y="997"/>
            <a:chExt cx="494" cy="1595"/>
          </a:xfrm>
        </p:grpSpPr>
        <p:sp>
          <p:nvSpPr>
            <p:cNvPr id="276495" name="Arc 15"/>
            <p:cNvSpPr>
              <a:spLocks/>
            </p:cNvSpPr>
            <p:nvPr/>
          </p:nvSpPr>
          <p:spPr bwMode="auto">
            <a:xfrm flipH="1">
              <a:off x="754" y="1247"/>
              <a:ext cx="494" cy="1345"/>
            </a:xfrm>
            <a:custGeom>
              <a:avLst/>
              <a:gdLst>
                <a:gd name="G0" fmla="+- 0 0 0"/>
                <a:gd name="G1" fmla="+- 21600 0 0"/>
                <a:gd name="G2" fmla="+- 21600 0 0"/>
                <a:gd name="T0" fmla="*/ 0 w 21600"/>
                <a:gd name="T1" fmla="*/ 0 h 22984"/>
                <a:gd name="T2" fmla="*/ 21556 w 21600"/>
                <a:gd name="T3" fmla="*/ 22984 h 22984"/>
                <a:gd name="T4" fmla="*/ 0 w 21600"/>
                <a:gd name="T5" fmla="*/ 21600 h 22984"/>
              </a:gdLst>
              <a:ahLst/>
              <a:cxnLst>
                <a:cxn ang="0">
                  <a:pos x="T0" y="T1"/>
                </a:cxn>
                <a:cxn ang="0">
                  <a:pos x="T2" y="T3"/>
                </a:cxn>
                <a:cxn ang="0">
                  <a:pos x="T4" y="T5"/>
                </a:cxn>
              </a:cxnLst>
              <a:rect l="0" t="0" r="r" b="b"/>
              <a:pathLst>
                <a:path w="21600" h="22984" fill="none" extrusionOk="0">
                  <a:moveTo>
                    <a:pt x="-1" y="0"/>
                  </a:moveTo>
                  <a:cubicBezTo>
                    <a:pt x="11929" y="0"/>
                    <a:pt x="21600" y="9670"/>
                    <a:pt x="21600" y="21600"/>
                  </a:cubicBezTo>
                  <a:cubicBezTo>
                    <a:pt x="21600" y="22061"/>
                    <a:pt x="21585" y="22523"/>
                    <a:pt x="21555" y="22983"/>
                  </a:cubicBezTo>
                </a:path>
                <a:path w="21600" h="22984" stroke="0" extrusionOk="0">
                  <a:moveTo>
                    <a:pt x="-1" y="0"/>
                  </a:moveTo>
                  <a:cubicBezTo>
                    <a:pt x="11929" y="0"/>
                    <a:pt x="21600" y="9670"/>
                    <a:pt x="21600" y="21600"/>
                  </a:cubicBezTo>
                  <a:cubicBezTo>
                    <a:pt x="21600" y="22061"/>
                    <a:pt x="21585" y="22523"/>
                    <a:pt x="21555" y="22983"/>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496" name="Text Box 16"/>
            <p:cNvSpPr txBox="1">
              <a:spLocks noChangeArrowheads="1"/>
            </p:cNvSpPr>
            <p:nvPr/>
          </p:nvSpPr>
          <p:spPr bwMode="auto">
            <a:xfrm>
              <a:off x="930" y="997"/>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t</a:t>
              </a:r>
            </a:p>
          </p:txBody>
        </p:sp>
      </p:grpSp>
      <p:grpSp>
        <p:nvGrpSpPr>
          <p:cNvPr id="276497" name="Group 17"/>
          <p:cNvGrpSpPr>
            <a:grpSpLocks/>
          </p:cNvGrpSpPr>
          <p:nvPr/>
        </p:nvGrpSpPr>
        <p:grpSpPr bwMode="auto">
          <a:xfrm>
            <a:off x="1476375" y="2020094"/>
            <a:ext cx="504825" cy="992188"/>
            <a:chOff x="930" y="1440"/>
            <a:chExt cx="318" cy="625"/>
          </a:xfrm>
        </p:grpSpPr>
        <p:sp>
          <p:nvSpPr>
            <p:cNvPr id="276498" name="Arc 18"/>
            <p:cNvSpPr>
              <a:spLocks/>
            </p:cNvSpPr>
            <p:nvPr/>
          </p:nvSpPr>
          <p:spPr bwMode="auto">
            <a:xfrm flipH="1">
              <a:off x="1020" y="1680"/>
              <a:ext cx="228" cy="385"/>
            </a:xfrm>
            <a:custGeom>
              <a:avLst/>
              <a:gdLst>
                <a:gd name="G0" fmla="+- 0 0 0"/>
                <a:gd name="G1" fmla="+- 21600 0 0"/>
                <a:gd name="G2" fmla="+- 21600 0 0"/>
                <a:gd name="T0" fmla="*/ 0 w 21600"/>
                <a:gd name="T1" fmla="*/ 0 h 42982"/>
                <a:gd name="T2" fmla="*/ 3060 w 21600"/>
                <a:gd name="T3" fmla="*/ 42982 h 42982"/>
                <a:gd name="T4" fmla="*/ 0 w 21600"/>
                <a:gd name="T5" fmla="*/ 21600 h 42982"/>
              </a:gdLst>
              <a:ahLst/>
              <a:cxnLst>
                <a:cxn ang="0">
                  <a:pos x="T0" y="T1"/>
                </a:cxn>
                <a:cxn ang="0">
                  <a:pos x="T2" y="T3"/>
                </a:cxn>
                <a:cxn ang="0">
                  <a:pos x="T4" y="T5"/>
                </a:cxn>
              </a:cxnLst>
              <a:rect l="0" t="0" r="r" b="b"/>
              <a:pathLst>
                <a:path w="21600" h="42982" fill="none" extrusionOk="0">
                  <a:moveTo>
                    <a:pt x="-1" y="0"/>
                  </a:moveTo>
                  <a:cubicBezTo>
                    <a:pt x="11929" y="0"/>
                    <a:pt x="21600" y="9670"/>
                    <a:pt x="21600" y="21600"/>
                  </a:cubicBezTo>
                  <a:cubicBezTo>
                    <a:pt x="21600" y="32347"/>
                    <a:pt x="13698" y="41459"/>
                    <a:pt x="3060" y="42982"/>
                  </a:cubicBezTo>
                </a:path>
                <a:path w="21600" h="42982" stroke="0" extrusionOk="0">
                  <a:moveTo>
                    <a:pt x="-1" y="0"/>
                  </a:moveTo>
                  <a:cubicBezTo>
                    <a:pt x="11929" y="0"/>
                    <a:pt x="21600" y="9670"/>
                    <a:pt x="21600" y="21600"/>
                  </a:cubicBezTo>
                  <a:cubicBezTo>
                    <a:pt x="21600" y="32347"/>
                    <a:pt x="13698" y="41459"/>
                    <a:pt x="3060" y="42982"/>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499" name="Text Box 19"/>
            <p:cNvSpPr txBox="1">
              <a:spLocks noChangeArrowheads="1"/>
            </p:cNvSpPr>
            <p:nvPr/>
          </p:nvSpPr>
          <p:spPr bwMode="auto">
            <a:xfrm>
              <a:off x="930" y="1440"/>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t</a:t>
              </a:r>
            </a:p>
          </p:txBody>
        </p:sp>
      </p:grpSp>
      <p:grpSp>
        <p:nvGrpSpPr>
          <p:cNvPr id="276500" name="Group 20"/>
          <p:cNvGrpSpPr>
            <a:grpSpLocks/>
          </p:cNvGrpSpPr>
          <p:nvPr/>
        </p:nvGrpSpPr>
        <p:grpSpPr bwMode="auto">
          <a:xfrm>
            <a:off x="1447800" y="3657600"/>
            <a:ext cx="533400" cy="914400"/>
            <a:chOff x="912" y="2016"/>
            <a:chExt cx="336" cy="576"/>
          </a:xfrm>
        </p:grpSpPr>
        <p:sp>
          <p:nvSpPr>
            <p:cNvPr id="276501" name="Arc 21"/>
            <p:cNvSpPr>
              <a:spLocks/>
            </p:cNvSpPr>
            <p:nvPr/>
          </p:nvSpPr>
          <p:spPr bwMode="auto">
            <a:xfrm flipH="1">
              <a:off x="912" y="2208"/>
              <a:ext cx="336" cy="384"/>
            </a:xfrm>
            <a:custGeom>
              <a:avLst/>
              <a:gdLst>
                <a:gd name="G0" fmla="+- 0 0 0"/>
                <a:gd name="G1" fmla="+- 21600 0 0"/>
                <a:gd name="G2" fmla="+- 21600 0 0"/>
                <a:gd name="T0" fmla="*/ 0 w 21600"/>
                <a:gd name="T1" fmla="*/ 0 h 22984"/>
                <a:gd name="T2" fmla="*/ 21556 w 21600"/>
                <a:gd name="T3" fmla="*/ 22984 h 22984"/>
                <a:gd name="T4" fmla="*/ 0 w 21600"/>
                <a:gd name="T5" fmla="*/ 21600 h 22984"/>
              </a:gdLst>
              <a:ahLst/>
              <a:cxnLst>
                <a:cxn ang="0">
                  <a:pos x="T0" y="T1"/>
                </a:cxn>
                <a:cxn ang="0">
                  <a:pos x="T2" y="T3"/>
                </a:cxn>
                <a:cxn ang="0">
                  <a:pos x="T4" y="T5"/>
                </a:cxn>
              </a:cxnLst>
              <a:rect l="0" t="0" r="r" b="b"/>
              <a:pathLst>
                <a:path w="21600" h="22984" fill="none" extrusionOk="0">
                  <a:moveTo>
                    <a:pt x="-1" y="0"/>
                  </a:moveTo>
                  <a:cubicBezTo>
                    <a:pt x="11929" y="0"/>
                    <a:pt x="21600" y="9670"/>
                    <a:pt x="21600" y="21600"/>
                  </a:cubicBezTo>
                  <a:cubicBezTo>
                    <a:pt x="21600" y="22061"/>
                    <a:pt x="21585" y="22523"/>
                    <a:pt x="21555" y="22983"/>
                  </a:cubicBezTo>
                </a:path>
                <a:path w="21600" h="22984" stroke="0" extrusionOk="0">
                  <a:moveTo>
                    <a:pt x="-1" y="0"/>
                  </a:moveTo>
                  <a:cubicBezTo>
                    <a:pt x="11929" y="0"/>
                    <a:pt x="21600" y="9670"/>
                    <a:pt x="21600" y="21600"/>
                  </a:cubicBezTo>
                  <a:cubicBezTo>
                    <a:pt x="21600" y="22061"/>
                    <a:pt x="21585" y="22523"/>
                    <a:pt x="21555" y="22983"/>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502" name="Text Box 22"/>
            <p:cNvSpPr txBox="1">
              <a:spLocks noChangeArrowheads="1"/>
            </p:cNvSpPr>
            <p:nvPr/>
          </p:nvSpPr>
          <p:spPr bwMode="auto">
            <a:xfrm>
              <a:off x="930" y="2016"/>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t</a:t>
              </a:r>
            </a:p>
          </p:txBody>
        </p:sp>
      </p:grpSp>
      <p:grpSp>
        <p:nvGrpSpPr>
          <p:cNvPr id="276503" name="Group 23"/>
          <p:cNvGrpSpPr>
            <a:grpSpLocks/>
          </p:cNvGrpSpPr>
          <p:nvPr/>
        </p:nvGrpSpPr>
        <p:grpSpPr bwMode="auto">
          <a:xfrm>
            <a:off x="3643315" y="2124075"/>
            <a:ext cx="703263" cy="1622426"/>
            <a:chOff x="2295" y="1050"/>
            <a:chExt cx="443" cy="1022"/>
          </a:xfrm>
        </p:grpSpPr>
        <p:sp>
          <p:nvSpPr>
            <p:cNvPr id="276504" name="Arc 24"/>
            <p:cNvSpPr>
              <a:spLocks/>
            </p:cNvSpPr>
            <p:nvPr/>
          </p:nvSpPr>
          <p:spPr bwMode="auto">
            <a:xfrm>
              <a:off x="2295" y="1305"/>
              <a:ext cx="443" cy="767"/>
            </a:xfrm>
            <a:custGeom>
              <a:avLst/>
              <a:gdLst>
                <a:gd name="G0" fmla="+- 0 0 0"/>
                <a:gd name="G1" fmla="+- 21600 0 0"/>
                <a:gd name="G2" fmla="+- 21600 0 0"/>
                <a:gd name="T0" fmla="*/ 0 w 21600"/>
                <a:gd name="T1" fmla="*/ 0 h 42655"/>
                <a:gd name="T2" fmla="*/ 4820 w 21600"/>
                <a:gd name="T3" fmla="*/ 42655 h 42655"/>
                <a:gd name="T4" fmla="*/ 0 w 21600"/>
                <a:gd name="T5" fmla="*/ 21600 h 42655"/>
              </a:gdLst>
              <a:ahLst/>
              <a:cxnLst>
                <a:cxn ang="0">
                  <a:pos x="T0" y="T1"/>
                </a:cxn>
                <a:cxn ang="0">
                  <a:pos x="T2" y="T3"/>
                </a:cxn>
                <a:cxn ang="0">
                  <a:pos x="T4" y="T5"/>
                </a:cxn>
              </a:cxnLst>
              <a:rect l="0" t="0" r="r" b="b"/>
              <a:pathLst>
                <a:path w="21600" h="42655" fill="none" extrusionOk="0">
                  <a:moveTo>
                    <a:pt x="-1" y="0"/>
                  </a:moveTo>
                  <a:cubicBezTo>
                    <a:pt x="11929" y="0"/>
                    <a:pt x="21600" y="9670"/>
                    <a:pt x="21600" y="21600"/>
                  </a:cubicBezTo>
                  <a:cubicBezTo>
                    <a:pt x="21600" y="31672"/>
                    <a:pt x="14638" y="40407"/>
                    <a:pt x="4820" y="42655"/>
                  </a:cubicBezTo>
                </a:path>
                <a:path w="21600" h="42655" stroke="0" extrusionOk="0">
                  <a:moveTo>
                    <a:pt x="-1" y="0"/>
                  </a:moveTo>
                  <a:cubicBezTo>
                    <a:pt x="11929" y="0"/>
                    <a:pt x="21600" y="9670"/>
                    <a:pt x="21600" y="21600"/>
                  </a:cubicBezTo>
                  <a:cubicBezTo>
                    <a:pt x="21600" y="31672"/>
                    <a:pt x="14638" y="40407"/>
                    <a:pt x="4820" y="42655"/>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505" name="Text Box 25"/>
            <p:cNvSpPr txBox="1">
              <a:spLocks noChangeArrowheads="1"/>
            </p:cNvSpPr>
            <p:nvPr/>
          </p:nvSpPr>
          <p:spPr bwMode="auto">
            <a:xfrm>
              <a:off x="2398" y="1050"/>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00"/>
                  </a:solidFill>
                  <a:latin typeface="Times New Roman" pitchFamily="18" charset="0"/>
                  <a:ea typeface="宋体" pitchFamily="2" charset="-122"/>
                </a:rPr>
                <a:t>f</a:t>
              </a:r>
            </a:p>
          </p:txBody>
        </p:sp>
      </p:grpSp>
      <p:grpSp>
        <p:nvGrpSpPr>
          <p:cNvPr id="276509" name="Group 29"/>
          <p:cNvGrpSpPr>
            <a:grpSpLocks/>
          </p:cNvGrpSpPr>
          <p:nvPr/>
        </p:nvGrpSpPr>
        <p:grpSpPr bwMode="auto">
          <a:xfrm>
            <a:off x="3810000" y="3733800"/>
            <a:ext cx="457200" cy="762000"/>
            <a:chOff x="2400" y="2064"/>
            <a:chExt cx="288" cy="480"/>
          </a:xfrm>
        </p:grpSpPr>
        <p:sp>
          <p:nvSpPr>
            <p:cNvPr id="276510" name="Arc 30"/>
            <p:cNvSpPr>
              <a:spLocks/>
            </p:cNvSpPr>
            <p:nvPr/>
          </p:nvSpPr>
          <p:spPr bwMode="auto">
            <a:xfrm>
              <a:off x="2400" y="2261"/>
              <a:ext cx="240" cy="283"/>
            </a:xfrm>
            <a:custGeom>
              <a:avLst/>
              <a:gdLst>
                <a:gd name="G0" fmla="+- 0 0 0"/>
                <a:gd name="G1" fmla="+- 21600 0 0"/>
                <a:gd name="G2" fmla="+- 21600 0 0"/>
                <a:gd name="T0" fmla="*/ 0 w 21600"/>
                <a:gd name="T1" fmla="*/ 0 h 22213"/>
                <a:gd name="T2" fmla="*/ 21591 w 21600"/>
                <a:gd name="T3" fmla="*/ 22213 h 22213"/>
                <a:gd name="T4" fmla="*/ 0 w 21600"/>
                <a:gd name="T5" fmla="*/ 21600 h 22213"/>
              </a:gdLst>
              <a:ahLst/>
              <a:cxnLst>
                <a:cxn ang="0">
                  <a:pos x="T0" y="T1"/>
                </a:cxn>
                <a:cxn ang="0">
                  <a:pos x="T2" y="T3"/>
                </a:cxn>
                <a:cxn ang="0">
                  <a:pos x="T4" y="T5"/>
                </a:cxn>
              </a:cxnLst>
              <a:rect l="0" t="0" r="r" b="b"/>
              <a:pathLst>
                <a:path w="21600" h="22213" fill="none" extrusionOk="0">
                  <a:moveTo>
                    <a:pt x="-1" y="0"/>
                  </a:moveTo>
                  <a:cubicBezTo>
                    <a:pt x="11929" y="0"/>
                    <a:pt x="21600" y="9670"/>
                    <a:pt x="21600" y="21600"/>
                  </a:cubicBezTo>
                  <a:cubicBezTo>
                    <a:pt x="21600" y="21804"/>
                    <a:pt x="21597" y="22008"/>
                    <a:pt x="21591" y="22213"/>
                  </a:cubicBezTo>
                </a:path>
                <a:path w="21600" h="22213" stroke="0" extrusionOk="0">
                  <a:moveTo>
                    <a:pt x="-1" y="0"/>
                  </a:moveTo>
                  <a:cubicBezTo>
                    <a:pt x="11929" y="0"/>
                    <a:pt x="21600" y="9670"/>
                    <a:pt x="21600" y="21600"/>
                  </a:cubicBezTo>
                  <a:cubicBezTo>
                    <a:pt x="21600" y="21804"/>
                    <a:pt x="21597" y="22008"/>
                    <a:pt x="21591" y="22213"/>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511" name="Text Box 31"/>
            <p:cNvSpPr txBox="1">
              <a:spLocks noChangeArrowheads="1"/>
            </p:cNvSpPr>
            <p:nvPr/>
          </p:nvSpPr>
          <p:spPr bwMode="auto">
            <a:xfrm>
              <a:off x="2508" y="2064"/>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f</a:t>
              </a:r>
            </a:p>
          </p:txBody>
        </p:sp>
      </p:grpSp>
      <p:sp>
        <p:nvSpPr>
          <p:cNvPr id="276512" name="Line 32"/>
          <p:cNvSpPr>
            <a:spLocks noChangeShapeType="1"/>
          </p:cNvSpPr>
          <p:nvPr/>
        </p:nvSpPr>
        <p:spPr bwMode="auto">
          <a:xfrm>
            <a:off x="990600" y="3048000"/>
            <a:ext cx="914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513" name="Line 33"/>
          <p:cNvSpPr>
            <a:spLocks noChangeShapeType="1"/>
          </p:cNvSpPr>
          <p:nvPr/>
        </p:nvSpPr>
        <p:spPr bwMode="auto">
          <a:xfrm>
            <a:off x="990600" y="3740460"/>
            <a:ext cx="914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76514" name="Text Box 34"/>
          <p:cNvSpPr txBox="1">
            <a:spLocks noChangeArrowheads="1"/>
          </p:cNvSpPr>
          <p:nvPr/>
        </p:nvSpPr>
        <p:spPr bwMode="auto">
          <a:xfrm>
            <a:off x="587375" y="281940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FF"/>
                </a:solidFill>
                <a:latin typeface="Times New Roman" pitchFamily="18" charset="0"/>
                <a:ea typeface="宋体" pitchFamily="2" charset="-122"/>
              </a:rPr>
              <a:t>L</a:t>
            </a:r>
            <a:r>
              <a:rPr lang="en-US" altLang="zh-CN" baseline="-25000">
                <a:solidFill>
                  <a:srgbClr val="0000FF"/>
                </a:solidFill>
                <a:latin typeface="Times New Roman" pitchFamily="18" charset="0"/>
                <a:ea typeface="宋体" pitchFamily="2" charset="-122"/>
              </a:rPr>
              <a:t>1</a:t>
            </a:r>
            <a:endParaRPr lang="en-US" altLang="zh-CN">
              <a:solidFill>
                <a:srgbClr val="0000FF"/>
              </a:solidFill>
              <a:latin typeface="Times New Roman" pitchFamily="18" charset="0"/>
              <a:ea typeface="宋体" pitchFamily="2" charset="-122"/>
            </a:endParaRPr>
          </a:p>
        </p:txBody>
      </p:sp>
      <p:sp>
        <p:nvSpPr>
          <p:cNvPr id="276515" name="Text Box 35"/>
          <p:cNvSpPr txBox="1">
            <a:spLocks noChangeArrowheads="1"/>
          </p:cNvSpPr>
          <p:nvPr/>
        </p:nvSpPr>
        <p:spPr bwMode="auto">
          <a:xfrm>
            <a:off x="587375" y="351186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FF"/>
                </a:solidFill>
                <a:latin typeface="Times New Roman" pitchFamily="18" charset="0"/>
                <a:ea typeface="宋体" pitchFamily="2" charset="-122"/>
              </a:rPr>
              <a:t>L</a:t>
            </a:r>
            <a:r>
              <a:rPr lang="en-US" altLang="zh-CN" baseline="-25000">
                <a:solidFill>
                  <a:srgbClr val="0000FF"/>
                </a:solidFill>
                <a:latin typeface="Times New Roman" pitchFamily="18" charset="0"/>
                <a:ea typeface="宋体" pitchFamily="2" charset="-122"/>
              </a:rPr>
              <a:t>2</a:t>
            </a:r>
            <a:endParaRPr lang="en-US" altLang="zh-CN">
              <a:solidFill>
                <a:srgbClr val="0000FF"/>
              </a:solidFill>
              <a:latin typeface="Times New Roman" pitchFamily="18" charset="0"/>
              <a:ea typeface="宋体" pitchFamily="2" charset="-122"/>
            </a:endParaRPr>
          </a:p>
        </p:txBody>
      </p:sp>
      <p:sp>
        <p:nvSpPr>
          <p:cNvPr id="276516" name="Text Box 36"/>
          <p:cNvSpPr txBox="1">
            <a:spLocks noChangeArrowheads="1"/>
          </p:cNvSpPr>
          <p:nvPr/>
        </p:nvSpPr>
        <p:spPr bwMode="auto">
          <a:xfrm>
            <a:off x="5470525" y="1979889"/>
            <a:ext cx="3180679" cy="2529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10000"/>
              </a:lnSpc>
            </a:pPr>
            <a:r>
              <a:rPr lang="en-US" altLang="zh-CN" dirty="0">
                <a:solidFill>
                  <a:srgbClr val="000000"/>
                </a:solidFill>
                <a:latin typeface="Times New Roman" pitchFamily="18" charset="0"/>
                <a:ea typeface="宋体" pitchFamily="2" charset="-122"/>
              </a:rPr>
              <a:t>        if  </a:t>
            </a:r>
            <a:r>
              <a:rPr lang="en-US" altLang="zh-CN" dirty="0" smtClean="0">
                <a:solidFill>
                  <a:srgbClr val="000000"/>
                </a:solidFill>
                <a:latin typeface="Times New Roman" pitchFamily="18" charset="0"/>
                <a:ea typeface="宋体" pitchFamily="2" charset="-122"/>
              </a:rPr>
              <a:t>a&gt;b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L</a:t>
            </a:r>
            <a:r>
              <a:rPr lang="en-US" altLang="zh-CN" baseline="-25000" dirty="0" smtClean="0">
                <a:solidFill>
                  <a:srgbClr val="000000"/>
                </a:solidFill>
                <a:latin typeface="Times New Roman" pitchFamily="18" charset="0"/>
                <a:ea typeface="宋体" pitchFamily="2" charset="-122"/>
              </a:rPr>
              <a:t>1</a:t>
            </a:r>
            <a:endParaRPr lang="en-US" altLang="zh-CN" baseline="-25000" dirty="0">
              <a:solidFill>
                <a:srgbClr val="000000"/>
              </a:solidFill>
              <a:latin typeface="Times New Roman" pitchFamily="18" charset="0"/>
              <a:ea typeface="宋体" pitchFamily="2" charset="-122"/>
            </a:endParaRPr>
          </a:p>
          <a:p>
            <a:pPr lvl="1">
              <a:lnSpc>
                <a:spcPct val="110000"/>
              </a:lnSpc>
            </a:pPr>
            <a:r>
              <a:rPr lang="en-US" altLang="zh-CN" dirty="0">
                <a:solidFill>
                  <a:srgbClr val="000000"/>
                </a:solidFill>
                <a:latin typeface="Times New Roman" pitchFamily="18" charset="0"/>
                <a:ea typeface="宋体" pitchFamily="2" charset="-122"/>
              </a:rPr>
              <a:t>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L</a:t>
            </a:r>
            <a:r>
              <a:rPr lang="en-US" altLang="zh-CN" baseline="-25000" dirty="0" smtClean="0">
                <a:solidFill>
                  <a:srgbClr val="000000"/>
                </a:solidFill>
                <a:latin typeface="Times New Roman" pitchFamily="18" charset="0"/>
                <a:ea typeface="宋体" pitchFamily="2" charset="-122"/>
              </a:rPr>
              <a:t>2</a:t>
            </a:r>
            <a:endParaRPr lang="en-US" altLang="zh-CN" dirty="0">
              <a:solidFill>
                <a:srgbClr val="000000"/>
              </a:solidFill>
              <a:latin typeface="Times New Roman" pitchFamily="18" charset="0"/>
              <a:ea typeface="宋体" pitchFamily="2" charset="-122"/>
            </a:endParaRPr>
          </a:p>
          <a:p>
            <a:pPr>
              <a:lnSpc>
                <a:spcPct val="110000"/>
              </a:lnSpc>
            </a:pPr>
            <a:r>
              <a:rPr lang="en-US" altLang="zh-CN" dirty="0">
                <a:solidFill>
                  <a:srgbClr val="000000"/>
                </a:solidFill>
                <a:latin typeface="Times New Roman" pitchFamily="18" charset="0"/>
                <a:ea typeface="宋体" pitchFamily="2" charset="-122"/>
              </a:rPr>
              <a:t>L</a:t>
            </a:r>
            <a:r>
              <a:rPr lang="en-US" altLang="zh-CN" baseline="-25000" dirty="0">
                <a:solidFill>
                  <a:srgbClr val="000000"/>
                </a:solidFill>
                <a:latin typeface="Times New Roman" pitchFamily="18" charset="0"/>
                <a:ea typeface="宋体" pitchFamily="2" charset="-122"/>
              </a:rPr>
              <a:t>1</a:t>
            </a:r>
            <a:r>
              <a:rPr lang="en-US" altLang="zh-CN" dirty="0">
                <a:solidFill>
                  <a:srgbClr val="000000"/>
                </a:solidFill>
                <a:latin typeface="Times New Roman" pitchFamily="18" charset="0"/>
                <a:ea typeface="宋体" pitchFamily="2" charset="-122"/>
              </a:rPr>
              <a:t>:  if  </a:t>
            </a:r>
            <a:r>
              <a:rPr lang="en-US" altLang="zh-CN" dirty="0" smtClean="0">
                <a:solidFill>
                  <a:srgbClr val="000000"/>
                </a:solidFill>
                <a:latin typeface="Times New Roman" pitchFamily="18" charset="0"/>
                <a:ea typeface="宋体" pitchFamily="2" charset="-122"/>
              </a:rPr>
              <a:t>c&gt;d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r>
              <a:rPr lang="en-US" altLang="zh-CN" dirty="0" err="1" smtClean="0">
                <a:solidFill>
                  <a:srgbClr val="000000"/>
                </a:solidFill>
                <a:latin typeface="Times New Roman" pitchFamily="18" charset="0"/>
                <a:ea typeface="宋体" pitchFamily="2" charset="-122"/>
              </a:rPr>
              <a:t>Ltrue</a:t>
            </a:r>
            <a:endParaRPr lang="en-US" altLang="zh-CN" dirty="0">
              <a:solidFill>
                <a:srgbClr val="000000"/>
              </a:solidFill>
              <a:latin typeface="Times New Roman" pitchFamily="18" charset="0"/>
              <a:ea typeface="宋体" pitchFamily="2" charset="-122"/>
            </a:endParaRPr>
          </a:p>
          <a:p>
            <a:pPr lvl="1">
              <a:lnSpc>
                <a:spcPct val="110000"/>
              </a:lnSpc>
            </a:pPr>
            <a:r>
              <a:rPr lang="en-US" altLang="zh-CN" dirty="0">
                <a:solidFill>
                  <a:srgbClr val="000000"/>
                </a:solidFill>
                <a:latin typeface="Times New Roman" pitchFamily="18" charset="0"/>
                <a:ea typeface="宋体" pitchFamily="2" charset="-122"/>
              </a:rPr>
              <a:t>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L</a:t>
            </a:r>
            <a:r>
              <a:rPr lang="en-US" altLang="zh-CN" baseline="-25000" dirty="0" smtClean="0">
                <a:solidFill>
                  <a:srgbClr val="000000"/>
                </a:solidFill>
                <a:latin typeface="Times New Roman" pitchFamily="18" charset="0"/>
                <a:ea typeface="宋体" pitchFamily="2" charset="-122"/>
              </a:rPr>
              <a:t>2</a:t>
            </a:r>
            <a:endParaRPr lang="en-US" altLang="zh-CN" baseline="-25000" dirty="0">
              <a:solidFill>
                <a:srgbClr val="000000"/>
              </a:solidFill>
              <a:latin typeface="Times New Roman" pitchFamily="18" charset="0"/>
              <a:ea typeface="宋体" pitchFamily="2" charset="-122"/>
            </a:endParaRPr>
          </a:p>
          <a:p>
            <a:pPr>
              <a:lnSpc>
                <a:spcPct val="110000"/>
              </a:lnSpc>
            </a:pPr>
            <a:r>
              <a:rPr lang="en-US" altLang="zh-CN" dirty="0">
                <a:solidFill>
                  <a:srgbClr val="000000"/>
                </a:solidFill>
                <a:latin typeface="Times New Roman" pitchFamily="18" charset="0"/>
                <a:ea typeface="宋体" pitchFamily="2" charset="-122"/>
              </a:rPr>
              <a:t>L</a:t>
            </a:r>
            <a:r>
              <a:rPr lang="en-US" altLang="zh-CN" baseline="-25000" dirty="0">
                <a:solidFill>
                  <a:srgbClr val="000000"/>
                </a:solidFill>
                <a:latin typeface="Times New Roman" pitchFamily="18" charset="0"/>
                <a:ea typeface="宋体" pitchFamily="2" charset="-122"/>
              </a:rPr>
              <a:t>2</a:t>
            </a:r>
            <a:r>
              <a:rPr lang="en-US" altLang="zh-CN" dirty="0">
                <a:solidFill>
                  <a:srgbClr val="000000"/>
                </a:solidFill>
                <a:latin typeface="Times New Roman" pitchFamily="18" charset="0"/>
                <a:ea typeface="宋体" pitchFamily="2" charset="-122"/>
              </a:rPr>
              <a:t>:  if  e&lt;f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r>
              <a:rPr lang="en-US" altLang="zh-CN" dirty="0" err="1">
                <a:solidFill>
                  <a:srgbClr val="000000"/>
                </a:solidFill>
                <a:latin typeface="Times New Roman" pitchFamily="18" charset="0"/>
                <a:ea typeface="宋体" pitchFamily="2" charset="-122"/>
              </a:rPr>
              <a:t>Ltrue</a:t>
            </a:r>
            <a:endParaRPr lang="en-US" altLang="zh-CN" dirty="0">
              <a:solidFill>
                <a:srgbClr val="000000"/>
              </a:solidFill>
              <a:latin typeface="Times New Roman" pitchFamily="18" charset="0"/>
              <a:ea typeface="宋体" pitchFamily="2" charset="-122"/>
            </a:endParaRPr>
          </a:p>
          <a:p>
            <a:pPr lvl="1">
              <a:lnSpc>
                <a:spcPct val="110000"/>
              </a:lnSpc>
            </a:pPr>
            <a:r>
              <a:rPr lang="en-US" altLang="zh-CN" dirty="0">
                <a:solidFill>
                  <a:srgbClr val="000000"/>
                </a:solidFill>
                <a:latin typeface="Times New Roman" pitchFamily="18" charset="0"/>
                <a:ea typeface="宋体" pitchFamily="2" charset="-122"/>
              </a:rPr>
              <a:t>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r>
              <a:rPr lang="en-US" altLang="zh-CN" dirty="0" err="1">
                <a:solidFill>
                  <a:srgbClr val="000000"/>
                </a:solidFill>
                <a:latin typeface="Times New Roman" pitchFamily="18" charset="0"/>
                <a:ea typeface="宋体" pitchFamily="2" charset="-122"/>
              </a:rPr>
              <a:t>Lfalse</a:t>
            </a:r>
            <a:endParaRPr lang="en-US" altLang="zh-CN" dirty="0">
              <a:solidFill>
                <a:srgbClr val="000000"/>
              </a:solidFill>
              <a:latin typeface="Times New Roman" pitchFamily="18" charset="0"/>
              <a:ea typeface="宋体" pitchFamily="2" charset="-122"/>
            </a:endParaRPr>
          </a:p>
        </p:txBody>
      </p:sp>
      <p:grpSp>
        <p:nvGrpSpPr>
          <p:cNvPr id="38" name="Group 23"/>
          <p:cNvGrpSpPr>
            <a:grpSpLocks/>
          </p:cNvGrpSpPr>
          <p:nvPr/>
        </p:nvGrpSpPr>
        <p:grpSpPr bwMode="auto">
          <a:xfrm>
            <a:off x="3732780" y="2753925"/>
            <a:ext cx="371475" cy="979488"/>
            <a:chOff x="2352" y="1050"/>
            <a:chExt cx="234" cy="617"/>
          </a:xfrm>
        </p:grpSpPr>
        <p:sp>
          <p:nvSpPr>
            <p:cNvPr id="39" name="Arc 24"/>
            <p:cNvSpPr>
              <a:spLocks/>
            </p:cNvSpPr>
            <p:nvPr/>
          </p:nvSpPr>
          <p:spPr bwMode="auto">
            <a:xfrm>
              <a:off x="2352" y="1297"/>
              <a:ext cx="234" cy="370"/>
            </a:xfrm>
            <a:custGeom>
              <a:avLst/>
              <a:gdLst>
                <a:gd name="G0" fmla="+- 0 0 0"/>
                <a:gd name="G1" fmla="+- 21600 0 0"/>
                <a:gd name="G2" fmla="+- 21600 0 0"/>
                <a:gd name="T0" fmla="*/ 0 w 21600"/>
                <a:gd name="T1" fmla="*/ 0 h 42655"/>
                <a:gd name="T2" fmla="*/ 4820 w 21600"/>
                <a:gd name="T3" fmla="*/ 42655 h 42655"/>
                <a:gd name="T4" fmla="*/ 0 w 21600"/>
                <a:gd name="T5" fmla="*/ 21600 h 42655"/>
              </a:gdLst>
              <a:ahLst/>
              <a:cxnLst>
                <a:cxn ang="0">
                  <a:pos x="T0" y="T1"/>
                </a:cxn>
                <a:cxn ang="0">
                  <a:pos x="T2" y="T3"/>
                </a:cxn>
                <a:cxn ang="0">
                  <a:pos x="T4" y="T5"/>
                </a:cxn>
              </a:cxnLst>
              <a:rect l="0" t="0" r="r" b="b"/>
              <a:pathLst>
                <a:path w="21600" h="42655" fill="none" extrusionOk="0">
                  <a:moveTo>
                    <a:pt x="-1" y="0"/>
                  </a:moveTo>
                  <a:cubicBezTo>
                    <a:pt x="11929" y="0"/>
                    <a:pt x="21600" y="9670"/>
                    <a:pt x="21600" y="21600"/>
                  </a:cubicBezTo>
                  <a:cubicBezTo>
                    <a:pt x="21600" y="31672"/>
                    <a:pt x="14638" y="40407"/>
                    <a:pt x="4820" y="42655"/>
                  </a:cubicBezTo>
                </a:path>
                <a:path w="21600" h="42655" stroke="0" extrusionOk="0">
                  <a:moveTo>
                    <a:pt x="-1" y="0"/>
                  </a:moveTo>
                  <a:cubicBezTo>
                    <a:pt x="11929" y="0"/>
                    <a:pt x="21600" y="9670"/>
                    <a:pt x="21600" y="21600"/>
                  </a:cubicBezTo>
                  <a:cubicBezTo>
                    <a:pt x="21600" y="31672"/>
                    <a:pt x="14638" y="40407"/>
                    <a:pt x="4820" y="42655"/>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40" name="Text Box 25"/>
            <p:cNvSpPr txBox="1">
              <a:spLocks noChangeArrowheads="1"/>
            </p:cNvSpPr>
            <p:nvPr/>
          </p:nvSpPr>
          <p:spPr bwMode="auto">
            <a:xfrm>
              <a:off x="2399" y="1050"/>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00"/>
                  </a:solidFill>
                  <a:latin typeface="Times New Roman" pitchFamily="18" charset="0"/>
                  <a:ea typeface="宋体" pitchFamily="2" charset="-122"/>
                </a:rPr>
                <a:t>f</a:t>
              </a:r>
            </a:p>
          </p:txBody>
        </p:sp>
      </p:grpSp>
    </p:spTree>
    <p:extLst>
      <p:ext uri="{BB962C8B-B14F-4D97-AF65-F5344CB8AC3E}">
        <p14:creationId xmlns:p14="http://schemas.microsoft.com/office/powerpoint/2010/main" val="7436629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6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6490"/>
                                        </p:tgtEl>
                                        <p:attrNameLst>
                                          <p:attrName>style.visibility</p:attrName>
                                        </p:attrNameLst>
                                      </p:cBhvr>
                                      <p:to>
                                        <p:strVal val="visible"/>
                                      </p:to>
                                    </p:set>
                                    <p:animEffect transition="in" filter="wipe(left)">
                                      <p:cBhvr>
                                        <p:cTn id="11" dur="500"/>
                                        <p:tgtEl>
                                          <p:spTgt spid="2764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6491"/>
                                        </p:tgtEl>
                                        <p:attrNameLst>
                                          <p:attrName>style.visibility</p:attrName>
                                        </p:attrNameLst>
                                      </p:cBhvr>
                                      <p:to>
                                        <p:strVal val="visible"/>
                                      </p:to>
                                    </p:set>
                                    <p:animEffect transition="in" filter="wipe(left)">
                                      <p:cBhvr>
                                        <p:cTn id="16" dur="500"/>
                                        <p:tgtEl>
                                          <p:spTgt spid="2764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6492"/>
                                        </p:tgtEl>
                                        <p:attrNameLst>
                                          <p:attrName>style.visibility</p:attrName>
                                        </p:attrNameLst>
                                      </p:cBhvr>
                                      <p:to>
                                        <p:strVal val="visible"/>
                                      </p:to>
                                    </p:set>
                                    <p:animEffect transition="in" filter="wipe(left)">
                                      <p:cBhvr>
                                        <p:cTn id="21" dur="500"/>
                                        <p:tgtEl>
                                          <p:spTgt spid="2764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276487"/>
                                        </p:tgtEl>
                                        <p:attrNameLst>
                                          <p:attrName>style.visibility</p:attrName>
                                        </p:attrNameLst>
                                      </p:cBhvr>
                                      <p:to>
                                        <p:strVal val="visible"/>
                                      </p:to>
                                    </p:set>
                                    <p:animEffect transition="in" filter="box(out)">
                                      <p:cBhvr>
                                        <p:cTn id="26" dur="500"/>
                                        <p:tgtEl>
                                          <p:spTgt spid="2764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64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12" fill="hold" nodeType="clickEffect">
                                  <p:stCondLst>
                                    <p:cond delay="0"/>
                                  </p:stCondLst>
                                  <p:childTnLst>
                                    <p:set>
                                      <p:cBhvr>
                                        <p:cTn id="34" dur="1" fill="hold">
                                          <p:stCondLst>
                                            <p:cond delay="0"/>
                                          </p:stCondLst>
                                        </p:cTn>
                                        <p:tgtEl>
                                          <p:spTgt spid="276497"/>
                                        </p:tgtEl>
                                        <p:attrNameLst>
                                          <p:attrName>style.visibility</p:attrName>
                                        </p:attrNameLst>
                                      </p:cBhvr>
                                      <p:to>
                                        <p:strVal val="visible"/>
                                      </p:to>
                                    </p:set>
                                    <p:animEffect transition="in" filter="strips(downLeft)">
                                      <p:cBhvr>
                                        <p:cTn id="35" dur="500"/>
                                        <p:tgtEl>
                                          <p:spTgt spid="276497"/>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276503"/>
                                        </p:tgtEl>
                                        <p:attrNameLst>
                                          <p:attrName>style.visibility</p:attrName>
                                        </p:attrNameLst>
                                      </p:cBhvr>
                                      <p:to>
                                        <p:strVal val="visible"/>
                                      </p:to>
                                    </p:set>
                                    <p:animEffect transition="in" filter="strips(downRight)">
                                      <p:cBhvr>
                                        <p:cTn id="40" dur="500"/>
                                        <p:tgtEl>
                                          <p:spTgt spid="276503"/>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nodeType="clickEffect">
                                  <p:stCondLst>
                                    <p:cond delay="0"/>
                                  </p:stCondLst>
                                  <p:childTnLst>
                                    <p:set>
                                      <p:cBhvr>
                                        <p:cTn id="44" dur="1" fill="hold">
                                          <p:stCondLst>
                                            <p:cond delay="0"/>
                                          </p:stCondLst>
                                        </p:cTn>
                                        <p:tgtEl>
                                          <p:spTgt spid="276494"/>
                                        </p:tgtEl>
                                        <p:attrNameLst>
                                          <p:attrName>style.visibility</p:attrName>
                                        </p:attrNameLst>
                                      </p:cBhvr>
                                      <p:to>
                                        <p:strVal val="visible"/>
                                      </p:to>
                                    </p:set>
                                    <p:animEffect transition="in" filter="strips(downLeft)">
                                      <p:cBhvr>
                                        <p:cTn id="45" dur="500"/>
                                        <p:tgtEl>
                                          <p:spTgt spid="2764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strips(downRight)">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276500"/>
                                        </p:tgtEl>
                                        <p:attrNameLst>
                                          <p:attrName>style.visibility</p:attrName>
                                        </p:attrNameLst>
                                      </p:cBhvr>
                                      <p:to>
                                        <p:strVal val="visible"/>
                                      </p:to>
                                    </p:set>
                                    <p:animEffect transition="in" filter="strips(downLeft)">
                                      <p:cBhvr>
                                        <p:cTn id="55" dur="500"/>
                                        <p:tgtEl>
                                          <p:spTgt spid="2765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6" fill="hold" nodeType="clickEffect">
                                  <p:stCondLst>
                                    <p:cond delay="0"/>
                                  </p:stCondLst>
                                  <p:childTnLst>
                                    <p:set>
                                      <p:cBhvr>
                                        <p:cTn id="59" dur="1" fill="hold">
                                          <p:stCondLst>
                                            <p:cond delay="0"/>
                                          </p:stCondLst>
                                        </p:cTn>
                                        <p:tgtEl>
                                          <p:spTgt spid="276509"/>
                                        </p:tgtEl>
                                        <p:attrNameLst>
                                          <p:attrName>style.visibility</p:attrName>
                                        </p:attrNameLst>
                                      </p:cBhvr>
                                      <p:to>
                                        <p:strVal val="visible"/>
                                      </p:to>
                                    </p:set>
                                    <p:animEffect transition="in" filter="strips(downRight)">
                                      <p:cBhvr>
                                        <p:cTn id="60" dur="500"/>
                                        <p:tgtEl>
                                          <p:spTgt spid="27650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76512"/>
                                        </p:tgtEl>
                                        <p:attrNameLst>
                                          <p:attrName>style.visibility</p:attrName>
                                        </p:attrNameLst>
                                      </p:cBhvr>
                                      <p:to>
                                        <p:strVal val="visible"/>
                                      </p:to>
                                    </p:set>
                                    <p:animEffect transition="in" filter="wipe(left)">
                                      <p:cBhvr>
                                        <p:cTn id="65" dur="500"/>
                                        <p:tgtEl>
                                          <p:spTgt spid="27651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76513"/>
                                        </p:tgtEl>
                                        <p:attrNameLst>
                                          <p:attrName>style.visibility</p:attrName>
                                        </p:attrNameLst>
                                      </p:cBhvr>
                                      <p:to>
                                        <p:strVal val="visible"/>
                                      </p:to>
                                    </p:set>
                                    <p:animEffect transition="in" filter="wipe(left)">
                                      <p:cBhvr>
                                        <p:cTn id="70" dur="500"/>
                                        <p:tgtEl>
                                          <p:spTgt spid="2765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76514"/>
                                        </p:tgtEl>
                                        <p:attrNameLst>
                                          <p:attrName>style.visibility</p:attrName>
                                        </p:attrNameLst>
                                      </p:cBhvr>
                                      <p:to>
                                        <p:strVal val="visible"/>
                                      </p:to>
                                    </p:set>
                                    <p:animEffect transition="in" filter="wipe(left)">
                                      <p:cBhvr>
                                        <p:cTn id="75" dur="500"/>
                                        <p:tgtEl>
                                          <p:spTgt spid="27651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76515"/>
                                        </p:tgtEl>
                                        <p:attrNameLst>
                                          <p:attrName>style.visibility</p:attrName>
                                        </p:attrNameLst>
                                      </p:cBhvr>
                                      <p:to>
                                        <p:strVal val="visible"/>
                                      </p:to>
                                    </p:set>
                                    <p:animEffect transition="in" filter="wipe(left)">
                                      <p:cBhvr>
                                        <p:cTn id="80" dur="500"/>
                                        <p:tgtEl>
                                          <p:spTgt spid="27651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76516">
                                            <p:txEl>
                                              <p:pRg st="0" end="0"/>
                                            </p:txEl>
                                          </p:spTgt>
                                        </p:tgtEl>
                                        <p:attrNameLst>
                                          <p:attrName>style.visibility</p:attrName>
                                        </p:attrNameLst>
                                      </p:cBhvr>
                                      <p:to>
                                        <p:strVal val="visible"/>
                                      </p:to>
                                    </p:set>
                                    <p:animEffect transition="in" filter="wipe(left)">
                                      <p:cBhvr>
                                        <p:cTn id="85" dur="500"/>
                                        <p:tgtEl>
                                          <p:spTgt spid="276516">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76516">
                                            <p:txEl>
                                              <p:pRg st="1" end="1"/>
                                            </p:txEl>
                                          </p:spTgt>
                                        </p:tgtEl>
                                        <p:attrNameLst>
                                          <p:attrName>style.visibility</p:attrName>
                                        </p:attrNameLst>
                                      </p:cBhvr>
                                      <p:to>
                                        <p:strVal val="visible"/>
                                      </p:to>
                                    </p:set>
                                    <p:animEffect transition="in" filter="wipe(left)">
                                      <p:cBhvr>
                                        <p:cTn id="88" dur="500"/>
                                        <p:tgtEl>
                                          <p:spTgt spid="276516">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76516">
                                            <p:txEl>
                                              <p:pRg st="2" end="2"/>
                                            </p:txEl>
                                          </p:spTgt>
                                        </p:tgtEl>
                                        <p:attrNameLst>
                                          <p:attrName>style.visibility</p:attrName>
                                        </p:attrNameLst>
                                      </p:cBhvr>
                                      <p:to>
                                        <p:strVal val="visible"/>
                                      </p:to>
                                    </p:set>
                                    <p:animEffect transition="in" filter="wipe(left)">
                                      <p:cBhvr>
                                        <p:cTn id="93" dur="500"/>
                                        <p:tgtEl>
                                          <p:spTgt spid="276516">
                                            <p:txEl>
                                              <p:pRg st="2" end="2"/>
                                            </p:txEl>
                                          </p:spTgt>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76516">
                                            <p:txEl>
                                              <p:pRg st="3" end="3"/>
                                            </p:txEl>
                                          </p:spTgt>
                                        </p:tgtEl>
                                        <p:attrNameLst>
                                          <p:attrName>style.visibility</p:attrName>
                                        </p:attrNameLst>
                                      </p:cBhvr>
                                      <p:to>
                                        <p:strVal val="visible"/>
                                      </p:to>
                                    </p:set>
                                    <p:animEffect transition="in" filter="wipe(left)">
                                      <p:cBhvr>
                                        <p:cTn id="96" dur="500"/>
                                        <p:tgtEl>
                                          <p:spTgt spid="276516">
                                            <p:txEl>
                                              <p:pRg st="3" end="3"/>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76516">
                                            <p:txEl>
                                              <p:pRg st="4" end="4"/>
                                            </p:txEl>
                                          </p:spTgt>
                                        </p:tgtEl>
                                        <p:attrNameLst>
                                          <p:attrName>style.visibility</p:attrName>
                                        </p:attrNameLst>
                                      </p:cBhvr>
                                      <p:to>
                                        <p:strVal val="visible"/>
                                      </p:to>
                                    </p:set>
                                    <p:animEffect transition="in" filter="wipe(left)">
                                      <p:cBhvr>
                                        <p:cTn id="101" dur="500"/>
                                        <p:tgtEl>
                                          <p:spTgt spid="276516">
                                            <p:txEl>
                                              <p:pRg st="4" end="4"/>
                                            </p:txEl>
                                          </p:spTgt>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76516">
                                            <p:txEl>
                                              <p:pRg st="5" end="5"/>
                                            </p:txEl>
                                          </p:spTgt>
                                        </p:tgtEl>
                                        <p:attrNameLst>
                                          <p:attrName>style.visibility</p:attrName>
                                        </p:attrNameLst>
                                      </p:cBhvr>
                                      <p:to>
                                        <p:strVal val="visible"/>
                                      </p:to>
                                    </p:set>
                                    <p:animEffect transition="in" filter="wipe(left)">
                                      <p:cBhvr>
                                        <p:cTn id="104" dur="500"/>
                                        <p:tgtEl>
                                          <p:spTgt spid="2765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utoUpdateAnimBg="0"/>
      <p:bldP spid="276491" grpId="0" autoUpdateAnimBg="0"/>
      <p:bldP spid="276492" grpId="0" autoUpdateAnimBg="0"/>
      <p:bldP spid="276493" grpId="0" autoUpdateAnimBg="0"/>
      <p:bldP spid="276512" grpId="0" animBg="1"/>
      <p:bldP spid="276513" grpId="0" animBg="1"/>
      <p:bldP spid="276514" grpId="0" autoUpdateAnimBg="0"/>
      <p:bldP spid="276515" grpId="0" autoUpdateAnimBg="0"/>
      <p:bldP spid="276516"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399"/>
            <a:ext cx="8610600" cy="1341385"/>
          </a:xfrm>
        </p:spPr>
        <p:txBody>
          <a:bodyPr/>
          <a:lstStyle/>
          <a:p>
            <a:r>
              <a:rPr lang="zh-CN" altLang="en-US" dirty="0" smtClean="0">
                <a:latin typeface="Verdana" pitchFamily="34" charset="0"/>
              </a:rPr>
              <a:t>用控制流表示法</a:t>
            </a:r>
            <a:r>
              <a:rPr lang="zh-CN" altLang="en-US" dirty="0">
                <a:latin typeface="Verdana" pitchFamily="34" charset="0"/>
              </a:rPr>
              <a:t>翻译布尔表达式</a:t>
            </a:r>
            <a:br>
              <a:rPr lang="zh-CN" altLang="en-US" dirty="0">
                <a:latin typeface="Verdana" pitchFamily="34" charset="0"/>
              </a:rPr>
            </a:br>
            <a:r>
              <a:rPr lang="zh-CN" altLang="en-US" dirty="0">
                <a:latin typeface="Verdana" pitchFamily="34" charset="0"/>
              </a:rPr>
              <a:t>        </a:t>
            </a:r>
            <a:r>
              <a:rPr lang="en-US" altLang="zh-CN" dirty="0">
                <a:latin typeface="Verdana" pitchFamily="34" charset="0"/>
              </a:rPr>
              <a:t>a&gt;b and c&gt;d or e&lt;f</a:t>
            </a:r>
            <a:endParaRPr lang="zh-CN" altLang="en-US" dirty="0"/>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119</a:t>
            </a:fld>
            <a:endParaRPr lang="en-US" altLang="zh-CN">
              <a:solidFill>
                <a:srgbClr val="0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5008"/>
            <a:ext cx="8640960" cy="3919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圆角矩形标注 4"/>
          <p:cNvSpPr/>
          <p:nvPr/>
        </p:nvSpPr>
        <p:spPr bwMode="auto">
          <a:xfrm>
            <a:off x="3221850" y="4734145"/>
            <a:ext cx="675075" cy="495055"/>
          </a:xfrm>
          <a:prstGeom prst="wedgeRoundRectCallout">
            <a:avLst>
              <a:gd name="adj1" fmla="val 99753"/>
              <a:gd name="adj2" fmla="val -60683"/>
              <a:gd name="adj3" fmla="val 16667"/>
            </a:avLst>
          </a:prstGeom>
          <a:solidFill>
            <a:srgbClr val="FFFF66"/>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smtClean="0">
                <a:solidFill>
                  <a:srgbClr val="000000"/>
                </a:solidFill>
                <a:latin typeface="Times New Roman" pitchFamily="18" charset="0"/>
              </a:rPr>
              <a:t>L</a:t>
            </a:r>
            <a:r>
              <a:rPr lang="en-US" altLang="zh-CN" baseline="-25000" dirty="0" smtClean="0">
                <a:solidFill>
                  <a:srgbClr val="000000"/>
                </a:solidFill>
                <a:latin typeface="Times New Roman" pitchFamily="18" charset="0"/>
              </a:rPr>
              <a:t>1</a:t>
            </a:r>
            <a:endParaRPr lang="zh-CN" altLang="en-US" baseline="-25000" dirty="0" smtClean="0">
              <a:solidFill>
                <a:srgbClr val="000000"/>
              </a:solidFill>
              <a:latin typeface="Times New Roman" pitchFamily="18" charset="0"/>
            </a:endParaRPr>
          </a:p>
        </p:txBody>
      </p:sp>
      <p:sp>
        <p:nvSpPr>
          <p:cNvPr id="7" name="圆角矩形标注 6"/>
          <p:cNvSpPr/>
          <p:nvPr/>
        </p:nvSpPr>
        <p:spPr bwMode="auto">
          <a:xfrm>
            <a:off x="5877145" y="3564015"/>
            <a:ext cx="675075" cy="495055"/>
          </a:xfrm>
          <a:prstGeom prst="wedgeRoundRectCallout">
            <a:avLst>
              <a:gd name="adj1" fmla="val 99753"/>
              <a:gd name="adj2" fmla="val -60683"/>
              <a:gd name="adj3" fmla="val 16667"/>
            </a:avLst>
          </a:prstGeom>
          <a:solidFill>
            <a:srgbClr val="FFFF66"/>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smtClean="0">
                <a:solidFill>
                  <a:srgbClr val="000000"/>
                </a:solidFill>
                <a:latin typeface="Times New Roman" pitchFamily="18" charset="0"/>
              </a:rPr>
              <a:t>L</a:t>
            </a:r>
            <a:r>
              <a:rPr lang="en-US" altLang="zh-CN" baseline="-25000" dirty="0" smtClean="0">
                <a:solidFill>
                  <a:srgbClr val="000000"/>
                </a:solidFill>
                <a:latin typeface="Times New Roman" pitchFamily="18" charset="0"/>
              </a:rPr>
              <a:t>2</a:t>
            </a:r>
            <a:endParaRPr lang="zh-CN" altLang="en-US" baseline="-25000" dirty="0" smtClean="0">
              <a:solidFill>
                <a:srgbClr val="000000"/>
              </a:solidFill>
              <a:latin typeface="Times New Roman" pitchFamily="18" charset="0"/>
            </a:endParaRPr>
          </a:p>
        </p:txBody>
      </p:sp>
    </p:spTree>
    <p:extLst>
      <p:ext uri="{BB962C8B-B14F-4D97-AF65-F5344CB8AC3E}">
        <p14:creationId xmlns:p14="http://schemas.microsoft.com/office/powerpoint/2010/main" val="203051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59" y="2572398"/>
            <a:ext cx="4500357" cy="419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E8D6B1D8-1C12-4AB4-8240-EB09D7550629}" type="slidenum">
              <a:rPr lang="en-US" altLang="zh-CN" sz="1400" b="0" smtClean="0">
                <a:latin typeface="Times New Roman" pitchFamily="18" charset="0"/>
              </a:rPr>
              <a:pPr eaLnBrk="1" hangingPunct="1"/>
              <a:t>12</a:t>
            </a:fld>
            <a:endParaRPr lang="en-US" altLang="zh-CN" sz="1400" b="0" smtClean="0">
              <a:latin typeface="Times New Roman" pitchFamily="18" charset="0"/>
            </a:endParaRPr>
          </a:p>
        </p:txBody>
      </p:sp>
      <p:sp>
        <p:nvSpPr>
          <p:cNvPr id="5123" name="Rectangle 2"/>
          <p:cNvSpPr>
            <a:spLocks noGrp="1" noChangeArrowheads="1"/>
          </p:cNvSpPr>
          <p:nvPr>
            <p:ph type="title"/>
          </p:nvPr>
        </p:nvSpPr>
        <p:spPr>
          <a:xfrm>
            <a:off x="304800" y="152400"/>
            <a:ext cx="8610600" cy="447675"/>
          </a:xfrm>
        </p:spPr>
        <p:txBody>
          <a:bodyPr/>
          <a:lstStyle/>
          <a:p>
            <a:pPr eaLnBrk="1" hangingPunct="1"/>
            <a:r>
              <a:rPr lang="zh-CN" altLang="en-US" sz="3600" dirty="0" smtClean="0">
                <a:solidFill>
                  <a:srgbClr val="FF0000"/>
                </a:solidFill>
              </a:rPr>
              <a:t>语法制导翻译示例（续）</a:t>
            </a:r>
          </a:p>
        </p:txBody>
      </p:sp>
      <p:sp>
        <p:nvSpPr>
          <p:cNvPr id="187396" name="Rectangle 4"/>
          <p:cNvSpPr>
            <a:spLocks noChangeArrowheads="1"/>
          </p:cNvSpPr>
          <p:nvPr/>
        </p:nvSpPr>
        <p:spPr bwMode="auto">
          <a:xfrm>
            <a:off x="5742130" y="52722"/>
            <a:ext cx="12541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E</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T</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F</a:t>
            </a:r>
          </a:p>
          <a:p>
            <a:r>
              <a:rPr lang="en-US" altLang="zh-CN" sz="2000" dirty="0">
                <a:latin typeface="Times New Roman" pitchFamily="18" charset="0"/>
                <a:ea typeface="宋体" pitchFamily="2" charset="-122"/>
              </a:rPr>
              <a:t>F</a:t>
            </a:r>
            <a:r>
              <a:rPr lang="en-US" altLang="zh-CN" sz="2000" dirty="0">
                <a:latin typeface="Times New Roman" pitchFamily="18" charset="0"/>
                <a:ea typeface="宋体" pitchFamily="2" charset="-122"/>
                <a:sym typeface="Symbol" pitchFamily="18" charset="2"/>
              </a:rPr>
              <a:t></a:t>
            </a:r>
            <a:r>
              <a:rPr lang="en-US" altLang="zh-CN" sz="2000" dirty="0">
                <a:latin typeface="Times New Roman" pitchFamily="18" charset="0"/>
                <a:ea typeface="宋体" pitchFamily="2" charset="-122"/>
              </a:rPr>
              <a:t>(E) </a:t>
            </a:r>
          </a:p>
          <a:p>
            <a:r>
              <a:rPr lang="en-US" altLang="zh-CN" sz="2000" dirty="0" err="1">
                <a:latin typeface="Times New Roman" pitchFamily="18" charset="0"/>
                <a:ea typeface="宋体" pitchFamily="2" charset="-122"/>
              </a:rPr>
              <a:t>F</a:t>
            </a:r>
            <a:r>
              <a:rPr lang="en-US" altLang="zh-CN" sz="2000" dirty="0" err="1">
                <a:latin typeface="Times New Roman" pitchFamily="18" charset="0"/>
                <a:ea typeface="宋体" pitchFamily="2" charset="-122"/>
                <a:sym typeface="Symbol" pitchFamily="18" charset="2"/>
              </a:rPr>
              <a:t></a:t>
            </a:r>
            <a:r>
              <a:rPr lang="en-US" altLang="zh-CN" sz="2000" dirty="0" err="1">
                <a:latin typeface="Times New Roman" pitchFamily="18" charset="0"/>
                <a:ea typeface="宋体" pitchFamily="2" charset="-122"/>
              </a:rPr>
              <a:t>digit</a:t>
            </a:r>
            <a:endParaRPr lang="en-US" altLang="zh-CN" sz="2000" dirty="0">
              <a:latin typeface="Times New Roman" pitchFamily="18" charset="0"/>
              <a:ea typeface="宋体" pitchFamily="2" charset="-122"/>
            </a:endParaRPr>
          </a:p>
        </p:txBody>
      </p:sp>
      <p:sp>
        <p:nvSpPr>
          <p:cNvPr id="187397" name="Rectangle 5"/>
          <p:cNvSpPr>
            <a:spLocks noChangeArrowheads="1"/>
          </p:cNvSpPr>
          <p:nvPr/>
        </p:nvSpPr>
        <p:spPr bwMode="auto">
          <a:xfrm>
            <a:off x="6912117" y="52722"/>
            <a:ext cx="2232025" cy="20261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=E</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.val+T.val</a:t>
            </a:r>
          </a:p>
          <a:p>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T.val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=T</a:t>
            </a:r>
            <a:r>
              <a:rPr lang="en-US" altLang="zh-CN" sz="2000" baseline="-25000" dirty="0">
                <a:latin typeface="Times New Roman" pitchFamily="18" charset="0"/>
                <a:ea typeface="宋体" pitchFamily="2" charset="-122"/>
              </a:rPr>
              <a:t>1</a:t>
            </a:r>
            <a:r>
              <a:rPr lang="en-US" altLang="zh-CN" sz="2000" dirty="0">
                <a:latin typeface="Times New Roman" pitchFamily="18" charset="0"/>
                <a:ea typeface="宋体" pitchFamily="2" charset="-122"/>
              </a:rPr>
              <a:t>.val*</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T.val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F.val</a:t>
            </a:r>
            <a:endParaRPr lang="en-US" altLang="zh-CN" sz="2000" dirty="0">
              <a:latin typeface="Times New Roman" pitchFamily="18" charset="0"/>
              <a:ea typeface="宋体" pitchFamily="2" charset="-122"/>
            </a:endParaRP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E.val</a:t>
            </a:r>
            <a:r>
              <a:rPr lang="en-US" altLang="zh-CN" sz="2000" dirty="0">
                <a:latin typeface="Times New Roman" pitchFamily="18" charset="0"/>
                <a:ea typeface="宋体" pitchFamily="2" charset="-122"/>
              </a:rPr>
              <a:t> </a:t>
            </a:r>
          </a:p>
          <a:p>
            <a:r>
              <a:rPr lang="en-US" altLang="zh-CN" sz="2000" dirty="0" err="1">
                <a:latin typeface="Times New Roman" pitchFamily="18" charset="0"/>
                <a:ea typeface="宋体" pitchFamily="2" charset="-122"/>
              </a:rPr>
              <a:t>F.val</a:t>
            </a:r>
            <a:r>
              <a:rPr lang="en-US" altLang="zh-CN" sz="2000" dirty="0">
                <a:latin typeface="Times New Roman" pitchFamily="18" charset="0"/>
                <a:ea typeface="宋体" pitchFamily="2" charset="-122"/>
              </a:rPr>
              <a:t>=</a:t>
            </a:r>
            <a:r>
              <a:rPr lang="en-US" altLang="zh-CN" sz="2000" dirty="0" err="1">
                <a:latin typeface="Times New Roman" pitchFamily="18" charset="0"/>
                <a:ea typeface="宋体" pitchFamily="2" charset="-122"/>
              </a:rPr>
              <a:t>digit.val</a:t>
            </a:r>
            <a:endParaRPr lang="en-US" altLang="zh-CN" sz="2000" dirty="0">
              <a:latin typeface="Times New Roman" pitchFamily="18" charset="0"/>
              <a:ea typeface="宋体" pitchFamily="2" charset="-122"/>
            </a:endParaRPr>
          </a:p>
        </p:txBody>
      </p:sp>
      <p:sp>
        <p:nvSpPr>
          <p:cNvPr id="187395" name="Rectangle 3"/>
          <p:cNvSpPr>
            <a:spLocks noGrp="1" noChangeArrowheads="1"/>
          </p:cNvSpPr>
          <p:nvPr>
            <p:ph type="body" idx="1"/>
          </p:nvPr>
        </p:nvSpPr>
        <p:spPr>
          <a:xfrm>
            <a:off x="206515" y="1039769"/>
            <a:ext cx="8640763" cy="5539581"/>
          </a:xfrm>
        </p:spPr>
        <p:txBody>
          <a:bodyPr/>
          <a:lstStyle/>
          <a:p>
            <a:pPr marL="0" indent="0" eaLnBrk="1" hangingPunct="1">
              <a:lnSpc>
                <a:spcPct val="90000"/>
              </a:lnSpc>
              <a:buNone/>
            </a:pPr>
            <a:r>
              <a:rPr lang="zh-CN" altLang="en-US" sz="2400" dirty="0">
                <a:latin typeface="宋体" pitchFamily="2" charset="-122"/>
              </a:rPr>
              <a:t>例如：考虑算术表达式</a:t>
            </a:r>
            <a:r>
              <a:rPr lang="zh-CN" altLang="en-US" sz="2400" dirty="0" smtClean="0">
                <a:latin typeface="宋体" pitchFamily="2" charset="-122"/>
              </a:rPr>
              <a:t>文法</a:t>
            </a:r>
            <a:endParaRPr lang="en-US" altLang="zh-CN" sz="2400" dirty="0" smtClean="0">
              <a:latin typeface="宋体" pitchFamily="2" charset="-122"/>
            </a:endParaRPr>
          </a:p>
          <a:p>
            <a:pPr eaLnBrk="1" hangingPunct="1">
              <a:lnSpc>
                <a:spcPct val="90000"/>
              </a:lnSpc>
            </a:pPr>
            <a:r>
              <a:rPr lang="zh-CN" altLang="en-US" sz="2400" dirty="0" smtClean="0">
                <a:solidFill>
                  <a:srgbClr val="0000FF"/>
                </a:solidFill>
                <a:latin typeface="宋体" pitchFamily="2" charset="-122"/>
              </a:rPr>
              <a:t>翻译</a:t>
            </a:r>
            <a:r>
              <a:rPr lang="zh-CN" altLang="en-US" sz="2400" dirty="0">
                <a:solidFill>
                  <a:srgbClr val="0000FF"/>
                </a:solidFill>
                <a:latin typeface="宋体" pitchFamily="2" charset="-122"/>
              </a:rPr>
              <a:t>目标：</a:t>
            </a:r>
            <a:r>
              <a:rPr lang="zh-CN" altLang="en-US" sz="2400" dirty="0" smtClean="0">
                <a:solidFill>
                  <a:srgbClr val="0000FF"/>
                </a:solidFill>
                <a:latin typeface="宋体" pitchFamily="2" charset="-122"/>
              </a:rPr>
              <a:t>计算</a:t>
            </a:r>
            <a:r>
              <a:rPr lang="zh-CN" altLang="en-US" sz="2400" dirty="0" smtClean="0">
                <a:solidFill>
                  <a:srgbClr val="FF0000"/>
                </a:solidFill>
                <a:latin typeface="宋体" pitchFamily="2" charset="-122"/>
              </a:rPr>
              <a:t>并打印</a:t>
            </a:r>
            <a:r>
              <a:rPr lang="zh-CN" altLang="en-US" sz="2400" dirty="0" smtClean="0">
                <a:solidFill>
                  <a:srgbClr val="0000FF"/>
                </a:solidFill>
                <a:latin typeface="宋体" pitchFamily="2" charset="-122"/>
              </a:rPr>
              <a:t>表达式</a:t>
            </a:r>
            <a:r>
              <a:rPr lang="zh-CN" altLang="en-US" sz="2400" dirty="0">
                <a:solidFill>
                  <a:srgbClr val="0000FF"/>
                </a:solidFill>
                <a:latin typeface="宋体" pitchFamily="2" charset="-122"/>
              </a:rPr>
              <a:t>的值</a:t>
            </a:r>
          </a:p>
          <a:p>
            <a:pPr eaLnBrk="1" hangingPunct="1">
              <a:lnSpc>
                <a:spcPct val="90000"/>
              </a:lnSpc>
            </a:pPr>
            <a:r>
              <a:rPr lang="zh-CN" altLang="en-US" sz="2400" dirty="0" smtClean="0">
                <a:latin typeface="宋体" pitchFamily="2" charset="-122"/>
              </a:rPr>
              <a:t>根据语法分析过程中使用的产生式，</a:t>
            </a:r>
            <a:r>
              <a:rPr lang="en-US" altLang="zh-CN" sz="2400" dirty="0" smtClean="0">
                <a:latin typeface="宋体" pitchFamily="2" charset="-122"/>
              </a:rPr>
              <a:t/>
            </a:r>
            <a:br>
              <a:rPr lang="en-US" altLang="zh-CN" sz="2400" dirty="0" smtClean="0">
                <a:latin typeface="宋体" pitchFamily="2" charset="-122"/>
              </a:rPr>
            </a:br>
            <a:r>
              <a:rPr lang="zh-CN" altLang="en-US" sz="2400" dirty="0" smtClean="0">
                <a:latin typeface="宋体" pitchFamily="2" charset="-122"/>
              </a:rPr>
              <a:t>执行相应的语义规则，完成相应的属性求值，从而完成翻译。</a:t>
            </a:r>
            <a:endParaRPr lang="en-US" altLang="zh-CN" sz="2400" dirty="0" smtClean="0">
              <a:latin typeface="宋体" pitchFamily="2" charset="-122"/>
            </a:endParaRPr>
          </a:p>
          <a:p>
            <a:pPr eaLnBrk="1" hangingPunct="1">
              <a:lnSpc>
                <a:spcPct val="90000"/>
              </a:lnSpc>
            </a:pPr>
            <a:r>
              <a:rPr lang="zh-CN" altLang="en-US" sz="2400" dirty="0" smtClean="0">
                <a:latin typeface="宋体" pitchFamily="2" charset="-122"/>
              </a:rPr>
              <a:t>例如：</a:t>
            </a:r>
            <a:r>
              <a:rPr lang="en-US" altLang="zh-CN" sz="2400" dirty="0" smtClean="0">
                <a:latin typeface="宋体" pitchFamily="2" charset="-122"/>
              </a:rPr>
              <a:t>3</a:t>
            </a:r>
            <a:r>
              <a:rPr lang="zh-CN" altLang="en-US" sz="2400" dirty="0" smtClean="0">
                <a:latin typeface="宋体" pitchFamily="2" charset="-122"/>
              </a:rPr>
              <a:t>*</a:t>
            </a:r>
            <a:r>
              <a:rPr lang="en-US" altLang="zh-CN" sz="2400" dirty="0" smtClean="0">
                <a:latin typeface="宋体" pitchFamily="2" charset="-122"/>
              </a:rPr>
              <a:t>4+5</a:t>
            </a:r>
          </a:p>
          <a:p>
            <a:pPr lvl="1" eaLnBrk="1" hangingPunct="1">
              <a:lnSpc>
                <a:spcPct val="90000"/>
              </a:lnSpc>
            </a:pPr>
            <a:r>
              <a:rPr lang="zh-CN" altLang="en-US" dirty="0" smtClean="0">
                <a:latin typeface="宋体" pitchFamily="2" charset="-122"/>
              </a:rPr>
              <a:t>拓广文法：增加 </a:t>
            </a:r>
            <a:r>
              <a:rPr lang="en-US" altLang="zh-CN" dirty="0" smtClean="0">
                <a:latin typeface="宋体" pitchFamily="2" charset="-122"/>
              </a:rPr>
              <a:t>L</a:t>
            </a:r>
            <a:r>
              <a:rPr lang="en-US" altLang="zh-CN" dirty="0" smtClean="0">
                <a:latin typeface="宋体" pitchFamily="2" charset="-122"/>
                <a:sym typeface="Symbol"/>
              </a:rPr>
              <a:t>E</a:t>
            </a:r>
            <a:endParaRPr lang="en-US" altLang="zh-CN" dirty="0" smtClean="0">
              <a:latin typeface="宋体" pitchFamily="2" charset="-122"/>
            </a:endParaRPr>
          </a:p>
          <a:p>
            <a:pPr lvl="1" eaLnBrk="1" hangingPunct="1">
              <a:lnSpc>
                <a:spcPct val="90000"/>
              </a:lnSpc>
            </a:pPr>
            <a:r>
              <a:rPr lang="zh-CN" altLang="en-US" dirty="0" smtClean="0">
                <a:latin typeface="宋体" pitchFamily="2" charset="-122"/>
              </a:rPr>
              <a:t>分析树：</a:t>
            </a:r>
          </a:p>
        </p:txBody>
      </p:sp>
      <p:pic>
        <p:nvPicPr>
          <p:cNvPr id="156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995" y="6438140"/>
            <a:ext cx="7239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285" y="5791640"/>
            <a:ext cx="7048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6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7265" y="5139190"/>
            <a:ext cx="7239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组合 17"/>
          <p:cNvGrpSpPr/>
          <p:nvPr/>
        </p:nvGrpSpPr>
        <p:grpSpPr>
          <a:xfrm>
            <a:off x="2861810" y="5814265"/>
            <a:ext cx="723900" cy="623875"/>
            <a:chOff x="2861810" y="5814265"/>
            <a:chExt cx="723900" cy="623875"/>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810" y="5814265"/>
              <a:ext cx="7239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箭头连接符 2"/>
            <p:cNvCxnSpPr/>
            <p:nvPr/>
          </p:nvCxnSpPr>
          <p:spPr bwMode="auto">
            <a:xfrm flipV="1">
              <a:off x="2996825" y="612000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24"/>
          <p:cNvGrpSpPr/>
          <p:nvPr/>
        </p:nvGrpSpPr>
        <p:grpSpPr>
          <a:xfrm>
            <a:off x="2861810" y="5184195"/>
            <a:ext cx="723900" cy="623875"/>
            <a:chOff x="2861810" y="5184195"/>
            <a:chExt cx="723900" cy="623875"/>
          </a:xfrm>
        </p:grpSpPr>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810" y="5184195"/>
              <a:ext cx="7239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直接箭头连接符 14"/>
            <p:cNvCxnSpPr/>
            <p:nvPr/>
          </p:nvCxnSpPr>
          <p:spPr bwMode="auto">
            <a:xfrm flipV="1">
              <a:off x="2996825" y="548993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p:nvPr/>
        </p:nvGrpSpPr>
        <p:grpSpPr>
          <a:xfrm>
            <a:off x="5067055" y="5161570"/>
            <a:ext cx="704850" cy="607690"/>
            <a:chOff x="5067055" y="5161570"/>
            <a:chExt cx="704850" cy="607690"/>
          </a:xfrm>
        </p:grpSpPr>
        <p:cxnSp>
          <p:nvCxnSpPr>
            <p:cNvPr id="16" name="直接箭头连接符 15"/>
            <p:cNvCxnSpPr/>
            <p:nvPr/>
          </p:nvCxnSpPr>
          <p:spPr bwMode="auto">
            <a:xfrm flipV="1">
              <a:off x="5202070" y="545112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055" y="5161570"/>
              <a:ext cx="7048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组合 26"/>
          <p:cNvGrpSpPr/>
          <p:nvPr/>
        </p:nvGrpSpPr>
        <p:grpSpPr>
          <a:xfrm>
            <a:off x="3941930" y="3834045"/>
            <a:ext cx="819150" cy="603882"/>
            <a:chOff x="3941930" y="3834045"/>
            <a:chExt cx="819150" cy="603882"/>
          </a:xfrm>
        </p:grpSpPr>
        <p:pic>
          <p:nvPicPr>
            <p:cNvPr id="1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930" y="3834045"/>
              <a:ext cx="8191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接箭头连接符 19"/>
            <p:cNvCxnSpPr/>
            <p:nvPr/>
          </p:nvCxnSpPr>
          <p:spPr bwMode="auto">
            <a:xfrm flipV="1">
              <a:off x="4076945" y="4119795"/>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25"/>
          <p:cNvGrpSpPr/>
          <p:nvPr/>
        </p:nvGrpSpPr>
        <p:grpSpPr>
          <a:xfrm>
            <a:off x="3223760" y="4419110"/>
            <a:ext cx="2195720" cy="765086"/>
            <a:chOff x="3223760" y="4419110"/>
            <a:chExt cx="2195720" cy="765086"/>
          </a:xfrm>
        </p:grpSpPr>
        <p:pic>
          <p:nvPicPr>
            <p:cNvPr id="1566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930" y="4419110"/>
              <a:ext cx="8191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直接箭头连接符 20"/>
            <p:cNvCxnSpPr/>
            <p:nvPr/>
          </p:nvCxnSpPr>
          <p:spPr bwMode="auto">
            <a:xfrm flipV="1">
              <a:off x="3223760" y="4704860"/>
              <a:ext cx="1127745" cy="479336"/>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stCxn id="17" idx="0"/>
              <a:endCxn id="156678" idx="2"/>
            </p:cNvCxnSpPr>
            <p:nvPr/>
          </p:nvCxnSpPr>
          <p:spPr bwMode="auto">
            <a:xfrm flipH="1" flipV="1">
              <a:off x="4351505" y="4704860"/>
              <a:ext cx="1067975" cy="45671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22"/>
          <p:cNvGrpSpPr/>
          <p:nvPr/>
        </p:nvGrpSpPr>
        <p:grpSpPr>
          <a:xfrm>
            <a:off x="6914286" y="4524831"/>
            <a:ext cx="723900" cy="617456"/>
            <a:chOff x="6914286" y="4524831"/>
            <a:chExt cx="723900" cy="617456"/>
          </a:xfrm>
        </p:grpSpPr>
        <p:pic>
          <p:nvPicPr>
            <p:cNvPr id="2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4286" y="4524831"/>
              <a:ext cx="7239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直接箭头连接符 29"/>
            <p:cNvCxnSpPr/>
            <p:nvPr/>
          </p:nvCxnSpPr>
          <p:spPr bwMode="auto">
            <a:xfrm flipV="1">
              <a:off x="7047275" y="4824155"/>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 name="组合 31"/>
          <p:cNvGrpSpPr/>
          <p:nvPr/>
        </p:nvGrpSpPr>
        <p:grpSpPr>
          <a:xfrm>
            <a:off x="6908440" y="3834045"/>
            <a:ext cx="723900" cy="675075"/>
            <a:chOff x="6908440" y="3834045"/>
            <a:chExt cx="723900" cy="675075"/>
          </a:xfrm>
        </p:grpSpPr>
        <p:pic>
          <p:nvPicPr>
            <p:cNvPr id="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440" y="3834045"/>
              <a:ext cx="7239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直接箭头连接符 30"/>
            <p:cNvCxnSpPr/>
            <p:nvPr/>
          </p:nvCxnSpPr>
          <p:spPr bwMode="auto">
            <a:xfrm flipV="1">
              <a:off x="7047275" y="4190988"/>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33"/>
          <p:cNvGrpSpPr/>
          <p:nvPr/>
        </p:nvGrpSpPr>
        <p:grpSpPr>
          <a:xfrm>
            <a:off x="4351505" y="3203975"/>
            <a:ext cx="2918885" cy="630070"/>
            <a:chOff x="4351505" y="3203975"/>
            <a:chExt cx="2918885" cy="630070"/>
          </a:xfrm>
        </p:grpSpPr>
        <p:pic>
          <p:nvPicPr>
            <p:cNvPr id="1566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3990" y="3203975"/>
              <a:ext cx="8382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直接箭头连接符 32"/>
            <p:cNvCxnSpPr>
              <a:stCxn id="29" idx="0"/>
              <a:endCxn id="156679" idx="2"/>
            </p:cNvCxnSpPr>
            <p:nvPr/>
          </p:nvCxnSpPr>
          <p:spPr bwMode="auto">
            <a:xfrm flipH="1" flipV="1">
              <a:off x="5863090" y="3480200"/>
              <a:ext cx="1407300" cy="35384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a:stCxn id="19" idx="0"/>
              <a:endCxn id="156679" idx="2"/>
            </p:cNvCxnSpPr>
            <p:nvPr/>
          </p:nvCxnSpPr>
          <p:spPr bwMode="auto">
            <a:xfrm flipV="1">
              <a:off x="4351505" y="3480200"/>
              <a:ext cx="1511585" cy="35384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 name="组合 34"/>
          <p:cNvGrpSpPr/>
          <p:nvPr/>
        </p:nvGrpSpPr>
        <p:grpSpPr>
          <a:xfrm>
            <a:off x="5443990" y="2572398"/>
            <a:ext cx="1123950" cy="631577"/>
            <a:chOff x="5443990" y="2572398"/>
            <a:chExt cx="1123950" cy="631577"/>
          </a:xfrm>
        </p:grpSpPr>
        <p:cxnSp>
          <p:nvCxnSpPr>
            <p:cNvPr id="40" name="直接箭头连接符 39"/>
            <p:cNvCxnSpPr/>
            <p:nvPr/>
          </p:nvCxnSpPr>
          <p:spPr bwMode="auto">
            <a:xfrm flipV="1">
              <a:off x="5562110" y="2885843"/>
              <a:ext cx="0" cy="31813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66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3990" y="2572398"/>
              <a:ext cx="11239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up)">
                                      <p:cBhvr>
                                        <p:cTn id="7" dur="500"/>
                                        <p:tgtEl>
                                          <p:spTgt spid="1873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7395">
                                            <p:txEl>
                                              <p:pRg st="1" end="1"/>
                                            </p:txEl>
                                          </p:spTgt>
                                        </p:tgtEl>
                                        <p:attrNameLst>
                                          <p:attrName>style.visibility</p:attrName>
                                        </p:attrNameLst>
                                      </p:cBhvr>
                                      <p:to>
                                        <p:strVal val="visible"/>
                                      </p:to>
                                    </p:set>
                                    <p:animEffect transition="in" filter="wipe(up)">
                                      <p:cBhvr>
                                        <p:cTn id="10" dur="500"/>
                                        <p:tgtEl>
                                          <p:spTgt spid="1873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7395">
                                            <p:txEl>
                                              <p:pRg st="2" end="2"/>
                                            </p:txEl>
                                          </p:spTgt>
                                        </p:tgtEl>
                                        <p:attrNameLst>
                                          <p:attrName>style.visibility</p:attrName>
                                        </p:attrNameLst>
                                      </p:cBhvr>
                                      <p:to>
                                        <p:strVal val="visible"/>
                                      </p:to>
                                    </p:set>
                                    <p:animEffect transition="in" filter="wipe(up)">
                                      <p:cBhvr>
                                        <p:cTn id="15" dur="500"/>
                                        <p:tgtEl>
                                          <p:spTgt spid="1873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87395">
                                            <p:txEl>
                                              <p:pRg st="3" end="3"/>
                                            </p:txEl>
                                          </p:spTgt>
                                        </p:tgtEl>
                                        <p:attrNameLst>
                                          <p:attrName>style.visibility</p:attrName>
                                        </p:attrNameLst>
                                      </p:cBhvr>
                                      <p:to>
                                        <p:strVal val="visible"/>
                                      </p:to>
                                    </p:set>
                                    <p:animEffect transition="in" filter="wipe(up)">
                                      <p:cBhvr>
                                        <p:cTn id="20" dur="500"/>
                                        <p:tgtEl>
                                          <p:spTgt spid="1873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87395">
                                            <p:txEl>
                                              <p:pRg st="4" end="4"/>
                                            </p:txEl>
                                          </p:spTgt>
                                        </p:tgtEl>
                                        <p:attrNameLst>
                                          <p:attrName>style.visibility</p:attrName>
                                        </p:attrNameLst>
                                      </p:cBhvr>
                                      <p:to>
                                        <p:strVal val="visible"/>
                                      </p:to>
                                    </p:set>
                                    <p:animEffect transition="in" filter="wipe(up)">
                                      <p:cBhvr>
                                        <p:cTn id="25" dur="500"/>
                                        <p:tgtEl>
                                          <p:spTgt spid="1873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87395">
                                            <p:txEl>
                                              <p:pRg st="5" end="5"/>
                                            </p:txEl>
                                          </p:spTgt>
                                        </p:tgtEl>
                                        <p:attrNameLst>
                                          <p:attrName>style.visibility</p:attrName>
                                        </p:attrNameLst>
                                      </p:cBhvr>
                                      <p:to>
                                        <p:strVal val="visible"/>
                                      </p:to>
                                    </p:set>
                                    <p:animEffect transition="in" filter="wipe(up)">
                                      <p:cBhvr>
                                        <p:cTn id="30" dur="500"/>
                                        <p:tgtEl>
                                          <p:spTgt spid="1873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6674"/>
                                        </p:tgtEl>
                                        <p:attrNameLst>
                                          <p:attrName>style.visibility</p:attrName>
                                        </p:attrNameLst>
                                      </p:cBhvr>
                                      <p:to>
                                        <p:strVal val="visible"/>
                                      </p:to>
                                    </p:set>
                                    <p:animEffect transition="in" filter="wipe(left)">
                                      <p:cBhvr>
                                        <p:cTn id="35" dur="500"/>
                                        <p:tgtEl>
                                          <p:spTgt spid="15667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66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667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down)">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66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EEFFB0-5C3C-495E-B27F-82675DCF14E4}" type="slidenum">
              <a:rPr lang="en-US" altLang="zh-CN">
                <a:solidFill>
                  <a:srgbClr val="000000"/>
                </a:solidFill>
              </a:rPr>
              <a:pPr/>
              <a:t>120</a:t>
            </a:fld>
            <a:endParaRPr lang="en-US" altLang="zh-CN">
              <a:solidFill>
                <a:srgbClr val="000000"/>
              </a:solidFill>
            </a:endParaRPr>
          </a:p>
        </p:txBody>
      </p:sp>
      <p:sp>
        <p:nvSpPr>
          <p:cNvPr id="333826" name="Rectangle 2"/>
          <p:cNvSpPr>
            <a:spLocks noGrp="1" noChangeArrowheads="1"/>
          </p:cNvSpPr>
          <p:nvPr>
            <p:ph type="title"/>
          </p:nvPr>
        </p:nvSpPr>
        <p:spPr/>
        <p:txBody>
          <a:bodyPr/>
          <a:lstStyle/>
          <a:p>
            <a:r>
              <a:rPr lang="zh-CN" altLang="en-US" dirty="0" smtClean="0">
                <a:latin typeface="Verdana" pitchFamily="34" charset="0"/>
              </a:rPr>
              <a:t>控制流表示法翻译布尔表达式</a:t>
            </a:r>
            <a:endParaRPr lang="zh-CN" altLang="en-US" dirty="0">
              <a:latin typeface="Verdana" pitchFamily="34" charset="0"/>
            </a:endParaRPr>
          </a:p>
        </p:txBody>
      </p:sp>
      <p:sp>
        <p:nvSpPr>
          <p:cNvPr id="333827" name="Rectangle 3"/>
          <p:cNvSpPr>
            <a:spLocks noGrp="1" noChangeArrowheads="1"/>
          </p:cNvSpPr>
          <p:nvPr>
            <p:ph type="body" idx="1"/>
          </p:nvPr>
        </p:nvSpPr>
        <p:spPr>
          <a:xfrm>
            <a:off x="228600" y="1089025"/>
            <a:ext cx="8686800" cy="5489575"/>
          </a:xfrm>
        </p:spPr>
        <p:txBody>
          <a:bodyPr/>
          <a:lstStyle/>
          <a:p>
            <a:r>
              <a:rPr lang="zh-CN" altLang="zh-CN" dirty="0">
                <a:latin typeface="Times New Roman" panose="02020603050405020304" pitchFamily="18" charset="0"/>
                <a:cs typeface="Times New Roman" panose="02020603050405020304" pitchFamily="18" charset="0"/>
              </a:rPr>
              <a:t>布尔表达式的真假出口位置不但与表达式本身的结构有关，还与表达式出现的上下文有关</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zh-CN" dirty="0" smtClean="0">
                <a:latin typeface="Times New Roman" panose="02020603050405020304" pitchFamily="18" charset="0"/>
                <a:cs typeface="Times New Roman" panose="02020603050405020304" pitchFamily="18" charset="0"/>
              </a:rPr>
              <a:t>考虑</a:t>
            </a:r>
            <a:r>
              <a:rPr lang="zh-CN" altLang="zh-CN" dirty="0">
                <a:latin typeface="Times New Roman" panose="02020603050405020304" pitchFamily="18" charset="0"/>
                <a:cs typeface="Times New Roman" panose="02020603050405020304" pitchFamily="18" charset="0"/>
              </a:rPr>
              <a:t>表达式“</a:t>
            </a:r>
            <a:r>
              <a:rPr lang="en-US" altLang="zh-CN" dirty="0">
                <a:latin typeface="Times New Roman" panose="02020603050405020304" pitchFamily="18" charset="0"/>
                <a:cs typeface="Times New Roman" panose="02020603050405020304" pitchFamily="18" charset="0"/>
              </a:rPr>
              <a:t>a&gt;b or c&gt;d</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a&gt;b and c&gt;d</a:t>
            </a:r>
            <a:r>
              <a:rPr lang="zh-CN"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a&gt;b</a:t>
            </a:r>
            <a:r>
              <a:rPr lang="zh-CN" altLang="zh-CN" dirty="0">
                <a:latin typeface="Times New Roman" panose="02020603050405020304" pitchFamily="18" charset="0"/>
                <a:cs typeface="Times New Roman" panose="02020603050405020304" pitchFamily="18" charset="0"/>
              </a:rPr>
              <a:t>”的真假出口依赖</a:t>
            </a:r>
            <a:r>
              <a:rPr lang="zh-CN" altLang="zh-CN" dirty="0" smtClean="0">
                <a:latin typeface="Times New Roman" panose="02020603050405020304" pitchFamily="18" charset="0"/>
                <a:cs typeface="Times New Roman" panose="02020603050405020304" pitchFamily="18" charset="0"/>
              </a:rPr>
              <a:t>于</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布尔</a:t>
            </a:r>
            <a:r>
              <a:rPr lang="zh-CN" altLang="zh-CN" dirty="0" smtClean="0">
                <a:latin typeface="Times New Roman" panose="02020603050405020304" pitchFamily="18" charset="0"/>
                <a:cs typeface="Times New Roman" panose="02020603050405020304" pitchFamily="18" charset="0"/>
              </a:rPr>
              <a:t>表达式</a:t>
            </a:r>
            <a:r>
              <a:rPr lang="zh-CN" altLang="zh-CN" dirty="0">
                <a:latin typeface="Times New Roman" panose="02020603050405020304" pitchFamily="18" charset="0"/>
                <a:cs typeface="Times New Roman" panose="02020603050405020304" pitchFamily="18" charset="0"/>
              </a:rPr>
              <a:t>的</a:t>
            </a:r>
            <a:r>
              <a:rPr lang="zh-CN" altLang="zh-CN" dirty="0" smtClean="0">
                <a:latin typeface="Times New Roman" panose="02020603050405020304" pitchFamily="18" charset="0"/>
                <a:cs typeface="Times New Roman" panose="02020603050405020304" pitchFamily="18" charset="0"/>
              </a:rPr>
              <a:t>结构</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布尔表达式所在控制语句的结构</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两</a:t>
            </a:r>
            <a:r>
              <a:rPr lang="zh-CN" altLang="en-US" dirty="0">
                <a:latin typeface="Times New Roman" panose="02020603050405020304" pitchFamily="18" charset="0"/>
                <a:cs typeface="Times New Roman" panose="02020603050405020304" pitchFamily="18" charset="0"/>
              </a:rPr>
              <a:t>遍扫描的翻译技术</a:t>
            </a:r>
          </a:p>
          <a:p>
            <a:pPr lvl="1">
              <a:buFontTx/>
              <a:buNone/>
            </a:pPr>
            <a:r>
              <a:rPr lang="en-US" altLang="zh-CN" dirty="0" smtClean="0">
                <a:latin typeface="Times New Roman" panose="02020603050405020304" pitchFamily="18" charset="0"/>
                <a:cs typeface="Times New Roman" panose="02020603050405020304" pitchFamily="18" charset="0"/>
              </a:rPr>
              <a:t>Pass 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生成分析树</a:t>
            </a:r>
          </a:p>
          <a:p>
            <a:pPr lvl="1">
              <a:buFontTx/>
              <a:buNone/>
            </a:pPr>
            <a:r>
              <a:rPr lang="en-US" altLang="zh-CN" dirty="0" smtClean="0">
                <a:latin typeface="Times New Roman" panose="02020603050405020304" pitchFamily="18" charset="0"/>
                <a:cs typeface="Times New Roman" panose="02020603050405020304" pitchFamily="18" charset="0"/>
              </a:rPr>
              <a:t>Pass 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为分析树加注释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翻译</a:t>
            </a:r>
          </a:p>
          <a:p>
            <a:r>
              <a:rPr lang="zh-CN" altLang="en-US" dirty="0" smtClean="0">
                <a:latin typeface="Times New Roman" panose="02020603050405020304" pitchFamily="18" charset="0"/>
                <a:cs typeface="Times New Roman" panose="02020603050405020304" pitchFamily="18" charset="0"/>
              </a:rPr>
              <a:t>可否在一</a:t>
            </a:r>
            <a:r>
              <a:rPr lang="zh-CN" altLang="en-US" dirty="0">
                <a:latin typeface="Times New Roman" panose="02020603050405020304" pitchFamily="18" charset="0"/>
                <a:cs typeface="Times New Roman" panose="02020603050405020304" pitchFamily="18" charset="0"/>
              </a:rPr>
              <a:t>遍</a:t>
            </a:r>
            <a:r>
              <a:rPr lang="zh-CN" altLang="en-US" dirty="0" smtClean="0">
                <a:latin typeface="Times New Roman" panose="02020603050405020304" pitchFamily="18" charset="0"/>
                <a:cs typeface="Times New Roman" panose="02020603050405020304" pitchFamily="18" charset="0"/>
              </a:rPr>
              <a:t>扫描过程中，同时完成分析</a:t>
            </a:r>
            <a:r>
              <a:rPr lang="zh-CN" altLang="en-US" dirty="0">
                <a:latin typeface="Times New Roman" panose="02020603050405020304" pitchFamily="18" charset="0"/>
                <a:cs typeface="Times New Roman" panose="02020603050405020304" pitchFamily="18" charset="0"/>
              </a:rPr>
              <a:t>和</a:t>
            </a:r>
            <a:r>
              <a:rPr lang="zh-CN" altLang="en-US" dirty="0" smtClean="0">
                <a:latin typeface="Times New Roman" panose="02020603050405020304" pitchFamily="18" charset="0"/>
                <a:cs typeface="Times New Roman" panose="02020603050405020304" pitchFamily="18" charset="0"/>
              </a:rPr>
              <a:t>翻译？</a:t>
            </a:r>
            <a:endParaRPr lang="zh-CN" altLang="en-US" dirty="0">
              <a:latin typeface="Times New Roman" panose="02020603050405020304" pitchFamily="18" charset="0"/>
              <a:cs typeface="Times New Roman" panose="02020603050405020304" pitchFamily="18" charset="0"/>
            </a:endParaRPr>
          </a:p>
          <a:p>
            <a:pPr lvl="1">
              <a:buFontTx/>
              <a:buNone/>
            </a:pPr>
            <a:r>
              <a:rPr lang="zh-CN" altLang="en-US" dirty="0">
                <a:latin typeface="Times New Roman" panose="02020603050405020304" pitchFamily="18" charset="0"/>
                <a:cs typeface="Times New Roman" panose="02020603050405020304" pitchFamily="18" charset="0"/>
              </a:rPr>
              <a:t>问题：当生成某些转移指令时，目标地址可能还</a:t>
            </a:r>
            <a:r>
              <a:rPr lang="zh-CN" altLang="en-US" dirty="0" smtClean="0">
                <a:latin typeface="Times New Roman" panose="02020603050405020304" pitchFamily="18" charset="0"/>
                <a:cs typeface="Times New Roman" panose="02020603050405020304" pitchFamily="18" charset="0"/>
              </a:rPr>
              <a:t>不知道。</a:t>
            </a:r>
            <a:endParaRPr lang="zh-CN" altLang="en-US" dirty="0">
              <a:latin typeface="Times New Roman" panose="02020603050405020304" pitchFamily="18" charset="0"/>
              <a:cs typeface="Times New Roman" panose="02020603050405020304" pitchFamily="18" charset="0"/>
            </a:endParaRPr>
          </a:p>
          <a:p>
            <a:pPr lvl="1">
              <a:buFontTx/>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9991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wipe(up)">
                                      <p:cBhvr>
                                        <p:cTn id="7" dur="500"/>
                                        <p:tgtEl>
                                          <p:spTgt spid="33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wipe(up)">
                                      <p:cBhvr>
                                        <p:cTn id="12" dur="500"/>
                                        <p:tgtEl>
                                          <p:spTgt spid="333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3827">
                                            <p:txEl>
                                              <p:pRg st="2" end="2"/>
                                            </p:txEl>
                                          </p:spTgt>
                                        </p:tgtEl>
                                        <p:attrNameLst>
                                          <p:attrName>style.visibility</p:attrName>
                                        </p:attrNameLst>
                                      </p:cBhvr>
                                      <p:to>
                                        <p:strVal val="visible"/>
                                      </p:to>
                                    </p:set>
                                    <p:animEffect transition="in" filter="wipe(up)">
                                      <p:cBhvr>
                                        <p:cTn id="17" dur="500"/>
                                        <p:tgtEl>
                                          <p:spTgt spid="333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3827">
                                            <p:txEl>
                                              <p:pRg st="3" end="3"/>
                                            </p:txEl>
                                          </p:spTgt>
                                        </p:tgtEl>
                                        <p:attrNameLst>
                                          <p:attrName>style.visibility</p:attrName>
                                        </p:attrNameLst>
                                      </p:cBhvr>
                                      <p:to>
                                        <p:strVal val="visible"/>
                                      </p:to>
                                    </p:set>
                                    <p:animEffect transition="in" filter="wipe(up)">
                                      <p:cBhvr>
                                        <p:cTn id="22" dur="500"/>
                                        <p:tgtEl>
                                          <p:spTgt spid="333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3827">
                                            <p:txEl>
                                              <p:pRg st="4" end="4"/>
                                            </p:txEl>
                                          </p:spTgt>
                                        </p:tgtEl>
                                        <p:attrNameLst>
                                          <p:attrName>style.visibility</p:attrName>
                                        </p:attrNameLst>
                                      </p:cBhvr>
                                      <p:to>
                                        <p:strVal val="visible"/>
                                      </p:to>
                                    </p:set>
                                    <p:animEffect transition="in" filter="wipe(up)">
                                      <p:cBhvr>
                                        <p:cTn id="27" dur="500"/>
                                        <p:tgtEl>
                                          <p:spTgt spid="333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3827">
                                            <p:txEl>
                                              <p:pRg st="5" end="5"/>
                                            </p:txEl>
                                          </p:spTgt>
                                        </p:tgtEl>
                                        <p:attrNameLst>
                                          <p:attrName>style.visibility</p:attrName>
                                        </p:attrNameLst>
                                      </p:cBhvr>
                                      <p:to>
                                        <p:strVal val="visible"/>
                                      </p:to>
                                    </p:set>
                                    <p:animEffect transition="in" filter="wipe(up)">
                                      <p:cBhvr>
                                        <p:cTn id="32" dur="500"/>
                                        <p:tgtEl>
                                          <p:spTgt spid="3338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3827">
                                            <p:txEl>
                                              <p:pRg st="6" end="6"/>
                                            </p:txEl>
                                          </p:spTgt>
                                        </p:tgtEl>
                                        <p:attrNameLst>
                                          <p:attrName>style.visibility</p:attrName>
                                        </p:attrNameLst>
                                      </p:cBhvr>
                                      <p:to>
                                        <p:strVal val="visible"/>
                                      </p:to>
                                    </p:set>
                                    <p:animEffect transition="in" filter="wipe(up)">
                                      <p:cBhvr>
                                        <p:cTn id="37" dur="500"/>
                                        <p:tgtEl>
                                          <p:spTgt spid="3338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3827">
                                            <p:txEl>
                                              <p:pRg st="7" end="7"/>
                                            </p:txEl>
                                          </p:spTgt>
                                        </p:tgtEl>
                                        <p:attrNameLst>
                                          <p:attrName>style.visibility</p:attrName>
                                        </p:attrNameLst>
                                      </p:cBhvr>
                                      <p:to>
                                        <p:strVal val="visible"/>
                                      </p:to>
                                    </p:set>
                                    <p:animEffect transition="in" filter="wipe(up)">
                                      <p:cBhvr>
                                        <p:cTn id="42" dur="500"/>
                                        <p:tgtEl>
                                          <p:spTgt spid="3338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3827">
                                            <p:txEl>
                                              <p:pRg st="8" end="8"/>
                                            </p:txEl>
                                          </p:spTgt>
                                        </p:tgtEl>
                                        <p:attrNameLst>
                                          <p:attrName>style.visibility</p:attrName>
                                        </p:attrNameLst>
                                      </p:cBhvr>
                                      <p:to>
                                        <p:strVal val="visible"/>
                                      </p:to>
                                    </p:set>
                                    <p:animEffect transition="in" filter="wipe(up)">
                                      <p:cBhvr>
                                        <p:cTn id="47" dur="500"/>
                                        <p:tgtEl>
                                          <p:spTgt spid="3338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8EEFFB0-5C3C-495E-B27F-82675DCF14E4}" type="slidenum">
              <a:rPr lang="en-US" altLang="zh-CN">
                <a:solidFill>
                  <a:srgbClr val="000000"/>
                </a:solidFill>
              </a:rPr>
              <a:pPr/>
              <a:t>121</a:t>
            </a:fld>
            <a:endParaRPr lang="en-US" altLang="zh-CN">
              <a:solidFill>
                <a:srgbClr val="000000"/>
              </a:solidFill>
            </a:endParaRPr>
          </a:p>
        </p:txBody>
      </p:sp>
      <p:sp>
        <p:nvSpPr>
          <p:cNvPr id="333826" name="Rectangle 2"/>
          <p:cNvSpPr>
            <a:spLocks noGrp="1" noChangeArrowheads="1"/>
          </p:cNvSpPr>
          <p:nvPr>
            <p:ph type="title"/>
          </p:nvPr>
        </p:nvSpPr>
        <p:spPr>
          <a:xfrm>
            <a:off x="304800" y="152400"/>
            <a:ext cx="8610600" cy="1251375"/>
          </a:xfrm>
        </p:spPr>
        <p:txBody>
          <a:bodyPr/>
          <a:lstStyle/>
          <a:p>
            <a:r>
              <a:rPr lang="zh-CN" altLang="en-US" dirty="0" smtClean="0">
                <a:latin typeface="Verdana" pitchFamily="34" charset="0"/>
              </a:rPr>
              <a:t>控制流表示法翻译布尔表达式</a:t>
            </a:r>
            <a:r>
              <a:rPr lang="en-US" altLang="zh-CN" dirty="0" smtClean="0">
                <a:latin typeface="Verdana" pitchFamily="34" charset="0"/>
              </a:rPr>
              <a:t/>
            </a:r>
            <a:br>
              <a:rPr lang="en-US" altLang="zh-CN" dirty="0" smtClean="0">
                <a:latin typeface="Verdana" pitchFamily="34" charset="0"/>
              </a:rPr>
            </a:br>
            <a:r>
              <a:rPr lang="en-US" altLang="zh-CN" dirty="0" smtClean="0">
                <a:latin typeface="Verdana" pitchFamily="34" charset="0"/>
              </a:rPr>
              <a:t>——</a:t>
            </a:r>
            <a:r>
              <a:rPr lang="zh-CN" altLang="en-US" dirty="0" smtClean="0">
                <a:latin typeface="Verdana" pitchFamily="34" charset="0"/>
              </a:rPr>
              <a:t>回填技术</a:t>
            </a:r>
            <a:endParaRPr lang="zh-CN" altLang="en-US" dirty="0">
              <a:latin typeface="Verdana" pitchFamily="34" charset="0"/>
            </a:endParaRPr>
          </a:p>
        </p:txBody>
      </p:sp>
      <p:sp>
        <p:nvSpPr>
          <p:cNvPr id="333827" name="Rectangle 3"/>
          <p:cNvSpPr>
            <a:spLocks noGrp="1" noChangeArrowheads="1"/>
          </p:cNvSpPr>
          <p:nvPr>
            <p:ph type="body" idx="1"/>
          </p:nvPr>
        </p:nvSpPr>
        <p:spPr>
          <a:xfrm>
            <a:off x="228600" y="1763815"/>
            <a:ext cx="8686800" cy="4814785"/>
          </a:xfrm>
        </p:spPr>
        <p:txBody>
          <a:bodyPr/>
          <a:lstStyle/>
          <a:p>
            <a:r>
              <a:rPr lang="zh-CN" altLang="en-US" dirty="0" smtClean="0"/>
              <a:t>先</a:t>
            </a:r>
            <a:r>
              <a:rPr lang="zh-CN" altLang="en-US" dirty="0"/>
              <a:t>产生没有填写目标标号的转移指令；</a:t>
            </a:r>
          </a:p>
          <a:p>
            <a:r>
              <a:rPr lang="zh-CN" altLang="en-US" dirty="0"/>
              <a:t>建立一个链表，把转向这个目标的所有转移指令的标号填入该链表；</a:t>
            </a:r>
          </a:p>
          <a:p>
            <a:r>
              <a:rPr lang="zh-CN" altLang="en-US" dirty="0"/>
              <a:t>目标地址确定后，再</a:t>
            </a:r>
            <a:r>
              <a:rPr lang="zh-CN" altLang="en-US" dirty="0" smtClean="0"/>
              <a:t>把目标地址</a:t>
            </a:r>
            <a:r>
              <a:rPr lang="zh-CN" altLang="en-US" dirty="0"/>
              <a:t>填入该链表中记录的所有转移指令中。</a:t>
            </a:r>
          </a:p>
        </p:txBody>
      </p:sp>
    </p:spTree>
    <p:extLst>
      <p:ext uri="{BB962C8B-B14F-4D97-AF65-F5344CB8AC3E}">
        <p14:creationId xmlns:p14="http://schemas.microsoft.com/office/powerpoint/2010/main" val="13534566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wipe(up)">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wipe(up)">
                                      <p:cBhvr>
                                        <p:cTn id="12" dur="500"/>
                                        <p:tgtEl>
                                          <p:spTgt spid="33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3827">
                                            <p:txEl>
                                              <p:pRg st="2" end="2"/>
                                            </p:txEl>
                                          </p:spTgt>
                                        </p:tgtEl>
                                        <p:attrNameLst>
                                          <p:attrName>style.visibility</p:attrName>
                                        </p:attrNameLst>
                                      </p:cBhvr>
                                      <p:to>
                                        <p:strVal val="visible"/>
                                      </p:to>
                                    </p:set>
                                    <p:animEffect transition="in" filter="wipe(up)">
                                      <p:cBhvr>
                                        <p:cTn id="17" dur="500"/>
                                        <p:tgtEl>
                                          <p:spTgt spid="333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bldLvl="2"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15" y="3969060"/>
            <a:ext cx="3487889" cy="207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230" name="组合 9229"/>
          <p:cNvGrpSpPr/>
          <p:nvPr/>
        </p:nvGrpSpPr>
        <p:grpSpPr>
          <a:xfrm>
            <a:off x="5308301" y="233645"/>
            <a:ext cx="2369044" cy="1305145"/>
            <a:chOff x="5308301" y="233645"/>
            <a:chExt cx="2369044" cy="1305145"/>
          </a:xfrm>
        </p:grpSpPr>
        <p:sp>
          <p:nvSpPr>
            <p:cNvPr id="44" name="矩形标注 43"/>
            <p:cNvSpPr/>
            <p:nvPr/>
          </p:nvSpPr>
          <p:spPr bwMode="auto">
            <a:xfrm>
              <a:off x="5607115" y="233645"/>
              <a:ext cx="2070230" cy="810090"/>
            </a:xfrm>
            <a:prstGeom prst="wedgeRectCallout">
              <a:avLst>
                <a:gd name="adj1" fmla="val -13954"/>
                <a:gd name="adj2" fmla="val 156785"/>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dirty="0" smtClean="0">
                  <a:solidFill>
                    <a:srgbClr val="000000"/>
                  </a:solidFill>
                  <a:latin typeface="Times New Roman" pitchFamily="18" charset="0"/>
                </a:rPr>
                <a:t>.t={102}</a:t>
              </a:r>
            </a:p>
            <a:p>
              <a:r>
                <a:rPr lang="en-US" altLang="zh-CN" dirty="0" smtClean="0">
                  <a:solidFill>
                    <a:srgbClr val="000000"/>
                  </a:solidFill>
                  <a:latin typeface="Times New Roman" pitchFamily="18" charset="0"/>
                </a:rPr>
                <a:t>.f={101</a:t>
              </a:r>
              <a:r>
                <a:rPr lang="zh-CN" altLang="en-US" dirty="0" smtClean="0">
                  <a:solidFill>
                    <a:srgbClr val="000000"/>
                  </a:solidFill>
                  <a:latin typeface="Times New Roman" pitchFamily="18" charset="0"/>
                </a:rPr>
                <a:t>，</a:t>
              </a:r>
              <a:r>
                <a:rPr lang="en-US" altLang="zh-CN" dirty="0" smtClean="0">
                  <a:solidFill>
                    <a:srgbClr val="000000"/>
                  </a:solidFill>
                  <a:latin typeface="Times New Roman" pitchFamily="18" charset="0"/>
                </a:rPr>
                <a:t>103}</a:t>
              </a:r>
              <a:endParaRPr lang="zh-CN" altLang="en-US" dirty="0" smtClean="0">
                <a:solidFill>
                  <a:srgbClr val="000000"/>
                </a:solidFill>
                <a:latin typeface="Times New Roman" pitchFamily="18" charset="0"/>
              </a:endParaRPr>
            </a:p>
          </p:txBody>
        </p:sp>
        <p:sp>
          <p:nvSpPr>
            <p:cNvPr id="9229" name="TextBox 9228"/>
            <p:cNvSpPr txBox="1"/>
            <p:nvPr/>
          </p:nvSpPr>
          <p:spPr>
            <a:xfrm>
              <a:off x="5308301" y="1077125"/>
              <a:ext cx="1963999" cy="461665"/>
            </a:xfrm>
            <a:prstGeom prst="rect">
              <a:avLst/>
            </a:prstGeom>
            <a:noFill/>
          </p:spPr>
          <p:txBody>
            <a:bodyPr wrap="none" rtlCol="0">
              <a:spAutoFit/>
            </a:bodyPr>
            <a:lstStyle/>
            <a:p>
              <a:r>
                <a:rPr lang="en-US" altLang="zh-CN" dirty="0" smtClean="0">
                  <a:solidFill>
                    <a:srgbClr val="000000"/>
                  </a:solidFill>
                  <a:latin typeface="Times New Roman" pitchFamily="18" charset="0"/>
                </a:rPr>
                <a:t>a&gt;b  and c&gt;d</a:t>
              </a:r>
              <a:endParaRPr lang="zh-CN" altLang="en-US" dirty="0">
                <a:solidFill>
                  <a:srgbClr val="000000"/>
                </a:solidFill>
                <a:latin typeface="Times New Roman" pitchFamily="18" charset="0"/>
              </a:endParaRPr>
            </a:p>
          </p:txBody>
        </p:sp>
      </p:grpSp>
      <p:sp>
        <p:nvSpPr>
          <p:cNvPr id="2" name="标题 1"/>
          <p:cNvSpPr>
            <a:spLocks noGrp="1"/>
          </p:cNvSpPr>
          <p:nvPr>
            <p:ph type="title"/>
          </p:nvPr>
        </p:nvSpPr>
        <p:spPr>
          <a:xfrm>
            <a:off x="304800" y="152400"/>
            <a:ext cx="8610600" cy="1116360"/>
          </a:xfrm>
        </p:spPr>
        <p:txBody>
          <a:bodyPr/>
          <a:lstStyle/>
          <a:p>
            <a:r>
              <a:rPr lang="zh-CN" altLang="en-US" dirty="0" smtClean="0">
                <a:latin typeface="Times New Roman" panose="02020603050405020304" pitchFamily="18" charset="0"/>
                <a:cs typeface="Times New Roman" panose="02020603050405020304" pitchFamily="18" charset="0"/>
              </a:rPr>
              <a:t>例：用回填技术翻译</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a&gt;b and c&gt;d or e&lt;f</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122</a:t>
            </a:fld>
            <a:endParaRPr lang="en-US" altLang="zh-CN">
              <a:solidFill>
                <a:srgbClr val="000000"/>
              </a:solidFill>
            </a:endParaRPr>
          </a:p>
        </p:txBody>
      </p:sp>
      <p:sp>
        <p:nvSpPr>
          <p:cNvPr id="21" name="矩形 20"/>
          <p:cNvSpPr/>
          <p:nvPr/>
        </p:nvSpPr>
        <p:spPr bwMode="auto">
          <a:xfrm>
            <a:off x="5629619" y="3035889"/>
            <a:ext cx="3150350" cy="946981"/>
          </a:xfrm>
          <a:prstGeom prst="rect">
            <a:avLst/>
          </a:prstGeom>
          <a:solidFill>
            <a:schemeClr val="bg1"/>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800" dirty="0" smtClean="0">
                <a:solidFill>
                  <a:srgbClr val="000000"/>
                </a:solidFill>
                <a:latin typeface="Times New Roman" pitchFamily="18" charset="0"/>
              </a:rPr>
              <a:t>102</a:t>
            </a:r>
            <a:r>
              <a:rPr lang="en-US" altLang="zh-CN" sz="2800" dirty="0">
                <a:solidFill>
                  <a:srgbClr val="000000"/>
                </a:solidFill>
                <a:latin typeface="Times New Roman" pitchFamily="18" charset="0"/>
              </a:rPr>
              <a:t>:  if c&gt;d </a:t>
            </a:r>
            <a:r>
              <a:rPr lang="en-US" altLang="zh-CN" sz="2800" dirty="0" err="1">
                <a:solidFill>
                  <a:srgbClr val="000000"/>
                </a:solidFill>
                <a:latin typeface="Times New Roman" pitchFamily="18" charset="0"/>
              </a:rPr>
              <a:t>goto</a:t>
            </a:r>
            <a:r>
              <a:rPr lang="en-US" altLang="zh-CN" sz="2800" dirty="0">
                <a:solidFill>
                  <a:srgbClr val="000000"/>
                </a:solidFill>
                <a:latin typeface="Times New Roman" pitchFamily="18" charset="0"/>
              </a:rPr>
              <a:t> t</a:t>
            </a:r>
            <a:r>
              <a:rPr lang="en-US" altLang="zh-CN" sz="2800" baseline="-25000" dirty="0">
                <a:solidFill>
                  <a:srgbClr val="000000"/>
                </a:solidFill>
                <a:latin typeface="Times New Roman" pitchFamily="18" charset="0"/>
              </a:rPr>
              <a:t>2</a:t>
            </a:r>
            <a:endParaRPr lang="zh-CN" altLang="zh-CN" sz="2800" dirty="0">
              <a:solidFill>
                <a:srgbClr val="000000"/>
              </a:solidFill>
              <a:latin typeface="Times New Roman" pitchFamily="18" charset="0"/>
            </a:endParaRPr>
          </a:p>
          <a:p>
            <a:r>
              <a:rPr lang="en-US" altLang="zh-CN" sz="2800" dirty="0">
                <a:solidFill>
                  <a:srgbClr val="000000"/>
                </a:solidFill>
                <a:latin typeface="Times New Roman" pitchFamily="18" charset="0"/>
              </a:rPr>
              <a:t>103:  </a:t>
            </a:r>
            <a:r>
              <a:rPr lang="en-US" altLang="zh-CN" sz="2800" dirty="0" err="1">
                <a:solidFill>
                  <a:srgbClr val="000000"/>
                </a:solidFill>
                <a:latin typeface="Times New Roman" pitchFamily="18" charset="0"/>
              </a:rPr>
              <a:t>goto</a:t>
            </a:r>
            <a:r>
              <a:rPr lang="en-US" altLang="zh-CN" sz="2800" dirty="0">
                <a:solidFill>
                  <a:srgbClr val="000000"/>
                </a:solidFill>
                <a:latin typeface="Times New Roman" pitchFamily="18" charset="0"/>
              </a:rPr>
              <a:t> </a:t>
            </a:r>
            <a:r>
              <a:rPr lang="en-US" altLang="zh-CN" sz="2800" dirty="0" smtClean="0">
                <a:solidFill>
                  <a:srgbClr val="000000"/>
                </a:solidFill>
                <a:latin typeface="Times New Roman" pitchFamily="18" charset="0"/>
              </a:rPr>
              <a:t>f</a:t>
            </a:r>
            <a:r>
              <a:rPr lang="en-US" altLang="zh-CN" sz="2800" baseline="-25000" dirty="0" smtClean="0">
                <a:solidFill>
                  <a:srgbClr val="000000"/>
                </a:solidFill>
                <a:latin typeface="Times New Roman" pitchFamily="18" charset="0"/>
              </a:rPr>
              <a:t>2</a:t>
            </a:r>
            <a:endParaRPr lang="zh-CN" altLang="zh-CN" sz="2800" dirty="0">
              <a:solidFill>
                <a:srgbClr val="000000"/>
              </a:solidFill>
              <a:latin typeface="Times New Roman" pitchFamily="18" charset="0"/>
            </a:endParaRPr>
          </a:p>
        </p:txBody>
      </p:sp>
      <p:sp>
        <p:nvSpPr>
          <p:cNvPr id="22" name="矩形标注 21"/>
          <p:cNvSpPr/>
          <p:nvPr/>
        </p:nvSpPr>
        <p:spPr bwMode="auto">
          <a:xfrm>
            <a:off x="3671900" y="1493785"/>
            <a:ext cx="1305145" cy="810090"/>
          </a:xfrm>
          <a:prstGeom prst="wedgeRectCallout">
            <a:avLst>
              <a:gd name="adj1" fmla="val 98942"/>
              <a:gd name="adj2" fmla="val 53204"/>
            </a:avLst>
          </a:prstGeom>
          <a:solidFill>
            <a:srgbClr val="FFFF66"/>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dirty="0" smtClean="0">
                <a:solidFill>
                  <a:srgbClr val="000000"/>
                </a:solidFill>
                <a:latin typeface="Times New Roman" pitchFamily="18" charset="0"/>
              </a:rPr>
              <a:t>.t={100}</a:t>
            </a:r>
          </a:p>
          <a:p>
            <a:r>
              <a:rPr lang="en-US" altLang="zh-CN" dirty="0" smtClean="0">
                <a:solidFill>
                  <a:srgbClr val="000000"/>
                </a:solidFill>
                <a:latin typeface="Times New Roman" pitchFamily="18" charset="0"/>
              </a:rPr>
              <a:t>.f={101}</a:t>
            </a:r>
            <a:endParaRPr lang="zh-CN" altLang="en-US" dirty="0" smtClean="0">
              <a:solidFill>
                <a:srgbClr val="000000"/>
              </a:solidFill>
              <a:latin typeface="Times New Roman" pitchFamily="18" charset="0"/>
            </a:endParaRPr>
          </a:p>
        </p:txBody>
      </p:sp>
      <p:sp>
        <p:nvSpPr>
          <p:cNvPr id="24" name="矩形 23"/>
          <p:cNvSpPr/>
          <p:nvPr/>
        </p:nvSpPr>
        <p:spPr bwMode="auto">
          <a:xfrm>
            <a:off x="5629619" y="1898830"/>
            <a:ext cx="3150350" cy="1066800"/>
          </a:xfrm>
          <a:prstGeom prst="rect">
            <a:avLst/>
          </a:prstGeom>
          <a:solidFill>
            <a:schemeClr val="bg1"/>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800" dirty="0">
                <a:solidFill>
                  <a:srgbClr val="000000"/>
                </a:solidFill>
                <a:latin typeface="Times New Roman" pitchFamily="18" charset="0"/>
              </a:rPr>
              <a:t>100:  if a&gt;b </a:t>
            </a:r>
            <a:r>
              <a:rPr lang="en-US" altLang="zh-CN" sz="2800" dirty="0" err="1">
                <a:solidFill>
                  <a:srgbClr val="000000"/>
                </a:solidFill>
                <a:latin typeface="Times New Roman" pitchFamily="18" charset="0"/>
              </a:rPr>
              <a:t>goto</a:t>
            </a:r>
            <a:r>
              <a:rPr lang="en-US" altLang="zh-CN" sz="2800" dirty="0">
                <a:solidFill>
                  <a:srgbClr val="000000"/>
                </a:solidFill>
                <a:latin typeface="Times New Roman" pitchFamily="18" charset="0"/>
              </a:rPr>
              <a:t> t</a:t>
            </a:r>
            <a:r>
              <a:rPr lang="en-US" altLang="zh-CN" sz="2800" baseline="-25000" dirty="0">
                <a:solidFill>
                  <a:srgbClr val="000000"/>
                </a:solidFill>
                <a:latin typeface="Times New Roman" pitchFamily="18" charset="0"/>
              </a:rPr>
              <a:t>1</a:t>
            </a:r>
            <a:endParaRPr lang="zh-CN" altLang="zh-CN" sz="2800" dirty="0">
              <a:solidFill>
                <a:srgbClr val="000000"/>
              </a:solidFill>
              <a:latin typeface="Times New Roman" pitchFamily="18" charset="0"/>
            </a:endParaRPr>
          </a:p>
          <a:p>
            <a:r>
              <a:rPr lang="en-US" altLang="zh-CN" sz="2800" dirty="0">
                <a:solidFill>
                  <a:srgbClr val="000000"/>
                </a:solidFill>
                <a:latin typeface="Times New Roman" pitchFamily="18" charset="0"/>
              </a:rPr>
              <a:t>101:  </a:t>
            </a:r>
            <a:r>
              <a:rPr lang="en-US" altLang="zh-CN" sz="2800" dirty="0" err="1">
                <a:solidFill>
                  <a:srgbClr val="000000"/>
                </a:solidFill>
                <a:latin typeface="Times New Roman" pitchFamily="18" charset="0"/>
              </a:rPr>
              <a:t>goto</a:t>
            </a:r>
            <a:r>
              <a:rPr lang="en-US" altLang="zh-CN" sz="2800" dirty="0">
                <a:solidFill>
                  <a:srgbClr val="000000"/>
                </a:solidFill>
                <a:latin typeface="Times New Roman" pitchFamily="18" charset="0"/>
              </a:rPr>
              <a:t> </a:t>
            </a:r>
            <a:r>
              <a:rPr lang="en-US" altLang="zh-CN" sz="2800" dirty="0" smtClean="0">
                <a:solidFill>
                  <a:srgbClr val="000000"/>
                </a:solidFill>
                <a:latin typeface="Times New Roman" pitchFamily="18" charset="0"/>
              </a:rPr>
              <a:t>f</a:t>
            </a:r>
            <a:r>
              <a:rPr lang="en-US" altLang="zh-CN" sz="2800" baseline="-25000" dirty="0" smtClean="0">
                <a:solidFill>
                  <a:srgbClr val="000000"/>
                </a:solidFill>
                <a:latin typeface="Times New Roman" pitchFamily="18" charset="0"/>
              </a:rPr>
              <a:t>1</a:t>
            </a:r>
            <a:endParaRPr lang="zh-CN" altLang="zh-CN" sz="2800" dirty="0">
              <a:solidFill>
                <a:srgbClr val="000000"/>
              </a:solidFill>
              <a:latin typeface="Times New Roman" pitchFamily="18" charset="0"/>
            </a:endParaRPr>
          </a:p>
        </p:txBody>
      </p:sp>
      <p:sp>
        <p:nvSpPr>
          <p:cNvPr id="25" name="矩形 24"/>
          <p:cNvSpPr/>
          <p:nvPr/>
        </p:nvSpPr>
        <p:spPr bwMode="auto">
          <a:xfrm>
            <a:off x="5629619" y="4162891"/>
            <a:ext cx="3150350" cy="990110"/>
          </a:xfrm>
          <a:prstGeom prst="rect">
            <a:avLst/>
          </a:prstGeom>
          <a:solidFill>
            <a:schemeClr val="bg1"/>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2800" dirty="0" smtClean="0">
                <a:solidFill>
                  <a:srgbClr val="000000"/>
                </a:solidFill>
                <a:latin typeface="Times New Roman" pitchFamily="18" charset="0"/>
              </a:rPr>
              <a:t>104</a:t>
            </a:r>
            <a:r>
              <a:rPr lang="en-US" altLang="zh-CN" sz="2800" dirty="0">
                <a:solidFill>
                  <a:srgbClr val="000000"/>
                </a:solidFill>
                <a:latin typeface="Times New Roman" pitchFamily="18" charset="0"/>
              </a:rPr>
              <a:t>:  if e&lt;f </a:t>
            </a:r>
            <a:r>
              <a:rPr lang="en-US" altLang="zh-CN" sz="2800" dirty="0" err="1">
                <a:solidFill>
                  <a:srgbClr val="000000"/>
                </a:solidFill>
                <a:latin typeface="Times New Roman" pitchFamily="18" charset="0"/>
              </a:rPr>
              <a:t>goto</a:t>
            </a:r>
            <a:r>
              <a:rPr lang="en-US" altLang="zh-CN" sz="2800" dirty="0">
                <a:solidFill>
                  <a:srgbClr val="000000"/>
                </a:solidFill>
                <a:latin typeface="Times New Roman" pitchFamily="18" charset="0"/>
              </a:rPr>
              <a:t> t</a:t>
            </a:r>
            <a:r>
              <a:rPr lang="en-US" altLang="zh-CN" sz="2800" baseline="-25000" dirty="0">
                <a:solidFill>
                  <a:srgbClr val="000000"/>
                </a:solidFill>
                <a:latin typeface="Times New Roman" pitchFamily="18" charset="0"/>
              </a:rPr>
              <a:t>3</a:t>
            </a:r>
            <a:endParaRPr lang="zh-CN" altLang="zh-CN" sz="2800" dirty="0">
              <a:solidFill>
                <a:srgbClr val="000000"/>
              </a:solidFill>
              <a:latin typeface="Times New Roman" pitchFamily="18" charset="0"/>
            </a:endParaRPr>
          </a:p>
          <a:p>
            <a:r>
              <a:rPr lang="en-US" altLang="zh-CN" sz="2800" dirty="0">
                <a:solidFill>
                  <a:srgbClr val="000000"/>
                </a:solidFill>
                <a:latin typeface="Times New Roman" pitchFamily="18" charset="0"/>
              </a:rPr>
              <a:t>105:  </a:t>
            </a:r>
            <a:r>
              <a:rPr lang="en-US" altLang="zh-CN" sz="2800" dirty="0" err="1">
                <a:solidFill>
                  <a:srgbClr val="000000"/>
                </a:solidFill>
                <a:latin typeface="Times New Roman" pitchFamily="18" charset="0"/>
              </a:rPr>
              <a:t>goto</a:t>
            </a:r>
            <a:r>
              <a:rPr lang="en-US" altLang="zh-CN" sz="2800" dirty="0">
                <a:solidFill>
                  <a:srgbClr val="000000"/>
                </a:solidFill>
                <a:latin typeface="Times New Roman" pitchFamily="18" charset="0"/>
              </a:rPr>
              <a:t> f</a:t>
            </a:r>
            <a:r>
              <a:rPr lang="en-US" altLang="zh-CN" sz="2800" baseline="-25000" dirty="0">
                <a:solidFill>
                  <a:srgbClr val="000000"/>
                </a:solidFill>
                <a:latin typeface="Times New Roman" pitchFamily="18" charset="0"/>
              </a:rPr>
              <a:t>3</a:t>
            </a:r>
            <a:endParaRPr lang="zh-CN" altLang="en-US" sz="2800" dirty="0" smtClean="0">
              <a:solidFill>
                <a:srgbClr val="000000"/>
              </a:solidFill>
              <a:latin typeface="Times New Roman" pitchFamily="18" charset="0"/>
            </a:endParaRPr>
          </a:p>
        </p:txBody>
      </p:sp>
      <p:sp>
        <p:nvSpPr>
          <p:cNvPr id="29" name="矩形标注 28"/>
          <p:cNvSpPr/>
          <p:nvPr/>
        </p:nvSpPr>
        <p:spPr bwMode="auto">
          <a:xfrm>
            <a:off x="3693620" y="2785311"/>
            <a:ext cx="1283426" cy="810090"/>
          </a:xfrm>
          <a:prstGeom prst="wedgeRectCallout">
            <a:avLst>
              <a:gd name="adj1" fmla="val 99326"/>
              <a:gd name="adj2" fmla="val 37269"/>
            </a:avLst>
          </a:prstGeom>
          <a:solidFill>
            <a:srgbClr val="FFFF66"/>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dirty="0" smtClean="0">
                <a:solidFill>
                  <a:srgbClr val="000000"/>
                </a:solidFill>
                <a:latin typeface="Times New Roman" pitchFamily="18" charset="0"/>
              </a:rPr>
              <a:t>.t={102}</a:t>
            </a:r>
          </a:p>
          <a:p>
            <a:r>
              <a:rPr lang="en-US" altLang="zh-CN" dirty="0" smtClean="0">
                <a:solidFill>
                  <a:srgbClr val="000000"/>
                </a:solidFill>
                <a:latin typeface="Times New Roman" pitchFamily="18" charset="0"/>
              </a:rPr>
              <a:t>.f={103}</a:t>
            </a:r>
            <a:endParaRPr lang="zh-CN" altLang="en-US" dirty="0" smtClean="0">
              <a:solidFill>
                <a:srgbClr val="000000"/>
              </a:solidFill>
              <a:latin typeface="Times New Roman" pitchFamily="18" charset="0"/>
            </a:endParaRPr>
          </a:p>
        </p:txBody>
      </p:sp>
      <p:pic>
        <p:nvPicPr>
          <p:cNvPr id="92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18810"/>
            <a:ext cx="3015336" cy="1727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5" name="矩形 9224"/>
          <p:cNvSpPr/>
          <p:nvPr/>
        </p:nvSpPr>
        <p:spPr bwMode="auto">
          <a:xfrm>
            <a:off x="8239909" y="1957645"/>
            <a:ext cx="720080" cy="429580"/>
          </a:xfrm>
          <a:prstGeom prst="rect">
            <a:avLst/>
          </a:prstGeom>
          <a:solidFill>
            <a:srgbClr val="FFFF66"/>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smtClean="0">
                <a:solidFill>
                  <a:srgbClr val="000000"/>
                </a:solidFill>
                <a:latin typeface="Times New Roman" pitchFamily="18" charset="0"/>
              </a:rPr>
              <a:t>102</a:t>
            </a:r>
            <a:endParaRPr lang="zh-CN" altLang="en-US" dirty="0" smtClean="0">
              <a:solidFill>
                <a:srgbClr val="000000"/>
              </a:solidFill>
              <a:latin typeface="Times New Roman" pitchFamily="18" charset="0"/>
            </a:endParaRPr>
          </a:p>
        </p:txBody>
      </p:sp>
      <p:cxnSp>
        <p:nvCxnSpPr>
          <p:cNvPr id="9227" name="直接连接符 9226"/>
          <p:cNvCxnSpPr/>
          <p:nvPr/>
        </p:nvCxnSpPr>
        <p:spPr bwMode="auto">
          <a:xfrm>
            <a:off x="3693620" y="1732620"/>
            <a:ext cx="1283425" cy="0"/>
          </a:xfrm>
          <a:prstGeom prst="line">
            <a:avLst/>
          </a:prstGeom>
          <a:solidFill>
            <a:schemeClr val="accent1"/>
          </a:solidFill>
          <a:ln w="44450" cap="flat" cmpd="dbl"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矩形标注 44"/>
          <p:cNvSpPr/>
          <p:nvPr/>
        </p:nvSpPr>
        <p:spPr bwMode="auto">
          <a:xfrm>
            <a:off x="3694404" y="3937865"/>
            <a:ext cx="1283426" cy="810090"/>
          </a:xfrm>
          <a:prstGeom prst="wedgeRectCallout">
            <a:avLst>
              <a:gd name="adj1" fmla="val 99326"/>
              <a:gd name="adj2" fmla="val 37269"/>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dirty="0" smtClean="0">
                <a:solidFill>
                  <a:srgbClr val="000000"/>
                </a:solidFill>
                <a:latin typeface="Times New Roman" pitchFamily="18" charset="0"/>
              </a:rPr>
              <a:t>.t={104}</a:t>
            </a:r>
          </a:p>
          <a:p>
            <a:r>
              <a:rPr lang="en-US" altLang="zh-CN" dirty="0" smtClean="0">
                <a:solidFill>
                  <a:srgbClr val="000000"/>
                </a:solidFill>
                <a:latin typeface="Times New Roman" pitchFamily="18" charset="0"/>
              </a:rPr>
              <a:t>.f={105}</a:t>
            </a:r>
            <a:endParaRPr lang="zh-CN" altLang="en-US" dirty="0" smtClean="0">
              <a:solidFill>
                <a:srgbClr val="000000"/>
              </a:solidFill>
              <a:latin typeface="Times New Roman" pitchFamily="18" charset="0"/>
            </a:endParaRPr>
          </a:p>
        </p:txBody>
      </p:sp>
      <p:sp>
        <p:nvSpPr>
          <p:cNvPr id="46" name="矩形 45"/>
          <p:cNvSpPr/>
          <p:nvPr/>
        </p:nvSpPr>
        <p:spPr bwMode="auto">
          <a:xfrm>
            <a:off x="7294804" y="2428165"/>
            <a:ext cx="720080" cy="429580"/>
          </a:xfrm>
          <a:prstGeom prst="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smtClean="0">
                <a:solidFill>
                  <a:srgbClr val="000000"/>
                </a:solidFill>
                <a:latin typeface="Times New Roman" pitchFamily="18" charset="0"/>
              </a:rPr>
              <a:t>104</a:t>
            </a:r>
            <a:endParaRPr lang="zh-CN" altLang="en-US" dirty="0" smtClean="0">
              <a:solidFill>
                <a:srgbClr val="000000"/>
              </a:solidFill>
              <a:latin typeface="Times New Roman" pitchFamily="18" charset="0"/>
            </a:endParaRPr>
          </a:p>
        </p:txBody>
      </p:sp>
      <p:sp>
        <p:nvSpPr>
          <p:cNvPr id="47" name="矩形 46"/>
          <p:cNvSpPr/>
          <p:nvPr/>
        </p:nvSpPr>
        <p:spPr bwMode="auto">
          <a:xfrm>
            <a:off x="7294804" y="3532820"/>
            <a:ext cx="720080" cy="429580"/>
          </a:xfrm>
          <a:prstGeom prst="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smtClean="0">
                <a:solidFill>
                  <a:srgbClr val="000000"/>
                </a:solidFill>
                <a:latin typeface="Times New Roman" pitchFamily="18" charset="0"/>
              </a:rPr>
              <a:t>104</a:t>
            </a:r>
            <a:endParaRPr lang="zh-CN" altLang="en-US" dirty="0" smtClean="0">
              <a:solidFill>
                <a:srgbClr val="000000"/>
              </a:solidFill>
              <a:latin typeface="Times New Roman" pitchFamily="18" charset="0"/>
            </a:endParaRPr>
          </a:p>
        </p:txBody>
      </p:sp>
      <p:cxnSp>
        <p:nvCxnSpPr>
          <p:cNvPr id="48" name="直接连接符 47"/>
          <p:cNvCxnSpPr/>
          <p:nvPr/>
        </p:nvCxnSpPr>
        <p:spPr bwMode="auto">
          <a:xfrm>
            <a:off x="5607115" y="863715"/>
            <a:ext cx="2070230" cy="0"/>
          </a:xfrm>
          <a:prstGeom prst="line">
            <a:avLst/>
          </a:prstGeom>
          <a:solidFill>
            <a:schemeClr val="accent1"/>
          </a:solidFill>
          <a:ln w="44450" cap="flat" cmpd="dbl" algn="ctr">
            <a:solidFill>
              <a:srgbClr val="FF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232" name="组合 9231"/>
          <p:cNvGrpSpPr/>
          <p:nvPr/>
        </p:nvGrpSpPr>
        <p:grpSpPr>
          <a:xfrm>
            <a:off x="4107090" y="5307595"/>
            <a:ext cx="2670155" cy="1316760"/>
            <a:chOff x="4107090" y="5307595"/>
            <a:chExt cx="2670155" cy="1316760"/>
          </a:xfrm>
        </p:grpSpPr>
        <p:sp>
          <p:nvSpPr>
            <p:cNvPr id="50" name="矩形标注 49"/>
            <p:cNvSpPr/>
            <p:nvPr/>
          </p:nvSpPr>
          <p:spPr bwMode="auto">
            <a:xfrm>
              <a:off x="4493633" y="5814265"/>
              <a:ext cx="2070230" cy="810090"/>
            </a:xfrm>
            <a:prstGeom prst="wedgeRectCallout">
              <a:avLst>
                <a:gd name="adj1" fmla="val 25538"/>
                <a:gd name="adj2" fmla="val -138022"/>
              </a:avLst>
            </a:prstGeom>
            <a:solidFill>
              <a:srgbClr val="00FF0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dirty="0" smtClean="0">
                  <a:solidFill>
                    <a:srgbClr val="000000"/>
                  </a:solidFill>
                  <a:latin typeface="Times New Roman" pitchFamily="18" charset="0"/>
                </a:rPr>
                <a:t>.t={102</a:t>
              </a:r>
              <a:r>
                <a:rPr lang="zh-CN" altLang="en-US" dirty="0" smtClean="0">
                  <a:solidFill>
                    <a:srgbClr val="000000"/>
                  </a:solidFill>
                  <a:latin typeface="Times New Roman" pitchFamily="18" charset="0"/>
                </a:rPr>
                <a:t>，</a:t>
              </a:r>
              <a:r>
                <a:rPr lang="en-US" altLang="zh-CN" dirty="0" smtClean="0">
                  <a:solidFill>
                    <a:srgbClr val="000000"/>
                  </a:solidFill>
                  <a:latin typeface="Times New Roman" pitchFamily="18" charset="0"/>
                </a:rPr>
                <a:t>104}</a:t>
              </a:r>
            </a:p>
            <a:p>
              <a:r>
                <a:rPr lang="en-US" altLang="zh-CN" dirty="0" smtClean="0">
                  <a:solidFill>
                    <a:srgbClr val="000000"/>
                  </a:solidFill>
                  <a:latin typeface="Times New Roman" pitchFamily="18" charset="0"/>
                </a:rPr>
                <a:t>.f={105}</a:t>
              </a:r>
              <a:endParaRPr lang="zh-CN" altLang="en-US" dirty="0" smtClean="0">
                <a:solidFill>
                  <a:srgbClr val="000000"/>
                </a:solidFill>
                <a:latin typeface="Times New Roman" pitchFamily="18" charset="0"/>
              </a:endParaRPr>
            </a:p>
          </p:txBody>
        </p:sp>
        <p:sp>
          <p:nvSpPr>
            <p:cNvPr id="9231" name="TextBox 9230"/>
            <p:cNvSpPr txBox="1"/>
            <p:nvPr/>
          </p:nvSpPr>
          <p:spPr>
            <a:xfrm>
              <a:off x="4107090" y="5307595"/>
              <a:ext cx="2670155" cy="461665"/>
            </a:xfrm>
            <a:prstGeom prst="rect">
              <a:avLst/>
            </a:prstGeom>
            <a:noFill/>
          </p:spPr>
          <p:txBody>
            <a:bodyPr wrap="none" rtlCol="0">
              <a:spAutoFit/>
            </a:bodyPr>
            <a:lstStyle/>
            <a:p>
              <a:r>
                <a:rPr lang="en-US" altLang="zh-CN" dirty="0" smtClean="0">
                  <a:solidFill>
                    <a:srgbClr val="000000"/>
                  </a:solidFill>
                  <a:latin typeface="Times New Roman" pitchFamily="18" charset="0"/>
                </a:rPr>
                <a:t>a&gt;b and c&gt;d or e&lt;f</a:t>
              </a:r>
              <a:endParaRPr lang="zh-CN" altLang="en-US" dirty="0">
                <a:solidFill>
                  <a:srgbClr val="000000"/>
                </a:solidFill>
                <a:latin typeface="Times New Roman" pitchFamily="18" charset="0"/>
              </a:endParaRPr>
            </a:p>
          </p:txBody>
        </p:sp>
      </p:grpSp>
    </p:spTree>
    <p:extLst>
      <p:ext uri="{BB962C8B-B14F-4D97-AF65-F5344CB8AC3E}">
        <p14:creationId xmlns:p14="http://schemas.microsoft.com/office/powerpoint/2010/main" val="394578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33"/>
                                        </p:tgtEl>
                                        <p:attrNameLst>
                                          <p:attrName>style.visibility</p:attrName>
                                        </p:attrNameLst>
                                      </p:cBhvr>
                                      <p:to>
                                        <p:strVal val="visible"/>
                                      </p:to>
                                    </p:set>
                                    <p:animEffect transition="in" filter="wipe(up)">
                                      <p:cBhvr>
                                        <p:cTn id="7" dur="500"/>
                                        <p:tgtEl>
                                          <p:spTgt spid="92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5"/>
                                        </p:tgtEl>
                                        <p:attrNameLst>
                                          <p:attrName>style.visibility</p:attrName>
                                        </p:attrNameLst>
                                      </p:cBhvr>
                                      <p:to>
                                        <p:strVal val="visible"/>
                                      </p:to>
                                    </p:set>
                                    <p:animEffect transition="in" filter="wipe(left)">
                                      <p:cBhvr>
                                        <p:cTn id="32" dur="500"/>
                                        <p:tgtEl>
                                          <p:spTgt spid="92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27"/>
                                        </p:tgtEl>
                                        <p:attrNameLst>
                                          <p:attrName>style.visibility</p:attrName>
                                        </p:attrNameLst>
                                      </p:cBhvr>
                                      <p:to>
                                        <p:strVal val="visible"/>
                                      </p:to>
                                    </p:set>
                                    <p:animEffect transition="in" filter="wipe(left)">
                                      <p:cBhvr>
                                        <p:cTn id="37" dur="500"/>
                                        <p:tgtEl>
                                          <p:spTgt spid="92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230"/>
                                        </p:tgtEl>
                                        <p:attrNameLst>
                                          <p:attrName>style.visibility</p:attrName>
                                        </p:attrNameLst>
                                      </p:cBhvr>
                                      <p:to>
                                        <p:strVal val="visible"/>
                                      </p:to>
                                    </p:set>
                                    <p:animEffect transition="in" filter="wipe(down)">
                                      <p:cBhvr>
                                        <p:cTn id="42" dur="500"/>
                                        <p:tgtEl>
                                          <p:spTgt spid="92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righ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left)">
                                      <p:cBhvr>
                                        <p:cTn id="57" dur="500"/>
                                        <p:tgtEl>
                                          <p:spTgt spid="4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left)">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ipe(left)">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9232"/>
                                        </p:tgtEl>
                                        <p:attrNameLst>
                                          <p:attrName>style.visibility</p:attrName>
                                        </p:attrNameLst>
                                      </p:cBhvr>
                                      <p:to>
                                        <p:strVal val="visible"/>
                                      </p:to>
                                    </p:set>
                                    <p:animEffect transition="in" filter="wipe(up)">
                                      <p:cBhvr>
                                        <p:cTn id="70"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29" grpId="0" animBg="1"/>
      <p:bldP spid="9225" grpId="0" animBg="1"/>
      <p:bldP spid="45" grpId="0" animBg="1"/>
      <p:bldP spid="46" grpId="0" animBg="1"/>
      <p:bldP spid="47" grpId="0" animBg="1"/>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等腰三角形 9"/>
          <p:cNvSpPr/>
          <p:nvPr/>
        </p:nvSpPr>
        <p:spPr bwMode="auto">
          <a:xfrm>
            <a:off x="2366475" y="2566392"/>
            <a:ext cx="225025" cy="270030"/>
          </a:xfrm>
          <a:prstGeom prst="triangle">
            <a:avLst/>
          </a:prstGeom>
          <a:solidFill>
            <a:srgbClr val="FF33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zh-CN" altLang="en-US" dirty="0" smtClean="0">
              <a:solidFill>
                <a:srgbClr val="000000"/>
              </a:solidFill>
              <a:latin typeface="Times New Roman" pitchFamily="18" charset="0"/>
            </a:endParaRPr>
          </a:p>
        </p:txBody>
      </p:sp>
      <p:sp>
        <p:nvSpPr>
          <p:cNvPr id="5" name="等腰三角形 4"/>
          <p:cNvSpPr/>
          <p:nvPr/>
        </p:nvSpPr>
        <p:spPr bwMode="auto">
          <a:xfrm>
            <a:off x="2056202" y="2048834"/>
            <a:ext cx="225025" cy="270030"/>
          </a:xfrm>
          <a:prstGeom prst="triangle">
            <a:avLst/>
          </a:prstGeom>
          <a:solidFill>
            <a:srgbClr val="FF3300"/>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endParaRPr lang="zh-CN" altLang="en-US" dirty="0" smtClean="0">
              <a:solidFill>
                <a:srgbClr val="000000"/>
              </a:solidFill>
              <a:latin typeface="Times New Roman" pitchFamily="18" charset="0"/>
            </a:endParaRPr>
          </a:p>
        </p:txBody>
      </p:sp>
      <p:sp>
        <p:nvSpPr>
          <p:cNvPr id="334850" name="Rectangle 2"/>
          <p:cNvSpPr>
            <a:spLocks noGrp="1" noChangeArrowheads="1"/>
          </p:cNvSpPr>
          <p:nvPr>
            <p:ph type="title"/>
          </p:nvPr>
        </p:nvSpPr>
        <p:spPr/>
        <p:txBody>
          <a:bodyPr/>
          <a:lstStyle/>
          <a:p>
            <a:r>
              <a:rPr lang="zh-CN" altLang="en-US">
                <a:latin typeface="Verdana" pitchFamily="34" charset="0"/>
              </a:rPr>
              <a:t>利用回填技术翻译布尔表达式</a:t>
            </a:r>
          </a:p>
        </p:txBody>
      </p:sp>
      <p:sp>
        <p:nvSpPr>
          <p:cNvPr id="334851" name="Rectangle 3"/>
          <p:cNvSpPr>
            <a:spLocks noGrp="1" noChangeArrowheads="1"/>
          </p:cNvSpPr>
          <p:nvPr>
            <p:ph type="body" sz="half" idx="1"/>
          </p:nvPr>
        </p:nvSpPr>
        <p:spPr>
          <a:xfrm>
            <a:off x="228600" y="1217730"/>
            <a:ext cx="4267200" cy="5181600"/>
          </a:xfrm>
        </p:spPr>
        <p:txBody>
          <a:bodyPr/>
          <a:lstStyle/>
          <a:p>
            <a:r>
              <a:rPr lang="zh-CN" altLang="en-US" dirty="0" smtClean="0">
                <a:latin typeface="Verdana" pitchFamily="34" charset="0"/>
              </a:rPr>
              <a:t>布尔表达式文法</a:t>
            </a:r>
            <a:endParaRPr lang="zh-CN" altLang="en-US" dirty="0">
              <a:latin typeface="Verdana" pitchFamily="34" charset="0"/>
            </a:endParaRPr>
          </a:p>
        </p:txBody>
      </p:sp>
      <p:sp>
        <p:nvSpPr>
          <p:cNvPr id="7" name="内容占位符 6"/>
          <p:cNvSpPr>
            <a:spLocks noGrp="1"/>
          </p:cNvSpPr>
          <p:nvPr>
            <p:ph sz="half" idx="2"/>
          </p:nvPr>
        </p:nvSpPr>
        <p:spPr>
          <a:xfrm>
            <a:off x="3626895" y="1133745"/>
            <a:ext cx="5288506" cy="5580620"/>
          </a:xfrm>
        </p:spPr>
        <p:txBody>
          <a:bodyPr/>
          <a:lstStyle/>
          <a:p>
            <a:r>
              <a:rPr lang="zh-CN" altLang="en-US" sz="2400" dirty="0" smtClean="0">
                <a:latin typeface="Times New Roman" panose="02020603050405020304" pitchFamily="18" charset="0"/>
                <a:cs typeface="Times New Roman" panose="02020603050405020304" pitchFamily="18" charset="0"/>
              </a:rPr>
              <a:t>说明</a:t>
            </a:r>
            <a:endParaRPr lang="en-US" altLang="zh-CN" sz="2400"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三</a:t>
            </a:r>
            <a:r>
              <a:rPr lang="zh-CN" altLang="en-US" dirty="0">
                <a:latin typeface="Times New Roman" panose="02020603050405020304" pitchFamily="18" charset="0"/>
                <a:cs typeface="Times New Roman" panose="02020603050405020304" pitchFamily="18" charset="0"/>
              </a:rPr>
              <a:t>地址语句用</a:t>
            </a:r>
            <a:r>
              <a:rPr lang="zh-CN" altLang="en-US" dirty="0">
                <a:solidFill>
                  <a:srgbClr val="0000FF"/>
                </a:solidFill>
                <a:latin typeface="Times New Roman" panose="02020603050405020304" pitchFamily="18" charset="0"/>
                <a:cs typeface="Times New Roman" panose="02020603050405020304" pitchFamily="18" charset="0"/>
              </a:rPr>
              <a:t>四元式</a:t>
            </a:r>
            <a:r>
              <a:rPr lang="zh-CN" altLang="en-US" dirty="0">
                <a:latin typeface="Times New Roman" panose="02020603050405020304" pitchFamily="18" charset="0"/>
                <a:cs typeface="Times New Roman" panose="02020603050405020304" pitchFamily="18" charset="0"/>
              </a:rPr>
              <a:t>表示</a:t>
            </a:r>
          </a:p>
          <a:p>
            <a:pPr lvl="1"/>
            <a:r>
              <a:rPr lang="zh-CN" altLang="en-US" dirty="0">
                <a:latin typeface="Times New Roman" panose="02020603050405020304" pitchFamily="18" charset="0"/>
                <a:cs typeface="Times New Roman" panose="02020603050405020304" pitchFamily="18" charset="0"/>
              </a:rPr>
              <a:t>四元式存放在数组中</a:t>
            </a:r>
          </a:p>
          <a:p>
            <a:pPr lvl="1"/>
            <a:r>
              <a:rPr lang="zh-CN" altLang="en-US" dirty="0">
                <a:latin typeface="Times New Roman" panose="02020603050405020304" pitchFamily="18" charset="0"/>
                <a:cs typeface="Times New Roman" panose="02020603050405020304" pitchFamily="18" charset="0"/>
              </a:rPr>
              <a:t>数组</a:t>
            </a:r>
            <a:r>
              <a:rPr lang="zh-CN" altLang="en-US" dirty="0" smtClean="0">
                <a:latin typeface="Times New Roman" panose="02020603050405020304" pitchFamily="18" charset="0"/>
                <a:cs typeface="Times New Roman" panose="02020603050405020304" pitchFamily="18" charset="0"/>
              </a:rPr>
              <a:t>下标：三</a:t>
            </a:r>
            <a:r>
              <a:rPr lang="zh-CN" altLang="en-US" dirty="0">
                <a:latin typeface="Times New Roman" panose="02020603050405020304" pitchFamily="18" charset="0"/>
                <a:cs typeface="Times New Roman" panose="02020603050405020304" pitchFamily="18" charset="0"/>
              </a:rPr>
              <a:t>地址语句的标号</a:t>
            </a:r>
          </a:p>
          <a:p>
            <a:r>
              <a:rPr lang="zh-CN" altLang="en-US" sz="2400" dirty="0">
                <a:latin typeface="Times New Roman" panose="02020603050405020304" pitchFamily="18" charset="0"/>
                <a:cs typeface="Times New Roman" panose="02020603050405020304" pitchFamily="18" charset="0"/>
              </a:rPr>
              <a:t>变量</a:t>
            </a:r>
            <a:r>
              <a:rPr lang="en-US" altLang="zh-CN" sz="2400" dirty="0" err="1">
                <a:latin typeface="Times New Roman" panose="02020603050405020304" pitchFamily="18" charset="0"/>
                <a:cs typeface="Times New Roman" panose="02020603050405020304" pitchFamily="18" charset="0"/>
              </a:rPr>
              <a:t>nextquad</a:t>
            </a:r>
            <a:r>
              <a:rPr lang="zh-CN" altLang="en-US" sz="2400" dirty="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记录将要产生</a:t>
            </a:r>
            <a:r>
              <a:rPr lang="zh-CN" altLang="en-US" sz="2400" dirty="0">
                <a:latin typeface="Times New Roman" panose="02020603050405020304" pitchFamily="18" charset="0"/>
                <a:cs typeface="Times New Roman" panose="02020603050405020304" pitchFamily="18" charset="0"/>
              </a:rPr>
              <a:t>的下一条三地址语句在四元式数组中的</a:t>
            </a:r>
            <a:r>
              <a:rPr lang="zh-CN" altLang="en-US" sz="2400" dirty="0" smtClean="0">
                <a:latin typeface="Times New Roman" panose="02020603050405020304" pitchFamily="18" charset="0"/>
                <a:cs typeface="Times New Roman" panose="02020603050405020304" pitchFamily="18" charset="0"/>
              </a:rPr>
              <a:t>位置</a:t>
            </a:r>
            <a:endParaRPr lang="en-US" altLang="zh-CN" sz="2400" dirty="0" smtClean="0">
              <a:latin typeface="Times New Roman" panose="02020603050405020304" pitchFamily="18" charset="0"/>
              <a:cs typeface="Times New Roman" panose="02020603050405020304" pitchFamily="18" charset="0"/>
            </a:endParaRPr>
          </a:p>
          <a:p>
            <a:pPr algn="just"/>
            <a:r>
              <a:rPr lang="zh-CN" altLang="en-US" sz="2400" dirty="0">
                <a:latin typeface="Times New Roman" panose="02020603050405020304" pitchFamily="18" charset="0"/>
                <a:cs typeface="Times New Roman" panose="02020603050405020304" pitchFamily="18" charset="0"/>
              </a:rPr>
              <a:t>标记非终结符号</a:t>
            </a:r>
            <a:r>
              <a:rPr lang="en-US" altLang="zh-CN" sz="2400" dirty="0">
                <a:solidFill>
                  <a:srgbClr val="FF0000"/>
                </a:solidFill>
                <a:latin typeface="Times New Roman" panose="02020603050405020304" pitchFamily="18" charset="0"/>
                <a:cs typeface="Times New Roman" panose="02020603050405020304" pitchFamily="18" charset="0"/>
              </a:rPr>
              <a:t>M</a:t>
            </a:r>
            <a:endParaRPr lang="en-US" altLang="zh-CN" sz="2400" dirty="0">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标识</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的开始位置</a:t>
            </a:r>
          </a:p>
          <a:p>
            <a:pPr lvl="1" algn="just"/>
            <a:r>
              <a:rPr lang="zh-CN" altLang="en-US" dirty="0">
                <a:latin typeface="Times New Roman" panose="02020603050405020304" pitchFamily="18" charset="0"/>
                <a:cs typeface="Times New Roman" panose="02020603050405020304" pitchFamily="18" charset="0"/>
              </a:rPr>
              <a:t>属性</a:t>
            </a:r>
            <a:r>
              <a:rPr lang="en-US" altLang="zh-CN" dirty="0" err="1">
                <a:latin typeface="Times New Roman" panose="02020603050405020304" pitchFamily="18" charset="0"/>
                <a:cs typeface="Times New Roman" panose="02020603050405020304" pitchFamily="18" charset="0"/>
              </a:rPr>
              <a:t>M.quad</a:t>
            </a:r>
            <a:r>
              <a:rPr lang="zh-CN" altLang="en-US" dirty="0">
                <a:latin typeface="Times New Roman" panose="02020603050405020304" pitchFamily="18" charset="0"/>
                <a:cs typeface="Times New Roman" panose="02020603050405020304" pitchFamily="18" charset="0"/>
              </a:rPr>
              <a:t>，记录</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的第一条三地址语句的地址</a:t>
            </a:r>
          </a:p>
          <a:p>
            <a:pPr lvl="1"/>
            <a:r>
              <a:rPr lang="en-US" altLang="zh-CN" dirty="0" smtClean="0">
                <a:solidFill>
                  <a:srgbClr val="FF0000"/>
                </a:solidFill>
                <a:latin typeface="Times New Roman" panose="02020603050405020304" pitchFamily="18" charset="0"/>
                <a:cs typeface="Times New Roman" panose="02020603050405020304" pitchFamily="18" charset="0"/>
              </a:rPr>
              <a:t>M</a:t>
            </a:r>
            <a:r>
              <a:rPr lang="en-US" altLang="zh-CN" dirty="0" smtClean="0">
                <a:solidFill>
                  <a:srgbClr val="FF0000"/>
                </a:solidFill>
                <a:latin typeface="Times New Roman" panose="02020603050405020304" pitchFamily="18" charset="0"/>
                <a:cs typeface="Times New Roman" panose="02020603050405020304" pitchFamily="18" charset="0"/>
                <a:sym typeface="Symbol" pitchFamily="18" charset="2"/>
              </a:rPr>
              <a:t> </a:t>
            </a:r>
            <a:r>
              <a:rPr lang="zh-CN" altLang="en-US" dirty="0">
                <a:solidFill>
                  <a:srgbClr val="FF0000"/>
                </a:solidFill>
                <a:latin typeface="Times New Roman" panose="02020603050405020304" pitchFamily="18" charset="0"/>
                <a:cs typeface="Times New Roman" panose="02020603050405020304" pitchFamily="18" charset="0"/>
                <a:sym typeface="Symbol" pitchFamily="18" charset="2"/>
              </a:rPr>
              <a:t>的动作</a:t>
            </a:r>
            <a:r>
              <a:rPr lang="zh-CN" altLang="en-US" dirty="0" smtClean="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M.quad</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nextquad</a:t>
            </a:r>
            <a:endParaRPr lang="en-US" altLang="zh-CN"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8A4A0A72-25BB-4A19-889A-5DA365718BA1}" type="slidenum">
              <a:rPr lang="en-US" altLang="zh-CN">
                <a:solidFill>
                  <a:srgbClr val="000000"/>
                </a:solidFill>
              </a:rPr>
              <a:pPr/>
              <a:t>123</a:t>
            </a:fld>
            <a:endParaRPr lang="en-US" altLang="zh-CN">
              <a:solidFill>
                <a:srgbClr val="000000"/>
              </a:solidFill>
            </a:endParaRPr>
          </a:p>
        </p:txBody>
      </p:sp>
      <p:sp>
        <p:nvSpPr>
          <p:cNvPr id="2" name="矩形 1"/>
          <p:cNvSpPr/>
          <p:nvPr/>
        </p:nvSpPr>
        <p:spPr bwMode="auto">
          <a:xfrm>
            <a:off x="701571" y="1801307"/>
            <a:ext cx="2700299" cy="3960440"/>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a:lnSpc>
                <a:spcPct val="150000"/>
              </a:lnSpc>
            </a:pPr>
            <a:r>
              <a:rPr lang="en-US" altLang="zh-CN" dirty="0">
                <a:solidFill>
                  <a:srgbClr val="000000"/>
                </a:solidFill>
                <a:latin typeface="Times New Roman" pitchFamily="18" charset="0"/>
                <a:cs typeface="Times New Roman" panose="02020603050405020304" pitchFamily="18" charset="0"/>
              </a:rPr>
              <a:t>E</a:t>
            </a:r>
            <a:r>
              <a:rPr lang="en-US" altLang="zh-CN" dirty="0">
                <a:solidFill>
                  <a:srgbClr val="000000"/>
                </a:solidFill>
                <a:latin typeface="Times New Roman" pitchFamily="18" charset="0"/>
                <a:cs typeface="Times New Roman" panose="02020603050405020304" pitchFamily="18" charset="0"/>
                <a:sym typeface="Symbol" pitchFamily="18" charset="2"/>
              </a:rPr>
              <a:t></a:t>
            </a:r>
            <a:r>
              <a:rPr lang="en-US" altLang="zh-CN" dirty="0">
                <a:solidFill>
                  <a:srgbClr val="000000"/>
                </a:solidFill>
                <a:latin typeface="Times New Roman" pitchFamily="18" charset="0"/>
                <a:cs typeface="Times New Roman" panose="02020603050405020304" pitchFamily="18" charset="0"/>
              </a:rPr>
              <a:t>E</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 or    E</a:t>
            </a:r>
            <a:r>
              <a:rPr lang="en-US" altLang="zh-CN" baseline="-25000" dirty="0" smtClean="0">
                <a:solidFill>
                  <a:srgbClr val="000000"/>
                </a:solidFill>
                <a:latin typeface="Times New Roman" pitchFamily="18" charset="0"/>
                <a:cs typeface="Times New Roman" panose="02020603050405020304" pitchFamily="18" charset="0"/>
              </a:rPr>
              <a:t>2</a:t>
            </a:r>
            <a:endParaRPr lang="en-US" altLang="zh-CN" dirty="0">
              <a:solidFill>
                <a:srgbClr val="000000"/>
              </a:solidFill>
              <a:latin typeface="Times New Roman" pitchFamily="18" charset="0"/>
              <a:cs typeface="Times New Roman" panose="02020603050405020304" pitchFamily="18" charset="0"/>
            </a:endParaRPr>
          </a:p>
          <a:p>
            <a:pPr algn="just">
              <a:lnSpc>
                <a:spcPct val="150000"/>
              </a:lnSpc>
            </a:pPr>
            <a:r>
              <a:rPr lang="en-US" altLang="zh-CN" dirty="0">
                <a:solidFill>
                  <a:srgbClr val="000000"/>
                </a:solidFill>
                <a:latin typeface="Times New Roman" pitchFamily="18" charset="0"/>
                <a:cs typeface="Times New Roman" panose="02020603050405020304" pitchFamily="18" charset="0"/>
              </a:rPr>
              <a:t>E</a:t>
            </a:r>
            <a:r>
              <a:rPr lang="en-US" altLang="zh-CN" dirty="0">
                <a:solidFill>
                  <a:srgbClr val="000000"/>
                </a:solidFill>
                <a:latin typeface="Times New Roman" pitchFamily="18" charset="0"/>
                <a:cs typeface="Times New Roman" panose="02020603050405020304" pitchFamily="18" charset="0"/>
                <a:sym typeface="Symbol" pitchFamily="18" charset="2"/>
              </a:rPr>
              <a:t></a:t>
            </a:r>
            <a:r>
              <a:rPr lang="en-US" altLang="zh-CN" dirty="0">
                <a:solidFill>
                  <a:srgbClr val="000000"/>
                </a:solidFill>
                <a:latin typeface="Times New Roman" pitchFamily="18" charset="0"/>
                <a:cs typeface="Times New Roman" panose="02020603050405020304" pitchFamily="18" charset="0"/>
              </a:rPr>
              <a:t>E</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  and </a:t>
            </a:r>
            <a:r>
              <a:rPr lang="en-US" altLang="zh-CN" dirty="0" smtClean="0">
                <a:solidFill>
                  <a:srgbClr val="FF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  E</a:t>
            </a:r>
            <a:r>
              <a:rPr lang="en-US" altLang="zh-CN" baseline="-25000" dirty="0" smtClean="0">
                <a:solidFill>
                  <a:srgbClr val="000000"/>
                </a:solidFill>
                <a:latin typeface="Times New Roman" pitchFamily="18" charset="0"/>
                <a:cs typeface="Times New Roman" panose="02020603050405020304" pitchFamily="18" charset="0"/>
              </a:rPr>
              <a:t>2</a:t>
            </a:r>
            <a:endParaRPr lang="en-US" altLang="zh-CN" dirty="0">
              <a:solidFill>
                <a:srgbClr val="000000"/>
              </a:solidFill>
              <a:latin typeface="Times New Roman" pitchFamily="18" charset="0"/>
              <a:cs typeface="Times New Roman" panose="02020603050405020304" pitchFamily="18" charset="0"/>
            </a:endParaRPr>
          </a:p>
          <a:p>
            <a:pPr algn="just">
              <a:lnSpc>
                <a:spcPct val="150000"/>
              </a:lnSpc>
            </a:pPr>
            <a:r>
              <a:rPr lang="en-US" altLang="zh-CN" dirty="0" err="1">
                <a:solidFill>
                  <a:srgbClr val="000000"/>
                </a:solidFill>
                <a:latin typeface="Times New Roman" pitchFamily="18" charset="0"/>
                <a:cs typeface="Times New Roman" panose="02020603050405020304" pitchFamily="18" charset="0"/>
              </a:rPr>
              <a:t>E</a:t>
            </a:r>
            <a:r>
              <a:rPr lang="en-US" altLang="zh-CN" dirty="0" err="1">
                <a:solidFill>
                  <a:srgbClr val="000000"/>
                </a:solidFill>
                <a:latin typeface="Times New Roman" pitchFamily="18" charset="0"/>
                <a:cs typeface="Times New Roman" panose="02020603050405020304" pitchFamily="18" charset="0"/>
                <a:sym typeface="Symbol" pitchFamily="18" charset="2"/>
              </a:rPr>
              <a:t></a:t>
            </a:r>
            <a:r>
              <a:rPr lang="en-US" altLang="zh-CN" dirty="0" err="1">
                <a:solidFill>
                  <a:srgbClr val="000000"/>
                </a:solidFill>
                <a:latin typeface="Times New Roman" pitchFamily="18" charset="0"/>
                <a:cs typeface="Times New Roman" panose="02020603050405020304" pitchFamily="18" charset="0"/>
              </a:rPr>
              <a:t>not</a:t>
            </a:r>
            <a:r>
              <a:rPr lang="en-US" altLang="zh-CN" dirty="0">
                <a:solidFill>
                  <a:srgbClr val="000000"/>
                </a:solidFill>
                <a:latin typeface="Times New Roman" pitchFamily="18" charset="0"/>
                <a:cs typeface="Times New Roman" panose="02020603050405020304" pitchFamily="18" charset="0"/>
              </a:rPr>
              <a:t> E</a:t>
            </a:r>
            <a:r>
              <a:rPr lang="en-US" altLang="zh-CN" baseline="-25000" dirty="0">
                <a:solidFill>
                  <a:srgbClr val="000000"/>
                </a:solidFill>
                <a:latin typeface="Times New Roman" pitchFamily="18" charset="0"/>
                <a:cs typeface="Times New Roman" panose="02020603050405020304" pitchFamily="18" charset="0"/>
              </a:rPr>
              <a:t>1</a:t>
            </a:r>
            <a:endParaRPr lang="en-US" altLang="zh-CN" dirty="0">
              <a:solidFill>
                <a:srgbClr val="000000"/>
              </a:solidFill>
              <a:latin typeface="Times New Roman" pitchFamily="18" charset="0"/>
              <a:cs typeface="Times New Roman" panose="02020603050405020304" pitchFamily="18" charset="0"/>
            </a:endParaRPr>
          </a:p>
          <a:p>
            <a:pPr algn="just">
              <a:lnSpc>
                <a:spcPct val="150000"/>
              </a:lnSpc>
            </a:pPr>
            <a:r>
              <a:rPr lang="en-US" altLang="zh-CN" dirty="0">
                <a:solidFill>
                  <a:srgbClr val="000000"/>
                </a:solidFill>
                <a:latin typeface="Times New Roman" pitchFamily="18" charset="0"/>
                <a:cs typeface="Times New Roman" panose="02020603050405020304" pitchFamily="18" charset="0"/>
              </a:rPr>
              <a:t>E</a:t>
            </a:r>
            <a:r>
              <a:rPr lang="en-US" altLang="zh-CN" dirty="0">
                <a:solidFill>
                  <a:srgbClr val="000000"/>
                </a:solidFill>
                <a:latin typeface="Times New Roman" pitchFamily="18" charset="0"/>
                <a:cs typeface="Times New Roman" panose="02020603050405020304" pitchFamily="18" charset="0"/>
                <a:sym typeface="Symbol" pitchFamily="18" charset="2"/>
              </a:rPr>
              <a:t></a:t>
            </a:r>
            <a:r>
              <a:rPr lang="en-US" altLang="zh-CN" dirty="0">
                <a:solidFill>
                  <a:srgbClr val="000000"/>
                </a:solidFill>
                <a:latin typeface="Times New Roman" pitchFamily="18" charset="0"/>
                <a:cs typeface="Times New Roman" panose="02020603050405020304" pitchFamily="18" charset="0"/>
              </a:rPr>
              <a:t>(E</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a:t>
            </a:r>
          </a:p>
          <a:p>
            <a:pPr algn="just">
              <a:lnSpc>
                <a:spcPct val="150000"/>
              </a:lnSpc>
            </a:pPr>
            <a:r>
              <a:rPr lang="en-US" altLang="zh-CN" dirty="0">
                <a:solidFill>
                  <a:srgbClr val="000000"/>
                </a:solidFill>
                <a:latin typeface="Times New Roman" pitchFamily="18" charset="0"/>
                <a:cs typeface="Times New Roman" panose="02020603050405020304" pitchFamily="18" charset="0"/>
              </a:rPr>
              <a:t>E</a:t>
            </a:r>
            <a:r>
              <a:rPr lang="en-US" altLang="zh-CN" dirty="0">
                <a:solidFill>
                  <a:srgbClr val="000000"/>
                </a:solidFill>
                <a:latin typeface="Times New Roman" pitchFamily="18" charset="0"/>
                <a:cs typeface="Times New Roman" panose="02020603050405020304" pitchFamily="18" charset="0"/>
                <a:sym typeface="Symbol" pitchFamily="18" charset="2"/>
              </a:rPr>
              <a:t></a:t>
            </a:r>
            <a:r>
              <a:rPr lang="en-US" altLang="zh-CN" dirty="0">
                <a:solidFill>
                  <a:srgbClr val="000000"/>
                </a:solidFill>
                <a:latin typeface="Times New Roman" pitchFamily="18" charset="0"/>
                <a:cs typeface="Times New Roman" panose="02020603050405020304" pitchFamily="18" charset="0"/>
              </a:rPr>
              <a:t>id</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 </a:t>
            </a:r>
            <a:r>
              <a:rPr lang="en-US" altLang="zh-CN" dirty="0" err="1">
                <a:solidFill>
                  <a:srgbClr val="000000"/>
                </a:solidFill>
                <a:latin typeface="Times New Roman" pitchFamily="18" charset="0"/>
                <a:cs typeface="Times New Roman" panose="02020603050405020304" pitchFamily="18" charset="0"/>
              </a:rPr>
              <a:t>relop</a:t>
            </a:r>
            <a:r>
              <a:rPr lang="en-US" altLang="zh-CN" dirty="0">
                <a:solidFill>
                  <a:srgbClr val="000000"/>
                </a:solidFill>
                <a:latin typeface="Times New Roman" pitchFamily="18" charset="0"/>
                <a:cs typeface="Times New Roman" panose="02020603050405020304" pitchFamily="18" charset="0"/>
              </a:rPr>
              <a:t> id</a:t>
            </a:r>
            <a:r>
              <a:rPr lang="en-US" altLang="zh-CN" baseline="-25000" dirty="0">
                <a:solidFill>
                  <a:srgbClr val="000000"/>
                </a:solidFill>
                <a:latin typeface="Times New Roman" pitchFamily="18" charset="0"/>
                <a:cs typeface="Times New Roman" panose="02020603050405020304" pitchFamily="18" charset="0"/>
              </a:rPr>
              <a:t>2</a:t>
            </a:r>
            <a:endParaRPr lang="en-US" altLang="zh-CN" dirty="0">
              <a:solidFill>
                <a:srgbClr val="000000"/>
              </a:solidFill>
              <a:latin typeface="Times New Roman" pitchFamily="18" charset="0"/>
              <a:cs typeface="Times New Roman" panose="02020603050405020304" pitchFamily="18" charset="0"/>
            </a:endParaRPr>
          </a:p>
          <a:p>
            <a:pPr algn="just">
              <a:lnSpc>
                <a:spcPct val="150000"/>
              </a:lnSpc>
            </a:pPr>
            <a:r>
              <a:rPr lang="en-US" altLang="zh-CN" dirty="0" err="1">
                <a:solidFill>
                  <a:srgbClr val="000000"/>
                </a:solidFill>
                <a:latin typeface="Times New Roman" pitchFamily="18" charset="0"/>
                <a:cs typeface="Times New Roman" panose="02020603050405020304" pitchFamily="18" charset="0"/>
              </a:rPr>
              <a:t>E</a:t>
            </a:r>
            <a:r>
              <a:rPr lang="en-US" altLang="zh-CN" dirty="0" err="1">
                <a:solidFill>
                  <a:srgbClr val="000000"/>
                </a:solidFill>
                <a:latin typeface="Times New Roman" pitchFamily="18" charset="0"/>
                <a:cs typeface="Times New Roman" panose="02020603050405020304" pitchFamily="18" charset="0"/>
                <a:sym typeface="Symbol" pitchFamily="18" charset="2"/>
              </a:rPr>
              <a:t></a:t>
            </a:r>
            <a:r>
              <a:rPr lang="en-US" altLang="zh-CN" dirty="0" err="1">
                <a:solidFill>
                  <a:srgbClr val="000000"/>
                </a:solidFill>
                <a:latin typeface="Times New Roman" pitchFamily="18" charset="0"/>
                <a:cs typeface="Times New Roman" panose="02020603050405020304" pitchFamily="18" charset="0"/>
              </a:rPr>
              <a:t>true</a:t>
            </a:r>
            <a:endParaRPr lang="en-US" altLang="zh-CN" dirty="0">
              <a:solidFill>
                <a:srgbClr val="000000"/>
              </a:solidFill>
              <a:latin typeface="Times New Roman" pitchFamily="18" charset="0"/>
              <a:cs typeface="Times New Roman" panose="02020603050405020304" pitchFamily="18" charset="0"/>
            </a:endParaRPr>
          </a:p>
          <a:p>
            <a:pPr algn="just">
              <a:lnSpc>
                <a:spcPct val="150000"/>
              </a:lnSpc>
            </a:pPr>
            <a:r>
              <a:rPr lang="en-US" altLang="zh-CN" dirty="0" err="1">
                <a:solidFill>
                  <a:srgbClr val="000000"/>
                </a:solidFill>
                <a:latin typeface="Times New Roman" pitchFamily="18" charset="0"/>
                <a:cs typeface="Times New Roman" panose="02020603050405020304" pitchFamily="18" charset="0"/>
              </a:rPr>
              <a:t>E</a:t>
            </a:r>
            <a:r>
              <a:rPr lang="en-US" altLang="zh-CN" dirty="0" err="1">
                <a:solidFill>
                  <a:srgbClr val="000000"/>
                </a:solidFill>
                <a:latin typeface="Times New Roman" pitchFamily="18" charset="0"/>
                <a:cs typeface="Times New Roman" panose="02020603050405020304" pitchFamily="18" charset="0"/>
                <a:sym typeface="Symbol" pitchFamily="18" charset="2"/>
              </a:rPr>
              <a:t></a:t>
            </a:r>
            <a:r>
              <a:rPr lang="en-US" altLang="zh-CN" dirty="0" err="1">
                <a:solidFill>
                  <a:srgbClr val="000000"/>
                </a:solidFill>
                <a:latin typeface="Times New Roman" pitchFamily="18" charset="0"/>
                <a:cs typeface="Times New Roman" panose="02020603050405020304" pitchFamily="18" charset="0"/>
              </a:rPr>
              <a:t>false</a:t>
            </a:r>
            <a:endParaRPr lang="en-US" altLang="zh-CN" dirty="0">
              <a:solidFill>
                <a:srgbClr val="000000"/>
              </a:solidFill>
              <a:latin typeface="Times New Roman" pitchFamily="18" charset="0"/>
              <a:cs typeface="Times New Roman" panose="02020603050405020304" pitchFamily="18" charset="0"/>
            </a:endParaRPr>
          </a:p>
          <a:p>
            <a:pPr>
              <a:lnSpc>
                <a:spcPct val="150000"/>
              </a:lnSpc>
            </a:pPr>
            <a:endParaRPr lang="zh-CN" altLang="en-US" dirty="0" smtClean="0">
              <a:solidFill>
                <a:srgbClr val="000000"/>
              </a:solidFill>
              <a:latin typeface="Times New Roman" pitchFamily="18" charset="0"/>
              <a:cs typeface="Times New Roman" panose="02020603050405020304" pitchFamily="18" charset="0"/>
            </a:endParaRPr>
          </a:p>
        </p:txBody>
      </p:sp>
      <p:sp>
        <p:nvSpPr>
          <p:cNvPr id="3" name="矩形 2"/>
          <p:cNvSpPr/>
          <p:nvPr/>
        </p:nvSpPr>
        <p:spPr bwMode="auto">
          <a:xfrm>
            <a:off x="2006715" y="1936322"/>
            <a:ext cx="324000" cy="40504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altLang="zh-CN" dirty="0">
                <a:solidFill>
                  <a:srgbClr val="FF0000"/>
                </a:solidFill>
                <a:latin typeface="Times New Roman" pitchFamily="18" charset="0"/>
                <a:cs typeface="Times New Roman" panose="02020603050405020304" pitchFamily="18" charset="0"/>
              </a:rPr>
              <a:t>M</a:t>
            </a:r>
            <a:endParaRPr lang="zh-CN" altLang="en-US" dirty="0" smtClean="0">
              <a:solidFill>
                <a:srgbClr val="000000"/>
              </a:solidFill>
              <a:latin typeface="Times New Roman" pitchFamily="18" charset="0"/>
            </a:endParaRPr>
          </a:p>
        </p:txBody>
      </p:sp>
      <p:sp>
        <p:nvSpPr>
          <p:cNvPr id="8" name="矩形 7"/>
          <p:cNvSpPr/>
          <p:nvPr/>
        </p:nvSpPr>
        <p:spPr bwMode="auto">
          <a:xfrm>
            <a:off x="2312505" y="2476382"/>
            <a:ext cx="324000" cy="40504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altLang="zh-CN" dirty="0">
                <a:solidFill>
                  <a:srgbClr val="FF0000"/>
                </a:solidFill>
                <a:latin typeface="Times New Roman" pitchFamily="18" charset="0"/>
                <a:cs typeface="Times New Roman" panose="02020603050405020304" pitchFamily="18" charset="0"/>
              </a:rPr>
              <a:t>M</a:t>
            </a:r>
            <a:endParaRPr lang="zh-CN" altLang="en-US" dirty="0" smtClean="0">
              <a:solidFill>
                <a:srgbClr val="000000"/>
              </a:solidFill>
              <a:latin typeface="Times New Roman" pitchFamily="18" charset="0"/>
            </a:endParaRPr>
          </a:p>
        </p:txBody>
      </p:sp>
      <p:sp>
        <p:nvSpPr>
          <p:cNvPr id="6" name="矩形 5"/>
          <p:cNvSpPr/>
          <p:nvPr/>
        </p:nvSpPr>
        <p:spPr bwMode="auto">
          <a:xfrm>
            <a:off x="656565" y="5716742"/>
            <a:ext cx="1305145" cy="40504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solidFill>
                  <a:srgbClr val="FF0000"/>
                </a:solidFill>
                <a:latin typeface="Times New Roman" pitchFamily="18" charset="0"/>
                <a:cs typeface="Times New Roman" panose="02020603050405020304" pitchFamily="18" charset="0"/>
              </a:rPr>
              <a:t>M</a:t>
            </a:r>
            <a:r>
              <a:rPr lang="en-US" altLang="zh-CN" dirty="0" smtClean="0">
                <a:solidFill>
                  <a:srgbClr val="FF0000"/>
                </a:solidFill>
                <a:latin typeface="Times New Roman" pitchFamily="18" charset="0"/>
                <a:cs typeface="Times New Roman" panose="02020603050405020304" pitchFamily="18" charset="0"/>
                <a:sym typeface="Symbol" pitchFamily="18" charset="2"/>
              </a:rPr>
              <a:t></a:t>
            </a:r>
            <a:r>
              <a:rPr lang="en-US" altLang="zh-CN" dirty="0" smtClean="0">
                <a:solidFill>
                  <a:srgbClr val="FF0000"/>
                </a:solidFill>
                <a:latin typeface="Times New Roman" pitchFamily="18" charset="0"/>
                <a:cs typeface="Times New Roman" panose="02020603050405020304" pitchFamily="18" charset="0"/>
                <a:sym typeface="Symbol"/>
              </a:rPr>
              <a:t></a:t>
            </a:r>
            <a:endParaRPr lang="en-US" altLang="zh-CN" dirty="0">
              <a:solidFill>
                <a:srgbClr val="FF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20141101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left)">
                                      <p:cBhvr>
                                        <p:cTn id="35" dur="500"/>
                                        <p:tgtEl>
                                          <p:spTgt spid="7">
                                            <p:txEl>
                                              <p:pRg st="2" end="2"/>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wipe(left)">
                                      <p:cBhvr>
                                        <p:cTn id="38" dur="500"/>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Effect transition="in" filter="wipe(left)">
                                      <p:cBhvr>
                                        <p:cTn id="43" dur="500"/>
                                        <p:tgtEl>
                                          <p:spTgt spid="7">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xEl>
                                              <p:pRg st="5" end="5"/>
                                            </p:txEl>
                                          </p:spTgt>
                                        </p:tgtEl>
                                        <p:attrNameLst>
                                          <p:attrName>style.visibility</p:attrName>
                                        </p:attrNameLst>
                                      </p:cBhvr>
                                      <p:to>
                                        <p:strVal val="visible"/>
                                      </p:to>
                                    </p:set>
                                    <p:animEffect transition="in" filter="wipe(left)">
                                      <p:cBhvr>
                                        <p:cTn id="48" dur="500"/>
                                        <p:tgtEl>
                                          <p:spTgt spid="7">
                                            <p:txEl>
                                              <p:pRg st="5" end="5"/>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animEffect transition="in" filter="wipe(left)">
                                      <p:cBhvr>
                                        <p:cTn id="51" dur="500"/>
                                        <p:tgtEl>
                                          <p:spTgt spid="7">
                                            <p:txEl>
                                              <p:pRg st="6" end="6"/>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
                                            <p:txEl>
                                              <p:pRg st="7" end="7"/>
                                            </p:txEl>
                                          </p:spTgt>
                                        </p:tgtEl>
                                        <p:attrNameLst>
                                          <p:attrName>style.visibility</p:attrName>
                                        </p:attrNameLst>
                                      </p:cBhvr>
                                      <p:to>
                                        <p:strVal val="visible"/>
                                      </p:to>
                                    </p:set>
                                    <p:animEffect transition="in" filter="wipe(left)">
                                      <p:cBhvr>
                                        <p:cTn id="54" dur="500"/>
                                        <p:tgtEl>
                                          <p:spTgt spid="7">
                                            <p:txEl>
                                              <p:pRg st="7" end="7"/>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wipe(left)">
                                      <p:cBhvr>
                                        <p:cTn id="5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7" grpId="0" build="p"/>
      <p:bldP spid="3" grpId="0" animBg="1"/>
      <p:bldP spid="8" grpId="0" animBg="1"/>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A4A0A72-25BB-4A19-889A-5DA365718BA1}" type="slidenum">
              <a:rPr lang="en-US" altLang="zh-CN">
                <a:solidFill>
                  <a:srgbClr val="000000"/>
                </a:solidFill>
              </a:rPr>
              <a:pPr/>
              <a:t>124</a:t>
            </a:fld>
            <a:endParaRPr lang="en-US" altLang="zh-CN">
              <a:solidFill>
                <a:srgbClr val="000000"/>
              </a:solidFill>
            </a:endParaRPr>
          </a:p>
        </p:txBody>
      </p:sp>
      <p:sp>
        <p:nvSpPr>
          <p:cNvPr id="334850" name="Rectangle 2"/>
          <p:cNvSpPr>
            <a:spLocks noGrp="1" noChangeArrowheads="1"/>
          </p:cNvSpPr>
          <p:nvPr>
            <p:ph type="title"/>
          </p:nvPr>
        </p:nvSpPr>
        <p:spPr>
          <a:xfrm>
            <a:off x="304800" y="152400"/>
            <a:ext cx="8610600" cy="782638"/>
          </a:xfrm>
        </p:spPr>
        <p:txBody>
          <a:bodyPr/>
          <a:lstStyle/>
          <a:p>
            <a:r>
              <a:rPr lang="zh-CN" altLang="en-US" dirty="0" smtClean="0">
                <a:latin typeface="Verdana" pitchFamily="34" charset="0"/>
              </a:rPr>
              <a:t>属性定义及函数说明</a:t>
            </a:r>
            <a:endParaRPr lang="zh-CN" altLang="en-US" dirty="0">
              <a:latin typeface="Verdana" pitchFamily="34" charset="0"/>
            </a:endParaRPr>
          </a:p>
        </p:txBody>
      </p:sp>
      <p:sp>
        <p:nvSpPr>
          <p:cNvPr id="334851" name="Rectangle 3"/>
          <p:cNvSpPr>
            <a:spLocks noGrp="1" noChangeArrowheads="1"/>
          </p:cNvSpPr>
          <p:nvPr>
            <p:ph type="body" idx="1"/>
          </p:nvPr>
        </p:nvSpPr>
        <p:spPr>
          <a:xfrm>
            <a:off x="395288" y="1043735"/>
            <a:ext cx="8335962" cy="5625625"/>
          </a:xfrm>
        </p:spPr>
        <p:txBody>
          <a:bodyPr>
            <a:normAutofit/>
          </a:bodyPr>
          <a:lstStyle/>
          <a:p>
            <a:r>
              <a:rPr lang="zh-CN" altLang="en-US" dirty="0" smtClean="0">
                <a:latin typeface="Times New Roman" panose="02020603050405020304" pitchFamily="18" charset="0"/>
                <a:cs typeface="Times New Roman" panose="02020603050405020304" pitchFamily="18" charset="0"/>
              </a:rPr>
              <a:t>综合</a:t>
            </a:r>
            <a:r>
              <a:rPr lang="zh-CN" altLang="en-US" dirty="0">
                <a:latin typeface="Times New Roman" panose="02020603050405020304" pitchFamily="18" charset="0"/>
                <a:cs typeface="Times New Roman" panose="02020603050405020304" pitchFamily="18" charset="0"/>
              </a:rPr>
              <a:t>属性</a:t>
            </a:r>
          </a:p>
          <a:p>
            <a:pPr lvl="1"/>
            <a:r>
              <a:rPr lang="en-US" altLang="zh-CN" dirty="0" err="1">
                <a:latin typeface="Times New Roman" panose="02020603050405020304" pitchFamily="18" charset="0"/>
                <a:cs typeface="Times New Roman" panose="02020603050405020304" pitchFamily="18" charset="0"/>
              </a:rPr>
              <a:t>E.truelist</a:t>
            </a:r>
            <a:r>
              <a:rPr lang="zh-CN" altLang="en-US" dirty="0">
                <a:latin typeface="Times New Roman" panose="02020603050405020304" pitchFamily="18" charset="0"/>
                <a:cs typeface="Times New Roman" panose="02020603050405020304" pitchFamily="18" charset="0"/>
              </a:rPr>
              <a:t>：记录转移到</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的真出口的指令链表的</a:t>
            </a:r>
            <a:r>
              <a:rPr lang="zh-CN" altLang="en-US" dirty="0">
                <a:solidFill>
                  <a:srgbClr val="0000FF"/>
                </a:solidFill>
                <a:latin typeface="Times New Roman" panose="02020603050405020304" pitchFamily="18" charset="0"/>
                <a:cs typeface="Times New Roman" panose="02020603050405020304" pitchFamily="18" charset="0"/>
              </a:rPr>
              <a:t>指针</a:t>
            </a:r>
            <a:endParaRPr lang="zh-CN" altLang="en-US" dirty="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E.falselist</a:t>
            </a:r>
            <a:r>
              <a:rPr lang="zh-CN" altLang="en-US" dirty="0">
                <a:latin typeface="Times New Roman" panose="02020603050405020304" pitchFamily="18" charset="0"/>
                <a:cs typeface="Times New Roman" panose="02020603050405020304" pitchFamily="18" charset="0"/>
              </a:rPr>
              <a:t>：记录转移到</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的假出口的指令链表的</a:t>
            </a:r>
            <a:r>
              <a:rPr lang="zh-CN" altLang="en-US" dirty="0">
                <a:solidFill>
                  <a:srgbClr val="0000FF"/>
                </a:solidFill>
                <a:latin typeface="Times New Roman" panose="02020603050405020304" pitchFamily="18" charset="0"/>
                <a:cs typeface="Times New Roman" panose="02020603050405020304" pitchFamily="18" charset="0"/>
              </a:rPr>
              <a:t>指针</a:t>
            </a:r>
            <a:endParaRPr lang="zh-CN" altLang="en-US" dirty="0">
              <a:latin typeface="Times New Roman" panose="02020603050405020304" pitchFamily="18" charset="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M.quad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所标识的三地址语句的</a:t>
            </a:r>
            <a:r>
              <a:rPr lang="zh-CN" altLang="en-US" dirty="0" smtClean="0">
                <a:latin typeface="Times New Roman" panose="02020603050405020304" pitchFamily="18" charset="0"/>
                <a:cs typeface="Times New Roman" panose="02020603050405020304" pitchFamily="18" charset="0"/>
              </a:rPr>
              <a:t>地址</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函数</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makelist</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：建立</a:t>
            </a:r>
            <a:r>
              <a:rPr lang="zh-CN" altLang="en-US" dirty="0">
                <a:latin typeface="Times New Roman" panose="02020603050405020304" pitchFamily="18" charset="0"/>
                <a:cs typeface="Times New Roman" panose="02020603050405020304" pitchFamily="18" charset="0"/>
              </a:rPr>
              <a:t>新链表，其中只</a:t>
            </a:r>
            <a:r>
              <a:rPr lang="zh-CN" altLang="en-US" dirty="0" smtClean="0">
                <a:latin typeface="Times New Roman" panose="02020603050405020304" pitchFamily="18" charset="0"/>
                <a:cs typeface="Times New Roman" panose="02020603050405020304" pitchFamily="18" charset="0"/>
              </a:rPr>
              <a:t>包括待回填的转移指令</a:t>
            </a:r>
            <a:r>
              <a:rPr lang="zh-CN" altLang="en-US" dirty="0">
                <a:latin typeface="Times New Roman" panose="02020603050405020304" pitchFamily="18" charset="0"/>
                <a:cs typeface="Times New Roman" panose="02020603050405020304" pitchFamily="18" charset="0"/>
              </a:rPr>
              <a:t>在数组中</a:t>
            </a:r>
            <a:r>
              <a:rPr lang="zh-CN" altLang="en-US" dirty="0" smtClean="0">
                <a:latin typeface="Times New Roman" panose="02020603050405020304" pitchFamily="18" charset="0"/>
                <a:cs typeface="Times New Roman" panose="02020603050405020304" pitchFamily="18" charset="0"/>
              </a:rPr>
              <a:t>的位置 </a:t>
            </a:r>
            <a:r>
              <a:rPr lang="en-US" altLang="zh-CN" dirty="0" err="1"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，返回</a:t>
            </a:r>
            <a:r>
              <a:rPr lang="zh-CN" altLang="en-US" dirty="0">
                <a:latin typeface="Times New Roman" panose="02020603050405020304" pitchFamily="18" charset="0"/>
                <a:cs typeface="Times New Roman" panose="02020603050405020304" pitchFamily="18" charset="0"/>
              </a:rPr>
              <a:t>所建链表的指针。</a:t>
            </a:r>
          </a:p>
          <a:p>
            <a:pPr lvl="1"/>
            <a:r>
              <a:rPr lang="en-US" altLang="zh-CN" dirty="0" smtClean="0">
                <a:latin typeface="Times New Roman" panose="02020603050405020304" pitchFamily="18" charset="0"/>
                <a:cs typeface="Times New Roman" panose="02020603050405020304" pitchFamily="18" charset="0"/>
              </a:rPr>
              <a:t>merge(p</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：合并</a:t>
            </a:r>
            <a:r>
              <a:rPr lang="zh-CN" altLang="en-US" dirty="0">
                <a:latin typeface="Times New Roman" panose="02020603050405020304" pitchFamily="18" charset="0"/>
                <a:cs typeface="Times New Roman" panose="02020603050405020304" pitchFamily="18" charset="0"/>
              </a:rPr>
              <a:t>由指针</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所指向的两个</a:t>
            </a:r>
            <a:r>
              <a:rPr lang="zh-CN" altLang="en-US" dirty="0" smtClean="0">
                <a:latin typeface="Times New Roman" panose="02020603050405020304" pitchFamily="18" charset="0"/>
                <a:cs typeface="Times New Roman" panose="02020603050405020304" pitchFamily="18" charset="0"/>
              </a:rPr>
              <a:t>链表，返回</a:t>
            </a:r>
            <a:r>
              <a:rPr lang="zh-CN" altLang="en-US" dirty="0">
                <a:latin typeface="Times New Roman" panose="02020603050405020304" pitchFamily="18" charset="0"/>
                <a:cs typeface="Times New Roman" panose="02020603050405020304" pitchFamily="18" charset="0"/>
              </a:rPr>
              <a:t>结果链表的指针。</a:t>
            </a:r>
          </a:p>
          <a:p>
            <a:pPr lvl="1"/>
            <a:r>
              <a:rPr lang="en-US" altLang="zh-CN" dirty="0" err="1" smtClean="0">
                <a:latin typeface="Times New Roman" panose="02020603050405020304" pitchFamily="18" charset="0"/>
                <a:cs typeface="Times New Roman" panose="02020603050405020304" pitchFamily="18" charset="0"/>
              </a:rPr>
              <a:t>backpatch</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p,i</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：用</a:t>
            </a:r>
            <a:r>
              <a:rPr lang="zh-CN" altLang="en-US" dirty="0">
                <a:latin typeface="Times New Roman" panose="02020603050405020304" pitchFamily="18" charset="0"/>
                <a:cs typeface="Times New Roman" panose="02020603050405020304" pitchFamily="18" charset="0"/>
              </a:rPr>
              <a:t>目标</a:t>
            </a:r>
            <a:r>
              <a:rPr lang="zh-CN" altLang="en-US" dirty="0" smtClean="0">
                <a:latin typeface="Times New Roman" panose="02020603050405020304" pitchFamily="18" charset="0"/>
                <a:cs typeface="Times New Roman" panose="02020603050405020304" pitchFamily="18" charset="0"/>
              </a:rPr>
              <a:t>地址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回填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所指链表中记录的每一条转移指令。</a:t>
            </a:r>
          </a:p>
          <a:p>
            <a:pPr lvl="1"/>
            <a:r>
              <a:rPr lang="en-US" altLang="zh-CN" dirty="0" err="1">
                <a:latin typeface="Times New Roman" panose="02020603050405020304" pitchFamily="18" charset="0"/>
                <a:cs typeface="Times New Roman" panose="02020603050405020304" pitchFamily="18" charset="0"/>
              </a:rPr>
              <a:t>outcode</a:t>
            </a:r>
            <a:r>
              <a:rPr lang="en-US" altLang="zh-CN" dirty="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：产生</a:t>
            </a:r>
            <a:r>
              <a:rPr lang="zh-CN" altLang="en-US" dirty="0">
                <a:latin typeface="Times New Roman" panose="02020603050405020304" pitchFamily="18" charset="0"/>
                <a:cs typeface="Times New Roman" panose="02020603050405020304" pitchFamily="18" charset="0"/>
              </a:rPr>
              <a:t>一条三地址语句</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，并写入输出数组</a:t>
            </a:r>
            <a:r>
              <a:rPr lang="zh-CN" altLang="en-US" dirty="0" smtClean="0">
                <a:latin typeface="Times New Roman" panose="02020603050405020304" pitchFamily="18" charset="0"/>
                <a:cs typeface="Times New Roman" panose="02020603050405020304" pitchFamily="18" charset="0"/>
              </a:rPr>
              <a:t>中，该</a:t>
            </a:r>
            <a:r>
              <a:rPr lang="zh-CN" altLang="en-US" dirty="0">
                <a:latin typeface="Times New Roman" panose="02020603050405020304" pitchFamily="18" charset="0"/>
                <a:cs typeface="Times New Roman" panose="02020603050405020304" pitchFamily="18" charset="0"/>
              </a:rPr>
              <a:t>函数执行完后，变量 </a:t>
            </a:r>
            <a:r>
              <a:rPr lang="en-US" altLang="zh-CN" dirty="0" err="1">
                <a:latin typeface="Times New Roman" panose="02020603050405020304" pitchFamily="18" charset="0"/>
                <a:cs typeface="Times New Roman" panose="02020603050405020304" pitchFamily="18" charset="0"/>
              </a:rPr>
              <a:t>nextquad</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加 </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8741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Effect transition="in" filter="wipe(up)">
                                      <p:cBhvr>
                                        <p:cTn id="7" dur="500"/>
                                        <p:tgtEl>
                                          <p:spTgt spid="3348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4851">
                                            <p:txEl>
                                              <p:pRg st="1" end="1"/>
                                            </p:txEl>
                                          </p:spTgt>
                                        </p:tgtEl>
                                        <p:attrNameLst>
                                          <p:attrName>style.visibility</p:attrName>
                                        </p:attrNameLst>
                                      </p:cBhvr>
                                      <p:to>
                                        <p:strVal val="visible"/>
                                      </p:to>
                                    </p:set>
                                    <p:animEffect transition="in" filter="wipe(up)">
                                      <p:cBhvr>
                                        <p:cTn id="10" dur="500"/>
                                        <p:tgtEl>
                                          <p:spTgt spid="3348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4851">
                                            <p:txEl>
                                              <p:pRg st="2" end="2"/>
                                            </p:txEl>
                                          </p:spTgt>
                                        </p:tgtEl>
                                        <p:attrNameLst>
                                          <p:attrName>style.visibility</p:attrName>
                                        </p:attrNameLst>
                                      </p:cBhvr>
                                      <p:to>
                                        <p:strVal val="visible"/>
                                      </p:to>
                                    </p:set>
                                    <p:animEffect transition="in" filter="wipe(up)">
                                      <p:cBhvr>
                                        <p:cTn id="13" dur="500"/>
                                        <p:tgtEl>
                                          <p:spTgt spid="3348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4851">
                                            <p:txEl>
                                              <p:pRg st="3" end="3"/>
                                            </p:txEl>
                                          </p:spTgt>
                                        </p:tgtEl>
                                        <p:attrNameLst>
                                          <p:attrName>style.visibility</p:attrName>
                                        </p:attrNameLst>
                                      </p:cBhvr>
                                      <p:to>
                                        <p:strVal val="visible"/>
                                      </p:to>
                                    </p:set>
                                    <p:animEffect transition="in" filter="wipe(up)">
                                      <p:cBhvr>
                                        <p:cTn id="16" dur="500"/>
                                        <p:tgtEl>
                                          <p:spTgt spid="3348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34851">
                                            <p:txEl>
                                              <p:pRg st="4" end="4"/>
                                            </p:txEl>
                                          </p:spTgt>
                                        </p:tgtEl>
                                        <p:attrNameLst>
                                          <p:attrName>style.visibility</p:attrName>
                                        </p:attrNameLst>
                                      </p:cBhvr>
                                      <p:to>
                                        <p:strVal val="visible"/>
                                      </p:to>
                                    </p:set>
                                    <p:animEffect transition="in" filter="wipe(up)">
                                      <p:cBhvr>
                                        <p:cTn id="21" dur="500"/>
                                        <p:tgtEl>
                                          <p:spTgt spid="334851">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34851">
                                            <p:txEl>
                                              <p:pRg st="5" end="5"/>
                                            </p:txEl>
                                          </p:spTgt>
                                        </p:tgtEl>
                                        <p:attrNameLst>
                                          <p:attrName>style.visibility</p:attrName>
                                        </p:attrNameLst>
                                      </p:cBhvr>
                                      <p:to>
                                        <p:strVal val="visible"/>
                                      </p:to>
                                    </p:set>
                                    <p:animEffect transition="in" filter="wipe(up)">
                                      <p:cBhvr>
                                        <p:cTn id="24" dur="500"/>
                                        <p:tgtEl>
                                          <p:spTgt spid="334851">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34851">
                                            <p:txEl>
                                              <p:pRg st="6" end="6"/>
                                            </p:txEl>
                                          </p:spTgt>
                                        </p:tgtEl>
                                        <p:attrNameLst>
                                          <p:attrName>style.visibility</p:attrName>
                                        </p:attrNameLst>
                                      </p:cBhvr>
                                      <p:to>
                                        <p:strVal val="visible"/>
                                      </p:to>
                                    </p:set>
                                    <p:animEffect transition="in" filter="wipe(up)">
                                      <p:cBhvr>
                                        <p:cTn id="27" dur="500"/>
                                        <p:tgtEl>
                                          <p:spTgt spid="334851">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34851">
                                            <p:txEl>
                                              <p:pRg st="7" end="7"/>
                                            </p:txEl>
                                          </p:spTgt>
                                        </p:tgtEl>
                                        <p:attrNameLst>
                                          <p:attrName>style.visibility</p:attrName>
                                        </p:attrNameLst>
                                      </p:cBhvr>
                                      <p:to>
                                        <p:strVal val="visible"/>
                                      </p:to>
                                    </p:set>
                                    <p:animEffect transition="in" filter="wipe(up)">
                                      <p:cBhvr>
                                        <p:cTn id="30" dur="500"/>
                                        <p:tgtEl>
                                          <p:spTgt spid="334851">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34851">
                                            <p:txEl>
                                              <p:pRg st="8" end="8"/>
                                            </p:txEl>
                                          </p:spTgt>
                                        </p:tgtEl>
                                        <p:attrNameLst>
                                          <p:attrName>style.visibility</p:attrName>
                                        </p:attrNameLst>
                                      </p:cBhvr>
                                      <p:to>
                                        <p:strVal val="visible"/>
                                      </p:to>
                                    </p:set>
                                    <p:animEffect transition="in" filter="wipe(up)">
                                      <p:cBhvr>
                                        <p:cTn id="33" dur="500"/>
                                        <p:tgtEl>
                                          <p:spTgt spid="3348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9DEF7CE-2453-4D52-84E7-97B167D2B3A0}" type="slidenum">
              <a:rPr lang="en-US" altLang="zh-CN">
                <a:solidFill>
                  <a:srgbClr val="000000"/>
                </a:solidFill>
              </a:rPr>
              <a:pPr/>
              <a:t>125</a:t>
            </a:fld>
            <a:endParaRPr lang="en-US" altLang="zh-CN">
              <a:solidFill>
                <a:srgbClr val="000000"/>
              </a:solidFill>
            </a:endParaRPr>
          </a:p>
        </p:txBody>
      </p:sp>
      <p:sp>
        <p:nvSpPr>
          <p:cNvPr id="337922" name="Rectangle 2"/>
          <p:cNvSpPr>
            <a:spLocks noGrp="1" noChangeArrowheads="1"/>
          </p:cNvSpPr>
          <p:nvPr>
            <p:ph type="title"/>
          </p:nvPr>
        </p:nvSpPr>
        <p:spPr>
          <a:xfrm>
            <a:off x="304800" y="152400"/>
            <a:ext cx="8610600" cy="666310"/>
          </a:xfrm>
        </p:spPr>
        <p:txBody>
          <a:bodyPr/>
          <a:lstStyle/>
          <a:p>
            <a:r>
              <a:rPr lang="zh-CN" altLang="en-US" sz="3600" dirty="0" smtClean="0">
                <a:latin typeface="Verdana" pitchFamily="34" charset="0"/>
              </a:rPr>
              <a:t>布尔表达式的翻译</a:t>
            </a:r>
            <a:r>
              <a:rPr lang="zh-CN" altLang="en-US" sz="3600" dirty="0">
                <a:latin typeface="Verdana" pitchFamily="34" charset="0"/>
              </a:rPr>
              <a:t>方案</a:t>
            </a:r>
          </a:p>
        </p:txBody>
      </p:sp>
      <p:sp>
        <p:nvSpPr>
          <p:cNvPr id="7" name="Text Box 2"/>
          <p:cNvSpPr txBox="1">
            <a:spLocks noChangeArrowheads="1"/>
          </p:cNvSpPr>
          <p:nvPr/>
        </p:nvSpPr>
        <p:spPr bwMode="auto">
          <a:xfrm>
            <a:off x="258763" y="863715"/>
            <a:ext cx="2025650" cy="457200"/>
          </a:xfrm>
          <a:prstGeom prst="rect">
            <a:avLst/>
          </a:prstGeom>
          <a:solidFill>
            <a:schemeClr val="bg1"/>
          </a:solidFill>
          <a:ln>
            <a:noFill/>
          </a:ln>
          <a:effectLs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 or </a:t>
            </a:r>
            <a:r>
              <a:rPr lang="en-US" altLang="zh-CN" sz="2200" dirty="0">
                <a:solidFill>
                  <a:srgbClr val="FF0000"/>
                </a:solidFill>
                <a:latin typeface="Times New Roman" pitchFamily="18" charset="0"/>
                <a:ea typeface="宋体" pitchFamily="2" charset="-122"/>
              </a:rPr>
              <a:t>M</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2</a:t>
            </a:r>
          </a:p>
        </p:txBody>
      </p:sp>
      <p:sp>
        <p:nvSpPr>
          <p:cNvPr id="8" name="Text Box 3"/>
          <p:cNvSpPr txBox="1">
            <a:spLocks noChangeArrowheads="1"/>
          </p:cNvSpPr>
          <p:nvPr/>
        </p:nvSpPr>
        <p:spPr bwMode="auto">
          <a:xfrm>
            <a:off x="2268538" y="863715"/>
            <a:ext cx="6623942" cy="118745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backpatch</a:t>
            </a:r>
            <a:r>
              <a:rPr lang="en-US" altLang="zh-CN" sz="2200" dirty="0">
                <a:solidFill>
                  <a:srgbClr val="0000FF"/>
                </a:solidFill>
                <a:latin typeface="Times New Roman" pitchFamily="18" charset="0"/>
                <a:ea typeface="宋体" pitchFamily="2" charset="-122"/>
              </a:rPr>
              <a:t>(E</a:t>
            </a:r>
            <a:r>
              <a:rPr lang="en-US" altLang="zh-CN" sz="2200" baseline="-25000" dirty="0">
                <a:solidFill>
                  <a:srgbClr val="0000FF"/>
                </a:solidFill>
                <a:latin typeface="Times New Roman" pitchFamily="18" charset="0"/>
                <a:ea typeface="宋体" pitchFamily="2" charset="-122"/>
              </a:rPr>
              <a:t>1</a:t>
            </a:r>
            <a:r>
              <a:rPr lang="en-US" altLang="zh-CN" sz="2200" dirty="0">
                <a:solidFill>
                  <a:srgbClr val="0000FF"/>
                </a:solidFill>
                <a:latin typeface="Times New Roman" pitchFamily="18" charset="0"/>
                <a:ea typeface="宋体" pitchFamily="2" charset="-122"/>
              </a:rPr>
              <a:t>.falselist, </a:t>
            </a:r>
            <a:r>
              <a:rPr lang="en-US" altLang="zh-CN" sz="2200" dirty="0" err="1">
                <a:solidFill>
                  <a:srgbClr val="0000FF"/>
                </a:solidFill>
                <a:latin typeface="Times New Roman" pitchFamily="18" charset="0"/>
                <a:ea typeface="宋体" pitchFamily="2" charset="-122"/>
              </a:rPr>
              <a:t>M.quad</a:t>
            </a:r>
            <a:r>
              <a:rPr lang="en-US" altLang="zh-CN" sz="2200" dirty="0">
                <a:solidFill>
                  <a:srgbClr val="0000FF"/>
                </a:solidFill>
                <a:latin typeface="Times New Roman" pitchFamily="18" charset="0"/>
                <a:ea typeface="宋体" pitchFamily="2" charset="-122"/>
              </a:rPr>
              <a:t>);</a:t>
            </a:r>
          </a:p>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E.truelist</a:t>
            </a:r>
            <a:r>
              <a:rPr lang="en-US" altLang="zh-CN" sz="2200" dirty="0">
                <a:solidFill>
                  <a:srgbClr val="0000FF"/>
                </a:solidFill>
                <a:latin typeface="Times New Roman" pitchFamily="18" charset="0"/>
                <a:ea typeface="宋体" pitchFamily="2" charset="-122"/>
              </a:rPr>
              <a:t>= merge(E</a:t>
            </a:r>
            <a:r>
              <a:rPr lang="en-US" altLang="zh-CN" sz="2200" baseline="-25000" dirty="0">
                <a:solidFill>
                  <a:srgbClr val="0000FF"/>
                </a:solidFill>
                <a:latin typeface="Times New Roman" pitchFamily="18" charset="0"/>
                <a:ea typeface="宋体" pitchFamily="2" charset="-122"/>
              </a:rPr>
              <a:t>1</a:t>
            </a:r>
            <a:r>
              <a:rPr lang="en-US" altLang="zh-CN" sz="2200" dirty="0">
                <a:solidFill>
                  <a:srgbClr val="0000FF"/>
                </a:solidFill>
                <a:latin typeface="Times New Roman" pitchFamily="18" charset="0"/>
                <a:ea typeface="宋体" pitchFamily="2" charset="-122"/>
              </a:rPr>
              <a:t>.truelist, E</a:t>
            </a:r>
            <a:r>
              <a:rPr lang="en-US" altLang="zh-CN" sz="2200" baseline="-25000" dirty="0">
                <a:solidFill>
                  <a:srgbClr val="0000FF"/>
                </a:solidFill>
                <a:latin typeface="Times New Roman" pitchFamily="18" charset="0"/>
                <a:ea typeface="宋体" pitchFamily="2" charset="-122"/>
              </a:rPr>
              <a:t>2</a:t>
            </a:r>
            <a:r>
              <a:rPr lang="en-US" altLang="zh-CN" sz="2200" dirty="0">
                <a:solidFill>
                  <a:srgbClr val="0000FF"/>
                </a:solidFill>
                <a:latin typeface="Times New Roman" pitchFamily="18" charset="0"/>
                <a:ea typeface="宋体" pitchFamily="2" charset="-122"/>
              </a:rPr>
              <a:t>.truelist);</a:t>
            </a:r>
          </a:p>
          <a:p>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E.falselist</a:t>
            </a:r>
            <a:r>
              <a:rPr lang="en-US" altLang="zh-CN" sz="2200" dirty="0" smtClean="0">
                <a:solidFill>
                  <a:srgbClr val="0000FF"/>
                </a:solidFill>
                <a:latin typeface="Times New Roman" pitchFamily="18" charset="0"/>
                <a:ea typeface="宋体" pitchFamily="2" charset="-122"/>
              </a:rPr>
              <a:t>=E</a:t>
            </a:r>
            <a:r>
              <a:rPr lang="en-US" altLang="zh-CN" sz="2200" baseline="-25000" dirty="0" smtClean="0">
                <a:solidFill>
                  <a:srgbClr val="0000FF"/>
                </a:solidFill>
                <a:latin typeface="Times New Roman" pitchFamily="18" charset="0"/>
                <a:ea typeface="宋体" pitchFamily="2" charset="-122"/>
              </a:rPr>
              <a:t>2</a:t>
            </a:r>
            <a:r>
              <a:rPr lang="en-US" altLang="zh-CN" sz="2200" dirty="0" smtClean="0">
                <a:solidFill>
                  <a:srgbClr val="0000FF"/>
                </a:solidFill>
                <a:latin typeface="Times New Roman" pitchFamily="18" charset="0"/>
                <a:ea typeface="宋体" pitchFamily="2" charset="-122"/>
              </a:rPr>
              <a:t>.falselist;  </a:t>
            </a:r>
            <a:r>
              <a:rPr lang="en-US" altLang="zh-CN" sz="2200" dirty="0">
                <a:solidFill>
                  <a:srgbClr val="0000FF"/>
                </a:solidFill>
                <a:latin typeface="Times New Roman" pitchFamily="18" charset="0"/>
                <a:ea typeface="宋体" pitchFamily="2" charset="-122"/>
              </a:rPr>
              <a:t>}</a:t>
            </a:r>
          </a:p>
        </p:txBody>
      </p:sp>
      <p:sp>
        <p:nvSpPr>
          <p:cNvPr id="9" name="Text Box 4"/>
          <p:cNvSpPr txBox="1">
            <a:spLocks noChangeArrowheads="1"/>
          </p:cNvSpPr>
          <p:nvPr/>
        </p:nvSpPr>
        <p:spPr bwMode="auto">
          <a:xfrm>
            <a:off x="258763" y="1988840"/>
            <a:ext cx="2230437" cy="457200"/>
          </a:xfrm>
          <a:prstGeom prst="rect">
            <a:avLst/>
          </a:prstGeom>
          <a:solidFill>
            <a:schemeClr val="bg1"/>
          </a:solidFill>
          <a:ln>
            <a:noFill/>
          </a:ln>
          <a:effectLs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 and </a:t>
            </a:r>
            <a:r>
              <a:rPr lang="en-US" altLang="zh-CN" sz="2200" dirty="0">
                <a:solidFill>
                  <a:srgbClr val="FF0000"/>
                </a:solidFill>
                <a:latin typeface="Times New Roman" pitchFamily="18" charset="0"/>
                <a:ea typeface="宋体" pitchFamily="2" charset="-122"/>
              </a:rPr>
              <a:t>M</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2</a:t>
            </a:r>
          </a:p>
        </p:txBody>
      </p:sp>
      <p:sp>
        <p:nvSpPr>
          <p:cNvPr id="10" name="Text Box 5"/>
          <p:cNvSpPr txBox="1">
            <a:spLocks noChangeArrowheads="1"/>
          </p:cNvSpPr>
          <p:nvPr/>
        </p:nvSpPr>
        <p:spPr bwMode="auto">
          <a:xfrm>
            <a:off x="2268539" y="1988840"/>
            <a:ext cx="6623942" cy="118745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backpatch</a:t>
            </a:r>
            <a:r>
              <a:rPr lang="en-US" altLang="zh-CN" sz="2200" dirty="0">
                <a:solidFill>
                  <a:srgbClr val="0000FF"/>
                </a:solidFill>
                <a:latin typeface="Times New Roman" pitchFamily="18" charset="0"/>
                <a:ea typeface="宋体" pitchFamily="2" charset="-122"/>
              </a:rPr>
              <a:t>(E</a:t>
            </a:r>
            <a:r>
              <a:rPr lang="en-US" altLang="zh-CN" sz="2200" baseline="-25000" dirty="0">
                <a:solidFill>
                  <a:srgbClr val="0000FF"/>
                </a:solidFill>
                <a:latin typeface="Times New Roman" pitchFamily="18" charset="0"/>
                <a:ea typeface="宋体" pitchFamily="2" charset="-122"/>
              </a:rPr>
              <a:t>1</a:t>
            </a:r>
            <a:r>
              <a:rPr lang="en-US" altLang="zh-CN" sz="2200" dirty="0">
                <a:solidFill>
                  <a:srgbClr val="0000FF"/>
                </a:solidFill>
                <a:latin typeface="Times New Roman" pitchFamily="18" charset="0"/>
                <a:ea typeface="宋体" pitchFamily="2" charset="-122"/>
              </a:rPr>
              <a:t>.truelist, </a:t>
            </a:r>
            <a:r>
              <a:rPr lang="en-US" altLang="zh-CN" sz="2200" dirty="0" err="1">
                <a:solidFill>
                  <a:srgbClr val="0000FF"/>
                </a:solidFill>
                <a:latin typeface="Times New Roman" pitchFamily="18" charset="0"/>
                <a:ea typeface="宋体" pitchFamily="2" charset="-122"/>
              </a:rPr>
              <a:t>M.quad</a:t>
            </a:r>
            <a:r>
              <a:rPr lang="en-US" altLang="zh-CN" sz="2200" dirty="0">
                <a:solidFill>
                  <a:srgbClr val="0000FF"/>
                </a:solidFill>
                <a:latin typeface="Times New Roman" pitchFamily="18" charset="0"/>
                <a:ea typeface="宋体" pitchFamily="2" charset="-122"/>
              </a:rPr>
              <a:t>);</a:t>
            </a:r>
          </a:p>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E.truelist</a:t>
            </a:r>
            <a:r>
              <a:rPr lang="en-US" altLang="zh-CN" sz="2200" dirty="0">
                <a:solidFill>
                  <a:srgbClr val="0000FF"/>
                </a:solidFill>
                <a:latin typeface="Times New Roman" pitchFamily="18" charset="0"/>
                <a:ea typeface="宋体" pitchFamily="2" charset="-122"/>
              </a:rPr>
              <a:t>=E</a:t>
            </a:r>
            <a:r>
              <a:rPr lang="en-US" altLang="zh-CN" sz="2200" baseline="-25000" dirty="0">
                <a:solidFill>
                  <a:srgbClr val="0000FF"/>
                </a:solidFill>
                <a:latin typeface="Times New Roman" pitchFamily="18" charset="0"/>
                <a:ea typeface="宋体" pitchFamily="2" charset="-122"/>
              </a:rPr>
              <a:t>2</a:t>
            </a:r>
            <a:r>
              <a:rPr lang="en-US" altLang="zh-CN" sz="2200" dirty="0">
                <a:solidFill>
                  <a:srgbClr val="0000FF"/>
                </a:solidFill>
                <a:latin typeface="Times New Roman" pitchFamily="18" charset="0"/>
                <a:ea typeface="宋体" pitchFamily="2" charset="-122"/>
              </a:rPr>
              <a:t>.truelist;</a:t>
            </a:r>
          </a:p>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E.falselist</a:t>
            </a:r>
            <a:r>
              <a:rPr lang="en-US" altLang="zh-CN" sz="2200" dirty="0">
                <a:solidFill>
                  <a:srgbClr val="0000FF"/>
                </a:solidFill>
                <a:latin typeface="Times New Roman" pitchFamily="18" charset="0"/>
                <a:ea typeface="宋体" pitchFamily="2" charset="-122"/>
              </a:rPr>
              <a:t>= merge(E</a:t>
            </a:r>
            <a:r>
              <a:rPr lang="en-US" altLang="zh-CN" sz="2200" baseline="-25000" dirty="0">
                <a:solidFill>
                  <a:srgbClr val="0000FF"/>
                </a:solidFill>
                <a:latin typeface="Times New Roman" pitchFamily="18" charset="0"/>
                <a:ea typeface="宋体" pitchFamily="2" charset="-122"/>
              </a:rPr>
              <a:t>1</a:t>
            </a:r>
            <a:r>
              <a:rPr lang="en-US" altLang="zh-CN" sz="2200" dirty="0">
                <a:solidFill>
                  <a:srgbClr val="0000FF"/>
                </a:solidFill>
                <a:latin typeface="Times New Roman" pitchFamily="18" charset="0"/>
                <a:ea typeface="宋体" pitchFamily="2" charset="-122"/>
              </a:rPr>
              <a:t>,falselist, E</a:t>
            </a:r>
            <a:r>
              <a:rPr lang="en-US" altLang="zh-CN" sz="2200" baseline="-25000" dirty="0">
                <a:solidFill>
                  <a:srgbClr val="0000FF"/>
                </a:solidFill>
                <a:latin typeface="Times New Roman" pitchFamily="18" charset="0"/>
                <a:ea typeface="宋体" pitchFamily="2" charset="-122"/>
              </a:rPr>
              <a:t>2</a:t>
            </a:r>
            <a:r>
              <a:rPr lang="en-US" altLang="zh-CN" sz="2200" dirty="0">
                <a:solidFill>
                  <a:srgbClr val="0000FF"/>
                </a:solidFill>
                <a:latin typeface="Times New Roman" pitchFamily="18" charset="0"/>
                <a:ea typeface="宋体" pitchFamily="2" charset="-122"/>
              </a:rPr>
              <a:t>.falselist</a:t>
            </a:r>
            <a:r>
              <a:rPr lang="en-US" altLang="zh-CN" sz="2200" dirty="0" smtClean="0">
                <a:solidFill>
                  <a:srgbClr val="0000FF"/>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rPr>
              <a:t>}</a:t>
            </a:r>
          </a:p>
        </p:txBody>
      </p:sp>
      <p:sp>
        <p:nvSpPr>
          <p:cNvPr id="11" name="Text Box 6"/>
          <p:cNvSpPr txBox="1">
            <a:spLocks noChangeArrowheads="1"/>
          </p:cNvSpPr>
          <p:nvPr/>
        </p:nvSpPr>
        <p:spPr bwMode="auto">
          <a:xfrm>
            <a:off x="258763" y="3113965"/>
            <a:ext cx="1493837" cy="457200"/>
          </a:xfrm>
          <a:prstGeom prst="rect">
            <a:avLst/>
          </a:prstGeom>
          <a:solidFill>
            <a:schemeClr val="bg1"/>
          </a:solidFill>
          <a:ln>
            <a:noFill/>
          </a:ln>
          <a:effectLst/>
          <a:extLst/>
        </p:spPr>
        <p:txBody>
          <a:bodyPr wrap="none" anchor="t" anchorCtr="0">
            <a:noAutofit/>
          </a:bodyPr>
          <a:lstStyle/>
          <a:p>
            <a:r>
              <a:rPr lang="en-US" altLang="zh-CN" sz="2200" dirty="0" err="1">
                <a:solidFill>
                  <a:srgbClr val="000000"/>
                </a:solidFill>
                <a:latin typeface="Times New Roman" pitchFamily="18" charset="0"/>
                <a:ea typeface="宋体" pitchFamily="2" charset="-122"/>
              </a:rPr>
              <a:t>E</a:t>
            </a:r>
            <a:r>
              <a:rPr lang="en-US" altLang="zh-CN" sz="2200" dirty="0" err="1">
                <a:solidFill>
                  <a:srgbClr val="000000"/>
                </a:solidFill>
                <a:latin typeface="Times New Roman" pitchFamily="18" charset="0"/>
                <a:ea typeface="宋体" pitchFamily="2" charset="-122"/>
                <a:sym typeface="Symbol" pitchFamily="18" charset="2"/>
              </a:rPr>
              <a:t>not</a:t>
            </a:r>
            <a:r>
              <a:rPr lang="en-US" altLang="zh-CN" sz="2200" dirty="0">
                <a:solidFill>
                  <a:srgbClr val="000000"/>
                </a:solidFill>
                <a:latin typeface="Times New Roman" pitchFamily="18" charset="0"/>
                <a:ea typeface="宋体" pitchFamily="2" charset="-122"/>
                <a:sym typeface="Symbol" pitchFamily="18" charset="2"/>
              </a:rPr>
              <a:t> </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1</a:t>
            </a:r>
          </a:p>
        </p:txBody>
      </p:sp>
      <p:sp>
        <p:nvSpPr>
          <p:cNvPr id="12" name="Text Box 7"/>
          <p:cNvSpPr txBox="1">
            <a:spLocks noChangeArrowheads="1"/>
          </p:cNvSpPr>
          <p:nvPr/>
        </p:nvSpPr>
        <p:spPr bwMode="auto">
          <a:xfrm>
            <a:off x="1704975" y="3113965"/>
            <a:ext cx="7187505" cy="45720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E.truelist</a:t>
            </a:r>
            <a:r>
              <a:rPr lang="en-US" altLang="zh-CN" sz="2200" dirty="0">
                <a:solidFill>
                  <a:srgbClr val="0000FF"/>
                </a:solidFill>
                <a:latin typeface="Times New Roman" pitchFamily="18" charset="0"/>
                <a:ea typeface="宋体" pitchFamily="2" charset="-122"/>
              </a:rPr>
              <a:t>=E</a:t>
            </a:r>
            <a:r>
              <a:rPr lang="en-US" altLang="zh-CN" sz="2200" baseline="-25000" dirty="0">
                <a:solidFill>
                  <a:srgbClr val="0000FF"/>
                </a:solidFill>
                <a:latin typeface="Times New Roman" pitchFamily="18" charset="0"/>
                <a:ea typeface="宋体" pitchFamily="2" charset="-122"/>
              </a:rPr>
              <a:t>1</a:t>
            </a:r>
            <a:r>
              <a:rPr lang="en-US" altLang="zh-CN" sz="2200" dirty="0">
                <a:solidFill>
                  <a:srgbClr val="0000FF"/>
                </a:solidFill>
                <a:latin typeface="Times New Roman" pitchFamily="18" charset="0"/>
                <a:ea typeface="宋体" pitchFamily="2" charset="-122"/>
              </a:rPr>
              <a:t>.falselist;    </a:t>
            </a:r>
            <a:r>
              <a:rPr lang="en-US" altLang="zh-CN" sz="2200" dirty="0" err="1" smtClean="0">
                <a:solidFill>
                  <a:srgbClr val="0000FF"/>
                </a:solidFill>
                <a:latin typeface="Times New Roman" pitchFamily="18" charset="0"/>
                <a:ea typeface="宋体" pitchFamily="2" charset="-122"/>
              </a:rPr>
              <a:t>E.falselist</a:t>
            </a:r>
            <a:r>
              <a:rPr lang="en-US" altLang="zh-CN" sz="2200" dirty="0" smtClean="0">
                <a:solidFill>
                  <a:srgbClr val="0000FF"/>
                </a:solidFill>
                <a:latin typeface="Times New Roman" pitchFamily="18" charset="0"/>
                <a:ea typeface="宋体" pitchFamily="2" charset="-122"/>
              </a:rPr>
              <a:t>=E</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.truelist;  </a:t>
            </a:r>
            <a:r>
              <a:rPr lang="en-US" altLang="zh-CN" sz="2200" dirty="0">
                <a:solidFill>
                  <a:srgbClr val="0000FF"/>
                </a:solidFill>
                <a:latin typeface="Times New Roman" pitchFamily="18" charset="0"/>
                <a:ea typeface="宋体" pitchFamily="2" charset="-122"/>
              </a:rPr>
              <a:t>}</a:t>
            </a:r>
          </a:p>
        </p:txBody>
      </p:sp>
      <p:sp>
        <p:nvSpPr>
          <p:cNvPr id="13" name="Text Box 8"/>
          <p:cNvSpPr txBox="1">
            <a:spLocks noChangeArrowheads="1"/>
          </p:cNvSpPr>
          <p:nvPr/>
        </p:nvSpPr>
        <p:spPr bwMode="auto">
          <a:xfrm>
            <a:off x="258763" y="3564015"/>
            <a:ext cx="1196975" cy="457200"/>
          </a:xfrm>
          <a:prstGeom prst="rect">
            <a:avLst/>
          </a:prstGeom>
          <a:solidFill>
            <a:schemeClr val="bg1"/>
          </a:solidFill>
          <a:ln>
            <a:noFill/>
          </a:ln>
          <a:effectLs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a:t>
            </a:r>
            <a:r>
              <a:rPr lang="en-US" altLang="zh-CN" sz="2200" dirty="0">
                <a:solidFill>
                  <a:srgbClr val="000000"/>
                </a:solidFill>
                <a:latin typeface="Times New Roman" pitchFamily="18" charset="0"/>
                <a:ea typeface="宋体" pitchFamily="2" charset="-122"/>
              </a:rPr>
              <a:t>E</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a:t>
            </a:r>
            <a:endParaRPr lang="en-US" altLang="zh-CN" sz="2200" baseline="-25000" dirty="0">
              <a:solidFill>
                <a:srgbClr val="000000"/>
              </a:solidFill>
              <a:latin typeface="Times New Roman" pitchFamily="18" charset="0"/>
              <a:ea typeface="宋体" pitchFamily="2" charset="-122"/>
            </a:endParaRPr>
          </a:p>
        </p:txBody>
      </p:sp>
      <p:sp>
        <p:nvSpPr>
          <p:cNvPr id="14" name="Text Box 9"/>
          <p:cNvSpPr txBox="1">
            <a:spLocks noChangeArrowheads="1"/>
          </p:cNvSpPr>
          <p:nvPr/>
        </p:nvSpPr>
        <p:spPr bwMode="auto">
          <a:xfrm>
            <a:off x="1691680" y="3564015"/>
            <a:ext cx="7200800" cy="45720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E.truelist</a:t>
            </a:r>
            <a:r>
              <a:rPr lang="en-US" altLang="zh-CN" sz="2200" dirty="0">
                <a:solidFill>
                  <a:srgbClr val="0000FF"/>
                </a:solidFill>
                <a:latin typeface="Times New Roman" pitchFamily="18" charset="0"/>
                <a:ea typeface="宋体" pitchFamily="2" charset="-122"/>
              </a:rPr>
              <a:t>=E</a:t>
            </a:r>
            <a:r>
              <a:rPr lang="en-US" altLang="zh-CN" sz="2200" baseline="-25000" dirty="0">
                <a:solidFill>
                  <a:srgbClr val="0000FF"/>
                </a:solidFill>
                <a:latin typeface="Times New Roman" pitchFamily="18" charset="0"/>
                <a:ea typeface="宋体" pitchFamily="2" charset="-122"/>
              </a:rPr>
              <a:t>1</a:t>
            </a:r>
            <a:r>
              <a:rPr lang="en-US" altLang="zh-CN" sz="2200" dirty="0">
                <a:solidFill>
                  <a:srgbClr val="0000FF"/>
                </a:solidFill>
                <a:latin typeface="Times New Roman" pitchFamily="18" charset="0"/>
                <a:ea typeface="宋体" pitchFamily="2" charset="-122"/>
              </a:rPr>
              <a:t>.truelist;    </a:t>
            </a:r>
            <a:r>
              <a:rPr lang="en-US" altLang="zh-CN" sz="2200" dirty="0" err="1" smtClean="0">
                <a:solidFill>
                  <a:srgbClr val="0000FF"/>
                </a:solidFill>
                <a:latin typeface="Times New Roman" pitchFamily="18" charset="0"/>
                <a:ea typeface="宋体" pitchFamily="2" charset="-122"/>
              </a:rPr>
              <a:t>E.falselist</a:t>
            </a:r>
            <a:r>
              <a:rPr lang="en-US" altLang="zh-CN" sz="2200" dirty="0" smtClean="0">
                <a:solidFill>
                  <a:srgbClr val="0000FF"/>
                </a:solidFill>
                <a:latin typeface="Times New Roman" pitchFamily="18" charset="0"/>
                <a:ea typeface="宋体" pitchFamily="2" charset="-122"/>
              </a:rPr>
              <a:t>=E</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.falselist;  </a:t>
            </a:r>
            <a:r>
              <a:rPr lang="en-US" altLang="zh-CN" sz="2200" dirty="0">
                <a:solidFill>
                  <a:srgbClr val="0000FF"/>
                </a:solidFill>
                <a:latin typeface="Times New Roman" pitchFamily="18" charset="0"/>
                <a:ea typeface="宋体" pitchFamily="2" charset="-122"/>
              </a:rPr>
              <a:t>}</a:t>
            </a:r>
          </a:p>
        </p:txBody>
      </p:sp>
      <p:sp>
        <p:nvSpPr>
          <p:cNvPr id="15" name="Text Box 10"/>
          <p:cNvSpPr txBox="1">
            <a:spLocks noChangeArrowheads="1"/>
          </p:cNvSpPr>
          <p:nvPr/>
        </p:nvSpPr>
        <p:spPr bwMode="auto">
          <a:xfrm>
            <a:off x="258763" y="4022607"/>
            <a:ext cx="2228850" cy="457200"/>
          </a:xfrm>
          <a:prstGeom prst="rect">
            <a:avLst/>
          </a:prstGeom>
          <a:solidFill>
            <a:schemeClr val="bg1"/>
          </a:solidFill>
          <a:ln>
            <a:noFill/>
          </a:ln>
          <a:effectLst/>
          <a:extLst/>
        </p:spPr>
        <p:txBody>
          <a:bodyPr wrap="none" anchor="t" anchorCtr="0">
            <a:noAutofit/>
          </a:bodyPr>
          <a:lstStyle/>
          <a:p>
            <a:r>
              <a:rPr lang="en-US" altLang="zh-CN" sz="2200" dirty="0">
                <a:solidFill>
                  <a:srgbClr val="000000"/>
                </a:solidFill>
                <a:latin typeface="Times New Roman" pitchFamily="18" charset="0"/>
                <a:ea typeface="宋体" pitchFamily="2" charset="-122"/>
              </a:rPr>
              <a:t>E</a:t>
            </a:r>
            <a:r>
              <a:rPr lang="en-US" altLang="zh-CN" sz="2200" dirty="0">
                <a:solidFill>
                  <a:srgbClr val="000000"/>
                </a:solidFill>
                <a:latin typeface="Times New Roman" pitchFamily="18" charset="0"/>
                <a:ea typeface="宋体" pitchFamily="2" charset="-122"/>
                <a:sym typeface="Symbol" pitchFamily="18" charset="2"/>
              </a:rPr>
              <a:t></a:t>
            </a:r>
            <a:r>
              <a:rPr lang="en-US" altLang="zh-CN" sz="2200" dirty="0">
                <a:solidFill>
                  <a:srgbClr val="000000"/>
                </a:solidFill>
                <a:latin typeface="Times New Roman" pitchFamily="18" charset="0"/>
                <a:ea typeface="宋体" pitchFamily="2" charset="-122"/>
              </a:rPr>
              <a:t>id</a:t>
            </a:r>
            <a:r>
              <a:rPr lang="en-US" altLang="zh-CN" sz="2200" baseline="-25000" dirty="0">
                <a:solidFill>
                  <a:srgbClr val="000000"/>
                </a:solidFill>
                <a:latin typeface="Times New Roman" pitchFamily="18" charset="0"/>
                <a:ea typeface="宋体" pitchFamily="2" charset="-122"/>
              </a:rPr>
              <a:t>1</a:t>
            </a:r>
            <a:r>
              <a:rPr lang="en-US" altLang="zh-CN" sz="2200" dirty="0">
                <a:solidFill>
                  <a:srgbClr val="000000"/>
                </a:solidFill>
                <a:latin typeface="Times New Roman" pitchFamily="18" charset="0"/>
                <a:ea typeface="宋体" pitchFamily="2" charset="-122"/>
              </a:rPr>
              <a:t> </a:t>
            </a:r>
            <a:r>
              <a:rPr lang="en-US" altLang="zh-CN" sz="2200" dirty="0" err="1">
                <a:solidFill>
                  <a:srgbClr val="000000"/>
                </a:solidFill>
                <a:latin typeface="Times New Roman" pitchFamily="18" charset="0"/>
                <a:ea typeface="宋体" pitchFamily="2" charset="-122"/>
              </a:rPr>
              <a:t>relop</a:t>
            </a:r>
            <a:r>
              <a:rPr lang="en-US" altLang="zh-CN" sz="2200" dirty="0">
                <a:solidFill>
                  <a:srgbClr val="000000"/>
                </a:solidFill>
                <a:latin typeface="Times New Roman" pitchFamily="18" charset="0"/>
                <a:ea typeface="宋体" pitchFamily="2" charset="-122"/>
              </a:rPr>
              <a:t> id</a:t>
            </a:r>
            <a:r>
              <a:rPr lang="en-US" altLang="zh-CN" sz="2200" baseline="-25000" dirty="0">
                <a:solidFill>
                  <a:srgbClr val="000000"/>
                </a:solidFill>
                <a:latin typeface="Times New Roman" pitchFamily="18" charset="0"/>
                <a:ea typeface="宋体" pitchFamily="2" charset="-122"/>
              </a:rPr>
              <a:t>2</a:t>
            </a:r>
          </a:p>
        </p:txBody>
      </p:sp>
      <p:sp>
        <p:nvSpPr>
          <p:cNvPr id="16" name="Text Box 11"/>
          <p:cNvSpPr txBox="1">
            <a:spLocks noChangeArrowheads="1"/>
          </p:cNvSpPr>
          <p:nvPr/>
        </p:nvSpPr>
        <p:spPr bwMode="auto">
          <a:xfrm>
            <a:off x="2413001" y="4014065"/>
            <a:ext cx="6569489" cy="156966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E.truelist</a:t>
            </a:r>
            <a:r>
              <a:rPr lang="en-US" altLang="zh-CN" sz="2200" dirty="0">
                <a:solidFill>
                  <a:srgbClr val="0000FF"/>
                </a:solidFill>
                <a:latin typeface="Times New Roman" pitchFamily="18" charset="0"/>
                <a:ea typeface="宋体" pitchFamily="2" charset="-122"/>
              </a:rPr>
              <a:t>=</a:t>
            </a:r>
            <a:r>
              <a:rPr lang="en-US" altLang="zh-CN" sz="2200" dirty="0" err="1">
                <a:solidFill>
                  <a:srgbClr val="0000FF"/>
                </a:solidFill>
                <a:latin typeface="Times New Roman" pitchFamily="18" charset="0"/>
                <a:ea typeface="宋体" pitchFamily="2" charset="-122"/>
              </a:rPr>
              <a:t>makelist</a:t>
            </a:r>
            <a:r>
              <a:rPr lang="en-US" altLang="zh-CN" sz="2200" dirty="0">
                <a:solidFill>
                  <a:srgbClr val="0000FF"/>
                </a:solidFill>
                <a:latin typeface="Times New Roman" pitchFamily="18" charset="0"/>
                <a:ea typeface="宋体" pitchFamily="2" charset="-122"/>
              </a:rPr>
              <a:t>(</a:t>
            </a:r>
            <a:r>
              <a:rPr lang="en-US" altLang="zh-CN" sz="2200" dirty="0" err="1">
                <a:solidFill>
                  <a:srgbClr val="0000FF"/>
                </a:solidFill>
                <a:latin typeface="Times New Roman" pitchFamily="18" charset="0"/>
                <a:ea typeface="宋体" pitchFamily="2" charset="-122"/>
              </a:rPr>
              <a:t>nextquad</a:t>
            </a:r>
            <a:r>
              <a:rPr lang="en-US" altLang="zh-CN" sz="2200" dirty="0">
                <a:solidFill>
                  <a:srgbClr val="0000FF"/>
                </a:solidFill>
                <a:latin typeface="Times New Roman" pitchFamily="18" charset="0"/>
                <a:ea typeface="宋体" pitchFamily="2" charset="-122"/>
              </a:rPr>
              <a:t>);</a:t>
            </a:r>
          </a:p>
          <a:p>
            <a:r>
              <a:rPr lang="en-US" altLang="zh-CN" sz="2200" dirty="0" smtClean="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E.falselist</a:t>
            </a:r>
            <a:r>
              <a:rPr lang="en-US" altLang="zh-CN" sz="2200" dirty="0">
                <a:solidFill>
                  <a:srgbClr val="0000FF"/>
                </a:solidFill>
                <a:latin typeface="Times New Roman" pitchFamily="18" charset="0"/>
                <a:ea typeface="宋体" pitchFamily="2" charset="-122"/>
              </a:rPr>
              <a:t>=</a:t>
            </a:r>
            <a:r>
              <a:rPr lang="en-US" altLang="zh-CN" sz="2200" dirty="0" err="1">
                <a:solidFill>
                  <a:srgbClr val="0000FF"/>
                </a:solidFill>
                <a:latin typeface="Times New Roman" pitchFamily="18" charset="0"/>
                <a:ea typeface="宋体" pitchFamily="2" charset="-122"/>
              </a:rPr>
              <a:t>makelist</a:t>
            </a:r>
            <a:r>
              <a:rPr lang="en-US" altLang="zh-CN" sz="2200" dirty="0">
                <a:solidFill>
                  <a:srgbClr val="0000FF"/>
                </a:solidFill>
                <a:latin typeface="Times New Roman" pitchFamily="18" charset="0"/>
                <a:ea typeface="宋体" pitchFamily="2" charset="-122"/>
              </a:rPr>
              <a:t>(nextquad+1);</a:t>
            </a:r>
          </a:p>
          <a:p>
            <a:r>
              <a:rPr lang="en-US" altLang="zh-CN" sz="2200" dirty="0" smtClean="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a:solidFill>
                  <a:srgbClr val="0000FF"/>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if</a:t>
            </a:r>
            <a:r>
              <a:rPr lang="en-US" altLang="zh-CN" sz="2200" dirty="0">
                <a:solidFill>
                  <a:srgbClr val="0000FF"/>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id</a:t>
            </a:r>
            <a:r>
              <a:rPr lang="en-US" altLang="zh-CN" sz="2200" baseline="-25000" dirty="0" smtClean="0">
                <a:solidFill>
                  <a:srgbClr val="0000FF"/>
                </a:solidFill>
                <a:latin typeface="Times New Roman" pitchFamily="18" charset="0"/>
                <a:ea typeface="宋体" pitchFamily="2" charset="-122"/>
              </a:rPr>
              <a:t>1</a:t>
            </a:r>
            <a:r>
              <a:rPr lang="en-US" altLang="zh-CN" sz="2200" dirty="0" smtClean="0">
                <a:solidFill>
                  <a:srgbClr val="0000FF"/>
                </a:solidFill>
                <a:latin typeface="Times New Roman" pitchFamily="18" charset="0"/>
                <a:ea typeface="宋体" pitchFamily="2" charset="-122"/>
              </a:rPr>
              <a:t>.entry  </a:t>
            </a:r>
            <a:r>
              <a:rPr lang="en-US" altLang="zh-CN" sz="2200" dirty="0" err="1">
                <a:solidFill>
                  <a:srgbClr val="0000FF"/>
                </a:solidFill>
                <a:latin typeface="Times New Roman" pitchFamily="18" charset="0"/>
                <a:ea typeface="宋体" pitchFamily="2" charset="-122"/>
              </a:rPr>
              <a:t>relop.op</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id</a:t>
            </a:r>
            <a:r>
              <a:rPr lang="en-US" altLang="zh-CN" sz="2200" baseline="-25000" dirty="0" smtClean="0">
                <a:solidFill>
                  <a:srgbClr val="0000FF"/>
                </a:solidFill>
                <a:latin typeface="Times New Roman" pitchFamily="18" charset="0"/>
                <a:ea typeface="宋体" pitchFamily="2" charset="-122"/>
              </a:rPr>
              <a:t>2</a:t>
            </a:r>
            <a:r>
              <a:rPr lang="en-US" altLang="zh-CN" sz="2200" dirty="0" smtClean="0">
                <a:solidFill>
                  <a:srgbClr val="0000FF"/>
                </a:solidFill>
                <a:latin typeface="Times New Roman" pitchFamily="18" charset="0"/>
                <a:ea typeface="宋体" pitchFamily="2" charset="-122"/>
              </a:rPr>
              <a:t>.entry  </a:t>
            </a:r>
            <a:r>
              <a:rPr lang="en-US" altLang="zh-CN" sz="2200" dirty="0">
                <a:solidFill>
                  <a:srgbClr val="0000FF"/>
                </a:solidFill>
                <a:latin typeface="Times New Roman" pitchFamily="18" charset="0"/>
                <a:ea typeface="宋体" pitchFamily="2" charset="-122"/>
                <a:sym typeface="Symbol" pitchFamily="18" charset="2"/>
              </a:rPr>
              <a:t></a:t>
            </a:r>
            <a:r>
              <a:rPr lang="en-US" altLang="zh-CN" sz="2200" dirty="0" err="1">
                <a:solidFill>
                  <a:srgbClr val="0000FF"/>
                </a:solidFill>
                <a:latin typeface="Times New Roman" pitchFamily="18" charset="0"/>
                <a:ea typeface="宋体" pitchFamily="2" charset="-122"/>
              </a:rPr>
              <a:t>goto</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a:t>
            </a:r>
            <a:r>
              <a:rPr lang="en-US" altLang="zh-CN" sz="2200" dirty="0" smtClean="0">
                <a:solidFill>
                  <a:srgbClr val="0000FF"/>
                </a:solidFill>
                <a:latin typeface="Times New Roman" pitchFamily="18" charset="0"/>
                <a:ea typeface="宋体" pitchFamily="2" charset="-122"/>
                <a:sym typeface="Symbol" pitchFamily="18" charset="2"/>
              </a:rPr>
              <a:t></a:t>
            </a:r>
            <a:r>
              <a:rPr lang="en-US" altLang="zh-CN" sz="2200" dirty="0">
                <a:solidFill>
                  <a:srgbClr val="0000FF"/>
                </a:solidFill>
                <a:latin typeface="Times New Roman" pitchFamily="18" charset="0"/>
                <a:ea typeface="宋体" pitchFamily="2" charset="-122"/>
              </a:rPr>
              <a:t>);</a:t>
            </a:r>
          </a:p>
          <a:p>
            <a:r>
              <a:rPr lang="en-US" altLang="zh-CN" sz="2200" dirty="0" smtClean="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a:solidFill>
                  <a:srgbClr val="0000FF"/>
                </a:solidFill>
                <a:latin typeface="Times New Roman" pitchFamily="18" charset="0"/>
                <a:ea typeface="宋体" pitchFamily="2" charset="-122"/>
                <a:sym typeface="Symbol" pitchFamily="18" charset="2"/>
              </a:rPr>
              <a:t></a:t>
            </a:r>
            <a:r>
              <a:rPr lang="en-US" altLang="zh-CN" sz="2200" dirty="0" err="1">
                <a:solidFill>
                  <a:srgbClr val="0000FF"/>
                </a:solidFill>
                <a:latin typeface="Times New Roman" pitchFamily="18" charset="0"/>
                <a:ea typeface="宋体" pitchFamily="2" charset="-122"/>
              </a:rPr>
              <a:t>goto</a:t>
            </a:r>
            <a:r>
              <a:rPr lang="en-US" altLang="zh-CN" sz="2200" dirty="0">
                <a:solidFill>
                  <a:srgbClr val="0000FF"/>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sym typeface="Symbol" pitchFamily="18" charset="2"/>
              </a:rPr>
              <a:t></a:t>
            </a:r>
            <a:r>
              <a:rPr lang="en-US" altLang="zh-CN" sz="2200" dirty="0" smtClean="0">
                <a:solidFill>
                  <a:srgbClr val="0000FF"/>
                </a:solidFill>
                <a:latin typeface="Times New Roman" pitchFamily="18" charset="0"/>
                <a:ea typeface="宋体" pitchFamily="2" charset="-122"/>
              </a:rPr>
              <a:t>);  } </a:t>
            </a:r>
            <a:endParaRPr lang="en-US" altLang="zh-CN" sz="2200" dirty="0">
              <a:solidFill>
                <a:srgbClr val="0000FF"/>
              </a:solidFill>
              <a:latin typeface="Times New Roman" pitchFamily="18" charset="0"/>
              <a:ea typeface="宋体" pitchFamily="2" charset="-122"/>
            </a:endParaRPr>
          </a:p>
        </p:txBody>
      </p:sp>
      <p:sp>
        <p:nvSpPr>
          <p:cNvPr id="17" name="Text Box 12"/>
          <p:cNvSpPr txBox="1">
            <a:spLocks noChangeArrowheads="1"/>
          </p:cNvSpPr>
          <p:nvPr/>
        </p:nvSpPr>
        <p:spPr bwMode="auto">
          <a:xfrm>
            <a:off x="258763" y="5411452"/>
            <a:ext cx="1230312" cy="457200"/>
          </a:xfrm>
          <a:prstGeom prst="rect">
            <a:avLst/>
          </a:prstGeom>
          <a:solidFill>
            <a:schemeClr val="bg1"/>
          </a:solidFill>
          <a:ln>
            <a:noFill/>
          </a:ln>
          <a:effectLst/>
          <a:extLst/>
        </p:spPr>
        <p:txBody>
          <a:bodyPr wrap="none" anchor="t" anchorCtr="0">
            <a:noAutofit/>
          </a:bodyPr>
          <a:lstStyle/>
          <a:p>
            <a:r>
              <a:rPr lang="en-US" altLang="zh-CN" sz="2200" dirty="0" err="1">
                <a:solidFill>
                  <a:srgbClr val="000000"/>
                </a:solidFill>
                <a:latin typeface="Times New Roman" pitchFamily="18" charset="0"/>
                <a:ea typeface="宋体" pitchFamily="2" charset="-122"/>
              </a:rPr>
              <a:t>E</a:t>
            </a:r>
            <a:r>
              <a:rPr lang="en-US" altLang="zh-CN" sz="2200" dirty="0" err="1">
                <a:solidFill>
                  <a:srgbClr val="000000"/>
                </a:solidFill>
                <a:latin typeface="Times New Roman" pitchFamily="18" charset="0"/>
                <a:ea typeface="宋体" pitchFamily="2" charset="-122"/>
                <a:sym typeface="Symbol" pitchFamily="18" charset="2"/>
              </a:rPr>
              <a:t></a:t>
            </a:r>
            <a:r>
              <a:rPr lang="en-US" altLang="zh-CN" sz="2200" dirty="0" err="1">
                <a:solidFill>
                  <a:srgbClr val="000000"/>
                </a:solidFill>
                <a:latin typeface="Times New Roman" pitchFamily="18" charset="0"/>
                <a:ea typeface="宋体" pitchFamily="2" charset="-122"/>
              </a:rPr>
              <a:t>true</a:t>
            </a:r>
            <a:endParaRPr lang="en-US" altLang="zh-CN" sz="2200" baseline="-25000" dirty="0">
              <a:solidFill>
                <a:srgbClr val="000000"/>
              </a:solidFill>
              <a:latin typeface="Times New Roman" pitchFamily="18" charset="0"/>
              <a:ea typeface="宋体" pitchFamily="2" charset="-122"/>
            </a:endParaRPr>
          </a:p>
        </p:txBody>
      </p:sp>
      <p:sp>
        <p:nvSpPr>
          <p:cNvPr id="18" name="Text Box 13"/>
          <p:cNvSpPr txBox="1">
            <a:spLocks noChangeArrowheads="1"/>
          </p:cNvSpPr>
          <p:nvPr/>
        </p:nvSpPr>
        <p:spPr bwMode="auto">
          <a:xfrm>
            <a:off x="1462089" y="5409220"/>
            <a:ext cx="7430392" cy="461665"/>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E.truelist</a:t>
            </a:r>
            <a:r>
              <a:rPr lang="en-US" altLang="zh-CN" sz="2200" dirty="0">
                <a:solidFill>
                  <a:srgbClr val="0000FF"/>
                </a:solidFill>
                <a:latin typeface="Times New Roman" pitchFamily="18" charset="0"/>
                <a:ea typeface="宋体" pitchFamily="2" charset="-122"/>
              </a:rPr>
              <a:t>=</a:t>
            </a:r>
            <a:r>
              <a:rPr lang="en-US" altLang="zh-CN" sz="2200" dirty="0" err="1">
                <a:solidFill>
                  <a:srgbClr val="0000FF"/>
                </a:solidFill>
                <a:latin typeface="Times New Roman" pitchFamily="18" charset="0"/>
                <a:ea typeface="宋体" pitchFamily="2" charset="-122"/>
              </a:rPr>
              <a:t>makelist</a:t>
            </a:r>
            <a:r>
              <a:rPr lang="en-US" altLang="zh-CN" sz="2200" dirty="0">
                <a:solidFill>
                  <a:srgbClr val="0000FF"/>
                </a:solidFill>
                <a:latin typeface="Times New Roman" pitchFamily="18" charset="0"/>
                <a:ea typeface="宋体" pitchFamily="2" charset="-122"/>
              </a:rPr>
              <a:t>(</a:t>
            </a:r>
            <a:r>
              <a:rPr lang="en-US" altLang="zh-CN" sz="2200" dirty="0" err="1">
                <a:solidFill>
                  <a:srgbClr val="0000FF"/>
                </a:solidFill>
                <a:latin typeface="Times New Roman" pitchFamily="18" charset="0"/>
                <a:ea typeface="宋体" pitchFamily="2" charset="-122"/>
              </a:rPr>
              <a:t>nextquad</a:t>
            </a:r>
            <a:r>
              <a:rPr lang="en-US" altLang="zh-CN" sz="2200" dirty="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a:solidFill>
                  <a:srgbClr val="0000FF"/>
                </a:solidFill>
                <a:latin typeface="Times New Roman" pitchFamily="18" charset="0"/>
                <a:ea typeface="宋体" pitchFamily="2" charset="-122"/>
                <a:sym typeface="Symbol" pitchFamily="18" charset="2"/>
              </a:rPr>
              <a:t></a:t>
            </a:r>
            <a:r>
              <a:rPr lang="en-US" altLang="zh-CN" sz="2200" dirty="0" err="1">
                <a:solidFill>
                  <a:srgbClr val="0000FF"/>
                </a:solidFill>
                <a:latin typeface="Times New Roman" pitchFamily="18" charset="0"/>
                <a:ea typeface="宋体" pitchFamily="2" charset="-122"/>
              </a:rPr>
              <a:t>goto</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a:t>
            </a:r>
            <a:r>
              <a:rPr lang="en-US" altLang="zh-CN" sz="2200" dirty="0" smtClean="0">
                <a:solidFill>
                  <a:srgbClr val="0000FF"/>
                </a:solidFill>
                <a:latin typeface="Times New Roman" pitchFamily="18" charset="0"/>
                <a:ea typeface="宋体" pitchFamily="2" charset="-122"/>
                <a:sym typeface="Symbol" pitchFamily="18" charset="2"/>
              </a:rPr>
              <a:t></a:t>
            </a:r>
            <a:r>
              <a:rPr lang="en-US" altLang="zh-CN" sz="2200" dirty="0" smtClean="0">
                <a:solidFill>
                  <a:srgbClr val="0000FF"/>
                </a:solidFill>
                <a:latin typeface="Times New Roman" pitchFamily="18" charset="0"/>
                <a:ea typeface="宋体" pitchFamily="2" charset="-122"/>
              </a:rPr>
              <a:t>)</a:t>
            </a:r>
            <a:r>
              <a:rPr lang="en-US" altLang="zh-CN" sz="2200" dirty="0">
                <a:solidFill>
                  <a:srgbClr val="0000FF"/>
                </a:solidFill>
                <a:latin typeface="Times New Roman" pitchFamily="18" charset="0"/>
                <a:ea typeface="宋体" pitchFamily="2" charset="-122"/>
              </a:rPr>
              <a:t>;</a:t>
            </a:r>
            <a:r>
              <a:rPr lang="en-US" altLang="zh-CN" sz="2200" dirty="0" smtClean="0">
                <a:solidFill>
                  <a:srgbClr val="0000FF"/>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rPr>
              <a:t>}</a:t>
            </a:r>
          </a:p>
        </p:txBody>
      </p:sp>
      <p:sp>
        <p:nvSpPr>
          <p:cNvPr id="19" name="Text Box 14"/>
          <p:cNvSpPr txBox="1">
            <a:spLocks noChangeArrowheads="1"/>
          </p:cNvSpPr>
          <p:nvPr/>
        </p:nvSpPr>
        <p:spPr bwMode="auto">
          <a:xfrm>
            <a:off x="258763" y="5816497"/>
            <a:ext cx="1281112" cy="457200"/>
          </a:xfrm>
          <a:prstGeom prst="rect">
            <a:avLst/>
          </a:prstGeom>
          <a:solidFill>
            <a:schemeClr val="bg1"/>
          </a:solidFill>
          <a:ln>
            <a:noFill/>
          </a:ln>
          <a:effectLst/>
          <a:extLst/>
        </p:spPr>
        <p:txBody>
          <a:bodyPr wrap="none" anchor="t" anchorCtr="0">
            <a:noAutofit/>
          </a:bodyPr>
          <a:lstStyle/>
          <a:p>
            <a:r>
              <a:rPr lang="en-US" altLang="zh-CN" sz="2200" dirty="0" err="1">
                <a:solidFill>
                  <a:srgbClr val="000000"/>
                </a:solidFill>
                <a:latin typeface="Times New Roman" pitchFamily="18" charset="0"/>
                <a:ea typeface="宋体" pitchFamily="2" charset="-122"/>
              </a:rPr>
              <a:t>E</a:t>
            </a:r>
            <a:r>
              <a:rPr lang="en-US" altLang="zh-CN" sz="2200" dirty="0" err="1">
                <a:solidFill>
                  <a:srgbClr val="000000"/>
                </a:solidFill>
                <a:latin typeface="Times New Roman" pitchFamily="18" charset="0"/>
                <a:ea typeface="宋体" pitchFamily="2" charset="-122"/>
                <a:sym typeface="Symbol" pitchFamily="18" charset="2"/>
              </a:rPr>
              <a:t></a:t>
            </a:r>
            <a:r>
              <a:rPr lang="en-US" altLang="zh-CN" sz="2200" dirty="0" err="1">
                <a:solidFill>
                  <a:srgbClr val="000000"/>
                </a:solidFill>
                <a:latin typeface="Times New Roman" pitchFamily="18" charset="0"/>
                <a:ea typeface="宋体" pitchFamily="2" charset="-122"/>
              </a:rPr>
              <a:t>false</a:t>
            </a:r>
            <a:endParaRPr lang="en-US" altLang="zh-CN" sz="2200" baseline="-25000" dirty="0">
              <a:solidFill>
                <a:srgbClr val="000000"/>
              </a:solidFill>
              <a:latin typeface="Times New Roman" pitchFamily="18" charset="0"/>
              <a:ea typeface="宋体" pitchFamily="2" charset="-122"/>
            </a:endParaRPr>
          </a:p>
        </p:txBody>
      </p:sp>
      <p:sp>
        <p:nvSpPr>
          <p:cNvPr id="20" name="Text Box 15"/>
          <p:cNvSpPr txBox="1">
            <a:spLocks noChangeArrowheads="1"/>
          </p:cNvSpPr>
          <p:nvPr/>
        </p:nvSpPr>
        <p:spPr bwMode="auto">
          <a:xfrm>
            <a:off x="1462088" y="5814265"/>
            <a:ext cx="7430393" cy="461665"/>
          </a:xfrm>
          <a:prstGeom prst="rect">
            <a:avLst/>
          </a:prstGeom>
          <a:solidFill>
            <a:schemeClr val="bg1"/>
          </a:solidFill>
          <a:ln>
            <a:noFill/>
          </a:ln>
          <a:effectLst/>
          <a:extLst/>
        </p:spPr>
        <p:txBody>
          <a:bodyPr wrap="none" anchor="t" anchorCtr="0">
            <a:noAutofit/>
          </a:bodyPr>
          <a:lstStyle/>
          <a:p>
            <a:r>
              <a:rPr lang="en-US" altLang="zh-CN" sz="2200" dirty="0" smtClean="0">
                <a:solidFill>
                  <a:srgbClr val="0000FF"/>
                </a:solidFill>
                <a:latin typeface="Times New Roman" pitchFamily="18" charset="0"/>
                <a:ea typeface="宋体" pitchFamily="2" charset="-122"/>
              </a:rPr>
              <a:t>{  </a:t>
            </a:r>
            <a:r>
              <a:rPr lang="en-US" altLang="zh-CN" sz="2200" dirty="0" err="1">
                <a:solidFill>
                  <a:srgbClr val="0000FF"/>
                </a:solidFill>
                <a:latin typeface="Times New Roman" pitchFamily="18" charset="0"/>
                <a:ea typeface="宋体" pitchFamily="2" charset="-122"/>
              </a:rPr>
              <a:t>E.flaselist</a:t>
            </a:r>
            <a:r>
              <a:rPr lang="en-US" altLang="zh-CN" sz="2200" dirty="0">
                <a:solidFill>
                  <a:srgbClr val="0000FF"/>
                </a:solidFill>
                <a:latin typeface="Times New Roman" pitchFamily="18" charset="0"/>
                <a:ea typeface="宋体" pitchFamily="2" charset="-122"/>
              </a:rPr>
              <a:t>=</a:t>
            </a:r>
            <a:r>
              <a:rPr lang="en-US" altLang="zh-CN" sz="2200" dirty="0" err="1">
                <a:solidFill>
                  <a:srgbClr val="0000FF"/>
                </a:solidFill>
                <a:latin typeface="Times New Roman" pitchFamily="18" charset="0"/>
                <a:ea typeface="宋体" pitchFamily="2" charset="-122"/>
              </a:rPr>
              <a:t>makelist</a:t>
            </a:r>
            <a:r>
              <a:rPr lang="en-US" altLang="zh-CN" sz="2200" dirty="0">
                <a:solidFill>
                  <a:srgbClr val="0000FF"/>
                </a:solidFill>
                <a:latin typeface="Times New Roman" pitchFamily="18" charset="0"/>
                <a:ea typeface="宋体" pitchFamily="2" charset="-122"/>
              </a:rPr>
              <a:t>(</a:t>
            </a:r>
            <a:r>
              <a:rPr lang="en-US" altLang="zh-CN" sz="2200" dirty="0" err="1">
                <a:solidFill>
                  <a:srgbClr val="0000FF"/>
                </a:solidFill>
                <a:latin typeface="Times New Roman" pitchFamily="18" charset="0"/>
                <a:ea typeface="宋体" pitchFamily="2" charset="-122"/>
              </a:rPr>
              <a:t>nextquad</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outcode</a:t>
            </a:r>
            <a:r>
              <a:rPr lang="en-US" altLang="zh-CN" sz="2200" dirty="0" smtClean="0">
                <a:solidFill>
                  <a:srgbClr val="0000FF"/>
                </a:solidFill>
                <a:latin typeface="Times New Roman" pitchFamily="18" charset="0"/>
                <a:ea typeface="宋体" pitchFamily="2" charset="-122"/>
              </a:rPr>
              <a:t>(</a:t>
            </a:r>
            <a:r>
              <a:rPr lang="en-US" altLang="zh-CN" sz="2200" dirty="0">
                <a:solidFill>
                  <a:srgbClr val="0000FF"/>
                </a:solidFill>
                <a:latin typeface="Times New Roman" pitchFamily="18" charset="0"/>
                <a:ea typeface="宋体" pitchFamily="2" charset="-122"/>
                <a:sym typeface="Symbol" pitchFamily="18" charset="2"/>
              </a:rPr>
              <a:t></a:t>
            </a:r>
            <a:r>
              <a:rPr lang="en-US" altLang="zh-CN" sz="2200" dirty="0" err="1">
                <a:solidFill>
                  <a:srgbClr val="0000FF"/>
                </a:solidFill>
                <a:latin typeface="Times New Roman" pitchFamily="18" charset="0"/>
                <a:ea typeface="宋体" pitchFamily="2" charset="-122"/>
              </a:rPr>
              <a:t>goto</a:t>
            </a:r>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a:t>
            </a:r>
            <a:r>
              <a:rPr lang="en-US" altLang="zh-CN" sz="2200" dirty="0" smtClean="0">
                <a:solidFill>
                  <a:srgbClr val="0000FF"/>
                </a:solidFill>
                <a:latin typeface="Times New Roman" pitchFamily="18" charset="0"/>
                <a:ea typeface="宋体" pitchFamily="2" charset="-122"/>
                <a:sym typeface="Symbol" pitchFamily="18" charset="2"/>
              </a:rPr>
              <a:t></a:t>
            </a:r>
            <a:r>
              <a:rPr lang="en-US" altLang="zh-CN" sz="2200" dirty="0" smtClean="0">
                <a:solidFill>
                  <a:srgbClr val="0000FF"/>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rPr>
              <a:t>}</a:t>
            </a:r>
          </a:p>
        </p:txBody>
      </p:sp>
      <p:sp>
        <p:nvSpPr>
          <p:cNvPr id="21" name="Text Box 16"/>
          <p:cNvSpPr txBox="1">
            <a:spLocks noChangeArrowheads="1"/>
          </p:cNvSpPr>
          <p:nvPr/>
        </p:nvSpPr>
        <p:spPr bwMode="auto">
          <a:xfrm>
            <a:off x="250825" y="6219310"/>
            <a:ext cx="906463" cy="457200"/>
          </a:xfrm>
          <a:prstGeom prst="rect">
            <a:avLst/>
          </a:prstGeom>
          <a:solidFill>
            <a:schemeClr val="bg1"/>
          </a:solidFill>
          <a:ln>
            <a:noFill/>
          </a:ln>
          <a:effectLst/>
          <a:extLst/>
        </p:spPr>
        <p:txBody>
          <a:bodyPr wrap="none" anchor="t" anchorCtr="0">
            <a:noAutofit/>
          </a:bodyPr>
          <a:lstStyle/>
          <a:p>
            <a:pPr algn="ctr"/>
            <a:r>
              <a:rPr lang="en-US" altLang="zh-CN" sz="2200" dirty="0">
                <a:solidFill>
                  <a:srgbClr val="FF0000"/>
                </a:solidFill>
                <a:latin typeface="Times New Roman" pitchFamily="18" charset="0"/>
                <a:ea typeface="宋体" pitchFamily="2" charset="-122"/>
              </a:rPr>
              <a:t>M</a:t>
            </a:r>
            <a:r>
              <a:rPr lang="en-US" altLang="zh-CN" sz="2200" dirty="0">
                <a:solidFill>
                  <a:srgbClr val="FF0000"/>
                </a:solidFill>
                <a:latin typeface="Times New Roman" pitchFamily="18" charset="0"/>
                <a:ea typeface="宋体" pitchFamily="2" charset="-122"/>
                <a:sym typeface="Symbol" pitchFamily="18" charset="2"/>
              </a:rPr>
              <a:t></a:t>
            </a:r>
            <a:endParaRPr lang="en-US" altLang="zh-CN" sz="2200" dirty="0">
              <a:solidFill>
                <a:srgbClr val="000000"/>
              </a:solidFill>
              <a:latin typeface="Times New Roman" pitchFamily="18" charset="0"/>
              <a:ea typeface="宋体" pitchFamily="2" charset="-122"/>
              <a:sym typeface="Symbol" pitchFamily="18" charset="2"/>
            </a:endParaRPr>
          </a:p>
        </p:txBody>
      </p:sp>
      <p:sp>
        <p:nvSpPr>
          <p:cNvPr id="22" name="Text Box 17"/>
          <p:cNvSpPr txBox="1">
            <a:spLocks noChangeArrowheads="1"/>
          </p:cNvSpPr>
          <p:nvPr/>
        </p:nvSpPr>
        <p:spPr bwMode="auto">
          <a:xfrm>
            <a:off x="1453595" y="6219310"/>
            <a:ext cx="3073400" cy="457200"/>
          </a:xfrm>
          <a:prstGeom prst="rect">
            <a:avLst/>
          </a:prstGeom>
          <a:solidFill>
            <a:schemeClr val="bg1"/>
          </a:solidFill>
          <a:ln>
            <a:noFill/>
          </a:ln>
          <a:effectLst/>
          <a:extLst/>
        </p:spPr>
        <p:txBody>
          <a:bodyPr wrap="none" anchor="t" anchorCtr="0">
            <a:noAutofit/>
          </a:bodyPr>
          <a:lstStyle/>
          <a:p>
            <a:r>
              <a:rPr lang="en-US" altLang="zh-CN" sz="2200" dirty="0">
                <a:solidFill>
                  <a:srgbClr val="0000FF"/>
                </a:solidFill>
                <a:latin typeface="Times New Roman" pitchFamily="18" charset="0"/>
                <a:ea typeface="宋体" pitchFamily="2" charset="-122"/>
              </a:rPr>
              <a:t>{ </a:t>
            </a:r>
            <a:r>
              <a:rPr lang="en-US" altLang="zh-CN" sz="2200" dirty="0" smtClean="0">
                <a:solidFill>
                  <a:srgbClr val="0000FF"/>
                </a:solidFill>
                <a:latin typeface="Times New Roman" pitchFamily="18" charset="0"/>
                <a:ea typeface="宋体" pitchFamily="2" charset="-122"/>
              </a:rPr>
              <a:t> </a:t>
            </a:r>
            <a:r>
              <a:rPr lang="en-US" altLang="zh-CN" sz="2200" dirty="0" err="1" smtClean="0">
                <a:solidFill>
                  <a:srgbClr val="0000FF"/>
                </a:solidFill>
                <a:latin typeface="Times New Roman" pitchFamily="18" charset="0"/>
                <a:ea typeface="宋体" pitchFamily="2" charset="-122"/>
              </a:rPr>
              <a:t>M.quad</a:t>
            </a:r>
            <a:r>
              <a:rPr lang="en-US" altLang="zh-CN" sz="2200" dirty="0" smtClean="0">
                <a:solidFill>
                  <a:srgbClr val="0000FF"/>
                </a:solidFill>
                <a:latin typeface="Times New Roman" pitchFamily="18" charset="0"/>
                <a:ea typeface="宋体" pitchFamily="2" charset="-122"/>
              </a:rPr>
              <a:t>=</a:t>
            </a:r>
            <a:r>
              <a:rPr lang="en-US" altLang="zh-CN" sz="2200" dirty="0" err="1" smtClean="0">
                <a:solidFill>
                  <a:srgbClr val="0000FF"/>
                </a:solidFill>
                <a:latin typeface="Times New Roman" pitchFamily="18" charset="0"/>
                <a:ea typeface="宋体" pitchFamily="2" charset="-122"/>
              </a:rPr>
              <a:t>nextquad</a:t>
            </a:r>
            <a:r>
              <a:rPr lang="en-US" altLang="zh-CN" sz="2200" dirty="0" smtClean="0">
                <a:solidFill>
                  <a:srgbClr val="0000FF"/>
                </a:solidFill>
                <a:latin typeface="Times New Roman" pitchFamily="18" charset="0"/>
                <a:ea typeface="宋体" pitchFamily="2" charset="-122"/>
              </a:rPr>
              <a:t>;  </a:t>
            </a:r>
            <a:r>
              <a:rPr lang="en-US" altLang="zh-CN" sz="2200" dirty="0">
                <a:solidFill>
                  <a:srgbClr val="0000FF"/>
                </a:solidFill>
                <a:latin typeface="Times New Roman" pitchFamily="18" charset="0"/>
                <a:ea typeface="宋体" pitchFamily="2" charset="-122"/>
              </a:rPr>
              <a:t>}</a:t>
            </a:r>
          </a:p>
        </p:txBody>
      </p:sp>
    </p:spTree>
    <p:extLst>
      <p:ext uri="{BB962C8B-B14F-4D97-AF65-F5344CB8AC3E}">
        <p14:creationId xmlns:p14="http://schemas.microsoft.com/office/powerpoint/2010/main" val="21663367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ipe(left)">
                                      <p:cBhvr>
                                        <p:cTn id="16" dur="500"/>
                                        <p:tgtEl>
                                          <p:spTgt spid="8">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wipe(left)">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wipe(left)">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animEffect transition="in" filter="wipe(left)">
                                      <p:cBhvr>
                                        <p:cTn id="34" dur="500"/>
                                        <p:tgtEl>
                                          <p:spTgt spid="10">
                                            <p:txEl>
                                              <p:pRg st="1" end="1"/>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wipe(left)">
                                      <p:cBhvr>
                                        <p:cTn id="38" dur="500"/>
                                        <p:tgtEl>
                                          <p:spTgt spid="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wipe(left)">
                                      <p:cBhvr>
                                        <p:cTn id="43" dur="5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wipe(left)">
                                      <p:cBhvr>
                                        <p:cTn id="48" dur="500"/>
                                        <p:tgtEl>
                                          <p:spTgt spid="1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3">
                                            <p:txEl>
                                              <p:pRg st="0" end="0"/>
                                            </p:txEl>
                                          </p:spTgt>
                                        </p:tgtEl>
                                        <p:attrNameLst>
                                          <p:attrName>style.visibility</p:attrName>
                                        </p:attrNameLst>
                                      </p:cBhvr>
                                      <p:to>
                                        <p:strVal val="visible"/>
                                      </p:to>
                                    </p:set>
                                    <p:animEffect transition="in" filter="wipe(left)">
                                      <p:cBhvr>
                                        <p:cTn id="53" dur="500"/>
                                        <p:tgtEl>
                                          <p:spTgt spid="1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wipe(left)">
                                      <p:cBhvr>
                                        <p:cTn id="58" dur="500"/>
                                        <p:tgtEl>
                                          <p:spTgt spid="14">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
                                            <p:txEl>
                                              <p:pRg st="0" end="0"/>
                                            </p:txEl>
                                          </p:spTgt>
                                        </p:tgtEl>
                                        <p:attrNameLst>
                                          <p:attrName>style.visibility</p:attrName>
                                        </p:attrNameLst>
                                      </p:cBhvr>
                                      <p:to>
                                        <p:strVal val="visible"/>
                                      </p:to>
                                    </p:set>
                                    <p:animEffect transition="in" filter="wipe(left)">
                                      <p:cBhvr>
                                        <p:cTn id="63" dur="500"/>
                                        <p:tgtEl>
                                          <p:spTgt spid="1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6">
                                            <p:txEl>
                                              <p:pRg st="0" end="0"/>
                                            </p:txEl>
                                          </p:spTgt>
                                        </p:tgtEl>
                                        <p:attrNameLst>
                                          <p:attrName>style.visibility</p:attrName>
                                        </p:attrNameLst>
                                      </p:cBhvr>
                                      <p:to>
                                        <p:strVal val="visible"/>
                                      </p:to>
                                    </p:set>
                                    <p:animEffect transition="in" filter="wipe(left)">
                                      <p:cBhvr>
                                        <p:cTn id="68" dur="500"/>
                                        <p:tgtEl>
                                          <p:spTgt spid="16">
                                            <p:txEl>
                                              <p:pRg st="0" end="0"/>
                                            </p:txEl>
                                          </p:spTgt>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6">
                                            <p:txEl>
                                              <p:pRg st="1" end="1"/>
                                            </p:txEl>
                                          </p:spTgt>
                                        </p:tgtEl>
                                        <p:attrNameLst>
                                          <p:attrName>style.visibility</p:attrName>
                                        </p:attrNameLst>
                                      </p:cBhvr>
                                      <p:to>
                                        <p:strVal val="visible"/>
                                      </p:to>
                                    </p:set>
                                    <p:animEffect transition="in" filter="wipe(left)">
                                      <p:cBhvr>
                                        <p:cTn id="72" dur="500"/>
                                        <p:tgtEl>
                                          <p:spTgt spid="16">
                                            <p:txEl>
                                              <p:pRg st="1" end="1"/>
                                            </p:txEl>
                                          </p:spTgt>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6">
                                            <p:txEl>
                                              <p:pRg st="2" end="2"/>
                                            </p:txEl>
                                          </p:spTgt>
                                        </p:tgtEl>
                                        <p:attrNameLst>
                                          <p:attrName>style.visibility</p:attrName>
                                        </p:attrNameLst>
                                      </p:cBhvr>
                                      <p:to>
                                        <p:strVal val="visible"/>
                                      </p:to>
                                    </p:set>
                                    <p:animEffect transition="in" filter="wipe(left)">
                                      <p:cBhvr>
                                        <p:cTn id="76" dur="500"/>
                                        <p:tgtEl>
                                          <p:spTgt spid="16">
                                            <p:txEl>
                                              <p:pRg st="2" end="2"/>
                                            </p:txEl>
                                          </p:spTgt>
                                        </p:tgtEl>
                                      </p:cBhvr>
                                    </p:animEffect>
                                  </p:childTnLst>
                                </p:cTn>
                              </p:par>
                            </p:childTnLst>
                          </p:cTn>
                        </p:par>
                        <p:par>
                          <p:cTn id="77" fill="hold">
                            <p:stCondLst>
                              <p:cond delay="1500"/>
                            </p:stCondLst>
                            <p:childTnLst>
                              <p:par>
                                <p:cTn id="78" presetID="22" presetClass="entr" presetSubtype="8" fill="hold" grpId="0" nodeType="afterEffect">
                                  <p:stCondLst>
                                    <p:cond delay="0"/>
                                  </p:stCondLst>
                                  <p:childTnLst>
                                    <p:set>
                                      <p:cBhvr>
                                        <p:cTn id="79" dur="1" fill="hold">
                                          <p:stCondLst>
                                            <p:cond delay="0"/>
                                          </p:stCondLst>
                                        </p:cTn>
                                        <p:tgtEl>
                                          <p:spTgt spid="16">
                                            <p:txEl>
                                              <p:pRg st="3" end="3"/>
                                            </p:txEl>
                                          </p:spTgt>
                                        </p:tgtEl>
                                        <p:attrNameLst>
                                          <p:attrName>style.visibility</p:attrName>
                                        </p:attrNameLst>
                                      </p:cBhvr>
                                      <p:to>
                                        <p:strVal val="visible"/>
                                      </p:to>
                                    </p:set>
                                    <p:animEffect transition="in" filter="wipe(left)">
                                      <p:cBhvr>
                                        <p:cTn id="80" dur="500"/>
                                        <p:tgtEl>
                                          <p:spTgt spid="16">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7">
                                            <p:txEl>
                                              <p:pRg st="0" end="0"/>
                                            </p:txEl>
                                          </p:spTgt>
                                        </p:tgtEl>
                                        <p:attrNameLst>
                                          <p:attrName>style.visibility</p:attrName>
                                        </p:attrNameLst>
                                      </p:cBhvr>
                                      <p:to>
                                        <p:strVal val="visible"/>
                                      </p:to>
                                    </p:set>
                                    <p:animEffect transition="in" filter="wipe(left)">
                                      <p:cBhvr>
                                        <p:cTn id="85" dur="500"/>
                                        <p:tgtEl>
                                          <p:spTgt spid="17">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xEl>
                                              <p:pRg st="0" end="0"/>
                                            </p:txEl>
                                          </p:spTgt>
                                        </p:tgtEl>
                                        <p:attrNameLst>
                                          <p:attrName>style.visibility</p:attrName>
                                        </p:attrNameLst>
                                      </p:cBhvr>
                                      <p:to>
                                        <p:strVal val="visible"/>
                                      </p:to>
                                    </p:set>
                                    <p:animEffect transition="in" filter="wipe(left)">
                                      <p:cBhvr>
                                        <p:cTn id="90" dur="500"/>
                                        <p:tgtEl>
                                          <p:spTgt spid="18">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9">
                                            <p:txEl>
                                              <p:pRg st="0" end="0"/>
                                            </p:txEl>
                                          </p:spTgt>
                                        </p:tgtEl>
                                        <p:attrNameLst>
                                          <p:attrName>style.visibility</p:attrName>
                                        </p:attrNameLst>
                                      </p:cBhvr>
                                      <p:to>
                                        <p:strVal val="visible"/>
                                      </p:to>
                                    </p:set>
                                    <p:animEffect transition="in" filter="wipe(left)">
                                      <p:cBhvr>
                                        <p:cTn id="95" dur="500"/>
                                        <p:tgtEl>
                                          <p:spTgt spid="19">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wipe(left)">
                                      <p:cBhvr>
                                        <p:cTn id="100" dur="500"/>
                                        <p:tgtEl>
                                          <p:spTgt spid="2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1">
                                            <p:txEl>
                                              <p:pRg st="0" end="0"/>
                                            </p:txEl>
                                          </p:spTgt>
                                        </p:tgtEl>
                                        <p:attrNameLst>
                                          <p:attrName>style.visibility</p:attrName>
                                        </p:attrNameLst>
                                      </p:cBhvr>
                                      <p:to>
                                        <p:strVal val="visible"/>
                                      </p:to>
                                    </p:set>
                                    <p:animEffect transition="in" filter="wipe(left)">
                                      <p:cBhvr>
                                        <p:cTn id="105" dur="500"/>
                                        <p:tgtEl>
                                          <p:spTgt spid="21">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2">
                                            <p:txEl>
                                              <p:pRg st="0" end="0"/>
                                            </p:txEl>
                                          </p:spTgt>
                                        </p:tgtEl>
                                        <p:attrNameLst>
                                          <p:attrName>style.visibility</p:attrName>
                                        </p:attrNameLst>
                                      </p:cBhvr>
                                      <p:to>
                                        <p:strVal val="visible"/>
                                      </p:to>
                                    </p:set>
                                    <p:animEffect transition="in" filter="wipe(left)">
                                      <p:cBhvr>
                                        <p:cTn id="110"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autoUpdateAnimBg="0"/>
      <p:bldP spid="9" grpId="0" build="p" autoUpdateAnimBg="0"/>
      <p:bldP spid="10" grpId="0" build="p" autoUpdateAnimBg="0"/>
      <p:bldP spid="11" grpId="0" build="p" autoUpdateAnimBg="0"/>
      <p:bldP spid="12" grpId="0" build="p" autoUpdateAnimBg="0"/>
      <p:bldP spid="13" grpId="0" build="p" autoUpdateAnimBg="0"/>
      <p:bldP spid="14" grpId="0" build="p" autoUpdateAnimBg="0"/>
      <p:bldP spid="15" grpId="0" build="p" autoUpdateAnimBg="0"/>
      <p:bldP spid="16" grpId="0" build="p" autoUpdateAnimBg="0"/>
      <p:bldP spid="17" grpId="0" build="p" autoUpdateAnimBg="0"/>
      <p:bldP spid="18" grpId="0" build="p" autoUpdateAnimBg="0"/>
      <p:bldP spid="19" grpId="0" build="p" autoUpdateAnimBg="0"/>
      <p:bldP spid="20" grpId="0" build="p" autoUpdateAnimBg="0"/>
      <p:bldP spid="21" grpId="0" build="p" autoUpdateAnimBg="0"/>
      <p:bldP spid="22"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0"/>
          </p:nvPr>
        </p:nvSpPr>
        <p:spPr/>
        <p:txBody>
          <a:bodyPr/>
          <a:lstStyle/>
          <a:p>
            <a:fld id="{9105DF38-5586-431D-8E83-2F5102BEDB1A}" type="slidenum">
              <a:rPr lang="en-US" altLang="zh-CN">
                <a:solidFill>
                  <a:srgbClr val="000000"/>
                </a:solidFill>
              </a:rPr>
              <a:pPr/>
              <a:t>126</a:t>
            </a:fld>
            <a:endParaRPr lang="en-US" altLang="zh-CN">
              <a:solidFill>
                <a:srgbClr val="000000"/>
              </a:solidFill>
            </a:endParaRPr>
          </a:p>
        </p:txBody>
      </p:sp>
      <p:sp>
        <p:nvSpPr>
          <p:cNvPr id="339970" name="Rectangle 2"/>
          <p:cNvSpPr>
            <a:spLocks noGrp="1" noChangeArrowheads="1"/>
          </p:cNvSpPr>
          <p:nvPr>
            <p:ph type="title"/>
          </p:nvPr>
        </p:nvSpPr>
        <p:spPr>
          <a:xfrm>
            <a:off x="304800" y="152400"/>
            <a:ext cx="8610600" cy="973138"/>
          </a:xfrm>
        </p:spPr>
        <p:txBody>
          <a:bodyPr/>
          <a:lstStyle/>
          <a:p>
            <a:r>
              <a:rPr lang="zh-CN" altLang="en-US" sz="3600" dirty="0">
                <a:latin typeface="Verdana" pitchFamily="34" charset="0"/>
              </a:rPr>
              <a:t>利用翻译方案翻译布尔表达式</a:t>
            </a:r>
            <a:br>
              <a:rPr lang="zh-CN" altLang="en-US" sz="3600" dirty="0">
                <a:latin typeface="Verdana" pitchFamily="34" charset="0"/>
              </a:rPr>
            </a:br>
            <a:r>
              <a:rPr lang="zh-CN" altLang="en-US" sz="3600" dirty="0">
                <a:latin typeface="Verdana" pitchFamily="34" charset="0"/>
              </a:rPr>
              <a:t>              </a:t>
            </a:r>
            <a:r>
              <a:rPr lang="en-US" altLang="zh-CN" sz="3600" dirty="0" smtClean="0">
                <a:latin typeface="Verdana" pitchFamily="34" charset="0"/>
              </a:rPr>
              <a:t>a&gt;b and c&gt;d or </a:t>
            </a:r>
            <a:r>
              <a:rPr lang="en-US" altLang="zh-CN" sz="3600" dirty="0">
                <a:latin typeface="Verdana" pitchFamily="34" charset="0"/>
              </a:rPr>
              <a:t>e&lt;f</a:t>
            </a:r>
          </a:p>
        </p:txBody>
      </p:sp>
      <p:sp>
        <p:nvSpPr>
          <p:cNvPr id="339971" name="Rectangle 3"/>
          <p:cNvSpPr>
            <a:spLocks noChangeArrowheads="1"/>
          </p:cNvSpPr>
          <p:nvPr/>
        </p:nvSpPr>
        <p:spPr bwMode="auto">
          <a:xfrm>
            <a:off x="4448200" y="1840015"/>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E</a:t>
            </a:r>
          </a:p>
        </p:txBody>
      </p:sp>
      <p:sp>
        <p:nvSpPr>
          <p:cNvPr id="339972" name="Rectangle 4"/>
          <p:cNvSpPr>
            <a:spLocks noChangeArrowheads="1"/>
          </p:cNvSpPr>
          <p:nvPr/>
        </p:nvSpPr>
        <p:spPr bwMode="auto">
          <a:xfrm>
            <a:off x="2321750" y="2974045"/>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E</a:t>
            </a:r>
          </a:p>
        </p:txBody>
      </p:sp>
      <p:sp>
        <p:nvSpPr>
          <p:cNvPr id="339973" name="Rectangle 5"/>
          <p:cNvSpPr>
            <a:spLocks noChangeArrowheads="1"/>
          </p:cNvSpPr>
          <p:nvPr/>
        </p:nvSpPr>
        <p:spPr bwMode="auto">
          <a:xfrm>
            <a:off x="697405" y="4342910"/>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E</a:t>
            </a:r>
          </a:p>
        </p:txBody>
      </p:sp>
      <p:sp>
        <p:nvSpPr>
          <p:cNvPr id="339974" name="Rectangle 6"/>
          <p:cNvSpPr>
            <a:spLocks noChangeArrowheads="1"/>
          </p:cNvSpPr>
          <p:nvPr/>
        </p:nvSpPr>
        <p:spPr bwMode="auto">
          <a:xfrm>
            <a:off x="292360" y="5025243"/>
            <a:ext cx="10820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FF0000"/>
                </a:solidFill>
                <a:latin typeface="Times New Roman" pitchFamily="18" charset="0"/>
                <a:ea typeface="宋体" pitchFamily="2" charset="-122"/>
              </a:rPr>
              <a:t>a     </a:t>
            </a:r>
            <a:r>
              <a:rPr lang="en-US" altLang="zh-CN" sz="2000" dirty="0" smtClean="0">
                <a:solidFill>
                  <a:srgbClr val="FF0000"/>
                </a:solidFill>
                <a:latin typeface="Times New Roman" pitchFamily="18" charset="0"/>
                <a:ea typeface="宋体" pitchFamily="2" charset="-122"/>
              </a:rPr>
              <a:t>&gt;</a:t>
            </a:r>
            <a:r>
              <a:rPr lang="en-US" altLang="zh-CN" sz="1800" dirty="0" smtClean="0">
                <a:solidFill>
                  <a:srgbClr val="FF0000"/>
                </a:solidFill>
                <a:latin typeface="Times New Roman" pitchFamily="18" charset="0"/>
                <a:ea typeface="宋体" pitchFamily="2" charset="-122"/>
              </a:rPr>
              <a:t>       </a:t>
            </a:r>
            <a:r>
              <a:rPr lang="en-US" altLang="zh-CN" sz="1800" dirty="0">
                <a:solidFill>
                  <a:srgbClr val="FF0000"/>
                </a:solidFill>
                <a:latin typeface="Times New Roman" pitchFamily="18" charset="0"/>
                <a:ea typeface="宋体" pitchFamily="2" charset="-122"/>
              </a:rPr>
              <a:t>b</a:t>
            </a:r>
          </a:p>
        </p:txBody>
      </p:sp>
      <p:sp>
        <p:nvSpPr>
          <p:cNvPr id="339975" name="Rectangle 7"/>
          <p:cNvSpPr>
            <a:spLocks noChangeArrowheads="1"/>
          </p:cNvSpPr>
          <p:nvPr/>
        </p:nvSpPr>
        <p:spPr bwMode="auto">
          <a:xfrm>
            <a:off x="3446875" y="5059415"/>
            <a:ext cx="1116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FF0000"/>
                </a:solidFill>
                <a:latin typeface="Times New Roman" pitchFamily="18" charset="0"/>
                <a:ea typeface="宋体" pitchFamily="2" charset="-122"/>
              </a:rPr>
              <a:t>c      </a:t>
            </a:r>
            <a:r>
              <a:rPr lang="en-US" altLang="zh-CN" sz="2000" dirty="0" smtClean="0">
                <a:solidFill>
                  <a:srgbClr val="FF0000"/>
                </a:solidFill>
                <a:latin typeface="Times New Roman" pitchFamily="18" charset="0"/>
                <a:ea typeface="宋体" pitchFamily="2" charset="-122"/>
              </a:rPr>
              <a:t>&gt;</a:t>
            </a:r>
            <a:r>
              <a:rPr lang="en-US" altLang="zh-CN" sz="1800" dirty="0" smtClean="0">
                <a:solidFill>
                  <a:srgbClr val="FF0000"/>
                </a:solidFill>
                <a:latin typeface="Times New Roman" pitchFamily="18" charset="0"/>
                <a:ea typeface="宋体" pitchFamily="2" charset="-122"/>
              </a:rPr>
              <a:t>       </a:t>
            </a:r>
            <a:r>
              <a:rPr lang="en-US" altLang="zh-CN" sz="1800" dirty="0">
                <a:solidFill>
                  <a:srgbClr val="FF0000"/>
                </a:solidFill>
                <a:latin typeface="Times New Roman" pitchFamily="18" charset="0"/>
                <a:ea typeface="宋体" pitchFamily="2" charset="-122"/>
              </a:rPr>
              <a:t>d</a:t>
            </a:r>
            <a:endParaRPr lang="en-US" altLang="zh-CN" sz="1800" dirty="0">
              <a:solidFill>
                <a:srgbClr val="000000"/>
              </a:solidFill>
              <a:latin typeface="Times New Roman" pitchFamily="18" charset="0"/>
              <a:ea typeface="宋体" pitchFamily="2" charset="-122"/>
            </a:endParaRPr>
          </a:p>
        </p:txBody>
      </p:sp>
      <p:sp>
        <p:nvSpPr>
          <p:cNvPr id="339976" name="Rectangle 8"/>
          <p:cNvSpPr>
            <a:spLocks noChangeArrowheads="1"/>
          </p:cNvSpPr>
          <p:nvPr/>
        </p:nvSpPr>
        <p:spPr bwMode="auto">
          <a:xfrm>
            <a:off x="5989585" y="3531735"/>
            <a:ext cx="1065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FF0000"/>
                </a:solidFill>
                <a:latin typeface="Times New Roman" pitchFamily="18" charset="0"/>
                <a:ea typeface="宋体" pitchFamily="2" charset="-122"/>
              </a:rPr>
              <a:t>e      </a:t>
            </a:r>
            <a:r>
              <a:rPr lang="en-US" altLang="zh-CN" sz="2000" dirty="0">
                <a:solidFill>
                  <a:srgbClr val="FF0000"/>
                </a:solidFill>
                <a:latin typeface="Times New Roman" pitchFamily="18" charset="0"/>
                <a:ea typeface="宋体" pitchFamily="2" charset="-122"/>
              </a:rPr>
              <a:t>&lt;</a:t>
            </a:r>
            <a:r>
              <a:rPr lang="en-US" altLang="zh-CN" sz="1800" dirty="0">
                <a:solidFill>
                  <a:srgbClr val="FF0000"/>
                </a:solidFill>
                <a:latin typeface="Times New Roman" pitchFamily="18" charset="0"/>
                <a:ea typeface="宋体" pitchFamily="2" charset="-122"/>
              </a:rPr>
              <a:t>       f</a:t>
            </a:r>
          </a:p>
        </p:txBody>
      </p:sp>
      <p:grpSp>
        <p:nvGrpSpPr>
          <p:cNvPr id="339977" name="Group 9"/>
          <p:cNvGrpSpPr>
            <a:grpSpLocks/>
          </p:cNvGrpSpPr>
          <p:nvPr/>
        </p:nvGrpSpPr>
        <p:grpSpPr bwMode="auto">
          <a:xfrm>
            <a:off x="369138" y="4702405"/>
            <a:ext cx="828675" cy="311150"/>
            <a:chOff x="562" y="3000"/>
            <a:chExt cx="522" cy="196"/>
          </a:xfrm>
        </p:grpSpPr>
        <p:sp>
          <p:nvSpPr>
            <p:cNvPr id="339978" name="Line 10"/>
            <p:cNvSpPr>
              <a:spLocks noChangeShapeType="1"/>
            </p:cNvSpPr>
            <p:nvPr/>
          </p:nvSpPr>
          <p:spPr bwMode="auto">
            <a:xfrm>
              <a:off x="818" y="3000"/>
              <a:ext cx="1" cy="19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79" name="Line 11"/>
            <p:cNvSpPr>
              <a:spLocks noChangeShapeType="1"/>
            </p:cNvSpPr>
            <p:nvPr/>
          </p:nvSpPr>
          <p:spPr bwMode="auto">
            <a:xfrm flipH="1">
              <a:off x="562" y="3006"/>
              <a:ext cx="241" cy="1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80" name="Line 12"/>
            <p:cNvSpPr>
              <a:spLocks noChangeShapeType="1"/>
            </p:cNvSpPr>
            <p:nvPr/>
          </p:nvSpPr>
          <p:spPr bwMode="auto">
            <a:xfrm>
              <a:off x="835" y="3006"/>
              <a:ext cx="249" cy="1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grpSp>
      <p:grpSp>
        <p:nvGrpSpPr>
          <p:cNvPr id="339981" name="Group 13"/>
          <p:cNvGrpSpPr>
            <a:grpSpLocks/>
          </p:cNvGrpSpPr>
          <p:nvPr/>
        </p:nvGrpSpPr>
        <p:grpSpPr bwMode="auto">
          <a:xfrm>
            <a:off x="3521513" y="4723175"/>
            <a:ext cx="828675" cy="311150"/>
            <a:chOff x="1613" y="3747"/>
            <a:chExt cx="522" cy="196"/>
          </a:xfrm>
        </p:grpSpPr>
        <p:sp>
          <p:nvSpPr>
            <p:cNvPr id="339982" name="Line 14"/>
            <p:cNvSpPr>
              <a:spLocks noChangeShapeType="1"/>
            </p:cNvSpPr>
            <p:nvPr/>
          </p:nvSpPr>
          <p:spPr bwMode="auto">
            <a:xfrm>
              <a:off x="1869" y="3747"/>
              <a:ext cx="1" cy="19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83" name="Line 15"/>
            <p:cNvSpPr>
              <a:spLocks noChangeShapeType="1"/>
            </p:cNvSpPr>
            <p:nvPr/>
          </p:nvSpPr>
          <p:spPr bwMode="auto">
            <a:xfrm flipH="1">
              <a:off x="1613" y="3753"/>
              <a:ext cx="241" cy="1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84" name="Line 16"/>
            <p:cNvSpPr>
              <a:spLocks noChangeShapeType="1"/>
            </p:cNvSpPr>
            <p:nvPr/>
          </p:nvSpPr>
          <p:spPr bwMode="auto">
            <a:xfrm>
              <a:off x="1886" y="3753"/>
              <a:ext cx="249" cy="1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grpSp>
      <p:grpSp>
        <p:nvGrpSpPr>
          <p:cNvPr id="339985" name="Group 17"/>
          <p:cNvGrpSpPr>
            <a:grpSpLocks/>
          </p:cNvGrpSpPr>
          <p:nvPr/>
        </p:nvGrpSpPr>
        <p:grpSpPr bwMode="auto">
          <a:xfrm>
            <a:off x="6111823" y="3188835"/>
            <a:ext cx="828675" cy="311150"/>
            <a:chOff x="3931" y="3744"/>
            <a:chExt cx="522" cy="196"/>
          </a:xfrm>
        </p:grpSpPr>
        <p:sp>
          <p:nvSpPr>
            <p:cNvPr id="339986" name="Line 18"/>
            <p:cNvSpPr>
              <a:spLocks noChangeShapeType="1"/>
            </p:cNvSpPr>
            <p:nvPr/>
          </p:nvSpPr>
          <p:spPr bwMode="auto">
            <a:xfrm>
              <a:off x="4187" y="3744"/>
              <a:ext cx="1" cy="19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87" name="Line 19"/>
            <p:cNvSpPr>
              <a:spLocks noChangeShapeType="1"/>
            </p:cNvSpPr>
            <p:nvPr/>
          </p:nvSpPr>
          <p:spPr bwMode="auto">
            <a:xfrm flipH="1">
              <a:off x="3931" y="3750"/>
              <a:ext cx="241" cy="1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88" name="Line 20"/>
            <p:cNvSpPr>
              <a:spLocks noChangeShapeType="1"/>
            </p:cNvSpPr>
            <p:nvPr/>
          </p:nvSpPr>
          <p:spPr bwMode="auto">
            <a:xfrm>
              <a:off x="4204" y="3750"/>
              <a:ext cx="249" cy="1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grpSp>
      <p:grpSp>
        <p:nvGrpSpPr>
          <p:cNvPr id="339989" name="Group 21"/>
          <p:cNvGrpSpPr>
            <a:grpSpLocks/>
          </p:cNvGrpSpPr>
          <p:nvPr/>
        </p:nvGrpSpPr>
        <p:grpSpPr bwMode="auto">
          <a:xfrm>
            <a:off x="2513838" y="2159661"/>
            <a:ext cx="3974439" cy="652587"/>
            <a:chOff x="889" y="2306"/>
            <a:chExt cx="1949" cy="325"/>
          </a:xfrm>
        </p:grpSpPr>
        <p:sp>
          <p:nvSpPr>
            <p:cNvPr id="339990" name="Line 22"/>
            <p:cNvSpPr>
              <a:spLocks noChangeShapeType="1"/>
            </p:cNvSpPr>
            <p:nvPr/>
          </p:nvSpPr>
          <p:spPr bwMode="auto">
            <a:xfrm flipH="1">
              <a:off x="1713" y="2306"/>
              <a:ext cx="148" cy="3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91" name="Line 23"/>
            <p:cNvSpPr>
              <a:spLocks noChangeShapeType="1"/>
            </p:cNvSpPr>
            <p:nvPr/>
          </p:nvSpPr>
          <p:spPr bwMode="auto">
            <a:xfrm flipH="1">
              <a:off x="889" y="2306"/>
              <a:ext cx="983" cy="3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92" name="Line 24"/>
            <p:cNvSpPr>
              <a:spLocks noChangeShapeType="1"/>
            </p:cNvSpPr>
            <p:nvPr/>
          </p:nvSpPr>
          <p:spPr bwMode="auto">
            <a:xfrm>
              <a:off x="1873" y="2306"/>
              <a:ext cx="965" cy="3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93" name="Line 25"/>
            <p:cNvSpPr>
              <a:spLocks noChangeShapeType="1"/>
            </p:cNvSpPr>
            <p:nvPr/>
          </p:nvSpPr>
          <p:spPr bwMode="auto">
            <a:xfrm>
              <a:off x="1873" y="2315"/>
              <a:ext cx="252" cy="3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grpSp>
      <p:grpSp>
        <p:nvGrpSpPr>
          <p:cNvPr id="339994" name="Group 26"/>
          <p:cNvGrpSpPr>
            <a:grpSpLocks/>
          </p:cNvGrpSpPr>
          <p:nvPr/>
        </p:nvGrpSpPr>
        <p:grpSpPr bwMode="auto">
          <a:xfrm>
            <a:off x="2636862" y="4614915"/>
            <a:ext cx="134938" cy="582612"/>
            <a:chOff x="1975" y="2833"/>
            <a:chExt cx="85" cy="367"/>
          </a:xfrm>
        </p:grpSpPr>
        <p:sp>
          <p:nvSpPr>
            <p:cNvPr id="339995" name="Line 27"/>
            <p:cNvSpPr>
              <a:spLocks noChangeShapeType="1"/>
            </p:cNvSpPr>
            <p:nvPr/>
          </p:nvSpPr>
          <p:spPr bwMode="auto">
            <a:xfrm flipH="1">
              <a:off x="1996" y="2833"/>
              <a:ext cx="2" cy="1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39996" name="Rectangle 28"/>
            <p:cNvSpPr>
              <a:spLocks noChangeArrowheads="1"/>
            </p:cNvSpPr>
            <p:nvPr/>
          </p:nvSpPr>
          <p:spPr bwMode="auto">
            <a:xfrm>
              <a:off x="1975" y="3008"/>
              <a:ext cx="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dirty="0">
                  <a:solidFill>
                    <a:srgbClr val="FF0000"/>
                  </a:solidFill>
                  <a:latin typeface="Times New Roman" pitchFamily="18" charset="0"/>
                  <a:ea typeface="宋体" pitchFamily="2" charset="-122"/>
                  <a:sym typeface="Symbol" pitchFamily="18" charset="2"/>
                </a:rPr>
                <a:t></a:t>
              </a:r>
              <a:endParaRPr lang="en-US" altLang="zh-CN" sz="1800" dirty="0">
                <a:solidFill>
                  <a:srgbClr val="000000"/>
                </a:solidFill>
                <a:latin typeface="Times New Roman" pitchFamily="18" charset="0"/>
                <a:ea typeface="宋体" pitchFamily="2" charset="-122"/>
              </a:endParaRPr>
            </a:p>
          </p:txBody>
        </p:sp>
        <p:sp>
          <p:nvSpPr>
            <p:cNvPr id="339997" name="Rectangle 29"/>
            <p:cNvSpPr>
              <a:spLocks noChangeArrowheads="1"/>
            </p:cNvSpPr>
            <p:nvPr/>
          </p:nvSpPr>
          <p:spPr bwMode="auto">
            <a:xfrm>
              <a:off x="2024" y="302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FF0000"/>
                  </a:solidFill>
                  <a:latin typeface="Times New Roman" pitchFamily="18" charset="0"/>
                  <a:ea typeface="宋体" pitchFamily="2" charset="-122"/>
                </a:rPr>
                <a:t> </a:t>
              </a:r>
              <a:endParaRPr lang="en-US" altLang="zh-CN" sz="1800">
                <a:solidFill>
                  <a:srgbClr val="000000"/>
                </a:solidFill>
                <a:latin typeface="Times New Roman" pitchFamily="18" charset="0"/>
                <a:ea typeface="宋体" pitchFamily="2" charset="-122"/>
              </a:endParaRPr>
            </a:p>
          </p:txBody>
        </p:sp>
      </p:grpSp>
      <p:grpSp>
        <p:nvGrpSpPr>
          <p:cNvPr id="339998" name="Group 30"/>
          <p:cNvGrpSpPr>
            <a:grpSpLocks/>
          </p:cNvGrpSpPr>
          <p:nvPr/>
        </p:nvGrpSpPr>
        <p:grpSpPr bwMode="auto">
          <a:xfrm>
            <a:off x="783282" y="3293985"/>
            <a:ext cx="3068638" cy="856439"/>
            <a:chOff x="1988" y="3027"/>
            <a:chExt cx="1933" cy="316"/>
          </a:xfrm>
        </p:grpSpPr>
        <p:sp>
          <p:nvSpPr>
            <p:cNvPr id="339999" name="Line 31"/>
            <p:cNvSpPr>
              <a:spLocks noChangeShapeType="1"/>
            </p:cNvSpPr>
            <p:nvPr/>
          </p:nvSpPr>
          <p:spPr bwMode="auto">
            <a:xfrm flipH="1">
              <a:off x="2784" y="3027"/>
              <a:ext cx="213" cy="3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40000" name="Line 32"/>
            <p:cNvSpPr>
              <a:spLocks noChangeShapeType="1"/>
            </p:cNvSpPr>
            <p:nvPr/>
          </p:nvSpPr>
          <p:spPr bwMode="auto">
            <a:xfrm flipH="1">
              <a:off x="1988" y="3027"/>
              <a:ext cx="1009" cy="3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40001" name="Line 33"/>
            <p:cNvSpPr>
              <a:spLocks noChangeShapeType="1"/>
            </p:cNvSpPr>
            <p:nvPr/>
          </p:nvSpPr>
          <p:spPr bwMode="auto">
            <a:xfrm>
              <a:off x="2997" y="3027"/>
              <a:ext cx="924" cy="3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40002" name="Line 34"/>
            <p:cNvSpPr>
              <a:spLocks noChangeShapeType="1"/>
            </p:cNvSpPr>
            <p:nvPr/>
          </p:nvSpPr>
          <p:spPr bwMode="auto">
            <a:xfrm>
              <a:off x="2997" y="3027"/>
              <a:ext cx="133" cy="3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grpSp>
      <p:grpSp>
        <p:nvGrpSpPr>
          <p:cNvPr id="340003" name="Group 35"/>
          <p:cNvGrpSpPr>
            <a:grpSpLocks/>
          </p:cNvGrpSpPr>
          <p:nvPr/>
        </p:nvGrpSpPr>
        <p:grpSpPr bwMode="auto">
          <a:xfrm>
            <a:off x="5045940" y="3237772"/>
            <a:ext cx="111125" cy="650875"/>
            <a:chOff x="3168" y="3592"/>
            <a:chExt cx="70" cy="410"/>
          </a:xfrm>
        </p:grpSpPr>
        <p:sp>
          <p:nvSpPr>
            <p:cNvPr id="340004" name="Line 36"/>
            <p:cNvSpPr>
              <a:spLocks noChangeShapeType="1"/>
            </p:cNvSpPr>
            <p:nvPr/>
          </p:nvSpPr>
          <p:spPr bwMode="auto">
            <a:xfrm>
              <a:off x="3191" y="3592"/>
              <a:ext cx="2" cy="21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imes New Roman" pitchFamily="18" charset="0"/>
              </a:endParaRPr>
            </a:p>
          </p:txBody>
        </p:sp>
        <p:sp>
          <p:nvSpPr>
            <p:cNvPr id="340005" name="Rectangle 37"/>
            <p:cNvSpPr>
              <a:spLocks noChangeArrowheads="1"/>
            </p:cNvSpPr>
            <p:nvPr/>
          </p:nvSpPr>
          <p:spPr bwMode="auto">
            <a:xfrm>
              <a:off x="3168" y="3810"/>
              <a:ext cx="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dirty="0">
                  <a:solidFill>
                    <a:srgbClr val="FF0000"/>
                  </a:solidFill>
                  <a:latin typeface="Times New Roman" pitchFamily="18" charset="0"/>
                  <a:ea typeface="宋体" pitchFamily="2" charset="-122"/>
                  <a:sym typeface="Symbol" pitchFamily="18" charset="2"/>
                </a:rPr>
                <a:t></a:t>
              </a:r>
              <a:endParaRPr lang="en-US" altLang="zh-CN" sz="2000" dirty="0">
                <a:solidFill>
                  <a:srgbClr val="000000"/>
                </a:solidFill>
                <a:latin typeface="Times New Roman" pitchFamily="18" charset="0"/>
                <a:ea typeface="宋体" pitchFamily="2" charset="-122"/>
                <a:sym typeface="Symbol" pitchFamily="18" charset="2"/>
              </a:endParaRPr>
            </a:p>
          </p:txBody>
        </p:sp>
      </p:grpSp>
      <p:sp>
        <p:nvSpPr>
          <p:cNvPr id="340006" name="Rectangle 38"/>
          <p:cNvSpPr>
            <a:spLocks noChangeArrowheads="1"/>
          </p:cNvSpPr>
          <p:nvPr/>
        </p:nvSpPr>
        <p:spPr bwMode="auto">
          <a:xfrm>
            <a:off x="2946675" y="5013377"/>
            <a:ext cx="57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 </a:t>
            </a:r>
          </a:p>
        </p:txBody>
      </p:sp>
      <p:sp>
        <p:nvSpPr>
          <p:cNvPr id="340007" name="Rectangle 39"/>
          <p:cNvSpPr>
            <a:spLocks noChangeArrowheads="1"/>
          </p:cNvSpPr>
          <p:nvPr/>
        </p:nvSpPr>
        <p:spPr bwMode="auto">
          <a:xfrm>
            <a:off x="4097835" y="2884332"/>
            <a:ext cx="21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FF0000"/>
                </a:solidFill>
                <a:latin typeface="Times New Roman" pitchFamily="18" charset="0"/>
                <a:ea typeface="宋体" pitchFamily="2" charset="-122"/>
              </a:rPr>
              <a:t>or</a:t>
            </a:r>
            <a:endParaRPr lang="en-US" altLang="zh-CN" sz="1800" dirty="0">
              <a:solidFill>
                <a:srgbClr val="000000"/>
              </a:solidFill>
              <a:latin typeface="Times New Roman" pitchFamily="18" charset="0"/>
              <a:ea typeface="宋体" pitchFamily="2" charset="-122"/>
            </a:endParaRPr>
          </a:p>
        </p:txBody>
      </p:sp>
      <p:sp>
        <p:nvSpPr>
          <p:cNvPr id="340008" name="Rectangle 40"/>
          <p:cNvSpPr>
            <a:spLocks noChangeArrowheads="1"/>
          </p:cNvSpPr>
          <p:nvPr/>
        </p:nvSpPr>
        <p:spPr bwMode="auto">
          <a:xfrm>
            <a:off x="4956170" y="2905847"/>
            <a:ext cx="21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M</a:t>
            </a:r>
          </a:p>
        </p:txBody>
      </p:sp>
      <p:sp>
        <p:nvSpPr>
          <p:cNvPr id="340009" name="Rectangle 41"/>
          <p:cNvSpPr>
            <a:spLocks noChangeArrowheads="1"/>
          </p:cNvSpPr>
          <p:nvPr/>
        </p:nvSpPr>
        <p:spPr bwMode="auto">
          <a:xfrm>
            <a:off x="6457020" y="2870960"/>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E</a:t>
            </a:r>
          </a:p>
        </p:txBody>
      </p:sp>
      <p:sp>
        <p:nvSpPr>
          <p:cNvPr id="340010" name="Rectangle 42"/>
          <p:cNvSpPr>
            <a:spLocks noChangeArrowheads="1"/>
          </p:cNvSpPr>
          <p:nvPr/>
        </p:nvSpPr>
        <p:spPr bwMode="auto">
          <a:xfrm>
            <a:off x="1871700" y="4239090"/>
            <a:ext cx="368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FF0000"/>
                </a:solidFill>
                <a:latin typeface="Times New Roman" pitchFamily="18" charset="0"/>
                <a:ea typeface="宋体" pitchFamily="2" charset="-122"/>
              </a:rPr>
              <a:t>and</a:t>
            </a:r>
            <a:endParaRPr lang="en-US" altLang="zh-CN" sz="1800" dirty="0">
              <a:solidFill>
                <a:srgbClr val="000000"/>
              </a:solidFill>
              <a:latin typeface="Times New Roman" pitchFamily="18" charset="0"/>
              <a:ea typeface="宋体" pitchFamily="2" charset="-122"/>
            </a:endParaRPr>
          </a:p>
        </p:txBody>
      </p:sp>
      <p:sp>
        <p:nvSpPr>
          <p:cNvPr id="340011" name="Rectangle 43"/>
          <p:cNvSpPr>
            <a:spLocks noChangeArrowheads="1"/>
          </p:cNvSpPr>
          <p:nvPr/>
        </p:nvSpPr>
        <p:spPr bwMode="auto">
          <a:xfrm>
            <a:off x="2565890" y="4312012"/>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M</a:t>
            </a:r>
          </a:p>
        </p:txBody>
      </p:sp>
      <p:sp>
        <p:nvSpPr>
          <p:cNvPr id="340012" name="Rectangle 44"/>
          <p:cNvSpPr>
            <a:spLocks noChangeArrowheads="1"/>
          </p:cNvSpPr>
          <p:nvPr/>
        </p:nvSpPr>
        <p:spPr bwMode="auto">
          <a:xfrm>
            <a:off x="3871378" y="4326300"/>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E</a:t>
            </a:r>
          </a:p>
        </p:txBody>
      </p:sp>
      <p:sp>
        <p:nvSpPr>
          <p:cNvPr id="340013" name="Text Box 45"/>
          <p:cNvSpPr txBox="1">
            <a:spLocks noChangeArrowheads="1"/>
          </p:cNvSpPr>
          <p:nvPr/>
        </p:nvSpPr>
        <p:spPr bwMode="auto">
          <a:xfrm>
            <a:off x="2476395" y="2798930"/>
            <a:ext cx="144142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dirty="0">
                <a:solidFill>
                  <a:srgbClr val="0000FF"/>
                </a:solidFill>
                <a:latin typeface="Times New Roman" pitchFamily="18" charset="0"/>
                <a:ea typeface="宋体" pitchFamily="2" charset="-122"/>
              </a:rPr>
              <a:t>.t={</a:t>
            </a:r>
            <a:r>
              <a:rPr lang="en-US" altLang="zh-CN" sz="1800" dirty="0" smtClean="0">
                <a:solidFill>
                  <a:srgbClr val="0000FF"/>
                </a:solidFill>
                <a:latin typeface="Times New Roman" pitchFamily="18" charset="0"/>
                <a:ea typeface="宋体" pitchFamily="2" charset="-122"/>
              </a:rPr>
              <a:t>102}</a:t>
            </a:r>
            <a:endParaRPr lang="en-US" altLang="zh-CN" sz="1800" dirty="0">
              <a:solidFill>
                <a:srgbClr val="0000FF"/>
              </a:solidFill>
              <a:latin typeface="Times New Roman" pitchFamily="18" charset="0"/>
              <a:ea typeface="宋体" pitchFamily="2" charset="-122"/>
            </a:endParaRPr>
          </a:p>
          <a:p>
            <a:r>
              <a:rPr lang="en-US" altLang="zh-CN" sz="1800" dirty="0">
                <a:solidFill>
                  <a:srgbClr val="0000FF"/>
                </a:solidFill>
                <a:latin typeface="Times New Roman" pitchFamily="18" charset="0"/>
                <a:ea typeface="宋体" pitchFamily="2" charset="-122"/>
              </a:rPr>
              <a:t>.f={</a:t>
            </a:r>
            <a:r>
              <a:rPr lang="en-US" altLang="zh-CN" sz="1800" dirty="0" smtClean="0">
                <a:solidFill>
                  <a:srgbClr val="0000FF"/>
                </a:solidFill>
                <a:latin typeface="Times New Roman" pitchFamily="18" charset="0"/>
                <a:ea typeface="宋体" pitchFamily="2" charset="-122"/>
              </a:rPr>
              <a:t>101, 103}</a:t>
            </a:r>
            <a:endParaRPr lang="en-US" altLang="zh-CN" sz="1800" dirty="0">
              <a:solidFill>
                <a:srgbClr val="0000FF"/>
              </a:solidFill>
              <a:latin typeface="Times New Roman" pitchFamily="18" charset="0"/>
              <a:ea typeface="宋体" pitchFamily="2" charset="-122"/>
            </a:endParaRPr>
          </a:p>
        </p:txBody>
      </p:sp>
      <p:sp>
        <p:nvSpPr>
          <p:cNvPr id="340014" name="Text Box 46"/>
          <p:cNvSpPr txBox="1">
            <a:spLocks noChangeArrowheads="1"/>
          </p:cNvSpPr>
          <p:nvPr/>
        </p:nvSpPr>
        <p:spPr bwMode="auto">
          <a:xfrm>
            <a:off x="5698713" y="4150424"/>
            <a:ext cx="2977097"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latin typeface="Times New Roman" pitchFamily="18" charset="0"/>
                <a:ea typeface="宋体" pitchFamily="2" charset="-122"/>
              </a:rPr>
              <a:t>100</a:t>
            </a:r>
            <a:r>
              <a:rPr lang="zh-CN" altLang="en-US" dirty="0">
                <a:solidFill>
                  <a:srgbClr val="000000"/>
                </a:solidFill>
                <a:latin typeface="Times New Roman" pitchFamily="18" charset="0"/>
                <a:ea typeface="宋体" pitchFamily="2" charset="-122"/>
              </a:rPr>
              <a:t>：</a:t>
            </a:r>
            <a:r>
              <a:rPr lang="en-US" altLang="zh-CN" dirty="0">
                <a:solidFill>
                  <a:srgbClr val="000000"/>
                </a:solidFill>
                <a:latin typeface="Times New Roman" pitchFamily="18" charset="0"/>
                <a:ea typeface="宋体" pitchFamily="2" charset="-122"/>
              </a:rPr>
              <a:t>if  </a:t>
            </a:r>
            <a:r>
              <a:rPr lang="en-US" altLang="zh-CN" dirty="0" smtClean="0">
                <a:solidFill>
                  <a:srgbClr val="000000"/>
                </a:solidFill>
                <a:latin typeface="Times New Roman" pitchFamily="18" charset="0"/>
                <a:ea typeface="宋体" pitchFamily="2" charset="-122"/>
              </a:rPr>
              <a:t>a&gt;b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p>
          <a:p>
            <a:r>
              <a:rPr lang="en-US" altLang="zh-CN" dirty="0">
                <a:solidFill>
                  <a:srgbClr val="000000"/>
                </a:solidFill>
                <a:latin typeface="Times New Roman" pitchFamily="18" charset="0"/>
                <a:ea typeface="宋体" pitchFamily="2" charset="-122"/>
              </a:rPr>
              <a:t>101</a:t>
            </a:r>
            <a:r>
              <a:rPr lang="zh-CN" altLang="en-US" dirty="0">
                <a:solidFill>
                  <a:srgbClr val="000000"/>
                </a:solidFill>
                <a:latin typeface="Times New Roman" pitchFamily="18" charset="0"/>
                <a:ea typeface="宋体" pitchFamily="2" charset="-122"/>
              </a:rPr>
              <a:t>：</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p>
        </p:txBody>
      </p:sp>
      <p:sp>
        <p:nvSpPr>
          <p:cNvPr id="340015" name="Text Box 47"/>
          <p:cNvSpPr txBox="1">
            <a:spLocks noChangeArrowheads="1"/>
          </p:cNvSpPr>
          <p:nvPr/>
        </p:nvSpPr>
        <p:spPr bwMode="auto">
          <a:xfrm>
            <a:off x="5146670" y="2843935"/>
            <a:ext cx="8413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dirty="0">
                <a:solidFill>
                  <a:srgbClr val="0000FF"/>
                </a:solidFill>
                <a:latin typeface="Times New Roman" pitchFamily="18" charset="0"/>
                <a:ea typeface="宋体" pitchFamily="2" charset="-122"/>
              </a:rPr>
              <a:t>.</a:t>
            </a:r>
            <a:r>
              <a:rPr lang="en-US" altLang="zh-CN" sz="1800" dirty="0" smtClean="0">
                <a:solidFill>
                  <a:srgbClr val="0000FF"/>
                </a:solidFill>
                <a:latin typeface="Times New Roman" pitchFamily="18" charset="0"/>
                <a:ea typeface="宋体" pitchFamily="2" charset="-122"/>
              </a:rPr>
              <a:t>q=104</a:t>
            </a:r>
            <a:endParaRPr lang="en-US" altLang="zh-CN" sz="1800" dirty="0">
              <a:solidFill>
                <a:srgbClr val="0000FF"/>
              </a:solidFill>
              <a:latin typeface="Times New Roman" pitchFamily="18" charset="0"/>
              <a:ea typeface="宋体" pitchFamily="2" charset="-122"/>
            </a:endParaRPr>
          </a:p>
        </p:txBody>
      </p:sp>
      <p:sp>
        <p:nvSpPr>
          <p:cNvPr id="340016" name="Text Box 48"/>
          <p:cNvSpPr txBox="1">
            <a:spLocks noChangeArrowheads="1"/>
          </p:cNvSpPr>
          <p:nvPr/>
        </p:nvSpPr>
        <p:spPr bwMode="auto">
          <a:xfrm>
            <a:off x="810140" y="4129927"/>
            <a:ext cx="971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dirty="0">
                <a:solidFill>
                  <a:srgbClr val="0000FF"/>
                </a:solidFill>
                <a:latin typeface="Times New Roman" pitchFamily="18" charset="0"/>
                <a:ea typeface="宋体" pitchFamily="2" charset="-122"/>
              </a:rPr>
              <a:t>.t={</a:t>
            </a:r>
            <a:r>
              <a:rPr lang="en-US" altLang="zh-CN" sz="1800" dirty="0" smtClean="0">
                <a:solidFill>
                  <a:srgbClr val="0000FF"/>
                </a:solidFill>
                <a:latin typeface="Times New Roman" pitchFamily="18" charset="0"/>
                <a:ea typeface="宋体" pitchFamily="2" charset="-122"/>
              </a:rPr>
              <a:t>100}</a:t>
            </a:r>
            <a:endParaRPr lang="en-US" altLang="zh-CN" sz="1800" dirty="0">
              <a:solidFill>
                <a:srgbClr val="0000FF"/>
              </a:solidFill>
              <a:latin typeface="Times New Roman" pitchFamily="18" charset="0"/>
              <a:ea typeface="宋体" pitchFamily="2" charset="-122"/>
            </a:endParaRPr>
          </a:p>
          <a:p>
            <a:r>
              <a:rPr lang="en-US" altLang="zh-CN" sz="1800" dirty="0">
                <a:solidFill>
                  <a:srgbClr val="0000FF"/>
                </a:solidFill>
                <a:latin typeface="Times New Roman" pitchFamily="18" charset="0"/>
                <a:ea typeface="宋体" pitchFamily="2" charset="-122"/>
              </a:rPr>
              <a:t>.f={</a:t>
            </a:r>
            <a:r>
              <a:rPr lang="en-US" altLang="zh-CN" sz="1800" dirty="0" smtClean="0">
                <a:solidFill>
                  <a:srgbClr val="0000FF"/>
                </a:solidFill>
                <a:latin typeface="Times New Roman" pitchFamily="18" charset="0"/>
                <a:ea typeface="宋体" pitchFamily="2" charset="-122"/>
              </a:rPr>
              <a:t>101}</a:t>
            </a:r>
            <a:endParaRPr lang="en-US" altLang="zh-CN" sz="1800" dirty="0">
              <a:solidFill>
                <a:srgbClr val="0000FF"/>
              </a:solidFill>
              <a:latin typeface="Times New Roman" pitchFamily="18" charset="0"/>
              <a:ea typeface="宋体" pitchFamily="2" charset="-122"/>
            </a:endParaRPr>
          </a:p>
        </p:txBody>
      </p:sp>
      <p:sp>
        <p:nvSpPr>
          <p:cNvPr id="340017" name="Text Box 49"/>
          <p:cNvSpPr txBox="1">
            <a:spLocks noChangeArrowheads="1"/>
          </p:cNvSpPr>
          <p:nvPr/>
        </p:nvSpPr>
        <p:spPr bwMode="auto">
          <a:xfrm>
            <a:off x="5697125" y="5004499"/>
            <a:ext cx="295946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latin typeface="Times New Roman" pitchFamily="18" charset="0"/>
                <a:ea typeface="宋体" pitchFamily="2" charset="-122"/>
              </a:rPr>
              <a:t>102</a:t>
            </a:r>
            <a:r>
              <a:rPr lang="zh-CN" altLang="en-US" dirty="0">
                <a:solidFill>
                  <a:srgbClr val="000000"/>
                </a:solidFill>
                <a:latin typeface="Times New Roman" pitchFamily="18" charset="0"/>
                <a:ea typeface="宋体" pitchFamily="2" charset="-122"/>
              </a:rPr>
              <a:t>：</a:t>
            </a:r>
            <a:r>
              <a:rPr lang="en-US" altLang="zh-CN" dirty="0">
                <a:solidFill>
                  <a:srgbClr val="000000"/>
                </a:solidFill>
                <a:latin typeface="Times New Roman" pitchFamily="18" charset="0"/>
                <a:ea typeface="宋体" pitchFamily="2" charset="-122"/>
              </a:rPr>
              <a:t>if  </a:t>
            </a:r>
            <a:r>
              <a:rPr lang="en-US" altLang="zh-CN" dirty="0" smtClean="0">
                <a:solidFill>
                  <a:srgbClr val="000000"/>
                </a:solidFill>
                <a:latin typeface="Times New Roman" pitchFamily="18" charset="0"/>
                <a:ea typeface="宋体" pitchFamily="2" charset="-122"/>
              </a:rPr>
              <a:t>c&gt;d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p>
          <a:p>
            <a:r>
              <a:rPr lang="en-US" altLang="zh-CN" dirty="0">
                <a:solidFill>
                  <a:srgbClr val="000000"/>
                </a:solidFill>
                <a:latin typeface="Times New Roman" pitchFamily="18" charset="0"/>
                <a:ea typeface="宋体" pitchFamily="2" charset="-122"/>
              </a:rPr>
              <a:t>103</a:t>
            </a:r>
            <a:r>
              <a:rPr lang="zh-CN" altLang="en-US" dirty="0">
                <a:solidFill>
                  <a:srgbClr val="000000"/>
                </a:solidFill>
                <a:latin typeface="Times New Roman" pitchFamily="18" charset="0"/>
                <a:ea typeface="宋体" pitchFamily="2" charset="-122"/>
              </a:rPr>
              <a:t>：</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p>
        </p:txBody>
      </p:sp>
      <p:sp>
        <p:nvSpPr>
          <p:cNvPr id="340018" name="Text Box 50"/>
          <p:cNvSpPr txBox="1">
            <a:spLocks noChangeArrowheads="1"/>
          </p:cNvSpPr>
          <p:nvPr/>
        </p:nvSpPr>
        <p:spPr bwMode="auto">
          <a:xfrm>
            <a:off x="2740515" y="4219937"/>
            <a:ext cx="8413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dirty="0">
                <a:solidFill>
                  <a:srgbClr val="0000FF"/>
                </a:solidFill>
                <a:latin typeface="Times New Roman" pitchFamily="18" charset="0"/>
                <a:ea typeface="宋体" pitchFamily="2" charset="-122"/>
              </a:rPr>
              <a:t>.</a:t>
            </a:r>
            <a:r>
              <a:rPr lang="en-US" altLang="zh-CN" sz="1800" dirty="0" smtClean="0">
                <a:solidFill>
                  <a:srgbClr val="0000FF"/>
                </a:solidFill>
                <a:latin typeface="Times New Roman" pitchFamily="18" charset="0"/>
                <a:ea typeface="宋体" pitchFamily="2" charset="-122"/>
              </a:rPr>
              <a:t>q=102</a:t>
            </a:r>
            <a:endParaRPr lang="en-US" altLang="zh-CN" sz="1800" dirty="0">
              <a:solidFill>
                <a:srgbClr val="0000FF"/>
              </a:solidFill>
              <a:latin typeface="Times New Roman" pitchFamily="18" charset="0"/>
              <a:ea typeface="宋体" pitchFamily="2" charset="-122"/>
            </a:endParaRPr>
          </a:p>
        </p:txBody>
      </p:sp>
      <p:sp>
        <p:nvSpPr>
          <p:cNvPr id="340019" name="Text Box 51"/>
          <p:cNvSpPr txBox="1">
            <a:spLocks noChangeArrowheads="1"/>
          </p:cNvSpPr>
          <p:nvPr/>
        </p:nvSpPr>
        <p:spPr bwMode="auto">
          <a:xfrm>
            <a:off x="4031940" y="4129927"/>
            <a:ext cx="971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dirty="0">
                <a:solidFill>
                  <a:srgbClr val="0000FF"/>
                </a:solidFill>
                <a:latin typeface="Times New Roman" pitchFamily="18" charset="0"/>
                <a:ea typeface="宋体" pitchFamily="2" charset="-122"/>
              </a:rPr>
              <a:t>.t={</a:t>
            </a:r>
            <a:r>
              <a:rPr lang="en-US" altLang="zh-CN" sz="1800" dirty="0" smtClean="0">
                <a:solidFill>
                  <a:srgbClr val="0000FF"/>
                </a:solidFill>
                <a:latin typeface="Times New Roman" pitchFamily="18" charset="0"/>
                <a:ea typeface="宋体" pitchFamily="2" charset="-122"/>
              </a:rPr>
              <a:t>102}</a:t>
            </a:r>
            <a:endParaRPr lang="en-US" altLang="zh-CN" sz="1800" dirty="0">
              <a:solidFill>
                <a:srgbClr val="0000FF"/>
              </a:solidFill>
              <a:latin typeface="Times New Roman" pitchFamily="18" charset="0"/>
              <a:ea typeface="宋体" pitchFamily="2" charset="-122"/>
            </a:endParaRPr>
          </a:p>
          <a:p>
            <a:r>
              <a:rPr lang="en-US" altLang="zh-CN" sz="1800" dirty="0">
                <a:solidFill>
                  <a:srgbClr val="0000FF"/>
                </a:solidFill>
                <a:latin typeface="Times New Roman" pitchFamily="18" charset="0"/>
                <a:ea typeface="宋体" pitchFamily="2" charset="-122"/>
              </a:rPr>
              <a:t>.f={</a:t>
            </a:r>
            <a:r>
              <a:rPr lang="en-US" altLang="zh-CN" sz="1800" dirty="0" smtClean="0">
                <a:solidFill>
                  <a:srgbClr val="0000FF"/>
                </a:solidFill>
                <a:latin typeface="Times New Roman" pitchFamily="18" charset="0"/>
                <a:ea typeface="宋体" pitchFamily="2" charset="-122"/>
              </a:rPr>
              <a:t>103}</a:t>
            </a:r>
            <a:endParaRPr lang="en-US" altLang="zh-CN" sz="1800" dirty="0">
              <a:solidFill>
                <a:srgbClr val="0000FF"/>
              </a:solidFill>
              <a:latin typeface="Times New Roman" pitchFamily="18" charset="0"/>
              <a:ea typeface="宋体" pitchFamily="2" charset="-122"/>
            </a:endParaRPr>
          </a:p>
        </p:txBody>
      </p:sp>
      <p:sp>
        <p:nvSpPr>
          <p:cNvPr id="340020" name="Text Box 52"/>
          <p:cNvSpPr txBox="1">
            <a:spLocks noChangeArrowheads="1"/>
          </p:cNvSpPr>
          <p:nvPr/>
        </p:nvSpPr>
        <p:spPr bwMode="auto">
          <a:xfrm>
            <a:off x="5697125" y="5847035"/>
            <a:ext cx="28638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latin typeface="Times New Roman" pitchFamily="18" charset="0"/>
                <a:ea typeface="宋体" pitchFamily="2" charset="-122"/>
              </a:rPr>
              <a:t>104</a:t>
            </a:r>
            <a:r>
              <a:rPr lang="zh-CN" altLang="en-US" dirty="0">
                <a:solidFill>
                  <a:srgbClr val="000000"/>
                </a:solidFill>
                <a:latin typeface="Times New Roman" pitchFamily="18" charset="0"/>
                <a:ea typeface="宋体" pitchFamily="2" charset="-122"/>
              </a:rPr>
              <a:t>：</a:t>
            </a:r>
            <a:r>
              <a:rPr lang="en-US" altLang="zh-CN" dirty="0">
                <a:solidFill>
                  <a:srgbClr val="000000"/>
                </a:solidFill>
                <a:latin typeface="Times New Roman" pitchFamily="18" charset="0"/>
                <a:ea typeface="宋体" pitchFamily="2" charset="-122"/>
              </a:rPr>
              <a:t>if  e&lt;f  </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p>
          <a:p>
            <a:r>
              <a:rPr lang="en-US" altLang="zh-CN" dirty="0">
                <a:solidFill>
                  <a:srgbClr val="000000"/>
                </a:solidFill>
                <a:latin typeface="Times New Roman" pitchFamily="18" charset="0"/>
                <a:ea typeface="宋体" pitchFamily="2" charset="-122"/>
              </a:rPr>
              <a:t>105</a:t>
            </a:r>
            <a:r>
              <a:rPr lang="zh-CN" altLang="en-US" dirty="0">
                <a:solidFill>
                  <a:srgbClr val="000000"/>
                </a:solidFill>
                <a:latin typeface="Times New Roman" pitchFamily="18" charset="0"/>
                <a:ea typeface="宋体" pitchFamily="2" charset="-122"/>
              </a:rPr>
              <a:t>：</a:t>
            </a:r>
            <a:r>
              <a:rPr lang="en-US" altLang="zh-CN" dirty="0" err="1">
                <a:solidFill>
                  <a:srgbClr val="000000"/>
                </a:solidFill>
                <a:latin typeface="Times New Roman" pitchFamily="18" charset="0"/>
                <a:ea typeface="宋体" pitchFamily="2" charset="-122"/>
              </a:rPr>
              <a:t>goto</a:t>
            </a:r>
            <a:r>
              <a:rPr lang="en-US" altLang="zh-CN" dirty="0">
                <a:solidFill>
                  <a:srgbClr val="000000"/>
                </a:solidFill>
                <a:latin typeface="Times New Roman" pitchFamily="18" charset="0"/>
                <a:ea typeface="宋体" pitchFamily="2" charset="-122"/>
              </a:rPr>
              <a:t>  —</a:t>
            </a:r>
          </a:p>
        </p:txBody>
      </p:sp>
      <p:sp>
        <p:nvSpPr>
          <p:cNvPr id="340021" name="Arc 53"/>
          <p:cNvSpPr>
            <a:spLocks/>
          </p:cNvSpPr>
          <p:nvPr/>
        </p:nvSpPr>
        <p:spPr bwMode="auto">
          <a:xfrm rot="21447253">
            <a:off x="3883621" y="3197493"/>
            <a:ext cx="1739900" cy="240545"/>
          </a:xfrm>
          <a:custGeom>
            <a:avLst/>
            <a:gdLst>
              <a:gd name="G0" fmla="+- 20388 0 0"/>
              <a:gd name="G1" fmla="+- 0 0 0"/>
              <a:gd name="G2" fmla="+- 21600 0 0"/>
              <a:gd name="T0" fmla="*/ 41614 w 41614"/>
              <a:gd name="T1" fmla="*/ 4001 h 21600"/>
              <a:gd name="T2" fmla="*/ 0 w 41614"/>
              <a:gd name="T3" fmla="*/ 7133 h 21600"/>
              <a:gd name="T4" fmla="*/ 20388 w 41614"/>
              <a:gd name="T5" fmla="*/ 0 h 21600"/>
            </a:gdLst>
            <a:ahLst/>
            <a:cxnLst>
              <a:cxn ang="0">
                <a:pos x="T0" y="T1"/>
              </a:cxn>
              <a:cxn ang="0">
                <a:pos x="T2" y="T3"/>
              </a:cxn>
              <a:cxn ang="0">
                <a:pos x="T4" y="T5"/>
              </a:cxn>
            </a:cxnLst>
            <a:rect l="0" t="0" r="r" b="b"/>
            <a:pathLst>
              <a:path w="41614" h="21600" fill="none" extrusionOk="0">
                <a:moveTo>
                  <a:pt x="41614" y="4001"/>
                </a:moveTo>
                <a:cubicBezTo>
                  <a:pt x="39690" y="14207"/>
                  <a:pt x="30774" y="21599"/>
                  <a:pt x="20388" y="21600"/>
                </a:cubicBezTo>
                <a:cubicBezTo>
                  <a:pt x="11208" y="21600"/>
                  <a:pt x="3031" y="15797"/>
                  <a:pt x="-1" y="7133"/>
                </a:cubicBezTo>
              </a:path>
              <a:path w="41614" h="21600" stroke="0" extrusionOk="0">
                <a:moveTo>
                  <a:pt x="41614" y="4001"/>
                </a:moveTo>
                <a:cubicBezTo>
                  <a:pt x="39690" y="14207"/>
                  <a:pt x="30774" y="21599"/>
                  <a:pt x="20388" y="21600"/>
                </a:cubicBezTo>
                <a:cubicBezTo>
                  <a:pt x="11208" y="21600"/>
                  <a:pt x="3031" y="15797"/>
                  <a:pt x="-1" y="7133"/>
                </a:cubicBezTo>
                <a:lnTo>
                  <a:pt x="20388" y="0"/>
                </a:lnTo>
                <a:close/>
              </a:path>
            </a:pathLst>
          </a:custGeom>
          <a:noFill/>
          <a:ln w="28575">
            <a:solidFill>
              <a:srgbClr val="0000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0022" name="Text Box 54"/>
          <p:cNvSpPr txBox="1">
            <a:spLocks noChangeArrowheads="1"/>
          </p:cNvSpPr>
          <p:nvPr/>
        </p:nvSpPr>
        <p:spPr bwMode="auto">
          <a:xfrm>
            <a:off x="7240615" y="4578170"/>
            <a:ext cx="641350" cy="4572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FF"/>
                </a:solidFill>
                <a:latin typeface="Times New Roman" pitchFamily="18" charset="0"/>
                <a:ea typeface="宋体" pitchFamily="2" charset="-122"/>
              </a:rPr>
              <a:t>104</a:t>
            </a:r>
          </a:p>
        </p:txBody>
      </p:sp>
      <p:sp>
        <p:nvSpPr>
          <p:cNvPr id="340023" name="Text Box 55"/>
          <p:cNvSpPr txBox="1">
            <a:spLocks noChangeArrowheads="1"/>
          </p:cNvSpPr>
          <p:nvPr/>
        </p:nvSpPr>
        <p:spPr bwMode="auto">
          <a:xfrm>
            <a:off x="6673475" y="2663915"/>
            <a:ext cx="97975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dirty="0">
                <a:solidFill>
                  <a:srgbClr val="0000FF"/>
                </a:solidFill>
                <a:latin typeface="Times New Roman" pitchFamily="18" charset="0"/>
                <a:ea typeface="宋体" pitchFamily="2" charset="-122"/>
              </a:rPr>
              <a:t>.t={104}</a:t>
            </a:r>
          </a:p>
          <a:p>
            <a:r>
              <a:rPr lang="en-US" altLang="zh-CN" sz="1800" dirty="0">
                <a:solidFill>
                  <a:srgbClr val="0000FF"/>
                </a:solidFill>
                <a:latin typeface="Times New Roman" pitchFamily="18" charset="0"/>
                <a:ea typeface="宋体" pitchFamily="2" charset="-122"/>
              </a:rPr>
              <a:t>.f={</a:t>
            </a:r>
            <a:r>
              <a:rPr lang="en-US" altLang="zh-CN" sz="1800" dirty="0" smtClean="0">
                <a:solidFill>
                  <a:srgbClr val="0000FF"/>
                </a:solidFill>
                <a:latin typeface="Times New Roman" pitchFamily="18" charset="0"/>
                <a:ea typeface="宋体" pitchFamily="2" charset="-122"/>
              </a:rPr>
              <a:t>105</a:t>
            </a:r>
            <a:r>
              <a:rPr lang="en-US" altLang="zh-CN" sz="1800" dirty="0">
                <a:solidFill>
                  <a:srgbClr val="0000FF"/>
                </a:solidFill>
                <a:latin typeface="Times New Roman" pitchFamily="18" charset="0"/>
                <a:ea typeface="宋体" pitchFamily="2" charset="-122"/>
              </a:rPr>
              <a:t>}</a:t>
            </a:r>
          </a:p>
        </p:txBody>
      </p:sp>
      <p:sp>
        <p:nvSpPr>
          <p:cNvPr id="340024" name="Arc 56"/>
          <p:cNvSpPr>
            <a:spLocks/>
          </p:cNvSpPr>
          <p:nvPr/>
        </p:nvSpPr>
        <p:spPr bwMode="auto">
          <a:xfrm rot="1300778">
            <a:off x="1627370" y="4317028"/>
            <a:ext cx="1286763" cy="385525"/>
          </a:xfrm>
          <a:custGeom>
            <a:avLst/>
            <a:gdLst>
              <a:gd name="G0" fmla="+- 9541 0 0"/>
              <a:gd name="G1" fmla="+- 0 0 0"/>
              <a:gd name="G2" fmla="+- 21600 0 0"/>
              <a:gd name="T0" fmla="*/ 31095 w 31095"/>
              <a:gd name="T1" fmla="*/ 1412 h 21600"/>
              <a:gd name="T2" fmla="*/ 0 w 31095"/>
              <a:gd name="T3" fmla="*/ 19379 h 21600"/>
              <a:gd name="T4" fmla="*/ 9541 w 31095"/>
              <a:gd name="T5" fmla="*/ 0 h 21600"/>
            </a:gdLst>
            <a:ahLst/>
            <a:cxnLst>
              <a:cxn ang="0">
                <a:pos x="T0" y="T1"/>
              </a:cxn>
              <a:cxn ang="0">
                <a:pos x="T2" y="T3"/>
              </a:cxn>
              <a:cxn ang="0">
                <a:pos x="T4" y="T5"/>
              </a:cxn>
            </a:cxnLst>
            <a:rect l="0" t="0" r="r" b="b"/>
            <a:pathLst>
              <a:path w="31095" h="21600" fill="none" extrusionOk="0">
                <a:moveTo>
                  <a:pt x="31094" y="1411"/>
                </a:moveTo>
                <a:cubicBezTo>
                  <a:pt x="30350" y="12768"/>
                  <a:pt x="20922" y="21599"/>
                  <a:pt x="9541" y="21600"/>
                </a:cubicBezTo>
                <a:cubicBezTo>
                  <a:pt x="6232" y="21600"/>
                  <a:pt x="2968" y="20840"/>
                  <a:pt x="0" y="19378"/>
                </a:cubicBezTo>
              </a:path>
              <a:path w="31095" h="21600" stroke="0" extrusionOk="0">
                <a:moveTo>
                  <a:pt x="31094" y="1411"/>
                </a:moveTo>
                <a:cubicBezTo>
                  <a:pt x="30350" y="12768"/>
                  <a:pt x="20922" y="21599"/>
                  <a:pt x="9541" y="21600"/>
                </a:cubicBezTo>
                <a:cubicBezTo>
                  <a:pt x="6232" y="21600"/>
                  <a:pt x="2968" y="20840"/>
                  <a:pt x="0" y="19378"/>
                </a:cubicBezTo>
                <a:lnTo>
                  <a:pt x="9541" y="0"/>
                </a:lnTo>
                <a:close/>
              </a:path>
            </a:pathLst>
          </a:custGeom>
          <a:noFill/>
          <a:ln w="28575">
            <a:solidFill>
              <a:srgbClr val="0000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0025" name="Text Box 57"/>
          <p:cNvSpPr txBox="1">
            <a:spLocks noChangeArrowheads="1"/>
          </p:cNvSpPr>
          <p:nvPr/>
        </p:nvSpPr>
        <p:spPr bwMode="auto">
          <a:xfrm>
            <a:off x="8240300" y="4150424"/>
            <a:ext cx="641350" cy="4572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FF"/>
                </a:solidFill>
                <a:latin typeface="Times New Roman" pitchFamily="18" charset="0"/>
                <a:ea typeface="宋体" pitchFamily="2" charset="-122"/>
              </a:rPr>
              <a:t>102</a:t>
            </a:r>
          </a:p>
        </p:txBody>
      </p:sp>
      <p:sp>
        <p:nvSpPr>
          <p:cNvPr id="340026" name="Text Box 58"/>
          <p:cNvSpPr txBox="1">
            <a:spLocks noChangeArrowheads="1"/>
          </p:cNvSpPr>
          <p:nvPr/>
        </p:nvSpPr>
        <p:spPr bwMode="auto">
          <a:xfrm>
            <a:off x="4649305" y="1628800"/>
            <a:ext cx="1428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800" dirty="0">
                <a:solidFill>
                  <a:srgbClr val="0000FF"/>
                </a:solidFill>
                <a:latin typeface="Times New Roman" pitchFamily="18" charset="0"/>
                <a:ea typeface="宋体" pitchFamily="2" charset="-122"/>
              </a:rPr>
              <a:t>.t={</a:t>
            </a:r>
            <a:r>
              <a:rPr lang="en-US" altLang="zh-CN" sz="1800" dirty="0" smtClean="0">
                <a:solidFill>
                  <a:srgbClr val="0000FF"/>
                </a:solidFill>
                <a:latin typeface="Times New Roman" pitchFamily="18" charset="0"/>
                <a:ea typeface="宋体" pitchFamily="2" charset="-122"/>
              </a:rPr>
              <a:t>102, </a:t>
            </a:r>
            <a:r>
              <a:rPr lang="en-US" altLang="zh-CN" sz="1800" dirty="0">
                <a:solidFill>
                  <a:srgbClr val="0000FF"/>
                </a:solidFill>
                <a:latin typeface="Times New Roman" pitchFamily="18" charset="0"/>
                <a:ea typeface="宋体" pitchFamily="2" charset="-122"/>
              </a:rPr>
              <a:t>104}</a:t>
            </a:r>
          </a:p>
          <a:p>
            <a:r>
              <a:rPr lang="en-US" altLang="zh-CN" sz="1800" dirty="0">
                <a:solidFill>
                  <a:srgbClr val="0000FF"/>
                </a:solidFill>
                <a:latin typeface="Times New Roman" pitchFamily="18" charset="0"/>
                <a:ea typeface="宋体" pitchFamily="2" charset="-122"/>
              </a:rPr>
              <a:t>.f</a:t>
            </a:r>
            <a:r>
              <a:rPr lang="en-US" altLang="zh-CN" sz="1800" dirty="0" smtClean="0">
                <a:solidFill>
                  <a:srgbClr val="0000FF"/>
                </a:solidFill>
                <a:latin typeface="Times New Roman" pitchFamily="18" charset="0"/>
                <a:ea typeface="宋体" pitchFamily="2" charset="-122"/>
              </a:rPr>
              <a:t>={105</a:t>
            </a:r>
            <a:r>
              <a:rPr lang="en-US" altLang="zh-CN" sz="1800" dirty="0">
                <a:solidFill>
                  <a:srgbClr val="0000FF"/>
                </a:solidFill>
                <a:latin typeface="Times New Roman" pitchFamily="18" charset="0"/>
                <a:ea typeface="宋体" pitchFamily="2" charset="-122"/>
              </a:rPr>
              <a:t>}</a:t>
            </a:r>
          </a:p>
        </p:txBody>
      </p:sp>
      <p:sp>
        <p:nvSpPr>
          <p:cNvPr id="340027" name="Text Box 59"/>
          <p:cNvSpPr txBox="1">
            <a:spLocks noChangeArrowheads="1"/>
          </p:cNvSpPr>
          <p:nvPr/>
        </p:nvSpPr>
        <p:spPr bwMode="auto">
          <a:xfrm>
            <a:off x="261215" y="1266528"/>
            <a:ext cx="46330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smtClean="0">
                <a:solidFill>
                  <a:srgbClr val="000000"/>
                </a:solidFill>
                <a:ea typeface="宋体" pitchFamily="2" charset="-122"/>
              </a:rPr>
              <a:t>假定</a:t>
            </a:r>
            <a:r>
              <a:rPr lang="en-US" altLang="zh-CN" dirty="0" err="1" smtClean="0">
                <a:solidFill>
                  <a:srgbClr val="000000"/>
                </a:solidFill>
                <a:ea typeface="宋体" pitchFamily="2" charset="-122"/>
              </a:rPr>
              <a:t>nextquad</a:t>
            </a:r>
            <a:r>
              <a:rPr lang="zh-CN" altLang="en-US" dirty="0" smtClean="0">
                <a:solidFill>
                  <a:srgbClr val="000000"/>
                </a:solidFill>
                <a:ea typeface="宋体" pitchFamily="2" charset="-122"/>
              </a:rPr>
              <a:t>的当前值</a:t>
            </a:r>
            <a:r>
              <a:rPr lang="zh-CN" altLang="en-US" dirty="0">
                <a:solidFill>
                  <a:srgbClr val="000000"/>
                </a:solidFill>
                <a:ea typeface="宋体" pitchFamily="2" charset="-122"/>
              </a:rPr>
              <a:t>为</a:t>
            </a:r>
            <a:r>
              <a:rPr lang="en-US" altLang="zh-CN" dirty="0">
                <a:solidFill>
                  <a:srgbClr val="000000"/>
                </a:solidFill>
                <a:ea typeface="宋体" pitchFamily="2" charset="-122"/>
              </a:rPr>
              <a:t>100</a:t>
            </a:r>
          </a:p>
        </p:txBody>
      </p:sp>
      <p:sp>
        <p:nvSpPr>
          <p:cNvPr id="61" name="Text Box 54"/>
          <p:cNvSpPr txBox="1">
            <a:spLocks noChangeArrowheads="1"/>
          </p:cNvSpPr>
          <p:nvPr/>
        </p:nvSpPr>
        <p:spPr bwMode="auto">
          <a:xfrm>
            <a:off x="7240615" y="5426115"/>
            <a:ext cx="641350" cy="4572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0000FF"/>
                </a:solidFill>
                <a:latin typeface="Times New Roman" pitchFamily="18" charset="0"/>
                <a:ea typeface="宋体" pitchFamily="2" charset="-122"/>
              </a:rPr>
              <a:t>104</a:t>
            </a:r>
          </a:p>
        </p:txBody>
      </p:sp>
    </p:spTree>
    <p:extLst>
      <p:ext uri="{BB962C8B-B14F-4D97-AF65-F5344CB8AC3E}">
        <p14:creationId xmlns:p14="http://schemas.microsoft.com/office/powerpoint/2010/main" val="42262064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027"/>
                                        </p:tgtEl>
                                        <p:attrNameLst>
                                          <p:attrName>style.visibility</p:attrName>
                                        </p:attrNameLst>
                                      </p:cBhvr>
                                      <p:to>
                                        <p:strVal val="visible"/>
                                      </p:to>
                                    </p:set>
                                    <p:animEffect transition="in" filter="wipe(left)">
                                      <p:cBhvr>
                                        <p:cTn id="7" dur="500"/>
                                        <p:tgtEl>
                                          <p:spTgt spid="340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9974"/>
                                        </p:tgtEl>
                                        <p:attrNameLst>
                                          <p:attrName>style.visibility</p:attrName>
                                        </p:attrNameLst>
                                      </p:cBhvr>
                                      <p:to>
                                        <p:strVal val="visible"/>
                                      </p:to>
                                    </p:set>
                                    <p:animEffect transition="in" filter="wipe(left)">
                                      <p:cBhvr>
                                        <p:cTn id="12" dur="500"/>
                                        <p:tgtEl>
                                          <p:spTgt spid="3399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39977"/>
                                        </p:tgtEl>
                                        <p:attrNameLst>
                                          <p:attrName>style.visibility</p:attrName>
                                        </p:attrNameLst>
                                      </p:cBhvr>
                                      <p:to>
                                        <p:strVal val="visible"/>
                                      </p:to>
                                    </p:set>
                                    <p:animEffect transition="in" filter="wipe(down)">
                                      <p:cBhvr>
                                        <p:cTn id="17" dur="500"/>
                                        <p:tgtEl>
                                          <p:spTgt spid="339977"/>
                                        </p:tgtEl>
                                      </p:cBhvr>
                                    </p:animEffect>
                                  </p:childTnLst>
                                </p:cTn>
                              </p:par>
                            </p:childTnLst>
                          </p:cTn>
                        </p:par>
                        <p:par>
                          <p:cTn id="18" fill="hold" nodeType="with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39973"/>
                                        </p:tgtEl>
                                        <p:attrNameLst>
                                          <p:attrName>style.visibility</p:attrName>
                                        </p:attrNameLst>
                                      </p:cBhvr>
                                      <p:to>
                                        <p:strVal val="visible"/>
                                      </p:to>
                                    </p:set>
                                    <p:animEffect transition="in" filter="wipe(left)">
                                      <p:cBhvr>
                                        <p:cTn id="21" dur="500"/>
                                        <p:tgtEl>
                                          <p:spTgt spid="3399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40016"/>
                                        </p:tgtEl>
                                        <p:attrNameLst>
                                          <p:attrName>style.visibility</p:attrName>
                                        </p:attrNameLst>
                                      </p:cBhvr>
                                      <p:to>
                                        <p:strVal val="visible"/>
                                      </p:to>
                                    </p:set>
                                    <p:animEffect transition="in" filter="wipe(left)">
                                      <p:cBhvr>
                                        <p:cTn id="26" dur="500"/>
                                        <p:tgtEl>
                                          <p:spTgt spid="3400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40014"/>
                                        </p:tgtEl>
                                        <p:attrNameLst>
                                          <p:attrName>style.visibility</p:attrName>
                                        </p:attrNameLst>
                                      </p:cBhvr>
                                      <p:to>
                                        <p:strVal val="visible"/>
                                      </p:to>
                                    </p:set>
                                    <p:animEffect transition="in" filter="wipe(up)">
                                      <p:cBhvr>
                                        <p:cTn id="31" dur="500"/>
                                        <p:tgtEl>
                                          <p:spTgt spid="3400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0010"/>
                                        </p:tgtEl>
                                        <p:attrNameLst>
                                          <p:attrName>style.visibility</p:attrName>
                                        </p:attrNameLst>
                                      </p:cBhvr>
                                      <p:to>
                                        <p:strVal val="visible"/>
                                      </p:to>
                                    </p:set>
                                    <p:animEffect transition="in" filter="wipe(left)">
                                      <p:cBhvr>
                                        <p:cTn id="36" dur="500"/>
                                        <p:tgtEl>
                                          <p:spTgt spid="3400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39994"/>
                                        </p:tgtEl>
                                        <p:attrNameLst>
                                          <p:attrName>style.visibility</p:attrName>
                                        </p:attrNameLst>
                                      </p:cBhvr>
                                      <p:to>
                                        <p:strVal val="visible"/>
                                      </p:to>
                                    </p:set>
                                    <p:animEffect transition="in" filter="wipe(down)">
                                      <p:cBhvr>
                                        <p:cTn id="41" dur="500"/>
                                        <p:tgtEl>
                                          <p:spTgt spid="339994"/>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340011"/>
                                        </p:tgtEl>
                                        <p:attrNameLst>
                                          <p:attrName>style.visibility</p:attrName>
                                        </p:attrNameLst>
                                      </p:cBhvr>
                                      <p:to>
                                        <p:strVal val="visible"/>
                                      </p:to>
                                    </p:set>
                                    <p:animEffect transition="in" filter="wipe(left)">
                                      <p:cBhvr>
                                        <p:cTn id="45" dur="500"/>
                                        <p:tgtEl>
                                          <p:spTgt spid="3400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40018"/>
                                        </p:tgtEl>
                                        <p:attrNameLst>
                                          <p:attrName>style.visibility</p:attrName>
                                        </p:attrNameLst>
                                      </p:cBhvr>
                                      <p:to>
                                        <p:strVal val="visible"/>
                                      </p:to>
                                    </p:set>
                                    <p:animEffect transition="in" filter="wipe(left)">
                                      <p:cBhvr>
                                        <p:cTn id="50" dur="500"/>
                                        <p:tgtEl>
                                          <p:spTgt spid="3400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39975"/>
                                        </p:tgtEl>
                                        <p:attrNameLst>
                                          <p:attrName>style.visibility</p:attrName>
                                        </p:attrNameLst>
                                      </p:cBhvr>
                                      <p:to>
                                        <p:strVal val="visible"/>
                                      </p:to>
                                    </p:set>
                                    <p:animEffect transition="in" filter="wipe(left)">
                                      <p:cBhvr>
                                        <p:cTn id="55" dur="500"/>
                                        <p:tgtEl>
                                          <p:spTgt spid="33997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39981"/>
                                        </p:tgtEl>
                                        <p:attrNameLst>
                                          <p:attrName>style.visibility</p:attrName>
                                        </p:attrNameLst>
                                      </p:cBhvr>
                                      <p:to>
                                        <p:strVal val="visible"/>
                                      </p:to>
                                    </p:set>
                                    <p:animEffect transition="in" filter="wipe(down)">
                                      <p:cBhvr>
                                        <p:cTn id="60" dur="500"/>
                                        <p:tgtEl>
                                          <p:spTgt spid="339981"/>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340012"/>
                                        </p:tgtEl>
                                        <p:attrNameLst>
                                          <p:attrName>style.visibility</p:attrName>
                                        </p:attrNameLst>
                                      </p:cBhvr>
                                      <p:to>
                                        <p:strVal val="visible"/>
                                      </p:to>
                                    </p:set>
                                    <p:animEffect transition="in" filter="wipe(left)">
                                      <p:cBhvr>
                                        <p:cTn id="64" dur="500"/>
                                        <p:tgtEl>
                                          <p:spTgt spid="3400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40019"/>
                                        </p:tgtEl>
                                        <p:attrNameLst>
                                          <p:attrName>style.visibility</p:attrName>
                                        </p:attrNameLst>
                                      </p:cBhvr>
                                      <p:to>
                                        <p:strVal val="visible"/>
                                      </p:to>
                                    </p:set>
                                    <p:animEffect transition="in" filter="wipe(left)">
                                      <p:cBhvr>
                                        <p:cTn id="69" dur="500"/>
                                        <p:tgtEl>
                                          <p:spTgt spid="3400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340017"/>
                                        </p:tgtEl>
                                        <p:attrNameLst>
                                          <p:attrName>style.visibility</p:attrName>
                                        </p:attrNameLst>
                                      </p:cBhvr>
                                      <p:to>
                                        <p:strVal val="visible"/>
                                      </p:to>
                                    </p:set>
                                    <p:animEffect transition="in" filter="wipe(up)">
                                      <p:cBhvr>
                                        <p:cTn id="74" dur="500"/>
                                        <p:tgtEl>
                                          <p:spTgt spid="3400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39998"/>
                                        </p:tgtEl>
                                        <p:attrNameLst>
                                          <p:attrName>style.visibility</p:attrName>
                                        </p:attrNameLst>
                                      </p:cBhvr>
                                      <p:to>
                                        <p:strVal val="visible"/>
                                      </p:to>
                                    </p:set>
                                    <p:animEffect transition="in" filter="wipe(down)">
                                      <p:cBhvr>
                                        <p:cTn id="79" dur="500"/>
                                        <p:tgtEl>
                                          <p:spTgt spid="339998"/>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339972"/>
                                        </p:tgtEl>
                                        <p:attrNameLst>
                                          <p:attrName>style.visibility</p:attrName>
                                        </p:attrNameLst>
                                      </p:cBhvr>
                                      <p:to>
                                        <p:strVal val="visible"/>
                                      </p:to>
                                    </p:set>
                                    <p:animEffect transition="in" filter="wipe(left)">
                                      <p:cBhvr>
                                        <p:cTn id="83" dur="500"/>
                                        <p:tgtEl>
                                          <p:spTgt spid="33997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340024"/>
                                        </p:tgtEl>
                                        <p:attrNameLst>
                                          <p:attrName>style.visibility</p:attrName>
                                        </p:attrNameLst>
                                      </p:cBhvr>
                                      <p:to>
                                        <p:strVal val="visible"/>
                                      </p:to>
                                    </p:set>
                                    <p:animEffect transition="in" filter="wipe(right)">
                                      <p:cBhvr>
                                        <p:cTn id="88" dur="500"/>
                                        <p:tgtEl>
                                          <p:spTgt spid="34002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340025"/>
                                        </p:tgtEl>
                                        <p:attrNameLst>
                                          <p:attrName>style.visibility</p:attrName>
                                        </p:attrNameLst>
                                      </p:cBhvr>
                                      <p:to>
                                        <p:strVal val="visible"/>
                                      </p:to>
                                    </p:set>
                                    <p:animEffect transition="in" filter="wipe(right)">
                                      <p:cBhvr>
                                        <p:cTn id="93" dur="500"/>
                                        <p:tgtEl>
                                          <p:spTgt spid="34002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40013"/>
                                        </p:tgtEl>
                                        <p:attrNameLst>
                                          <p:attrName>style.visibility</p:attrName>
                                        </p:attrNameLst>
                                      </p:cBhvr>
                                      <p:to>
                                        <p:strVal val="visible"/>
                                      </p:to>
                                    </p:set>
                                    <p:animEffect transition="in" filter="wipe(left)">
                                      <p:cBhvr>
                                        <p:cTn id="98" dur="500"/>
                                        <p:tgtEl>
                                          <p:spTgt spid="34001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40007"/>
                                        </p:tgtEl>
                                        <p:attrNameLst>
                                          <p:attrName>style.visibility</p:attrName>
                                        </p:attrNameLst>
                                      </p:cBhvr>
                                      <p:to>
                                        <p:strVal val="visible"/>
                                      </p:to>
                                    </p:set>
                                    <p:animEffect transition="in" filter="wipe(left)">
                                      <p:cBhvr>
                                        <p:cTn id="103" dur="500"/>
                                        <p:tgtEl>
                                          <p:spTgt spid="34000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4" fill="hold" nodeType="clickEffect">
                                  <p:stCondLst>
                                    <p:cond delay="0"/>
                                  </p:stCondLst>
                                  <p:childTnLst>
                                    <p:set>
                                      <p:cBhvr>
                                        <p:cTn id="107" dur="1" fill="hold">
                                          <p:stCondLst>
                                            <p:cond delay="0"/>
                                          </p:stCondLst>
                                        </p:cTn>
                                        <p:tgtEl>
                                          <p:spTgt spid="340003"/>
                                        </p:tgtEl>
                                        <p:attrNameLst>
                                          <p:attrName>style.visibility</p:attrName>
                                        </p:attrNameLst>
                                      </p:cBhvr>
                                      <p:to>
                                        <p:strVal val="visible"/>
                                      </p:to>
                                    </p:set>
                                    <p:animEffect transition="in" filter="wipe(down)">
                                      <p:cBhvr>
                                        <p:cTn id="108" dur="500"/>
                                        <p:tgtEl>
                                          <p:spTgt spid="340003"/>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340008"/>
                                        </p:tgtEl>
                                        <p:attrNameLst>
                                          <p:attrName>style.visibility</p:attrName>
                                        </p:attrNameLst>
                                      </p:cBhvr>
                                      <p:to>
                                        <p:strVal val="visible"/>
                                      </p:to>
                                    </p:set>
                                    <p:animEffect transition="in" filter="wipe(left)">
                                      <p:cBhvr>
                                        <p:cTn id="112" dur="500"/>
                                        <p:tgtEl>
                                          <p:spTgt spid="34000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40015"/>
                                        </p:tgtEl>
                                        <p:attrNameLst>
                                          <p:attrName>style.visibility</p:attrName>
                                        </p:attrNameLst>
                                      </p:cBhvr>
                                      <p:to>
                                        <p:strVal val="visible"/>
                                      </p:to>
                                    </p:set>
                                    <p:animEffect transition="in" filter="wipe(left)">
                                      <p:cBhvr>
                                        <p:cTn id="117" dur="500"/>
                                        <p:tgtEl>
                                          <p:spTgt spid="34001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39976"/>
                                        </p:tgtEl>
                                        <p:attrNameLst>
                                          <p:attrName>style.visibility</p:attrName>
                                        </p:attrNameLst>
                                      </p:cBhvr>
                                      <p:to>
                                        <p:strVal val="visible"/>
                                      </p:to>
                                    </p:set>
                                    <p:animEffect transition="in" filter="wipe(left)">
                                      <p:cBhvr>
                                        <p:cTn id="122" dur="500"/>
                                        <p:tgtEl>
                                          <p:spTgt spid="33997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nodeType="clickEffect">
                                  <p:stCondLst>
                                    <p:cond delay="0"/>
                                  </p:stCondLst>
                                  <p:childTnLst>
                                    <p:set>
                                      <p:cBhvr>
                                        <p:cTn id="126" dur="1" fill="hold">
                                          <p:stCondLst>
                                            <p:cond delay="0"/>
                                          </p:stCondLst>
                                        </p:cTn>
                                        <p:tgtEl>
                                          <p:spTgt spid="339985"/>
                                        </p:tgtEl>
                                        <p:attrNameLst>
                                          <p:attrName>style.visibility</p:attrName>
                                        </p:attrNameLst>
                                      </p:cBhvr>
                                      <p:to>
                                        <p:strVal val="visible"/>
                                      </p:to>
                                    </p:set>
                                    <p:animEffect transition="in" filter="wipe(down)">
                                      <p:cBhvr>
                                        <p:cTn id="127" dur="500"/>
                                        <p:tgtEl>
                                          <p:spTgt spid="339985"/>
                                        </p:tgtEl>
                                      </p:cBhvr>
                                    </p:animEffect>
                                  </p:childTnLst>
                                </p:cTn>
                              </p:par>
                            </p:childTnLst>
                          </p:cTn>
                        </p:par>
                        <p:par>
                          <p:cTn id="128" fill="hold" nodeType="withGroup">
                            <p:stCondLst>
                              <p:cond delay="500"/>
                            </p:stCondLst>
                            <p:childTnLst>
                              <p:par>
                                <p:cTn id="129" presetID="22" presetClass="entr" presetSubtype="8" fill="hold" grpId="0" nodeType="afterEffect">
                                  <p:stCondLst>
                                    <p:cond delay="0"/>
                                  </p:stCondLst>
                                  <p:childTnLst>
                                    <p:set>
                                      <p:cBhvr>
                                        <p:cTn id="130" dur="1" fill="hold">
                                          <p:stCondLst>
                                            <p:cond delay="0"/>
                                          </p:stCondLst>
                                        </p:cTn>
                                        <p:tgtEl>
                                          <p:spTgt spid="340009"/>
                                        </p:tgtEl>
                                        <p:attrNameLst>
                                          <p:attrName>style.visibility</p:attrName>
                                        </p:attrNameLst>
                                      </p:cBhvr>
                                      <p:to>
                                        <p:strVal val="visible"/>
                                      </p:to>
                                    </p:set>
                                    <p:animEffect transition="in" filter="wipe(left)">
                                      <p:cBhvr>
                                        <p:cTn id="131" dur="500"/>
                                        <p:tgtEl>
                                          <p:spTgt spid="34000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340023"/>
                                        </p:tgtEl>
                                        <p:attrNameLst>
                                          <p:attrName>style.visibility</p:attrName>
                                        </p:attrNameLst>
                                      </p:cBhvr>
                                      <p:to>
                                        <p:strVal val="visible"/>
                                      </p:to>
                                    </p:set>
                                    <p:animEffect transition="in" filter="wipe(left)">
                                      <p:cBhvr>
                                        <p:cTn id="136" dur="500"/>
                                        <p:tgtEl>
                                          <p:spTgt spid="34002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340020"/>
                                        </p:tgtEl>
                                        <p:attrNameLst>
                                          <p:attrName>style.visibility</p:attrName>
                                        </p:attrNameLst>
                                      </p:cBhvr>
                                      <p:to>
                                        <p:strVal val="visible"/>
                                      </p:to>
                                    </p:set>
                                    <p:animEffect transition="in" filter="wipe(up)">
                                      <p:cBhvr>
                                        <p:cTn id="141" dur="500"/>
                                        <p:tgtEl>
                                          <p:spTgt spid="340020"/>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4" fill="hold" nodeType="clickEffect">
                                  <p:stCondLst>
                                    <p:cond delay="0"/>
                                  </p:stCondLst>
                                  <p:childTnLst>
                                    <p:set>
                                      <p:cBhvr>
                                        <p:cTn id="145" dur="1" fill="hold">
                                          <p:stCondLst>
                                            <p:cond delay="0"/>
                                          </p:stCondLst>
                                        </p:cTn>
                                        <p:tgtEl>
                                          <p:spTgt spid="339989"/>
                                        </p:tgtEl>
                                        <p:attrNameLst>
                                          <p:attrName>style.visibility</p:attrName>
                                        </p:attrNameLst>
                                      </p:cBhvr>
                                      <p:to>
                                        <p:strVal val="visible"/>
                                      </p:to>
                                    </p:set>
                                    <p:animEffect transition="in" filter="wipe(down)">
                                      <p:cBhvr>
                                        <p:cTn id="146" dur="500"/>
                                        <p:tgtEl>
                                          <p:spTgt spid="339989"/>
                                        </p:tgtEl>
                                      </p:cBhvr>
                                    </p:animEffect>
                                  </p:childTnLst>
                                </p:cTn>
                              </p:par>
                            </p:childTnLst>
                          </p:cTn>
                        </p:par>
                        <p:par>
                          <p:cTn id="147" fill="hold">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339971"/>
                                        </p:tgtEl>
                                        <p:attrNameLst>
                                          <p:attrName>style.visibility</p:attrName>
                                        </p:attrNameLst>
                                      </p:cBhvr>
                                      <p:to>
                                        <p:strVal val="visible"/>
                                      </p:to>
                                    </p:set>
                                    <p:animEffect transition="in" filter="wipe(left)">
                                      <p:cBhvr>
                                        <p:cTn id="150" dur="500"/>
                                        <p:tgtEl>
                                          <p:spTgt spid="3399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grpId="0" nodeType="clickEffect">
                                  <p:stCondLst>
                                    <p:cond delay="0"/>
                                  </p:stCondLst>
                                  <p:childTnLst>
                                    <p:set>
                                      <p:cBhvr>
                                        <p:cTn id="154" dur="1" fill="hold">
                                          <p:stCondLst>
                                            <p:cond delay="0"/>
                                          </p:stCondLst>
                                        </p:cTn>
                                        <p:tgtEl>
                                          <p:spTgt spid="340021"/>
                                        </p:tgtEl>
                                        <p:attrNameLst>
                                          <p:attrName>style.visibility</p:attrName>
                                        </p:attrNameLst>
                                      </p:cBhvr>
                                      <p:to>
                                        <p:strVal val="visible"/>
                                      </p:to>
                                    </p:set>
                                    <p:animEffect transition="in" filter="wipe(right)">
                                      <p:cBhvr>
                                        <p:cTn id="155" dur="500"/>
                                        <p:tgtEl>
                                          <p:spTgt spid="340021"/>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2" fill="hold" grpId="0" nodeType="clickEffect">
                                  <p:stCondLst>
                                    <p:cond delay="0"/>
                                  </p:stCondLst>
                                  <p:childTnLst>
                                    <p:set>
                                      <p:cBhvr>
                                        <p:cTn id="159" dur="1" fill="hold">
                                          <p:stCondLst>
                                            <p:cond delay="0"/>
                                          </p:stCondLst>
                                        </p:cTn>
                                        <p:tgtEl>
                                          <p:spTgt spid="340022"/>
                                        </p:tgtEl>
                                        <p:attrNameLst>
                                          <p:attrName>style.visibility</p:attrName>
                                        </p:attrNameLst>
                                      </p:cBhvr>
                                      <p:to>
                                        <p:strVal val="visible"/>
                                      </p:to>
                                    </p:set>
                                    <p:animEffect transition="in" filter="wipe(right)">
                                      <p:cBhvr>
                                        <p:cTn id="160" dur="500"/>
                                        <p:tgtEl>
                                          <p:spTgt spid="340022"/>
                                        </p:tgtEl>
                                      </p:cBhvr>
                                    </p:animEffect>
                                  </p:childTnLst>
                                </p:cTn>
                              </p:par>
                            </p:childTnLst>
                          </p:cTn>
                        </p:par>
                        <p:par>
                          <p:cTn id="161" fill="hold">
                            <p:stCondLst>
                              <p:cond delay="500"/>
                            </p:stCondLst>
                            <p:childTnLst>
                              <p:par>
                                <p:cTn id="162" presetID="22" presetClass="entr" presetSubtype="2" fill="hold" grpId="0" nodeType="after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ipe(right)">
                                      <p:cBhvr>
                                        <p:cTn id="164" dur="500"/>
                                        <p:tgtEl>
                                          <p:spTgt spid="61"/>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340026"/>
                                        </p:tgtEl>
                                        <p:attrNameLst>
                                          <p:attrName>style.visibility</p:attrName>
                                        </p:attrNameLst>
                                      </p:cBhvr>
                                      <p:to>
                                        <p:strVal val="visible"/>
                                      </p:to>
                                    </p:set>
                                    <p:animEffect transition="in" filter="wipe(left)">
                                      <p:cBhvr>
                                        <p:cTn id="169" dur="500"/>
                                        <p:tgtEl>
                                          <p:spTgt spid="340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autoUpdateAnimBg="0"/>
      <p:bldP spid="339972" grpId="0" autoUpdateAnimBg="0"/>
      <p:bldP spid="339973" grpId="0" autoUpdateAnimBg="0"/>
      <p:bldP spid="339974" grpId="0" autoUpdateAnimBg="0"/>
      <p:bldP spid="339975" grpId="0" autoUpdateAnimBg="0"/>
      <p:bldP spid="339976" grpId="0" autoUpdateAnimBg="0"/>
      <p:bldP spid="340007" grpId="0" autoUpdateAnimBg="0"/>
      <p:bldP spid="340008" grpId="0" autoUpdateAnimBg="0"/>
      <p:bldP spid="340009" grpId="0" autoUpdateAnimBg="0"/>
      <p:bldP spid="340010" grpId="0" autoUpdateAnimBg="0"/>
      <p:bldP spid="340011" grpId="0" autoUpdateAnimBg="0"/>
      <p:bldP spid="340012" grpId="0" autoUpdateAnimBg="0"/>
      <p:bldP spid="340013" grpId="0" autoUpdateAnimBg="0"/>
      <p:bldP spid="340014" grpId="0" autoUpdateAnimBg="0"/>
      <p:bldP spid="340015" grpId="0" autoUpdateAnimBg="0"/>
      <p:bldP spid="340016" grpId="0" autoUpdateAnimBg="0"/>
      <p:bldP spid="340017" grpId="0" autoUpdateAnimBg="0"/>
      <p:bldP spid="340018" grpId="0" autoUpdateAnimBg="0"/>
      <p:bldP spid="340019" grpId="0" autoUpdateAnimBg="0"/>
      <p:bldP spid="340020" grpId="0" autoUpdateAnimBg="0"/>
      <p:bldP spid="340021" grpId="0" animBg="1"/>
      <p:bldP spid="340022" grpId="0" animBg="1" autoUpdateAnimBg="0"/>
      <p:bldP spid="340023" grpId="0" autoUpdateAnimBg="0"/>
      <p:bldP spid="340024" grpId="0" animBg="1"/>
      <p:bldP spid="340025" grpId="0" animBg="1" autoUpdateAnimBg="0"/>
      <p:bldP spid="340026" grpId="0" autoUpdateAnimBg="0"/>
      <p:bldP spid="340027" grpId="0" autoUpdateAnimBg="0"/>
      <p:bldP spid="61"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7B1F1EFC-9E06-4821-923E-DB676F6F336C}" type="slidenum">
              <a:rPr lang="en-US" altLang="zh-CN">
                <a:solidFill>
                  <a:srgbClr val="000000"/>
                </a:solidFill>
              </a:rPr>
              <a:pPr/>
              <a:t>127</a:t>
            </a:fld>
            <a:endParaRPr lang="en-US" altLang="zh-CN">
              <a:solidFill>
                <a:srgbClr val="000000"/>
              </a:solidFill>
            </a:endParaRPr>
          </a:p>
        </p:txBody>
      </p:sp>
      <p:sp>
        <p:nvSpPr>
          <p:cNvPr id="340994" name="Rectangle 2"/>
          <p:cNvSpPr>
            <a:spLocks noChangeArrowheads="1"/>
          </p:cNvSpPr>
          <p:nvPr/>
        </p:nvSpPr>
        <p:spPr bwMode="auto">
          <a:xfrm>
            <a:off x="6417205" y="2020798"/>
            <a:ext cx="2403812" cy="109316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0995" name="Rectangle 3"/>
          <p:cNvSpPr>
            <a:spLocks noGrp="1" noChangeArrowheads="1"/>
          </p:cNvSpPr>
          <p:nvPr>
            <p:ph type="title"/>
          </p:nvPr>
        </p:nvSpPr>
        <p:spPr/>
        <p:txBody>
          <a:bodyPr/>
          <a:lstStyle/>
          <a:p>
            <a:r>
              <a:rPr lang="en-US" altLang="zh-CN" dirty="0" smtClean="0"/>
              <a:t>4  </a:t>
            </a:r>
            <a:r>
              <a:rPr lang="zh-CN" altLang="en-US" dirty="0"/>
              <a:t>控制语句的翻译</a:t>
            </a:r>
          </a:p>
        </p:txBody>
      </p:sp>
      <p:sp>
        <p:nvSpPr>
          <p:cNvPr id="340996" name="Rectangle 4"/>
          <p:cNvSpPr>
            <a:spLocks noGrp="1" noChangeArrowheads="1"/>
          </p:cNvSpPr>
          <p:nvPr>
            <p:ph type="body" idx="1"/>
          </p:nvPr>
        </p:nvSpPr>
        <p:spPr>
          <a:xfrm>
            <a:off x="206375" y="955675"/>
            <a:ext cx="5557838" cy="3733800"/>
          </a:xfrm>
        </p:spPr>
        <p:txBody>
          <a:bodyPr/>
          <a:lstStyle/>
          <a:p>
            <a:r>
              <a:rPr lang="zh-CN" altLang="en-US" dirty="0">
                <a:latin typeface="Times New Roman" pitchFamily="18" charset="0"/>
              </a:rPr>
              <a:t>文法</a:t>
            </a:r>
          </a:p>
          <a:p>
            <a:pPr marL="819150" lvl="1" algn="just">
              <a:buFontTx/>
              <a:buNone/>
            </a:pPr>
            <a:r>
              <a:rPr lang="en-US" altLang="zh-CN" dirty="0" err="1">
                <a:latin typeface="Times New Roman" pitchFamily="18" charset="0"/>
              </a:rPr>
              <a:t>S</a:t>
            </a:r>
            <a:r>
              <a:rPr lang="en-US" altLang="zh-CN" dirty="0" err="1">
                <a:latin typeface="Times New Roman" pitchFamily="18" charset="0"/>
                <a:sym typeface="Symbol" pitchFamily="18" charset="2"/>
              </a:rPr>
              <a:t></a:t>
            </a:r>
            <a:r>
              <a:rPr lang="en-US" altLang="zh-CN" dirty="0" err="1">
                <a:latin typeface="Times New Roman" pitchFamily="18" charset="0"/>
              </a:rPr>
              <a:t>if</a:t>
            </a:r>
            <a:r>
              <a:rPr lang="en-US" altLang="zh-CN" dirty="0">
                <a:latin typeface="Times New Roman" pitchFamily="18" charset="0"/>
              </a:rPr>
              <a:t>  E  then       S</a:t>
            </a:r>
            <a:r>
              <a:rPr lang="en-US" altLang="zh-CN" baseline="-25000" dirty="0">
                <a:latin typeface="Times New Roman" pitchFamily="18" charset="0"/>
              </a:rPr>
              <a:t>1</a:t>
            </a:r>
            <a:endParaRPr lang="en-US" altLang="zh-CN" dirty="0">
              <a:latin typeface="Times New Roman" pitchFamily="18" charset="0"/>
            </a:endParaRPr>
          </a:p>
          <a:p>
            <a:pPr marL="819150" lvl="1" algn="just">
              <a:buFontTx/>
              <a:buNone/>
            </a:pPr>
            <a:r>
              <a:rPr lang="en-US" altLang="zh-CN" dirty="0" err="1">
                <a:latin typeface="Times New Roman" pitchFamily="18" charset="0"/>
              </a:rPr>
              <a:t>S</a:t>
            </a:r>
            <a:r>
              <a:rPr lang="en-US" altLang="zh-CN" dirty="0" err="1">
                <a:latin typeface="Times New Roman" pitchFamily="18" charset="0"/>
                <a:sym typeface="Symbol" pitchFamily="18" charset="2"/>
              </a:rPr>
              <a:t></a:t>
            </a:r>
            <a:r>
              <a:rPr lang="en-US" altLang="zh-CN" dirty="0" err="1">
                <a:latin typeface="Times New Roman" pitchFamily="18" charset="0"/>
              </a:rPr>
              <a:t>if</a:t>
            </a:r>
            <a:r>
              <a:rPr lang="en-US" altLang="zh-CN" dirty="0">
                <a:latin typeface="Times New Roman" pitchFamily="18" charset="0"/>
              </a:rPr>
              <a:t>  E  then       S</a:t>
            </a:r>
            <a:r>
              <a:rPr lang="en-US" altLang="zh-CN" baseline="-25000" dirty="0">
                <a:latin typeface="Times New Roman" pitchFamily="18" charset="0"/>
              </a:rPr>
              <a:t>1 </a:t>
            </a:r>
            <a:r>
              <a:rPr lang="en-US" altLang="zh-CN" dirty="0">
                <a:latin typeface="Times New Roman" pitchFamily="18" charset="0"/>
              </a:rPr>
              <a:t>      else       S</a:t>
            </a:r>
            <a:r>
              <a:rPr lang="en-US" altLang="zh-CN" baseline="-25000" dirty="0">
                <a:latin typeface="Times New Roman" pitchFamily="18" charset="0"/>
              </a:rPr>
              <a:t>2</a:t>
            </a:r>
            <a:endParaRPr lang="en-US" altLang="zh-CN" dirty="0">
              <a:latin typeface="Times New Roman" pitchFamily="18" charset="0"/>
            </a:endParaRPr>
          </a:p>
          <a:p>
            <a:pPr marL="819150" lvl="1" algn="just">
              <a:buFontTx/>
              <a:buNone/>
            </a:pPr>
            <a:r>
              <a:rPr lang="en-US" altLang="zh-CN" dirty="0" err="1">
                <a:latin typeface="Times New Roman" pitchFamily="18" charset="0"/>
              </a:rPr>
              <a:t>S</a:t>
            </a:r>
            <a:r>
              <a:rPr lang="en-US" altLang="zh-CN" dirty="0" err="1">
                <a:latin typeface="Times New Roman" pitchFamily="18" charset="0"/>
                <a:sym typeface="Symbol" pitchFamily="18" charset="2"/>
              </a:rPr>
              <a:t></a:t>
            </a:r>
            <a:r>
              <a:rPr lang="en-US" altLang="zh-CN" dirty="0" err="1">
                <a:latin typeface="Times New Roman" pitchFamily="18" charset="0"/>
              </a:rPr>
              <a:t>while</a:t>
            </a:r>
            <a:r>
              <a:rPr lang="en-US" altLang="zh-CN" dirty="0">
                <a:latin typeface="Times New Roman" pitchFamily="18" charset="0"/>
              </a:rPr>
              <a:t>       E  do       S</a:t>
            </a:r>
            <a:r>
              <a:rPr lang="en-US" altLang="zh-CN" baseline="-25000" dirty="0">
                <a:latin typeface="Times New Roman" pitchFamily="18" charset="0"/>
              </a:rPr>
              <a:t>1</a:t>
            </a:r>
            <a:endParaRPr lang="en-US" altLang="zh-CN" dirty="0">
              <a:latin typeface="Times New Roman" pitchFamily="18" charset="0"/>
            </a:endParaRPr>
          </a:p>
          <a:p>
            <a:pPr marL="819150" lvl="1" algn="just">
              <a:buFontTx/>
              <a:buNone/>
            </a:pPr>
            <a:r>
              <a:rPr lang="en-US" altLang="zh-CN" dirty="0" err="1">
                <a:latin typeface="Times New Roman" pitchFamily="18" charset="0"/>
              </a:rPr>
              <a:t>S</a:t>
            </a:r>
            <a:r>
              <a:rPr lang="en-US" altLang="zh-CN" dirty="0" err="1">
                <a:latin typeface="Times New Roman" pitchFamily="18" charset="0"/>
                <a:sym typeface="Symbol" pitchFamily="18" charset="2"/>
              </a:rPr>
              <a:t></a:t>
            </a:r>
            <a:r>
              <a:rPr lang="en-US" altLang="zh-CN" dirty="0" err="1">
                <a:latin typeface="Times New Roman" pitchFamily="18" charset="0"/>
              </a:rPr>
              <a:t>begin</a:t>
            </a:r>
            <a:r>
              <a:rPr lang="en-US" altLang="zh-CN" dirty="0">
                <a:latin typeface="Times New Roman" pitchFamily="18" charset="0"/>
              </a:rPr>
              <a:t>  </a:t>
            </a:r>
            <a:r>
              <a:rPr lang="en-US" altLang="zh-CN" dirty="0" err="1" smtClean="0">
                <a:latin typeface="Times New Roman" pitchFamily="18" charset="0"/>
              </a:rPr>
              <a:t>Slist</a:t>
            </a:r>
            <a:r>
              <a:rPr lang="en-US" altLang="zh-CN" dirty="0" smtClean="0">
                <a:latin typeface="Times New Roman" pitchFamily="18" charset="0"/>
              </a:rPr>
              <a:t>  </a:t>
            </a:r>
            <a:r>
              <a:rPr lang="en-US" altLang="zh-CN" dirty="0">
                <a:latin typeface="Times New Roman" pitchFamily="18" charset="0"/>
              </a:rPr>
              <a:t>end</a:t>
            </a:r>
          </a:p>
          <a:p>
            <a:pPr marL="819150" lvl="1" algn="just">
              <a:buFontTx/>
              <a:buNone/>
            </a:pPr>
            <a:r>
              <a:rPr lang="en-US" altLang="zh-CN" dirty="0">
                <a:latin typeface="Times New Roman" pitchFamily="18" charset="0"/>
              </a:rPr>
              <a:t>S</a:t>
            </a:r>
            <a:r>
              <a:rPr lang="en-US" altLang="zh-CN" dirty="0">
                <a:latin typeface="Times New Roman" pitchFamily="18" charset="0"/>
                <a:sym typeface="Symbol" pitchFamily="18" charset="2"/>
              </a:rPr>
              <a:t></a:t>
            </a:r>
            <a:r>
              <a:rPr lang="en-US" altLang="zh-CN" dirty="0">
                <a:latin typeface="Times New Roman" pitchFamily="18" charset="0"/>
              </a:rPr>
              <a:t>A</a:t>
            </a:r>
          </a:p>
          <a:p>
            <a:pPr marL="819150" lvl="1" algn="just">
              <a:buFontTx/>
              <a:buNone/>
            </a:pPr>
            <a:r>
              <a:rPr lang="en-US" altLang="zh-CN" dirty="0" smtClean="0">
                <a:latin typeface="Times New Roman" pitchFamily="18" charset="0"/>
              </a:rPr>
              <a:t>Slist</a:t>
            </a:r>
            <a:r>
              <a:rPr lang="en-US" altLang="zh-CN" dirty="0" smtClean="0">
                <a:latin typeface="Times New Roman" pitchFamily="18" charset="0"/>
                <a:sym typeface="Symbol" pitchFamily="18" charset="2"/>
              </a:rPr>
              <a:t>Slist</a:t>
            </a:r>
            <a:r>
              <a:rPr lang="en-US" altLang="zh-CN" baseline="-25000" dirty="0" smtClean="0">
                <a:latin typeface="Times New Roman" pitchFamily="18" charset="0"/>
              </a:rPr>
              <a:t>1</a:t>
            </a:r>
            <a:r>
              <a:rPr lang="en-US" altLang="zh-CN" dirty="0">
                <a:latin typeface="Times New Roman" pitchFamily="18" charset="0"/>
              </a:rPr>
              <a:t>;      S</a:t>
            </a:r>
          </a:p>
          <a:p>
            <a:pPr marL="819150" lvl="1">
              <a:buFontTx/>
              <a:buNone/>
            </a:pPr>
            <a:r>
              <a:rPr lang="en-US" altLang="zh-CN" dirty="0" err="1" smtClean="0">
                <a:latin typeface="Times New Roman" pitchFamily="18" charset="0"/>
              </a:rPr>
              <a:t>Slist</a:t>
            </a:r>
            <a:r>
              <a:rPr lang="en-US" altLang="zh-CN" dirty="0" err="1" smtClean="0">
                <a:latin typeface="Times New Roman" pitchFamily="18" charset="0"/>
                <a:sym typeface="Symbol" pitchFamily="18" charset="2"/>
              </a:rPr>
              <a:t></a:t>
            </a:r>
            <a:r>
              <a:rPr lang="en-US" altLang="zh-CN" dirty="0" err="1">
                <a:latin typeface="Times New Roman" pitchFamily="18" charset="0"/>
              </a:rPr>
              <a:t>S</a:t>
            </a:r>
            <a:endParaRPr lang="en-US" altLang="zh-CN" dirty="0">
              <a:latin typeface="Times New Roman" pitchFamily="18" charset="0"/>
            </a:endParaRPr>
          </a:p>
        </p:txBody>
      </p:sp>
      <p:sp>
        <p:nvSpPr>
          <p:cNvPr id="340997" name="AutoShape 5"/>
          <p:cNvSpPr>
            <a:spLocks noChangeArrowheads="1"/>
          </p:cNvSpPr>
          <p:nvPr/>
        </p:nvSpPr>
        <p:spPr bwMode="auto">
          <a:xfrm>
            <a:off x="2782888" y="1560513"/>
            <a:ext cx="152400" cy="22860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0998" name="AutoShape 6"/>
          <p:cNvSpPr>
            <a:spLocks noChangeArrowheads="1"/>
          </p:cNvSpPr>
          <p:nvPr/>
        </p:nvSpPr>
        <p:spPr bwMode="auto">
          <a:xfrm>
            <a:off x="2706688" y="2017713"/>
            <a:ext cx="152400" cy="22860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0999" name="AutoShape 7"/>
          <p:cNvSpPr>
            <a:spLocks noChangeArrowheads="1"/>
          </p:cNvSpPr>
          <p:nvPr/>
        </p:nvSpPr>
        <p:spPr bwMode="auto">
          <a:xfrm>
            <a:off x="4535488" y="2017713"/>
            <a:ext cx="152400" cy="22860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1000" name="AutoShape 8"/>
          <p:cNvSpPr>
            <a:spLocks noChangeArrowheads="1"/>
          </p:cNvSpPr>
          <p:nvPr/>
        </p:nvSpPr>
        <p:spPr bwMode="auto">
          <a:xfrm>
            <a:off x="2249488" y="2474913"/>
            <a:ext cx="152400" cy="22860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1001" name="AutoShape 9"/>
          <p:cNvSpPr>
            <a:spLocks noChangeArrowheads="1"/>
          </p:cNvSpPr>
          <p:nvPr/>
        </p:nvSpPr>
        <p:spPr bwMode="auto">
          <a:xfrm>
            <a:off x="3392488" y="2474913"/>
            <a:ext cx="152400" cy="22860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1002" name="AutoShape 10"/>
          <p:cNvSpPr>
            <a:spLocks noChangeArrowheads="1"/>
          </p:cNvSpPr>
          <p:nvPr/>
        </p:nvSpPr>
        <p:spPr bwMode="auto">
          <a:xfrm>
            <a:off x="2612895" y="3770313"/>
            <a:ext cx="152400" cy="22860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1003" name="AutoShape 11"/>
          <p:cNvSpPr>
            <a:spLocks noChangeArrowheads="1"/>
          </p:cNvSpPr>
          <p:nvPr/>
        </p:nvSpPr>
        <p:spPr bwMode="auto">
          <a:xfrm>
            <a:off x="3468688" y="2017713"/>
            <a:ext cx="228600" cy="228600"/>
          </a:xfrm>
          <a:prstGeom prst="diamond">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341004" name="Group 12"/>
          <p:cNvGrpSpPr>
            <a:grpSpLocks/>
          </p:cNvGrpSpPr>
          <p:nvPr/>
        </p:nvGrpSpPr>
        <p:grpSpPr bwMode="auto">
          <a:xfrm>
            <a:off x="611560" y="5709400"/>
            <a:ext cx="6472238" cy="396875"/>
            <a:chOff x="1392" y="3379"/>
            <a:chExt cx="4077" cy="250"/>
          </a:xfrm>
        </p:grpSpPr>
        <p:sp>
          <p:nvSpPr>
            <p:cNvPr id="341005" name="AutoShape 13"/>
            <p:cNvSpPr>
              <a:spLocks noChangeArrowheads="1"/>
            </p:cNvSpPr>
            <p:nvPr/>
          </p:nvSpPr>
          <p:spPr bwMode="auto">
            <a:xfrm>
              <a:off x="1392" y="3408"/>
              <a:ext cx="96" cy="144"/>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1006" name="Text Box 14"/>
            <p:cNvSpPr txBox="1">
              <a:spLocks noChangeArrowheads="1"/>
            </p:cNvSpPr>
            <p:nvPr/>
          </p:nvSpPr>
          <p:spPr bwMode="auto">
            <a:xfrm>
              <a:off x="1484" y="3379"/>
              <a:ext cx="398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000000"/>
                  </a:solidFill>
                  <a:latin typeface="黑体" pitchFamily="2" charset="-122"/>
                </a:rPr>
                <a:t>记录变量 </a:t>
              </a:r>
              <a:r>
                <a:rPr lang="en-US" altLang="zh-CN" sz="2000" dirty="0" err="1">
                  <a:solidFill>
                    <a:srgbClr val="000000"/>
                  </a:solidFill>
                  <a:latin typeface="黑体" pitchFamily="2" charset="-122"/>
                </a:rPr>
                <a:t>nextquad</a:t>
              </a:r>
              <a:r>
                <a:rPr lang="en-US" altLang="zh-CN" sz="2000" dirty="0">
                  <a:solidFill>
                    <a:srgbClr val="000000"/>
                  </a:solidFill>
                  <a:latin typeface="黑体" pitchFamily="2" charset="-122"/>
                </a:rPr>
                <a:t> </a:t>
              </a:r>
              <a:r>
                <a:rPr lang="zh-CN" altLang="zh-CN" sz="2000" dirty="0">
                  <a:solidFill>
                    <a:srgbClr val="000000"/>
                  </a:solidFill>
                  <a:latin typeface="黑体" pitchFamily="2" charset="-122"/>
                </a:rPr>
                <a:t>的</a:t>
              </a:r>
              <a:r>
                <a:rPr lang="zh-CN" altLang="en-US" sz="2000" dirty="0">
                  <a:solidFill>
                    <a:srgbClr val="000000"/>
                  </a:solidFill>
                  <a:latin typeface="黑体" pitchFamily="2" charset="-122"/>
                </a:rPr>
                <a:t>当前，以便回填转移到此的指令</a:t>
              </a:r>
            </a:p>
          </p:txBody>
        </p:sp>
      </p:grpSp>
      <p:grpSp>
        <p:nvGrpSpPr>
          <p:cNvPr id="341007" name="Group 15"/>
          <p:cNvGrpSpPr>
            <a:grpSpLocks/>
          </p:cNvGrpSpPr>
          <p:nvPr/>
        </p:nvGrpSpPr>
        <p:grpSpPr bwMode="auto">
          <a:xfrm>
            <a:off x="611560" y="6182475"/>
            <a:ext cx="5783263" cy="396875"/>
            <a:chOff x="480" y="3600"/>
            <a:chExt cx="3643" cy="250"/>
          </a:xfrm>
        </p:grpSpPr>
        <p:sp>
          <p:nvSpPr>
            <p:cNvPr id="341008" name="AutoShape 16"/>
            <p:cNvSpPr>
              <a:spLocks noChangeArrowheads="1"/>
            </p:cNvSpPr>
            <p:nvPr/>
          </p:nvSpPr>
          <p:spPr bwMode="auto">
            <a:xfrm>
              <a:off x="480" y="3648"/>
              <a:ext cx="144" cy="144"/>
            </a:xfrm>
            <a:prstGeom prst="diamond">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1009" name="Text Box 17"/>
            <p:cNvSpPr txBox="1">
              <a:spLocks noChangeArrowheads="1"/>
            </p:cNvSpPr>
            <p:nvPr/>
          </p:nvSpPr>
          <p:spPr bwMode="auto">
            <a:xfrm>
              <a:off x="624" y="3600"/>
              <a:ext cx="3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a:solidFill>
                    <a:srgbClr val="000000"/>
                  </a:solidFill>
                  <a:latin typeface="黑体" pitchFamily="2" charset="-122"/>
                </a:rPr>
                <a:t>产生一条不完整的</a:t>
              </a:r>
              <a:r>
                <a:rPr lang="en-US" altLang="zh-CN" sz="2000">
                  <a:solidFill>
                    <a:srgbClr val="000000"/>
                  </a:solidFill>
                  <a:latin typeface="黑体" pitchFamily="2" charset="-122"/>
                </a:rPr>
                <a:t>goto</a:t>
              </a:r>
              <a:r>
                <a:rPr lang="zh-CN" altLang="en-US" sz="2000">
                  <a:solidFill>
                    <a:srgbClr val="000000"/>
                  </a:solidFill>
                  <a:latin typeface="黑体" pitchFamily="2" charset="-122"/>
                </a:rPr>
                <a:t>指令，并记录下它的位置</a:t>
              </a:r>
            </a:p>
          </p:txBody>
        </p:sp>
      </p:grpSp>
      <p:sp>
        <p:nvSpPr>
          <p:cNvPr id="341010" name="Text Box 18"/>
          <p:cNvSpPr txBox="1">
            <a:spLocks noChangeArrowheads="1"/>
          </p:cNvSpPr>
          <p:nvPr/>
        </p:nvSpPr>
        <p:spPr bwMode="auto">
          <a:xfrm>
            <a:off x="2624138" y="1484313"/>
            <a:ext cx="42386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M</a:t>
            </a:r>
          </a:p>
        </p:txBody>
      </p:sp>
      <p:sp>
        <p:nvSpPr>
          <p:cNvPr id="341011" name="Text Box 19"/>
          <p:cNvSpPr txBox="1">
            <a:spLocks noChangeArrowheads="1"/>
          </p:cNvSpPr>
          <p:nvPr/>
        </p:nvSpPr>
        <p:spPr bwMode="auto">
          <a:xfrm>
            <a:off x="2589213" y="1941513"/>
            <a:ext cx="50641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M</a:t>
            </a:r>
            <a:r>
              <a:rPr lang="en-US" altLang="zh-CN" sz="2000" baseline="-25000">
                <a:solidFill>
                  <a:srgbClr val="FF0000"/>
                </a:solidFill>
                <a:latin typeface="Times New Roman" pitchFamily="18" charset="0"/>
                <a:ea typeface="宋体" pitchFamily="2" charset="-122"/>
              </a:rPr>
              <a:t>1</a:t>
            </a:r>
            <a:endParaRPr lang="en-US" altLang="zh-CN" sz="2000">
              <a:solidFill>
                <a:srgbClr val="FF0000"/>
              </a:solidFill>
              <a:latin typeface="Times New Roman" pitchFamily="18" charset="0"/>
              <a:ea typeface="宋体" pitchFamily="2" charset="-122"/>
            </a:endParaRPr>
          </a:p>
        </p:txBody>
      </p:sp>
      <p:sp>
        <p:nvSpPr>
          <p:cNvPr id="341012" name="Text Box 20"/>
          <p:cNvSpPr txBox="1">
            <a:spLocks noChangeArrowheads="1"/>
          </p:cNvSpPr>
          <p:nvPr/>
        </p:nvSpPr>
        <p:spPr bwMode="auto">
          <a:xfrm>
            <a:off x="4349750" y="1941513"/>
            <a:ext cx="50641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M</a:t>
            </a:r>
            <a:r>
              <a:rPr lang="en-US" altLang="zh-CN" sz="2000" baseline="-25000">
                <a:solidFill>
                  <a:srgbClr val="FF0000"/>
                </a:solidFill>
                <a:latin typeface="Times New Roman" pitchFamily="18" charset="0"/>
                <a:ea typeface="宋体" pitchFamily="2" charset="-122"/>
              </a:rPr>
              <a:t>2</a:t>
            </a:r>
          </a:p>
        </p:txBody>
      </p:sp>
      <p:sp>
        <p:nvSpPr>
          <p:cNvPr id="341013" name="Text Box 21"/>
          <p:cNvSpPr txBox="1">
            <a:spLocks noChangeArrowheads="1"/>
          </p:cNvSpPr>
          <p:nvPr/>
        </p:nvSpPr>
        <p:spPr bwMode="auto">
          <a:xfrm>
            <a:off x="3197225" y="2382838"/>
            <a:ext cx="50641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M</a:t>
            </a:r>
            <a:r>
              <a:rPr lang="en-US" altLang="zh-CN" sz="2000" baseline="-25000">
                <a:solidFill>
                  <a:srgbClr val="FF0000"/>
                </a:solidFill>
                <a:latin typeface="Times New Roman" pitchFamily="18" charset="0"/>
                <a:ea typeface="宋体" pitchFamily="2" charset="-122"/>
              </a:rPr>
              <a:t>2</a:t>
            </a:r>
          </a:p>
        </p:txBody>
      </p:sp>
      <p:sp>
        <p:nvSpPr>
          <p:cNvPr id="341014" name="Text Box 22"/>
          <p:cNvSpPr txBox="1">
            <a:spLocks noChangeArrowheads="1"/>
          </p:cNvSpPr>
          <p:nvPr/>
        </p:nvSpPr>
        <p:spPr bwMode="auto">
          <a:xfrm>
            <a:off x="2055813" y="2382838"/>
            <a:ext cx="50641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M</a:t>
            </a:r>
            <a:r>
              <a:rPr lang="en-US" altLang="zh-CN" sz="2000" baseline="-25000">
                <a:solidFill>
                  <a:srgbClr val="FF0000"/>
                </a:solidFill>
                <a:latin typeface="Times New Roman" pitchFamily="18" charset="0"/>
                <a:ea typeface="宋体" pitchFamily="2" charset="-122"/>
              </a:rPr>
              <a:t>1</a:t>
            </a:r>
          </a:p>
        </p:txBody>
      </p:sp>
      <p:sp>
        <p:nvSpPr>
          <p:cNvPr id="341015" name="Text Box 23"/>
          <p:cNvSpPr txBox="1">
            <a:spLocks noChangeArrowheads="1"/>
          </p:cNvSpPr>
          <p:nvPr/>
        </p:nvSpPr>
        <p:spPr bwMode="auto">
          <a:xfrm>
            <a:off x="2501770" y="3678238"/>
            <a:ext cx="42386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M</a:t>
            </a:r>
          </a:p>
        </p:txBody>
      </p:sp>
      <p:sp>
        <p:nvSpPr>
          <p:cNvPr id="341016" name="Text Box 24"/>
          <p:cNvSpPr txBox="1">
            <a:spLocks noChangeArrowheads="1"/>
          </p:cNvSpPr>
          <p:nvPr/>
        </p:nvSpPr>
        <p:spPr bwMode="auto">
          <a:xfrm>
            <a:off x="3360738" y="1941513"/>
            <a:ext cx="4318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a:t>
            </a:r>
          </a:p>
        </p:txBody>
      </p:sp>
      <p:sp>
        <p:nvSpPr>
          <p:cNvPr id="341017" name="Text Box 25"/>
          <p:cNvSpPr txBox="1">
            <a:spLocks noChangeArrowheads="1"/>
          </p:cNvSpPr>
          <p:nvPr/>
        </p:nvSpPr>
        <p:spPr bwMode="auto">
          <a:xfrm>
            <a:off x="740213" y="4586895"/>
            <a:ext cx="9064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FF0000"/>
                </a:solidFill>
                <a:latin typeface="Times New Roman" pitchFamily="18" charset="0"/>
                <a:ea typeface="宋体" pitchFamily="2" charset="-122"/>
              </a:rPr>
              <a:t>M</a:t>
            </a:r>
            <a:r>
              <a:rPr lang="en-US" altLang="zh-CN" dirty="0">
                <a:solidFill>
                  <a:srgbClr val="FF0000"/>
                </a:solidFill>
                <a:latin typeface="Times New Roman" pitchFamily="18" charset="0"/>
                <a:ea typeface="宋体" pitchFamily="2" charset="-122"/>
                <a:sym typeface="Symbol" pitchFamily="18" charset="2"/>
              </a:rPr>
              <a:t></a:t>
            </a:r>
          </a:p>
          <a:p>
            <a:pPr algn="ctr"/>
            <a:r>
              <a:rPr lang="en-US" altLang="zh-CN" dirty="0">
                <a:solidFill>
                  <a:srgbClr val="0000FF"/>
                </a:solidFill>
                <a:latin typeface="Times New Roman" pitchFamily="18" charset="0"/>
                <a:ea typeface="宋体" pitchFamily="2" charset="-122"/>
              </a:rPr>
              <a:t>N</a:t>
            </a:r>
            <a:r>
              <a:rPr lang="en-US" altLang="zh-CN" dirty="0">
                <a:solidFill>
                  <a:srgbClr val="0000FF"/>
                </a:solidFill>
                <a:latin typeface="Times New Roman" pitchFamily="18" charset="0"/>
                <a:ea typeface="宋体" pitchFamily="2" charset="-122"/>
                <a:sym typeface="Symbol" pitchFamily="18" charset="2"/>
              </a:rPr>
              <a:t></a:t>
            </a:r>
            <a:endParaRPr lang="en-US" altLang="zh-CN" dirty="0">
              <a:solidFill>
                <a:srgbClr val="FF0000"/>
              </a:solidFill>
              <a:latin typeface="Times New Roman" pitchFamily="18" charset="0"/>
              <a:ea typeface="宋体" pitchFamily="2" charset="-122"/>
              <a:sym typeface="Symbol" pitchFamily="18" charset="2"/>
            </a:endParaRPr>
          </a:p>
        </p:txBody>
      </p:sp>
      <p:sp>
        <p:nvSpPr>
          <p:cNvPr id="341018" name="Text Box 26"/>
          <p:cNvSpPr txBox="1">
            <a:spLocks noChangeArrowheads="1"/>
          </p:cNvSpPr>
          <p:nvPr/>
        </p:nvSpPr>
        <p:spPr bwMode="auto">
          <a:xfrm>
            <a:off x="5940425" y="458670"/>
            <a:ext cx="3051175" cy="518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noAutofit/>
          </a:bodyPr>
          <a:lstStyle/>
          <a:p>
            <a:r>
              <a:rPr lang="zh-CN" altLang="en-US" dirty="0">
                <a:solidFill>
                  <a:srgbClr val="000000"/>
                </a:solidFill>
                <a:latin typeface="Times New Roman" pitchFamily="18" charset="0"/>
                <a:cs typeface="Times New Roman" panose="02020603050405020304" pitchFamily="18" charset="0"/>
              </a:rPr>
              <a:t>属性：</a:t>
            </a:r>
          </a:p>
          <a:p>
            <a:pPr lvl="1"/>
            <a:r>
              <a:rPr lang="en-US" altLang="zh-CN" dirty="0" err="1">
                <a:solidFill>
                  <a:srgbClr val="000000"/>
                </a:solidFill>
                <a:latin typeface="Times New Roman" pitchFamily="18" charset="0"/>
                <a:cs typeface="Times New Roman" panose="02020603050405020304" pitchFamily="18" charset="0"/>
              </a:rPr>
              <a:t>E.truelist</a:t>
            </a:r>
            <a:endParaRPr lang="en-US" altLang="zh-CN" dirty="0">
              <a:solidFill>
                <a:srgbClr val="000000"/>
              </a:solidFill>
              <a:latin typeface="Times New Roman" pitchFamily="18" charset="0"/>
              <a:cs typeface="Times New Roman" panose="02020603050405020304" pitchFamily="18" charset="0"/>
            </a:endParaRPr>
          </a:p>
          <a:p>
            <a:pPr lvl="1"/>
            <a:r>
              <a:rPr lang="en-US" altLang="zh-CN" dirty="0" err="1">
                <a:solidFill>
                  <a:srgbClr val="000000"/>
                </a:solidFill>
                <a:latin typeface="Times New Roman" pitchFamily="18" charset="0"/>
                <a:cs typeface="Times New Roman" panose="02020603050405020304" pitchFamily="18" charset="0"/>
              </a:rPr>
              <a:t>E.falselist</a:t>
            </a:r>
            <a:endParaRPr lang="en-US" altLang="zh-CN" dirty="0">
              <a:solidFill>
                <a:srgbClr val="000000"/>
              </a:solidFill>
              <a:latin typeface="Times New Roman" pitchFamily="18" charset="0"/>
              <a:cs typeface="Times New Roman" panose="02020603050405020304" pitchFamily="18" charset="0"/>
            </a:endParaRPr>
          </a:p>
          <a:p>
            <a:pPr lvl="1"/>
            <a:r>
              <a:rPr lang="en-US" altLang="zh-CN" dirty="0" err="1">
                <a:solidFill>
                  <a:srgbClr val="000000"/>
                </a:solidFill>
                <a:latin typeface="Times New Roman" pitchFamily="18" charset="0"/>
                <a:cs typeface="Times New Roman" panose="02020603050405020304" pitchFamily="18" charset="0"/>
              </a:rPr>
              <a:t>M.quad</a:t>
            </a:r>
            <a:endParaRPr lang="en-US" altLang="zh-CN" dirty="0">
              <a:solidFill>
                <a:srgbClr val="000000"/>
              </a:solidFill>
              <a:latin typeface="Times New Roman" pitchFamily="18" charset="0"/>
              <a:cs typeface="Times New Roman" panose="02020603050405020304" pitchFamily="18" charset="0"/>
            </a:endParaRPr>
          </a:p>
          <a:p>
            <a:pPr lvl="1"/>
            <a:r>
              <a:rPr lang="en-US" altLang="zh-CN" dirty="0" err="1" smtClean="0">
                <a:solidFill>
                  <a:srgbClr val="000000"/>
                </a:solidFill>
                <a:latin typeface="Times New Roman" pitchFamily="18" charset="0"/>
                <a:cs typeface="Times New Roman" panose="02020603050405020304" pitchFamily="18" charset="0"/>
              </a:rPr>
              <a:t>S.nextlist</a:t>
            </a:r>
            <a:endParaRPr lang="en-US" altLang="zh-CN" dirty="0" smtClean="0">
              <a:solidFill>
                <a:srgbClr val="000000"/>
              </a:solidFill>
              <a:latin typeface="Times New Roman" pitchFamily="18" charset="0"/>
              <a:cs typeface="Times New Roman" panose="02020603050405020304" pitchFamily="18" charset="0"/>
            </a:endParaRPr>
          </a:p>
          <a:p>
            <a:pPr lvl="1"/>
            <a:r>
              <a:rPr lang="en-US" altLang="zh-CN" dirty="0" err="1" smtClean="0">
                <a:solidFill>
                  <a:srgbClr val="000000"/>
                </a:solidFill>
                <a:latin typeface="Times New Roman" pitchFamily="18" charset="0"/>
                <a:cs typeface="Times New Roman" panose="02020603050405020304" pitchFamily="18" charset="0"/>
              </a:rPr>
              <a:t>Slist.nextlist</a:t>
            </a:r>
            <a:endParaRPr lang="en-US" altLang="zh-CN" dirty="0" smtClean="0">
              <a:solidFill>
                <a:srgbClr val="000000"/>
              </a:solidFill>
              <a:latin typeface="Times New Roman" pitchFamily="18" charset="0"/>
              <a:cs typeface="Times New Roman" panose="02020603050405020304" pitchFamily="18" charset="0"/>
            </a:endParaRPr>
          </a:p>
          <a:p>
            <a:pPr lvl="1"/>
            <a:r>
              <a:rPr lang="en-US" altLang="zh-CN" dirty="0" err="1" smtClean="0">
                <a:solidFill>
                  <a:srgbClr val="000000"/>
                </a:solidFill>
                <a:latin typeface="Times New Roman" pitchFamily="18" charset="0"/>
                <a:cs typeface="Times New Roman" panose="02020603050405020304" pitchFamily="18" charset="0"/>
              </a:rPr>
              <a:t>N.nextlist</a:t>
            </a:r>
            <a:endParaRPr lang="en-US" altLang="zh-CN" dirty="0">
              <a:solidFill>
                <a:srgbClr val="000000"/>
              </a:solidFill>
              <a:latin typeface="Times New Roman" pitchFamily="18" charset="0"/>
              <a:cs typeface="Times New Roman" panose="02020603050405020304" pitchFamily="18" charset="0"/>
            </a:endParaRPr>
          </a:p>
          <a:p>
            <a:pPr>
              <a:lnSpc>
                <a:spcPct val="150000"/>
              </a:lnSpc>
            </a:pPr>
            <a:r>
              <a:rPr lang="zh-CN" altLang="en-US" dirty="0">
                <a:solidFill>
                  <a:srgbClr val="000000"/>
                </a:solidFill>
                <a:latin typeface="Times New Roman" pitchFamily="18" charset="0"/>
                <a:cs typeface="Times New Roman" panose="02020603050405020304" pitchFamily="18" charset="0"/>
              </a:rPr>
              <a:t>变量：</a:t>
            </a:r>
            <a:r>
              <a:rPr lang="en-US" altLang="zh-CN" dirty="0" err="1">
                <a:solidFill>
                  <a:srgbClr val="000000"/>
                </a:solidFill>
                <a:latin typeface="Times New Roman" pitchFamily="18" charset="0"/>
                <a:cs typeface="Times New Roman" panose="02020603050405020304" pitchFamily="18" charset="0"/>
              </a:rPr>
              <a:t>nextquad</a:t>
            </a:r>
            <a:endParaRPr lang="en-US" altLang="zh-CN" dirty="0">
              <a:solidFill>
                <a:srgbClr val="000000"/>
              </a:solidFill>
              <a:latin typeface="Times New Roman" pitchFamily="18" charset="0"/>
              <a:cs typeface="Times New Roman" panose="02020603050405020304" pitchFamily="18" charset="0"/>
            </a:endParaRPr>
          </a:p>
          <a:p>
            <a:r>
              <a:rPr lang="zh-CN" altLang="en-US" dirty="0">
                <a:solidFill>
                  <a:srgbClr val="000000"/>
                </a:solidFill>
                <a:latin typeface="Times New Roman" pitchFamily="18" charset="0"/>
                <a:cs typeface="Times New Roman" panose="02020603050405020304" pitchFamily="18" charset="0"/>
              </a:rPr>
              <a:t>函数：</a:t>
            </a:r>
          </a:p>
          <a:p>
            <a:pPr lvl="1"/>
            <a:r>
              <a:rPr lang="en-US" altLang="zh-CN" dirty="0" err="1" smtClean="0">
                <a:solidFill>
                  <a:srgbClr val="000000"/>
                </a:solidFill>
                <a:latin typeface="Times New Roman" pitchFamily="18" charset="0"/>
                <a:cs typeface="Times New Roman" panose="02020603050405020304" pitchFamily="18" charset="0"/>
              </a:rPr>
              <a:t>makelist</a:t>
            </a:r>
            <a:r>
              <a:rPr lang="en-US" altLang="zh-CN" dirty="0" smtClean="0">
                <a:solidFill>
                  <a:srgbClr val="000000"/>
                </a:solidFill>
                <a:latin typeface="Times New Roman" pitchFamily="18" charset="0"/>
                <a:cs typeface="Times New Roman" panose="02020603050405020304" pitchFamily="18" charset="0"/>
              </a:rPr>
              <a:t>(</a:t>
            </a:r>
            <a:r>
              <a:rPr lang="en-US" altLang="zh-CN" dirty="0" err="1" smtClean="0">
                <a:solidFill>
                  <a:srgbClr val="000000"/>
                </a:solidFill>
                <a:latin typeface="Times New Roman" pitchFamily="18" charset="0"/>
                <a:cs typeface="Times New Roman" panose="02020603050405020304" pitchFamily="18" charset="0"/>
              </a:rPr>
              <a:t>i</a:t>
            </a:r>
            <a:r>
              <a:rPr lang="en-US" altLang="zh-CN" dirty="0" smtClean="0">
                <a:solidFill>
                  <a:srgbClr val="000000"/>
                </a:solidFill>
                <a:latin typeface="Times New Roman" pitchFamily="18" charset="0"/>
                <a:cs typeface="Times New Roman" panose="02020603050405020304" pitchFamily="18" charset="0"/>
              </a:rPr>
              <a:t>)</a:t>
            </a:r>
            <a:endParaRPr lang="en-US" altLang="zh-CN" dirty="0">
              <a:solidFill>
                <a:srgbClr val="000000"/>
              </a:solidFill>
              <a:latin typeface="Times New Roman" pitchFamily="18" charset="0"/>
              <a:cs typeface="Times New Roman" panose="02020603050405020304" pitchFamily="18" charset="0"/>
            </a:endParaRPr>
          </a:p>
          <a:p>
            <a:pPr lvl="1"/>
            <a:r>
              <a:rPr lang="en-US" altLang="zh-CN" dirty="0" err="1" smtClean="0">
                <a:solidFill>
                  <a:srgbClr val="000000"/>
                </a:solidFill>
                <a:latin typeface="Times New Roman" pitchFamily="18" charset="0"/>
                <a:cs typeface="Times New Roman" panose="02020603050405020304" pitchFamily="18" charset="0"/>
              </a:rPr>
              <a:t>backpatch</a:t>
            </a:r>
            <a:r>
              <a:rPr lang="en-US" altLang="zh-CN" dirty="0" smtClean="0">
                <a:solidFill>
                  <a:srgbClr val="000000"/>
                </a:solidFill>
                <a:latin typeface="Times New Roman" pitchFamily="18" charset="0"/>
                <a:cs typeface="Times New Roman" panose="02020603050405020304" pitchFamily="18" charset="0"/>
              </a:rPr>
              <a:t>(p, </a:t>
            </a:r>
            <a:r>
              <a:rPr lang="en-US" altLang="zh-CN" dirty="0" err="1" smtClean="0">
                <a:solidFill>
                  <a:srgbClr val="000000"/>
                </a:solidFill>
                <a:latin typeface="Times New Roman" pitchFamily="18" charset="0"/>
                <a:cs typeface="Times New Roman" panose="02020603050405020304" pitchFamily="18" charset="0"/>
              </a:rPr>
              <a:t>i</a:t>
            </a:r>
            <a:r>
              <a:rPr lang="en-US" altLang="zh-CN" dirty="0" smtClean="0">
                <a:solidFill>
                  <a:srgbClr val="000000"/>
                </a:solidFill>
                <a:latin typeface="Times New Roman" pitchFamily="18" charset="0"/>
                <a:cs typeface="Times New Roman" panose="02020603050405020304" pitchFamily="18" charset="0"/>
              </a:rPr>
              <a:t>)</a:t>
            </a:r>
            <a:endParaRPr lang="en-US" altLang="zh-CN" dirty="0">
              <a:solidFill>
                <a:srgbClr val="000000"/>
              </a:solidFill>
              <a:latin typeface="Times New Roman" pitchFamily="18" charset="0"/>
              <a:cs typeface="Times New Roman" panose="02020603050405020304" pitchFamily="18" charset="0"/>
            </a:endParaRPr>
          </a:p>
          <a:p>
            <a:pPr lvl="1"/>
            <a:r>
              <a:rPr lang="en-US" altLang="zh-CN" dirty="0" smtClean="0">
                <a:solidFill>
                  <a:srgbClr val="000000"/>
                </a:solidFill>
                <a:latin typeface="Times New Roman" pitchFamily="18" charset="0"/>
                <a:cs typeface="Times New Roman" panose="02020603050405020304" pitchFamily="18" charset="0"/>
              </a:rPr>
              <a:t>merge(p</a:t>
            </a:r>
            <a:r>
              <a:rPr lang="en-US" altLang="zh-CN" baseline="-25000" dirty="0" smtClean="0">
                <a:solidFill>
                  <a:srgbClr val="000000"/>
                </a:solidFill>
                <a:latin typeface="Times New Roman" pitchFamily="18" charset="0"/>
                <a:cs typeface="Times New Roman" panose="02020603050405020304" pitchFamily="18" charset="0"/>
              </a:rPr>
              <a:t>1</a:t>
            </a:r>
            <a:r>
              <a:rPr lang="en-US" altLang="zh-CN" dirty="0" smtClean="0">
                <a:solidFill>
                  <a:srgbClr val="000000"/>
                </a:solidFill>
                <a:latin typeface="Times New Roman" pitchFamily="18" charset="0"/>
                <a:cs typeface="Times New Roman" panose="02020603050405020304" pitchFamily="18" charset="0"/>
              </a:rPr>
              <a:t>, p</a:t>
            </a:r>
            <a:r>
              <a:rPr lang="en-US" altLang="zh-CN" baseline="-25000" dirty="0" smtClean="0">
                <a:solidFill>
                  <a:srgbClr val="000000"/>
                </a:solidFill>
                <a:latin typeface="Times New Roman" pitchFamily="18" charset="0"/>
                <a:cs typeface="Times New Roman" panose="02020603050405020304" pitchFamily="18" charset="0"/>
              </a:rPr>
              <a:t>2</a:t>
            </a:r>
            <a:r>
              <a:rPr lang="en-US" altLang="zh-CN" dirty="0" smtClean="0">
                <a:solidFill>
                  <a:srgbClr val="000000"/>
                </a:solidFill>
                <a:latin typeface="Times New Roman" pitchFamily="18" charset="0"/>
                <a:cs typeface="Times New Roman" panose="02020603050405020304" pitchFamily="18" charset="0"/>
              </a:rPr>
              <a:t>)</a:t>
            </a:r>
            <a:endParaRPr lang="en-US" altLang="zh-CN" dirty="0">
              <a:solidFill>
                <a:srgbClr val="000000"/>
              </a:solidFill>
              <a:latin typeface="Times New Roman" pitchFamily="18" charset="0"/>
              <a:cs typeface="Times New Roman" panose="02020603050405020304" pitchFamily="18" charset="0"/>
            </a:endParaRPr>
          </a:p>
          <a:p>
            <a:pPr lvl="1"/>
            <a:r>
              <a:rPr lang="en-US" altLang="zh-CN" dirty="0" err="1" smtClean="0">
                <a:solidFill>
                  <a:srgbClr val="000000"/>
                </a:solidFill>
                <a:latin typeface="Times New Roman" pitchFamily="18" charset="0"/>
                <a:cs typeface="Times New Roman" panose="02020603050405020304" pitchFamily="18" charset="0"/>
              </a:rPr>
              <a:t>outcode</a:t>
            </a:r>
            <a:r>
              <a:rPr lang="en-US" altLang="zh-CN" dirty="0" smtClean="0">
                <a:solidFill>
                  <a:srgbClr val="000000"/>
                </a:solidFill>
                <a:latin typeface="Times New Roman" pitchFamily="18" charset="0"/>
                <a:cs typeface="Times New Roman" panose="02020603050405020304" pitchFamily="18" charset="0"/>
              </a:rPr>
              <a:t>(s)</a:t>
            </a:r>
            <a:endParaRPr lang="en-US" altLang="zh-CN" dirty="0">
              <a:solidFill>
                <a:srgbClr val="000000"/>
              </a:solidFill>
              <a:latin typeface="Times New Roman" pitchFamily="18" charset="0"/>
              <a:cs typeface="Times New Roman" panose="02020603050405020304" pitchFamily="18" charset="0"/>
            </a:endParaRPr>
          </a:p>
        </p:txBody>
      </p:sp>
      <p:sp>
        <p:nvSpPr>
          <p:cNvPr id="341019" name="AutoShape 27"/>
          <p:cNvSpPr>
            <a:spLocks noChangeArrowheads="1"/>
          </p:cNvSpPr>
          <p:nvPr/>
        </p:nvSpPr>
        <p:spPr bwMode="auto">
          <a:xfrm>
            <a:off x="3095624" y="4076700"/>
            <a:ext cx="2466485" cy="990600"/>
          </a:xfrm>
          <a:prstGeom prst="wedgeRoundRectCallout">
            <a:avLst>
              <a:gd name="adj1" fmla="val 83391"/>
              <a:gd name="adj2" fmla="val -211384"/>
              <a:gd name="adj3" fmla="val 1666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000000"/>
                </a:solidFill>
                <a:latin typeface="Times New Roman" pitchFamily="18" charset="0"/>
                <a:ea typeface="宋体" pitchFamily="2" charset="-122"/>
              </a:rPr>
              <a:t>转移到下一条语句</a:t>
            </a:r>
          </a:p>
          <a:p>
            <a:pPr algn="ctr"/>
            <a:r>
              <a:rPr lang="zh-CN" altLang="en-US" sz="2000">
                <a:solidFill>
                  <a:srgbClr val="000000"/>
                </a:solidFill>
                <a:latin typeface="Times New Roman" pitchFamily="18" charset="0"/>
                <a:ea typeface="宋体" pitchFamily="2" charset="-122"/>
              </a:rPr>
              <a:t>的指令链表的指针</a:t>
            </a:r>
          </a:p>
        </p:txBody>
      </p:sp>
    </p:spTree>
    <p:extLst>
      <p:ext uri="{BB962C8B-B14F-4D97-AF65-F5344CB8AC3E}">
        <p14:creationId xmlns:p14="http://schemas.microsoft.com/office/powerpoint/2010/main" val="15594379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0996">
                                            <p:txEl>
                                              <p:pRg st="0" end="0"/>
                                            </p:txEl>
                                          </p:spTgt>
                                        </p:tgtEl>
                                        <p:attrNameLst>
                                          <p:attrName>style.visibility</p:attrName>
                                        </p:attrNameLst>
                                      </p:cBhvr>
                                      <p:to>
                                        <p:strVal val="visible"/>
                                      </p:to>
                                    </p:set>
                                    <p:animEffect transition="in" filter="wipe(up)">
                                      <p:cBhvr>
                                        <p:cTn id="7" dur="500"/>
                                        <p:tgtEl>
                                          <p:spTgt spid="340996">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0996">
                                            <p:txEl>
                                              <p:pRg st="1" end="1"/>
                                            </p:txEl>
                                          </p:spTgt>
                                        </p:tgtEl>
                                        <p:attrNameLst>
                                          <p:attrName>style.visibility</p:attrName>
                                        </p:attrNameLst>
                                      </p:cBhvr>
                                      <p:to>
                                        <p:strVal val="visible"/>
                                      </p:to>
                                    </p:set>
                                    <p:animEffect transition="in" filter="wipe(up)">
                                      <p:cBhvr>
                                        <p:cTn id="10" dur="500"/>
                                        <p:tgtEl>
                                          <p:spTgt spid="340996">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40996">
                                            <p:txEl>
                                              <p:pRg st="2" end="2"/>
                                            </p:txEl>
                                          </p:spTgt>
                                        </p:tgtEl>
                                        <p:attrNameLst>
                                          <p:attrName>style.visibility</p:attrName>
                                        </p:attrNameLst>
                                      </p:cBhvr>
                                      <p:to>
                                        <p:strVal val="visible"/>
                                      </p:to>
                                    </p:set>
                                    <p:animEffect transition="in" filter="wipe(up)">
                                      <p:cBhvr>
                                        <p:cTn id="13" dur="500"/>
                                        <p:tgtEl>
                                          <p:spTgt spid="340996">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40996">
                                            <p:txEl>
                                              <p:pRg st="3" end="3"/>
                                            </p:txEl>
                                          </p:spTgt>
                                        </p:tgtEl>
                                        <p:attrNameLst>
                                          <p:attrName>style.visibility</p:attrName>
                                        </p:attrNameLst>
                                      </p:cBhvr>
                                      <p:to>
                                        <p:strVal val="visible"/>
                                      </p:to>
                                    </p:set>
                                    <p:animEffect transition="in" filter="wipe(up)">
                                      <p:cBhvr>
                                        <p:cTn id="16" dur="500"/>
                                        <p:tgtEl>
                                          <p:spTgt spid="340996">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40996">
                                            <p:txEl>
                                              <p:pRg st="4" end="4"/>
                                            </p:txEl>
                                          </p:spTgt>
                                        </p:tgtEl>
                                        <p:attrNameLst>
                                          <p:attrName>style.visibility</p:attrName>
                                        </p:attrNameLst>
                                      </p:cBhvr>
                                      <p:to>
                                        <p:strVal val="visible"/>
                                      </p:to>
                                    </p:set>
                                    <p:animEffect transition="in" filter="wipe(up)">
                                      <p:cBhvr>
                                        <p:cTn id="19" dur="500"/>
                                        <p:tgtEl>
                                          <p:spTgt spid="340996">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0996">
                                            <p:txEl>
                                              <p:pRg st="5" end="5"/>
                                            </p:txEl>
                                          </p:spTgt>
                                        </p:tgtEl>
                                        <p:attrNameLst>
                                          <p:attrName>style.visibility</p:attrName>
                                        </p:attrNameLst>
                                      </p:cBhvr>
                                      <p:to>
                                        <p:strVal val="visible"/>
                                      </p:to>
                                    </p:set>
                                    <p:animEffect transition="in" filter="wipe(up)">
                                      <p:cBhvr>
                                        <p:cTn id="22" dur="500"/>
                                        <p:tgtEl>
                                          <p:spTgt spid="340996">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40996">
                                            <p:txEl>
                                              <p:pRg st="6" end="6"/>
                                            </p:txEl>
                                          </p:spTgt>
                                        </p:tgtEl>
                                        <p:attrNameLst>
                                          <p:attrName>style.visibility</p:attrName>
                                        </p:attrNameLst>
                                      </p:cBhvr>
                                      <p:to>
                                        <p:strVal val="visible"/>
                                      </p:to>
                                    </p:set>
                                    <p:animEffect transition="in" filter="wipe(up)">
                                      <p:cBhvr>
                                        <p:cTn id="25" dur="500"/>
                                        <p:tgtEl>
                                          <p:spTgt spid="340996">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40996">
                                            <p:txEl>
                                              <p:pRg st="7" end="7"/>
                                            </p:txEl>
                                          </p:spTgt>
                                        </p:tgtEl>
                                        <p:attrNameLst>
                                          <p:attrName>style.visibility</p:attrName>
                                        </p:attrNameLst>
                                      </p:cBhvr>
                                      <p:to>
                                        <p:strVal val="visible"/>
                                      </p:to>
                                    </p:set>
                                    <p:animEffect transition="in" filter="wipe(up)">
                                      <p:cBhvr>
                                        <p:cTn id="28" dur="500"/>
                                        <p:tgtEl>
                                          <p:spTgt spid="340996">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0997"/>
                                        </p:tgtEl>
                                        <p:attrNameLst>
                                          <p:attrName>style.visibility</p:attrName>
                                        </p:attrNameLst>
                                      </p:cBhvr>
                                      <p:to>
                                        <p:strVal val="visible"/>
                                      </p:to>
                                    </p:set>
                                    <p:animEffect transition="in" filter="wipe(up)">
                                      <p:cBhvr>
                                        <p:cTn id="33" dur="500"/>
                                        <p:tgtEl>
                                          <p:spTgt spid="34099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40998"/>
                                        </p:tgtEl>
                                        <p:attrNameLst>
                                          <p:attrName>style.visibility</p:attrName>
                                        </p:attrNameLst>
                                      </p:cBhvr>
                                      <p:to>
                                        <p:strVal val="visible"/>
                                      </p:to>
                                    </p:set>
                                    <p:animEffect transition="in" filter="wipe(up)">
                                      <p:cBhvr>
                                        <p:cTn id="36" dur="500"/>
                                        <p:tgtEl>
                                          <p:spTgt spid="34099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40999"/>
                                        </p:tgtEl>
                                        <p:attrNameLst>
                                          <p:attrName>style.visibility</p:attrName>
                                        </p:attrNameLst>
                                      </p:cBhvr>
                                      <p:to>
                                        <p:strVal val="visible"/>
                                      </p:to>
                                    </p:set>
                                    <p:animEffect transition="in" filter="wipe(up)">
                                      <p:cBhvr>
                                        <p:cTn id="39" dur="500"/>
                                        <p:tgtEl>
                                          <p:spTgt spid="34099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1000"/>
                                        </p:tgtEl>
                                        <p:attrNameLst>
                                          <p:attrName>style.visibility</p:attrName>
                                        </p:attrNameLst>
                                      </p:cBhvr>
                                      <p:to>
                                        <p:strVal val="visible"/>
                                      </p:to>
                                    </p:set>
                                    <p:animEffect transition="in" filter="wipe(up)">
                                      <p:cBhvr>
                                        <p:cTn id="42" dur="500"/>
                                        <p:tgtEl>
                                          <p:spTgt spid="341000"/>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41001"/>
                                        </p:tgtEl>
                                        <p:attrNameLst>
                                          <p:attrName>style.visibility</p:attrName>
                                        </p:attrNameLst>
                                      </p:cBhvr>
                                      <p:to>
                                        <p:strVal val="visible"/>
                                      </p:to>
                                    </p:set>
                                    <p:animEffect transition="in" filter="wipe(up)">
                                      <p:cBhvr>
                                        <p:cTn id="45" dur="500"/>
                                        <p:tgtEl>
                                          <p:spTgt spid="34100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41002"/>
                                        </p:tgtEl>
                                        <p:attrNameLst>
                                          <p:attrName>style.visibility</p:attrName>
                                        </p:attrNameLst>
                                      </p:cBhvr>
                                      <p:to>
                                        <p:strVal val="visible"/>
                                      </p:to>
                                    </p:set>
                                    <p:animEffect transition="in" filter="wipe(up)">
                                      <p:cBhvr>
                                        <p:cTn id="48" dur="500"/>
                                        <p:tgtEl>
                                          <p:spTgt spid="341002"/>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41003"/>
                                        </p:tgtEl>
                                        <p:attrNameLst>
                                          <p:attrName>style.visibility</p:attrName>
                                        </p:attrNameLst>
                                      </p:cBhvr>
                                      <p:to>
                                        <p:strVal val="visible"/>
                                      </p:to>
                                    </p:set>
                                    <p:animEffect transition="in" filter="wipe(up)">
                                      <p:cBhvr>
                                        <p:cTn id="51" dur="500"/>
                                        <p:tgtEl>
                                          <p:spTgt spid="34100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41004"/>
                                        </p:tgtEl>
                                        <p:attrNameLst>
                                          <p:attrName>style.visibility</p:attrName>
                                        </p:attrNameLst>
                                      </p:cBhvr>
                                      <p:to>
                                        <p:strVal val="visible"/>
                                      </p:to>
                                    </p:set>
                                    <p:animEffect transition="in" filter="wipe(left)">
                                      <p:cBhvr>
                                        <p:cTn id="56" dur="500"/>
                                        <p:tgtEl>
                                          <p:spTgt spid="34100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341007"/>
                                        </p:tgtEl>
                                        <p:attrNameLst>
                                          <p:attrName>style.visibility</p:attrName>
                                        </p:attrNameLst>
                                      </p:cBhvr>
                                      <p:to>
                                        <p:strVal val="visible"/>
                                      </p:to>
                                    </p:set>
                                    <p:animEffect transition="in" filter="wipe(left)">
                                      <p:cBhvr>
                                        <p:cTn id="61" dur="500"/>
                                        <p:tgtEl>
                                          <p:spTgt spid="34100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341010"/>
                                        </p:tgtEl>
                                        <p:attrNameLst>
                                          <p:attrName>style.visibility</p:attrName>
                                        </p:attrNameLst>
                                      </p:cBhvr>
                                      <p:to>
                                        <p:strVal val="visible"/>
                                      </p:to>
                                    </p:set>
                                    <p:animEffect transition="in" filter="wipe(up)">
                                      <p:cBhvr>
                                        <p:cTn id="66" dur="500"/>
                                        <p:tgtEl>
                                          <p:spTgt spid="341010"/>
                                        </p:tgtEl>
                                      </p:cBhvr>
                                    </p:animEffect>
                                  </p:childTnLst>
                                </p:cTn>
                              </p:par>
                            </p:childTnLst>
                          </p:cTn>
                        </p:par>
                        <p:par>
                          <p:cTn id="67" fill="hold" nodeType="afterGroup">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341011"/>
                                        </p:tgtEl>
                                        <p:attrNameLst>
                                          <p:attrName>style.visibility</p:attrName>
                                        </p:attrNameLst>
                                      </p:cBhvr>
                                      <p:to>
                                        <p:strVal val="visible"/>
                                      </p:to>
                                    </p:set>
                                    <p:animEffect transition="in" filter="wipe(up)">
                                      <p:cBhvr>
                                        <p:cTn id="70" dur="500"/>
                                        <p:tgtEl>
                                          <p:spTgt spid="341011"/>
                                        </p:tgtEl>
                                      </p:cBhvr>
                                    </p:animEffect>
                                  </p:childTnLst>
                                </p:cTn>
                              </p:par>
                            </p:childTnLst>
                          </p:cTn>
                        </p:par>
                        <p:par>
                          <p:cTn id="71" fill="hold" nodeType="afterGroup">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341012"/>
                                        </p:tgtEl>
                                        <p:attrNameLst>
                                          <p:attrName>style.visibility</p:attrName>
                                        </p:attrNameLst>
                                      </p:cBhvr>
                                      <p:to>
                                        <p:strVal val="visible"/>
                                      </p:to>
                                    </p:set>
                                    <p:animEffect transition="in" filter="wipe(up)">
                                      <p:cBhvr>
                                        <p:cTn id="74" dur="500"/>
                                        <p:tgtEl>
                                          <p:spTgt spid="341012"/>
                                        </p:tgtEl>
                                      </p:cBhvr>
                                    </p:animEffect>
                                  </p:childTnLst>
                                </p:cTn>
                              </p:par>
                            </p:childTnLst>
                          </p:cTn>
                        </p:par>
                        <p:par>
                          <p:cTn id="75" fill="hold" nodeType="afterGroup">
                            <p:stCondLst>
                              <p:cond delay="1500"/>
                            </p:stCondLst>
                            <p:childTnLst>
                              <p:par>
                                <p:cTn id="76" presetID="22" presetClass="entr" presetSubtype="1" fill="hold" grpId="0" nodeType="afterEffect">
                                  <p:stCondLst>
                                    <p:cond delay="0"/>
                                  </p:stCondLst>
                                  <p:childTnLst>
                                    <p:set>
                                      <p:cBhvr>
                                        <p:cTn id="77" dur="1" fill="hold">
                                          <p:stCondLst>
                                            <p:cond delay="0"/>
                                          </p:stCondLst>
                                        </p:cTn>
                                        <p:tgtEl>
                                          <p:spTgt spid="341014"/>
                                        </p:tgtEl>
                                        <p:attrNameLst>
                                          <p:attrName>style.visibility</p:attrName>
                                        </p:attrNameLst>
                                      </p:cBhvr>
                                      <p:to>
                                        <p:strVal val="visible"/>
                                      </p:to>
                                    </p:set>
                                    <p:animEffect transition="in" filter="wipe(up)">
                                      <p:cBhvr>
                                        <p:cTn id="78" dur="500"/>
                                        <p:tgtEl>
                                          <p:spTgt spid="341014"/>
                                        </p:tgtEl>
                                      </p:cBhvr>
                                    </p:animEffect>
                                  </p:childTnLst>
                                </p:cTn>
                              </p:par>
                            </p:childTnLst>
                          </p:cTn>
                        </p:par>
                        <p:par>
                          <p:cTn id="79" fill="hold" nodeType="afterGroup">
                            <p:stCondLst>
                              <p:cond delay="2000"/>
                            </p:stCondLst>
                            <p:childTnLst>
                              <p:par>
                                <p:cTn id="80" presetID="22" presetClass="entr" presetSubtype="1" fill="hold" grpId="0" nodeType="afterEffect">
                                  <p:stCondLst>
                                    <p:cond delay="0"/>
                                  </p:stCondLst>
                                  <p:childTnLst>
                                    <p:set>
                                      <p:cBhvr>
                                        <p:cTn id="81" dur="1" fill="hold">
                                          <p:stCondLst>
                                            <p:cond delay="0"/>
                                          </p:stCondLst>
                                        </p:cTn>
                                        <p:tgtEl>
                                          <p:spTgt spid="341013"/>
                                        </p:tgtEl>
                                        <p:attrNameLst>
                                          <p:attrName>style.visibility</p:attrName>
                                        </p:attrNameLst>
                                      </p:cBhvr>
                                      <p:to>
                                        <p:strVal val="visible"/>
                                      </p:to>
                                    </p:set>
                                    <p:animEffect transition="in" filter="wipe(up)">
                                      <p:cBhvr>
                                        <p:cTn id="82" dur="500"/>
                                        <p:tgtEl>
                                          <p:spTgt spid="341013"/>
                                        </p:tgtEl>
                                      </p:cBhvr>
                                    </p:animEffect>
                                  </p:childTnLst>
                                </p:cTn>
                              </p:par>
                            </p:childTnLst>
                          </p:cTn>
                        </p:par>
                        <p:par>
                          <p:cTn id="83" fill="hold" nodeType="afterGroup">
                            <p:stCondLst>
                              <p:cond delay="2500"/>
                            </p:stCondLst>
                            <p:childTnLst>
                              <p:par>
                                <p:cTn id="84" presetID="22" presetClass="entr" presetSubtype="1" fill="hold" grpId="0" nodeType="afterEffect">
                                  <p:stCondLst>
                                    <p:cond delay="0"/>
                                  </p:stCondLst>
                                  <p:childTnLst>
                                    <p:set>
                                      <p:cBhvr>
                                        <p:cTn id="85" dur="1" fill="hold">
                                          <p:stCondLst>
                                            <p:cond delay="0"/>
                                          </p:stCondLst>
                                        </p:cTn>
                                        <p:tgtEl>
                                          <p:spTgt spid="341015"/>
                                        </p:tgtEl>
                                        <p:attrNameLst>
                                          <p:attrName>style.visibility</p:attrName>
                                        </p:attrNameLst>
                                      </p:cBhvr>
                                      <p:to>
                                        <p:strVal val="visible"/>
                                      </p:to>
                                    </p:set>
                                    <p:animEffect transition="in" filter="wipe(up)">
                                      <p:cBhvr>
                                        <p:cTn id="86" dur="500"/>
                                        <p:tgtEl>
                                          <p:spTgt spid="341015"/>
                                        </p:tgtEl>
                                      </p:cBhvr>
                                    </p:animEffect>
                                  </p:childTnLst>
                                </p:cTn>
                              </p:par>
                            </p:childTnLst>
                          </p:cTn>
                        </p:par>
                        <p:par>
                          <p:cTn id="87" fill="hold" nodeType="afterGroup">
                            <p:stCondLst>
                              <p:cond delay="3000"/>
                            </p:stCondLst>
                            <p:childTnLst>
                              <p:par>
                                <p:cTn id="88" presetID="22" presetClass="entr" presetSubtype="1" fill="hold" grpId="0" nodeType="afterEffect">
                                  <p:stCondLst>
                                    <p:cond delay="0"/>
                                  </p:stCondLst>
                                  <p:childTnLst>
                                    <p:set>
                                      <p:cBhvr>
                                        <p:cTn id="89" dur="1" fill="hold">
                                          <p:stCondLst>
                                            <p:cond delay="0"/>
                                          </p:stCondLst>
                                        </p:cTn>
                                        <p:tgtEl>
                                          <p:spTgt spid="341016"/>
                                        </p:tgtEl>
                                        <p:attrNameLst>
                                          <p:attrName>style.visibility</p:attrName>
                                        </p:attrNameLst>
                                      </p:cBhvr>
                                      <p:to>
                                        <p:strVal val="visible"/>
                                      </p:to>
                                    </p:set>
                                    <p:animEffect transition="in" filter="wipe(up)">
                                      <p:cBhvr>
                                        <p:cTn id="90" dur="500"/>
                                        <p:tgtEl>
                                          <p:spTgt spid="34101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41017"/>
                                        </p:tgtEl>
                                        <p:attrNameLst>
                                          <p:attrName>style.visibility</p:attrName>
                                        </p:attrNameLst>
                                      </p:cBhvr>
                                      <p:to>
                                        <p:strVal val="visible"/>
                                      </p:to>
                                    </p:set>
                                    <p:animEffect transition="in" filter="wipe(up)">
                                      <p:cBhvr>
                                        <p:cTn id="95" dur="500"/>
                                        <p:tgtEl>
                                          <p:spTgt spid="34101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41018">
                                            <p:txEl>
                                              <p:pRg st="0" end="0"/>
                                            </p:txEl>
                                          </p:spTgt>
                                        </p:tgtEl>
                                        <p:attrNameLst>
                                          <p:attrName>style.visibility</p:attrName>
                                        </p:attrNameLst>
                                      </p:cBhvr>
                                      <p:to>
                                        <p:strVal val="visible"/>
                                      </p:to>
                                    </p:set>
                                    <p:animEffect transition="in" filter="wipe(up)">
                                      <p:cBhvr>
                                        <p:cTn id="100" dur="500"/>
                                        <p:tgtEl>
                                          <p:spTgt spid="341018">
                                            <p:txEl>
                                              <p:pRg st="0" end="0"/>
                                            </p:txEl>
                                          </p:spTgt>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341018">
                                            <p:txEl>
                                              <p:pRg st="1" end="1"/>
                                            </p:txEl>
                                          </p:spTgt>
                                        </p:tgtEl>
                                        <p:attrNameLst>
                                          <p:attrName>style.visibility</p:attrName>
                                        </p:attrNameLst>
                                      </p:cBhvr>
                                      <p:to>
                                        <p:strVal val="visible"/>
                                      </p:to>
                                    </p:set>
                                    <p:animEffect transition="in" filter="wipe(up)">
                                      <p:cBhvr>
                                        <p:cTn id="103" dur="500"/>
                                        <p:tgtEl>
                                          <p:spTgt spid="341018">
                                            <p:txEl>
                                              <p:pRg st="1" end="1"/>
                                            </p:txEl>
                                          </p:spTgt>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341018">
                                            <p:txEl>
                                              <p:pRg st="2" end="2"/>
                                            </p:txEl>
                                          </p:spTgt>
                                        </p:tgtEl>
                                        <p:attrNameLst>
                                          <p:attrName>style.visibility</p:attrName>
                                        </p:attrNameLst>
                                      </p:cBhvr>
                                      <p:to>
                                        <p:strVal val="visible"/>
                                      </p:to>
                                    </p:set>
                                    <p:animEffect transition="in" filter="wipe(up)">
                                      <p:cBhvr>
                                        <p:cTn id="106" dur="500"/>
                                        <p:tgtEl>
                                          <p:spTgt spid="341018">
                                            <p:txEl>
                                              <p:pRg st="2" end="2"/>
                                            </p:txEl>
                                          </p:spTgt>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341018">
                                            <p:txEl>
                                              <p:pRg st="3" end="3"/>
                                            </p:txEl>
                                          </p:spTgt>
                                        </p:tgtEl>
                                        <p:attrNameLst>
                                          <p:attrName>style.visibility</p:attrName>
                                        </p:attrNameLst>
                                      </p:cBhvr>
                                      <p:to>
                                        <p:strVal val="visible"/>
                                      </p:to>
                                    </p:set>
                                    <p:animEffect transition="in" filter="wipe(up)">
                                      <p:cBhvr>
                                        <p:cTn id="109" dur="500"/>
                                        <p:tgtEl>
                                          <p:spTgt spid="341018">
                                            <p:txEl>
                                              <p:pRg st="3" end="3"/>
                                            </p:txEl>
                                          </p:spTgt>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341018">
                                            <p:txEl>
                                              <p:pRg st="4" end="4"/>
                                            </p:txEl>
                                          </p:spTgt>
                                        </p:tgtEl>
                                        <p:attrNameLst>
                                          <p:attrName>style.visibility</p:attrName>
                                        </p:attrNameLst>
                                      </p:cBhvr>
                                      <p:to>
                                        <p:strVal val="visible"/>
                                      </p:to>
                                    </p:set>
                                    <p:animEffect transition="in" filter="wipe(up)">
                                      <p:cBhvr>
                                        <p:cTn id="112" dur="500"/>
                                        <p:tgtEl>
                                          <p:spTgt spid="341018">
                                            <p:txEl>
                                              <p:pRg st="4" end="4"/>
                                            </p:txEl>
                                          </p:spTgt>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341018">
                                            <p:txEl>
                                              <p:pRg st="5" end="5"/>
                                            </p:txEl>
                                          </p:spTgt>
                                        </p:tgtEl>
                                        <p:attrNameLst>
                                          <p:attrName>style.visibility</p:attrName>
                                        </p:attrNameLst>
                                      </p:cBhvr>
                                      <p:to>
                                        <p:strVal val="visible"/>
                                      </p:to>
                                    </p:set>
                                    <p:animEffect transition="in" filter="wipe(up)">
                                      <p:cBhvr>
                                        <p:cTn id="115" dur="500"/>
                                        <p:tgtEl>
                                          <p:spTgt spid="341018">
                                            <p:txEl>
                                              <p:pRg st="5" end="5"/>
                                            </p:txEl>
                                          </p:spTgt>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341018">
                                            <p:txEl>
                                              <p:pRg st="6" end="6"/>
                                            </p:txEl>
                                          </p:spTgt>
                                        </p:tgtEl>
                                        <p:attrNameLst>
                                          <p:attrName>style.visibility</p:attrName>
                                        </p:attrNameLst>
                                      </p:cBhvr>
                                      <p:to>
                                        <p:strVal val="visible"/>
                                      </p:to>
                                    </p:set>
                                    <p:animEffect transition="in" filter="wipe(up)">
                                      <p:cBhvr>
                                        <p:cTn id="118" dur="500"/>
                                        <p:tgtEl>
                                          <p:spTgt spid="341018">
                                            <p:txEl>
                                              <p:pRg st="6" end="6"/>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341018">
                                            <p:txEl>
                                              <p:pRg st="7" end="7"/>
                                            </p:txEl>
                                          </p:spTgt>
                                        </p:tgtEl>
                                        <p:attrNameLst>
                                          <p:attrName>style.visibility</p:attrName>
                                        </p:attrNameLst>
                                      </p:cBhvr>
                                      <p:to>
                                        <p:strVal val="visible"/>
                                      </p:to>
                                    </p:set>
                                    <p:animEffect transition="in" filter="wipe(up)">
                                      <p:cBhvr>
                                        <p:cTn id="123" dur="500"/>
                                        <p:tgtEl>
                                          <p:spTgt spid="341018">
                                            <p:txEl>
                                              <p:pRg st="7" end="7"/>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341018">
                                            <p:txEl>
                                              <p:pRg st="8" end="8"/>
                                            </p:txEl>
                                          </p:spTgt>
                                        </p:tgtEl>
                                        <p:attrNameLst>
                                          <p:attrName>style.visibility</p:attrName>
                                        </p:attrNameLst>
                                      </p:cBhvr>
                                      <p:to>
                                        <p:strVal val="visible"/>
                                      </p:to>
                                    </p:set>
                                    <p:animEffect transition="in" filter="wipe(up)">
                                      <p:cBhvr>
                                        <p:cTn id="128" dur="500"/>
                                        <p:tgtEl>
                                          <p:spTgt spid="341018">
                                            <p:txEl>
                                              <p:pRg st="8" end="8"/>
                                            </p:txEl>
                                          </p:spTgt>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341018">
                                            <p:txEl>
                                              <p:pRg st="9" end="9"/>
                                            </p:txEl>
                                          </p:spTgt>
                                        </p:tgtEl>
                                        <p:attrNameLst>
                                          <p:attrName>style.visibility</p:attrName>
                                        </p:attrNameLst>
                                      </p:cBhvr>
                                      <p:to>
                                        <p:strVal val="visible"/>
                                      </p:to>
                                    </p:set>
                                    <p:animEffect transition="in" filter="wipe(up)">
                                      <p:cBhvr>
                                        <p:cTn id="131" dur="500"/>
                                        <p:tgtEl>
                                          <p:spTgt spid="341018">
                                            <p:txEl>
                                              <p:pRg st="9" end="9"/>
                                            </p:txEl>
                                          </p:spTgt>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341018">
                                            <p:txEl>
                                              <p:pRg st="10" end="10"/>
                                            </p:txEl>
                                          </p:spTgt>
                                        </p:tgtEl>
                                        <p:attrNameLst>
                                          <p:attrName>style.visibility</p:attrName>
                                        </p:attrNameLst>
                                      </p:cBhvr>
                                      <p:to>
                                        <p:strVal val="visible"/>
                                      </p:to>
                                    </p:set>
                                    <p:animEffect transition="in" filter="wipe(up)">
                                      <p:cBhvr>
                                        <p:cTn id="134" dur="500"/>
                                        <p:tgtEl>
                                          <p:spTgt spid="341018">
                                            <p:txEl>
                                              <p:pRg st="10" end="10"/>
                                            </p:txEl>
                                          </p:spTgt>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341018">
                                            <p:txEl>
                                              <p:pRg st="11" end="11"/>
                                            </p:txEl>
                                          </p:spTgt>
                                        </p:tgtEl>
                                        <p:attrNameLst>
                                          <p:attrName>style.visibility</p:attrName>
                                        </p:attrNameLst>
                                      </p:cBhvr>
                                      <p:to>
                                        <p:strVal val="visible"/>
                                      </p:to>
                                    </p:set>
                                    <p:animEffect transition="in" filter="wipe(up)">
                                      <p:cBhvr>
                                        <p:cTn id="137" dur="500"/>
                                        <p:tgtEl>
                                          <p:spTgt spid="341018">
                                            <p:txEl>
                                              <p:pRg st="11" end="11"/>
                                            </p:txEl>
                                          </p:spTgt>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341018">
                                            <p:txEl>
                                              <p:pRg st="12" end="12"/>
                                            </p:txEl>
                                          </p:spTgt>
                                        </p:tgtEl>
                                        <p:attrNameLst>
                                          <p:attrName>style.visibility</p:attrName>
                                        </p:attrNameLst>
                                      </p:cBhvr>
                                      <p:to>
                                        <p:strVal val="visible"/>
                                      </p:to>
                                    </p:set>
                                    <p:animEffect transition="in" filter="wipe(up)">
                                      <p:cBhvr>
                                        <p:cTn id="140" dur="500"/>
                                        <p:tgtEl>
                                          <p:spTgt spid="341018">
                                            <p:txEl>
                                              <p:pRg st="12" end="12"/>
                                            </p:txEl>
                                          </p:spTgt>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32" fill="hold" grpId="0" nodeType="clickEffect">
                                  <p:stCondLst>
                                    <p:cond delay="0"/>
                                  </p:stCondLst>
                                  <p:childTnLst>
                                    <p:set>
                                      <p:cBhvr>
                                        <p:cTn id="144" dur="1" fill="hold">
                                          <p:stCondLst>
                                            <p:cond delay="0"/>
                                          </p:stCondLst>
                                        </p:cTn>
                                        <p:tgtEl>
                                          <p:spTgt spid="340994"/>
                                        </p:tgtEl>
                                        <p:attrNameLst>
                                          <p:attrName>style.visibility</p:attrName>
                                        </p:attrNameLst>
                                      </p:cBhvr>
                                      <p:to>
                                        <p:strVal val="visible"/>
                                      </p:to>
                                    </p:set>
                                    <p:animEffect transition="in" filter="box(out)">
                                      <p:cBhvr>
                                        <p:cTn id="145" dur="500"/>
                                        <p:tgtEl>
                                          <p:spTgt spid="340994"/>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8" presetClass="entr" presetSubtype="12" fill="hold" grpId="0" nodeType="clickEffect">
                                  <p:stCondLst>
                                    <p:cond delay="0"/>
                                  </p:stCondLst>
                                  <p:childTnLst>
                                    <p:set>
                                      <p:cBhvr>
                                        <p:cTn id="149" dur="1" fill="hold">
                                          <p:stCondLst>
                                            <p:cond delay="0"/>
                                          </p:stCondLst>
                                        </p:cTn>
                                        <p:tgtEl>
                                          <p:spTgt spid="341019"/>
                                        </p:tgtEl>
                                        <p:attrNameLst>
                                          <p:attrName>style.visibility</p:attrName>
                                        </p:attrNameLst>
                                      </p:cBhvr>
                                      <p:to>
                                        <p:strVal val="visible"/>
                                      </p:to>
                                    </p:set>
                                    <p:animEffect transition="in" filter="strips(downLeft)">
                                      <p:cBhvr>
                                        <p:cTn id="150" dur="500"/>
                                        <p:tgtEl>
                                          <p:spTgt spid="341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P spid="340996" grpId="0" build="p" autoUpdateAnimBg="0"/>
      <p:bldP spid="340997" grpId="0" animBg="1"/>
      <p:bldP spid="340998" grpId="0" animBg="1"/>
      <p:bldP spid="340999" grpId="0" animBg="1"/>
      <p:bldP spid="341000" grpId="0" animBg="1"/>
      <p:bldP spid="341001" grpId="0" animBg="1"/>
      <p:bldP spid="341002" grpId="0" animBg="1"/>
      <p:bldP spid="341003" grpId="0" animBg="1"/>
      <p:bldP spid="341010" grpId="0" animBg="1" autoUpdateAnimBg="0"/>
      <p:bldP spid="341011" grpId="0" animBg="1" autoUpdateAnimBg="0"/>
      <p:bldP spid="341012" grpId="0" animBg="1" autoUpdateAnimBg="0"/>
      <p:bldP spid="341013" grpId="0" animBg="1" autoUpdateAnimBg="0"/>
      <p:bldP spid="341014" grpId="0" animBg="1" autoUpdateAnimBg="0"/>
      <p:bldP spid="341015" grpId="0" animBg="1" autoUpdateAnimBg="0"/>
      <p:bldP spid="341016" grpId="0" animBg="1" autoUpdateAnimBg="0"/>
      <p:bldP spid="341017" grpId="0" autoUpdateAnimBg="0"/>
      <p:bldP spid="341018" grpId="0" build="p" autoUpdateAnimBg="0"/>
      <p:bldP spid="341019" grpId="0" animBg="1"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noAutofit/>
          </a:bodyPr>
          <a:lstStyle/>
          <a:p>
            <a:fld id="{28919BCA-6D1A-4ADE-AD24-52B0DB4D5B44}" type="slidenum">
              <a:rPr lang="en-US" altLang="zh-CN">
                <a:solidFill>
                  <a:srgbClr val="000000"/>
                </a:solidFill>
              </a:rPr>
              <a:pPr/>
              <a:t>128</a:t>
            </a:fld>
            <a:endParaRPr lang="en-US" altLang="zh-CN">
              <a:solidFill>
                <a:srgbClr val="000000"/>
              </a:solidFill>
            </a:endParaRPr>
          </a:p>
        </p:txBody>
      </p:sp>
      <p:sp>
        <p:nvSpPr>
          <p:cNvPr id="342018" name="Rectangle 2"/>
          <p:cNvSpPr>
            <a:spLocks noGrp="1" noChangeArrowheads="1"/>
          </p:cNvSpPr>
          <p:nvPr>
            <p:ph type="title"/>
          </p:nvPr>
        </p:nvSpPr>
        <p:spPr>
          <a:xfrm>
            <a:off x="107950" y="76200"/>
            <a:ext cx="773640" cy="6140130"/>
          </a:xfrm>
        </p:spPr>
        <p:txBody>
          <a:bodyPr/>
          <a:lstStyle/>
          <a:p>
            <a:pPr algn="ctr"/>
            <a:r>
              <a:rPr lang="zh-CN" altLang="en-US" sz="3600" dirty="0" smtClean="0"/>
              <a:t>控制语句的翻译</a:t>
            </a:r>
            <a:r>
              <a:rPr lang="zh-CN" altLang="en-US" sz="3600" dirty="0"/>
              <a:t>方案</a:t>
            </a:r>
          </a:p>
        </p:txBody>
      </p:sp>
      <p:sp>
        <p:nvSpPr>
          <p:cNvPr id="342019" name="Text Box 3"/>
          <p:cNvSpPr txBox="1">
            <a:spLocks noChangeArrowheads="1"/>
          </p:cNvSpPr>
          <p:nvPr/>
        </p:nvSpPr>
        <p:spPr bwMode="auto">
          <a:xfrm>
            <a:off x="1119680" y="258763"/>
            <a:ext cx="2351088" cy="396875"/>
          </a:xfrm>
          <a:prstGeom prst="rect">
            <a:avLst/>
          </a:prstGeom>
          <a:solidFill>
            <a:schemeClr val="bg1"/>
          </a:solidFill>
          <a:ln>
            <a:noFill/>
          </a:ln>
          <a:effectLst/>
          <a:extLst/>
        </p:spPr>
        <p:txBody>
          <a:bodyPr wrap="none" anchor="t" anchorCtr="0">
            <a:noAutofit/>
          </a:bodyPr>
          <a:lstStyle/>
          <a:p>
            <a:r>
              <a:rPr lang="en-US" altLang="zh-CN" sz="2000">
                <a:solidFill>
                  <a:srgbClr val="000000"/>
                </a:solidFill>
                <a:latin typeface="Times New Roman" pitchFamily="18" charset="0"/>
                <a:ea typeface="宋体" pitchFamily="2" charset="-122"/>
              </a:rPr>
              <a:t>S</a:t>
            </a:r>
            <a:r>
              <a:rPr lang="en-US" altLang="zh-CN" sz="2000">
                <a:solidFill>
                  <a:srgbClr val="000000"/>
                </a:solidFill>
                <a:latin typeface="Times New Roman" pitchFamily="18" charset="0"/>
                <a:ea typeface="宋体" pitchFamily="2" charset="-122"/>
                <a:sym typeface="Symbol" pitchFamily="18" charset="2"/>
              </a:rPr>
              <a:t></a:t>
            </a:r>
            <a:r>
              <a:rPr lang="en-US" altLang="zh-CN" sz="2000">
                <a:solidFill>
                  <a:srgbClr val="000000"/>
                </a:solidFill>
                <a:latin typeface="Times New Roman" pitchFamily="18" charset="0"/>
                <a:ea typeface="宋体" pitchFamily="2" charset="-122"/>
              </a:rPr>
              <a:t>if  E  then  </a:t>
            </a:r>
            <a:r>
              <a:rPr lang="en-US" altLang="zh-CN" sz="2000">
                <a:solidFill>
                  <a:srgbClr val="FF0000"/>
                </a:solidFill>
                <a:latin typeface="Times New Roman" pitchFamily="18" charset="0"/>
                <a:ea typeface="宋体" pitchFamily="2" charset="-122"/>
              </a:rPr>
              <a:t>M</a:t>
            </a:r>
            <a:r>
              <a:rPr lang="en-US" altLang="zh-CN" sz="2000">
                <a:solidFill>
                  <a:srgbClr val="000000"/>
                </a:solidFill>
                <a:latin typeface="Times New Roman" pitchFamily="18" charset="0"/>
                <a:ea typeface="宋体" pitchFamily="2" charset="-122"/>
              </a:rPr>
              <a:t>  S</a:t>
            </a:r>
            <a:r>
              <a:rPr lang="en-US" altLang="zh-CN" sz="2000" baseline="-25000">
                <a:solidFill>
                  <a:srgbClr val="000000"/>
                </a:solidFill>
                <a:latin typeface="Times New Roman" pitchFamily="18" charset="0"/>
                <a:ea typeface="宋体" pitchFamily="2" charset="-122"/>
              </a:rPr>
              <a:t>1</a:t>
            </a:r>
          </a:p>
        </p:txBody>
      </p:sp>
      <p:sp>
        <p:nvSpPr>
          <p:cNvPr id="342020" name="Text Box 4"/>
          <p:cNvSpPr txBox="1">
            <a:spLocks noChangeArrowheads="1"/>
          </p:cNvSpPr>
          <p:nvPr/>
        </p:nvSpPr>
        <p:spPr bwMode="auto">
          <a:xfrm>
            <a:off x="3470768" y="228600"/>
            <a:ext cx="5421712" cy="701675"/>
          </a:xfrm>
          <a:prstGeom prst="rect">
            <a:avLst/>
          </a:prstGeom>
          <a:solidFill>
            <a:schemeClr val="bg1"/>
          </a:solidFill>
          <a:ln>
            <a:noFill/>
          </a:ln>
          <a:effectLst/>
          <a:extLst/>
        </p:spPr>
        <p:txBody>
          <a:bodyPr wrap="none" anchor="t" anchorCtr="0">
            <a:noAutofit/>
          </a:bodyPr>
          <a:lstStyle/>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backpatch</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E.truelist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a:t>
            </a:r>
            <a:r>
              <a:rPr lang="en-US" altLang="zh-CN" sz="2000" dirty="0" err="1" smtClean="0">
                <a:solidFill>
                  <a:srgbClr val="0000FF"/>
                </a:solidFill>
                <a:latin typeface="Times New Roman" pitchFamily="18" charset="0"/>
                <a:ea typeface="宋体" pitchFamily="2" charset="-122"/>
              </a:rPr>
              <a:t>M.quad</a:t>
            </a:r>
            <a:r>
              <a:rPr lang="en-US" altLang="zh-CN" sz="2000" dirty="0">
                <a:solidFill>
                  <a:srgbClr val="0000FF"/>
                </a:solidFill>
                <a:latin typeface="Times New Roman" pitchFamily="18" charset="0"/>
                <a:ea typeface="宋体" pitchFamily="2" charset="-122"/>
              </a:rPr>
              <a:t>);</a:t>
            </a:r>
          </a:p>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S.nextlist</a:t>
            </a:r>
            <a:r>
              <a:rPr lang="en-US" altLang="zh-CN" sz="2000" dirty="0">
                <a:solidFill>
                  <a:srgbClr val="0000FF"/>
                </a:solidFill>
                <a:latin typeface="Times New Roman" pitchFamily="18" charset="0"/>
                <a:ea typeface="宋体" pitchFamily="2" charset="-122"/>
              </a:rPr>
              <a:t>=merge(</a:t>
            </a:r>
            <a:r>
              <a:rPr lang="en-US" altLang="zh-CN" sz="2000" dirty="0" err="1">
                <a:solidFill>
                  <a:srgbClr val="0000FF"/>
                </a:solidFill>
                <a:latin typeface="Times New Roman" pitchFamily="18" charset="0"/>
                <a:ea typeface="宋体" pitchFamily="2" charset="-122"/>
              </a:rPr>
              <a:t>E.falselist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S</a:t>
            </a:r>
            <a:r>
              <a:rPr lang="en-US" altLang="zh-CN" sz="2000" baseline="-25000" dirty="0" smtClean="0">
                <a:solidFill>
                  <a:srgbClr val="0000FF"/>
                </a:solidFill>
                <a:latin typeface="Times New Roman" pitchFamily="18" charset="0"/>
                <a:ea typeface="宋体" pitchFamily="2" charset="-122"/>
              </a:rPr>
              <a:t>1</a:t>
            </a:r>
            <a:r>
              <a:rPr lang="en-US" altLang="zh-CN" sz="2000" dirty="0" smtClean="0">
                <a:solidFill>
                  <a:srgbClr val="0000FF"/>
                </a:solidFill>
                <a:latin typeface="Times New Roman" pitchFamily="18" charset="0"/>
                <a:ea typeface="宋体" pitchFamily="2" charset="-122"/>
              </a:rPr>
              <a:t>.nextlist);  </a:t>
            </a:r>
            <a:r>
              <a:rPr lang="en-US" altLang="zh-CN" sz="2000" dirty="0">
                <a:solidFill>
                  <a:srgbClr val="0000FF"/>
                </a:solidFill>
                <a:latin typeface="Times New Roman" pitchFamily="18" charset="0"/>
                <a:ea typeface="宋体" pitchFamily="2" charset="-122"/>
              </a:rPr>
              <a:t>}</a:t>
            </a:r>
          </a:p>
        </p:txBody>
      </p:sp>
      <p:sp>
        <p:nvSpPr>
          <p:cNvPr id="342021" name="Text Box 5"/>
          <p:cNvSpPr txBox="1">
            <a:spLocks noChangeArrowheads="1"/>
          </p:cNvSpPr>
          <p:nvPr/>
        </p:nvSpPr>
        <p:spPr bwMode="auto">
          <a:xfrm>
            <a:off x="1102218" y="998730"/>
            <a:ext cx="4043362" cy="396875"/>
          </a:xfrm>
          <a:prstGeom prst="rect">
            <a:avLst/>
          </a:prstGeom>
          <a:solidFill>
            <a:schemeClr val="bg1"/>
          </a:solidFill>
          <a:ln>
            <a:noFill/>
          </a:ln>
          <a:effectLst/>
          <a:extLst/>
        </p:spPr>
        <p:txBody>
          <a:bodyPr wrap="none" anchor="ctr">
            <a:noAutofit/>
          </a:bodyPr>
          <a:lstStyle/>
          <a:p>
            <a:r>
              <a:rPr lang="en-US" altLang="zh-CN" sz="2000" dirty="0" err="1">
                <a:solidFill>
                  <a:srgbClr val="000000"/>
                </a:solidFill>
                <a:latin typeface="Times New Roman" pitchFamily="18" charset="0"/>
                <a:ea typeface="宋体" pitchFamily="2" charset="-122"/>
              </a:rPr>
              <a:t>S</a:t>
            </a:r>
            <a:r>
              <a:rPr lang="en-US" altLang="zh-CN" sz="2000" dirty="0" err="1">
                <a:solidFill>
                  <a:srgbClr val="000000"/>
                </a:solidFill>
                <a:latin typeface="Times New Roman" pitchFamily="18" charset="0"/>
                <a:ea typeface="宋体" pitchFamily="2" charset="-122"/>
                <a:sym typeface="Symbol" pitchFamily="18" charset="2"/>
              </a:rPr>
              <a:t></a:t>
            </a:r>
            <a:r>
              <a:rPr lang="en-US" altLang="zh-CN" sz="2000" dirty="0" err="1">
                <a:solidFill>
                  <a:srgbClr val="000000"/>
                </a:solidFill>
                <a:latin typeface="Times New Roman" pitchFamily="18" charset="0"/>
                <a:ea typeface="宋体" pitchFamily="2" charset="-122"/>
              </a:rPr>
              <a:t>if</a:t>
            </a:r>
            <a:r>
              <a:rPr lang="en-US" altLang="zh-CN" sz="2000" dirty="0">
                <a:solidFill>
                  <a:srgbClr val="000000"/>
                </a:solidFill>
                <a:latin typeface="Times New Roman" pitchFamily="18" charset="0"/>
                <a:ea typeface="宋体" pitchFamily="2" charset="-122"/>
              </a:rPr>
              <a:t>  E  then  </a:t>
            </a:r>
            <a:r>
              <a:rPr lang="en-US" altLang="zh-CN" sz="2000" dirty="0">
                <a:solidFill>
                  <a:srgbClr val="FF0000"/>
                </a:solidFill>
                <a:latin typeface="Times New Roman" pitchFamily="18" charset="0"/>
                <a:ea typeface="宋体" pitchFamily="2" charset="-122"/>
              </a:rPr>
              <a:t>M</a:t>
            </a:r>
            <a:r>
              <a:rPr lang="en-US" altLang="zh-CN" sz="2000" baseline="-25000" dirty="0">
                <a:solidFill>
                  <a:srgbClr val="FF0000"/>
                </a:solidFill>
                <a:latin typeface="Times New Roman" pitchFamily="18" charset="0"/>
                <a:ea typeface="宋体" pitchFamily="2" charset="-122"/>
              </a:rPr>
              <a:t>1</a:t>
            </a:r>
            <a:r>
              <a:rPr lang="en-US" altLang="zh-CN" sz="2000" dirty="0">
                <a:solidFill>
                  <a:srgbClr val="000000"/>
                </a:solidFill>
                <a:latin typeface="Times New Roman" pitchFamily="18" charset="0"/>
                <a:ea typeface="宋体" pitchFamily="2" charset="-122"/>
              </a:rPr>
              <a:t>  S</a:t>
            </a:r>
            <a:r>
              <a:rPr lang="en-US" altLang="zh-CN" sz="2000" baseline="-25000" dirty="0">
                <a:solidFill>
                  <a:srgbClr val="000000"/>
                </a:solidFill>
                <a:latin typeface="Times New Roman" pitchFamily="18" charset="0"/>
                <a:ea typeface="宋体" pitchFamily="2" charset="-122"/>
              </a:rPr>
              <a:t>1 </a:t>
            </a:r>
            <a:r>
              <a:rPr lang="en-US" altLang="zh-CN" sz="2000" dirty="0">
                <a:solidFill>
                  <a:srgbClr val="000000"/>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N</a:t>
            </a:r>
            <a:r>
              <a:rPr lang="en-US" altLang="zh-CN" sz="2000" dirty="0">
                <a:solidFill>
                  <a:srgbClr val="000000"/>
                </a:solidFill>
                <a:latin typeface="Times New Roman" pitchFamily="18" charset="0"/>
                <a:ea typeface="宋体" pitchFamily="2" charset="-122"/>
              </a:rPr>
              <a:t>  else  </a:t>
            </a:r>
            <a:r>
              <a:rPr lang="en-US" altLang="zh-CN" sz="2000" dirty="0">
                <a:solidFill>
                  <a:srgbClr val="FF0000"/>
                </a:solidFill>
                <a:latin typeface="Times New Roman" pitchFamily="18" charset="0"/>
                <a:ea typeface="宋体" pitchFamily="2" charset="-122"/>
              </a:rPr>
              <a:t>M</a:t>
            </a:r>
            <a:r>
              <a:rPr lang="en-US" altLang="zh-CN" sz="2000" baseline="-25000" dirty="0">
                <a:solidFill>
                  <a:srgbClr val="FF0000"/>
                </a:solidFill>
                <a:latin typeface="Times New Roman" pitchFamily="18" charset="0"/>
                <a:ea typeface="宋体" pitchFamily="2" charset="-122"/>
              </a:rPr>
              <a:t>2</a:t>
            </a:r>
            <a:r>
              <a:rPr lang="en-US" altLang="zh-CN" sz="2000" dirty="0">
                <a:solidFill>
                  <a:srgbClr val="000000"/>
                </a:solidFill>
                <a:latin typeface="Times New Roman" pitchFamily="18" charset="0"/>
                <a:ea typeface="宋体" pitchFamily="2" charset="-122"/>
              </a:rPr>
              <a:t>  S</a:t>
            </a:r>
            <a:r>
              <a:rPr lang="en-US" altLang="zh-CN" sz="2000" baseline="-25000" dirty="0">
                <a:solidFill>
                  <a:srgbClr val="000000"/>
                </a:solidFill>
                <a:latin typeface="Times New Roman" pitchFamily="18" charset="0"/>
                <a:ea typeface="宋体" pitchFamily="2" charset="-122"/>
              </a:rPr>
              <a:t>2</a:t>
            </a:r>
          </a:p>
        </p:txBody>
      </p:sp>
      <p:sp>
        <p:nvSpPr>
          <p:cNvPr id="342022" name="Text Box 6"/>
          <p:cNvSpPr txBox="1">
            <a:spLocks noChangeArrowheads="1"/>
          </p:cNvSpPr>
          <p:nvPr/>
        </p:nvSpPr>
        <p:spPr bwMode="auto">
          <a:xfrm>
            <a:off x="2169017" y="1379730"/>
            <a:ext cx="6723463" cy="1006475"/>
          </a:xfrm>
          <a:prstGeom prst="rect">
            <a:avLst/>
          </a:prstGeom>
          <a:solidFill>
            <a:schemeClr val="bg1"/>
          </a:solidFill>
          <a:ln>
            <a:noFill/>
          </a:ln>
          <a:effectLst/>
          <a:extLst/>
        </p:spPr>
        <p:txBody>
          <a:bodyPr wrap="none" anchor="ctr">
            <a:noAutofit/>
          </a:bodyPr>
          <a:lstStyle/>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backpatch</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E.truelist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M</a:t>
            </a:r>
            <a:r>
              <a:rPr lang="en-US" altLang="zh-CN" sz="2000" baseline="-25000" dirty="0" smtClean="0">
                <a:solidFill>
                  <a:srgbClr val="0000FF"/>
                </a:solidFill>
                <a:latin typeface="Times New Roman" pitchFamily="18" charset="0"/>
                <a:ea typeface="宋体" pitchFamily="2" charset="-122"/>
              </a:rPr>
              <a:t>1</a:t>
            </a:r>
            <a:r>
              <a:rPr lang="en-US" altLang="zh-CN" sz="2000" dirty="0" smtClean="0">
                <a:solidFill>
                  <a:srgbClr val="0000FF"/>
                </a:solidFill>
                <a:latin typeface="Times New Roman" pitchFamily="18" charset="0"/>
                <a:ea typeface="宋体" pitchFamily="2" charset="-122"/>
              </a:rPr>
              <a:t>.quad</a:t>
            </a:r>
            <a:r>
              <a:rPr lang="en-US" altLang="zh-CN" sz="2000" dirty="0">
                <a:solidFill>
                  <a:srgbClr val="0000FF"/>
                </a:solidFill>
                <a:latin typeface="Times New Roman" pitchFamily="18" charset="0"/>
                <a:ea typeface="宋体" pitchFamily="2" charset="-122"/>
              </a:rPr>
              <a:t>);</a:t>
            </a:r>
          </a:p>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backpatch</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E.falselist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M</a:t>
            </a:r>
            <a:r>
              <a:rPr lang="en-US" altLang="zh-CN" sz="2000" baseline="-25000" dirty="0" smtClean="0">
                <a:solidFill>
                  <a:srgbClr val="0000FF"/>
                </a:solidFill>
                <a:latin typeface="Times New Roman" pitchFamily="18" charset="0"/>
                <a:ea typeface="宋体" pitchFamily="2" charset="-122"/>
              </a:rPr>
              <a:t>2</a:t>
            </a:r>
            <a:r>
              <a:rPr lang="en-US" altLang="zh-CN" sz="2000" dirty="0" smtClean="0">
                <a:solidFill>
                  <a:srgbClr val="0000FF"/>
                </a:solidFill>
                <a:latin typeface="Times New Roman" pitchFamily="18" charset="0"/>
                <a:ea typeface="宋体" pitchFamily="2" charset="-122"/>
              </a:rPr>
              <a:t>.quad</a:t>
            </a:r>
            <a:r>
              <a:rPr lang="en-US" altLang="zh-CN" sz="2000" dirty="0">
                <a:solidFill>
                  <a:srgbClr val="0000FF"/>
                </a:solidFill>
                <a:latin typeface="Times New Roman" pitchFamily="18" charset="0"/>
                <a:ea typeface="宋体" pitchFamily="2" charset="-122"/>
              </a:rPr>
              <a:t>);</a:t>
            </a:r>
          </a:p>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S.nextlist</a:t>
            </a:r>
            <a:r>
              <a:rPr lang="en-US" altLang="zh-CN" sz="2000" dirty="0">
                <a:solidFill>
                  <a:srgbClr val="0000FF"/>
                </a:solidFill>
                <a:latin typeface="Times New Roman" pitchFamily="18" charset="0"/>
                <a:ea typeface="宋体" pitchFamily="2" charset="-122"/>
              </a:rPr>
              <a:t>=merge(S</a:t>
            </a:r>
            <a:r>
              <a:rPr lang="en-US" altLang="zh-CN" sz="2000" baseline="-25000" dirty="0">
                <a:solidFill>
                  <a:srgbClr val="0000FF"/>
                </a:solidFill>
                <a:latin typeface="Times New Roman" pitchFamily="18" charset="0"/>
                <a:ea typeface="宋体" pitchFamily="2" charset="-122"/>
              </a:rPr>
              <a:t>1</a:t>
            </a:r>
            <a:r>
              <a:rPr lang="en-US" altLang="zh-CN" sz="2000" dirty="0">
                <a:solidFill>
                  <a:srgbClr val="0000FF"/>
                </a:solidFill>
                <a:latin typeface="Times New Roman" pitchFamily="18" charset="0"/>
                <a:ea typeface="宋体" pitchFamily="2" charset="-122"/>
              </a:rPr>
              <a:t>.nextlist, </a:t>
            </a:r>
            <a:r>
              <a:rPr lang="en-US" altLang="zh-CN" sz="2000" dirty="0" smtClean="0">
                <a:solidFill>
                  <a:srgbClr val="0000FF"/>
                </a:solidFill>
                <a:latin typeface="Times New Roman" pitchFamily="18" charset="0"/>
                <a:ea typeface="宋体" pitchFamily="2" charset="-122"/>
              </a:rPr>
              <a:t> </a:t>
            </a:r>
            <a:r>
              <a:rPr lang="en-US" altLang="zh-CN" sz="2000" dirty="0" err="1" smtClean="0">
                <a:solidFill>
                  <a:srgbClr val="0000FF"/>
                </a:solidFill>
                <a:latin typeface="Times New Roman" pitchFamily="18" charset="0"/>
                <a:ea typeface="宋体" pitchFamily="2" charset="-122"/>
              </a:rPr>
              <a:t>N.nextlist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S</a:t>
            </a:r>
            <a:r>
              <a:rPr lang="en-US" altLang="zh-CN" sz="2000" baseline="-25000" dirty="0" smtClean="0">
                <a:solidFill>
                  <a:srgbClr val="0000FF"/>
                </a:solidFill>
                <a:latin typeface="Times New Roman" pitchFamily="18" charset="0"/>
                <a:ea typeface="宋体" pitchFamily="2" charset="-122"/>
              </a:rPr>
              <a:t>2</a:t>
            </a:r>
            <a:r>
              <a:rPr lang="en-US" altLang="zh-CN" sz="2000" dirty="0" smtClean="0">
                <a:solidFill>
                  <a:srgbClr val="0000FF"/>
                </a:solidFill>
                <a:latin typeface="Times New Roman" pitchFamily="18" charset="0"/>
                <a:ea typeface="宋体" pitchFamily="2" charset="-122"/>
              </a:rPr>
              <a:t>.nextlist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a:t>
            </a:r>
          </a:p>
        </p:txBody>
      </p:sp>
      <p:sp>
        <p:nvSpPr>
          <p:cNvPr id="342023" name="Text Box 7"/>
          <p:cNvSpPr txBox="1">
            <a:spLocks noChangeArrowheads="1"/>
          </p:cNvSpPr>
          <p:nvPr/>
        </p:nvSpPr>
        <p:spPr bwMode="auto">
          <a:xfrm>
            <a:off x="1102218" y="3287880"/>
            <a:ext cx="2841625" cy="396875"/>
          </a:xfrm>
          <a:prstGeom prst="rect">
            <a:avLst/>
          </a:prstGeom>
          <a:solidFill>
            <a:schemeClr val="bg1"/>
          </a:solidFill>
          <a:ln>
            <a:noFill/>
          </a:ln>
          <a:effectLst/>
          <a:extLst/>
        </p:spPr>
        <p:txBody>
          <a:bodyPr wrap="none" anchor="ctr">
            <a:noAutofit/>
          </a:bodyPr>
          <a:lstStyle/>
          <a:p>
            <a:r>
              <a:rPr lang="en-US" altLang="zh-CN" sz="2000" dirty="0" err="1">
                <a:solidFill>
                  <a:srgbClr val="000000"/>
                </a:solidFill>
                <a:latin typeface="Times New Roman" pitchFamily="18" charset="0"/>
                <a:ea typeface="宋体" pitchFamily="2" charset="-122"/>
              </a:rPr>
              <a:t>S</a:t>
            </a:r>
            <a:r>
              <a:rPr lang="en-US" altLang="zh-CN" sz="2000" dirty="0" err="1">
                <a:solidFill>
                  <a:srgbClr val="000000"/>
                </a:solidFill>
                <a:latin typeface="Times New Roman" pitchFamily="18" charset="0"/>
                <a:ea typeface="宋体" pitchFamily="2" charset="-122"/>
                <a:sym typeface="Symbol" pitchFamily="18" charset="2"/>
              </a:rPr>
              <a:t></a:t>
            </a:r>
            <a:r>
              <a:rPr lang="en-US" altLang="zh-CN" sz="2000" dirty="0" err="1">
                <a:solidFill>
                  <a:srgbClr val="000000"/>
                </a:solidFill>
                <a:latin typeface="Times New Roman" pitchFamily="18" charset="0"/>
                <a:ea typeface="宋体" pitchFamily="2" charset="-122"/>
              </a:rPr>
              <a:t>while</a:t>
            </a:r>
            <a:r>
              <a:rPr lang="en-US" altLang="zh-CN" sz="2000" dirty="0">
                <a:solidFill>
                  <a:srgbClr val="000000"/>
                </a:solidFill>
                <a:latin typeface="Times New Roman" pitchFamily="18" charset="0"/>
                <a:ea typeface="宋体" pitchFamily="2" charset="-122"/>
              </a:rPr>
              <a:t> </a:t>
            </a:r>
            <a:r>
              <a:rPr lang="en-US" altLang="zh-CN" sz="2000" dirty="0">
                <a:solidFill>
                  <a:srgbClr val="FF0000"/>
                </a:solidFill>
                <a:latin typeface="Times New Roman" pitchFamily="18" charset="0"/>
                <a:ea typeface="宋体" pitchFamily="2" charset="-122"/>
              </a:rPr>
              <a:t>M</a:t>
            </a:r>
            <a:r>
              <a:rPr lang="en-US" altLang="zh-CN" sz="2000" baseline="-25000" dirty="0">
                <a:solidFill>
                  <a:srgbClr val="FF0000"/>
                </a:solidFill>
                <a:latin typeface="Times New Roman" pitchFamily="18" charset="0"/>
                <a:ea typeface="宋体" pitchFamily="2" charset="-122"/>
              </a:rPr>
              <a:t>1</a:t>
            </a:r>
            <a:r>
              <a:rPr lang="en-US" altLang="zh-CN" sz="2000" dirty="0">
                <a:solidFill>
                  <a:srgbClr val="000000"/>
                </a:solidFill>
                <a:latin typeface="Times New Roman" pitchFamily="18" charset="0"/>
                <a:ea typeface="宋体" pitchFamily="2" charset="-122"/>
              </a:rPr>
              <a:t> E  do </a:t>
            </a:r>
            <a:r>
              <a:rPr lang="en-US" altLang="zh-CN" sz="2000" dirty="0">
                <a:solidFill>
                  <a:srgbClr val="FF0000"/>
                </a:solidFill>
                <a:latin typeface="Times New Roman" pitchFamily="18" charset="0"/>
                <a:ea typeface="宋体" pitchFamily="2" charset="-122"/>
              </a:rPr>
              <a:t>M</a:t>
            </a:r>
            <a:r>
              <a:rPr lang="en-US" altLang="zh-CN" sz="2000" baseline="-25000" dirty="0">
                <a:solidFill>
                  <a:srgbClr val="FF0000"/>
                </a:solidFill>
                <a:latin typeface="Times New Roman" pitchFamily="18" charset="0"/>
                <a:ea typeface="宋体" pitchFamily="2" charset="-122"/>
              </a:rPr>
              <a:t>2</a:t>
            </a:r>
            <a:r>
              <a:rPr lang="en-US" altLang="zh-CN" sz="2000" dirty="0">
                <a:solidFill>
                  <a:srgbClr val="000000"/>
                </a:solidFill>
                <a:latin typeface="Times New Roman" pitchFamily="18" charset="0"/>
                <a:ea typeface="宋体" pitchFamily="2" charset="-122"/>
              </a:rPr>
              <a:t> S</a:t>
            </a:r>
            <a:r>
              <a:rPr lang="en-US" altLang="zh-CN" sz="2000" baseline="-25000" dirty="0">
                <a:solidFill>
                  <a:srgbClr val="000000"/>
                </a:solidFill>
                <a:latin typeface="Times New Roman" pitchFamily="18" charset="0"/>
                <a:ea typeface="宋体" pitchFamily="2" charset="-122"/>
              </a:rPr>
              <a:t>1</a:t>
            </a:r>
          </a:p>
        </p:txBody>
      </p:sp>
      <p:sp>
        <p:nvSpPr>
          <p:cNvPr id="342024" name="Text Box 8"/>
          <p:cNvSpPr txBox="1">
            <a:spLocks noChangeArrowheads="1"/>
          </p:cNvSpPr>
          <p:nvPr/>
        </p:nvSpPr>
        <p:spPr bwMode="auto">
          <a:xfrm>
            <a:off x="4043945" y="3281798"/>
            <a:ext cx="4848535" cy="1323439"/>
          </a:xfrm>
          <a:prstGeom prst="rect">
            <a:avLst/>
          </a:prstGeom>
          <a:solidFill>
            <a:schemeClr val="bg1"/>
          </a:solidFill>
          <a:ln>
            <a:noFill/>
          </a:ln>
          <a:effectLst/>
          <a:extLst/>
        </p:spPr>
        <p:txBody>
          <a:bodyPr wrap="none" anchor="ctr">
            <a:noAutofit/>
          </a:bodyPr>
          <a:lstStyle/>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backpatch</a:t>
            </a:r>
            <a:r>
              <a:rPr lang="en-US" altLang="zh-CN" sz="2000" dirty="0">
                <a:solidFill>
                  <a:srgbClr val="0000FF"/>
                </a:solidFill>
                <a:latin typeface="Times New Roman" pitchFamily="18" charset="0"/>
                <a:ea typeface="宋体" pitchFamily="2" charset="-122"/>
              </a:rPr>
              <a:t>(S</a:t>
            </a:r>
            <a:r>
              <a:rPr lang="en-US" altLang="zh-CN" sz="2000" baseline="-25000" dirty="0">
                <a:solidFill>
                  <a:srgbClr val="0000FF"/>
                </a:solidFill>
                <a:latin typeface="Times New Roman" pitchFamily="18" charset="0"/>
                <a:ea typeface="宋体" pitchFamily="2" charset="-122"/>
              </a:rPr>
              <a:t>1</a:t>
            </a:r>
            <a:r>
              <a:rPr lang="en-US" altLang="zh-CN" sz="2000" dirty="0">
                <a:solidFill>
                  <a:srgbClr val="0000FF"/>
                </a:solidFill>
                <a:latin typeface="Times New Roman" pitchFamily="18" charset="0"/>
                <a:ea typeface="宋体" pitchFamily="2" charset="-122"/>
              </a:rPr>
              <a:t>.nextlist, </a:t>
            </a:r>
            <a:r>
              <a:rPr lang="en-US" altLang="zh-CN" sz="2000" dirty="0" smtClean="0">
                <a:solidFill>
                  <a:srgbClr val="0000FF"/>
                </a:solidFill>
                <a:latin typeface="Times New Roman" pitchFamily="18" charset="0"/>
                <a:ea typeface="宋体" pitchFamily="2" charset="-122"/>
              </a:rPr>
              <a:t> M</a:t>
            </a:r>
            <a:r>
              <a:rPr lang="en-US" altLang="zh-CN" sz="2000" baseline="-25000" dirty="0" smtClean="0">
                <a:solidFill>
                  <a:srgbClr val="0000FF"/>
                </a:solidFill>
                <a:latin typeface="Times New Roman" pitchFamily="18" charset="0"/>
                <a:ea typeface="宋体" pitchFamily="2" charset="-122"/>
              </a:rPr>
              <a:t>1</a:t>
            </a:r>
            <a:r>
              <a:rPr lang="en-US" altLang="zh-CN" sz="2000" dirty="0" smtClean="0">
                <a:solidFill>
                  <a:srgbClr val="0000FF"/>
                </a:solidFill>
                <a:latin typeface="Times New Roman" pitchFamily="18" charset="0"/>
                <a:ea typeface="宋体" pitchFamily="2" charset="-122"/>
              </a:rPr>
              <a:t>.quad</a:t>
            </a:r>
            <a:r>
              <a:rPr lang="en-US" altLang="zh-CN" sz="2000" dirty="0">
                <a:solidFill>
                  <a:srgbClr val="0000FF"/>
                </a:solidFill>
                <a:latin typeface="Times New Roman" pitchFamily="18" charset="0"/>
                <a:ea typeface="宋体" pitchFamily="2" charset="-122"/>
              </a:rPr>
              <a:t>);</a:t>
            </a:r>
          </a:p>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backpatch</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E.truelist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M</a:t>
            </a:r>
            <a:r>
              <a:rPr lang="en-US" altLang="zh-CN" sz="2000" baseline="-25000" dirty="0" smtClean="0">
                <a:solidFill>
                  <a:srgbClr val="0000FF"/>
                </a:solidFill>
                <a:latin typeface="Times New Roman" pitchFamily="18" charset="0"/>
                <a:ea typeface="宋体" pitchFamily="2" charset="-122"/>
              </a:rPr>
              <a:t>2</a:t>
            </a:r>
            <a:r>
              <a:rPr lang="en-US" altLang="zh-CN" sz="2000" dirty="0" smtClean="0">
                <a:solidFill>
                  <a:srgbClr val="0000FF"/>
                </a:solidFill>
                <a:latin typeface="Times New Roman" pitchFamily="18" charset="0"/>
                <a:ea typeface="宋体" pitchFamily="2" charset="-122"/>
              </a:rPr>
              <a:t>.quad</a:t>
            </a:r>
            <a:r>
              <a:rPr lang="en-US" altLang="zh-CN" sz="2000" dirty="0">
                <a:solidFill>
                  <a:srgbClr val="0000FF"/>
                </a:solidFill>
                <a:latin typeface="Times New Roman" pitchFamily="18" charset="0"/>
                <a:ea typeface="宋体" pitchFamily="2" charset="-122"/>
              </a:rPr>
              <a:t>);</a:t>
            </a:r>
          </a:p>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S.nextlist</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E.falselist</a:t>
            </a:r>
            <a:r>
              <a:rPr lang="en-US" altLang="zh-CN" sz="2000" dirty="0">
                <a:solidFill>
                  <a:srgbClr val="0000FF"/>
                </a:solidFill>
                <a:latin typeface="Times New Roman" pitchFamily="18" charset="0"/>
                <a:ea typeface="宋体" pitchFamily="2" charset="-122"/>
              </a:rPr>
              <a:t>;</a:t>
            </a:r>
          </a:p>
          <a:p>
            <a:r>
              <a:rPr lang="en-US" altLang="zh-CN" sz="2000" dirty="0">
                <a:solidFill>
                  <a:srgbClr val="0000FF"/>
                </a:solidFill>
                <a:latin typeface="Times New Roman" pitchFamily="18" charset="0"/>
                <a:ea typeface="宋体" pitchFamily="2" charset="-122"/>
              </a:rPr>
              <a:t>    </a:t>
            </a:r>
            <a:r>
              <a:rPr lang="en-US" altLang="zh-CN" sz="2000" dirty="0" err="1" smtClean="0">
                <a:solidFill>
                  <a:srgbClr val="0000FF"/>
                </a:solidFill>
                <a:latin typeface="Times New Roman" pitchFamily="18" charset="0"/>
                <a:ea typeface="宋体" pitchFamily="2" charset="-122"/>
              </a:rPr>
              <a:t>outcode</a:t>
            </a:r>
            <a:r>
              <a:rPr lang="en-US" altLang="zh-CN" sz="2000" dirty="0" smtClean="0">
                <a:solidFill>
                  <a:srgbClr val="0000FF"/>
                </a:solidFill>
                <a:latin typeface="Times New Roman" pitchFamily="18" charset="0"/>
                <a:ea typeface="宋体" pitchFamily="2" charset="-122"/>
              </a:rPr>
              <a:t>(</a:t>
            </a:r>
            <a:r>
              <a:rPr lang="en-US" altLang="zh-CN" sz="2000" dirty="0">
                <a:solidFill>
                  <a:srgbClr val="0000FF"/>
                </a:solidFill>
                <a:latin typeface="Times New Roman" pitchFamily="18" charset="0"/>
                <a:ea typeface="宋体" pitchFamily="2" charset="-122"/>
                <a:sym typeface="Symbol" pitchFamily="18" charset="2"/>
              </a:rPr>
              <a:t></a:t>
            </a:r>
            <a:r>
              <a:rPr lang="en-US" altLang="zh-CN" sz="2000" dirty="0" err="1">
                <a:solidFill>
                  <a:srgbClr val="0000FF"/>
                </a:solidFill>
                <a:latin typeface="Times New Roman" pitchFamily="18" charset="0"/>
                <a:ea typeface="宋体" pitchFamily="2" charset="-122"/>
              </a:rPr>
              <a:t>goto</a:t>
            </a:r>
            <a:r>
              <a:rPr lang="en-US" altLang="zh-CN" sz="2000" dirty="0">
                <a:solidFill>
                  <a:srgbClr val="0000FF"/>
                </a:solidFill>
                <a:latin typeface="Times New Roman" pitchFamily="18" charset="0"/>
                <a:ea typeface="宋体" pitchFamily="2" charset="-122"/>
                <a:sym typeface="Symbol" pitchFamily="18" charset="2"/>
              </a:rPr>
              <a:t></a:t>
            </a:r>
            <a:r>
              <a:rPr lang="en-US" altLang="zh-CN" sz="2000" dirty="0">
                <a:solidFill>
                  <a:srgbClr val="0000FF"/>
                </a:solidFill>
                <a:latin typeface="Times New Roman" pitchFamily="18" charset="0"/>
                <a:ea typeface="宋体" pitchFamily="2" charset="-122"/>
              </a:rPr>
              <a:t>  M</a:t>
            </a:r>
            <a:r>
              <a:rPr lang="en-US" altLang="zh-CN" sz="2000" baseline="-25000" dirty="0">
                <a:solidFill>
                  <a:srgbClr val="0000FF"/>
                </a:solidFill>
                <a:latin typeface="Times New Roman" pitchFamily="18" charset="0"/>
                <a:ea typeface="宋体" pitchFamily="2" charset="-122"/>
              </a:rPr>
              <a:t>1</a:t>
            </a:r>
            <a:r>
              <a:rPr lang="en-US" altLang="zh-CN" sz="2000" dirty="0">
                <a:solidFill>
                  <a:srgbClr val="0000FF"/>
                </a:solidFill>
                <a:latin typeface="Times New Roman" pitchFamily="18" charset="0"/>
                <a:ea typeface="宋体" pitchFamily="2" charset="-122"/>
              </a:rPr>
              <a:t>.quad</a:t>
            </a:r>
            <a:r>
              <a:rPr lang="en-US" altLang="zh-CN" sz="2000" dirty="0" smtClean="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a:t>
            </a:r>
          </a:p>
        </p:txBody>
      </p:sp>
      <p:sp>
        <p:nvSpPr>
          <p:cNvPr id="342025" name="Text Box 9"/>
          <p:cNvSpPr txBox="1">
            <a:spLocks noChangeArrowheads="1"/>
          </p:cNvSpPr>
          <p:nvPr/>
        </p:nvSpPr>
        <p:spPr bwMode="auto">
          <a:xfrm>
            <a:off x="1095868" y="2393885"/>
            <a:ext cx="785812" cy="396875"/>
          </a:xfrm>
          <a:prstGeom prst="rect">
            <a:avLst/>
          </a:prstGeom>
          <a:solidFill>
            <a:schemeClr val="bg1"/>
          </a:solidFill>
          <a:ln>
            <a:noFill/>
          </a:ln>
          <a:effectLst/>
          <a:extLst/>
        </p:spPr>
        <p:txBody>
          <a:bodyPr wrap="none" anchor="ctr">
            <a:noAutofit/>
          </a:bodyPr>
          <a:lstStyle/>
          <a:p>
            <a:pPr algn="ctr"/>
            <a:r>
              <a:rPr lang="en-US" altLang="zh-CN" sz="2000" dirty="0">
                <a:solidFill>
                  <a:srgbClr val="FF0000"/>
                </a:solidFill>
                <a:latin typeface="Times New Roman" pitchFamily="18" charset="0"/>
                <a:ea typeface="宋体" pitchFamily="2" charset="-122"/>
              </a:rPr>
              <a:t>M</a:t>
            </a:r>
            <a:r>
              <a:rPr lang="en-US" altLang="zh-CN" sz="2000" dirty="0">
                <a:solidFill>
                  <a:srgbClr val="FF0000"/>
                </a:solidFill>
                <a:latin typeface="Times New Roman" pitchFamily="18" charset="0"/>
                <a:ea typeface="宋体" pitchFamily="2" charset="-122"/>
                <a:sym typeface="Symbol" pitchFamily="18" charset="2"/>
              </a:rPr>
              <a:t></a:t>
            </a:r>
          </a:p>
        </p:txBody>
      </p:sp>
      <p:sp>
        <p:nvSpPr>
          <p:cNvPr id="342026" name="Text Box 10"/>
          <p:cNvSpPr txBox="1">
            <a:spLocks noChangeArrowheads="1"/>
          </p:cNvSpPr>
          <p:nvPr/>
        </p:nvSpPr>
        <p:spPr bwMode="auto">
          <a:xfrm>
            <a:off x="1846755" y="2409760"/>
            <a:ext cx="2652713" cy="396875"/>
          </a:xfrm>
          <a:prstGeom prst="rect">
            <a:avLst/>
          </a:prstGeom>
          <a:solidFill>
            <a:schemeClr val="bg1"/>
          </a:solidFill>
          <a:ln>
            <a:noFill/>
          </a:ln>
          <a:effectLst/>
          <a:extLst/>
        </p:spPr>
        <p:txBody>
          <a:bodyPr wrap="none" anchor="ctr">
            <a:noAutofit/>
          </a:bodyPr>
          <a:lstStyle/>
          <a:p>
            <a:r>
              <a:rPr lang="en-US" altLang="zh-CN" sz="2000">
                <a:solidFill>
                  <a:srgbClr val="0000FF"/>
                </a:solidFill>
                <a:latin typeface="Times New Roman" pitchFamily="18" charset="0"/>
                <a:ea typeface="宋体" pitchFamily="2" charset="-122"/>
              </a:rPr>
              <a:t>{  M.quad=nextquad  }</a:t>
            </a:r>
          </a:p>
        </p:txBody>
      </p:sp>
      <p:sp>
        <p:nvSpPr>
          <p:cNvPr id="342027" name="Text Box 11"/>
          <p:cNvSpPr txBox="1">
            <a:spLocks noChangeArrowheads="1"/>
          </p:cNvSpPr>
          <p:nvPr/>
        </p:nvSpPr>
        <p:spPr bwMode="auto">
          <a:xfrm>
            <a:off x="1102218" y="2798930"/>
            <a:ext cx="730250" cy="396875"/>
          </a:xfrm>
          <a:prstGeom prst="rect">
            <a:avLst/>
          </a:prstGeom>
          <a:solidFill>
            <a:schemeClr val="bg1"/>
          </a:solidFill>
          <a:ln>
            <a:noFill/>
          </a:ln>
          <a:effectLst/>
          <a:extLst/>
        </p:spPr>
        <p:txBody>
          <a:bodyPr wrap="none" anchor="ctr">
            <a:noAutofit/>
          </a:bodyPr>
          <a:lstStyle/>
          <a:p>
            <a:r>
              <a:rPr lang="en-US" altLang="zh-CN" sz="2000">
                <a:solidFill>
                  <a:srgbClr val="0000FF"/>
                </a:solidFill>
                <a:latin typeface="Times New Roman" pitchFamily="18" charset="0"/>
                <a:ea typeface="宋体" pitchFamily="2" charset="-122"/>
              </a:rPr>
              <a:t>N</a:t>
            </a:r>
            <a:r>
              <a:rPr lang="en-US" altLang="zh-CN" sz="2000">
                <a:solidFill>
                  <a:srgbClr val="0000FF"/>
                </a:solidFill>
                <a:latin typeface="Times New Roman" pitchFamily="18" charset="0"/>
                <a:ea typeface="宋体" pitchFamily="2" charset="-122"/>
                <a:sym typeface="Symbol" pitchFamily="18" charset="2"/>
              </a:rPr>
              <a:t></a:t>
            </a:r>
          </a:p>
        </p:txBody>
      </p:sp>
      <p:sp>
        <p:nvSpPr>
          <p:cNvPr id="342028" name="Text Box 12"/>
          <p:cNvSpPr txBox="1">
            <a:spLocks noChangeArrowheads="1"/>
          </p:cNvSpPr>
          <p:nvPr/>
        </p:nvSpPr>
        <p:spPr bwMode="auto">
          <a:xfrm>
            <a:off x="1875330" y="2813188"/>
            <a:ext cx="7017150" cy="400110"/>
          </a:xfrm>
          <a:prstGeom prst="rect">
            <a:avLst/>
          </a:prstGeom>
          <a:solidFill>
            <a:schemeClr val="bg1"/>
          </a:solidFill>
          <a:ln>
            <a:noFill/>
          </a:ln>
          <a:effectLst/>
          <a:extLst/>
        </p:spPr>
        <p:txBody>
          <a:bodyPr wrap="none" anchor="ctr">
            <a:noAutofit/>
          </a:bodyPr>
          <a:lstStyle/>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N.nextlist</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makelist</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nextquad</a:t>
            </a:r>
            <a:r>
              <a:rPr lang="en-US" altLang="zh-CN" sz="2000" dirty="0">
                <a:solidFill>
                  <a:srgbClr val="0000FF"/>
                </a:solidFill>
                <a:latin typeface="Times New Roman" pitchFamily="18" charset="0"/>
                <a:ea typeface="宋体" pitchFamily="2" charset="-122"/>
              </a:rPr>
              <a:t>);    </a:t>
            </a:r>
            <a:r>
              <a:rPr lang="en-US" altLang="zh-CN" sz="2000" dirty="0" err="1" smtClean="0">
                <a:solidFill>
                  <a:srgbClr val="0000FF"/>
                </a:solidFill>
                <a:latin typeface="Times New Roman" pitchFamily="18" charset="0"/>
                <a:ea typeface="宋体" pitchFamily="2" charset="-122"/>
              </a:rPr>
              <a:t>outcode</a:t>
            </a:r>
            <a:r>
              <a:rPr lang="en-US" altLang="zh-CN" sz="2000" dirty="0" smtClean="0">
                <a:solidFill>
                  <a:srgbClr val="0000FF"/>
                </a:solidFill>
                <a:latin typeface="Times New Roman" pitchFamily="18" charset="0"/>
                <a:ea typeface="宋体" pitchFamily="2" charset="-122"/>
              </a:rPr>
              <a:t>(</a:t>
            </a:r>
            <a:r>
              <a:rPr lang="en-US" altLang="zh-CN" sz="2000" dirty="0">
                <a:solidFill>
                  <a:srgbClr val="0000FF"/>
                </a:solidFill>
                <a:latin typeface="Times New Roman" pitchFamily="18" charset="0"/>
                <a:ea typeface="宋体" pitchFamily="2" charset="-122"/>
                <a:sym typeface="Symbol" pitchFamily="18" charset="2"/>
              </a:rPr>
              <a:t></a:t>
            </a:r>
            <a:r>
              <a:rPr lang="en-US" altLang="zh-CN" sz="2000" dirty="0" err="1">
                <a:solidFill>
                  <a:srgbClr val="0000FF"/>
                </a:solidFill>
                <a:latin typeface="Times New Roman" pitchFamily="18" charset="0"/>
                <a:ea typeface="宋体" pitchFamily="2" charset="-122"/>
              </a:rPr>
              <a:t>goto</a:t>
            </a:r>
            <a:r>
              <a:rPr lang="en-US" altLang="zh-CN" sz="2000" dirty="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sym typeface="Symbol" pitchFamily="18" charset="2"/>
              </a:rPr>
              <a:t></a:t>
            </a:r>
            <a:r>
              <a:rPr lang="en-US" altLang="zh-CN" sz="2000" dirty="0" smtClean="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a:t>
            </a:r>
          </a:p>
        </p:txBody>
      </p:sp>
      <p:sp>
        <p:nvSpPr>
          <p:cNvPr id="342029" name="Text Box 13"/>
          <p:cNvSpPr txBox="1">
            <a:spLocks noChangeArrowheads="1"/>
          </p:cNvSpPr>
          <p:nvPr/>
        </p:nvSpPr>
        <p:spPr bwMode="auto">
          <a:xfrm>
            <a:off x="1095607" y="4644135"/>
            <a:ext cx="1987550" cy="396875"/>
          </a:xfrm>
          <a:prstGeom prst="rect">
            <a:avLst/>
          </a:prstGeom>
          <a:solidFill>
            <a:schemeClr val="bg1"/>
          </a:solidFill>
          <a:ln>
            <a:noFill/>
          </a:ln>
          <a:effectLst/>
          <a:extLst/>
        </p:spPr>
        <p:txBody>
          <a:bodyPr wrap="none" anchor="ctr">
            <a:noAutofit/>
          </a:bodyPr>
          <a:lstStyle/>
          <a:p>
            <a:r>
              <a:rPr lang="en-US" altLang="zh-CN" sz="2000" dirty="0" err="1">
                <a:solidFill>
                  <a:srgbClr val="000000"/>
                </a:solidFill>
                <a:latin typeface="Times New Roman" pitchFamily="18" charset="0"/>
                <a:ea typeface="宋体" pitchFamily="2" charset="-122"/>
              </a:rPr>
              <a:t>S</a:t>
            </a:r>
            <a:r>
              <a:rPr lang="en-US" altLang="zh-CN" sz="2000" dirty="0" err="1">
                <a:solidFill>
                  <a:srgbClr val="000000"/>
                </a:solidFill>
                <a:latin typeface="Times New Roman" pitchFamily="18" charset="0"/>
                <a:ea typeface="宋体" pitchFamily="2" charset="-122"/>
                <a:sym typeface="Symbol" pitchFamily="18" charset="2"/>
              </a:rPr>
              <a:t></a:t>
            </a:r>
            <a:r>
              <a:rPr lang="en-US" altLang="zh-CN" sz="2000" dirty="0" err="1">
                <a:solidFill>
                  <a:srgbClr val="000000"/>
                </a:solidFill>
                <a:latin typeface="Times New Roman" pitchFamily="18" charset="0"/>
                <a:ea typeface="宋体" pitchFamily="2" charset="-122"/>
              </a:rPr>
              <a:t>begin</a:t>
            </a:r>
            <a:r>
              <a:rPr lang="en-US" altLang="zh-CN" sz="2000" dirty="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Slist</a:t>
            </a:r>
            <a:r>
              <a:rPr lang="en-US" altLang="zh-CN" sz="2000" dirty="0" smtClean="0">
                <a:solidFill>
                  <a:srgbClr val="000000"/>
                </a:solidFill>
                <a:latin typeface="Times New Roman" pitchFamily="18" charset="0"/>
                <a:ea typeface="宋体" pitchFamily="2" charset="-122"/>
              </a:rPr>
              <a:t>  </a:t>
            </a:r>
            <a:r>
              <a:rPr lang="en-US" altLang="zh-CN" sz="2000" dirty="0">
                <a:solidFill>
                  <a:srgbClr val="000000"/>
                </a:solidFill>
                <a:latin typeface="Times New Roman" pitchFamily="18" charset="0"/>
                <a:ea typeface="宋体" pitchFamily="2" charset="-122"/>
              </a:rPr>
              <a:t>end</a:t>
            </a:r>
          </a:p>
        </p:txBody>
      </p:sp>
      <p:sp>
        <p:nvSpPr>
          <p:cNvPr id="342030" name="Text Box 14"/>
          <p:cNvSpPr txBox="1">
            <a:spLocks noChangeArrowheads="1"/>
          </p:cNvSpPr>
          <p:nvPr/>
        </p:nvSpPr>
        <p:spPr bwMode="auto">
          <a:xfrm>
            <a:off x="3470768" y="4660010"/>
            <a:ext cx="5421712" cy="396875"/>
          </a:xfrm>
          <a:prstGeom prst="rect">
            <a:avLst/>
          </a:prstGeom>
          <a:solidFill>
            <a:schemeClr val="bg1"/>
          </a:solidFill>
          <a:ln>
            <a:noFill/>
          </a:ln>
          <a:effectLst/>
          <a:extLst/>
        </p:spPr>
        <p:txBody>
          <a:bodyPr wrap="none" anchor="ctr">
            <a:noAutofit/>
          </a:bodyPr>
          <a:lstStyle/>
          <a:p>
            <a:r>
              <a:rPr lang="en-US" altLang="zh-CN" sz="2000" dirty="0">
                <a:solidFill>
                  <a:srgbClr val="0000FF"/>
                </a:solidFill>
                <a:latin typeface="Times New Roman" pitchFamily="18" charset="0"/>
                <a:ea typeface="宋体" pitchFamily="2" charset="-122"/>
              </a:rPr>
              <a:t>{  </a:t>
            </a:r>
            <a:r>
              <a:rPr lang="en-US" altLang="zh-CN" sz="2000" dirty="0" err="1" smtClean="0">
                <a:solidFill>
                  <a:srgbClr val="0000FF"/>
                </a:solidFill>
                <a:latin typeface="Times New Roman" pitchFamily="18" charset="0"/>
                <a:ea typeface="宋体" pitchFamily="2" charset="-122"/>
              </a:rPr>
              <a:t>S.nextlist</a:t>
            </a:r>
            <a:r>
              <a:rPr lang="en-US" altLang="zh-CN" sz="2000" dirty="0" smtClean="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Slist.nextlist</a:t>
            </a:r>
            <a:r>
              <a:rPr lang="en-US" altLang="zh-CN" sz="2000" dirty="0" smtClean="0">
                <a:solidFill>
                  <a:srgbClr val="0000FF"/>
                </a:solidFill>
                <a:latin typeface="Times New Roman" pitchFamily="18" charset="0"/>
                <a:ea typeface="宋体" pitchFamily="2" charset="-122"/>
              </a:rPr>
              <a:t> ;  </a:t>
            </a:r>
            <a:r>
              <a:rPr lang="en-US" altLang="zh-CN" sz="2000" dirty="0">
                <a:solidFill>
                  <a:srgbClr val="0000FF"/>
                </a:solidFill>
                <a:latin typeface="Times New Roman" pitchFamily="18" charset="0"/>
                <a:ea typeface="宋体" pitchFamily="2" charset="-122"/>
              </a:rPr>
              <a:t>}</a:t>
            </a:r>
          </a:p>
        </p:txBody>
      </p:sp>
      <p:sp>
        <p:nvSpPr>
          <p:cNvPr id="342031" name="Text Box 15"/>
          <p:cNvSpPr txBox="1">
            <a:spLocks noChangeArrowheads="1"/>
          </p:cNvSpPr>
          <p:nvPr/>
        </p:nvSpPr>
        <p:spPr bwMode="auto">
          <a:xfrm>
            <a:off x="1090898" y="5094185"/>
            <a:ext cx="760412" cy="396875"/>
          </a:xfrm>
          <a:prstGeom prst="rect">
            <a:avLst/>
          </a:prstGeom>
          <a:solidFill>
            <a:schemeClr val="bg1"/>
          </a:solidFill>
          <a:ln>
            <a:noFill/>
          </a:ln>
          <a:effectLst/>
          <a:extLst/>
        </p:spPr>
        <p:txBody>
          <a:bodyPr wrap="none" anchor="ctr">
            <a:noAutofit/>
          </a:bodyPr>
          <a:lstStyle/>
          <a:p>
            <a:r>
              <a:rPr lang="en-US" altLang="zh-CN" sz="2000" dirty="0">
                <a:solidFill>
                  <a:srgbClr val="000000"/>
                </a:solidFill>
                <a:latin typeface="Times New Roman" pitchFamily="18" charset="0"/>
                <a:ea typeface="宋体" pitchFamily="2" charset="-122"/>
              </a:rPr>
              <a:t>S</a:t>
            </a:r>
            <a:r>
              <a:rPr lang="en-US" altLang="zh-CN" sz="2000" dirty="0">
                <a:solidFill>
                  <a:srgbClr val="000000"/>
                </a:solidFill>
                <a:latin typeface="Times New Roman" pitchFamily="18" charset="0"/>
                <a:ea typeface="宋体" pitchFamily="2" charset="-122"/>
                <a:sym typeface="Symbol" pitchFamily="18" charset="2"/>
              </a:rPr>
              <a:t></a:t>
            </a:r>
            <a:r>
              <a:rPr lang="en-US" altLang="zh-CN" sz="2000" dirty="0">
                <a:solidFill>
                  <a:srgbClr val="000000"/>
                </a:solidFill>
                <a:latin typeface="Times New Roman" pitchFamily="18" charset="0"/>
                <a:ea typeface="宋体" pitchFamily="2" charset="-122"/>
              </a:rPr>
              <a:t>A</a:t>
            </a:r>
          </a:p>
        </p:txBody>
      </p:sp>
      <p:sp>
        <p:nvSpPr>
          <p:cNvPr id="342032" name="Text Box 16"/>
          <p:cNvSpPr txBox="1">
            <a:spLocks noChangeArrowheads="1"/>
          </p:cNvSpPr>
          <p:nvPr/>
        </p:nvSpPr>
        <p:spPr bwMode="auto">
          <a:xfrm>
            <a:off x="1881680" y="5094185"/>
            <a:ext cx="3761580" cy="396875"/>
          </a:xfrm>
          <a:prstGeom prst="rect">
            <a:avLst/>
          </a:prstGeom>
          <a:solidFill>
            <a:schemeClr val="bg1"/>
          </a:solidFill>
          <a:ln>
            <a:noFill/>
          </a:ln>
          <a:effectLst/>
          <a:extLst/>
        </p:spPr>
        <p:txBody>
          <a:bodyPr wrap="none" anchor="ctr">
            <a:noAutofit/>
          </a:bodyPr>
          <a:lstStyle/>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S.nextlist</a:t>
            </a:r>
            <a:r>
              <a:rPr lang="en-US" altLang="zh-CN" sz="2000" dirty="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makelist</a:t>
            </a:r>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a:t>
            </a:r>
          </a:p>
        </p:txBody>
      </p:sp>
      <p:sp>
        <p:nvSpPr>
          <p:cNvPr id="342033" name="Text Box 17"/>
          <p:cNvSpPr txBox="1">
            <a:spLocks noChangeArrowheads="1"/>
          </p:cNvSpPr>
          <p:nvPr/>
        </p:nvSpPr>
        <p:spPr bwMode="auto">
          <a:xfrm>
            <a:off x="1090898" y="5544235"/>
            <a:ext cx="1512887" cy="396875"/>
          </a:xfrm>
          <a:prstGeom prst="rect">
            <a:avLst/>
          </a:prstGeom>
          <a:solidFill>
            <a:schemeClr val="bg1"/>
          </a:solidFill>
          <a:ln>
            <a:noFill/>
          </a:ln>
          <a:effectLst/>
          <a:extLst/>
        </p:spPr>
        <p:txBody>
          <a:bodyPr wrap="none" anchor="ctr">
            <a:noAutofit/>
          </a:bodyPr>
          <a:lstStyle/>
          <a:p>
            <a:r>
              <a:rPr lang="en-US" altLang="zh-CN" sz="2000" dirty="0" err="1">
                <a:solidFill>
                  <a:srgbClr val="000000"/>
                </a:solidFill>
                <a:latin typeface="Times New Roman" pitchFamily="18" charset="0"/>
                <a:ea typeface="宋体" pitchFamily="2" charset="-122"/>
              </a:rPr>
              <a:t>Slist</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sym typeface="Symbol" pitchFamily="18" charset="2"/>
              </a:rPr>
              <a:t></a:t>
            </a:r>
            <a:r>
              <a:rPr lang="en-US" altLang="zh-CN" sz="2000" dirty="0">
                <a:solidFill>
                  <a:srgbClr val="000000"/>
                </a:solidFill>
                <a:latin typeface="Times New Roman" pitchFamily="18" charset="0"/>
                <a:ea typeface="宋体" pitchFamily="2" charset="-122"/>
              </a:rPr>
              <a:t> </a:t>
            </a:r>
            <a:r>
              <a:rPr lang="en-US" altLang="zh-CN" sz="2000" dirty="0" err="1">
                <a:solidFill>
                  <a:srgbClr val="000000"/>
                </a:solidFill>
                <a:latin typeface="Times New Roman" pitchFamily="18" charset="0"/>
                <a:ea typeface="宋体" pitchFamily="2" charset="-122"/>
              </a:rPr>
              <a:t>Slist</a:t>
            </a:r>
            <a:r>
              <a:rPr lang="en-US" altLang="zh-CN" sz="2000" dirty="0">
                <a:solidFill>
                  <a:srgbClr val="000000"/>
                </a:solidFill>
                <a:latin typeface="Times New Roman" pitchFamily="18" charset="0"/>
                <a:ea typeface="宋体" pitchFamily="2" charset="-122"/>
              </a:rPr>
              <a:t> </a:t>
            </a:r>
            <a:r>
              <a:rPr lang="en-US" altLang="zh-CN" sz="2000" baseline="-25000" dirty="0" smtClean="0">
                <a:solidFill>
                  <a:srgbClr val="000000"/>
                </a:solidFill>
                <a:latin typeface="Times New Roman" pitchFamily="18" charset="0"/>
                <a:ea typeface="宋体" pitchFamily="2" charset="-122"/>
              </a:rPr>
              <a:t>1</a:t>
            </a:r>
            <a:r>
              <a:rPr lang="en-US" altLang="zh-CN" sz="2000" dirty="0">
                <a:solidFill>
                  <a:srgbClr val="000000"/>
                </a:solidFill>
                <a:latin typeface="Times New Roman" pitchFamily="18" charset="0"/>
                <a:ea typeface="宋体" pitchFamily="2" charset="-122"/>
              </a:rPr>
              <a:t>;  </a:t>
            </a:r>
            <a:r>
              <a:rPr lang="en-US" altLang="zh-CN" sz="2000" dirty="0">
                <a:solidFill>
                  <a:srgbClr val="FF0000"/>
                </a:solidFill>
                <a:latin typeface="Times New Roman" pitchFamily="18" charset="0"/>
                <a:ea typeface="宋体" pitchFamily="2" charset="-122"/>
              </a:rPr>
              <a:t>M</a:t>
            </a:r>
            <a:r>
              <a:rPr lang="en-US" altLang="zh-CN" sz="2000" dirty="0">
                <a:solidFill>
                  <a:srgbClr val="000000"/>
                </a:solidFill>
                <a:latin typeface="Times New Roman" pitchFamily="18" charset="0"/>
                <a:ea typeface="宋体" pitchFamily="2" charset="-122"/>
              </a:rPr>
              <a:t> S</a:t>
            </a:r>
            <a:endParaRPr lang="en-US" altLang="zh-CN" sz="2000" baseline="-25000" dirty="0">
              <a:solidFill>
                <a:srgbClr val="000000"/>
              </a:solidFill>
              <a:latin typeface="Times New Roman" pitchFamily="18" charset="0"/>
              <a:ea typeface="宋体" pitchFamily="2" charset="-122"/>
            </a:endParaRPr>
          </a:p>
        </p:txBody>
      </p:sp>
      <p:sp>
        <p:nvSpPr>
          <p:cNvPr id="342034" name="Text Box 18"/>
          <p:cNvSpPr txBox="1">
            <a:spLocks noChangeArrowheads="1"/>
          </p:cNvSpPr>
          <p:nvPr/>
        </p:nvSpPr>
        <p:spPr bwMode="auto">
          <a:xfrm>
            <a:off x="3329480" y="5560110"/>
            <a:ext cx="5563000" cy="639762"/>
          </a:xfrm>
          <a:prstGeom prst="rect">
            <a:avLst/>
          </a:prstGeom>
          <a:solidFill>
            <a:schemeClr val="bg1"/>
          </a:solidFill>
          <a:ln>
            <a:noFill/>
          </a:ln>
          <a:effectLst/>
          <a:extLst/>
        </p:spPr>
        <p:txBody>
          <a:bodyPr wrap="none" anchor="ctr">
            <a:noAutofit/>
          </a:bodyPr>
          <a:lstStyle/>
          <a:p>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backpatch</a:t>
            </a:r>
            <a:r>
              <a:rPr lang="en-US" altLang="zh-CN" sz="2000" dirty="0">
                <a:solidFill>
                  <a:srgbClr val="0000FF"/>
                </a:solidFill>
                <a:latin typeface="Times New Roman" pitchFamily="18" charset="0"/>
                <a:ea typeface="宋体" pitchFamily="2" charset="-122"/>
              </a:rPr>
              <a:t>(Slist</a:t>
            </a:r>
            <a:r>
              <a:rPr lang="en-US" altLang="zh-CN" sz="2000" baseline="-25000" dirty="0" smtClean="0">
                <a:solidFill>
                  <a:srgbClr val="0000FF"/>
                </a:solidFill>
                <a:latin typeface="Times New Roman" pitchFamily="18" charset="0"/>
                <a:ea typeface="宋体" pitchFamily="2" charset="-122"/>
              </a:rPr>
              <a:t>1</a:t>
            </a:r>
            <a:r>
              <a:rPr lang="en-US" altLang="zh-CN" sz="2000" dirty="0" smtClean="0">
                <a:solidFill>
                  <a:srgbClr val="0000FF"/>
                </a:solidFill>
                <a:latin typeface="Times New Roman" pitchFamily="18" charset="0"/>
                <a:ea typeface="宋体" pitchFamily="2" charset="-122"/>
              </a:rPr>
              <a:t>.nextlist</a:t>
            </a:r>
            <a:r>
              <a:rPr lang="en-US" altLang="zh-CN" sz="2000" dirty="0">
                <a:solidFill>
                  <a:srgbClr val="0000FF"/>
                </a:solidFill>
                <a:latin typeface="Times New Roman" pitchFamily="18" charset="0"/>
                <a:ea typeface="宋体" pitchFamily="2" charset="-122"/>
              </a:rPr>
              <a:t>,  </a:t>
            </a:r>
            <a:r>
              <a:rPr lang="en-US" altLang="zh-CN" sz="2000" dirty="0" err="1">
                <a:solidFill>
                  <a:srgbClr val="0000FF"/>
                </a:solidFill>
                <a:latin typeface="Times New Roman" pitchFamily="18" charset="0"/>
                <a:ea typeface="宋体" pitchFamily="2" charset="-122"/>
              </a:rPr>
              <a:t>M.quad</a:t>
            </a:r>
            <a:r>
              <a:rPr lang="en-US" altLang="zh-CN" sz="2000" dirty="0">
                <a:solidFill>
                  <a:srgbClr val="0000FF"/>
                </a:solidFill>
                <a:latin typeface="Times New Roman" pitchFamily="18" charset="0"/>
                <a:ea typeface="宋体" pitchFamily="2" charset="-122"/>
              </a:rPr>
              <a:t>); </a:t>
            </a:r>
            <a:endParaRPr lang="en-US" altLang="zh-CN" sz="2000" dirty="0" smtClean="0">
              <a:solidFill>
                <a:srgbClr val="0000FF"/>
              </a:solidFill>
              <a:latin typeface="Times New Roman" pitchFamily="18" charset="0"/>
              <a:ea typeface="宋体" pitchFamily="2" charset="-122"/>
            </a:endParaRPr>
          </a:p>
          <a:p>
            <a:r>
              <a:rPr lang="en-US" altLang="zh-CN" sz="2000" dirty="0">
                <a:solidFill>
                  <a:srgbClr val="0000FF"/>
                </a:solidFill>
                <a:latin typeface="Times New Roman" pitchFamily="18" charset="0"/>
                <a:ea typeface="宋体" pitchFamily="2" charset="-122"/>
              </a:rPr>
              <a:t> </a:t>
            </a:r>
            <a:r>
              <a:rPr lang="en-US" altLang="zh-CN" sz="2000" dirty="0" smtClean="0">
                <a:solidFill>
                  <a:srgbClr val="0000FF"/>
                </a:solidFill>
                <a:latin typeface="Times New Roman" pitchFamily="18" charset="0"/>
                <a:ea typeface="宋体" pitchFamily="2" charset="-122"/>
              </a:rPr>
              <a:t>   </a:t>
            </a:r>
            <a:r>
              <a:rPr lang="en-US" altLang="zh-CN" sz="2000" dirty="0" err="1" smtClean="0">
                <a:solidFill>
                  <a:srgbClr val="0000FF"/>
                </a:solidFill>
                <a:latin typeface="Times New Roman" pitchFamily="18" charset="0"/>
                <a:ea typeface="宋体" pitchFamily="2" charset="-122"/>
              </a:rPr>
              <a:t>Slist.nextlist</a:t>
            </a:r>
            <a:r>
              <a:rPr lang="en-US" altLang="zh-CN" sz="2000" dirty="0" smtClean="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S.nextlist</a:t>
            </a:r>
            <a:r>
              <a:rPr lang="en-US" altLang="zh-CN" sz="2000" dirty="0" smtClean="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a:t>
            </a:r>
          </a:p>
        </p:txBody>
      </p:sp>
      <p:sp>
        <p:nvSpPr>
          <p:cNvPr id="342035" name="Text Box 19"/>
          <p:cNvSpPr txBox="1">
            <a:spLocks noChangeArrowheads="1"/>
          </p:cNvSpPr>
          <p:nvPr/>
        </p:nvSpPr>
        <p:spPr bwMode="auto">
          <a:xfrm>
            <a:off x="1090898" y="6227480"/>
            <a:ext cx="746125" cy="396875"/>
          </a:xfrm>
          <a:prstGeom prst="rect">
            <a:avLst/>
          </a:prstGeom>
          <a:solidFill>
            <a:schemeClr val="bg1"/>
          </a:solidFill>
          <a:ln>
            <a:noFill/>
          </a:ln>
          <a:effectLst/>
          <a:extLst/>
        </p:spPr>
        <p:txBody>
          <a:bodyPr wrap="none" anchor="ctr">
            <a:noAutofit/>
          </a:bodyPr>
          <a:lstStyle/>
          <a:p>
            <a:r>
              <a:rPr lang="en-US" altLang="zh-CN" sz="2000" dirty="0" err="1">
                <a:solidFill>
                  <a:srgbClr val="000000"/>
                </a:solidFill>
                <a:latin typeface="Times New Roman" pitchFamily="18" charset="0"/>
                <a:ea typeface="宋体" pitchFamily="2" charset="-122"/>
              </a:rPr>
              <a:t>Slist</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sym typeface="Symbol" pitchFamily="18" charset="2"/>
              </a:rPr>
              <a:t></a:t>
            </a:r>
            <a:r>
              <a:rPr lang="en-US" altLang="zh-CN" sz="2000" dirty="0">
                <a:solidFill>
                  <a:srgbClr val="000000"/>
                </a:solidFill>
                <a:latin typeface="Times New Roman" pitchFamily="18" charset="0"/>
                <a:ea typeface="宋体" pitchFamily="2" charset="-122"/>
              </a:rPr>
              <a:t>S</a:t>
            </a:r>
          </a:p>
        </p:txBody>
      </p:sp>
      <p:sp>
        <p:nvSpPr>
          <p:cNvPr id="342036" name="Text Box 20"/>
          <p:cNvSpPr txBox="1">
            <a:spLocks noChangeArrowheads="1"/>
          </p:cNvSpPr>
          <p:nvPr/>
        </p:nvSpPr>
        <p:spPr bwMode="auto">
          <a:xfrm>
            <a:off x="2153735" y="6216330"/>
            <a:ext cx="2795587" cy="396875"/>
          </a:xfrm>
          <a:prstGeom prst="rect">
            <a:avLst/>
          </a:prstGeom>
          <a:solidFill>
            <a:schemeClr val="bg1"/>
          </a:solidFill>
          <a:ln>
            <a:noFill/>
          </a:ln>
          <a:effectLst/>
          <a:extLst/>
        </p:spPr>
        <p:txBody>
          <a:bodyPr wrap="none" anchor="ctr">
            <a:noAutofit/>
          </a:bodyPr>
          <a:lstStyle/>
          <a:p>
            <a:r>
              <a:rPr lang="en-US" altLang="zh-CN" sz="2000" dirty="0" smtClean="0">
                <a:solidFill>
                  <a:srgbClr val="0000FF"/>
                </a:solidFill>
                <a:latin typeface="Times New Roman" pitchFamily="18" charset="0"/>
                <a:ea typeface="宋体" pitchFamily="2" charset="-122"/>
              </a:rPr>
              <a:t>{</a:t>
            </a:r>
            <a:r>
              <a:rPr lang="en-US" altLang="zh-CN" sz="2000" dirty="0" err="1">
                <a:solidFill>
                  <a:srgbClr val="0000FF"/>
                </a:solidFill>
                <a:latin typeface="Times New Roman" pitchFamily="18" charset="0"/>
                <a:ea typeface="宋体" pitchFamily="2" charset="-122"/>
              </a:rPr>
              <a:t>Slist</a:t>
            </a:r>
            <a:r>
              <a:rPr lang="en-US" altLang="zh-CN" sz="2000" dirty="0" err="1" smtClean="0">
                <a:solidFill>
                  <a:srgbClr val="0000FF"/>
                </a:solidFill>
                <a:latin typeface="Times New Roman" pitchFamily="18" charset="0"/>
                <a:ea typeface="宋体" pitchFamily="2" charset="-122"/>
              </a:rPr>
              <a:t>.nextlist</a:t>
            </a:r>
            <a:r>
              <a:rPr lang="en-US" altLang="zh-CN" sz="2000" dirty="0" smtClean="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S.nextlist</a:t>
            </a:r>
            <a:r>
              <a:rPr lang="en-US" altLang="zh-CN" sz="2000" dirty="0" smtClean="0">
                <a:solidFill>
                  <a:srgbClr val="0000FF"/>
                </a:solidFill>
                <a:latin typeface="Times New Roman" pitchFamily="18" charset="0"/>
                <a:ea typeface="宋体" pitchFamily="2" charset="-122"/>
              </a:rPr>
              <a:t>  </a:t>
            </a:r>
            <a:r>
              <a:rPr lang="en-US" altLang="zh-CN" sz="2000" dirty="0">
                <a:solidFill>
                  <a:srgbClr val="0000FF"/>
                </a:solidFill>
                <a:latin typeface="Times New Roman" pitchFamily="18" charset="0"/>
                <a:ea typeface="宋体" pitchFamily="2" charset="-122"/>
              </a:rPr>
              <a:t>}</a:t>
            </a:r>
          </a:p>
        </p:txBody>
      </p:sp>
    </p:spTree>
    <p:extLst>
      <p:ext uri="{BB962C8B-B14F-4D97-AF65-F5344CB8AC3E}">
        <p14:creationId xmlns:p14="http://schemas.microsoft.com/office/powerpoint/2010/main" val="2808577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2019"/>
                                        </p:tgtEl>
                                        <p:attrNameLst>
                                          <p:attrName>style.visibility</p:attrName>
                                        </p:attrNameLst>
                                      </p:cBhvr>
                                      <p:to>
                                        <p:strVal val="visible"/>
                                      </p:to>
                                    </p:set>
                                    <p:animEffect transition="in" filter="wipe(left)">
                                      <p:cBhvr>
                                        <p:cTn id="7" dur="500"/>
                                        <p:tgtEl>
                                          <p:spTgt spid="342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2020">
                                            <p:txEl>
                                              <p:pRg st="0" end="0"/>
                                            </p:txEl>
                                          </p:spTgt>
                                        </p:tgtEl>
                                        <p:attrNameLst>
                                          <p:attrName>style.visibility</p:attrName>
                                        </p:attrNameLst>
                                      </p:cBhvr>
                                      <p:to>
                                        <p:strVal val="visible"/>
                                      </p:to>
                                    </p:set>
                                    <p:animEffect transition="in" filter="wipe(up)">
                                      <p:cBhvr>
                                        <p:cTn id="12" dur="500"/>
                                        <p:tgtEl>
                                          <p:spTgt spid="3420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2020">
                                            <p:txEl>
                                              <p:pRg st="1" end="1"/>
                                            </p:txEl>
                                          </p:spTgt>
                                        </p:tgtEl>
                                        <p:attrNameLst>
                                          <p:attrName>style.visibility</p:attrName>
                                        </p:attrNameLst>
                                      </p:cBhvr>
                                      <p:to>
                                        <p:strVal val="visible"/>
                                      </p:to>
                                    </p:set>
                                    <p:animEffect transition="in" filter="wipe(up)">
                                      <p:cBhvr>
                                        <p:cTn id="17" dur="500"/>
                                        <p:tgtEl>
                                          <p:spTgt spid="34202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2021"/>
                                        </p:tgtEl>
                                        <p:attrNameLst>
                                          <p:attrName>style.visibility</p:attrName>
                                        </p:attrNameLst>
                                      </p:cBhvr>
                                      <p:to>
                                        <p:strVal val="visible"/>
                                      </p:to>
                                    </p:set>
                                    <p:animEffect transition="in" filter="wipe(left)">
                                      <p:cBhvr>
                                        <p:cTn id="22" dur="500"/>
                                        <p:tgtEl>
                                          <p:spTgt spid="3420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2022">
                                            <p:txEl>
                                              <p:pRg st="0" end="0"/>
                                            </p:txEl>
                                          </p:spTgt>
                                        </p:tgtEl>
                                        <p:attrNameLst>
                                          <p:attrName>style.visibility</p:attrName>
                                        </p:attrNameLst>
                                      </p:cBhvr>
                                      <p:to>
                                        <p:strVal val="visible"/>
                                      </p:to>
                                    </p:set>
                                    <p:animEffect transition="in" filter="wipe(up)">
                                      <p:cBhvr>
                                        <p:cTn id="27" dur="500"/>
                                        <p:tgtEl>
                                          <p:spTgt spid="34202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2022">
                                            <p:txEl>
                                              <p:pRg st="1" end="1"/>
                                            </p:txEl>
                                          </p:spTgt>
                                        </p:tgtEl>
                                        <p:attrNameLst>
                                          <p:attrName>style.visibility</p:attrName>
                                        </p:attrNameLst>
                                      </p:cBhvr>
                                      <p:to>
                                        <p:strVal val="visible"/>
                                      </p:to>
                                    </p:set>
                                    <p:animEffect transition="in" filter="wipe(up)">
                                      <p:cBhvr>
                                        <p:cTn id="32" dur="500"/>
                                        <p:tgtEl>
                                          <p:spTgt spid="34202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2022">
                                            <p:txEl>
                                              <p:pRg st="2" end="2"/>
                                            </p:txEl>
                                          </p:spTgt>
                                        </p:tgtEl>
                                        <p:attrNameLst>
                                          <p:attrName>style.visibility</p:attrName>
                                        </p:attrNameLst>
                                      </p:cBhvr>
                                      <p:to>
                                        <p:strVal val="visible"/>
                                      </p:to>
                                    </p:set>
                                    <p:animEffect transition="in" filter="wipe(up)">
                                      <p:cBhvr>
                                        <p:cTn id="37" dur="500"/>
                                        <p:tgtEl>
                                          <p:spTgt spid="342022">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2025"/>
                                        </p:tgtEl>
                                        <p:attrNameLst>
                                          <p:attrName>style.visibility</p:attrName>
                                        </p:attrNameLst>
                                      </p:cBhvr>
                                      <p:to>
                                        <p:strVal val="visible"/>
                                      </p:to>
                                    </p:set>
                                    <p:animEffect transition="in" filter="wipe(left)">
                                      <p:cBhvr>
                                        <p:cTn id="42" dur="500"/>
                                        <p:tgtEl>
                                          <p:spTgt spid="3420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2026">
                                            <p:txEl>
                                              <p:pRg st="0" end="0"/>
                                            </p:txEl>
                                          </p:spTgt>
                                        </p:tgtEl>
                                        <p:attrNameLst>
                                          <p:attrName>style.visibility</p:attrName>
                                        </p:attrNameLst>
                                      </p:cBhvr>
                                      <p:to>
                                        <p:strVal val="visible"/>
                                      </p:to>
                                    </p:set>
                                    <p:animEffect transition="in" filter="wipe(up)">
                                      <p:cBhvr>
                                        <p:cTn id="47" dur="500"/>
                                        <p:tgtEl>
                                          <p:spTgt spid="34202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2027"/>
                                        </p:tgtEl>
                                        <p:attrNameLst>
                                          <p:attrName>style.visibility</p:attrName>
                                        </p:attrNameLst>
                                      </p:cBhvr>
                                      <p:to>
                                        <p:strVal val="visible"/>
                                      </p:to>
                                    </p:set>
                                    <p:animEffect transition="in" filter="wipe(left)">
                                      <p:cBhvr>
                                        <p:cTn id="52" dur="500"/>
                                        <p:tgtEl>
                                          <p:spTgt spid="3420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42028">
                                            <p:txEl>
                                              <p:pRg st="0" end="0"/>
                                            </p:txEl>
                                          </p:spTgt>
                                        </p:tgtEl>
                                        <p:attrNameLst>
                                          <p:attrName>style.visibility</p:attrName>
                                        </p:attrNameLst>
                                      </p:cBhvr>
                                      <p:to>
                                        <p:strVal val="visible"/>
                                      </p:to>
                                    </p:set>
                                    <p:animEffect transition="in" filter="wipe(up)">
                                      <p:cBhvr>
                                        <p:cTn id="57" dur="500"/>
                                        <p:tgtEl>
                                          <p:spTgt spid="34202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2023"/>
                                        </p:tgtEl>
                                        <p:attrNameLst>
                                          <p:attrName>style.visibility</p:attrName>
                                        </p:attrNameLst>
                                      </p:cBhvr>
                                      <p:to>
                                        <p:strVal val="visible"/>
                                      </p:to>
                                    </p:set>
                                    <p:animEffect transition="in" filter="wipe(left)">
                                      <p:cBhvr>
                                        <p:cTn id="62" dur="500"/>
                                        <p:tgtEl>
                                          <p:spTgt spid="3420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42024">
                                            <p:txEl>
                                              <p:pRg st="0" end="0"/>
                                            </p:txEl>
                                          </p:spTgt>
                                        </p:tgtEl>
                                        <p:attrNameLst>
                                          <p:attrName>style.visibility</p:attrName>
                                        </p:attrNameLst>
                                      </p:cBhvr>
                                      <p:to>
                                        <p:strVal val="visible"/>
                                      </p:to>
                                    </p:set>
                                    <p:animEffect transition="in" filter="wipe(up)">
                                      <p:cBhvr>
                                        <p:cTn id="67" dur="500"/>
                                        <p:tgtEl>
                                          <p:spTgt spid="342024">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42024">
                                            <p:txEl>
                                              <p:pRg st="1" end="1"/>
                                            </p:txEl>
                                          </p:spTgt>
                                        </p:tgtEl>
                                        <p:attrNameLst>
                                          <p:attrName>style.visibility</p:attrName>
                                        </p:attrNameLst>
                                      </p:cBhvr>
                                      <p:to>
                                        <p:strVal val="visible"/>
                                      </p:to>
                                    </p:set>
                                    <p:animEffect transition="in" filter="wipe(up)">
                                      <p:cBhvr>
                                        <p:cTn id="72" dur="500"/>
                                        <p:tgtEl>
                                          <p:spTgt spid="34202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42024">
                                            <p:txEl>
                                              <p:pRg st="2" end="2"/>
                                            </p:txEl>
                                          </p:spTgt>
                                        </p:tgtEl>
                                        <p:attrNameLst>
                                          <p:attrName>style.visibility</p:attrName>
                                        </p:attrNameLst>
                                      </p:cBhvr>
                                      <p:to>
                                        <p:strVal val="visible"/>
                                      </p:to>
                                    </p:set>
                                    <p:animEffect transition="in" filter="wipe(up)">
                                      <p:cBhvr>
                                        <p:cTn id="77" dur="500"/>
                                        <p:tgtEl>
                                          <p:spTgt spid="342024">
                                            <p:txEl>
                                              <p:pRg st="2" end="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2024">
                                            <p:txEl>
                                              <p:pRg st="3" end="3"/>
                                            </p:txEl>
                                          </p:spTgt>
                                        </p:tgtEl>
                                        <p:attrNameLst>
                                          <p:attrName>style.visibility</p:attrName>
                                        </p:attrNameLst>
                                      </p:cBhvr>
                                      <p:to>
                                        <p:strVal val="visible"/>
                                      </p:to>
                                    </p:set>
                                    <p:animEffect transition="in" filter="wipe(up)">
                                      <p:cBhvr>
                                        <p:cTn id="82" dur="500"/>
                                        <p:tgtEl>
                                          <p:spTgt spid="342024">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42029"/>
                                        </p:tgtEl>
                                        <p:attrNameLst>
                                          <p:attrName>style.visibility</p:attrName>
                                        </p:attrNameLst>
                                      </p:cBhvr>
                                      <p:to>
                                        <p:strVal val="visible"/>
                                      </p:to>
                                    </p:set>
                                    <p:animEffect transition="in" filter="wipe(left)">
                                      <p:cBhvr>
                                        <p:cTn id="87" dur="500"/>
                                        <p:tgtEl>
                                          <p:spTgt spid="3420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342030">
                                            <p:txEl>
                                              <p:pRg st="0" end="0"/>
                                            </p:txEl>
                                          </p:spTgt>
                                        </p:tgtEl>
                                        <p:attrNameLst>
                                          <p:attrName>style.visibility</p:attrName>
                                        </p:attrNameLst>
                                      </p:cBhvr>
                                      <p:to>
                                        <p:strVal val="visible"/>
                                      </p:to>
                                    </p:set>
                                    <p:animEffect transition="in" filter="wipe(up)">
                                      <p:cBhvr>
                                        <p:cTn id="92" dur="500"/>
                                        <p:tgtEl>
                                          <p:spTgt spid="342030">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42031"/>
                                        </p:tgtEl>
                                        <p:attrNameLst>
                                          <p:attrName>style.visibility</p:attrName>
                                        </p:attrNameLst>
                                      </p:cBhvr>
                                      <p:to>
                                        <p:strVal val="visible"/>
                                      </p:to>
                                    </p:set>
                                    <p:animEffect transition="in" filter="wipe(left)">
                                      <p:cBhvr>
                                        <p:cTn id="97" dur="500"/>
                                        <p:tgtEl>
                                          <p:spTgt spid="34203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42032">
                                            <p:txEl>
                                              <p:pRg st="0" end="0"/>
                                            </p:txEl>
                                          </p:spTgt>
                                        </p:tgtEl>
                                        <p:attrNameLst>
                                          <p:attrName>style.visibility</p:attrName>
                                        </p:attrNameLst>
                                      </p:cBhvr>
                                      <p:to>
                                        <p:strVal val="visible"/>
                                      </p:to>
                                    </p:set>
                                    <p:animEffect transition="in" filter="wipe(up)">
                                      <p:cBhvr>
                                        <p:cTn id="102" dur="500"/>
                                        <p:tgtEl>
                                          <p:spTgt spid="342032">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42033"/>
                                        </p:tgtEl>
                                        <p:attrNameLst>
                                          <p:attrName>style.visibility</p:attrName>
                                        </p:attrNameLst>
                                      </p:cBhvr>
                                      <p:to>
                                        <p:strVal val="visible"/>
                                      </p:to>
                                    </p:set>
                                    <p:animEffect transition="in" filter="wipe(left)">
                                      <p:cBhvr>
                                        <p:cTn id="107" dur="500"/>
                                        <p:tgtEl>
                                          <p:spTgt spid="34203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42034">
                                            <p:txEl>
                                              <p:pRg st="0" end="0"/>
                                            </p:txEl>
                                          </p:spTgt>
                                        </p:tgtEl>
                                        <p:attrNameLst>
                                          <p:attrName>style.visibility</p:attrName>
                                        </p:attrNameLst>
                                      </p:cBhvr>
                                      <p:to>
                                        <p:strVal val="visible"/>
                                      </p:to>
                                    </p:set>
                                    <p:animEffect transition="in" filter="wipe(up)">
                                      <p:cBhvr>
                                        <p:cTn id="112" dur="500"/>
                                        <p:tgtEl>
                                          <p:spTgt spid="342034">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42034">
                                            <p:txEl>
                                              <p:pRg st="1" end="1"/>
                                            </p:txEl>
                                          </p:spTgt>
                                        </p:tgtEl>
                                        <p:attrNameLst>
                                          <p:attrName>style.visibility</p:attrName>
                                        </p:attrNameLst>
                                      </p:cBhvr>
                                      <p:to>
                                        <p:strVal val="visible"/>
                                      </p:to>
                                    </p:set>
                                    <p:animEffect transition="in" filter="wipe(up)">
                                      <p:cBhvr>
                                        <p:cTn id="117" dur="500"/>
                                        <p:tgtEl>
                                          <p:spTgt spid="342034">
                                            <p:txEl>
                                              <p:pRg st="1" end="1"/>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42035"/>
                                        </p:tgtEl>
                                        <p:attrNameLst>
                                          <p:attrName>style.visibility</p:attrName>
                                        </p:attrNameLst>
                                      </p:cBhvr>
                                      <p:to>
                                        <p:strVal val="visible"/>
                                      </p:to>
                                    </p:set>
                                    <p:animEffect transition="in" filter="wipe(left)">
                                      <p:cBhvr>
                                        <p:cTn id="122" dur="500"/>
                                        <p:tgtEl>
                                          <p:spTgt spid="34203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342036">
                                            <p:txEl>
                                              <p:pRg st="0" end="0"/>
                                            </p:txEl>
                                          </p:spTgt>
                                        </p:tgtEl>
                                        <p:attrNameLst>
                                          <p:attrName>style.visibility</p:attrName>
                                        </p:attrNameLst>
                                      </p:cBhvr>
                                      <p:to>
                                        <p:strVal val="visible"/>
                                      </p:to>
                                    </p:set>
                                    <p:animEffect transition="in" filter="wipe(up)">
                                      <p:cBhvr>
                                        <p:cTn id="127" dur="500"/>
                                        <p:tgtEl>
                                          <p:spTgt spid="3420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animBg="1" autoUpdateAnimBg="0"/>
      <p:bldP spid="342020" grpId="0" build="p" autoUpdateAnimBg="0"/>
      <p:bldP spid="342021" grpId="0" animBg="1" autoUpdateAnimBg="0"/>
      <p:bldP spid="342022" grpId="0" build="p" autoUpdateAnimBg="0"/>
      <p:bldP spid="342023" grpId="0" animBg="1" autoUpdateAnimBg="0"/>
      <p:bldP spid="342024" grpId="0" build="p" autoUpdateAnimBg="0"/>
      <p:bldP spid="342025" grpId="0" animBg="1" autoUpdateAnimBg="0"/>
      <p:bldP spid="342026" grpId="0" build="p" autoUpdateAnimBg="0"/>
      <p:bldP spid="342027" grpId="0" animBg="1" autoUpdateAnimBg="0"/>
      <p:bldP spid="342028" grpId="0" build="p" autoUpdateAnimBg="0"/>
      <p:bldP spid="342029" grpId="0" animBg="1" autoUpdateAnimBg="0"/>
      <p:bldP spid="342030" grpId="0" build="p" autoUpdateAnimBg="0"/>
      <p:bldP spid="342031" grpId="0" animBg="1" autoUpdateAnimBg="0"/>
      <p:bldP spid="342032" grpId="0" build="p" autoUpdateAnimBg="0"/>
      <p:bldP spid="342033" grpId="0" animBg="1" autoUpdateAnimBg="0"/>
      <p:bldP spid="342034" grpId="0" build="p" autoUpdateAnimBg="0"/>
      <p:bldP spid="342035" grpId="0" animBg="1" autoUpdateAnimBg="0"/>
      <p:bldP spid="342036"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灯片编号占位符 3"/>
          <p:cNvSpPr>
            <a:spLocks noGrp="1"/>
          </p:cNvSpPr>
          <p:nvPr>
            <p:ph type="sldNum" sz="quarter" idx="10"/>
          </p:nvPr>
        </p:nvSpPr>
        <p:spPr/>
        <p:txBody>
          <a:bodyPr/>
          <a:lstStyle/>
          <a:p>
            <a:fld id="{4673838B-F4B0-494B-A265-86D9E267D916}" type="slidenum">
              <a:rPr lang="en-US" altLang="zh-CN">
                <a:solidFill>
                  <a:srgbClr val="000000"/>
                </a:solidFill>
              </a:rPr>
              <a:pPr/>
              <a:t>129</a:t>
            </a:fld>
            <a:endParaRPr lang="en-US" altLang="zh-CN">
              <a:solidFill>
                <a:srgbClr val="000000"/>
              </a:solidFill>
            </a:endParaRPr>
          </a:p>
        </p:txBody>
      </p:sp>
      <p:sp>
        <p:nvSpPr>
          <p:cNvPr id="343042" name="Rectangle 2"/>
          <p:cNvSpPr>
            <a:spLocks noChangeArrowheads="1"/>
          </p:cNvSpPr>
          <p:nvPr/>
        </p:nvSpPr>
        <p:spPr bwMode="auto">
          <a:xfrm>
            <a:off x="6324600" y="3124200"/>
            <a:ext cx="1828800" cy="609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latin typeface="Times New Roman" pitchFamily="18" charset="0"/>
                <a:ea typeface="宋体" pitchFamily="2" charset="-122"/>
              </a:rPr>
              <a:t>A</a:t>
            </a:r>
            <a:r>
              <a:rPr lang="en-US" altLang="zh-CN" sz="2000" baseline="-25000">
                <a:solidFill>
                  <a:srgbClr val="000000"/>
                </a:solidFill>
                <a:latin typeface="Times New Roman" pitchFamily="18" charset="0"/>
                <a:ea typeface="宋体" pitchFamily="2" charset="-122"/>
              </a:rPr>
              <a:t>1</a:t>
            </a:r>
            <a:r>
              <a:rPr lang="zh-CN" altLang="zh-CN" sz="2000">
                <a:solidFill>
                  <a:srgbClr val="000000"/>
                </a:solidFill>
                <a:latin typeface="Times New Roman" pitchFamily="18" charset="0"/>
                <a:ea typeface="宋体" pitchFamily="2" charset="-122"/>
              </a:rPr>
              <a:t>的代码</a:t>
            </a:r>
            <a:endParaRPr lang="zh-CN" altLang="en-US" sz="2000">
              <a:solidFill>
                <a:srgbClr val="000000"/>
              </a:solidFill>
              <a:latin typeface="Times New Roman" pitchFamily="18" charset="0"/>
              <a:ea typeface="宋体" pitchFamily="2" charset="-122"/>
            </a:endParaRPr>
          </a:p>
        </p:txBody>
      </p:sp>
      <p:sp>
        <p:nvSpPr>
          <p:cNvPr id="343043" name="Rectangle 3"/>
          <p:cNvSpPr>
            <a:spLocks noGrp="1" noChangeArrowheads="1"/>
          </p:cNvSpPr>
          <p:nvPr>
            <p:ph type="title"/>
          </p:nvPr>
        </p:nvSpPr>
        <p:spPr>
          <a:xfrm>
            <a:off x="304800" y="152400"/>
            <a:ext cx="1258888" cy="558800"/>
          </a:xfrm>
        </p:spPr>
        <p:txBody>
          <a:bodyPr/>
          <a:lstStyle/>
          <a:p>
            <a:r>
              <a:rPr lang="zh-CN" altLang="en-US" sz="3600" b="0"/>
              <a:t>例：</a:t>
            </a:r>
          </a:p>
        </p:txBody>
      </p:sp>
      <p:sp>
        <p:nvSpPr>
          <p:cNvPr id="343044" name="Rectangle 4"/>
          <p:cNvSpPr>
            <a:spLocks noGrp="1" noChangeArrowheads="1"/>
          </p:cNvSpPr>
          <p:nvPr>
            <p:ph type="body" idx="1"/>
          </p:nvPr>
        </p:nvSpPr>
        <p:spPr>
          <a:xfrm>
            <a:off x="1919288" y="152400"/>
            <a:ext cx="6324600" cy="2362200"/>
          </a:xfrm>
        </p:spPr>
        <p:txBody>
          <a:bodyPr/>
          <a:lstStyle/>
          <a:p>
            <a:pPr>
              <a:buFont typeface="Monotype Sorts" pitchFamily="2" charset="2"/>
              <a:buNone/>
            </a:pPr>
            <a:r>
              <a:rPr lang="en-US" altLang="zh-CN" sz="2400" b="0" dirty="0">
                <a:latin typeface="Times New Roman" pitchFamily="18" charset="0"/>
              </a:rPr>
              <a:t>if  </a:t>
            </a:r>
            <a:r>
              <a:rPr lang="en-US" altLang="zh-CN" sz="2400" b="0" dirty="0" smtClean="0">
                <a:latin typeface="Times New Roman" pitchFamily="18" charset="0"/>
              </a:rPr>
              <a:t>a&gt;b and c&gt;d or </a:t>
            </a:r>
            <a:r>
              <a:rPr lang="en-US" altLang="zh-CN" sz="2400" b="0" dirty="0">
                <a:latin typeface="Times New Roman" pitchFamily="18" charset="0"/>
              </a:rPr>
              <a:t>e&lt;f  then    A</a:t>
            </a:r>
            <a:r>
              <a:rPr lang="en-US" altLang="zh-CN" sz="2400" b="0" baseline="-25000" dirty="0">
                <a:latin typeface="Times New Roman" pitchFamily="18" charset="0"/>
              </a:rPr>
              <a:t>1</a:t>
            </a:r>
            <a:r>
              <a:rPr lang="en-US" altLang="zh-CN" sz="2400" b="0" dirty="0">
                <a:latin typeface="Times New Roman" pitchFamily="18" charset="0"/>
              </a:rPr>
              <a:t>    else     A</a:t>
            </a:r>
            <a:r>
              <a:rPr lang="en-US" altLang="zh-CN" sz="2400" b="0" baseline="-25000" dirty="0">
                <a:latin typeface="Times New Roman" pitchFamily="18" charset="0"/>
              </a:rPr>
              <a:t>2</a:t>
            </a:r>
            <a:r>
              <a:rPr lang="en-US" altLang="zh-CN" sz="2400" b="0" dirty="0">
                <a:latin typeface="Times New Roman" pitchFamily="18" charset="0"/>
              </a:rPr>
              <a:t>;</a:t>
            </a:r>
          </a:p>
          <a:p>
            <a:pPr lvl="1">
              <a:buFontTx/>
              <a:buNone/>
            </a:pPr>
            <a:endParaRPr lang="en-US" altLang="zh-CN" sz="2000" b="0" dirty="0">
              <a:latin typeface="Times New Roman" pitchFamily="18" charset="0"/>
            </a:endParaRPr>
          </a:p>
          <a:p>
            <a:pPr lvl="1">
              <a:buFontTx/>
              <a:buNone/>
            </a:pPr>
            <a:endParaRPr lang="en-US" altLang="zh-CN" sz="2000" b="0" dirty="0">
              <a:latin typeface="Times New Roman" pitchFamily="18" charset="0"/>
            </a:endParaRPr>
          </a:p>
          <a:p>
            <a:pPr>
              <a:buFont typeface="Monotype Sorts" pitchFamily="2" charset="2"/>
              <a:buNone/>
            </a:pPr>
            <a:r>
              <a:rPr lang="en-US" altLang="zh-CN" sz="2400" b="0" dirty="0">
                <a:latin typeface="Times New Roman" pitchFamily="18" charset="0"/>
              </a:rPr>
              <a:t>while    a&lt;b  do     A</a:t>
            </a:r>
            <a:r>
              <a:rPr lang="en-US" altLang="zh-CN" sz="2400" b="0" baseline="-25000" dirty="0">
                <a:latin typeface="Times New Roman" pitchFamily="18" charset="0"/>
              </a:rPr>
              <a:t>3</a:t>
            </a:r>
            <a:endParaRPr lang="en-US" altLang="zh-CN" sz="2400" b="0" dirty="0">
              <a:latin typeface="Times New Roman" pitchFamily="18" charset="0"/>
            </a:endParaRPr>
          </a:p>
        </p:txBody>
      </p:sp>
      <p:grpSp>
        <p:nvGrpSpPr>
          <p:cNvPr id="343045" name="Group 5"/>
          <p:cNvGrpSpPr>
            <a:grpSpLocks/>
          </p:cNvGrpSpPr>
          <p:nvPr/>
        </p:nvGrpSpPr>
        <p:grpSpPr bwMode="auto">
          <a:xfrm>
            <a:off x="1250950" y="2514600"/>
            <a:ext cx="2514600" cy="4038600"/>
            <a:chOff x="960" y="1440"/>
            <a:chExt cx="1584" cy="2544"/>
          </a:xfrm>
        </p:grpSpPr>
        <p:sp>
          <p:nvSpPr>
            <p:cNvPr id="343046" name="Rectangle 6"/>
            <p:cNvSpPr>
              <a:spLocks noChangeArrowheads="1"/>
            </p:cNvSpPr>
            <p:nvPr/>
          </p:nvSpPr>
          <p:spPr bwMode="auto">
            <a:xfrm>
              <a:off x="960" y="1440"/>
              <a:ext cx="1584" cy="254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47" name="Line 7"/>
            <p:cNvSpPr>
              <a:spLocks noChangeShapeType="1"/>
            </p:cNvSpPr>
            <p:nvPr/>
          </p:nvSpPr>
          <p:spPr bwMode="auto">
            <a:xfrm>
              <a:off x="960" y="2784"/>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343048" name="Text Box 8"/>
          <p:cNvSpPr txBox="1">
            <a:spLocks noChangeArrowheads="1"/>
          </p:cNvSpPr>
          <p:nvPr/>
        </p:nvSpPr>
        <p:spPr bwMode="auto">
          <a:xfrm>
            <a:off x="1476375" y="3352800"/>
            <a:ext cx="1978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if </a:t>
            </a:r>
            <a:r>
              <a:rPr lang="zh-CN" altLang="en-US">
                <a:solidFill>
                  <a:srgbClr val="000000"/>
                </a:solidFill>
                <a:latin typeface="Times New Roman" pitchFamily="18" charset="0"/>
                <a:ea typeface="宋体" pitchFamily="2" charset="-122"/>
              </a:rPr>
              <a:t>语句的代码</a:t>
            </a:r>
          </a:p>
        </p:txBody>
      </p:sp>
      <p:sp>
        <p:nvSpPr>
          <p:cNvPr id="343049" name="Text Box 9"/>
          <p:cNvSpPr txBox="1">
            <a:spLocks noChangeArrowheads="1"/>
          </p:cNvSpPr>
          <p:nvPr/>
        </p:nvSpPr>
        <p:spPr bwMode="auto">
          <a:xfrm>
            <a:off x="1292225" y="5334000"/>
            <a:ext cx="2486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while </a:t>
            </a:r>
            <a:r>
              <a:rPr lang="zh-CN" altLang="en-US">
                <a:solidFill>
                  <a:srgbClr val="000000"/>
                </a:solidFill>
                <a:latin typeface="Times New Roman" pitchFamily="18" charset="0"/>
                <a:ea typeface="宋体" pitchFamily="2" charset="-122"/>
              </a:rPr>
              <a:t>语句的代码</a:t>
            </a:r>
          </a:p>
        </p:txBody>
      </p:sp>
      <p:grpSp>
        <p:nvGrpSpPr>
          <p:cNvPr id="343050" name="Group 10"/>
          <p:cNvGrpSpPr>
            <a:grpSpLocks/>
          </p:cNvGrpSpPr>
          <p:nvPr/>
        </p:nvGrpSpPr>
        <p:grpSpPr bwMode="auto">
          <a:xfrm>
            <a:off x="1250950" y="2590800"/>
            <a:ext cx="2514600" cy="1981200"/>
            <a:chOff x="1008" y="1488"/>
            <a:chExt cx="1584" cy="1248"/>
          </a:xfrm>
        </p:grpSpPr>
        <p:sp>
          <p:nvSpPr>
            <p:cNvPr id="343051" name="Rectangle 11"/>
            <p:cNvSpPr>
              <a:spLocks noChangeArrowheads="1"/>
            </p:cNvSpPr>
            <p:nvPr/>
          </p:nvSpPr>
          <p:spPr bwMode="auto">
            <a:xfrm>
              <a:off x="1056" y="1488"/>
              <a:ext cx="1488" cy="124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52" name="Line 12"/>
            <p:cNvSpPr>
              <a:spLocks noChangeShapeType="1"/>
            </p:cNvSpPr>
            <p:nvPr/>
          </p:nvSpPr>
          <p:spPr bwMode="auto">
            <a:xfrm>
              <a:off x="1008" y="1824"/>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53" name="Line 13"/>
            <p:cNvSpPr>
              <a:spLocks noChangeShapeType="1"/>
            </p:cNvSpPr>
            <p:nvPr/>
          </p:nvSpPr>
          <p:spPr bwMode="auto">
            <a:xfrm>
              <a:off x="1008" y="240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343054" name="Text Box 14"/>
          <p:cNvSpPr txBox="1">
            <a:spLocks noChangeArrowheads="1"/>
          </p:cNvSpPr>
          <p:nvPr/>
        </p:nvSpPr>
        <p:spPr bwMode="auto">
          <a:xfrm>
            <a:off x="1927225" y="2667000"/>
            <a:ext cx="11207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a:t>
            </a:r>
            <a:r>
              <a:rPr lang="zh-CN" altLang="zh-CN" sz="2000">
                <a:solidFill>
                  <a:srgbClr val="000000"/>
                </a:solidFill>
                <a:latin typeface="Times New Roman" pitchFamily="18" charset="0"/>
                <a:ea typeface="宋体" pitchFamily="2" charset="-122"/>
              </a:rPr>
              <a:t>的代码</a:t>
            </a:r>
            <a:endParaRPr lang="zh-CN" altLang="en-US" sz="2000">
              <a:solidFill>
                <a:srgbClr val="000000"/>
              </a:solidFill>
              <a:latin typeface="Times New Roman" pitchFamily="18" charset="0"/>
              <a:ea typeface="宋体" pitchFamily="2" charset="-122"/>
            </a:endParaRPr>
          </a:p>
        </p:txBody>
      </p:sp>
      <p:sp>
        <p:nvSpPr>
          <p:cNvPr id="343055" name="Text Box 15"/>
          <p:cNvSpPr txBox="1">
            <a:spLocks noChangeArrowheads="1"/>
          </p:cNvSpPr>
          <p:nvPr/>
        </p:nvSpPr>
        <p:spPr bwMode="auto">
          <a:xfrm>
            <a:off x="1879600" y="3260725"/>
            <a:ext cx="12176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A</a:t>
            </a:r>
            <a:r>
              <a:rPr lang="en-US" altLang="zh-CN" sz="2000" baseline="-25000">
                <a:solidFill>
                  <a:srgbClr val="000000"/>
                </a:solidFill>
                <a:latin typeface="Times New Roman" pitchFamily="18" charset="0"/>
                <a:ea typeface="宋体" pitchFamily="2" charset="-122"/>
              </a:rPr>
              <a:t>1</a:t>
            </a:r>
            <a:r>
              <a:rPr lang="zh-CN" altLang="zh-CN" sz="2000">
                <a:solidFill>
                  <a:srgbClr val="000000"/>
                </a:solidFill>
                <a:latin typeface="Times New Roman" pitchFamily="18" charset="0"/>
                <a:ea typeface="宋体" pitchFamily="2" charset="-122"/>
              </a:rPr>
              <a:t>的代码</a:t>
            </a:r>
            <a:endParaRPr lang="zh-CN" altLang="en-US" sz="2000">
              <a:solidFill>
                <a:srgbClr val="000000"/>
              </a:solidFill>
              <a:latin typeface="Times New Roman" pitchFamily="18" charset="0"/>
              <a:ea typeface="宋体" pitchFamily="2" charset="-122"/>
            </a:endParaRPr>
          </a:p>
        </p:txBody>
      </p:sp>
      <p:sp>
        <p:nvSpPr>
          <p:cNvPr id="343056" name="Text Box 16"/>
          <p:cNvSpPr txBox="1">
            <a:spLocks noChangeArrowheads="1"/>
          </p:cNvSpPr>
          <p:nvPr/>
        </p:nvSpPr>
        <p:spPr bwMode="auto">
          <a:xfrm>
            <a:off x="1858963" y="4098925"/>
            <a:ext cx="12176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A</a:t>
            </a:r>
            <a:r>
              <a:rPr lang="en-US" altLang="zh-CN" sz="2000" baseline="-25000">
                <a:solidFill>
                  <a:srgbClr val="000000"/>
                </a:solidFill>
                <a:latin typeface="Times New Roman" pitchFamily="18" charset="0"/>
                <a:ea typeface="宋体" pitchFamily="2" charset="-122"/>
              </a:rPr>
              <a:t>2</a:t>
            </a:r>
            <a:r>
              <a:rPr lang="zh-CN" altLang="zh-CN" sz="2000">
                <a:solidFill>
                  <a:srgbClr val="000000"/>
                </a:solidFill>
                <a:latin typeface="Times New Roman" pitchFamily="18" charset="0"/>
                <a:ea typeface="宋体" pitchFamily="2" charset="-122"/>
              </a:rPr>
              <a:t>的代码</a:t>
            </a:r>
            <a:endParaRPr lang="zh-CN" altLang="en-US" sz="2000">
              <a:solidFill>
                <a:srgbClr val="000000"/>
              </a:solidFill>
              <a:latin typeface="Times New Roman" pitchFamily="18" charset="0"/>
              <a:ea typeface="宋体" pitchFamily="2" charset="-122"/>
            </a:endParaRPr>
          </a:p>
        </p:txBody>
      </p:sp>
      <p:sp>
        <p:nvSpPr>
          <p:cNvPr id="343057" name="Line 17"/>
          <p:cNvSpPr>
            <a:spLocks noChangeShapeType="1"/>
          </p:cNvSpPr>
          <p:nvPr/>
        </p:nvSpPr>
        <p:spPr bwMode="auto">
          <a:xfrm>
            <a:off x="260350" y="6705600"/>
            <a:ext cx="990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343058" name="Group 18"/>
          <p:cNvGrpSpPr>
            <a:grpSpLocks/>
          </p:cNvGrpSpPr>
          <p:nvPr/>
        </p:nvGrpSpPr>
        <p:grpSpPr bwMode="auto">
          <a:xfrm>
            <a:off x="1250950" y="3657600"/>
            <a:ext cx="2514600" cy="396875"/>
            <a:chOff x="1008" y="2160"/>
            <a:chExt cx="1584" cy="250"/>
          </a:xfrm>
        </p:grpSpPr>
        <p:sp>
          <p:nvSpPr>
            <p:cNvPr id="343059" name="Text Box 19"/>
            <p:cNvSpPr txBox="1">
              <a:spLocks noChangeArrowheads="1"/>
            </p:cNvSpPr>
            <p:nvPr/>
          </p:nvSpPr>
          <p:spPr bwMode="auto">
            <a:xfrm>
              <a:off x="1200" y="2160"/>
              <a:ext cx="125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ea typeface="宋体" pitchFamily="2" charset="-122"/>
                </a:rPr>
                <a:t>goto </a:t>
              </a:r>
              <a:r>
                <a:rPr lang="zh-CN" altLang="zh-CN" sz="2000">
                  <a:solidFill>
                    <a:srgbClr val="000000"/>
                  </a:solidFill>
                  <a:latin typeface="Times New Roman" pitchFamily="18" charset="0"/>
                  <a:ea typeface="宋体" pitchFamily="2" charset="-122"/>
                </a:rPr>
                <a:t>下一条语句</a:t>
              </a:r>
              <a:endParaRPr lang="zh-CN" altLang="en-US" sz="2000">
                <a:solidFill>
                  <a:srgbClr val="000000"/>
                </a:solidFill>
                <a:latin typeface="Times New Roman" pitchFamily="18" charset="0"/>
                <a:ea typeface="宋体" pitchFamily="2" charset="-122"/>
              </a:endParaRPr>
            </a:p>
          </p:txBody>
        </p:sp>
        <p:sp>
          <p:nvSpPr>
            <p:cNvPr id="343060" name="Line 20"/>
            <p:cNvSpPr>
              <a:spLocks noChangeShapeType="1"/>
            </p:cNvSpPr>
            <p:nvPr/>
          </p:nvSpPr>
          <p:spPr bwMode="auto">
            <a:xfrm>
              <a:off x="1008" y="216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343061" name="Group 21"/>
          <p:cNvGrpSpPr>
            <a:grpSpLocks/>
          </p:cNvGrpSpPr>
          <p:nvPr/>
        </p:nvGrpSpPr>
        <p:grpSpPr bwMode="auto">
          <a:xfrm>
            <a:off x="1250950" y="4724400"/>
            <a:ext cx="2514600" cy="1752600"/>
            <a:chOff x="1008" y="2832"/>
            <a:chExt cx="1584" cy="1104"/>
          </a:xfrm>
        </p:grpSpPr>
        <p:sp>
          <p:nvSpPr>
            <p:cNvPr id="343062" name="Rectangle 22"/>
            <p:cNvSpPr>
              <a:spLocks noChangeArrowheads="1"/>
            </p:cNvSpPr>
            <p:nvPr/>
          </p:nvSpPr>
          <p:spPr bwMode="auto">
            <a:xfrm>
              <a:off x="1056" y="2832"/>
              <a:ext cx="1488" cy="110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63" name="Line 23"/>
            <p:cNvSpPr>
              <a:spLocks noChangeShapeType="1"/>
            </p:cNvSpPr>
            <p:nvPr/>
          </p:nvSpPr>
          <p:spPr bwMode="auto">
            <a:xfrm>
              <a:off x="1008" y="321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343064" name="Text Box 24"/>
          <p:cNvSpPr txBox="1">
            <a:spLocks noChangeArrowheads="1"/>
          </p:cNvSpPr>
          <p:nvPr/>
        </p:nvSpPr>
        <p:spPr bwMode="auto">
          <a:xfrm>
            <a:off x="1851025" y="4860925"/>
            <a:ext cx="11207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E</a:t>
            </a:r>
            <a:r>
              <a:rPr lang="zh-CN" altLang="en-US" sz="2000">
                <a:solidFill>
                  <a:srgbClr val="000000"/>
                </a:solidFill>
                <a:latin typeface="Times New Roman" pitchFamily="18" charset="0"/>
                <a:ea typeface="宋体" pitchFamily="2" charset="-122"/>
              </a:rPr>
              <a:t>的代码</a:t>
            </a:r>
          </a:p>
        </p:txBody>
      </p:sp>
      <p:sp>
        <p:nvSpPr>
          <p:cNvPr id="343065" name="Text Box 25"/>
          <p:cNvSpPr txBox="1">
            <a:spLocks noChangeArrowheads="1"/>
          </p:cNvSpPr>
          <p:nvPr/>
        </p:nvSpPr>
        <p:spPr bwMode="auto">
          <a:xfrm>
            <a:off x="1803400" y="5486400"/>
            <a:ext cx="12176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A</a:t>
            </a:r>
            <a:r>
              <a:rPr lang="en-US" altLang="zh-CN" sz="2000" baseline="-25000">
                <a:solidFill>
                  <a:srgbClr val="000000"/>
                </a:solidFill>
                <a:latin typeface="Times New Roman" pitchFamily="18" charset="0"/>
                <a:ea typeface="宋体" pitchFamily="2" charset="-122"/>
              </a:rPr>
              <a:t>3</a:t>
            </a:r>
            <a:r>
              <a:rPr lang="zh-CN" altLang="en-US" sz="2000">
                <a:solidFill>
                  <a:srgbClr val="000000"/>
                </a:solidFill>
                <a:latin typeface="Times New Roman" pitchFamily="18" charset="0"/>
                <a:ea typeface="宋体" pitchFamily="2" charset="-122"/>
              </a:rPr>
              <a:t>的代码</a:t>
            </a:r>
          </a:p>
        </p:txBody>
      </p:sp>
      <p:grpSp>
        <p:nvGrpSpPr>
          <p:cNvPr id="343066" name="Group 26"/>
          <p:cNvGrpSpPr>
            <a:grpSpLocks/>
          </p:cNvGrpSpPr>
          <p:nvPr/>
        </p:nvGrpSpPr>
        <p:grpSpPr bwMode="auto">
          <a:xfrm>
            <a:off x="1250950" y="6019800"/>
            <a:ext cx="2514600" cy="457200"/>
            <a:chOff x="1008" y="3648"/>
            <a:chExt cx="1584" cy="288"/>
          </a:xfrm>
        </p:grpSpPr>
        <p:sp>
          <p:nvSpPr>
            <p:cNvPr id="343067" name="Text Box 27"/>
            <p:cNvSpPr txBox="1">
              <a:spLocks noChangeArrowheads="1"/>
            </p:cNvSpPr>
            <p:nvPr/>
          </p:nvSpPr>
          <p:spPr bwMode="auto">
            <a:xfrm>
              <a:off x="1238" y="3686"/>
              <a:ext cx="107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goto  E</a:t>
              </a:r>
              <a:r>
                <a:rPr lang="zh-CN" altLang="en-US" sz="2000">
                  <a:solidFill>
                    <a:srgbClr val="000000"/>
                  </a:solidFill>
                  <a:latin typeface="Times New Roman" pitchFamily="18" charset="0"/>
                  <a:ea typeface="宋体" pitchFamily="2" charset="-122"/>
                </a:rPr>
                <a:t>的始址</a:t>
              </a:r>
            </a:p>
          </p:txBody>
        </p:sp>
        <p:sp>
          <p:nvSpPr>
            <p:cNvPr id="343068" name="Line 28"/>
            <p:cNvSpPr>
              <a:spLocks noChangeShapeType="1"/>
            </p:cNvSpPr>
            <p:nvPr/>
          </p:nvSpPr>
          <p:spPr bwMode="auto">
            <a:xfrm>
              <a:off x="1008" y="3648"/>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343069" name="Text Box 29"/>
          <p:cNvSpPr txBox="1">
            <a:spLocks noChangeArrowheads="1"/>
          </p:cNvSpPr>
          <p:nvPr/>
        </p:nvSpPr>
        <p:spPr bwMode="auto">
          <a:xfrm>
            <a:off x="5640388" y="1133942"/>
            <a:ext cx="2666114"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100</a:t>
            </a:r>
            <a:r>
              <a:rPr lang="zh-CN" altLang="en-US" sz="2000" dirty="0">
                <a:solidFill>
                  <a:srgbClr val="000000"/>
                </a:solidFill>
                <a:latin typeface="Times New Roman" pitchFamily="18" charset="0"/>
                <a:ea typeface="宋体" pitchFamily="2" charset="-122"/>
              </a:rPr>
              <a:t>：</a:t>
            </a:r>
            <a:r>
              <a:rPr lang="en-US" altLang="zh-CN" sz="2000" dirty="0">
                <a:solidFill>
                  <a:srgbClr val="000000"/>
                </a:solidFill>
                <a:latin typeface="Times New Roman" pitchFamily="18" charset="0"/>
                <a:ea typeface="宋体" pitchFamily="2" charset="-122"/>
              </a:rPr>
              <a:t>if  </a:t>
            </a:r>
            <a:r>
              <a:rPr lang="en-US" altLang="zh-CN" sz="2000" dirty="0" smtClean="0">
                <a:solidFill>
                  <a:srgbClr val="000000"/>
                </a:solidFill>
                <a:latin typeface="Times New Roman" pitchFamily="18" charset="0"/>
                <a:ea typeface="宋体" pitchFamily="2" charset="-122"/>
              </a:rPr>
              <a:t>a&gt;b  </a:t>
            </a:r>
            <a:r>
              <a:rPr lang="en-US" altLang="zh-CN" sz="2000" dirty="0" err="1">
                <a:solidFill>
                  <a:srgbClr val="000000"/>
                </a:solidFill>
                <a:latin typeface="Times New Roman" pitchFamily="18" charset="0"/>
                <a:ea typeface="宋体" pitchFamily="2" charset="-122"/>
              </a:rPr>
              <a:t>goto</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102</a:t>
            </a:r>
            <a:endParaRPr lang="en-US" altLang="zh-CN" sz="2000" dirty="0">
              <a:solidFill>
                <a:srgbClr val="000000"/>
              </a:solidFill>
              <a:latin typeface="Times New Roman" pitchFamily="18" charset="0"/>
              <a:ea typeface="宋体" pitchFamily="2" charset="-122"/>
            </a:endParaRPr>
          </a:p>
          <a:p>
            <a:r>
              <a:rPr lang="en-US" altLang="zh-CN" sz="2000" dirty="0">
                <a:solidFill>
                  <a:srgbClr val="000000"/>
                </a:solidFill>
                <a:latin typeface="Times New Roman" pitchFamily="18" charset="0"/>
                <a:ea typeface="宋体" pitchFamily="2" charset="-122"/>
              </a:rPr>
              <a:t>101</a:t>
            </a:r>
            <a:r>
              <a:rPr lang="zh-CN" altLang="en-US" sz="2000" dirty="0">
                <a:solidFill>
                  <a:srgbClr val="000000"/>
                </a:solidFill>
                <a:latin typeface="Times New Roman" pitchFamily="18" charset="0"/>
                <a:ea typeface="宋体" pitchFamily="2" charset="-122"/>
              </a:rPr>
              <a:t>：</a:t>
            </a:r>
            <a:r>
              <a:rPr lang="en-US" altLang="zh-CN" sz="2000" dirty="0" err="1">
                <a:solidFill>
                  <a:srgbClr val="000000"/>
                </a:solidFill>
                <a:latin typeface="Times New Roman" pitchFamily="18" charset="0"/>
                <a:ea typeface="宋体" pitchFamily="2" charset="-122"/>
              </a:rPr>
              <a:t>goto</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104</a:t>
            </a:r>
            <a:endParaRPr lang="en-US" altLang="zh-CN" sz="2000" dirty="0">
              <a:solidFill>
                <a:srgbClr val="000000"/>
              </a:solidFill>
              <a:latin typeface="Times New Roman" pitchFamily="18" charset="0"/>
              <a:ea typeface="宋体" pitchFamily="2" charset="-122"/>
            </a:endParaRPr>
          </a:p>
          <a:p>
            <a:r>
              <a:rPr lang="en-US" altLang="zh-CN" sz="2000" dirty="0">
                <a:solidFill>
                  <a:srgbClr val="000000"/>
                </a:solidFill>
                <a:latin typeface="Times New Roman" pitchFamily="18" charset="0"/>
                <a:ea typeface="宋体" pitchFamily="2" charset="-122"/>
              </a:rPr>
              <a:t>102</a:t>
            </a:r>
            <a:r>
              <a:rPr lang="zh-CN" altLang="en-US" sz="2000" dirty="0">
                <a:solidFill>
                  <a:srgbClr val="000000"/>
                </a:solidFill>
                <a:latin typeface="Times New Roman" pitchFamily="18" charset="0"/>
                <a:ea typeface="宋体" pitchFamily="2" charset="-122"/>
              </a:rPr>
              <a:t>：</a:t>
            </a:r>
            <a:r>
              <a:rPr lang="en-US" altLang="zh-CN" sz="2000" dirty="0">
                <a:solidFill>
                  <a:srgbClr val="000000"/>
                </a:solidFill>
                <a:latin typeface="Times New Roman" pitchFamily="18" charset="0"/>
                <a:ea typeface="宋体" pitchFamily="2" charset="-122"/>
              </a:rPr>
              <a:t>if  </a:t>
            </a:r>
            <a:r>
              <a:rPr lang="en-US" altLang="zh-CN" sz="2000" dirty="0" smtClean="0">
                <a:solidFill>
                  <a:srgbClr val="000000"/>
                </a:solidFill>
                <a:latin typeface="Times New Roman" pitchFamily="18" charset="0"/>
                <a:ea typeface="宋体" pitchFamily="2" charset="-122"/>
              </a:rPr>
              <a:t>c&gt;d  </a:t>
            </a:r>
            <a:r>
              <a:rPr lang="en-US" altLang="zh-CN" sz="2000" dirty="0" err="1">
                <a:solidFill>
                  <a:srgbClr val="000000"/>
                </a:solidFill>
                <a:latin typeface="Times New Roman" pitchFamily="18" charset="0"/>
                <a:ea typeface="宋体" pitchFamily="2" charset="-122"/>
              </a:rPr>
              <a:t>goto</a:t>
            </a:r>
            <a:r>
              <a:rPr lang="en-US" altLang="zh-CN" sz="2000" dirty="0">
                <a:solidFill>
                  <a:srgbClr val="000000"/>
                </a:solidFill>
                <a:latin typeface="Times New Roman" pitchFamily="18" charset="0"/>
                <a:ea typeface="宋体" pitchFamily="2" charset="-122"/>
              </a:rPr>
              <a:t> —</a:t>
            </a:r>
          </a:p>
          <a:p>
            <a:r>
              <a:rPr lang="en-US" altLang="zh-CN" sz="2000" dirty="0">
                <a:solidFill>
                  <a:srgbClr val="000000"/>
                </a:solidFill>
                <a:latin typeface="Times New Roman" pitchFamily="18" charset="0"/>
                <a:ea typeface="宋体" pitchFamily="2" charset="-122"/>
              </a:rPr>
              <a:t>103</a:t>
            </a:r>
            <a:r>
              <a:rPr lang="zh-CN" altLang="en-US" sz="2000" dirty="0">
                <a:solidFill>
                  <a:srgbClr val="000000"/>
                </a:solidFill>
                <a:latin typeface="Times New Roman" pitchFamily="18" charset="0"/>
                <a:ea typeface="宋体" pitchFamily="2" charset="-122"/>
              </a:rPr>
              <a:t>：</a:t>
            </a:r>
            <a:r>
              <a:rPr lang="en-US" altLang="zh-CN" sz="2000" dirty="0" err="1">
                <a:solidFill>
                  <a:srgbClr val="000000"/>
                </a:solidFill>
                <a:latin typeface="Times New Roman" pitchFamily="18" charset="0"/>
                <a:ea typeface="宋体" pitchFamily="2" charset="-122"/>
              </a:rPr>
              <a:t>goto</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104</a:t>
            </a:r>
            <a:endParaRPr lang="en-US" altLang="zh-CN" sz="2000" dirty="0">
              <a:solidFill>
                <a:srgbClr val="000000"/>
              </a:solidFill>
              <a:latin typeface="Times New Roman" pitchFamily="18" charset="0"/>
              <a:ea typeface="宋体" pitchFamily="2" charset="-122"/>
            </a:endParaRPr>
          </a:p>
          <a:p>
            <a:r>
              <a:rPr lang="en-US" altLang="zh-CN" sz="2000" dirty="0">
                <a:solidFill>
                  <a:srgbClr val="000000"/>
                </a:solidFill>
                <a:latin typeface="Times New Roman" pitchFamily="18" charset="0"/>
                <a:ea typeface="宋体" pitchFamily="2" charset="-122"/>
              </a:rPr>
              <a:t>104</a:t>
            </a:r>
            <a:r>
              <a:rPr lang="zh-CN" altLang="en-US" sz="2000" dirty="0">
                <a:solidFill>
                  <a:srgbClr val="000000"/>
                </a:solidFill>
                <a:latin typeface="Times New Roman" pitchFamily="18" charset="0"/>
                <a:ea typeface="宋体" pitchFamily="2" charset="-122"/>
              </a:rPr>
              <a:t>：</a:t>
            </a:r>
            <a:r>
              <a:rPr lang="en-US" altLang="zh-CN" sz="2000" dirty="0">
                <a:solidFill>
                  <a:srgbClr val="000000"/>
                </a:solidFill>
                <a:latin typeface="Times New Roman" pitchFamily="18" charset="0"/>
                <a:ea typeface="宋体" pitchFamily="2" charset="-122"/>
              </a:rPr>
              <a:t>if  e&lt;f  </a:t>
            </a:r>
            <a:r>
              <a:rPr lang="en-US" altLang="zh-CN" sz="2000" dirty="0" err="1">
                <a:solidFill>
                  <a:srgbClr val="000000"/>
                </a:solidFill>
                <a:latin typeface="Times New Roman" pitchFamily="18" charset="0"/>
                <a:ea typeface="宋体" pitchFamily="2" charset="-122"/>
              </a:rPr>
              <a:t>goto</a:t>
            </a:r>
            <a:r>
              <a:rPr lang="en-US" altLang="zh-CN" sz="2000" dirty="0">
                <a:solidFill>
                  <a:srgbClr val="000000"/>
                </a:solidFill>
                <a:latin typeface="Times New Roman" pitchFamily="18" charset="0"/>
                <a:ea typeface="宋体" pitchFamily="2" charset="-122"/>
              </a:rPr>
              <a:t>  —</a:t>
            </a:r>
          </a:p>
          <a:p>
            <a:r>
              <a:rPr lang="en-US" altLang="zh-CN" sz="2000" dirty="0">
                <a:solidFill>
                  <a:srgbClr val="000000"/>
                </a:solidFill>
                <a:latin typeface="Times New Roman" pitchFamily="18" charset="0"/>
                <a:ea typeface="宋体" pitchFamily="2" charset="-122"/>
              </a:rPr>
              <a:t>105</a:t>
            </a:r>
            <a:r>
              <a:rPr lang="zh-CN" altLang="en-US" sz="2000" dirty="0">
                <a:solidFill>
                  <a:srgbClr val="000000"/>
                </a:solidFill>
                <a:latin typeface="Times New Roman" pitchFamily="18" charset="0"/>
                <a:ea typeface="宋体" pitchFamily="2" charset="-122"/>
              </a:rPr>
              <a:t>：</a:t>
            </a:r>
            <a:r>
              <a:rPr lang="en-US" altLang="zh-CN" sz="2000" dirty="0" err="1">
                <a:solidFill>
                  <a:srgbClr val="000000"/>
                </a:solidFill>
                <a:latin typeface="Times New Roman" pitchFamily="18" charset="0"/>
                <a:ea typeface="宋体" pitchFamily="2" charset="-122"/>
              </a:rPr>
              <a:t>goto</a:t>
            </a:r>
            <a:r>
              <a:rPr lang="en-US" altLang="zh-CN" sz="2000" dirty="0">
                <a:solidFill>
                  <a:srgbClr val="000000"/>
                </a:solidFill>
                <a:latin typeface="Times New Roman" pitchFamily="18" charset="0"/>
                <a:ea typeface="宋体" pitchFamily="2" charset="-122"/>
              </a:rPr>
              <a:t>  —</a:t>
            </a:r>
          </a:p>
        </p:txBody>
      </p:sp>
      <p:sp>
        <p:nvSpPr>
          <p:cNvPr id="343070" name="Text Box 30"/>
          <p:cNvSpPr txBox="1">
            <a:spLocks noChangeArrowheads="1"/>
          </p:cNvSpPr>
          <p:nvPr/>
        </p:nvSpPr>
        <p:spPr bwMode="auto">
          <a:xfrm>
            <a:off x="5638800" y="4937125"/>
            <a:ext cx="24876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ea typeface="宋体" pitchFamily="2" charset="-122"/>
              </a:rPr>
              <a:t>127</a:t>
            </a:r>
            <a:r>
              <a:rPr lang="zh-CN" altLang="en-US" sz="2000">
                <a:solidFill>
                  <a:srgbClr val="000000"/>
                </a:solidFill>
                <a:latin typeface="Times New Roman" pitchFamily="18" charset="0"/>
                <a:ea typeface="宋体" pitchFamily="2" charset="-122"/>
              </a:rPr>
              <a:t>：</a:t>
            </a:r>
            <a:r>
              <a:rPr lang="en-US" altLang="zh-CN" sz="2000">
                <a:solidFill>
                  <a:srgbClr val="000000"/>
                </a:solidFill>
                <a:latin typeface="Times New Roman" pitchFamily="18" charset="0"/>
                <a:ea typeface="宋体" pitchFamily="2" charset="-122"/>
              </a:rPr>
              <a:t>if  a&lt;b  goto  —</a:t>
            </a:r>
          </a:p>
          <a:p>
            <a:r>
              <a:rPr lang="en-US" altLang="zh-CN" sz="2000">
                <a:solidFill>
                  <a:srgbClr val="000000"/>
                </a:solidFill>
                <a:latin typeface="Times New Roman" pitchFamily="18" charset="0"/>
                <a:ea typeface="宋体" pitchFamily="2" charset="-122"/>
              </a:rPr>
              <a:t>128</a:t>
            </a:r>
            <a:r>
              <a:rPr lang="zh-CN" altLang="en-US" sz="2000">
                <a:solidFill>
                  <a:srgbClr val="000000"/>
                </a:solidFill>
                <a:latin typeface="Times New Roman" pitchFamily="18" charset="0"/>
                <a:ea typeface="宋体" pitchFamily="2" charset="-122"/>
              </a:rPr>
              <a:t>：</a:t>
            </a:r>
            <a:r>
              <a:rPr lang="en-US" altLang="zh-CN" sz="2000">
                <a:solidFill>
                  <a:srgbClr val="000000"/>
                </a:solidFill>
                <a:latin typeface="Times New Roman" pitchFamily="18" charset="0"/>
                <a:ea typeface="宋体" pitchFamily="2" charset="-122"/>
              </a:rPr>
              <a:t>goto  —</a:t>
            </a:r>
          </a:p>
        </p:txBody>
      </p:sp>
      <p:grpSp>
        <p:nvGrpSpPr>
          <p:cNvPr id="343071" name="Group 31"/>
          <p:cNvGrpSpPr>
            <a:grpSpLocks/>
          </p:cNvGrpSpPr>
          <p:nvPr/>
        </p:nvGrpSpPr>
        <p:grpSpPr bwMode="auto">
          <a:xfrm>
            <a:off x="2197100" y="523875"/>
            <a:ext cx="2590800" cy="457200"/>
            <a:chOff x="1392" y="288"/>
            <a:chExt cx="1632" cy="288"/>
          </a:xfrm>
        </p:grpSpPr>
        <p:sp>
          <p:nvSpPr>
            <p:cNvPr id="343072" name="Line 32"/>
            <p:cNvSpPr>
              <a:spLocks noChangeShapeType="1"/>
            </p:cNvSpPr>
            <p:nvPr/>
          </p:nvSpPr>
          <p:spPr bwMode="auto">
            <a:xfrm>
              <a:off x="1392" y="336"/>
              <a:ext cx="163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73" name="Text Box 33"/>
            <p:cNvSpPr txBox="1">
              <a:spLocks noChangeArrowheads="1"/>
            </p:cNvSpPr>
            <p:nvPr/>
          </p:nvSpPr>
          <p:spPr bwMode="auto">
            <a:xfrm>
              <a:off x="2123" y="288"/>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grpSp>
        <p:nvGrpSpPr>
          <p:cNvPr id="343074" name="Group 34"/>
          <p:cNvGrpSpPr>
            <a:grpSpLocks/>
          </p:cNvGrpSpPr>
          <p:nvPr/>
        </p:nvGrpSpPr>
        <p:grpSpPr bwMode="auto">
          <a:xfrm>
            <a:off x="5340350" y="0"/>
            <a:ext cx="527050" cy="533400"/>
            <a:chOff x="3456" y="0"/>
            <a:chExt cx="332" cy="336"/>
          </a:xfrm>
        </p:grpSpPr>
        <p:sp>
          <p:nvSpPr>
            <p:cNvPr id="343075" name="AutoShape 35"/>
            <p:cNvSpPr>
              <a:spLocks noChangeArrowheads="1"/>
            </p:cNvSpPr>
            <p:nvPr/>
          </p:nvSpPr>
          <p:spPr bwMode="auto">
            <a:xfrm>
              <a:off x="3552" y="192"/>
              <a:ext cx="96" cy="144"/>
            </a:xfrm>
            <a:prstGeom prst="triangle">
              <a:avLst>
                <a:gd name="adj" fmla="val 5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76" name="Text Box 36"/>
            <p:cNvSpPr txBox="1">
              <a:spLocks noChangeArrowheads="1"/>
            </p:cNvSpPr>
            <p:nvPr/>
          </p:nvSpPr>
          <p:spPr bwMode="auto">
            <a:xfrm>
              <a:off x="3456" y="0"/>
              <a:ext cx="33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FF0000"/>
                  </a:solidFill>
                  <a:latin typeface="Times New Roman" pitchFamily="18" charset="0"/>
                  <a:ea typeface="宋体" pitchFamily="2" charset="-122"/>
                </a:rPr>
                <a:t>106</a:t>
              </a:r>
            </a:p>
          </p:txBody>
        </p:sp>
      </p:grpSp>
      <p:sp>
        <p:nvSpPr>
          <p:cNvPr id="343077" name="Text Box 37"/>
          <p:cNvSpPr txBox="1">
            <a:spLocks noChangeArrowheads="1"/>
          </p:cNvSpPr>
          <p:nvPr/>
        </p:nvSpPr>
        <p:spPr bwMode="auto">
          <a:xfrm>
            <a:off x="5638800" y="3124200"/>
            <a:ext cx="88265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70000"/>
              </a:lnSpc>
            </a:pPr>
            <a:r>
              <a:rPr lang="en-US" altLang="zh-CN" sz="2000">
                <a:solidFill>
                  <a:srgbClr val="000000"/>
                </a:solidFill>
                <a:latin typeface="Times New Roman" pitchFamily="18" charset="0"/>
                <a:ea typeface="宋体" pitchFamily="2" charset="-122"/>
              </a:rPr>
              <a:t>106</a:t>
            </a:r>
            <a:r>
              <a:rPr lang="zh-CN" altLang="en-US" sz="2000">
                <a:solidFill>
                  <a:srgbClr val="000000"/>
                </a:solidFill>
                <a:latin typeface="Times New Roman" pitchFamily="18" charset="0"/>
                <a:ea typeface="宋体" pitchFamily="2" charset="-122"/>
              </a:rPr>
              <a:t>： </a:t>
            </a:r>
          </a:p>
          <a:p>
            <a:pPr>
              <a:lnSpc>
                <a:spcPct val="70000"/>
              </a:lnSpc>
            </a:pPr>
            <a:r>
              <a:rPr lang="zh-CN" altLang="en-US" sz="2000">
                <a:solidFill>
                  <a:srgbClr val="000000"/>
                </a:solidFill>
                <a:latin typeface="Times New Roman" pitchFamily="18" charset="0"/>
                <a:ea typeface="宋体" pitchFamily="2" charset="-122"/>
              </a:rPr>
              <a:t>  </a:t>
            </a:r>
            <a:r>
              <a:rPr lang="en-US" altLang="zh-CN" sz="2000">
                <a:solidFill>
                  <a:srgbClr val="000000"/>
                </a:solidFill>
                <a:latin typeface="Times New Roman" pitchFamily="18" charset="0"/>
                <a:ea typeface="宋体" pitchFamily="2" charset="-122"/>
              </a:rPr>
              <a:t>...</a:t>
            </a:r>
          </a:p>
          <a:p>
            <a:pPr>
              <a:lnSpc>
                <a:spcPct val="70000"/>
              </a:lnSpc>
            </a:pPr>
            <a:r>
              <a:rPr lang="en-US" altLang="zh-CN" sz="2000">
                <a:solidFill>
                  <a:srgbClr val="000000"/>
                </a:solidFill>
                <a:latin typeface="Times New Roman" pitchFamily="18" charset="0"/>
                <a:ea typeface="宋体" pitchFamily="2" charset="-122"/>
              </a:rPr>
              <a:t>115</a:t>
            </a:r>
            <a:r>
              <a:rPr lang="zh-CN" altLang="en-US" sz="2000">
                <a:solidFill>
                  <a:srgbClr val="000000"/>
                </a:solidFill>
                <a:latin typeface="Times New Roman" pitchFamily="18" charset="0"/>
                <a:ea typeface="宋体" pitchFamily="2" charset="-122"/>
              </a:rPr>
              <a:t>：</a:t>
            </a:r>
          </a:p>
        </p:txBody>
      </p:sp>
      <p:sp>
        <p:nvSpPr>
          <p:cNvPr id="343078" name="Text Box 38"/>
          <p:cNvSpPr txBox="1">
            <a:spLocks noChangeArrowheads="1"/>
          </p:cNvSpPr>
          <p:nvPr/>
        </p:nvSpPr>
        <p:spPr bwMode="auto">
          <a:xfrm>
            <a:off x="5638800" y="3810000"/>
            <a:ext cx="16668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ea typeface="宋体" pitchFamily="2" charset="-122"/>
              </a:rPr>
              <a:t>116</a:t>
            </a:r>
            <a:r>
              <a:rPr lang="zh-CN" altLang="en-US" sz="2000">
                <a:solidFill>
                  <a:srgbClr val="000000"/>
                </a:solidFill>
                <a:latin typeface="Times New Roman" pitchFamily="18" charset="0"/>
                <a:ea typeface="宋体" pitchFamily="2" charset="-122"/>
              </a:rPr>
              <a:t>：</a:t>
            </a:r>
            <a:r>
              <a:rPr lang="en-US" altLang="zh-CN" sz="2000">
                <a:solidFill>
                  <a:srgbClr val="000000"/>
                </a:solidFill>
                <a:latin typeface="Times New Roman" pitchFamily="18" charset="0"/>
                <a:ea typeface="宋体" pitchFamily="2" charset="-122"/>
              </a:rPr>
              <a:t>goto  —</a:t>
            </a:r>
          </a:p>
        </p:txBody>
      </p:sp>
      <p:grpSp>
        <p:nvGrpSpPr>
          <p:cNvPr id="343079" name="Group 39"/>
          <p:cNvGrpSpPr>
            <a:grpSpLocks/>
          </p:cNvGrpSpPr>
          <p:nvPr/>
        </p:nvGrpSpPr>
        <p:grpSpPr bwMode="auto">
          <a:xfrm>
            <a:off x="5989638" y="0"/>
            <a:ext cx="527050" cy="533400"/>
            <a:chOff x="3892" y="0"/>
            <a:chExt cx="332" cy="336"/>
          </a:xfrm>
        </p:grpSpPr>
        <p:sp>
          <p:nvSpPr>
            <p:cNvPr id="343080" name="AutoShape 40"/>
            <p:cNvSpPr>
              <a:spLocks noChangeArrowheads="1"/>
            </p:cNvSpPr>
            <p:nvPr/>
          </p:nvSpPr>
          <p:spPr bwMode="auto">
            <a:xfrm>
              <a:off x="3988" y="192"/>
              <a:ext cx="96" cy="144"/>
            </a:xfrm>
            <a:prstGeom prst="triangle">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81" name="Text Box 41"/>
            <p:cNvSpPr txBox="1">
              <a:spLocks noChangeArrowheads="1"/>
            </p:cNvSpPr>
            <p:nvPr/>
          </p:nvSpPr>
          <p:spPr bwMode="auto">
            <a:xfrm>
              <a:off x="3892" y="0"/>
              <a:ext cx="332"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0000FF"/>
                  </a:solidFill>
                  <a:latin typeface="Times New Roman" pitchFamily="18" charset="0"/>
                  <a:ea typeface="宋体" pitchFamily="2" charset="-122"/>
                </a:rPr>
                <a:t>116</a:t>
              </a:r>
            </a:p>
          </p:txBody>
        </p:sp>
      </p:grpSp>
      <p:grpSp>
        <p:nvGrpSpPr>
          <p:cNvPr id="343082" name="Group 42"/>
          <p:cNvGrpSpPr>
            <a:grpSpLocks/>
          </p:cNvGrpSpPr>
          <p:nvPr/>
        </p:nvGrpSpPr>
        <p:grpSpPr bwMode="auto">
          <a:xfrm>
            <a:off x="6781800" y="0"/>
            <a:ext cx="527050" cy="533400"/>
            <a:chOff x="4516" y="0"/>
            <a:chExt cx="332" cy="336"/>
          </a:xfrm>
        </p:grpSpPr>
        <p:sp>
          <p:nvSpPr>
            <p:cNvPr id="343083" name="AutoShape 43"/>
            <p:cNvSpPr>
              <a:spLocks noChangeArrowheads="1"/>
            </p:cNvSpPr>
            <p:nvPr/>
          </p:nvSpPr>
          <p:spPr bwMode="auto">
            <a:xfrm>
              <a:off x="4612" y="192"/>
              <a:ext cx="96" cy="144"/>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84" name="Text Box 44"/>
            <p:cNvSpPr txBox="1">
              <a:spLocks noChangeArrowheads="1"/>
            </p:cNvSpPr>
            <p:nvPr/>
          </p:nvSpPr>
          <p:spPr bwMode="auto">
            <a:xfrm>
              <a:off x="4516" y="0"/>
              <a:ext cx="332"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FF0000"/>
                  </a:solidFill>
                  <a:latin typeface="Times New Roman" pitchFamily="18" charset="0"/>
                  <a:ea typeface="宋体" pitchFamily="2" charset="-122"/>
                </a:rPr>
                <a:t>117</a:t>
              </a:r>
            </a:p>
          </p:txBody>
        </p:sp>
      </p:grpSp>
      <p:sp>
        <p:nvSpPr>
          <p:cNvPr id="343085" name="Text Box 45"/>
          <p:cNvSpPr txBox="1">
            <a:spLocks noChangeArrowheads="1"/>
          </p:cNvSpPr>
          <p:nvPr/>
        </p:nvSpPr>
        <p:spPr bwMode="auto">
          <a:xfrm>
            <a:off x="5638800" y="4191000"/>
            <a:ext cx="88265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70000"/>
              </a:lnSpc>
            </a:pPr>
            <a:r>
              <a:rPr lang="en-US" altLang="zh-CN" sz="2000">
                <a:solidFill>
                  <a:srgbClr val="000000"/>
                </a:solidFill>
                <a:latin typeface="Times New Roman" pitchFamily="18" charset="0"/>
                <a:ea typeface="宋体" pitchFamily="2" charset="-122"/>
              </a:rPr>
              <a:t>117</a:t>
            </a:r>
            <a:r>
              <a:rPr lang="zh-CN" altLang="en-US" sz="2000">
                <a:solidFill>
                  <a:srgbClr val="000000"/>
                </a:solidFill>
                <a:latin typeface="Times New Roman" pitchFamily="18" charset="0"/>
                <a:ea typeface="宋体" pitchFamily="2" charset="-122"/>
              </a:rPr>
              <a:t>： </a:t>
            </a:r>
          </a:p>
          <a:p>
            <a:pPr>
              <a:lnSpc>
                <a:spcPct val="70000"/>
              </a:lnSpc>
            </a:pPr>
            <a:r>
              <a:rPr lang="zh-CN" altLang="en-US" sz="2000">
                <a:solidFill>
                  <a:srgbClr val="000000"/>
                </a:solidFill>
                <a:latin typeface="Times New Roman" pitchFamily="18" charset="0"/>
                <a:ea typeface="宋体" pitchFamily="2" charset="-122"/>
              </a:rPr>
              <a:t>  </a:t>
            </a:r>
            <a:r>
              <a:rPr lang="en-US" altLang="zh-CN" sz="2000">
                <a:solidFill>
                  <a:srgbClr val="000000"/>
                </a:solidFill>
                <a:latin typeface="Times New Roman" pitchFamily="18" charset="0"/>
                <a:ea typeface="宋体" pitchFamily="2" charset="-122"/>
              </a:rPr>
              <a:t>...</a:t>
            </a:r>
          </a:p>
          <a:p>
            <a:pPr>
              <a:lnSpc>
                <a:spcPct val="70000"/>
              </a:lnSpc>
            </a:pPr>
            <a:r>
              <a:rPr lang="en-US" altLang="zh-CN" sz="2000">
                <a:solidFill>
                  <a:srgbClr val="000000"/>
                </a:solidFill>
                <a:latin typeface="Times New Roman" pitchFamily="18" charset="0"/>
                <a:ea typeface="宋体" pitchFamily="2" charset="-122"/>
              </a:rPr>
              <a:t>126</a:t>
            </a:r>
            <a:r>
              <a:rPr lang="zh-CN" altLang="en-US" sz="2000">
                <a:solidFill>
                  <a:srgbClr val="000000"/>
                </a:solidFill>
                <a:latin typeface="Times New Roman" pitchFamily="18" charset="0"/>
                <a:ea typeface="宋体" pitchFamily="2" charset="-122"/>
              </a:rPr>
              <a:t>：</a:t>
            </a:r>
          </a:p>
        </p:txBody>
      </p:sp>
      <p:sp>
        <p:nvSpPr>
          <p:cNvPr id="343086" name="Rectangle 46"/>
          <p:cNvSpPr>
            <a:spLocks noChangeArrowheads="1"/>
          </p:cNvSpPr>
          <p:nvPr/>
        </p:nvSpPr>
        <p:spPr bwMode="auto">
          <a:xfrm>
            <a:off x="6324600" y="4267200"/>
            <a:ext cx="1828800" cy="609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latin typeface="Times New Roman" pitchFamily="18" charset="0"/>
                <a:ea typeface="宋体" pitchFamily="2" charset="-122"/>
              </a:rPr>
              <a:t>A</a:t>
            </a:r>
            <a:r>
              <a:rPr lang="en-US" altLang="zh-CN" sz="2000" baseline="-25000">
                <a:solidFill>
                  <a:srgbClr val="000000"/>
                </a:solidFill>
                <a:latin typeface="Times New Roman" pitchFamily="18" charset="0"/>
                <a:ea typeface="宋体" pitchFamily="2" charset="-122"/>
              </a:rPr>
              <a:t>2</a:t>
            </a:r>
            <a:r>
              <a:rPr lang="zh-CN" altLang="zh-CN" sz="2000">
                <a:solidFill>
                  <a:srgbClr val="000000"/>
                </a:solidFill>
                <a:latin typeface="Times New Roman" pitchFamily="18" charset="0"/>
                <a:ea typeface="宋体" pitchFamily="2" charset="-122"/>
              </a:rPr>
              <a:t>的代码</a:t>
            </a:r>
            <a:endParaRPr lang="zh-CN" altLang="en-US" sz="2000">
              <a:solidFill>
                <a:srgbClr val="000000"/>
              </a:solidFill>
              <a:latin typeface="Times New Roman" pitchFamily="18" charset="0"/>
              <a:ea typeface="宋体" pitchFamily="2" charset="-122"/>
            </a:endParaRPr>
          </a:p>
        </p:txBody>
      </p:sp>
      <p:grpSp>
        <p:nvGrpSpPr>
          <p:cNvPr id="343087" name="Group 47"/>
          <p:cNvGrpSpPr>
            <a:grpSpLocks/>
          </p:cNvGrpSpPr>
          <p:nvPr/>
        </p:nvGrpSpPr>
        <p:grpSpPr bwMode="auto">
          <a:xfrm>
            <a:off x="5683250" y="533400"/>
            <a:ext cx="473075" cy="457200"/>
            <a:chOff x="1392" y="288"/>
            <a:chExt cx="1689" cy="288"/>
          </a:xfrm>
        </p:grpSpPr>
        <p:sp>
          <p:nvSpPr>
            <p:cNvPr id="343088" name="Line 48"/>
            <p:cNvSpPr>
              <a:spLocks noChangeShapeType="1"/>
            </p:cNvSpPr>
            <p:nvPr/>
          </p:nvSpPr>
          <p:spPr bwMode="auto">
            <a:xfrm>
              <a:off x="1392" y="336"/>
              <a:ext cx="163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89" name="Text Box 49"/>
            <p:cNvSpPr txBox="1">
              <a:spLocks noChangeArrowheads="1"/>
            </p:cNvSpPr>
            <p:nvPr/>
          </p:nvSpPr>
          <p:spPr bwMode="auto">
            <a:xfrm>
              <a:off x="1454" y="288"/>
              <a:ext cx="16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grpSp>
        <p:nvGrpSpPr>
          <p:cNvPr id="343090" name="Group 50"/>
          <p:cNvGrpSpPr>
            <a:grpSpLocks/>
          </p:cNvGrpSpPr>
          <p:nvPr/>
        </p:nvGrpSpPr>
        <p:grpSpPr bwMode="auto">
          <a:xfrm>
            <a:off x="7194550" y="533400"/>
            <a:ext cx="473075" cy="457200"/>
            <a:chOff x="1392" y="288"/>
            <a:chExt cx="1689" cy="288"/>
          </a:xfrm>
        </p:grpSpPr>
        <p:sp>
          <p:nvSpPr>
            <p:cNvPr id="343091" name="Line 51"/>
            <p:cNvSpPr>
              <a:spLocks noChangeShapeType="1"/>
            </p:cNvSpPr>
            <p:nvPr/>
          </p:nvSpPr>
          <p:spPr bwMode="auto">
            <a:xfrm>
              <a:off x="1392" y="336"/>
              <a:ext cx="163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92" name="Text Box 52"/>
            <p:cNvSpPr txBox="1">
              <a:spLocks noChangeArrowheads="1"/>
            </p:cNvSpPr>
            <p:nvPr/>
          </p:nvSpPr>
          <p:spPr bwMode="auto">
            <a:xfrm>
              <a:off x="1454" y="288"/>
              <a:ext cx="16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grpSp>
        <p:nvGrpSpPr>
          <p:cNvPr id="343093" name="Group 53"/>
          <p:cNvGrpSpPr>
            <a:grpSpLocks/>
          </p:cNvGrpSpPr>
          <p:nvPr/>
        </p:nvGrpSpPr>
        <p:grpSpPr bwMode="auto">
          <a:xfrm>
            <a:off x="2209800" y="838200"/>
            <a:ext cx="5715000" cy="457200"/>
            <a:chOff x="1392" y="288"/>
            <a:chExt cx="1632" cy="288"/>
          </a:xfrm>
        </p:grpSpPr>
        <p:sp>
          <p:nvSpPr>
            <p:cNvPr id="343094" name="Line 54"/>
            <p:cNvSpPr>
              <a:spLocks noChangeShapeType="1"/>
            </p:cNvSpPr>
            <p:nvPr/>
          </p:nvSpPr>
          <p:spPr bwMode="auto">
            <a:xfrm>
              <a:off x="1392" y="336"/>
              <a:ext cx="163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095" name="Text Box 55"/>
            <p:cNvSpPr txBox="1">
              <a:spLocks noChangeArrowheads="1"/>
            </p:cNvSpPr>
            <p:nvPr/>
          </p:nvSpPr>
          <p:spPr bwMode="auto">
            <a:xfrm>
              <a:off x="2202" y="288"/>
              <a:ext cx="13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sp>
        <p:nvSpPr>
          <p:cNvPr id="343096" name="Text Box 56"/>
          <p:cNvSpPr txBox="1">
            <a:spLocks noChangeArrowheads="1"/>
          </p:cNvSpPr>
          <p:nvPr/>
        </p:nvSpPr>
        <p:spPr bwMode="auto">
          <a:xfrm>
            <a:off x="7697260" y="1782762"/>
            <a:ext cx="565150" cy="3968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a:solidFill>
                  <a:srgbClr val="FF0000"/>
                </a:solidFill>
                <a:latin typeface="Times New Roman" pitchFamily="18" charset="0"/>
                <a:ea typeface="宋体" pitchFamily="2" charset="-122"/>
              </a:rPr>
              <a:t>106</a:t>
            </a:r>
          </a:p>
        </p:txBody>
      </p:sp>
      <p:sp>
        <p:nvSpPr>
          <p:cNvPr id="343097" name="Text Box 57"/>
          <p:cNvSpPr txBox="1">
            <a:spLocks noChangeArrowheads="1"/>
          </p:cNvSpPr>
          <p:nvPr/>
        </p:nvSpPr>
        <p:spPr bwMode="auto">
          <a:xfrm>
            <a:off x="7685932" y="2418940"/>
            <a:ext cx="565150" cy="3968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a:solidFill>
                  <a:srgbClr val="FF0000"/>
                </a:solidFill>
                <a:latin typeface="Times New Roman" pitchFamily="18" charset="0"/>
                <a:ea typeface="宋体" pitchFamily="2" charset="-122"/>
              </a:rPr>
              <a:t>106</a:t>
            </a:r>
          </a:p>
        </p:txBody>
      </p:sp>
      <p:sp>
        <p:nvSpPr>
          <p:cNvPr id="343099" name="Text Box 59"/>
          <p:cNvSpPr txBox="1">
            <a:spLocks noChangeArrowheads="1"/>
          </p:cNvSpPr>
          <p:nvPr/>
        </p:nvSpPr>
        <p:spPr bwMode="auto">
          <a:xfrm>
            <a:off x="6934200" y="2727325"/>
            <a:ext cx="565150" cy="3968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117</a:t>
            </a:r>
          </a:p>
        </p:txBody>
      </p:sp>
      <p:grpSp>
        <p:nvGrpSpPr>
          <p:cNvPr id="343100" name="Group 60"/>
          <p:cNvGrpSpPr>
            <a:grpSpLocks/>
          </p:cNvGrpSpPr>
          <p:nvPr/>
        </p:nvGrpSpPr>
        <p:grpSpPr bwMode="auto">
          <a:xfrm>
            <a:off x="1524000" y="1143000"/>
            <a:ext cx="527050" cy="533400"/>
            <a:chOff x="4516" y="0"/>
            <a:chExt cx="332" cy="336"/>
          </a:xfrm>
        </p:grpSpPr>
        <p:sp>
          <p:nvSpPr>
            <p:cNvPr id="343101" name="AutoShape 61"/>
            <p:cNvSpPr>
              <a:spLocks noChangeArrowheads="1"/>
            </p:cNvSpPr>
            <p:nvPr/>
          </p:nvSpPr>
          <p:spPr bwMode="auto">
            <a:xfrm>
              <a:off x="4612" y="192"/>
              <a:ext cx="96" cy="144"/>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02" name="Text Box 62"/>
            <p:cNvSpPr txBox="1">
              <a:spLocks noChangeArrowheads="1"/>
            </p:cNvSpPr>
            <p:nvPr/>
          </p:nvSpPr>
          <p:spPr bwMode="auto">
            <a:xfrm>
              <a:off x="4516" y="0"/>
              <a:ext cx="332"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FF0000"/>
                  </a:solidFill>
                  <a:latin typeface="Times New Roman" pitchFamily="18" charset="0"/>
                  <a:ea typeface="宋体" pitchFamily="2" charset="-122"/>
                </a:rPr>
                <a:t>127</a:t>
              </a:r>
            </a:p>
          </p:txBody>
        </p:sp>
      </p:grpSp>
      <p:grpSp>
        <p:nvGrpSpPr>
          <p:cNvPr id="343103" name="Group 63"/>
          <p:cNvGrpSpPr>
            <a:grpSpLocks/>
          </p:cNvGrpSpPr>
          <p:nvPr/>
        </p:nvGrpSpPr>
        <p:grpSpPr bwMode="auto">
          <a:xfrm>
            <a:off x="2882900" y="1676400"/>
            <a:ext cx="609600" cy="457200"/>
            <a:chOff x="1392" y="288"/>
            <a:chExt cx="1632" cy="288"/>
          </a:xfrm>
        </p:grpSpPr>
        <p:sp>
          <p:nvSpPr>
            <p:cNvPr id="343104" name="Line 64"/>
            <p:cNvSpPr>
              <a:spLocks noChangeShapeType="1"/>
            </p:cNvSpPr>
            <p:nvPr/>
          </p:nvSpPr>
          <p:spPr bwMode="auto">
            <a:xfrm>
              <a:off x="1392" y="336"/>
              <a:ext cx="163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05" name="Text Box 65"/>
            <p:cNvSpPr txBox="1">
              <a:spLocks noChangeArrowheads="1"/>
            </p:cNvSpPr>
            <p:nvPr/>
          </p:nvSpPr>
          <p:spPr bwMode="auto">
            <a:xfrm>
              <a:off x="1660" y="288"/>
              <a:ext cx="12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grpSp>
        <p:nvGrpSpPr>
          <p:cNvPr id="343106" name="Group 66"/>
          <p:cNvGrpSpPr>
            <a:grpSpLocks/>
          </p:cNvGrpSpPr>
          <p:nvPr/>
        </p:nvGrpSpPr>
        <p:grpSpPr bwMode="auto">
          <a:xfrm>
            <a:off x="2555875" y="1143000"/>
            <a:ext cx="527050" cy="533400"/>
            <a:chOff x="4516" y="0"/>
            <a:chExt cx="332" cy="336"/>
          </a:xfrm>
        </p:grpSpPr>
        <p:sp>
          <p:nvSpPr>
            <p:cNvPr id="343107" name="AutoShape 67"/>
            <p:cNvSpPr>
              <a:spLocks noChangeArrowheads="1"/>
            </p:cNvSpPr>
            <p:nvPr/>
          </p:nvSpPr>
          <p:spPr bwMode="auto">
            <a:xfrm>
              <a:off x="4612" y="192"/>
              <a:ext cx="96" cy="144"/>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08" name="Text Box 68"/>
            <p:cNvSpPr txBox="1">
              <a:spLocks noChangeArrowheads="1"/>
            </p:cNvSpPr>
            <p:nvPr/>
          </p:nvSpPr>
          <p:spPr bwMode="auto">
            <a:xfrm>
              <a:off x="4516" y="0"/>
              <a:ext cx="332"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FF0000"/>
                  </a:solidFill>
                  <a:latin typeface="Times New Roman" pitchFamily="18" charset="0"/>
                  <a:ea typeface="宋体" pitchFamily="2" charset="-122"/>
                </a:rPr>
                <a:t>127</a:t>
              </a:r>
            </a:p>
          </p:txBody>
        </p:sp>
      </p:grpSp>
      <p:grpSp>
        <p:nvGrpSpPr>
          <p:cNvPr id="343109" name="Group 69"/>
          <p:cNvGrpSpPr>
            <a:grpSpLocks/>
          </p:cNvGrpSpPr>
          <p:nvPr/>
        </p:nvGrpSpPr>
        <p:grpSpPr bwMode="auto">
          <a:xfrm>
            <a:off x="3779838" y="1143000"/>
            <a:ext cx="527050" cy="533400"/>
            <a:chOff x="4516" y="0"/>
            <a:chExt cx="332" cy="336"/>
          </a:xfrm>
        </p:grpSpPr>
        <p:sp>
          <p:nvSpPr>
            <p:cNvPr id="343110" name="AutoShape 70"/>
            <p:cNvSpPr>
              <a:spLocks noChangeArrowheads="1"/>
            </p:cNvSpPr>
            <p:nvPr/>
          </p:nvSpPr>
          <p:spPr bwMode="auto">
            <a:xfrm>
              <a:off x="4612" y="192"/>
              <a:ext cx="96" cy="144"/>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11" name="Text Box 71"/>
            <p:cNvSpPr txBox="1">
              <a:spLocks noChangeArrowheads="1"/>
            </p:cNvSpPr>
            <p:nvPr/>
          </p:nvSpPr>
          <p:spPr bwMode="auto">
            <a:xfrm>
              <a:off x="4516" y="0"/>
              <a:ext cx="332"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1800">
                  <a:solidFill>
                    <a:srgbClr val="FF0000"/>
                  </a:solidFill>
                  <a:latin typeface="Times New Roman" pitchFamily="18" charset="0"/>
                  <a:ea typeface="宋体" pitchFamily="2" charset="-122"/>
                </a:rPr>
                <a:t>129</a:t>
              </a:r>
            </a:p>
          </p:txBody>
        </p:sp>
      </p:grpSp>
      <p:grpSp>
        <p:nvGrpSpPr>
          <p:cNvPr id="343112" name="Group 72"/>
          <p:cNvGrpSpPr>
            <a:grpSpLocks/>
          </p:cNvGrpSpPr>
          <p:nvPr/>
        </p:nvGrpSpPr>
        <p:grpSpPr bwMode="auto">
          <a:xfrm>
            <a:off x="4170363" y="1676400"/>
            <a:ext cx="473075" cy="457200"/>
            <a:chOff x="1392" y="288"/>
            <a:chExt cx="1689" cy="288"/>
          </a:xfrm>
        </p:grpSpPr>
        <p:sp>
          <p:nvSpPr>
            <p:cNvPr id="343113" name="Line 73"/>
            <p:cNvSpPr>
              <a:spLocks noChangeShapeType="1"/>
            </p:cNvSpPr>
            <p:nvPr/>
          </p:nvSpPr>
          <p:spPr bwMode="auto">
            <a:xfrm>
              <a:off x="1392" y="336"/>
              <a:ext cx="163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14" name="Text Box 74"/>
            <p:cNvSpPr txBox="1">
              <a:spLocks noChangeArrowheads="1"/>
            </p:cNvSpPr>
            <p:nvPr/>
          </p:nvSpPr>
          <p:spPr bwMode="auto">
            <a:xfrm>
              <a:off x="1454" y="288"/>
              <a:ext cx="16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sp>
        <p:nvSpPr>
          <p:cNvPr id="343115" name="Text Box 75"/>
          <p:cNvSpPr txBox="1">
            <a:spLocks noChangeArrowheads="1"/>
          </p:cNvSpPr>
          <p:nvPr/>
        </p:nvSpPr>
        <p:spPr bwMode="auto">
          <a:xfrm>
            <a:off x="5638800" y="5638800"/>
            <a:ext cx="88265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70000"/>
              </a:lnSpc>
            </a:pPr>
            <a:r>
              <a:rPr lang="en-US" altLang="zh-CN" sz="2000">
                <a:solidFill>
                  <a:srgbClr val="000000"/>
                </a:solidFill>
                <a:latin typeface="Times New Roman" pitchFamily="18" charset="0"/>
                <a:ea typeface="宋体" pitchFamily="2" charset="-122"/>
              </a:rPr>
              <a:t>129</a:t>
            </a:r>
            <a:r>
              <a:rPr lang="zh-CN" altLang="en-US" sz="2000">
                <a:solidFill>
                  <a:srgbClr val="000000"/>
                </a:solidFill>
                <a:latin typeface="Times New Roman" pitchFamily="18" charset="0"/>
                <a:ea typeface="宋体" pitchFamily="2" charset="-122"/>
              </a:rPr>
              <a:t>： </a:t>
            </a:r>
          </a:p>
          <a:p>
            <a:pPr>
              <a:lnSpc>
                <a:spcPct val="70000"/>
              </a:lnSpc>
            </a:pPr>
            <a:r>
              <a:rPr lang="zh-CN" altLang="en-US" sz="2000">
                <a:solidFill>
                  <a:srgbClr val="000000"/>
                </a:solidFill>
                <a:latin typeface="Times New Roman" pitchFamily="18" charset="0"/>
                <a:ea typeface="宋体" pitchFamily="2" charset="-122"/>
              </a:rPr>
              <a:t>  </a:t>
            </a:r>
            <a:r>
              <a:rPr lang="en-US" altLang="zh-CN" sz="2000">
                <a:solidFill>
                  <a:srgbClr val="000000"/>
                </a:solidFill>
                <a:latin typeface="Times New Roman" pitchFamily="18" charset="0"/>
                <a:ea typeface="宋体" pitchFamily="2" charset="-122"/>
              </a:rPr>
              <a:t>...</a:t>
            </a:r>
          </a:p>
          <a:p>
            <a:pPr>
              <a:lnSpc>
                <a:spcPct val="70000"/>
              </a:lnSpc>
            </a:pPr>
            <a:r>
              <a:rPr lang="en-US" altLang="zh-CN" sz="2000">
                <a:solidFill>
                  <a:srgbClr val="000000"/>
                </a:solidFill>
                <a:latin typeface="Times New Roman" pitchFamily="18" charset="0"/>
                <a:ea typeface="宋体" pitchFamily="2" charset="-122"/>
              </a:rPr>
              <a:t>138</a:t>
            </a:r>
            <a:r>
              <a:rPr lang="zh-CN" altLang="en-US" sz="2000">
                <a:solidFill>
                  <a:srgbClr val="000000"/>
                </a:solidFill>
                <a:latin typeface="Times New Roman" pitchFamily="18" charset="0"/>
                <a:ea typeface="宋体" pitchFamily="2" charset="-122"/>
              </a:rPr>
              <a:t>：</a:t>
            </a:r>
          </a:p>
        </p:txBody>
      </p:sp>
      <p:sp>
        <p:nvSpPr>
          <p:cNvPr id="343116" name="Rectangle 76"/>
          <p:cNvSpPr>
            <a:spLocks noChangeArrowheads="1"/>
          </p:cNvSpPr>
          <p:nvPr/>
        </p:nvSpPr>
        <p:spPr bwMode="auto">
          <a:xfrm>
            <a:off x="6324600" y="5715000"/>
            <a:ext cx="1828800" cy="609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00"/>
                </a:solidFill>
                <a:latin typeface="Times New Roman" pitchFamily="18" charset="0"/>
                <a:ea typeface="宋体" pitchFamily="2" charset="-122"/>
              </a:rPr>
              <a:t>A</a:t>
            </a:r>
            <a:r>
              <a:rPr lang="en-US" altLang="zh-CN" sz="2000" baseline="-25000">
                <a:solidFill>
                  <a:srgbClr val="000000"/>
                </a:solidFill>
                <a:latin typeface="Times New Roman" pitchFamily="18" charset="0"/>
                <a:ea typeface="宋体" pitchFamily="2" charset="-122"/>
              </a:rPr>
              <a:t>3</a:t>
            </a:r>
            <a:r>
              <a:rPr lang="zh-CN" altLang="zh-CN" sz="2000">
                <a:solidFill>
                  <a:srgbClr val="000000"/>
                </a:solidFill>
                <a:latin typeface="Times New Roman" pitchFamily="18" charset="0"/>
                <a:ea typeface="宋体" pitchFamily="2" charset="-122"/>
              </a:rPr>
              <a:t>的代码</a:t>
            </a:r>
            <a:endParaRPr lang="zh-CN" altLang="en-US" sz="2000">
              <a:solidFill>
                <a:srgbClr val="000000"/>
              </a:solidFill>
              <a:latin typeface="Times New Roman" pitchFamily="18" charset="0"/>
              <a:ea typeface="宋体" pitchFamily="2" charset="-122"/>
            </a:endParaRPr>
          </a:p>
        </p:txBody>
      </p:sp>
      <p:sp>
        <p:nvSpPr>
          <p:cNvPr id="343117" name="Text Box 77"/>
          <p:cNvSpPr txBox="1">
            <a:spLocks noChangeArrowheads="1"/>
          </p:cNvSpPr>
          <p:nvPr/>
        </p:nvSpPr>
        <p:spPr bwMode="auto">
          <a:xfrm>
            <a:off x="7740650" y="4937125"/>
            <a:ext cx="565150" cy="3968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129</a:t>
            </a:r>
          </a:p>
        </p:txBody>
      </p:sp>
      <p:sp>
        <p:nvSpPr>
          <p:cNvPr id="343118" name="Text Box 78"/>
          <p:cNvSpPr txBox="1">
            <a:spLocks noChangeArrowheads="1"/>
          </p:cNvSpPr>
          <p:nvPr/>
        </p:nvSpPr>
        <p:spPr bwMode="auto">
          <a:xfrm>
            <a:off x="5664200" y="6308725"/>
            <a:ext cx="17938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ea typeface="宋体" pitchFamily="2" charset="-122"/>
              </a:rPr>
              <a:t>139</a:t>
            </a:r>
            <a:r>
              <a:rPr lang="zh-CN" altLang="en-US" sz="2000">
                <a:solidFill>
                  <a:srgbClr val="000000"/>
                </a:solidFill>
                <a:latin typeface="Times New Roman" pitchFamily="18" charset="0"/>
                <a:ea typeface="宋体" pitchFamily="2" charset="-122"/>
              </a:rPr>
              <a:t>：</a:t>
            </a:r>
            <a:r>
              <a:rPr lang="en-US" altLang="zh-CN" sz="2000">
                <a:solidFill>
                  <a:srgbClr val="000000"/>
                </a:solidFill>
                <a:latin typeface="Times New Roman" pitchFamily="18" charset="0"/>
                <a:ea typeface="宋体" pitchFamily="2" charset="-122"/>
              </a:rPr>
              <a:t>goto  127</a:t>
            </a:r>
          </a:p>
        </p:txBody>
      </p:sp>
      <p:grpSp>
        <p:nvGrpSpPr>
          <p:cNvPr id="343119" name="Group 79"/>
          <p:cNvGrpSpPr>
            <a:grpSpLocks/>
          </p:cNvGrpSpPr>
          <p:nvPr/>
        </p:nvGrpSpPr>
        <p:grpSpPr bwMode="auto">
          <a:xfrm>
            <a:off x="1905000" y="1981200"/>
            <a:ext cx="2819400" cy="457200"/>
            <a:chOff x="1392" y="288"/>
            <a:chExt cx="1632" cy="288"/>
          </a:xfrm>
        </p:grpSpPr>
        <p:sp>
          <p:nvSpPr>
            <p:cNvPr id="343120" name="Line 80"/>
            <p:cNvSpPr>
              <a:spLocks noChangeShapeType="1"/>
            </p:cNvSpPr>
            <p:nvPr/>
          </p:nvSpPr>
          <p:spPr bwMode="auto">
            <a:xfrm>
              <a:off x="1392" y="336"/>
              <a:ext cx="1632"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21" name="Text Box 81"/>
            <p:cNvSpPr txBox="1">
              <a:spLocks noChangeArrowheads="1"/>
            </p:cNvSpPr>
            <p:nvPr/>
          </p:nvSpPr>
          <p:spPr bwMode="auto">
            <a:xfrm>
              <a:off x="2134" y="288"/>
              <a:ext cx="2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grpSp>
      <p:grpSp>
        <p:nvGrpSpPr>
          <p:cNvPr id="343122" name="Group 82"/>
          <p:cNvGrpSpPr>
            <a:grpSpLocks/>
          </p:cNvGrpSpPr>
          <p:nvPr/>
        </p:nvGrpSpPr>
        <p:grpSpPr bwMode="auto">
          <a:xfrm>
            <a:off x="1050925" y="228600"/>
            <a:ext cx="455613" cy="1828800"/>
            <a:chOff x="662" y="144"/>
            <a:chExt cx="287" cy="1152"/>
          </a:xfrm>
        </p:grpSpPr>
        <p:sp>
          <p:nvSpPr>
            <p:cNvPr id="343123" name="Text Box 83"/>
            <p:cNvSpPr txBox="1">
              <a:spLocks noChangeArrowheads="1"/>
            </p:cNvSpPr>
            <p:nvPr/>
          </p:nvSpPr>
          <p:spPr bwMode="auto">
            <a:xfrm>
              <a:off x="662" y="624"/>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sym typeface="Monotype Sorts" pitchFamily="2" charset="2"/>
                </a:rPr>
                <a:t></a:t>
              </a:r>
            </a:p>
          </p:txBody>
        </p:sp>
        <p:sp>
          <p:nvSpPr>
            <p:cNvPr id="343124" name="Line 84"/>
            <p:cNvSpPr>
              <a:spLocks noChangeShapeType="1"/>
            </p:cNvSpPr>
            <p:nvPr/>
          </p:nvSpPr>
          <p:spPr bwMode="auto">
            <a:xfrm>
              <a:off x="912" y="144"/>
              <a:ext cx="0" cy="115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343125" name="Text Box 85"/>
          <p:cNvSpPr txBox="1">
            <a:spLocks noChangeArrowheads="1"/>
          </p:cNvSpPr>
          <p:nvPr/>
        </p:nvSpPr>
        <p:spPr bwMode="auto">
          <a:xfrm>
            <a:off x="6934200" y="3794125"/>
            <a:ext cx="565150" cy="39687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127</a:t>
            </a:r>
          </a:p>
        </p:txBody>
      </p:sp>
      <p:grpSp>
        <p:nvGrpSpPr>
          <p:cNvPr id="343126" name="Group 86"/>
          <p:cNvGrpSpPr>
            <a:grpSpLocks/>
          </p:cNvGrpSpPr>
          <p:nvPr/>
        </p:nvGrpSpPr>
        <p:grpSpPr bwMode="auto">
          <a:xfrm>
            <a:off x="107950" y="2971800"/>
            <a:ext cx="1143000" cy="396875"/>
            <a:chOff x="288" y="1872"/>
            <a:chExt cx="720" cy="250"/>
          </a:xfrm>
        </p:grpSpPr>
        <p:sp>
          <p:nvSpPr>
            <p:cNvPr id="343127" name="Line 87"/>
            <p:cNvSpPr>
              <a:spLocks noChangeShapeType="1"/>
            </p:cNvSpPr>
            <p:nvPr/>
          </p:nvSpPr>
          <p:spPr bwMode="auto">
            <a:xfrm>
              <a:off x="624" y="2016"/>
              <a:ext cx="384"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28" name="Text Box 88"/>
            <p:cNvSpPr txBox="1">
              <a:spLocks noChangeArrowheads="1"/>
            </p:cNvSpPr>
            <p:nvPr/>
          </p:nvSpPr>
          <p:spPr bwMode="auto">
            <a:xfrm>
              <a:off x="288" y="1872"/>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106</a:t>
              </a:r>
            </a:p>
          </p:txBody>
        </p:sp>
      </p:grpSp>
      <p:grpSp>
        <p:nvGrpSpPr>
          <p:cNvPr id="343129" name="Group 89"/>
          <p:cNvGrpSpPr>
            <a:grpSpLocks/>
          </p:cNvGrpSpPr>
          <p:nvPr/>
        </p:nvGrpSpPr>
        <p:grpSpPr bwMode="auto">
          <a:xfrm>
            <a:off x="107950" y="3870325"/>
            <a:ext cx="1143000" cy="396875"/>
            <a:chOff x="288" y="1872"/>
            <a:chExt cx="720" cy="250"/>
          </a:xfrm>
        </p:grpSpPr>
        <p:sp>
          <p:nvSpPr>
            <p:cNvPr id="343130" name="Line 90"/>
            <p:cNvSpPr>
              <a:spLocks noChangeShapeType="1"/>
            </p:cNvSpPr>
            <p:nvPr/>
          </p:nvSpPr>
          <p:spPr bwMode="auto">
            <a:xfrm>
              <a:off x="624" y="2016"/>
              <a:ext cx="384"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31" name="Text Box 91"/>
            <p:cNvSpPr txBox="1">
              <a:spLocks noChangeArrowheads="1"/>
            </p:cNvSpPr>
            <p:nvPr/>
          </p:nvSpPr>
          <p:spPr bwMode="auto">
            <a:xfrm>
              <a:off x="288" y="1872"/>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117</a:t>
              </a:r>
            </a:p>
          </p:txBody>
        </p:sp>
      </p:grpSp>
      <p:grpSp>
        <p:nvGrpSpPr>
          <p:cNvPr id="343132" name="Group 92"/>
          <p:cNvGrpSpPr>
            <a:grpSpLocks/>
          </p:cNvGrpSpPr>
          <p:nvPr/>
        </p:nvGrpSpPr>
        <p:grpSpPr bwMode="auto">
          <a:xfrm>
            <a:off x="152400" y="4495800"/>
            <a:ext cx="1098550" cy="396875"/>
            <a:chOff x="316" y="2832"/>
            <a:chExt cx="692" cy="250"/>
          </a:xfrm>
        </p:grpSpPr>
        <p:sp>
          <p:nvSpPr>
            <p:cNvPr id="343133" name="Line 93"/>
            <p:cNvSpPr>
              <a:spLocks noChangeShapeType="1"/>
            </p:cNvSpPr>
            <p:nvPr/>
          </p:nvSpPr>
          <p:spPr bwMode="auto">
            <a:xfrm>
              <a:off x="624" y="2976"/>
              <a:ext cx="384"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34" name="Text Box 94"/>
            <p:cNvSpPr txBox="1">
              <a:spLocks noChangeArrowheads="1"/>
            </p:cNvSpPr>
            <p:nvPr/>
          </p:nvSpPr>
          <p:spPr bwMode="auto">
            <a:xfrm>
              <a:off x="316" y="2832"/>
              <a:ext cx="356" cy="25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127</a:t>
              </a:r>
            </a:p>
          </p:txBody>
        </p:sp>
      </p:grpSp>
      <p:grpSp>
        <p:nvGrpSpPr>
          <p:cNvPr id="343135" name="Group 95"/>
          <p:cNvGrpSpPr>
            <a:grpSpLocks/>
          </p:cNvGrpSpPr>
          <p:nvPr/>
        </p:nvGrpSpPr>
        <p:grpSpPr bwMode="auto">
          <a:xfrm>
            <a:off x="152400" y="4860925"/>
            <a:ext cx="1098550" cy="396875"/>
            <a:chOff x="316" y="3062"/>
            <a:chExt cx="692" cy="250"/>
          </a:xfrm>
        </p:grpSpPr>
        <p:sp>
          <p:nvSpPr>
            <p:cNvPr id="343136" name="Line 96"/>
            <p:cNvSpPr>
              <a:spLocks noChangeShapeType="1"/>
            </p:cNvSpPr>
            <p:nvPr/>
          </p:nvSpPr>
          <p:spPr bwMode="auto">
            <a:xfrm>
              <a:off x="624" y="3072"/>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37" name="Text Box 97"/>
            <p:cNvSpPr txBox="1">
              <a:spLocks noChangeArrowheads="1"/>
            </p:cNvSpPr>
            <p:nvPr/>
          </p:nvSpPr>
          <p:spPr bwMode="auto">
            <a:xfrm>
              <a:off x="316" y="3062"/>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127</a:t>
              </a:r>
            </a:p>
          </p:txBody>
        </p:sp>
      </p:grpSp>
      <p:grpSp>
        <p:nvGrpSpPr>
          <p:cNvPr id="343138" name="Group 98"/>
          <p:cNvGrpSpPr>
            <a:grpSpLocks/>
          </p:cNvGrpSpPr>
          <p:nvPr/>
        </p:nvGrpSpPr>
        <p:grpSpPr bwMode="auto">
          <a:xfrm>
            <a:off x="152400" y="5241925"/>
            <a:ext cx="1098550" cy="396875"/>
            <a:chOff x="316" y="3302"/>
            <a:chExt cx="692" cy="250"/>
          </a:xfrm>
        </p:grpSpPr>
        <p:sp>
          <p:nvSpPr>
            <p:cNvPr id="343139" name="Line 99"/>
            <p:cNvSpPr>
              <a:spLocks noChangeShapeType="1"/>
            </p:cNvSpPr>
            <p:nvPr/>
          </p:nvSpPr>
          <p:spPr bwMode="auto">
            <a:xfrm>
              <a:off x="624" y="3408"/>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40" name="Text Box 100"/>
            <p:cNvSpPr txBox="1">
              <a:spLocks noChangeArrowheads="1"/>
            </p:cNvSpPr>
            <p:nvPr/>
          </p:nvSpPr>
          <p:spPr bwMode="auto">
            <a:xfrm>
              <a:off x="316" y="3302"/>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FF0000"/>
                  </a:solidFill>
                  <a:latin typeface="Times New Roman" pitchFamily="18" charset="0"/>
                  <a:ea typeface="宋体" pitchFamily="2" charset="-122"/>
                </a:rPr>
                <a:t>129</a:t>
              </a:r>
            </a:p>
          </p:txBody>
        </p:sp>
      </p:grpSp>
      <p:grpSp>
        <p:nvGrpSpPr>
          <p:cNvPr id="343141" name="Group 101"/>
          <p:cNvGrpSpPr>
            <a:grpSpLocks/>
          </p:cNvGrpSpPr>
          <p:nvPr/>
        </p:nvGrpSpPr>
        <p:grpSpPr bwMode="auto">
          <a:xfrm>
            <a:off x="336550" y="3641725"/>
            <a:ext cx="908050" cy="396875"/>
            <a:chOff x="436" y="2294"/>
            <a:chExt cx="572" cy="250"/>
          </a:xfrm>
        </p:grpSpPr>
        <p:sp>
          <p:nvSpPr>
            <p:cNvPr id="343142" name="AutoShape 102"/>
            <p:cNvSpPr>
              <a:spLocks noChangeArrowheads="1"/>
            </p:cNvSpPr>
            <p:nvPr/>
          </p:nvSpPr>
          <p:spPr bwMode="auto">
            <a:xfrm>
              <a:off x="768" y="2352"/>
              <a:ext cx="240" cy="144"/>
            </a:xfrm>
            <a:prstGeom prst="rightArrow">
              <a:avLst>
                <a:gd name="adj1" fmla="val 50000"/>
                <a:gd name="adj2" fmla="val 4166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43143" name="Text Box 103"/>
            <p:cNvSpPr txBox="1">
              <a:spLocks noChangeArrowheads="1"/>
            </p:cNvSpPr>
            <p:nvPr/>
          </p:nvSpPr>
          <p:spPr bwMode="auto">
            <a:xfrm>
              <a:off x="436" y="2294"/>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FF"/>
                  </a:solidFill>
                  <a:latin typeface="Times New Roman" pitchFamily="18" charset="0"/>
                  <a:ea typeface="宋体" pitchFamily="2" charset="-122"/>
                </a:rPr>
                <a:t>116</a:t>
              </a:r>
            </a:p>
          </p:txBody>
        </p:sp>
      </p:grpSp>
      <p:sp>
        <p:nvSpPr>
          <p:cNvPr id="343144" name="AutoShape 104"/>
          <p:cNvSpPr>
            <a:spLocks noChangeArrowheads="1"/>
          </p:cNvSpPr>
          <p:nvPr/>
        </p:nvSpPr>
        <p:spPr bwMode="auto">
          <a:xfrm>
            <a:off x="4284663" y="3860800"/>
            <a:ext cx="1008062" cy="360363"/>
          </a:xfrm>
          <a:prstGeom prst="wedgeRectCallout">
            <a:avLst>
              <a:gd name="adj1" fmla="val 87954"/>
              <a:gd name="adj2" fmla="val -1695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solidFill>
                  <a:srgbClr val="000000"/>
                </a:solidFill>
                <a:latin typeface="Times New Roman" pitchFamily="18" charset="0"/>
                <a:ea typeface="宋体" pitchFamily="2" charset="-122"/>
              </a:rPr>
              <a:t>.n={116}</a:t>
            </a:r>
          </a:p>
        </p:txBody>
      </p:sp>
      <p:grpSp>
        <p:nvGrpSpPr>
          <p:cNvPr id="343145" name="Group 105"/>
          <p:cNvGrpSpPr>
            <a:grpSpLocks/>
          </p:cNvGrpSpPr>
          <p:nvPr/>
        </p:nvGrpSpPr>
        <p:grpSpPr bwMode="auto">
          <a:xfrm>
            <a:off x="4140200" y="1341438"/>
            <a:ext cx="1512888" cy="1582737"/>
            <a:chOff x="2653" y="845"/>
            <a:chExt cx="953" cy="997"/>
          </a:xfrm>
        </p:grpSpPr>
        <p:sp>
          <p:nvSpPr>
            <p:cNvPr id="343146" name="AutoShape 106"/>
            <p:cNvSpPr>
              <a:spLocks noChangeArrowheads="1"/>
            </p:cNvSpPr>
            <p:nvPr/>
          </p:nvSpPr>
          <p:spPr bwMode="auto">
            <a:xfrm>
              <a:off x="2653" y="1434"/>
              <a:ext cx="817" cy="408"/>
            </a:xfrm>
            <a:prstGeom prst="wedgeRectCallout">
              <a:avLst>
                <a:gd name="adj1" fmla="val 64199"/>
                <a:gd name="adj2" fmla="val -7941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dirty="0">
                  <a:solidFill>
                    <a:srgbClr val="000000"/>
                  </a:solidFill>
                  <a:latin typeface="Times New Roman" pitchFamily="18" charset="0"/>
                  <a:ea typeface="宋体" pitchFamily="2" charset="-122"/>
                </a:rPr>
                <a:t>.t={</a:t>
              </a:r>
              <a:r>
                <a:rPr lang="en-US" altLang="zh-CN" sz="1600" dirty="0" smtClean="0">
                  <a:solidFill>
                    <a:srgbClr val="000000"/>
                  </a:solidFill>
                  <a:latin typeface="Times New Roman" pitchFamily="18" charset="0"/>
                  <a:ea typeface="宋体" pitchFamily="2" charset="-122"/>
                </a:rPr>
                <a:t>102,104</a:t>
              </a:r>
              <a:r>
                <a:rPr lang="en-US" altLang="zh-CN" sz="1600" dirty="0">
                  <a:solidFill>
                    <a:srgbClr val="000000"/>
                  </a:solidFill>
                  <a:latin typeface="Times New Roman" pitchFamily="18" charset="0"/>
                  <a:ea typeface="宋体" pitchFamily="2" charset="-122"/>
                </a:rPr>
                <a:t>}</a:t>
              </a:r>
            </a:p>
            <a:p>
              <a:r>
                <a:rPr lang="en-US" altLang="zh-CN" sz="1600" dirty="0">
                  <a:solidFill>
                    <a:srgbClr val="000000"/>
                  </a:solidFill>
                  <a:latin typeface="Times New Roman" pitchFamily="18" charset="0"/>
                  <a:ea typeface="宋体" pitchFamily="2" charset="-122"/>
                </a:rPr>
                <a:t>.f</a:t>
              </a:r>
              <a:r>
                <a:rPr lang="en-US" altLang="zh-CN" sz="1600" dirty="0" smtClean="0">
                  <a:solidFill>
                    <a:srgbClr val="000000"/>
                  </a:solidFill>
                  <a:latin typeface="Times New Roman" pitchFamily="18" charset="0"/>
                  <a:ea typeface="宋体" pitchFamily="2" charset="-122"/>
                </a:rPr>
                <a:t>={105</a:t>
              </a:r>
              <a:r>
                <a:rPr lang="en-US" altLang="zh-CN" sz="1600" dirty="0">
                  <a:solidFill>
                    <a:srgbClr val="000000"/>
                  </a:solidFill>
                  <a:latin typeface="Times New Roman" pitchFamily="18" charset="0"/>
                  <a:ea typeface="宋体" pitchFamily="2" charset="-122"/>
                </a:rPr>
                <a:t>}</a:t>
              </a:r>
            </a:p>
          </p:txBody>
        </p:sp>
        <p:sp>
          <p:nvSpPr>
            <p:cNvPr id="343147" name="AutoShape 107"/>
            <p:cNvSpPr>
              <a:spLocks/>
            </p:cNvSpPr>
            <p:nvPr/>
          </p:nvSpPr>
          <p:spPr bwMode="auto">
            <a:xfrm>
              <a:off x="3560" y="845"/>
              <a:ext cx="46" cy="952"/>
            </a:xfrm>
            <a:prstGeom prst="leftBrace">
              <a:avLst>
                <a:gd name="adj1" fmla="val 17246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343148" name="Group 108"/>
          <p:cNvGrpSpPr>
            <a:grpSpLocks/>
          </p:cNvGrpSpPr>
          <p:nvPr/>
        </p:nvGrpSpPr>
        <p:grpSpPr bwMode="auto">
          <a:xfrm>
            <a:off x="4140200" y="5084763"/>
            <a:ext cx="1584325" cy="647700"/>
            <a:chOff x="2608" y="3203"/>
            <a:chExt cx="998" cy="408"/>
          </a:xfrm>
        </p:grpSpPr>
        <p:sp>
          <p:nvSpPr>
            <p:cNvPr id="343149" name="AutoShape 109"/>
            <p:cNvSpPr>
              <a:spLocks noChangeArrowheads="1"/>
            </p:cNvSpPr>
            <p:nvPr/>
          </p:nvSpPr>
          <p:spPr bwMode="auto">
            <a:xfrm>
              <a:off x="2608" y="3203"/>
              <a:ext cx="681" cy="408"/>
            </a:xfrm>
            <a:prstGeom prst="wedgeRectCallout">
              <a:avLst>
                <a:gd name="adj1" fmla="val 89940"/>
                <a:gd name="adj2" fmla="val -1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a:solidFill>
                    <a:srgbClr val="000000"/>
                  </a:solidFill>
                  <a:latin typeface="Times New Roman" pitchFamily="18" charset="0"/>
                  <a:ea typeface="宋体" pitchFamily="2" charset="-122"/>
                </a:rPr>
                <a:t>.t={127}</a:t>
              </a:r>
            </a:p>
            <a:p>
              <a:pPr algn="ctr"/>
              <a:r>
                <a:rPr lang="en-US" altLang="zh-CN" sz="1600">
                  <a:solidFill>
                    <a:srgbClr val="000000"/>
                  </a:solidFill>
                  <a:latin typeface="Times New Roman" pitchFamily="18" charset="0"/>
                  <a:ea typeface="宋体" pitchFamily="2" charset="-122"/>
                </a:rPr>
                <a:t>.f={128}</a:t>
              </a:r>
            </a:p>
          </p:txBody>
        </p:sp>
        <p:sp>
          <p:nvSpPr>
            <p:cNvPr id="343150" name="AutoShape 110"/>
            <p:cNvSpPr>
              <a:spLocks/>
            </p:cNvSpPr>
            <p:nvPr/>
          </p:nvSpPr>
          <p:spPr bwMode="auto">
            <a:xfrm>
              <a:off x="3560" y="3203"/>
              <a:ext cx="46" cy="272"/>
            </a:xfrm>
            <a:prstGeom prst="leftBrace">
              <a:avLst>
                <a:gd name="adj1" fmla="val 4927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343151" name="Line 111"/>
          <p:cNvSpPr>
            <a:spLocks noChangeShapeType="1"/>
          </p:cNvSpPr>
          <p:nvPr/>
        </p:nvSpPr>
        <p:spPr bwMode="auto">
          <a:xfrm>
            <a:off x="4067175" y="2420938"/>
            <a:ext cx="1441450" cy="0"/>
          </a:xfrm>
          <a:prstGeom prst="line">
            <a:avLst/>
          </a:prstGeom>
          <a:noFill/>
          <a:ln w="38100" cmpd="dbl">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latin typeface="Times New Roman" pitchFamily="18" charset="0"/>
            </a:endParaRPr>
          </a:p>
        </p:txBody>
      </p:sp>
      <p:sp>
        <p:nvSpPr>
          <p:cNvPr id="343152" name="Line 112"/>
          <p:cNvSpPr>
            <a:spLocks noChangeShapeType="1"/>
          </p:cNvSpPr>
          <p:nvPr/>
        </p:nvSpPr>
        <p:spPr bwMode="auto">
          <a:xfrm>
            <a:off x="4067175" y="2708275"/>
            <a:ext cx="1441450" cy="0"/>
          </a:xfrm>
          <a:prstGeom prst="line">
            <a:avLst/>
          </a:prstGeom>
          <a:noFill/>
          <a:ln w="38100" cmpd="dbl">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latin typeface="Times New Roman" pitchFamily="18" charset="0"/>
            </a:endParaRPr>
          </a:p>
        </p:txBody>
      </p:sp>
      <p:sp>
        <p:nvSpPr>
          <p:cNvPr id="343153" name="Line 113"/>
          <p:cNvSpPr>
            <a:spLocks noChangeShapeType="1"/>
          </p:cNvSpPr>
          <p:nvPr/>
        </p:nvSpPr>
        <p:spPr bwMode="auto">
          <a:xfrm>
            <a:off x="4067175" y="5300663"/>
            <a:ext cx="1441450" cy="0"/>
          </a:xfrm>
          <a:prstGeom prst="line">
            <a:avLst/>
          </a:prstGeom>
          <a:noFill/>
          <a:ln w="38100" cmpd="dbl">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latin typeface="Times New Roman" pitchFamily="18" charset="0"/>
            </a:endParaRPr>
          </a:p>
        </p:txBody>
      </p:sp>
      <p:sp>
        <p:nvSpPr>
          <p:cNvPr id="343154" name="Line 114"/>
          <p:cNvSpPr>
            <a:spLocks noChangeShapeType="1"/>
          </p:cNvSpPr>
          <p:nvPr/>
        </p:nvSpPr>
        <p:spPr bwMode="auto">
          <a:xfrm>
            <a:off x="4067175" y="4005263"/>
            <a:ext cx="1441450" cy="0"/>
          </a:xfrm>
          <a:prstGeom prst="line">
            <a:avLst/>
          </a:prstGeom>
          <a:noFill/>
          <a:ln w="38100" cmpd="dbl">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latin typeface="Times New Roman" pitchFamily="18" charset="0"/>
            </a:endParaRPr>
          </a:p>
        </p:txBody>
      </p:sp>
    </p:spTree>
    <p:extLst>
      <p:ext uri="{BB962C8B-B14F-4D97-AF65-F5344CB8AC3E}">
        <p14:creationId xmlns:p14="http://schemas.microsoft.com/office/powerpoint/2010/main" val="42183521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3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43048"/>
                                        </p:tgtEl>
                                        <p:attrNameLst>
                                          <p:attrName>style.visibility</p:attrName>
                                        </p:attrNameLst>
                                      </p:cBhvr>
                                      <p:to>
                                        <p:strVal val="visible"/>
                                      </p:to>
                                    </p:set>
                                    <p:animEffect transition="in" filter="wipe(left)">
                                      <p:cBhvr>
                                        <p:cTn id="11" dur="500"/>
                                        <p:tgtEl>
                                          <p:spTgt spid="34304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43049"/>
                                        </p:tgtEl>
                                        <p:attrNameLst>
                                          <p:attrName>style.visibility</p:attrName>
                                        </p:attrNameLst>
                                      </p:cBhvr>
                                      <p:to>
                                        <p:strVal val="visible"/>
                                      </p:to>
                                    </p:set>
                                    <p:animEffect transition="in" filter="wipe(left)">
                                      <p:cBhvr>
                                        <p:cTn id="14" dur="500"/>
                                        <p:tgtEl>
                                          <p:spTgt spid="34304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343050"/>
                                        </p:tgtEl>
                                        <p:attrNameLst>
                                          <p:attrName>style.visibility</p:attrName>
                                        </p:attrNameLst>
                                      </p:cBhvr>
                                      <p:to>
                                        <p:strVal val="visible"/>
                                      </p:to>
                                    </p:set>
                                    <p:animEffect transition="in" filter="wipe(up)">
                                      <p:cBhvr>
                                        <p:cTn id="19" dur="500"/>
                                        <p:tgtEl>
                                          <p:spTgt spid="3430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43071"/>
                                        </p:tgtEl>
                                        <p:attrNameLst>
                                          <p:attrName>style.visibility</p:attrName>
                                        </p:attrNameLst>
                                      </p:cBhvr>
                                      <p:to>
                                        <p:strVal val="visible"/>
                                      </p:to>
                                    </p:set>
                                    <p:animEffect transition="in" filter="wipe(left)">
                                      <p:cBhvr>
                                        <p:cTn id="24" dur="500"/>
                                        <p:tgtEl>
                                          <p:spTgt spid="343071"/>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43054"/>
                                        </p:tgtEl>
                                        <p:attrNameLst>
                                          <p:attrName>style.visibility</p:attrName>
                                        </p:attrNameLst>
                                      </p:cBhvr>
                                      <p:to>
                                        <p:strVal val="visible"/>
                                      </p:to>
                                    </p:set>
                                    <p:animEffect transition="in" filter="wipe(left)">
                                      <p:cBhvr>
                                        <p:cTn id="28" dur="500"/>
                                        <p:tgtEl>
                                          <p:spTgt spid="3430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3069"/>
                                        </p:tgtEl>
                                        <p:attrNameLst>
                                          <p:attrName>style.visibility</p:attrName>
                                        </p:attrNameLst>
                                      </p:cBhvr>
                                      <p:to>
                                        <p:strVal val="visible"/>
                                      </p:to>
                                    </p:set>
                                    <p:animEffect transition="in" filter="wipe(up)">
                                      <p:cBhvr>
                                        <p:cTn id="33" dur="500"/>
                                        <p:tgtEl>
                                          <p:spTgt spid="3430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343145"/>
                                        </p:tgtEl>
                                        <p:attrNameLst>
                                          <p:attrName>style.visibility</p:attrName>
                                        </p:attrNameLst>
                                      </p:cBhvr>
                                      <p:to>
                                        <p:strVal val="visible"/>
                                      </p:to>
                                    </p:set>
                                    <p:animEffect transition="in" filter="wipe(up)">
                                      <p:cBhvr>
                                        <p:cTn id="38" dur="500"/>
                                        <p:tgtEl>
                                          <p:spTgt spid="3431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343074"/>
                                        </p:tgtEl>
                                        <p:attrNameLst>
                                          <p:attrName>style.visibility</p:attrName>
                                        </p:attrNameLst>
                                      </p:cBhvr>
                                      <p:to>
                                        <p:strVal val="visible"/>
                                      </p:to>
                                    </p:set>
                                    <p:animEffect transition="in" filter="wipe(down)">
                                      <p:cBhvr>
                                        <p:cTn id="43" dur="500"/>
                                        <p:tgtEl>
                                          <p:spTgt spid="343074"/>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343126"/>
                                        </p:tgtEl>
                                        <p:attrNameLst>
                                          <p:attrName>style.visibility</p:attrName>
                                        </p:attrNameLst>
                                      </p:cBhvr>
                                      <p:to>
                                        <p:strVal val="visible"/>
                                      </p:to>
                                    </p:set>
                                    <p:animEffect transition="in" filter="wipe(left)">
                                      <p:cBhvr>
                                        <p:cTn id="47" dur="500"/>
                                        <p:tgtEl>
                                          <p:spTgt spid="3431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43087"/>
                                        </p:tgtEl>
                                        <p:attrNameLst>
                                          <p:attrName>style.visibility</p:attrName>
                                        </p:attrNameLst>
                                      </p:cBhvr>
                                      <p:to>
                                        <p:strVal val="visible"/>
                                      </p:to>
                                    </p:set>
                                    <p:animEffect transition="in" filter="wipe(left)">
                                      <p:cBhvr>
                                        <p:cTn id="52" dur="500"/>
                                        <p:tgtEl>
                                          <p:spTgt spid="343087"/>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43055"/>
                                        </p:tgtEl>
                                        <p:attrNameLst>
                                          <p:attrName>style.visibility</p:attrName>
                                        </p:attrNameLst>
                                      </p:cBhvr>
                                      <p:to>
                                        <p:strVal val="visible"/>
                                      </p:to>
                                    </p:set>
                                    <p:animEffect transition="in" filter="wipe(left)">
                                      <p:cBhvr>
                                        <p:cTn id="56" dur="500"/>
                                        <p:tgtEl>
                                          <p:spTgt spid="34305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43077"/>
                                        </p:tgtEl>
                                        <p:attrNameLst>
                                          <p:attrName>style.visibility</p:attrName>
                                        </p:attrNameLst>
                                      </p:cBhvr>
                                      <p:to>
                                        <p:strVal val="visible"/>
                                      </p:to>
                                    </p:set>
                                    <p:animEffect transition="in" filter="wipe(up)">
                                      <p:cBhvr>
                                        <p:cTn id="61" dur="500"/>
                                        <p:tgtEl>
                                          <p:spTgt spid="343077"/>
                                        </p:tgtEl>
                                      </p:cBhvr>
                                    </p:animEffect>
                                  </p:childTnLst>
                                </p:cTn>
                              </p:par>
                              <p:par>
                                <p:cTn id="62" presetID="1" presetClass="entr" presetSubtype="0" fill="hold" grpId="0" nodeType="withEffect">
                                  <p:stCondLst>
                                    <p:cond delay="0"/>
                                  </p:stCondLst>
                                  <p:childTnLst>
                                    <p:set>
                                      <p:cBhvr>
                                        <p:cTn id="63" dur="1" fill="hold">
                                          <p:stCondLst>
                                            <p:cond delay="499"/>
                                          </p:stCondLst>
                                        </p:cTn>
                                        <p:tgtEl>
                                          <p:spTgt spid="34304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43058"/>
                                        </p:tgtEl>
                                        <p:attrNameLst>
                                          <p:attrName>style.visibility</p:attrName>
                                        </p:attrNameLst>
                                      </p:cBhvr>
                                      <p:to>
                                        <p:strVal val="visible"/>
                                      </p:to>
                                    </p:set>
                                    <p:animEffect transition="in" filter="wipe(left)">
                                      <p:cBhvr>
                                        <p:cTn id="68" dur="500"/>
                                        <p:tgtEl>
                                          <p:spTgt spid="34305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343079"/>
                                        </p:tgtEl>
                                        <p:attrNameLst>
                                          <p:attrName>style.visibility</p:attrName>
                                        </p:attrNameLst>
                                      </p:cBhvr>
                                      <p:to>
                                        <p:strVal val="visible"/>
                                      </p:to>
                                    </p:set>
                                    <p:animEffect transition="in" filter="wipe(down)">
                                      <p:cBhvr>
                                        <p:cTn id="73" dur="500"/>
                                        <p:tgtEl>
                                          <p:spTgt spid="343079"/>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343141"/>
                                        </p:tgtEl>
                                        <p:attrNameLst>
                                          <p:attrName>style.visibility</p:attrName>
                                        </p:attrNameLst>
                                      </p:cBhvr>
                                      <p:to>
                                        <p:strVal val="visible"/>
                                      </p:to>
                                    </p:set>
                                    <p:animEffect transition="in" filter="wipe(left)">
                                      <p:cBhvr>
                                        <p:cTn id="77" dur="500"/>
                                        <p:tgtEl>
                                          <p:spTgt spid="343141"/>
                                        </p:tgtEl>
                                      </p:cBhvr>
                                    </p:animEffect>
                                  </p:childTnLst>
                                </p:cTn>
                              </p:par>
                            </p:childTnLst>
                          </p:cTn>
                        </p:par>
                        <p:par>
                          <p:cTn id="78" fill="hold" nodeType="afterGroup">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343078"/>
                                        </p:tgtEl>
                                        <p:attrNameLst>
                                          <p:attrName>style.visibility</p:attrName>
                                        </p:attrNameLst>
                                      </p:cBhvr>
                                      <p:to>
                                        <p:strVal val="visible"/>
                                      </p:to>
                                    </p:set>
                                    <p:animEffect transition="in" filter="wipe(up)">
                                      <p:cBhvr>
                                        <p:cTn id="81" dur="500"/>
                                        <p:tgtEl>
                                          <p:spTgt spid="34307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43144"/>
                                        </p:tgtEl>
                                        <p:attrNameLst>
                                          <p:attrName>style.visibility</p:attrName>
                                        </p:attrNameLst>
                                      </p:cBhvr>
                                      <p:to>
                                        <p:strVal val="visible"/>
                                      </p:to>
                                    </p:set>
                                    <p:animEffect transition="in" filter="wipe(left)">
                                      <p:cBhvr>
                                        <p:cTn id="86" dur="500"/>
                                        <p:tgtEl>
                                          <p:spTgt spid="34314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nodeType="clickEffect">
                                  <p:stCondLst>
                                    <p:cond delay="0"/>
                                  </p:stCondLst>
                                  <p:childTnLst>
                                    <p:set>
                                      <p:cBhvr>
                                        <p:cTn id="90" dur="1" fill="hold">
                                          <p:stCondLst>
                                            <p:cond delay="0"/>
                                          </p:stCondLst>
                                        </p:cTn>
                                        <p:tgtEl>
                                          <p:spTgt spid="343082"/>
                                        </p:tgtEl>
                                        <p:attrNameLst>
                                          <p:attrName>style.visibility</p:attrName>
                                        </p:attrNameLst>
                                      </p:cBhvr>
                                      <p:to>
                                        <p:strVal val="visible"/>
                                      </p:to>
                                    </p:set>
                                    <p:animEffect transition="in" filter="wipe(down)">
                                      <p:cBhvr>
                                        <p:cTn id="91" dur="500"/>
                                        <p:tgtEl>
                                          <p:spTgt spid="343082"/>
                                        </p:tgtEl>
                                      </p:cBhvr>
                                    </p:animEffect>
                                  </p:childTnLst>
                                </p:cTn>
                              </p:par>
                            </p:childTnLst>
                          </p:cTn>
                        </p:par>
                        <p:par>
                          <p:cTn id="92" fill="hold" nodeType="afterGroup">
                            <p:stCondLst>
                              <p:cond delay="500"/>
                            </p:stCondLst>
                            <p:childTnLst>
                              <p:par>
                                <p:cTn id="93" presetID="22" presetClass="entr" presetSubtype="8" fill="hold" nodeType="afterEffect">
                                  <p:stCondLst>
                                    <p:cond delay="0"/>
                                  </p:stCondLst>
                                  <p:childTnLst>
                                    <p:set>
                                      <p:cBhvr>
                                        <p:cTn id="94" dur="1" fill="hold">
                                          <p:stCondLst>
                                            <p:cond delay="0"/>
                                          </p:stCondLst>
                                        </p:cTn>
                                        <p:tgtEl>
                                          <p:spTgt spid="343129"/>
                                        </p:tgtEl>
                                        <p:attrNameLst>
                                          <p:attrName>style.visibility</p:attrName>
                                        </p:attrNameLst>
                                      </p:cBhvr>
                                      <p:to>
                                        <p:strVal val="visible"/>
                                      </p:to>
                                    </p:set>
                                    <p:animEffect transition="in" filter="wipe(left)">
                                      <p:cBhvr>
                                        <p:cTn id="95" dur="500"/>
                                        <p:tgtEl>
                                          <p:spTgt spid="34312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343090"/>
                                        </p:tgtEl>
                                        <p:attrNameLst>
                                          <p:attrName>style.visibility</p:attrName>
                                        </p:attrNameLst>
                                      </p:cBhvr>
                                      <p:to>
                                        <p:strVal val="visible"/>
                                      </p:to>
                                    </p:set>
                                    <p:animEffect transition="in" filter="wipe(left)">
                                      <p:cBhvr>
                                        <p:cTn id="100" dur="500"/>
                                        <p:tgtEl>
                                          <p:spTgt spid="343090"/>
                                        </p:tgtEl>
                                      </p:cBhvr>
                                    </p:animEffect>
                                  </p:childTnLst>
                                </p:cTn>
                              </p:par>
                            </p:childTnLst>
                          </p:cTn>
                        </p:par>
                        <p:par>
                          <p:cTn id="101" fill="hold" nodeType="afterGroup">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343056"/>
                                        </p:tgtEl>
                                        <p:attrNameLst>
                                          <p:attrName>style.visibility</p:attrName>
                                        </p:attrNameLst>
                                      </p:cBhvr>
                                      <p:to>
                                        <p:strVal val="visible"/>
                                      </p:to>
                                    </p:set>
                                    <p:animEffect transition="in" filter="wipe(left)">
                                      <p:cBhvr>
                                        <p:cTn id="104" dur="500"/>
                                        <p:tgtEl>
                                          <p:spTgt spid="34305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43085"/>
                                        </p:tgtEl>
                                        <p:attrNameLst>
                                          <p:attrName>style.visibility</p:attrName>
                                        </p:attrNameLst>
                                      </p:cBhvr>
                                      <p:to>
                                        <p:strVal val="visible"/>
                                      </p:to>
                                    </p:set>
                                    <p:animEffect transition="in" filter="wipe(up)">
                                      <p:cBhvr>
                                        <p:cTn id="109" dur="500"/>
                                        <p:tgtEl>
                                          <p:spTgt spid="343085"/>
                                        </p:tgtEl>
                                      </p:cBhvr>
                                    </p:animEffect>
                                  </p:childTnLst>
                                </p:cTn>
                              </p:par>
                              <p:par>
                                <p:cTn id="110" presetID="1" presetClass="entr" presetSubtype="0" fill="hold" grpId="0" nodeType="withEffect">
                                  <p:stCondLst>
                                    <p:cond delay="0"/>
                                  </p:stCondLst>
                                  <p:childTnLst>
                                    <p:set>
                                      <p:cBhvr>
                                        <p:cTn id="111" dur="1" fill="hold">
                                          <p:stCondLst>
                                            <p:cond delay="499"/>
                                          </p:stCondLst>
                                        </p:cTn>
                                        <p:tgtEl>
                                          <p:spTgt spid="343086"/>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343093"/>
                                        </p:tgtEl>
                                        <p:attrNameLst>
                                          <p:attrName>style.visibility</p:attrName>
                                        </p:attrNameLst>
                                      </p:cBhvr>
                                      <p:to>
                                        <p:strVal val="visible"/>
                                      </p:to>
                                    </p:set>
                                    <p:animEffect transition="in" filter="wipe(left)">
                                      <p:cBhvr>
                                        <p:cTn id="116" dur="500"/>
                                        <p:tgtEl>
                                          <p:spTgt spid="343093"/>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43096"/>
                                        </p:tgtEl>
                                        <p:attrNameLst>
                                          <p:attrName>style.visibility</p:attrName>
                                        </p:attrNameLst>
                                      </p:cBhvr>
                                      <p:to>
                                        <p:strVal val="visible"/>
                                      </p:to>
                                    </p:set>
                                    <p:animEffect transition="in" filter="wipe(left)">
                                      <p:cBhvr>
                                        <p:cTn id="121" dur="500"/>
                                        <p:tgtEl>
                                          <p:spTgt spid="343096"/>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343097"/>
                                        </p:tgtEl>
                                        <p:attrNameLst>
                                          <p:attrName>style.visibility</p:attrName>
                                        </p:attrNameLst>
                                      </p:cBhvr>
                                      <p:to>
                                        <p:strVal val="visible"/>
                                      </p:to>
                                    </p:set>
                                    <p:animEffect transition="in" filter="wipe(left)">
                                      <p:cBhvr>
                                        <p:cTn id="124" dur="500"/>
                                        <p:tgtEl>
                                          <p:spTgt spid="34309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43151"/>
                                        </p:tgtEl>
                                        <p:attrNameLst>
                                          <p:attrName>style.visibility</p:attrName>
                                        </p:attrNameLst>
                                      </p:cBhvr>
                                      <p:to>
                                        <p:strVal val="visible"/>
                                      </p:to>
                                    </p:set>
                                    <p:animEffect transition="in" filter="wipe(left)">
                                      <p:cBhvr>
                                        <p:cTn id="129" dur="500"/>
                                        <p:tgtEl>
                                          <p:spTgt spid="34315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43099"/>
                                        </p:tgtEl>
                                        <p:attrNameLst>
                                          <p:attrName>style.visibility</p:attrName>
                                        </p:attrNameLst>
                                      </p:cBhvr>
                                      <p:to>
                                        <p:strVal val="visible"/>
                                      </p:to>
                                    </p:set>
                                    <p:animEffect transition="in" filter="wipe(left)">
                                      <p:cBhvr>
                                        <p:cTn id="134" dur="500"/>
                                        <p:tgtEl>
                                          <p:spTgt spid="34309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343152"/>
                                        </p:tgtEl>
                                        <p:attrNameLst>
                                          <p:attrName>style.visibility</p:attrName>
                                        </p:attrNameLst>
                                      </p:cBhvr>
                                      <p:to>
                                        <p:strVal val="visible"/>
                                      </p:to>
                                    </p:set>
                                    <p:animEffect transition="in" filter="wipe(left)">
                                      <p:cBhvr>
                                        <p:cTn id="139" dur="500"/>
                                        <p:tgtEl>
                                          <p:spTgt spid="34315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4" fill="hold" nodeType="clickEffect">
                                  <p:stCondLst>
                                    <p:cond delay="0"/>
                                  </p:stCondLst>
                                  <p:childTnLst>
                                    <p:set>
                                      <p:cBhvr>
                                        <p:cTn id="143" dur="1" fill="hold">
                                          <p:stCondLst>
                                            <p:cond delay="0"/>
                                          </p:stCondLst>
                                        </p:cTn>
                                        <p:tgtEl>
                                          <p:spTgt spid="343100"/>
                                        </p:tgtEl>
                                        <p:attrNameLst>
                                          <p:attrName>style.visibility</p:attrName>
                                        </p:attrNameLst>
                                      </p:cBhvr>
                                      <p:to>
                                        <p:strVal val="visible"/>
                                      </p:to>
                                    </p:set>
                                    <p:animEffect transition="in" filter="wipe(down)">
                                      <p:cBhvr>
                                        <p:cTn id="144" dur="500"/>
                                        <p:tgtEl>
                                          <p:spTgt spid="343100"/>
                                        </p:tgtEl>
                                      </p:cBhvr>
                                    </p:animEffect>
                                  </p:childTnLst>
                                </p:cTn>
                              </p:par>
                            </p:childTnLst>
                          </p:cTn>
                        </p:par>
                        <p:par>
                          <p:cTn id="145" fill="hold" nodeType="afterGroup">
                            <p:stCondLst>
                              <p:cond delay="500"/>
                            </p:stCondLst>
                            <p:childTnLst>
                              <p:par>
                                <p:cTn id="146" presetID="22" presetClass="entr" presetSubtype="8" fill="hold" nodeType="afterEffect">
                                  <p:stCondLst>
                                    <p:cond delay="0"/>
                                  </p:stCondLst>
                                  <p:childTnLst>
                                    <p:set>
                                      <p:cBhvr>
                                        <p:cTn id="147" dur="1" fill="hold">
                                          <p:stCondLst>
                                            <p:cond delay="0"/>
                                          </p:stCondLst>
                                        </p:cTn>
                                        <p:tgtEl>
                                          <p:spTgt spid="343132"/>
                                        </p:tgtEl>
                                        <p:attrNameLst>
                                          <p:attrName>style.visibility</p:attrName>
                                        </p:attrNameLst>
                                      </p:cBhvr>
                                      <p:to>
                                        <p:strVal val="visible"/>
                                      </p:to>
                                    </p:set>
                                    <p:animEffect transition="in" filter="wipe(left)">
                                      <p:cBhvr>
                                        <p:cTn id="148" dur="500"/>
                                        <p:tgtEl>
                                          <p:spTgt spid="34313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nodeType="clickEffect">
                                  <p:stCondLst>
                                    <p:cond delay="0"/>
                                  </p:stCondLst>
                                  <p:childTnLst>
                                    <p:set>
                                      <p:cBhvr>
                                        <p:cTn id="152" dur="1" fill="hold">
                                          <p:stCondLst>
                                            <p:cond delay="0"/>
                                          </p:stCondLst>
                                        </p:cTn>
                                        <p:tgtEl>
                                          <p:spTgt spid="343061"/>
                                        </p:tgtEl>
                                        <p:attrNameLst>
                                          <p:attrName>style.visibility</p:attrName>
                                        </p:attrNameLst>
                                      </p:cBhvr>
                                      <p:to>
                                        <p:strVal val="visible"/>
                                      </p:to>
                                    </p:set>
                                    <p:animEffect transition="in" filter="wipe(up)">
                                      <p:cBhvr>
                                        <p:cTn id="153" dur="500"/>
                                        <p:tgtEl>
                                          <p:spTgt spid="343061"/>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4" fill="hold" nodeType="clickEffect">
                                  <p:stCondLst>
                                    <p:cond delay="0"/>
                                  </p:stCondLst>
                                  <p:childTnLst>
                                    <p:set>
                                      <p:cBhvr>
                                        <p:cTn id="157" dur="1" fill="hold">
                                          <p:stCondLst>
                                            <p:cond delay="0"/>
                                          </p:stCondLst>
                                        </p:cTn>
                                        <p:tgtEl>
                                          <p:spTgt spid="343106"/>
                                        </p:tgtEl>
                                        <p:attrNameLst>
                                          <p:attrName>style.visibility</p:attrName>
                                        </p:attrNameLst>
                                      </p:cBhvr>
                                      <p:to>
                                        <p:strVal val="visible"/>
                                      </p:to>
                                    </p:set>
                                    <p:animEffect transition="in" filter="wipe(down)">
                                      <p:cBhvr>
                                        <p:cTn id="158" dur="500"/>
                                        <p:tgtEl>
                                          <p:spTgt spid="343106"/>
                                        </p:tgtEl>
                                      </p:cBhvr>
                                    </p:animEffect>
                                  </p:childTnLst>
                                </p:cTn>
                              </p:par>
                            </p:childTnLst>
                          </p:cTn>
                        </p:par>
                        <p:par>
                          <p:cTn id="159" fill="hold" nodeType="afterGroup">
                            <p:stCondLst>
                              <p:cond delay="500"/>
                            </p:stCondLst>
                            <p:childTnLst>
                              <p:par>
                                <p:cTn id="160" presetID="22" presetClass="entr" presetSubtype="8" fill="hold" nodeType="afterEffect">
                                  <p:stCondLst>
                                    <p:cond delay="0"/>
                                  </p:stCondLst>
                                  <p:childTnLst>
                                    <p:set>
                                      <p:cBhvr>
                                        <p:cTn id="161" dur="1" fill="hold">
                                          <p:stCondLst>
                                            <p:cond delay="0"/>
                                          </p:stCondLst>
                                        </p:cTn>
                                        <p:tgtEl>
                                          <p:spTgt spid="343135"/>
                                        </p:tgtEl>
                                        <p:attrNameLst>
                                          <p:attrName>style.visibility</p:attrName>
                                        </p:attrNameLst>
                                      </p:cBhvr>
                                      <p:to>
                                        <p:strVal val="visible"/>
                                      </p:to>
                                    </p:set>
                                    <p:animEffect transition="in" filter="wipe(left)">
                                      <p:cBhvr>
                                        <p:cTn id="162" dur="500"/>
                                        <p:tgtEl>
                                          <p:spTgt spid="34313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343103"/>
                                        </p:tgtEl>
                                        <p:attrNameLst>
                                          <p:attrName>style.visibility</p:attrName>
                                        </p:attrNameLst>
                                      </p:cBhvr>
                                      <p:to>
                                        <p:strVal val="visible"/>
                                      </p:to>
                                    </p:set>
                                    <p:animEffect transition="in" filter="wipe(left)">
                                      <p:cBhvr>
                                        <p:cTn id="167" dur="500"/>
                                        <p:tgtEl>
                                          <p:spTgt spid="343103"/>
                                        </p:tgtEl>
                                      </p:cBhvr>
                                    </p:animEffect>
                                  </p:childTnLst>
                                </p:cTn>
                              </p:par>
                            </p:childTnLst>
                          </p:cTn>
                        </p:par>
                        <p:par>
                          <p:cTn id="168" fill="hold" nodeType="afterGroup">
                            <p:stCondLst>
                              <p:cond delay="500"/>
                            </p:stCondLst>
                            <p:childTnLst>
                              <p:par>
                                <p:cTn id="169" presetID="22" presetClass="entr" presetSubtype="8" fill="hold" grpId="0" nodeType="afterEffect">
                                  <p:stCondLst>
                                    <p:cond delay="0"/>
                                  </p:stCondLst>
                                  <p:childTnLst>
                                    <p:set>
                                      <p:cBhvr>
                                        <p:cTn id="170" dur="1" fill="hold">
                                          <p:stCondLst>
                                            <p:cond delay="0"/>
                                          </p:stCondLst>
                                        </p:cTn>
                                        <p:tgtEl>
                                          <p:spTgt spid="343064"/>
                                        </p:tgtEl>
                                        <p:attrNameLst>
                                          <p:attrName>style.visibility</p:attrName>
                                        </p:attrNameLst>
                                      </p:cBhvr>
                                      <p:to>
                                        <p:strVal val="visible"/>
                                      </p:to>
                                    </p:set>
                                    <p:animEffect transition="in" filter="wipe(left)">
                                      <p:cBhvr>
                                        <p:cTn id="171" dur="500"/>
                                        <p:tgtEl>
                                          <p:spTgt spid="343064"/>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1" fill="hold" grpId="0" nodeType="clickEffect">
                                  <p:stCondLst>
                                    <p:cond delay="0"/>
                                  </p:stCondLst>
                                  <p:childTnLst>
                                    <p:set>
                                      <p:cBhvr>
                                        <p:cTn id="175" dur="1" fill="hold">
                                          <p:stCondLst>
                                            <p:cond delay="0"/>
                                          </p:stCondLst>
                                        </p:cTn>
                                        <p:tgtEl>
                                          <p:spTgt spid="343070"/>
                                        </p:tgtEl>
                                        <p:attrNameLst>
                                          <p:attrName>style.visibility</p:attrName>
                                        </p:attrNameLst>
                                      </p:cBhvr>
                                      <p:to>
                                        <p:strVal val="visible"/>
                                      </p:to>
                                    </p:set>
                                    <p:animEffect transition="in" filter="wipe(up)">
                                      <p:cBhvr>
                                        <p:cTn id="176" dur="500"/>
                                        <p:tgtEl>
                                          <p:spTgt spid="343070"/>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8" fill="hold" nodeType="clickEffect">
                                  <p:stCondLst>
                                    <p:cond delay="0"/>
                                  </p:stCondLst>
                                  <p:childTnLst>
                                    <p:set>
                                      <p:cBhvr>
                                        <p:cTn id="180" dur="1" fill="hold">
                                          <p:stCondLst>
                                            <p:cond delay="0"/>
                                          </p:stCondLst>
                                        </p:cTn>
                                        <p:tgtEl>
                                          <p:spTgt spid="343148"/>
                                        </p:tgtEl>
                                        <p:attrNameLst>
                                          <p:attrName>style.visibility</p:attrName>
                                        </p:attrNameLst>
                                      </p:cBhvr>
                                      <p:to>
                                        <p:strVal val="visible"/>
                                      </p:to>
                                    </p:set>
                                    <p:animEffect transition="in" filter="wipe(left)">
                                      <p:cBhvr>
                                        <p:cTn id="181" dur="500"/>
                                        <p:tgtEl>
                                          <p:spTgt spid="343148"/>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nodeType="clickEffect">
                                  <p:stCondLst>
                                    <p:cond delay="0"/>
                                  </p:stCondLst>
                                  <p:childTnLst>
                                    <p:set>
                                      <p:cBhvr>
                                        <p:cTn id="185" dur="1" fill="hold">
                                          <p:stCondLst>
                                            <p:cond delay="0"/>
                                          </p:stCondLst>
                                        </p:cTn>
                                        <p:tgtEl>
                                          <p:spTgt spid="343109"/>
                                        </p:tgtEl>
                                        <p:attrNameLst>
                                          <p:attrName>style.visibility</p:attrName>
                                        </p:attrNameLst>
                                      </p:cBhvr>
                                      <p:to>
                                        <p:strVal val="visible"/>
                                      </p:to>
                                    </p:set>
                                    <p:animEffect transition="in" filter="wipe(down)">
                                      <p:cBhvr>
                                        <p:cTn id="186" dur="500"/>
                                        <p:tgtEl>
                                          <p:spTgt spid="343109"/>
                                        </p:tgtEl>
                                      </p:cBhvr>
                                    </p:animEffect>
                                  </p:childTnLst>
                                </p:cTn>
                              </p:par>
                            </p:childTnLst>
                          </p:cTn>
                        </p:par>
                        <p:par>
                          <p:cTn id="187" fill="hold" nodeType="afterGroup">
                            <p:stCondLst>
                              <p:cond delay="500"/>
                            </p:stCondLst>
                            <p:childTnLst>
                              <p:par>
                                <p:cTn id="188" presetID="22" presetClass="entr" presetSubtype="8" fill="hold" nodeType="afterEffect">
                                  <p:stCondLst>
                                    <p:cond delay="0"/>
                                  </p:stCondLst>
                                  <p:childTnLst>
                                    <p:set>
                                      <p:cBhvr>
                                        <p:cTn id="189" dur="1" fill="hold">
                                          <p:stCondLst>
                                            <p:cond delay="0"/>
                                          </p:stCondLst>
                                        </p:cTn>
                                        <p:tgtEl>
                                          <p:spTgt spid="343138"/>
                                        </p:tgtEl>
                                        <p:attrNameLst>
                                          <p:attrName>style.visibility</p:attrName>
                                        </p:attrNameLst>
                                      </p:cBhvr>
                                      <p:to>
                                        <p:strVal val="visible"/>
                                      </p:to>
                                    </p:set>
                                    <p:animEffect transition="in" filter="wipe(left)">
                                      <p:cBhvr>
                                        <p:cTn id="190" dur="500"/>
                                        <p:tgtEl>
                                          <p:spTgt spid="343138"/>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nodeType="clickEffect">
                                  <p:stCondLst>
                                    <p:cond delay="0"/>
                                  </p:stCondLst>
                                  <p:childTnLst>
                                    <p:set>
                                      <p:cBhvr>
                                        <p:cTn id="194" dur="1" fill="hold">
                                          <p:stCondLst>
                                            <p:cond delay="0"/>
                                          </p:stCondLst>
                                        </p:cTn>
                                        <p:tgtEl>
                                          <p:spTgt spid="343112"/>
                                        </p:tgtEl>
                                        <p:attrNameLst>
                                          <p:attrName>style.visibility</p:attrName>
                                        </p:attrNameLst>
                                      </p:cBhvr>
                                      <p:to>
                                        <p:strVal val="visible"/>
                                      </p:to>
                                    </p:set>
                                    <p:animEffect transition="in" filter="wipe(left)">
                                      <p:cBhvr>
                                        <p:cTn id="195" dur="500"/>
                                        <p:tgtEl>
                                          <p:spTgt spid="343112"/>
                                        </p:tgtEl>
                                      </p:cBhvr>
                                    </p:animEffect>
                                  </p:childTnLst>
                                </p:cTn>
                              </p:par>
                            </p:childTnLst>
                          </p:cTn>
                        </p:par>
                        <p:par>
                          <p:cTn id="196" fill="hold" nodeType="afterGroup">
                            <p:stCondLst>
                              <p:cond delay="500"/>
                            </p:stCondLst>
                            <p:childTnLst>
                              <p:par>
                                <p:cTn id="197" presetID="22" presetClass="entr" presetSubtype="8" fill="hold" grpId="0" nodeType="afterEffect">
                                  <p:stCondLst>
                                    <p:cond delay="0"/>
                                  </p:stCondLst>
                                  <p:childTnLst>
                                    <p:set>
                                      <p:cBhvr>
                                        <p:cTn id="198" dur="1" fill="hold">
                                          <p:stCondLst>
                                            <p:cond delay="0"/>
                                          </p:stCondLst>
                                        </p:cTn>
                                        <p:tgtEl>
                                          <p:spTgt spid="343065"/>
                                        </p:tgtEl>
                                        <p:attrNameLst>
                                          <p:attrName>style.visibility</p:attrName>
                                        </p:attrNameLst>
                                      </p:cBhvr>
                                      <p:to>
                                        <p:strVal val="visible"/>
                                      </p:to>
                                    </p:set>
                                    <p:animEffect transition="in" filter="wipe(left)">
                                      <p:cBhvr>
                                        <p:cTn id="199" dur="500"/>
                                        <p:tgtEl>
                                          <p:spTgt spid="343065"/>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2" presetClass="entr" presetSubtype="1" fill="hold" grpId="0" nodeType="clickEffect">
                                  <p:stCondLst>
                                    <p:cond delay="0"/>
                                  </p:stCondLst>
                                  <p:childTnLst>
                                    <p:set>
                                      <p:cBhvr>
                                        <p:cTn id="203" dur="1" fill="hold">
                                          <p:stCondLst>
                                            <p:cond delay="0"/>
                                          </p:stCondLst>
                                        </p:cTn>
                                        <p:tgtEl>
                                          <p:spTgt spid="343115"/>
                                        </p:tgtEl>
                                        <p:attrNameLst>
                                          <p:attrName>style.visibility</p:attrName>
                                        </p:attrNameLst>
                                      </p:cBhvr>
                                      <p:to>
                                        <p:strVal val="visible"/>
                                      </p:to>
                                    </p:set>
                                    <p:animEffect transition="in" filter="wipe(up)">
                                      <p:cBhvr>
                                        <p:cTn id="204" dur="500"/>
                                        <p:tgtEl>
                                          <p:spTgt spid="343115"/>
                                        </p:tgtEl>
                                      </p:cBhvr>
                                    </p:animEffect>
                                  </p:childTnLst>
                                </p:cTn>
                              </p:par>
                              <p:par>
                                <p:cTn id="205" presetID="1" presetClass="entr" presetSubtype="0" fill="hold" grpId="0" nodeType="withEffect">
                                  <p:stCondLst>
                                    <p:cond delay="0"/>
                                  </p:stCondLst>
                                  <p:childTnLst>
                                    <p:set>
                                      <p:cBhvr>
                                        <p:cTn id="206" dur="1" fill="hold">
                                          <p:stCondLst>
                                            <p:cond delay="499"/>
                                          </p:stCondLst>
                                        </p:cTn>
                                        <p:tgtEl>
                                          <p:spTgt spid="343116"/>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nodeType="clickEffect">
                                  <p:stCondLst>
                                    <p:cond delay="0"/>
                                  </p:stCondLst>
                                  <p:childTnLst>
                                    <p:set>
                                      <p:cBhvr>
                                        <p:cTn id="210" dur="1" fill="hold">
                                          <p:stCondLst>
                                            <p:cond delay="0"/>
                                          </p:stCondLst>
                                        </p:cTn>
                                        <p:tgtEl>
                                          <p:spTgt spid="343119"/>
                                        </p:tgtEl>
                                        <p:attrNameLst>
                                          <p:attrName>style.visibility</p:attrName>
                                        </p:attrNameLst>
                                      </p:cBhvr>
                                      <p:to>
                                        <p:strVal val="visible"/>
                                      </p:to>
                                    </p:set>
                                    <p:animEffect transition="in" filter="wipe(left)">
                                      <p:cBhvr>
                                        <p:cTn id="211" dur="500"/>
                                        <p:tgtEl>
                                          <p:spTgt spid="343119"/>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343117"/>
                                        </p:tgtEl>
                                        <p:attrNameLst>
                                          <p:attrName>style.visibility</p:attrName>
                                        </p:attrNameLst>
                                      </p:cBhvr>
                                      <p:to>
                                        <p:strVal val="visible"/>
                                      </p:to>
                                    </p:set>
                                    <p:animEffect transition="in" filter="wipe(left)">
                                      <p:cBhvr>
                                        <p:cTn id="216" dur="500"/>
                                        <p:tgtEl>
                                          <p:spTgt spid="343117"/>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343153"/>
                                        </p:tgtEl>
                                        <p:attrNameLst>
                                          <p:attrName>style.visibility</p:attrName>
                                        </p:attrNameLst>
                                      </p:cBhvr>
                                      <p:to>
                                        <p:strVal val="visible"/>
                                      </p:to>
                                    </p:set>
                                    <p:animEffect transition="in" filter="wipe(left)">
                                      <p:cBhvr>
                                        <p:cTn id="221" dur="500"/>
                                        <p:tgtEl>
                                          <p:spTgt spid="343153"/>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8" fill="hold" nodeType="clickEffect">
                                  <p:stCondLst>
                                    <p:cond delay="0"/>
                                  </p:stCondLst>
                                  <p:childTnLst>
                                    <p:set>
                                      <p:cBhvr>
                                        <p:cTn id="225" dur="1" fill="hold">
                                          <p:stCondLst>
                                            <p:cond delay="0"/>
                                          </p:stCondLst>
                                        </p:cTn>
                                        <p:tgtEl>
                                          <p:spTgt spid="343066"/>
                                        </p:tgtEl>
                                        <p:attrNameLst>
                                          <p:attrName>style.visibility</p:attrName>
                                        </p:attrNameLst>
                                      </p:cBhvr>
                                      <p:to>
                                        <p:strVal val="visible"/>
                                      </p:to>
                                    </p:set>
                                    <p:animEffect transition="in" filter="wipe(left)">
                                      <p:cBhvr>
                                        <p:cTn id="226" dur="500"/>
                                        <p:tgtEl>
                                          <p:spTgt spid="343066"/>
                                        </p:tgtEl>
                                      </p:cBhvr>
                                    </p:animEffect>
                                  </p:childTnLst>
                                </p:cTn>
                              </p:par>
                            </p:childTnLst>
                          </p:cTn>
                        </p:par>
                        <p:par>
                          <p:cTn id="227" fill="hold" nodeType="afterGroup">
                            <p:stCondLst>
                              <p:cond delay="500"/>
                            </p:stCondLst>
                            <p:childTnLst>
                              <p:par>
                                <p:cTn id="228" presetID="22" presetClass="entr" presetSubtype="1" fill="hold" grpId="0" nodeType="afterEffect">
                                  <p:stCondLst>
                                    <p:cond delay="0"/>
                                  </p:stCondLst>
                                  <p:childTnLst>
                                    <p:set>
                                      <p:cBhvr>
                                        <p:cTn id="229" dur="1" fill="hold">
                                          <p:stCondLst>
                                            <p:cond delay="0"/>
                                          </p:stCondLst>
                                        </p:cTn>
                                        <p:tgtEl>
                                          <p:spTgt spid="343118"/>
                                        </p:tgtEl>
                                        <p:attrNameLst>
                                          <p:attrName>style.visibility</p:attrName>
                                        </p:attrNameLst>
                                      </p:cBhvr>
                                      <p:to>
                                        <p:strVal val="visible"/>
                                      </p:to>
                                    </p:set>
                                    <p:animEffect transition="in" filter="wipe(up)">
                                      <p:cBhvr>
                                        <p:cTn id="230" dur="500"/>
                                        <p:tgtEl>
                                          <p:spTgt spid="343118"/>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2" presetClass="entr" presetSubtype="1" fill="hold" nodeType="clickEffect">
                                  <p:stCondLst>
                                    <p:cond delay="0"/>
                                  </p:stCondLst>
                                  <p:childTnLst>
                                    <p:set>
                                      <p:cBhvr>
                                        <p:cTn id="234" dur="1" fill="hold">
                                          <p:stCondLst>
                                            <p:cond delay="0"/>
                                          </p:stCondLst>
                                        </p:cTn>
                                        <p:tgtEl>
                                          <p:spTgt spid="343122"/>
                                        </p:tgtEl>
                                        <p:attrNameLst>
                                          <p:attrName>style.visibility</p:attrName>
                                        </p:attrNameLst>
                                      </p:cBhvr>
                                      <p:to>
                                        <p:strVal val="visible"/>
                                      </p:to>
                                    </p:set>
                                    <p:animEffect transition="in" filter="wipe(up)">
                                      <p:cBhvr>
                                        <p:cTn id="235" dur="500"/>
                                        <p:tgtEl>
                                          <p:spTgt spid="343122"/>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343125"/>
                                        </p:tgtEl>
                                        <p:attrNameLst>
                                          <p:attrName>style.visibility</p:attrName>
                                        </p:attrNameLst>
                                      </p:cBhvr>
                                      <p:to>
                                        <p:strVal val="visible"/>
                                      </p:to>
                                    </p:set>
                                    <p:animEffect transition="in" filter="wipe(left)">
                                      <p:cBhvr>
                                        <p:cTn id="240" dur="500"/>
                                        <p:tgtEl>
                                          <p:spTgt spid="343125"/>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343154"/>
                                        </p:tgtEl>
                                        <p:attrNameLst>
                                          <p:attrName>style.visibility</p:attrName>
                                        </p:attrNameLst>
                                      </p:cBhvr>
                                      <p:to>
                                        <p:strVal val="visible"/>
                                      </p:to>
                                    </p:set>
                                    <p:animEffect transition="in" filter="wipe(left)">
                                      <p:cBhvr>
                                        <p:cTn id="245" dur="500"/>
                                        <p:tgtEl>
                                          <p:spTgt spid="343154"/>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343057"/>
                                        </p:tgtEl>
                                        <p:attrNameLst>
                                          <p:attrName>style.visibility</p:attrName>
                                        </p:attrNameLst>
                                      </p:cBhvr>
                                      <p:to>
                                        <p:strVal val="visible"/>
                                      </p:to>
                                    </p:set>
                                    <p:animEffect transition="in" filter="wipe(left)">
                                      <p:cBhvr>
                                        <p:cTn id="250" dur="500"/>
                                        <p:tgtEl>
                                          <p:spTgt spid="343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animBg="1" autoUpdateAnimBg="0"/>
      <p:bldP spid="343048" grpId="0" autoUpdateAnimBg="0"/>
      <p:bldP spid="343049" grpId="0" autoUpdateAnimBg="0"/>
      <p:bldP spid="343054" grpId="0" autoUpdateAnimBg="0"/>
      <p:bldP spid="343055" grpId="0" autoUpdateAnimBg="0"/>
      <p:bldP spid="343056" grpId="0" autoUpdateAnimBg="0"/>
      <p:bldP spid="343057" grpId="0" animBg="1"/>
      <p:bldP spid="343064" grpId="0" autoUpdateAnimBg="0"/>
      <p:bldP spid="343065" grpId="0" autoUpdateAnimBg="0"/>
      <p:bldP spid="343069" grpId="0" autoUpdateAnimBg="0"/>
      <p:bldP spid="343070" grpId="0" autoUpdateAnimBg="0"/>
      <p:bldP spid="343077" grpId="0" autoUpdateAnimBg="0"/>
      <p:bldP spid="343078" grpId="0" autoUpdateAnimBg="0"/>
      <p:bldP spid="343085" grpId="0" autoUpdateAnimBg="0"/>
      <p:bldP spid="343086" grpId="0" animBg="1" autoUpdateAnimBg="0"/>
      <p:bldP spid="343096" grpId="0" animBg="1" autoUpdateAnimBg="0"/>
      <p:bldP spid="343097" grpId="0" animBg="1" autoUpdateAnimBg="0"/>
      <p:bldP spid="343099" grpId="0" animBg="1" autoUpdateAnimBg="0"/>
      <p:bldP spid="343115" grpId="0" autoUpdateAnimBg="0"/>
      <p:bldP spid="343116" grpId="0" animBg="1" autoUpdateAnimBg="0"/>
      <p:bldP spid="343117" grpId="0" animBg="1" autoUpdateAnimBg="0"/>
      <p:bldP spid="343118" grpId="0" autoUpdateAnimBg="0"/>
      <p:bldP spid="343125" grpId="0" animBg="1" autoUpdateAnimBg="0"/>
      <p:bldP spid="343144" grpId="0" animBg="1"/>
      <p:bldP spid="343151" grpId="0" animBg="1"/>
      <p:bldP spid="343152" grpId="0" animBg="1"/>
      <p:bldP spid="343153" grpId="0" animBg="1"/>
      <p:bldP spid="34315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B4A8A47-39C3-4870-9CE4-50832BC6FEEA}" type="slidenum">
              <a:rPr lang="en-US" altLang="zh-CN" sz="1400" b="0" smtClean="0">
                <a:latin typeface="Times New Roman" pitchFamily="18" charset="0"/>
              </a:rPr>
              <a:pPr eaLnBrk="1" hangingPunct="1"/>
              <a:t>13</a:t>
            </a:fld>
            <a:endParaRPr lang="en-US" altLang="zh-CN" sz="1400" b="0" smtClean="0">
              <a:latin typeface="Times New Roman" pitchFamily="18" charset="0"/>
            </a:endParaRPr>
          </a:p>
        </p:txBody>
      </p:sp>
      <p:sp>
        <p:nvSpPr>
          <p:cNvPr id="6147" name="Rectangle 2"/>
          <p:cNvSpPr>
            <a:spLocks noGrp="1" noChangeArrowheads="1"/>
          </p:cNvSpPr>
          <p:nvPr>
            <p:ph type="title"/>
          </p:nvPr>
        </p:nvSpPr>
        <p:spPr>
          <a:xfrm>
            <a:off x="304800" y="152400"/>
            <a:ext cx="8610600" cy="684213"/>
          </a:xfrm>
        </p:spPr>
        <p:txBody>
          <a:bodyPr/>
          <a:lstStyle/>
          <a:p>
            <a:pPr eaLnBrk="1" hangingPunct="1"/>
            <a:r>
              <a:rPr lang="zh-CN" altLang="en-US" sz="3600" dirty="0" smtClean="0">
                <a:solidFill>
                  <a:srgbClr val="FF0000"/>
                </a:solidFill>
                <a:latin typeface="Verdana" pitchFamily="34" charset="0"/>
              </a:rPr>
              <a:t>翻译目标决定语义规则</a:t>
            </a:r>
          </a:p>
        </p:txBody>
      </p:sp>
      <p:sp>
        <p:nvSpPr>
          <p:cNvPr id="188419" name="Rectangle 3"/>
          <p:cNvSpPr>
            <a:spLocks noGrp="1" noChangeArrowheads="1"/>
          </p:cNvSpPr>
          <p:nvPr>
            <p:ph type="body" idx="1"/>
          </p:nvPr>
        </p:nvSpPr>
        <p:spPr>
          <a:xfrm>
            <a:off x="228600" y="1043735"/>
            <a:ext cx="8686800" cy="5430090"/>
          </a:xfrm>
        </p:spPr>
        <p:txBody>
          <a:bodyPr/>
          <a:lstStyle/>
          <a:p>
            <a:pPr eaLnBrk="1" hangingPunct="1"/>
            <a:r>
              <a:rPr lang="zh-CN" altLang="zh-CN" dirty="0"/>
              <a:t>翻译目标</a:t>
            </a:r>
            <a:r>
              <a:rPr lang="zh-CN" altLang="zh-CN" dirty="0" smtClean="0"/>
              <a:t>决定产生</a:t>
            </a:r>
            <a:r>
              <a:rPr lang="zh-CN" altLang="zh-CN" dirty="0"/>
              <a:t>式的含义、</a:t>
            </a:r>
            <a:r>
              <a:rPr lang="zh-CN" altLang="zh-CN" dirty="0" smtClean="0"/>
              <a:t>决定文法</a:t>
            </a:r>
            <a:r>
              <a:rPr lang="zh-CN" altLang="zh-CN" dirty="0"/>
              <a:t>符号应该具有的属性，也决定了产生式的语义规则</a:t>
            </a:r>
            <a:r>
              <a:rPr lang="zh-CN" altLang="zh-CN" dirty="0" smtClean="0"/>
              <a:t>。</a:t>
            </a:r>
            <a:endParaRPr lang="en-US" altLang="zh-CN" dirty="0" smtClean="0"/>
          </a:p>
          <a:p>
            <a:pPr eaLnBrk="1" hangingPunct="1"/>
            <a:r>
              <a:rPr lang="zh-CN" altLang="en-US" dirty="0" smtClean="0">
                <a:latin typeface="Verdana" pitchFamily="34" charset="0"/>
              </a:rPr>
              <a:t>例如：考虑算术表达式文法</a:t>
            </a:r>
            <a:endParaRPr lang="zh-CN" altLang="en-US" dirty="0" smtClean="0">
              <a:latin typeface="Verdana" pitchFamily="34" charset="0"/>
              <a:sym typeface="Symbol" pitchFamily="18" charset="2"/>
            </a:endParaRPr>
          </a:p>
          <a:p>
            <a:pPr lvl="1" eaLnBrk="1" hangingPunct="1"/>
            <a:r>
              <a:rPr lang="zh-CN" altLang="en-US" dirty="0">
                <a:solidFill>
                  <a:srgbClr val="0000FF"/>
                </a:solidFill>
                <a:latin typeface="Verdana" pitchFamily="34" charset="0"/>
              </a:rPr>
              <a:t>翻译</a:t>
            </a:r>
            <a:r>
              <a:rPr lang="zh-CN" altLang="en-US" dirty="0" smtClean="0">
                <a:solidFill>
                  <a:srgbClr val="0000FF"/>
                </a:solidFill>
                <a:latin typeface="Verdana" pitchFamily="34" charset="0"/>
              </a:rPr>
              <a:t>目标：检查表达式的类型</a:t>
            </a:r>
          </a:p>
          <a:p>
            <a:pPr lvl="1" eaLnBrk="1" hangingPunct="1"/>
            <a:r>
              <a:rPr lang="en-US" altLang="zh-CN" dirty="0" smtClean="0">
                <a:latin typeface="Verdana" pitchFamily="34" charset="0"/>
              </a:rPr>
              <a:t>E</a:t>
            </a:r>
            <a:r>
              <a:rPr lang="en-US" altLang="zh-CN" dirty="0" smtClean="0">
                <a:latin typeface="Verdana" pitchFamily="34" charset="0"/>
                <a:sym typeface="Symbol" pitchFamily="18" charset="2"/>
              </a:rPr>
              <a:t>E</a:t>
            </a:r>
            <a:r>
              <a:rPr lang="en-US" altLang="zh-CN" baseline="-25000" dirty="0" smtClean="0">
                <a:latin typeface="Verdana" pitchFamily="34" charset="0"/>
                <a:sym typeface="Symbol" pitchFamily="18" charset="2"/>
              </a:rPr>
              <a:t>1</a:t>
            </a:r>
            <a:r>
              <a:rPr lang="en-US" altLang="zh-CN" dirty="0" smtClean="0">
                <a:latin typeface="Verdana" pitchFamily="34" charset="0"/>
                <a:sym typeface="Symbol" pitchFamily="18" charset="2"/>
              </a:rPr>
              <a:t>+T </a:t>
            </a:r>
            <a:r>
              <a:rPr lang="zh-CN" altLang="en-US" dirty="0" smtClean="0">
                <a:latin typeface="Verdana" pitchFamily="34" charset="0"/>
                <a:sym typeface="Symbol" pitchFamily="18" charset="2"/>
              </a:rPr>
              <a:t>的</a:t>
            </a:r>
            <a:r>
              <a:rPr lang="zh-CN" altLang="en-US" dirty="0" smtClean="0">
                <a:latin typeface="Verdana" pitchFamily="34" charset="0"/>
              </a:rPr>
              <a:t>语义：表达式的类型由两个子表达式的类型综合得到</a:t>
            </a:r>
          </a:p>
          <a:p>
            <a:pPr lvl="1" eaLnBrk="1" hangingPunct="1"/>
            <a:r>
              <a:rPr lang="zh-CN" altLang="en-US" dirty="0" smtClean="0">
                <a:latin typeface="Verdana" pitchFamily="34" charset="0"/>
              </a:rPr>
              <a:t>分析每个符号的语义，并以属性的形式记录：</a:t>
            </a:r>
            <a:r>
              <a:rPr lang="en-US" altLang="zh-CN" dirty="0" err="1" smtClean="0">
                <a:latin typeface="Verdana" pitchFamily="34" charset="0"/>
              </a:rPr>
              <a:t>E.type</a:t>
            </a:r>
            <a:r>
              <a:rPr lang="zh-CN" altLang="en-US" dirty="0" smtClean="0">
                <a:latin typeface="Verdana" pitchFamily="34" charset="0"/>
              </a:rPr>
              <a:t>、 </a:t>
            </a:r>
            <a:r>
              <a:rPr lang="en-US" altLang="zh-CN" dirty="0" smtClean="0">
                <a:latin typeface="Verdana" pitchFamily="34" charset="0"/>
              </a:rPr>
              <a:t>E</a:t>
            </a:r>
            <a:r>
              <a:rPr lang="en-US" altLang="zh-CN" baseline="-25000" dirty="0" smtClean="0">
                <a:latin typeface="Verdana" pitchFamily="34" charset="0"/>
                <a:sym typeface="Symbol" pitchFamily="18" charset="2"/>
              </a:rPr>
              <a:t>1</a:t>
            </a:r>
            <a:r>
              <a:rPr lang="en-US" altLang="zh-CN" dirty="0" smtClean="0">
                <a:latin typeface="Verdana" pitchFamily="34" charset="0"/>
              </a:rPr>
              <a:t>.type</a:t>
            </a:r>
            <a:r>
              <a:rPr lang="zh-CN" altLang="en-US" dirty="0" smtClean="0">
                <a:latin typeface="Verdana" pitchFamily="34" charset="0"/>
              </a:rPr>
              <a:t>、 </a:t>
            </a:r>
            <a:r>
              <a:rPr lang="en-US" altLang="zh-CN" dirty="0" err="1" smtClean="0">
                <a:latin typeface="Verdana" pitchFamily="34" charset="0"/>
              </a:rPr>
              <a:t>T.type</a:t>
            </a:r>
            <a:endParaRPr lang="en-US" altLang="zh-CN" dirty="0" smtClean="0">
              <a:latin typeface="Verdana" pitchFamily="34" charset="0"/>
            </a:endParaRPr>
          </a:p>
          <a:p>
            <a:pPr lvl="1" eaLnBrk="1" hangingPunct="1"/>
            <a:r>
              <a:rPr lang="zh-CN" altLang="en-US" dirty="0" smtClean="0">
                <a:latin typeface="Verdana" pitchFamily="34" charset="0"/>
              </a:rPr>
              <a:t>求值规则：</a:t>
            </a:r>
          </a:p>
          <a:p>
            <a:pPr lvl="1" eaLnBrk="1" hangingPunct="1">
              <a:buFontTx/>
              <a:buNone/>
            </a:pPr>
            <a:r>
              <a:rPr lang="zh-CN" altLang="en-US" dirty="0" smtClean="0">
                <a:latin typeface="Verdana" pitchFamily="34" charset="0"/>
              </a:rPr>
              <a:t>   </a:t>
            </a:r>
            <a:r>
              <a:rPr lang="en-US" altLang="zh-CN" dirty="0" smtClean="0">
                <a:latin typeface="Verdana" pitchFamily="34" charset="0"/>
              </a:rPr>
              <a:t>if (E</a:t>
            </a:r>
            <a:r>
              <a:rPr lang="en-US" altLang="zh-CN" baseline="-25000" dirty="0" smtClean="0">
                <a:latin typeface="Verdana" pitchFamily="34" charset="0"/>
                <a:sym typeface="Symbol" pitchFamily="18" charset="2"/>
              </a:rPr>
              <a:t>1</a:t>
            </a:r>
            <a:r>
              <a:rPr lang="en-US" altLang="zh-CN" dirty="0" smtClean="0">
                <a:latin typeface="Verdana" pitchFamily="34" charset="0"/>
              </a:rPr>
              <a:t>.type==integer)&amp;&amp;(</a:t>
            </a:r>
            <a:r>
              <a:rPr lang="en-US" altLang="zh-CN" dirty="0" err="1" smtClean="0">
                <a:latin typeface="Verdana" pitchFamily="34" charset="0"/>
              </a:rPr>
              <a:t>T.type</a:t>
            </a:r>
            <a:r>
              <a:rPr lang="en-US" altLang="zh-CN" dirty="0" smtClean="0">
                <a:latin typeface="Verdana" pitchFamily="34" charset="0"/>
              </a:rPr>
              <a:t>==integer)</a:t>
            </a:r>
          </a:p>
          <a:p>
            <a:pPr lvl="1" eaLnBrk="1" hangingPunct="1">
              <a:buFontTx/>
              <a:buNone/>
            </a:pPr>
            <a:r>
              <a:rPr lang="en-US" altLang="zh-CN" dirty="0" smtClean="0">
                <a:latin typeface="Verdana" pitchFamily="34" charset="0"/>
              </a:rPr>
              <a:t>       </a:t>
            </a:r>
            <a:r>
              <a:rPr lang="en-US" altLang="zh-CN" dirty="0" err="1" smtClean="0">
                <a:latin typeface="Verdana" pitchFamily="34" charset="0"/>
              </a:rPr>
              <a:t>E.type</a:t>
            </a:r>
            <a:r>
              <a:rPr lang="en-US" altLang="zh-CN" dirty="0" smtClean="0">
                <a:latin typeface="Verdana" pitchFamily="34" charset="0"/>
              </a:rPr>
              <a:t>=integer;</a:t>
            </a:r>
          </a:p>
          <a:p>
            <a:pPr lvl="1" eaLnBrk="1" hangingPunct="1">
              <a:buFontTx/>
              <a:buNone/>
            </a:pPr>
            <a:r>
              <a:rPr lang="en-US" altLang="zh-CN" dirty="0" smtClean="0">
                <a:latin typeface="Verdana" pitchFamily="34" charset="0"/>
              </a:rPr>
              <a:t>   else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up)">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up)">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wipe(up)">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wipe(up)">
                                      <p:cBhvr>
                                        <p:cTn id="22" dur="500"/>
                                        <p:tgtEl>
                                          <p:spTgt spid="188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wipe(up)">
                                      <p:cBhvr>
                                        <p:cTn id="27" dur="500"/>
                                        <p:tgtEl>
                                          <p:spTgt spid="188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419">
                                            <p:txEl>
                                              <p:pRg st="5" end="5"/>
                                            </p:txEl>
                                          </p:spTgt>
                                        </p:tgtEl>
                                        <p:attrNameLst>
                                          <p:attrName>style.visibility</p:attrName>
                                        </p:attrNameLst>
                                      </p:cBhvr>
                                      <p:to>
                                        <p:strVal val="visible"/>
                                      </p:to>
                                    </p:set>
                                    <p:animEffect transition="in" filter="wipe(up)">
                                      <p:cBhvr>
                                        <p:cTn id="32" dur="500"/>
                                        <p:tgtEl>
                                          <p:spTgt spid="188419">
                                            <p:txEl>
                                              <p:pRg st="5" end="5"/>
                                            </p:txEl>
                                          </p:spTgt>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8419">
                                            <p:txEl>
                                              <p:pRg st="6" end="6"/>
                                            </p:txEl>
                                          </p:spTgt>
                                        </p:tgtEl>
                                        <p:attrNameLst>
                                          <p:attrName>style.visibility</p:attrName>
                                        </p:attrNameLst>
                                      </p:cBhvr>
                                      <p:to>
                                        <p:strVal val="visible"/>
                                      </p:to>
                                    </p:set>
                                    <p:animEffect transition="in" filter="wipe(up)">
                                      <p:cBhvr>
                                        <p:cTn id="36" dur="500"/>
                                        <p:tgtEl>
                                          <p:spTgt spid="188419">
                                            <p:txEl>
                                              <p:pRg st="6" end="6"/>
                                            </p:txEl>
                                          </p:spTgt>
                                        </p:tgtEl>
                                      </p:cBhvr>
                                    </p:animEffect>
                                  </p:childTnLst>
                                </p:cTn>
                              </p:par>
                            </p:childTnLst>
                          </p:cTn>
                        </p:par>
                        <p:par>
                          <p:cTn id="37" fill="hold" nodeType="afterGroup">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8419">
                                            <p:txEl>
                                              <p:pRg st="7" end="7"/>
                                            </p:txEl>
                                          </p:spTgt>
                                        </p:tgtEl>
                                        <p:attrNameLst>
                                          <p:attrName>style.visibility</p:attrName>
                                        </p:attrNameLst>
                                      </p:cBhvr>
                                      <p:to>
                                        <p:strVal val="visible"/>
                                      </p:to>
                                    </p:set>
                                    <p:animEffect transition="in" filter="wipe(up)">
                                      <p:cBhvr>
                                        <p:cTn id="40" dur="500"/>
                                        <p:tgtEl>
                                          <p:spTgt spid="188419">
                                            <p:txEl>
                                              <p:pRg st="7" end="7"/>
                                            </p:txEl>
                                          </p:spTgt>
                                        </p:tgtEl>
                                      </p:cBhvr>
                                    </p:animEffect>
                                  </p:childTnLst>
                                </p:cTn>
                              </p:par>
                            </p:childTnLst>
                          </p:cTn>
                        </p:par>
                        <p:par>
                          <p:cTn id="41" fill="hold" nodeType="afterGroup">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8419">
                                            <p:txEl>
                                              <p:pRg st="8" end="8"/>
                                            </p:txEl>
                                          </p:spTgt>
                                        </p:tgtEl>
                                        <p:attrNameLst>
                                          <p:attrName>style.visibility</p:attrName>
                                        </p:attrNameLst>
                                      </p:cBhvr>
                                      <p:to>
                                        <p:strVal val="visible"/>
                                      </p:to>
                                    </p:set>
                                    <p:animEffect transition="in" filter="wipe(up)">
                                      <p:cBhvr>
                                        <p:cTn id="44" dur="500"/>
                                        <p:tgtEl>
                                          <p:spTgt spid="188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F34E5FD3-4900-4D09-9003-37B3DE4D16A1}" type="slidenum">
              <a:rPr lang="en-US" altLang="zh-CN">
                <a:solidFill>
                  <a:srgbClr val="000000"/>
                </a:solidFill>
              </a:rPr>
              <a:pPr/>
              <a:t>130</a:t>
            </a:fld>
            <a:endParaRPr lang="en-US" altLang="zh-CN">
              <a:solidFill>
                <a:srgbClr val="000000"/>
              </a:solidFill>
            </a:endParaRPr>
          </a:p>
        </p:txBody>
      </p:sp>
      <p:sp>
        <p:nvSpPr>
          <p:cNvPr id="344066" name="Rectangle 2"/>
          <p:cNvSpPr>
            <a:spLocks noGrp="1" noChangeArrowheads="1"/>
          </p:cNvSpPr>
          <p:nvPr>
            <p:ph type="title"/>
          </p:nvPr>
        </p:nvSpPr>
        <p:spPr/>
        <p:txBody>
          <a:bodyPr/>
          <a:lstStyle/>
          <a:p>
            <a:r>
              <a:rPr lang="en-US" altLang="zh-CN" dirty="0" smtClean="0">
                <a:latin typeface="Verdana" pitchFamily="34" charset="0"/>
              </a:rPr>
              <a:t>5  </a:t>
            </a:r>
            <a:r>
              <a:rPr lang="en-US" altLang="zh-CN" dirty="0" smtClean="0">
                <a:latin typeface="Verdana" pitchFamily="34" charset="0"/>
              </a:rPr>
              <a:t>goto</a:t>
            </a:r>
            <a:r>
              <a:rPr lang="zh-CN" altLang="en-US" dirty="0" smtClean="0">
                <a:latin typeface="Verdana" pitchFamily="34" charset="0"/>
              </a:rPr>
              <a:t>语句</a:t>
            </a:r>
            <a:r>
              <a:rPr lang="zh-CN" altLang="en-US" dirty="0">
                <a:latin typeface="Verdana" pitchFamily="34" charset="0"/>
              </a:rPr>
              <a:t>的翻译</a:t>
            </a:r>
          </a:p>
        </p:txBody>
      </p:sp>
      <p:sp>
        <p:nvSpPr>
          <p:cNvPr id="344067" name="Rectangle 3"/>
          <p:cNvSpPr>
            <a:spLocks noGrp="1" noChangeArrowheads="1"/>
          </p:cNvSpPr>
          <p:nvPr>
            <p:ph type="body" idx="1"/>
          </p:nvPr>
        </p:nvSpPr>
        <p:spPr>
          <a:xfrm>
            <a:off x="228599" y="1043735"/>
            <a:ext cx="8641795" cy="4680521"/>
          </a:xfrm>
        </p:spPr>
        <p:txBody>
          <a:bodyPr>
            <a:normAutofit lnSpcReduction="10000"/>
          </a:bodyPr>
          <a:lstStyle/>
          <a:p>
            <a:r>
              <a:rPr lang="en-US" altLang="zh-CN" sz="2400" dirty="0" err="1" smtClean="0">
                <a:latin typeface="Times New Roman" panose="02020603050405020304" pitchFamily="18" charset="0"/>
                <a:cs typeface="Times New Roman" panose="02020603050405020304" pitchFamily="18" charset="0"/>
              </a:rPr>
              <a:t>goto</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语句的一般形式</a:t>
            </a:r>
            <a:endParaRPr lang="zh-CN" altLang="en-US" sz="2400" dirty="0">
              <a:latin typeface="Times New Roman" panose="02020603050405020304" pitchFamily="18" charset="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a:t>
            </a:r>
            <a:r>
              <a:rPr lang="en-US" altLang="zh-CN" dirty="0" err="1" smtClean="0">
                <a:latin typeface="Times New Roman" panose="02020603050405020304" pitchFamily="18" charset="0"/>
                <a:cs typeface="Times New Roman" panose="02020603050405020304" pitchFamily="18" charset="0"/>
              </a:rPr>
              <a:t>able</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if expr </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lable</a:t>
            </a:r>
            <a:endParaRPr lang="en-US" altLang="zh-CN"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语句标号的出现形式</a:t>
            </a:r>
            <a:endParaRPr lang="en-US" altLang="zh-CN" sz="2400"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定义性出现，形式为  </a:t>
            </a:r>
            <a:r>
              <a:rPr lang="en-US" altLang="zh-CN" dirty="0" err="1" smtClean="0">
                <a:latin typeface="Times New Roman" panose="02020603050405020304" pitchFamily="18" charset="0"/>
                <a:cs typeface="Times New Roman" panose="02020603050405020304" pitchFamily="18" charset="0"/>
              </a:rPr>
              <a:t>lable</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stmt</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引用性出现，作为转移目标出现在 </a:t>
            </a:r>
            <a:r>
              <a:rPr lang="en-US" altLang="zh-CN" dirty="0" err="1" smtClean="0">
                <a:latin typeface="Times New Roman" panose="02020603050405020304" pitchFamily="18" charset="0"/>
                <a:cs typeface="Times New Roman" panose="02020603050405020304" pitchFamily="18" charset="0"/>
              </a:rPr>
              <a:t>goto</a:t>
            </a:r>
            <a:r>
              <a:rPr lang="zh-CN" altLang="en-US" dirty="0" smtClean="0">
                <a:latin typeface="Times New Roman" panose="02020603050405020304" pitchFamily="18" charset="0"/>
                <a:cs typeface="Times New Roman" panose="02020603050405020304" pitchFamily="18" charset="0"/>
              </a:rPr>
              <a:t>语句中</a:t>
            </a:r>
            <a:endParaRPr lang="en-US" altLang="zh-CN"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程序中应用形式：</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标号的声明</a:t>
            </a:r>
            <a:endParaRPr lang="en-US" altLang="zh-CN" sz="2400"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Pascal</a:t>
            </a:r>
            <a:r>
              <a:rPr lang="zh-CN" altLang="en-US" dirty="0" smtClean="0">
                <a:latin typeface="Times New Roman" panose="02020603050405020304" pitchFamily="18" charset="0"/>
                <a:cs typeface="Times New Roman" panose="02020603050405020304" pitchFamily="18" charset="0"/>
              </a:rPr>
              <a:t>要求使用前先声明</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语言，不要求</a:t>
            </a:r>
            <a:endParaRPr lang="en-US" altLang="zh-CN"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符号表中的语句</a:t>
            </a:r>
            <a:r>
              <a:rPr lang="zh-CN" altLang="en-US" sz="2400" dirty="0" smtClean="0">
                <a:latin typeface="Times New Roman" panose="02020603050405020304" pitchFamily="18" charset="0"/>
                <a:cs typeface="Times New Roman" panose="02020603050405020304" pitchFamily="18" charset="0"/>
              </a:rPr>
              <a:t>标号</a:t>
            </a:r>
            <a:endParaRPr lang="en-US" altLang="zh-CN" sz="2400"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25" y="5724255"/>
            <a:ext cx="420838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515" y="5724255"/>
            <a:ext cx="418796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4447022" y="3555190"/>
            <a:ext cx="2285218" cy="1584000"/>
          </a:xfrm>
          <a:prstGeom prst="rect">
            <a:avLst/>
          </a:prstGeom>
          <a:solidFill>
            <a:srgbClr val="FFFF66"/>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dirty="0" smtClean="0">
                <a:solidFill>
                  <a:srgbClr val="000000"/>
                </a:solidFill>
                <a:latin typeface="Times New Roman" pitchFamily="18" charset="0"/>
                <a:cs typeface="Times New Roman" panose="02020603050405020304" pitchFamily="18" charset="0"/>
              </a:rPr>
              <a:t>先定义后引用：</a:t>
            </a:r>
            <a:endParaRPr lang="en-US" altLang="zh-CN" dirty="0" smtClean="0">
              <a:solidFill>
                <a:srgbClr val="000000"/>
              </a:solidFill>
              <a:latin typeface="Times New Roman" pitchFamily="18" charset="0"/>
              <a:cs typeface="Times New Roman" panose="02020603050405020304" pitchFamily="18" charset="0"/>
            </a:endParaRPr>
          </a:p>
          <a:p>
            <a:r>
              <a:rPr lang="en-US" altLang="zh-CN" dirty="0" err="1" smtClean="0">
                <a:solidFill>
                  <a:srgbClr val="000000"/>
                </a:solidFill>
                <a:latin typeface="Times New Roman" pitchFamily="18" charset="0"/>
                <a:cs typeface="Times New Roman" panose="02020603050405020304" pitchFamily="18" charset="0"/>
              </a:rPr>
              <a:t>lable</a:t>
            </a:r>
            <a:r>
              <a:rPr lang="en-US" altLang="zh-CN" dirty="0" smtClean="0">
                <a:solidFill>
                  <a:srgbClr val="000000"/>
                </a:solidFill>
                <a:latin typeface="Times New Roman" pitchFamily="18" charset="0"/>
                <a:cs typeface="Times New Roman" panose="02020603050405020304" pitchFamily="18" charset="0"/>
              </a:rPr>
              <a:t>: </a:t>
            </a:r>
            <a:r>
              <a:rPr lang="en-US" altLang="zh-CN" dirty="0" err="1" smtClean="0">
                <a:solidFill>
                  <a:srgbClr val="000000"/>
                </a:solidFill>
                <a:latin typeface="Times New Roman" pitchFamily="18" charset="0"/>
                <a:cs typeface="Times New Roman" panose="02020603050405020304" pitchFamily="18" charset="0"/>
              </a:rPr>
              <a:t>stme</a:t>
            </a:r>
            <a:r>
              <a:rPr lang="en-US" altLang="zh-CN" dirty="0" smtClean="0">
                <a:solidFill>
                  <a:srgbClr val="000000"/>
                </a:solidFill>
                <a:latin typeface="Times New Roman" pitchFamily="18" charset="0"/>
                <a:cs typeface="Times New Roman" panose="02020603050405020304" pitchFamily="18" charset="0"/>
              </a:rPr>
              <a:t>;</a:t>
            </a:r>
          </a:p>
          <a:p>
            <a:r>
              <a:rPr lang="en-US" altLang="zh-CN" dirty="0" smtClean="0">
                <a:solidFill>
                  <a:srgbClr val="000000"/>
                </a:solidFill>
                <a:latin typeface="Times New Roman" pitchFamily="18" charset="0"/>
                <a:cs typeface="Times New Roman" panose="02020603050405020304" pitchFamily="18" charset="0"/>
              </a:rPr>
              <a:t>           …</a:t>
            </a:r>
          </a:p>
          <a:p>
            <a:r>
              <a:rPr lang="en-US" altLang="zh-CN" dirty="0" smtClean="0">
                <a:solidFill>
                  <a:srgbClr val="000000"/>
                </a:solidFill>
                <a:latin typeface="Times New Roman" pitchFamily="18" charset="0"/>
                <a:cs typeface="Times New Roman" panose="02020603050405020304" pitchFamily="18" charset="0"/>
              </a:rPr>
              <a:t>           </a:t>
            </a:r>
            <a:r>
              <a:rPr lang="en-US" altLang="zh-CN" dirty="0" err="1" smtClean="0">
                <a:solidFill>
                  <a:srgbClr val="000000"/>
                </a:solidFill>
                <a:latin typeface="Times New Roman" pitchFamily="18" charset="0"/>
                <a:cs typeface="Times New Roman" panose="02020603050405020304" pitchFamily="18" charset="0"/>
              </a:rPr>
              <a:t>goto</a:t>
            </a:r>
            <a:r>
              <a:rPr lang="en-US" altLang="zh-CN" dirty="0" smtClean="0">
                <a:solidFill>
                  <a:srgbClr val="000000"/>
                </a:solidFill>
                <a:latin typeface="Times New Roman" pitchFamily="18" charset="0"/>
                <a:cs typeface="Times New Roman" panose="02020603050405020304" pitchFamily="18" charset="0"/>
              </a:rPr>
              <a:t> </a:t>
            </a:r>
            <a:r>
              <a:rPr lang="en-US" altLang="zh-CN" dirty="0" err="1" smtClean="0">
                <a:solidFill>
                  <a:srgbClr val="000000"/>
                </a:solidFill>
                <a:latin typeface="Times New Roman" pitchFamily="18" charset="0"/>
                <a:cs typeface="Times New Roman" panose="02020603050405020304" pitchFamily="18" charset="0"/>
              </a:rPr>
              <a:t>lable</a:t>
            </a:r>
            <a:endParaRPr lang="zh-CN" altLang="en-US" dirty="0" smtClean="0">
              <a:solidFill>
                <a:srgbClr val="000000"/>
              </a:solidFill>
              <a:latin typeface="Times New Roman" pitchFamily="18" charset="0"/>
              <a:cs typeface="Times New Roman" panose="02020603050405020304" pitchFamily="18" charset="0"/>
            </a:endParaRPr>
          </a:p>
        </p:txBody>
      </p:sp>
      <p:sp>
        <p:nvSpPr>
          <p:cNvPr id="12" name="矩形 11"/>
          <p:cNvSpPr/>
          <p:nvPr/>
        </p:nvSpPr>
        <p:spPr bwMode="auto">
          <a:xfrm>
            <a:off x="6742277" y="3555190"/>
            <a:ext cx="2285218" cy="1584000"/>
          </a:xfrm>
          <a:prstGeom prst="rect">
            <a:avLst/>
          </a:prstGeom>
          <a:solidFill>
            <a:schemeClr val="accent1">
              <a:lumMod val="20000"/>
              <a:lumOff val="80000"/>
            </a:schemeClr>
          </a:solid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dirty="0" smtClean="0">
                <a:solidFill>
                  <a:srgbClr val="000000"/>
                </a:solidFill>
                <a:latin typeface="Times New Roman" pitchFamily="18" charset="0"/>
                <a:cs typeface="Times New Roman" panose="02020603050405020304" pitchFamily="18" charset="0"/>
              </a:rPr>
              <a:t>先引用后定义：</a:t>
            </a:r>
            <a:endParaRPr lang="en-US" altLang="zh-CN" dirty="0" smtClean="0">
              <a:solidFill>
                <a:srgbClr val="000000"/>
              </a:solidFill>
              <a:latin typeface="Times New Roman" pitchFamily="18" charset="0"/>
              <a:cs typeface="Times New Roman" panose="02020603050405020304" pitchFamily="18" charset="0"/>
            </a:endParaRPr>
          </a:p>
          <a:p>
            <a:r>
              <a:rPr lang="en-US" altLang="zh-CN" dirty="0" smtClean="0">
                <a:solidFill>
                  <a:srgbClr val="000000"/>
                </a:solidFill>
                <a:latin typeface="Times New Roman" pitchFamily="18" charset="0"/>
                <a:cs typeface="Times New Roman" panose="02020603050405020304" pitchFamily="18" charset="0"/>
              </a:rPr>
              <a:t>         </a:t>
            </a:r>
            <a:r>
              <a:rPr lang="en-US" altLang="zh-CN" dirty="0" err="1" smtClean="0">
                <a:solidFill>
                  <a:srgbClr val="000000"/>
                </a:solidFill>
                <a:latin typeface="Times New Roman" pitchFamily="18" charset="0"/>
                <a:cs typeface="Times New Roman" panose="02020603050405020304" pitchFamily="18" charset="0"/>
              </a:rPr>
              <a:t>goto</a:t>
            </a:r>
            <a:r>
              <a:rPr lang="en-US" altLang="zh-CN" dirty="0" smtClean="0">
                <a:solidFill>
                  <a:srgbClr val="000000"/>
                </a:solidFill>
                <a:latin typeface="Times New Roman" pitchFamily="18" charset="0"/>
                <a:cs typeface="Times New Roman" panose="02020603050405020304" pitchFamily="18" charset="0"/>
              </a:rPr>
              <a:t> </a:t>
            </a:r>
            <a:r>
              <a:rPr lang="en-US" altLang="zh-CN" dirty="0" err="1" smtClean="0">
                <a:solidFill>
                  <a:srgbClr val="000000"/>
                </a:solidFill>
                <a:latin typeface="Times New Roman" pitchFamily="18" charset="0"/>
                <a:cs typeface="Times New Roman" panose="02020603050405020304" pitchFamily="18" charset="0"/>
              </a:rPr>
              <a:t>lable</a:t>
            </a:r>
            <a:r>
              <a:rPr lang="en-US" altLang="zh-CN" dirty="0" smtClean="0">
                <a:solidFill>
                  <a:srgbClr val="000000"/>
                </a:solidFill>
                <a:latin typeface="Times New Roman" pitchFamily="18" charset="0"/>
                <a:cs typeface="Times New Roman" panose="02020603050405020304" pitchFamily="18" charset="0"/>
              </a:rPr>
              <a:t>;</a:t>
            </a:r>
          </a:p>
          <a:p>
            <a:r>
              <a:rPr lang="en-US" altLang="zh-CN" dirty="0" smtClean="0">
                <a:solidFill>
                  <a:srgbClr val="000000"/>
                </a:solidFill>
                <a:latin typeface="Times New Roman" pitchFamily="18" charset="0"/>
                <a:cs typeface="Times New Roman" panose="02020603050405020304" pitchFamily="18" charset="0"/>
              </a:rPr>
              <a:t>         …</a:t>
            </a:r>
            <a:endParaRPr lang="zh-CN" altLang="en-US" dirty="0">
              <a:solidFill>
                <a:srgbClr val="000000"/>
              </a:solidFill>
              <a:latin typeface="Times New Roman" pitchFamily="18" charset="0"/>
              <a:cs typeface="Times New Roman" panose="02020603050405020304" pitchFamily="18" charset="0"/>
            </a:endParaRPr>
          </a:p>
          <a:p>
            <a:r>
              <a:rPr lang="en-US" altLang="zh-CN" dirty="0" err="1" smtClean="0">
                <a:solidFill>
                  <a:srgbClr val="000000"/>
                </a:solidFill>
                <a:latin typeface="Times New Roman" pitchFamily="18" charset="0"/>
                <a:cs typeface="Times New Roman" panose="02020603050405020304" pitchFamily="18" charset="0"/>
              </a:rPr>
              <a:t>lable</a:t>
            </a:r>
            <a:r>
              <a:rPr lang="en-US" altLang="zh-CN" dirty="0" smtClean="0">
                <a:solidFill>
                  <a:srgbClr val="000000"/>
                </a:solidFill>
                <a:latin typeface="Times New Roman" pitchFamily="18" charset="0"/>
                <a:cs typeface="Times New Roman" panose="02020603050405020304" pitchFamily="18" charset="0"/>
              </a:rPr>
              <a:t>: </a:t>
            </a:r>
            <a:r>
              <a:rPr lang="en-US" altLang="zh-CN" dirty="0" err="1" smtClean="0">
                <a:solidFill>
                  <a:srgbClr val="000000"/>
                </a:solidFill>
                <a:latin typeface="Times New Roman" pitchFamily="18" charset="0"/>
                <a:cs typeface="Times New Roman" panose="02020603050405020304" pitchFamily="18" charset="0"/>
              </a:rPr>
              <a:t>stme</a:t>
            </a:r>
            <a:r>
              <a:rPr lang="en-US" altLang="zh-CN" dirty="0" smtClean="0">
                <a:solidFill>
                  <a:srgbClr val="000000"/>
                </a:solidFill>
                <a:latin typeface="Times New Roman" pitchFamily="18" charset="0"/>
                <a:cs typeface="Times New Roman" panose="02020603050405020304" pitchFamily="18" charset="0"/>
              </a:rPr>
              <a:t>;</a:t>
            </a:r>
          </a:p>
        </p:txBody>
      </p:sp>
    </p:spTree>
    <p:extLst>
      <p:ext uri="{BB962C8B-B14F-4D97-AF65-F5344CB8AC3E}">
        <p14:creationId xmlns:p14="http://schemas.microsoft.com/office/powerpoint/2010/main" val="5257864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wipe(up)">
                                      <p:cBhvr>
                                        <p:cTn id="7" dur="500"/>
                                        <p:tgtEl>
                                          <p:spTgt spid="34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wipe(up)">
                                      <p:cBhvr>
                                        <p:cTn id="12" dur="500"/>
                                        <p:tgtEl>
                                          <p:spTgt spid="344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wipe(up)">
                                      <p:cBhvr>
                                        <p:cTn id="17" dur="500"/>
                                        <p:tgtEl>
                                          <p:spTgt spid="344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wipe(up)">
                                      <p:cBhvr>
                                        <p:cTn id="22" dur="500"/>
                                        <p:tgtEl>
                                          <p:spTgt spid="344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wipe(up)">
                                      <p:cBhvr>
                                        <p:cTn id="27" dur="500"/>
                                        <p:tgtEl>
                                          <p:spTgt spid="344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4067">
                                            <p:txEl>
                                              <p:pRg st="5" end="5"/>
                                            </p:txEl>
                                          </p:spTgt>
                                        </p:tgtEl>
                                        <p:attrNameLst>
                                          <p:attrName>style.visibility</p:attrName>
                                        </p:attrNameLst>
                                      </p:cBhvr>
                                      <p:to>
                                        <p:strVal val="visible"/>
                                      </p:to>
                                    </p:set>
                                    <p:animEffect transition="in" filter="wipe(up)">
                                      <p:cBhvr>
                                        <p:cTn id="32" dur="500"/>
                                        <p:tgtEl>
                                          <p:spTgt spid="3440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4067">
                                            <p:txEl>
                                              <p:pRg st="6" end="6"/>
                                            </p:txEl>
                                          </p:spTgt>
                                        </p:tgtEl>
                                        <p:attrNameLst>
                                          <p:attrName>style.visibility</p:attrName>
                                        </p:attrNameLst>
                                      </p:cBhvr>
                                      <p:to>
                                        <p:strVal val="visible"/>
                                      </p:to>
                                    </p:set>
                                    <p:animEffect transition="in" filter="wipe(up)">
                                      <p:cBhvr>
                                        <p:cTn id="37" dur="500"/>
                                        <p:tgtEl>
                                          <p:spTgt spid="3440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inVertical)">
                                      <p:cBhvr>
                                        <p:cTn id="42" dur="500"/>
                                        <p:tgtEl>
                                          <p:spTgt spid="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arn(inVertic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44067">
                                            <p:txEl>
                                              <p:pRg st="7" end="7"/>
                                            </p:txEl>
                                          </p:spTgt>
                                        </p:tgtEl>
                                        <p:attrNameLst>
                                          <p:attrName>style.visibility</p:attrName>
                                        </p:attrNameLst>
                                      </p:cBhvr>
                                      <p:to>
                                        <p:strVal val="visible"/>
                                      </p:to>
                                    </p:set>
                                    <p:animEffect transition="in" filter="wipe(up)">
                                      <p:cBhvr>
                                        <p:cTn id="50" dur="500"/>
                                        <p:tgtEl>
                                          <p:spTgt spid="344067">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44067">
                                            <p:txEl>
                                              <p:pRg st="8" end="8"/>
                                            </p:txEl>
                                          </p:spTgt>
                                        </p:tgtEl>
                                        <p:attrNameLst>
                                          <p:attrName>style.visibility</p:attrName>
                                        </p:attrNameLst>
                                      </p:cBhvr>
                                      <p:to>
                                        <p:strVal val="visible"/>
                                      </p:to>
                                    </p:set>
                                    <p:animEffect transition="in" filter="wipe(up)">
                                      <p:cBhvr>
                                        <p:cTn id="55" dur="500"/>
                                        <p:tgtEl>
                                          <p:spTgt spid="344067">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44067">
                                            <p:txEl>
                                              <p:pRg st="9" end="9"/>
                                            </p:txEl>
                                          </p:spTgt>
                                        </p:tgtEl>
                                        <p:attrNameLst>
                                          <p:attrName>style.visibility</p:attrName>
                                        </p:attrNameLst>
                                      </p:cBhvr>
                                      <p:to>
                                        <p:strVal val="visible"/>
                                      </p:to>
                                    </p:set>
                                    <p:animEffect transition="in" filter="wipe(up)">
                                      <p:cBhvr>
                                        <p:cTn id="60" dur="500"/>
                                        <p:tgtEl>
                                          <p:spTgt spid="344067">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44067">
                                            <p:txEl>
                                              <p:pRg st="10" end="10"/>
                                            </p:txEl>
                                          </p:spTgt>
                                        </p:tgtEl>
                                        <p:attrNameLst>
                                          <p:attrName>style.visibility</p:attrName>
                                        </p:attrNameLst>
                                      </p:cBhvr>
                                      <p:to>
                                        <p:strVal val="visible"/>
                                      </p:to>
                                    </p:set>
                                    <p:animEffect transition="in" filter="wipe(up)">
                                      <p:cBhvr>
                                        <p:cTn id="65" dur="500"/>
                                        <p:tgtEl>
                                          <p:spTgt spid="344067">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6146"/>
                                        </p:tgtEl>
                                        <p:attrNameLst>
                                          <p:attrName>style.visibility</p:attrName>
                                        </p:attrNameLst>
                                      </p:cBhvr>
                                      <p:to>
                                        <p:strVal val="visible"/>
                                      </p:to>
                                    </p:set>
                                    <p:animEffect transition="in" filter="barn(inVertical)">
                                      <p:cBhvr>
                                        <p:cTn id="70" dur="500"/>
                                        <p:tgtEl>
                                          <p:spTgt spid="6146"/>
                                        </p:tgtEl>
                                      </p:cBhvr>
                                    </p:animEffect>
                                  </p:childTnLst>
                                </p:cTn>
                              </p:par>
                              <p:par>
                                <p:cTn id="71" presetID="16" presetClass="entr" presetSubtype="21" fill="hold" nodeType="withEffect">
                                  <p:stCondLst>
                                    <p:cond delay="0"/>
                                  </p:stCondLst>
                                  <p:childTnLst>
                                    <p:set>
                                      <p:cBhvr>
                                        <p:cTn id="72" dur="1" fill="hold">
                                          <p:stCondLst>
                                            <p:cond delay="0"/>
                                          </p:stCondLst>
                                        </p:cTn>
                                        <p:tgtEl>
                                          <p:spTgt spid="6147"/>
                                        </p:tgtEl>
                                        <p:attrNameLst>
                                          <p:attrName>style.visibility</p:attrName>
                                        </p:attrNameLst>
                                      </p:cBhvr>
                                      <p:to>
                                        <p:strVal val="visible"/>
                                      </p:to>
                                    </p:set>
                                    <p:animEffect transition="in" filter="barn(inVertical)">
                                      <p:cBhvr>
                                        <p:cTn id="73"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P spid="2" grpId="0" animBg="1"/>
      <p:bldP spid="1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标号引用性出现时的处理（</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L</a:t>
            </a:r>
            <a:r>
              <a:rPr lang="en-US" altLang="zh-CN" dirty="0">
                <a:latin typeface="Times New Roman" panose="02020603050405020304" pitchFamily="18" charset="0"/>
                <a:cs typeface="Times New Roman" panose="02020603050405020304" pitchFamily="18" charset="0"/>
              </a:rPr>
              <a:t>;</a:t>
            </a:r>
            <a:r>
              <a:rPr lang="zh-CN" altLang="en-US" dirty="0" smtClean="0"/>
              <a:t>）</a:t>
            </a:r>
            <a:endParaRPr lang="zh-CN" altLang="en-US" dirty="0"/>
          </a:p>
        </p:txBody>
      </p:sp>
      <p:sp>
        <p:nvSpPr>
          <p:cNvPr id="3" name="内容占位符 2"/>
          <p:cNvSpPr>
            <a:spLocks noGrp="1"/>
          </p:cNvSpPr>
          <p:nvPr>
            <p:ph idx="1"/>
          </p:nvPr>
        </p:nvSpPr>
        <p:spPr>
          <a:xfrm>
            <a:off x="228600" y="1223755"/>
            <a:ext cx="8686800" cy="5400600"/>
          </a:xfrm>
        </p:spPr>
        <p:txBody>
          <a:bodyPr>
            <a:normAutofit/>
          </a:bodyPr>
          <a:lstStyle/>
          <a:p>
            <a:r>
              <a:rPr lang="zh-CN" altLang="zh-CN" sz="2400" dirty="0" smtClean="0">
                <a:latin typeface="Times New Roman" panose="02020603050405020304" pitchFamily="18" charset="0"/>
                <a:cs typeface="Times New Roman" panose="02020603050405020304" pitchFamily="18" charset="0"/>
              </a:rPr>
              <a:t>根据</a:t>
            </a:r>
            <a:r>
              <a:rPr lang="zh-CN" altLang="zh-CN" sz="2400" dirty="0">
                <a:latin typeface="Times New Roman" panose="02020603050405020304" pitchFamily="18" charset="0"/>
                <a:cs typeface="Times New Roman" panose="02020603050405020304" pitchFamily="18" charset="0"/>
              </a:rPr>
              <a:t>标识符</a:t>
            </a:r>
            <a:r>
              <a:rPr lang="en-US" altLang="zh-CN" sz="2400" i="1"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在符号表中进行查找</a:t>
            </a:r>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smtClean="0">
                <a:latin typeface="Times New Roman" panose="02020603050405020304" pitchFamily="18" charset="0"/>
                <a:cs typeface="Times New Roman" panose="02020603050405020304" pitchFamily="18" charset="0"/>
              </a:rPr>
              <a:t>对于</a:t>
            </a:r>
            <a:r>
              <a:rPr lang="zh-CN" altLang="en-US" sz="2400" dirty="0" smtClean="0">
                <a:latin typeface="Times New Roman" panose="02020603050405020304" pitchFamily="18" charset="0"/>
                <a:cs typeface="Times New Roman" panose="02020603050405020304" pitchFamily="18" charset="0"/>
              </a:rPr>
              <a:t>要求语句标号先声明后使用的语言（如</a:t>
            </a:r>
            <a:r>
              <a:rPr lang="en-US" altLang="zh-CN" sz="2400" dirty="0" smtClean="0">
                <a:latin typeface="Times New Roman" panose="02020603050405020304" pitchFamily="18" charset="0"/>
                <a:cs typeface="Times New Roman" panose="02020603050405020304" pitchFamily="18" charset="0"/>
              </a:rPr>
              <a:t>Pascal</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若</a:t>
            </a:r>
            <a:r>
              <a:rPr lang="zh-CN" altLang="zh-CN" dirty="0">
                <a:latin typeface="Times New Roman" panose="02020603050405020304" pitchFamily="18" charset="0"/>
                <a:cs typeface="Times New Roman" panose="02020603050405020304" pitchFamily="18" charset="0"/>
              </a:rPr>
              <a:t>未找到，则报告“标号未定义”的错误</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若</a:t>
            </a:r>
            <a:r>
              <a:rPr lang="zh-CN" altLang="zh-CN" dirty="0">
                <a:latin typeface="Times New Roman" panose="02020603050405020304" pitchFamily="18" charset="0"/>
                <a:cs typeface="Times New Roman" panose="02020603050405020304" pitchFamily="18" charset="0"/>
              </a:rPr>
              <a:t>找到，则检查其类型是否为</a:t>
            </a:r>
            <a:r>
              <a:rPr lang="zh-CN" altLang="zh-CN" dirty="0" smtClean="0">
                <a:latin typeface="Times New Roman" panose="02020603050405020304" pitchFamily="18" charset="0"/>
                <a:cs typeface="Times New Roman" panose="02020603050405020304" pitchFamily="18" charset="0"/>
              </a:rPr>
              <a:t>标号</a:t>
            </a:r>
            <a:endParaRPr lang="en-US" altLang="zh-CN" dirty="0" smtClean="0">
              <a:latin typeface="Times New Roman" panose="02020603050405020304" pitchFamily="18" charset="0"/>
              <a:cs typeface="Times New Roman" panose="02020603050405020304" pitchFamily="18" charset="0"/>
            </a:endParaRPr>
          </a:p>
          <a:p>
            <a:pPr lvl="2"/>
            <a:r>
              <a:rPr lang="zh-CN" altLang="zh-CN" sz="2400" dirty="0" smtClean="0">
                <a:latin typeface="Times New Roman" panose="02020603050405020304" pitchFamily="18" charset="0"/>
                <a:cs typeface="Times New Roman" panose="02020603050405020304" pitchFamily="18" charset="0"/>
              </a:rPr>
              <a:t>若不是</a:t>
            </a:r>
            <a:r>
              <a:rPr lang="zh-CN" altLang="zh-CN" sz="2400" dirty="0">
                <a:latin typeface="Times New Roman" panose="02020603050405020304" pitchFamily="18" charset="0"/>
                <a:cs typeface="Times New Roman" panose="02020603050405020304" pitchFamily="18" charset="0"/>
              </a:rPr>
              <a:t>，则报告类型</a:t>
            </a:r>
            <a:r>
              <a:rPr lang="zh-CN" altLang="zh-CN" sz="2400" dirty="0" smtClean="0">
                <a:latin typeface="Times New Roman" panose="02020603050405020304" pitchFamily="18" charset="0"/>
                <a:cs typeface="Times New Roman" panose="02020603050405020304" pitchFamily="18" charset="0"/>
              </a:rPr>
              <a:t>错误</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2"/>
            <a:r>
              <a:rPr lang="zh-CN" altLang="zh-CN" sz="2400" dirty="0" smtClean="0">
                <a:latin typeface="Times New Roman" panose="02020603050405020304" pitchFamily="18" charset="0"/>
                <a:cs typeface="Times New Roman" panose="02020603050405020304" pitchFamily="18" charset="0"/>
              </a:rPr>
              <a:t>若是</a:t>
            </a:r>
            <a:r>
              <a:rPr lang="zh-CN" altLang="zh-CN" sz="2400" dirty="0">
                <a:latin typeface="Times New Roman" panose="02020603050405020304" pitchFamily="18" charset="0"/>
                <a:cs typeface="Times New Roman" panose="02020603050405020304" pitchFamily="18" charset="0"/>
              </a:rPr>
              <a:t>，则进一步检查该标号的</a:t>
            </a:r>
            <a:r>
              <a:rPr lang="zh-CN" altLang="zh-CN" sz="2400" dirty="0" smtClean="0">
                <a:latin typeface="Times New Roman" panose="02020603050405020304" pitchFamily="18" charset="0"/>
                <a:cs typeface="Times New Roman" panose="02020603050405020304" pitchFamily="18" charset="0"/>
              </a:rPr>
              <a:t>“定义标志”</a:t>
            </a:r>
            <a:endParaRPr lang="en-US" altLang="zh-CN" sz="2400" dirty="0" smtClean="0">
              <a:latin typeface="Times New Roman" panose="02020603050405020304" pitchFamily="18" charset="0"/>
              <a:cs typeface="Times New Roman" panose="02020603050405020304" pitchFamily="18" charset="0"/>
            </a:endParaRPr>
          </a:p>
          <a:p>
            <a:pPr lvl="3"/>
            <a:r>
              <a:rPr lang="zh-CN" altLang="zh-CN" sz="2400" dirty="0" smtClean="0">
                <a:latin typeface="Times New Roman" panose="02020603050405020304" pitchFamily="18" charset="0"/>
                <a:cs typeface="Times New Roman" panose="02020603050405020304" pitchFamily="18" charset="0"/>
              </a:rPr>
              <a:t>若</a:t>
            </a:r>
            <a:r>
              <a:rPr lang="zh-CN" altLang="zh-CN" sz="2400" dirty="0">
                <a:latin typeface="Times New Roman" panose="02020603050405020304" pitchFamily="18" charset="0"/>
                <a:cs typeface="Times New Roman" panose="02020603050405020304" pitchFamily="18" charset="0"/>
              </a:rPr>
              <a:t>“定义标志”是‘</a:t>
            </a:r>
            <a:r>
              <a:rPr lang="en-US" altLang="zh-CN" sz="2400" dirty="0">
                <a:latin typeface="Times New Roman" panose="02020603050405020304" pitchFamily="18" charset="0"/>
                <a:cs typeface="Times New Roman" panose="02020603050405020304" pitchFamily="18" charset="0"/>
              </a:rPr>
              <a:t>T</a:t>
            </a:r>
            <a:r>
              <a:rPr lang="zh-CN" altLang="zh-CN" sz="2400" dirty="0">
                <a:latin typeface="Times New Roman" panose="02020603050405020304" pitchFamily="18" charset="0"/>
                <a:cs typeface="Times New Roman" panose="02020603050405020304" pitchFamily="18" charset="0"/>
              </a:rPr>
              <a:t>’，说明之前已识别出标号</a:t>
            </a:r>
            <a:r>
              <a:rPr lang="en-US" altLang="zh-CN" sz="2400" i="1"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的定义，其“地址”域中记录的是它所标识的语句的第一条三地址语句的位置</a:t>
            </a:r>
            <a:r>
              <a:rPr lang="en-US"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，此时直接生成四元式（</a:t>
            </a:r>
            <a:r>
              <a:rPr lang="en-US" altLang="zh-CN" sz="2400" dirty="0" err="1">
                <a:latin typeface="Times New Roman" panose="02020603050405020304" pitchFamily="18" charset="0"/>
                <a:cs typeface="Times New Roman" panose="02020603050405020304" pitchFamily="18" charset="0"/>
              </a:rPr>
              <a:t>goto</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）即</a:t>
            </a:r>
            <a:r>
              <a:rPr lang="zh-CN" altLang="zh-CN" sz="2400" dirty="0" smtClean="0">
                <a:latin typeface="Times New Roman" panose="02020603050405020304" pitchFamily="18" charset="0"/>
                <a:cs typeface="Times New Roman" panose="02020603050405020304" pitchFamily="18" charset="0"/>
              </a:rPr>
              <a:t>可</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3"/>
            <a:r>
              <a:rPr lang="zh-CN" altLang="zh-CN" sz="2400" dirty="0" smtClean="0">
                <a:latin typeface="Times New Roman" panose="02020603050405020304" pitchFamily="18" charset="0"/>
                <a:cs typeface="Times New Roman" panose="02020603050405020304" pitchFamily="18" charset="0"/>
              </a:rPr>
              <a:t>若</a:t>
            </a:r>
            <a:r>
              <a:rPr lang="zh-CN" altLang="zh-CN" sz="2400" dirty="0">
                <a:latin typeface="Times New Roman" panose="02020603050405020304" pitchFamily="18" charset="0"/>
                <a:cs typeface="Times New Roman" panose="02020603050405020304" pitchFamily="18" charset="0"/>
              </a:rPr>
              <a:t>“定义标志”是‘</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’，说明标号</a:t>
            </a:r>
            <a:r>
              <a:rPr lang="en-US" altLang="zh-CN" sz="2400" i="1"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在程序体中还未定义，则生成待回填的</a:t>
            </a:r>
            <a:r>
              <a:rPr lang="en-US" altLang="zh-CN" sz="2400" dirty="0" err="1">
                <a:latin typeface="Times New Roman" panose="02020603050405020304" pitchFamily="18" charset="0"/>
                <a:cs typeface="Times New Roman" panose="02020603050405020304" pitchFamily="18" charset="0"/>
              </a:rPr>
              <a:t>goto</a:t>
            </a:r>
            <a:r>
              <a:rPr lang="zh-CN" altLang="zh-CN" sz="2400" dirty="0" smtClean="0">
                <a:latin typeface="Times New Roman" panose="02020603050405020304" pitchFamily="18" charset="0"/>
                <a:cs typeface="Times New Roman" panose="02020603050405020304" pitchFamily="18" charset="0"/>
              </a:rPr>
              <a:t>语句</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并</a:t>
            </a:r>
            <a:r>
              <a:rPr lang="zh-CN" altLang="zh-CN" sz="2400" dirty="0">
                <a:latin typeface="Times New Roman" panose="02020603050405020304" pitchFamily="18" charset="0"/>
                <a:cs typeface="Times New Roman" panose="02020603050405020304" pitchFamily="18" charset="0"/>
              </a:rPr>
              <a:t>将它插入与该目标地址相关的语句链的链首。</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131</a:t>
            </a:fld>
            <a:endParaRPr lang="en-US" altLang="zh-CN">
              <a:solidFill>
                <a:srgbClr val="000000"/>
              </a:solidFill>
            </a:endParaRPr>
          </a:p>
        </p:txBody>
      </p:sp>
    </p:spTree>
    <p:extLst>
      <p:ext uri="{BB962C8B-B14F-4D97-AF65-F5344CB8AC3E}">
        <p14:creationId xmlns:p14="http://schemas.microsoft.com/office/powerpoint/2010/main" val="224528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标号引用性出现时的处理（续</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28600" y="1133745"/>
            <a:ext cx="8686800" cy="5445605"/>
          </a:xfrm>
        </p:spPr>
        <p:txBody>
          <a:bodyPr>
            <a:normAutofit/>
          </a:bodyPr>
          <a:lstStyle/>
          <a:p>
            <a:r>
              <a:rPr lang="zh-CN" altLang="zh-CN" sz="2400" dirty="0" smtClean="0">
                <a:latin typeface="Times New Roman" panose="02020603050405020304" pitchFamily="18" charset="0"/>
                <a:cs typeface="Times New Roman" panose="02020603050405020304" pitchFamily="18" charset="0"/>
              </a:rPr>
              <a:t>对于</a:t>
            </a:r>
            <a:r>
              <a:rPr lang="zh-CN" altLang="en-US" sz="2400" dirty="0" smtClean="0">
                <a:latin typeface="Times New Roman" panose="02020603050405020304" pitchFamily="18" charset="0"/>
                <a:cs typeface="Times New Roman" panose="02020603050405020304" pitchFamily="18" charset="0"/>
              </a:rPr>
              <a:t>不要求语句标号先声明的语言（如</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若</a:t>
            </a:r>
            <a:r>
              <a:rPr lang="zh-CN" altLang="zh-CN" dirty="0">
                <a:latin typeface="Times New Roman" panose="02020603050405020304" pitchFamily="18" charset="0"/>
                <a:cs typeface="Times New Roman" panose="02020603050405020304" pitchFamily="18" charset="0"/>
              </a:rPr>
              <a:t>未找到，</a:t>
            </a:r>
            <a:r>
              <a:rPr lang="zh-CN" altLang="zh-CN" dirty="0" smtClean="0">
                <a:latin typeface="Times New Roman" panose="02020603050405020304" pitchFamily="18" charset="0"/>
                <a:cs typeface="Times New Roman" panose="02020603050405020304" pitchFamily="18" charset="0"/>
              </a:rPr>
              <a:t>则</a:t>
            </a:r>
            <a:r>
              <a:rPr lang="zh-CN" altLang="en-US" dirty="0" smtClean="0">
                <a:latin typeface="Times New Roman" panose="02020603050405020304" pitchFamily="18" charset="0"/>
                <a:cs typeface="Times New Roman" panose="02020603050405020304" pitchFamily="18" charset="0"/>
              </a:rPr>
              <a:t>先将标号</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插入符号表中</a:t>
            </a:r>
            <a:endParaRPr lang="en-US" altLang="zh-CN"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“定义标志”设置为‘</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’，表示</a:t>
            </a:r>
            <a:r>
              <a:rPr lang="zh-CN" altLang="zh-CN" sz="2400" dirty="0" smtClean="0">
                <a:latin typeface="Times New Roman" panose="02020603050405020304" pitchFamily="18" charset="0"/>
                <a:cs typeface="Times New Roman" panose="02020603050405020304" pitchFamily="18" charset="0"/>
              </a:rPr>
              <a:t>“标号未定义”；</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将全局变量 </a:t>
            </a:r>
            <a:r>
              <a:rPr lang="en-US" altLang="zh-CN" sz="2400" dirty="0" err="1" smtClean="0">
                <a:latin typeface="Times New Roman" panose="02020603050405020304" pitchFamily="18" charset="0"/>
                <a:cs typeface="Times New Roman" panose="02020603050405020304" pitchFamily="18" charset="0"/>
              </a:rPr>
              <a:t>nextquad</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的值写入“地址”域；</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生成四元式</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err="1" smtClean="0">
                <a:latin typeface="Times New Roman" panose="02020603050405020304" pitchFamily="18" charset="0"/>
                <a:cs typeface="Times New Roman" panose="02020603050405020304" pitchFamily="18" charset="0"/>
                <a:sym typeface="Wingdings" panose="05000000000000000000" pitchFamily="2" charset="2"/>
              </a:rPr>
              <a:t>goto</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若</a:t>
            </a:r>
            <a:r>
              <a:rPr lang="zh-CN" altLang="zh-CN" dirty="0">
                <a:latin typeface="Times New Roman" panose="02020603050405020304" pitchFamily="18" charset="0"/>
                <a:cs typeface="Times New Roman" panose="02020603050405020304" pitchFamily="18" charset="0"/>
              </a:rPr>
              <a:t>找到</a:t>
            </a:r>
            <a:r>
              <a:rPr lang="zh-CN" altLang="zh-CN" dirty="0" smtClean="0">
                <a:latin typeface="Times New Roman" panose="02020603050405020304" pitchFamily="18" charset="0"/>
                <a:cs typeface="Times New Roman" panose="02020603050405020304" pitchFamily="18" charset="0"/>
              </a:rPr>
              <a:t>，则</a:t>
            </a:r>
            <a:r>
              <a:rPr lang="zh-CN" altLang="zh-CN" dirty="0">
                <a:latin typeface="Times New Roman" panose="02020603050405020304" pitchFamily="18" charset="0"/>
                <a:cs typeface="Times New Roman" panose="02020603050405020304" pitchFamily="18" charset="0"/>
              </a:rPr>
              <a:t>进一步检查该标号的</a:t>
            </a:r>
            <a:r>
              <a:rPr lang="zh-CN" altLang="zh-CN" dirty="0" smtClean="0">
                <a:latin typeface="Times New Roman" panose="02020603050405020304" pitchFamily="18" charset="0"/>
                <a:cs typeface="Times New Roman" panose="02020603050405020304" pitchFamily="18" charset="0"/>
              </a:rPr>
              <a:t>“定义标志”</a:t>
            </a:r>
            <a:endParaRPr lang="en-US" altLang="zh-CN" dirty="0" smtClean="0">
              <a:latin typeface="Times New Roman" panose="02020603050405020304" pitchFamily="18" charset="0"/>
              <a:cs typeface="Times New Roman" panose="02020603050405020304" pitchFamily="18" charset="0"/>
            </a:endParaRPr>
          </a:p>
          <a:p>
            <a:pPr lvl="2"/>
            <a:r>
              <a:rPr lang="zh-CN" altLang="zh-CN" sz="2400" dirty="0" smtClean="0">
                <a:latin typeface="Times New Roman" panose="02020603050405020304" pitchFamily="18" charset="0"/>
                <a:cs typeface="Times New Roman" panose="02020603050405020304" pitchFamily="18" charset="0"/>
              </a:rPr>
              <a:t>若</a:t>
            </a:r>
            <a:r>
              <a:rPr lang="zh-CN" altLang="zh-CN" sz="2400" dirty="0">
                <a:latin typeface="Times New Roman" panose="02020603050405020304" pitchFamily="18" charset="0"/>
                <a:cs typeface="Times New Roman" panose="02020603050405020304" pitchFamily="18" charset="0"/>
              </a:rPr>
              <a:t>“定义标志”是‘</a:t>
            </a:r>
            <a:r>
              <a:rPr lang="en-US" altLang="zh-CN" sz="2400" dirty="0">
                <a:latin typeface="Times New Roman" panose="02020603050405020304" pitchFamily="18" charset="0"/>
                <a:cs typeface="Times New Roman" panose="02020603050405020304" pitchFamily="18" charset="0"/>
              </a:rPr>
              <a:t>T</a:t>
            </a:r>
            <a:r>
              <a:rPr lang="zh-CN" altLang="zh-CN" sz="2400" dirty="0">
                <a:latin typeface="Times New Roman" panose="02020603050405020304" pitchFamily="18" charset="0"/>
                <a:cs typeface="Times New Roman" panose="02020603050405020304" pitchFamily="18" charset="0"/>
              </a:rPr>
              <a:t>’，说明之前已识别出标号</a:t>
            </a:r>
            <a:r>
              <a:rPr lang="en-US" altLang="zh-CN" sz="2400" i="1"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的定义，其“地址”域中记录的是它所标识的语句的第一条三地址语句的位置</a:t>
            </a:r>
            <a:r>
              <a:rPr lang="en-US"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，此时直接生成四元式（</a:t>
            </a:r>
            <a:r>
              <a:rPr lang="en-US" altLang="zh-CN" sz="2400" dirty="0" err="1">
                <a:latin typeface="Times New Roman" panose="02020603050405020304" pitchFamily="18" charset="0"/>
                <a:cs typeface="Times New Roman" panose="02020603050405020304" pitchFamily="18" charset="0"/>
              </a:rPr>
              <a:t>goto</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）即</a:t>
            </a:r>
            <a:r>
              <a:rPr lang="zh-CN" altLang="zh-CN" sz="2400" dirty="0" smtClean="0">
                <a:latin typeface="Times New Roman" panose="02020603050405020304" pitchFamily="18" charset="0"/>
                <a:cs typeface="Times New Roman" panose="02020603050405020304" pitchFamily="18" charset="0"/>
              </a:rPr>
              <a:t>可</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2"/>
            <a:r>
              <a:rPr lang="zh-CN" altLang="zh-CN" sz="2400" dirty="0" smtClean="0">
                <a:latin typeface="Times New Roman" panose="02020603050405020304" pitchFamily="18" charset="0"/>
                <a:cs typeface="Times New Roman" panose="02020603050405020304" pitchFamily="18" charset="0"/>
              </a:rPr>
              <a:t>若</a:t>
            </a:r>
            <a:r>
              <a:rPr lang="zh-CN" altLang="zh-CN" sz="2400" dirty="0">
                <a:latin typeface="Times New Roman" panose="02020603050405020304" pitchFamily="18" charset="0"/>
                <a:cs typeface="Times New Roman" panose="02020603050405020304" pitchFamily="18" charset="0"/>
              </a:rPr>
              <a:t>“定义标志”是‘</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’，说明标号</a:t>
            </a:r>
            <a:r>
              <a:rPr lang="en-US" altLang="zh-CN" sz="2400" i="1" dirty="0">
                <a:latin typeface="Times New Roman" panose="02020603050405020304" pitchFamily="18" charset="0"/>
                <a:cs typeface="Times New Roman" panose="02020603050405020304" pitchFamily="18" charset="0"/>
              </a:rPr>
              <a:t>L</a:t>
            </a:r>
            <a:r>
              <a:rPr lang="zh-CN" altLang="zh-CN" sz="2400" dirty="0">
                <a:latin typeface="Times New Roman" panose="02020603050405020304" pitchFamily="18" charset="0"/>
                <a:cs typeface="Times New Roman" panose="02020603050405020304" pitchFamily="18" charset="0"/>
              </a:rPr>
              <a:t>在程序体中还未定义，则生成待回填的</a:t>
            </a:r>
            <a:r>
              <a:rPr lang="en-US" altLang="zh-CN" sz="2400" dirty="0" err="1">
                <a:latin typeface="Times New Roman" panose="02020603050405020304" pitchFamily="18" charset="0"/>
                <a:cs typeface="Times New Roman" panose="02020603050405020304" pitchFamily="18" charset="0"/>
              </a:rPr>
              <a:t>goto</a:t>
            </a:r>
            <a:r>
              <a:rPr lang="zh-CN" altLang="zh-CN" sz="2400" dirty="0" smtClean="0">
                <a:latin typeface="Times New Roman" panose="02020603050405020304" pitchFamily="18" charset="0"/>
                <a:cs typeface="Times New Roman" panose="02020603050405020304" pitchFamily="18" charset="0"/>
              </a:rPr>
              <a:t>语句</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并</a:t>
            </a:r>
            <a:r>
              <a:rPr lang="zh-CN" altLang="zh-CN" sz="2400" dirty="0">
                <a:latin typeface="Times New Roman" panose="02020603050405020304" pitchFamily="18" charset="0"/>
                <a:cs typeface="Times New Roman" panose="02020603050405020304" pitchFamily="18" charset="0"/>
              </a:rPr>
              <a:t>将它插入与该目标地址相关的语句链的链首。</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132</a:t>
            </a:fld>
            <a:endParaRPr lang="en-US" altLang="zh-CN">
              <a:solidFill>
                <a:srgbClr val="000000"/>
              </a:solidFill>
            </a:endParaRPr>
          </a:p>
        </p:txBody>
      </p:sp>
    </p:spTree>
    <p:extLst>
      <p:ext uri="{BB962C8B-B14F-4D97-AF65-F5344CB8AC3E}">
        <p14:creationId xmlns:p14="http://schemas.microsoft.com/office/powerpoint/2010/main" val="28739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标号引用性出现时的</a:t>
            </a:r>
            <a:r>
              <a:rPr lang="zh-CN" altLang="en-US" dirty="0" smtClean="0"/>
              <a:t>处理（续</a:t>
            </a:r>
            <a:r>
              <a:rPr lang="en-US" altLang="zh-CN" dirty="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待回填的语句链</a:t>
            </a:r>
            <a:endParaRPr lang="zh-CN" altLang="en-US" dirty="0"/>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133</a:t>
            </a:fld>
            <a:endParaRPr lang="en-US" altLang="zh-CN">
              <a:solidFill>
                <a:srgbClr val="0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981200"/>
            <a:ext cx="75438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60177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标号定义性出现时的处理（</a:t>
            </a:r>
            <a:r>
              <a:rPr lang="en-US" altLang="zh-CN" dirty="0" smtClean="0"/>
              <a:t>L</a:t>
            </a:r>
            <a:r>
              <a:rPr lang="zh-CN" altLang="en-US" dirty="0" smtClean="0"/>
              <a:t>：</a:t>
            </a:r>
            <a:r>
              <a:rPr lang="en-US" altLang="zh-CN" dirty="0" smtClean="0"/>
              <a:t>S</a:t>
            </a:r>
            <a:r>
              <a:rPr lang="zh-CN" altLang="en-US" dirty="0" smtClean="0"/>
              <a:t>）</a:t>
            </a:r>
            <a:endParaRPr lang="zh-CN" altLang="en-US" dirty="0"/>
          </a:p>
        </p:txBody>
      </p:sp>
      <p:sp>
        <p:nvSpPr>
          <p:cNvPr id="3" name="内容占位符 2"/>
          <p:cNvSpPr>
            <a:spLocks noGrp="1"/>
          </p:cNvSpPr>
          <p:nvPr>
            <p:ph idx="1"/>
          </p:nvPr>
        </p:nvSpPr>
        <p:spPr>
          <a:xfrm>
            <a:off x="228600" y="1133745"/>
            <a:ext cx="8686800" cy="5625625"/>
          </a:xfrm>
        </p:spPr>
        <p:txBody>
          <a:bodyPr>
            <a:normAutofit/>
          </a:bodyPr>
          <a:lstStyle/>
          <a:p>
            <a:r>
              <a:rPr lang="zh-CN" altLang="en-US" sz="2000" dirty="0" smtClean="0">
                <a:latin typeface="Times New Roman" panose="02020603050405020304" pitchFamily="18" charset="0"/>
                <a:cs typeface="Times New Roman" panose="02020603050405020304" pitchFamily="18" charset="0"/>
              </a:rPr>
              <a:t>根据标号</a:t>
            </a:r>
            <a:r>
              <a:rPr lang="en-US" altLang="zh-CN" sz="2000" dirty="0" smtClean="0">
                <a:latin typeface="Times New Roman" panose="02020603050405020304" pitchFamily="18" charset="0"/>
                <a:cs typeface="Times New Roman" panose="02020603050405020304" pitchFamily="18" charset="0"/>
              </a:rPr>
              <a:t>L</a:t>
            </a:r>
            <a:r>
              <a:rPr lang="zh-CN" altLang="en-US" sz="2000" dirty="0" smtClean="0">
                <a:latin typeface="Times New Roman" panose="02020603050405020304" pitchFamily="18" charset="0"/>
                <a:cs typeface="Times New Roman" panose="02020603050405020304" pitchFamily="18" charset="0"/>
              </a:rPr>
              <a:t>查找符号表；</a:t>
            </a:r>
            <a:endParaRPr lang="en-US" altLang="zh-CN" sz="2000" dirty="0" smtClean="0">
              <a:latin typeface="Times New Roman" panose="02020603050405020304" pitchFamily="18" charset="0"/>
              <a:cs typeface="Times New Roman" panose="02020603050405020304" pitchFamily="18" charset="0"/>
            </a:endParaRPr>
          </a:p>
          <a:p>
            <a:r>
              <a:rPr lang="zh-CN" altLang="zh-CN" sz="2000" dirty="0" smtClean="0">
                <a:latin typeface="Times New Roman" panose="02020603050405020304" pitchFamily="18" charset="0"/>
                <a:cs typeface="Times New Roman" panose="02020603050405020304" pitchFamily="18" charset="0"/>
              </a:rPr>
              <a:t>对于</a:t>
            </a:r>
            <a:r>
              <a:rPr lang="zh-CN" altLang="en-US" sz="2000" dirty="0">
                <a:latin typeface="Times New Roman" panose="02020603050405020304" pitchFamily="18" charset="0"/>
                <a:cs typeface="Times New Roman" panose="02020603050405020304" pitchFamily="18" charset="0"/>
              </a:rPr>
              <a:t>要求语句标号先声明后使用的语言（如</a:t>
            </a:r>
            <a:r>
              <a:rPr lang="en-US" altLang="zh-CN" sz="2000" dirty="0">
                <a:latin typeface="Times New Roman" panose="02020603050405020304" pitchFamily="18" charset="0"/>
                <a:cs typeface="Times New Roman" panose="02020603050405020304" pitchFamily="18" charset="0"/>
              </a:rPr>
              <a:t>Pascal</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r>
              <a:rPr lang="zh-CN" altLang="zh-CN" sz="2000" dirty="0" smtClean="0">
                <a:latin typeface="Times New Roman" panose="02020603050405020304" pitchFamily="18" charset="0"/>
                <a:cs typeface="Times New Roman" panose="02020603050405020304" pitchFamily="18" charset="0"/>
              </a:rPr>
              <a:t>若</a:t>
            </a:r>
            <a:r>
              <a:rPr lang="zh-CN" altLang="zh-CN" sz="2000" dirty="0">
                <a:latin typeface="Times New Roman" panose="02020603050405020304" pitchFamily="18" charset="0"/>
                <a:cs typeface="Times New Roman" panose="02020603050405020304" pitchFamily="18" charset="0"/>
              </a:rPr>
              <a:t>未找到，则报告“标号未定义”的错误</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r>
              <a:rPr lang="zh-CN" altLang="zh-CN" sz="2000" dirty="0" smtClean="0">
                <a:latin typeface="Times New Roman" panose="02020603050405020304" pitchFamily="18" charset="0"/>
                <a:cs typeface="Times New Roman" panose="02020603050405020304" pitchFamily="18" charset="0"/>
              </a:rPr>
              <a:t>若</a:t>
            </a:r>
            <a:r>
              <a:rPr lang="zh-CN" altLang="en-US" sz="2000" dirty="0" smtClean="0">
                <a:latin typeface="Times New Roman" panose="02020603050405020304" pitchFamily="18" charset="0"/>
                <a:cs typeface="Times New Roman" panose="02020603050405020304" pitchFamily="18" charset="0"/>
              </a:rPr>
              <a:t>找</a:t>
            </a:r>
            <a:r>
              <a:rPr lang="zh-CN" altLang="zh-CN" sz="2000" dirty="0" smtClean="0">
                <a:latin typeface="Times New Roman" panose="02020603050405020304" pitchFamily="18" charset="0"/>
                <a:cs typeface="Times New Roman" panose="02020603050405020304" pitchFamily="18" charset="0"/>
              </a:rPr>
              <a:t>到，</a:t>
            </a:r>
            <a:r>
              <a:rPr lang="zh-CN" altLang="zh-CN" sz="2000" dirty="0">
                <a:latin typeface="Times New Roman" panose="02020603050405020304" pitchFamily="18" charset="0"/>
                <a:cs typeface="Times New Roman" panose="02020603050405020304" pitchFamily="18" charset="0"/>
              </a:rPr>
              <a:t>则检查其类型是否</a:t>
            </a:r>
            <a:r>
              <a:rPr lang="zh-CN" altLang="zh-CN" sz="2000" dirty="0" smtClean="0">
                <a:latin typeface="Times New Roman" panose="02020603050405020304" pitchFamily="18" charset="0"/>
                <a:cs typeface="Times New Roman" panose="02020603050405020304" pitchFamily="18" charset="0"/>
              </a:rPr>
              <a:t>为</a:t>
            </a:r>
            <a:r>
              <a:rPr lang="zh-CN" altLang="en-US" sz="2000" dirty="0" smtClean="0">
                <a:latin typeface="Times New Roman" panose="02020603050405020304" pitchFamily="18" charset="0"/>
                <a:cs typeface="Times New Roman" panose="02020603050405020304" pitchFamily="18" charset="0"/>
              </a:rPr>
              <a:t>“</a:t>
            </a:r>
            <a:r>
              <a:rPr lang="zh-CN" altLang="zh-CN" sz="2000" dirty="0" smtClean="0">
                <a:latin typeface="Times New Roman" panose="02020603050405020304" pitchFamily="18" charset="0"/>
                <a:cs typeface="Times New Roman" panose="02020603050405020304" pitchFamily="18" charset="0"/>
              </a:rPr>
              <a:t>标号</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2"/>
            <a:r>
              <a:rPr lang="zh-CN" altLang="zh-CN" dirty="0" smtClean="0">
                <a:latin typeface="Times New Roman" panose="02020603050405020304" pitchFamily="18" charset="0"/>
                <a:cs typeface="Times New Roman" panose="02020603050405020304" pitchFamily="18" charset="0"/>
              </a:rPr>
              <a:t>若不是</a:t>
            </a:r>
            <a:r>
              <a:rPr lang="zh-CN" altLang="zh-CN" dirty="0">
                <a:latin typeface="Times New Roman" panose="02020603050405020304" pitchFamily="18" charset="0"/>
                <a:cs typeface="Times New Roman" panose="02020603050405020304" pitchFamily="18" charset="0"/>
              </a:rPr>
              <a:t>，则报告类型</a:t>
            </a:r>
            <a:r>
              <a:rPr lang="zh-CN" altLang="zh-CN" dirty="0" smtClean="0">
                <a:latin typeface="Times New Roman" panose="02020603050405020304" pitchFamily="18" charset="0"/>
                <a:cs typeface="Times New Roman" panose="02020603050405020304" pitchFamily="18" charset="0"/>
              </a:rPr>
              <a:t>错误</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2"/>
            <a:r>
              <a:rPr lang="zh-CN" altLang="zh-CN" dirty="0" smtClean="0">
                <a:latin typeface="Times New Roman" panose="02020603050405020304" pitchFamily="18" charset="0"/>
                <a:cs typeface="Times New Roman" panose="02020603050405020304" pitchFamily="18" charset="0"/>
              </a:rPr>
              <a:t>若是</a:t>
            </a:r>
            <a:r>
              <a:rPr lang="zh-CN" altLang="zh-CN" dirty="0">
                <a:latin typeface="Times New Roman" panose="02020603050405020304" pitchFamily="18" charset="0"/>
                <a:cs typeface="Times New Roman" panose="02020603050405020304" pitchFamily="18" charset="0"/>
              </a:rPr>
              <a:t>，则进一步检查其“定义标志”</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3"/>
            <a:r>
              <a:rPr lang="zh-CN" altLang="zh-CN" sz="2000" dirty="0" smtClean="0">
                <a:latin typeface="Times New Roman" panose="02020603050405020304" pitchFamily="18" charset="0"/>
                <a:cs typeface="Times New Roman" panose="02020603050405020304" pitchFamily="18" charset="0"/>
              </a:rPr>
              <a:t>“定义标志”</a:t>
            </a:r>
            <a:r>
              <a:rPr lang="zh-CN" altLang="zh-CN"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T</a:t>
            </a:r>
            <a:r>
              <a:rPr lang="zh-CN" altLang="zh-CN" sz="2000" dirty="0">
                <a:latin typeface="Times New Roman" panose="02020603050405020304" pitchFamily="18" charset="0"/>
                <a:cs typeface="Times New Roman" panose="02020603050405020304" pitchFamily="18" charset="0"/>
              </a:rPr>
              <a:t>’，则报告“标号重复定义”的</a:t>
            </a:r>
            <a:r>
              <a:rPr lang="zh-CN" altLang="zh-CN" sz="2000" dirty="0" smtClean="0">
                <a:latin typeface="Times New Roman" panose="02020603050405020304" pitchFamily="18" charset="0"/>
                <a:cs typeface="Times New Roman" panose="02020603050405020304" pitchFamily="18" charset="0"/>
              </a:rPr>
              <a:t>错误</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3"/>
            <a:r>
              <a:rPr lang="zh-CN" altLang="zh-CN" sz="2000" dirty="0" smtClean="0">
                <a:latin typeface="Times New Roman" panose="02020603050405020304" pitchFamily="18" charset="0"/>
                <a:cs typeface="Times New Roman" panose="02020603050405020304" pitchFamily="18" charset="0"/>
              </a:rPr>
              <a:t>若</a:t>
            </a:r>
            <a:r>
              <a:rPr lang="zh-CN" altLang="zh-CN" sz="2000" dirty="0">
                <a:latin typeface="Times New Roman" panose="02020603050405020304" pitchFamily="18" charset="0"/>
                <a:cs typeface="Times New Roman" panose="02020603050405020304" pitchFamily="18" charset="0"/>
              </a:rPr>
              <a:t>“定义标志”是‘</a:t>
            </a:r>
            <a:r>
              <a:rPr lang="en-US" altLang="zh-CN" sz="2000" dirty="0">
                <a:latin typeface="Times New Roman" panose="02020603050405020304" pitchFamily="18" charset="0"/>
                <a:cs typeface="Times New Roman" panose="02020603050405020304" pitchFamily="18" charset="0"/>
              </a:rPr>
              <a:t>F</a:t>
            </a:r>
            <a:r>
              <a:rPr lang="zh-CN" altLang="zh-CN" sz="2000" dirty="0">
                <a:latin typeface="Times New Roman" panose="02020603050405020304" pitchFamily="18" charset="0"/>
                <a:cs typeface="Times New Roman" panose="02020603050405020304" pitchFamily="18" charset="0"/>
              </a:rPr>
              <a:t>’，则将“定义标志”改为‘</a:t>
            </a:r>
            <a:r>
              <a:rPr lang="en-US" altLang="zh-CN" sz="2000" dirty="0">
                <a:latin typeface="Times New Roman" panose="02020603050405020304" pitchFamily="18" charset="0"/>
                <a:cs typeface="Times New Roman" panose="02020603050405020304" pitchFamily="18" charset="0"/>
              </a:rPr>
              <a:t>T</a:t>
            </a:r>
            <a:r>
              <a:rPr lang="zh-CN" altLang="zh-CN" sz="2000" dirty="0">
                <a:latin typeface="Times New Roman" panose="02020603050405020304" pitchFamily="18" charset="0"/>
                <a:cs typeface="Times New Roman" panose="02020603050405020304" pitchFamily="18" charset="0"/>
              </a:rPr>
              <a:t>’，判断地址域是否为</a:t>
            </a:r>
            <a:r>
              <a:rPr lang="zh-CN" altLang="zh-CN" sz="2000" dirty="0" smtClean="0">
                <a:latin typeface="Times New Roman" panose="02020603050405020304" pitchFamily="18" charset="0"/>
                <a:cs typeface="Times New Roman" panose="02020603050405020304" pitchFamily="18" charset="0"/>
              </a:rPr>
              <a:t>空</a:t>
            </a:r>
            <a:endParaRPr lang="en-US" altLang="zh-CN" sz="2000" dirty="0" smtClean="0">
              <a:latin typeface="Times New Roman" panose="02020603050405020304" pitchFamily="18" charset="0"/>
              <a:cs typeface="Times New Roman" panose="02020603050405020304" pitchFamily="18" charset="0"/>
            </a:endParaRPr>
          </a:p>
          <a:p>
            <a:pPr lvl="4"/>
            <a:r>
              <a:rPr lang="zh-CN" altLang="zh-CN" sz="2000" dirty="0" smtClean="0">
                <a:latin typeface="Times New Roman" panose="02020603050405020304" pitchFamily="18" charset="0"/>
                <a:cs typeface="Times New Roman" panose="02020603050405020304" pitchFamily="18" charset="0"/>
              </a:rPr>
              <a:t>若</a:t>
            </a:r>
            <a:r>
              <a:rPr lang="zh-CN" altLang="zh-CN" sz="2000" dirty="0">
                <a:latin typeface="Times New Roman" panose="02020603050405020304" pitchFamily="18" charset="0"/>
                <a:cs typeface="Times New Roman" panose="02020603050405020304" pitchFamily="18" charset="0"/>
              </a:rPr>
              <a:t>为空，说明标号</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是首次</a:t>
            </a:r>
            <a:r>
              <a:rPr lang="zh-CN" altLang="zh-CN" sz="2000" dirty="0" smtClean="0">
                <a:latin typeface="Times New Roman" panose="02020603050405020304" pitchFamily="18" charset="0"/>
                <a:cs typeface="Times New Roman" panose="02020603050405020304" pitchFamily="18" charset="0"/>
              </a:rPr>
              <a:t>出现</a:t>
            </a:r>
            <a:r>
              <a:rPr lang="zh-CN" altLang="en-US" sz="2000" dirty="0" smtClean="0">
                <a:latin typeface="Times New Roman" panose="02020603050405020304" pitchFamily="18" charset="0"/>
                <a:cs typeface="Times New Roman" panose="02020603050405020304" pitchFamily="18" charset="0"/>
              </a:rPr>
              <a:t>，</a:t>
            </a:r>
            <a:r>
              <a:rPr lang="zh-CN" altLang="zh-CN" sz="2000" dirty="0" smtClean="0">
                <a:latin typeface="Times New Roman" panose="02020603050405020304" pitchFamily="18" charset="0"/>
                <a:cs typeface="Times New Roman" panose="02020603050405020304" pitchFamily="18" charset="0"/>
              </a:rPr>
              <a:t>并且</a:t>
            </a:r>
            <a:r>
              <a:rPr lang="zh-CN" altLang="zh-CN" sz="2000" dirty="0">
                <a:latin typeface="Times New Roman" panose="02020603050405020304" pitchFamily="18" charset="0"/>
                <a:cs typeface="Times New Roman" panose="02020603050405020304" pitchFamily="18" charset="0"/>
              </a:rPr>
              <a:t>是定义性出现，则将全程变量</a:t>
            </a:r>
            <a:r>
              <a:rPr lang="en-US" altLang="zh-CN" sz="2000" dirty="0" err="1">
                <a:latin typeface="Times New Roman" panose="02020603050405020304" pitchFamily="18" charset="0"/>
                <a:cs typeface="Times New Roman" panose="02020603050405020304" pitchFamily="18" charset="0"/>
              </a:rPr>
              <a:t>nextquad</a:t>
            </a:r>
            <a:r>
              <a:rPr lang="zh-CN" altLang="zh-CN" sz="2000" dirty="0">
                <a:latin typeface="Times New Roman" panose="02020603050405020304" pitchFamily="18" charset="0"/>
                <a:cs typeface="Times New Roman" panose="02020603050405020304" pitchFamily="18" charset="0"/>
              </a:rPr>
              <a:t>的值</a:t>
            </a:r>
            <a:r>
              <a:rPr lang="en-US" altLang="zh-CN" sz="2000" dirty="0">
                <a:latin typeface="Times New Roman" panose="02020603050405020304" pitchFamily="18" charset="0"/>
                <a:cs typeface="Times New Roman" panose="02020603050405020304" pitchFamily="18" charset="0"/>
              </a:rPr>
              <a:t>V</a:t>
            </a:r>
            <a:r>
              <a:rPr lang="zh-CN" altLang="zh-CN" sz="2000" dirty="0">
                <a:latin typeface="Times New Roman" panose="02020603050405020304" pitchFamily="18" charset="0"/>
                <a:cs typeface="Times New Roman" panose="02020603050405020304" pitchFamily="18" charset="0"/>
              </a:rPr>
              <a:t>（即语句</a:t>
            </a:r>
            <a:r>
              <a:rPr lang="en-US" altLang="zh-CN" sz="2000" dirty="0">
                <a:latin typeface="Times New Roman" panose="02020603050405020304" pitchFamily="18" charset="0"/>
                <a:cs typeface="Times New Roman" panose="02020603050405020304" pitchFamily="18" charset="0"/>
              </a:rPr>
              <a:t>S</a:t>
            </a:r>
            <a:r>
              <a:rPr lang="zh-CN" altLang="zh-CN" sz="2000" dirty="0">
                <a:latin typeface="Times New Roman" panose="02020603050405020304" pitchFamily="18" charset="0"/>
                <a:cs typeface="Times New Roman" panose="02020603050405020304" pitchFamily="18" charset="0"/>
              </a:rPr>
              <a:t>的第一条三地址语句在四元式数组中的位置）写入地址</a:t>
            </a:r>
            <a:r>
              <a:rPr lang="zh-CN" altLang="zh-CN" sz="2000" dirty="0" smtClean="0">
                <a:latin typeface="Times New Roman" panose="02020603050405020304" pitchFamily="18" charset="0"/>
                <a:cs typeface="Times New Roman" panose="02020603050405020304" pitchFamily="18" charset="0"/>
              </a:rPr>
              <a:t>域中</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4"/>
            <a:r>
              <a:rPr lang="zh-CN" altLang="zh-CN" sz="2000" dirty="0" smtClean="0">
                <a:latin typeface="Times New Roman" panose="02020603050405020304" pitchFamily="18" charset="0"/>
                <a:cs typeface="Times New Roman" panose="02020603050405020304" pitchFamily="18" charset="0"/>
              </a:rPr>
              <a:t>若不</a:t>
            </a:r>
            <a:r>
              <a:rPr lang="zh-CN" altLang="zh-CN" sz="2000" dirty="0">
                <a:latin typeface="Times New Roman" panose="02020603050405020304" pitchFamily="18" charset="0"/>
                <a:cs typeface="Times New Roman" panose="02020603050405020304" pitchFamily="18" charset="0"/>
              </a:rPr>
              <a:t>空，说明之前已经有标号</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的引用性出现，</a:t>
            </a:r>
            <a:r>
              <a:rPr lang="zh-CN" altLang="zh-CN" sz="2000" dirty="0" smtClean="0">
                <a:latin typeface="Times New Roman" panose="02020603050405020304" pitchFamily="18" charset="0"/>
                <a:cs typeface="Times New Roman" panose="02020603050405020304" pitchFamily="18" charset="0"/>
              </a:rPr>
              <a:t>存在待</a:t>
            </a:r>
            <a:r>
              <a:rPr lang="zh-CN" altLang="zh-CN" sz="2000" dirty="0">
                <a:latin typeface="Times New Roman" panose="02020603050405020304" pitchFamily="18" charset="0"/>
                <a:cs typeface="Times New Roman" panose="02020603050405020304" pitchFamily="18" charset="0"/>
              </a:rPr>
              <a:t>回填语句链，此时，编译程序首先将</a:t>
            </a:r>
            <a:r>
              <a:rPr lang="en-US" altLang="zh-CN" sz="2000" dirty="0" err="1">
                <a:latin typeface="Times New Roman" panose="02020603050405020304" pitchFamily="18" charset="0"/>
                <a:cs typeface="Times New Roman" panose="02020603050405020304" pitchFamily="18" charset="0"/>
              </a:rPr>
              <a:t>nextquad</a:t>
            </a:r>
            <a:r>
              <a:rPr lang="zh-CN" altLang="zh-CN" sz="2000" dirty="0">
                <a:latin typeface="Times New Roman" panose="02020603050405020304" pitchFamily="18" charset="0"/>
                <a:cs typeface="Times New Roman" panose="02020603050405020304" pitchFamily="18" charset="0"/>
              </a:rPr>
              <a:t>的值</a:t>
            </a:r>
            <a:r>
              <a:rPr lang="en-US" altLang="zh-CN" sz="2000" dirty="0">
                <a:latin typeface="Times New Roman" panose="02020603050405020304" pitchFamily="18" charset="0"/>
                <a:cs typeface="Times New Roman" panose="02020603050405020304" pitchFamily="18" charset="0"/>
              </a:rPr>
              <a:t>V</a:t>
            </a:r>
            <a:r>
              <a:rPr lang="zh-CN" altLang="zh-CN" sz="2000" dirty="0">
                <a:latin typeface="Times New Roman" panose="02020603050405020304" pitchFamily="18" charset="0"/>
                <a:cs typeface="Times New Roman" panose="02020603050405020304" pitchFamily="18" charset="0"/>
              </a:rPr>
              <a:t>回填到该链表中记录的所有语句中，然后再将</a:t>
            </a:r>
            <a:r>
              <a:rPr lang="en-US" altLang="zh-CN" sz="2000" dirty="0">
                <a:latin typeface="Times New Roman" panose="02020603050405020304" pitchFamily="18" charset="0"/>
                <a:cs typeface="Times New Roman" panose="02020603050405020304" pitchFamily="18" charset="0"/>
              </a:rPr>
              <a:t>V</a:t>
            </a:r>
            <a:r>
              <a:rPr lang="zh-CN" altLang="zh-CN" sz="2000" dirty="0">
                <a:latin typeface="Times New Roman" panose="02020603050405020304" pitchFamily="18" charset="0"/>
                <a:cs typeface="Times New Roman" panose="02020603050405020304" pitchFamily="18" charset="0"/>
              </a:rPr>
              <a:t>写入</a:t>
            </a:r>
            <a:r>
              <a:rPr lang="en-US" altLang="zh-CN" sz="2000" dirty="0">
                <a:latin typeface="Times New Roman" panose="02020603050405020304" pitchFamily="18" charset="0"/>
                <a:cs typeface="Times New Roman" panose="02020603050405020304" pitchFamily="18" charset="0"/>
              </a:rPr>
              <a:t>L</a:t>
            </a:r>
            <a:r>
              <a:rPr lang="zh-CN" altLang="zh-CN" sz="2000" dirty="0">
                <a:latin typeface="Times New Roman" panose="02020603050405020304" pitchFamily="18" charset="0"/>
                <a:cs typeface="Times New Roman" panose="02020603050405020304" pitchFamily="18" charset="0"/>
              </a:rPr>
              <a:t>的“地址”</a:t>
            </a:r>
            <a:r>
              <a:rPr lang="zh-CN" altLang="zh-CN" sz="2000" dirty="0" smtClean="0">
                <a:latin typeface="Times New Roman" panose="02020603050405020304" pitchFamily="18" charset="0"/>
                <a:cs typeface="Times New Roman" panose="02020603050405020304" pitchFamily="18" charset="0"/>
              </a:rPr>
              <a:t>域中</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134</a:t>
            </a:fld>
            <a:endParaRPr lang="en-US" altLang="zh-CN">
              <a:solidFill>
                <a:srgbClr val="000000"/>
              </a:solidFill>
            </a:endParaRPr>
          </a:p>
        </p:txBody>
      </p:sp>
    </p:spTree>
    <p:extLst>
      <p:ext uri="{BB962C8B-B14F-4D97-AF65-F5344CB8AC3E}">
        <p14:creationId xmlns:p14="http://schemas.microsoft.com/office/powerpoint/2010/main" val="6950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标号定义性出现时的</a:t>
            </a:r>
            <a:r>
              <a:rPr lang="zh-CN" altLang="en-US" dirty="0" smtClean="0"/>
              <a:t>处理（续</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smtClean="0">
                <a:latin typeface="Times New Roman" panose="02020603050405020304" pitchFamily="18" charset="0"/>
                <a:cs typeface="Times New Roman" panose="02020603050405020304" pitchFamily="18" charset="0"/>
              </a:rPr>
              <a:t>对于</a:t>
            </a:r>
            <a:r>
              <a:rPr lang="zh-CN" altLang="en-US" dirty="0" smtClean="0">
                <a:latin typeface="Times New Roman" panose="02020603050405020304" pitchFamily="18" charset="0"/>
                <a:cs typeface="Times New Roman" panose="02020603050405020304" pitchFamily="18" charset="0"/>
              </a:rPr>
              <a:t>不要求</a:t>
            </a:r>
            <a:r>
              <a:rPr lang="zh-CN" altLang="en-US" dirty="0">
                <a:latin typeface="Times New Roman" panose="02020603050405020304" pitchFamily="18" charset="0"/>
                <a:cs typeface="Times New Roman" panose="02020603050405020304" pitchFamily="18" charset="0"/>
              </a:rPr>
              <a:t>语句标号先声明后使用的语言（</a:t>
            </a:r>
            <a:r>
              <a:rPr lang="zh-CN" altLang="en-US" dirty="0" smtClean="0">
                <a:latin typeface="Times New Roman" panose="02020603050405020304" pitchFamily="18" charset="0"/>
                <a:cs typeface="Times New Roman" panose="02020603050405020304" pitchFamily="18" charset="0"/>
              </a:rPr>
              <a:t>如</a:t>
            </a: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若</a:t>
            </a:r>
            <a:r>
              <a:rPr lang="zh-CN" altLang="zh-CN" dirty="0">
                <a:latin typeface="Times New Roman" panose="02020603050405020304" pitchFamily="18" charset="0"/>
                <a:cs typeface="Times New Roman" panose="02020603050405020304" pitchFamily="18" charset="0"/>
              </a:rPr>
              <a:t>未找到，说明标号</a:t>
            </a:r>
            <a:r>
              <a:rPr lang="en-US" altLang="zh-CN" dirty="0">
                <a:latin typeface="Times New Roman" panose="02020603050405020304" pitchFamily="18" charset="0"/>
                <a:cs typeface="Times New Roman" panose="02020603050405020304" pitchFamily="18" charset="0"/>
              </a:rPr>
              <a:t>L</a:t>
            </a:r>
            <a:r>
              <a:rPr lang="zh-CN" altLang="zh-CN" dirty="0">
                <a:latin typeface="Times New Roman" panose="02020603050405020304" pitchFamily="18" charset="0"/>
                <a:cs typeface="Times New Roman" panose="02020603050405020304" pitchFamily="18" charset="0"/>
              </a:rPr>
              <a:t>是首次</a:t>
            </a:r>
            <a:r>
              <a:rPr lang="zh-CN" altLang="zh-CN" dirty="0" smtClean="0">
                <a:latin typeface="Times New Roman" panose="02020603050405020304" pitchFamily="18" charset="0"/>
                <a:cs typeface="Times New Roman" panose="02020603050405020304" pitchFamily="18" charset="0"/>
              </a:rPr>
              <a:t>出现</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并且</a:t>
            </a:r>
            <a:r>
              <a:rPr lang="zh-CN" altLang="zh-CN" dirty="0">
                <a:latin typeface="Times New Roman" panose="02020603050405020304" pitchFamily="18" charset="0"/>
                <a:cs typeface="Times New Roman" panose="02020603050405020304" pitchFamily="18" charset="0"/>
              </a:rPr>
              <a:t>是定义性出现，则将</a:t>
            </a:r>
            <a:r>
              <a:rPr lang="en-US" altLang="zh-CN" dirty="0">
                <a:latin typeface="Times New Roman" panose="02020603050405020304" pitchFamily="18" charset="0"/>
                <a:cs typeface="Times New Roman" panose="02020603050405020304" pitchFamily="18" charset="0"/>
              </a:rPr>
              <a:t>L</a:t>
            </a:r>
            <a:r>
              <a:rPr lang="zh-CN" altLang="zh-CN" dirty="0">
                <a:latin typeface="Times New Roman" panose="02020603050405020304" pitchFamily="18" charset="0"/>
                <a:cs typeface="Times New Roman" panose="02020603050405020304" pitchFamily="18" charset="0"/>
              </a:rPr>
              <a:t>插入符号表中</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2"/>
            <a:r>
              <a:rPr lang="zh-CN" altLang="zh-CN" dirty="0" smtClean="0">
                <a:latin typeface="Times New Roman" panose="02020603050405020304" pitchFamily="18" charset="0"/>
                <a:cs typeface="Times New Roman" panose="02020603050405020304" pitchFamily="18" charset="0"/>
              </a:rPr>
              <a:t>设置</a:t>
            </a:r>
            <a:r>
              <a:rPr lang="zh-CN" altLang="zh-CN" dirty="0">
                <a:latin typeface="Times New Roman" panose="02020603050405020304" pitchFamily="18" charset="0"/>
                <a:cs typeface="Times New Roman" panose="02020603050405020304" pitchFamily="18" charset="0"/>
              </a:rPr>
              <a:t>其类型为</a:t>
            </a:r>
            <a:r>
              <a:rPr lang="en-US" altLang="zh-CN" dirty="0" smtClean="0">
                <a:latin typeface="Times New Roman" panose="02020603050405020304" pitchFamily="18" charset="0"/>
                <a:cs typeface="Times New Roman" panose="02020603050405020304" pitchFamily="18" charset="0"/>
              </a:rPr>
              <a:t>Label</a:t>
            </a:r>
          </a:p>
          <a:p>
            <a:pPr lvl="2"/>
            <a:r>
              <a:rPr lang="zh-CN" altLang="zh-CN" dirty="0" smtClean="0">
                <a:latin typeface="Times New Roman" panose="02020603050405020304" pitchFamily="18" charset="0"/>
                <a:cs typeface="Times New Roman" panose="02020603050405020304" pitchFamily="18" charset="0"/>
              </a:rPr>
              <a:t>“定义标志”</a:t>
            </a:r>
            <a:r>
              <a:rPr lang="zh-CN" altLang="zh-CN"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T</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2"/>
            <a:r>
              <a:rPr lang="zh-CN" altLang="zh-CN" dirty="0" smtClean="0">
                <a:latin typeface="Times New Roman" panose="02020603050405020304" pitchFamily="18" charset="0"/>
                <a:cs typeface="Times New Roman" panose="02020603050405020304" pitchFamily="18" charset="0"/>
              </a:rPr>
              <a:t>将</a:t>
            </a:r>
            <a:r>
              <a:rPr lang="zh-CN" altLang="zh-CN" dirty="0">
                <a:latin typeface="Times New Roman" panose="02020603050405020304" pitchFamily="18" charset="0"/>
                <a:cs typeface="Times New Roman" panose="02020603050405020304" pitchFamily="18" charset="0"/>
              </a:rPr>
              <a:t>全程变量</a:t>
            </a:r>
            <a:r>
              <a:rPr lang="en-US" altLang="zh-CN" dirty="0" err="1">
                <a:latin typeface="Times New Roman" panose="02020603050405020304" pitchFamily="18" charset="0"/>
                <a:cs typeface="Times New Roman" panose="02020603050405020304" pitchFamily="18" charset="0"/>
              </a:rPr>
              <a:t>nextquad</a:t>
            </a:r>
            <a:r>
              <a:rPr lang="zh-CN" altLang="zh-CN" dirty="0">
                <a:latin typeface="Times New Roman" panose="02020603050405020304" pitchFamily="18" charset="0"/>
                <a:cs typeface="Times New Roman" panose="02020603050405020304" pitchFamily="18" charset="0"/>
              </a:rPr>
              <a:t>的值</a:t>
            </a:r>
            <a:r>
              <a:rPr lang="en-US" altLang="zh-CN" dirty="0">
                <a:latin typeface="Times New Roman" panose="02020603050405020304" pitchFamily="18" charset="0"/>
                <a:cs typeface="Times New Roman" panose="02020603050405020304" pitchFamily="18" charset="0"/>
              </a:rPr>
              <a:t>V</a:t>
            </a:r>
            <a:r>
              <a:rPr lang="zh-CN" altLang="zh-CN" dirty="0">
                <a:latin typeface="Times New Roman" panose="02020603050405020304" pitchFamily="18" charset="0"/>
                <a:cs typeface="Times New Roman" panose="02020603050405020304" pitchFamily="18" charset="0"/>
              </a:rPr>
              <a:t>写入地址</a:t>
            </a:r>
            <a:r>
              <a:rPr lang="zh-CN" altLang="zh-CN" dirty="0" smtClean="0">
                <a:latin typeface="Times New Roman" panose="02020603050405020304" pitchFamily="18" charset="0"/>
                <a:cs typeface="Times New Roman" panose="02020603050405020304" pitchFamily="18" charset="0"/>
              </a:rPr>
              <a:t>域中</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若找到，</a:t>
            </a:r>
            <a:r>
              <a:rPr lang="zh-CN" altLang="zh-CN" dirty="0">
                <a:latin typeface="Times New Roman" panose="02020603050405020304" pitchFamily="18" charset="0"/>
                <a:cs typeface="Times New Roman" panose="02020603050405020304" pitchFamily="18" charset="0"/>
              </a:rPr>
              <a:t>则处理过程与上述</a:t>
            </a:r>
            <a:r>
              <a:rPr lang="en-US" altLang="zh-CN" dirty="0">
                <a:latin typeface="Times New Roman" panose="02020603050405020304" pitchFamily="18" charset="0"/>
                <a:cs typeface="Times New Roman" panose="02020603050405020304" pitchFamily="18" charset="0"/>
              </a:rPr>
              <a:t>Pascal</a:t>
            </a:r>
            <a:r>
              <a:rPr lang="zh-CN" altLang="zh-CN" dirty="0">
                <a:latin typeface="Times New Roman" panose="02020603050405020304" pitchFamily="18" charset="0"/>
                <a:cs typeface="Times New Roman" panose="02020603050405020304" pitchFamily="18" charset="0"/>
              </a:rPr>
              <a:t>编译程序的一样。</a:t>
            </a: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135</a:t>
            </a:fld>
            <a:endParaRPr lang="en-US" altLang="zh-CN">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975" y="2213865"/>
            <a:ext cx="443865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33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170"/>
                                        </p:tgtEl>
                                        <p:attrNameLst>
                                          <p:attrName>style.visibility</p:attrName>
                                        </p:attrNameLst>
                                      </p:cBhvr>
                                      <p:to>
                                        <p:strVal val="visible"/>
                                      </p:to>
                                    </p:set>
                                    <p:animEffect transition="in" filter="barn(inVertical)">
                                      <p:cBhvr>
                                        <p:cTn id="24" dur="500"/>
                                        <p:tgtEl>
                                          <p:spTgt spid="717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其他语句</a:t>
            </a:r>
            <a:endParaRPr lang="zh-CN" altLang="en-US" dirty="0"/>
          </a:p>
        </p:txBody>
      </p:sp>
      <p:sp>
        <p:nvSpPr>
          <p:cNvPr id="3" name="内容占位符 2"/>
          <p:cNvSpPr>
            <a:spLocks noGrp="1"/>
          </p:cNvSpPr>
          <p:nvPr>
            <p:ph idx="1"/>
          </p:nvPr>
        </p:nvSpPr>
        <p:spPr/>
        <p:txBody>
          <a:bodyPr/>
          <a:lstStyle/>
          <a:p>
            <a:r>
              <a:rPr lang="en-US" altLang="zh-CN" dirty="0"/>
              <a:t>b</a:t>
            </a:r>
            <a:r>
              <a:rPr lang="en-US" altLang="zh-CN" dirty="0" smtClean="0"/>
              <a:t>reak</a:t>
            </a:r>
          </a:p>
          <a:p>
            <a:pPr lvl="1"/>
            <a:r>
              <a:rPr lang="zh-CN" altLang="zh-CN" dirty="0" smtClean="0"/>
              <a:t>用于强行退出当前结构，不再执行</a:t>
            </a:r>
            <a:r>
              <a:rPr lang="zh-CN" altLang="en-US" dirty="0" smtClean="0"/>
              <a:t>结构体中</a:t>
            </a:r>
            <a:r>
              <a:rPr lang="zh-CN" altLang="zh-CN" dirty="0" smtClean="0"/>
              <a:t>剩余的语句</a:t>
            </a:r>
            <a:r>
              <a:rPr lang="zh-CN" altLang="en-US" dirty="0" smtClean="0"/>
              <a:t>；</a:t>
            </a:r>
            <a:endParaRPr lang="en-US" altLang="zh-CN" dirty="0" smtClean="0"/>
          </a:p>
          <a:p>
            <a:pPr lvl="1"/>
            <a:r>
              <a:rPr lang="zh-CN" altLang="zh-CN" dirty="0" smtClean="0"/>
              <a:t>控制直接转移到当前结构的下一条语句的位置</a:t>
            </a:r>
            <a:r>
              <a:rPr lang="zh-CN" altLang="en-US" dirty="0" smtClean="0"/>
              <a:t>。</a:t>
            </a:r>
            <a:endParaRPr lang="en-US" altLang="zh-CN" dirty="0" smtClean="0"/>
          </a:p>
          <a:p>
            <a:r>
              <a:rPr lang="en-US" altLang="zh-CN" dirty="0" smtClean="0"/>
              <a:t>continue</a:t>
            </a:r>
          </a:p>
          <a:p>
            <a:pPr lvl="1"/>
            <a:r>
              <a:rPr lang="zh-CN" altLang="en-US" dirty="0" smtClean="0"/>
              <a:t>用于</a:t>
            </a:r>
            <a:r>
              <a:rPr lang="zh-CN" altLang="zh-CN" dirty="0" smtClean="0"/>
              <a:t>停止</a:t>
            </a:r>
            <a:r>
              <a:rPr lang="zh-CN" altLang="zh-CN" dirty="0"/>
              <a:t>执行当前的</a:t>
            </a:r>
            <a:r>
              <a:rPr lang="zh-CN" altLang="zh-CN" dirty="0" smtClean="0"/>
              <a:t>循环</a:t>
            </a:r>
            <a:r>
              <a:rPr lang="zh-CN" altLang="en-US" dirty="0" smtClean="0"/>
              <a:t>；</a:t>
            </a:r>
            <a:endParaRPr lang="en-US" altLang="zh-CN" dirty="0" smtClean="0"/>
          </a:p>
          <a:p>
            <a:pPr lvl="1"/>
            <a:r>
              <a:rPr lang="zh-CN" altLang="zh-CN" dirty="0" smtClean="0"/>
              <a:t>控制转</a:t>
            </a:r>
            <a:r>
              <a:rPr lang="zh-CN" altLang="en-US" dirty="0" smtClean="0"/>
              <a:t>移</a:t>
            </a:r>
            <a:r>
              <a:rPr lang="zh-CN" altLang="zh-CN" dirty="0" smtClean="0"/>
              <a:t>到</a:t>
            </a:r>
            <a:r>
              <a:rPr lang="zh-CN" altLang="zh-CN" dirty="0"/>
              <a:t>循环起始处，开始下一次循环</a:t>
            </a:r>
            <a:r>
              <a:rPr lang="zh-CN" altLang="zh-CN" dirty="0" smtClean="0"/>
              <a:t>。</a:t>
            </a:r>
            <a:endParaRPr lang="en-US" altLang="zh-CN" dirty="0" smtClean="0"/>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136</a:t>
            </a:fld>
            <a:endParaRPr lang="en-US" altLang="zh-CN">
              <a:solidFill>
                <a:srgbClr val="000000"/>
              </a:solidFill>
            </a:endParaRPr>
          </a:p>
        </p:txBody>
      </p:sp>
    </p:spTree>
    <p:extLst>
      <p:ext uri="{BB962C8B-B14F-4D97-AF65-F5344CB8AC3E}">
        <p14:creationId xmlns:p14="http://schemas.microsoft.com/office/powerpoint/2010/main" val="206972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B578B4C-D973-403C-AC03-272776F57BE8}" type="slidenum">
              <a:rPr lang="en-US" altLang="zh-CN">
                <a:solidFill>
                  <a:srgbClr val="000000"/>
                </a:solidFill>
              </a:rPr>
              <a:pPr/>
              <a:t>137</a:t>
            </a:fld>
            <a:endParaRPr lang="en-US" altLang="zh-CN">
              <a:solidFill>
                <a:srgbClr val="000000"/>
              </a:solidFill>
            </a:endParaRPr>
          </a:p>
        </p:txBody>
      </p:sp>
      <p:sp>
        <p:nvSpPr>
          <p:cNvPr id="279554" name="Rectangle 2"/>
          <p:cNvSpPr>
            <a:spLocks noGrp="1" noChangeArrowheads="1"/>
          </p:cNvSpPr>
          <p:nvPr>
            <p:ph type="title"/>
          </p:nvPr>
        </p:nvSpPr>
        <p:spPr/>
        <p:txBody>
          <a:bodyPr/>
          <a:lstStyle/>
          <a:p>
            <a:r>
              <a:rPr lang="en-US" altLang="zh-CN" dirty="0" smtClean="0">
                <a:latin typeface="Verdana" pitchFamily="34" charset="0"/>
              </a:rPr>
              <a:t>6  </a:t>
            </a:r>
            <a:r>
              <a:rPr lang="en-US" altLang="zh-CN" dirty="0">
                <a:latin typeface="Verdana" pitchFamily="34" charset="0"/>
              </a:rPr>
              <a:t>CASE</a:t>
            </a:r>
            <a:r>
              <a:rPr lang="zh-CN" altLang="en-US" dirty="0">
                <a:latin typeface="Verdana" pitchFamily="34" charset="0"/>
              </a:rPr>
              <a:t>语句的翻译</a:t>
            </a:r>
          </a:p>
        </p:txBody>
      </p:sp>
      <p:sp>
        <p:nvSpPr>
          <p:cNvPr id="279555" name="Rectangle 3"/>
          <p:cNvSpPr>
            <a:spLocks noGrp="1" noChangeArrowheads="1"/>
          </p:cNvSpPr>
          <p:nvPr>
            <p:ph type="body" idx="1"/>
          </p:nvPr>
        </p:nvSpPr>
        <p:spPr>
          <a:xfrm>
            <a:off x="284162" y="1223755"/>
            <a:ext cx="4287838" cy="5181600"/>
          </a:xfrm>
          <a:ln>
            <a:solidFill>
              <a:schemeClr val="tx1"/>
            </a:solidFill>
          </a:ln>
        </p:spPr>
        <p:txBody>
          <a:bodyPr/>
          <a:lstStyle/>
          <a:p>
            <a:r>
              <a:rPr lang="en-US" altLang="zh-CN" sz="2400" dirty="0" smtClean="0">
                <a:latin typeface="Times New Roman" panose="02020603050405020304" pitchFamily="18" charset="0"/>
                <a:cs typeface="Times New Roman" panose="02020603050405020304" pitchFamily="18" charset="0"/>
              </a:rPr>
              <a:t>Pascal</a:t>
            </a:r>
            <a:r>
              <a:rPr lang="zh-CN" altLang="en-US" sz="2400" dirty="0" smtClean="0">
                <a:latin typeface="Times New Roman" panose="02020603050405020304" pitchFamily="18" charset="0"/>
                <a:cs typeface="Times New Roman" panose="02020603050405020304" pitchFamily="18" charset="0"/>
              </a:rPr>
              <a:t>语言的</a:t>
            </a:r>
            <a:r>
              <a:rPr lang="en-US" altLang="zh-CN" sz="2400" dirty="0" smtClean="0">
                <a:latin typeface="Times New Roman" panose="02020603050405020304" pitchFamily="18" charset="0"/>
                <a:cs typeface="Times New Roman" panose="02020603050405020304" pitchFamily="18" charset="0"/>
              </a:rPr>
              <a:t>CASE</a:t>
            </a:r>
            <a:r>
              <a:rPr lang="zh-CN" altLang="en-US" sz="2400" dirty="0" smtClean="0">
                <a:latin typeface="Times New Roman" panose="02020603050405020304" pitchFamily="18" charset="0"/>
                <a:cs typeface="Times New Roman" panose="02020603050405020304" pitchFamily="18" charset="0"/>
              </a:rPr>
              <a:t>语句</a:t>
            </a:r>
            <a:endParaRPr lang="zh-CN" altLang="en-US"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a:p>
            <a:pPr marL="457200" lvl="1" indent="0" algn="just">
              <a:buNone/>
            </a:pPr>
            <a:r>
              <a:rPr lang="en-US" altLang="zh-CN" dirty="0" smtClean="0">
                <a:latin typeface="Times New Roman" panose="02020603050405020304" pitchFamily="18" charset="0"/>
                <a:cs typeface="Times New Roman" panose="02020603050405020304" pitchFamily="18" charset="0"/>
              </a:rPr>
              <a:t>case E of</a:t>
            </a:r>
            <a:endParaRPr lang="en-US" altLang="zh-CN" dirty="0">
              <a:latin typeface="Times New Roman" panose="02020603050405020304" pitchFamily="18" charset="0"/>
              <a:cs typeface="Times New Roman" panose="02020603050405020304" pitchFamily="18" charset="0"/>
            </a:endParaRPr>
          </a:p>
          <a:p>
            <a:pPr lvl="1" algn="just">
              <a:buFontTx/>
              <a:buNone/>
            </a:pPr>
            <a:r>
              <a:rPr lang="en-US" altLang="zh-CN" dirty="0" smtClean="0">
                <a:latin typeface="Times New Roman" panose="02020603050405020304" pitchFamily="18" charset="0"/>
                <a:cs typeface="Times New Roman" panose="02020603050405020304" pitchFamily="18" charset="0"/>
              </a:rPr>
              <a:t>  V</a:t>
            </a:r>
            <a:r>
              <a:rPr lang="en-US" altLang="zh-CN" baseline="-25000"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p>
          <a:p>
            <a:pPr lvl="1" algn="just">
              <a:buFontTx/>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V</a:t>
            </a:r>
            <a:r>
              <a:rPr lang="en-US" altLang="zh-CN" baseline="-25000" dirty="0" smtClean="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p>
          <a:p>
            <a:pPr lvl="1" algn="just">
              <a:buFontTx/>
              <a:buNone/>
            </a:pPr>
            <a:r>
              <a:rPr lang="en-US" altLang="zh-CN" dirty="0">
                <a:latin typeface="Times New Roman" panose="02020603050405020304" pitchFamily="18" charset="0"/>
                <a:cs typeface="Times New Roman" panose="02020603050405020304" pitchFamily="18" charset="0"/>
              </a:rPr>
              <a:t>  …</a:t>
            </a:r>
          </a:p>
          <a:p>
            <a:pPr lvl="1" algn="just">
              <a:buFontTx/>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V</a:t>
            </a:r>
            <a:r>
              <a:rPr lang="en-US" altLang="zh-CN" baseline="-25000" dirty="0" smtClean="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a:t>
            </a:r>
            <a:r>
              <a:rPr lang="en-US" altLang="zh-CN" baseline="-25000" dirty="0" smtClean="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p>
          <a:p>
            <a:pPr lvl="1" algn="just">
              <a:buFontTx/>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[else   S</a:t>
            </a:r>
            <a:r>
              <a:rPr lang="en-US" altLang="zh-CN" baseline="-25000" dirty="0" smtClean="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end</a:t>
            </a:r>
          </a:p>
        </p:txBody>
      </p:sp>
      <p:sp>
        <p:nvSpPr>
          <p:cNvPr id="279556" name="Rectangle 4"/>
          <p:cNvSpPr>
            <a:spLocks noChangeArrowheads="1"/>
          </p:cNvSpPr>
          <p:nvPr/>
        </p:nvSpPr>
        <p:spPr bwMode="auto">
          <a:xfrm>
            <a:off x="4572000" y="1223755"/>
            <a:ext cx="4455495" cy="5175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spcBef>
                <a:spcPct val="20000"/>
              </a:spcBef>
              <a:buClr>
                <a:srgbClr val="0099CC"/>
              </a:buClr>
              <a:buSzPct val="70000"/>
              <a:buFont typeface="Monotype Sorts" pitchFamily="2" charset="2"/>
              <a:buChar char="n"/>
            </a:pPr>
            <a:r>
              <a:rPr lang="en-US" altLang="zh-CN" dirty="0" smtClean="0">
                <a:solidFill>
                  <a:srgbClr val="000000"/>
                </a:solidFill>
                <a:latin typeface="Times New Roman" pitchFamily="18" charset="0"/>
                <a:cs typeface="Times New Roman" panose="02020603050405020304" pitchFamily="18" charset="0"/>
              </a:rPr>
              <a:t>C</a:t>
            </a:r>
            <a:r>
              <a:rPr lang="zh-CN" altLang="en-US" dirty="0" smtClean="0">
                <a:solidFill>
                  <a:srgbClr val="000000"/>
                </a:solidFill>
                <a:latin typeface="Times New Roman" pitchFamily="18" charset="0"/>
                <a:cs typeface="Times New Roman" panose="02020603050405020304" pitchFamily="18" charset="0"/>
              </a:rPr>
              <a:t>语言</a:t>
            </a:r>
            <a:r>
              <a:rPr lang="zh-CN" altLang="en-US" dirty="0">
                <a:solidFill>
                  <a:srgbClr val="000000"/>
                </a:solidFill>
                <a:latin typeface="Times New Roman" pitchFamily="18" charset="0"/>
                <a:cs typeface="Times New Roman" panose="02020603050405020304" pitchFamily="18" charset="0"/>
              </a:rPr>
              <a:t>的</a:t>
            </a:r>
            <a:r>
              <a:rPr lang="en-US" altLang="zh-CN" dirty="0">
                <a:solidFill>
                  <a:srgbClr val="000000"/>
                </a:solidFill>
                <a:latin typeface="Times New Roman" pitchFamily="18" charset="0"/>
                <a:cs typeface="Times New Roman" panose="02020603050405020304" pitchFamily="18" charset="0"/>
              </a:rPr>
              <a:t>CASE</a:t>
            </a:r>
            <a:r>
              <a:rPr lang="zh-CN" altLang="en-US" dirty="0" smtClean="0">
                <a:solidFill>
                  <a:srgbClr val="000000"/>
                </a:solidFill>
                <a:latin typeface="Times New Roman" pitchFamily="18" charset="0"/>
                <a:cs typeface="Times New Roman" panose="02020603050405020304" pitchFamily="18" charset="0"/>
              </a:rPr>
              <a:t>语句</a:t>
            </a:r>
            <a:endParaRPr lang="en-US" altLang="zh-CN" dirty="0" smtClean="0">
              <a:solidFill>
                <a:srgbClr val="000000"/>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Char char="n"/>
            </a:pPr>
            <a:endParaRPr lang="en-US" altLang="zh-CN" dirty="0" smtClean="0">
              <a:solidFill>
                <a:srgbClr val="000000"/>
              </a:solidFill>
              <a:latin typeface="Times New Roman" pitchFamily="18" charset="0"/>
              <a:cs typeface="Times New Roman" panose="02020603050405020304" pitchFamily="18" charset="0"/>
            </a:endParaRPr>
          </a:p>
          <a:p>
            <a:pPr lvl="1">
              <a:spcBef>
                <a:spcPct val="20000"/>
              </a:spcBef>
              <a:buClr>
                <a:srgbClr val="0099CC"/>
              </a:buClr>
              <a:buSzPct val="70000"/>
            </a:pPr>
            <a:r>
              <a:rPr lang="en-US" altLang="zh-CN" dirty="0" smtClean="0">
                <a:solidFill>
                  <a:srgbClr val="000000"/>
                </a:solidFill>
                <a:latin typeface="Times New Roman" pitchFamily="18" charset="0"/>
                <a:cs typeface="Times New Roman" panose="02020603050405020304" pitchFamily="18" charset="0"/>
              </a:rPr>
              <a:t>switch  (E) {</a:t>
            </a:r>
          </a:p>
          <a:p>
            <a:pPr lvl="1">
              <a:spcBef>
                <a:spcPct val="20000"/>
              </a:spcBef>
              <a:buClr>
                <a:srgbClr val="0099CC"/>
              </a:buClr>
              <a:buSzPct val="70000"/>
            </a:pPr>
            <a:r>
              <a:rPr lang="en-US" altLang="zh-CN" dirty="0" smtClean="0">
                <a:solidFill>
                  <a:srgbClr val="000000"/>
                </a:solidFill>
                <a:latin typeface="Times New Roman" pitchFamily="18" charset="0"/>
                <a:cs typeface="Times New Roman" panose="02020603050405020304" pitchFamily="18" charset="0"/>
              </a:rPr>
              <a:t>  case  </a:t>
            </a:r>
            <a:r>
              <a:rPr lang="en-US" altLang="zh-CN" dirty="0">
                <a:solidFill>
                  <a:srgbClr val="000000"/>
                </a:solidFill>
                <a:latin typeface="Times New Roman" pitchFamily="18" charset="0"/>
                <a:cs typeface="Times New Roman" panose="02020603050405020304" pitchFamily="18" charset="0"/>
              </a:rPr>
              <a:t>V</a:t>
            </a:r>
            <a:r>
              <a:rPr lang="en-US" altLang="zh-CN" baseline="-25000" dirty="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S</a:t>
            </a:r>
            <a:r>
              <a:rPr lang="en-US" altLang="zh-CN" baseline="-25000" dirty="0" smtClean="0">
                <a:solidFill>
                  <a:srgbClr val="000000"/>
                </a:solidFill>
                <a:latin typeface="Times New Roman" pitchFamily="18" charset="0"/>
                <a:cs typeface="Times New Roman" panose="02020603050405020304" pitchFamily="18" charset="0"/>
              </a:rPr>
              <a:t>1</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 break;</a:t>
            </a:r>
          </a:p>
          <a:p>
            <a:pPr lvl="1">
              <a:spcBef>
                <a:spcPct val="20000"/>
              </a:spcBef>
              <a:buClr>
                <a:srgbClr val="0099CC"/>
              </a:buClr>
              <a:buSzPct val="70000"/>
            </a:pPr>
            <a:r>
              <a:rPr lang="en-US" altLang="zh-CN" dirty="0" smtClean="0">
                <a:solidFill>
                  <a:srgbClr val="000000"/>
                </a:solidFill>
                <a:latin typeface="Times New Roman" pitchFamily="18" charset="0"/>
                <a:cs typeface="Times New Roman" panose="02020603050405020304" pitchFamily="18" charset="0"/>
              </a:rPr>
              <a:t>  </a:t>
            </a:r>
            <a:r>
              <a:rPr lang="en-US" altLang="zh-CN" dirty="0">
                <a:solidFill>
                  <a:srgbClr val="000000"/>
                </a:solidFill>
                <a:latin typeface="Times New Roman" pitchFamily="18" charset="0"/>
                <a:cs typeface="Times New Roman" panose="02020603050405020304" pitchFamily="18" charset="0"/>
              </a:rPr>
              <a:t>case  V</a:t>
            </a:r>
            <a:r>
              <a:rPr lang="en-US" altLang="zh-CN" baseline="-25000" dirty="0">
                <a:solidFill>
                  <a:srgbClr val="000000"/>
                </a:solidFill>
                <a:latin typeface="Times New Roman" pitchFamily="18" charset="0"/>
                <a:cs typeface="Times New Roman" panose="02020603050405020304" pitchFamily="18" charset="0"/>
              </a:rPr>
              <a:t>2</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S</a:t>
            </a:r>
            <a:r>
              <a:rPr lang="en-US" altLang="zh-CN" baseline="-25000" dirty="0" smtClean="0">
                <a:solidFill>
                  <a:srgbClr val="000000"/>
                </a:solidFill>
                <a:latin typeface="Times New Roman" pitchFamily="18" charset="0"/>
                <a:cs typeface="Times New Roman" panose="02020603050405020304" pitchFamily="18" charset="0"/>
              </a:rPr>
              <a:t>2 </a:t>
            </a:r>
            <a:r>
              <a:rPr lang="en-US" altLang="zh-CN" dirty="0" smtClean="0">
                <a:solidFill>
                  <a:srgbClr val="000000"/>
                </a:solidFill>
                <a:latin typeface="Times New Roman" pitchFamily="18" charset="0"/>
                <a:cs typeface="Times New Roman" panose="02020603050405020304" pitchFamily="18" charset="0"/>
              </a:rPr>
              <a:t>; </a:t>
            </a:r>
            <a:r>
              <a:rPr lang="en-US" altLang="zh-CN" dirty="0">
                <a:solidFill>
                  <a:srgbClr val="000000"/>
                </a:solidFill>
                <a:latin typeface="Times New Roman" pitchFamily="18" charset="0"/>
                <a:cs typeface="Times New Roman" panose="02020603050405020304" pitchFamily="18" charset="0"/>
              </a:rPr>
              <a:t>break</a:t>
            </a:r>
            <a:r>
              <a:rPr lang="en-US" altLang="zh-CN" dirty="0" smtClean="0">
                <a:solidFill>
                  <a:srgbClr val="000000"/>
                </a:solidFill>
                <a:latin typeface="Times New Roman" pitchFamily="18" charset="0"/>
                <a:cs typeface="Times New Roman" panose="02020603050405020304" pitchFamily="18" charset="0"/>
              </a:rPr>
              <a:t>;</a:t>
            </a:r>
          </a:p>
          <a:p>
            <a:pPr lvl="1">
              <a:spcBef>
                <a:spcPct val="20000"/>
              </a:spcBef>
              <a:buClr>
                <a:srgbClr val="0099CC"/>
              </a:buClr>
              <a:buSzPct val="70000"/>
            </a:pPr>
            <a:r>
              <a:rPr lang="en-US" altLang="zh-CN" dirty="0" smtClean="0">
                <a:solidFill>
                  <a:srgbClr val="000000"/>
                </a:solidFill>
                <a:latin typeface="Times New Roman" pitchFamily="18" charset="0"/>
                <a:cs typeface="Times New Roman" panose="02020603050405020304" pitchFamily="18" charset="0"/>
              </a:rPr>
              <a:t>  …</a:t>
            </a:r>
          </a:p>
          <a:p>
            <a:pPr lvl="1">
              <a:spcBef>
                <a:spcPct val="20000"/>
              </a:spcBef>
              <a:buClr>
                <a:srgbClr val="0099CC"/>
              </a:buClr>
              <a:buSzPct val="70000"/>
            </a:pPr>
            <a:r>
              <a:rPr lang="en-US" altLang="zh-CN" dirty="0" smtClean="0">
                <a:solidFill>
                  <a:srgbClr val="000000"/>
                </a:solidFill>
                <a:latin typeface="Times New Roman" pitchFamily="18" charset="0"/>
                <a:cs typeface="Times New Roman" panose="02020603050405020304" pitchFamily="18" charset="0"/>
              </a:rPr>
              <a:t>  </a:t>
            </a:r>
            <a:r>
              <a:rPr lang="en-US" altLang="zh-CN" dirty="0">
                <a:solidFill>
                  <a:srgbClr val="000000"/>
                </a:solidFill>
                <a:latin typeface="Times New Roman" pitchFamily="18" charset="0"/>
                <a:cs typeface="Times New Roman" panose="02020603050405020304" pitchFamily="18" charset="0"/>
              </a:rPr>
              <a:t>case  V</a:t>
            </a:r>
            <a:r>
              <a:rPr lang="en-US" altLang="zh-CN" baseline="-25000" dirty="0">
                <a:solidFill>
                  <a:srgbClr val="000000"/>
                </a:solidFill>
                <a:latin typeface="Times New Roman" pitchFamily="18" charset="0"/>
                <a:cs typeface="Times New Roman" panose="02020603050405020304" pitchFamily="18" charset="0"/>
              </a:rPr>
              <a:t>n-1</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S</a:t>
            </a:r>
            <a:r>
              <a:rPr lang="en-US" altLang="zh-CN" baseline="-25000" dirty="0" smtClean="0">
                <a:solidFill>
                  <a:srgbClr val="000000"/>
                </a:solidFill>
                <a:latin typeface="Times New Roman" pitchFamily="18" charset="0"/>
                <a:cs typeface="Times New Roman" panose="02020603050405020304" pitchFamily="18" charset="0"/>
              </a:rPr>
              <a:t>n-1</a:t>
            </a:r>
            <a:r>
              <a:rPr lang="en-US" altLang="zh-CN" dirty="0">
                <a:solidFill>
                  <a:srgbClr val="000000"/>
                </a:solidFill>
                <a:latin typeface="Times New Roman" pitchFamily="18" charset="0"/>
                <a:cs typeface="Times New Roman" panose="02020603050405020304" pitchFamily="18" charset="0"/>
              </a:rPr>
              <a:t>; break</a:t>
            </a:r>
            <a:r>
              <a:rPr lang="en-US" altLang="zh-CN" dirty="0" smtClean="0">
                <a:solidFill>
                  <a:srgbClr val="000000"/>
                </a:solidFill>
                <a:latin typeface="Times New Roman" pitchFamily="18" charset="0"/>
                <a:cs typeface="Times New Roman" panose="02020603050405020304" pitchFamily="18" charset="0"/>
              </a:rPr>
              <a:t>;</a:t>
            </a:r>
          </a:p>
          <a:p>
            <a:pPr lvl="1">
              <a:spcBef>
                <a:spcPct val="20000"/>
              </a:spcBef>
              <a:buClr>
                <a:srgbClr val="0099CC"/>
              </a:buClr>
              <a:buSzPct val="70000"/>
            </a:pPr>
            <a:r>
              <a:rPr lang="en-US" altLang="zh-CN" dirty="0" smtClean="0">
                <a:solidFill>
                  <a:srgbClr val="000000"/>
                </a:solidFill>
                <a:latin typeface="Times New Roman" pitchFamily="18" charset="0"/>
                <a:cs typeface="Times New Roman" panose="02020603050405020304" pitchFamily="18" charset="0"/>
              </a:rPr>
              <a:t>  [default</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S</a:t>
            </a:r>
            <a:r>
              <a:rPr lang="en-US" altLang="zh-CN" baseline="-25000" dirty="0" smtClean="0">
                <a:solidFill>
                  <a:srgbClr val="000000"/>
                </a:solidFill>
                <a:latin typeface="Times New Roman" pitchFamily="18" charset="0"/>
                <a:cs typeface="Times New Roman" panose="02020603050405020304" pitchFamily="18" charset="0"/>
              </a:rPr>
              <a:t>n</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a:t>
            </a:r>
          </a:p>
          <a:p>
            <a:pPr lvl="1">
              <a:spcBef>
                <a:spcPct val="20000"/>
              </a:spcBef>
              <a:buClr>
                <a:srgbClr val="0099CC"/>
              </a:buClr>
              <a:buSzPct val="70000"/>
            </a:pPr>
            <a:r>
              <a:rPr lang="en-US" altLang="zh-CN" dirty="0" smtClean="0">
                <a:solidFill>
                  <a:srgbClr val="000000"/>
                </a:solidFill>
                <a:latin typeface="Times New Roman" pitchFamily="18" charset="0"/>
                <a:cs typeface="Times New Roman" panose="02020603050405020304" pitchFamily="18" charset="0"/>
              </a:rPr>
              <a:t>}</a:t>
            </a:r>
            <a:endParaRPr lang="en-US" altLang="zh-CN" dirty="0">
              <a:solidFill>
                <a:srgbClr val="000000"/>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Char char="n"/>
            </a:pPr>
            <a:endParaRPr lang="zh-CN" altLang="en-US" dirty="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4502294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up)">
                                      <p:cBhvr>
                                        <p:cTn id="7" dur="500"/>
                                        <p:tgtEl>
                                          <p:spTgt spid="27955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9555">
                                            <p:txEl>
                                              <p:pRg st="2" end="2"/>
                                            </p:txEl>
                                          </p:spTgt>
                                        </p:tgtEl>
                                        <p:attrNameLst>
                                          <p:attrName>style.visibility</p:attrName>
                                        </p:attrNameLst>
                                      </p:cBhvr>
                                      <p:to>
                                        <p:strVal val="visible"/>
                                      </p:to>
                                    </p:set>
                                    <p:animEffect transition="in" filter="wipe(up)">
                                      <p:cBhvr>
                                        <p:cTn id="10" dur="500"/>
                                        <p:tgtEl>
                                          <p:spTgt spid="279555">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79555">
                                            <p:txEl>
                                              <p:pRg st="3" end="3"/>
                                            </p:txEl>
                                          </p:spTgt>
                                        </p:tgtEl>
                                        <p:attrNameLst>
                                          <p:attrName>style.visibility</p:attrName>
                                        </p:attrNameLst>
                                      </p:cBhvr>
                                      <p:to>
                                        <p:strVal val="visible"/>
                                      </p:to>
                                    </p:set>
                                    <p:animEffect transition="in" filter="wipe(up)">
                                      <p:cBhvr>
                                        <p:cTn id="13" dur="500"/>
                                        <p:tgtEl>
                                          <p:spTgt spid="279555">
                                            <p:txEl>
                                              <p:pRg st="3" end="3"/>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79555">
                                            <p:txEl>
                                              <p:pRg st="4" end="4"/>
                                            </p:txEl>
                                          </p:spTgt>
                                        </p:tgtEl>
                                        <p:attrNameLst>
                                          <p:attrName>style.visibility</p:attrName>
                                        </p:attrNameLst>
                                      </p:cBhvr>
                                      <p:to>
                                        <p:strVal val="visible"/>
                                      </p:to>
                                    </p:set>
                                    <p:animEffect transition="in" filter="wipe(up)">
                                      <p:cBhvr>
                                        <p:cTn id="16" dur="500"/>
                                        <p:tgtEl>
                                          <p:spTgt spid="279555">
                                            <p:txEl>
                                              <p:pRg st="4" end="4"/>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79555">
                                            <p:txEl>
                                              <p:pRg st="5" end="5"/>
                                            </p:txEl>
                                          </p:spTgt>
                                        </p:tgtEl>
                                        <p:attrNameLst>
                                          <p:attrName>style.visibility</p:attrName>
                                        </p:attrNameLst>
                                      </p:cBhvr>
                                      <p:to>
                                        <p:strVal val="visible"/>
                                      </p:to>
                                    </p:set>
                                    <p:animEffect transition="in" filter="wipe(up)">
                                      <p:cBhvr>
                                        <p:cTn id="19" dur="500"/>
                                        <p:tgtEl>
                                          <p:spTgt spid="279555">
                                            <p:txEl>
                                              <p:pRg st="5" end="5"/>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79555">
                                            <p:txEl>
                                              <p:pRg st="6" end="6"/>
                                            </p:txEl>
                                          </p:spTgt>
                                        </p:tgtEl>
                                        <p:attrNameLst>
                                          <p:attrName>style.visibility</p:attrName>
                                        </p:attrNameLst>
                                      </p:cBhvr>
                                      <p:to>
                                        <p:strVal val="visible"/>
                                      </p:to>
                                    </p:set>
                                    <p:animEffect transition="in" filter="wipe(up)">
                                      <p:cBhvr>
                                        <p:cTn id="22" dur="500"/>
                                        <p:tgtEl>
                                          <p:spTgt spid="279555">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79555">
                                            <p:txEl>
                                              <p:pRg st="7" end="7"/>
                                            </p:txEl>
                                          </p:spTgt>
                                        </p:tgtEl>
                                        <p:attrNameLst>
                                          <p:attrName>style.visibility</p:attrName>
                                        </p:attrNameLst>
                                      </p:cBhvr>
                                      <p:to>
                                        <p:strVal val="visible"/>
                                      </p:to>
                                    </p:set>
                                    <p:animEffect transition="in" filter="wipe(up)">
                                      <p:cBhvr>
                                        <p:cTn id="25" dur="500"/>
                                        <p:tgtEl>
                                          <p:spTgt spid="279555">
                                            <p:txEl>
                                              <p:pRg st="7" end="7"/>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79555">
                                            <p:txEl>
                                              <p:pRg st="8" end="8"/>
                                            </p:txEl>
                                          </p:spTgt>
                                        </p:tgtEl>
                                        <p:attrNameLst>
                                          <p:attrName>style.visibility</p:attrName>
                                        </p:attrNameLst>
                                      </p:cBhvr>
                                      <p:to>
                                        <p:strVal val="visible"/>
                                      </p:to>
                                    </p:set>
                                    <p:animEffect transition="in" filter="wipe(up)">
                                      <p:cBhvr>
                                        <p:cTn id="28" dur="500"/>
                                        <p:tgtEl>
                                          <p:spTgt spid="279555">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9556">
                                            <p:txEl>
                                              <p:pRg st="0" end="0"/>
                                            </p:txEl>
                                          </p:spTgt>
                                        </p:tgtEl>
                                        <p:attrNameLst>
                                          <p:attrName>style.visibility</p:attrName>
                                        </p:attrNameLst>
                                      </p:cBhvr>
                                      <p:to>
                                        <p:strVal val="visible"/>
                                      </p:to>
                                    </p:set>
                                    <p:animEffect transition="in" filter="wipe(up)">
                                      <p:cBhvr>
                                        <p:cTn id="33" dur="500"/>
                                        <p:tgtEl>
                                          <p:spTgt spid="279556">
                                            <p:txEl>
                                              <p:pRg st="0" end="0"/>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79556">
                                            <p:txEl>
                                              <p:pRg st="2" end="2"/>
                                            </p:txEl>
                                          </p:spTgt>
                                        </p:tgtEl>
                                        <p:attrNameLst>
                                          <p:attrName>style.visibility</p:attrName>
                                        </p:attrNameLst>
                                      </p:cBhvr>
                                      <p:to>
                                        <p:strVal val="visible"/>
                                      </p:to>
                                    </p:set>
                                    <p:animEffect transition="in" filter="wipe(up)">
                                      <p:cBhvr>
                                        <p:cTn id="36" dur="500"/>
                                        <p:tgtEl>
                                          <p:spTgt spid="279556">
                                            <p:txEl>
                                              <p:pRg st="2" end="2"/>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79556">
                                            <p:txEl>
                                              <p:pRg st="3" end="3"/>
                                            </p:txEl>
                                          </p:spTgt>
                                        </p:tgtEl>
                                        <p:attrNameLst>
                                          <p:attrName>style.visibility</p:attrName>
                                        </p:attrNameLst>
                                      </p:cBhvr>
                                      <p:to>
                                        <p:strVal val="visible"/>
                                      </p:to>
                                    </p:set>
                                    <p:animEffect transition="in" filter="wipe(up)">
                                      <p:cBhvr>
                                        <p:cTn id="39" dur="500"/>
                                        <p:tgtEl>
                                          <p:spTgt spid="279556">
                                            <p:txEl>
                                              <p:pRg st="3" end="3"/>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79556">
                                            <p:txEl>
                                              <p:pRg st="4" end="4"/>
                                            </p:txEl>
                                          </p:spTgt>
                                        </p:tgtEl>
                                        <p:attrNameLst>
                                          <p:attrName>style.visibility</p:attrName>
                                        </p:attrNameLst>
                                      </p:cBhvr>
                                      <p:to>
                                        <p:strVal val="visible"/>
                                      </p:to>
                                    </p:set>
                                    <p:animEffect transition="in" filter="wipe(up)">
                                      <p:cBhvr>
                                        <p:cTn id="42" dur="500"/>
                                        <p:tgtEl>
                                          <p:spTgt spid="279556">
                                            <p:txEl>
                                              <p:pRg st="4" end="4"/>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79556">
                                            <p:txEl>
                                              <p:pRg st="5" end="5"/>
                                            </p:txEl>
                                          </p:spTgt>
                                        </p:tgtEl>
                                        <p:attrNameLst>
                                          <p:attrName>style.visibility</p:attrName>
                                        </p:attrNameLst>
                                      </p:cBhvr>
                                      <p:to>
                                        <p:strVal val="visible"/>
                                      </p:to>
                                    </p:set>
                                    <p:animEffect transition="in" filter="wipe(up)">
                                      <p:cBhvr>
                                        <p:cTn id="45" dur="500"/>
                                        <p:tgtEl>
                                          <p:spTgt spid="279556">
                                            <p:txEl>
                                              <p:pRg st="5" end="5"/>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79556">
                                            <p:txEl>
                                              <p:pRg st="6" end="6"/>
                                            </p:txEl>
                                          </p:spTgt>
                                        </p:tgtEl>
                                        <p:attrNameLst>
                                          <p:attrName>style.visibility</p:attrName>
                                        </p:attrNameLst>
                                      </p:cBhvr>
                                      <p:to>
                                        <p:strVal val="visible"/>
                                      </p:to>
                                    </p:set>
                                    <p:animEffect transition="in" filter="wipe(up)">
                                      <p:cBhvr>
                                        <p:cTn id="48" dur="500"/>
                                        <p:tgtEl>
                                          <p:spTgt spid="279556">
                                            <p:txEl>
                                              <p:pRg st="6" end="6"/>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79556">
                                            <p:txEl>
                                              <p:pRg st="7" end="7"/>
                                            </p:txEl>
                                          </p:spTgt>
                                        </p:tgtEl>
                                        <p:attrNameLst>
                                          <p:attrName>style.visibility</p:attrName>
                                        </p:attrNameLst>
                                      </p:cBhvr>
                                      <p:to>
                                        <p:strVal val="visible"/>
                                      </p:to>
                                    </p:set>
                                    <p:animEffect transition="in" filter="wipe(up)">
                                      <p:cBhvr>
                                        <p:cTn id="51" dur="500"/>
                                        <p:tgtEl>
                                          <p:spTgt spid="279556">
                                            <p:txEl>
                                              <p:pRg st="7" end="7"/>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79556">
                                            <p:txEl>
                                              <p:pRg st="8" end="8"/>
                                            </p:txEl>
                                          </p:spTgt>
                                        </p:tgtEl>
                                        <p:attrNameLst>
                                          <p:attrName>style.visibility</p:attrName>
                                        </p:attrNameLst>
                                      </p:cBhvr>
                                      <p:to>
                                        <p:strVal val="visible"/>
                                      </p:to>
                                    </p:set>
                                    <p:animEffect transition="in" filter="wipe(up)">
                                      <p:cBhvr>
                                        <p:cTn id="54" dur="500"/>
                                        <p:tgtEl>
                                          <p:spTgt spid="2795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P spid="279556" grpId="0" build="p" bldLvl="2"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Verdana" pitchFamily="34" charset="0"/>
              </a:rPr>
              <a:t>实现</a:t>
            </a:r>
            <a:r>
              <a:rPr lang="en-US" altLang="zh-CN" dirty="0">
                <a:latin typeface="Verdana" pitchFamily="34" charset="0"/>
              </a:rPr>
              <a:t>CASE</a:t>
            </a:r>
            <a:r>
              <a:rPr lang="zh-CN" altLang="en-US" dirty="0">
                <a:latin typeface="Verdana" pitchFamily="34" charset="0"/>
              </a:rPr>
              <a:t>语句语义的</a:t>
            </a:r>
            <a:r>
              <a:rPr lang="zh-CN" altLang="en-US" dirty="0" smtClean="0">
                <a:latin typeface="Verdana" pitchFamily="34" charset="0"/>
              </a:rPr>
              <a:t>代码</a:t>
            </a:r>
            <a:endParaRPr lang="zh-CN" altLang="en-US" dirty="0"/>
          </a:p>
        </p:txBody>
      </p:sp>
      <p:sp>
        <p:nvSpPr>
          <p:cNvPr id="3" name="内容占位符 2"/>
          <p:cNvSpPr>
            <a:spLocks noGrp="1"/>
          </p:cNvSpPr>
          <p:nvPr>
            <p:ph idx="1"/>
          </p:nvPr>
        </p:nvSpPr>
        <p:spPr/>
        <p:txBody>
          <a:bodyPr/>
          <a:lstStyle/>
          <a:p>
            <a:r>
              <a:rPr lang="zh-CN" altLang="zh-CN" dirty="0" smtClean="0">
                <a:latin typeface="Times New Roman" panose="02020603050405020304" pitchFamily="18" charset="0"/>
                <a:cs typeface="Times New Roman" panose="02020603050405020304" pitchFamily="18" charset="0"/>
              </a:rPr>
              <a:t>对</a:t>
            </a:r>
            <a:r>
              <a:rPr lang="zh-CN" altLang="zh-CN" dirty="0">
                <a:latin typeface="Times New Roman" panose="02020603050405020304" pitchFamily="18" charset="0"/>
                <a:cs typeface="Times New Roman" panose="02020603050405020304" pitchFamily="18" charset="0"/>
              </a:rPr>
              <a:t>情况表达式</a:t>
            </a:r>
            <a:r>
              <a:rPr lang="en-US" altLang="zh-CN" dirty="0">
                <a:latin typeface="Times New Roman" panose="02020603050405020304" pitchFamily="18" charset="0"/>
                <a:cs typeface="Times New Roman" panose="02020603050405020304" pitchFamily="18" charset="0"/>
              </a:rPr>
              <a:t>E</a:t>
            </a:r>
            <a:r>
              <a:rPr lang="zh-CN" altLang="zh-CN" dirty="0">
                <a:latin typeface="Times New Roman" panose="02020603050405020304" pitchFamily="18" charset="0"/>
                <a:cs typeface="Times New Roman" panose="02020603050405020304" pitchFamily="18" charset="0"/>
              </a:rPr>
              <a:t>求值。</a:t>
            </a:r>
          </a:p>
          <a:p>
            <a:r>
              <a:rPr lang="zh-CN" altLang="zh-CN" dirty="0" smtClean="0">
                <a:latin typeface="Times New Roman" panose="02020603050405020304" pitchFamily="18" charset="0"/>
                <a:cs typeface="Times New Roman" panose="02020603050405020304" pitchFamily="18" charset="0"/>
              </a:rPr>
              <a:t>在</a:t>
            </a:r>
            <a:r>
              <a:rPr lang="zh-CN" altLang="zh-CN" dirty="0">
                <a:latin typeface="Times New Roman" panose="02020603050405020304" pitchFamily="18" charset="0"/>
                <a:cs typeface="Times New Roman" panose="02020603050405020304" pitchFamily="18" charset="0"/>
              </a:rPr>
              <a:t>列出的常量</a:t>
            </a:r>
            <a:r>
              <a:rPr lang="en-US" altLang="zh-CN"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n-1</a:t>
            </a:r>
            <a:r>
              <a:rPr lang="zh-CN" altLang="zh-CN" dirty="0">
                <a:latin typeface="Times New Roman" panose="02020603050405020304" pitchFamily="18" charset="0"/>
                <a:cs typeface="Times New Roman" panose="02020603050405020304" pitchFamily="18" charset="0"/>
              </a:rPr>
              <a:t>中寻找与</a:t>
            </a:r>
            <a:r>
              <a:rPr lang="zh-CN" altLang="zh-CN" dirty="0" smtClean="0">
                <a:latin typeface="Times New Roman" panose="02020603050405020304" pitchFamily="18" charset="0"/>
                <a:cs typeface="Times New Roman" panose="02020603050405020304" pitchFamily="18" charset="0"/>
              </a:rPr>
              <a:t>表达式</a:t>
            </a:r>
            <a:r>
              <a:rPr lang="en-US" altLang="zh-CN" dirty="0" smtClean="0">
                <a:latin typeface="Times New Roman" panose="02020603050405020304" pitchFamily="18" charset="0"/>
                <a:cs typeface="Times New Roman" panose="02020603050405020304" pitchFamily="18" charset="0"/>
              </a:rPr>
              <a:t>E</a:t>
            </a:r>
            <a:r>
              <a:rPr lang="zh-CN" altLang="zh-CN" dirty="0" smtClean="0">
                <a:latin typeface="Times New Roman" panose="02020603050405020304" pitchFamily="18" charset="0"/>
                <a:cs typeface="Times New Roman" panose="02020603050405020304" pitchFamily="18" charset="0"/>
              </a:rPr>
              <a:t>的</a:t>
            </a:r>
            <a:r>
              <a:rPr lang="zh-CN" altLang="zh-CN" dirty="0">
                <a:latin typeface="Times New Roman" panose="02020603050405020304" pitchFamily="18" charset="0"/>
                <a:cs typeface="Times New Roman" panose="02020603050405020304" pitchFamily="18" charset="0"/>
              </a:rPr>
              <a:t>值相等的值</a:t>
            </a:r>
            <a:r>
              <a:rPr lang="en-US" altLang="zh-CN"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i</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如果</a:t>
            </a:r>
            <a:r>
              <a:rPr lang="zh-CN" altLang="zh-CN" dirty="0">
                <a:latin typeface="Times New Roman" panose="02020603050405020304" pitchFamily="18" charset="0"/>
                <a:cs typeface="Times New Roman" panose="02020603050405020304" pitchFamily="18" charset="0"/>
              </a:rPr>
              <a:t>不存在这样的值，则让“默认值”与之匹配（如果有缺省分支的话）。</a:t>
            </a:r>
          </a:p>
          <a:p>
            <a:r>
              <a:rPr lang="zh-CN" altLang="zh-CN" dirty="0" smtClean="0">
                <a:latin typeface="Times New Roman" panose="02020603050405020304" pitchFamily="18" charset="0"/>
                <a:cs typeface="Times New Roman" panose="02020603050405020304" pitchFamily="18" charset="0"/>
              </a:rPr>
              <a:t>执行与找到</a:t>
            </a:r>
            <a:r>
              <a:rPr lang="zh-CN" altLang="zh-CN" dirty="0">
                <a:latin typeface="Times New Roman" panose="02020603050405020304" pitchFamily="18" charset="0"/>
                <a:cs typeface="Times New Roman" panose="02020603050405020304" pitchFamily="18" charset="0"/>
              </a:rPr>
              <a:t>的值</a:t>
            </a:r>
            <a:r>
              <a:rPr lang="en-US" altLang="zh-CN" dirty="0">
                <a:latin typeface="Times New Roman" panose="02020603050405020304" pitchFamily="18" charset="0"/>
                <a:cs typeface="Times New Roman" panose="02020603050405020304" pitchFamily="18" charset="0"/>
              </a:rPr>
              <a:t>V</a:t>
            </a:r>
            <a:r>
              <a:rPr lang="en-US" altLang="zh-CN" baseline="-25000" dirty="0">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相联系的语句</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138</a:t>
            </a:fld>
            <a:endParaRPr lang="en-US" altLang="zh-CN">
              <a:solidFill>
                <a:srgbClr val="000000"/>
              </a:solidFill>
            </a:endParaRPr>
          </a:p>
        </p:txBody>
      </p:sp>
    </p:spTree>
    <p:extLst>
      <p:ext uri="{BB962C8B-B14F-4D97-AF65-F5344CB8AC3E}">
        <p14:creationId xmlns:p14="http://schemas.microsoft.com/office/powerpoint/2010/main" val="397577348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592E1C2F-3C4E-4315-A73E-8CD8D1CE344E}" type="slidenum">
              <a:rPr lang="en-US" altLang="zh-CN">
                <a:solidFill>
                  <a:srgbClr val="000000"/>
                </a:solidFill>
              </a:rPr>
              <a:pPr/>
              <a:t>139</a:t>
            </a:fld>
            <a:endParaRPr lang="en-US" altLang="zh-CN">
              <a:solidFill>
                <a:srgbClr val="000000"/>
              </a:solidFill>
            </a:endParaRPr>
          </a:p>
        </p:txBody>
      </p:sp>
      <p:sp>
        <p:nvSpPr>
          <p:cNvPr id="280578" name="Rectangle 2"/>
          <p:cNvSpPr>
            <a:spLocks noGrp="1" noChangeArrowheads="1"/>
          </p:cNvSpPr>
          <p:nvPr>
            <p:ph type="title"/>
          </p:nvPr>
        </p:nvSpPr>
        <p:spPr>
          <a:xfrm>
            <a:off x="304801" y="152400"/>
            <a:ext cx="3547120" cy="1026350"/>
          </a:xfrm>
        </p:spPr>
        <p:txBody>
          <a:bodyPr/>
          <a:lstStyle/>
          <a:p>
            <a:r>
              <a:rPr lang="en-US" altLang="zh-CN" sz="3600" dirty="0">
                <a:latin typeface="Verdana" pitchFamily="34" charset="0"/>
              </a:rPr>
              <a:t>CASE</a:t>
            </a:r>
            <a:r>
              <a:rPr lang="zh-CN" altLang="zh-CN" sz="3600" dirty="0">
                <a:latin typeface="Verdana" pitchFamily="34" charset="0"/>
              </a:rPr>
              <a:t>语句的</a:t>
            </a:r>
            <a:r>
              <a:rPr lang="en-US" altLang="zh-CN" sz="3600" dirty="0" smtClean="0">
                <a:latin typeface="Verdana" pitchFamily="34" charset="0"/>
              </a:rPr>
              <a:t/>
            </a:r>
            <a:br>
              <a:rPr lang="en-US" altLang="zh-CN" sz="3600" dirty="0" smtClean="0">
                <a:latin typeface="Verdana" pitchFamily="34" charset="0"/>
              </a:rPr>
            </a:br>
            <a:r>
              <a:rPr lang="zh-CN" altLang="zh-CN" sz="3600" dirty="0" smtClean="0">
                <a:latin typeface="Verdana" pitchFamily="34" charset="0"/>
              </a:rPr>
              <a:t>代码</a:t>
            </a:r>
            <a:r>
              <a:rPr lang="zh-CN" altLang="zh-CN" sz="3600" dirty="0">
                <a:latin typeface="Verdana" pitchFamily="34" charset="0"/>
              </a:rPr>
              <a:t>结构</a:t>
            </a:r>
            <a:endParaRPr lang="zh-CN" altLang="en-US" sz="3600" dirty="0">
              <a:latin typeface="Verdana" pitchFamily="34" charset="0"/>
            </a:endParaRPr>
          </a:p>
        </p:txBody>
      </p:sp>
      <p:sp>
        <p:nvSpPr>
          <p:cNvPr id="280579" name="Rectangle 3"/>
          <p:cNvSpPr>
            <a:spLocks noGrp="1" noChangeArrowheads="1"/>
          </p:cNvSpPr>
          <p:nvPr>
            <p:ph type="body" idx="1"/>
          </p:nvPr>
        </p:nvSpPr>
        <p:spPr>
          <a:xfrm>
            <a:off x="306388" y="1352745"/>
            <a:ext cx="4049712" cy="5181600"/>
          </a:xfrm>
          <a:ln>
            <a:solidFill>
              <a:schemeClr val="tx1"/>
            </a:solidFill>
          </a:ln>
        </p:spPr>
        <p:txBody>
          <a:bodyPr/>
          <a:lstStyle/>
          <a:p>
            <a:pPr algn="just">
              <a:buFont typeface="Monotype Sorts" pitchFamily="2" charset="2"/>
              <a:buNone/>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对</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求值的</a:t>
            </a:r>
            <a:r>
              <a:rPr lang="zh-CN" altLang="en-US" sz="2000" dirty="0" smtClean="0">
                <a:latin typeface="Times New Roman" panose="02020603050405020304" pitchFamily="18" charset="0"/>
                <a:cs typeface="Times New Roman" panose="02020603050405020304" pitchFamily="18" charset="0"/>
              </a:rPr>
              <a:t>代码</a:t>
            </a:r>
            <a:endParaRPr lang="zh-CN" altLang="en-US" sz="2000" dirty="0">
              <a:latin typeface="Times New Roman" panose="02020603050405020304" pitchFamily="18" charset="0"/>
              <a:cs typeface="Times New Roman" panose="02020603050405020304" pitchFamily="18" charset="0"/>
            </a:endParaRPr>
          </a:p>
          <a:p>
            <a:pPr algn="just">
              <a:buFont typeface="Monotype Sorts" pitchFamily="2" charset="2"/>
              <a:buNone/>
            </a:pPr>
            <a:r>
              <a:rPr lang="zh-CN" altLang="en-US" sz="2000" dirty="0">
                <a:latin typeface="Times New Roman" panose="02020603050405020304" pitchFamily="18" charset="0"/>
                <a:cs typeface="Times New Roman" panose="02020603050405020304" pitchFamily="18" charset="0"/>
              </a:rPr>
              <a:t>      把求值结果</a:t>
            </a:r>
            <a:r>
              <a:rPr lang="zh-CN" altLang="en-US" sz="2000" dirty="0" smtClean="0">
                <a:latin typeface="Times New Roman" panose="02020603050405020304" pitchFamily="18" charset="0"/>
                <a:cs typeface="Times New Roman" panose="02020603050405020304" pitchFamily="18" charset="0"/>
              </a:rPr>
              <a:t>置于临时变量 </a:t>
            </a:r>
            <a:r>
              <a:rPr lang="en-US" altLang="zh-CN" sz="2000" dirty="0" smtClean="0">
                <a:latin typeface="Times New Roman" panose="02020603050405020304" pitchFamily="18" charset="0"/>
                <a:cs typeface="Times New Roman" panose="02020603050405020304" pitchFamily="18" charset="0"/>
              </a:rPr>
              <a:t>t </a:t>
            </a:r>
            <a:r>
              <a:rPr lang="zh-CN" altLang="en-US" sz="2000" dirty="0" smtClean="0">
                <a:latin typeface="Times New Roman" panose="02020603050405020304" pitchFamily="18" charset="0"/>
                <a:cs typeface="Times New Roman" panose="02020603050405020304" pitchFamily="18" charset="0"/>
              </a:rPr>
              <a:t>中</a:t>
            </a:r>
            <a:endParaRPr lang="zh-CN" altLang="en-US" sz="2000" dirty="0">
              <a:latin typeface="Times New Roman" panose="02020603050405020304" pitchFamily="18" charset="0"/>
              <a:cs typeface="Times New Roman" panose="02020603050405020304" pitchFamily="18" charset="0"/>
            </a:endParaRPr>
          </a:p>
          <a:p>
            <a:pPr algn="just">
              <a:buFont typeface="Monotype Sorts" pitchFamily="2" charset="2"/>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if t</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goto</a:t>
            </a:r>
            <a:r>
              <a:rPr lang="en-US" altLang="zh-CN" sz="2000" dirty="0">
                <a:latin typeface="Times New Roman" panose="02020603050405020304" pitchFamily="18" charset="0"/>
                <a:cs typeface="Times New Roman" panose="02020603050405020304" pitchFamily="18" charset="0"/>
              </a:rPr>
              <a:t> L</a:t>
            </a:r>
            <a:r>
              <a:rPr lang="en-US" altLang="zh-CN" sz="2000" baseline="-25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a:p>
            <a:pPr lvl="1" algn="just">
              <a:buFontTx/>
              <a:buNone/>
            </a:pPr>
            <a:r>
              <a:rPr lang="en-US" altLang="zh-CN" sz="2000" dirty="0">
                <a:latin typeface="Times New Roman" panose="02020603050405020304" pitchFamily="18" charset="0"/>
                <a:cs typeface="Times New Roman" panose="02020603050405020304" pitchFamily="18" charset="0"/>
              </a:rPr>
              <a:t>     S</a:t>
            </a:r>
            <a:r>
              <a:rPr lang="en-US" altLang="zh-CN" sz="2000" baseline="-25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的</a:t>
            </a:r>
            <a:r>
              <a:rPr lang="zh-CN" altLang="en-US" sz="2000" dirty="0" smtClean="0">
                <a:latin typeface="Times New Roman" panose="02020603050405020304" pitchFamily="18" charset="0"/>
                <a:cs typeface="Times New Roman" panose="02020603050405020304" pitchFamily="18" charset="0"/>
              </a:rPr>
              <a:t>代码</a:t>
            </a:r>
            <a:endParaRPr lang="zh-CN" altLang="en-US" sz="2000" dirty="0">
              <a:latin typeface="Times New Roman" panose="02020603050405020304" pitchFamily="18" charset="0"/>
              <a:cs typeface="Times New Roman" panose="02020603050405020304" pitchFamily="18" charset="0"/>
            </a:endParaRPr>
          </a:p>
          <a:p>
            <a:pPr lvl="1" algn="jus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goto</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next</a:t>
            </a:r>
            <a:endParaRPr lang="en-US" altLang="zh-CN" sz="2000" dirty="0">
              <a:latin typeface="Times New Roman" panose="02020603050405020304" pitchFamily="18" charset="0"/>
              <a:cs typeface="Times New Roman" panose="02020603050405020304" pitchFamily="18" charset="0"/>
            </a:endParaRPr>
          </a:p>
          <a:p>
            <a:pPr algn="just">
              <a:buFont typeface="Monotype Sorts" pitchFamily="2" charset="2"/>
              <a:buNone/>
            </a:pPr>
            <a:r>
              <a:rPr lang="en-US" altLang="zh-CN" sz="2000"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if t</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goto</a:t>
            </a:r>
            <a:r>
              <a:rPr lang="en-US" altLang="zh-CN" sz="2000" dirty="0">
                <a:latin typeface="Times New Roman" panose="02020603050405020304" pitchFamily="18" charset="0"/>
                <a:cs typeface="Times New Roman" panose="02020603050405020304" pitchFamily="18" charset="0"/>
              </a:rPr>
              <a:t> L</a:t>
            </a:r>
            <a:r>
              <a:rPr lang="en-US" altLang="zh-CN" sz="2000" baseline="-25000" dirty="0">
                <a:latin typeface="Times New Roman" panose="02020603050405020304" pitchFamily="18" charset="0"/>
                <a:cs typeface="Times New Roman" panose="02020603050405020304" pitchFamily="18" charset="0"/>
              </a:rPr>
              <a:t>3</a:t>
            </a:r>
            <a:endParaRPr lang="en-US" altLang="zh-CN" sz="2000" dirty="0">
              <a:latin typeface="Times New Roman" panose="02020603050405020304" pitchFamily="18" charset="0"/>
              <a:cs typeface="Times New Roman" panose="02020603050405020304" pitchFamily="18" charset="0"/>
            </a:endParaRPr>
          </a:p>
          <a:p>
            <a:pPr lvl="1" algn="just">
              <a:buFontTx/>
              <a:buNone/>
            </a:pPr>
            <a:r>
              <a:rPr lang="en-US" altLang="zh-CN" sz="2000" dirty="0">
                <a:latin typeface="Times New Roman" panose="02020603050405020304" pitchFamily="18" charset="0"/>
                <a:cs typeface="Times New Roman" panose="02020603050405020304" pitchFamily="18" charset="0"/>
              </a:rPr>
              <a:t>     S</a:t>
            </a:r>
            <a:r>
              <a:rPr lang="en-US" altLang="zh-CN" sz="2000" baseline="-25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的代码</a:t>
            </a:r>
          </a:p>
          <a:p>
            <a:pPr lvl="1" algn="jus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goto</a:t>
            </a:r>
            <a:r>
              <a:rPr lang="en-US" altLang="zh-CN" sz="2000" dirty="0">
                <a:latin typeface="Times New Roman" panose="02020603050405020304" pitchFamily="18" charset="0"/>
                <a:cs typeface="Times New Roman" panose="02020603050405020304" pitchFamily="18" charset="0"/>
              </a:rPr>
              <a:t> next</a:t>
            </a:r>
          </a:p>
          <a:p>
            <a:pPr algn="just">
              <a:buFont typeface="Monotype Sorts" pitchFamily="2" charset="2"/>
              <a:buNone/>
            </a:pPr>
            <a:r>
              <a:rPr lang="en-US" altLang="zh-CN" sz="2000"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    …</a:t>
            </a:r>
          </a:p>
          <a:p>
            <a:pPr algn="just">
              <a:buFont typeface="Monotype Sorts" pitchFamily="2" charset="2"/>
              <a:buNone/>
            </a:pPr>
            <a:r>
              <a:rPr lang="en-US" altLang="zh-CN" sz="2000"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n-1</a:t>
            </a:r>
            <a:r>
              <a:rPr lang="en-US" altLang="zh-CN" sz="2000" dirty="0">
                <a:latin typeface="Times New Roman" panose="02020603050405020304" pitchFamily="18" charset="0"/>
                <a:cs typeface="Times New Roman" panose="02020603050405020304" pitchFamily="18" charset="0"/>
              </a:rPr>
              <a:t>: if t</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n-1</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goto</a:t>
            </a:r>
            <a:r>
              <a:rPr lang="en-US" altLang="zh-CN" sz="2000" dirty="0">
                <a:latin typeface="Times New Roman" panose="02020603050405020304" pitchFamily="18" charset="0"/>
                <a:cs typeface="Times New Roman" panose="02020603050405020304" pitchFamily="18" charset="0"/>
              </a:rPr>
              <a:t> L</a:t>
            </a:r>
            <a:r>
              <a:rPr lang="en-US" altLang="zh-CN" sz="2000" baseline="-25000" dirty="0">
                <a:latin typeface="Times New Roman" panose="02020603050405020304" pitchFamily="18" charset="0"/>
                <a:cs typeface="Times New Roman" panose="02020603050405020304" pitchFamily="18" charset="0"/>
              </a:rPr>
              <a:t>n</a:t>
            </a:r>
            <a:endParaRPr lang="en-US" altLang="zh-CN" sz="2000" dirty="0">
              <a:latin typeface="Times New Roman" panose="02020603050405020304" pitchFamily="18" charset="0"/>
              <a:cs typeface="Times New Roman" panose="02020603050405020304" pitchFamily="18" charset="0"/>
            </a:endParaRPr>
          </a:p>
          <a:p>
            <a:pPr lvl="1" algn="just">
              <a:buFontTx/>
              <a:buNone/>
            </a:pPr>
            <a:r>
              <a:rPr lang="en-US" altLang="zh-CN" sz="2000" dirty="0">
                <a:latin typeface="Times New Roman" panose="02020603050405020304" pitchFamily="18" charset="0"/>
                <a:cs typeface="Times New Roman" panose="02020603050405020304" pitchFamily="18" charset="0"/>
              </a:rPr>
              <a:t>     S</a:t>
            </a:r>
            <a:r>
              <a:rPr lang="en-US" altLang="zh-CN" sz="2000" baseline="-25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的代码</a:t>
            </a:r>
          </a:p>
          <a:p>
            <a:pPr lvl="1" algn="jus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goto</a:t>
            </a:r>
            <a:r>
              <a:rPr lang="en-US" altLang="zh-CN" sz="2000" dirty="0">
                <a:latin typeface="Times New Roman" panose="02020603050405020304" pitchFamily="18" charset="0"/>
                <a:cs typeface="Times New Roman" panose="02020603050405020304" pitchFamily="18" charset="0"/>
              </a:rPr>
              <a:t> next</a:t>
            </a:r>
          </a:p>
          <a:p>
            <a:pPr algn="just">
              <a:buFont typeface="Monotype Sorts" pitchFamily="2" charset="2"/>
              <a:buNone/>
            </a:pPr>
            <a:r>
              <a:rPr lang="en-US" altLang="zh-CN" sz="2000"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S</a:t>
            </a:r>
            <a:r>
              <a:rPr lang="en-US" altLang="zh-CN" sz="2000" baseline="-25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的代码</a:t>
            </a:r>
          </a:p>
          <a:p>
            <a:pPr>
              <a:buFont typeface="Monotype Sorts" pitchFamily="2" charset="2"/>
              <a:buNone/>
            </a:pPr>
            <a:r>
              <a:rPr lang="en-US" altLang="zh-CN" sz="2000" dirty="0">
                <a:latin typeface="Times New Roman" panose="02020603050405020304" pitchFamily="18" charset="0"/>
                <a:cs typeface="Times New Roman" panose="02020603050405020304" pitchFamily="18" charset="0"/>
              </a:rPr>
              <a:t>next:</a:t>
            </a:r>
            <a:endParaRPr lang="en-US" altLang="zh-CN" dirty="0">
              <a:latin typeface="Times New Roman" panose="02020603050405020304" pitchFamily="18" charset="0"/>
              <a:cs typeface="Times New Roman" panose="02020603050405020304" pitchFamily="18" charset="0"/>
            </a:endParaRPr>
          </a:p>
        </p:txBody>
      </p:sp>
      <p:sp>
        <p:nvSpPr>
          <p:cNvPr id="280580" name="Rectangle 4"/>
          <p:cNvSpPr>
            <a:spLocks noChangeArrowheads="1"/>
          </p:cNvSpPr>
          <p:nvPr/>
        </p:nvSpPr>
        <p:spPr bwMode="auto">
          <a:xfrm>
            <a:off x="4797025" y="349805"/>
            <a:ext cx="4095455" cy="62295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 </a:t>
            </a:r>
            <a:r>
              <a:rPr lang="en-US" altLang="zh-CN" sz="2000" dirty="0" smtClean="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对</a:t>
            </a:r>
            <a:r>
              <a:rPr lang="en-US" altLang="zh-CN" sz="2000" dirty="0">
                <a:solidFill>
                  <a:srgbClr val="000000"/>
                </a:solidFill>
                <a:latin typeface="Times New Roman" pitchFamily="18" charset="0"/>
                <a:cs typeface="Times New Roman" panose="02020603050405020304" pitchFamily="18" charset="0"/>
              </a:rPr>
              <a:t>E</a:t>
            </a:r>
            <a:r>
              <a:rPr lang="zh-CN" altLang="en-US" sz="2000" dirty="0">
                <a:solidFill>
                  <a:srgbClr val="000000"/>
                </a:solidFill>
                <a:latin typeface="Times New Roman" pitchFamily="18" charset="0"/>
                <a:cs typeface="Times New Roman" panose="02020603050405020304" pitchFamily="18" charset="0"/>
              </a:rPr>
              <a:t>求值的代码</a:t>
            </a:r>
          </a:p>
          <a:p>
            <a:pPr marL="342900" indent="-342900" algn="just">
              <a:lnSpc>
                <a:spcPct val="90000"/>
              </a:lnSpc>
              <a:spcBef>
                <a:spcPct val="20000"/>
              </a:spcBef>
              <a:buClr>
                <a:srgbClr val="0099CC"/>
              </a:buClr>
              <a:buSzPct val="70000"/>
              <a:buFont typeface="Monotype Sorts" pitchFamily="2" charset="2"/>
              <a:buNone/>
            </a:pPr>
            <a:r>
              <a:rPr lang="zh-CN" altLang="en-US" sz="2000" dirty="0" smtClean="0">
                <a:solidFill>
                  <a:srgbClr val="000000"/>
                </a:solidFill>
                <a:latin typeface="Times New Roman" pitchFamily="18" charset="0"/>
                <a:cs typeface="Times New Roman" panose="02020603050405020304" pitchFamily="18" charset="0"/>
              </a:rPr>
              <a:t>       把</a:t>
            </a:r>
            <a:r>
              <a:rPr lang="zh-CN" altLang="en-US" sz="2000" dirty="0">
                <a:solidFill>
                  <a:srgbClr val="000000"/>
                </a:solidFill>
                <a:latin typeface="Times New Roman" pitchFamily="18" charset="0"/>
                <a:cs typeface="Times New Roman" panose="02020603050405020304" pitchFamily="18" charset="0"/>
              </a:rPr>
              <a:t>求值结果</a:t>
            </a:r>
            <a:r>
              <a:rPr lang="zh-CN" altLang="en-US" sz="2000" dirty="0" smtClean="0">
                <a:solidFill>
                  <a:srgbClr val="000000"/>
                </a:solidFill>
                <a:latin typeface="Times New Roman" pitchFamily="18" charset="0"/>
                <a:cs typeface="Times New Roman" panose="02020603050405020304" pitchFamily="18" charset="0"/>
              </a:rPr>
              <a:t>置于</a:t>
            </a:r>
            <a:r>
              <a:rPr lang="zh-CN" altLang="en-US" sz="2000" dirty="0">
                <a:solidFill>
                  <a:srgbClr val="000000"/>
                </a:solidFill>
                <a:latin typeface="Times New Roman" pitchFamily="18" charset="0"/>
                <a:cs typeface="Times New Roman" panose="02020603050405020304" pitchFamily="18" charset="0"/>
              </a:rPr>
              <a:t>临时</a:t>
            </a:r>
            <a:r>
              <a:rPr lang="zh-CN" altLang="en-US" sz="2000" dirty="0" smtClean="0">
                <a:solidFill>
                  <a:srgbClr val="000000"/>
                </a:solidFill>
                <a:latin typeface="Times New Roman" pitchFamily="18" charset="0"/>
                <a:cs typeface="Times New Roman" panose="02020603050405020304" pitchFamily="18" charset="0"/>
              </a:rPr>
              <a:t>变量 </a:t>
            </a:r>
            <a:r>
              <a:rPr lang="en-US" altLang="zh-CN" sz="2000" dirty="0" smtClean="0">
                <a:solidFill>
                  <a:srgbClr val="000000"/>
                </a:solidFill>
                <a:latin typeface="Times New Roman" pitchFamily="18" charset="0"/>
                <a:cs typeface="Times New Roman" panose="02020603050405020304" pitchFamily="18" charset="0"/>
              </a:rPr>
              <a:t>t </a:t>
            </a:r>
            <a:r>
              <a:rPr lang="zh-CN" altLang="en-US" sz="2000" dirty="0" smtClean="0">
                <a:solidFill>
                  <a:srgbClr val="000000"/>
                </a:solidFill>
                <a:latin typeface="Times New Roman" pitchFamily="18" charset="0"/>
                <a:cs typeface="Times New Roman" panose="02020603050405020304" pitchFamily="18" charset="0"/>
              </a:rPr>
              <a:t>中</a:t>
            </a:r>
            <a:endParaRPr lang="zh-CN" altLang="en-US" sz="2000" dirty="0">
              <a:solidFill>
                <a:srgbClr val="000000"/>
              </a:solidFill>
              <a:latin typeface="Times New Roman" pitchFamily="18" charset="0"/>
              <a:cs typeface="Times New Roman" panose="02020603050405020304" pitchFamily="18" charset="0"/>
            </a:endParaRPr>
          </a:p>
          <a:p>
            <a:pPr marL="342900" indent="-342900" algn="just">
              <a:lnSpc>
                <a:spcPct val="90000"/>
              </a:lnSpc>
              <a:spcBef>
                <a:spcPct val="20000"/>
              </a:spcBef>
              <a:buClr>
                <a:srgbClr val="0099CC"/>
              </a:buClr>
              <a:buSzPct val="70000"/>
              <a:buFont typeface="Monotype Sorts" pitchFamily="2" charset="2"/>
              <a:buNone/>
            </a:pPr>
            <a:r>
              <a:rPr lang="zh-CN" altLang="en-US" sz="2000" dirty="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test</a:t>
            </a: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L</a:t>
            </a:r>
            <a:r>
              <a:rPr lang="en-US" altLang="zh-CN" sz="2000" baseline="-25000" dirty="0">
                <a:solidFill>
                  <a:srgbClr val="000000"/>
                </a:solidFill>
                <a:latin typeface="Times New Roman" pitchFamily="18" charset="0"/>
                <a:cs typeface="Times New Roman" panose="02020603050405020304" pitchFamily="18" charset="0"/>
              </a:rPr>
              <a:t>1</a:t>
            </a:r>
            <a:r>
              <a:rPr lang="en-US" altLang="zh-CN" sz="2000" dirty="0">
                <a:solidFill>
                  <a:srgbClr val="000000"/>
                </a:solidFill>
                <a:latin typeface="Times New Roman" pitchFamily="18" charset="0"/>
                <a:cs typeface="Times New Roman" panose="02020603050405020304" pitchFamily="18" charset="0"/>
              </a:rPr>
              <a:t>:   S</a:t>
            </a:r>
            <a:r>
              <a:rPr lang="en-US" altLang="zh-CN" sz="2000" baseline="-25000" dirty="0">
                <a:solidFill>
                  <a:srgbClr val="000000"/>
                </a:solidFill>
                <a:latin typeface="Times New Roman" pitchFamily="18" charset="0"/>
                <a:cs typeface="Times New Roman" panose="02020603050405020304" pitchFamily="18" charset="0"/>
              </a:rPr>
              <a:t>1</a:t>
            </a:r>
            <a:r>
              <a:rPr lang="zh-CN" altLang="en-US" sz="2000" dirty="0">
                <a:solidFill>
                  <a:srgbClr val="000000"/>
                </a:solidFill>
                <a:latin typeface="Times New Roman" pitchFamily="18" charset="0"/>
                <a:cs typeface="Times New Roman" panose="02020603050405020304" pitchFamily="18" charset="0"/>
              </a:rPr>
              <a:t>的代码</a:t>
            </a:r>
          </a:p>
          <a:p>
            <a:pPr marL="742950" lvl="1" indent="-285750" algn="just">
              <a:lnSpc>
                <a:spcPct val="90000"/>
              </a:lnSpc>
              <a:spcBef>
                <a:spcPct val="20000"/>
              </a:spcBef>
            </a:pPr>
            <a:r>
              <a:rPr lang="zh-CN" altLang="en-US" sz="2000" dirty="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next</a:t>
            </a: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L</a:t>
            </a:r>
            <a:r>
              <a:rPr lang="en-US" altLang="zh-CN" sz="2000" baseline="-25000" dirty="0">
                <a:solidFill>
                  <a:srgbClr val="000000"/>
                </a:solidFill>
                <a:latin typeface="Times New Roman" pitchFamily="18" charset="0"/>
                <a:cs typeface="Times New Roman" panose="02020603050405020304" pitchFamily="18" charset="0"/>
              </a:rPr>
              <a:t>2</a:t>
            </a:r>
            <a:r>
              <a:rPr lang="en-US" altLang="zh-CN" sz="2000" dirty="0">
                <a:solidFill>
                  <a:srgbClr val="000000"/>
                </a:solidFill>
                <a:latin typeface="Times New Roman" pitchFamily="18" charset="0"/>
                <a:cs typeface="Times New Roman" panose="02020603050405020304" pitchFamily="18" charset="0"/>
              </a:rPr>
              <a:t>:   S</a:t>
            </a:r>
            <a:r>
              <a:rPr lang="en-US" altLang="zh-CN" sz="2000" baseline="-25000" dirty="0">
                <a:solidFill>
                  <a:srgbClr val="000000"/>
                </a:solidFill>
                <a:latin typeface="Times New Roman" pitchFamily="18" charset="0"/>
                <a:cs typeface="Times New Roman" panose="02020603050405020304" pitchFamily="18" charset="0"/>
              </a:rPr>
              <a:t>2</a:t>
            </a:r>
            <a:r>
              <a:rPr lang="zh-CN" altLang="en-US" sz="2000" dirty="0">
                <a:solidFill>
                  <a:srgbClr val="000000"/>
                </a:solidFill>
                <a:latin typeface="Times New Roman" pitchFamily="18" charset="0"/>
                <a:cs typeface="Times New Roman" panose="02020603050405020304" pitchFamily="18" charset="0"/>
              </a:rPr>
              <a:t>的代码</a:t>
            </a:r>
          </a:p>
          <a:p>
            <a:pPr marL="742950" lvl="1" indent="-285750" algn="just">
              <a:lnSpc>
                <a:spcPct val="90000"/>
              </a:lnSpc>
              <a:spcBef>
                <a:spcPct val="20000"/>
              </a:spcBef>
            </a:pPr>
            <a:r>
              <a:rPr lang="zh-CN" altLang="en-US" sz="2000" dirty="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next</a:t>
            </a: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L</a:t>
            </a:r>
            <a:r>
              <a:rPr lang="en-US" altLang="zh-CN" sz="2000" baseline="-25000" dirty="0">
                <a:solidFill>
                  <a:srgbClr val="000000"/>
                </a:solidFill>
                <a:latin typeface="Times New Roman" pitchFamily="18" charset="0"/>
                <a:cs typeface="Times New Roman" panose="02020603050405020304" pitchFamily="18" charset="0"/>
              </a:rPr>
              <a:t>3</a:t>
            </a:r>
            <a:r>
              <a:rPr lang="en-US" altLang="zh-CN" sz="2000" dirty="0">
                <a:solidFill>
                  <a:srgbClr val="000000"/>
                </a:solidFill>
                <a:latin typeface="Times New Roman" pitchFamily="18" charset="0"/>
                <a:cs typeface="Times New Roman" panose="02020603050405020304" pitchFamily="18" charset="0"/>
              </a:rPr>
              <a:t>:     …</a:t>
            </a: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L</a:t>
            </a:r>
            <a:r>
              <a:rPr lang="en-US" altLang="zh-CN" sz="2000" baseline="-25000" dirty="0">
                <a:solidFill>
                  <a:srgbClr val="000000"/>
                </a:solidFill>
                <a:latin typeface="Times New Roman" pitchFamily="18" charset="0"/>
                <a:cs typeface="Times New Roman" panose="02020603050405020304" pitchFamily="18" charset="0"/>
              </a:rPr>
              <a:t>n-1</a:t>
            </a:r>
            <a:r>
              <a:rPr lang="en-US" altLang="zh-CN" sz="2000" dirty="0">
                <a:solidFill>
                  <a:srgbClr val="000000"/>
                </a:solidFill>
                <a:latin typeface="Times New Roman" pitchFamily="18" charset="0"/>
                <a:cs typeface="Times New Roman" panose="02020603050405020304" pitchFamily="18" charset="0"/>
              </a:rPr>
              <a:t>: S</a:t>
            </a:r>
            <a:r>
              <a:rPr lang="en-US" altLang="zh-CN" sz="2000" baseline="-25000" dirty="0">
                <a:solidFill>
                  <a:srgbClr val="000000"/>
                </a:solidFill>
                <a:latin typeface="Times New Roman" pitchFamily="18" charset="0"/>
                <a:cs typeface="Times New Roman" panose="02020603050405020304" pitchFamily="18" charset="0"/>
              </a:rPr>
              <a:t>n-1</a:t>
            </a:r>
            <a:r>
              <a:rPr lang="zh-CN" altLang="en-US" sz="2000" dirty="0">
                <a:solidFill>
                  <a:srgbClr val="000000"/>
                </a:solidFill>
                <a:latin typeface="Times New Roman" pitchFamily="18" charset="0"/>
                <a:cs typeface="Times New Roman" panose="02020603050405020304" pitchFamily="18" charset="0"/>
              </a:rPr>
              <a:t>的代码</a:t>
            </a:r>
          </a:p>
          <a:p>
            <a:pPr marL="742950" lvl="1" indent="-285750" algn="just">
              <a:lnSpc>
                <a:spcPct val="90000"/>
              </a:lnSpc>
              <a:spcBef>
                <a:spcPct val="20000"/>
              </a:spcBef>
            </a:pPr>
            <a:r>
              <a:rPr lang="zh-CN" altLang="en-US" sz="2000" dirty="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next</a:t>
            </a: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L</a:t>
            </a:r>
            <a:r>
              <a:rPr lang="en-US" altLang="zh-CN" sz="2000" baseline="-25000" dirty="0">
                <a:solidFill>
                  <a:srgbClr val="000000"/>
                </a:solidFill>
                <a:latin typeface="Times New Roman" pitchFamily="18" charset="0"/>
                <a:cs typeface="Times New Roman" panose="02020603050405020304" pitchFamily="18" charset="0"/>
              </a:rPr>
              <a:t>n</a:t>
            </a:r>
            <a:r>
              <a:rPr lang="en-US" altLang="zh-CN" sz="2000" dirty="0">
                <a:solidFill>
                  <a:srgbClr val="000000"/>
                </a:solidFill>
                <a:latin typeface="Times New Roman" pitchFamily="18" charset="0"/>
                <a:cs typeface="Times New Roman" panose="02020603050405020304" pitchFamily="18" charset="0"/>
              </a:rPr>
              <a:t>:   S</a:t>
            </a:r>
            <a:r>
              <a:rPr lang="en-US" altLang="zh-CN" sz="2000" baseline="-25000" dirty="0">
                <a:solidFill>
                  <a:srgbClr val="000000"/>
                </a:solidFill>
                <a:latin typeface="Times New Roman" pitchFamily="18" charset="0"/>
                <a:cs typeface="Times New Roman" panose="02020603050405020304" pitchFamily="18" charset="0"/>
              </a:rPr>
              <a:t>n</a:t>
            </a:r>
            <a:r>
              <a:rPr lang="zh-CN" altLang="en-US" sz="2000" dirty="0">
                <a:solidFill>
                  <a:srgbClr val="000000"/>
                </a:solidFill>
                <a:latin typeface="Times New Roman" pitchFamily="18" charset="0"/>
                <a:cs typeface="Times New Roman" panose="02020603050405020304" pitchFamily="18" charset="0"/>
              </a:rPr>
              <a:t>的代码</a:t>
            </a:r>
          </a:p>
          <a:p>
            <a:pPr marL="742950" lvl="1" indent="-285750" algn="just">
              <a:lnSpc>
                <a:spcPct val="90000"/>
              </a:lnSpc>
              <a:spcBef>
                <a:spcPct val="20000"/>
              </a:spcBef>
            </a:pPr>
            <a:r>
              <a:rPr lang="zh-CN" altLang="en-US" sz="2000" dirty="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next</a:t>
            </a: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test: if t=V</a:t>
            </a:r>
            <a:r>
              <a:rPr lang="en-US" altLang="zh-CN" sz="2000" baseline="-25000" dirty="0">
                <a:solidFill>
                  <a:srgbClr val="000000"/>
                </a:solidFill>
                <a:latin typeface="Times New Roman" pitchFamily="18" charset="0"/>
                <a:cs typeface="Times New Roman" panose="02020603050405020304" pitchFamily="18" charset="0"/>
              </a:rPr>
              <a:t>1</a:t>
            </a:r>
            <a:r>
              <a:rPr lang="en-US" altLang="zh-CN" sz="2000" dirty="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L</a:t>
            </a:r>
            <a:r>
              <a:rPr lang="en-US" altLang="zh-CN" sz="2000" baseline="-25000" dirty="0">
                <a:solidFill>
                  <a:srgbClr val="000000"/>
                </a:solidFill>
                <a:latin typeface="Times New Roman" pitchFamily="18" charset="0"/>
                <a:cs typeface="Times New Roman" panose="02020603050405020304" pitchFamily="18" charset="0"/>
              </a:rPr>
              <a:t>1</a:t>
            </a:r>
            <a:endParaRPr lang="en-US" altLang="zh-CN" sz="2000" dirty="0">
              <a:solidFill>
                <a:srgbClr val="000000"/>
              </a:solidFill>
              <a:latin typeface="Times New Roman" pitchFamily="18" charset="0"/>
              <a:cs typeface="Times New Roman" panose="02020603050405020304" pitchFamily="18" charset="0"/>
            </a:endParaRP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        </a:t>
            </a:r>
            <a:r>
              <a:rPr lang="en-US" altLang="zh-CN" sz="2000" dirty="0" smtClean="0">
                <a:solidFill>
                  <a:srgbClr val="000000"/>
                </a:solidFill>
                <a:latin typeface="Times New Roman" pitchFamily="18" charset="0"/>
                <a:cs typeface="Times New Roman" panose="02020603050405020304" pitchFamily="18" charset="0"/>
              </a:rPr>
              <a:t> if </a:t>
            </a:r>
            <a:r>
              <a:rPr lang="en-US" altLang="zh-CN" sz="2000" dirty="0">
                <a:solidFill>
                  <a:srgbClr val="000000"/>
                </a:solidFill>
                <a:latin typeface="Times New Roman" pitchFamily="18" charset="0"/>
                <a:cs typeface="Times New Roman" panose="02020603050405020304" pitchFamily="18" charset="0"/>
              </a:rPr>
              <a:t>t=V</a:t>
            </a:r>
            <a:r>
              <a:rPr lang="en-US" altLang="zh-CN" sz="2000" baseline="-25000" dirty="0">
                <a:solidFill>
                  <a:srgbClr val="000000"/>
                </a:solidFill>
                <a:latin typeface="Times New Roman" pitchFamily="18" charset="0"/>
                <a:cs typeface="Times New Roman" panose="02020603050405020304" pitchFamily="18" charset="0"/>
              </a:rPr>
              <a:t>2</a:t>
            </a:r>
            <a:r>
              <a:rPr lang="en-US" altLang="zh-CN" sz="2000" dirty="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L</a:t>
            </a:r>
            <a:r>
              <a:rPr lang="en-US" altLang="zh-CN" sz="2000" baseline="-25000" dirty="0">
                <a:solidFill>
                  <a:srgbClr val="000000"/>
                </a:solidFill>
                <a:latin typeface="Times New Roman" pitchFamily="18" charset="0"/>
                <a:cs typeface="Times New Roman" panose="02020603050405020304" pitchFamily="18" charset="0"/>
              </a:rPr>
              <a:t>2</a:t>
            </a:r>
            <a:endParaRPr lang="en-US" altLang="zh-CN" sz="2000" dirty="0">
              <a:solidFill>
                <a:srgbClr val="000000"/>
              </a:solidFill>
              <a:latin typeface="Times New Roman" pitchFamily="18" charset="0"/>
              <a:cs typeface="Times New Roman" panose="02020603050405020304" pitchFamily="18" charset="0"/>
            </a:endParaRP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        …</a:t>
            </a: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        if t=V</a:t>
            </a:r>
            <a:r>
              <a:rPr lang="en-US" altLang="zh-CN" sz="2000" baseline="-25000" dirty="0">
                <a:solidFill>
                  <a:srgbClr val="000000"/>
                </a:solidFill>
                <a:latin typeface="Times New Roman" pitchFamily="18" charset="0"/>
                <a:cs typeface="Times New Roman" panose="02020603050405020304" pitchFamily="18" charset="0"/>
              </a:rPr>
              <a:t>n-1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L</a:t>
            </a:r>
            <a:r>
              <a:rPr lang="en-US" altLang="zh-CN" sz="2000" baseline="-25000" dirty="0">
                <a:solidFill>
                  <a:srgbClr val="000000"/>
                </a:solidFill>
                <a:latin typeface="Times New Roman" pitchFamily="18" charset="0"/>
                <a:cs typeface="Times New Roman" panose="02020603050405020304" pitchFamily="18" charset="0"/>
              </a:rPr>
              <a:t>n-1</a:t>
            </a:r>
            <a:endParaRPr lang="en-US" altLang="zh-CN" sz="2000" dirty="0">
              <a:solidFill>
                <a:srgbClr val="000000"/>
              </a:solidFill>
              <a:latin typeface="Times New Roman" pitchFamily="18" charset="0"/>
              <a:cs typeface="Times New Roman" panose="02020603050405020304" pitchFamily="18" charset="0"/>
            </a:endParaRPr>
          </a:p>
          <a:p>
            <a:pPr marL="342900" indent="-342900" algn="just">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L</a:t>
            </a:r>
            <a:r>
              <a:rPr lang="en-US" altLang="zh-CN" sz="2000" baseline="-25000" dirty="0">
                <a:solidFill>
                  <a:srgbClr val="000000"/>
                </a:solidFill>
                <a:latin typeface="Times New Roman" pitchFamily="18" charset="0"/>
                <a:cs typeface="Times New Roman" panose="02020603050405020304" pitchFamily="18" charset="0"/>
              </a:rPr>
              <a:t>n</a:t>
            </a:r>
            <a:endParaRPr lang="en-US" altLang="zh-CN" sz="2000" dirty="0">
              <a:solidFill>
                <a:srgbClr val="000000"/>
              </a:solidFill>
              <a:latin typeface="Times New Roman" pitchFamily="18" charset="0"/>
              <a:cs typeface="Times New Roman" panose="02020603050405020304" pitchFamily="18" charset="0"/>
            </a:endParaRPr>
          </a:p>
          <a:p>
            <a:pPr marL="342900" indent="-342900">
              <a:lnSpc>
                <a:spcPct val="90000"/>
              </a:lnSpc>
              <a:spcBef>
                <a:spcPct val="20000"/>
              </a:spcBef>
              <a:buClr>
                <a:srgbClr val="0099CC"/>
              </a:buClr>
              <a:buSzPct val="70000"/>
              <a:buFont typeface="Monotype Sorts" pitchFamily="2" charset="2"/>
              <a:buNone/>
            </a:pPr>
            <a:r>
              <a:rPr lang="en-US" altLang="zh-CN" sz="2000" dirty="0">
                <a:solidFill>
                  <a:srgbClr val="000000"/>
                </a:solidFill>
                <a:latin typeface="Times New Roman" pitchFamily="18" charset="0"/>
                <a:cs typeface="Times New Roman" panose="02020603050405020304" pitchFamily="18" charset="0"/>
              </a:rPr>
              <a:t>next:</a:t>
            </a:r>
          </a:p>
        </p:txBody>
      </p:sp>
      <p:sp>
        <p:nvSpPr>
          <p:cNvPr id="280581" name="AutoShape 5"/>
          <p:cNvSpPr>
            <a:spLocks noChangeArrowheads="1"/>
          </p:cNvSpPr>
          <p:nvPr/>
        </p:nvSpPr>
        <p:spPr bwMode="auto">
          <a:xfrm>
            <a:off x="2818576" y="5769260"/>
            <a:ext cx="1888439" cy="990110"/>
          </a:xfrm>
          <a:prstGeom prst="wedgeRectCallout">
            <a:avLst>
              <a:gd name="adj1" fmla="val -55150"/>
              <a:gd name="adj2" fmla="val -13045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dirty="0">
                <a:solidFill>
                  <a:srgbClr val="000000"/>
                </a:solidFill>
              </a:rPr>
              <a:t>控制结构复杂</a:t>
            </a:r>
          </a:p>
          <a:p>
            <a:r>
              <a:rPr lang="en-US" altLang="zh-CN" sz="2000" dirty="0" err="1">
                <a:solidFill>
                  <a:srgbClr val="000000"/>
                </a:solidFill>
              </a:rPr>
              <a:t>goto</a:t>
            </a:r>
            <a:r>
              <a:rPr lang="zh-CN" altLang="en-US" sz="2000" dirty="0">
                <a:solidFill>
                  <a:srgbClr val="000000"/>
                </a:solidFill>
              </a:rPr>
              <a:t>语句</a:t>
            </a:r>
            <a:r>
              <a:rPr lang="zh-CN" altLang="en-US" sz="2000" dirty="0" smtClean="0">
                <a:solidFill>
                  <a:srgbClr val="000000"/>
                </a:solidFill>
              </a:rPr>
              <a:t>生成</a:t>
            </a:r>
            <a:endParaRPr lang="en-US" altLang="zh-CN" sz="2000" dirty="0" smtClean="0">
              <a:solidFill>
                <a:srgbClr val="000000"/>
              </a:solidFill>
            </a:endParaRPr>
          </a:p>
          <a:p>
            <a:r>
              <a:rPr lang="zh-CN" altLang="en-US" sz="2000" dirty="0" smtClean="0">
                <a:solidFill>
                  <a:srgbClr val="000000"/>
                </a:solidFill>
              </a:rPr>
              <a:t>时</a:t>
            </a:r>
            <a:r>
              <a:rPr lang="zh-CN" altLang="en-US" sz="2000" dirty="0">
                <a:solidFill>
                  <a:srgbClr val="000000"/>
                </a:solidFill>
              </a:rPr>
              <a:t>不完整</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741" y="5409221"/>
            <a:ext cx="809625" cy="1170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76328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up)">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0579">
                                            <p:txEl>
                                              <p:pRg st="1" end="1"/>
                                            </p:txEl>
                                          </p:spTgt>
                                        </p:tgtEl>
                                        <p:attrNameLst>
                                          <p:attrName>style.visibility</p:attrName>
                                        </p:attrNameLst>
                                      </p:cBhvr>
                                      <p:to>
                                        <p:strVal val="visible"/>
                                      </p:to>
                                    </p:set>
                                    <p:animEffect transition="in" filter="wipe(up)">
                                      <p:cBhvr>
                                        <p:cTn id="12" dur="500"/>
                                        <p:tgtEl>
                                          <p:spTgt spid="280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0579">
                                            <p:txEl>
                                              <p:pRg st="2" end="2"/>
                                            </p:txEl>
                                          </p:spTgt>
                                        </p:tgtEl>
                                        <p:attrNameLst>
                                          <p:attrName>style.visibility</p:attrName>
                                        </p:attrNameLst>
                                      </p:cBhvr>
                                      <p:to>
                                        <p:strVal val="visible"/>
                                      </p:to>
                                    </p:set>
                                    <p:animEffect transition="in" filter="wipe(up)">
                                      <p:cBhvr>
                                        <p:cTn id="17" dur="500"/>
                                        <p:tgtEl>
                                          <p:spTgt spid="280579">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80579">
                                            <p:txEl>
                                              <p:pRg st="3" end="3"/>
                                            </p:txEl>
                                          </p:spTgt>
                                        </p:tgtEl>
                                        <p:attrNameLst>
                                          <p:attrName>style.visibility</p:attrName>
                                        </p:attrNameLst>
                                      </p:cBhvr>
                                      <p:to>
                                        <p:strVal val="visible"/>
                                      </p:to>
                                    </p:set>
                                    <p:animEffect transition="in" filter="wipe(up)">
                                      <p:cBhvr>
                                        <p:cTn id="20" dur="500"/>
                                        <p:tgtEl>
                                          <p:spTgt spid="280579">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80579">
                                            <p:txEl>
                                              <p:pRg st="4" end="4"/>
                                            </p:txEl>
                                          </p:spTgt>
                                        </p:tgtEl>
                                        <p:attrNameLst>
                                          <p:attrName>style.visibility</p:attrName>
                                        </p:attrNameLst>
                                      </p:cBhvr>
                                      <p:to>
                                        <p:strVal val="visible"/>
                                      </p:to>
                                    </p:set>
                                    <p:animEffect transition="in" filter="wipe(up)">
                                      <p:cBhvr>
                                        <p:cTn id="23" dur="500"/>
                                        <p:tgtEl>
                                          <p:spTgt spid="28057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80579">
                                            <p:txEl>
                                              <p:pRg st="5" end="5"/>
                                            </p:txEl>
                                          </p:spTgt>
                                        </p:tgtEl>
                                        <p:attrNameLst>
                                          <p:attrName>style.visibility</p:attrName>
                                        </p:attrNameLst>
                                      </p:cBhvr>
                                      <p:to>
                                        <p:strVal val="visible"/>
                                      </p:to>
                                    </p:set>
                                    <p:animEffect transition="in" filter="wipe(up)">
                                      <p:cBhvr>
                                        <p:cTn id="28" dur="500"/>
                                        <p:tgtEl>
                                          <p:spTgt spid="280579">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80579">
                                            <p:txEl>
                                              <p:pRg st="6" end="6"/>
                                            </p:txEl>
                                          </p:spTgt>
                                        </p:tgtEl>
                                        <p:attrNameLst>
                                          <p:attrName>style.visibility</p:attrName>
                                        </p:attrNameLst>
                                      </p:cBhvr>
                                      <p:to>
                                        <p:strVal val="visible"/>
                                      </p:to>
                                    </p:set>
                                    <p:animEffect transition="in" filter="wipe(up)">
                                      <p:cBhvr>
                                        <p:cTn id="31" dur="500"/>
                                        <p:tgtEl>
                                          <p:spTgt spid="280579">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80579">
                                            <p:txEl>
                                              <p:pRg st="7" end="7"/>
                                            </p:txEl>
                                          </p:spTgt>
                                        </p:tgtEl>
                                        <p:attrNameLst>
                                          <p:attrName>style.visibility</p:attrName>
                                        </p:attrNameLst>
                                      </p:cBhvr>
                                      <p:to>
                                        <p:strVal val="visible"/>
                                      </p:to>
                                    </p:set>
                                    <p:animEffect transition="in" filter="wipe(up)">
                                      <p:cBhvr>
                                        <p:cTn id="34" dur="500"/>
                                        <p:tgtEl>
                                          <p:spTgt spid="28057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80579">
                                            <p:txEl>
                                              <p:pRg st="8" end="8"/>
                                            </p:txEl>
                                          </p:spTgt>
                                        </p:tgtEl>
                                        <p:attrNameLst>
                                          <p:attrName>style.visibility</p:attrName>
                                        </p:attrNameLst>
                                      </p:cBhvr>
                                      <p:to>
                                        <p:strVal val="visible"/>
                                      </p:to>
                                    </p:set>
                                    <p:animEffect transition="in" filter="wipe(up)">
                                      <p:cBhvr>
                                        <p:cTn id="39" dur="500"/>
                                        <p:tgtEl>
                                          <p:spTgt spid="28057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80579">
                                            <p:txEl>
                                              <p:pRg st="9" end="9"/>
                                            </p:txEl>
                                          </p:spTgt>
                                        </p:tgtEl>
                                        <p:attrNameLst>
                                          <p:attrName>style.visibility</p:attrName>
                                        </p:attrNameLst>
                                      </p:cBhvr>
                                      <p:to>
                                        <p:strVal val="visible"/>
                                      </p:to>
                                    </p:set>
                                    <p:animEffect transition="in" filter="wipe(up)">
                                      <p:cBhvr>
                                        <p:cTn id="44" dur="500"/>
                                        <p:tgtEl>
                                          <p:spTgt spid="280579">
                                            <p:txEl>
                                              <p:pRg st="9" end="9"/>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80579">
                                            <p:txEl>
                                              <p:pRg st="10" end="10"/>
                                            </p:txEl>
                                          </p:spTgt>
                                        </p:tgtEl>
                                        <p:attrNameLst>
                                          <p:attrName>style.visibility</p:attrName>
                                        </p:attrNameLst>
                                      </p:cBhvr>
                                      <p:to>
                                        <p:strVal val="visible"/>
                                      </p:to>
                                    </p:set>
                                    <p:animEffect transition="in" filter="wipe(up)">
                                      <p:cBhvr>
                                        <p:cTn id="47" dur="500"/>
                                        <p:tgtEl>
                                          <p:spTgt spid="280579">
                                            <p:txEl>
                                              <p:pRg st="10" end="10"/>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80579">
                                            <p:txEl>
                                              <p:pRg st="11" end="11"/>
                                            </p:txEl>
                                          </p:spTgt>
                                        </p:tgtEl>
                                        <p:attrNameLst>
                                          <p:attrName>style.visibility</p:attrName>
                                        </p:attrNameLst>
                                      </p:cBhvr>
                                      <p:to>
                                        <p:strVal val="visible"/>
                                      </p:to>
                                    </p:set>
                                    <p:animEffect transition="in" filter="wipe(up)">
                                      <p:cBhvr>
                                        <p:cTn id="50" dur="500"/>
                                        <p:tgtEl>
                                          <p:spTgt spid="280579">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80579">
                                            <p:txEl>
                                              <p:pRg st="12" end="12"/>
                                            </p:txEl>
                                          </p:spTgt>
                                        </p:tgtEl>
                                        <p:attrNameLst>
                                          <p:attrName>style.visibility</p:attrName>
                                        </p:attrNameLst>
                                      </p:cBhvr>
                                      <p:to>
                                        <p:strVal val="visible"/>
                                      </p:to>
                                    </p:set>
                                    <p:animEffect transition="in" filter="wipe(up)">
                                      <p:cBhvr>
                                        <p:cTn id="55" dur="500"/>
                                        <p:tgtEl>
                                          <p:spTgt spid="280579">
                                            <p:txEl>
                                              <p:pRg st="12" end="1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80579">
                                            <p:txEl>
                                              <p:pRg st="13" end="13"/>
                                            </p:txEl>
                                          </p:spTgt>
                                        </p:tgtEl>
                                        <p:attrNameLst>
                                          <p:attrName>style.visibility</p:attrName>
                                        </p:attrNameLst>
                                      </p:cBhvr>
                                      <p:to>
                                        <p:strVal val="visible"/>
                                      </p:to>
                                    </p:set>
                                    <p:animEffect transition="in" filter="wipe(up)">
                                      <p:cBhvr>
                                        <p:cTn id="60" dur="500"/>
                                        <p:tgtEl>
                                          <p:spTgt spid="280579">
                                            <p:txEl>
                                              <p:pRg st="13" end="13"/>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80580">
                                            <p:txEl>
                                              <p:pRg st="0" end="0"/>
                                            </p:txEl>
                                          </p:spTgt>
                                        </p:tgtEl>
                                        <p:attrNameLst>
                                          <p:attrName>style.visibility</p:attrName>
                                        </p:attrNameLst>
                                      </p:cBhvr>
                                      <p:to>
                                        <p:strVal val="visible"/>
                                      </p:to>
                                    </p:set>
                                    <p:animEffect transition="in" filter="wipe(up)">
                                      <p:cBhvr>
                                        <p:cTn id="65" dur="500"/>
                                        <p:tgtEl>
                                          <p:spTgt spid="280580">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80580">
                                            <p:txEl>
                                              <p:pRg st="1" end="1"/>
                                            </p:txEl>
                                          </p:spTgt>
                                        </p:tgtEl>
                                        <p:attrNameLst>
                                          <p:attrName>style.visibility</p:attrName>
                                        </p:attrNameLst>
                                      </p:cBhvr>
                                      <p:to>
                                        <p:strVal val="visible"/>
                                      </p:to>
                                    </p:set>
                                    <p:animEffect transition="in" filter="wipe(up)">
                                      <p:cBhvr>
                                        <p:cTn id="70" dur="500"/>
                                        <p:tgtEl>
                                          <p:spTgt spid="280580">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80580">
                                            <p:txEl>
                                              <p:pRg st="2" end="2"/>
                                            </p:txEl>
                                          </p:spTgt>
                                        </p:tgtEl>
                                        <p:attrNameLst>
                                          <p:attrName>style.visibility</p:attrName>
                                        </p:attrNameLst>
                                      </p:cBhvr>
                                      <p:to>
                                        <p:strVal val="visible"/>
                                      </p:to>
                                    </p:set>
                                    <p:animEffect transition="in" filter="wipe(up)">
                                      <p:cBhvr>
                                        <p:cTn id="75" dur="500"/>
                                        <p:tgtEl>
                                          <p:spTgt spid="280580">
                                            <p:txEl>
                                              <p:pRg st="2" end="2"/>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80580">
                                            <p:txEl>
                                              <p:pRg st="3" end="3"/>
                                            </p:txEl>
                                          </p:spTgt>
                                        </p:tgtEl>
                                        <p:attrNameLst>
                                          <p:attrName>style.visibility</p:attrName>
                                        </p:attrNameLst>
                                      </p:cBhvr>
                                      <p:to>
                                        <p:strVal val="visible"/>
                                      </p:to>
                                    </p:set>
                                    <p:animEffect transition="in" filter="wipe(up)">
                                      <p:cBhvr>
                                        <p:cTn id="80" dur="500"/>
                                        <p:tgtEl>
                                          <p:spTgt spid="280580">
                                            <p:txEl>
                                              <p:pRg st="3" end="3"/>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80580">
                                            <p:txEl>
                                              <p:pRg st="4" end="4"/>
                                            </p:txEl>
                                          </p:spTgt>
                                        </p:tgtEl>
                                        <p:attrNameLst>
                                          <p:attrName>style.visibility</p:attrName>
                                        </p:attrNameLst>
                                      </p:cBhvr>
                                      <p:to>
                                        <p:strVal val="visible"/>
                                      </p:to>
                                    </p:set>
                                    <p:animEffect transition="in" filter="wipe(up)">
                                      <p:cBhvr>
                                        <p:cTn id="83" dur="500"/>
                                        <p:tgtEl>
                                          <p:spTgt spid="280580">
                                            <p:txEl>
                                              <p:pRg st="4" end="4"/>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80580">
                                            <p:txEl>
                                              <p:pRg st="5" end="5"/>
                                            </p:txEl>
                                          </p:spTgt>
                                        </p:tgtEl>
                                        <p:attrNameLst>
                                          <p:attrName>style.visibility</p:attrName>
                                        </p:attrNameLst>
                                      </p:cBhvr>
                                      <p:to>
                                        <p:strVal val="visible"/>
                                      </p:to>
                                    </p:set>
                                    <p:animEffect transition="in" filter="wipe(up)">
                                      <p:cBhvr>
                                        <p:cTn id="88" dur="500"/>
                                        <p:tgtEl>
                                          <p:spTgt spid="280580">
                                            <p:txEl>
                                              <p:pRg st="5" end="5"/>
                                            </p:txEl>
                                          </p:spTgt>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80580">
                                            <p:txEl>
                                              <p:pRg st="6" end="6"/>
                                            </p:txEl>
                                          </p:spTgt>
                                        </p:tgtEl>
                                        <p:attrNameLst>
                                          <p:attrName>style.visibility</p:attrName>
                                        </p:attrNameLst>
                                      </p:cBhvr>
                                      <p:to>
                                        <p:strVal val="visible"/>
                                      </p:to>
                                    </p:set>
                                    <p:animEffect transition="in" filter="wipe(up)">
                                      <p:cBhvr>
                                        <p:cTn id="91" dur="500"/>
                                        <p:tgtEl>
                                          <p:spTgt spid="280580">
                                            <p:txEl>
                                              <p:pRg st="6" end="6"/>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80580">
                                            <p:txEl>
                                              <p:pRg st="7" end="7"/>
                                            </p:txEl>
                                          </p:spTgt>
                                        </p:tgtEl>
                                        <p:attrNameLst>
                                          <p:attrName>style.visibility</p:attrName>
                                        </p:attrNameLst>
                                      </p:cBhvr>
                                      <p:to>
                                        <p:strVal val="visible"/>
                                      </p:to>
                                    </p:set>
                                    <p:animEffect transition="in" filter="wipe(up)">
                                      <p:cBhvr>
                                        <p:cTn id="96" dur="500"/>
                                        <p:tgtEl>
                                          <p:spTgt spid="280580">
                                            <p:txEl>
                                              <p:pRg st="7" end="7"/>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80580">
                                            <p:txEl>
                                              <p:pRg st="8" end="8"/>
                                            </p:txEl>
                                          </p:spTgt>
                                        </p:tgtEl>
                                        <p:attrNameLst>
                                          <p:attrName>style.visibility</p:attrName>
                                        </p:attrNameLst>
                                      </p:cBhvr>
                                      <p:to>
                                        <p:strVal val="visible"/>
                                      </p:to>
                                    </p:set>
                                    <p:animEffect transition="in" filter="wipe(up)">
                                      <p:cBhvr>
                                        <p:cTn id="101" dur="500"/>
                                        <p:tgtEl>
                                          <p:spTgt spid="280580">
                                            <p:txEl>
                                              <p:pRg st="8" end="8"/>
                                            </p:txEl>
                                          </p:spTgt>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280580">
                                            <p:txEl>
                                              <p:pRg st="9" end="9"/>
                                            </p:txEl>
                                          </p:spTgt>
                                        </p:tgtEl>
                                        <p:attrNameLst>
                                          <p:attrName>style.visibility</p:attrName>
                                        </p:attrNameLst>
                                      </p:cBhvr>
                                      <p:to>
                                        <p:strVal val="visible"/>
                                      </p:to>
                                    </p:set>
                                    <p:animEffect transition="in" filter="wipe(up)">
                                      <p:cBhvr>
                                        <p:cTn id="104" dur="500"/>
                                        <p:tgtEl>
                                          <p:spTgt spid="280580">
                                            <p:txEl>
                                              <p:pRg st="9" end="9"/>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280580">
                                            <p:txEl>
                                              <p:pRg st="10" end="10"/>
                                            </p:txEl>
                                          </p:spTgt>
                                        </p:tgtEl>
                                        <p:attrNameLst>
                                          <p:attrName>style.visibility</p:attrName>
                                        </p:attrNameLst>
                                      </p:cBhvr>
                                      <p:to>
                                        <p:strVal val="visible"/>
                                      </p:to>
                                    </p:set>
                                    <p:animEffect transition="in" filter="wipe(up)">
                                      <p:cBhvr>
                                        <p:cTn id="109" dur="500"/>
                                        <p:tgtEl>
                                          <p:spTgt spid="280580">
                                            <p:txEl>
                                              <p:pRg st="10" end="10"/>
                                            </p:txEl>
                                          </p:spTgt>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280580">
                                            <p:txEl>
                                              <p:pRg st="11" end="11"/>
                                            </p:txEl>
                                          </p:spTgt>
                                        </p:tgtEl>
                                        <p:attrNameLst>
                                          <p:attrName>style.visibility</p:attrName>
                                        </p:attrNameLst>
                                      </p:cBhvr>
                                      <p:to>
                                        <p:strVal val="visible"/>
                                      </p:to>
                                    </p:set>
                                    <p:animEffect transition="in" filter="wipe(up)">
                                      <p:cBhvr>
                                        <p:cTn id="112" dur="500"/>
                                        <p:tgtEl>
                                          <p:spTgt spid="280580">
                                            <p:txEl>
                                              <p:pRg st="11" end="11"/>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280580">
                                            <p:txEl>
                                              <p:pRg st="12" end="12"/>
                                            </p:txEl>
                                          </p:spTgt>
                                        </p:tgtEl>
                                        <p:attrNameLst>
                                          <p:attrName>style.visibility</p:attrName>
                                        </p:attrNameLst>
                                      </p:cBhvr>
                                      <p:to>
                                        <p:strVal val="visible"/>
                                      </p:to>
                                    </p:set>
                                    <p:animEffect transition="in" filter="wipe(up)">
                                      <p:cBhvr>
                                        <p:cTn id="117" dur="500"/>
                                        <p:tgtEl>
                                          <p:spTgt spid="280580">
                                            <p:txEl>
                                              <p:pRg st="12" end="12"/>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280580">
                                            <p:txEl>
                                              <p:pRg st="13" end="13"/>
                                            </p:txEl>
                                          </p:spTgt>
                                        </p:tgtEl>
                                        <p:attrNameLst>
                                          <p:attrName>style.visibility</p:attrName>
                                        </p:attrNameLst>
                                      </p:cBhvr>
                                      <p:to>
                                        <p:strVal val="visible"/>
                                      </p:to>
                                    </p:set>
                                    <p:animEffect transition="in" filter="wipe(up)">
                                      <p:cBhvr>
                                        <p:cTn id="122" dur="500"/>
                                        <p:tgtEl>
                                          <p:spTgt spid="280580">
                                            <p:txEl>
                                              <p:pRg st="13" end="13"/>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280580">
                                            <p:txEl>
                                              <p:pRg st="14" end="14"/>
                                            </p:txEl>
                                          </p:spTgt>
                                        </p:tgtEl>
                                        <p:attrNameLst>
                                          <p:attrName>style.visibility</p:attrName>
                                        </p:attrNameLst>
                                      </p:cBhvr>
                                      <p:to>
                                        <p:strVal val="visible"/>
                                      </p:to>
                                    </p:set>
                                    <p:animEffect transition="in" filter="wipe(up)">
                                      <p:cBhvr>
                                        <p:cTn id="127" dur="500"/>
                                        <p:tgtEl>
                                          <p:spTgt spid="280580">
                                            <p:txEl>
                                              <p:pRg st="14" end="14"/>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280580">
                                            <p:txEl>
                                              <p:pRg st="15" end="15"/>
                                            </p:txEl>
                                          </p:spTgt>
                                        </p:tgtEl>
                                        <p:attrNameLst>
                                          <p:attrName>style.visibility</p:attrName>
                                        </p:attrNameLst>
                                      </p:cBhvr>
                                      <p:to>
                                        <p:strVal val="visible"/>
                                      </p:to>
                                    </p:set>
                                    <p:animEffect transition="in" filter="wipe(up)">
                                      <p:cBhvr>
                                        <p:cTn id="132" dur="500"/>
                                        <p:tgtEl>
                                          <p:spTgt spid="280580">
                                            <p:txEl>
                                              <p:pRg st="15" end="15"/>
                                            </p:txEl>
                                          </p:spTgt>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280580">
                                            <p:txEl>
                                              <p:pRg st="16" end="16"/>
                                            </p:txEl>
                                          </p:spTgt>
                                        </p:tgtEl>
                                        <p:attrNameLst>
                                          <p:attrName>style.visibility</p:attrName>
                                        </p:attrNameLst>
                                      </p:cBhvr>
                                      <p:to>
                                        <p:strVal val="visible"/>
                                      </p:to>
                                    </p:set>
                                    <p:animEffect transition="in" filter="wipe(up)">
                                      <p:cBhvr>
                                        <p:cTn id="137" dur="500"/>
                                        <p:tgtEl>
                                          <p:spTgt spid="280580">
                                            <p:txEl>
                                              <p:pRg st="16" end="16"/>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280580">
                                            <p:txEl>
                                              <p:pRg st="17" end="17"/>
                                            </p:txEl>
                                          </p:spTgt>
                                        </p:tgtEl>
                                        <p:attrNameLst>
                                          <p:attrName>style.visibility</p:attrName>
                                        </p:attrNameLst>
                                      </p:cBhvr>
                                      <p:to>
                                        <p:strVal val="visible"/>
                                      </p:to>
                                    </p:set>
                                    <p:animEffect transition="in" filter="wipe(up)">
                                      <p:cBhvr>
                                        <p:cTn id="142" dur="500"/>
                                        <p:tgtEl>
                                          <p:spTgt spid="280580">
                                            <p:txEl>
                                              <p:pRg st="17" end="17"/>
                                            </p:txEl>
                                          </p:spTgt>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280581"/>
                                        </p:tgtEl>
                                        <p:attrNameLst>
                                          <p:attrName>style.visibility</p:attrName>
                                        </p:attrNameLst>
                                      </p:cBhvr>
                                      <p:to>
                                        <p:strVal val="visible"/>
                                      </p:to>
                                    </p:set>
                                    <p:animEffect transition="in" filter="wipe(up)">
                                      <p:cBhvr>
                                        <p:cTn id="147" dur="500"/>
                                        <p:tgtEl>
                                          <p:spTgt spid="280581"/>
                                        </p:tgtEl>
                                      </p:cBhvr>
                                    </p:animEffect>
                                  </p:childTnLst>
                                </p:cTn>
                              </p:par>
                            </p:childTnLst>
                          </p:cTn>
                        </p:par>
                      </p:childTnLst>
                    </p:cTn>
                  </p:par>
                  <p:par>
                    <p:cTn id="148" fill="hold">
                      <p:stCondLst>
                        <p:cond delay="indefinite"/>
                      </p:stCondLst>
                      <p:childTnLst>
                        <p:par>
                          <p:cTn id="149" fill="hold">
                            <p:stCondLst>
                              <p:cond delay="0"/>
                            </p:stCondLst>
                            <p:childTnLst>
                              <p:par>
                                <p:cTn id="150" presetID="53" presetClass="entr" presetSubtype="16" fill="hold" nodeType="clickEffect">
                                  <p:stCondLst>
                                    <p:cond delay="0"/>
                                  </p:stCondLst>
                                  <p:childTnLst>
                                    <p:set>
                                      <p:cBhvr>
                                        <p:cTn id="151" dur="1" fill="hold">
                                          <p:stCondLst>
                                            <p:cond delay="0"/>
                                          </p:stCondLst>
                                        </p:cTn>
                                        <p:tgtEl>
                                          <p:spTgt spid="6146"/>
                                        </p:tgtEl>
                                        <p:attrNameLst>
                                          <p:attrName>style.visibility</p:attrName>
                                        </p:attrNameLst>
                                      </p:cBhvr>
                                      <p:to>
                                        <p:strVal val="visible"/>
                                      </p:to>
                                    </p:set>
                                    <p:anim calcmode="lin" valueType="num">
                                      <p:cBhvr>
                                        <p:cTn id="152" dur="500" fill="hold"/>
                                        <p:tgtEl>
                                          <p:spTgt spid="6146"/>
                                        </p:tgtEl>
                                        <p:attrNameLst>
                                          <p:attrName>ppt_w</p:attrName>
                                        </p:attrNameLst>
                                      </p:cBhvr>
                                      <p:tavLst>
                                        <p:tav tm="0">
                                          <p:val>
                                            <p:fltVal val="0"/>
                                          </p:val>
                                        </p:tav>
                                        <p:tav tm="100000">
                                          <p:val>
                                            <p:strVal val="#ppt_w"/>
                                          </p:val>
                                        </p:tav>
                                      </p:tavLst>
                                    </p:anim>
                                    <p:anim calcmode="lin" valueType="num">
                                      <p:cBhvr>
                                        <p:cTn id="153" dur="500" fill="hold"/>
                                        <p:tgtEl>
                                          <p:spTgt spid="6146"/>
                                        </p:tgtEl>
                                        <p:attrNameLst>
                                          <p:attrName>ppt_h</p:attrName>
                                        </p:attrNameLst>
                                      </p:cBhvr>
                                      <p:tavLst>
                                        <p:tav tm="0">
                                          <p:val>
                                            <p:fltVal val="0"/>
                                          </p:val>
                                        </p:tav>
                                        <p:tav tm="100000">
                                          <p:val>
                                            <p:strVal val="#ppt_h"/>
                                          </p:val>
                                        </p:tav>
                                      </p:tavLst>
                                    </p:anim>
                                    <p:animEffect transition="in" filter="fade">
                                      <p:cBhvr>
                                        <p:cTn id="154"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P spid="280580" grpId="0" build="p" autoUpdateAnimBg="0"/>
      <p:bldP spid="28058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3ADF156-05FA-482F-BE06-C861EFA155D1}" type="slidenum">
              <a:rPr lang="en-US" altLang="zh-CN" sz="1400" b="0" smtClean="0">
                <a:latin typeface="Times New Roman" pitchFamily="18" charset="0"/>
              </a:rPr>
              <a:pPr eaLnBrk="1" hangingPunct="1"/>
              <a:t>14</a:t>
            </a:fld>
            <a:endParaRPr lang="en-US" altLang="zh-CN" sz="1400" b="0" smtClean="0">
              <a:latin typeface="Times New Roman" pitchFamily="18" charset="0"/>
            </a:endParaRPr>
          </a:p>
        </p:txBody>
      </p:sp>
      <p:sp>
        <p:nvSpPr>
          <p:cNvPr id="7171" name="Rectangle 2"/>
          <p:cNvSpPr>
            <a:spLocks noGrp="1" noChangeArrowheads="1"/>
          </p:cNvSpPr>
          <p:nvPr>
            <p:ph type="title"/>
          </p:nvPr>
        </p:nvSpPr>
        <p:spPr/>
        <p:txBody>
          <a:bodyPr/>
          <a:lstStyle/>
          <a:p>
            <a:pPr eaLnBrk="1" hangingPunct="1"/>
            <a:r>
              <a:rPr lang="zh-CN" altLang="en-US" dirty="0" smtClean="0">
                <a:solidFill>
                  <a:srgbClr val="FF0000"/>
                </a:solidFill>
              </a:rPr>
              <a:t>翻译结果依赖于语义规则</a:t>
            </a:r>
          </a:p>
        </p:txBody>
      </p:sp>
      <p:sp>
        <p:nvSpPr>
          <p:cNvPr id="192515" name="Rectangle 3"/>
          <p:cNvSpPr>
            <a:spLocks noGrp="1" noChangeArrowheads="1"/>
          </p:cNvSpPr>
          <p:nvPr>
            <p:ph type="body" idx="1"/>
          </p:nvPr>
        </p:nvSpPr>
        <p:spPr>
          <a:xfrm>
            <a:off x="228600" y="1219200"/>
            <a:ext cx="8686800" cy="5270140"/>
          </a:xfrm>
        </p:spPr>
        <p:txBody>
          <a:bodyPr/>
          <a:lstStyle/>
          <a:p>
            <a:pPr eaLnBrk="1" hangingPunct="1">
              <a:lnSpc>
                <a:spcPct val="90000"/>
              </a:lnSpc>
            </a:pPr>
            <a:r>
              <a:rPr lang="zh-CN" altLang="en-US" dirty="0" smtClean="0">
                <a:latin typeface="宋体" pitchFamily="2" charset="-122"/>
              </a:rPr>
              <a:t>翻译目标</a:t>
            </a:r>
            <a:endParaRPr lang="en-US" altLang="zh-CN" dirty="0" smtClean="0">
              <a:latin typeface="宋体" pitchFamily="2" charset="-122"/>
            </a:endParaRPr>
          </a:p>
          <a:p>
            <a:pPr lvl="1" eaLnBrk="1" hangingPunct="1">
              <a:lnSpc>
                <a:spcPct val="90000"/>
              </a:lnSpc>
            </a:pPr>
            <a:r>
              <a:rPr lang="zh-CN" altLang="en-US" dirty="0" smtClean="0">
                <a:latin typeface="宋体" pitchFamily="2" charset="-122"/>
              </a:rPr>
              <a:t>生成代码</a:t>
            </a:r>
          </a:p>
          <a:p>
            <a:pPr lvl="2" eaLnBrk="1" hangingPunct="1">
              <a:lnSpc>
                <a:spcPct val="90000"/>
              </a:lnSpc>
            </a:pPr>
            <a:r>
              <a:rPr lang="zh-CN" altLang="en-US" dirty="0" smtClean="0">
                <a:latin typeface="宋体" pitchFamily="2" charset="-122"/>
              </a:rPr>
              <a:t>可以为源程序产生中间代码</a:t>
            </a:r>
          </a:p>
          <a:p>
            <a:pPr lvl="2" eaLnBrk="1" hangingPunct="1">
              <a:lnSpc>
                <a:spcPct val="90000"/>
              </a:lnSpc>
            </a:pPr>
            <a:r>
              <a:rPr lang="zh-CN" altLang="en-US" dirty="0" smtClean="0">
                <a:latin typeface="宋体" pitchFamily="2" charset="-122"/>
              </a:rPr>
              <a:t>可以直接生成目标机指令</a:t>
            </a:r>
          </a:p>
          <a:p>
            <a:pPr lvl="1" eaLnBrk="1" hangingPunct="1">
              <a:lnSpc>
                <a:spcPct val="90000"/>
              </a:lnSpc>
            </a:pPr>
            <a:r>
              <a:rPr lang="zh-CN" altLang="en-US" dirty="0" smtClean="0">
                <a:latin typeface="宋体" pitchFamily="2" charset="-122"/>
              </a:rPr>
              <a:t>对输入符号串进行解释执行</a:t>
            </a:r>
          </a:p>
          <a:p>
            <a:pPr lvl="1" eaLnBrk="1" hangingPunct="1">
              <a:lnSpc>
                <a:spcPct val="90000"/>
              </a:lnSpc>
            </a:pPr>
            <a:r>
              <a:rPr lang="zh-CN" altLang="en-US" dirty="0" smtClean="0">
                <a:latin typeface="宋体" pitchFamily="2" charset="-122"/>
              </a:rPr>
              <a:t>向符号表中存放信息</a:t>
            </a:r>
          </a:p>
          <a:p>
            <a:pPr lvl="1" eaLnBrk="1" hangingPunct="1">
              <a:lnSpc>
                <a:spcPct val="90000"/>
              </a:lnSpc>
            </a:pPr>
            <a:r>
              <a:rPr lang="zh-CN" altLang="en-US" dirty="0" smtClean="0">
                <a:latin typeface="宋体" pitchFamily="2" charset="-122"/>
              </a:rPr>
              <a:t>给出错误信息</a:t>
            </a:r>
          </a:p>
          <a:p>
            <a:pPr eaLnBrk="1" hangingPunct="1">
              <a:lnSpc>
                <a:spcPct val="90000"/>
              </a:lnSpc>
            </a:pPr>
            <a:r>
              <a:rPr lang="zh-CN" altLang="en-US" dirty="0" smtClean="0">
                <a:solidFill>
                  <a:srgbClr val="0000FF"/>
                </a:solidFill>
                <a:latin typeface="宋体" pitchFamily="2" charset="-122"/>
              </a:rPr>
              <a:t>翻译的结果依赖于语义规则</a:t>
            </a:r>
            <a:endParaRPr lang="zh-CN" altLang="en-US" dirty="0" smtClean="0">
              <a:latin typeface="宋体" pitchFamily="2" charset="-122"/>
            </a:endParaRPr>
          </a:p>
          <a:p>
            <a:pPr lvl="1" eaLnBrk="1" hangingPunct="1">
              <a:lnSpc>
                <a:spcPct val="90000"/>
              </a:lnSpc>
            </a:pPr>
            <a:r>
              <a:rPr lang="zh-CN" altLang="en-US" dirty="0" smtClean="0">
                <a:latin typeface="宋体" pitchFamily="2" charset="-122"/>
              </a:rPr>
              <a:t>使用语义规则进行计算所得到的结果就是对输入符号串进行翻译的结果。</a:t>
            </a:r>
          </a:p>
          <a:p>
            <a:pPr lvl="1" eaLnBrk="1" hangingPunct="1">
              <a:lnSpc>
                <a:spcPct val="90000"/>
              </a:lnSpc>
            </a:pPr>
            <a:r>
              <a:rPr lang="zh-CN" altLang="en-US" dirty="0" smtClean="0">
                <a:latin typeface="宋体" pitchFamily="2" charset="-122"/>
              </a:rPr>
              <a:t>如：</a:t>
            </a:r>
            <a:r>
              <a:rPr lang="en-US" altLang="zh-CN" dirty="0" smtClean="0">
                <a:latin typeface="Verdana" pitchFamily="34" charset="0"/>
              </a:rPr>
              <a:t>E</a:t>
            </a:r>
            <a:r>
              <a:rPr lang="en-US" altLang="zh-CN" dirty="0" smtClean="0">
                <a:latin typeface="Verdana" pitchFamily="34" charset="0"/>
                <a:sym typeface="Symbol" pitchFamily="18" charset="2"/>
              </a:rPr>
              <a:t>E+T</a:t>
            </a:r>
            <a:r>
              <a:rPr lang="en-US" altLang="zh-CN" dirty="0" smtClean="0">
                <a:latin typeface="宋体" pitchFamily="2" charset="-122"/>
                <a:sym typeface="Symbol" pitchFamily="18" charset="2"/>
              </a:rPr>
              <a:t> </a:t>
            </a:r>
            <a:r>
              <a:rPr lang="zh-CN" altLang="en-US" dirty="0" smtClean="0">
                <a:latin typeface="宋体" pitchFamily="2" charset="-122"/>
                <a:sym typeface="Symbol" pitchFamily="18" charset="2"/>
              </a:rPr>
              <a:t>的翻译结果可以是：计算表达式的值、检查表达式的类型是否合法、为表达式创建语法树、生成代码等等。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up)">
                                      <p:cBhvr>
                                        <p:cTn id="7" dur="500"/>
                                        <p:tgtEl>
                                          <p:spTgt spid="19251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wipe(up)">
                                      <p:cBhvr>
                                        <p:cTn id="10" dur="500"/>
                                        <p:tgtEl>
                                          <p:spTgt spid="19251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animEffect transition="in" filter="wipe(up)">
                                      <p:cBhvr>
                                        <p:cTn id="13" dur="500"/>
                                        <p:tgtEl>
                                          <p:spTgt spid="19251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92515">
                                            <p:txEl>
                                              <p:pRg st="3" end="3"/>
                                            </p:txEl>
                                          </p:spTgt>
                                        </p:tgtEl>
                                        <p:attrNameLst>
                                          <p:attrName>style.visibility</p:attrName>
                                        </p:attrNameLst>
                                      </p:cBhvr>
                                      <p:to>
                                        <p:strVal val="visible"/>
                                      </p:to>
                                    </p:set>
                                    <p:animEffect transition="in" filter="wipe(up)">
                                      <p:cBhvr>
                                        <p:cTn id="16" dur="500"/>
                                        <p:tgtEl>
                                          <p:spTgt spid="19251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92515">
                                            <p:txEl>
                                              <p:pRg st="4" end="4"/>
                                            </p:txEl>
                                          </p:spTgt>
                                        </p:tgtEl>
                                        <p:attrNameLst>
                                          <p:attrName>style.visibility</p:attrName>
                                        </p:attrNameLst>
                                      </p:cBhvr>
                                      <p:to>
                                        <p:strVal val="visible"/>
                                      </p:to>
                                    </p:set>
                                    <p:animEffect transition="in" filter="wipe(up)">
                                      <p:cBhvr>
                                        <p:cTn id="19" dur="500"/>
                                        <p:tgtEl>
                                          <p:spTgt spid="192515">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92515">
                                            <p:txEl>
                                              <p:pRg st="5" end="5"/>
                                            </p:txEl>
                                          </p:spTgt>
                                        </p:tgtEl>
                                        <p:attrNameLst>
                                          <p:attrName>style.visibility</p:attrName>
                                        </p:attrNameLst>
                                      </p:cBhvr>
                                      <p:to>
                                        <p:strVal val="visible"/>
                                      </p:to>
                                    </p:set>
                                    <p:animEffect transition="in" filter="wipe(up)">
                                      <p:cBhvr>
                                        <p:cTn id="22" dur="500"/>
                                        <p:tgtEl>
                                          <p:spTgt spid="192515">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92515">
                                            <p:txEl>
                                              <p:pRg st="6" end="6"/>
                                            </p:txEl>
                                          </p:spTgt>
                                        </p:tgtEl>
                                        <p:attrNameLst>
                                          <p:attrName>style.visibility</p:attrName>
                                        </p:attrNameLst>
                                      </p:cBhvr>
                                      <p:to>
                                        <p:strVal val="visible"/>
                                      </p:to>
                                    </p:set>
                                    <p:animEffect transition="in" filter="wipe(up)">
                                      <p:cBhvr>
                                        <p:cTn id="25" dur="500"/>
                                        <p:tgtEl>
                                          <p:spTgt spid="19251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92515">
                                            <p:txEl>
                                              <p:pRg st="7" end="7"/>
                                            </p:txEl>
                                          </p:spTgt>
                                        </p:tgtEl>
                                        <p:attrNameLst>
                                          <p:attrName>style.visibility</p:attrName>
                                        </p:attrNameLst>
                                      </p:cBhvr>
                                      <p:to>
                                        <p:strVal val="visible"/>
                                      </p:to>
                                    </p:set>
                                    <p:animEffect transition="in" filter="wipe(up)">
                                      <p:cBhvr>
                                        <p:cTn id="30" dur="500"/>
                                        <p:tgtEl>
                                          <p:spTgt spid="192515">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92515">
                                            <p:txEl>
                                              <p:pRg st="8" end="8"/>
                                            </p:txEl>
                                          </p:spTgt>
                                        </p:tgtEl>
                                        <p:attrNameLst>
                                          <p:attrName>style.visibility</p:attrName>
                                        </p:attrNameLst>
                                      </p:cBhvr>
                                      <p:to>
                                        <p:strVal val="visible"/>
                                      </p:to>
                                    </p:set>
                                    <p:animEffect transition="in" filter="wipe(up)">
                                      <p:cBhvr>
                                        <p:cTn id="33" dur="500"/>
                                        <p:tgtEl>
                                          <p:spTgt spid="192515">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92515">
                                            <p:txEl>
                                              <p:pRg st="9" end="9"/>
                                            </p:txEl>
                                          </p:spTgt>
                                        </p:tgtEl>
                                        <p:attrNameLst>
                                          <p:attrName>style.visibility</p:attrName>
                                        </p:attrNameLst>
                                      </p:cBhvr>
                                      <p:to>
                                        <p:strVal val="visible"/>
                                      </p:to>
                                    </p:set>
                                    <p:animEffect transition="in" filter="wipe(up)">
                                      <p:cBhvr>
                                        <p:cTn id="36" dur="500"/>
                                        <p:tgtEl>
                                          <p:spTgt spid="1925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FEEDD1B2-75C2-40AF-BA40-C0626332C609}" type="slidenum">
              <a:rPr lang="en-US" altLang="zh-CN">
                <a:solidFill>
                  <a:srgbClr val="000000"/>
                </a:solidFill>
              </a:rPr>
              <a:pPr/>
              <a:t>140</a:t>
            </a:fld>
            <a:endParaRPr lang="en-US" altLang="zh-CN">
              <a:solidFill>
                <a:srgbClr val="000000"/>
              </a:solidFill>
            </a:endParaRPr>
          </a:p>
        </p:txBody>
      </p:sp>
      <p:sp>
        <p:nvSpPr>
          <p:cNvPr id="281602" name="Rectangle 2"/>
          <p:cNvSpPr>
            <a:spLocks noGrp="1" noChangeArrowheads="1"/>
          </p:cNvSpPr>
          <p:nvPr>
            <p:ph type="title"/>
          </p:nvPr>
        </p:nvSpPr>
        <p:spPr>
          <a:xfrm>
            <a:off x="304800" y="152400"/>
            <a:ext cx="8610600" cy="614363"/>
          </a:xfrm>
        </p:spPr>
        <p:txBody>
          <a:bodyPr/>
          <a:lstStyle/>
          <a:p>
            <a:r>
              <a:rPr lang="en-US" altLang="zh-CN">
                <a:latin typeface="Verdana" pitchFamily="34" charset="0"/>
              </a:rPr>
              <a:t>CASE</a:t>
            </a:r>
            <a:r>
              <a:rPr lang="zh-CN" altLang="en-US">
                <a:latin typeface="Verdana" pitchFamily="34" charset="0"/>
              </a:rPr>
              <a:t>语句的翻译</a:t>
            </a:r>
          </a:p>
        </p:txBody>
      </p:sp>
      <p:sp>
        <p:nvSpPr>
          <p:cNvPr id="281603" name="Rectangle 3"/>
          <p:cNvSpPr>
            <a:spLocks noGrp="1" noChangeArrowheads="1"/>
          </p:cNvSpPr>
          <p:nvPr>
            <p:ph type="body" idx="1"/>
          </p:nvPr>
        </p:nvSpPr>
        <p:spPr>
          <a:xfrm>
            <a:off x="228600" y="1088741"/>
            <a:ext cx="2588205" cy="5219984"/>
          </a:xfrm>
          <a:solidFill>
            <a:schemeClr val="bg1"/>
          </a:solidFill>
        </p:spPr>
        <p:txBody>
          <a:bodyPr/>
          <a:lstStyle/>
          <a:p>
            <a:pPr>
              <a:lnSpc>
                <a:spcPct val="150000"/>
              </a:lnSpc>
              <a:buFontTx/>
              <a:buNone/>
            </a:pPr>
            <a:r>
              <a:rPr lang="en-US" altLang="zh-CN" dirty="0">
                <a:latin typeface="Times New Roman" pitchFamily="18" charset="0"/>
              </a:rPr>
              <a:t>c</a:t>
            </a:r>
            <a:r>
              <a:rPr lang="en-US" altLang="zh-CN" dirty="0" smtClean="0">
                <a:latin typeface="Times New Roman" pitchFamily="18" charset="0"/>
              </a:rPr>
              <a:t>ase     E  of</a:t>
            </a:r>
            <a:endParaRPr lang="en-US" altLang="zh-CN" dirty="0">
              <a:latin typeface="Times New Roman" pitchFamily="18" charset="0"/>
            </a:endParaRPr>
          </a:p>
          <a:p>
            <a:pPr lvl="1">
              <a:lnSpc>
                <a:spcPct val="150000"/>
              </a:lnSpc>
              <a:buFontTx/>
              <a:buNone/>
            </a:pPr>
            <a:r>
              <a:rPr lang="en-US" altLang="zh-CN" sz="2800" dirty="0" smtClean="0">
                <a:latin typeface="Times New Roman" pitchFamily="18" charset="0"/>
              </a:rPr>
              <a:t>V</a:t>
            </a:r>
            <a:r>
              <a:rPr lang="en-US" altLang="zh-CN" sz="2800" baseline="-25000" dirty="0" smtClean="0">
                <a:latin typeface="Times New Roman" pitchFamily="18" charset="0"/>
              </a:rPr>
              <a:t>1 </a:t>
            </a:r>
            <a:r>
              <a:rPr lang="en-US" altLang="zh-CN" sz="2800" dirty="0" smtClean="0">
                <a:latin typeface="Times New Roman" pitchFamily="18" charset="0"/>
              </a:rPr>
              <a:t>:   S</a:t>
            </a:r>
            <a:r>
              <a:rPr lang="en-US" altLang="zh-CN" sz="2800" baseline="-25000" dirty="0" smtClean="0">
                <a:latin typeface="Times New Roman" pitchFamily="18" charset="0"/>
              </a:rPr>
              <a:t>1</a:t>
            </a:r>
            <a:r>
              <a:rPr lang="en-US" altLang="zh-CN" sz="2800" dirty="0">
                <a:latin typeface="Times New Roman" pitchFamily="18" charset="0"/>
              </a:rPr>
              <a:t>;</a:t>
            </a:r>
          </a:p>
          <a:p>
            <a:pPr lvl="1">
              <a:lnSpc>
                <a:spcPct val="150000"/>
              </a:lnSpc>
              <a:buFontTx/>
              <a:buNone/>
            </a:pPr>
            <a:r>
              <a:rPr lang="en-US" altLang="zh-CN" sz="2800" dirty="0" smtClean="0">
                <a:latin typeface="Times New Roman" pitchFamily="18" charset="0"/>
              </a:rPr>
              <a:t>V</a:t>
            </a:r>
            <a:r>
              <a:rPr lang="en-US" altLang="zh-CN" sz="2800" baseline="-25000" dirty="0" smtClean="0">
                <a:latin typeface="Times New Roman" pitchFamily="18" charset="0"/>
              </a:rPr>
              <a:t>i </a:t>
            </a:r>
            <a:r>
              <a:rPr lang="en-US" altLang="zh-CN" sz="2800" dirty="0">
                <a:latin typeface="Times New Roman" pitchFamily="18" charset="0"/>
              </a:rPr>
              <a:t>:   </a:t>
            </a:r>
            <a:r>
              <a:rPr lang="en-US" altLang="zh-CN" sz="2800" dirty="0" smtClean="0">
                <a:latin typeface="Times New Roman" pitchFamily="18" charset="0"/>
              </a:rPr>
              <a:t>S</a:t>
            </a:r>
            <a:r>
              <a:rPr lang="en-US" altLang="zh-CN" sz="2800" baseline="-25000" dirty="0" smtClean="0">
                <a:latin typeface="Times New Roman" pitchFamily="18" charset="0"/>
              </a:rPr>
              <a:t>i</a:t>
            </a:r>
            <a:r>
              <a:rPr lang="en-US" altLang="zh-CN" sz="2800" dirty="0">
                <a:latin typeface="Times New Roman" pitchFamily="18" charset="0"/>
              </a:rPr>
              <a:t>;</a:t>
            </a:r>
          </a:p>
          <a:p>
            <a:pPr lvl="1">
              <a:lnSpc>
                <a:spcPct val="150000"/>
              </a:lnSpc>
              <a:buFontTx/>
              <a:buNone/>
            </a:pPr>
            <a:r>
              <a:rPr lang="en-US" altLang="zh-CN" sz="2800" dirty="0" smtClean="0">
                <a:latin typeface="Times New Roman" pitchFamily="18" charset="0"/>
              </a:rPr>
              <a:t>…</a:t>
            </a:r>
            <a:endParaRPr lang="en-US" altLang="zh-CN" sz="2800" dirty="0">
              <a:latin typeface="Times New Roman" pitchFamily="18" charset="0"/>
            </a:endParaRPr>
          </a:p>
          <a:p>
            <a:pPr lvl="1">
              <a:lnSpc>
                <a:spcPct val="150000"/>
              </a:lnSpc>
              <a:buFontTx/>
              <a:buNone/>
            </a:pPr>
            <a:r>
              <a:rPr lang="en-US" altLang="zh-CN" sz="2800" dirty="0" smtClean="0">
                <a:latin typeface="Times New Roman" pitchFamily="18" charset="0"/>
              </a:rPr>
              <a:t>V</a:t>
            </a:r>
            <a:r>
              <a:rPr lang="en-US" altLang="zh-CN" sz="2800" baseline="-25000" dirty="0" smtClean="0">
                <a:latin typeface="Times New Roman" pitchFamily="18" charset="0"/>
              </a:rPr>
              <a:t>n-1</a:t>
            </a:r>
            <a:r>
              <a:rPr lang="en-US" altLang="zh-CN" sz="2800" dirty="0" smtClean="0">
                <a:latin typeface="Times New Roman" pitchFamily="18" charset="0"/>
              </a:rPr>
              <a:t>:   S</a:t>
            </a:r>
            <a:r>
              <a:rPr lang="en-US" altLang="zh-CN" sz="2800" baseline="-25000" dirty="0" smtClean="0">
                <a:latin typeface="Times New Roman" pitchFamily="18" charset="0"/>
              </a:rPr>
              <a:t>n-1</a:t>
            </a:r>
            <a:r>
              <a:rPr lang="en-US" altLang="zh-CN" sz="2800" dirty="0">
                <a:latin typeface="Times New Roman" pitchFamily="18" charset="0"/>
              </a:rPr>
              <a:t>;</a:t>
            </a:r>
          </a:p>
          <a:p>
            <a:pPr lvl="1">
              <a:lnSpc>
                <a:spcPct val="150000"/>
              </a:lnSpc>
              <a:buFontTx/>
              <a:buNone/>
            </a:pPr>
            <a:r>
              <a:rPr lang="en-US" altLang="zh-CN" sz="2800" dirty="0" smtClean="0">
                <a:latin typeface="Times New Roman" pitchFamily="18" charset="0"/>
              </a:rPr>
              <a:t>[else:   S</a:t>
            </a:r>
            <a:r>
              <a:rPr lang="en-US" altLang="zh-CN" sz="2800" baseline="-25000" dirty="0" smtClean="0">
                <a:latin typeface="Times New Roman" pitchFamily="18" charset="0"/>
              </a:rPr>
              <a:t>n</a:t>
            </a:r>
            <a:r>
              <a:rPr lang="en-US" altLang="zh-CN" sz="2800" dirty="0" smtClean="0">
                <a:latin typeface="Times New Roman" pitchFamily="18" charset="0"/>
              </a:rPr>
              <a:t>;]</a:t>
            </a:r>
            <a:endParaRPr lang="en-US" altLang="zh-CN" sz="2800" dirty="0">
              <a:latin typeface="Times New Roman" pitchFamily="18" charset="0"/>
            </a:endParaRPr>
          </a:p>
          <a:p>
            <a:pPr>
              <a:lnSpc>
                <a:spcPct val="150000"/>
              </a:lnSpc>
              <a:buFontTx/>
              <a:buNone/>
            </a:pPr>
            <a:r>
              <a:rPr lang="en-US" altLang="zh-CN" dirty="0">
                <a:latin typeface="Times New Roman" pitchFamily="18" charset="0"/>
              </a:rPr>
              <a:t>end</a:t>
            </a:r>
          </a:p>
        </p:txBody>
      </p:sp>
      <p:sp>
        <p:nvSpPr>
          <p:cNvPr id="281604" name="AutoShape 4"/>
          <p:cNvSpPr>
            <a:spLocks noChangeArrowheads="1"/>
          </p:cNvSpPr>
          <p:nvPr/>
        </p:nvSpPr>
        <p:spPr bwMode="auto">
          <a:xfrm>
            <a:off x="1061610" y="1403775"/>
            <a:ext cx="228600" cy="304800"/>
          </a:xfrm>
          <a:prstGeom prst="triangle">
            <a:avLst>
              <a:gd name="adj" fmla="val 56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81605" name="Group 5"/>
          <p:cNvGrpSpPr>
            <a:grpSpLocks/>
          </p:cNvGrpSpPr>
          <p:nvPr/>
        </p:nvGrpSpPr>
        <p:grpSpPr bwMode="auto">
          <a:xfrm>
            <a:off x="1286635" y="2161433"/>
            <a:ext cx="406624" cy="2392692"/>
            <a:chOff x="1440" y="1872"/>
            <a:chExt cx="192" cy="1200"/>
          </a:xfrm>
        </p:grpSpPr>
        <p:sp>
          <p:nvSpPr>
            <p:cNvPr id="281606" name="AutoShape 6"/>
            <p:cNvSpPr>
              <a:spLocks noChangeArrowheads="1"/>
            </p:cNvSpPr>
            <p:nvPr/>
          </p:nvSpPr>
          <p:spPr bwMode="auto">
            <a:xfrm>
              <a:off x="1440" y="1872"/>
              <a:ext cx="96" cy="96"/>
            </a:xfrm>
            <a:prstGeom prst="triangle">
              <a:avLst>
                <a:gd name="adj" fmla="val 5625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1607" name="AutoShape 7"/>
            <p:cNvSpPr>
              <a:spLocks noChangeArrowheads="1"/>
            </p:cNvSpPr>
            <p:nvPr/>
          </p:nvSpPr>
          <p:spPr bwMode="auto">
            <a:xfrm>
              <a:off x="1440" y="2256"/>
              <a:ext cx="96" cy="96"/>
            </a:xfrm>
            <a:prstGeom prst="triangle">
              <a:avLst>
                <a:gd name="adj" fmla="val 5625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1608" name="AutoShape 8"/>
            <p:cNvSpPr>
              <a:spLocks noChangeArrowheads="1"/>
            </p:cNvSpPr>
            <p:nvPr/>
          </p:nvSpPr>
          <p:spPr bwMode="auto">
            <a:xfrm>
              <a:off x="1536" y="2976"/>
              <a:ext cx="96" cy="96"/>
            </a:xfrm>
            <a:prstGeom prst="triangle">
              <a:avLst>
                <a:gd name="adj" fmla="val 5625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81609" name="AutoShape 9"/>
          <p:cNvSpPr>
            <a:spLocks noChangeArrowheads="1"/>
          </p:cNvSpPr>
          <p:nvPr/>
        </p:nvSpPr>
        <p:spPr bwMode="auto">
          <a:xfrm>
            <a:off x="1595524" y="5049180"/>
            <a:ext cx="231171" cy="225695"/>
          </a:xfrm>
          <a:prstGeom prst="triangle">
            <a:avLst>
              <a:gd name="adj" fmla="val 5625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1610" name="AutoShape 10"/>
          <p:cNvSpPr>
            <a:spLocks noChangeArrowheads="1"/>
          </p:cNvSpPr>
          <p:nvPr/>
        </p:nvSpPr>
        <p:spPr bwMode="auto">
          <a:xfrm>
            <a:off x="968025" y="5780088"/>
            <a:ext cx="228600" cy="304800"/>
          </a:xfrm>
          <a:prstGeom prst="triangle">
            <a:avLst>
              <a:gd name="adj" fmla="val 5625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1611" name="Text Box 11"/>
          <p:cNvSpPr txBox="1">
            <a:spLocks noChangeArrowheads="1"/>
          </p:cNvSpPr>
          <p:nvPr/>
        </p:nvSpPr>
        <p:spPr bwMode="auto">
          <a:xfrm>
            <a:off x="2771801" y="1028670"/>
            <a:ext cx="5760000" cy="400110"/>
          </a:xfrm>
          <a:prstGeom prst="rect">
            <a:avLst/>
          </a:prstGeom>
          <a:solidFill>
            <a:srgbClr val="FFFF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noAutofit/>
          </a:bodyPr>
          <a:lstStyle/>
          <a:p>
            <a:r>
              <a:rPr lang="en-US" altLang="zh-CN" sz="2000" dirty="0">
                <a:solidFill>
                  <a:srgbClr val="000000"/>
                </a:solidFill>
                <a:latin typeface="Times New Roman" pitchFamily="18" charset="0"/>
                <a:cs typeface="Times New Roman" panose="02020603050405020304" pitchFamily="18" charset="0"/>
              </a:rPr>
              <a:t>1. </a:t>
            </a:r>
            <a:r>
              <a:rPr lang="zh-CN" altLang="en-US" sz="2000" dirty="0" smtClean="0">
                <a:solidFill>
                  <a:srgbClr val="000000"/>
                </a:solidFill>
                <a:latin typeface="Times New Roman" pitchFamily="18" charset="0"/>
                <a:cs typeface="Times New Roman" panose="02020603050405020304" pitchFamily="18" charset="0"/>
              </a:rPr>
              <a:t>生成语句标号 </a:t>
            </a:r>
            <a:r>
              <a:rPr lang="en-US" altLang="zh-CN" sz="2000" dirty="0" smtClean="0">
                <a:solidFill>
                  <a:srgbClr val="FF0000"/>
                </a:solidFill>
                <a:latin typeface="Times New Roman" pitchFamily="18" charset="0"/>
                <a:cs typeface="Times New Roman" panose="02020603050405020304" pitchFamily="18" charset="0"/>
              </a:rPr>
              <a:t>test</a:t>
            </a:r>
            <a:r>
              <a:rPr lang="en-US" altLang="zh-CN" sz="2000" dirty="0" smtClean="0">
                <a:solidFill>
                  <a:srgbClr val="0000FF"/>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和 </a:t>
            </a:r>
            <a:r>
              <a:rPr lang="en-US" altLang="zh-CN" sz="2000" dirty="0" smtClean="0">
                <a:solidFill>
                  <a:srgbClr val="FF0000"/>
                </a:solidFill>
                <a:latin typeface="Times New Roman" pitchFamily="18" charset="0"/>
                <a:cs typeface="Times New Roman" panose="02020603050405020304" pitchFamily="18" charset="0"/>
              </a:rPr>
              <a:t>next</a:t>
            </a:r>
            <a:r>
              <a:rPr lang="zh-CN" altLang="en-US" sz="2000" dirty="0" smtClean="0">
                <a:solidFill>
                  <a:srgbClr val="000000"/>
                </a:solidFill>
                <a:latin typeface="Times New Roman" pitchFamily="18" charset="0"/>
                <a:cs typeface="Times New Roman" panose="02020603050405020304" pitchFamily="18" charset="0"/>
              </a:rPr>
              <a:t>，插入符号表</a:t>
            </a:r>
            <a:endParaRPr lang="zh-CN" altLang="en-US" sz="2000" dirty="0">
              <a:solidFill>
                <a:srgbClr val="000000"/>
              </a:solidFill>
              <a:latin typeface="Times New Roman" pitchFamily="18" charset="0"/>
              <a:cs typeface="Times New Roman" panose="02020603050405020304" pitchFamily="18" charset="0"/>
            </a:endParaRPr>
          </a:p>
        </p:txBody>
      </p:sp>
      <p:sp>
        <p:nvSpPr>
          <p:cNvPr id="281612" name="Line 12"/>
          <p:cNvSpPr>
            <a:spLocks noChangeShapeType="1"/>
          </p:cNvSpPr>
          <p:nvPr/>
        </p:nvSpPr>
        <p:spPr bwMode="auto">
          <a:xfrm>
            <a:off x="1386880" y="1673805"/>
            <a:ext cx="3048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1613" name="Text Box 13"/>
          <p:cNvSpPr txBox="1">
            <a:spLocks noChangeArrowheads="1"/>
          </p:cNvSpPr>
          <p:nvPr/>
        </p:nvSpPr>
        <p:spPr bwMode="auto">
          <a:xfrm>
            <a:off x="2771801" y="1403775"/>
            <a:ext cx="5760000" cy="1631216"/>
          </a:xfrm>
          <a:prstGeom prst="rect">
            <a:avLst/>
          </a:prstGeom>
          <a:solidFill>
            <a:srgbClr val="CCE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noAutofit/>
          </a:bodyPr>
          <a:lstStyle/>
          <a:p>
            <a:r>
              <a:rPr lang="en-US" altLang="zh-CN" sz="2000" dirty="0">
                <a:solidFill>
                  <a:srgbClr val="000000"/>
                </a:solidFill>
                <a:latin typeface="Times New Roman" pitchFamily="18" charset="0"/>
                <a:cs typeface="Times New Roman" panose="02020603050405020304" pitchFamily="18" charset="0"/>
              </a:rPr>
              <a:t>1. </a:t>
            </a:r>
            <a:r>
              <a:rPr lang="zh-CN" altLang="en-US" sz="2000" dirty="0">
                <a:solidFill>
                  <a:srgbClr val="000000"/>
                </a:solidFill>
                <a:latin typeface="Times New Roman" pitchFamily="18" charset="0"/>
                <a:cs typeface="Times New Roman" panose="02020603050405020304" pitchFamily="18" charset="0"/>
              </a:rPr>
              <a:t>生成对</a:t>
            </a:r>
            <a:r>
              <a:rPr lang="en-US" altLang="zh-CN" sz="2000" dirty="0">
                <a:solidFill>
                  <a:srgbClr val="000000"/>
                </a:solidFill>
                <a:latin typeface="Times New Roman" pitchFamily="18" charset="0"/>
                <a:cs typeface="Times New Roman" panose="02020603050405020304" pitchFamily="18" charset="0"/>
              </a:rPr>
              <a:t>E</a:t>
            </a:r>
            <a:r>
              <a:rPr lang="zh-CN" altLang="en-US" sz="2000" dirty="0">
                <a:solidFill>
                  <a:srgbClr val="000000"/>
                </a:solidFill>
                <a:latin typeface="Times New Roman" pitchFamily="18" charset="0"/>
                <a:cs typeface="Times New Roman" panose="02020603050405020304" pitchFamily="18" charset="0"/>
              </a:rPr>
              <a:t>求值的</a:t>
            </a:r>
            <a:r>
              <a:rPr lang="zh-CN" altLang="en-US" sz="2000" dirty="0" smtClean="0">
                <a:solidFill>
                  <a:srgbClr val="000000"/>
                </a:solidFill>
                <a:latin typeface="Times New Roman" pitchFamily="18" charset="0"/>
                <a:cs typeface="Times New Roman" panose="02020603050405020304" pitchFamily="18" charset="0"/>
              </a:rPr>
              <a:t>代码；</a:t>
            </a:r>
            <a:endParaRPr lang="zh-CN" altLang="en-US" sz="2000" dirty="0">
              <a:solidFill>
                <a:srgbClr val="000000"/>
              </a:solidFill>
              <a:latin typeface="Times New Roman" pitchFamily="18" charset="0"/>
              <a:cs typeface="Times New Roman" panose="02020603050405020304" pitchFamily="18" charset="0"/>
            </a:endParaRPr>
          </a:p>
          <a:p>
            <a:r>
              <a:rPr lang="en-US" altLang="zh-CN" sz="2000" dirty="0">
                <a:solidFill>
                  <a:srgbClr val="000000"/>
                </a:solidFill>
                <a:latin typeface="Times New Roman" pitchFamily="18" charset="0"/>
                <a:cs typeface="Times New Roman" panose="02020603050405020304" pitchFamily="18" charset="0"/>
              </a:rPr>
              <a:t>2</a:t>
            </a:r>
            <a:r>
              <a:rPr lang="en-US" altLang="zh-CN" sz="2000" dirty="0" smtClean="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产生一</a:t>
            </a:r>
            <a:r>
              <a:rPr lang="zh-CN" altLang="en-US" sz="2000" dirty="0">
                <a:solidFill>
                  <a:srgbClr val="000000"/>
                </a:solidFill>
                <a:latin typeface="Times New Roman" pitchFamily="18" charset="0"/>
                <a:cs typeface="Times New Roman" panose="02020603050405020304" pitchFamily="18" charset="0"/>
              </a:rPr>
              <a:t>个临时变量 </a:t>
            </a:r>
            <a:r>
              <a:rPr lang="en-US" altLang="zh-CN" sz="2000" dirty="0" smtClean="0">
                <a:solidFill>
                  <a:srgbClr val="FF0000"/>
                </a:solidFill>
                <a:latin typeface="Times New Roman" pitchFamily="18" charset="0"/>
                <a:cs typeface="Times New Roman" panose="02020603050405020304" pitchFamily="18" charset="0"/>
              </a:rPr>
              <a:t>t</a:t>
            </a:r>
            <a:r>
              <a:rPr lang="zh-CN" altLang="en-US" sz="2000" dirty="0" smtClean="0">
                <a:solidFill>
                  <a:srgbClr val="000000"/>
                </a:solidFill>
                <a:latin typeface="Times New Roman" pitchFamily="18" charset="0"/>
                <a:cs typeface="Times New Roman" panose="02020603050405020304" pitchFamily="18" charset="0"/>
              </a:rPr>
              <a:t>，生成</a:t>
            </a:r>
            <a:r>
              <a:rPr lang="zh-CN" altLang="en-US" sz="2000" dirty="0">
                <a:solidFill>
                  <a:srgbClr val="000000"/>
                </a:solidFill>
                <a:latin typeface="Times New Roman" pitchFamily="18" charset="0"/>
                <a:cs typeface="Times New Roman" panose="02020603050405020304" pitchFamily="18" charset="0"/>
              </a:rPr>
              <a:t>一条赋值</a:t>
            </a:r>
            <a:r>
              <a:rPr lang="zh-CN" altLang="en-US" sz="2000" dirty="0" smtClean="0">
                <a:solidFill>
                  <a:srgbClr val="000000"/>
                </a:solidFill>
                <a:latin typeface="Times New Roman" pitchFamily="18" charset="0"/>
                <a:cs typeface="Times New Roman" panose="02020603050405020304" pitchFamily="18" charset="0"/>
              </a:rPr>
              <a:t>语句，</a:t>
            </a:r>
            <a:r>
              <a:rPr lang="en-US" altLang="zh-CN" sz="2000" dirty="0" smtClean="0">
                <a:solidFill>
                  <a:srgbClr val="000000"/>
                </a:solidFill>
                <a:latin typeface="Times New Roman" pitchFamily="18" charset="0"/>
                <a:cs typeface="Times New Roman" panose="02020603050405020304" pitchFamily="18" charset="0"/>
              </a:rPr>
              <a:t/>
            </a:r>
            <a:br>
              <a:rPr lang="en-US" altLang="zh-CN" sz="2000" dirty="0" smtClean="0">
                <a:solidFill>
                  <a:srgbClr val="000000"/>
                </a:solidFill>
                <a:latin typeface="Times New Roman" pitchFamily="18" charset="0"/>
                <a:cs typeface="Times New Roman" panose="02020603050405020304" pitchFamily="18" charset="0"/>
              </a:rPr>
            </a:br>
            <a:r>
              <a:rPr lang="en-US" altLang="zh-CN" sz="2000" dirty="0" smtClean="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用于将</a:t>
            </a:r>
            <a:r>
              <a:rPr lang="en-US" altLang="zh-CN" sz="2000" dirty="0" smtClean="0">
                <a:solidFill>
                  <a:srgbClr val="000000"/>
                </a:solidFill>
                <a:latin typeface="Times New Roman" pitchFamily="18" charset="0"/>
                <a:cs typeface="Times New Roman" panose="02020603050405020304" pitchFamily="18" charset="0"/>
              </a:rPr>
              <a:t>E</a:t>
            </a:r>
            <a:r>
              <a:rPr lang="zh-CN" altLang="en-US" sz="2000" dirty="0" smtClean="0">
                <a:solidFill>
                  <a:srgbClr val="000000"/>
                </a:solidFill>
                <a:latin typeface="Times New Roman" pitchFamily="18" charset="0"/>
                <a:cs typeface="Times New Roman" panose="02020603050405020304" pitchFamily="18" charset="0"/>
              </a:rPr>
              <a:t>的结果</a:t>
            </a:r>
            <a:r>
              <a:rPr lang="zh-CN" altLang="en-US" sz="2000" dirty="0">
                <a:solidFill>
                  <a:srgbClr val="000000"/>
                </a:solidFill>
                <a:latin typeface="Times New Roman" pitchFamily="18" charset="0"/>
                <a:cs typeface="Times New Roman" panose="02020603050405020304" pitchFamily="18" charset="0"/>
              </a:rPr>
              <a:t>值</a:t>
            </a:r>
            <a:r>
              <a:rPr lang="zh-CN" altLang="en-US" sz="2000" dirty="0" smtClean="0">
                <a:solidFill>
                  <a:srgbClr val="000000"/>
                </a:solidFill>
                <a:latin typeface="Times New Roman" pitchFamily="18" charset="0"/>
                <a:cs typeface="Times New Roman" panose="02020603050405020304" pitchFamily="18" charset="0"/>
              </a:rPr>
              <a:t>存入</a:t>
            </a:r>
            <a:r>
              <a:rPr lang="en-US" altLang="zh-CN" sz="2000" dirty="0" smtClean="0">
                <a:solidFill>
                  <a:srgbClr val="000000"/>
                </a:solidFill>
                <a:latin typeface="Times New Roman" pitchFamily="18" charset="0"/>
                <a:cs typeface="Times New Roman" panose="02020603050405020304" pitchFamily="18" charset="0"/>
              </a:rPr>
              <a:t>t</a:t>
            </a:r>
            <a:r>
              <a:rPr lang="zh-CN" altLang="en-US" sz="2000" dirty="0" smtClean="0">
                <a:solidFill>
                  <a:srgbClr val="000000"/>
                </a:solidFill>
                <a:latin typeface="Times New Roman" pitchFamily="18" charset="0"/>
                <a:cs typeface="Times New Roman" panose="02020603050405020304" pitchFamily="18" charset="0"/>
              </a:rPr>
              <a:t>中；</a:t>
            </a:r>
            <a:endParaRPr lang="zh-CN" altLang="en-US" sz="2000" dirty="0">
              <a:solidFill>
                <a:srgbClr val="000000"/>
              </a:solidFill>
              <a:latin typeface="Times New Roman" pitchFamily="18" charset="0"/>
              <a:cs typeface="Times New Roman" panose="02020603050405020304" pitchFamily="18" charset="0"/>
            </a:endParaRPr>
          </a:p>
          <a:p>
            <a:r>
              <a:rPr lang="en-US" altLang="zh-CN" sz="2000" dirty="0">
                <a:solidFill>
                  <a:srgbClr val="000000"/>
                </a:solidFill>
                <a:latin typeface="Times New Roman" pitchFamily="18" charset="0"/>
                <a:cs typeface="Times New Roman" panose="02020603050405020304" pitchFamily="18" charset="0"/>
              </a:rPr>
              <a:t>3. </a:t>
            </a:r>
            <a:r>
              <a:rPr lang="zh-CN" altLang="en-US" sz="2000" dirty="0" smtClean="0">
                <a:solidFill>
                  <a:srgbClr val="000000"/>
                </a:solidFill>
                <a:latin typeface="Times New Roman" pitchFamily="18" charset="0"/>
                <a:cs typeface="Times New Roman" panose="02020603050405020304" pitchFamily="18" charset="0"/>
              </a:rPr>
              <a:t>产生待回填的转移指令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a:t>
            </a:r>
            <a:r>
              <a:rPr lang="en-US" altLang="zh-CN" sz="2000" dirty="0" smtClean="0">
                <a:solidFill>
                  <a:srgbClr val="000000"/>
                </a:solidFill>
                <a:latin typeface="Times New Roman" pitchFamily="18" charset="0"/>
                <a:cs typeface="Times New Roman" panose="02020603050405020304" pitchFamily="18" charset="0"/>
              </a:rPr>
              <a:t>test</a:t>
            </a:r>
            <a:r>
              <a:rPr lang="zh-CN" altLang="en-US" sz="2000" dirty="0" smtClean="0">
                <a:solidFill>
                  <a:srgbClr val="000000"/>
                </a:solidFill>
                <a:latin typeface="Times New Roman" pitchFamily="18" charset="0"/>
                <a:cs typeface="Times New Roman" panose="02020603050405020304" pitchFamily="18" charset="0"/>
              </a:rPr>
              <a:t>；</a:t>
            </a:r>
            <a:r>
              <a:rPr lang="en-US" altLang="zh-CN" sz="2000" dirty="0" smtClean="0">
                <a:solidFill>
                  <a:srgbClr val="000000"/>
                </a:solidFill>
                <a:latin typeface="Times New Roman" pitchFamily="18" charset="0"/>
                <a:cs typeface="Times New Roman" panose="02020603050405020304" pitchFamily="18" charset="0"/>
              </a:rPr>
              <a:t/>
            </a:r>
            <a:br>
              <a:rPr lang="en-US" altLang="zh-CN" sz="2000" dirty="0" smtClean="0">
                <a:solidFill>
                  <a:srgbClr val="000000"/>
                </a:solidFill>
                <a:latin typeface="Times New Roman" pitchFamily="18" charset="0"/>
                <a:cs typeface="Times New Roman" panose="02020603050405020304" pitchFamily="18" charset="0"/>
              </a:rPr>
            </a:br>
            <a:r>
              <a:rPr lang="en-US" altLang="zh-CN" sz="2000" dirty="0" smtClean="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并将该语句插入标号 </a:t>
            </a:r>
            <a:r>
              <a:rPr lang="en-US" altLang="zh-CN" sz="2000" dirty="0" smtClean="0">
                <a:solidFill>
                  <a:srgbClr val="000000"/>
                </a:solidFill>
                <a:latin typeface="Times New Roman" pitchFamily="18" charset="0"/>
                <a:cs typeface="Times New Roman" panose="02020603050405020304" pitchFamily="18" charset="0"/>
              </a:rPr>
              <a:t>test </a:t>
            </a:r>
            <a:r>
              <a:rPr lang="zh-CN" altLang="en-US" sz="2000" dirty="0" smtClean="0">
                <a:solidFill>
                  <a:srgbClr val="000000"/>
                </a:solidFill>
                <a:latin typeface="Times New Roman" pitchFamily="18" charset="0"/>
                <a:cs typeface="Times New Roman" panose="02020603050405020304" pitchFamily="18" charset="0"/>
              </a:rPr>
              <a:t>的语句链中。</a:t>
            </a:r>
            <a:endParaRPr lang="en-US" altLang="zh-CN" sz="2000" dirty="0">
              <a:solidFill>
                <a:srgbClr val="000000"/>
              </a:solidFill>
              <a:latin typeface="Times New Roman" pitchFamily="18" charset="0"/>
              <a:cs typeface="Times New Roman" panose="02020603050405020304" pitchFamily="18" charset="0"/>
            </a:endParaRPr>
          </a:p>
        </p:txBody>
      </p:sp>
      <p:cxnSp>
        <p:nvCxnSpPr>
          <p:cNvPr id="281614" name="AutoShape 14"/>
          <p:cNvCxnSpPr>
            <a:cxnSpLocks noChangeShapeType="1"/>
            <a:stCxn id="281612" idx="1"/>
            <a:endCxn id="281613" idx="1"/>
          </p:cNvCxnSpPr>
          <p:nvPr/>
        </p:nvCxnSpPr>
        <p:spPr bwMode="auto">
          <a:xfrm rot="16200000" flipH="1">
            <a:off x="1958951" y="1406534"/>
            <a:ext cx="545577" cy="1080121"/>
          </a:xfrm>
          <a:prstGeom prst="bentConnector4">
            <a:avLst>
              <a:gd name="adj1" fmla="val 48802"/>
              <a:gd name="adj2" fmla="val 50000"/>
            </a:avLst>
          </a:prstGeom>
          <a:noFill/>
          <a:ln w="28575">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615" name="AutoShape 15"/>
          <p:cNvCxnSpPr>
            <a:cxnSpLocks noChangeShapeType="1"/>
            <a:stCxn id="281604" idx="0"/>
            <a:endCxn id="281611" idx="1"/>
          </p:cNvCxnSpPr>
          <p:nvPr/>
        </p:nvCxnSpPr>
        <p:spPr bwMode="auto">
          <a:xfrm rot="5400000" flipH="1" flipV="1">
            <a:off x="1893474" y="525449"/>
            <a:ext cx="175050" cy="1581603"/>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1616" name="Text Box 16"/>
          <p:cNvSpPr txBox="1">
            <a:spLocks noChangeArrowheads="1"/>
          </p:cNvSpPr>
          <p:nvPr/>
        </p:nvSpPr>
        <p:spPr bwMode="auto">
          <a:xfrm>
            <a:off x="2771800" y="3042255"/>
            <a:ext cx="5760000" cy="741917"/>
          </a:xfrm>
          <a:prstGeom prst="rect">
            <a:avLst/>
          </a:prstGeom>
          <a:solidFill>
            <a:schemeClr val="bg1"/>
          </a:solidFill>
          <a:ln w="9525">
            <a:solidFill>
              <a:srgbClr val="0000FF"/>
            </a:solidFill>
            <a:miter lim="800000"/>
            <a:headEnd/>
            <a:tailEnd/>
          </a:ln>
          <a:effectLst/>
          <a:extLst/>
        </p:spPr>
        <p:txBody>
          <a:bodyPr wrap="square" anchor="t" anchorCtr="0">
            <a:noAutofit/>
          </a:bodyPr>
          <a:lstStyle>
            <a:lvl1pPr marL="374650" indent="-374650">
              <a:defRPr kumimoji="1" sz="2400">
                <a:solidFill>
                  <a:schemeClr val="tx1"/>
                </a:solidFill>
                <a:latin typeface="Times New Roman" pitchFamily="18" charset="0"/>
                <a:ea typeface="宋体" pitchFamily="2" charset="-122"/>
              </a:defRPr>
            </a:lvl1pPr>
            <a:lvl2pPr marL="5651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dirty="0">
                <a:solidFill>
                  <a:srgbClr val="000000"/>
                </a:solidFill>
                <a:ea typeface="黑体" pitchFamily="2" charset="-122"/>
                <a:cs typeface="Times New Roman" panose="02020603050405020304" pitchFamily="18" charset="0"/>
              </a:rPr>
              <a:t>1. </a:t>
            </a:r>
            <a:r>
              <a:rPr lang="en-US" altLang="zh-CN" sz="2000" dirty="0" smtClean="0">
                <a:solidFill>
                  <a:srgbClr val="000000"/>
                </a:solidFill>
                <a:ea typeface="黑体" pitchFamily="2" charset="-122"/>
                <a:cs typeface="Times New Roman" panose="02020603050405020304" pitchFamily="18" charset="0"/>
              </a:rPr>
              <a:t> </a:t>
            </a:r>
            <a:r>
              <a:rPr lang="zh-CN" altLang="en-US" sz="2000" dirty="0" smtClean="0">
                <a:solidFill>
                  <a:srgbClr val="000000"/>
                </a:solidFill>
                <a:ea typeface="黑体" pitchFamily="2" charset="-122"/>
                <a:cs typeface="Times New Roman" panose="02020603050405020304" pitchFamily="18" charset="0"/>
              </a:rPr>
              <a:t>将</a:t>
            </a:r>
            <a:r>
              <a:rPr lang="en-US" altLang="zh-CN" sz="2000" dirty="0" smtClean="0">
                <a:solidFill>
                  <a:srgbClr val="000000"/>
                </a:solidFill>
                <a:ea typeface="黑体" pitchFamily="2" charset="-122"/>
                <a:cs typeface="Times New Roman" panose="02020603050405020304" pitchFamily="18" charset="0"/>
              </a:rPr>
              <a:t>V</a:t>
            </a:r>
            <a:r>
              <a:rPr lang="en-US" altLang="zh-CN" sz="2000" baseline="-25000" dirty="0" smtClean="0">
                <a:solidFill>
                  <a:srgbClr val="000000"/>
                </a:solidFill>
                <a:ea typeface="黑体" pitchFamily="2" charset="-122"/>
                <a:cs typeface="Times New Roman" panose="02020603050405020304" pitchFamily="18" charset="0"/>
              </a:rPr>
              <a:t>i</a:t>
            </a:r>
            <a:r>
              <a:rPr lang="zh-CN" altLang="en-US" sz="2000" dirty="0" smtClean="0">
                <a:solidFill>
                  <a:srgbClr val="000000"/>
                </a:solidFill>
                <a:ea typeface="黑体" pitchFamily="2" charset="-122"/>
                <a:cs typeface="Times New Roman" panose="02020603050405020304" pitchFamily="18" charset="0"/>
              </a:rPr>
              <a:t>的值及</a:t>
            </a:r>
            <a:r>
              <a:rPr lang="en-US" altLang="zh-CN" sz="2000" dirty="0" err="1" smtClean="0">
                <a:solidFill>
                  <a:srgbClr val="000000"/>
                </a:solidFill>
                <a:ea typeface="黑体" pitchFamily="2" charset="-122"/>
                <a:cs typeface="Times New Roman" panose="02020603050405020304" pitchFamily="18" charset="0"/>
              </a:rPr>
              <a:t>nextquad</a:t>
            </a:r>
            <a:r>
              <a:rPr lang="zh-CN" altLang="en-US" sz="2000" dirty="0" smtClean="0">
                <a:solidFill>
                  <a:srgbClr val="000000"/>
                </a:solidFill>
                <a:ea typeface="黑体" pitchFamily="2" charset="-122"/>
                <a:cs typeface="Times New Roman" panose="02020603050405020304" pitchFamily="18" charset="0"/>
              </a:rPr>
              <a:t>的当前值</a:t>
            </a:r>
            <a:r>
              <a:rPr lang="en-US" altLang="zh-CN" sz="2000" dirty="0" smtClean="0">
                <a:solidFill>
                  <a:srgbClr val="000000"/>
                </a:solidFill>
                <a:ea typeface="黑体" pitchFamily="2" charset="-122"/>
                <a:cs typeface="Times New Roman" panose="02020603050405020304" pitchFamily="18" charset="0"/>
              </a:rPr>
              <a:t/>
            </a:r>
            <a:br>
              <a:rPr lang="en-US" altLang="zh-CN" sz="2000" dirty="0" smtClean="0">
                <a:solidFill>
                  <a:srgbClr val="000000"/>
                </a:solidFill>
                <a:ea typeface="黑体" pitchFamily="2" charset="-122"/>
                <a:cs typeface="Times New Roman" panose="02020603050405020304" pitchFamily="18" charset="0"/>
              </a:rPr>
            </a:br>
            <a:r>
              <a:rPr lang="zh-CN" altLang="en-US" sz="2000" dirty="0" smtClean="0">
                <a:solidFill>
                  <a:srgbClr val="000000"/>
                </a:solidFill>
                <a:ea typeface="黑体" pitchFamily="2" charset="-122"/>
                <a:cs typeface="Times New Roman" panose="02020603050405020304" pitchFamily="18" charset="0"/>
              </a:rPr>
              <a:t>加入</a:t>
            </a:r>
            <a:r>
              <a:rPr lang="en-US" altLang="zh-CN" sz="2000" dirty="0" smtClean="0">
                <a:solidFill>
                  <a:srgbClr val="000000"/>
                </a:solidFill>
                <a:ea typeface="黑体" pitchFamily="2" charset="-122"/>
                <a:cs typeface="Times New Roman" panose="02020603050405020304" pitchFamily="18" charset="0"/>
              </a:rPr>
              <a:t>CASE</a:t>
            </a:r>
            <a:r>
              <a:rPr lang="zh-CN" altLang="en-US" sz="2000" dirty="0" smtClean="0">
                <a:solidFill>
                  <a:srgbClr val="000000"/>
                </a:solidFill>
                <a:ea typeface="黑体" pitchFamily="2" charset="-122"/>
                <a:cs typeface="Times New Roman" panose="02020603050405020304" pitchFamily="18" charset="0"/>
              </a:rPr>
              <a:t>队列；</a:t>
            </a:r>
            <a:endParaRPr lang="zh-CN" altLang="en-US" sz="2000" dirty="0">
              <a:solidFill>
                <a:srgbClr val="000000"/>
              </a:solidFill>
              <a:ea typeface="黑体" pitchFamily="2" charset="-122"/>
              <a:cs typeface="Times New Roman" panose="02020603050405020304" pitchFamily="18" charset="0"/>
            </a:endParaRPr>
          </a:p>
        </p:txBody>
      </p:sp>
      <p:cxnSp>
        <p:nvCxnSpPr>
          <p:cNvPr id="281617" name="AutoShape 17"/>
          <p:cNvCxnSpPr>
            <a:cxnSpLocks noChangeShapeType="1"/>
            <a:stCxn id="281607" idx="3"/>
            <a:endCxn id="281616" idx="1"/>
          </p:cNvCxnSpPr>
          <p:nvPr/>
        </p:nvCxnSpPr>
        <p:spPr bwMode="auto">
          <a:xfrm rot="16200000" flipH="1">
            <a:off x="1939047" y="2580460"/>
            <a:ext cx="294705" cy="1370802"/>
          </a:xfrm>
          <a:prstGeom prst="bentConnector2">
            <a:avLst/>
          </a:prstGeom>
          <a:noFill/>
          <a:ln w="2857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1618" name="Line 18"/>
          <p:cNvSpPr>
            <a:spLocks noChangeShapeType="1"/>
          </p:cNvSpPr>
          <p:nvPr/>
        </p:nvSpPr>
        <p:spPr bwMode="auto">
          <a:xfrm>
            <a:off x="1556665" y="3158970"/>
            <a:ext cx="30480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sp>
        <p:nvSpPr>
          <p:cNvPr id="281619" name="Text Box 19"/>
          <p:cNvSpPr txBox="1">
            <a:spLocks noChangeArrowheads="1"/>
          </p:cNvSpPr>
          <p:nvPr/>
        </p:nvSpPr>
        <p:spPr bwMode="auto">
          <a:xfrm>
            <a:off x="2771801" y="3789039"/>
            <a:ext cx="4275474" cy="1372988"/>
          </a:xfrm>
          <a:prstGeom prst="rect">
            <a:avLst/>
          </a:prstGeom>
          <a:solidFill>
            <a:srgbClr val="FFCCCC"/>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noAutofit/>
          </a:bodyPr>
          <a:lstStyle/>
          <a:p>
            <a:r>
              <a:rPr lang="en-US" altLang="zh-CN" sz="2000" dirty="0" smtClean="0">
                <a:solidFill>
                  <a:srgbClr val="000000"/>
                </a:solidFill>
                <a:latin typeface="Times New Roman" pitchFamily="18" charset="0"/>
                <a:cs typeface="Times New Roman" panose="02020603050405020304" pitchFamily="18" charset="0"/>
              </a:rPr>
              <a:t>1. </a:t>
            </a:r>
            <a:r>
              <a:rPr lang="zh-CN" altLang="en-US" sz="2000" dirty="0" smtClean="0">
                <a:solidFill>
                  <a:srgbClr val="000000"/>
                </a:solidFill>
                <a:latin typeface="Times New Roman" pitchFamily="18" charset="0"/>
                <a:cs typeface="Times New Roman" panose="02020603050405020304" pitchFamily="18" charset="0"/>
              </a:rPr>
              <a:t>生成 </a:t>
            </a:r>
            <a:r>
              <a:rPr lang="en-US" altLang="zh-CN" sz="2000" dirty="0">
                <a:solidFill>
                  <a:srgbClr val="000000"/>
                </a:solidFill>
                <a:latin typeface="Times New Roman" pitchFamily="18" charset="0"/>
                <a:cs typeface="Times New Roman" panose="02020603050405020304" pitchFamily="18" charset="0"/>
              </a:rPr>
              <a:t>S</a:t>
            </a:r>
            <a:r>
              <a:rPr lang="en-US" altLang="zh-CN" sz="2000" baseline="-25000" dirty="0">
                <a:solidFill>
                  <a:srgbClr val="000000"/>
                </a:solidFill>
                <a:latin typeface="Times New Roman" pitchFamily="18" charset="0"/>
                <a:cs typeface="Times New Roman" panose="02020603050405020304" pitchFamily="18" charset="0"/>
              </a:rPr>
              <a:t>i</a:t>
            </a:r>
            <a:r>
              <a:rPr lang="en-US" altLang="zh-CN" sz="2000" dirty="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的</a:t>
            </a:r>
            <a:r>
              <a:rPr lang="zh-CN" altLang="en-US" sz="2000" dirty="0">
                <a:solidFill>
                  <a:srgbClr val="000000"/>
                </a:solidFill>
                <a:latin typeface="Times New Roman" pitchFamily="18" charset="0"/>
                <a:cs typeface="Times New Roman" panose="02020603050405020304" pitchFamily="18" charset="0"/>
              </a:rPr>
              <a:t>三地址</a:t>
            </a:r>
            <a:r>
              <a:rPr lang="zh-CN" altLang="en-US" sz="2000" dirty="0" smtClean="0">
                <a:solidFill>
                  <a:srgbClr val="000000"/>
                </a:solidFill>
                <a:latin typeface="Times New Roman" pitchFamily="18" charset="0"/>
                <a:cs typeface="Times New Roman" panose="02020603050405020304" pitchFamily="18" charset="0"/>
              </a:rPr>
              <a:t>代码；</a:t>
            </a:r>
            <a:r>
              <a:rPr lang="zh-CN" altLang="en-US" sz="2000" dirty="0">
                <a:solidFill>
                  <a:srgbClr val="000000"/>
                </a:solidFill>
                <a:latin typeface="Times New Roman" pitchFamily="18" charset="0"/>
                <a:cs typeface="Times New Roman" panose="02020603050405020304" pitchFamily="18" charset="0"/>
              </a:rPr>
              <a:t/>
            </a:r>
            <a:br>
              <a:rPr lang="zh-CN" altLang="en-US" sz="2000" dirty="0">
                <a:solidFill>
                  <a:srgbClr val="000000"/>
                </a:solidFill>
                <a:latin typeface="Times New Roman" pitchFamily="18" charset="0"/>
                <a:cs typeface="Times New Roman" panose="02020603050405020304" pitchFamily="18" charset="0"/>
              </a:rPr>
            </a:br>
            <a:r>
              <a:rPr lang="en-US" altLang="zh-CN" sz="2000" dirty="0" smtClean="0">
                <a:solidFill>
                  <a:srgbClr val="000000"/>
                </a:solidFill>
                <a:latin typeface="Times New Roman" pitchFamily="18" charset="0"/>
                <a:cs typeface="Times New Roman" panose="02020603050405020304" pitchFamily="18" charset="0"/>
              </a:rPr>
              <a:t>2</a:t>
            </a:r>
            <a:r>
              <a:rPr lang="en-US" altLang="zh-CN" sz="2000" dirty="0">
                <a:solidFill>
                  <a:srgbClr val="000000"/>
                </a:solidFill>
                <a:latin typeface="Times New Roman" pitchFamily="18" charset="0"/>
                <a:cs typeface="Times New Roman" panose="02020603050405020304" pitchFamily="18" charset="0"/>
              </a:rPr>
              <a:t>. </a:t>
            </a:r>
            <a:r>
              <a:rPr lang="zh-CN" altLang="en-US" sz="2000" dirty="0">
                <a:solidFill>
                  <a:srgbClr val="000000"/>
                </a:solidFill>
                <a:latin typeface="Times New Roman" pitchFamily="18" charset="0"/>
                <a:cs typeface="Times New Roman" panose="02020603050405020304" pitchFamily="18" charset="0"/>
              </a:rPr>
              <a:t>产生待</a:t>
            </a:r>
            <a:r>
              <a:rPr lang="zh-CN" altLang="en-US" sz="2000" dirty="0" smtClean="0">
                <a:solidFill>
                  <a:srgbClr val="000000"/>
                </a:solidFill>
                <a:latin typeface="Times New Roman" pitchFamily="18" charset="0"/>
                <a:cs typeface="Times New Roman" panose="02020603050405020304" pitchFamily="18" charset="0"/>
              </a:rPr>
              <a:t>回填转移指令  </a:t>
            </a:r>
            <a:r>
              <a:rPr lang="en-US" altLang="zh-CN" sz="2000" dirty="0" err="1">
                <a:solidFill>
                  <a:srgbClr val="000000"/>
                </a:solidFill>
                <a:latin typeface="Times New Roman" pitchFamily="18" charset="0"/>
                <a:cs typeface="Times New Roman" panose="02020603050405020304" pitchFamily="18" charset="0"/>
              </a:rPr>
              <a:t>goto</a:t>
            </a:r>
            <a:r>
              <a:rPr lang="en-US" altLang="zh-CN" sz="2000" dirty="0">
                <a:solidFill>
                  <a:srgbClr val="000000"/>
                </a:solidFill>
                <a:latin typeface="Times New Roman" pitchFamily="18" charset="0"/>
                <a:cs typeface="Times New Roman" panose="02020603050405020304" pitchFamily="18" charset="0"/>
              </a:rPr>
              <a:t> </a:t>
            </a:r>
            <a:r>
              <a:rPr lang="en-US" altLang="zh-CN" sz="2000" dirty="0" smtClean="0">
                <a:solidFill>
                  <a:srgbClr val="000000"/>
                </a:solidFill>
                <a:latin typeface="Times New Roman" pitchFamily="18" charset="0"/>
                <a:cs typeface="Times New Roman" panose="02020603050405020304" pitchFamily="18" charset="0"/>
              </a:rPr>
              <a:t>next</a:t>
            </a:r>
            <a:r>
              <a:rPr lang="zh-CN" altLang="en-US" sz="2000" dirty="0" smtClean="0">
                <a:solidFill>
                  <a:srgbClr val="000000"/>
                </a:solidFill>
                <a:latin typeface="Times New Roman" pitchFamily="18" charset="0"/>
                <a:cs typeface="Times New Roman" panose="02020603050405020304" pitchFamily="18" charset="0"/>
              </a:rPr>
              <a:t>；</a:t>
            </a:r>
            <a:r>
              <a:rPr lang="en-US" altLang="zh-CN" sz="2000" dirty="0" smtClean="0">
                <a:solidFill>
                  <a:srgbClr val="000000"/>
                </a:solidFill>
                <a:latin typeface="Times New Roman" pitchFamily="18" charset="0"/>
                <a:cs typeface="Times New Roman" panose="02020603050405020304" pitchFamily="18" charset="0"/>
              </a:rPr>
              <a:t/>
            </a:r>
            <a:br>
              <a:rPr lang="en-US" altLang="zh-CN" sz="2000" dirty="0" smtClean="0">
                <a:solidFill>
                  <a:srgbClr val="000000"/>
                </a:solidFill>
                <a:latin typeface="Times New Roman" pitchFamily="18" charset="0"/>
                <a:cs typeface="Times New Roman" panose="02020603050405020304" pitchFamily="18" charset="0"/>
              </a:rPr>
            </a:br>
            <a:r>
              <a:rPr lang="en-US" altLang="zh-CN" sz="2000" dirty="0" smtClean="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并</a:t>
            </a:r>
            <a:r>
              <a:rPr lang="zh-CN" altLang="en-US" sz="2000" dirty="0">
                <a:solidFill>
                  <a:srgbClr val="000000"/>
                </a:solidFill>
                <a:latin typeface="Times New Roman" pitchFamily="18" charset="0"/>
                <a:cs typeface="Times New Roman" panose="02020603050405020304" pitchFamily="18" charset="0"/>
              </a:rPr>
              <a:t>将该语句插入标号 </a:t>
            </a:r>
            <a:r>
              <a:rPr lang="en-US" altLang="zh-CN" sz="2000" dirty="0" smtClean="0">
                <a:solidFill>
                  <a:srgbClr val="000000"/>
                </a:solidFill>
                <a:latin typeface="Times New Roman" pitchFamily="18" charset="0"/>
                <a:cs typeface="Times New Roman" panose="02020603050405020304" pitchFamily="18" charset="0"/>
              </a:rPr>
              <a:t>next </a:t>
            </a:r>
            <a:r>
              <a:rPr lang="zh-CN" altLang="en-US" sz="2000" dirty="0">
                <a:solidFill>
                  <a:srgbClr val="000000"/>
                </a:solidFill>
                <a:latin typeface="Times New Roman" pitchFamily="18" charset="0"/>
                <a:cs typeface="Times New Roman" panose="02020603050405020304" pitchFamily="18" charset="0"/>
              </a:rPr>
              <a:t>的</a:t>
            </a:r>
            <a:r>
              <a:rPr lang="zh-CN" altLang="en-US" sz="2000" dirty="0" smtClean="0">
                <a:solidFill>
                  <a:srgbClr val="000000"/>
                </a:solidFill>
                <a:latin typeface="Times New Roman" pitchFamily="18" charset="0"/>
                <a:cs typeface="Times New Roman" panose="02020603050405020304" pitchFamily="18" charset="0"/>
              </a:rPr>
              <a:t>语句</a:t>
            </a:r>
            <a:r>
              <a:rPr lang="en-US" altLang="zh-CN" sz="2000" dirty="0" smtClean="0">
                <a:solidFill>
                  <a:srgbClr val="000000"/>
                </a:solidFill>
                <a:latin typeface="Times New Roman" pitchFamily="18" charset="0"/>
                <a:cs typeface="Times New Roman" panose="02020603050405020304" pitchFamily="18" charset="0"/>
              </a:rPr>
              <a:t/>
            </a:r>
            <a:br>
              <a:rPr lang="en-US" altLang="zh-CN" sz="2000" dirty="0" smtClean="0">
                <a:solidFill>
                  <a:srgbClr val="000000"/>
                </a:solidFill>
                <a:latin typeface="Times New Roman" pitchFamily="18" charset="0"/>
                <a:cs typeface="Times New Roman" panose="02020603050405020304" pitchFamily="18" charset="0"/>
              </a:rPr>
            </a:br>
            <a:r>
              <a:rPr lang="en-US" altLang="zh-CN" sz="2000" dirty="0" smtClean="0">
                <a:solidFill>
                  <a:srgbClr val="000000"/>
                </a:solidFill>
                <a:latin typeface="Times New Roman" pitchFamily="18" charset="0"/>
                <a:cs typeface="Times New Roman" panose="02020603050405020304" pitchFamily="18" charset="0"/>
              </a:rPr>
              <a:t>    </a:t>
            </a:r>
            <a:r>
              <a:rPr lang="zh-CN" altLang="en-US" sz="2000" dirty="0" smtClean="0">
                <a:solidFill>
                  <a:srgbClr val="000000"/>
                </a:solidFill>
                <a:latin typeface="Times New Roman" pitchFamily="18" charset="0"/>
                <a:cs typeface="Times New Roman" panose="02020603050405020304" pitchFamily="18" charset="0"/>
              </a:rPr>
              <a:t>链</a:t>
            </a:r>
            <a:r>
              <a:rPr lang="zh-CN" altLang="en-US" sz="2000" dirty="0">
                <a:solidFill>
                  <a:srgbClr val="000000"/>
                </a:solidFill>
                <a:latin typeface="Times New Roman" pitchFamily="18" charset="0"/>
                <a:cs typeface="Times New Roman" panose="02020603050405020304" pitchFamily="18" charset="0"/>
              </a:rPr>
              <a:t>中。</a:t>
            </a:r>
            <a:endParaRPr lang="en-US" altLang="zh-CN" sz="2000" dirty="0" smtClean="0">
              <a:solidFill>
                <a:srgbClr val="000000"/>
              </a:solidFill>
              <a:latin typeface="Times New Roman" pitchFamily="18" charset="0"/>
              <a:cs typeface="Times New Roman" panose="02020603050405020304" pitchFamily="18" charset="0"/>
            </a:endParaRPr>
          </a:p>
        </p:txBody>
      </p:sp>
      <p:cxnSp>
        <p:nvCxnSpPr>
          <p:cNvPr id="281620" name="AutoShape 20"/>
          <p:cNvCxnSpPr>
            <a:cxnSpLocks noChangeShapeType="1"/>
            <a:stCxn id="281618" idx="1"/>
            <a:endCxn id="281619" idx="1"/>
          </p:cNvCxnSpPr>
          <p:nvPr/>
        </p:nvCxnSpPr>
        <p:spPr bwMode="auto">
          <a:xfrm rot="16200000" flipH="1">
            <a:off x="1658352" y="3362084"/>
            <a:ext cx="1316562" cy="910336"/>
          </a:xfrm>
          <a:prstGeom prst="bentConnector4">
            <a:avLst>
              <a:gd name="adj1" fmla="val 44737"/>
              <a:gd name="adj2" fmla="val 62999"/>
            </a:avLst>
          </a:prstGeom>
          <a:noFill/>
          <a:ln w="28575">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622" name="AutoShape 22"/>
          <p:cNvCxnSpPr>
            <a:cxnSpLocks noChangeShapeType="1"/>
            <a:stCxn id="281610" idx="3"/>
            <a:endCxn id="281621" idx="1"/>
          </p:cNvCxnSpPr>
          <p:nvPr/>
        </p:nvCxnSpPr>
        <p:spPr bwMode="auto">
          <a:xfrm rot="16200000" flipH="1">
            <a:off x="1903374" y="5278127"/>
            <a:ext cx="61667" cy="1675188"/>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1623" name="AutoShape 23"/>
          <p:cNvCxnSpPr>
            <a:cxnSpLocks noChangeShapeType="1"/>
            <a:stCxn id="281609" idx="3"/>
            <a:endCxn id="60" idx="1"/>
          </p:cNvCxnSpPr>
          <p:nvPr/>
        </p:nvCxnSpPr>
        <p:spPr bwMode="auto">
          <a:xfrm rot="16200000" flipH="1">
            <a:off x="2223782" y="4776651"/>
            <a:ext cx="49795" cy="1046242"/>
          </a:xfrm>
          <a:prstGeom prst="bentConnector2">
            <a:avLst/>
          </a:prstGeom>
          <a:noFill/>
          <a:ln w="2857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5723" y="66375"/>
            <a:ext cx="3664222" cy="932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270" y="3042256"/>
            <a:ext cx="1993578" cy="214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6"/>
          <p:cNvSpPr txBox="1">
            <a:spLocks noChangeArrowheads="1"/>
          </p:cNvSpPr>
          <p:nvPr/>
        </p:nvSpPr>
        <p:spPr bwMode="auto">
          <a:xfrm>
            <a:off x="2771800" y="5139190"/>
            <a:ext cx="5760000" cy="370959"/>
          </a:xfrm>
          <a:prstGeom prst="rect">
            <a:avLst/>
          </a:prstGeom>
          <a:solidFill>
            <a:schemeClr val="bg1"/>
          </a:solidFill>
          <a:ln w="9525">
            <a:solidFill>
              <a:srgbClr val="0000FF"/>
            </a:solidFill>
            <a:miter lim="800000"/>
            <a:headEnd/>
            <a:tailEnd/>
          </a:ln>
          <a:effectLst/>
          <a:extLst/>
        </p:spPr>
        <p:txBody>
          <a:bodyPr wrap="square" anchor="t" anchorCtr="0">
            <a:noAutofit/>
          </a:bodyPr>
          <a:lstStyle>
            <a:lvl1pPr marL="374650" indent="-374650">
              <a:defRPr kumimoji="1" sz="2400">
                <a:solidFill>
                  <a:schemeClr val="tx1"/>
                </a:solidFill>
                <a:latin typeface="Times New Roman" pitchFamily="18" charset="0"/>
                <a:ea typeface="宋体" pitchFamily="2" charset="-122"/>
              </a:defRPr>
            </a:lvl1pPr>
            <a:lvl2pPr marL="5651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dirty="0">
                <a:solidFill>
                  <a:srgbClr val="000000"/>
                </a:solidFill>
                <a:ea typeface="黑体" pitchFamily="2" charset="-122"/>
                <a:cs typeface="Times New Roman" panose="02020603050405020304" pitchFamily="18" charset="0"/>
              </a:rPr>
              <a:t>1. </a:t>
            </a:r>
            <a:r>
              <a:rPr lang="en-US" altLang="zh-CN" sz="2000" dirty="0" smtClean="0">
                <a:solidFill>
                  <a:srgbClr val="000000"/>
                </a:solidFill>
                <a:ea typeface="黑体" pitchFamily="2" charset="-122"/>
                <a:cs typeface="Times New Roman" panose="02020603050405020304" pitchFamily="18" charset="0"/>
              </a:rPr>
              <a:t> </a:t>
            </a:r>
            <a:r>
              <a:rPr lang="zh-CN" altLang="en-US" sz="2000" dirty="0" smtClean="0">
                <a:solidFill>
                  <a:srgbClr val="000000"/>
                </a:solidFill>
                <a:ea typeface="黑体" pitchFamily="2" charset="-122"/>
                <a:cs typeface="Times New Roman" panose="02020603050405020304" pitchFamily="18" charset="0"/>
              </a:rPr>
              <a:t>将</a:t>
            </a:r>
            <a:r>
              <a:rPr lang="en-US" altLang="zh-CN" sz="2000" dirty="0" smtClean="0">
                <a:solidFill>
                  <a:srgbClr val="000000"/>
                </a:solidFill>
                <a:ea typeface="黑体" pitchFamily="2" charset="-122"/>
                <a:cs typeface="Times New Roman" panose="02020603050405020304" pitchFamily="18" charset="0"/>
              </a:rPr>
              <a:t>t </a:t>
            </a:r>
            <a:r>
              <a:rPr lang="zh-CN" altLang="en-US" sz="2000" dirty="0" smtClean="0">
                <a:solidFill>
                  <a:srgbClr val="000000"/>
                </a:solidFill>
                <a:ea typeface="黑体" pitchFamily="2" charset="-122"/>
                <a:cs typeface="Times New Roman" panose="02020603050405020304" pitchFamily="18" charset="0"/>
              </a:rPr>
              <a:t>的值及</a:t>
            </a:r>
            <a:r>
              <a:rPr lang="en-US" altLang="zh-CN" sz="2000" dirty="0" err="1" smtClean="0">
                <a:solidFill>
                  <a:srgbClr val="000000"/>
                </a:solidFill>
                <a:ea typeface="黑体" pitchFamily="2" charset="-122"/>
                <a:cs typeface="Times New Roman" panose="02020603050405020304" pitchFamily="18" charset="0"/>
              </a:rPr>
              <a:t>nextquad</a:t>
            </a:r>
            <a:r>
              <a:rPr lang="zh-CN" altLang="en-US" sz="2000" dirty="0" smtClean="0">
                <a:solidFill>
                  <a:srgbClr val="000000"/>
                </a:solidFill>
                <a:ea typeface="黑体" pitchFamily="2" charset="-122"/>
                <a:cs typeface="Times New Roman" panose="02020603050405020304" pitchFamily="18" charset="0"/>
              </a:rPr>
              <a:t>的当前值加入</a:t>
            </a:r>
            <a:r>
              <a:rPr lang="en-US" altLang="zh-CN" sz="2000" dirty="0" smtClean="0">
                <a:solidFill>
                  <a:srgbClr val="000000"/>
                </a:solidFill>
                <a:ea typeface="黑体" pitchFamily="2" charset="-122"/>
                <a:cs typeface="Times New Roman" panose="02020603050405020304" pitchFamily="18" charset="0"/>
              </a:rPr>
              <a:t>CASE</a:t>
            </a:r>
            <a:r>
              <a:rPr lang="zh-CN" altLang="en-US" sz="2000" dirty="0" smtClean="0">
                <a:solidFill>
                  <a:srgbClr val="000000"/>
                </a:solidFill>
                <a:ea typeface="黑体" pitchFamily="2" charset="-122"/>
                <a:cs typeface="Times New Roman" panose="02020603050405020304" pitchFamily="18" charset="0"/>
              </a:rPr>
              <a:t>队列；</a:t>
            </a:r>
            <a:endParaRPr lang="zh-CN" altLang="en-US" sz="2000" dirty="0">
              <a:solidFill>
                <a:srgbClr val="000000"/>
              </a:solidFill>
              <a:ea typeface="黑体" pitchFamily="2" charset="-122"/>
              <a:cs typeface="Times New Roman" panose="02020603050405020304" pitchFamily="18" charset="0"/>
            </a:endParaRPr>
          </a:p>
        </p:txBody>
      </p:sp>
      <p:sp>
        <p:nvSpPr>
          <p:cNvPr id="63" name="Line 18"/>
          <p:cNvSpPr>
            <a:spLocks noChangeShapeType="1"/>
          </p:cNvSpPr>
          <p:nvPr/>
        </p:nvSpPr>
        <p:spPr bwMode="auto">
          <a:xfrm>
            <a:off x="1871700" y="5319210"/>
            <a:ext cx="30480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cxnSp>
        <p:nvCxnSpPr>
          <p:cNvPr id="64" name="AutoShape 20"/>
          <p:cNvCxnSpPr>
            <a:cxnSpLocks noChangeShapeType="1"/>
            <a:stCxn id="63" idx="1"/>
            <a:endCxn id="281619" idx="1"/>
          </p:cNvCxnSpPr>
          <p:nvPr/>
        </p:nvCxnSpPr>
        <p:spPr bwMode="auto">
          <a:xfrm rot="5400000" flipH="1" flipV="1">
            <a:off x="2052311" y="4599722"/>
            <a:ext cx="843678" cy="595301"/>
          </a:xfrm>
          <a:prstGeom prst="bentConnector2">
            <a:avLst/>
          </a:prstGeom>
          <a:noFill/>
          <a:ln w="28575">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1621" name="Text Box 21"/>
          <p:cNvSpPr txBox="1">
            <a:spLocks noChangeArrowheads="1"/>
          </p:cNvSpPr>
          <p:nvPr/>
        </p:nvSpPr>
        <p:spPr bwMode="auto">
          <a:xfrm>
            <a:off x="2771801" y="5499230"/>
            <a:ext cx="5760000" cy="1294650"/>
          </a:xfrm>
          <a:prstGeom prst="rect">
            <a:avLst/>
          </a:prstGeom>
          <a:solidFill>
            <a:srgbClr val="FF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noAutofit/>
          </a:bodyPr>
          <a:lstStyle>
            <a:lvl1pPr marL="374650" indent="-374650">
              <a:defRPr kumimoji="1" sz="2400">
                <a:solidFill>
                  <a:schemeClr val="tx1"/>
                </a:solidFill>
                <a:latin typeface="Times New Roman" pitchFamily="18" charset="0"/>
                <a:ea typeface="宋体" pitchFamily="2" charset="-122"/>
              </a:defRPr>
            </a:lvl1pPr>
            <a:lvl2pPr marL="5651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dirty="0">
                <a:solidFill>
                  <a:srgbClr val="000000"/>
                </a:solidFill>
                <a:ea typeface="黑体" pitchFamily="2" charset="-122"/>
                <a:cs typeface="Times New Roman" panose="02020603050405020304" pitchFamily="18" charset="0"/>
              </a:rPr>
              <a:t>1. </a:t>
            </a:r>
            <a:r>
              <a:rPr lang="zh-CN" altLang="en-US" sz="2000" dirty="0" smtClean="0">
                <a:solidFill>
                  <a:srgbClr val="000000"/>
                </a:solidFill>
                <a:ea typeface="黑体" pitchFamily="2" charset="-122"/>
                <a:cs typeface="Times New Roman" panose="02020603050405020304" pitchFamily="18" charset="0"/>
              </a:rPr>
              <a:t>以</a:t>
            </a:r>
            <a:r>
              <a:rPr lang="en-US" altLang="zh-CN" sz="2000" dirty="0" err="1" smtClean="0">
                <a:solidFill>
                  <a:srgbClr val="000000"/>
                </a:solidFill>
                <a:ea typeface="黑体" pitchFamily="2" charset="-122"/>
                <a:cs typeface="Times New Roman" panose="02020603050405020304" pitchFamily="18" charset="0"/>
              </a:rPr>
              <a:t>nextquad</a:t>
            </a:r>
            <a:r>
              <a:rPr lang="zh-CN" altLang="en-US" sz="2000" dirty="0" smtClean="0">
                <a:solidFill>
                  <a:srgbClr val="000000"/>
                </a:solidFill>
                <a:ea typeface="黑体" pitchFamily="2" charset="-122"/>
                <a:cs typeface="Times New Roman" panose="02020603050405020304" pitchFamily="18" charset="0"/>
              </a:rPr>
              <a:t>的当前值回填 标号</a:t>
            </a:r>
            <a:r>
              <a:rPr lang="en-US" altLang="zh-CN" sz="2000" dirty="0" smtClean="0">
                <a:solidFill>
                  <a:srgbClr val="000000"/>
                </a:solidFill>
                <a:ea typeface="黑体" pitchFamily="2" charset="-122"/>
                <a:cs typeface="Times New Roman" panose="02020603050405020304" pitchFamily="18" charset="0"/>
              </a:rPr>
              <a:t>'test '</a:t>
            </a:r>
            <a:r>
              <a:rPr lang="zh-CN" altLang="en-US" sz="2000" dirty="0" smtClean="0">
                <a:solidFill>
                  <a:srgbClr val="000000"/>
                </a:solidFill>
                <a:ea typeface="黑体" pitchFamily="2" charset="-122"/>
                <a:cs typeface="Times New Roman" panose="02020603050405020304" pitchFamily="18" charset="0"/>
              </a:rPr>
              <a:t>的语句链；</a:t>
            </a:r>
            <a:endParaRPr lang="zh-CN" altLang="en-US" sz="2000" dirty="0">
              <a:solidFill>
                <a:srgbClr val="000000"/>
              </a:solidFill>
              <a:ea typeface="黑体" pitchFamily="2" charset="-122"/>
              <a:cs typeface="Times New Roman" panose="02020603050405020304" pitchFamily="18" charset="0"/>
            </a:endParaRPr>
          </a:p>
          <a:p>
            <a:r>
              <a:rPr lang="en-US" altLang="zh-CN" sz="2000" dirty="0">
                <a:solidFill>
                  <a:srgbClr val="000000"/>
                </a:solidFill>
                <a:ea typeface="黑体" pitchFamily="2" charset="-122"/>
                <a:cs typeface="Times New Roman" panose="02020603050405020304" pitchFamily="18" charset="0"/>
              </a:rPr>
              <a:t>2. </a:t>
            </a:r>
            <a:r>
              <a:rPr lang="zh-CN" altLang="en-US" sz="2000" dirty="0">
                <a:solidFill>
                  <a:srgbClr val="000000"/>
                </a:solidFill>
                <a:ea typeface="黑体" pitchFamily="2" charset="-122"/>
                <a:cs typeface="Times New Roman" panose="02020603050405020304" pitchFamily="18" charset="0"/>
              </a:rPr>
              <a:t>从 </a:t>
            </a:r>
            <a:r>
              <a:rPr lang="en-US" altLang="zh-CN" sz="2000" dirty="0">
                <a:solidFill>
                  <a:srgbClr val="000000"/>
                </a:solidFill>
                <a:ea typeface="黑体" pitchFamily="2" charset="-122"/>
                <a:cs typeface="Times New Roman" panose="02020603050405020304" pitchFamily="18" charset="0"/>
              </a:rPr>
              <a:t>case </a:t>
            </a:r>
            <a:r>
              <a:rPr lang="zh-CN" altLang="en-US" sz="2000" dirty="0" smtClean="0">
                <a:solidFill>
                  <a:srgbClr val="000000"/>
                </a:solidFill>
                <a:ea typeface="黑体" pitchFamily="2" charset="-122"/>
                <a:cs typeface="Times New Roman" panose="02020603050405020304" pitchFamily="18" charset="0"/>
              </a:rPr>
              <a:t>队首向队尾的</a:t>
            </a:r>
            <a:r>
              <a:rPr lang="zh-CN" altLang="en-US" sz="2000" dirty="0">
                <a:solidFill>
                  <a:srgbClr val="000000"/>
                </a:solidFill>
                <a:ea typeface="黑体" pitchFamily="2" charset="-122"/>
                <a:cs typeface="Times New Roman" panose="02020603050405020304" pitchFamily="18" charset="0"/>
              </a:rPr>
              <a:t>方向</a:t>
            </a:r>
            <a:r>
              <a:rPr lang="zh-CN" altLang="en-US" sz="2000" dirty="0" smtClean="0">
                <a:solidFill>
                  <a:srgbClr val="000000"/>
                </a:solidFill>
                <a:ea typeface="黑体" pitchFamily="2" charset="-122"/>
                <a:cs typeface="Times New Roman" panose="02020603050405020304" pitchFamily="18" charset="0"/>
              </a:rPr>
              <a:t>读取</a:t>
            </a:r>
            <a:r>
              <a:rPr lang="en-US" altLang="zh-CN" sz="2000" dirty="0" smtClean="0">
                <a:solidFill>
                  <a:srgbClr val="000000"/>
                </a:solidFill>
                <a:ea typeface="黑体" pitchFamily="2" charset="-122"/>
                <a:cs typeface="Times New Roman" panose="02020603050405020304" pitchFamily="18" charset="0"/>
              </a:rPr>
              <a:t>&lt;V</a:t>
            </a:r>
            <a:r>
              <a:rPr lang="en-US" altLang="zh-CN" sz="2000" baseline="-25000" dirty="0" smtClean="0">
                <a:solidFill>
                  <a:srgbClr val="000000"/>
                </a:solidFill>
                <a:ea typeface="黑体" pitchFamily="2" charset="-122"/>
                <a:cs typeface="Times New Roman" panose="02020603050405020304" pitchFamily="18" charset="0"/>
              </a:rPr>
              <a:t>i </a:t>
            </a:r>
            <a:r>
              <a:rPr lang="en-US" altLang="zh-CN" sz="2000" dirty="0" smtClean="0">
                <a:solidFill>
                  <a:srgbClr val="000000"/>
                </a:solidFill>
                <a:ea typeface="黑体" pitchFamily="2" charset="-122"/>
                <a:cs typeface="Times New Roman" panose="02020603050405020304" pitchFamily="18" charset="0"/>
              </a:rPr>
              <a:t>, </a:t>
            </a:r>
            <a:r>
              <a:rPr lang="en-US" altLang="zh-CN" sz="2000" dirty="0" err="1" smtClean="0">
                <a:solidFill>
                  <a:srgbClr val="000000"/>
                </a:solidFill>
                <a:ea typeface="黑体" pitchFamily="2" charset="-122"/>
                <a:cs typeface="Times New Roman" panose="02020603050405020304" pitchFamily="18" charset="0"/>
              </a:rPr>
              <a:t>nextquad</a:t>
            </a:r>
            <a:r>
              <a:rPr lang="en-US" altLang="zh-CN" sz="2000" baseline="-25000" dirty="0" err="1" smtClean="0">
                <a:solidFill>
                  <a:srgbClr val="000000"/>
                </a:solidFill>
                <a:ea typeface="黑体" pitchFamily="2" charset="-122"/>
                <a:cs typeface="Times New Roman" panose="02020603050405020304" pitchFamily="18" charset="0"/>
              </a:rPr>
              <a:t>i</a:t>
            </a:r>
            <a:r>
              <a:rPr lang="en-US" altLang="zh-CN" sz="2000" dirty="0" smtClean="0">
                <a:solidFill>
                  <a:srgbClr val="000000"/>
                </a:solidFill>
                <a:ea typeface="黑体" pitchFamily="2" charset="-122"/>
                <a:cs typeface="Times New Roman" panose="02020603050405020304" pitchFamily="18" charset="0"/>
              </a:rPr>
              <a:t>&gt;</a:t>
            </a:r>
            <a:r>
              <a:rPr lang="zh-CN" altLang="en-US" sz="2000" dirty="0" smtClean="0">
                <a:solidFill>
                  <a:srgbClr val="000000"/>
                </a:solidFill>
                <a:ea typeface="黑体" pitchFamily="2" charset="-122"/>
                <a:cs typeface="Times New Roman" panose="02020603050405020304" pitchFamily="18" charset="0"/>
              </a:rPr>
              <a:t>，</a:t>
            </a:r>
            <a:endParaRPr lang="en-US" altLang="zh-CN" sz="2000" dirty="0">
              <a:solidFill>
                <a:srgbClr val="000000"/>
              </a:solidFill>
              <a:ea typeface="黑体" pitchFamily="2" charset="-122"/>
              <a:cs typeface="Times New Roman" panose="02020603050405020304" pitchFamily="18" charset="0"/>
            </a:endParaRPr>
          </a:p>
          <a:p>
            <a:r>
              <a:rPr lang="zh-CN" altLang="en-US" sz="2000" dirty="0" smtClean="0">
                <a:solidFill>
                  <a:srgbClr val="000000"/>
                </a:solidFill>
                <a:ea typeface="黑体" pitchFamily="2" charset="-122"/>
                <a:cs typeface="Times New Roman" panose="02020603050405020304" pitchFamily="18" charset="0"/>
              </a:rPr>
              <a:t>    生成</a:t>
            </a:r>
            <a:r>
              <a:rPr lang="zh-CN" altLang="en-US" sz="2000" dirty="0">
                <a:solidFill>
                  <a:srgbClr val="000000"/>
                </a:solidFill>
                <a:ea typeface="黑体" pitchFamily="2" charset="-122"/>
                <a:cs typeface="Times New Roman" panose="02020603050405020304" pitchFamily="18" charset="0"/>
              </a:rPr>
              <a:t>测试</a:t>
            </a:r>
            <a:r>
              <a:rPr lang="zh-CN" altLang="en-US" sz="2000" dirty="0" smtClean="0">
                <a:solidFill>
                  <a:srgbClr val="000000"/>
                </a:solidFill>
                <a:ea typeface="黑体" pitchFamily="2" charset="-122"/>
                <a:cs typeface="Times New Roman" panose="02020603050405020304" pitchFamily="18" charset="0"/>
              </a:rPr>
              <a:t>语句：</a:t>
            </a:r>
            <a:r>
              <a:rPr lang="en-US" altLang="zh-CN" sz="2000" dirty="0" smtClean="0">
                <a:solidFill>
                  <a:srgbClr val="000000"/>
                </a:solidFill>
                <a:ea typeface="黑体" pitchFamily="2" charset="-122"/>
                <a:cs typeface="Times New Roman" panose="02020603050405020304" pitchFamily="18" charset="0"/>
              </a:rPr>
              <a:t>if  t=V</a:t>
            </a:r>
            <a:r>
              <a:rPr lang="en-US" altLang="zh-CN" sz="2000" baseline="-25000" dirty="0" smtClean="0">
                <a:solidFill>
                  <a:srgbClr val="000000"/>
                </a:solidFill>
                <a:ea typeface="黑体" pitchFamily="2" charset="-122"/>
                <a:cs typeface="Times New Roman" panose="02020603050405020304" pitchFamily="18" charset="0"/>
              </a:rPr>
              <a:t>i</a:t>
            </a:r>
            <a:r>
              <a:rPr lang="en-US" altLang="zh-CN" sz="2000" dirty="0" smtClean="0">
                <a:solidFill>
                  <a:srgbClr val="000000"/>
                </a:solidFill>
                <a:ea typeface="黑体" pitchFamily="2" charset="-122"/>
                <a:cs typeface="Times New Roman" panose="02020603050405020304" pitchFamily="18" charset="0"/>
              </a:rPr>
              <a:t>  </a:t>
            </a:r>
            <a:r>
              <a:rPr lang="en-US" altLang="zh-CN" sz="2000" dirty="0" err="1" smtClean="0">
                <a:solidFill>
                  <a:srgbClr val="000000"/>
                </a:solidFill>
                <a:ea typeface="黑体" pitchFamily="2" charset="-122"/>
                <a:cs typeface="Times New Roman" panose="02020603050405020304" pitchFamily="18" charset="0"/>
              </a:rPr>
              <a:t>goto</a:t>
            </a:r>
            <a:r>
              <a:rPr lang="en-US" altLang="zh-CN" sz="2000" dirty="0" smtClean="0">
                <a:solidFill>
                  <a:srgbClr val="000000"/>
                </a:solidFill>
                <a:ea typeface="黑体" pitchFamily="2" charset="-122"/>
                <a:cs typeface="Times New Roman" panose="02020603050405020304" pitchFamily="18" charset="0"/>
              </a:rPr>
              <a:t> </a:t>
            </a:r>
            <a:r>
              <a:rPr lang="en-US" altLang="zh-CN" sz="2000" dirty="0" err="1" smtClean="0">
                <a:solidFill>
                  <a:srgbClr val="000000"/>
                </a:solidFill>
                <a:ea typeface="黑体" pitchFamily="2" charset="-122"/>
                <a:cs typeface="Times New Roman" panose="02020603050405020304" pitchFamily="18" charset="0"/>
              </a:rPr>
              <a:t>nextquad</a:t>
            </a:r>
            <a:r>
              <a:rPr lang="en-US" altLang="zh-CN" sz="2000" baseline="-25000" dirty="0" err="1" smtClean="0">
                <a:solidFill>
                  <a:srgbClr val="000000"/>
                </a:solidFill>
                <a:ea typeface="黑体" pitchFamily="2" charset="-122"/>
                <a:cs typeface="Times New Roman" panose="02020603050405020304" pitchFamily="18" charset="0"/>
              </a:rPr>
              <a:t>i</a:t>
            </a:r>
            <a:endParaRPr lang="en-US" altLang="zh-CN" sz="2000" baseline="-25000" dirty="0" smtClean="0">
              <a:solidFill>
                <a:srgbClr val="000000"/>
              </a:solidFill>
              <a:ea typeface="黑体" pitchFamily="2" charset="-122"/>
              <a:cs typeface="Times New Roman" panose="02020603050405020304" pitchFamily="18" charset="0"/>
            </a:endParaRPr>
          </a:p>
          <a:p>
            <a:r>
              <a:rPr lang="en-US" altLang="zh-CN" sz="2000" dirty="0" smtClean="0">
                <a:solidFill>
                  <a:srgbClr val="000000"/>
                </a:solidFill>
                <a:ea typeface="黑体" pitchFamily="2" charset="-122"/>
                <a:cs typeface="Times New Roman" panose="02020603050405020304" pitchFamily="18" charset="0"/>
              </a:rPr>
              <a:t>    / </a:t>
            </a:r>
            <a:r>
              <a:rPr lang="en-US" altLang="zh-CN" sz="2000" dirty="0" err="1" smtClean="0">
                <a:solidFill>
                  <a:srgbClr val="000000"/>
                </a:solidFill>
                <a:ea typeface="黑体" pitchFamily="2" charset="-122"/>
                <a:cs typeface="Times New Roman" panose="02020603050405020304" pitchFamily="18" charset="0"/>
              </a:rPr>
              <a:t>goto</a:t>
            </a:r>
            <a:r>
              <a:rPr lang="en-US" altLang="zh-CN" sz="2000" dirty="0" smtClean="0">
                <a:solidFill>
                  <a:srgbClr val="000000"/>
                </a:solidFill>
                <a:ea typeface="黑体" pitchFamily="2" charset="-122"/>
                <a:cs typeface="Times New Roman" panose="02020603050405020304" pitchFamily="18" charset="0"/>
              </a:rPr>
              <a:t> </a:t>
            </a:r>
            <a:r>
              <a:rPr lang="en-US" altLang="zh-CN" sz="2000" dirty="0" err="1" smtClean="0">
                <a:solidFill>
                  <a:srgbClr val="000000"/>
                </a:solidFill>
                <a:ea typeface="黑体" pitchFamily="2" charset="-122"/>
                <a:cs typeface="Times New Roman" panose="02020603050405020304" pitchFamily="18" charset="0"/>
              </a:rPr>
              <a:t>nextquad</a:t>
            </a:r>
            <a:r>
              <a:rPr lang="en-US" altLang="zh-CN" sz="2000" baseline="-25000" dirty="0" err="1" smtClean="0">
                <a:solidFill>
                  <a:srgbClr val="000000"/>
                </a:solidFill>
                <a:ea typeface="黑体" pitchFamily="2" charset="-122"/>
                <a:cs typeface="Times New Roman" panose="02020603050405020304" pitchFamily="18" charset="0"/>
              </a:rPr>
              <a:t>i</a:t>
            </a:r>
            <a:endParaRPr lang="zh-CN" altLang="en-US" sz="2000" baseline="-25000" dirty="0">
              <a:solidFill>
                <a:srgbClr val="000000"/>
              </a:solidFill>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4238805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81604"/>
                                        </p:tgtEl>
                                        <p:attrNameLst>
                                          <p:attrName>style.visibility</p:attrName>
                                        </p:attrNameLst>
                                      </p:cBhvr>
                                      <p:to>
                                        <p:strVal val="visible"/>
                                      </p:to>
                                    </p:set>
                                    <p:animEffect transition="in" filter="box(out)">
                                      <p:cBhvr>
                                        <p:cTn id="11" dur="500"/>
                                        <p:tgtEl>
                                          <p:spTgt spid="2816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8160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81609"/>
                                        </p:tgtEl>
                                        <p:attrNameLst>
                                          <p:attrName>style.visibility</p:attrName>
                                        </p:attrNameLst>
                                      </p:cBhvr>
                                      <p:to>
                                        <p:strVal val="visible"/>
                                      </p:to>
                                    </p:set>
                                    <p:animEffect transition="in" filter="box(out)">
                                      <p:cBhvr>
                                        <p:cTn id="20" dur="500"/>
                                        <p:tgtEl>
                                          <p:spTgt spid="28160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81610"/>
                                        </p:tgtEl>
                                        <p:attrNameLst>
                                          <p:attrName>style.visibility</p:attrName>
                                        </p:attrNameLst>
                                      </p:cBhvr>
                                      <p:to>
                                        <p:strVal val="visible"/>
                                      </p:to>
                                    </p:set>
                                    <p:animEffect transition="in" filter="box(out)">
                                      <p:cBhvr>
                                        <p:cTn id="25" dur="500"/>
                                        <p:tgtEl>
                                          <p:spTgt spid="2816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nodeType="clickEffect">
                                  <p:stCondLst>
                                    <p:cond delay="0"/>
                                  </p:stCondLst>
                                  <p:childTnLst>
                                    <p:set>
                                      <p:cBhvr>
                                        <p:cTn id="29" dur="1" fill="hold">
                                          <p:stCondLst>
                                            <p:cond delay="0"/>
                                          </p:stCondLst>
                                        </p:cTn>
                                        <p:tgtEl>
                                          <p:spTgt spid="281615"/>
                                        </p:tgtEl>
                                        <p:attrNameLst>
                                          <p:attrName>style.visibility</p:attrName>
                                        </p:attrNameLst>
                                      </p:cBhvr>
                                      <p:to>
                                        <p:strVal val="visible"/>
                                      </p:to>
                                    </p:set>
                                    <p:animEffect transition="in" filter="strips(upRight)">
                                      <p:cBhvr>
                                        <p:cTn id="30" dur="500"/>
                                        <p:tgtEl>
                                          <p:spTgt spid="281615"/>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81611">
                                            <p:bg/>
                                          </p:spTgt>
                                        </p:tgtEl>
                                        <p:attrNameLst>
                                          <p:attrName>style.visibility</p:attrName>
                                        </p:attrNameLst>
                                      </p:cBhvr>
                                      <p:to>
                                        <p:strVal val="visible"/>
                                      </p:to>
                                    </p:set>
                                    <p:animEffect transition="in" filter="wipe(left)">
                                      <p:cBhvr>
                                        <p:cTn id="34" dur="500"/>
                                        <p:tgtEl>
                                          <p:spTgt spid="281611">
                                            <p:bg/>
                                          </p:spTgt>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81611">
                                            <p:txEl>
                                              <p:pRg st="0" end="0"/>
                                            </p:txEl>
                                          </p:spTgt>
                                        </p:tgtEl>
                                        <p:attrNameLst>
                                          <p:attrName>style.visibility</p:attrName>
                                        </p:attrNameLst>
                                      </p:cBhvr>
                                      <p:to>
                                        <p:strVal val="visible"/>
                                      </p:to>
                                    </p:set>
                                    <p:animEffect transition="in" filter="wipe(left)">
                                      <p:cBhvr>
                                        <p:cTn id="38" dur="500"/>
                                        <p:tgtEl>
                                          <p:spTgt spid="281611">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7170"/>
                                        </p:tgtEl>
                                        <p:attrNameLst>
                                          <p:attrName>style.visibility</p:attrName>
                                        </p:attrNameLst>
                                      </p:cBhvr>
                                      <p:to>
                                        <p:strVal val="visible"/>
                                      </p:to>
                                    </p:set>
                                    <p:animEffect transition="in" filter="barn(inVertical)">
                                      <p:cBhvr>
                                        <p:cTn id="43" dur="500"/>
                                        <p:tgtEl>
                                          <p:spTgt spid="71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81612"/>
                                        </p:tgtEl>
                                        <p:attrNameLst>
                                          <p:attrName>style.visibility</p:attrName>
                                        </p:attrNameLst>
                                      </p:cBhvr>
                                      <p:to>
                                        <p:strVal val="visible"/>
                                      </p:to>
                                    </p:set>
                                    <p:animEffect transition="in" filter="wipe(left)">
                                      <p:cBhvr>
                                        <p:cTn id="48" dur="500"/>
                                        <p:tgtEl>
                                          <p:spTgt spid="28161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nodeType="clickEffect">
                                  <p:stCondLst>
                                    <p:cond delay="0"/>
                                  </p:stCondLst>
                                  <p:childTnLst>
                                    <p:set>
                                      <p:cBhvr>
                                        <p:cTn id="52" dur="1" fill="hold">
                                          <p:stCondLst>
                                            <p:cond delay="0"/>
                                          </p:stCondLst>
                                        </p:cTn>
                                        <p:tgtEl>
                                          <p:spTgt spid="281614"/>
                                        </p:tgtEl>
                                        <p:attrNameLst>
                                          <p:attrName>style.visibility</p:attrName>
                                        </p:attrNameLst>
                                      </p:cBhvr>
                                      <p:to>
                                        <p:strVal val="visible"/>
                                      </p:to>
                                    </p:set>
                                    <p:animEffect transition="in" filter="strips(downRight)">
                                      <p:cBhvr>
                                        <p:cTn id="53" dur="500"/>
                                        <p:tgtEl>
                                          <p:spTgt spid="281614"/>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81613">
                                            <p:bg/>
                                          </p:spTgt>
                                        </p:tgtEl>
                                        <p:attrNameLst>
                                          <p:attrName>style.visibility</p:attrName>
                                        </p:attrNameLst>
                                      </p:cBhvr>
                                      <p:to>
                                        <p:strVal val="visible"/>
                                      </p:to>
                                    </p:set>
                                    <p:animEffect transition="in" filter="wipe(left)">
                                      <p:cBhvr>
                                        <p:cTn id="57" dur="500"/>
                                        <p:tgtEl>
                                          <p:spTgt spid="281613">
                                            <p:bg/>
                                          </p:spTgt>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81613">
                                            <p:txEl>
                                              <p:pRg st="0" end="0"/>
                                            </p:txEl>
                                          </p:spTgt>
                                        </p:tgtEl>
                                        <p:attrNameLst>
                                          <p:attrName>style.visibility</p:attrName>
                                        </p:attrNameLst>
                                      </p:cBhvr>
                                      <p:to>
                                        <p:strVal val="visible"/>
                                      </p:to>
                                    </p:set>
                                    <p:animEffect transition="in" filter="wipe(left)">
                                      <p:cBhvr>
                                        <p:cTn id="61" dur="500"/>
                                        <p:tgtEl>
                                          <p:spTgt spid="281613">
                                            <p:txEl>
                                              <p:pRg st="0" end="0"/>
                                            </p:txEl>
                                          </p:spTgt>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81613">
                                            <p:txEl>
                                              <p:pRg st="1" end="1"/>
                                            </p:txEl>
                                          </p:spTgt>
                                        </p:tgtEl>
                                        <p:attrNameLst>
                                          <p:attrName>style.visibility</p:attrName>
                                        </p:attrNameLst>
                                      </p:cBhvr>
                                      <p:to>
                                        <p:strVal val="visible"/>
                                      </p:to>
                                    </p:set>
                                    <p:animEffect transition="in" filter="wipe(left)">
                                      <p:cBhvr>
                                        <p:cTn id="65" dur="500"/>
                                        <p:tgtEl>
                                          <p:spTgt spid="281613">
                                            <p:txEl>
                                              <p:pRg st="1" end="1"/>
                                            </p:txEl>
                                          </p:spTgt>
                                        </p:tgtEl>
                                      </p:cBhvr>
                                    </p:animEffect>
                                  </p:childTnLst>
                                </p:cTn>
                              </p:par>
                            </p:childTnLst>
                          </p:cTn>
                        </p:par>
                        <p:par>
                          <p:cTn id="66" fill="hold" nodeType="afterGroup">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281613">
                                            <p:txEl>
                                              <p:pRg st="2" end="2"/>
                                            </p:txEl>
                                          </p:spTgt>
                                        </p:tgtEl>
                                        <p:attrNameLst>
                                          <p:attrName>style.visibility</p:attrName>
                                        </p:attrNameLst>
                                      </p:cBhvr>
                                      <p:to>
                                        <p:strVal val="visible"/>
                                      </p:to>
                                    </p:set>
                                    <p:animEffect transition="in" filter="wipe(left)">
                                      <p:cBhvr>
                                        <p:cTn id="69" dur="500"/>
                                        <p:tgtEl>
                                          <p:spTgt spid="281613">
                                            <p:txEl>
                                              <p:pRg st="2" end="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3" fill="hold" nodeType="clickEffect">
                                  <p:stCondLst>
                                    <p:cond delay="0"/>
                                  </p:stCondLst>
                                  <p:childTnLst>
                                    <p:set>
                                      <p:cBhvr>
                                        <p:cTn id="73" dur="1" fill="hold">
                                          <p:stCondLst>
                                            <p:cond delay="0"/>
                                          </p:stCondLst>
                                        </p:cTn>
                                        <p:tgtEl>
                                          <p:spTgt spid="281617"/>
                                        </p:tgtEl>
                                        <p:attrNameLst>
                                          <p:attrName>style.visibility</p:attrName>
                                        </p:attrNameLst>
                                      </p:cBhvr>
                                      <p:to>
                                        <p:strVal val="visible"/>
                                      </p:to>
                                    </p:set>
                                    <p:animEffect transition="in" filter="strips(upRight)">
                                      <p:cBhvr>
                                        <p:cTn id="74" dur="500"/>
                                        <p:tgtEl>
                                          <p:spTgt spid="281617"/>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281616">
                                            <p:bg/>
                                          </p:spTgt>
                                        </p:tgtEl>
                                        <p:attrNameLst>
                                          <p:attrName>style.visibility</p:attrName>
                                        </p:attrNameLst>
                                      </p:cBhvr>
                                      <p:to>
                                        <p:strVal val="visible"/>
                                      </p:to>
                                    </p:set>
                                    <p:animEffect transition="in" filter="wipe(left)">
                                      <p:cBhvr>
                                        <p:cTn id="78" dur="500"/>
                                        <p:tgtEl>
                                          <p:spTgt spid="281616">
                                            <p:bg/>
                                          </p:spTgt>
                                        </p:tgtEl>
                                      </p:cBhvr>
                                    </p:animEffect>
                                  </p:childTnLst>
                                </p:cTn>
                              </p:par>
                            </p:childTnLst>
                          </p:cTn>
                        </p:par>
                        <p:par>
                          <p:cTn id="79" fill="hold" nodeType="afterGroup">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281616">
                                            <p:txEl>
                                              <p:pRg st="0" end="0"/>
                                            </p:txEl>
                                          </p:spTgt>
                                        </p:tgtEl>
                                        <p:attrNameLst>
                                          <p:attrName>style.visibility</p:attrName>
                                        </p:attrNameLst>
                                      </p:cBhvr>
                                      <p:to>
                                        <p:strVal val="visible"/>
                                      </p:to>
                                    </p:set>
                                    <p:animEffect transition="in" filter="wipe(left)">
                                      <p:cBhvr>
                                        <p:cTn id="82" dur="500"/>
                                        <p:tgtEl>
                                          <p:spTgt spid="281616">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21" fill="hold" nodeType="clickEffect">
                                  <p:stCondLst>
                                    <p:cond delay="0"/>
                                  </p:stCondLst>
                                  <p:childTnLst>
                                    <p:set>
                                      <p:cBhvr>
                                        <p:cTn id="86" dur="1" fill="hold">
                                          <p:stCondLst>
                                            <p:cond delay="0"/>
                                          </p:stCondLst>
                                        </p:cTn>
                                        <p:tgtEl>
                                          <p:spTgt spid="7171"/>
                                        </p:tgtEl>
                                        <p:attrNameLst>
                                          <p:attrName>style.visibility</p:attrName>
                                        </p:attrNameLst>
                                      </p:cBhvr>
                                      <p:to>
                                        <p:strVal val="visible"/>
                                      </p:to>
                                    </p:set>
                                    <p:animEffect transition="in" filter="barn(inVertical)">
                                      <p:cBhvr>
                                        <p:cTn id="87" dur="500"/>
                                        <p:tgtEl>
                                          <p:spTgt spid="717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81618"/>
                                        </p:tgtEl>
                                        <p:attrNameLst>
                                          <p:attrName>style.visibility</p:attrName>
                                        </p:attrNameLst>
                                      </p:cBhvr>
                                      <p:to>
                                        <p:strVal val="visible"/>
                                      </p:to>
                                    </p:set>
                                    <p:animEffect transition="in" filter="wipe(left)">
                                      <p:cBhvr>
                                        <p:cTn id="92" dur="500"/>
                                        <p:tgtEl>
                                          <p:spTgt spid="28161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6" fill="hold" nodeType="clickEffect">
                                  <p:stCondLst>
                                    <p:cond delay="0"/>
                                  </p:stCondLst>
                                  <p:childTnLst>
                                    <p:set>
                                      <p:cBhvr>
                                        <p:cTn id="96" dur="1" fill="hold">
                                          <p:stCondLst>
                                            <p:cond delay="0"/>
                                          </p:stCondLst>
                                        </p:cTn>
                                        <p:tgtEl>
                                          <p:spTgt spid="281620"/>
                                        </p:tgtEl>
                                        <p:attrNameLst>
                                          <p:attrName>style.visibility</p:attrName>
                                        </p:attrNameLst>
                                      </p:cBhvr>
                                      <p:to>
                                        <p:strVal val="visible"/>
                                      </p:to>
                                    </p:set>
                                    <p:animEffect transition="in" filter="strips(downRight)">
                                      <p:cBhvr>
                                        <p:cTn id="97" dur="500"/>
                                        <p:tgtEl>
                                          <p:spTgt spid="281620"/>
                                        </p:tgtEl>
                                      </p:cBhvr>
                                    </p:animEffect>
                                  </p:childTnLst>
                                </p:cTn>
                              </p:par>
                            </p:childTnLst>
                          </p:cTn>
                        </p:par>
                        <p:par>
                          <p:cTn id="98" fill="hold" nodeType="afterGroup">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281619">
                                            <p:bg/>
                                          </p:spTgt>
                                        </p:tgtEl>
                                        <p:attrNameLst>
                                          <p:attrName>style.visibility</p:attrName>
                                        </p:attrNameLst>
                                      </p:cBhvr>
                                      <p:to>
                                        <p:strVal val="visible"/>
                                      </p:to>
                                    </p:set>
                                    <p:animEffect transition="in" filter="wipe(left)">
                                      <p:cBhvr>
                                        <p:cTn id="101" dur="500"/>
                                        <p:tgtEl>
                                          <p:spTgt spid="281619">
                                            <p:bg/>
                                          </p:spTgt>
                                        </p:tgtEl>
                                      </p:cBhvr>
                                    </p:animEffect>
                                  </p:childTnLst>
                                </p:cTn>
                              </p:par>
                            </p:childTnLst>
                          </p:cTn>
                        </p:par>
                        <p:par>
                          <p:cTn id="102" fill="hold" nodeType="afterGroup">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81619">
                                            <p:txEl>
                                              <p:pRg st="0" end="0"/>
                                            </p:txEl>
                                          </p:spTgt>
                                        </p:tgtEl>
                                        <p:attrNameLst>
                                          <p:attrName>style.visibility</p:attrName>
                                        </p:attrNameLst>
                                      </p:cBhvr>
                                      <p:to>
                                        <p:strVal val="visible"/>
                                      </p:to>
                                    </p:set>
                                    <p:animEffect transition="in" filter="wipe(left)">
                                      <p:cBhvr>
                                        <p:cTn id="105" dur="500"/>
                                        <p:tgtEl>
                                          <p:spTgt spid="281619">
                                            <p:txEl>
                                              <p:pRg st="0" end="0"/>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nodeType="clickEffect">
                                  <p:stCondLst>
                                    <p:cond delay="0"/>
                                  </p:stCondLst>
                                  <p:childTnLst>
                                    <p:set>
                                      <p:cBhvr>
                                        <p:cTn id="109" dur="1" fill="hold">
                                          <p:stCondLst>
                                            <p:cond delay="0"/>
                                          </p:stCondLst>
                                        </p:cTn>
                                        <p:tgtEl>
                                          <p:spTgt spid="281623"/>
                                        </p:tgtEl>
                                        <p:attrNameLst>
                                          <p:attrName>style.visibility</p:attrName>
                                        </p:attrNameLst>
                                      </p:cBhvr>
                                      <p:to>
                                        <p:strVal val="visible"/>
                                      </p:to>
                                    </p:set>
                                    <p:animEffect transition="in" filter="wipe(down)">
                                      <p:cBhvr>
                                        <p:cTn id="110" dur="500"/>
                                        <p:tgtEl>
                                          <p:spTgt spid="281623"/>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60">
                                            <p:bg/>
                                          </p:spTgt>
                                        </p:tgtEl>
                                        <p:attrNameLst>
                                          <p:attrName>style.visibility</p:attrName>
                                        </p:attrNameLst>
                                      </p:cBhvr>
                                      <p:to>
                                        <p:strVal val="visible"/>
                                      </p:to>
                                    </p:set>
                                    <p:animEffect transition="in" filter="wipe(left)">
                                      <p:cBhvr>
                                        <p:cTn id="114" dur="500"/>
                                        <p:tgtEl>
                                          <p:spTgt spid="60">
                                            <p:bg/>
                                          </p:spTgt>
                                        </p:tgtEl>
                                      </p:cBhvr>
                                    </p:animEffect>
                                  </p:childTnLst>
                                </p:cTn>
                              </p:par>
                            </p:childTnLst>
                          </p:cTn>
                        </p:par>
                        <p:par>
                          <p:cTn id="115" fill="hold">
                            <p:stCondLst>
                              <p:cond delay="1000"/>
                            </p:stCondLst>
                            <p:childTnLst>
                              <p:par>
                                <p:cTn id="116" presetID="22" presetClass="entr" presetSubtype="8" fill="hold" grpId="0" nodeType="afterEffect">
                                  <p:stCondLst>
                                    <p:cond delay="0"/>
                                  </p:stCondLst>
                                  <p:childTnLst>
                                    <p:set>
                                      <p:cBhvr>
                                        <p:cTn id="117" dur="1" fill="hold">
                                          <p:stCondLst>
                                            <p:cond delay="0"/>
                                          </p:stCondLst>
                                        </p:cTn>
                                        <p:tgtEl>
                                          <p:spTgt spid="60">
                                            <p:txEl>
                                              <p:pRg st="0" end="0"/>
                                            </p:txEl>
                                          </p:spTgt>
                                        </p:tgtEl>
                                        <p:attrNameLst>
                                          <p:attrName>style.visibility</p:attrName>
                                        </p:attrNameLst>
                                      </p:cBhvr>
                                      <p:to>
                                        <p:strVal val="visible"/>
                                      </p:to>
                                    </p:set>
                                    <p:animEffect transition="in" filter="wipe(left)">
                                      <p:cBhvr>
                                        <p:cTn id="118" dur="500"/>
                                        <p:tgtEl>
                                          <p:spTgt spid="60">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left)">
                                      <p:cBhvr>
                                        <p:cTn id="123" dur="500"/>
                                        <p:tgtEl>
                                          <p:spTgt spid="63"/>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3" fill="hold" nodeType="clickEffect">
                                  <p:stCondLst>
                                    <p:cond delay="0"/>
                                  </p:stCondLst>
                                  <p:childTnLst>
                                    <p:set>
                                      <p:cBhvr>
                                        <p:cTn id="127" dur="1" fill="hold">
                                          <p:stCondLst>
                                            <p:cond delay="0"/>
                                          </p:stCondLst>
                                        </p:cTn>
                                        <p:tgtEl>
                                          <p:spTgt spid="64"/>
                                        </p:tgtEl>
                                        <p:attrNameLst>
                                          <p:attrName>style.visibility</p:attrName>
                                        </p:attrNameLst>
                                      </p:cBhvr>
                                      <p:to>
                                        <p:strVal val="visible"/>
                                      </p:to>
                                    </p:set>
                                    <p:animEffect transition="in" filter="strips(upRight)">
                                      <p:cBhvr>
                                        <p:cTn id="128" dur="500"/>
                                        <p:tgtEl>
                                          <p:spTgt spid="64"/>
                                        </p:tgtEl>
                                      </p:cBhvr>
                                    </p:animEffect>
                                  </p:childTnLst>
                                </p:cTn>
                              </p:par>
                            </p:childTnLst>
                          </p:cTn>
                        </p:par>
                      </p:childTnLst>
                    </p:cTn>
                  </p:par>
                  <p:par>
                    <p:cTn id="129" fill="hold">
                      <p:stCondLst>
                        <p:cond delay="indefinite"/>
                      </p:stCondLst>
                      <p:childTnLst>
                        <p:par>
                          <p:cTn id="130" fill="hold">
                            <p:stCondLst>
                              <p:cond delay="0"/>
                            </p:stCondLst>
                            <p:childTnLst>
                              <p:par>
                                <p:cTn id="131" presetID="18" presetClass="entr" presetSubtype="3" fill="hold" nodeType="clickEffect">
                                  <p:stCondLst>
                                    <p:cond delay="0"/>
                                  </p:stCondLst>
                                  <p:childTnLst>
                                    <p:set>
                                      <p:cBhvr>
                                        <p:cTn id="132" dur="1" fill="hold">
                                          <p:stCondLst>
                                            <p:cond delay="0"/>
                                          </p:stCondLst>
                                        </p:cTn>
                                        <p:tgtEl>
                                          <p:spTgt spid="281622"/>
                                        </p:tgtEl>
                                        <p:attrNameLst>
                                          <p:attrName>style.visibility</p:attrName>
                                        </p:attrNameLst>
                                      </p:cBhvr>
                                      <p:to>
                                        <p:strVal val="visible"/>
                                      </p:to>
                                    </p:set>
                                    <p:animEffect transition="in" filter="strips(upRight)">
                                      <p:cBhvr>
                                        <p:cTn id="133" dur="500"/>
                                        <p:tgtEl>
                                          <p:spTgt spid="281622"/>
                                        </p:tgtEl>
                                      </p:cBhvr>
                                    </p:animEffect>
                                  </p:childTnLst>
                                </p:cTn>
                              </p:par>
                            </p:childTnLst>
                          </p:cTn>
                        </p:par>
                        <p:par>
                          <p:cTn id="134" fill="hold" nodeType="afterGroup">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281621">
                                            <p:bg/>
                                          </p:spTgt>
                                        </p:tgtEl>
                                        <p:attrNameLst>
                                          <p:attrName>style.visibility</p:attrName>
                                        </p:attrNameLst>
                                      </p:cBhvr>
                                      <p:to>
                                        <p:strVal val="visible"/>
                                      </p:to>
                                    </p:set>
                                    <p:animEffect transition="in" filter="wipe(left)">
                                      <p:cBhvr>
                                        <p:cTn id="137" dur="500"/>
                                        <p:tgtEl>
                                          <p:spTgt spid="281621">
                                            <p:bg/>
                                          </p:spTgt>
                                        </p:tgtEl>
                                      </p:cBhvr>
                                    </p:animEffect>
                                  </p:childTnLst>
                                </p:cTn>
                              </p:par>
                            </p:childTnLst>
                          </p:cTn>
                        </p:par>
                        <p:par>
                          <p:cTn id="138" fill="hold" nodeType="afterGroup">
                            <p:stCondLst>
                              <p:cond delay="1000"/>
                            </p:stCondLst>
                            <p:childTnLst>
                              <p:par>
                                <p:cTn id="139" presetID="22" presetClass="entr" presetSubtype="8" fill="hold" grpId="0" nodeType="afterEffect">
                                  <p:stCondLst>
                                    <p:cond delay="0"/>
                                  </p:stCondLst>
                                  <p:childTnLst>
                                    <p:set>
                                      <p:cBhvr>
                                        <p:cTn id="140" dur="1" fill="hold">
                                          <p:stCondLst>
                                            <p:cond delay="0"/>
                                          </p:stCondLst>
                                        </p:cTn>
                                        <p:tgtEl>
                                          <p:spTgt spid="281621">
                                            <p:txEl>
                                              <p:pRg st="0" end="0"/>
                                            </p:txEl>
                                          </p:spTgt>
                                        </p:tgtEl>
                                        <p:attrNameLst>
                                          <p:attrName>style.visibility</p:attrName>
                                        </p:attrNameLst>
                                      </p:cBhvr>
                                      <p:to>
                                        <p:strVal val="visible"/>
                                      </p:to>
                                    </p:set>
                                    <p:animEffect transition="in" filter="wipe(left)">
                                      <p:cBhvr>
                                        <p:cTn id="141" dur="500"/>
                                        <p:tgtEl>
                                          <p:spTgt spid="281621">
                                            <p:txEl>
                                              <p:pRg st="0" end="0"/>
                                            </p:txEl>
                                          </p:spTgt>
                                        </p:tgtEl>
                                      </p:cBhvr>
                                    </p:animEffect>
                                  </p:childTnLst>
                                </p:cTn>
                              </p:par>
                            </p:childTnLst>
                          </p:cTn>
                        </p:par>
                        <p:par>
                          <p:cTn id="142" fill="hold" nodeType="afterGroup">
                            <p:stCondLst>
                              <p:cond delay="1500"/>
                            </p:stCondLst>
                            <p:childTnLst>
                              <p:par>
                                <p:cTn id="143" presetID="22" presetClass="entr" presetSubtype="8" fill="hold" grpId="0" nodeType="afterEffect">
                                  <p:stCondLst>
                                    <p:cond delay="0"/>
                                  </p:stCondLst>
                                  <p:childTnLst>
                                    <p:set>
                                      <p:cBhvr>
                                        <p:cTn id="144" dur="1" fill="hold">
                                          <p:stCondLst>
                                            <p:cond delay="0"/>
                                          </p:stCondLst>
                                        </p:cTn>
                                        <p:tgtEl>
                                          <p:spTgt spid="281621">
                                            <p:txEl>
                                              <p:pRg st="1" end="1"/>
                                            </p:txEl>
                                          </p:spTgt>
                                        </p:tgtEl>
                                        <p:attrNameLst>
                                          <p:attrName>style.visibility</p:attrName>
                                        </p:attrNameLst>
                                      </p:cBhvr>
                                      <p:to>
                                        <p:strVal val="visible"/>
                                      </p:to>
                                    </p:set>
                                    <p:animEffect transition="in" filter="wipe(left)">
                                      <p:cBhvr>
                                        <p:cTn id="145" dur="500"/>
                                        <p:tgtEl>
                                          <p:spTgt spid="281621">
                                            <p:txEl>
                                              <p:pRg st="1" end="1"/>
                                            </p:txEl>
                                          </p:spTgt>
                                        </p:tgtEl>
                                      </p:cBhvr>
                                    </p:animEffect>
                                  </p:childTnLst>
                                </p:cTn>
                              </p:par>
                            </p:childTnLst>
                          </p:cTn>
                        </p:par>
                        <p:par>
                          <p:cTn id="146" fill="hold">
                            <p:stCondLst>
                              <p:cond delay="2000"/>
                            </p:stCondLst>
                            <p:childTnLst>
                              <p:par>
                                <p:cTn id="147" presetID="22" presetClass="entr" presetSubtype="8" fill="hold" grpId="0" nodeType="afterEffect">
                                  <p:stCondLst>
                                    <p:cond delay="0"/>
                                  </p:stCondLst>
                                  <p:childTnLst>
                                    <p:set>
                                      <p:cBhvr>
                                        <p:cTn id="148" dur="1" fill="hold">
                                          <p:stCondLst>
                                            <p:cond delay="0"/>
                                          </p:stCondLst>
                                        </p:cTn>
                                        <p:tgtEl>
                                          <p:spTgt spid="281621">
                                            <p:txEl>
                                              <p:pRg st="2" end="2"/>
                                            </p:txEl>
                                          </p:spTgt>
                                        </p:tgtEl>
                                        <p:attrNameLst>
                                          <p:attrName>style.visibility</p:attrName>
                                        </p:attrNameLst>
                                      </p:cBhvr>
                                      <p:to>
                                        <p:strVal val="visible"/>
                                      </p:to>
                                    </p:set>
                                    <p:animEffect transition="in" filter="wipe(left)">
                                      <p:cBhvr>
                                        <p:cTn id="149" dur="500"/>
                                        <p:tgtEl>
                                          <p:spTgt spid="281621">
                                            <p:txEl>
                                              <p:pRg st="2" end="2"/>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81621">
                                            <p:txEl>
                                              <p:pRg st="3" end="3"/>
                                            </p:txEl>
                                          </p:spTgt>
                                        </p:tgtEl>
                                        <p:attrNameLst>
                                          <p:attrName>style.visibility</p:attrName>
                                        </p:attrNameLst>
                                      </p:cBhvr>
                                      <p:to>
                                        <p:strVal val="visible"/>
                                      </p:to>
                                    </p:set>
                                    <p:animEffect transition="in" filter="wipe(left)">
                                      <p:cBhvr>
                                        <p:cTn id="154" dur="500"/>
                                        <p:tgtEl>
                                          <p:spTgt spid="2816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nimBg="1" autoUpdateAnimBg="0"/>
      <p:bldP spid="281604" grpId="0" animBg="1"/>
      <p:bldP spid="281609" grpId="0" animBg="1"/>
      <p:bldP spid="281610" grpId="0" animBg="1"/>
      <p:bldP spid="281611" grpId="0" build="p" animBg="1" autoUpdateAnimBg="0"/>
      <p:bldP spid="281612" grpId="0" animBg="1"/>
      <p:bldP spid="281613" grpId="0" build="p" animBg="1" autoUpdateAnimBg="0"/>
      <p:bldP spid="281616" grpId="0" build="p" animBg="1" autoUpdateAnimBg="0"/>
      <p:bldP spid="281618" grpId="0" animBg="1"/>
      <p:bldP spid="281619" grpId="0" build="p" animBg="1" autoUpdateAnimBg="0"/>
      <p:bldP spid="60" grpId="0" build="p" animBg="1" autoUpdateAnimBg="0"/>
      <p:bldP spid="63" grpId="0" animBg="1"/>
      <p:bldP spid="281621" grpId="0" build="p"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 name="灯片编号占位符 3"/>
          <p:cNvSpPr>
            <a:spLocks noGrp="1"/>
          </p:cNvSpPr>
          <p:nvPr>
            <p:ph type="sldNum" sz="quarter" idx="10"/>
          </p:nvPr>
        </p:nvSpPr>
        <p:spPr/>
        <p:txBody>
          <a:bodyPr/>
          <a:lstStyle/>
          <a:p>
            <a:fld id="{D042AF26-F2DF-4BCB-B9E8-8EB8CFFE1016}" type="slidenum">
              <a:rPr lang="en-US" altLang="zh-CN">
                <a:solidFill>
                  <a:srgbClr val="000000"/>
                </a:solidFill>
              </a:rPr>
              <a:pPr/>
              <a:t>141</a:t>
            </a:fld>
            <a:endParaRPr lang="en-US" altLang="zh-CN">
              <a:solidFill>
                <a:srgbClr val="000000"/>
              </a:solidFill>
            </a:endParaRPr>
          </a:p>
        </p:txBody>
      </p:sp>
      <p:sp>
        <p:nvSpPr>
          <p:cNvPr id="282626" name="Rectangle 2"/>
          <p:cNvSpPr>
            <a:spLocks noGrp="1" noChangeArrowheads="1"/>
          </p:cNvSpPr>
          <p:nvPr>
            <p:ph type="title"/>
          </p:nvPr>
        </p:nvSpPr>
        <p:spPr>
          <a:xfrm>
            <a:off x="304800" y="152400"/>
            <a:ext cx="8610600" cy="614363"/>
          </a:xfrm>
        </p:spPr>
        <p:txBody>
          <a:bodyPr/>
          <a:lstStyle/>
          <a:p>
            <a:r>
              <a:rPr lang="en-US" altLang="zh-CN" dirty="0" smtClean="0">
                <a:latin typeface="Verdana" pitchFamily="34" charset="0"/>
              </a:rPr>
              <a:t>case</a:t>
            </a:r>
            <a:r>
              <a:rPr lang="zh-CN" altLang="en-US" dirty="0" smtClean="0">
                <a:latin typeface="Verdana" pitchFamily="34" charset="0"/>
              </a:rPr>
              <a:t>队列</a:t>
            </a:r>
            <a:endParaRPr lang="zh-CN" altLang="en-US" dirty="0">
              <a:latin typeface="Verdana" pitchFamily="34" charset="0"/>
            </a:endParaRPr>
          </a:p>
        </p:txBody>
      </p:sp>
      <p:sp>
        <p:nvSpPr>
          <p:cNvPr id="282627" name="Rectangle 3"/>
          <p:cNvSpPr>
            <a:spLocks noGrp="1" noChangeArrowheads="1"/>
          </p:cNvSpPr>
          <p:nvPr>
            <p:ph type="body" idx="1"/>
          </p:nvPr>
        </p:nvSpPr>
        <p:spPr>
          <a:xfrm>
            <a:off x="4571999" y="1933606"/>
            <a:ext cx="4230471" cy="2439987"/>
          </a:xfrm>
        </p:spPr>
        <p:txBody>
          <a:bodyPr/>
          <a:lstStyle/>
          <a:p>
            <a:pPr algn="just">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if  </a:t>
            </a:r>
            <a:r>
              <a:rPr lang="en-US" altLang="zh-CN" sz="2400" dirty="0">
                <a:latin typeface="Times New Roman" panose="02020603050405020304" pitchFamily="18" charset="0"/>
                <a:cs typeface="Times New Roman" panose="02020603050405020304" pitchFamily="18" charset="0"/>
              </a:rPr>
              <a:t>t=V</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goto</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nextquad</a:t>
            </a:r>
            <a:r>
              <a:rPr lang="en-US" altLang="zh-CN" sz="2400" baseline="-25000" dirty="0" smtClean="0">
                <a:latin typeface="Times New Roman" panose="02020603050405020304" pitchFamily="18" charset="0"/>
                <a:cs typeface="Times New Roman" panose="02020603050405020304" pitchFamily="18" charset="0"/>
              </a:rPr>
              <a:t>1</a:t>
            </a:r>
            <a:endParaRPr lang="en-US" altLang="zh-CN" sz="2400" dirty="0">
              <a:latin typeface="Times New Roman" panose="02020603050405020304" pitchFamily="18" charset="0"/>
              <a:cs typeface="Times New Roman" panose="02020603050405020304" pitchFamily="18" charset="0"/>
            </a:endParaRPr>
          </a:p>
          <a:p>
            <a:pPr algn="just">
              <a:buNone/>
            </a:pPr>
            <a:r>
              <a:rPr lang="en-US" altLang="zh-CN" sz="2400" dirty="0" smtClean="0">
                <a:latin typeface="Times New Roman" panose="02020603050405020304" pitchFamily="18" charset="0"/>
                <a:cs typeface="Times New Roman" panose="02020603050405020304" pitchFamily="18" charset="0"/>
              </a:rPr>
              <a:t>if  </a:t>
            </a:r>
            <a:r>
              <a:rPr lang="en-US" altLang="zh-CN" sz="2400" dirty="0">
                <a:latin typeface="Times New Roman" panose="02020603050405020304" pitchFamily="18" charset="0"/>
                <a:cs typeface="Times New Roman" panose="02020603050405020304" pitchFamily="18" charset="0"/>
              </a:rPr>
              <a:t>t=V</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goto</a:t>
            </a:r>
            <a:r>
              <a:rPr lang="en-US" altLang="zh-CN" sz="2400" dirty="0">
                <a:latin typeface="Times New Roman" panose="02020603050405020304" pitchFamily="18" charset="0"/>
                <a:cs typeface="Times New Roman" panose="02020603050405020304" pitchFamily="18" charset="0"/>
              </a:rPr>
              <a:t>  nextquad</a:t>
            </a:r>
            <a:r>
              <a:rPr lang="en-US" altLang="zh-CN" sz="2400" baseline="-25000" dirty="0" smtClean="0">
                <a:latin typeface="Times New Roman" panose="02020603050405020304" pitchFamily="18" charset="0"/>
                <a:cs typeface="Times New Roman" panose="02020603050405020304" pitchFamily="18" charset="0"/>
              </a:rPr>
              <a:t>2</a:t>
            </a:r>
            <a:endParaRPr lang="en-US" altLang="zh-CN" sz="2400" dirty="0">
              <a:latin typeface="Times New Roman" panose="02020603050405020304" pitchFamily="18" charset="0"/>
              <a:cs typeface="Times New Roman" panose="02020603050405020304" pitchFamily="18" charset="0"/>
            </a:endParaRPr>
          </a:p>
          <a:p>
            <a:pPr algn="just">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a:buNone/>
            </a:pPr>
            <a:r>
              <a:rPr lang="en-US" altLang="zh-CN" sz="2400" dirty="0" smtClean="0">
                <a:latin typeface="Times New Roman" panose="02020603050405020304" pitchFamily="18" charset="0"/>
                <a:cs typeface="Times New Roman" panose="02020603050405020304" pitchFamily="18" charset="0"/>
              </a:rPr>
              <a:t>if  </a:t>
            </a:r>
            <a:r>
              <a:rPr lang="en-US" altLang="zh-CN" sz="2400" dirty="0">
                <a:latin typeface="Times New Roman" panose="02020603050405020304" pitchFamily="18" charset="0"/>
                <a:cs typeface="Times New Roman" panose="02020603050405020304" pitchFamily="18" charset="0"/>
              </a:rPr>
              <a:t>t=V</a:t>
            </a:r>
            <a:r>
              <a:rPr lang="en-US" altLang="zh-CN" sz="2400" baseline="-25000" dirty="0">
                <a:latin typeface="Times New Roman" panose="02020603050405020304" pitchFamily="18" charset="0"/>
                <a:cs typeface="Times New Roman" panose="02020603050405020304" pitchFamily="18" charset="0"/>
              </a:rPr>
              <a:t>n-1</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goto</a:t>
            </a:r>
            <a:r>
              <a:rPr lang="en-US" altLang="zh-CN" sz="2400" dirty="0">
                <a:latin typeface="Times New Roman" panose="02020603050405020304" pitchFamily="18" charset="0"/>
                <a:cs typeface="Times New Roman" panose="02020603050405020304" pitchFamily="18" charset="0"/>
              </a:rPr>
              <a:t>  nextquad</a:t>
            </a:r>
            <a:r>
              <a:rPr lang="en-US" altLang="zh-CN" sz="2400" baseline="-25000" dirty="0" smtClean="0">
                <a:latin typeface="Times New Roman" panose="02020603050405020304" pitchFamily="18" charset="0"/>
                <a:cs typeface="Times New Roman" panose="02020603050405020304" pitchFamily="18" charset="0"/>
              </a:rPr>
              <a:t>n-1</a:t>
            </a:r>
            <a:endParaRPr lang="en-US" altLang="zh-CN" sz="2400" dirty="0">
              <a:latin typeface="Times New Roman" panose="02020603050405020304" pitchFamily="18" charset="0"/>
              <a:cs typeface="Times New Roman" panose="02020603050405020304" pitchFamily="18" charset="0"/>
            </a:endParaRPr>
          </a:p>
          <a:p>
            <a:pPr>
              <a:buFont typeface="Monotype Sorts" pitchFamily="2" charset="2"/>
              <a:buNone/>
            </a:pPr>
            <a:r>
              <a:rPr lang="en-US" altLang="zh-CN" sz="2400" dirty="0" err="1" smtClean="0">
                <a:latin typeface="Times New Roman" panose="02020603050405020304" pitchFamily="18" charset="0"/>
                <a:cs typeface="Times New Roman" panose="02020603050405020304" pitchFamily="18" charset="0"/>
              </a:rPr>
              <a:t>goto</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a:t>
            </a:r>
            <a:r>
              <a:rPr lang="en-US" altLang="zh-CN" sz="2400" baseline="-25000" dirty="0">
                <a:latin typeface="Times New Roman" panose="02020603050405020304" pitchFamily="18" charset="0"/>
                <a:cs typeface="Times New Roman" panose="02020603050405020304" pitchFamily="18" charset="0"/>
              </a:rPr>
              <a:t>n</a:t>
            </a:r>
            <a:endParaRPr lang="en-US" altLang="zh-CN" sz="2400" dirty="0">
              <a:latin typeface="Times New Roman" panose="02020603050405020304" pitchFamily="18" charset="0"/>
              <a:cs typeface="Times New Roman" panose="02020603050405020304" pitchFamily="18" charset="0"/>
            </a:endParaRPr>
          </a:p>
        </p:txBody>
      </p:sp>
      <p:pic>
        <p:nvPicPr>
          <p:cNvPr id="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69" y="1313765"/>
            <a:ext cx="3560456" cy="382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箭头连接符 2"/>
          <p:cNvCxnSpPr/>
          <p:nvPr/>
        </p:nvCxnSpPr>
        <p:spPr bwMode="auto">
          <a:xfrm>
            <a:off x="971600" y="1988840"/>
            <a:ext cx="0" cy="2385265"/>
          </a:xfrm>
          <a:prstGeom prst="straightConnector1">
            <a:avLst/>
          </a:prstGeom>
          <a:solidFill>
            <a:schemeClr val="accent1"/>
          </a:solidFill>
          <a:ln w="28575"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671518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wipe(up)">
                                      <p:cBhvr>
                                        <p:cTn id="12" dur="500"/>
                                        <p:tgtEl>
                                          <p:spTgt spid="282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灯片编号占位符 3"/>
          <p:cNvSpPr>
            <a:spLocks noGrp="1"/>
          </p:cNvSpPr>
          <p:nvPr>
            <p:ph type="sldNum" sz="quarter" idx="10"/>
          </p:nvPr>
        </p:nvSpPr>
        <p:spPr/>
        <p:txBody>
          <a:bodyPr/>
          <a:lstStyle/>
          <a:p>
            <a:fld id="{9F9E066A-92A4-46CA-82A5-CC26E19BCD65}" type="slidenum">
              <a:rPr lang="en-US" altLang="zh-CN">
                <a:solidFill>
                  <a:srgbClr val="000000"/>
                </a:solidFill>
              </a:rPr>
              <a:pPr/>
              <a:t>142</a:t>
            </a:fld>
            <a:endParaRPr lang="en-US" altLang="zh-CN">
              <a:solidFill>
                <a:srgbClr val="000000"/>
              </a:solidFill>
            </a:endParaRPr>
          </a:p>
        </p:txBody>
      </p:sp>
      <p:grpSp>
        <p:nvGrpSpPr>
          <p:cNvPr id="283651" name="Group 3"/>
          <p:cNvGrpSpPr>
            <a:grpSpLocks/>
          </p:cNvGrpSpPr>
          <p:nvPr/>
        </p:nvGrpSpPr>
        <p:grpSpPr bwMode="auto">
          <a:xfrm>
            <a:off x="3806826" y="379413"/>
            <a:ext cx="2517776" cy="6191251"/>
            <a:chOff x="1006" y="306"/>
            <a:chExt cx="1586" cy="3900"/>
          </a:xfrm>
        </p:grpSpPr>
        <p:grpSp>
          <p:nvGrpSpPr>
            <p:cNvPr id="283652" name="Group 4"/>
            <p:cNvGrpSpPr>
              <a:grpSpLocks/>
            </p:cNvGrpSpPr>
            <p:nvPr/>
          </p:nvGrpSpPr>
          <p:grpSpPr bwMode="auto">
            <a:xfrm>
              <a:off x="1104" y="960"/>
              <a:ext cx="1488" cy="2928"/>
              <a:chOff x="1008" y="960"/>
              <a:chExt cx="1488" cy="2928"/>
            </a:xfrm>
          </p:grpSpPr>
          <p:sp>
            <p:nvSpPr>
              <p:cNvPr id="283653" name="Line 5"/>
              <p:cNvSpPr>
                <a:spLocks noChangeShapeType="1"/>
              </p:cNvSpPr>
              <p:nvPr/>
            </p:nvSpPr>
            <p:spPr bwMode="auto">
              <a:xfrm>
                <a:off x="1008"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654" name="Line 6"/>
              <p:cNvSpPr>
                <a:spLocks noChangeShapeType="1"/>
              </p:cNvSpPr>
              <p:nvPr/>
            </p:nvSpPr>
            <p:spPr bwMode="auto">
              <a:xfrm>
                <a:off x="2496"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655" name="Line 7"/>
              <p:cNvSpPr>
                <a:spLocks noChangeShapeType="1"/>
              </p:cNvSpPr>
              <p:nvPr/>
            </p:nvSpPr>
            <p:spPr bwMode="auto">
              <a:xfrm>
                <a:off x="1008" y="960"/>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656" name="Line 8"/>
              <p:cNvSpPr>
                <a:spLocks noChangeShapeType="1"/>
              </p:cNvSpPr>
              <p:nvPr/>
            </p:nvSpPr>
            <p:spPr bwMode="auto">
              <a:xfrm>
                <a:off x="1392"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83657" name="Text Box 9"/>
            <p:cNvSpPr txBox="1">
              <a:spLocks noChangeArrowheads="1"/>
            </p:cNvSpPr>
            <p:nvPr/>
          </p:nvSpPr>
          <p:spPr bwMode="auto">
            <a:xfrm>
              <a:off x="1612" y="306"/>
              <a:ext cx="4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队首</a:t>
              </a:r>
              <a:endParaRPr lang="zh-CN" altLang="en-US" sz="2000" dirty="0">
                <a:solidFill>
                  <a:srgbClr val="000000"/>
                </a:solidFill>
                <a:latin typeface="Times New Roman" pitchFamily="18" charset="0"/>
                <a:ea typeface="宋体" pitchFamily="2" charset="-122"/>
              </a:endParaRPr>
            </a:p>
          </p:txBody>
        </p:sp>
        <p:sp>
          <p:nvSpPr>
            <p:cNvPr id="283658" name="Text Box 10"/>
            <p:cNvSpPr txBox="1">
              <a:spLocks noChangeArrowheads="1"/>
            </p:cNvSpPr>
            <p:nvPr/>
          </p:nvSpPr>
          <p:spPr bwMode="auto">
            <a:xfrm>
              <a:off x="1608" y="3954"/>
              <a:ext cx="4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队尾</a:t>
              </a:r>
              <a:endParaRPr lang="zh-CN" altLang="en-US" sz="2000" dirty="0">
                <a:solidFill>
                  <a:srgbClr val="000000"/>
                </a:solidFill>
                <a:latin typeface="Times New Roman" pitchFamily="18" charset="0"/>
                <a:ea typeface="宋体" pitchFamily="2" charset="-122"/>
              </a:endParaRPr>
            </a:p>
          </p:txBody>
        </p:sp>
        <p:sp>
          <p:nvSpPr>
            <p:cNvPr id="283659" name="Text Box 11"/>
            <p:cNvSpPr txBox="1">
              <a:spLocks noChangeArrowheads="1"/>
            </p:cNvSpPr>
            <p:nvPr/>
          </p:nvSpPr>
          <p:spPr bwMode="auto">
            <a:xfrm>
              <a:off x="1006" y="709"/>
              <a:ext cx="145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smtClean="0">
                  <a:solidFill>
                    <a:srgbClr val="000000"/>
                  </a:solidFill>
                  <a:latin typeface="Times New Roman" pitchFamily="18" charset="0"/>
                  <a:ea typeface="宋体" pitchFamily="2" charset="-122"/>
                </a:rPr>
                <a:t>值常量    语句始置</a:t>
              </a:r>
              <a:endParaRPr lang="zh-CN" altLang="en-US" sz="2000" dirty="0">
                <a:solidFill>
                  <a:srgbClr val="000000"/>
                </a:solidFill>
                <a:latin typeface="Times New Roman" pitchFamily="18" charset="0"/>
                <a:ea typeface="宋体" pitchFamily="2" charset="-122"/>
              </a:endParaRPr>
            </a:p>
          </p:txBody>
        </p:sp>
      </p:grpSp>
      <p:grpSp>
        <p:nvGrpSpPr>
          <p:cNvPr id="283660" name="Group 12"/>
          <p:cNvGrpSpPr>
            <a:grpSpLocks/>
          </p:cNvGrpSpPr>
          <p:nvPr/>
        </p:nvGrpSpPr>
        <p:grpSpPr bwMode="auto">
          <a:xfrm>
            <a:off x="3962401" y="1416052"/>
            <a:ext cx="2362200" cy="458788"/>
            <a:chOff x="1344" y="1007"/>
            <a:chExt cx="1488" cy="289"/>
          </a:xfrm>
        </p:grpSpPr>
        <p:sp>
          <p:nvSpPr>
            <p:cNvPr id="283661" name="Text Box 13"/>
            <p:cNvSpPr txBox="1">
              <a:spLocks noChangeArrowheads="1"/>
            </p:cNvSpPr>
            <p:nvPr/>
          </p:nvSpPr>
          <p:spPr bwMode="auto">
            <a:xfrm>
              <a:off x="1344" y="1007"/>
              <a:ext cx="14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000" dirty="0">
                  <a:solidFill>
                    <a:srgbClr val="000000"/>
                  </a:solidFill>
                  <a:latin typeface="Times New Roman" pitchFamily="18" charset="0"/>
                  <a:ea typeface="宋体" pitchFamily="2" charset="-122"/>
                </a:rPr>
                <a:t>V</a:t>
              </a:r>
              <a:r>
                <a:rPr lang="en-US" altLang="zh-CN" sz="2000" baseline="-25000" dirty="0">
                  <a:solidFill>
                    <a:srgbClr val="000000"/>
                  </a:solidFill>
                  <a:latin typeface="Times New Roman" pitchFamily="18" charset="0"/>
                  <a:ea typeface="宋体" pitchFamily="2" charset="-122"/>
                </a:rPr>
                <a:t>1</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     </a:t>
              </a:r>
              <a:r>
                <a:rPr lang="en-US" altLang="zh-CN" sz="2000" dirty="0">
                  <a:solidFill>
                    <a:srgbClr val="000000"/>
                  </a:solidFill>
                  <a:latin typeface="Times New Roman" pitchFamily="18" charset="0"/>
                  <a:cs typeface="Times New Roman" panose="02020603050405020304" pitchFamily="18" charset="0"/>
                </a:rPr>
                <a:t>nextquad</a:t>
              </a:r>
              <a:r>
                <a:rPr lang="en-US" altLang="zh-CN" sz="2000" baseline="-25000" dirty="0" smtClean="0">
                  <a:solidFill>
                    <a:srgbClr val="000000"/>
                  </a:solidFill>
                  <a:latin typeface="Times New Roman" pitchFamily="18" charset="0"/>
                  <a:ea typeface="宋体" pitchFamily="2" charset="-122"/>
                </a:rPr>
                <a:t>1</a:t>
              </a:r>
              <a:endParaRPr lang="en-US" altLang="zh-CN" sz="2000" dirty="0">
                <a:solidFill>
                  <a:srgbClr val="000000"/>
                </a:solidFill>
                <a:latin typeface="Times New Roman" pitchFamily="18" charset="0"/>
                <a:ea typeface="宋体" pitchFamily="2" charset="-122"/>
              </a:endParaRPr>
            </a:p>
          </p:txBody>
        </p:sp>
        <p:sp>
          <p:nvSpPr>
            <p:cNvPr id="283662" name="Line 14"/>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63" name="Group 15"/>
          <p:cNvGrpSpPr>
            <a:grpSpLocks/>
          </p:cNvGrpSpPr>
          <p:nvPr/>
        </p:nvGrpSpPr>
        <p:grpSpPr bwMode="auto">
          <a:xfrm>
            <a:off x="3962400" y="1798638"/>
            <a:ext cx="2362200" cy="457200"/>
            <a:chOff x="1344" y="1008"/>
            <a:chExt cx="1488" cy="288"/>
          </a:xfrm>
        </p:grpSpPr>
        <p:sp>
          <p:nvSpPr>
            <p:cNvPr id="283664" name="Text Box 16"/>
            <p:cNvSpPr txBox="1">
              <a:spLocks noChangeArrowheads="1"/>
            </p:cNvSpPr>
            <p:nvPr/>
          </p:nvSpPr>
          <p:spPr bwMode="auto">
            <a:xfrm>
              <a:off x="1381" y="1008"/>
              <a:ext cx="11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000" dirty="0">
                  <a:solidFill>
                    <a:srgbClr val="000000"/>
                  </a:solidFill>
                  <a:latin typeface="Times New Roman" pitchFamily="18" charset="0"/>
                  <a:ea typeface="宋体" pitchFamily="2" charset="-122"/>
                </a:rPr>
                <a:t>...         ...</a:t>
              </a:r>
            </a:p>
          </p:txBody>
        </p:sp>
        <p:sp>
          <p:nvSpPr>
            <p:cNvPr id="283665" name="Line 17"/>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66" name="Group 18"/>
          <p:cNvGrpSpPr>
            <a:grpSpLocks/>
          </p:cNvGrpSpPr>
          <p:nvPr/>
        </p:nvGrpSpPr>
        <p:grpSpPr bwMode="auto">
          <a:xfrm>
            <a:off x="3941763" y="4921252"/>
            <a:ext cx="2382838" cy="458788"/>
            <a:chOff x="1331" y="1007"/>
            <a:chExt cx="1501" cy="289"/>
          </a:xfrm>
        </p:grpSpPr>
        <p:sp>
          <p:nvSpPr>
            <p:cNvPr id="283667" name="Text Box 19"/>
            <p:cNvSpPr txBox="1">
              <a:spLocks noChangeArrowheads="1"/>
            </p:cNvSpPr>
            <p:nvPr/>
          </p:nvSpPr>
          <p:spPr bwMode="auto">
            <a:xfrm>
              <a:off x="1331" y="1007"/>
              <a:ext cx="146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V</a:t>
              </a:r>
              <a:r>
                <a:rPr lang="en-US" altLang="zh-CN" sz="2000" baseline="-25000" dirty="0">
                  <a:solidFill>
                    <a:srgbClr val="000000"/>
                  </a:solidFill>
                  <a:latin typeface="Times New Roman" pitchFamily="18" charset="0"/>
                  <a:ea typeface="宋体" pitchFamily="2" charset="-122"/>
                </a:rPr>
                <a:t>ijn-1</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 </a:t>
              </a:r>
              <a:r>
                <a:rPr lang="en-US" altLang="zh-CN" sz="2000" dirty="0">
                  <a:solidFill>
                    <a:srgbClr val="000000"/>
                  </a:solidFill>
                  <a:latin typeface="Times New Roman" pitchFamily="18" charset="0"/>
                  <a:cs typeface="Times New Roman" panose="02020603050405020304" pitchFamily="18" charset="0"/>
                </a:rPr>
                <a:t>nextquad</a:t>
              </a:r>
              <a:r>
                <a:rPr lang="en-US" altLang="zh-CN" sz="2000" baseline="-25000" dirty="0" smtClean="0">
                  <a:solidFill>
                    <a:srgbClr val="000000"/>
                  </a:solidFill>
                  <a:latin typeface="Times New Roman" pitchFamily="18" charset="0"/>
                  <a:ea typeface="宋体" pitchFamily="2" charset="-122"/>
                </a:rPr>
                <a:t>ijn-1</a:t>
              </a:r>
              <a:endParaRPr lang="en-US" altLang="zh-CN" sz="2000" dirty="0">
                <a:solidFill>
                  <a:srgbClr val="000000"/>
                </a:solidFill>
                <a:latin typeface="Times New Roman" pitchFamily="18" charset="0"/>
                <a:ea typeface="宋体" pitchFamily="2" charset="-122"/>
              </a:endParaRPr>
            </a:p>
          </p:txBody>
        </p:sp>
        <p:sp>
          <p:nvSpPr>
            <p:cNvPr id="283668" name="Line 20"/>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69" name="Group 21"/>
          <p:cNvGrpSpPr>
            <a:grpSpLocks/>
          </p:cNvGrpSpPr>
          <p:nvPr/>
        </p:nvGrpSpPr>
        <p:grpSpPr bwMode="auto">
          <a:xfrm>
            <a:off x="3962400" y="5378452"/>
            <a:ext cx="2362200" cy="458788"/>
            <a:chOff x="1344" y="1007"/>
            <a:chExt cx="1488" cy="289"/>
          </a:xfrm>
        </p:grpSpPr>
        <p:sp>
          <p:nvSpPr>
            <p:cNvPr id="283670" name="Text Box 22"/>
            <p:cNvSpPr txBox="1">
              <a:spLocks noChangeArrowheads="1"/>
            </p:cNvSpPr>
            <p:nvPr/>
          </p:nvSpPr>
          <p:spPr bwMode="auto">
            <a:xfrm>
              <a:off x="1456" y="1007"/>
              <a:ext cx="125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t       </a:t>
              </a:r>
              <a:r>
                <a:rPr lang="en-US" altLang="zh-CN" sz="2000" dirty="0" err="1" smtClean="0">
                  <a:solidFill>
                    <a:srgbClr val="000000"/>
                  </a:solidFill>
                  <a:latin typeface="Times New Roman" pitchFamily="18" charset="0"/>
                  <a:cs typeface="Times New Roman" panose="02020603050405020304" pitchFamily="18" charset="0"/>
                </a:rPr>
                <a:t>nextquad</a:t>
              </a:r>
              <a:r>
                <a:rPr lang="en-US" altLang="zh-CN" sz="2000" baseline="-25000" dirty="0" err="1" smtClean="0">
                  <a:solidFill>
                    <a:srgbClr val="000000"/>
                  </a:solidFill>
                  <a:latin typeface="Times New Roman" pitchFamily="18" charset="0"/>
                  <a:ea typeface="宋体" pitchFamily="2" charset="-122"/>
                </a:rPr>
                <a:t>ijn</a:t>
              </a:r>
              <a:r>
                <a:rPr lang="en-US" altLang="zh-CN" sz="2000" baseline="-25000" dirty="0" smtClean="0">
                  <a:solidFill>
                    <a:srgbClr val="000000"/>
                  </a:solidFill>
                  <a:latin typeface="Times New Roman" pitchFamily="18" charset="0"/>
                  <a:ea typeface="宋体" pitchFamily="2" charset="-122"/>
                </a:rPr>
                <a:t> </a:t>
              </a:r>
              <a:endParaRPr lang="en-US" altLang="zh-CN" sz="2000" dirty="0">
                <a:solidFill>
                  <a:srgbClr val="000000"/>
                </a:solidFill>
                <a:latin typeface="Times New Roman" pitchFamily="18" charset="0"/>
                <a:ea typeface="宋体" pitchFamily="2" charset="-122"/>
              </a:endParaRPr>
            </a:p>
          </p:txBody>
        </p:sp>
        <p:sp>
          <p:nvSpPr>
            <p:cNvPr id="283671" name="Line 23"/>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72" name="Group 24"/>
          <p:cNvGrpSpPr>
            <a:grpSpLocks/>
          </p:cNvGrpSpPr>
          <p:nvPr/>
        </p:nvGrpSpPr>
        <p:grpSpPr bwMode="auto">
          <a:xfrm>
            <a:off x="2022475" y="990600"/>
            <a:ext cx="1462088" cy="2500313"/>
            <a:chOff x="554" y="691"/>
            <a:chExt cx="921" cy="1575"/>
          </a:xfrm>
        </p:grpSpPr>
        <p:sp>
          <p:nvSpPr>
            <p:cNvPr id="283673" name="Rectangle 25"/>
            <p:cNvSpPr>
              <a:spLocks noChangeArrowheads="1"/>
            </p:cNvSpPr>
            <p:nvPr/>
          </p:nvSpPr>
          <p:spPr bwMode="auto">
            <a:xfrm>
              <a:off x="720" y="960"/>
              <a:ext cx="528" cy="13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674" name="Text Box 26"/>
            <p:cNvSpPr txBox="1">
              <a:spLocks noChangeArrowheads="1"/>
            </p:cNvSpPr>
            <p:nvPr/>
          </p:nvSpPr>
          <p:spPr bwMode="auto">
            <a:xfrm>
              <a:off x="554" y="691"/>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a:solidFill>
                    <a:srgbClr val="000000"/>
                  </a:solidFill>
                  <a:latin typeface="Times New Roman" pitchFamily="18" charset="0"/>
                  <a:ea typeface="宋体" pitchFamily="2" charset="-122"/>
                </a:rPr>
                <a:t>层次索引栈</a:t>
              </a:r>
            </a:p>
          </p:txBody>
        </p:sp>
      </p:grpSp>
      <p:grpSp>
        <p:nvGrpSpPr>
          <p:cNvPr id="283675" name="Group 27"/>
          <p:cNvGrpSpPr>
            <a:grpSpLocks/>
          </p:cNvGrpSpPr>
          <p:nvPr/>
        </p:nvGrpSpPr>
        <p:grpSpPr bwMode="auto">
          <a:xfrm>
            <a:off x="2286000" y="1417638"/>
            <a:ext cx="838200" cy="427037"/>
            <a:chOff x="720" y="979"/>
            <a:chExt cx="528" cy="269"/>
          </a:xfrm>
        </p:grpSpPr>
        <p:sp>
          <p:nvSpPr>
            <p:cNvPr id="283676" name="Line 28"/>
            <p:cNvSpPr>
              <a:spLocks noChangeShapeType="1"/>
            </p:cNvSpPr>
            <p:nvPr/>
          </p:nvSpPr>
          <p:spPr bwMode="auto">
            <a:xfrm>
              <a:off x="720" y="124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677" name="Text Box 29"/>
            <p:cNvSpPr txBox="1">
              <a:spLocks noChangeArrowheads="1"/>
            </p:cNvSpPr>
            <p:nvPr/>
          </p:nvSpPr>
          <p:spPr bwMode="auto">
            <a:xfrm>
              <a:off x="908" y="97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1</a:t>
              </a:r>
            </a:p>
          </p:txBody>
        </p:sp>
      </p:grpSp>
      <p:sp>
        <p:nvSpPr>
          <p:cNvPr id="283678" name="Line 30"/>
          <p:cNvSpPr>
            <a:spLocks noChangeShapeType="1"/>
          </p:cNvSpPr>
          <p:nvPr/>
        </p:nvSpPr>
        <p:spPr bwMode="auto">
          <a:xfrm>
            <a:off x="3124200" y="1646238"/>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83679" name="Group 31"/>
          <p:cNvGrpSpPr>
            <a:grpSpLocks/>
          </p:cNvGrpSpPr>
          <p:nvPr/>
        </p:nvGrpSpPr>
        <p:grpSpPr bwMode="auto">
          <a:xfrm>
            <a:off x="3962400" y="2254252"/>
            <a:ext cx="2362200" cy="458788"/>
            <a:chOff x="1344" y="1007"/>
            <a:chExt cx="1488" cy="289"/>
          </a:xfrm>
        </p:grpSpPr>
        <p:sp>
          <p:nvSpPr>
            <p:cNvPr id="283680" name="Text Box 32"/>
            <p:cNvSpPr txBox="1">
              <a:spLocks noChangeArrowheads="1"/>
            </p:cNvSpPr>
            <p:nvPr/>
          </p:nvSpPr>
          <p:spPr bwMode="auto">
            <a:xfrm>
              <a:off x="1361" y="1007"/>
              <a:ext cx="14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000" dirty="0">
                  <a:solidFill>
                    <a:srgbClr val="000000"/>
                  </a:solidFill>
                  <a:latin typeface="Times New Roman" pitchFamily="18" charset="0"/>
                  <a:ea typeface="宋体" pitchFamily="2" charset="-122"/>
                </a:rPr>
                <a:t>V</a:t>
              </a:r>
              <a:r>
                <a:rPr lang="en-US" altLang="zh-CN" sz="2000" baseline="-25000" dirty="0">
                  <a:solidFill>
                    <a:srgbClr val="000000"/>
                  </a:solidFill>
                  <a:latin typeface="Times New Roman" pitchFamily="18" charset="0"/>
                  <a:ea typeface="宋体" pitchFamily="2" charset="-122"/>
                </a:rPr>
                <a:t>i</a:t>
              </a:r>
              <a:r>
                <a:rPr lang="en-US" altLang="zh-CN" sz="2000" dirty="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cs typeface="Times New Roman" panose="02020603050405020304" pitchFamily="18" charset="0"/>
                </a:rPr>
                <a:t>nextquad</a:t>
              </a:r>
              <a:r>
                <a:rPr lang="en-US" altLang="zh-CN" sz="2000" baseline="-25000" dirty="0" err="1" smtClean="0">
                  <a:solidFill>
                    <a:srgbClr val="000000"/>
                  </a:solidFill>
                  <a:latin typeface="Times New Roman" pitchFamily="18" charset="0"/>
                  <a:ea typeface="宋体" pitchFamily="2" charset="-122"/>
                </a:rPr>
                <a:t>i</a:t>
              </a:r>
              <a:endParaRPr lang="en-US" altLang="zh-CN" sz="2000" dirty="0">
                <a:solidFill>
                  <a:srgbClr val="000000"/>
                </a:solidFill>
                <a:latin typeface="Times New Roman" pitchFamily="18" charset="0"/>
                <a:ea typeface="宋体" pitchFamily="2" charset="-122"/>
              </a:endParaRPr>
            </a:p>
          </p:txBody>
        </p:sp>
        <p:sp>
          <p:nvSpPr>
            <p:cNvPr id="283681" name="Line 33"/>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82" name="Group 34"/>
          <p:cNvGrpSpPr>
            <a:grpSpLocks/>
          </p:cNvGrpSpPr>
          <p:nvPr/>
        </p:nvGrpSpPr>
        <p:grpSpPr bwMode="auto">
          <a:xfrm>
            <a:off x="2286000" y="1874838"/>
            <a:ext cx="842963" cy="427037"/>
            <a:chOff x="720" y="979"/>
            <a:chExt cx="531" cy="269"/>
          </a:xfrm>
        </p:grpSpPr>
        <p:sp>
          <p:nvSpPr>
            <p:cNvPr id="283683" name="Line 35"/>
            <p:cNvSpPr>
              <a:spLocks noChangeShapeType="1"/>
            </p:cNvSpPr>
            <p:nvPr/>
          </p:nvSpPr>
          <p:spPr bwMode="auto">
            <a:xfrm>
              <a:off x="720" y="124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684" name="Text Box 36"/>
            <p:cNvSpPr txBox="1">
              <a:spLocks noChangeArrowheads="1"/>
            </p:cNvSpPr>
            <p:nvPr/>
          </p:nvSpPr>
          <p:spPr bwMode="auto">
            <a:xfrm>
              <a:off x="841" y="979"/>
              <a:ext cx="41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ea typeface="宋体" pitchFamily="2" charset="-122"/>
                </a:rPr>
                <a:t>i+1  </a:t>
              </a:r>
            </a:p>
          </p:txBody>
        </p:sp>
      </p:grpSp>
      <p:cxnSp>
        <p:nvCxnSpPr>
          <p:cNvPr id="283685" name="AutoShape 37"/>
          <p:cNvCxnSpPr>
            <a:cxnSpLocks noChangeShapeType="1"/>
            <a:stCxn id="283684" idx="3"/>
            <a:endCxn id="283687" idx="1"/>
          </p:cNvCxnSpPr>
          <p:nvPr/>
        </p:nvCxnSpPr>
        <p:spPr bwMode="auto">
          <a:xfrm>
            <a:off x="3128963" y="2073276"/>
            <a:ext cx="812800" cy="83820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3686" name="Group 38"/>
          <p:cNvGrpSpPr>
            <a:grpSpLocks/>
          </p:cNvGrpSpPr>
          <p:nvPr/>
        </p:nvGrpSpPr>
        <p:grpSpPr bwMode="auto">
          <a:xfrm>
            <a:off x="3941763" y="2711452"/>
            <a:ext cx="2382838" cy="458788"/>
            <a:chOff x="1331" y="1007"/>
            <a:chExt cx="1501" cy="289"/>
          </a:xfrm>
        </p:grpSpPr>
        <p:sp>
          <p:nvSpPr>
            <p:cNvPr id="283687" name="Text Box 39"/>
            <p:cNvSpPr txBox="1">
              <a:spLocks noChangeArrowheads="1"/>
            </p:cNvSpPr>
            <p:nvPr/>
          </p:nvSpPr>
          <p:spPr bwMode="auto">
            <a:xfrm>
              <a:off x="1331" y="1007"/>
              <a:ext cx="142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smtClean="0">
                  <a:solidFill>
                    <a:srgbClr val="000000"/>
                  </a:solidFill>
                  <a:latin typeface="Times New Roman" pitchFamily="18" charset="0"/>
                  <a:ea typeface="宋体" pitchFamily="2" charset="-122"/>
                </a:rPr>
                <a:t>V</a:t>
              </a:r>
              <a:r>
                <a:rPr lang="en-US" altLang="zh-CN" sz="2000" baseline="-25000" dirty="0" smtClean="0">
                  <a:solidFill>
                    <a:srgbClr val="000000"/>
                  </a:solidFill>
                  <a:latin typeface="Times New Roman" pitchFamily="18" charset="0"/>
                  <a:ea typeface="宋体" pitchFamily="2" charset="-122"/>
                </a:rPr>
                <a:t>i1</a:t>
              </a: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cs typeface="Times New Roman" panose="02020603050405020304" pitchFamily="18" charset="0"/>
                </a:rPr>
                <a:t>nextquad</a:t>
              </a:r>
              <a:r>
                <a:rPr lang="en-US" altLang="zh-CN" sz="2000" baseline="-25000" dirty="0" smtClean="0">
                  <a:solidFill>
                    <a:srgbClr val="000000"/>
                  </a:solidFill>
                  <a:latin typeface="Times New Roman" pitchFamily="18" charset="0"/>
                  <a:ea typeface="宋体" pitchFamily="2" charset="-122"/>
                </a:rPr>
                <a:t>i1     </a:t>
              </a:r>
              <a:endParaRPr lang="en-US" altLang="zh-CN" sz="2000" dirty="0">
                <a:solidFill>
                  <a:srgbClr val="000000"/>
                </a:solidFill>
                <a:latin typeface="Times New Roman" pitchFamily="18" charset="0"/>
                <a:ea typeface="宋体" pitchFamily="2" charset="-122"/>
              </a:endParaRPr>
            </a:p>
          </p:txBody>
        </p:sp>
        <p:sp>
          <p:nvSpPr>
            <p:cNvPr id="283688" name="Line 40"/>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89" name="Group 41"/>
          <p:cNvGrpSpPr>
            <a:grpSpLocks/>
          </p:cNvGrpSpPr>
          <p:nvPr/>
        </p:nvGrpSpPr>
        <p:grpSpPr bwMode="auto">
          <a:xfrm>
            <a:off x="3962400" y="3094038"/>
            <a:ext cx="2362200" cy="457200"/>
            <a:chOff x="1344" y="1008"/>
            <a:chExt cx="1488" cy="288"/>
          </a:xfrm>
        </p:grpSpPr>
        <p:sp>
          <p:nvSpPr>
            <p:cNvPr id="283690" name="Text Box 42"/>
            <p:cNvSpPr txBox="1">
              <a:spLocks noChangeArrowheads="1"/>
            </p:cNvSpPr>
            <p:nvPr/>
          </p:nvSpPr>
          <p:spPr bwMode="auto">
            <a:xfrm>
              <a:off x="1381" y="1008"/>
              <a:ext cx="7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         ...</a:t>
              </a:r>
            </a:p>
          </p:txBody>
        </p:sp>
        <p:sp>
          <p:nvSpPr>
            <p:cNvPr id="283691" name="Line 43"/>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92" name="Group 44"/>
          <p:cNvGrpSpPr>
            <a:grpSpLocks/>
          </p:cNvGrpSpPr>
          <p:nvPr/>
        </p:nvGrpSpPr>
        <p:grpSpPr bwMode="auto">
          <a:xfrm>
            <a:off x="3962400" y="3549652"/>
            <a:ext cx="2362200" cy="458788"/>
            <a:chOff x="1344" y="1007"/>
            <a:chExt cx="1488" cy="289"/>
          </a:xfrm>
        </p:grpSpPr>
        <p:sp>
          <p:nvSpPr>
            <p:cNvPr id="283693" name="Text Box 45"/>
            <p:cNvSpPr txBox="1">
              <a:spLocks noChangeArrowheads="1"/>
            </p:cNvSpPr>
            <p:nvPr/>
          </p:nvSpPr>
          <p:spPr bwMode="auto">
            <a:xfrm>
              <a:off x="1369" y="1007"/>
              <a:ext cx="138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000" dirty="0" err="1" smtClean="0">
                  <a:solidFill>
                    <a:srgbClr val="000000"/>
                  </a:solidFill>
                  <a:latin typeface="Times New Roman" pitchFamily="18" charset="0"/>
                  <a:ea typeface="宋体" pitchFamily="2" charset="-122"/>
                </a:rPr>
                <a:t>V</a:t>
              </a:r>
              <a:r>
                <a:rPr lang="en-US" altLang="zh-CN" sz="2000" baseline="-25000" dirty="0" err="1" smtClean="0">
                  <a:solidFill>
                    <a:srgbClr val="000000"/>
                  </a:solidFill>
                  <a:latin typeface="Times New Roman" pitchFamily="18" charset="0"/>
                  <a:ea typeface="宋体" pitchFamily="2" charset="-122"/>
                </a:rPr>
                <a:t>ij</a:t>
              </a:r>
              <a:r>
                <a:rPr lang="en-US" altLang="zh-CN" sz="2000" dirty="0" smtClean="0">
                  <a:solidFill>
                    <a:srgbClr val="000000"/>
                  </a:solidFill>
                  <a:latin typeface="Times New Roman" pitchFamily="18" charset="0"/>
                  <a:ea typeface="宋体" pitchFamily="2" charset="-122"/>
                </a:rPr>
                <a:t>     </a:t>
              </a:r>
              <a:r>
                <a:rPr lang="en-US" altLang="zh-CN" sz="2000" dirty="0" err="1">
                  <a:solidFill>
                    <a:srgbClr val="000000"/>
                  </a:solidFill>
                  <a:latin typeface="Times New Roman" pitchFamily="18" charset="0"/>
                  <a:cs typeface="Times New Roman" panose="02020603050405020304" pitchFamily="18" charset="0"/>
                </a:rPr>
                <a:t>nextquad</a:t>
              </a:r>
              <a:r>
                <a:rPr lang="en-US" altLang="zh-CN" sz="2000" baseline="-25000" dirty="0" err="1" smtClean="0">
                  <a:solidFill>
                    <a:srgbClr val="000000"/>
                  </a:solidFill>
                  <a:latin typeface="Times New Roman" pitchFamily="18" charset="0"/>
                  <a:ea typeface="宋体" pitchFamily="2" charset="-122"/>
                </a:rPr>
                <a:t>ij</a:t>
              </a:r>
              <a:r>
                <a:rPr lang="en-US" altLang="zh-CN" sz="2000" baseline="-25000" dirty="0" smtClean="0">
                  <a:solidFill>
                    <a:srgbClr val="000000"/>
                  </a:solidFill>
                  <a:latin typeface="Times New Roman" pitchFamily="18" charset="0"/>
                  <a:ea typeface="宋体" pitchFamily="2" charset="-122"/>
                </a:rPr>
                <a:t>     </a:t>
              </a:r>
              <a:endParaRPr lang="en-US" altLang="zh-CN" sz="2000" dirty="0">
                <a:solidFill>
                  <a:srgbClr val="000000"/>
                </a:solidFill>
                <a:latin typeface="Times New Roman" pitchFamily="18" charset="0"/>
                <a:ea typeface="宋体" pitchFamily="2" charset="-122"/>
              </a:endParaRPr>
            </a:p>
          </p:txBody>
        </p:sp>
        <p:sp>
          <p:nvSpPr>
            <p:cNvPr id="283694" name="Line 46"/>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695" name="Group 47"/>
          <p:cNvGrpSpPr>
            <a:grpSpLocks/>
          </p:cNvGrpSpPr>
          <p:nvPr/>
        </p:nvGrpSpPr>
        <p:grpSpPr bwMode="auto">
          <a:xfrm>
            <a:off x="2286000" y="2332038"/>
            <a:ext cx="842963" cy="427037"/>
            <a:chOff x="720" y="1536"/>
            <a:chExt cx="531" cy="269"/>
          </a:xfrm>
        </p:grpSpPr>
        <p:sp>
          <p:nvSpPr>
            <p:cNvPr id="283696" name="Line 48"/>
            <p:cNvSpPr>
              <a:spLocks noChangeShapeType="1"/>
            </p:cNvSpPr>
            <p:nvPr/>
          </p:nvSpPr>
          <p:spPr bwMode="auto">
            <a:xfrm>
              <a:off x="720" y="180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697" name="Text Box 49"/>
            <p:cNvSpPr txBox="1">
              <a:spLocks noChangeArrowheads="1"/>
            </p:cNvSpPr>
            <p:nvPr/>
          </p:nvSpPr>
          <p:spPr bwMode="auto">
            <a:xfrm>
              <a:off x="736" y="1536"/>
              <a:ext cx="5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ea typeface="宋体" pitchFamily="2" charset="-122"/>
                </a:rPr>
                <a:t>i+j+1 </a:t>
              </a:r>
            </a:p>
          </p:txBody>
        </p:sp>
      </p:grpSp>
      <p:grpSp>
        <p:nvGrpSpPr>
          <p:cNvPr id="283698" name="Group 50"/>
          <p:cNvGrpSpPr>
            <a:grpSpLocks/>
          </p:cNvGrpSpPr>
          <p:nvPr/>
        </p:nvGrpSpPr>
        <p:grpSpPr bwMode="auto">
          <a:xfrm>
            <a:off x="3941763" y="4006852"/>
            <a:ext cx="2382838" cy="458788"/>
            <a:chOff x="1331" y="1007"/>
            <a:chExt cx="1501" cy="289"/>
          </a:xfrm>
        </p:grpSpPr>
        <p:sp>
          <p:nvSpPr>
            <p:cNvPr id="283699" name="Text Box 51"/>
            <p:cNvSpPr txBox="1">
              <a:spLocks noChangeArrowheads="1"/>
            </p:cNvSpPr>
            <p:nvPr/>
          </p:nvSpPr>
          <p:spPr bwMode="auto">
            <a:xfrm>
              <a:off x="1331" y="1007"/>
              <a:ext cx="145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smtClean="0">
                  <a:solidFill>
                    <a:srgbClr val="000000"/>
                  </a:solidFill>
                  <a:latin typeface="Times New Roman" pitchFamily="18" charset="0"/>
                  <a:ea typeface="宋体" pitchFamily="2" charset="-122"/>
                </a:rPr>
                <a:t>V</a:t>
              </a:r>
              <a:r>
                <a:rPr lang="en-US" altLang="zh-CN" sz="2000" baseline="-25000" dirty="0" smtClean="0">
                  <a:solidFill>
                    <a:srgbClr val="000000"/>
                  </a:solidFill>
                  <a:latin typeface="Times New Roman" pitchFamily="18" charset="0"/>
                  <a:ea typeface="宋体" pitchFamily="2" charset="-122"/>
                </a:rPr>
                <a:t>ij1</a:t>
              </a: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cs typeface="Times New Roman" panose="02020603050405020304" pitchFamily="18" charset="0"/>
                </a:rPr>
                <a:t>nextquad</a:t>
              </a:r>
              <a:r>
                <a:rPr lang="en-US" altLang="zh-CN" sz="2000" baseline="-25000" dirty="0" smtClean="0">
                  <a:solidFill>
                    <a:srgbClr val="000000"/>
                  </a:solidFill>
                  <a:latin typeface="Times New Roman" pitchFamily="18" charset="0"/>
                  <a:ea typeface="宋体" pitchFamily="2" charset="-122"/>
                </a:rPr>
                <a:t>ij1     </a:t>
              </a:r>
              <a:endParaRPr lang="en-US" altLang="zh-CN" sz="2000" dirty="0">
                <a:solidFill>
                  <a:srgbClr val="000000"/>
                </a:solidFill>
                <a:latin typeface="Times New Roman" pitchFamily="18" charset="0"/>
                <a:ea typeface="宋体" pitchFamily="2" charset="-122"/>
              </a:endParaRPr>
            </a:p>
          </p:txBody>
        </p:sp>
        <p:sp>
          <p:nvSpPr>
            <p:cNvPr id="283700" name="Line 52"/>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cxnSp>
        <p:nvCxnSpPr>
          <p:cNvPr id="283701" name="AutoShape 53"/>
          <p:cNvCxnSpPr>
            <a:cxnSpLocks noChangeShapeType="1"/>
            <a:stCxn id="283697" idx="3"/>
            <a:endCxn id="283699" idx="1"/>
          </p:cNvCxnSpPr>
          <p:nvPr/>
        </p:nvCxnSpPr>
        <p:spPr bwMode="auto">
          <a:xfrm>
            <a:off x="3128963" y="2530476"/>
            <a:ext cx="812800" cy="167640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3702" name="Group 54"/>
          <p:cNvGrpSpPr>
            <a:grpSpLocks/>
          </p:cNvGrpSpPr>
          <p:nvPr/>
        </p:nvGrpSpPr>
        <p:grpSpPr bwMode="auto">
          <a:xfrm>
            <a:off x="3962400" y="4465638"/>
            <a:ext cx="2362200" cy="457200"/>
            <a:chOff x="1344" y="1008"/>
            <a:chExt cx="1488" cy="288"/>
          </a:xfrm>
        </p:grpSpPr>
        <p:sp>
          <p:nvSpPr>
            <p:cNvPr id="283703" name="Text Box 55"/>
            <p:cNvSpPr txBox="1">
              <a:spLocks noChangeArrowheads="1"/>
            </p:cNvSpPr>
            <p:nvPr/>
          </p:nvSpPr>
          <p:spPr bwMode="auto">
            <a:xfrm>
              <a:off x="1388" y="1008"/>
              <a:ext cx="7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         ...</a:t>
              </a:r>
            </a:p>
          </p:txBody>
        </p:sp>
        <p:sp>
          <p:nvSpPr>
            <p:cNvPr id="283704" name="Line 56"/>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05" name="Group 57"/>
          <p:cNvGrpSpPr>
            <a:grpSpLocks/>
          </p:cNvGrpSpPr>
          <p:nvPr/>
        </p:nvGrpSpPr>
        <p:grpSpPr bwMode="auto">
          <a:xfrm>
            <a:off x="6470652" y="1323976"/>
            <a:ext cx="1295401" cy="400050"/>
            <a:chOff x="3984" y="834"/>
            <a:chExt cx="816" cy="252"/>
          </a:xfrm>
        </p:grpSpPr>
        <p:sp>
          <p:nvSpPr>
            <p:cNvPr id="283706" name="Line 58"/>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07" name="Text Box 59"/>
            <p:cNvSpPr txBox="1">
              <a:spLocks noChangeArrowheads="1"/>
            </p:cNvSpPr>
            <p:nvPr/>
          </p:nvSpPr>
          <p:spPr bwMode="auto">
            <a:xfrm>
              <a:off x="4296" y="834"/>
              <a:ext cx="50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grpSp>
        <p:nvGrpSpPr>
          <p:cNvPr id="283708" name="Group 60"/>
          <p:cNvGrpSpPr>
            <a:grpSpLocks/>
          </p:cNvGrpSpPr>
          <p:nvPr/>
        </p:nvGrpSpPr>
        <p:grpSpPr bwMode="auto">
          <a:xfrm>
            <a:off x="6417205" y="1358770"/>
            <a:ext cx="1304926" cy="856943"/>
            <a:chOff x="4032" y="816"/>
            <a:chExt cx="822" cy="1339"/>
          </a:xfrm>
        </p:grpSpPr>
        <p:grpSp>
          <p:nvGrpSpPr>
            <p:cNvPr id="283709" name="Group 61"/>
            <p:cNvGrpSpPr>
              <a:grpSpLocks/>
            </p:cNvGrpSpPr>
            <p:nvPr/>
          </p:nvGrpSpPr>
          <p:grpSpPr bwMode="auto">
            <a:xfrm>
              <a:off x="4032" y="1530"/>
              <a:ext cx="816" cy="625"/>
              <a:chOff x="3984" y="647"/>
              <a:chExt cx="816" cy="625"/>
            </a:xfrm>
          </p:grpSpPr>
          <p:sp>
            <p:nvSpPr>
              <p:cNvPr id="283710" name="Line 62"/>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11" name="Text Box 63"/>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12" name="Rectangle 64"/>
            <p:cNvSpPr>
              <a:spLocks noChangeArrowheads="1"/>
            </p:cNvSpPr>
            <p:nvPr/>
          </p:nvSpPr>
          <p:spPr bwMode="auto">
            <a:xfrm>
              <a:off x="4086" y="816"/>
              <a:ext cx="768"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13" name="Group 65"/>
          <p:cNvGrpSpPr>
            <a:grpSpLocks/>
          </p:cNvGrpSpPr>
          <p:nvPr/>
        </p:nvGrpSpPr>
        <p:grpSpPr bwMode="auto">
          <a:xfrm>
            <a:off x="6400805" y="1811338"/>
            <a:ext cx="1295401" cy="856942"/>
            <a:chOff x="4032" y="816"/>
            <a:chExt cx="816" cy="1339"/>
          </a:xfrm>
        </p:grpSpPr>
        <p:grpSp>
          <p:nvGrpSpPr>
            <p:cNvPr id="283714" name="Group 66"/>
            <p:cNvGrpSpPr>
              <a:grpSpLocks/>
            </p:cNvGrpSpPr>
            <p:nvPr/>
          </p:nvGrpSpPr>
          <p:grpSpPr bwMode="auto">
            <a:xfrm>
              <a:off x="4032" y="1530"/>
              <a:ext cx="816" cy="625"/>
              <a:chOff x="3984" y="647"/>
              <a:chExt cx="816" cy="625"/>
            </a:xfrm>
          </p:grpSpPr>
          <p:sp>
            <p:nvSpPr>
              <p:cNvPr id="283715" name="Line 67"/>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16" name="Text Box 68"/>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17" name="Rectangle 69"/>
            <p:cNvSpPr>
              <a:spLocks noChangeArrowheads="1"/>
            </p:cNvSpPr>
            <p:nvPr/>
          </p:nvSpPr>
          <p:spPr bwMode="auto">
            <a:xfrm>
              <a:off x="4032" y="816"/>
              <a:ext cx="816"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18" name="Group 70"/>
          <p:cNvGrpSpPr>
            <a:grpSpLocks/>
          </p:cNvGrpSpPr>
          <p:nvPr/>
        </p:nvGrpSpPr>
        <p:grpSpPr bwMode="auto">
          <a:xfrm>
            <a:off x="6400805" y="2268538"/>
            <a:ext cx="1320801" cy="856942"/>
            <a:chOff x="4032" y="816"/>
            <a:chExt cx="832" cy="1339"/>
          </a:xfrm>
        </p:grpSpPr>
        <p:grpSp>
          <p:nvGrpSpPr>
            <p:cNvPr id="283719" name="Group 71"/>
            <p:cNvGrpSpPr>
              <a:grpSpLocks/>
            </p:cNvGrpSpPr>
            <p:nvPr/>
          </p:nvGrpSpPr>
          <p:grpSpPr bwMode="auto">
            <a:xfrm>
              <a:off x="4032" y="1530"/>
              <a:ext cx="816" cy="625"/>
              <a:chOff x="3984" y="647"/>
              <a:chExt cx="816" cy="625"/>
            </a:xfrm>
          </p:grpSpPr>
          <p:sp>
            <p:nvSpPr>
              <p:cNvPr id="283720" name="Line 72"/>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21" name="Text Box 73"/>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22" name="Rectangle 74"/>
            <p:cNvSpPr>
              <a:spLocks noChangeArrowheads="1"/>
            </p:cNvSpPr>
            <p:nvPr/>
          </p:nvSpPr>
          <p:spPr bwMode="auto">
            <a:xfrm>
              <a:off x="4040" y="816"/>
              <a:ext cx="824"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23" name="Group 75"/>
          <p:cNvGrpSpPr>
            <a:grpSpLocks/>
          </p:cNvGrpSpPr>
          <p:nvPr/>
        </p:nvGrpSpPr>
        <p:grpSpPr bwMode="auto">
          <a:xfrm>
            <a:off x="6400805" y="2725738"/>
            <a:ext cx="1320801" cy="856942"/>
            <a:chOff x="4032" y="816"/>
            <a:chExt cx="832" cy="1339"/>
          </a:xfrm>
        </p:grpSpPr>
        <p:grpSp>
          <p:nvGrpSpPr>
            <p:cNvPr id="283724" name="Group 76"/>
            <p:cNvGrpSpPr>
              <a:grpSpLocks/>
            </p:cNvGrpSpPr>
            <p:nvPr/>
          </p:nvGrpSpPr>
          <p:grpSpPr bwMode="auto">
            <a:xfrm>
              <a:off x="4032" y="1530"/>
              <a:ext cx="816" cy="625"/>
              <a:chOff x="3984" y="647"/>
              <a:chExt cx="816" cy="625"/>
            </a:xfrm>
          </p:grpSpPr>
          <p:sp>
            <p:nvSpPr>
              <p:cNvPr id="283725" name="Line 77"/>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26" name="Text Box 78"/>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27" name="Rectangle 79"/>
            <p:cNvSpPr>
              <a:spLocks noChangeArrowheads="1"/>
            </p:cNvSpPr>
            <p:nvPr/>
          </p:nvSpPr>
          <p:spPr bwMode="auto">
            <a:xfrm>
              <a:off x="4032" y="816"/>
              <a:ext cx="832"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28" name="Group 80"/>
          <p:cNvGrpSpPr>
            <a:grpSpLocks/>
          </p:cNvGrpSpPr>
          <p:nvPr/>
        </p:nvGrpSpPr>
        <p:grpSpPr bwMode="auto">
          <a:xfrm>
            <a:off x="6400805" y="3106738"/>
            <a:ext cx="1320801" cy="856942"/>
            <a:chOff x="4032" y="816"/>
            <a:chExt cx="832" cy="1339"/>
          </a:xfrm>
        </p:grpSpPr>
        <p:grpSp>
          <p:nvGrpSpPr>
            <p:cNvPr id="283729" name="Group 81"/>
            <p:cNvGrpSpPr>
              <a:grpSpLocks/>
            </p:cNvGrpSpPr>
            <p:nvPr/>
          </p:nvGrpSpPr>
          <p:grpSpPr bwMode="auto">
            <a:xfrm>
              <a:off x="4032" y="1530"/>
              <a:ext cx="816" cy="625"/>
              <a:chOff x="3984" y="647"/>
              <a:chExt cx="816" cy="625"/>
            </a:xfrm>
          </p:grpSpPr>
          <p:sp>
            <p:nvSpPr>
              <p:cNvPr id="283730" name="Line 82"/>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31" name="Text Box 83"/>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32" name="Rectangle 84"/>
            <p:cNvSpPr>
              <a:spLocks noChangeArrowheads="1"/>
            </p:cNvSpPr>
            <p:nvPr/>
          </p:nvSpPr>
          <p:spPr bwMode="auto">
            <a:xfrm>
              <a:off x="4032" y="816"/>
              <a:ext cx="832"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33" name="Group 85"/>
          <p:cNvGrpSpPr>
            <a:grpSpLocks/>
          </p:cNvGrpSpPr>
          <p:nvPr/>
        </p:nvGrpSpPr>
        <p:grpSpPr bwMode="auto">
          <a:xfrm>
            <a:off x="6400805" y="3563938"/>
            <a:ext cx="1311276" cy="856942"/>
            <a:chOff x="4032" y="816"/>
            <a:chExt cx="826" cy="1339"/>
          </a:xfrm>
        </p:grpSpPr>
        <p:grpSp>
          <p:nvGrpSpPr>
            <p:cNvPr id="283734" name="Group 86"/>
            <p:cNvGrpSpPr>
              <a:grpSpLocks/>
            </p:cNvGrpSpPr>
            <p:nvPr/>
          </p:nvGrpSpPr>
          <p:grpSpPr bwMode="auto">
            <a:xfrm>
              <a:off x="4032" y="1530"/>
              <a:ext cx="816" cy="625"/>
              <a:chOff x="3984" y="647"/>
              <a:chExt cx="816" cy="625"/>
            </a:xfrm>
          </p:grpSpPr>
          <p:sp>
            <p:nvSpPr>
              <p:cNvPr id="283735" name="Line 87"/>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36" name="Text Box 88"/>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37" name="Rectangle 89"/>
            <p:cNvSpPr>
              <a:spLocks noChangeArrowheads="1"/>
            </p:cNvSpPr>
            <p:nvPr/>
          </p:nvSpPr>
          <p:spPr bwMode="auto">
            <a:xfrm>
              <a:off x="4032" y="816"/>
              <a:ext cx="826"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38" name="Group 90"/>
          <p:cNvGrpSpPr>
            <a:grpSpLocks/>
          </p:cNvGrpSpPr>
          <p:nvPr/>
        </p:nvGrpSpPr>
        <p:grpSpPr bwMode="auto">
          <a:xfrm>
            <a:off x="6400805" y="4021138"/>
            <a:ext cx="1365251" cy="856942"/>
            <a:chOff x="4032" y="816"/>
            <a:chExt cx="860" cy="1339"/>
          </a:xfrm>
        </p:grpSpPr>
        <p:grpSp>
          <p:nvGrpSpPr>
            <p:cNvPr id="283739" name="Group 91"/>
            <p:cNvGrpSpPr>
              <a:grpSpLocks/>
            </p:cNvGrpSpPr>
            <p:nvPr/>
          </p:nvGrpSpPr>
          <p:grpSpPr bwMode="auto">
            <a:xfrm>
              <a:off x="4032" y="1530"/>
              <a:ext cx="816" cy="625"/>
              <a:chOff x="3984" y="647"/>
              <a:chExt cx="816" cy="625"/>
            </a:xfrm>
          </p:grpSpPr>
          <p:sp>
            <p:nvSpPr>
              <p:cNvPr id="283740" name="Line 92"/>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41" name="Text Box 93"/>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42" name="Rectangle 94"/>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43" name="Group 95"/>
          <p:cNvGrpSpPr>
            <a:grpSpLocks/>
          </p:cNvGrpSpPr>
          <p:nvPr/>
        </p:nvGrpSpPr>
        <p:grpSpPr bwMode="auto">
          <a:xfrm>
            <a:off x="6400805" y="4478338"/>
            <a:ext cx="1365251" cy="856942"/>
            <a:chOff x="4032" y="816"/>
            <a:chExt cx="860" cy="1339"/>
          </a:xfrm>
        </p:grpSpPr>
        <p:grpSp>
          <p:nvGrpSpPr>
            <p:cNvPr id="283744" name="Group 96"/>
            <p:cNvGrpSpPr>
              <a:grpSpLocks/>
            </p:cNvGrpSpPr>
            <p:nvPr/>
          </p:nvGrpSpPr>
          <p:grpSpPr bwMode="auto">
            <a:xfrm>
              <a:off x="4032" y="1530"/>
              <a:ext cx="816" cy="625"/>
              <a:chOff x="3984" y="647"/>
              <a:chExt cx="816" cy="625"/>
            </a:xfrm>
          </p:grpSpPr>
          <p:sp>
            <p:nvSpPr>
              <p:cNvPr id="283745" name="Line 97"/>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46" name="Text Box 98"/>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47" name="Rectangle 99"/>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48" name="Group 100"/>
          <p:cNvGrpSpPr>
            <a:grpSpLocks/>
          </p:cNvGrpSpPr>
          <p:nvPr/>
        </p:nvGrpSpPr>
        <p:grpSpPr bwMode="auto">
          <a:xfrm>
            <a:off x="6400805" y="4935538"/>
            <a:ext cx="1295401" cy="856942"/>
            <a:chOff x="4032" y="816"/>
            <a:chExt cx="816" cy="1339"/>
          </a:xfrm>
        </p:grpSpPr>
        <p:grpSp>
          <p:nvGrpSpPr>
            <p:cNvPr id="283749" name="Group 101"/>
            <p:cNvGrpSpPr>
              <a:grpSpLocks/>
            </p:cNvGrpSpPr>
            <p:nvPr/>
          </p:nvGrpSpPr>
          <p:grpSpPr bwMode="auto">
            <a:xfrm>
              <a:off x="4032" y="1530"/>
              <a:ext cx="816" cy="625"/>
              <a:chOff x="3984" y="647"/>
              <a:chExt cx="816" cy="625"/>
            </a:xfrm>
          </p:grpSpPr>
          <p:sp>
            <p:nvSpPr>
              <p:cNvPr id="283750" name="Line 102"/>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51" name="Text Box 103"/>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52" name="Rectangle 104"/>
            <p:cNvSpPr>
              <a:spLocks noChangeArrowheads="1"/>
            </p:cNvSpPr>
            <p:nvPr/>
          </p:nvSpPr>
          <p:spPr bwMode="auto">
            <a:xfrm>
              <a:off x="4032" y="816"/>
              <a:ext cx="816"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3753" name="Group 105"/>
          <p:cNvGrpSpPr>
            <a:grpSpLocks/>
          </p:cNvGrpSpPr>
          <p:nvPr/>
        </p:nvGrpSpPr>
        <p:grpSpPr bwMode="auto">
          <a:xfrm>
            <a:off x="6400805" y="5334000"/>
            <a:ext cx="1311276" cy="856943"/>
            <a:chOff x="4032" y="816"/>
            <a:chExt cx="826" cy="1339"/>
          </a:xfrm>
        </p:grpSpPr>
        <p:grpSp>
          <p:nvGrpSpPr>
            <p:cNvPr id="283754" name="Group 106"/>
            <p:cNvGrpSpPr>
              <a:grpSpLocks/>
            </p:cNvGrpSpPr>
            <p:nvPr/>
          </p:nvGrpSpPr>
          <p:grpSpPr bwMode="auto">
            <a:xfrm>
              <a:off x="4032" y="1530"/>
              <a:ext cx="816" cy="625"/>
              <a:chOff x="3984" y="647"/>
              <a:chExt cx="816" cy="625"/>
            </a:xfrm>
          </p:grpSpPr>
          <p:sp>
            <p:nvSpPr>
              <p:cNvPr id="283755" name="Line 107"/>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56" name="Text Box 108"/>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3757" name="Rectangle 109"/>
            <p:cNvSpPr>
              <a:spLocks noChangeArrowheads="1"/>
            </p:cNvSpPr>
            <p:nvPr/>
          </p:nvSpPr>
          <p:spPr bwMode="auto">
            <a:xfrm>
              <a:off x="4032" y="816"/>
              <a:ext cx="826"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83758" name="Text Box 110"/>
          <p:cNvSpPr txBox="1">
            <a:spLocks noChangeArrowheads="1"/>
          </p:cNvSpPr>
          <p:nvPr/>
        </p:nvSpPr>
        <p:spPr bwMode="auto">
          <a:xfrm>
            <a:off x="2311400" y="2362200"/>
            <a:ext cx="8175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FF0000"/>
                </a:solidFill>
                <a:latin typeface="Times New Roman" pitchFamily="18" charset="0"/>
                <a:ea typeface="宋体" pitchFamily="2" charset="-122"/>
              </a:rPr>
              <a:t>i+j+1 </a:t>
            </a:r>
          </a:p>
        </p:txBody>
      </p:sp>
      <p:cxnSp>
        <p:nvCxnSpPr>
          <p:cNvPr id="283759" name="AutoShape 111"/>
          <p:cNvCxnSpPr>
            <a:cxnSpLocks noChangeShapeType="1"/>
            <a:stCxn id="283758" idx="3"/>
            <a:endCxn id="283699" idx="1"/>
          </p:cNvCxnSpPr>
          <p:nvPr/>
        </p:nvCxnSpPr>
        <p:spPr bwMode="auto">
          <a:xfrm>
            <a:off x="3128963" y="2560638"/>
            <a:ext cx="812800" cy="1646239"/>
          </a:xfrm>
          <a:prstGeom prst="bentConnector3">
            <a:avLst>
              <a:gd name="adj1" fmla="val 50000"/>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3760" name="Line 112"/>
          <p:cNvSpPr>
            <a:spLocks noChangeShapeType="1"/>
          </p:cNvSpPr>
          <p:nvPr/>
        </p:nvSpPr>
        <p:spPr bwMode="auto">
          <a:xfrm>
            <a:off x="3657600" y="4267200"/>
            <a:ext cx="0" cy="1371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3763" name="Rectangle 115"/>
          <p:cNvSpPr>
            <a:spLocks noChangeArrowheads="1"/>
          </p:cNvSpPr>
          <p:nvPr/>
        </p:nvSpPr>
        <p:spPr bwMode="auto">
          <a:xfrm>
            <a:off x="0" y="152400"/>
            <a:ext cx="1558925"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3600" dirty="0">
                <a:solidFill>
                  <a:srgbClr val="FF3300"/>
                </a:solidFill>
              </a:rPr>
              <a:t>多</a:t>
            </a:r>
            <a:br>
              <a:rPr lang="zh-CN" altLang="en-US" sz="3600" dirty="0">
                <a:solidFill>
                  <a:srgbClr val="FF3300"/>
                </a:solidFill>
              </a:rPr>
            </a:br>
            <a:r>
              <a:rPr lang="zh-CN" altLang="en-US" sz="3600" dirty="0">
                <a:solidFill>
                  <a:srgbClr val="FF3300"/>
                </a:solidFill>
              </a:rPr>
              <a:t>层</a:t>
            </a:r>
            <a:br>
              <a:rPr lang="zh-CN" altLang="en-US" sz="3600" dirty="0">
                <a:solidFill>
                  <a:srgbClr val="FF3300"/>
                </a:solidFill>
              </a:rPr>
            </a:br>
            <a:r>
              <a:rPr lang="en-US" altLang="zh-CN" sz="3600" dirty="0">
                <a:solidFill>
                  <a:srgbClr val="FF3300"/>
                </a:solidFill>
              </a:rPr>
              <a:t>case</a:t>
            </a:r>
            <a:br>
              <a:rPr lang="en-US" altLang="zh-CN" sz="3600" dirty="0">
                <a:solidFill>
                  <a:srgbClr val="FF3300"/>
                </a:solidFill>
              </a:rPr>
            </a:br>
            <a:r>
              <a:rPr lang="zh-CN" altLang="en-US" sz="3600" dirty="0">
                <a:solidFill>
                  <a:srgbClr val="FF3300"/>
                </a:solidFill>
              </a:rPr>
              <a:t>语</a:t>
            </a:r>
            <a:br>
              <a:rPr lang="zh-CN" altLang="en-US" sz="3600" dirty="0">
                <a:solidFill>
                  <a:srgbClr val="FF3300"/>
                </a:solidFill>
              </a:rPr>
            </a:br>
            <a:r>
              <a:rPr lang="zh-CN" altLang="en-US" sz="3600" dirty="0">
                <a:solidFill>
                  <a:srgbClr val="FF3300"/>
                </a:solidFill>
              </a:rPr>
              <a:t>句</a:t>
            </a:r>
            <a:br>
              <a:rPr lang="zh-CN" altLang="en-US" sz="3600" dirty="0">
                <a:solidFill>
                  <a:srgbClr val="FF3300"/>
                </a:solidFill>
              </a:rPr>
            </a:br>
            <a:r>
              <a:rPr lang="zh-CN" altLang="en-US" sz="3600" dirty="0">
                <a:solidFill>
                  <a:srgbClr val="FF3300"/>
                </a:solidFill>
              </a:rPr>
              <a:t>嵌</a:t>
            </a:r>
            <a:br>
              <a:rPr lang="zh-CN" altLang="en-US" sz="3600" dirty="0">
                <a:solidFill>
                  <a:srgbClr val="FF3300"/>
                </a:solidFill>
              </a:rPr>
            </a:br>
            <a:r>
              <a:rPr lang="zh-CN" altLang="en-US" sz="3600" dirty="0">
                <a:solidFill>
                  <a:srgbClr val="FF3300"/>
                </a:solidFill>
              </a:rPr>
              <a:t>套</a:t>
            </a:r>
            <a:br>
              <a:rPr lang="zh-CN" altLang="en-US" sz="3600" dirty="0">
                <a:solidFill>
                  <a:srgbClr val="FF3300"/>
                </a:solidFill>
              </a:rPr>
            </a:br>
            <a:r>
              <a:rPr lang="zh-CN" altLang="en-US" sz="3600" dirty="0">
                <a:solidFill>
                  <a:srgbClr val="FF3300"/>
                </a:solidFill>
              </a:rPr>
              <a:t>的</a:t>
            </a:r>
            <a:br>
              <a:rPr lang="zh-CN" altLang="en-US" sz="3600" dirty="0">
                <a:solidFill>
                  <a:srgbClr val="FF3300"/>
                </a:solidFill>
              </a:rPr>
            </a:br>
            <a:r>
              <a:rPr lang="zh-CN" altLang="en-US" sz="3600" dirty="0">
                <a:solidFill>
                  <a:srgbClr val="FF3300"/>
                </a:solidFill>
              </a:rPr>
              <a:t>情</a:t>
            </a:r>
            <a:br>
              <a:rPr lang="zh-CN" altLang="en-US" sz="3600" dirty="0">
                <a:solidFill>
                  <a:srgbClr val="FF3300"/>
                </a:solidFill>
              </a:rPr>
            </a:br>
            <a:r>
              <a:rPr lang="zh-CN" altLang="en-US" sz="3600" dirty="0">
                <a:solidFill>
                  <a:srgbClr val="FF3300"/>
                </a:solidFill>
              </a:rPr>
              <a:t>况</a:t>
            </a:r>
            <a:endParaRPr lang="zh-CN" altLang="en-US" dirty="0">
              <a:solidFill>
                <a:srgbClr val="FF3300"/>
              </a:solidFill>
            </a:endParaRPr>
          </a:p>
        </p:txBody>
      </p:sp>
    </p:spTree>
    <p:extLst>
      <p:ext uri="{BB962C8B-B14F-4D97-AF65-F5344CB8AC3E}">
        <p14:creationId xmlns:p14="http://schemas.microsoft.com/office/powerpoint/2010/main" val="2379121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wipe(up)">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3672"/>
                                        </p:tgtEl>
                                        <p:attrNameLst>
                                          <p:attrName>style.visibility</p:attrName>
                                        </p:attrNameLst>
                                      </p:cBhvr>
                                      <p:to>
                                        <p:strVal val="visible"/>
                                      </p:to>
                                    </p:set>
                                    <p:animEffect transition="in" filter="wipe(up)">
                                      <p:cBhvr>
                                        <p:cTn id="12" dur="500"/>
                                        <p:tgtEl>
                                          <p:spTgt spid="2836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83705"/>
                                        </p:tgtEl>
                                        <p:attrNameLst>
                                          <p:attrName>style.visibility</p:attrName>
                                        </p:attrNameLst>
                                      </p:cBhvr>
                                      <p:to>
                                        <p:strVal val="visible"/>
                                      </p:to>
                                    </p:set>
                                    <p:animEffect transition="in" filter="wipe(right)">
                                      <p:cBhvr>
                                        <p:cTn id="17" dur="500"/>
                                        <p:tgtEl>
                                          <p:spTgt spid="2837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83675"/>
                                        </p:tgtEl>
                                        <p:attrNameLst>
                                          <p:attrName>style.visibility</p:attrName>
                                        </p:attrNameLst>
                                      </p:cBhvr>
                                      <p:to>
                                        <p:strVal val="visible"/>
                                      </p:to>
                                    </p:set>
                                    <p:animEffect transition="in" filter="wipe(up)">
                                      <p:cBhvr>
                                        <p:cTn id="22" dur="500"/>
                                        <p:tgtEl>
                                          <p:spTgt spid="283675"/>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83678"/>
                                        </p:tgtEl>
                                        <p:attrNameLst>
                                          <p:attrName>style.visibility</p:attrName>
                                        </p:attrNameLst>
                                      </p:cBhvr>
                                      <p:to>
                                        <p:strVal val="visible"/>
                                      </p:to>
                                    </p:set>
                                    <p:animEffect transition="in" filter="wipe(left)">
                                      <p:cBhvr>
                                        <p:cTn id="26" dur="500"/>
                                        <p:tgtEl>
                                          <p:spTgt spid="2836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83660"/>
                                        </p:tgtEl>
                                        <p:attrNameLst>
                                          <p:attrName>style.visibility</p:attrName>
                                        </p:attrNameLst>
                                      </p:cBhvr>
                                      <p:to>
                                        <p:strVal val="visible"/>
                                      </p:to>
                                    </p:set>
                                    <p:animEffect transition="in" filter="wipe(up)">
                                      <p:cBhvr>
                                        <p:cTn id="31" dur="500"/>
                                        <p:tgtEl>
                                          <p:spTgt spid="283660"/>
                                        </p:tgtEl>
                                      </p:cBhvr>
                                    </p:animEffect>
                                  </p:child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283708"/>
                                        </p:tgtEl>
                                        <p:attrNameLst>
                                          <p:attrName>style.visibility</p:attrName>
                                        </p:attrNameLst>
                                      </p:cBhvr>
                                      <p:to>
                                        <p:strVal val="visible"/>
                                      </p:to>
                                    </p:set>
                                    <p:animEffect transition="in" filter="wipe(up)">
                                      <p:cBhvr>
                                        <p:cTn id="35" dur="500"/>
                                        <p:tgtEl>
                                          <p:spTgt spid="2837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83663"/>
                                        </p:tgtEl>
                                        <p:attrNameLst>
                                          <p:attrName>style.visibility</p:attrName>
                                        </p:attrNameLst>
                                      </p:cBhvr>
                                      <p:to>
                                        <p:strVal val="visible"/>
                                      </p:to>
                                    </p:set>
                                    <p:animEffect transition="in" filter="wipe(up)">
                                      <p:cBhvr>
                                        <p:cTn id="40" dur="500"/>
                                        <p:tgtEl>
                                          <p:spTgt spid="283663"/>
                                        </p:tgtEl>
                                      </p:cBhvr>
                                    </p:animEffect>
                                  </p:childTnLst>
                                </p:cTn>
                              </p:par>
                            </p:childTnLst>
                          </p:cTn>
                        </p:par>
                        <p:par>
                          <p:cTn id="41" fill="hold" nodeType="afterGroup">
                            <p:stCondLst>
                              <p:cond delay="500"/>
                            </p:stCondLst>
                            <p:childTnLst>
                              <p:par>
                                <p:cTn id="42" presetID="22" presetClass="entr" presetSubtype="1" fill="hold" nodeType="afterEffect">
                                  <p:stCondLst>
                                    <p:cond delay="0"/>
                                  </p:stCondLst>
                                  <p:childTnLst>
                                    <p:set>
                                      <p:cBhvr>
                                        <p:cTn id="43" dur="1" fill="hold">
                                          <p:stCondLst>
                                            <p:cond delay="0"/>
                                          </p:stCondLst>
                                        </p:cTn>
                                        <p:tgtEl>
                                          <p:spTgt spid="283713"/>
                                        </p:tgtEl>
                                        <p:attrNameLst>
                                          <p:attrName>style.visibility</p:attrName>
                                        </p:attrNameLst>
                                      </p:cBhvr>
                                      <p:to>
                                        <p:strVal val="visible"/>
                                      </p:to>
                                    </p:set>
                                    <p:animEffect transition="in" filter="wipe(up)">
                                      <p:cBhvr>
                                        <p:cTn id="44" dur="500"/>
                                        <p:tgtEl>
                                          <p:spTgt spid="2837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83679"/>
                                        </p:tgtEl>
                                        <p:attrNameLst>
                                          <p:attrName>style.visibility</p:attrName>
                                        </p:attrNameLst>
                                      </p:cBhvr>
                                      <p:to>
                                        <p:strVal val="visible"/>
                                      </p:to>
                                    </p:set>
                                    <p:animEffect transition="in" filter="wipe(up)">
                                      <p:cBhvr>
                                        <p:cTn id="49" dur="500"/>
                                        <p:tgtEl>
                                          <p:spTgt spid="283679"/>
                                        </p:tgtEl>
                                      </p:cBhvr>
                                    </p:animEffect>
                                  </p:childTnLst>
                                </p:cTn>
                              </p:par>
                            </p:childTnLst>
                          </p:cTn>
                        </p:par>
                        <p:par>
                          <p:cTn id="50" fill="hold" nodeType="afterGroup">
                            <p:stCondLst>
                              <p:cond delay="500"/>
                            </p:stCondLst>
                            <p:childTnLst>
                              <p:par>
                                <p:cTn id="51" presetID="22" presetClass="entr" presetSubtype="1" fill="hold" nodeType="afterEffect">
                                  <p:stCondLst>
                                    <p:cond delay="0"/>
                                  </p:stCondLst>
                                  <p:childTnLst>
                                    <p:set>
                                      <p:cBhvr>
                                        <p:cTn id="52" dur="1" fill="hold">
                                          <p:stCondLst>
                                            <p:cond delay="0"/>
                                          </p:stCondLst>
                                        </p:cTn>
                                        <p:tgtEl>
                                          <p:spTgt spid="283718"/>
                                        </p:tgtEl>
                                        <p:attrNameLst>
                                          <p:attrName>style.visibility</p:attrName>
                                        </p:attrNameLst>
                                      </p:cBhvr>
                                      <p:to>
                                        <p:strVal val="visible"/>
                                      </p:to>
                                    </p:set>
                                    <p:animEffect transition="in" filter="wipe(up)">
                                      <p:cBhvr>
                                        <p:cTn id="53" dur="500"/>
                                        <p:tgtEl>
                                          <p:spTgt spid="2837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283682"/>
                                        </p:tgtEl>
                                        <p:attrNameLst>
                                          <p:attrName>style.visibility</p:attrName>
                                        </p:attrNameLst>
                                      </p:cBhvr>
                                      <p:to>
                                        <p:strVal val="visible"/>
                                      </p:to>
                                    </p:set>
                                    <p:animEffect transition="in" filter="wipe(up)">
                                      <p:cBhvr>
                                        <p:cTn id="58" dur="500"/>
                                        <p:tgtEl>
                                          <p:spTgt spid="283682"/>
                                        </p:tgtEl>
                                      </p:cBhvr>
                                    </p:animEffect>
                                  </p:childTnLst>
                                </p:cTn>
                              </p:par>
                            </p:childTnLst>
                          </p:cTn>
                        </p:par>
                        <p:par>
                          <p:cTn id="59" fill="hold" nodeType="afterGroup">
                            <p:stCondLst>
                              <p:cond delay="500"/>
                            </p:stCondLst>
                            <p:childTnLst>
                              <p:par>
                                <p:cTn id="60" presetID="18" presetClass="entr" presetSubtype="6" fill="hold" nodeType="afterEffect">
                                  <p:stCondLst>
                                    <p:cond delay="0"/>
                                  </p:stCondLst>
                                  <p:childTnLst>
                                    <p:set>
                                      <p:cBhvr>
                                        <p:cTn id="61" dur="1" fill="hold">
                                          <p:stCondLst>
                                            <p:cond delay="0"/>
                                          </p:stCondLst>
                                        </p:cTn>
                                        <p:tgtEl>
                                          <p:spTgt spid="283685"/>
                                        </p:tgtEl>
                                        <p:attrNameLst>
                                          <p:attrName>style.visibility</p:attrName>
                                        </p:attrNameLst>
                                      </p:cBhvr>
                                      <p:to>
                                        <p:strVal val="visible"/>
                                      </p:to>
                                    </p:set>
                                    <p:animEffect transition="in" filter="strips(downRight)">
                                      <p:cBhvr>
                                        <p:cTn id="62" dur="500"/>
                                        <p:tgtEl>
                                          <p:spTgt spid="28368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283686"/>
                                        </p:tgtEl>
                                        <p:attrNameLst>
                                          <p:attrName>style.visibility</p:attrName>
                                        </p:attrNameLst>
                                      </p:cBhvr>
                                      <p:to>
                                        <p:strVal val="visible"/>
                                      </p:to>
                                    </p:set>
                                    <p:animEffect transition="in" filter="wipe(up)">
                                      <p:cBhvr>
                                        <p:cTn id="67" dur="500"/>
                                        <p:tgtEl>
                                          <p:spTgt spid="283686"/>
                                        </p:tgtEl>
                                      </p:cBhvr>
                                    </p:animEffect>
                                  </p:childTnLst>
                                </p:cTn>
                              </p:par>
                            </p:childTnLst>
                          </p:cTn>
                        </p:par>
                        <p:par>
                          <p:cTn id="68" fill="hold" nodeType="afterGroup">
                            <p:stCondLst>
                              <p:cond delay="500"/>
                            </p:stCondLst>
                            <p:childTnLst>
                              <p:par>
                                <p:cTn id="69" presetID="22" presetClass="entr" presetSubtype="1" fill="hold" nodeType="afterEffect">
                                  <p:stCondLst>
                                    <p:cond delay="0"/>
                                  </p:stCondLst>
                                  <p:childTnLst>
                                    <p:set>
                                      <p:cBhvr>
                                        <p:cTn id="70" dur="1" fill="hold">
                                          <p:stCondLst>
                                            <p:cond delay="0"/>
                                          </p:stCondLst>
                                        </p:cTn>
                                        <p:tgtEl>
                                          <p:spTgt spid="283723"/>
                                        </p:tgtEl>
                                        <p:attrNameLst>
                                          <p:attrName>style.visibility</p:attrName>
                                        </p:attrNameLst>
                                      </p:cBhvr>
                                      <p:to>
                                        <p:strVal val="visible"/>
                                      </p:to>
                                    </p:set>
                                    <p:animEffect transition="in" filter="wipe(up)">
                                      <p:cBhvr>
                                        <p:cTn id="71" dur="500"/>
                                        <p:tgtEl>
                                          <p:spTgt spid="28372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283689"/>
                                        </p:tgtEl>
                                        <p:attrNameLst>
                                          <p:attrName>style.visibility</p:attrName>
                                        </p:attrNameLst>
                                      </p:cBhvr>
                                      <p:to>
                                        <p:strVal val="visible"/>
                                      </p:to>
                                    </p:set>
                                    <p:animEffect transition="in" filter="wipe(up)">
                                      <p:cBhvr>
                                        <p:cTn id="76" dur="500"/>
                                        <p:tgtEl>
                                          <p:spTgt spid="283689"/>
                                        </p:tgtEl>
                                      </p:cBhvr>
                                    </p:animEffect>
                                  </p:childTnLst>
                                </p:cTn>
                              </p:par>
                            </p:childTnLst>
                          </p:cTn>
                        </p:par>
                        <p:par>
                          <p:cTn id="77" fill="hold" nodeType="afterGroup">
                            <p:stCondLst>
                              <p:cond delay="500"/>
                            </p:stCondLst>
                            <p:childTnLst>
                              <p:par>
                                <p:cTn id="78" presetID="22" presetClass="entr" presetSubtype="1" fill="hold" nodeType="afterEffect">
                                  <p:stCondLst>
                                    <p:cond delay="0"/>
                                  </p:stCondLst>
                                  <p:childTnLst>
                                    <p:set>
                                      <p:cBhvr>
                                        <p:cTn id="79" dur="1" fill="hold">
                                          <p:stCondLst>
                                            <p:cond delay="0"/>
                                          </p:stCondLst>
                                        </p:cTn>
                                        <p:tgtEl>
                                          <p:spTgt spid="283728"/>
                                        </p:tgtEl>
                                        <p:attrNameLst>
                                          <p:attrName>style.visibility</p:attrName>
                                        </p:attrNameLst>
                                      </p:cBhvr>
                                      <p:to>
                                        <p:strVal val="visible"/>
                                      </p:to>
                                    </p:set>
                                    <p:animEffect transition="in" filter="wipe(up)">
                                      <p:cBhvr>
                                        <p:cTn id="80" dur="500"/>
                                        <p:tgtEl>
                                          <p:spTgt spid="28372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283692"/>
                                        </p:tgtEl>
                                        <p:attrNameLst>
                                          <p:attrName>style.visibility</p:attrName>
                                        </p:attrNameLst>
                                      </p:cBhvr>
                                      <p:to>
                                        <p:strVal val="visible"/>
                                      </p:to>
                                    </p:set>
                                    <p:animEffect transition="in" filter="wipe(up)">
                                      <p:cBhvr>
                                        <p:cTn id="85" dur="500"/>
                                        <p:tgtEl>
                                          <p:spTgt spid="283692"/>
                                        </p:tgtEl>
                                      </p:cBhvr>
                                    </p:animEffect>
                                  </p:childTnLst>
                                </p:cTn>
                              </p:par>
                            </p:childTnLst>
                          </p:cTn>
                        </p:par>
                        <p:par>
                          <p:cTn id="86" fill="hold" nodeType="afterGroup">
                            <p:stCondLst>
                              <p:cond delay="500"/>
                            </p:stCondLst>
                            <p:childTnLst>
                              <p:par>
                                <p:cTn id="87" presetID="22" presetClass="entr" presetSubtype="1" fill="hold" nodeType="afterEffect">
                                  <p:stCondLst>
                                    <p:cond delay="0"/>
                                  </p:stCondLst>
                                  <p:childTnLst>
                                    <p:set>
                                      <p:cBhvr>
                                        <p:cTn id="88" dur="1" fill="hold">
                                          <p:stCondLst>
                                            <p:cond delay="0"/>
                                          </p:stCondLst>
                                        </p:cTn>
                                        <p:tgtEl>
                                          <p:spTgt spid="283733"/>
                                        </p:tgtEl>
                                        <p:attrNameLst>
                                          <p:attrName>style.visibility</p:attrName>
                                        </p:attrNameLst>
                                      </p:cBhvr>
                                      <p:to>
                                        <p:strVal val="visible"/>
                                      </p:to>
                                    </p:set>
                                    <p:animEffect transition="in" filter="wipe(up)">
                                      <p:cBhvr>
                                        <p:cTn id="89" dur="500"/>
                                        <p:tgtEl>
                                          <p:spTgt spid="28373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283695"/>
                                        </p:tgtEl>
                                        <p:attrNameLst>
                                          <p:attrName>style.visibility</p:attrName>
                                        </p:attrNameLst>
                                      </p:cBhvr>
                                      <p:to>
                                        <p:strVal val="visible"/>
                                      </p:to>
                                    </p:set>
                                    <p:animEffect transition="in" filter="wipe(up)">
                                      <p:cBhvr>
                                        <p:cTn id="94" dur="500"/>
                                        <p:tgtEl>
                                          <p:spTgt spid="283695"/>
                                        </p:tgtEl>
                                      </p:cBhvr>
                                    </p:animEffect>
                                  </p:childTnLst>
                                </p:cTn>
                              </p:par>
                            </p:childTnLst>
                          </p:cTn>
                        </p:par>
                        <p:par>
                          <p:cTn id="95" fill="hold" nodeType="afterGroup">
                            <p:stCondLst>
                              <p:cond delay="500"/>
                            </p:stCondLst>
                            <p:childTnLst>
                              <p:par>
                                <p:cTn id="96" presetID="18" presetClass="entr" presetSubtype="6" fill="hold" nodeType="afterEffect">
                                  <p:stCondLst>
                                    <p:cond delay="0"/>
                                  </p:stCondLst>
                                  <p:childTnLst>
                                    <p:set>
                                      <p:cBhvr>
                                        <p:cTn id="97" dur="1" fill="hold">
                                          <p:stCondLst>
                                            <p:cond delay="0"/>
                                          </p:stCondLst>
                                        </p:cTn>
                                        <p:tgtEl>
                                          <p:spTgt spid="283701"/>
                                        </p:tgtEl>
                                        <p:attrNameLst>
                                          <p:attrName>style.visibility</p:attrName>
                                        </p:attrNameLst>
                                      </p:cBhvr>
                                      <p:to>
                                        <p:strVal val="visible"/>
                                      </p:to>
                                    </p:set>
                                    <p:animEffect transition="in" filter="strips(downRight)">
                                      <p:cBhvr>
                                        <p:cTn id="98" dur="500"/>
                                        <p:tgtEl>
                                          <p:spTgt spid="28370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nodeType="clickEffect">
                                  <p:stCondLst>
                                    <p:cond delay="0"/>
                                  </p:stCondLst>
                                  <p:childTnLst>
                                    <p:set>
                                      <p:cBhvr>
                                        <p:cTn id="102" dur="1" fill="hold">
                                          <p:stCondLst>
                                            <p:cond delay="0"/>
                                          </p:stCondLst>
                                        </p:cTn>
                                        <p:tgtEl>
                                          <p:spTgt spid="283698"/>
                                        </p:tgtEl>
                                        <p:attrNameLst>
                                          <p:attrName>style.visibility</p:attrName>
                                        </p:attrNameLst>
                                      </p:cBhvr>
                                      <p:to>
                                        <p:strVal val="visible"/>
                                      </p:to>
                                    </p:set>
                                    <p:animEffect transition="in" filter="wipe(up)">
                                      <p:cBhvr>
                                        <p:cTn id="103" dur="500"/>
                                        <p:tgtEl>
                                          <p:spTgt spid="283698"/>
                                        </p:tgtEl>
                                      </p:cBhvr>
                                    </p:animEffect>
                                  </p:childTnLst>
                                </p:cTn>
                              </p:par>
                            </p:childTnLst>
                          </p:cTn>
                        </p:par>
                        <p:par>
                          <p:cTn id="104" fill="hold" nodeType="afterGroup">
                            <p:stCondLst>
                              <p:cond delay="500"/>
                            </p:stCondLst>
                            <p:childTnLst>
                              <p:par>
                                <p:cTn id="105" presetID="22" presetClass="entr" presetSubtype="1" fill="hold" nodeType="afterEffect">
                                  <p:stCondLst>
                                    <p:cond delay="0"/>
                                  </p:stCondLst>
                                  <p:childTnLst>
                                    <p:set>
                                      <p:cBhvr>
                                        <p:cTn id="106" dur="1" fill="hold">
                                          <p:stCondLst>
                                            <p:cond delay="0"/>
                                          </p:stCondLst>
                                        </p:cTn>
                                        <p:tgtEl>
                                          <p:spTgt spid="283738"/>
                                        </p:tgtEl>
                                        <p:attrNameLst>
                                          <p:attrName>style.visibility</p:attrName>
                                        </p:attrNameLst>
                                      </p:cBhvr>
                                      <p:to>
                                        <p:strVal val="visible"/>
                                      </p:to>
                                    </p:set>
                                    <p:animEffect transition="in" filter="wipe(up)">
                                      <p:cBhvr>
                                        <p:cTn id="107" dur="500"/>
                                        <p:tgtEl>
                                          <p:spTgt spid="28373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nodeType="clickEffect">
                                  <p:stCondLst>
                                    <p:cond delay="0"/>
                                  </p:stCondLst>
                                  <p:childTnLst>
                                    <p:set>
                                      <p:cBhvr>
                                        <p:cTn id="111" dur="1" fill="hold">
                                          <p:stCondLst>
                                            <p:cond delay="0"/>
                                          </p:stCondLst>
                                        </p:cTn>
                                        <p:tgtEl>
                                          <p:spTgt spid="283702"/>
                                        </p:tgtEl>
                                        <p:attrNameLst>
                                          <p:attrName>style.visibility</p:attrName>
                                        </p:attrNameLst>
                                      </p:cBhvr>
                                      <p:to>
                                        <p:strVal val="visible"/>
                                      </p:to>
                                    </p:set>
                                    <p:animEffect transition="in" filter="wipe(up)">
                                      <p:cBhvr>
                                        <p:cTn id="112" dur="500"/>
                                        <p:tgtEl>
                                          <p:spTgt spid="283702"/>
                                        </p:tgtEl>
                                      </p:cBhvr>
                                    </p:animEffect>
                                  </p:childTnLst>
                                </p:cTn>
                              </p:par>
                            </p:childTnLst>
                          </p:cTn>
                        </p:par>
                        <p:par>
                          <p:cTn id="113" fill="hold" nodeType="afterGroup">
                            <p:stCondLst>
                              <p:cond delay="500"/>
                            </p:stCondLst>
                            <p:childTnLst>
                              <p:par>
                                <p:cTn id="114" presetID="22" presetClass="entr" presetSubtype="1" fill="hold" nodeType="afterEffect">
                                  <p:stCondLst>
                                    <p:cond delay="0"/>
                                  </p:stCondLst>
                                  <p:childTnLst>
                                    <p:set>
                                      <p:cBhvr>
                                        <p:cTn id="115" dur="1" fill="hold">
                                          <p:stCondLst>
                                            <p:cond delay="0"/>
                                          </p:stCondLst>
                                        </p:cTn>
                                        <p:tgtEl>
                                          <p:spTgt spid="283743"/>
                                        </p:tgtEl>
                                        <p:attrNameLst>
                                          <p:attrName>style.visibility</p:attrName>
                                        </p:attrNameLst>
                                      </p:cBhvr>
                                      <p:to>
                                        <p:strVal val="visible"/>
                                      </p:to>
                                    </p:set>
                                    <p:animEffect transition="in" filter="wipe(up)">
                                      <p:cBhvr>
                                        <p:cTn id="116" dur="500"/>
                                        <p:tgtEl>
                                          <p:spTgt spid="283743"/>
                                        </p:tgtEl>
                                      </p:cBhvr>
                                    </p:animEffect>
                                  </p:childTnLst>
                                </p:cTn>
                              </p:par>
                            </p:childTnLst>
                          </p:cTn>
                        </p:par>
                        <p:par>
                          <p:cTn id="117" fill="hold" nodeType="afterGroup">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283666"/>
                                        </p:tgtEl>
                                        <p:attrNameLst>
                                          <p:attrName>style.visibility</p:attrName>
                                        </p:attrNameLst>
                                      </p:cBhvr>
                                      <p:to>
                                        <p:strVal val="visible"/>
                                      </p:to>
                                    </p:set>
                                    <p:animEffect transition="in" filter="wipe(up)">
                                      <p:cBhvr>
                                        <p:cTn id="120" dur="500"/>
                                        <p:tgtEl>
                                          <p:spTgt spid="283666"/>
                                        </p:tgtEl>
                                      </p:cBhvr>
                                    </p:animEffect>
                                  </p:childTnLst>
                                </p:cTn>
                              </p:par>
                            </p:childTnLst>
                          </p:cTn>
                        </p:par>
                        <p:par>
                          <p:cTn id="121" fill="hold" nodeType="afterGroup">
                            <p:stCondLst>
                              <p:cond delay="1500"/>
                            </p:stCondLst>
                            <p:childTnLst>
                              <p:par>
                                <p:cTn id="122" presetID="22" presetClass="entr" presetSubtype="1" fill="hold" nodeType="afterEffect">
                                  <p:stCondLst>
                                    <p:cond delay="0"/>
                                  </p:stCondLst>
                                  <p:childTnLst>
                                    <p:set>
                                      <p:cBhvr>
                                        <p:cTn id="123" dur="1" fill="hold">
                                          <p:stCondLst>
                                            <p:cond delay="0"/>
                                          </p:stCondLst>
                                        </p:cTn>
                                        <p:tgtEl>
                                          <p:spTgt spid="283748"/>
                                        </p:tgtEl>
                                        <p:attrNameLst>
                                          <p:attrName>style.visibility</p:attrName>
                                        </p:attrNameLst>
                                      </p:cBhvr>
                                      <p:to>
                                        <p:strVal val="visible"/>
                                      </p:to>
                                    </p:set>
                                    <p:animEffect transition="in" filter="wipe(up)">
                                      <p:cBhvr>
                                        <p:cTn id="124" dur="500"/>
                                        <p:tgtEl>
                                          <p:spTgt spid="28374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nodeType="clickEffect">
                                  <p:stCondLst>
                                    <p:cond delay="0"/>
                                  </p:stCondLst>
                                  <p:childTnLst>
                                    <p:set>
                                      <p:cBhvr>
                                        <p:cTn id="128" dur="1" fill="hold">
                                          <p:stCondLst>
                                            <p:cond delay="0"/>
                                          </p:stCondLst>
                                        </p:cTn>
                                        <p:tgtEl>
                                          <p:spTgt spid="283669"/>
                                        </p:tgtEl>
                                        <p:attrNameLst>
                                          <p:attrName>style.visibility</p:attrName>
                                        </p:attrNameLst>
                                      </p:cBhvr>
                                      <p:to>
                                        <p:strVal val="visible"/>
                                      </p:to>
                                    </p:set>
                                    <p:animEffect transition="in" filter="wipe(up)">
                                      <p:cBhvr>
                                        <p:cTn id="129" dur="500"/>
                                        <p:tgtEl>
                                          <p:spTgt spid="283669"/>
                                        </p:tgtEl>
                                      </p:cBhvr>
                                    </p:animEffect>
                                  </p:childTnLst>
                                </p:cTn>
                              </p:par>
                            </p:childTnLst>
                          </p:cTn>
                        </p:par>
                        <p:par>
                          <p:cTn id="130" fill="hold" nodeType="afterGroup">
                            <p:stCondLst>
                              <p:cond delay="500"/>
                            </p:stCondLst>
                            <p:childTnLst>
                              <p:par>
                                <p:cTn id="131" presetID="22" presetClass="entr" presetSubtype="1" fill="hold" nodeType="afterEffect">
                                  <p:stCondLst>
                                    <p:cond delay="0"/>
                                  </p:stCondLst>
                                  <p:childTnLst>
                                    <p:set>
                                      <p:cBhvr>
                                        <p:cTn id="132" dur="1" fill="hold">
                                          <p:stCondLst>
                                            <p:cond delay="0"/>
                                          </p:stCondLst>
                                        </p:cTn>
                                        <p:tgtEl>
                                          <p:spTgt spid="283753"/>
                                        </p:tgtEl>
                                        <p:attrNameLst>
                                          <p:attrName>style.visibility</p:attrName>
                                        </p:attrNameLst>
                                      </p:cBhvr>
                                      <p:to>
                                        <p:strVal val="visible"/>
                                      </p:to>
                                    </p:set>
                                    <p:animEffect transition="in" filter="wipe(up)">
                                      <p:cBhvr>
                                        <p:cTn id="133" dur="500"/>
                                        <p:tgtEl>
                                          <p:spTgt spid="28375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83758"/>
                                        </p:tgtEl>
                                        <p:attrNameLst>
                                          <p:attrName>style.visibility</p:attrName>
                                        </p:attrNameLst>
                                      </p:cBhvr>
                                      <p:to>
                                        <p:strVal val="visible"/>
                                      </p:to>
                                    </p:set>
                                    <p:animEffect transition="in" filter="wipe(left)">
                                      <p:cBhvr>
                                        <p:cTn id="138" dur="500"/>
                                        <p:tgtEl>
                                          <p:spTgt spid="283758"/>
                                        </p:tgtEl>
                                      </p:cBhvr>
                                    </p:animEffect>
                                  </p:childTnLst>
                                </p:cTn>
                              </p:par>
                            </p:childTnLst>
                          </p:cTn>
                        </p:par>
                        <p:par>
                          <p:cTn id="139" fill="hold" nodeType="afterGroup">
                            <p:stCondLst>
                              <p:cond delay="500"/>
                            </p:stCondLst>
                            <p:childTnLst>
                              <p:par>
                                <p:cTn id="140" presetID="18" presetClass="entr" presetSubtype="6" fill="hold" nodeType="afterEffect">
                                  <p:stCondLst>
                                    <p:cond delay="0"/>
                                  </p:stCondLst>
                                  <p:childTnLst>
                                    <p:set>
                                      <p:cBhvr>
                                        <p:cTn id="141" dur="1" fill="hold">
                                          <p:stCondLst>
                                            <p:cond delay="0"/>
                                          </p:stCondLst>
                                        </p:cTn>
                                        <p:tgtEl>
                                          <p:spTgt spid="283759"/>
                                        </p:tgtEl>
                                        <p:attrNameLst>
                                          <p:attrName>style.visibility</p:attrName>
                                        </p:attrNameLst>
                                      </p:cBhvr>
                                      <p:to>
                                        <p:strVal val="visible"/>
                                      </p:to>
                                    </p:set>
                                    <p:animEffect transition="in" filter="strips(downRight)">
                                      <p:cBhvr>
                                        <p:cTn id="142" dur="500"/>
                                        <p:tgtEl>
                                          <p:spTgt spid="28375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283760"/>
                                        </p:tgtEl>
                                        <p:attrNameLst>
                                          <p:attrName>style.visibility</p:attrName>
                                        </p:attrNameLst>
                                      </p:cBhvr>
                                      <p:to>
                                        <p:strVal val="visible"/>
                                      </p:to>
                                    </p:set>
                                    <p:animEffect transition="in" filter="wipe(up)">
                                      <p:cBhvr>
                                        <p:cTn id="147" dur="500"/>
                                        <p:tgtEl>
                                          <p:spTgt spid="283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8" grpId="0" animBg="1"/>
      <p:bldP spid="283758" grpId="0" animBg="1" autoUpdateAnimBg="0"/>
      <p:bldP spid="28376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3"/>
          <p:cNvSpPr>
            <a:spLocks noGrp="1"/>
          </p:cNvSpPr>
          <p:nvPr>
            <p:ph type="sldNum" sz="quarter" idx="10"/>
          </p:nvPr>
        </p:nvSpPr>
        <p:spPr/>
        <p:txBody>
          <a:bodyPr/>
          <a:lstStyle/>
          <a:p>
            <a:fld id="{D7E5BFC5-EABE-45C1-A1A7-0A6235910220}" type="slidenum">
              <a:rPr lang="en-US" altLang="zh-CN">
                <a:solidFill>
                  <a:srgbClr val="000000"/>
                </a:solidFill>
              </a:rPr>
              <a:pPr/>
              <a:t>143</a:t>
            </a:fld>
            <a:endParaRPr lang="en-US" altLang="zh-CN">
              <a:solidFill>
                <a:srgbClr val="000000"/>
              </a:solidFill>
            </a:endParaRPr>
          </a:p>
        </p:txBody>
      </p:sp>
      <p:grpSp>
        <p:nvGrpSpPr>
          <p:cNvPr id="285698" name="Group 2"/>
          <p:cNvGrpSpPr>
            <a:grpSpLocks/>
          </p:cNvGrpSpPr>
          <p:nvPr/>
        </p:nvGrpSpPr>
        <p:grpSpPr bwMode="auto">
          <a:xfrm>
            <a:off x="1600200" y="304800"/>
            <a:ext cx="6400800" cy="6324600"/>
            <a:chOff x="1008" y="192"/>
            <a:chExt cx="4032" cy="3984"/>
          </a:xfrm>
        </p:grpSpPr>
        <p:sp>
          <p:nvSpPr>
            <p:cNvPr id="285699" name="Rectangle 3"/>
            <p:cNvSpPr>
              <a:spLocks noChangeArrowheads="1"/>
            </p:cNvSpPr>
            <p:nvPr/>
          </p:nvSpPr>
          <p:spPr bwMode="auto">
            <a:xfrm>
              <a:off x="1008" y="192"/>
              <a:ext cx="4032" cy="39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85700" name="Group 4"/>
            <p:cNvGrpSpPr>
              <a:grpSpLocks/>
            </p:cNvGrpSpPr>
            <p:nvPr/>
          </p:nvGrpSpPr>
          <p:grpSpPr bwMode="auto">
            <a:xfrm>
              <a:off x="1274" y="239"/>
              <a:ext cx="3618" cy="3900"/>
              <a:chOff x="1274" y="239"/>
              <a:chExt cx="3618" cy="3900"/>
            </a:xfrm>
          </p:grpSpPr>
          <p:grpSp>
            <p:nvGrpSpPr>
              <p:cNvPr id="285701" name="Group 5"/>
              <p:cNvGrpSpPr>
                <a:grpSpLocks/>
              </p:cNvGrpSpPr>
              <p:nvPr/>
            </p:nvGrpSpPr>
            <p:grpSpPr bwMode="auto">
              <a:xfrm>
                <a:off x="2370" y="239"/>
                <a:ext cx="1614" cy="3900"/>
                <a:chOff x="978" y="306"/>
                <a:chExt cx="1614" cy="3900"/>
              </a:xfrm>
            </p:grpSpPr>
            <p:grpSp>
              <p:nvGrpSpPr>
                <p:cNvPr id="285702" name="Group 6"/>
                <p:cNvGrpSpPr>
                  <a:grpSpLocks/>
                </p:cNvGrpSpPr>
                <p:nvPr/>
              </p:nvGrpSpPr>
              <p:grpSpPr bwMode="auto">
                <a:xfrm>
                  <a:off x="1104" y="960"/>
                  <a:ext cx="1488" cy="2928"/>
                  <a:chOff x="1008" y="960"/>
                  <a:chExt cx="1488" cy="2928"/>
                </a:xfrm>
              </p:grpSpPr>
              <p:sp>
                <p:nvSpPr>
                  <p:cNvPr id="285703" name="Line 7"/>
                  <p:cNvSpPr>
                    <a:spLocks noChangeShapeType="1"/>
                  </p:cNvSpPr>
                  <p:nvPr/>
                </p:nvSpPr>
                <p:spPr bwMode="auto">
                  <a:xfrm>
                    <a:off x="1008"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04" name="Line 8"/>
                  <p:cNvSpPr>
                    <a:spLocks noChangeShapeType="1"/>
                  </p:cNvSpPr>
                  <p:nvPr/>
                </p:nvSpPr>
                <p:spPr bwMode="auto">
                  <a:xfrm>
                    <a:off x="2496"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05" name="Line 9"/>
                  <p:cNvSpPr>
                    <a:spLocks noChangeShapeType="1"/>
                  </p:cNvSpPr>
                  <p:nvPr/>
                </p:nvSpPr>
                <p:spPr bwMode="auto">
                  <a:xfrm>
                    <a:off x="1008" y="960"/>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06" name="Line 10"/>
                  <p:cNvSpPr>
                    <a:spLocks noChangeShapeType="1"/>
                  </p:cNvSpPr>
                  <p:nvPr/>
                </p:nvSpPr>
                <p:spPr bwMode="auto">
                  <a:xfrm>
                    <a:off x="1392"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85707" name="Text Box 11"/>
                <p:cNvSpPr txBox="1">
                  <a:spLocks noChangeArrowheads="1"/>
                </p:cNvSpPr>
                <p:nvPr/>
              </p:nvSpPr>
              <p:spPr bwMode="auto">
                <a:xfrm>
                  <a:off x="1612" y="306"/>
                  <a:ext cx="4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队首</a:t>
                  </a:r>
                  <a:endParaRPr lang="zh-CN" altLang="en-US" sz="2000" dirty="0">
                    <a:solidFill>
                      <a:srgbClr val="000000"/>
                    </a:solidFill>
                    <a:latin typeface="Times New Roman" pitchFamily="18" charset="0"/>
                    <a:ea typeface="宋体" pitchFamily="2" charset="-122"/>
                  </a:endParaRPr>
                </a:p>
              </p:txBody>
            </p:sp>
            <p:sp>
              <p:nvSpPr>
                <p:cNvPr id="285708" name="Text Box 12"/>
                <p:cNvSpPr txBox="1">
                  <a:spLocks noChangeArrowheads="1"/>
                </p:cNvSpPr>
                <p:nvPr/>
              </p:nvSpPr>
              <p:spPr bwMode="auto">
                <a:xfrm>
                  <a:off x="1608" y="3954"/>
                  <a:ext cx="4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队尾</a:t>
                  </a:r>
                  <a:endParaRPr lang="zh-CN" altLang="en-US" sz="2000" dirty="0">
                    <a:solidFill>
                      <a:srgbClr val="000000"/>
                    </a:solidFill>
                    <a:latin typeface="Times New Roman" pitchFamily="18" charset="0"/>
                    <a:ea typeface="宋体" pitchFamily="2" charset="-122"/>
                  </a:endParaRPr>
                </a:p>
              </p:txBody>
            </p:sp>
            <p:sp>
              <p:nvSpPr>
                <p:cNvPr id="285709" name="Text Box 13"/>
                <p:cNvSpPr txBox="1">
                  <a:spLocks noChangeArrowheads="1"/>
                </p:cNvSpPr>
                <p:nvPr/>
              </p:nvSpPr>
              <p:spPr bwMode="auto">
                <a:xfrm>
                  <a:off x="978" y="709"/>
                  <a:ext cx="14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000000"/>
                      </a:solidFill>
                      <a:latin typeface="Times New Roman" pitchFamily="18" charset="0"/>
                      <a:ea typeface="宋体" pitchFamily="2" charset="-122"/>
                    </a:rPr>
                    <a:t>值常量    语句始置</a:t>
                  </a:r>
                </a:p>
              </p:txBody>
            </p:sp>
          </p:grpSp>
          <p:grpSp>
            <p:nvGrpSpPr>
              <p:cNvPr id="285710" name="Group 14"/>
              <p:cNvGrpSpPr>
                <a:grpSpLocks/>
              </p:cNvGrpSpPr>
              <p:nvPr/>
            </p:nvGrpSpPr>
            <p:grpSpPr bwMode="auto">
              <a:xfrm>
                <a:off x="2483" y="892"/>
                <a:ext cx="1501" cy="289"/>
                <a:chOff x="1331" y="1007"/>
                <a:chExt cx="1501" cy="289"/>
              </a:xfrm>
            </p:grpSpPr>
            <p:sp>
              <p:nvSpPr>
                <p:cNvPr id="285711" name="Text Box 15"/>
                <p:cNvSpPr txBox="1">
                  <a:spLocks noChangeArrowheads="1"/>
                </p:cNvSpPr>
                <p:nvPr/>
              </p:nvSpPr>
              <p:spPr bwMode="auto">
                <a:xfrm>
                  <a:off x="1331" y="1007"/>
                  <a:ext cx="134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smtClean="0">
                      <a:solidFill>
                        <a:srgbClr val="000000"/>
                      </a:solidFill>
                      <a:latin typeface="Times New Roman" pitchFamily="18" charset="0"/>
                      <a:ea typeface="宋体" pitchFamily="2" charset="-122"/>
                    </a:rPr>
                    <a:t> V</a:t>
                  </a:r>
                  <a:r>
                    <a:rPr lang="en-US" altLang="zh-CN" sz="2000" baseline="-25000" dirty="0" smtClean="0">
                      <a:solidFill>
                        <a:srgbClr val="000000"/>
                      </a:solidFill>
                      <a:latin typeface="Times New Roman" pitchFamily="18" charset="0"/>
                      <a:ea typeface="宋体" pitchFamily="2" charset="-122"/>
                    </a:rPr>
                    <a:t>1</a:t>
                  </a:r>
                  <a:r>
                    <a:rPr lang="en-US" altLang="zh-CN" sz="2000" dirty="0" smtClean="0">
                      <a:solidFill>
                        <a:srgbClr val="000000"/>
                      </a:solidFill>
                      <a:latin typeface="Times New Roman" pitchFamily="18" charset="0"/>
                      <a:ea typeface="宋体" pitchFamily="2" charset="-122"/>
                    </a:rPr>
                    <a:t>       </a:t>
                  </a:r>
                  <a:r>
                    <a:rPr lang="en-US" altLang="zh-CN" sz="2000" dirty="0">
                      <a:solidFill>
                        <a:srgbClr val="000000"/>
                      </a:solidFill>
                      <a:latin typeface="Times New Roman" pitchFamily="18" charset="0"/>
                      <a:cs typeface="Times New Roman" panose="02020603050405020304" pitchFamily="18" charset="0"/>
                    </a:rPr>
                    <a:t>nextquad</a:t>
                  </a:r>
                  <a:r>
                    <a:rPr lang="en-US" altLang="zh-CN" sz="2000" baseline="-25000" dirty="0" smtClean="0">
                      <a:solidFill>
                        <a:srgbClr val="000000"/>
                      </a:solidFill>
                      <a:latin typeface="Times New Roman" pitchFamily="18" charset="0"/>
                      <a:ea typeface="宋体" pitchFamily="2" charset="-122"/>
                    </a:rPr>
                    <a:t>1</a:t>
                  </a:r>
                  <a:endParaRPr lang="en-US" altLang="zh-CN" sz="2000" dirty="0">
                    <a:solidFill>
                      <a:srgbClr val="000000"/>
                    </a:solidFill>
                    <a:latin typeface="Times New Roman" pitchFamily="18" charset="0"/>
                    <a:ea typeface="宋体" pitchFamily="2" charset="-122"/>
                  </a:endParaRPr>
                </a:p>
              </p:txBody>
            </p:sp>
            <p:sp>
              <p:nvSpPr>
                <p:cNvPr id="285712" name="Line 16"/>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13" name="Group 17"/>
              <p:cNvGrpSpPr>
                <a:grpSpLocks/>
              </p:cNvGrpSpPr>
              <p:nvPr/>
            </p:nvGrpSpPr>
            <p:grpSpPr bwMode="auto">
              <a:xfrm>
                <a:off x="2496" y="1133"/>
                <a:ext cx="1488" cy="288"/>
                <a:chOff x="1344" y="1008"/>
                <a:chExt cx="1488" cy="288"/>
              </a:xfrm>
            </p:grpSpPr>
            <p:sp>
              <p:nvSpPr>
                <p:cNvPr id="285714" name="Text Box 18"/>
                <p:cNvSpPr txBox="1">
                  <a:spLocks noChangeArrowheads="1"/>
                </p:cNvSpPr>
                <p:nvPr/>
              </p:nvSpPr>
              <p:spPr bwMode="auto">
                <a:xfrm>
                  <a:off x="1683" y="1008"/>
                  <a:ext cx="7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         ...</a:t>
                  </a:r>
                </a:p>
              </p:txBody>
            </p:sp>
            <p:sp>
              <p:nvSpPr>
                <p:cNvPr id="285715" name="Line 19"/>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16" name="Group 20"/>
              <p:cNvGrpSpPr>
                <a:grpSpLocks/>
              </p:cNvGrpSpPr>
              <p:nvPr/>
            </p:nvGrpSpPr>
            <p:grpSpPr bwMode="auto">
              <a:xfrm>
                <a:off x="1274" y="624"/>
                <a:ext cx="921" cy="1612"/>
                <a:chOff x="554" y="691"/>
                <a:chExt cx="921" cy="1612"/>
              </a:xfrm>
            </p:grpSpPr>
            <p:sp>
              <p:nvSpPr>
                <p:cNvPr id="285717" name="Rectangle 21"/>
                <p:cNvSpPr>
                  <a:spLocks noChangeArrowheads="1"/>
                </p:cNvSpPr>
                <p:nvPr/>
              </p:nvSpPr>
              <p:spPr bwMode="auto">
                <a:xfrm>
                  <a:off x="720" y="960"/>
                  <a:ext cx="528" cy="134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18" name="Text Box 22"/>
                <p:cNvSpPr txBox="1">
                  <a:spLocks noChangeArrowheads="1"/>
                </p:cNvSpPr>
                <p:nvPr/>
              </p:nvSpPr>
              <p:spPr bwMode="auto">
                <a:xfrm>
                  <a:off x="554" y="691"/>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a:solidFill>
                        <a:srgbClr val="000000"/>
                      </a:solidFill>
                      <a:latin typeface="Times New Roman" pitchFamily="18" charset="0"/>
                      <a:ea typeface="宋体" pitchFamily="2" charset="-122"/>
                    </a:rPr>
                    <a:t>层次索引栈</a:t>
                  </a:r>
                </a:p>
              </p:txBody>
            </p:sp>
          </p:grpSp>
          <p:grpSp>
            <p:nvGrpSpPr>
              <p:cNvPr id="285719" name="Group 23"/>
              <p:cNvGrpSpPr>
                <a:grpSpLocks/>
              </p:cNvGrpSpPr>
              <p:nvPr/>
            </p:nvGrpSpPr>
            <p:grpSpPr bwMode="auto">
              <a:xfrm>
                <a:off x="1440" y="893"/>
                <a:ext cx="528" cy="269"/>
                <a:chOff x="720" y="979"/>
                <a:chExt cx="528" cy="269"/>
              </a:xfrm>
            </p:grpSpPr>
            <p:sp>
              <p:nvSpPr>
                <p:cNvPr id="285720" name="Line 24"/>
                <p:cNvSpPr>
                  <a:spLocks noChangeShapeType="1"/>
                </p:cNvSpPr>
                <p:nvPr/>
              </p:nvSpPr>
              <p:spPr bwMode="auto">
                <a:xfrm>
                  <a:off x="720" y="124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21" name="Text Box 25"/>
                <p:cNvSpPr txBox="1">
                  <a:spLocks noChangeArrowheads="1"/>
                </p:cNvSpPr>
                <p:nvPr/>
              </p:nvSpPr>
              <p:spPr bwMode="auto">
                <a:xfrm>
                  <a:off x="908" y="97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1</a:t>
                  </a:r>
                </a:p>
              </p:txBody>
            </p:sp>
          </p:grpSp>
          <p:sp>
            <p:nvSpPr>
              <p:cNvPr id="285722" name="Line 26"/>
              <p:cNvSpPr>
                <a:spLocks noChangeShapeType="1"/>
              </p:cNvSpPr>
              <p:nvPr/>
            </p:nvSpPr>
            <p:spPr bwMode="auto">
              <a:xfrm>
                <a:off x="1968" y="1037"/>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85723" name="Group 27"/>
              <p:cNvGrpSpPr>
                <a:grpSpLocks/>
              </p:cNvGrpSpPr>
              <p:nvPr/>
            </p:nvGrpSpPr>
            <p:grpSpPr bwMode="auto">
              <a:xfrm>
                <a:off x="2483" y="1420"/>
                <a:ext cx="1501" cy="289"/>
                <a:chOff x="1331" y="1007"/>
                <a:chExt cx="1501" cy="289"/>
              </a:xfrm>
            </p:grpSpPr>
            <p:sp>
              <p:nvSpPr>
                <p:cNvPr id="285724" name="Text Box 28"/>
                <p:cNvSpPr txBox="1">
                  <a:spLocks noChangeArrowheads="1"/>
                </p:cNvSpPr>
                <p:nvPr/>
              </p:nvSpPr>
              <p:spPr bwMode="auto">
                <a:xfrm>
                  <a:off x="1331" y="1007"/>
                  <a:ext cx="129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smtClean="0">
                      <a:solidFill>
                        <a:srgbClr val="000000"/>
                      </a:solidFill>
                      <a:latin typeface="Times New Roman" pitchFamily="18" charset="0"/>
                      <a:ea typeface="宋体" pitchFamily="2" charset="-122"/>
                    </a:rPr>
                    <a:t> V</a:t>
                  </a:r>
                  <a:r>
                    <a:rPr lang="en-US" altLang="zh-CN" sz="2000" baseline="-25000" dirty="0" smtClean="0">
                      <a:solidFill>
                        <a:srgbClr val="000000"/>
                      </a:solidFill>
                      <a:latin typeface="Times New Roman" pitchFamily="18" charset="0"/>
                      <a:ea typeface="宋体" pitchFamily="2" charset="-122"/>
                    </a:rPr>
                    <a:t>i</a:t>
                  </a:r>
                  <a:r>
                    <a:rPr lang="en-US" altLang="zh-CN" sz="2000" dirty="0" smtClean="0">
                      <a:solidFill>
                        <a:srgbClr val="000000"/>
                      </a:solidFill>
                      <a:latin typeface="Times New Roman" pitchFamily="18" charset="0"/>
                      <a:ea typeface="宋体" pitchFamily="2" charset="-122"/>
                    </a:rPr>
                    <a:t>        </a:t>
                  </a:r>
                  <a:r>
                    <a:rPr lang="en-US" altLang="zh-CN" sz="2000" dirty="0" err="1">
                      <a:solidFill>
                        <a:srgbClr val="000000"/>
                      </a:solidFill>
                      <a:latin typeface="Times New Roman" pitchFamily="18" charset="0"/>
                      <a:cs typeface="Times New Roman" panose="02020603050405020304" pitchFamily="18" charset="0"/>
                    </a:rPr>
                    <a:t>nextquad</a:t>
                  </a:r>
                  <a:r>
                    <a:rPr lang="en-US" altLang="zh-CN" sz="2000" baseline="-25000" dirty="0" err="1" smtClean="0">
                      <a:solidFill>
                        <a:srgbClr val="000000"/>
                      </a:solidFill>
                      <a:latin typeface="Times New Roman" pitchFamily="18" charset="0"/>
                      <a:ea typeface="宋体" pitchFamily="2" charset="-122"/>
                    </a:rPr>
                    <a:t>i</a:t>
                  </a:r>
                  <a:endParaRPr lang="en-US" altLang="zh-CN" sz="2000" dirty="0">
                    <a:solidFill>
                      <a:srgbClr val="000000"/>
                    </a:solidFill>
                    <a:latin typeface="Times New Roman" pitchFamily="18" charset="0"/>
                    <a:ea typeface="宋体" pitchFamily="2" charset="-122"/>
                  </a:endParaRPr>
                </a:p>
              </p:txBody>
            </p:sp>
            <p:sp>
              <p:nvSpPr>
                <p:cNvPr id="285725" name="Line 29"/>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26" name="Group 30"/>
              <p:cNvGrpSpPr>
                <a:grpSpLocks/>
              </p:cNvGrpSpPr>
              <p:nvPr/>
            </p:nvGrpSpPr>
            <p:grpSpPr bwMode="auto">
              <a:xfrm>
                <a:off x="1440" y="1181"/>
                <a:ext cx="531" cy="269"/>
                <a:chOff x="720" y="979"/>
                <a:chExt cx="531" cy="269"/>
              </a:xfrm>
            </p:grpSpPr>
            <p:sp>
              <p:nvSpPr>
                <p:cNvPr id="285727" name="Line 31"/>
                <p:cNvSpPr>
                  <a:spLocks noChangeShapeType="1"/>
                </p:cNvSpPr>
                <p:nvPr/>
              </p:nvSpPr>
              <p:spPr bwMode="auto">
                <a:xfrm>
                  <a:off x="720" y="124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28" name="Text Box 32"/>
                <p:cNvSpPr txBox="1">
                  <a:spLocks noChangeArrowheads="1"/>
                </p:cNvSpPr>
                <p:nvPr/>
              </p:nvSpPr>
              <p:spPr bwMode="auto">
                <a:xfrm>
                  <a:off x="841" y="979"/>
                  <a:ext cx="41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000000"/>
                      </a:solidFill>
                      <a:latin typeface="Times New Roman" pitchFamily="18" charset="0"/>
                      <a:ea typeface="宋体" pitchFamily="2" charset="-122"/>
                    </a:rPr>
                    <a:t>i+1  </a:t>
                  </a:r>
                </a:p>
              </p:txBody>
            </p:sp>
          </p:grpSp>
          <p:cxnSp>
            <p:nvCxnSpPr>
              <p:cNvPr id="285729" name="AutoShape 33"/>
              <p:cNvCxnSpPr>
                <a:cxnSpLocks noChangeShapeType="1"/>
                <a:stCxn id="285728" idx="3"/>
                <a:endCxn id="285731" idx="1"/>
              </p:cNvCxnSpPr>
              <p:nvPr/>
            </p:nvCxnSpPr>
            <p:spPr bwMode="auto">
              <a:xfrm>
                <a:off x="1971" y="1306"/>
                <a:ext cx="522" cy="52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5730" name="Group 34"/>
              <p:cNvGrpSpPr>
                <a:grpSpLocks/>
              </p:cNvGrpSpPr>
              <p:nvPr/>
            </p:nvGrpSpPr>
            <p:grpSpPr bwMode="auto">
              <a:xfrm>
                <a:off x="2493" y="1708"/>
                <a:ext cx="1498" cy="289"/>
                <a:chOff x="1341" y="1007"/>
                <a:chExt cx="1498" cy="289"/>
              </a:xfrm>
            </p:grpSpPr>
            <p:sp>
              <p:nvSpPr>
                <p:cNvPr id="285731" name="Text Box 35"/>
                <p:cNvSpPr txBox="1">
                  <a:spLocks noChangeArrowheads="1"/>
                </p:cNvSpPr>
                <p:nvPr/>
              </p:nvSpPr>
              <p:spPr bwMode="auto">
                <a:xfrm>
                  <a:off x="1341" y="1007"/>
                  <a:ext cx="149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V</a:t>
                  </a:r>
                  <a:r>
                    <a:rPr lang="en-US" altLang="zh-CN" sz="2000" baseline="-25000" dirty="0" smtClean="0">
                      <a:solidFill>
                        <a:srgbClr val="000000"/>
                      </a:solidFill>
                      <a:latin typeface="Times New Roman" pitchFamily="18" charset="0"/>
                      <a:ea typeface="宋体" pitchFamily="2" charset="-122"/>
                    </a:rPr>
                    <a:t>i1</a:t>
                  </a:r>
                  <a:r>
                    <a:rPr lang="en-US" altLang="zh-CN" sz="2000" dirty="0" smtClean="0">
                      <a:solidFill>
                        <a:srgbClr val="000000"/>
                      </a:solidFill>
                      <a:latin typeface="Times New Roman" pitchFamily="18" charset="0"/>
                      <a:ea typeface="宋体" pitchFamily="2" charset="-122"/>
                    </a:rPr>
                    <a:t>       </a:t>
                  </a:r>
                  <a:r>
                    <a:rPr lang="en-US" altLang="zh-CN" sz="2000" dirty="0">
                      <a:solidFill>
                        <a:srgbClr val="000000"/>
                      </a:solidFill>
                      <a:latin typeface="Times New Roman" pitchFamily="18" charset="0"/>
                      <a:cs typeface="Times New Roman" panose="02020603050405020304" pitchFamily="18" charset="0"/>
                    </a:rPr>
                    <a:t>nextquad</a:t>
                  </a:r>
                  <a:r>
                    <a:rPr lang="en-US" altLang="zh-CN" sz="2000" baseline="-25000" dirty="0" smtClean="0">
                      <a:solidFill>
                        <a:srgbClr val="000000"/>
                      </a:solidFill>
                      <a:latin typeface="Times New Roman" pitchFamily="18" charset="0"/>
                      <a:ea typeface="宋体" pitchFamily="2" charset="-122"/>
                    </a:rPr>
                    <a:t>i1     </a:t>
                  </a:r>
                  <a:endParaRPr lang="en-US" altLang="zh-CN" sz="2000" dirty="0">
                    <a:solidFill>
                      <a:srgbClr val="000000"/>
                    </a:solidFill>
                    <a:latin typeface="Times New Roman" pitchFamily="18" charset="0"/>
                    <a:ea typeface="宋体" pitchFamily="2" charset="-122"/>
                  </a:endParaRPr>
                </a:p>
              </p:txBody>
            </p:sp>
            <p:sp>
              <p:nvSpPr>
                <p:cNvPr id="285732" name="Line 36"/>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33" name="Group 37"/>
              <p:cNvGrpSpPr>
                <a:grpSpLocks/>
              </p:cNvGrpSpPr>
              <p:nvPr/>
            </p:nvGrpSpPr>
            <p:grpSpPr bwMode="auto">
              <a:xfrm>
                <a:off x="2496" y="1949"/>
                <a:ext cx="1488" cy="288"/>
                <a:chOff x="1344" y="1008"/>
                <a:chExt cx="1488" cy="288"/>
              </a:xfrm>
            </p:grpSpPr>
            <p:sp>
              <p:nvSpPr>
                <p:cNvPr id="285734" name="Text Box 38"/>
                <p:cNvSpPr txBox="1">
                  <a:spLocks noChangeArrowheads="1"/>
                </p:cNvSpPr>
                <p:nvPr/>
              </p:nvSpPr>
              <p:spPr bwMode="auto">
                <a:xfrm>
                  <a:off x="1388" y="1008"/>
                  <a:ext cx="7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         ...</a:t>
                  </a:r>
                </a:p>
              </p:txBody>
            </p:sp>
            <p:sp>
              <p:nvSpPr>
                <p:cNvPr id="285735" name="Line 39"/>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36" name="Group 40"/>
              <p:cNvGrpSpPr>
                <a:grpSpLocks/>
              </p:cNvGrpSpPr>
              <p:nvPr/>
            </p:nvGrpSpPr>
            <p:grpSpPr bwMode="auto">
              <a:xfrm>
                <a:off x="2496" y="2236"/>
                <a:ext cx="1488" cy="289"/>
                <a:chOff x="1344" y="1007"/>
                <a:chExt cx="1488" cy="289"/>
              </a:xfrm>
            </p:grpSpPr>
            <p:sp>
              <p:nvSpPr>
                <p:cNvPr id="285737" name="Text Box 41"/>
                <p:cNvSpPr txBox="1">
                  <a:spLocks noChangeArrowheads="1"/>
                </p:cNvSpPr>
                <p:nvPr/>
              </p:nvSpPr>
              <p:spPr bwMode="auto">
                <a:xfrm>
                  <a:off x="1369" y="1007"/>
                  <a:ext cx="142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err="1" smtClean="0">
                      <a:solidFill>
                        <a:srgbClr val="000000"/>
                      </a:solidFill>
                      <a:latin typeface="Times New Roman" pitchFamily="18" charset="0"/>
                      <a:ea typeface="宋体" pitchFamily="2" charset="-122"/>
                    </a:rPr>
                    <a:t>V</a:t>
                  </a:r>
                  <a:r>
                    <a:rPr lang="en-US" altLang="zh-CN" sz="2000" baseline="-25000" dirty="0" err="1" smtClean="0">
                      <a:solidFill>
                        <a:srgbClr val="000000"/>
                      </a:solidFill>
                      <a:latin typeface="Times New Roman" pitchFamily="18" charset="0"/>
                      <a:ea typeface="宋体" pitchFamily="2" charset="-122"/>
                    </a:rPr>
                    <a:t>ij</a:t>
                  </a:r>
                  <a:r>
                    <a:rPr lang="en-US" altLang="zh-CN" sz="2000" dirty="0" smtClean="0">
                      <a:solidFill>
                        <a:srgbClr val="000000"/>
                      </a:solidFill>
                      <a:latin typeface="Times New Roman" pitchFamily="18" charset="0"/>
                      <a:ea typeface="宋体" pitchFamily="2" charset="-122"/>
                    </a:rPr>
                    <a:t>       </a:t>
                  </a:r>
                  <a:r>
                    <a:rPr lang="en-US" altLang="zh-CN" sz="2000" dirty="0" err="1">
                      <a:solidFill>
                        <a:srgbClr val="000000"/>
                      </a:solidFill>
                      <a:latin typeface="Times New Roman" pitchFamily="18" charset="0"/>
                      <a:cs typeface="Times New Roman" panose="02020603050405020304" pitchFamily="18" charset="0"/>
                    </a:rPr>
                    <a:t>nextquad</a:t>
                  </a:r>
                  <a:r>
                    <a:rPr lang="en-US" altLang="zh-CN" sz="2000" baseline="-25000" dirty="0" err="1" smtClean="0">
                      <a:solidFill>
                        <a:srgbClr val="000000"/>
                      </a:solidFill>
                      <a:latin typeface="Times New Roman" pitchFamily="18" charset="0"/>
                      <a:ea typeface="宋体" pitchFamily="2" charset="-122"/>
                    </a:rPr>
                    <a:t>ij</a:t>
                  </a:r>
                  <a:r>
                    <a:rPr lang="en-US" altLang="zh-CN" sz="2000" baseline="-25000" dirty="0" smtClean="0">
                      <a:solidFill>
                        <a:srgbClr val="000000"/>
                      </a:solidFill>
                      <a:latin typeface="Times New Roman" pitchFamily="18" charset="0"/>
                      <a:ea typeface="宋体" pitchFamily="2" charset="-122"/>
                    </a:rPr>
                    <a:t>     </a:t>
                  </a:r>
                  <a:endParaRPr lang="en-US" altLang="zh-CN" sz="2000" dirty="0">
                    <a:solidFill>
                      <a:srgbClr val="000000"/>
                    </a:solidFill>
                    <a:latin typeface="Times New Roman" pitchFamily="18" charset="0"/>
                    <a:ea typeface="宋体" pitchFamily="2" charset="-122"/>
                  </a:endParaRPr>
                </a:p>
              </p:txBody>
            </p:sp>
            <p:sp>
              <p:nvSpPr>
                <p:cNvPr id="285738" name="Line 42"/>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39" name="Group 43"/>
              <p:cNvGrpSpPr>
                <a:grpSpLocks/>
              </p:cNvGrpSpPr>
              <p:nvPr/>
            </p:nvGrpSpPr>
            <p:grpSpPr bwMode="auto">
              <a:xfrm>
                <a:off x="4076" y="834"/>
                <a:ext cx="816" cy="252"/>
                <a:chOff x="3984" y="834"/>
                <a:chExt cx="816" cy="252"/>
              </a:xfrm>
            </p:grpSpPr>
            <p:sp>
              <p:nvSpPr>
                <p:cNvPr id="285740" name="Line 44"/>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41" name="Text Box 45"/>
                <p:cNvSpPr txBox="1">
                  <a:spLocks noChangeArrowheads="1"/>
                </p:cNvSpPr>
                <p:nvPr/>
              </p:nvSpPr>
              <p:spPr bwMode="auto">
                <a:xfrm>
                  <a:off x="4296" y="834"/>
                  <a:ext cx="50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grpSp>
            <p:nvGrpSpPr>
              <p:cNvPr id="285742" name="Group 46"/>
              <p:cNvGrpSpPr>
                <a:grpSpLocks/>
              </p:cNvGrpSpPr>
              <p:nvPr/>
            </p:nvGrpSpPr>
            <p:grpSpPr bwMode="auto">
              <a:xfrm>
                <a:off x="4032" y="864"/>
                <a:ext cx="860" cy="540"/>
                <a:chOff x="4032" y="816"/>
                <a:chExt cx="860" cy="1339"/>
              </a:xfrm>
            </p:grpSpPr>
            <p:grpSp>
              <p:nvGrpSpPr>
                <p:cNvPr id="285743" name="Group 47"/>
                <p:cNvGrpSpPr>
                  <a:grpSpLocks/>
                </p:cNvGrpSpPr>
                <p:nvPr/>
              </p:nvGrpSpPr>
              <p:grpSpPr bwMode="auto">
                <a:xfrm>
                  <a:off x="4032" y="1530"/>
                  <a:ext cx="816" cy="625"/>
                  <a:chOff x="3984" y="647"/>
                  <a:chExt cx="816" cy="625"/>
                </a:xfrm>
              </p:grpSpPr>
              <p:sp>
                <p:nvSpPr>
                  <p:cNvPr id="285744" name="Line 48"/>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45" name="Text Box 49"/>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46" name="Rectangle 50"/>
                <p:cNvSpPr>
                  <a:spLocks noChangeArrowheads="1"/>
                </p:cNvSpPr>
                <p:nvPr/>
              </p:nvSpPr>
              <p:spPr bwMode="auto">
                <a:xfrm>
                  <a:off x="4068" y="816"/>
                  <a:ext cx="824"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47" name="Group 51"/>
              <p:cNvGrpSpPr>
                <a:grpSpLocks/>
              </p:cNvGrpSpPr>
              <p:nvPr/>
            </p:nvGrpSpPr>
            <p:grpSpPr bwMode="auto">
              <a:xfrm>
                <a:off x="4032" y="1141"/>
                <a:ext cx="860" cy="540"/>
                <a:chOff x="4032" y="816"/>
                <a:chExt cx="860" cy="1339"/>
              </a:xfrm>
            </p:grpSpPr>
            <p:grpSp>
              <p:nvGrpSpPr>
                <p:cNvPr id="285748" name="Group 52"/>
                <p:cNvGrpSpPr>
                  <a:grpSpLocks/>
                </p:cNvGrpSpPr>
                <p:nvPr/>
              </p:nvGrpSpPr>
              <p:grpSpPr bwMode="auto">
                <a:xfrm>
                  <a:off x="4032" y="1530"/>
                  <a:ext cx="816" cy="625"/>
                  <a:chOff x="3984" y="647"/>
                  <a:chExt cx="816" cy="625"/>
                </a:xfrm>
              </p:grpSpPr>
              <p:sp>
                <p:nvSpPr>
                  <p:cNvPr id="285749" name="Line 53"/>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50" name="Text Box 54"/>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51" name="Rectangle 55"/>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52" name="Group 56"/>
              <p:cNvGrpSpPr>
                <a:grpSpLocks/>
              </p:cNvGrpSpPr>
              <p:nvPr/>
            </p:nvGrpSpPr>
            <p:grpSpPr bwMode="auto">
              <a:xfrm>
                <a:off x="4032" y="1429"/>
                <a:ext cx="816" cy="540"/>
                <a:chOff x="4032" y="816"/>
                <a:chExt cx="816" cy="1339"/>
              </a:xfrm>
            </p:grpSpPr>
            <p:grpSp>
              <p:nvGrpSpPr>
                <p:cNvPr id="285753" name="Group 57"/>
                <p:cNvGrpSpPr>
                  <a:grpSpLocks/>
                </p:cNvGrpSpPr>
                <p:nvPr/>
              </p:nvGrpSpPr>
              <p:grpSpPr bwMode="auto">
                <a:xfrm>
                  <a:off x="4032" y="1530"/>
                  <a:ext cx="816" cy="625"/>
                  <a:chOff x="3984" y="647"/>
                  <a:chExt cx="816" cy="625"/>
                </a:xfrm>
              </p:grpSpPr>
              <p:sp>
                <p:nvSpPr>
                  <p:cNvPr id="285754" name="Line 58"/>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55" name="Text Box 59"/>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56" name="Rectangle 60"/>
                <p:cNvSpPr>
                  <a:spLocks noChangeArrowheads="1"/>
                </p:cNvSpPr>
                <p:nvPr/>
              </p:nvSpPr>
              <p:spPr bwMode="auto">
                <a:xfrm>
                  <a:off x="4032" y="816"/>
                  <a:ext cx="816"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57" name="Group 61"/>
              <p:cNvGrpSpPr>
                <a:grpSpLocks/>
              </p:cNvGrpSpPr>
              <p:nvPr/>
            </p:nvGrpSpPr>
            <p:grpSpPr bwMode="auto">
              <a:xfrm>
                <a:off x="4032" y="1717"/>
                <a:ext cx="860" cy="540"/>
                <a:chOff x="4032" y="816"/>
                <a:chExt cx="860" cy="1339"/>
              </a:xfrm>
            </p:grpSpPr>
            <p:grpSp>
              <p:nvGrpSpPr>
                <p:cNvPr id="285758" name="Group 62"/>
                <p:cNvGrpSpPr>
                  <a:grpSpLocks/>
                </p:cNvGrpSpPr>
                <p:nvPr/>
              </p:nvGrpSpPr>
              <p:grpSpPr bwMode="auto">
                <a:xfrm>
                  <a:off x="4032" y="1530"/>
                  <a:ext cx="816" cy="625"/>
                  <a:chOff x="3984" y="647"/>
                  <a:chExt cx="816" cy="625"/>
                </a:xfrm>
              </p:grpSpPr>
              <p:sp>
                <p:nvSpPr>
                  <p:cNvPr id="285759" name="Line 63"/>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60" name="Text Box 64"/>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61" name="Rectangle 65"/>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62" name="Group 66"/>
              <p:cNvGrpSpPr>
                <a:grpSpLocks/>
              </p:cNvGrpSpPr>
              <p:nvPr/>
            </p:nvGrpSpPr>
            <p:grpSpPr bwMode="auto">
              <a:xfrm>
                <a:off x="4032" y="1957"/>
                <a:ext cx="860" cy="540"/>
                <a:chOff x="4032" y="816"/>
                <a:chExt cx="860" cy="1339"/>
              </a:xfrm>
            </p:grpSpPr>
            <p:grpSp>
              <p:nvGrpSpPr>
                <p:cNvPr id="285763" name="Group 67"/>
                <p:cNvGrpSpPr>
                  <a:grpSpLocks/>
                </p:cNvGrpSpPr>
                <p:nvPr/>
              </p:nvGrpSpPr>
              <p:grpSpPr bwMode="auto">
                <a:xfrm>
                  <a:off x="4032" y="1530"/>
                  <a:ext cx="816" cy="625"/>
                  <a:chOff x="3984" y="647"/>
                  <a:chExt cx="816" cy="625"/>
                </a:xfrm>
              </p:grpSpPr>
              <p:sp>
                <p:nvSpPr>
                  <p:cNvPr id="285764" name="Line 68"/>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65" name="Text Box 69"/>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66" name="Rectangle 70"/>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67" name="Group 71"/>
              <p:cNvGrpSpPr>
                <a:grpSpLocks/>
              </p:cNvGrpSpPr>
              <p:nvPr/>
            </p:nvGrpSpPr>
            <p:grpSpPr bwMode="auto">
              <a:xfrm>
                <a:off x="4032" y="2245"/>
                <a:ext cx="816" cy="540"/>
                <a:chOff x="4032" y="816"/>
                <a:chExt cx="816" cy="1339"/>
              </a:xfrm>
            </p:grpSpPr>
            <p:grpSp>
              <p:nvGrpSpPr>
                <p:cNvPr id="285768" name="Group 72"/>
                <p:cNvGrpSpPr>
                  <a:grpSpLocks/>
                </p:cNvGrpSpPr>
                <p:nvPr/>
              </p:nvGrpSpPr>
              <p:grpSpPr bwMode="auto">
                <a:xfrm>
                  <a:off x="4032" y="1530"/>
                  <a:ext cx="816" cy="625"/>
                  <a:chOff x="3984" y="647"/>
                  <a:chExt cx="816" cy="625"/>
                </a:xfrm>
              </p:grpSpPr>
              <p:sp>
                <p:nvSpPr>
                  <p:cNvPr id="285769" name="Line 73"/>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70" name="Text Box 74"/>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71" name="Rectangle 75"/>
                <p:cNvSpPr>
                  <a:spLocks noChangeArrowheads="1"/>
                </p:cNvSpPr>
                <p:nvPr/>
              </p:nvSpPr>
              <p:spPr bwMode="auto">
                <a:xfrm>
                  <a:off x="4032" y="816"/>
                  <a:ext cx="816"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grpSp>
      <p:sp>
        <p:nvSpPr>
          <p:cNvPr id="285772" name="Rectangle 76"/>
          <p:cNvSpPr>
            <a:spLocks noChangeArrowheads="1"/>
          </p:cNvSpPr>
          <p:nvPr/>
        </p:nvSpPr>
        <p:spPr bwMode="auto">
          <a:xfrm>
            <a:off x="0" y="152400"/>
            <a:ext cx="1558925"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3600">
                <a:solidFill>
                  <a:srgbClr val="FF3300"/>
                </a:solidFill>
              </a:rPr>
              <a:t>多</a:t>
            </a:r>
            <a:br>
              <a:rPr lang="zh-CN" altLang="en-US" sz="3600">
                <a:solidFill>
                  <a:srgbClr val="FF3300"/>
                </a:solidFill>
              </a:rPr>
            </a:br>
            <a:r>
              <a:rPr lang="zh-CN" altLang="en-US" sz="3600">
                <a:solidFill>
                  <a:srgbClr val="FF3300"/>
                </a:solidFill>
              </a:rPr>
              <a:t>层</a:t>
            </a:r>
            <a:br>
              <a:rPr lang="zh-CN" altLang="en-US" sz="3600">
                <a:solidFill>
                  <a:srgbClr val="FF3300"/>
                </a:solidFill>
              </a:rPr>
            </a:br>
            <a:r>
              <a:rPr lang="en-US" altLang="zh-CN" sz="3600">
                <a:solidFill>
                  <a:srgbClr val="FF3300"/>
                </a:solidFill>
              </a:rPr>
              <a:t>case</a:t>
            </a:r>
            <a:br>
              <a:rPr lang="en-US" altLang="zh-CN" sz="3600">
                <a:solidFill>
                  <a:srgbClr val="FF3300"/>
                </a:solidFill>
              </a:rPr>
            </a:br>
            <a:r>
              <a:rPr lang="zh-CN" altLang="en-US" sz="3600">
                <a:solidFill>
                  <a:srgbClr val="FF3300"/>
                </a:solidFill>
              </a:rPr>
              <a:t>语</a:t>
            </a:r>
            <a:br>
              <a:rPr lang="zh-CN" altLang="en-US" sz="3600">
                <a:solidFill>
                  <a:srgbClr val="FF3300"/>
                </a:solidFill>
              </a:rPr>
            </a:br>
            <a:r>
              <a:rPr lang="zh-CN" altLang="en-US" sz="3600">
                <a:solidFill>
                  <a:srgbClr val="FF3300"/>
                </a:solidFill>
              </a:rPr>
              <a:t>句</a:t>
            </a:r>
            <a:br>
              <a:rPr lang="zh-CN" altLang="en-US" sz="3600">
                <a:solidFill>
                  <a:srgbClr val="FF3300"/>
                </a:solidFill>
              </a:rPr>
            </a:br>
            <a:r>
              <a:rPr lang="zh-CN" altLang="en-US" sz="3600">
                <a:solidFill>
                  <a:srgbClr val="FF3300"/>
                </a:solidFill>
              </a:rPr>
              <a:t>嵌</a:t>
            </a:r>
            <a:br>
              <a:rPr lang="zh-CN" altLang="en-US" sz="3600">
                <a:solidFill>
                  <a:srgbClr val="FF3300"/>
                </a:solidFill>
              </a:rPr>
            </a:br>
            <a:r>
              <a:rPr lang="zh-CN" altLang="en-US" sz="3600">
                <a:solidFill>
                  <a:srgbClr val="FF3300"/>
                </a:solidFill>
              </a:rPr>
              <a:t>套</a:t>
            </a:r>
            <a:br>
              <a:rPr lang="zh-CN" altLang="en-US" sz="3600">
                <a:solidFill>
                  <a:srgbClr val="FF3300"/>
                </a:solidFill>
              </a:rPr>
            </a:br>
            <a:r>
              <a:rPr lang="zh-CN" altLang="en-US" sz="3600">
                <a:solidFill>
                  <a:srgbClr val="FF3300"/>
                </a:solidFill>
              </a:rPr>
              <a:t>的</a:t>
            </a:r>
            <a:br>
              <a:rPr lang="zh-CN" altLang="en-US" sz="3600">
                <a:solidFill>
                  <a:srgbClr val="FF3300"/>
                </a:solidFill>
              </a:rPr>
            </a:br>
            <a:r>
              <a:rPr lang="zh-CN" altLang="en-US" sz="3600">
                <a:solidFill>
                  <a:srgbClr val="FF3300"/>
                </a:solidFill>
              </a:rPr>
              <a:t>情</a:t>
            </a:r>
            <a:br>
              <a:rPr lang="zh-CN" altLang="en-US" sz="3600">
                <a:solidFill>
                  <a:srgbClr val="FF3300"/>
                </a:solidFill>
              </a:rPr>
            </a:br>
            <a:r>
              <a:rPr lang="zh-CN" altLang="en-US" sz="3600">
                <a:solidFill>
                  <a:srgbClr val="FF3300"/>
                </a:solidFill>
              </a:rPr>
              <a:t>况</a:t>
            </a:r>
            <a:endParaRPr lang="zh-CN" altLang="en-US">
              <a:solidFill>
                <a:srgbClr val="FF3300"/>
              </a:solidFill>
            </a:endParaRPr>
          </a:p>
        </p:txBody>
      </p:sp>
      <p:grpSp>
        <p:nvGrpSpPr>
          <p:cNvPr id="285773" name="Group 77"/>
          <p:cNvGrpSpPr>
            <a:grpSpLocks/>
          </p:cNvGrpSpPr>
          <p:nvPr/>
        </p:nvGrpSpPr>
        <p:grpSpPr bwMode="auto">
          <a:xfrm>
            <a:off x="3962403" y="4494214"/>
            <a:ext cx="2362200" cy="458788"/>
            <a:chOff x="1344" y="1007"/>
            <a:chExt cx="1488" cy="289"/>
          </a:xfrm>
        </p:grpSpPr>
        <p:sp>
          <p:nvSpPr>
            <p:cNvPr id="285774" name="Text Box 78"/>
            <p:cNvSpPr txBox="1">
              <a:spLocks noChangeArrowheads="1"/>
            </p:cNvSpPr>
            <p:nvPr/>
          </p:nvSpPr>
          <p:spPr bwMode="auto">
            <a:xfrm>
              <a:off x="1357" y="1007"/>
              <a:ext cx="143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smtClean="0">
                  <a:solidFill>
                    <a:srgbClr val="000000"/>
                  </a:solidFill>
                  <a:latin typeface="Times New Roman" pitchFamily="18" charset="0"/>
                  <a:ea typeface="宋体" pitchFamily="2" charset="-122"/>
                </a:rPr>
                <a:t>V</a:t>
              </a:r>
              <a:r>
                <a:rPr lang="en-US" altLang="zh-CN" sz="2000" baseline="-25000" dirty="0" smtClean="0">
                  <a:solidFill>
                    <a:srgbClr val="000000"/>
                  </a:solidFill>
                  <a:latin typeface="Times New Roman" pitchFamily="18" charset="0"/>
                  <a:ea typeface="宋体" pitchFamily="2" charset="-122"/>
                </a:rPr>
                <a:t>in-1</a:t>
              </a:r>
              <a:r>
                <a:rPr lang="en-US" altLang="zh-CN" sz="2000" dirty="0" smtClean="0">
                  <a:solidFill>
                    <a:srgbClr val="000000"/>
                  </a:solidFill>
                  <a:latin typeface="Times New Roman" pitchFamily="18" charset="0"/>
                  <a:ea typeface="宋体" pitchFamily="2" charset="-122"/>
                </a:rPr>
                <a:t>    </a:t>
              </a:r>
              <a:r>
                <a:rPr lang="en-US" altLang="zh-CN" sz="2000" dirty="0">
                  <a:solidFill>
                    <a:srgbClr val="000000"/>
                  </a:solidFill>
                  <a:latin typeface="Times New Roman" pitchFamily="18" charset="0"/>
                  <a:cs typeface="Times New Roman" panose="02020603050405020304" pitchFamily="18" charset="0"/>
                </a:rPr>
                <a:t>nextquad</a:t>
              </a:r>
              <a:r>
                <a:rPr lang="en-US" altLang="zh-CN" sz="2000" baseline="-25000" dirty="0" smtClean="0">
                  <a:solidFill>
                    <a:srgbClr val="000000"/>
                  </a:solidFill>
                  <a:latin typeface="Times New Roman" pitchFamily="18" charset="0"/>
                  <a:ea typeface="宋体" pitchFamily="2" charset="-122"/>
                </a:rPr>
                <a:t>in-1</a:t>
              </a:r>
              <a:endParaRPr lang="en-US" altLang="zh-CN" sz="2000" dirty="0">
                <a:solidFill>
                  <a:srgbClr val="000000"/>
                </a:solidFill>
                <a:latin typeface="Times New Roman" pitchFamily="18" charset="0"/>
                <a:ea typeface="宋体" pitchFamily="2" charset="-122"/>
              </a:endParaRPr>
            </a:p>
          </p:txBody>
        </p:sp>
        <p:sp>
          <p:nvSpPr>
            <p:cNvPr id="285775" name="Line 79"/>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76" name="Group 80"/>
          <p:cNvGrpSpPr>
            <a:grpSpLocks/>
          </p:cNvGrpSpPr>
          <p:nvPr/>
        </p:nvGrpSpPr>
        <p:grpSpPr bwMode="auto">
          <a:xfrm>
            <a:off x="3962400" y="4951414"/>
            <a:ext cx="2362200" cy="458788"/>
            <a:chOff x="1344" y="1007"/>
            <a:chExt cx="1488" cy="289"/>
          </a:xfrm>
        </p:grpSpPr>
        <p:sp>
          <p:nvSpPr>
            <p:cNvPr id="285777" name="Text Box 81"/>
            <p:cNvSpPr txBox="1">
              <a:spLocks noChangeArrowheads="1"/>
            </p:cNvSpPr>
            <p:nvPr/>
          </p:nvSpPr>
          <p:spPr bwMode="auto">
            <a:xfrm>
              <a:off x="1445" y="1007"/>
              <a:ext cx="125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t        </a:t>
              </a:r>
              <a:r>
                <a:rPr lang="en-US" altLang="zh-CN" sz="2000" dirty="0" err="1" smtClean="0">
                  <a:solidFill>
                    <a:srgbClr val="000000"/>
                  </a:solidFill>
                  <a:latin typeface="Times New Roman" pitchFamily="18" charset="0"/>
                  <a:cs typeface="Times New Roman" panose="02020603050405020304" pitchFamily="18" charset="0"/>
                </a:rPr>
                <a:t>nextquad</a:t>
              </a:r>
              <a:r>
                <a:rPr lang="en-US" altLang="zh-CN" sz="2000" baseline="-25000" dirty="0" err="1" smtClean="0">
                  <a:solidFill>
                    <a:srgbClr val="000000"/>
                  </a:solidFill>
                  <a:latin typeface="Times New Roman" pitchFamily="18" charset="0"/>
                  <a:ea typeface="宋体" pitchFamily="2" charset="-122"/>
                </a:rPr>
                <a:t>in</a:t>
              </a:r>
              <a:r>
                <a:rPr lang="en-US" altLang="zh-CN" sz="2000" baseline="-25000" dirty="0" smtClean="0">
                  <a:solidFill>
                    <a:srgbClr val="000000"/>
                  </a:solidFill>
                  <a:latin typeface="Times New Roman" pitchFamily="18" charset="0"/>
                  <a:ea typeface="宋体" pitchFamily="2" charset="-122"/>
                </a:rPr>
                <a:t> </a:t>
              </a:r>
              <a:endParaRPr lang="en-US" altLang="zh-CN" sz="2000" dirty="0">
                <a:solidFill>
                  <a:srgbClr val="000000"/>
                </a:solidFill>
                <a:latin typeface="Times New Roman" pitchFamily="18" charset="0"/>
                <a:ea typeface="宋体" pitchFamily="2" charset="-122"/>
              </a:endParaRPr>
            </a:p>
          </p:txBody>
        </p:sp>
        <p:sp>
          <p:nvSpPr>
            <p:cNvPr id="285778" name="Line 82"/>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79" name="Group 83"/>
          <p:cNvGrpSpPr>
            <a:grpSpLocks/>
          </p:cNvGrpSpPr>
          <p:nvPr/>
        </p:nvGrpSpPr>
        <p:grpSpPr bwMode="auto">
          <a:xfrm>
            <a:off x="3962400" y="4038600"/>
            <a:ext cx="2362200" cy="457200"/>
            <a:chOff x="1344" y="1008"/>
            <a:chExt cx="1488" cy="288"/>
          </a:xfrm>
        </p:grpSpPr>
        <p:sp>
          <p:nvSpPr>
            <p:cNvPr id="285780" name="Text Box 84"/>
            <p:cNvSpPr txBox="1">
              <a:spLocks noChangeArrowheads="1"/>
            </p:cNvSpPr>
            <p:nvPr/>
          </p:nvSpPr>
          <p:spPr bwMode="auto">
            <a:xfrm>
              <a:off x="1409" y="1008"/>
              <a:ext cx="7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a:solidFill>
                    <a:srgbClr val="000000"/>
                  </a:solidFill>
                  <a:latin typeface="Times New Roman" pitchFamily="18" charset="0"/>
                  <a:ea typeface="宋体" pitchFamily="2" charset="-122"/>
                </a:rPr>
                <a:t>...         ...</a:t>
              </a:r>
            </a:p>
          </p:txBody>
        </p:sp>
        <p:sp>
          <p:nvSpPr>
            <p:cNvPr id="285781" name="Line 85"/>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82" name="Group 86"/>
          <p:cNvGrpSpPr>
            <a:grpSpLocks/>
          </p:cNvGrpSpPr>
          <p:nvPr/>
        </p:nvGrpSpPr>
        <p:grpSpPr bwMode="auto">
          <a:xfrm>
            <a:off x="6400805" y="4051300"/>
            <a:ext cx="1365251" cy="856943"/>
            <a:chOff x="4032" y="816"/>
            <a:chExt cx="860" cy="1339"/>
          </a:xfrm>
        </p:grpSpPr>
        <p:grpSp>
          <p:nvGrpSpPr>
            <p:cNvPr id="285783" name="Group 87"/>
            <p:cNvGrpSpPr>
              <a:grpSpLocks/>
            </p:cNvGrpSpPr>
            <p:nvPr/>
          </p:nvGrpSpPr>
          <p:grpSpPr bwMode="auto">
            <a:xfrm>
              <a:off x="4032" y="1530"/>
              <a:ext cx="816" cy="625"/>
              <a:chOff x="3984" y="647"/>
              <a:chExt cx="816" cy="625"/>
            </a:xfrm>
          </p:grpSpPr>
          <p:sp>
            <p:nvSpPr>
              <p:cNvPr id="285784" name="Line 88"/>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85" name="Text Box 89"/>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86" name="Rectangle 90"/>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87" name="Group 91"/>
          <p:cNvGrpSpPr>
            <a:grpSpLocks/>
          </p:cNvGrpSpPr>
          <p:nvPr/>
        </p:nvGrpSpPr>
        <p:grpSpPr bwMode="auto">
          <a:xfrm>
            <a:off x="6400805" y="4508500"/>
            <a:ext cx="1295401" cy="856943"/>
            <a:chOff x="4032" y="816"/>
            <a:chExt cx="816" cy="1339"/>
          </a:xfrm>
        </p:grpSpPr>
        <p:grpSp>
          <p:nvGrpSpPr>
            <p:cNvPr id="285788" name="Group 92"/>
            <p:cNvGrpSpPr>
              <a:grpSpLocks/>
            </p:cNvGrpSpPr>
            <p:nvPr/>
          </p:nvGrpSpPr>
          <p:grpSpPr bwMode="auto">
            <a:xfrm>
              <a:off x="4032" y="1530"/>
              <a:ext cx="816" cy="625"/>
              <a:chOff x="3984" y="647"/>
              <a:chExt cx="816" cy="625"/>
            </a:xfrm>
          </p:grpSpPr>
          <p:sp>
            <p:nvSpPr>
              <p:cNvPr id="285789" name="Line 93"/>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90" name="Text Box 94"/>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91" name="Rectangle 95"/>
            <p:cNvSpPr>
              <a:spLocks noChangeArrowheads="1"/>
            </p:cNvSpPr>
            <p:nvPr/>
          </p:nvSpPr>
          <p:spPr bwMode="auto">
            <a:xfrm>
              <a:off x="4032" y="816"/>
              <a:ext cx="816"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5792" name="Group 96"/>
          <p:cNvGrpSpPr>
            <a:grpSpLocks/>
          </p:cNvGrpSpPr>
          <p:nvPr/>
        </p:nvGrpSpPr>
        <p:grpSpPr bwMode="auto">
          <a:xfrm>
            <a:off x="6400805" y="4906963"/>
            <a:ext cx="1365251" cy="856942"/>
            <a:chOff x="4032" y="816"/>
            <a:chExt cx="860" cy="1339"/>
          </a:xfrm>
        </p:grpSpPr>
        <p:grpSp>
          <p:nvGrpSpPr>
            <p:cNvPr id="285793" name="Group 97"/>
            <p:cNvGrpSpPr>
              <a:grpSpLocks/>
            </p:cNvGrpSpPr>
            <p:nvPr/>
          </p:nvGrpSpPr>
          <p:grpSpPr bwMode="auto">
            <a:xfrm>
              <a:off x="4032" y="1530"/>
              <a:ext cx="816" cy="625"/>
              <a:chOff x="3984" y="647"/>
              <a:chExt cx="816" cy="625"/>
            </a:xfrm>
          </p:grpSpPr>
          <p:sp>
            <p:nvSpPr>
              <p:cNvPr id="285794" name="Line 98"/>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5795" name="Text Box 99"/>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5796" name="Rectangle 100"/>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85797" name="Text Box 101"/>
          <p:cNvSpPr txBox="1">
            <a:spLocks noChangeArrowheads="1"/>
          </p:cNvSpPr>
          <p:nvPr/>
        </p:nvSpPr>
        <p:spPr bwMode="auto">
          <a:xfrm>
            <a:off x="2447925" y="1889125"/>
            <a:ext cx="6508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a:solidFill>
                  <a:srgbClr val="FF0000"/>
                </a:solidFill>
                <a:latin typeface="Times New Roman" pitchFamily="18" charset="0"/>
                <a:ea typeface="宋体" pitchFamily="2" charset="-122"/>
              </a:rPr>
              <a:t>i+1  </a:t>
            </a:r>
          </a:p>
        </p:txBody>
      </p:sp>
      <p:cxnSp>
        <p:nvCxnSpPr>
          <p:cNvPr id="285798" name="AutoShape 102"/>
          <p:cNvCxnSpPr>
            <a:cxnSpLocks noChangeShapeType="1"/>
            <a:stCxn id="285797" idx="3"/>
            <a:endCxn id="285731" idx="1"/>
          </p:cNvCxnSpPr>
          <p:nvPr/>
        </p:nvCxnSpPr>
        <p:spPr bwMode="auto">
          <a:xfrm>
            <a:off x="3098800" y="2087563"/>
            <a:ext cx="858838" cy="823913"/>
          </a:xfrm>
          <a:prstGeom prst="bentConnector3">
            <a:avLst>
              <a:gd name="adj1" fmla="val 50000"/>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99" name="Line 103"/>
          <p:cNvSpPr>
            <a:spLocks noChangeShapeType="1"/>
          </p:cNvSpPr>
          <p:nvPr/>
        </p:nvSpPr>
        <p:spPr bwMode="auto">
          <a:xfrm>
            <a:off x="3733800" y="3048000"/>
            <a:ext cx="0" cy="2133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Tree>
    <p:extLst>
      <p:ext uri="{BB962C8B-B14F-4D97-AF65-F5344CB8AC3E}">
        <p14:creationId xmlns:p14="http://schemas.microsoft.com/office/powerpoint/2010/main" val="28975969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5779"/>
                                        </p:tgtEl>
                                        <p:attrNameLst>
                                          <p:attrName>style.visibility</p:attrName>
                                        </p:attrNameLst>
                                      </p:cBhvr>
                                      <p:to>
                                        <p:strVal val="visible"/>
                                      </p:to>
                                    </p:set>
                                    <p:animEffect transition="in" filter="wipe(up)">
                                      <p:cBhvr>
                                        <p:cTn id="7" dur="500"/>
                                        <p:tgtEl>
                                          <p:spTgt spid="28577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85782"/>
                                        </p:tgtEl>
                                        <p:attrNameLst>
                                          <p:attrName>style.visibility</p:attrName>
                                        </p:attrNameLst>
                                      </p:cBhvr>
                                      <p:to>
                                        <p:strVal val="visible"/>
                                      </p:to>
                                    </p:set>
                                    <p:animEffect transition="in" filter="wipe(up)">
                                      <p:cBhvr>
                                        <p:cTn id="11" dur="500"/>
                                        <p:tgtEl>
                                          <p:spTgt spid="285782"/>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85773"/>
                                        </p:tgtEl>
                                        <p:attrNameLst>
                                          <p:attrName>style.visibility</p:attrName>
                                        </p:attrNameLst>
                                      </p:cBhvr>
                                      <p:to>
                                        <p:strVal val="visible"/>
                                      </p:to>
                                    </p:set>
                                    <p:animEffect transition="in" filter="wipe(up)">
                                      <p:cBhvr>
                                        <p:cTn id="15" dur="500"/>
                                        <p:tgtEl>
                                          <p:spTgt spid="285773"/>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5787"/>
                                        </p:tgtEl>
                                        <p:attrNameLst>
                                          <p:attrName>style.visibility</p:attrName>
                                        </p:attrNameLst>
                                      </p:cBhvr>
                                      <p:to>
                                        <p:strVal val="visible"/>
                                      </p:to>
                                    </p:set>
                                    <p:animEffect transition="in" filter="wipe(up)">
                                      <p:cBhvr>
                                        <p:cTn id="19" dur="500"/>
                                        <p:tgtEl>
                                          <p:spTgt spid="2857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85776"/>
                                        </p:tgtEl>
                                        <p:attrNameLst>
                                          <p:attrName>style.visibility</p:attrName>
                                        </p:attrNameLst>
                                      </p:cBhvr>
                                      <p:to>
                                        <p:strVal val="visible"/>
                                      </p:to>
                                    </p:set>
                                    <p:animEffect transition="in" filter="wipe(up)">
                                      <p:cBhvr>
                                        <p:cTn id="24" dur="500"/>
                                        <p:tgtEl>
                                          <p:spTgt spid="285776"/>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285792"/>
                                        </p:tgtEl>
                                        <p:attrNameLst>
                                          <p:attrName>style.visibility</p:attrName>
                                        </p:attrNameLst>
                                      </p:cBhvr>
                                      <p:to>
                                        <p:strVal val="visible"/>
                                      </p:to>
                                    </p:set>
                                    <p:animEffect transition="in" filter="wipe(up)">
                                      <p:cBhvr>
                                        <p:cTn id="28" dur="500"/>
                                        <p:tgtEl>
                                          <p:spTgt spid="2857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5797"/>
                                        </p:tgtEl>
                                        <p:attrNameLst>
                                          <p:attrName>style.visibility</p:attrName>
                                        </p:attrNameLst>
                                      </p:cBhvr>
                                      <p:to>
                                        <p:strVal val="visible"/>
                                      </p:to>
                                    </p:set>
                                    <p:animEffect transition="in" filter="wipe(left)">
                                      <p:cBhvr>
                                        <p:cTn id="33" dur="500"/>
                                        <p:tgtEl>
                                          <p:spTgt spid="285797"/>
                                        </p:tgtEl>
                                      </p:cBhvr>
                                    </p:animEffect>
                                  </p:childTnLst>
                                </p:cTn>
                              </p:par>
                            </p:childTnLst>
                          </p:cTn>
                        </p:par>
                        <p:par>
                          <p:cTn id="34" fill="hold" nodeType="afterGroup">
                            <p:stCondLst>
                              <p:cond delay="500"/>
                            </p:stCondLst>
                            <p:childTnLst>
                              <p:par>
                                <p:cTn id="35" presetID="18" presetClass="entr" presetSubtype="6" fill="hold" nodeType="afterEffect">
                                  <p:stCondLst>
                                    <p:cond delay="0"/>
                                  </p:stCondLst>
                                  <p:childTnLst>
                                    <p:set>
                                      <p:cBhvr>
                                        <p:cTn id="36" dur="1" fill="hold">
                                          <p:stCondLst>
                                            <p:cond delay="0"/>
                                          </p:stCondLst>
                                        </p:cTn>
                                        <p:tgtEl>
                                          <p:spTgt spid="285798"/>
                                        </p:tgtEl>
                                        <p:attrNameLst>
                                          <p:attrName>style.visibility</p:attrName>
                                        </p:attrNameLst>
                                      </p:cBhvr>
                                      <p:to>
                                        <p:strVal val="visible"/>
                                      </p:to>
                                    </p:set>
                                    <p:animEffect transition="in" filter="strips(downRight)">
                                      <p:cBhvr>
                                        <p:cTn id="37" dur="500"/>
                                        <p:tgtEl>
                                          <p:spTgt spid="2857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85799"/>
                                        </p:tgtEl>
                                        <p:attrNameLst>
                                          <p:attrName>style.visibility</p:attrName>
                                        </p:attrNameLst>
                                      </p:cBhvr>
                                      <p:to>
                                        <p:strVal val="visible"/>
                                      </p:to>
                                    </p:set>
                                    <p:animEffect transition="in" filter="wipe(up)">
                                      <p:cBhvr>
                                        <p:cTn id="42" dur="500"/>
                                        <p:tgtEl>
                                          <p:spTgt spid="28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97" grpId="0" animBg="1" autoUpdateAnimBg="0"/>
      <p:bldP spid="28579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0"/>
          </p:nvPr>
        </p:nvSpPr>
        <p:spPr/>
        <p:txBody>
          <a:bodyPr/>
          <a:lstStyle/>
          <a:p>
            <a:fld id="{A0BD0426-BCCC-41B2-BF39-E694C7EFDE1A}" type="slidenum">
              <a:rPr lang="en-US" altLang="zh-CN">
                <a:solidFill>
                  <a:srgbClr val="000000"/>
                </a:solidFill>
              </a:rPr>
              <a:pPr/>
              <a:t>144</a:t>
            </a:fld>
            <a:endParaRPr lang="en-US" altLang="zh-CN">
              <a:solidFill>
                <a:srgbClr val="000000"/>
              </a:solidFill>
            </a:endParaRPr>
          </a:p>
        </p:txBody>
      </p:sp>
      <p:grpSp>
        <p:nvGrpSpPr>
          <p:cNvPr id="287746" name="Group 2"/>
          <p:cNvGrpSpPr>
            <a:grpSpLocks/>
          </p:cNvGrpSpPr>
          <p:nvPr/>
        </p:nvGrpSpPr>
        <p:grpSpPr bwMode="auto">
          <a:xfrm>
            <a:off x="1600200" y="304800"/>
            <a:ext cx="6400800" cy="6324600"/>
            <a:chOff x="1008" y="192"/>
            <a:chExt cx="4032" cy="3984"/>
          </a:xfrm>
        </p:grpSpPr>
        <p:sp>
          <p:nvSpPr>
            <p:cNvPr id="287747" name="Rectangle 3"/>
            <p:cNvSpPr>
              <a:spLocks noChangeArrowheads="1"/>
            </p:cNvSpPr>
            <p:nvPr/>
          </p:nvSpPr>
          <p:spPr bwMode="auto">
            <a:xfrm>
              <a:off x="1008" y="192"/>
              <a:ext cx="4032" cy="39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87748" name="Group 4"/>
            <p:cNvGrpSpPr>
              <a:grpSpLocks/>
            </p:cNvGrpSpPr>
            <p:nvPr/>
          </p:nvGrpSpPr>
          <p:grpSpPr bwMode="auto">
            <a:xfrm>
              <a:off x="2400" y="239"/>
              <a:ext cx="1584" cy="3900"/>
              <a:chOff x="1008" y="306"/>
              <a:chExt cx="1584" cy="3900"/>
            </a:xfrm>
          </p:grpSpPr>
          <p:grpSp>
            <p:nvGrpSpPr>
              <p:cNvPr id="287749" name="Group 5"/>
              <p:cNvGrpSpPr>
                <a:grpSpLocks/>
              </p:cNvGrpSpPr>
              <p:nvPr/>
            </p:nvGrpSpPr>
            <p:grpSpPr bwMode="auto">
              <a:xfrm>
                <a:off x="1104" y="960"/>
                <a:ext cx="1488" cy="2928"/>
                <a:chOff x="1008" y="960"/>
                <a:chExt cx="1488" cy="2928"/>
              </a:xfrm>
            </p:grpSpPr>
            <p:sp>
              <p:nvSpPr>
                <p:cNvPr id="287750" name="Line 6"/>
                <p:cNvSpPr>
                  <a:spLocks noChangeShapeType="1"/>
                </p:cNvSpPr>
                <p:nvPr/>
              </p:nvSpPr>
              <p:spPr bwMode="auto">
                <a:xfrm>
                  <a:off x="1008"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51" name="Line 7"/>
                <p:cNvSpPr>
                  <a:spLocks noChangeShapeType="1"/>
                </p:cNvSpPr>
                <p:nvPr/>
              </p:nvSpPr>
              <p:spPr bwMode="auto">
                <a:xfrm>
                  <a:off x="2496"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52" name="Line 8"/>
                <p:cNvSpPr>
                  <a:spLocks noChangeShapeType="1"/>
                </p:cNvSpPr>
                <p:nvPr/>
              </p:nvSpPr>
              <p:spPr bwMode="auto">
                <a:xfrm>
                  <a:off x="1008" y="960"/>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53" name="Line 9"/>
                <p:cNvSpPr>
                  <a:spLocks noChangeShapeType="1"/>
                </p:cNvSpPr>
                <p:nvPr/>
              </p:nvSpPr>
              <p:spPr bwMode="auto">
                <a:xfrm>
                  <a:off x="1392" y="960"/>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87754" name="Text Box 10"/>
              <p:cNvSpPr txBox="1">
                <a:spLocks noChangeArrowheads="1"/>
              </p:cNvSpPr>
              <p:nvPr/>
            </p:nvSpPr>
            <p:spPr bwMode="auto">
              <a:xfrm>
                <a:off x="1612" y="306"/>
                <a:ext cx="4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队首</a:t>
                </a:r>
                <a:endParaRPr lang="zh-CN" altLang="en-US" sz="2000" dirty="0">
                  <a:solidFill>
                    <a:srgbClr val="000000"/>
                  </a:solidFill>
                  <a:latin typeface="Times New Roman" pitchFamily="18" charset="0"/>
                  <a:ea typeface="宋体" pitchFamily="2" charset="-122"/>
                </a:endParaRPr>
              </a:p>
            </p:txBody>
          </p:sp>
          <p:sp>
            <p:nvSpPr>
              <p:cNvPr id="287755" name="Text Box 11"/>
              <p:cNvSpPr txBox="1">
                <a:spLocks noChangeArrowheads="1"/>
              </p:cNvSpPr>
              <p:nvPr/>
            </p:nvSpPr>
            <p:spPr bwMode="auto">
              <a:xfrm>
                <a:off x="1608" y="3954"/>
                <a:ext cx="4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队尾</a:t>
                </a:r>
                <a:endParaRPr lang="zh-CN" altLang="en-US" sz="2000" dirty="0">
                  <a:solidFill>
                    <a:srgbClr val="000000"/>
                  </a:solidFill>
                  <a:latin typeface="Times New Roman" pitchFamily="18" charset="0"/>
                  <a:ea typeface="宋体" pitchFamily="2" charset="-122"/>
                </a:endParaRPr>
              </a:p>
            </p:txBody>
          </p:sp>
          <p:sp>
            <p:nvSpPr>
              <p:cNvPr id="287756" name="Text Box 12"/>
              <p:cNvSpPr txBox="1">
                <a:spLocks noChangeArrowheads="1"/>
              </p:cNvSpPr>
              <p:nvPr/>
            </p:nvSpPr>
            <p:spPr bwMode="auto">
              <a:xfrm>
                <a:off x="1008" y="709"/>
                <a:ext cx="14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000000"/>
                    </a:solidFill>
                    <a:latin typeface="Times New Roman" pitchFamily="18" charset="0"/>
                    <a:ea typeface="宋体" pitchFamily="2" charset="-122"/>
                  </a:rPr>
                  <a:t>值常量    语句始置</a:t>
                </a:r>
              </a:p>
            </p:txBody>
          </p:sp>
        </p:grpSp>
        <p:grpSp>
          <p:nvGrpSpPr>
            <p:cNvPr id="287757" name="Group 13"/>
            <p:cNvGrpSpPr>
              <a:grpSpLocks/>
            </p:cNvGrpSpPr>
            <p:nvPr/>
          </p:nvGrpSpPr>
          <p:grpSpPr bwMode="auto">
            <a:xfrm>
              <a:off x="2496" y="892"/>
              <a:ext cx="1488" cy="289"/>
              <a:chOff x="1344" y="1007"/>
              <a:chExt cx="1488" cy="289"/>
            </a:xfrm>
          </p:grpSpPr>
          <p:sp>
            <p:nvSpPr>
              <p:cNvPr id="287758" name="Text Box 14"/>
              <p:cNvSpPr txBox="1">
                <a:spLocks noChangeArrowheads="1"/>
              </p:cNvSpPr>
              <p:nvPr/>
            </p:nvSpPr>
            <p:spPr bwMode="auto">
              <a:xfrm>
                <a:off x="1362" y="1007"/>
                <a:ext cx="131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V</a:t>
                </a:r>
                <a:r>
                  <a:rPr lang="en-US" altLang="zh-CN" sz="2000" baseline="-25000" dirty="0">
                    <a:solidFill>
                      <a:srgbClr val="000000"/>
                    </a:solidFill>
                    <a:latin typeface="Times New Roman" pitchFamily="18" charset="0"/>
                    <a:ea typeface="宋体" pitchFamily="2" charset="-122"/>
                  </a:rPr>
                  <a:t>1</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nextquad</a:t>
                </a:r>
                <a:r>
                  <a:rPr lang="en-US" altLang="zh-CN" sz="2000" baseline="-25000" dirty="0" smtClean="0">
                    <a:solidFill>
                      <a:srgbClr val="000000"/>
                    </a:solidFill>
                    <a:latin typeface="Times New Roman" pitchFamily="18" charset="0"/>
                    <a:ea typeface="宋体" pitchFamily="2" charset="-122"/>
                  </a:rPr>
                  <a:t>1</a:t>
                </a:r>
                <a:endParaRPr lang="en-US" altLang="zh-CN" sz="2000" dirty="0">
                  <a:solidFill>
                    <a:srgbClr val="000000"/>
                  </a:solidFill>
                  <a:latin typeface="Times New Roman" pitchFamily="18" charset="0"/>
                  <a:ea typeface="宋体" pitchFamily="2" charset="-122"/>
                </a:endParaRPr>
              </a:p>
            </p:txBody>
          </p:sp>
          <p:sp>
            <p:nvSpPr>
              <p:cNvPr id="287759" name="Line 15"/>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7760" name="Group 16"/>
            <p:cNvGrpSpPr>
              <a:grpSpLocks/>
            </p:cNvGrpSpPr>
            <p:nvPr/>
          </p:nvGrpSpPr>
          <p:grpSpPr bwMode="auto">
            <a:xfrm>
              <a:off x="2496" y="1133"/>
              <a:ext cx="1488" cy="288"/>
              <a:chOff x="1344" y="1008"/>
              <a:chExt cx="1488" cy="288"/>
            </a:xfrm>
          </p:grpSpPr>
          <p:sp>
            <p:nvSpPr>
              <p:cNvPr id="287761" name="Text Box 17"/>
              <p:cNvSpPr txBox="1">
                <a:spLocks noChangeArrowheads="1"/>
              </p:cNvSpPr>
              <p:nvPr/>
            </p:nvSpPr>
            <p:spPr bwMode="auto">
              <a:xfrm>
                <a:off x="1416" y="1008"/>
                <a:ext cx="7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a:solidFill>
                      <a:srgbClr val="000000"/>
                    </a:solidFill>
                    <a:latin typeface="Times New Roman" pitchFamily="18" charset="0"/>
                    <a:ea typeface="宋体" pitchFamily="2" charset="-122"/>
                  </a:rPr>
                  <a:t>...         ...</a:t>
                </a:r>
              </a:p>
            </p:txBody>
          </p:sp>
          <p:sp>
            <p:nvSpPr>
              <p:cNvPr id="287762" name="Line 18"/>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7763" name="Group 19"/>
            <p:cNvGrpSpPr>
              <a:grpSpLocks/>
            </p:cNvGrpSpPr>
            <p:nvPr/>
          </p:nvGrpSpPr>
          <p:grpSpPr bwMode="auto">
            <a:xfrm>
              <a:off x="1274" y="624"/>
              <a:ext cx="921" cy="1621"/>
              <a:chOff x="554" y="691"/>
              <a:chExt cx="921" cy="1621"/>
            </a:xfrm>
          </p:grpSpPr>
          <p:sp>
            <p:nvSpPr>
              <p:cNvPr id="287764" name="Rectangle 20"/>
              <p:cNvSpPr>
                <a:spLocks noChangeArrowheads="1"/>
              </p:cNvSpPr>
              <p:nvPr/>
            </p:nvSpPr>
            <p:spPr bwMode="auto">
              <a:xfrm>
                <a:off x="720" y="960"/>
                <a:ext cx="528" cy="135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65" name="Text Box 21"/>
              <p:cNvSpPr txBox="1">
                <a:spLocks noChangeArrowheads="1"/>
              </p:cNvSpPr>
              <p:nvPr/>
            </p:nvSpPr>
            <p:spPr bwMode="auto">
              <a:xfrm>
                <a:off x="554" y="691"/>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a:solidFill>
                      <a:srgbClr val="000000"/>
                    </a:solidFill>
                    <a:latin typeface="Times New Roman" pitchFamily="18" charset="0"/>
                    <a:ea typeface="宋体" pitchFamily="2" charset="-122"/>
                  </a:rPr>
                  <a:t>层次索引栈</a:t>
                </a:r>
              </a:p>
            </p:txBody>
          </p:sp>
        </p:grpSp>
        <p:grpSp>
          <p:nvGrpSpPr>
            <p:cNvPr id="287766" name="Group 22"/>
            <p:cNvGrpSpPr>
              <a:grpSpLocks/>
            </p:cNvGrpSpPr>
            <p:nvPr/>
          </p:nvGrpSpPr>
          <p:grpSpPr bwMode="auto">
            <a:xfrm>
              <a:off x="1440" y="893"/>
              <a:ext cx="528" cy="269"/>
              <a:chOff x="720" y="979"/>
              <a:chExt cx="528" cy="269"/>
            </a:xfrm>
          </p:grpSpPr>
          <p:sp>
            <p:nvSpPr>
              <p:cNvPr id="287767" name="Line 23"/>
              <p:cNvSpPr>
                <a:spLocks noChangeShapeType="1"/>
              </p:cNvSpPr>
              <p:nvPr/>
            </p:nvSpPr>
            <p:spPr bwMode="auto">
              <a:xfrm>
                <a:off x="720" y="124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68" name="Text Box 24"/>
              <p:cNvSpPr txBox="1">
                <a:spLocks noChangeArrowheads="1"/>
              </p:cNvSpPr>
              <p:nvPr/>
            </p:nvSpPr>
            <p:spPr bwMode="auto">
              <a:xfrm>
                <a:off x="908" y="97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0000"/>
                    </a:solidFill>
                    <a:latin typeface="Times New Roman" pitchFamily="18" charset="0"/>
                    <a:ea typeface="宋体" pitchFamily="2" charset="-122"/>
                  </a:rPr>
                  <a:t>1</a:t>
                </a:r>
              </a:p>
            </p:txBody>
          </p:sp>
        </p:grpSp>
        <p:sp>
          <p:nvSpPr>
            <p:cNvPr id="287769" name="Line 25"/>
            <p:cNvSpPr>
              <a:spLocks noChangeShapeType="1"/>
            </p:cNvSpPr>
            <p:nvPr/>
          </p:nvSpPr>
          <p:spPr bwMode="auto">
            <a:xfrm>
              <a:off x="1968" y="1037"/>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nvGrpSpPr>
            <p:cNvPr id="287770" name="Group 26"/>
            <p:cNvGrpSpPr>
              <a:grpSpLocks/>
            </p:cNvGrpSpPr>
            <p:nvPr/>
          </p:nvGrpSpPr>
          <p:grpSpPr bwMode="auto">
            <a:xfrm>
              <a:off x="2496" y="1420"/>
              <a:ext cx="1488" cy="289"/>
              <a:chOff x="1344" y="1007"/>
              <a:chExt cx="1488" cy="289"/>
            </a:xfrm>
          </p:grpSpPr>
          <p:sp>
            <p:nvSpPr>
              <p:cNvPr id="287771" name="Text Box 27"/>
              <p:cNvSpPr txBox="1">
                <a:spLocks noChangeArrowheads="1"/>
              </p:cNvSpPr>
              <p:nvPr/>
            </p:nvSpPr>
            <p:spPr bwMode="auto">
              <a:xfrm>
                <a:off x="1358" y="1007"/>
                <a:ext cx="125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dirty="0">
                    <a:solidFill>
                      <a:srgbClr val="000000"/>
                    </a:solidFill>
                    <a:latin typeface="Times New Roman" pitchFamily="18" charset="0"/>
                    <a:ea typeface="宋体" pitchFamily="2" charset="-122"/>
                  </a:rPr>
                  <a:t>V</a:t>
                </a:r>
                <a:r>
                  <a:rPr lang="en-US" altLang="zh-CN" sz="2000" baseline="-25000" dirty="0">
                    <a:solidFill>
                      <a:srgbClr val="000000"/>
                    </a:solidFill>
                    <a:latin typeface="Times New Roman" pitchFamily="18" charset="0"/>
                    <a:ea typeface="宋体" pitchFamily="2" charset="-122"/>
                  </a:rPr>
                  <a:t>i</a:t>
                </a:r>
                <a:r>
                  <a:rPr lang="en-US" altLang="zh-CN" sz="2000" dirty="0">
                    <a:solidFill>
                      <a:srgbClr val="000000"/>
                    </a:solidFill>
                    <a:latin typeface="Times New Roman" pitchFamily="18" charset="0"/>
                    <a:ea typeface="宋体" pitchFamily="2" charset="-122"/>
                  </a:rPr>
                  <a:t>       </a:t>
                </a: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nextquad</a:t>
                </a:r>
                <a:r>
                  <a:rPr lang="en-US" altLang="zh-CN" sz="2000" baseline="-25000" dirty="0" err="1" smtClean="0">
                    <a:solidFill>
                      <a:srgbClr val="000000"/>
                    </a:solidFill>
                    <a:latin typeface="Times New Roman" pitchFamily="18" charset="0"/>
                    <a:ea typeface="宋体" pitchFamily="2" charset="-122"/>
                  </a:rPr>
                  <a:t>i</a:t>
                </a:r>
                <a:endParaRPr lang="en-US" altLang="zh-CN" sz="2000" dirty="0">
                  <a:solidFill>
                    <a:srgbClr val="000000"/>
                  </a:solidFill>
                  <a:latin typeface="Times New Roman" pitchFamily="18" charset="0"/>
                  <a:ea typeface="宋体" pitchFamily="2" charset="-122"/>
                </a:endParaRPr>
              </a:p>
            </p:txBody>
          </p:sp>
          <p:sp>
            <p:nvSpPr>
              <p:cNvPr id="287772" name="Line 28"/>
              <p:cNvSpPr>
                <a:spLocks noChangeShapeType="1"/>
              </p:cNvSpPr>
              <p:nvPr/>
            </p:nvSpPr>
            <p:spPr bwMode="auto">
              <a:xfrm>
                <a:off x="1344" y="129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7773" name="Group 29"/>
            <p:cNvGrpSpPr>
              <a:grpSpLocks/>
            </p:cNvGrpSpPr>
            <p:nvPr/>
          </p:nvGrpSpPr>
          <p:grpSpPr bwMode="auto">
            <a:xfrm>
              <a:off x="4076" y="834"/>
              <a:ext cx="816" cy="252"/>
              <a:chOff x="3984" y="834"/>
              <a:chExt cx="816" cy="252"/>
            </a:xfrm>
          </p:grpSpPr>
          <p:sp>
            <p:nvSpPr>
              <p:cNvPr id="287774" name="Line 30"/>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75" name="Text Box 31"/>
              <p:cNvSpPr txBox="1">
                <a:spLocks noChangeArrowheads="1"/>
              </p:cNvSpPr>
              <p:nvPr/>
            </p:nvSpPr>
            <p:spPr bwMode="auto">
              <a:xfrm>
                <a:off x="4296" y="834"/>
                <a:ext cx="50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grpSp>
          <p:nvGrpSpPr>
            <p:cNvPr id="287776" name="Group 32"/>
            <p:cNvGrpSpPr>
              <a:grpSpLocks/>
            </p:cNvGrpSpPr>
            <p:nvPr/>
          </p:nvGrpSpPr>
          <p:grpSpPr bwMode="auto">
            <a:xfrm>
              <a:off x="4032" y="864"/>
              <a:ext cx="860" cy="540"/>
              <a:chOff x="4032" y="816"/>
              <a:chExt cx="860" cy="1339"/>
            </a:xfrm>
          </p:grpSpPr>
          <p:grpSp>
            <p:nvGrpSpPr>
              <p:cNvPr id="287777" name="Group 33"/>
              <p:cNvGrpSpPr>
                <a:grpSpLocks/>
              </p:cNvGrpSpPr>
              <p:nvPr/>
            </p:nvGrpSpPr>
            <p:grpSpPr bwMode="auto">
              <a:xfrm>
                <a:off x="4032" y="1530"/>
                <a:ext cx="816" cy="625"/>
                <a:chOff x="3984" y="647"/>
                <a:chExt cx="816" cy="625"/>
              </a:xfrm>
            </p:grpSpPr>
            <p:sp>
              <p:nvSpPr>
                <p:cNvPr id="287778" name="Line 34"/>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79" name="Text Box 35"/>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7780" name="Rectangle 36"/>
              <p:cNvSpPr>
                <a:spLocks noChangeArrowheads="1"/>
              </p:cNvSpPr>
              <p:nvPr/>
            </p:nvSpPr>
            <p:spPr bwMode="auto">
              <a:xfrm>
                <a:off x="4068" y="816"/>
                <a:ext cx="824"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7781" name="Group 37"/>
            <p:cNvGrpSpPr>
              <a:grpSpLocks/>
            </p:cNvGrpSpPr>
            <p:nvPr/>
          </p:nvGrpSpPr>
          <p:grpSpPr bwMode="auto">
            <a:xfrm>
              <a:off x="4032" y="1141"/>
              <a:ext cx="860" cy="540"/>
              <a:chOff x="4032" y="816"/>
              <a:chExt cx="860" cy="1339"/>
            </a:xfrm>
          </p:grpSpPr>
          <p:grpSp>
            <p:nvGrpSpPr>
              <p:cNvPr id="287782" name="Group 38"/>
              <p:cNvGrpSpPr>
                <a:grpSpLocks/>
              </p:cNvGrpSpPr>
              <p:nvPr/>
            </p:nvGrpSpPr>
            <p:grpSpPr bwMode="auto">
              <a:xfrm>
                <a:off x="4032" y="1530"/>
                <a:ext cx="816" cy="625"/>
                <a:chOff x="3984" y="647"/>
                <a:chExt cx="816" cy="625"/>
              </a:xfrm>
            </p:grpSpPr>
            <p:sp>
              <p:nvSpPr>
                <p:cNvPr id="287783" name="Line 39"/>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84" name="Text Box 40"/>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7785" name="Rectangle 41"/>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nvGrpSpPr>
            <p:cNvPr id="287786" name="Group 42"/>
            <p:cNvGrpSpPr>
              <a:grpSpLocks/>
            </p:cNvGrpSpPr>
            <p:nvPr/>
          </p:nvGrpSpPr>
          <p:grpSpPr bwMode="auto">
            <a:xfrm>
              <a:off x="4032" y="1429"/>
              <a:ext cx="860" cy="540"/>
              <a:chOff x="4032" y="816"/>
              <a:chExt cx="860" cy="1339"/>
            </a:xfrm>
          </p:grpSpPr>
          <p:grpSp>
            <p:nvGrpSpPr>
              <p:cNvPr id="287787" name="Group 43"/>
              <p:cNvGrpSpPr>
                <a:grpSpLocks/>
              </p:cNvGrpSpPr>
              <p:nvPr/>
            </p:nvGrpSpPr>
            <p:grpSpPr bwMode="auto">
              <a:xfrm>
                <a:off x="4032" y="1530"/>
                <a:ext cx="816" cy="625"/>
                <a:chOff x="3984" y="647"/>
                <a:chExt cx="816" cy="625"/>
              </a:xfrm>
            </p:grpSpPr>
            <p:sp>
              <p:nvSpPr>
                <p:cNvPr id="287788" name="Line 44"/>
                <p:cNvSpPr>
                  <a:spLocks noChangeShapeType="1"/>
                </p:cNvSpPr>
                <p:nvPr/>
              </p:nvSpPr>
              <p:spPr bwMode="auto">
                <a:xfrm flipH="1">
                  <a:off x="3984" y="960"/>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87789" name="Text Box 45"/>
                <p:cNvSpPr txBox="1">
                  <a:spLocks noChangeArrowheads="1"/>
                </p:cNvSpPr>
                <p:nvPr/>
              </p:nvSpPr>
              <p:spPr bwMode="auto">
                <a:xfrm>
                  <a:off x="4296" y="647"/>
                  <a:ext cx="504"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err="1" smtClean="0">
                      <a:solidFill>
                        <a:srgbClr val="000000"/>
                      </a:solidFill>
                      <a:latin typeface="Times New Roman" pitchFamily="18" charset="0"/>
                      <a:ea typeface="宋体" pitchFamily="2" charset="-122"/>
                    </a:rPr>
                    <a:t>QTail</a:t>
                  </a:r>
                  <a:endParaRPr lang="en-US" altLang="zh-CN" sz="2000" dirty="0">
                    <a:solidFill>
                      <a:srgbClr val="000000"/>
                    </a:solidFill>
                    <a:latin typeface="Times New Roman" pitchFamily="18" charset="0"/>
                    <a:ea typeface="宋体" pitchFamily="2" charset="-122"/>
                  </a:endParaRPr>
                </a:p>
              </p:txBody>
            </p:sp>
          </p:grpSp>
          <p:sp>
            <p:nvSpPr>
              <p:cNvPr id="287790" name="Rectangle 46"/>
              <p:cNvSpPr>
                <a:spLocks noChangeArrowheads="1"/>
              </p:cNvSpPr>
              <p:nvPr/>
            </p:nvSpPr>
            <p:spPr bwMode="auto">
              <a:xfrm>
                <a:off x="4032" y="816"/>
                <a:ext cx="860" cy="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grpSp>
      <p:sp>
        <p:nvSpPr>
          <p:cNvPr id="287792" name="Rectangle 48"/>
          <p:cNvSpPr>
            <a:spLocks noChangeArrowheads="1"/>
          </p:cNvSpPr>
          <p:nvPr/>
        </p:nvSpPr>
        <p:spPr bwMode="auto">
          <a:xfrm>
            <a:off x="0" y="152400"/>
            <a:ext cx="1558925"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3600">
                <a:solidFill>
                  <a:srgbClr val="FF3300"/>
                </a:solidFill>
              </a:rPr>
              <a:t>多</a:t>
            </a:r>
            <a:br>
              <a:rPr lang="zh-CN" altLang="en-US" sz="3600">
                <a:solidFill>
                  <a:srgbClr val="FF3300"/>
                </a:solidFill>
              </a:rPr>
            </a:br>
            <a:r>
              <a:rPr lang="zh-CN" altLang="en-US" sz="3600">
                <a:solidFill>
                  <a:srgbClr val="FF3300"/>
                </a:solidFill>
              </a:rPr>
              <a:t>层</a:t>
            </a:r>
            <a:br>
              <a:rPr lang="zh-CN" altLang="en-US" sz="3600">
                <a:solidFill>
                  <a:srgbClr val="FF3300"/>
                </a:solidFill>
              </a:rPr>
            </a:br>
            <a:r>
              <a:rPr lang="en-US" altLang="zh-CN" sz="3600">
                <a:solidFill>
                  <a:srgbClr val="FF3300"/>
                </a:solidFill>
              </a:rPr>
              <a:t>case</a:t>
            </a:r>
            <a:br>
              <a:rPr lang="en-US" altLang="zh-CN" sz="3600">
                <a:solidFill>
                  <a:srgbClr val="FF3300"/>
                </a:solidFill>
              </a:rPr>
            </a:br>
            <a:r>
              <a:rPr lang="zh-CN" altLang="en-US" sz="3600">
                <a:solidFill>
                  <a:srgbClr val="FF3300"/>
                </a:solidFill>
              </a:rPr>
              <a:t>语</a:t>
            </a:r>
            <a:br>
              <a:rPr lang="zh-CN" altLang="en-US" sz="3600">
                <a:solidFill>
                  <a:srgbClr val="FF3300"/>
                </a:solidFill>
              </a:rPr>
            </a:br>
            <a:r>
              <a:rPr lang="zh-CN" altLang="en-US" sz="3600">
                <a:solidFill>
                  <a:srgbClr val="FF3300"/>
                </a:solidFill>
              </a:rPr>
              <a:t>句</a:t>
            </a:r>
            <a:br>
              <a:rPr lang="zh-CN" altLang="en-US" sz="3600">
                <a:solidFill>
                  <a:srgbClr val="FF3300"/>
                </a:solidFill>
              </a:rPr>
            </a:br>
            <a:r>
              <a:rPr lang="zh-CN" altLang="en-US" sz="3600">
                <a:solidFill>
                  <a:srgbClr val="FF3300"/>
                </a:solidFill>
              </a:rPr>
              <a:t>嵌</a:t>
            </a:r>
            <a:br>
              <a:rPr lang="zh-CN" altLang="en-US" sz="3600">
                <a:solidFill>
                  <a:srgbClr val="FF3300"/>
                </a:solidFill>
              </a:rPr>
            </a:br>
            <a:r>
              <a:rPr lang="zh-CN" altLang="en-US" sz="3600">
                <a:solidFill>
                  <a:srgbClr val="FF3300"/>
                </a:solidFill>
              </a:rPr>
              <a:t>套</a:t>
            </a:r>
            <a:br>
              <a:rPr lang="zh-CN" altLang="en-US" sz="3600">
                <a:solidFill>
                  <a:srgbClr val="FF3300"/>
                </a:solidFill>
              </a:rPr>
            </a:br>
            <a:r>
              <a:rPr lang="zh-CN" altLang="en-US" sz="3600">
                <a:solidFill>
                  <a:srgbClr val="FF3300"/>
                </a:solidFill>
              </a:rPr>
              <a:t>的</a:t>
            </a:r>
            <a:br>
              <a:rPr lang="zh-CN" altLang="en-US" sz="3600">
                <a:solidFill>
                  <a:srgbClr val="FF3300"/>
                </a:solidFill>
              </a:rPr>
            </a:br>
            <a:r>
              <a:rPr lang="zh-CN" altLang="en-US" sz="3600">
                <a:solidFill>
                  <a:srgbClr val="FF3300"/>
                </a:solidFill>
              </a:rPr>
              <a:t>情</a:t>
            </a:r>
            <a:br>
              <a:rPr lang="zh-CN" altLang="en-US" sz="3600">
                <a:solidFill>
                  <a:srgbClr val="FF3300"/>
                </a:solidFill>
              </a:rPr>
            </a:br>
            <a:r>
              <a:rPr lang="zh-CN" altLang="en-US" sz="3600">
                <a:solidFill>
                  <a:srgbClr val="FF3300"/>
                </a:solidFill>
              </a:rPr>
              <a:t>况</a:t>
            </a:r>
            <a:endParaRPr lang="zh-CN" altLang="en-US">
              <a:solidFill>
                <a:srgbClr val="FF3300"/>
              </a:solidFill>
            </a:endParaRPr>
          </a:p>
        </p:txBody>
      </p:sp>
    </p:spTree>
    <p:extLst>
      <p:ext uri="{BB962C8B-B14F-4D97-AF65-F5344CB8AC3E}">
        <p14:creationId xmlns:p14="http://schemas.microsoft.com/office/powerpoint/2010/main" val="2083289480"/>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zh-CN" smtClean="0">
                <a:latin typeface="Verdana" pitchFamily="34" charset="0"/>
              </a:rPr>
              <a:t>8.7  </a:t>
            </a:r>
            <a:r>
              <a:rPr lang="zh-CN" altLang="en-US" dirty="0">
                <a:latin typeface="Verdana" pitchFamily="34" charset="0"/>
              </a:rPr>
              <a:t>过程调用语句的翻译</a:t>
            </a:r>
          </a:p>
        </p:txBody>
      </p:sp>
      <p:sp>
        <p:nvSpPr>
          <p:cNvPr id="305155" name="Rectangle 3"/>
          <p:cNvSpPr>
            <a:spLocks noGrp="1" noChangeArrowheads="1"/>
          </p:cNvSpPr>
          <p:nvPr>
            <p:ph sz="half" idx="1"/>
          </p:nvPr>
        </p:nvSpPr>
        <p:spPr>
          <a:xfrm>
            <a:off x="228600" y="1219200"/>
            <a:ext cx="4267200" cy="5135126"/>
          </a:xfrm>
        </p:spPr>
        <p:txBody>
          <a:bodyPr/>
          <a:lstStyle/>
          <a:p>
            <a:r>
              <a:rPr lang="zh-CN" altLang="en-US" dirty="0">
                <a:latin typeface="Times New Roman" panose="02020603050405020304" pitchFamily="18" charset="0"/>
                <a:cs typeface="Times New Roman" panose="02020603050405020304" pitchFamily="18" charset="0"/>
              </a:rPr>
              <a:t>过程调用语句的文法</a:t>
            </a:r>
          </a:p>
          <a:p>
            <a:pPr marL="819150" lvl="1" algn="just">
              <a:buFontTx/>
              <a:buNone/>
            </a:pPr>
            <a:r>
              <a:rPr lang="en-US" altLang="zh-CN" dirty="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id(</a:t>
            </a:r>
            <a:r>
              <a:rPr lang="en-US" altLang="zh-CN" dirty="0" err="1" smtClean="0">
                <a:latin typeface="Times New Roman" panose="02020603050405020304" pitchFamily="18" charset="0"/>
                <a:cs typeface="Times New Roman" panose="02020603050405020304" pitchFamily="18" charset="0"/>
              </a:rPr>
              <a:t>rparam</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19150" lvl="1" algn="just">
              <a:buFontTx/>
              <a:buNone/>
            </a:pPr>
            <a:r>
              <a:rPr lang="en-US" altLang="zh-CN" dirty="0" err="1">
                <a:latin typeface="Times New Roman" panose="02020603050405020304" pitchFamily="18" charset="0"/>
                <a:cs typeface="Times New Roman" panose="02020603050405020304" pitchFamily="18" charset="0"/>
              </a:rPr>
              <a:t>rparam</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sym typeface="Symbol"/>
              </a:rPr>
              <a:t> | </a:t>
            </a:r>
            <a:r>
              <a:rPr lang="en-US" altLang="zh-CN" dirty="0" err="1" smtClean="0">
                <a:latin typeface="Times New Roman" panose="02020603050405020304" pitchFamily="18" charset="0"/>
                <a:cs typeface="Times New Roman" panose="02020603050405020304" pitchFamily="18" charset="0"/>
                <a:sym typeface="Symbol"/>
              </a:rPr>
              <a:t>rplist</a:t>
            </a:r>
            <a:endParaRPr lang="en-US" altLang="zh-CN" dirty="0">
              <a:latin typeface="Times New Roman" panose="02020603050405020304" pitchFamily="18" charset="0"/>
              <a:cs typeface="Times New Roman" panose="02020603050405020304" pitchFamily="18" charset="0"/>
            </a:endParaRPr>
          </a:p>
          <a:p>
            <a:pPr marL="819150" lvl="1">
              <a:buFontTx/>
              <a:buNone/>
            </a:pPr>
            <a:r>
              <a:rPr lang="en-US" altLang="zh-CN" dirty="0" err="1" smtClean="0">
                <a:latin typeface="Times New Roman" panose="02020603050405020304" pitchFamily="18" charset="0"/>
                <a:cs typeface="Times New Roman" panose="02020603050405020304" pitchFamily="18" charset="0"/>
              </a:rPr>
              <a:t>rplist</a:t>
            </a:r>
            <a:r>
              <a:rPr lang="en-US" altLang="zh-CN" dirty="0" err="1" smtClean="0">
                <a:latin typeface="Times New Roman" panose="02020603050405020304" pitchFamily="18" charset="0"/>
                <a:cs typeface="Times New Roman" panose="02020603050405020304" pitchFamily="18" charset="0"/>
                <a:sym typeface="Symbol" pitchFamily="18" charset="2"/>
              </a:rPr>
              <a:t>rplist</a:t>
            </a:r>
            <a:r>
              <a:rPr lang="en-US" altLang="zh-CN" dirty="0" smtClean="0">
                <a:latin typeface="Times New Roman" panose="02020603050405020304" pitchFamily="18" charset="0"/>
                <a:cs typeface="Times New Roman" panose="02020603050405020304" pitchFamily="18" charset="0"/>
                <a:sym typeface="Symbol" pitchFamily="18" charset="2"/>
              </a:rPr>
              <a:t>, E | </a:t>
            </a:r>
            <a:r>
              <a:rPr lang="en-US" altLang="zh-CN" dirty="0" smtClean="0">
                <a:latin typeface="Times New Roman" panose="02020603050405020304" pitchFamily="18" charset="0"/>
                <a:cs typeface="Times New Roman" panose="02020603050405020304" pitchFamily="18" charset="0"/>
              </a:rPr>
              <a:t>E</a:t>
            </a:r>
          </a:p>
          <a:p>
            <a:r>
              <a:rPr lang="en-US" altLang="zh-CN" dirty="0">
                <a:latin typeface="Times New Roman" panose="02020603050405020304" pitchFamily="18" charset="0"/>
                <a:cs typeface="Times New Roman" panose="02020603050405020304" pitchFamily="18" charset="0"/>
              </a:rPr>
              <a:t>p(E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对应的三地址代码形式为：</a:t>
            </a:r>
          </a:p>
          <a:p>
            <a:pPr marL="819150" lvl="1">
              <a:buFontTx/>
              <a:buNone/>
            </a:pPr>
            <a:r>
              <a:rPr lang="en-US" altLang="zh-CN" dirty="0" err="1">
                <a:latin typeface="Times New Roman" panose="02020603050405020304" pitchFamily="18" charset="0"/>
                <a:cs typeface="Times New Roman" panose="02020603050405020304" pitchFamily="18" charset="0"/>
              </a:rPr>
              <a:t>param</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1</a:t>
            </a:r>
            <a:endParaRPr lang="en-US" altLang="zh-CN" dirty="0">
              <a:latin typeface="Times New Roman" panose="02020603050405020304" pitchFamily="18" charset="0"/>
              <a:cs typeface="Times New Roman" panose="02020603050405020304" pitchFamily="18" charset="0"/>
            </a:endParaRPr>
          </a:p>
          <a:p>
            <a:pPr marL="819150" lvl="1">
              <a:buFontTx/>
              <a:buNone/>
            </a:pPr>
            <a:r>
              <a:rPr lang="en-US" altLang="zh-CN" dirty="0" err="1">
                <a:latin typeface="Times New Roman" panose="02020603050405020304" pitchFamily="18" charset="0"/>
                <a:cs typeface="Times New Roman" panose="02020603050405020304" pitchFamily="18" charset="0"/>
              </a:rPr>
              <a:t>param</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2</a:t>
            </a:r>
            <a:endParaRPr lang="en-US" altLang="zh-CN" dirty="0">
              <a:latin typeface="Times New Roman" panose="02020603050405020304" pitchFamily="18" charset="0"/>
              <a:cs typeface="Times New Roman" panose="02020603050405020304" pitchFamily="18" charset="0"/>
            </a:endParaRPr>
          </a:p>
          <a:p>
            <a:pPr marL="819150" lvl="1">
              <a:buFontTx/>
              <a:buNone/>
            </a:pPr>
            <a:r>
              <a:rPr lang="en-US" altLang="zh-CN" dirty="0">
                <a:latin typeface="Times New Roman" panose="02020603050405020304" pitchFamily="18" charset="0"/>
                <a:cs typeface="Times New Roman" panose="02020603050405020304" pitchFamily="18" charset="0"/>
              </a:rPr>
              <a:t>...</a:t>
            </a:r>
          </a:p>
          <a:p>
            <a:pPr marL="819150" lvl="1">
              <a:buFontTx/>
              <a:buNone/>
            </a:pPr>
            <a:r>
              <a:rPr lang="en-US" altLang="zh-CN" dirty="0" err="1">
                <a:latin typeface="Times New Roman" panose="02020603050405020304" pitchFamily="18" charset="0"/>
                <a:cs typeface="Times New Roman" panose="02020603050405020304" pitchFamily="18" charset="0"/>
              </a:rPr>
              <a:t>param</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n</a:t>
            </a:r>
            <a:endParaRPr lang="en-US" altLang="zh-CN" dirty="0">
              <a:latin typeface="Times New Roman" panose="02020603050405020304" pitchFamily="18" charset="0"/>
              <a:cs typeface="Times New Roman" panose="02020603050405020304" pitchFamily="18" charset="0"/>
            </a:endParaRPr>
          </a:p>
          <a:p>
            <a:pPr marL="819150" lvl="1">
              <a:buFontTx/>
              <a:buNone/>
            </a:pPr>
            <a:r>
              <a:rPr lang="en-US" altLang="zh-CN" dirty="0">
                <a:latin typeface="Times New Roman" panose="02020603050405020304" pitchFamily="18" charset="0"/>
                <a:cs typeface="Times New Roman" panose="02020603050405020304" pitchFamily="18" charset="0"/>
              </a:rPr>
              <a:t>call  </a:t>
            </a:r>
            <a:r>
              <a:rPr lang="en-US" altLang="zh-CN" dirty="0" err="1">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n</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9B1D6294-5915-4E24-BC9C-BDA6C440AA1E}" type="slidenum">
              <a:rPr lang="en-US" altLang="zh-CN">
                <a:solidFill>
                  <a:srgbClr val="000000"/>
                </a:solidFill>
              </a:rPr>
              <a:pPr/>
              <a:t>145</a:t>
            </a:fld>
            <a:endParaRPr lang="en-US" altLang="zh-CN">
              <a:solidFill>
                <a:srgbClr val="000000"/>
              </a:solidFill>
            </a:endParaRPr>
          </a:p>
        </p:txBody>
      </p:sp>
      <p:sp>
        <p:nvSpPr>
          <p:cNvPr id="3" name="圆角矩形标注 2"/>
          <p:cNvSpPr/>
          <p:nvPr/>
        </p:nvSpPr>
        <p:spPr bwMode="auto">
          <a:xfrm>
            <a:off x="3176845" y="5814265"/>
            <a:ext cx="3240360" cy="922603"/>
          </a:xfrm>
          <a:prstGeom prst="wedgeRoundRectCallout">
            <a:avLst>
              <a:gd name="adj1" fmla="val -87441"/>
              <a:gd name="adj2" fmla="val 2182"/>
              <a:gd name="adj3" fmla="val 1666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dirty="0" smtClean="0">
                <a:solidFill>
                  <a:srgbClr val="000000"/>
                </a:solidFill>
                <a:latin typeface="Times New Roman" pitchFamily="18" charset="0"/>
              </a:rPr>
              <a:t>假定</a:t>
            </a:r>
            <a:r>
              <a:rPr lang="en-US" altLang="zh-CN" dirty="0" smtClean="0">
                <a:solidFill>
                  <a:srgbClr val="000000"/>
                </a:solidFill>
                <a:latin typeface="Times New Roman" pitchFamily="18" charset="0"/>
              </a:rPr>
              <a:t>call</a:t>
            </a:r>
            <a:r>
              <a:rPr lang="zh-CN" altLang="en-US" dirty="0" smtClean="0">
                <a:solidFill>
                  <a:srgbClr val="000000"/>
                </a:solidFill>
                <a:latin typeface="Times New Roman" pitchFamily="18" charset="0"/>
              </a:rPr>
              <a:t>语句输出之后</a:t>
            </a:r>
            <a:r>
              <a:rPr lang="en-US" altLang="zh-CN" i="1" dirty="0" err="1" smtClean="0">
                <a:solidFill>
                  <a:srgbClr val="000000"/>
                </a:solidFill>
                <a:latin typeface="Times New Roman" pitchFamily="18" charset="0"/>
              </a:rPr>
              <a:t>nextquart</a:t>
            </a:r>
            <a:r>
              <a:rPr lang="en-US" altLang="zh-CN" i="1" dirty="0" smtClean="0">
                <a:solidFill>
                  <a:srgbClr val="000000"/>
                </a:solidFill>
                <a:latin typeface="Times New Roman" pitchFamily="18" charset="0"/>
              </a:rPr>
              <a:t> </a:t>
            </a:r>
            <a:r>
              <a:rPr lang="zh-CN" altLang="zh-CN" dirty="0" smtClean="0">
                <a:solidFill>
                  <a:srgbClr val="000000"/>
                </a:solidFill>
                <a:latin typeface="Times New Roman" pitchFamily="18" charset="0"/>
              </a:rPr>
              <a:t>的</a:t>
            </a:r>
            <a:r>
              <a:rPr lang="zh-CN" altLang="zh-CN" dirty="0">
                <a:solidFill>
                  <a:srgbClr val="000000"/>
                </a:solidFill>
                <a:latin typeface="Times New Roman" pitchFamily="18" charset="0"/>
              </a:rPr>
              <a:t>值为</a:t>
            </a:r>
            <a:r>
              <a:rPr lang="en-US" altLang="zh-CN" i="1" dirty="0">
                <a:solidFill>
                  <a:srgbClr val="000000"/>
                </a:solidFill>
                <a:latin typeface="Times New Roman" pitchFamily="18" charset="0"/>
              </a:rPr>
              <a:t>k</a:t>
            </a:r>
            <a:endParaRPr lang="zh-CN" altLang="en-US" dirty="0" smtClean="0">
              <a:solidFill>
                <a:srgbClr val="000000"/>
              </a:solidFill>
              <a:latin typeface="Times New Roman" pitchFamily="18" charset="0"/>
            </a:endParaRPr>
          </a:p>
        </p:txBody>
      </p:sp>
      <p:sp>
        <p:nvSpPr>
          <p:cNvPr id="8" name="圆角矩形标注 7"/>
          <p:cNvSpPr/>
          <p:nvPr/>
        </p:nvSpPr>
        <p:spPr bwMode="auto">
          <a:xfrm>
            <a:off x="6777244" y="4032115"/>
            <a:ext cx="2070229" cy="900100"/>
          </a:xfrm>
          <a:prstGeom prst="wedgeRoundRectCallout">
            <a:avLst>
              <a:gd name="adj1" fmla="val -156862"/>
              <a:gd name="adj2" fmla="val 43685"/>
              <a:gd name="adj3" fmla="val 1666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en-US" dirty="0" smtClean="0">
                <a:solidFill>
                  <a:srgbClr val="000000"/>
                </a:solidFill>
                <a:latin typeface="Times New Roman" pitchFamily="18" charset="0"/>
              </a:rPr>
              <a:t>第</a:t>
            </a:r>
            <a:r>
              <a:rPr lang="en-US" altLang="zh-CN" dirty="0" err="1" smtClean="0">
                <a:solidFill>
                  <a:srgbClr val="000000"/>
                </a:solidFill>
                <a:latin typeface="Times New Roman" pitchFamily="18" charset="0"/>
              </a:rPr>
              <a:t>i</a:t>
            </a:r>
            <a:r>
              <a:rPr lang="zh-CN" altLang="en-US" dirty="0" smtClean="0">
                <a:solidFill>
                  <a:srgbClr val="000000"/>
                </a:solidFill>
                <a:latin typeface="Times New Roman" pitchFamily="18" charset="0"/>
              </a:rPr>
              <a:t>个参数：</a:t>
            </a:r>
            <a:endParaRPr lang="en-US" altLang="zh-CN" dirty="0" smtClean="0">
              <a:solidFill>
                <a:srgbClr val="000000"/>
              </a:solidFill>
              <a:latin typeface="Times New Roman" pitchFamily="18" charset="0"/>
            </a:endParaRPr>
          </a:p>
          <a:p>
            <a:r>
              <a:rPr lang="en-US" altLang="zh-CN" dirty="0" smtClean="0">
                <a:solidFill>
                  <a:srgbClr val="000000"/>
                </a:solidFill>
                <a:latin typeface="Times New Roman" pitchFamily="18" charset="0"/>
              </a:rPr>
              <a:t>k-(n+1)+(i-1)</a:t>
            </a:r>
            <a:endParaRPr lang="zh-CN" altLang="en-US" dirty="0" smtClean="0">
              <a:solidFill>
                <a:srgbClr val="000000"/>
              </a:solidFill>
              <a:latin typeface="Times New Roman" pitchFamily="18" charset="0"/>
            </a:endParaRPr>
          </a:p>
        </p:txBody>
      </p:sp>
      <p:sp>
        <p:nvSpPr>
          <p:cNvPr id="5" name="云形标注 4"/>
          <p:cNvSpPr/>
          <p:nvPr/>
        </p:nvSpPr>
        <p:spPr bwMode="auto">
          <a:xfrm>
            <a:off x="5286897" y="1628800"/>
            <a:ext cx="3645406" cy="1035115"/>
          </a:xfrm>
          <a:prstGeom prst="cloudCallout">
            <a:avLst>
              <a:gd name="adj1" fmla="val -88706"/>
              <a:gd name="adj2" fmla="val 16746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dirty="0">
                <a:solidFill>
                  <a:srgbClr val="000000"/>
                </a:solidFill>
                <a:latin typeface="Times New Roman" pitchFamily="18" charset="0"/>
              </a:rPr>
              <a:t>各参数在四元式序列中的位置</a:t>
            </a:r>
            <a:r>
              <a:rPr lang="zh-CN" altLang="en-US" dirty="0" smtClean="0">
                <a:solidFill>
                  <a:srgbClr val="000000"/>
                </a:solidFill>
                <a:latin typeface="Times New Roman" pitchFamily="18" charset="0"/>
              </a:rPr>
              <a:t>？</a:t>
            </a:r>
            <a:endParaRPr lang="zh-CN" altLang="en-US" dirty="0">
              <a:solidFill>
                <a:srgbClr val="000000"/>
              </a:solidFill>
              <a:latin typeface="Times New Roman" pitchFamily="18" charset="0"/>
            </a:endParaRPr>
          </a:p>
        </p:txBody>
      </p:sp>
      <p:sp>
        <p:nvSpPr>
          <p:cNvPr id="11" name="圆角矩形标注 10"/>
          <p:cNvSpPr/>
          <p:nvPr/>
        </p:nvSpPr>
        <p:spPr bwMode="auto">
          <a:xfrm>
            <a:off x="3175756" y="5337557"/>
            <a:ext cx="1216222" cy="432000"/>
          </a:xfrm>
          <a:prstGeom prst="wedgeRoundRectCallout">
            <a:avLst>
              <a:gd name="adj1" fmla="val -122173"/>
              <a:gd name="adj2" fmla="val 5440"/>
              <a:gd name="adj3" fmla="val 1666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0" rIns="91440" bIns="45720" numCol="1" rtlCol="0" anchor="t" anchorCtr="0" compatLnSpc="1">
            <a:prstTxWarp prst="textNoShape">
              <a:avLst/>
            </a:prstTxWarp>
          </a:bodyPr>
          <a:lstStyle/>
          <a:p>
            <a:r>
              <a:rPr lang="en-US" altLang="zh-CN" dirty="0" smtClean="0">
                <a:solidFill>
                  <a:srgbClr val="000000"/>
                </a:solidFill>
                <a:latin typeface="Times New Roman" pitchFamily="18" charset="0"/>
              </a:rPr>
              <a:t>k-2</a:t>
            </a:r>
            <a:endParaRPr lang="zh-CN" altLang="en-US" dirty="0" smtClean="0">
              <a:solidFill>
                <a:srgbClr val="000000"/>
              </a:solidFill>
              <a:latin typeface="Times New Roman" pitchFamily="18" charset="0"/>
            </a:endParaRPr>
          </a:p>
        </p:txBody>
      </p:sp>
      <p:sp>
        <p:nvSpPr>
          <p:cNvPr id="12" name="圆角矩形标注 11"/>
          <p:cNvSpPr/>
          <p:nvPr/>
        </p:nvSpPr>
        <p:spPr bwMode="auto">
          <a:xfrm>
            <a:off x="3104197" y="4482165"/>
            <a:ext cx="1287781" cy="432000"/>
          </a:xfrm>
          <a:prstGeom prst="wedgeRoundRectCallout">
            <a:avLst>
              <a:gd name="adj1" fmla="val -115835"/>
              <a:gd name="adj2" fmla="val 3050"/>
              <a:gd name="adj3" fmla="val 1666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0" rIns="91440" bIns="45720" numCol="1" rtlCol="0" anchor="t" anchorCtr="0" compatLnSpc="1">
            <a:prstTxWarp prst="textNoShape">
              <a:avLst/>
            </a:prstTxWarp>
          </a:bodyPr>
          <a:lstStyle/>
          <a:p>
            <a:r>
              <a:rPr lang="en-US" altLang="zh-CN" dirty="0" smtClean="0">
                <a:solidFill>
                  <a:srgbClr val="000000"/>
                </a:solidFill>
                <a:latin typeface="Times New Roman" pitchFamily="18" charset="0"/>
              </a:rPr>
              <a:t>k-n</a:t>
            </a:r>
            <a:endParaRPr lang="zh-CN" altLang="en-US" dirty="0" smtClean="0">
              <a:solidFill>
                <a:srgbClr val="000000"/>
              </a:solidFill>
              <a:latin typeface="Times New Roman" pitchFamily="18" charset="0"/>
            </a:endParaRPr>
          </a:p>
        </p:txBody>
      </p:sp>
      <p:sp>
        <p:nvSpPr>
          <p:cNvPr id="13" name="圆角矩形标注 12"/>
          <p:cNvSpPr/>
          <p:nvPr/>
        </p:nvSpPr>
        <p:spPr bwMode="auto">
          <a:xfrm>
            <a:off x="3108828" y="4014065"/>
            <a:ext cx="1283151" cy="432000"/>
          </a:xfrm>
          <a:prstGeom prst="wedgeRoundRectCallout">
            <a:avLst>
              <a:gd name="adj1" fmla="val -117466"/>
              <a:gd name="adj2" fmla="val -1730"/>
              <a:gd name="adj3" fmla="val 1666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0" rIns="91440" bIns="45720" numCol="1" rtlCol="0" anchor="t" anchorCtr="0" compatLnSpc="1">
            <a:prstTxWarp prst="textNoShape">
              <a:avLst/>
            </a:prstTxWarp>
          </a:bodyPr>
          <a:lstStyle/>
          <a:p>
            <a:r>
              <a:rPr lang="en-US" altLang="zh-CN" dirty="0" smtClean="0">
                <a:solidFill>
                  <a:srgbClr val="000000"/>
                </a:solidFill>
                <a:latin typeface="Times New Roman" pitchFamily="18" charset="0"/>
              </a:rPr>
              <a:t>k-(n+1)</a:t>
            </a:r>
            <a:endParaRPr lang="zh-CN" altLang="en-US" dirty="0" smtClean="0">
              <a:solidFill>
                <a:srgbClr val="000000"/>
              </a:solidFill>
              <a:latin typeface="Times New Roman" pitchFamily="18" charset="0"/>
            </a:endParaRPr>
          </a:p>
        </p:txBody>
      </p:sp>
    </p:spTree>
    <p:extLst>
      <p:ext uri="{BB962C8B-B14F-4D97-AF65-F5344CB8AC3E}">
        <p14:creationId xmlns:p14="http://schemas.microsoft.com/office/powerpoint/2010/main" val="19590621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up)">
                                      <p:cBhvr>
                                        <p:cTn id="7" dur="500"/>
                                        <p:tgtEl>
                                          <p:spTgt spid="30515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5155">
                                            <p:txEl>
                                              <p:pRg st="1" end="1"/>
                                            </p:txEl>
                                          </p:spTgt>
                                        </p:tgtEl>
                                        <p:attrNameLst>
                                          <p:attrName>style.visibility</p:attrName>
                                        </p:attrNameLst>
                                      </p:cBhvr>
                                      <p:to>
                                        <p:strVal val="visible"/>
                                      </p:to>
                                    </p:set>
                                    <p:animEffect transition="in" filter="wipe(up)">
                                      <p:cBhvr>
                                        <p:cTn id="10" dur="500"/>
                                        <p:tgtEl>
                                          <p:spTgt spid="30515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5155">
                                            <p:txEl>
                                              <p:pRg st="2" end="2"/>
                                            </p:txEl>
                                          </p:spTgt>
                                        </p:tgtEl>
                                        <p:attrNameLst>
                                          <p:attrName>style.visibility</p:attrName>
                                        </p:attrNameLst>
                                      </p:cBhvr>
                                      <p:to>
                                        <p:strVal val="visible"/>
                                      </p:to>
                                    </p:set>
                                    <p:animEffect transition="in" filter="wipe(up)">
                                      <p:cBhvr>
                                        <p:cTn id="13" dur="500"/>
                                        <p:tgtEl>
                                          <p:spTgt spid="30515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05155">
                                            <p:txEl>
                                              <p:pRg st="3" end="3"/>
                                            </p:txEl>
                                          </p:spTgt>
                                        </p:tgtEl>
                                        <p:attrNameLst>
                                          <p:attrName>style.visibility</p:attrName>
                                        </p:attrNameLst>
                                      </p:cBhvr>
                                      <p:to>
                                        <p:strVal val="visible"/>
                                      </p:to>
                                    </p:set>
                                    <p:animEffect transition="in" filter="wipe(up)">
                                      <p:cBhvr>
                                        <p:cTn id="16" dur="500"/>
                                        <p:tgtEl>
                                          <p:spTgt spid="3051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5155">
                                            <p:txEl>
                                              <p:pRg st="4" end="4"/>
                                            </p:txEl>
                                          </p:spTgt>
                                        </p:tgtEl>
                                        <p:attrNameLst>
                                          <p:attrName>style.visibility</p:attrName>
                                        </p:attrNameLst>
                                      </p:cBhvr>
                                      <p:to>
                                        <p:strVal val="visible"/>
                                      </p:to>
                                    </p:set>
                                    <p:animEffect transition="in" filter="wipe(up)">
                                      <p:cBhvr>
                                        <p:cTn id="21" dur="500"/>
                                        <p:tgtEl>
                                          <p:spTgt spid="30515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05155">
                                            <p:txEl>
                                              <p:pRg st="5" end="5"/>
                                            </p:txEl>
                                          </p:spTgt>
                                        </p:tgtEl>
                                        <p:attrNameLst>
                                          <p:attrName>style.visibility</p:attrName>
                                        </p:attrNameLst>
                                      </p:cBhvr>
                                      <p:to>
                                        <p:strVal val="visible"/>
                                      </p:to>
                                    </p:set>
                                    <p:animEffect transition="in" filter="wipe(up)">
                                      <p:cBhvr>
                                        <p:cTn id="24" dur="500"/>
                                        <p:tgtEl>
                                          <p:spTgt spid="305155">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05155">
                                            <p:txEl>
                                              <p:pRg st="6" end="6"/>
                                            </p:txEl>
                                          </p:spTgt>
                                        </p:tgtEl>
                                        <p:attrNameLst>
                                          <p:attrName>style.visibility</p:attrName>
                                        </p:attrNameLst>
                                      </p:cBhvr>
                                      <p:to>
                                        <p:strVal val="visible"/>
                                      </p:to>
                                    </p:set>
                                    <p:animEffect transition="in" filter="wipe(up)">
                                      <p:cBhvr>
                                        <p:cTn id="27" dur="500"/>
                                        <p:tgtEl>
                                          <p:spTgt spid="305155">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05155">
                                            <p:txEl>
                                              <p:pRg st="7" end="7"/>
                                            </p:txEl>
                                          </p:spTgt>
                                        </p:tgtEl>
                                        <p:attrNameLst>
                                          <p:attrName>style.visibility</p:attrName>
                                        </p:attrNameLst>
                                      </p:cBhvr>
                                      <p:to>
                                        <p:strVal val="visible"/>
                                      </p:to>
                                    </p:set>
                                    <p:animEffect transition="in" filter="wipe(up)">
                                      <p:cBhvr>
                                        <p:cTn id="30" dur="500"/>
                                        <p:tgtEl>
                                          <p:spTgt spid="305155">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05155">
                                            <p:txEl>
                                              <p:pRg st="8" end="8"/>
                                            </p:txEl>
                                          </p:spTgt>
                                        </p:tgtEl>
                                        <p:attrNameLst>
                                          <p:attrName>style.visibility</p:attrName>
                                        </p:attrNameLst>
                                      </p:cBhvr>
                                      <p:to>
                                        <p:strVal val="visible"/>
                                      </p:to>
                                    </p:set>
                                    <p:animEffect transition="in" filter="wipe(up)">
                                      <p:cBhvr>
                                        <p:cTn id="33" dur="500"/>
                                        <p:tgtEl>
                                          <p:spTgt spid="305155">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05155">
                                            <p:txEl>
                                              <p:pRg st="9" end="9"/>
                                            </p:txEl>
                                          </p:spTgt>
                                        </p:tgtEl>
                                        <p:attrNameLst>
                                          <p:attrName>style.visibility</p:attrName>
                                        </p:attrNameLst>
                                      </p:cBhvr>
                                      <p:to>
                                        <p:strVal val="visible"/>
                                      </p:to>
                                    </p:set>
                                    <p:animEffect transition="in" filter="wipe(up)">
                                      <p:cBhvr>
                                        <p:cTn id="36" dur="500"/>
                                        <p:tgtEl>
                                          <p:spTgt spid="305155">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P spid="3" grpId="0" animBg="1"/>
      <p:bldP spid="8" grpId="0" animBg="1"/>
      <p:bldP spid="5" grpId="0" animBg="1"/>
      <p:bldP spid="11" grpId="0" animBg="1"/>
      <p:bldP spid="12" grpId="0" animBg="1"/>
      <p:bldP spid="13" grpId="0" animBg="1"/>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zh-CN" altLang="en-US" dirty="0" smtClean="0">
                <a:latin typeface="Verdana" pitchFamily="34" charset="0"/>
              </a:rPr>
              <a:t>过程调用</a:t>
            </a:r>
            <a:r>
              <a:rPr lang="zh-CN" altLang="en-US" dirty="0">
                <a:latin typeface="Verdana" pitchFamily="34" charset="0"/>
              </a:rPr>
              <a:t>语句的</a:t>
            </a:r>
            <a:r>
              <a:rPr lang="zh-CN" altLang="en-US" dirty="0" smtClean="0">
                <a:latin typeface="Verdana" pitchFamily="34" charset="0"/>
              </a:rPr>
              <a:t>翻译（续）</a:t>
            </a:r>
            <a:endParaRPr lang="zh-CN" altLang="en-US" dirty="0">
              <a:latin typeface="Verdana" pitchFamily="34" charset="0"/>
            </a:endParaRPr>
          </a:p>
        </p:txBody>
      </p:sp>
      <p:sp>
        <p:nvSpPr>
          <p:cNvPr id="2" name="内容占位符 1"/>
          <p:cNvSpPr>
            <a:spLocks noGrp="1"/>
          </p:cNvSpPr>
          <p:nvPr>
            <p:ph sz="half" idx="2"/>
          </p:nvPr>
        </p:nvSpPr>
        <p:spPr>
          <a:xfrm>
            <a:off x="296525" y="1219200"/>
            <a:ext cx="8618875" cy="5181600"/>
          </a:xfrm>
        </p:spPr>
        <p:txBody>
          <a:bodyPr/>
          <a:lstStyle/>
          <a:p>
            <a:r>
              <a:rPr lang="zh-CN" altLang="en-US" dirty="0" smtClean="0">
                <a:latin typeface="Times New Roman" panose="02020603050405020304" pitchFamily="18" charset="0"/>
                <a:cs typeface="Times New Roman" panose="02020603050405020304" pitchFamily="18" charset="0"/>
              </a:rPr>
              <a:t>假定：</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引用调用</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静态存储分配</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语句</a:t>
            </a:r>
            <a:r>
              <a:rPr lang="en-US" altLang="zh-CN" dirty="0" smtClean="0">
                <a:latin typeface="Times New Roman" panose="02020603050405020304" pitchFamily="18" charset="0"/>
                <a:cs typeface="Times New Roman" panose="02020603050405020304" pitchFamily="18" charset="0"/>
              </a:rPr>
              <a:t>P(</a:t>
            </a:r>
            <a:r>
              <a:rPr lang="en-US" altLang="zh-CN" dirty="0" err="1" smtClean="0">
                <a:latin typeface="Times New Roman" panose="02020603050405020304" pitchFamily="18" charset="0"/>
                <a:cs typeface="Times New Roman" panose="02020603050405020304" pitchFamily="18" charset="0"/>
              </a:rPr>
              <a:t>a+b</a:t>
            </a:r>
            <a:r>
              <a:rPr lang="en-US" altLang="zh-CN" dirty="0" smtClean="0">
                <a:latin typeface="Times New Roman" panose="02020603050405020304" pitchFamily="18" charset="0"/>
                <a:cs typeface="Times New Roman" panose="02020603050405020304" pitchFamily="18" charset="0"/>
              </a:rPr>
              <a:t>, c)</a:t>
            </a:r>
            <a:r>
              <a:rPr lang="zh-CN" altLang="en-US" dirty="0">
                <a:latin typeface="Times New Roman" panose="02020603050405020304" pitchFamily="18" charset="0"/>
                <a:cs typeface="Times New Roman" panose="02020603050405020304" pitchFamily="18" charset="0"/>
              </a:rPr>
              <a:t>翻译</a:t>
            </a:r>
            <a:r>
              <a:rPr lang="zh-CN" altLang="en-US" dirty="0" smtClean="0">
                <a:latin typeface="Times New Roman" panose="02020603050405020304" pitchFamily="18" charset="0"/>
                <a:cs typeface="Times New Roman" panose="02020603050405020304" pitchFamily="18" charset="0"/>
              </a:rPr>
              <a:t>为：</a:t>
            </a:r>
            <a:endParaRPr lang="en-US" altLang="zh-CN" dirty="0" smtClean="0">
              <a:latin typeface="Times New Roman" panose="02020603050405020304" pitchFamily="18" charset="0"/>
              <a:cs typeface="Times New Roman" panose="02020603050405020304" pitchFamily="18" charset="0"/>
            </a:endParaRPr>
          </a:p>
          <a:p>
            <a:pPr marL="457200" lvl="1" indent="0">
              <a:buNone/>
            </a:pPr>
            <a:r>
              <a:rPr lang="zh-CN" altLang="en-US" dirty="0" smtClean="0">
                <a:latin typeface="Times New Roman" panose="02020603050405020304" pitchFamily="18" charset="0"/>
                <a:cs typeface="Times New Roman" panose="02020603050405020304" pitchFamily="18" charset="0"/>
              </a:rPr>
              <a:t>计算</a:t>
            </a:r>
            <a:r>
              <a:rPr lang="en-US" altLang="zh-CN" dirty="0" err="1"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的值，存入临时变量 </a:t>
            </a:r>
            <a:r>
              <a:rPr lang="en-US" altLang="zh-CN" dirty="0" smtClean="0">
                <a:latin typeface="Times New Roman" panose="02020603050405020304" pitchFamily="18" charset="0"/>
                <a:cs typeface="Times New Roman" panose="02020603050405020304" pitchFamily="18" charset="0"/>
              </a:rPr>
              <a:t>t </a:t>
            </a:r>
            <a:r>
              <a:rPr lang="zh-CN" altLang="en-US" dirty="0" smtClean="0">
                <a:latin typeface="Times New Roman" panose="02020603050405020304" pitchFamily="18" charset="0"/>
                <a:cs typeface="Times New Roman" panose="02020603050405020304" pitchFamily="18" charset="0"/>
              </a:rPr>
              <a:t>中</a:t>
            </a:r>
            <a:endParaRPr lang="en-US" altLang="zh-CN" dirty="0" smtClean="0">
              <a:latin typeface="Times New Roman" panose="02020603050405020304" pitchFamily="18" charset="0"/>
              <a:cs typeface="Times New Roman" panose="02020603050405020304" pitchFamily="18" charset="0"/>
            </a:endParaRPr>
          </a:p>
          <a:p>
            <a:pPr marL="457200" lvl="1" indent="0">
              <a:buNone/>
            </a:pPr>
            <a:r>
              <a:rPr lang="en-US" altLang="zh-CN" dirty="0" err="1" smtClean="0">
                <a:latin typeface="Times New Roman" panose="02020603050405020304" pitchFamily="18" charset="0"/>
                <a:cs typeface="Times New Roman" panose="02020603050405020304" pitchFamily="18" charset="0"/>
              </a:rPr>
              <a:t>param</a:t>
            </a:r>
            <a:r>
              <a:rPr lang="en-US" altLang="zh-CN" dirty="0" smtClean="0">
                <a:latin typeface="Times New Roman" panose="02020603050405020304" pitchFamily="18" charset="0"/>
                <a:cs typeface="Times New Roman" panose="02020603050405020304" pitchFamily="18" charset="0"/>
              </a:rPr>
              <a:t> t</a:t>
            </a:r>
          </a:p>
          <a:p>
            <a:pPr marL="457200" lvl="1" indent="0">
              <a:buNone/>
            </a:pPr>
            <a:r>
              <a:rPr lang="en-US" altLang="zh-CN" dirty="0" err="1" smtClean="0">
                <a:latin typeface="Times New Roman" panose="02020603050405020304" pitchFamily="18" charset="0"/>
                <a:cs typeface="Times New Roman" panose="02020603050405020304" pitchFamily="18" charset="0"/>
              </a:rPr>
              <a:t>param</a:t>
            </a:r>
            <a:r>
              <a:rPr lang="en-US" altLang="zh-CN" dirty="0" smtClean="0">
                <a:latin typeface="Times New Roman" panose="02020603050405020304" pitchFamily="18" charset="0"/>
                <a:cs typeface="Times New Roman" panose="02020603050405020304" pitchFamily="18" charset="0"/>
              </a:rPr>
              <a:t> c</a:t>
            </a:r>
          </a:p>
          <a:p>
            <a:pPr marL="457200" lvl="1" indent="0">
              <a:buNone/>
            </a:pPr>
            <a:r>
              <a:rPr lang="en-US" altLang="zh-CN" dirty="0" smtClean="0">
                <a:latin typeface="Times New Roman" panose="02020603050405020304" pitchFamily="18" charset="0"/>
                <a:cs typeface="Times New Roman" panose="02020603050405020304" pitchFamily="18" charset="0"/>
              </a:rPr>
              <a:t>Call </a:t>
            </a:r>
            <a:r>
              <a:rPr lang="en-US" altLang="zh-CN" dirty="0" err="1" smtClean="0">
                <a:latin typeface="Times New Roman" panose="02020603050405020304" pitchFamily="18" charset="0"/>
                <a:cs typeface="Times New Roman" panose="02020603050405020304" pitchFamily="18" charset="0"/>
              </a:rPr>
              <a:t>p.entry</a:t>
            </a:r>
            <a:r>
              <a:rPr lang="en-US" altLang="zh-CN" dirty="0" smtClean="0">
                <a:latin typeface="Times New Roman" panose="02020603050405020304" pitchFamily="18" charset="0"/>
                <a:cs typeface="Times New Roman" panose="02020603050405020304" pitchFamily="18" charset="0"/>
              </a:rPr>
              <a:t>, 2</a:t>
            </a:r>
          </a:p>
        </p:txBody>
      </p:sp>
      <p:sp>
        <p:nvSpPr>
          <p:cNvPr id="4" name="灯片编号占位符 3"/>
          <p:cNvSpPr>
            <a:spLocks noGrp="1"/>
          </p:cNvSpPr>
          <p:nvPr>
            <p:ph type="sldNum" sz="quarter" idx="10"/>
          </p:nvPr>
        </p:nvSpPr>
        <p:spPr/>
        <p:txBody>
          <a:bodyPr/>
          <a:lstStyle/>
          <a:p>
            <a:fld id="{9B1D6294-5915-4E24-BC9C-BDA6C440AA1E}" type="slidenum">
              <a:rPr lang="en-US" altLang="zh-CN">
                <a:solidFill>
                  <a:srgbClr val="000000"/>
                </a:solidFill>
              </a:rPr>
              <a:pPr/>
              <a:t>146</a:t>
            </a:fld>
            <a:endParaRPr lang="en-US" altLang="zh-CN">
              <a:solidFill>
                <a:srgbClr val="000000"/>
              </a:solidFill>
            </a:endParaRPr>
          </a:p>
        </p:txBody>
      </p:sp>
    </p:spTree>
    <p:extLst>
      <p:ext uri="{BB962C8B-B14F-4D97-AF65-F5344CB8AC3E}">
        <p14:creationId xmlns:p14="http://schemas.microsoft.com/office/powerpoint/2010/main" val="2901408246"/>
      </p:ext>
    </p:extLst>
  </p:cSld>
  <p:clrMapOvr>
    <a:masterClrMapping/>
  </p:clrMapOvr>
  <p:transition spd="med"/>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7EA3BAF-8341-4D6E-BD2C-AE33D2FBD354}" type="slidenum">
              <a:rPr lang="en-US" altLang="zh-CN">
                <a:solidFill>
                  <a:srgbClr val="000000"/>
                </a:solidFill>
              </a:rPr>
              <a:pPr/>
              <a:t>147</a:t>
            </a:fld>
            <a:endParaRPr lang="en-US" altLang="zh-CN">
              <a:solidFill>
                <a:srgbClr val="000000"/>
              </a:solidFill>
            </a:endParaRPr>
          </a:p>
        </p:txBody>
      </p:sp>
      <p:sp>
        <p:nvSpPr>
          <p:cNvPr id="325634" name="Rectangle 2"/>
          <p:cNvSpPr>
            <a:spLocks noGrp="1" noChangeArrowheads="1"/>
          </p:cNvSpPr>
          <p:nvPr>
            <p:ph type="title"/>
          </p:nvPr>
        </p:nvSpPr>
        <p:spPr/>
        <p:txBody>
          <a:bodyPr/>
          <a:lstStyle/>
          <a:p>
            <a:r>
              <a:rPr lang="zh-CN" altLang="en-US"/>
              <a:t>翻译思路</a:t>
            </a:r>
          </a:p>
        </p:txBody>
      </p:sp>
      <p:sp>
        <p:nvSpPr>
          <p:cNvPr id="325635" name="Rectangle 3"/>
          <p:cNvSpPr>
            <a:spLocks noGrp="1" noChangeArrowheads="1"/>
          </p:cNvSpPr>
          <p:nvPr>
            <p:ph type="body" idx="1"/>
          </p:nvPr>
        </p:nvSpPr>
        <p:spPr>
          <a:xfrm>
            <a:off x="228600" y="1088740"/>
            <a:ext cx="8686800" cy="5625625"/>
          </a:xfrm>
        </p:spPr>
        <p:txBody>
          <a:bodyPr>
            <a:normAutofit fontScale="92500" lnSpcReduction="10000"/>
          </a:bodyPr>
          <a:lstStyle/>
          <a:p>
            <a:pPr>
              <a:lnSpc>
                <a:spcPct val="110000"/>
              </a:lnSpc>
              <a:spcBef>
                <a:spcPts val="0"/>
              </a:spcBef>
            </a:pPr>
            <a:r>
              <a:rPr lang="zh-CN" altLang="en-US" sz="2400" dirty="0" smtClean="0">
                <a:latin typeface="Times New Roman" panose="02020603050405020304" pitchFamily="18" charset="0"/>
                <a:cs typeface="Times New Roman" panose="02020603050405020304" pitchFamily="18" charset="0"/>
              </a:rPr>
              <a:t>改写文法为：</a:t>
            </a:r>
            <a:endParaRPr lang="en-US" altLang="zh-CN" sz="2400" dirty="0" smtClean="0">
              <a:latin typeface="Times New Roman" panose="02020603050405020304" pitchFamily="18" charset="0"/>
              <a:cs typeface="Times New Roman" panose="02020603050405020304" pitchFamily="18" charset="0"/>
            </a:endParaRPr>
          </a:p>
          <a:p>
            <a:pPr marL="457200" lvl="1" indent="0">
              <a:lnSpc>
                <a:spcPct val="110000"/>
              </a:lnSpc>
              <a:spcBef>
                <a:spcPts val="0"/>
              </a:spcBef>
              <a:buNone/>
            </a:pPr>
            <a:r>
              <a:rPr lang="en-US" altLang="zh-CN" dirty="0">
                <a:latin typeface="Times New Roman" panose="02020603050405020304" pitchFamily="18" charset="0"/>
                <a:cs typeface="Times New Roman" panose="02020603050405020304" pitchFamily="18" charset="0"/>
              </a:rPr>
              <a:t>(1) </a:t>
            </a:r>
            <a:r>
              <a:rPr lang="pt-BR" altLang="zh-CN"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sym typeface="Symbol"/>
              </a:rPr>
              <a:t></a:t>
            </a:r>
            <a:r>
              <a:rPr lang="en-US" altLang="zh-CN" dirty="0">
                <a:latin typeface="Times New Roman" panose="02020603050405020304" pitchFamily="18" charset="0"/>
                <a:cs typeface="Times New Roman" panose="02020603050405020304" pitchFamily="18" charset="0"/>
              </a:rPr>
              <a:t> </a:t>
            </a:r>
            <a:r>
              <a:rPr lang="pt-BR" altLang="zh-CN" dirty="0">
                <a:latin typeface="Times New Roman" panose="02020603050405020304" pitchFamily="18" charset="0"/>
                <a:cs typeface="Times New Roman" panose="02020603050405020304" pitchFamily="18" charset="0"/>
              </a:rPr>
              <a:t>rparam)</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0"/>
              </a:spcBef>
              <a:buNone/>
            </a:pPr>
            <a:r>
              <a:rPr lang="en-US" altLang="zh-CN" dirty="0">
                <a:latin typeface="Times New Roman" panose="02020603050405020304" pitchFamily="18" charset="0"/>
                <a:cs typeface="Times New Roman" panose="02020603050405020304" pitchFamily="18" charset="0"/>
              </a:rPr>
              <a:t>(2) </a:t>
            </a:r>
            <a:r>
              <a:rPr lang="pt-BR" altLang="zh-CN" dirty="0">
                <a:latin typeface="Times New Roman" panose="02020603050405020304" pitchFamily="18" charset="0"/>
                <a:cs typeface="Times New Roman" panose="02020603050405020304" pitchFamily="18" charset="0"/>
              </a:rPr>
              <a:t>rparam</a:t>
            </a:r>
            <a:r>
              <a:rPr lang="en-US" altLang="zh-CN" dirty="0">
                <a:latin typeface="Times New Roman" panose="02020603050405020304" pitchFamily="18" charset="0"/>
                <a:cs typeface="Times New Roman" panose="02020603050405020304" pitchFamily="18" charset="0"/>
                <a:sym typeface="Symbol"/>
              </a:rPr>
              <a:t></a:t>
            </a:r>
            <a:r>
              <a:rPr lang="en-US" altLang="zh-CN" dirty="0">
                <a:latin typeface="Times New Roman" panose="02020603050405020304" pitchFamily="18" charset="0"/>
                <a:cs typeface="Times New Roman" panose="02020603050405020304" pitchFamily="18" charset="0"/>
              </a:rPr>
              <a:t>id(</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0"/>
              </a:spcBef>
              <a:buNone/>
            </a:pPr>
            <a:r>
              <a:rPr lang="en-US" altLang="zh-CN" dirty="0">
                <a:latin typeface="Times New Roman" panose="02020603050405020304" pitchFamily="18" charset="0"/>
                <a:cs typeface="Times New Roman" panose="02020603050405020304" pitchFamily="18" charset="0"/>
              </a:rPr>
              <a:t>(3) </a:t>
            </a:r>
            <a:r>
              <a:rPr lang="pt-BR" altLang="zh-CN" dirty="0">
                <a:latin typeface="Times New Roman" panose="02020603050405020304" pitchFamily="18" charset="0"/>
                <a:cs typeface="Times New Roman" panose="02020603050405020304" pitchFamily="18" charset="0"/>
              </a:rPr>
              <a:t>rparam</a:t>
            </a:r>
            <a:r>
              <a:rPr lang="en-US" altLang="zh-CN" dirty="0">
                <a:latin typeface="Times New Roman" panose="02020603050405020304" pitchFamily="18" charset="0"/>
                <a:cs typeface="Times New Roman" panose="02020603050405020304" pitchFamily="18" charset="0"/>
                <a:sym typeface="Symbol"/>
              </a:rPr>
              <a:t></a:t>
            </a:r>
            <a:r>
              <a:rPr lang="en-US" altLang="zh-CN" dirty="0">
                <a:latin typeface="Times New Roman" panose="02020603050405020304" pitchFamily="18" charset="0"/>
                <a:cs typeface="Times New Roman" panose="02020603050405020304" pitchFamily="18" charset="0"/>
              </a:rPr>
              <a:t>id(E</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0"/>
              </a:spcBef>
              <a:buNone/>
            </a:pPr>
            <a:r>
              <a:rPr lang="en-US" altLang="zh-CN" dirty="0">
                <a:latin typeface="Times New Roman" panose="02020603050405020304" pitchFamily="18" charset="0"/>
                <a:cs typeface="Times New Roman" panose="02020603050405020304" pitchFamily="18" charset="0"/>
              </a:rPr>
              <a:t>(4) </a:t>
            </a:r>
            <a:r>
              <a:rPr lang="pt-BR" altLang="zh-CN" dirty="0">
                <a:latin typeface="Times New Roman" panose="02020603050405020304" pitchFamily="18" charset="0"/>
                <a:cs typeface="Times New Roman" panose="02020603050405020304" pitchFamily="18" charset="0"/>
              </a:rPr>
              <a:t>rparam</a:t>
            </a:r>
            <a:r>
              <a:rPr lang="en-US" altLang="zh-CN" dirty="0">
                <a:latin typeface="Times New Roman" panose="02020603050405020304" pitchFamily="18" charset="0"/>
                <a:cs typeface="Times New Roman" panose="02020603050405020304" pitchFamily="18" charset="0"/>
                <a:sym typeface="Symbol"/>
              </a:rPr>
              <a:t></a:t>
            </a:r>
            <a:r>
              <a:rPr lang="en-US" altLang="zh-CN" dirty="0">
                <a:latin typeface="Times New Roman" panose="02020603050405020304" pitchFamily="18" charset="0"/>
                <a:cs typeface="Times New Roman" panose="02020603050405020304" pitchFamily="18" charset="0"/>
              </a:rPr>
              <a:t> </a:t>
            </a:r>
            <a:r>
              <a:rPr lang="pt-BR" altLang="zh-CN" dirty="0">
                <a:latin typeface="Times New Roman" panose="02020603050405020304" pitchFamily="18" charset="0"/>
                <a:cs typeface="Times New Roman" panose="02020603050405020304" pitchFamily="18" charset="0"/>
              </a:rPr>
              <a:t>rparam</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a:t>
            </a:r>
          </a:p>
          <a:p>
            <a:pPr>
              <a:lnSpc>
                <a:spcPct val="110000"/>
              </a:lnSpc>
              <a:spcBef>
                <a:spcPts val="0"/>
              </a:spcBef>
            </a:pPr>
            <a:r>
              <a:rPr lang="zh-CN" altLang="zh-CN" sz="2400" dirty="0" smtClean="0"/>
              <a:t>队列</a:t>
            </a:r>
            <a:r>
              <a:rPr lang="zh-CN" altLang="en-US" sz="2400" dirty="0" smtClean="0"/>
              <a:t>：保存</a:t>
            </a:r>
            <a:r>
              <a:rPr lang="zh-CN" altLang="zh-CN" sz="2400" dirty="0"/>
              <a:t>每个实参的</a:t>
            </a:r>
            <a:r>
              <a:rPr lang="zh-CN" altLang="zh-CN" sz="2400" dirty="0" smtClean="0"/>
              <a:t>地址</a:t>
            </a:r>
            <a:endParaRPr lang="en-US" altLang="zh-CN" sz="2400" dirty="0" smtClean="0"/>
          </a:p>
          <a:p>
            <a:pPr>
              <a:lnSpc>
                <a:spcPct val="110000"/>
              </a:lnSpc>
              <a:spcBef>
                <a:spcPts val="0"/>
              </a:spcBef>
            </a:pPr>
            <a:r>
              <a:rPr lang="zh-CN" altLang="en-US" sz="2400" dirty="0" smtClean="0">
                <a:latin typeface="Times New Roman" panose="02020603050405020304" pitchFamily="18" charset="0"/>
                <a:cs typeface="Times New Roman" panose="02020603050405020304" pitchFamily="18" charset="0"/>
              </a:rPr>
              <a:t>综合属性</a:t>
            </a:r>
            <a:endParaRPr lang="en-US" altLang="zh-CN" sz="2400" dirty="0">
              <a:latin typeface="Times New Roman" panose="02020603050405020304" pitchFamily="18" charset="0"/>
              <a:cs typeface="Times New Roman" panose="02020603050405020304" pitchFamily="18" charset="0"/>
            </a:endParaRPr>
          </a:p>
          <a:p>
            <a:pPr lvl="1">
              <a:lnSpc>
                <a:spcPct val="110000"/>
              </a:lnSpc>
              <a:spcBef>
                <a:spcPts val="0"/>
              </a:spcBef>
            </a:pPr>
            <a:r>
              <a:rPr lang="en-US" altLang="zh-CN" dirty="0" err="1" smtClean="0">
                <a:latin typeface="Times New Roman" panose="02020603050405020304" pitchFamily="18" charset="0"/>
                <a:cs typeface="Times New Roman" panose="02020603050405020304" pitchFamily="18" charset="0"/>
              </a:rPr>
              <a:t>rparam.queue</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保存</a:t>
            </a:r>
            <a:r>
              <a:rPr lang="zh-CN" altLang="zh-CN" dirty="0">
                <a:latin typeface="Times New Roman" panose="02020603050405020304" pitchFamily="18" charset="0"/>
                <a:cs typeface="Times New Roman" panose="02020603050405020304" pitchFamily="18" charset="0"/>
              </a:rPr>
              <a:t>队列首</a:t>
            </a:r>
            <a:r>
              <a:rPr lang="zh-CN" altLang="zh-CN" dirty="0" smtClean="0">
                <a:latin typeface="Times New Roman" panose="02020603050405020304" pitchFamily="18" charset="0"/>
                <a:cs typeface="Times New Roman" panose="02020603050405020304" pitchFamily="18" charset="0"/>
              </a:rPr>
              <a:t>指针</a:t>
            </a:r>
            <a:endParaRPr lang="en-US" altLang="zh-CN" dirty="0" smtClean="0">
              <a:latin typeface="Times New Roman" panose="02020603050405020304" pitchFamily="18" charset="0"/>
              <a:cs typeface="Times New Roman" panose="02020603050405020304" pitchFamily="18" charset="0"/>
            </a:endParaRPr>
          </a:p>
          <a:p>
            <a:pPr lvl="1">
              <a:lnSpc>
                <a:spcPct val="110000"/>
              </a:lnSpc>
              <a:spcBef>
                <a:spcPts val="0"/>
              </a:spcBef>
            </a:pPr>
            <a:r>
              <a:rPr lang="pt-BR" altLang="zh-CN" dirty="0" smtClean="0">
                <a:latin typeface="Times New Roman" panose="02020603050405020304" pitchFamily="18" charset="0"/>
                <a:cs typeface="Times New Roman" panose="02020603050405020304" pitchFamily="18" charset="0"/>
              </a:rPr>
              <a:t>rparam.entry</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保存</a:t>
            </a:r>
            <a:r>
              <a:rPr lang="zh-CN" altLang="zh-CN" dirty="0">
                <a:latin typeface="Times New Roman" panose="02020603050405020304" pitchFamily="18" charset="0"/>
                <a:cs typeface="Times New Roman" panose="02020603050405020304" pitchFamily="18" charset="0"/>
              </a:rPr>
              <a:t>过程名</a:t>
            </a:r>
            <a:r>
              <a:rPr lang="en-US" altLang="zh-CN" dirty="0">
                <a:latin typeface="Times New Roman" panose="02020603050405020304" pitchFamily="18" charset="0"/>
                <a:cs typeface="Times New Roman" panose="02020603050405020304" pitchFamily="18" charset="0"/>
              </a:rPr>
              <a:t>id</a:t>
            </a:r>
            <a:r>
              <a:rPr lang="zh-CN" altLang="zh-CN" dirty="0">
                <a:latin typeface="Times New Roman" panose="02020603050405020304" pitchFamily="18" charset="0"/>
                <a:cs typeface="Times New Roman" panose="02020603050405020304" pitchFamily="18" charset="0"/>
              </a:rPr>
              <a:t>在符号表中</a:t>
            </a:r>
            <a:r>
              <a:rPr lang="zh-CN" altLang="zh-CN" dirty="0" smtClean="0">
                <a:latin typeface="Times New Roman" panose="02020603050405020304" pitchFamily="18" charset="0"/>
                <a:cs typeface="Times New Roman" panose="02020603050405020304" pitchFamily="18" charset="0"/>
              </a:rPr>
              <a:t>的位置</a:t>
            </a:r>
            <a:endParaRPr lang="en-US" altLang="zh-CN" dirty="0" smtClean="0">
              <a:latin typeface="Times New Roman" panose="02020603050405020304" pitchFamily="18" charset="0"/>
              <a:cs typeface="Times New Roman" panose="02020603050405020304" pitchFamily="18" charset="0"/>
            </a:endParaRPr>
          </a:p>
          <a:p>
            <a:pPr lvl="1">
              <a:lnSpc>
                <a:spcPct val="110000"/>
              </a:lnSpc>
              <a:spcBef>
                <a:spcPts val="0"/>
              </a:spcBef>
            </a:pPr>
            <a:r>
              <a:rPr lang="pt-BR" altLang="zh-CN" dirty="0" smtClean="0">
                <a:latin typeface="Times New Roman" panose="02020603050405020304" pitchFamily="18" charset="0"/>
                <a:cs typeface="Times New Roman" panose="02020603050405020304" pitchFamily="18" charset="0"/>
              </a:rPr>
              <a:t>rparam.num</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记录</a:t>
            </a:r>
            <a:r>
              <a:rPr lang="zh-CN" altLang="zh-CN" dirty="0">
                <a:latin typeface="Times New Roman" panose="02020603050405020304" pitchFamily="18" charset="0"/>
                <a:cs typeface="Times New Roman" panose="02020603050405020304" pitchFamily="18" charset="0"/>
              </a:rPr>
              <a:t>当前识别出来的实参的</a:t>
            </a:r>
            <a:r>
              <a:rPr lang="zh-CN" altLang="zh-CN" dirty="0" smtClean="0">
                <a:latin typeface="Times New Roman" panose="02020603050405020304" pitchFamily="18" charset="0"/>
                <a:cs typeface="Times New Roman" panose="02020603050405020304" pitchFamily="18" charset="0"/>
              </a:rPr>
              <a:t>个数</a:t>
            </a:r>
            <a:endParaRPr lang="en-US" altLang="zh-CN" dirty="0" smtClean="0">
              <a:latin typeface="Times New Roman" panose="02020603050405020304" pitchFamily="18" charset="0"/>
              <a:cs typeface="Times New Roman" panose="02020603050405020304" pitchFamily="18" charset="0"/>
            </a:endParaRPr>
          </a:p>
          <a:p>
            <a:pPr>
              <a:lnSpc>
                <a:spcPct val="110000"/>
              </a:lnSpc>
              <a:spcBef>
                <a:spcPts val="0"/>
              </a:spcBef>
            </a:pPr>
            <a:r>
              <a:rPr lang="zh-CN" altLang="zh-CN" sz="2400" dirty="0" smtClean="0"/>
              <a:t>函数</a:t>
            </a:r>
            <a:endParaRPr lang="en-US" altLang="zh-CN" sz="2400" dirty="0" smtClean="0"/>
          </a:p>
          <a:p>
            <a:pPr lvl="1">
              <a:lnSpc>
                <a:spcPct val="110000"/>
              </a:lnSpc>
              <a:spcBef>
                <a:spcPts val="0"/>
              </a:spcBef>
            </a:pPr>
            <a:r>
              <a:rPr lang="pt-BR" altLang="zh-CN" dirty="0" smtClean="0"/>
              <a:t>makequeue</a:t>
            </a:r>
            <a:r>
              <a:rPr lang="pt-BR" altLang="zh-CN" dirty="0"/>
              <a:t>()</a:t>
            </a:r>
            <a:r>
              <a:rPr lang="zh-CN" altLang="zh-CN" dirty="0"/>
              <a:t>：创建一个空队列，并返回队列首指针。</a:t>
            </a:r>
          </a:p>
          <a:p>
            <a:pPr lvl="1">
              <a:lnSpc>
                <a:spcPct val="110000"/>
              </a:lnSpc>
              <a:spcBef>
                <a:spcPts val="0"/>
              </a:spcBef>
            </a:pPr>
            <a:r>
              <a:rPr lang="en-US" altLang="zh-CN" dirty="0" err="1" smtClean="0"/>
              <a:t>appendqueue</a:t>
            </a:r>
            <a:r>
              <a:rPr lang="en-US" altLang="zh-CN" dirty="0" smtClean="0"/>
              <a:t>(queue</a:t>
            </a:r>
            <a:r>
              <a:rPr lang="en-US" altLang="zh-CN" dirty="0"/>
              <a:t>, </a:t>
            </a:r>
            <a:r>
              <a:rPr lang="pt-BR" altLang="zh-CN" dirty="0"/>
              <a:t>entry</a:t>
            </a:r>
            <a:r>
              <a:rPr lang="en-US" altLang="zh-CN" dirty="0"/>
              <a:t>)</a:t>
            </a:r>
            <a:r>
              <a:rPr lang="zh-CN" altLang="zh-CN" dirty="0"/>
              <a:t>：将地址</a:t>
            </a:r>
            <a:r>
              <a:rPr lang="pt-BR" altLang="zh-CN" dirty="0"/>
              <a:t>entry</a:t>
            </a:r>
            <a:r>
              <a:rPr lang="zh-CN" altLang="zh-CN" dirty="0"/>
              <a:t>追加到队列</a:t>
            </a:r>
            <a:r>
              <a:rPr lang="pt-BR" altLang="zh-CN" dirty="0"/>
              <a:t>queue</a:t>
            </a:r>
            <a:r>
              <a:rPr lang="zh-CN" altLang="zh-CN" dirty="0"/>
              <a:t>的队尾。</a:t>
            </a:r>
          </a:p>
          <a:p>
            <a:pPr lvl="1">
              <a:lnSpc>
                <a:spcPct val="110000"/>
              </a:lnSpc>
              <a:spcBef>
                <a:spcPts val="0"/>
              </a:spcBef>
            </a:pPr>
            <a:r>
              <a:rPr lang="pt-BR" altLang="zh-CN" dirty="0" smtClean="0"/>
              <a:t>getparam(queue</a:t>
            </a:r>
            <a:r>
              <a:rPr lang="pt-BR" altLang="zh-CN" dirty="0"/>
              <a:t>)</a:t>
            </a:r>
            <a:r>
              <a:rPr lang="zh-CN" altLang="zh-CN" dirty="0"/>
              <a:t>：返回队列</a:t>
            </a:r>
            <a:r>
              <a:rPr lang="pt-BR" altLang="zh-CN" dirty="0"/>
              <a:t>queue</a:t>
            </a:r>
            <a:r>
              <a:rPr lang="zh-CN" altLang="zh-CN" dirty="0"/>
              <a:t>的队首参数地址，并将它移出队列，使下一个参数成为队首参数。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466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wipe(left)">
                                      <p:cBhvr>
                                        <p:cTn id="7" dur="500"/>
                                        <p:tgtEl>
                                          <p:spTgt spid="3256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5635">
                                            <p:txEl>
                                              <p:pRg st="1" end="1"/>
                                            </p:txEl>
                                          </p:spTgt>
                                        </p:tgtEl>
                                        <p:attrNameLst>
                                          <p:attrName>style.visibility</p:attrName>
                                        </p:attrNameLst>
                                      </p:cBhvr>
                                      <p:to>
                                        <p:strVal val="visible"/>
                                      </p:to>
                                    </p:set>
                                    <p:animEffect transition="in" filter="wipe(left)">
                                      <p:cBhvr>
                                        <p:cTn id="10" dur="500"/>
                                        <p:tgtEl>
                                          <p:spTgt spid="3256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5635">
                                            <p:txEl>
                                              <p:pRg st="2" end="2"/>
                                            </p:txEl>
                                          </p:spTgt>
                                        </p:tgtEl>
                                        <p:attrNameLst>
                                          <p:attrName>style.visibility</p:attrName>
                                        </p:attrNameLst>
                                      </p:cBhvr>
                                      <p:to>
                                        <p:strVal val="visible"/>
                                      </p:to>
                                    </p:set>
                                    <p:animEffect transition="in" filter="wipe(left)">
                                      <p:cBhvr>
                                        <p:cTn id="13" dur="500"/>
                                        <p:tgtEl>
                                          <p:spTgt spid="3256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5635">
                                            <p:txEl>
                                              <p:pRg st="3" end="3"/>
                                            </p:txEl>
                                          </p:spTgt>
                                        </p:tgtEl>
                                        <p:attrNameLst>
                                          <p:attrName>style.visibility</p:attrName>
                                        </p:attrNameLst>
                                      </p:cBhvr>
                                      <p:to>
                                        <p:strVal val="visible"/>
                                      </p:to>
                                    </p:set>
                                    <p:animEffect transition="in" filter="wipe(left)">
                                      <p:cBhvr>
                                        <p:cTn id="16" dur="500"/>
                                        <p:tgtEl>
                                          <p:spTgt spid="3256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5635">
                                            <p:txEl>
                                              <p:pRg st="4" end="4"/>
                                            </p:txEl>
                                          </p:spTgt>
                                        </p:tgtEl>
                                        <p:attrNameLst>
                                          <p:attrName>style.visibility</p:attrName>
                                        </p:attrNameLst>
                                      </p:cBhvr>
                                      <p:to>
                                        <p:strVal val="visible"/>
                                      </p:to>
                                    </p:set>
                                    <p:animEffect transition="in" filter="wipe(left)">
                                      <p:cBhvr>
                                        <p:cTn id="19" dur="500"/>
                                        <p:tgtEl>
                                          <p:spTgt spid="32563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5635">
                                            <p:txEl>
                                              <p:pRg st="5" end="5"/>
                                            </p:txEl>
                                          </p:spTgt>
                                        </p:tgtEl>
                                        <p:attrNameLst>
                                          <p:attrName>style.visibility</p:attrName>
                                        </p:attrNameLst>
                                      </p:cBhvr>
                                      <p:to>
                                        <p:strVal val="visible"/>
                                      </p:to>
                                    </p:set>
                                    <p:animEffect transition="in" filter="wipe(left)">
                                      <p:cBhvr>
                                        <p:cTn id="24" dur="500"/>
                                        <p:tgtEl>
                                          <p:spTgt spid="32563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25635">
                                            <p:txEl>
                                              <p:pRg st="6" end="6"/>
                                            </p:txEl>
                                          </p:spTgt>
                                        </p:tgtEl>
                                        <p:attrNameLst>
                                          <p:attrName>style.visibility</p:attrName>
                                        </p:attrNameLst>
                                      </p:cBhvr>
                                      <p:to>
                                        <p:strVal val="visible"/>
                                      </p:to>
                                    </p:set>
                                    <p:animEffect transition="in" filter="wipe(left)">
                                      <p:cBhvr>
                                        <p:cTn id="29" dur="500"/>
                                        <p:tgtEl>
                                          <p:spTgt spid="32563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5635">
                                            <p:txEl>
                                              <p:pRg st="7" end="7"/>
                                            </p:txEl>
                                          </p:spTgt>
                                        </p:tgtEl>
                                        <p:attrNameLst>
                                          <p:attrName>style.visibility</p:attrName>
                                        </p:attrNameLst>
                                      </p:cBhvr>
                                      <p:to>
                                        <p:strVal val="visible"/>
                                      </p:to>
                                    </p:set>
                                    <p:animEffect transition="in" filter="wipe(left)">
                                      <p:cBhvr>
                                        <p:cTn id="32" dur="500"/>
                                        <p:tgtEl>
                                          <p:spTgt spid="32563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5635">
                                            <p:txEl>
                                              <p:pRg st="8" end="8"/>
                                            </p:txEl>
                                          </p:spTgt>
                                        </p:tgtEl>
                                        <p:attrNameLst>
                                          <p:attrName>style.visibility</p:attrName>
                                        </p:attrNameLst>
                                      </p:cBhvr>
                                      <p:to>
                                        <p:strVal val="visible"/>
                                      </p:to>
                                    </p:set>
                                    <p:animEffect transition="in" filter="wipe(left)">
                                      <p:cBhvr>
                                        <p:cTn id="35" dur="500"/>
                                        <p:tgtEl>
                                          <p:spTgt spid="325635">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25635">
                                            <p:txEl>
                                              <p:pRg st="9" end="9"/>
                                            </p:txEl>
                                          </p:spTgt>
                                        </p:tgtEl>
                                        <p:attrNameLst>
                                          <p:attrName>style.visibility</p:attrName>
                                        </p:attrNameLst>
                                      </p:cBhvr>
                                      <p:to>
                                        <p:strVal val="visible"/>
                                      </p:to>
                                    </p:set>
                                    <p:animEffect transition="in" filter="wipe(left)">
                                      <p:cBhvr>
                                        <p:cTn id="38" dur="500"/>
                                        <p:tgtEl>
                                          <p:spTgt spid="32563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25635">
                                            <p:txEl>
                                              <p:pRg st="10" end="10"/>
                                            </p:txEl>
                                          </p:spTgt>
                                        </p:tgtEl>
                                        <p:attrNameLst>
                                          <p:attrName>style.visibility</p:attrName>
                                        </p:attrNameLst>
                                      </p:cBhvr>
                                      <p:to>
                                        <p:strVal val="visible"/>
                                      </p:to>
                                    </p:set>
                                    <p:animEffect transition="in" filter="wipe(left)">
                                      <p:cBhvr>
                                        <p:cTn id="43" dur="500"/>
                                        <p:tgtEl>
                                          <p:spTgt spid="325635">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25635">
                                            <p:txEl>
                                              <p:pRg st="11" end="11"/>
                                            </p:txEl>
                                          </p:spTgt>
                                        </p:tgtEl>
                                        <p:attrNameLst>
                                          <p:attrName>style.visibility</p:attrName>
                                        </p:attrNameLst>
                                      </p:cBhvr>
                                      <p:to>
                                        <p:strVal val="visible"/>
                                      </p:to>
                                    </p:set>
                                    <p:animEffect transition="in" filter="wipe(left)">
                                      <p:cBhvr>
                                        <p:cTn id="46" dur="500"/>
                                        <p:tgtEl>
                                          <p:spTgt spid="325635">
                                            <p:txEl>
                                              <p:pRg st="11" end="11"/>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25635">
                                            <p:txEl>
                                              <p:pRg st="12" end="12"/>
                                            </p:txEl>
                                          </p:spTgt>
                                        </p:tgtEl>
                                        <p:attrNameLst>
                                          <p:attrName>style.visibility</p:attrName>
                                        </p:attrNameLst>
                                      </p:cBhvr>
                                      <p:to>
                                        <p:strVal val="visible"/>
                                      </p:to>
                                    </p:set>
                                    <p:animEffect transition="in" filter="wipe(left)">
                                      <p:cBhvr>
                                        <p:cTn id="49" dur="500"/>
                                        <p:tgtEl>
                                          <p:spTgt spid="325635">
                                            <p:txEl>
                                              <p:pRg st="12" end="12"/>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25635">
                                            <p:txEl>
                                              <p:pRg st="13" end="13"/>
                                            </p:txEl>
                                          </p:spTgt>
                                        </p:tgtEl>
                                        <p:attrNameLst>
                                          <p:attrName>style.visibility</p:attrName>
                                        </p:attrNameLst>
                                      </p:cBhvr>
                                      <p:to>
                                        <p:strVal val="visible"/>
                                      </p:to>
                                    </p:set>
                                    <p:animEffect transition="in" filter="wipe(left)">
                                      <p:cBhvr>
                                        <p:cTn id="52" dur="500"/>
                                        <p:tgtEl>
                                          <p:spTgt spid="3256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B7472C93-3F8B-4871-B2B5-340A25D8DBB2}" type="slidenum">
              <a:rPr lang="en-US" altLang="zh-CN">
                <a:solidFill>
                  <a:srgbClr val="000000"/>
                </a:solidFill>
              </a:rPr>
              <a:pPr/>
              <a:t>148</a:t>
            </a:fld>
            <a:endParaRPr lang="en-US" altLang="zh-CN">
              <a:solidFill>
                <a:srgbClr val="000000"/>
              </a:solidFill>
            </a:endParaRPr>
          </a:p>
        </p:txBody>
      </p:sp>
      <p:sp>
        <p:nvSpPr>
          <p:cNvPr id="306178" name="Rectangle 2"/>
          <p:cNvSpPr>
            <a:spLocks noGrp="1" noChangeArrowheads="1"/>
          </p:cNvSpPr>
          <p:nvPr>
            <p:ph type="title"/>
          </p:nvPr>
        </p:nvSpPr>
        <p:spPr/>
        <p:txBody>
          <a:bodyPr/>
          <a:lstStyle/>
          <a:p>
            <a:r>
              <a:rPr lang="zh-CN" altLang="en-US"/>
              <a:t>翻译方案</a:t>
            </a:r>
          </a:p>
        </p:txBody>
      </p:sp>
      <p:sp>
        <p:nvSpPr>
          <p:cNvPr id="306179" name="Text Box 3"/>
          <p:cNvSpPr txBox="1">
            <a:spLocks noChangeArrowheads="1"/>
          </p:cNvSpPr>
          <p:nvPr/>
        </p:nvSpPr>
        <p:spPr bwMode="auto">
          <a:xfrm>
            <a:off x="251520" y="953725"/>
            <a:ext cx="1848583" cy="468013"/>
          </a:xfrm>
          <a:prstGeom prst="rect">
            <a:avLst/>
          </a:prstGeom>
          <a:solidFill>
            <a:schemeClr val="bg1"/>
          </a:solidFill>
          <a:ln>
            <a:noFill/>
          </a:ln>
          <a:effectLst/>
          <a:extLst/>
        </p:spPr>
        <p:txBody>
          <a:bodyPr wrap="none" anchor="ctr">
            <a:spAutoFit/>
          </a:bodyPr>
          <a:lstStyle/>
          <a:p>
            <a:pPr>
              <a:lnSpc>
                <a:spcPct val="110000"/>
              </a:lnSpc>
              <a:spcBef>
                <a:spcPts val="0"/>
              </a:spcBef>
            </a:pPr>
            <a:r>
              <a:rPr lang="pt-BR" altLang="zh-CN" dirty="0">
                <a:solidFill>
                  <a:srgbClr val="000000"/>
                </a:solidFill>
                <a:latin typeface="Times New Roman" pitchFamily="18" charset="0"/>
                <a:cs typeface="Times New Roman" panose="02020603050405020304" pitchFamily="18" charset="0"/>
              </a:rPr>
              <a:t>S</a:t>
            </a:r>
            <a:r>
              <a:rPr lang="en-US" altLang="zh-CN" dirty="0">
                <a:solidFill>
                  <a:srgbClr val="000000"/>
                </a:solidFill>
                <a:latin typeface="Times New Roman" pitchFamily="18" charset="0"/>
                <a:cs typeface="Times New Roman" panose="02020603050405020304" pitchFamily="18" charset="0"/>
                <a:sym typeface="Symbol"/>
              </a:rPr>
              <a:t></a:t>
            </a:r>
            <a:r>
              <a:rPr lang="en-US" altLang="zh-CN" dirty="0">
                <a:solidFill>
                  <a:srgbClr val="000000"/>
                </a:solidFill>
                <a:latin typeface="Times New Roman" pitchFamily="18" charset="0"/>
                <a:cs typeface="Times New Roman" panose="02020603050405020304" pitchFamily="18" charset="0"/>
              </a:rPr>
              <a:t> </a:t>
            </a:r>
            <a:r>
              <a:rPr lang="pt-BR" altLang="zh-CN" dirty="0">
                <a:solidFill>
                  <a:srgbClr val="000000"/>
                </a:solidFill>
                <a:latin typeface="Times New Roman" pitchFamily="18" charset="0"/>
                <a:cs typeface="Times New Roman" panose="02020603050405020304" pitchFamily="18" charset="0"/>
              </a:rPr>
              <a:t>rparam)</a:t>
            </a:r>
            <a:endParaRPr lang="zh-CN" altLang="zh-CN" dirty="0">
              <a:solidFill>
                <a:srgbClr val="000000"/>
              </a:solidFill>
              <a:latin typeface="Times New Roman" pitchFamily="18" charset="0"/>
              <a:cs typeface="Times New Roman" panose="02020603050405020304" pitchFamily="18" charset="0"/>
            </a:endParaRPr>
          </a:p>
        </p:txBody>
      </p:sp>
      <p:sp>
        <p:nvSpPr>
          <p:cNvPr id="12" name="Text Box 3"/>
          <p:cNvSpPr txBox="1">
            <a:spLocks noChangeArrowheads="1"/>
          </p:cNvSpPr>
          <p:nvPr/>
        </p:nvSpPr>
        <p:spPr bwMode="auto">
          <a:xfrm>
            <a:off x="251520" y="2899889"/>
            <a:ext cx="1856598" cy="468013"/>
          </a:xfrm>
          <a:prstGeom prst="rect">
            <a:avLst/>
          </a:prstGeom>
          <a:solidFill>
            <a:schemeClr val="bg1"/>
          </a:solidFill>
          <a:ln>
            <a:noFill/>
          </a:ln>
          <a:effectLst/>
          <a:extLst/>
        </p:spPr>
        <p:txBody>
          <a:bodyPr wrap="none" anchor="ctr">
            <a:spAutoFit/>
          </a:bodyPr>
          <a:lstStyle/>
          <a:p>
            <a:pPr>
              <a:lnSpc>
                <a:spcPct val="110000"/>
              </a:lnSpc>
              <a:spcBef>
                <a:spcPts val="0"/>
              </a:spcBef>
            </a:pPr>
            <a:r>
              <a:rPr lang="pt-BR" altLang="zh-CN" dirty="0">
                <a:solidFill>
                  <a:srgbClr val="000000"/>
                </a:solidFill>
                <a:latin typeface="Times New Roman" pitchFamily="18" charset="0"/>
                <a:cs typeface="Times New Roman" panose="02020603050405020304" pitchFamily="18" charset="0"/>
              </a:rPr>
              <a:t>rparam</a:t>
            </a:r>
            <a:r>
              <a:rPr lang="en-US" altLang="zh-CN" dirty="0">
                <a:solidFill>
                  <a:srgbClr val="000000"/>
                </a:solidFill>
                <a:latin typeface="Times New Roman" pitchFamily="18" charset="0"/>
                <a:cs typeface="Times New Roman" panose="02020603050405020304" pitchFamily="18" charset="0"/>
                <a:sym typeface="Symbol"/>
              </a:rPr>
              <a:t></a:t>
            </a:r>
            <a:r>
              <a:rPr lang="en-US" altLang="zh-CN" dirty="0">
                <a:solidFill>
                  <a:srgbClr val="000000"/>
                </a:solidFill>
                <a:latin typeface="Times New Roman" pitchFamily="18" charset="0"/>
                <a:cs typeface="Times New Roman" panose="02020603050405020304" pitchFamily="18" charset="0"/>
              </a:rPr>
              <a:t>id(</a:t>
            </a:r>
            <a:endParaRPr lang="zh-CN" altLang="zh-CN" dirty="0">
              <a:solidFill>
                <a:srgbClr val="000000"/>
              </a:solidFill>
              <a:latin typeface="Times New Roman" pitchFamily="18" charset="0"/>
              <a:cs typeface="Times New Roman" panose="02020603050405020304" pitchFamily="18" charset="0"/>
            </a:endParaRPr>
          </a:p>
        </p:txBody>
      </p:sp>
      <p:sp>
        <p:nvSpPr>
          <p:cNvPr id="13" name="Text Box 3"/>
          <p:cNvSpPr txBox="1">
            <a:spLocks noChangeArrowheads="1"/>
          </p:cNvSpPr>
          <p:nvPr/>
        </p:nvSpPr>
        <p:spPr bwMode="auto">
          <a:xfrm>
            <a:off x="240127" y="3789040"/>
            <a:ext cx="2061783" cy="498598"/>
          </a:xfrm>
          <a:prstGeom prst="rect">
            <a:avLst/>
          </a:prstGeom>
          <a:solidFill>
            <a:schemeClr val="bg1"/>
          </a:solidFill>
          <a:ln>
            <a:noFill/>
          </a:ln>
          <a:effectLst/>
          <a:extLst/>
        </p:spPr>
        <p:txBody>
          <a:bodyPr wrap="none" anchor="ctr">
            <a:spAutoFit/>
          </a:bodyPr>
          <a:lstStyle/>
          <a:p>
            <a:pPr>
              <a:lnSpc>
                <a:spcPct val="110000"/>
              </a:lnSpc>
              <a:spcBef>
                <a:spcPts val="0"/>
              </a:spcBef>
            </a:pPr>
            <a:r>
              <a:rPr lang="pt-BR" altLang="zh-CN" dirty="0">
                <a:solidFill>
                  <a:srgbClr val="000000"/>
                </a:solidFill>
                <a:latin typeface="Times New Roman" pitchFamily="18" charset="0"/>
                <a:cs typeface="Times New Roman" panose="02020603050405020304" pitchFamily="18" charset="0"/>
              </a:rPr>
              <a:t>rparam</a:t>
            </a:r>
            <a:r>
              <a:rPr lang="en-US" altLang="zh-CN" dirty="0">
                <a:solidFill>
                  <a:srgbClr val="000000"/>
                </a:solidFill>
                <a:latin typeface="Times New Roman" pitchFamily="18" charset="0"/>
                <a:cs typeface="Times New Roman" panose="02020603050405020304" pitchFamily="18" charset="0"/>
                <a:sym typeface="Symbol"/>
              </a:rPr>
              <a:t></a:t>
            </a:r>
            <a:r>
              <a:rPr lang="en-US" altLang="zh-CN" dirty="0" smtClean="0">
                <a:solidFill>
                  <a:srgbClr val="000000"/>
                </a:solidFill>
                <a:latin typeface="Times New Roman" pitchFamily="18" charset="0"/>
                <a:cs typeface="Times New Roman" panose="02020603050405020304" pitchFamily="18" charset="0"/>
              </a:rPr>
              <a:t>id(E</a:t>
            </a:r>
            <a:endParaRPr lang="zh-CN" altLang="zh-CN" dirty="0">
              <a:solidFill>
                <a:srgbClr val="000000"/>
              </a:solidFill>
              <a:latin typeface="Times New Roman" pitchFamily="18" charset="0"/>
              <a:cs typeface="Times New Roman" panose="02020603050405020304" pitchFamily="18" charset="0"/>
            </a:endParaRPr>
          </a:p>
        </p:txBody>
      </p:sp>
      <p:sp>
        <p:nvSpPr>
          <p:cNvPr id="14" name="Text Box 3"/>
          <p:cNvSpPr txBox="1">
            <a:spLocks noChangeArrowheads="1"/>
          </p:cNvSpPr>
          <p:nvPr/>
        </p:nvSpPr>
        <p:spPr bwMode="auto">
          <a:xfrm>
            <a:off x="240126" y="5139190"/>
            <a:ext cx="2941831" cy="468013"/>
          </a:xfrm>
          <a:prstGeom prst="rect">
            <a:avLst/>
          </a:prstGeom>
          <a:solidFill>
            <a:schemeClr val="bg1"/>
          </a:solidFill>
          <a:ln>
            <a:noFill/>
          </a:ln>
          <a:effectLst/>
          <a:extLst/>
        </p:spPr>
        <p:txBody>
          <a:bodyPr wrap="none" anchor="ctr">
            <a:spAutoFit/>
          </a:bodyPr>
          <a:lstStyle/>
          <a:p>
            <a:pPr marL="0" lvl="1">
              <a:lnSpc>
                <a:spcPct val="110000"/>
              </a:lnSpc>
              <a:spcBef>
                <a:spcPts val="0"/>
              </a:spcBef>
            </a:pPr>
            <a:r>
              <a:rPr lang="pt-BR" altLang="zh-CN" dirty="0">
                <a:solidFill>
                  <a:srgbClr val="000000"/>
                </a:solidFill>
                <a:latin typeface="Times New Roman" pitchFamily="18" charset="0"/>
                <a:cs typeface="Times New Roman" panose="02020603050405020304" pitchFamily="18" charset="0"/>
              </a:rPr>
              <a:t>rparam</a:t>
            </a:r>
            <a:r>
              <a:rPr lang="en-US" altLang="zh-CN" dirty="0">
                <a:solidFill>
                  <a:srgbClr val="000000"/>
                </a:solidFill>
                <a:latin typeface="Times New Roman" pitchFamily="18" charset="0"/>
                <a:cs typeface="Times New Roman" panose="02020603050405020304" pitchFamily="18" charset="0"/>
                <a:sym typeface="Symbol"/>
              </a:rPr>
              <a:t></a:t>
            </a:r>
            <a:r>
              <a:rPr lang="en-US" altLang="zh-CN" dirty="0">
                <a:solidFill>
                  <a:srgbClr val="000000"/>
                </a:solidFill>
                <a:latin typeface="Times New Roman" pitchFamily="18" charset="0"/>
                <a:cs typeface="Times New Roman" panose="02020603050405020304" pitchFamily="18" charset="0"/>
              </a:rPr>
              <a:t> </a:t>
            </a:r>
            <a:r>
              <a:rPr lang="pt-BR" altLang="zh-CN" dirty="0">
                <a:solidFill>
                  <a:srgbClr val="000000"/>
                </a:solidFill>
                <a:latin typeface="Times New Roman" pitchFamily="18" charset="0"/>
                <a:cs typeface="Times New Roman" panose="02020603050405020304" pitchFamily="18" charset="0"/>
              </a:rPr>
              <a:t>rparam</a:t>
            </a: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E</a:t>
            </a:r>
            <a:endParaRPr lang="en-US" altLang="zh-CN" dirty="0">
              <a:solidFill>
                <a:srgbClr val="000000"/>
              </a:solidFill>
              <a:latin typeface="Times New Roman" pitchFamily="18" charset="0"/>
              <a:cs typeface="Times New Roman" panose="02020603050405020304" pitchFamily="18" charset="0"/>
            </a:endParaRPr>
          </a:p>
        </p:txBody>
      </p:sp>
      <p:sp>
        <p:nvSpPr>
          <p:cNvPr id="2" name="矩形 1"/>
          <p:cNvSpPr/>
          <p:nvPr/>
        </p:nvSpPr>
        <p:spPr bwMode="auto">
          <a:xfrm>
            <a:off x="2108118" y="953725"/>
            <a:ext cx="6784362" cy="193521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pt-BR" altLang="zh-CN" dirty="0">
                <a:solidFill>
                  <a:srgbClr val="0000FF"/>
                </a:solidFill>
                <a:latin typeface="Times New Roman" pitchFamily="18" charset="0"/>
              </a:rPr>
              <a:t>{ </a:t>
            </a:r>
            <a:r>
              <a:rPr lang="pt-BR" altLang="zh-CN" dirty="0" smtClean="0">
                <a:solidFill>
                  <a:srgbClr val="0000FF"/>
                </a:solidFill>
                <a:latin typeface="Times New Roman" pitchFamily="18" charset="0"/>
              </a:rPr>
              <a:t>c=</a:t>
            </a:r>
            <a:r>
              <a:rPr lang="pt-BR" altLang="zh-CN" i="1" dirty="0" smtClean="0">
                <a:solidFill>
                  <a:srgbClr val="0000FF"/>
                </a:solidFill>
                <a:latin typeface="Times New Roman" pitchFamily="18" charset="0"/>
              </a:rPr>
              <a:t>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num</a:t>
            </a:r>
            <a:r>
              <a:rPr lang="pt-BR" altLang="zh-CN" dirty="0" smtClean="0">
                <a:solidFill>
                  <a:srgbClr val="0000FF"/>
                </a:solidFill>
                <a:latin typeface="Times New Roman" pitchFamily="18" charset="0"/>
              </a:rPr>
              <a:t> </a:t>
            </a:r>
            <a:r>
              <a:rPr lang="pt-BR"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pt-BR" altLang="zh-CN" dirty="0" smtClean="0">
                <a:solidFill>
                  <a:srgbClr val="0000FF"/>
                </a:solidFill>
                <a:latin typeface="Times New Roman" pitchFamily="18" charset="0"/>
              </a:rPr>
              <a:t>   while </a:t>
            </a:r>
            <a:r>
              <a:rPr lang="pt-BR" altLang="zh-CN" dirty="0">
                <a:solidFill>
                  <a:srgbClr val="0000FF"/>
                </a:solidFill>
                <a:latin typeface="Times New Roman" pitchFamily="18" charset="0"/>
              </a:rPr>
              <a:t>(c&gt;0) </a:t>
            </a:r>
            <a:r>
              <a:rPr lang="pt-BR" altLang="zh-CN" dirty="0" smtClean="0">
                <a:solidFill>
                  <a:srgbClr val="0000FF"/>
                </a:solidFill>
                <a:latin typeface="Times New Roman" pitchFamily="18" charset="0"/>
              </a:rPr>
              <a:t>{  </a:t>
            </a:r>
            <a:r>
              <a:rPr lang="pt-BR" altLang="zh-CN" i="1" dirty="0" smtClean="0">
                <a:solidFill>
                  <a:srgbClr val="0000FF"/>
                </a:solidFill>
                <a:latin typeface="Times New Roman" pitchFamily="18" charset="0"/>
              </a:rPr>
              <a:t>t</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getparam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queue</a:t>
            </a:r>
            <a:r>
              <a:rPr lang="pt-BR"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pt-BR" altLang="zh-CN" i="1" dirty="0" smtClean="0">
                <a:solidFill>
                  <a:srgbClr val="0000FF"/>
                </a:solidFill>
                <a:latin typeface="Times New Roman" pitchFamily="18" charset="0"/>
              </a:rPr>
              <a:t>                           outcode</a:t>
            </a:r>
            <a:r>
              <a:rPr lang="pt-BR" altLang="zh-CN" dirty="0">
                <a:solidFill>
                  <a:srgbClr val="0000FF"/>
                </a:solidFill>
                <a:latin typeface="Times New Roman" pitchFamily="18" charset="0"/>
              </a:rPr>
              <a:t>(</a:t>
            </a:r>
            <a:r>
              <a:rPr lang="pt-BR" altLang="zh-CN" dirty="0">
                <a:solidFill>
                  <a:srgbClr val="0000FF"/>
                </a:solidFill>
                <a:latin typeface="Times New Roman" pitchFamily="18" charset="0"/>
                <a:sym typeface="Symbol"/>
              </a:rPr>
              <a:t></a:t>
            </a:r>
            <a:r>
              <a:rPr lang="pt-BR" altLang="zh-CN" dirty="0">
                <a:solidFill>
                  <a:srgbClr val="0000FF"/>
                </a:solidFill>
                <a:latin typeface="Times New Roman" pitchFamily="18" charset="0"/>
              </a:rPr>
              <a:t>param</a:t>
            </a:r>
            <a:r>
              <a:rPr lang="pt-BR" altLang="zh-CN" dirty="0">
                <a:solidFill>
                  <a:srgbClr val="0000FF"/>
                </a:solidFill>
                <a:latin typeface="Times New Roman" pitchFamily="18" charset="0"/>
                <a:sym typeface="Symbol"/>
              </a:rPr>
              <a:t></a:t>
            </a:r>
            <a:r>
              <a:rPr lang="pt-BR" altLang="zh-CN" dirty="0">
                <a:solidFill>
                  <a:srgbClr val="0000FF"/>
                </a:solidFill>
                <a:latin typeface="Times New Roman" pitchFamily="18" charset="0"/>
              </a:rPr>
              <a:t> </a:t>
            </a:r>
            <a:r>
              <a:rPr lang="pt-BR" altLang="zh-CN" i="1" dirty="0">
                <a:solidFill>
                  <a:srgbClr val="0000FF"/>
                </a:solidFill>
                <a:latin typeface="Times New Roman" pitchFamily="18" charset="0"/>
              </a:rPr>
              <a:t>t</a:t>
            </a:r>
            <a:r>
              <a:rPr lang="pt-BR"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pt-BR" altLang="zh-CN" dirty="0" smtClean="0">
                <a:solidFill>
                  <a:srgbClr val="0000FF"/>
                </a:solidFill>
                <a:latin typeface="Times New Roman" pitchFamily="18" charset="0"/>
              </a:rPr>
              <a:t>                           c--; } </a:t>
            </a:r>
            <a:endParaRPr lang="zh-CN" altLang="zh-CN" dirty="0">
              <a:solidFill>
                <a:srgbClr val="0000FF"/>
              </a:solidFill>
              <a:latin typeface="Times New Roman" pitchFamily="18" charset="0"/>
            </a:endParaRPr>
          </a:p>
          <a:p>
            <a:r>
              <a:rPr lang="pt-BR" altLang="zh-CN" i="1" dirty="0" smtClean="0">
                <a:solidFill>
                  <a:srgbClr val="0000FF"/>
                </a:solidFill>
                <a:latin typeface="Times New Roman" pitchFamily="18" charset="0"/>
              </a:rPr>
              <a:t>   outcode</a:t>
            </a:r>
            <a:r>
              <a:rPr lang="pt-BR" altLang="zh-CN" dirty="0">
                <a:solidFill>
                  <a:srgbClr val="0000FF"/>
                </a:solidFill>
                <a:latin typeface="Times New Roman" pitchFamily="18" charset="0"/>
              </a:rPr>
              <a:t>(</a:t>
            </a:r>
            <a:r>
              <a:rPr lang="pt-BR" altLang="zh-CN" dirty="0">
                <a:solidFill>
                  <a:srgbClr val="0000FF"/>
                </a:solidFill>
                <a:latin typeface="Times New Roman" pitchFamily="18" charset="0"/>
                <a:sym typeface="Symbol"/>
              </a:rPr>
              <a:t></a:t>
            </a:r>
            <a:r>
              <a:rPr lang="pt-BR" altLang="zh-CN" dirty="0">
                <a:solidFill>
                  <a:srgbClr val="0000FF"/>
                </a:solidFill>
                <a:latin typeface="Times New Roman" pitchFamily="18" charset="0"/>
              </a:rPr>
              <a:t>call</a:t>
            </a:r>
            <a:r>
              <a:rPr lang="pt-BR" altLang="zh-CN" dirty="0">
                <a:solidFill>
                  <a:srgbClr val="0000FF"/>
                </a:solidFill>
                <a:latin typeface="Times New Roman" pitchFamily="18" charset="0"/>
                <a:sym typeface="Symbol"/>
              </a:rPr>
              <a:t></a:t>
            </a:r>
            <a:r>
              <a:rPr lang="pt-BR" altLang="zh-CN" dirty="0">
                <a:solidFill>
                  <a:srgbClr val="0000FF"/>
                </a:solidFill>
                <a:latin typeface="Times New Roman" pitchFamily="18" charset="0"/>
              </a:rPr>
              <a:t> </a:t>
            </a:r>
            <a:r>
              <a:rPr lang="pt-BR" altLang="zh-CN" i="1" dirty="0">
                <a:solidFill>
                  <a:srgbClr val="0000FF"/>
                </a:solidFill>
                <a:latin typeface="Times New Roman" pitchFamily="18" charset="0"/>
              </a:rPr>
              <a:t>rparam</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entry</a:t>
            </a:r>
            <a:r>
              <a:rPr lang="pt-BR" altLang="zh-CN" dirty="0">
                <a:solidFill>
                  <a:srgbClr val="0000FF"/>
                </a:solidFill>
                <a:latin typeface="Times New Roman" pitchFamily="18" charset="0"/>
              </a:rPr>
              <a:t> </a:t>
            </a:r>
            <a:r>
              <a:rPr lang="pt-BR" altLang="zh-CN" dirty="0">
                <a:solidFill>
                  <a:srgbClr val="0000FF"/>
                </a:solidFill>
                <a:latin typeface="Times New Roman" pitchFamily="18" charset="0"/>
                <a:sym typeface="Symbol"/>
              </a:rPr>
              <a:t></a:t>
            </a:r>
            <a:r>
              <a:rPr lang="pt-BR" altLang="zh-CN" dirty="0">
                <a:solidFill>
                  <a:srgbClr val="0000FF"/>
                </a:solidFill>
                <a:latin typeface="Times New Roman" pitchFamily="18" charset="0"/>
              </a:rPr>
              <a:t>,</a:t>
            </a:r>
            <a:r>
              <a:rPr lang="pt-BR" altLang="zh-CN" dirty="0">
                <a:solidFill>
                  <a:srgbClr val="0000FF"/>
                </a:solidFill>
                <a:latin typeface="Times New Roman" pitchFamily="18" charset="0"/>
                <a:sym typeface="Symbol"/>
              </a:rPr>
              <a:t></a:t>
            </a:r>
            <a:r>
              <a:rPr lang="pt-BR" altLang="zh-CN" dirty="0">
                <a:solidFill>
                  <a:srgbClr val="0000FF"/>
                </a:solidFill>
                <a:latin typeface="Times New Roman" pitchFamily="18" charset="0"/>
              </a:rPr>
              <a:t> </a:t>
            </a:r>
            <a:r>
              <a:rPr lang="pt-BR" altLang="zh-CN" i="1" dirty="0">
                <a:solidFill>
                  <a:srgbClr val="0000FF"/>
                </a:solidFill>
                <a:latin typeface="Times New Roman" pitchFamily="18" charset="0"/>
              </a:rPr>
              <a:t>rparam</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num</a:t>
            </a:r>
            <a:r>
              <a:rPr lang="pt-BR" altLang="zh-CN" dirty="0">
                <a:solidFill>
                  <a:srgbClr val="0000FF"/>
                </a:solidFill>
                <a:latin typeface="Times New Roman" pitchFamily="18" charset="0"/>
              </a:rPr>
              <a:t>);  </a:t>
            </a:r>
            <a:r>
              <a:rPr lang="pt-BR" altLang="zh-CN" dirty="0" smtClean="0">
                <a:solidFill>
                  <a:srgbClr val="0000FF"/>
                </a:solidFill>
                <a:latin typeface="Times New Roman" pitchFamily="18" charset="0"/>
              </a:rPr>
              <a:t>} </a:t>
            </a:r>
            <a:endParaRPr lang="zh-CN" altLang="en-US" dirty="0" smtClean="0">
              <a:solidFill>
                <a:srgbClr val="0000FF"/>
              </a:solidFill>
              <a:latin typeface="Times New Roman" pitchFamily="18" charset="0"/>
            </a:endParaRPr>
          </a:p>
        </p:txBody>
      </p:sp>
      <p:sp>
        <p:nvSpPr>
          <p:cNvPr id="16" name="矩形 15"/>
          <p:cNvSpPr/>
          <p:nvPr/>
        </p:nvSpPr>
        <p:spPr bwMode="auto">
          <a:xfrm>
            <a:off x="2411761" y="2888940"/>
            <a:ext cx="6480720" cy="9001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solidFill>
                  <a:srgbClr val="0000FF"/>
                </a:solidFill>
                <a:latin typeface="Times New Roman" pitchFamily="18" charset="0"/>
              </a:rPr>
              <a:t>{ </a:t>
            </a:r>
            <a:r>
              <a:rPr lang="en-US" altLang="zh-CN" dirty="0" smtClean="0">
                <a:solidFill>
                  <a:srgbClr val="0000FF"/>
                </a:solidFill>
                <a:latin typeface="Times New Roman" pitchFamily="18" charset="0"/>
              </a:rPr>
              <a:t> </a:t>
            </a:r>
            <a:r>
              <a:rPr lang="pt-BR" altLang="zh-CN" i="1" dirty="0" smtClean="0">
                <a:solidFill>
                  <a:srgbClr val="0000FF"/>
                </a:solidFill>
                <a:latin typeface="Times New Roman" pitchFamily="18" charset="0"/>
              </a:rPr>
              <a:t>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queue</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 makequeue</a:t>
            </a:r>
            <a:r>
              <a:rPr lang="pt-BR"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pt-BR" altLang="zh-CN" i="1" dirty="0" smtClean="0">
                <a:solidFill>
                  <a:srgbClr val="0000FF"/>
                </a:solidFill>
                <a:latin typeface="Times New Roman" pitchFamily="18" charset="0"/>
              </a:rPr>
              <a:t>   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entry</a:t>
            </a:r>
            <a:r>
              <a:rPr lang="en-US" altLang="zh-CN" dirty="0">
                <a:solidFill>
                  <a:srgbClr val="0000FF"/>
                </a:solidFill>
                <a:latin typeface="Times New Roman" pitchFamily="18" charset="0"/>
              </a:rPr>
              <a:t>=</a:t>
            </a:r>
            <a:r>
              <a:rPr lang="en-US" altLang="zh-CN" dirty="0" err="1">
                <a:solidFill>
                  <a:srgbClr val="0000FF"/>
                </a:solidFill>
                <a:latin typeface="Times New Roman" pitchFamily="18" charset="0"/>
              </a:rPr>
              <a:t>id.</a:t>
            </a:r>
            <a:r>
              <a:rPr lang="en-US" altLang="zh-CN" i="1" dirty="0" err="1">
                <a:solidFill>
                  <a:srgbClr val="0000FF"/>
                </a:solidFill>
                <a:latin typeface="Times New Roman" pitchFamily="18" charset="0"/>
              </a:rPr>
              <a:t>entry</a:t>
            </a:r>
            <a:r>
              <a:rPr lang="en-US" altLang="zh-CN" dirty="0" smtClean="0">
                <a:solidFill>
                  <a:srgbClr val="0000FF"/>
                </a:solidFill>
                <a:latin typeface="Times New Roman" pitchFamily="18" charset="0"/>
              </a:rPr>
              <a:t>;  </a:t>
            </a:r>
            <a:r>
              <a:rPr lang="pt-BR" altLang="zh-CN" i="1" dirty="0" smtClean="0">
                <a:solidFill>
                  <a:srgbClr val="0000FF"/>
                </a:solidFill>
                <a:latin typeface="Times New Roman" pitchFamily="18" charset="0"/>
              </a:rPr>
              <a:t>   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num</a:t>
            </a:r>
            <a:r>
              <a:rPr lang="en-US" altLang="zh-CN" dirty="0" smtClean="0">
                <a:solidFill>
                  <a:srgbClr val="0000FF"/>
                </a:solidFill>
                <a:latin typeface="Times New Roman" pitchFamily="18" charset="0"/>
              </a:rPr>
              <a:t> </a:t>
            </a:r>
            <a:r>
              <a:rPr lang="en-US" altLang="zh-CN" dirty="0">
                <a:solidFill>
                  <a:srgbClr val="0000FF"/>
                </a:solidFill>
                <a:latin typeface="Times New Roman" pitchFamily="18" charset="0"/>
              </a:rPr>
              <a:t>=0; }</a:t>
            </a:r>
            <a:endParaRPr lang="zh-CN" altLang="en-US" dirty="0" smtClean="0">
              <a:solidFill>
                <a:srgbClr val="0000FF"/>
              </a:solidFill>
              <a:latin typeface="Times New Roman" pitchFamily="18" charset="0"/>
            </a:endParaRPr>
          </a:p>
        </p:txBody>
      </p:sp>
      <p:sp>
        <p:nvSpPr>
          <p:cNvPr id="17" name="矩形 16"/>
          <p:cNvSpPr/>
          <p:nvPr/>
        </p:nvSpPr>
        <p:spPr bwMode="auto">
          <a:xfrm>
            <a:off x="2411760" y="3789040"/>
            <a:ext cx="6480721" cy="126014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solidFill>
                  <a:srgbClr val="0000FF"/>
                </a:solidFill>
                <a:latin typeface="Times New Roman" pitchFamily="18" charset="0"/>
              </a:rPr>
              <a:t>{ </a:t>
            </a:r>
            <a:r>
              <a:rPr lang="en-US" altLang="zh-CN" dirty="0" smtClean="0">
                <a:solidFill>
                  <a:srgbClr val="0000FF"/>
                </a:solidFill>
                <a:latin typeface="Times New Roman" pitchFamily="18" charset="0"/>
              </a:rPr>
              <a:t> </a:t>
            </a:r>
            <a:r>
              <a:rPr lang="pt-BR" altLang="zh-CN" i="1" dirty="0" smtClean="0">
                <a:solidFill>
                  <a:srgbClr val="0000FF"/>
                </a:solidFill>
                <a:latin typeface="Times New Roman" pitchFamily="18" charset="0"/>
              </a:rPr>
              <a:t>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queue</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 makequeue</a:t>
            </a:r>
            <a:r>
              <a:rPr lang="pt-BR"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pt-BR" altLang="zh-CN" i="1" dirty="0" smtClean="0">
                <a:solidFill>
                  <a:srgbClr val="0000FF"/>
                </a:solidFill>
                <a:latin typeface="Times New Roman" pitchFamily="18" charset="0"/>
              </a:rPr>
              <a:t>   rparam.entry=</a:t>
            </a:r>
            <a:r>
              <a:rPr lang="pt-BR" altLang="zh-CN" dirty="0" smtClean="0">
                <a:solidFill>
                  <a:srgbClr val="0000FF"/>
                </a:solidFill>
                <a:latin typeface="Times New Roman" pitchFamily="18" charset="0"/>
              </a:rPr>
              <a:t>id</a:t>
            </a:r>
            <a:r>
              <a:rPr lang="pt-BR" altLang="zh-CN" i="1" dirty="0" smtClean="0">
                <a:solidFill>
                  <a:srgbClr val="0000FF"/>
                </a:solidFill>
                <a:latin typeface="Times New Roman" pitchFamily="18" charset="0"/>
              </a:rPr>
              <a:t>.entry;    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num</a:t>
            </a:r>
            <a:r>
              <a:rPr lang="en-US" altLang="zh-CN" dirty="0">
                <a:solidFill>
                  <a:srgbClr val="0000FF"/>
                </a:solidFill>
                <a:latin typeface="Times New Roman" pitchFamily="18" charset="0"/>
              </a:rPr>
              <a:t>=1; </a:t>
            </a:r>
            <a:endParaRPr lang="zh-CN" altLang="zh-CN" dirty="0">
              <a:solidFill>
                <a:srgbClr val="0000FF"/>
              </a:solidFill>
              <a:latin typeface="Times New Roman" pitchFamily="18" charset="0"/>
            </a:endParaRPr>
          </a:p>
          <a:p>
            <a:r>
              <a:rPr lang="en-US" altLang="zh-CN" i="1" dirty="0" smtClean="0">
                <a:solidFill>
                  <a:srgbClr val="0000FF"/>
                </a:solidFill>
                <a:latin typeface="Times New Roman" pitchFamily="18" charset="0"/>
              </a:rPr>
              <a:t>   </a:t>
            </a:r>
            <a:r>
              <a:rPr lang="en-US" altLang="zh-CN" i="1" dirty="0" err="1" smtClean="0">
                <a:solidFill>
                  <a:srgbClr val="0000FF"/>
                </a:solidFill>
                <a:latin typeface="Times New Roman" pitchFamily="18" charset="0"/>
              </a:rPr>
              <a:t>appendqueue</a:t>
            </a:r>
            <a:r>
              <a:rPr lang="en-US" altLang="zh-CN" dirty="0" smtClean="0">
                <a:solidFill>
                  <a:srgbClr val="0000FF"/>
                </a:solidFill>
                <a:latin typeface="Times New Roman" pitchFamily="18" charset="0"/>
              </a:rPr>
              <a:t>(</a:t>
            </a:r>
            <a:r>
              <a:rPr lang="en-US" altLang="zh-CN" i="1" dirty="0" err="1" smtClean="0">
                <a:solidFill>
                  <a:srgbClr val="0000FF"/>
                </a:solidFill>
                <a:latin typeface="Times New Roman" pitchFamily="18" charset="0"/>
              </a:rPr>
              <a:t>rparam</a:t>
            </a:r>
            <a:r>
              <a:rPr lang="en-US" altLang="zh-CN" dirty="0" err="1" smtClean="0">
                <a:solidFill>
                  <a:srgbClr val="0000FF"/>
                </a:solidFill>
                <a:latin typeface="Times New Roman" pitchFamily="18" charset="0"/>
              </a:rPr>
              <a:t>.</a:t>
            </a:r>
            <a:r>
              <a:rPr lang="en-US" altLang="zh-CN" i="1" dirty="0" err="1" smtClean="0">
                <a:solidFill>
                  <a:srgbClr val="0000FF"/>
                </a:solidFill>
                <a:latin typeface="Times New Roman" pitchFamily="18" charset="0"/>
              </a:rPr>
              <a:t>queue</a:t>
            </a:r>
            <a:r>
              <a:rPr lang="en-US" altLang="zh-CN" dirty="0">
                <a:solidFill>
                  <a:srgbClr val="0000FF"/>
                </a:solidFill>
                <a:latin typeface="Times New Roman" pitchFamily="18" charset="0"/>
              </a:rPr>
              <a:t>, </a:t>
            </a:r>
            <a:r>
              <a:rPr lang="pt-BR" altLang="zh-CN" i="1" dirty="0">
                <a:solidFill>
                  <a:srgbClr val="0000FF"/>
                </a:solidFill>
                <a:latin typeface="Times New Roman" pitchFamily="18" charset="0"/>
              </a:rPr>
              <a:t>E</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entry</a:t>
            </a:r>
            <a:r>
              <a:rPr lang="en-US" altLang="zh-CN" dirty="0">
                <a:solidFill>
                  <a:srgbClr val="0000FF"/>
                </a:solidFill>
                <a:latin typeface="Times New Roman" pitchFamily="18" charset="0"/>
              </a:rPr>
              <a:t>); }</a:t>
            </a:r>
            <a:endParaRPr lang="zh-CN" altLang="en-US" dirty="0" smtClean="0">
              <a:solidFill>
                <a:srgbClr val="0000FF"/>
              </a:solidFill>
              <a:latin typeface="Times New Roman" pitchFamily="18" charset="0"/>
            </a:endParaRPr>
          </a:p>
        </p:txBody>
      </p:sp>
      <p:sp>
        <p:nvSpPr>
          <p:cNvPr id="18" name="矩形 17"/>
          <p:cNvSpPr/>
          <p:nvPr/>
        </p:nvSpPr>
        <p:spPr bwMode="auto">
          <a:xfrm>
            <a:off x="3136952" y="5139190"/>
            <a:ext cx="5710523" cy="162018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a:solidFill>
                  <a:srgbClr val="0000FF"/>
                </a:solidFill>
                <a:latin typeface="Times New Roman" pitchFamily="18" charset="0"/>
              </a:rPr>
              <a:t>{ </a:t>
            </a:r>
            <a:r>
              <a:rPr lang="en-US" altLang="zh-CN" dirty="0" smtClean="0">
                <a:solidFill>
                  <a:srgbClr val="0000FF"/>
                </a:solidFill>
                <a:latin typeface="Times New Roman" pitchFamily="18" charset="0"/>
              </a:rPr>
              <a:t> </a:t>
            </a:r>
            <a:r>
              <a:rPr lang="pt-BR" altLang="zh-CN" i="1" dirty="0" smtClean="0">
                <a:solidFill>
                  <a:srgbClr val="0000FF"/>
                </a:solidFill>
                <a:latin typeface="Times New Roman" pitchFamily="18" charset="0"/>
              </a:rPr>
              <a:t>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queue</a:t>
            </a:r>
            <a:r>
              <a:rPr lang="en-US" altLang="zh-CN" dirty="0">
                <a:solidFill>
                  <a:srgbClr val="0000FF"/>
                </a:solidFill>
                <a:latin typeface="Times New Roman" pitchFamily="18" charset="0"/>
              </a:rPr>
              <a:t>=</a:t>
            </a:r>
            <a:r>
              <a:rPr lang="pt-BR" altLang="zh-CN" i="1" dirty="0">
                <a:solidFill>
                  <a:srgbClr val="0000FF"/>
                </a:solidFill>
                <a:latin typeface="Times New Roman" pitchFamily="18" charset="0"/>
              </a:rPr>
              <a:t>rparam</a:t>
            </a:r>
            <a:r>
              <a:rPr lang="pt-BR" altLang="zh-CN" baseline="-25000" dirty="0">
                <a:solidFill>
                  <a:srgbClr val="0000FF"/>
                </a:solidFill>
                <a:latin typeface="Times New Roman" pitchFamily="18" charset="0"/>
              </a:rPr>
              <a:t>1</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queue</a:t>
            </a:r>
            <a:r>
              <a:rPr lang="en-US"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pt-BR" altLang="zh-CN" i="1" dirty="0" smtClean="0">
                <a:solidFill>
                  <a:srgbClr val="0000FF"/>
                </a:solidFill>
                <a:latin typeface="Times New Roman" pitchFamily="18" charset="0"/>
              </a:rPr>
              <a:t>   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entry</a:t>
            </a:r>
            <a:r>
              <a:rPr lang="en-US" altLang="zh-CN" dirty="0">
                <a:solidFill>
                  <a:srgbClr val="0000FF"/>
                </a:solidFill>
                <a:latin typeface="Times New Roman" pitchFamily="18" charset="0"/>
              </a:rPr>
              <a:t>=</a:t>
            </a:r>
            <a:r>
              <a:rPr lang="pt-BR" altLang="zh-CN" i="1" dirty="0">
                <a:solidFill>
                  <a:srgbClr val="0000FF"/>
                </a:solidFill>
                <a:latin typeface="Times New Roman" pitchFamily="18" charset="0"/>
              </a:rPr>
              <a:t>rparam</a:t>
            </a:r>
            <a:r>
              <a:rPr lang="pt-BR" altLang="zh-CN" baseline="-25000" dirty="0">
                <a:solidFill>
                  <a:srgbClr val="0000FF"/>
                </a:solidFill>
                <a:latin typeface="Times New Roman" pitchFamily="18" charset="0"/>
              </a:rPr>
              <a:t>1</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entry</a:t>
            </a:r>
            <a:r>
              <a:rPr lang="en-US"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pt-BR" altLang="zh-CN" i="1" dirty="0" smtClean="0">
                <a:solidFill>
                  <a:srgbClr val="0000FF"/>
                </a:solidFill>
                <a:latin typeface="Times New Roman" pitchFamily="18" charset="0"/>
              </a:rPr>
              <a:t>   rparam</a:t>
            </a:r>
            <a:r>
              <a:rPr lang="pt-BR" altLang="zh-CN" dirty="0" smtClean="0">
                <a:solidFill>
                  <a:srgbClr val="0000FF"/>
                </a:solidFill>
                <a:latin typeface="Times New Roman" pitchFamily="18" charset="0"/>
              </a:rPr>
              <a:t>.</a:t>
            </a:r>
            <a:r>
              <a:rPr lang="pt-BR" altLang="zh-CN" i="1" dirty="0" smtClean="0">
                <a:solidFill>
                  <a:srgbClr val="0000FF"/>
                </a:solidFill>
                <a:latin typeface="Times New Roman" pitchFamily="18" charset="0"/>
              </a:rPr>
              <a:t>num</a:t>
            </a:r>
            <a:r>
              <a:rPr lang="en-US" altLang="zh-CN" dirty="0">
                <a:solidFill>
                  <a:srgbClr val="0000FF"/>
                </a:solidFill>
                <a:latin typeface="Times New Roman" pitchFamily="18" charset="0"/>
              </a:rPr>
              <a:t>=</a:t>
            </a:r>
            <a:r>
              <a:rPr lang="pt-BR" altLang="zh-CN" i="1" dirty="0">
                <a:solidFill>
                  <a:srgbClr val="0000FF"/>
                </a:solidFill>
                <a:latin typeface="Times New Roman" pitchFamily="18" charset="0"/>
              </a:rPr>
              <a:t>rparam</a:t>
            </a:r>
            <a:r>
              <a:rPr lang="pt-BR" altLang="zh-CN" baseline="-25000" dirty="0">
                <a:solidFill>
                  <a:srgbClr val="0000FF"/>
                </a:solidFill>
                <a:latin typeface="Times New Roman" pitchFamily="18" charset="0"/>
              </a:rPr>
              <a:t>1</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num</a:t>
            </a:r>
            <a:r>
              <a:rPr lang="en-US" altLang="zh-CN" dirty="0">
                <a:solidFill>
                  <a:srgbClr val="0000FF"/>
                </a:solidFill>
                <a:latin typeface="Times New Roman" pitchFamily="18" charset="0"/>
              </a:rPr>
              <a:t> +1;</a:t>
            </a:r>
            <a:endParaRPr lang="zh-CN" altLang="zh-CN" dirty="0">
              <a:solidFill>
                <a:srgbClr val="0000FF"/>
              </a:solidFill>
              <a:latin typeface="Times New Roman" pitchFamily="18" charset="0"/>
            </a:endParaRPr>
          </a:p>
          <a:p>
            <a:r>
              <a:rPr lang="en-US" altLang="zh-CN" i="1" dirty="0" smtClean="0">
                <a:solidFill>
                  <a:srgbClr val="0000FF"/>
                </a:solidFill>
                <a:latin typeface="Times New Roman" pitchFamily="18" charset="0"/>
              </a:rPr>
              <a:t>   </a:t>
            </a:r>
            <a:r>
              <a:rPr lang="en-US" altLang="zh-CN" i="1" dirty="0" err="1" smtClean="0">
                <a:solidFill>
                  <a:srgbClr val="0000FF"/>
                </a:solidFill>
                <a:latin typeface="Times New Roman" pitchFamily="18" charset="0"/>
              </a:rPr>
              <a:t>appendqueue</a:t>
            </a:r>
            <a:r>
              <a:rPr lang="en-US" altLang="zh-CN" dirty="0" smtClean="0">
                <a:solidFill>
                  <a:srgbClr val="0000FF"/>
                </a:solidFill>
                <a:latin typeface="Times New Roman" pitchFamily="18" charset="0"/>
              </a:rPr>
              <a:t>(</a:t>
            </a:r>
            <a:r>
              <a:rPr lang="en-US" altLang="zh-CN" i="1" dirty="0" err="1" smtClean="0">
                <a:solidFill>
                  <a:srgbClr val="0000FF"/>
                </a:solidFill>
                <a:latin typeface="Times New Roman" pitchFamily="18" charset="0"/>
              </a:rPr>
              <a:t>rparam</a:t>
            </a:r>
            <a:r>
              <a:rPr lang="en-US" altLang="zh-CN" dirty="0" err="1" smtClean="0">
                <a:solidFill>
                  <a:srgbClr val="0000FF"/>
                </a:solidFill>
                <a:latin typeface="Times New Roman" pitchFamily="18" charset="0"/>
              </a:rPr>
              <a:t>.</a:t>
            </a:r>
            <a:r>
              <a:rPr lang="en-US" altLang="zh-CN" i="1" dirty="0" err="1" smtClean="0">
                <a:solidFill>
                  <a:srgbClr val="0000FF"/>
                </a:solidFill>
                <a:latin typeface="Times New Roman" pitchFamily="18" charset="0"/>
              </a:rPr>
              <a:t>queue</a:t>
            </a:r>
            <a:r>
              <a:rPr lang="en-US" altLang="zh-CN" dirty="0">
                <a:solidFill>
                  <a:srgbClr val="0000FF"/>
                </a:solidFill>
                <a:latin typeface="Times New Roman" pitchFamily="18" charset="0"/>
              </a:rPr>
              <a:t>, </a:t>
            </a:r>
            <a:r>
              <a:rPr lang="pt-BR" altLang="zh-CN" i="1" dirty="0">
                <a:solidFill>
                  <a:srgbClr val="0000FF"/>
                </a:solidFill>
                <a:latin typeface="Times New Roman" pitchFamily="18" charset="0"/>
              </a:rPr>
              <a:t>E</a:t>
            </a:r>
            <a:r>
              <a:rPr lang="pt-BR" altLang="zh-CN" dirty="0">
                <a:solidFill>
                  <a:srgbClr val="0000FF"/>
                </a:solidFill>
                <a:latin typeface="Times New Roman" pitchFamily="18" charset="0"/>
              </a:rPr>
              <a:t>.</a:t>
            </a:r>
            <a:r>
              <a:rPr lang="pt-BR" altLang="zh-CN" i="1" dirty="0">
                <a:solidFill>
                  <a:srgbClr val="0000FF"/>
                </a:solidFill>
                <a:latin typeface="Times New Roman" pitchFamily="18" charset="0"/>
              </a:rPr>
              <a:t>entry</a:t>
            </a:r>
            <a:r>
              <a:rPr lang="en-US" altLang="zh-CN" dirty="0">
                <a:solidFill>
                  <a:srgbClr val="0000FF"/>
                </a:solidFill>
                <a:latin typeface="Times New Roman" pitchFamily="18" charset="0"/>
              </a:rPr>
              <a:t>); }</a:t>
            </a:r>
            <a:endParaRPr lang="zh-CN" altLang="en-US" dirty="0" smtClean="0">
              <a:solidFill>
                <a:srgbClr val="0000FF"/>
              </a:solidFill>
              <a:latin typeface="Times New Roman" pitchFamily="18" charset="0"/>
            </a:endParaRPr>
          </a:p>
        </p:txBody>
      </p:sp>
    </p:spTree>
    <p:extLst>
      <p:ext uri="{BB962C8B-B14F-4D97-AF65-F5344CB8AC3E}">
        <p14:creationId xmlns:p14="http://schemas.microsoft.com/office/powerpoint/2010/main" val="1209376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wipe(left)">
                                      <p:cBhvr>
                                        <p:cTn id="7" dur="500"/>
                                        <p:tgtEl>
                                          <p:spTgt spid="306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left)">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left)">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left)">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P spid="12" grpId="0" build="p" autoUpdateAnimBg="0"/>
      <p:bldP spid="13" grpId="0" build="p" autoUpdateAnimBg="0"/>
      <p:bldP spid="14" grpId="0" build="p" autoUpdateAnimBg="0"/>
      <p:bldP spid="2"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01FFFAC-BE7C-42C3-8A30-086DE62BB2F2}" type="slidenum">
              <a:rPr lang="en-US" altLang="zh-CN" sz="1400" b="0" smtClean="0">
                <a:latin typeface="Times New Roman" pitchFamily="18" charset="0"/>
              </a:rPr>
              <a:pPr eaLnBrk="1" hangingPunct="1"/>
              <a:t>15</a:t>
            </a:fld>
            <a:endParaRPr lang="en-US" altLang="zh-CN" sz="1400" b="0" smtClean="0">
              <a:latin typeface="Times New Roman" pitchFamily="18" charset="0"/>
            </a:endParaRPr>
          </a:p>
        </p:txBody>
      </p:sp>
      <p:sp>
        <p:nvSpPr>
          <p:cNvPr id="9219" name="Rectangle 2"/>
          <p:cNvSpPr>
            <a:spLocks noGrp="1" noChangeArrowheads="1"/>
          </p:cNvSpPr>
          <p:nvPr>
            <p:ph type="title"/>
          </p:nvPr>
        </p:nvSpPr>
        <p:spPr/>
        <p:txBody>
          <a:bodyPr/>
          <a:lstStyle/>
          <a:p>
            <a:pPr eaLnBrk="1" hangingPunct="1"/>
            <a:r>
              <a:rPr lang="zh-CN" altLang="en-US" smtClean="0">
                <a:latin typeface="宋体" pitchFamily="2" charset="-122"/>
              </a:rPr>
              <a:t>语法制导翻译的一般步骤</a:t>
            </a:r>
          </a:p>
        </p:txBody>
      </p:sp>
      <p:sp>
        <p:nvSpPr>
          <p:cNvPr id="9220" name="Text Box 5"/>
          <p:cNvSpPr txBox="1">
            <a:spLocks noChangeArrowheads="1"/>
          </p:cNvSpPr>
          <p:nvPr/>
        </p:nvSpPr>
        <p:spPr bwMode="auto">
          <a:xfrm>
            <a:off x="476250" y="1763713"/>
            <a:ext cx="837088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30000"/>
              </a:lnSpc>
            </a:pPr>
            <a:r>
              <a:rPr lang="zh-CN" altLang="en-US" dirty="0">
                <a:latin typeface="黑体" pitchFamily="2" charset="-122"/>
              </a:rPr>
              <a:t>输入符号串</a:t>
            </a:r>
          </a:p>
          <a:p>
            <a:pPr algn="just" eaLnBrk="1" hangingPunct="1">
              <a:lnSpc>
                <a:spcPct val="130000"/>
              </a:lnSpc>
            </a:pPr>
            <a:r>
              <a:rPr lang="zh-CN" altLang="en-US" dirty="0">
                <a:latin typeface="黑体" pitchFamily="2" charset="-122"/>
              </a:rPr>
              <a:t>          </a:t>
            </a:r>
            <a:r>
              <a:rPr lang="zh-CN" altLang="en-US" dirty="0" smtClean="0">
                <a:latin typeface="黑体" pitchFamily="2" charset="-122"/>
              </a:rPr>
              <a:t> 分析树</a:t>
            </a:r>
            <a:endParaRPr lang="zh-CN" altLang="en-US" dirty="0">
              <a:latin typeface="黑体" pitchFamily="2" charset="-122"/>
            </a:endParaRPr>
          </a:p>
          <a:p>
            <a:pPr algn="just" eaLnBrk="1" hangingPunct="1">
              <a:lnSpc>
                <a:spcPct val="130000"/>
              </a:lnSpc>
            </a:pPr>
            <a:r>
              <a:rPr lang="zh-CN" altLang="en-US" dirty="0">
                <a:latin typeface="黑体" pitchFamily="2" charset="-122"/>
              </a:rPr>
              <a:t>                </a:t>
            </a:r>
            <a:r>
              <a:rPr lang="zh-CN" altLang="en-US" dirty="0" smtClean="0">
                <a:latin typeface="黑体" pitchFamily="2" charset="-122"/>
              </a:rPr>
              <a:t>  依赖图</a:t>
            </a:r>
            <a:endParaRPr lang="zh-CN" altLang="en-US" dirty="0">
              <a:latin typeface="黑体" pitchFamily="2" charset="-122"/>
            </a:endParaRPr>
          </a:p>
          <a:p>
            <a:pPr algn="just" eaLnBrk="1" hangingPunct="1">
              <a:lnSpc>
                <a:spcPct val="130000"/>
              </a:lnSpc>
            </a:pPr>
            <a:r>
              <a:rPr lang="zh-CN" altLang="en-US" dirty="0">
                <a:latin typeface="黑体" pitchFamily="2" charset="-122"/>
              </a:rPr>
              <a:t>                        </a:t>
            </a:r>
            <a:r>
              <a:rPr lang="zh-CN" altLang="en-US" dirty="0" smtClean="0">
                <a:latin typeface="黑体" pitchFamily="2" charset="-122"/>
              </a:rPr>
              <a:t> 语义</a:t>
            </a:r>
            <a:r>
              <a:rPr lang="zh-CN" altLang="en-US" dirty="0">
                <a:latin typeface="黑体" pitchFamily="2" charset="-122"/>
              </a:rPr>
              <a:t>规则的计算顺序</a:t>
            </a:r>
          </a:p>
          <a:p>
            <a:pPr algn="just" eaLnBrk="1" hangingPunct="1">
              <a:lnSpc>
                <a:spcPct val="130000"/>
              </a:lnSpc>
            </a:pPr>
            <a:r>
              <a:rPr lang="zh-CN" altLang="en-US" dirty="0">
                <a:latin typeface="黑体" pitchFamily="2" charset="-122"/>
              </a:rPr>
              <a:t>                                           </a:t>
            </a:r>
            <a:r>
              <a:rPr lang="zh-CN" altLang="en-US" dirty="0" smtClean="0">
                <a:latin typeface="黑体" pitchFamily="2" charset="-122"/>
              </a:rPr>
              <a:t> 计算</a:t>
            </a:r>
            <a:r>
              <a:rPr lang="zh-CN" altLang="en-US" dirty="0">
                <a:latin typeface="黑体" pitchFamily="2" charset="-122"/>
              </a:rPr>
              <a:t>结果</a:t>
            </a:r>
          </a:p>
        </p:txBody>
      </p:sp>
      <p:sp>
        <p:nvSpPr>
          <p:cNvPr id="9221" name="Line 6"/>
          <p:cNvSpPr>
            <a:spLocks noChangeShapeType="1"/>
          </p:cNvSpPr>
          <p:nvPr/>
        </p:nvSpPr>
        <p:spPr bwMode="auto">
          <a:xfrm>
            <a:off x="1387112" y="2528900"/>
            <a:ext cx="709613"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2" name="Line 7"/>
          <p:cNvSpPr>
            <a:spLocks noChangeShapeType="1"/>
          </p:cNvSpPr>
          <p:nvPr/>
        </p:nvSpPr>
        <p:spPr bwMode="auto">
          <a:xfrm>
            <a:off x="2467232" y="3024200"/>
            <a:ext cx="709613"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3" name="Line 8"/>
          <p:cNvSpPr>
            <a:spLocks noChangeShapeType="1"/>
          </p:cNvSpPr>
          <p:nvPr/>
        </p:nvSpPr>
        <p:spPr bwMode="auto">
          <a:xfrm>
            <a:off x="3536885" y="3519500"/>
            <a:ext cx="70961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24" name="Line 9"/>
          <p:cNvSpPr>
            <a:spLocks noChangeShapeType="1"/>
          </p:cNvSpPr>
          <p:nvPr/>
        </p:nvSpPr>
        <p:spPr bwMode="auto">
          <a:xfrm>
            <a:off x="6472678" y="3970350"/>
            <a:ext cx="70961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EA6BE051-A417-479D-8BED-471E13C1280D}" type="slidenum">
              <a:rPr lang="en-US" altLang="zh-CN" sz="1400" b="0" smtClean="0">
                <a:latin typeface="Times New Roman" pitchFamily="18" charset="0"/>
              </a:rPr>
              <a:pPr eaLnBrk="1" hangingPunct="1"/>
              <a:t>16</a:t>
            </a:fld>
            <a:endParaRPr lang="en-US" altLang="zh-CN" sz="1400" b="0" smtClean="0">
              <a:latin typeface="Times New Roman" pitchFamily="18" charset="0"/>
            </a:endParaRPr>
          </a:p>
        </p:txBody>
      </p:sp>
      <p:sp>
        <p:nvSpPr>
          <p:cNvPr id="8195" name="Rectangle 2"/>
          <p:cNvSpPr>
            <a:spLocks noGrp="1" noChangeArrowheads="1"/>
          </p:cNvSpPr>
          <p:nvPr>
            <p:ph type="title"/>
          </p:nvPr>
        </p:nvSpPr>
        <p:spPr/>
        <p:txBody>
          <a:bodyPr/>
          <a:lstStyle/>
          <a:p>
            <a:pPr eaLnBrk="1" hangingPunct="1"/>
            <a:r>
              <a:rPr lang="zh-CN" altLang="en-US" sz="3600" dirty="0" smtClean="0">
                <a:solidFill>
                  <a:srgbClr val="FF0000"/>
                </a:solidFill>
              </a:rPr>
              <a:t>语义规则的执行时机</a:t>
            </a:r>
          </a:p>
        </p:txBody>
      </p:sp>
      <p:sp>
        <p:nvSpPr>
          <p:cNvPr id="189443" name="Rectangle 3"/>
          <p:cNvSpPr>
            <a:spLocks noGrp="1" noChangeArrowheads="1"/>
          </p:cNvSpPr>
          <p:nvPr>
            <p:ph type="body" idx="1"/>
          </p:nvPr>
        </p:nvSpPr>
        <p:spPr/>
        <p:txBody>
          <a:bodyPr/>
          <a:lstStyle/>
          <a:p>
            <a:pPr eaLnBrk="1" hangingPunct="1">
              <a:lnSpc>
                <a:spcPct val="90000"/>
              </a:lnSpc>
            </a:pPr>
            <a:r>
              <a:rPr lang="zh-CN" altLang="en-US" dirty="0" smtClean="0"/>
              <a:t>可以用一个或多个子程序（称为</a:t>
            </a:r>
            <a:r>
              <a:rPr lang="zh-CN" altLang="en-US" dirty="0" smtClean="0">
                <a:solidFill>
                  <a:srgbClr val="0000FF"/>
                </a:solidFill>
              </a:rPr>
              <a:t>语义动作</a:t>
            </a:r>
            <a:r>
              <a:rPr lang="zh-CN" altLang="en-US" dirty="0" smtClean="0"/>
              <a:t>）所要完成的功能描述产生式的语义。</a:t>
            </a:r>
          </a:p>
          <a:p>
            <a:pPr eaLnBrk="1" hangingPunct="1">
              <a:lnSpc>
                <a:spcPct val="90000"/>
              </a:lnSpc>
            </a:pPr>
            <a:r>
              <a:rPr lang="zh-CN" altLang="en-US" dirty="0" smtClean="0"/>
              <a:t>在</a:t>
            </a:r>
            <a:r>
              <a:rPr lang="zh-CN" altLang="en-US" dirty="0" smtClean="0">
                <a:solidFill>
                  <a:srgbClr val="0000FF"/>
                </a:solidFill>
              </a:rPr>
              <a:t>语法分析过程中</a:t>
            </a:r>
            <a:r>
              <a:rPr lang="zh-CN" altLang="en-US" dirty="0" smtClean="0"/>
              <a:t>使用某个产生式时，在</a:t>
            </a:r>
            <a:r>
              <a:rPr lang="zh-CN" altLang="en-US" dirty="0" smtClean="0">
                <a:solidFill>
                  <a:srgbClr val="0000FF"/>
                </a:solidFill>
              </a:rPr>
              <a:t>适当的时机</a:t>
            </a:r>
            <a:r>
              <a:rPr lang="zh-CN" altLang="en-US" dirty="0" smtClean="0"/>
              <a:t>执行相应的语义动作，完成所需要的翻译。</a:t>
            </a:r>
            <a:endParaRPr lang="zh-CN" altLang="en-US" sz="1600" dirty="0" smtClean="0"/>
          </a:p>
          <a:p>
            <a:pPr eaLnBrk="1" hangingPunct="1">
              <a:lnSpc>
                <a:spcPct val="90000"/>
              </a:lnSpc>
            </a:pPr>
            <a:r>
              <a:rPr lang="zh-CN" altLang="en-US" dirty="0" smtClean="0"/>
              <a:t>把语义动作</a:t>
            </a:r>
            <a:r>
              <a:rPr lang="zh-CN" altLang="en-US" dirty="0" smtClean="0">
                <a:solidFill>
                  <a:srgbClr val="0000FF"/>
                </a:solidFill>
              </a:rPr>
              <a:t>插入到产生式中适当的</a:t>
            </a:r>
            <a:r>
              <a:rPr lang="zh-CN" altLang="en-US" dirty="0">
                <a:solidFill>
                  <a:srgbClr val="0000FF"/>
                </a:solidFill>
              </a:rPr>
              <a:t>位置</a:t>
            </a:r>
            <a:r>
              <a:rPr lang="zh-CN" altLang="en-US" dirty="0" smtClean="0"/>
              <a:t>，从而形成</a:t>
            </a:r>
            <a:r>
              <a:rPr lang="zh-CN" altLang="en-US" dirty="0" smtClean="0">
                <a:solidFill>
                  <a:srgbClr val="FF3300"/>
                </a:solidFill>
              </a:rPr>
              <a:t>翻译方案</a:t>
            </a:r>
            <a:r>
              <a:rPr lang="zh-CN" altLang="en-US" dirty="0" smtClean="0"/>
              <a:t>。</a:t>
            </a:r>
            <a:endParaRPr lang="en-US" altLang="zh-CN" dirty="0" smtClean="0"/>
          </a:p>
          <a:p>
            <a:pPr lvl="2" eaLnBrk="1" hangingPunct="1">
              <a:lnSpc>
                <a:spcPct val="90000"/>
              </a:lnSpc>
            </a:pPr>
            <a:endParaRPr lang="zh-CN" altLang="en-US" dirty="0" smtClean="0"/>
          </a:p>
          <a:p>
            <a:pPr algn="just" eaLnBrk="1" hangingPunct="1">
              <a:lnSpc>
                <a:spcPct val="90000"/>
              </a:lnSpc>
            </a:pPr>
            <a:r>
              <a:rPr lang="zh-CN" altLang="en-US" dirty="0" smtClean="0">
                <a:latin typeface="宋体" pitchFamily="2" charset="-122"/>
              </a:rPr>
              <a:t>语法制导定义是对翻译的高层次的说明，它隐蔽了一些实现细节，无须指明翻译时语义规则的计算次序。</a:t>
            </a:r>
          </a:p>
          <a:p>
            <a:pPr algn="just" eaLnBrk="1" hangingPunct="1">
              <a:lnSpc>
                <a:spcPct val="90000"/>
              </a:lnSpc>
            </a:pPr>
            <a:r>
              <a:rPr lang="zh-CN" altLang="en-US" dirty="0" smtClean="0">
                <a:latin typeface="宋体" pitchFamily="2" charset="-122"/>
              </a:rPr>
              <a:t>翻译方案指明了语义规则的计算次序，规定了语义动作的执行时机。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wipe(left)">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wipe(left)">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wipe(left)">
                                      <p:cBhvr>
                                        <p:cTn id="17" dur="500"/>
                                        <p:tgtEl>
                                          <p:spTgt spid="189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wipe(left)">
                                      <p:cBhvr>
                                        <p:cTn id="22" dur="500"/>
                                        <p:tgtEl>
                                          <p:spTgt spid="1894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wipe(left)">
                                      <p:cBhvr>
                                        <p:cTn id="27" dur="500"/>
                                        <p:tgtEl>
                                          <p:spTgt spid="189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75B5B74-0EB3-4F8B-BC98-B77B9FEE9C43}" type="slidenum">
              <a:rPr lang="en-US" altLang="zh-CN" sz="1400" b="0" smtClean="0">
                <a:latin typeface="Times New Roman" pitchFamily="18" charset="0"/>
              </a:rPr>
              <a:pPr eaLnBrk="1" hangingPunct="1"/>
              <a:t>17</a:t>
            </a:fld>
            <a:endParaRPr lang="en-US" altLang="zh-CN" sz="1400" b="0" smtClean="0">
              <a:latin typeface="Times New Roman" pitchFamily="18" charset="0"/>
            </a:endParaRPr>
          </a:p>
        </p:txBody>
      </p:sp>
      <p:sp>
        <p:nvSpPr>
          <p:cNvPr id="12291" name="Rectangle 2"/>
          <p:cNvSpPr>
            <a:spLocks noGrp="1" noChangeArrowheads="1"/>
          </p:cNvSpPr>
          <p:nvPr>
            <p:ph type="title"/>
          </p:nvPr>
        </p:nvSpPr>
        <p:spPr/>
        <p:txBody>
          <a:bodyPr/>
          <a:lstStyle/>
          <a:p>
            <a:pPr eaLnBrk="1" hangingPunct="1"/>
            <a:r>
              <a:rPr lang="en-US" altLang="zh-CN" dirty="0"/>
              <a:t>5.1  </a:t>
            </a:r>
            <a:r>
              <a:rPr lang="zh-CN" altLang="en-US" dirty="0"/>
              <a:t>语法制导定义及翻译方案</a:t>
            </a:r>
            <a:endParaRPr lang="zh-CN" altLang="en-US" dirty="0" smtClean="0"/>
          </a:p>
        </p:txBody>
      </p:sp>
      <p:sp>
        <p:nvSpPr>
          <p:cNvPr id="12292" name="Rectangle 3"/>
          <p:cNvSpPr>
            <a:spLocks noGrp="1" noChangeArrowheads="1"/>
          </p:cNvSpPr>
          <p:nvPr>
            <p:ph type="body" idx="1"/>
          </p:nvPr>
        </p:nvSpPr>
        <p:spPr/>
        <p:txBody>
          <a:bodyPr/>
          <a:lstStyle/>
          <a:p>
            <a:pPr eaLnBrk="1" hangingPunct="1">
              <a:buFont typeface="Monotype Sorts" pitchFamily="2" charset="2"/>
              <a:buNone/>
            </a:pPr>
            <a:r>
              <a:rPr lang="en-US" altLang="zh-CN" dirty="0" smtClean="0">
                <a:latin typeface="宋体" pitchFamily="2" charset="-122"/>
              </a:rPr>
              <a:t>5.1.1  </a:t>
            </a:r>
            <a:r>
              <a:rPr lang="zh-CN" altLang="en-US" dirty="0" smtClean="0">
                <a:latin typeface="宋体" pitchFamily="2" charset="-122"/>
              </a:rPr>
              <a:t>语法制导定义</a:t>
            </a:r>
          </a:p>
          <a:p>
            <a:pPr eaLnBrk="1" hangingPunct="1">
              <a:buFont typeface="Monotype Sorts" pitchFamily="2" charset="2"/>
              <a:buNone/>
            </a:pPr>
            <a:r>
              <a:rPr lang="en-US" altLang="zh-CN" dirty="0" smtClean="0">
                <a:latin typeface="宋体" pitchFamily="2" charset="-122"/>
              </a:rPr>
              <a:t>5.1.2  </a:t>
            </a:r>
            <a:r>
              <a:rPr lang="zh-CN" altLang="en-US" dirty="0" smtClean="0">
                <a:latin typeface="宋体" pitchFamily="2" charset="-122"/>
              </a:rPr>
              <a:t>依赖图</a:t>
            </a:r>
          </a:p>
          <a:p>
            <a:pPr eaLnBrk="1" hangingPunct="1">
              <a:buFont typeface="Monotype Sorts" pitchFamily="2" charset="2"/>
              <a:buNone/>
            </a:pPr>
            <a:r>
              <a:rPr lang="en-US" altLang="zh-CN" dirty="0" smtClean="0">
                <a:latin typeface="宋体" pitchFamily="2" charset="-122"/>
              </a:rPr>
              <a:t>5.1.3  </a:t>
            </a:r>
            <a:r>
              <a:rPr lang="zh-CN" altLang="en-US" dirty="0" smtClean="0">
                <a:latin typeface="宋体" pitchFamily="2" charset="-122"/>
              </a:rPr>
              <a:t>计算次序</a:t>
            </a:r>
          </a:p>
          <a:p>
            <a:pPr eaLnBrk="1" hangingPunct="1">
              <a:buFont typeface="Monotype Sorts" pitchFamily="2" charset="2"/>
              <a:buNone/>
            </a:pPr>
            <a:r>
              <a:rPr lang="en-US" altLang="zh-CN" dirty="0" smtClean="0">
                <a:latin typeface="宋体" pitchFamily="2" charset="-122"/>
              </a:rPr>
              <a:t>5.1.4  S</a:t>
            </a:r>
            <a:r>
              <a:rPr lang="zh-CN" altLang="en-US" dirty="0" smtClean="0">
                <a:latin typeface="宋体" pitchFamily="2" charset="-122"/>
              </a:rPr>
              <a:t>属性定义和</a:t>
            </a:r>
            <a:r>
              <a:rPr lang="en-US" altLang="zh-CN" dirty="0" smtClean="0">
                <a:latin typeface="宋体" pitchFamily="2" charset="-122"/>
              </a:rPr>
              <a:t>L</a:t>
            </a:r>
            <a:r>
              <a:rPr lang="zh-CN" altLang="en-US" dirty="0" smtClean="0">
                <a:latin typeface="宋体" pitchFamily="2" charset="-122"/>
              </a:rPr>
              <a:t>属性定义</a:t>
            </a:r>
          </a:p>
          <a:p>
            <a:pPr eaLnBrk="1" hangingPunct="1">
              <a:buFont typeface="Monotype Sorts" pitchFamily="2" charset="2"/>
              <a:buNone/>
            </a:pPr>
            <a:r>
              <a:rPr lang="en-US" altLang="zh-CN" dirty="0" smtClean="0">
                <a:latin typeface="宋体" pitchFamily="2" charset="-122"/>
              </a:rPr>
              <a:t>5.1.5  </a:t>
            </a:r>
            <a:r>
              <a:rPr lang="zh-CN" altLang="en-US" dirty="0" smtClean="0">
                <a:latin typeface="宋体" pitchFamily="2" charset="-122"/>
              </a:rPr>
              <a:t>翻译方案</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B741E86-6317-44AB-9D42-5FE1ACB06DDD}" type="slidenum">
              <a:rPr lang="en-US" altLang="zh-CN" sz="1400" b="0" smtClean="0">
                <a:latin typeface="Times New Roman" pitchFamily="18" charset="0"/>
              </a:rPr>
              <a:pPr eaLnBrk="1" hangingPunct="1"/>
              <a:t>18</a:t>
            </a:fld>
            <a:endParaRPr lang="en-US" altLang="zh-CN" sz="1400" b="0" smtClean="0">
              <a:latin typeface="Times New Roman" pitchFamily="18" charset="0"/>
            </a:endParaRPr>
          </a:p>
        </p:txBody>
      </p:sp>
      <p:sp>
        <p:nvSpPr>
          <p:cNvPr id="11267" name="Rectangle 2"/>
          <p:cNvSpPr>
            <a:spLocks noGrp="1" noChangeArrowheads="1"/>
          </p:cNvSpPr>
          <p:nvPr>
            <p:ph type="title"/>
          </p:nvPr>
        </p:nvSpPr>
        <p:spPr/>
        <p:txBody>
          <a:bodyPr/>
          <a:lstStyle/>
          <a:p>
            <a:pPr eaLnBrk="1" hangingPunct="1"/>
            <a:r>
              <a:rPr lang="en-US" altLang="zh-CN" sz="4400" dirty="0" smtClean="0"/>
              <a:t>5.1.1  </a:t>
            </a:r>
            <a:r>
              <a:rPr lang="zh-CN" altLang="en-US" sz="4400" dirty="0" smtClean="0"/>
              <a:t>语法制导定义</a:t>
            </a:r>
          </a:p>
        </p:txBody>
      </p:sp>
      <p:sp>
        <p:nvSpPr>
          <p:cNvPr id="194563" name="Rectangle 3"/>
          <p:cNvSpPr>
            <a:spLocks noGrp="1" noChangeArrowheads="1"/>
          </p:cNvSpPr>
          <p:nvPr>
            <p:ph type="body" idx="1"/>
          </p:nvPr>
        </p:nvSpPr>
        <p:spPr/>
        <p:txBody>
          <a:bodyPr/>
          <a:lstStyle/>
          <a:p>
            <a:pPr eaLnBrk="1" hangingPunct="1"/>
            <a:r>
              <a:rPr lang="zh-CN" altLang="en-US" sz="2400" dirty="0" smtClean="0"/>
              <a:t>对上下文无关文法的推广</a:t>
            </a:r>
          </a:p>
          <a:p>
            <a:pPr eaLnBrk="1" hangingPunct="1"/>
            <a:r>
              <a:rPr lang="zh-CN" altLang="en-US" sz="2400" dirty="0" smtClean="0"/>
              <a:t>每个文法符号都可以有一个</a:t>
            </a:r>
            <a:r>
              <a:rPr lang="zh-CN" altLang="en-US" sz="2400" dirty="0" smtClean="0">
                <a:solidFill>
                  <a:srgbClr val="0000FF"/>
                </a:solidFill>
              </a:rPr>
              <a:t>属性集</a:t>
            </a:r>
            <a:r>
              <a:rPr lang="zh-CN" altLang="en-US" sz="2400" dirty="0" smtClean="0"/>
              <a:t>，其中可以包括两类属性：综合属性和继承属性。</a:t>
            </a:r>
          </a:p>
          <a:p>
            <a:pPr lvl="1" eaLnBrk="1" hangingPunct="1"/>
            <a:r>
              <a:rPr lang="zh-CN" altLang="en-US" sz="2000" dirty="0" smtClean="0"/>
              <a:t>左部符号的综合属性是从该产生式右部文法符号的属性值计算出来的；在分析树中，一个内部结点的</a:t>
            </a:r>
            <a:r>
              <a:rPr lang="zh-CN" altLang="en-US" sz="2000" dirty="0" smtClean="0">
                <a:solidFill>
                  <a:srgbClr val="0000FF"/>
                </a:solidFill>
              </a:rPr>
              <a:t>综合属性</a:t>
            </a:r>
            <a:r>
              <a:rPr lang="zh-CN" altLang="en-US" sz="2000" dirty="0" smtClean="0"/>
              <a:t>是从其子结点的属性值计算出来的。</a:t>
            </a:r>
          </a:p>
          <a:p>
            <a:pPr lvl="1" eaLnBrk="1" hangingPunct="1"/>
            <a:r>
              <a:rPr lang="zh-CN" altLang="en-US" sz="2000" dirty="0" smtClean="0"/>
              <a:t>出现在产生式右部的某文法符号的</a:t>
            </a:r>
            <a:r>
              <a:rPr lang="zh-CN" altLang="en-US" sz="2000" dirty="0" smtClean="0">
                <a:solidFill>
                  <a:srgbClr val="0000FF"/>
                </a:solidFill>
              </a:rPr>
              <a:t>继承属性</a:t>
            </a:r>
            <a:r>
              <a:rPr lang="zh-CN" altLang="en-US" sz="2000" dirty="0" smtClean="0"/>
              <a:t>是从其所在产生式的左部非终结符号和</a:t>
            </a:r>
            <a:r>
              <a:rPr lang="en-US" altLang="zh-CN" sz="2000" dirty="0" smtClean="0"/>
              <a:t>/</a:t>
            </a:r>
            <a:r>
              <a:rPr lang="zh-CN" altLang="en-US" sz="2000" dirty="0" smtClean="0"/>
              <a:t>或右部文法符号的属性值计算出来的；</a:t>
            </a:r>
            <a:br>
              <a:rPr lang="zh-CN" altLang="en-US" sz="2000" dirty="0" smtClean="0"/>
            </a:br>
            <a:r>
              <a:rPr lang="zh-CN" altLang="en-US" sz="2000" dirty="0" smtClean="0"/>
              <a:t>在分析树中，一个结点的</a:t>
            </a:r>
            <a:r>
              <a:rPr lang="zh-CN" altLang="en-US" sz="2000" dirty="0" smtClean="0">
                <a:solidFill>
                  <a:srgbClr val="0000FF"/>
                </a:solidFill>
              </a:rPr>
              <a:t>继承属性</a:t>
            </a:r>
            <a:r>
              <a:rPr lang="zh-CN" altLang="en-US" sz="2000" dirty="0" smtClean="0"/>
              <a:t>是从其兄弟结点和</a:t>
            </a:r>
            <a:r>
              <a:rPr lang="en-US" altLang="zh-CN" sz="2000" dirty="0" smtClean="0"/>
              <a:t>/</a:t>
            </a:r>
            <a:r>
              <a:rPr lang="zh-CN" altLang="en-US" sz="2000" dirty="0" smtClean="0"/>
              <a:t>或父结点的属性值计算出来的。</a:t>
            </a:r>
          </a:p>
          <a:p>
            <a:pPr lvl="1" eaLnBrk="1" hangingPunct="1"/>
            <a:r>
              <a:rPr lang="zh-CN" altLang="en-US" sz="2000" dirty="0" smtClean="0"/>
              <a:t>分析树中某个结点的</a:t>
            </a:r>
            <a:r>
              <a:rPr lang="zh-CN" altLang="en-US" sz="2000" dirty="0" smtClean="0">
                <a:solidFill>
                  <a:srgbClr val="0000FF"/>
                </a:solidFill>
              </a:rPr>
              <a:t>属性值</a:t>
            </a:r>
            <a:r>
              <a:rPr lang="zh-CN" altLang="en-US" sz="2000" dirty="0" smtClean="0"/>
              <a:t>是由与在这个结点上所用产生式相应的</a:t>
            </a:r>
            <a:r>
              <a:rPr lang="zh-CN" altLang="en-US" sz="2000" dirty="0" smtClean="0">
                <a:solidFill>
                  <a:srgbClr val="0000FF"/>
                </a:solidFill>
              </a:rPr>
              <a:t>语义规则决定的</a:t>
            </a:r>
            <a:r>
              <a:rPr lang="zh-CN" altLang="en-US" sz="2000" dirty="0" smtClean="0"/>
              <a:t>。</a:t>
            </a:r>
          </a:p>
          <a:p>
            <a:pPr eaLnBrk="1" hangingPunct="1"/>
            <a:r>
              <a:rPr lang="zh-CN" altLang="en-US" sz="2400" dirty="0" smtClean="0"/>
              <a:t>和产生式相联系的</a:t>
            </a:r>
            <a:r>
              <a:rPr lang="zh-CN" altLang="en-US" sz="2400" dirty="0" smtClean="0">
                <a:solidFill>
                  <a:srgbClr val="0000FF"/>
                </a:solidFill>
              </a:rPr>
              <a:t>语义规则建立了属性之间的关系</a:t>
            </a:r>
            <a:r>
              <a:rPr lang="zh-CN" altLang="en-US" sz="2400" dirty="0" smtClean="0"/>
              <a:t>，这些关系可用</a:t>
            </a:r>
            <a:r>
              <a:rPr lang="zh-CN" altLang="en-US" sz="2400" dirty="0" smtClean="0">
                <a:solidFill>
                  <a:srgbClr val="0000FF"/>
                </a:solidFill>
              </a:rPr>
              <a:t>有向图</a:t>
            </a:r>
            <a:r>
              <a:rPr lang="zh-CN" altLang="en-US" sz="2400" dirty="0" smtClean="0"/>
              <a:t>（即：</a:t>
            </a:r>
            <a:r>
              <a:rPr lang="zh-CN" altLang="en-US" sz="2400" dirty="0" smtClean="0">
                <a:solidFill>
                  <a:srgbClr val="0000FF"/>
                </a:solidFill>
              </a:rPr>
              <a:t>依赖图</a:t>
            </a:r>
            <a:r>
              <a:rPr lang="zh-CN" altLang="en-US" sz="2400" dirty="0" smtClean="0"/>
              <a:t>）来表示。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up)">
                                      <p:cBhvr>
                                        <p:cTn id="7" dur="500"/>
                                        <p:tgtEl>
                                          <p:spTgt spid="19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wipe(up)">
                                      <p:cBhvr>
                                        <p:cTn id="12" dur="500"/>
                                        <p:tgtEl>
                                          <p:spTgt spid="194563">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4563">
                                            <p:txEl>
                                              <p:pRg st="2" end="2"/>
                                            </p:txEl>
                                          </p:spTgt>
                                        </p:tgtEl>
                                        <p:attrNameLst>
                                          <p:attrName>style.visibility</p:attrName>
                                        </p:attrNameLst>
                                      </p:cBhvr>
                                      <p:to>
                                        <p:strVal val="visible"/>
                                      </p:to>
                                    </p:set>
                                    <p:animEffect transition="in" filter="wipe(up)">
                                      <p:cBhvr>
                                        <p:cTn id="16" dur="500"/>
                                        <p:tgtEl>
                                          <p:spTgt spid="194563">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4563">
                                            <p:txEl>
                                              <p:pRg st="3" end="3"/>
                                            </p:txEl>
                                          </p:spTgt>
                                        </p:tgtEl>
                                        <p:attrNameLst>
                                          <p:attrName>style.visibility</p:attrName>
                                        </p:attrNameLst>
                                      </p:cBhvr>
                                      <p:to>
                                        <p:strVal val="visible"/>
                                      </p:to>
                                    </p:set>
                                    <p:animEffect transition="in" filter="wipe(up)">
                                      <p:cBhvr>
                                        <p:cTn id="20" dur="500"/>
                                        <p:tgtEl>
                                          <p:spTgt spid="194563">
                                            <p:txEl>
                                              <p:pRg st="3" end="3"/>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94563">
                                            <p:txEl>
                                              <p:pRg st="4" end="4"/>
                                            </p:txEl>
                                          </p:spTgt>
                                        </p:tgtEl>
                                        <p:attrNameLst>
                                          <p:attrName>style.visibility</p:attrName>
                                        </p:attrNameLst>
                                      </p:cBhvr>
                                      <p:to>
                                        <p:strVal val="visible"/>
                                      </p:to>
                                    </p:set>
                                    <p:animEffect transition="in" filter="wipe(up)">
                                      <p:cBhvr>
                                        <p:cTn id="24" dur="500"/>
                                        <p:tgtEl>
                                          <p:spTgt spid="19456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4563">
                                            <p:txEl>
                                              <p:pRg st="5" end="5"/>
                                            </p:txEl>
                                          </p:spTgt>
                                        </p:tgtEl>
                                        <p:attrNameLst>
                                          <p:attrName>style.visibility</p:attrName>
                                        </p:attrNameLst>
                                      </p:cBhvr>
                                      <p:to>
                                        <p:strVal val="visible"/>
                                      </p:to>
                                    </p:set>
                                    <p:animEffect transition="in" filter="wipe(up)">
                                      <p:cBhvr>
                                        <p:cTn id="29" dur="500"/>
                                        <p:tgtEl>
                                          <p:spTgt spid="194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47B134D-DE5D-4A15-AB38-97E1E095DB21}" type="slidenum">
              <a:rPr lang="en-US" altLang="zh-CN" sz="1400" b="0" smtClean="0">
                <a:latin typeface="Times New Roman" pitchFamily="18" charset="0"/>
              </a:rPr>
              <a:pPr eaLnBrk="1" hangingPunct="1"/>
              <a:t>19</a:t>
            </a:fld>
            <a:endParaRPr lang="en-US" altLang="zh-CN" sz="1400" b="0" smtClean="0">
              <a:latin typeface="Times New Roman" pitchFamily="18" charset="0"/>
            </a:endParaRPr>
          </a:p>
        </p:txBody>
      </p:sp>
      <p:sp>
        <p:nvSpPr>
          <p:cNvPr id="13315" name="Rectangle 2"/>
          <p:cNvSpPr>
            <a:spLocks noGrp="1" noChangeArrowheads="1"/>
          </p:cNvSpPr>
          <p:nvPr>
            <p:ph type="title"/>
          </p:nvPr>
        </p:nvSpPr>
        <p:spPr/>
        <p:txBody>
          <a:bodyPr/>
          <a:lstStyle/>
          <a:p>
            <a:pPr eaLnBrk="1" hangingPunct="1"/>
            <a:r>
              <a:rPr lang="zh-CN" altLang="en-US" dirty="0" smtClean="0">
                <a:latin typeface="宋体" pitchFamily="2" charset="-122"/>
              </a:rPr>
              <a:t>语法制导定义</a:t>
            </a:r>
            <a:endParaRPr lang="zh-CN" altLang="en-US" dirty="0" smtClean="0">
              <a:latin typeface="楷体_GB2312" pitchFamily="49" charset="-122"/>
              <a:ea typeface="楷体_GB2312" pitchFamily="49" charset="-122"/>
            </a:endParaRPr>
          </a:p>
        </p:txBody>
      </p:sp>
      <p:sp>
        <p:nvSpPr>
          <p:cNvPr id="198659" name="Rectangle 3"/>
          <p:cNvSpPr>
            <a:spLocks noGrp="1" noChangeArrowheads="1"/>
          </p:cNvSpPr>
          <p:nvPr>
            <p:ph type="body" idx="1"/>
          </p:nvPr>
        </p:nvSpPr>
        <p:spPr>
          <a:xfrm>
            <a:off x="395288" y="1143000"/>
            <a:ext cx="8335962" cy="5410200"/>
          </a:xfrm>
        </p:spPr>
        <p:txBody>
          <a:bodyPr/>
          <a:lstStyle/>
          <a:p>
            <a:pPr marL="0" indent="0" algn="just"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在一个语法制导定义中，对应于每一个文法产生式</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zh-CN" altLang="en-US" dirty="0" smtClean="0">
                <a:latin typeface="Times New Roman" panose="02020603050405020304" pitchFamily="18" charset="0"/>
                <a:cs typeface="Times New Roman" panose="02020603050405020304" pitchFamily="18" charset="0"/>
                <a:sym typeface="Symbol" pitchFamily="18" charset="2"/>
              </a:rPr>
              <a:t>，</a:t>
            </a:r>
            <a:r>
              <a:rPr lang="zh-CN" altLang="en-US" dirty="0" smtClean="0">
                <a:latin typeface="Times New Roman" panose="02020603050405020304" pitchFamily="18" charset="0"/>
                <a:cs typeface="Times New Roman" panose="02020603050405020304" pitchFamily="18" charset="0"/>
              </a:rPr>
              <a:t>都有与之相联系的一组语义规则，其形式为：</a:t>
            </a:r>
            <a:r>
              <a:rPr lang="en-US" altLang="zh-CN"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a:t>
            </a:r>
          </a:p>
          <a:p>
            <a:pPr marL="0" indent="0"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这里，</a:t>
            </a:r>
            <a:r>
              <a:rPr lang="zh-CN" altLang="en-US" dirty="0" smtClean="0">
                <a:latin typeface="Times New Roman" panose="02020603050405020304" pitchFamily="18" charset="0"/>
                <a:cs typeface="Times New Roman" panose="02020603050405020304" pitchFamily="18" charset="0"/>
                <a:sym typeface="Symbol" pitchFamily="18" charset="2"/>
              </a:rPr>
              <a:t></a:t>
            </a:r>
            <a:r>
              <a:rPr lang="zh-CN" altLang="en-US" dirty="0" smtClean="0">
                <a:latin typeface="Times New Roman" panose="02020603050405020304" pitchFamily="18" charset="0"/>
                <a:cs typeface="Times New Roman" panose="02020603050405020304" pitchFamily="18" charset="0"/>
              </a:rPr>
              <a:t>是一个函数，而且</a:t>
            </a:r>
          </a:p>
          <a:p>
            <a:pPr marL="1047750" lvl="1" indent="-590550" eaLnBrk="1" hangingPunct="1">
              <a:buFontTx/>
              <a:buNone/>
            </a:pPr>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如果</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是</a:t>
            </a:r>
            <a:r>
              <a:rPr lang="en-US" altLang="zh-CN" dirty="0" smtClean="0">
                <a:solidFill>
                  <a:srgbClr val="0000FF"/>
                </a:solidFill>
                <a:latin typeface="Times New Roman" panose="02020603050405020304" pitchFamily="18" charset="0"/>
                <a:cs typeface="Times New Roman" panose="02020603050405020304" pitchFamily="18" charset="0"/>
              </a:rPr>
              <a:t>A</a:t>
            </a:r>
            <a:r>
              <a:rPr lang="zh-CN" altLang="en-US" dirty="0" smtClean="0">
                <a:solidFill>
                  <a:srgbClr val="0000FF"/>
                </a:solidFill>
                <a:latin typeface="Times New Roman" panose="02020603050405020304" pitchFamily="18" charset="0"/>
                <a:cs typeface="Times New Roman" panose="02020603050405020304" pitchFamily="18" charset="0"/>
              </a:rPr>
              <a:t>的一个综合属性</a:t>
            </a:r>
            <a:r>
              <a:rPr lang="zh-CN" altLang="en-US" dirty="0" smtClean="0">
                <a:latin typeface="Times New Roman" panose="02020603050405020304" pitchFamily="18" charset="0"/>
                <a:cs typeface="Times New Roman" panose="02020603050405020304" pitchFamily="18" charset="0"/>
              </a:rPr>
              <a:t>，则 </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是产生式右部文法符号的属性或者</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的继承属性；</a:t>
            </a:r>
          </a:p>
          <a:p>
            <a:pPr marL="1047750" lvl="1" indent="-590550" eaLnBrk="1" hangingPunct="1">
              <a:buFontTx/>
              <a:buNone/>
            </a:pPr>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如果</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是产生式</a:t>
            </a:r>
            <a:r>
              <a:rPr lang="zh-CN" altLang="en-US" dirty="0" smtClean="0">
                <a:solidFill>
                  <a:srgbClr val="0000FF"/>
                </a:solidFill>
                <a:latin typeface="Times New Roman" panose="02020603050405020304" pitchFamily="18" charset="0"/>
                <a:cs typeface="Times New Roman" panose="02020603050405020304" pitchFamily="18" charset="0"/>
              </a:rPr>
              <a:t>右部某个文法符号的一个继承属性</a:t>
            </a:r>
            <a:r>
              <a:rPr lang="zh-CN" altLang="en-US"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是</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或产生式右部任何文法符号的属性。</a:t>
            </a:r>
          </a:p>
          <a:p>
            <a:pPr marL="1466850" lvl="2" eaLnBrk="1" hangingPunct="1">
              <a:buFontTx/>
              <a:buNone/>
            </a:pPr>
            <a:endParaRPr lang="zh-CN" altLang="en-US" dirty="0" smtClean="0">
              <a:latin typeface="Times New Roman" panose="02020603050405020304" pitchFamily="18" charset="0"/>
              <a:cs typeface="Times New Roman" panose="02020603050405020304" pitchFamily="18" charset="0"/>
            </a:endParaRPr>
          </a:p>
          <a:p>
            <a:pPr marL="0" indent="0" eaLnBrk="1" hangingPunct="1"/>
            <a:r>
              <a:rPr lang="zh-CN" altLang="en-US" dirty="0" smtClean="0">
                <a:latin typeface="Times New Roman" panose="02020603050405020304" pitchFamily="18" charset="0"/>
                <a:cs typeface="Times New Roman" panose="02020603050405020304" pitchFamily="18" charset="0"/>
              </a:rPr>
              <a:t> 属性</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依赖于属性</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a:t>
            </a:r>
          </a:p>
          <a:p>
            <a:pPr marL="0" indent="0" eaLnBrk="1" hangingPunct="1"/>
            <a:r>
              <a:rPr lang="zh-CN" altLang="en-US" dirty="0" smtClean="0">
                <a:latin typeface="Times New Roman" panose="02020603050405020304" pitchFamily="18" charset="0"/>
                <a:cs typeface="Times New Roman" panose="02020603050405020304" pitchFamily="18" charset="0"/>
              </a:rPr>
              <a:t> 语义规则函数都不具有</a:t>
            </a:r>
            <a:r>
              <a:rPr lang="zh-CN" altLang="en-US" dirty="0" smtClean="0">
                <a:solidFill>
                  <a:srgbClr val="0000FF"/>
                </a:solidFill>
                <a:latin typeface="Times New Roman" panose="02020603050405020304" pitchFamily="18" charset="0"/>
                <a:cs typeface="Times New Roman" panose="02020603050405020304" pitchFamily="18" charset="0"/>
              </a:rPr>
              <a:t>副作用</a:t>
            </a:r>
            <a:r>
              <a:rPr lang="zh-CN" altLang="en-US" dirty="0" smtClean="0">
                <a:latin typeface="Times New Roman" panose="02020603050405020304" pitchFamily="18" charset="0"/>
                <a:cs typeface="Times New Roman" panose="02020603050405020304" pitchFamily="18" charset="0"/>
              </a:rPr>
              <a:t>的语法制导定义称</a:t>
            </a:r>
            <a:br>
              <a:rPr lang="zh-CN" altLang="en-US" dirty="0" smtClean="0">
                <a:latin typeface="Times New Roman" panose="02020603050405020304" pitchFamily="18" charset="0"/>
                <a:cs typeface="Times New Roman" panose="02020603050405020304" pitchFamily="18" charset="0"/>
              </a:rPr>
            </a:br>
            <a:r>
              <a:rPr lang="zh-CN" altLang="en-US" dirty="0" smtClean="0">
                <a:latin typeface="Times New Roman" panose="02020603050405020304" pitchFamily="18" charset="0"/>
                <a:cs typeface="Times New Roman" panose="02020603050405020304" pitchFamily="18" charset="0"/>
              </a:rPr>
              <a:t>  为</a:t>
            </a:r>
            <a:r>
              <a:rPr lang="zh-CN" altLang="en-US" dirty="0" smtClean="0">
                <a:solidFill>
                  <a:srgbClr val="0000FF"/>
                </a:solidFill>
                <a:latin typeface="Times New Roman" panose="02020603050405020304" pitchFamily="18" charset="0"/>
                <a:cs typeface="Times New Roman" panose="02020603050405020304" pitchFamily="18" charset="0"/>
              </a:rPr>
              <a:t>属性文法</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up)">
                                      <p:cBhvr>
                                        <p:cTn id="7" dur="500"/>
                                        <p:tgtEl>
                                          <p:spTgt spid="19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wipe(up)">
                                      <p:cBhvr>
                                        <p:cTn id="12" dur="500"/>
                                        <p:tgtEl>
                                          <p:spTgt spid="198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wipe(up)">
                                      <p:cBhvr>
                                        <p:cTn id="17" dur="500"/>
                                        <p:tgtEl>
                                          <p:spTgt spid="198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wipe(up)">
                                      <p:cBhvr>
                                        <p:cTn id="22" dur="500"/>
                                        <p:tgtEl>
                                          <p:spTgt spid="198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8659">
                                            <p:txEl>
                                              <p:pRg st="5" end="5"/>
                                            </p:txEl>
                                          </p:spTgt>
                                        </p:tgtEl>
                                        <p:attrNameLst>
                                          <p:attrName>style.visibility</p:attrName>
                                        </p:attrNameLst>
                                      </p:cBhvr>
                                      <p:to>
                                        <p:strVal val="visible"/>
                                      </p:to>
                                    </p:set>
                                    <p:animEffect transition="in" filter="wipe(up)">
                                      <p:cBhvr>
                                        <p:cTn id="27" dur="500"/>
                                        <p:tgtEl>
                                          <p:spTgt spid="1986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8659">
                                            <p:txEl>
                                              <p:pRg st="6" end="6"/>
                                            </p:txEl>
                                          </p:spTgt>
                                        </p:tgtEl>
                                        <p:attrNameLst>
                                          <p:attrName>style.visibility</p:attrName>
                                        </p:attrNameLst>
                                      </p:cBhvr>
                                      <p:to>
                                        <p:strVal val="visible"/>
                                      </p:to>
                                    </p:set>
                                    <p:animEffect transition="in" filter="wipe(up)">
                                      <p:cBhvr>
                                        <p:cTn id="32" dur="500"/>
                                        <p:tgtEl>
                                          <p:spTgt spid="198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685800" y="2163763"/>
            <a:ext cx="7696200" cy="20574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en-US" altLang="zh-CN" sz="3200" b="1" dirty="0">
                <a:solidFill>
                  <a:srgbClr val="000000"/>
                </a:solidFill>
                <a:latin typeface="楷体_GB2312" pitchFamily="49" charset="-122"/>
                <a:ea typeface="楷体_GB2312" pitchFamily="49" charset="-122"/>
              </a:rPr>
              <a:t>		 </a:t>
            </a:r>
            <a:r>
              <a:rPr lang="zh-CN" altLang="en-US" sz="3200" b="1" dirty="0">
                <a:solidFill>
                  <a:srgbClr val="000000"/>
                </a:solidFill>
                <a:latin typeface="楷体_GB2312" pitchFamily="49" charset="-122"/>
                <a:ea typeface="楷体_GB2312" pitchFamily="49" charset="-122"/>
              </a:rPr>
              <a:t>在语法分析过程中，随着分析的步步进展，根据每个产生式所对应的语义规则描述的语义动作（或语义子程序）进行翻译的办法称作</a:t>
            </a:r>
            <a:r>
              <a:rPr lang="zh-CN" altLang="en-US" sz="3200" b="1" dirty="0">
                <a:solidFill>
                  <a:srgbClr val="0000FF"/>
                </a:solidFill>
                <a:latin typeface="楷体_GB2312" pitchFamily="49" charset="-122"/>
                <a:ea typeface="楷体_GB2312" pitchFamily="49" charset="-122"/>
              </a:rPr>
              <a:t>语法制导翻译</a:t>
            </a:r>
            <a:r>
              <a:rPr lang="zh-CN" altLang="en-US" sz="3200" b="1" dirty="0">
                <a:solidFill>
                  <a:srgbClr val="000000"/>
                </a:solidFill>
                <a:latin typeface="楷体_GB2312" pitchFamily="49" charset="-122"/>
                <a:ea typeface="楷体_GB2312" pitchFamily="49" charset="-122"/>
              </a:rPr>
              <a:t>。</a:t>
            </a:r>
          </a:p>
        </p:txBody>
      </p:sp>
      <p:sp>
        <p:nvSpPr>
          <p:cNvPr id="23555" name="Rectangle 5"/>
          <p:cNvSpPr>
            <a:spLocks noGrp="1" noChangeArrowheads="1"/>
          </p:cNvSpPr>
          <p:nvPr>
            <p:ph type="title"/>
          </p:nvPr>
        </p:nvSpPr>
        <p:spPr>
          <a:xfrm>
            <a:off x="539750" y="714375"/>
            <a:ext cx="7772400" cy="914400"/>
          </a:xfrm>
          <a:noFill/>
        </p:spPr>
        <p:txBody>
          <a:bodyPr/>
          <a:lstStyle/>
          <a:p>
            <a:pPr eaLnBrk="1" hangingPunct="1"/>
            <a:r>
              <a:rPr lang="zh-CN" altLang="en-US" b="1" smtClean="0"/>
              <a:t>语法制导翻译</a:t>
            </a:r>
          </a:p>
        </p:txBody>
      </p:sp>
    </p:spTree>
    <p:extLst>
      <p:ext uri="{BB962C8B-B14F-4D97-AF65-F5344CB8AC3E}">
        <p14:creationId xmlns:p14="http://schemas.microsoft.com/office/powerpoint/2010/main" val="3770006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arn(outVertical)">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F1C363E-4E6E-45BA-A2B1-400730AE3FAC}" type="slidenum">
              <a:rPr lang="en-US" altLang="zh-CN" sz="1400" b="0" smtClean="0">
                <a:latin typeface="Times New Roman" pitchFamily="18" charset="0"/>
              </a:rPr>
              <a:pPr eaLnBrk="1" hangingPunct="1"/>
              <a:t>20</a:t>
            </a:fld>
            <a:endParaRPr lang="en-US" altLang="zh-CN" sz="1400" b="0" smtClean="0">
              <a:latin typeface="Times New Roman" pitchFamily="18" charset="0"/>
            </a:endParaRPr>
          </a:p>
        </p:txBody>
      </p:sp>
      <p:sp>
        <p:nvSpPr>
          <p:cNvPr id="14339" name="Rectangle 2"/>
          <p:cNvSpPr>
            <a:spLocks noGrp="1" noChangeArrowheads="1"/>
          </p:cNvSpPr>
          <p:nvPr>
            <p:ph type="title"/>
          </p:nvPr>
        </p:nvSpPr>
        <p:spPr/>
        <p:txBody>
          <a:bodyPr/>
          <a:lstStyle/>
          <a:p>
            <a:pPr eaLnBrk="1" hangingPunct="1"/>
            <a:r>
              <a:rPr lang="zh-CN" altLang="en-US" smtClean="0"/>
              <a:t>语义规则</a:t>
            </a:r>
          </a:p>
        </p:txBody>
      </p:sp>
      <p:sp>
        <p:nvSpPr>
          <p:cNvPr id="199683" name="Rectangle 3"/>
          <p:cNvSpPr>
            <a:spLocks noGrp="1" noChangeArrowheads="1"/>
          </p:cNvSpPr>
          <p:nvPr>
            <p:ph type="body" idx="1"/>
          </p:nvPr>
        </p:nvSpPr>
        <p:spPr/>
        <p:txBody>
          <a:bodyPr/>
          <a:lstStyle/>
          <a:p>
            <a:pPr eaLnBrk="1" hangingPunct="1"/>
            <a:r>
              <a:rPr lang="zh-CN" altLang="en-US" dirty="0" smtClean="0"/>
              <a:t>一般情况：</a:t>
            </a:r>
          </a:p>
          <a:p>
            <a:pPr lvl="1" eaLnBrk="1" hangingPunct="1"/>
            <a:r>
              <a:rPr lang="zh-CN" altLang="en-US" dirty="0" smtClean="0"/>
              <a:t>语义规则函数可写成表达式的形式。</a:t>
            </a:r>
            <a:endParaRPr lang="en-US" altLang="zh-CN" dirty="0" smtClean="0"/>
          </a:p>
          <a:p>
            <a:pPr lvl="1" eaLnBrk="1" hangingPunct="1"/>
            <a:r>
              <a:rPr lang="zh-CN" altLang="en-US" dirty="0" smtClean="0"/>
              <a:t>比如：</a:t>
            </a:r>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E.val</a:t>
            </a:r>
            <a:r>
              <a:rPr lang="en-US" altLang="zh-CN" dirty="0">
                <a:latin typeface="Times New Roman" pitchFamily="18" charset="0"/>
                <a:ea typeface="宋体" pitchFamily="2" charset="-122"/>
              </a:rPr>
              <a:t>=E</a:t>
            </a:r>
            <a:r>
              <a:rPr lang="en-US" altLang="zh-CN" baseline="-25000" dirty="0">
                <a:latin typeface="Times New Roman" pitchFamily="18" charset="0"/>
                <a:ea typeface="宋体" pitchFamily="2" charset="-122"/>
              </a:rPr>
              <a:t>1</a:t>
            </a:r>
            <a:r>
              <a:rPr lang="en-US" altLang="zh-CN" dirty="0">
                <a:latin typeface="Times New Roman" pitchFamily="18" charset="0"/>
                <a:ea typeface="宋体" pitchFamily="2" charset="-122"/>
              </a:rPr>
              <a:t>.val+T.val</a:t>
            </a:r>
            <a:endParaRPr lang="zh-CN" altLang="en-US" dirty="0" smtClean="0"/>
          </a:p>
          <a:p>
            <a:pPr eaLnBrk="1" hangingPunct="1"/>
            <a:r>
              <a:rPr lang="zh-CN" altLang="en-US" dirty="0" smtClean="0"/>
              <a:t>某些情况下：</a:t>
            </a:r>
          </a:p>
          <a:p>
            <a:pPr lvl="1" eaLnBrk="1" hangingPunct="1"/>
            <a:r>
              <a:rPr lang="zh-CN" altLang="en-US" dirty="0" smtClean="0"/>
              <a:t>一个语义规则的唯一目的就是</a:t>
            </a:r>
            <a:r>
              <a:rPr lang="zh-CN" altLang="en-US" dirty="0" smtClean="0">
                <a:solidFill>
                  <a:srgbClr val="0000FF"/>
                </a:solidFill>
              </a:rPr>
              <a:t>产生某个副作用</a:t>
            </a:r>
            <a:r>
              <a:rPr lang="zh-CN" altLang="en-US" dirty="0" smtClean="0"/>
              <a:t>，如打印一个值、向符号表中插入一条记录等；</a:t>
            </a:r>
          </a:p>
          <a:p>
            <a:pPr lvl="1" eaLnBrk="1" hangingPunct="1"/>
            <a:r>
              <a:rPr lang="zh-CN" altLang="en-US" dirty="0" smtClean="0"/>
              <a:t>这样的语义规则通常写成</a:t>
            </a:r>
            <a:r>
              <a:rPr lang="zh-CN" altLang="en-US" dirty="0" smtClean="0">
                <a:solidFill>
                  <a:srgbClr val="0000FF"/>
                </a:solidFill>
              </a:rPr>
              <a:t>过程调用或程序段</a:t>
            </a:r>
            <a:r>
              <a:rPr lang="zh-CN" altLang="en-US" dirty="0" smtClean="0"/>
              <a:t>。</a:t>
            </a:r>
          </a:p>
          <a:p>
            <a:pPr lvl="1" eaLnBrk="1" hangingPunct="1"/>
            <a:r>
              <a:rPr lang="zh-CN" altLang="en-US" dirty="0" smtClean="0"/>
              <a:t>看成是相应产生式左部非终结符号的</a:t>
            </a:r>
            <a:r>
              <a:rPr lang="zh-CN" altLang="en-US" dirty="0" smtClean="0">
                <a:solidFill>
                  <a:srgbClr val="0000FF"/>
                </a:solidFill>
              </a:rPr>
              <a:t>虚拟综合属性</a:t>
            </a:r>
            <a:r>
              <a:rPr lang="zh-CN" altLang="en-US" dirty="0" smtClean="0"/>
              <a:t>。</a:t>
            </a:r>
          </a:p>
          <a:p>
            <a:pPr lvl="1" eaLnBrk="1" hangingPunct="1"/>
            <a:r>
              <a:rPr lang="zh-CN" altLang="en-US" dirty="0" smtClean="0"/>
              <a:t>虚属性和符号‘</a:t>
            </a:r>
            <a:r>
              <a:rPr lang="en-US" altLang="zh-CN" dirty="0" smtClean="0"/>
              <a:t>=’</a:t>
            </a:r>
            <a:r>
              <a:rPr lang="zh-CN" altLang="en-US" dirty="0" smtClean="0"/>
              <a:t>都没有表示出来。</a:t>
            </a:r>
            <a:endParaRPr lang="en-US" altLang="zh-CN" dirty="0" smtClean="0"/>
          </a:p>
          <a:p>
            <a:pPr lvl="1" eaLnBrk="1" hangingPunct="1"/>
            <a:r>
              <a:rPr lang="zh-CN" altLang="en-US" dirty="0" smtClean="0"/>
              <a:t>比如：</a:t>
            </a:r>
            <a:r>
              <a:rPr lang="en-US" altLang="zh-CN" dirty="0" smtClean="0">
                <a:latin typeface="Times New Roman" panose="02020603050405020304" pitchFamily="18" charset="0"/>
                <a:cs typeface="Times New Roman" panose="02020603050405020304" pitchFamily="18" charset="0"/>
              </a:rPr>
              <a:t>print(</a:t>
            </a:r>
            <a:r>
              <a:rPr lang="en-US" altLang="zh-CN" dirty="0" err="1" smtClean="0">
                <a:latin typeface="Times New Roman" panose="02020603050405020304" pitchFamily="18" charset="0"/>
                <a:cs typeface="Times New Roman" panose="02020603050405020304" pitchFamily="18" charset="0"/>
              </a:rPr>
              <a:t>E.val</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up)">
                                      <p:cBhvr>
                                        <p:cTn id="7" dur="500"/>
                                        <p:tgtEl>
                                          <p:spTgt spid="19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wipe(up)">
                                      <p:cBhvr>
                                        <p:cTn id="12" dur="500"/>
                                        <p:tgtEl>
                                          <p:spTgt spid="199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wipe(up)">
                                      <p:cBhvr>
                                        <p:cTn id="17" dur="500"/>
                                        <p:tgtEl>
                                          <p:spTgt spid="199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wipe(up)">
                                      <p:cBhvr>
                                        <p:cTn id="22" dur="500"/>
                                        <p:tgtEl>
                                          <p:spTgt spid="199683">
                                            <p:txEl>
                                              <p:pRg st="3" end="3"/>
                                            </p:txEl>
                                          </p:spTgt>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99683">
                                            <p:txEl>
                                              <p:pRg st="4" end="4"/>
                                            </p:txEl>
                                          </p:spTgt>
                                        </p:tgtEl>
                                        <p:attrNameLst>
                                          <p:attrName>style.visibility</p:attrName>
                                        </p:attrNameLst>
                                      </p:cBhvr>
                                      <p:to>
                                        <p:strVal val="visible"/>
                                      </p:to>
                                    </p:set>
                                    <p:animEffect transition="in" filter="wipe(up)">
                                      <p:cBhvr>
                                        <p:cTn id="26" dur="500"/>
                                        <p:tgtEl>
                                          <p:spTgt spid="199683">
                                            <p:txEl>
                                              <p:pRg st="4" end="4"/>
                                            </p:txEl>
                                          </p:spTgt>
                                        </p:tgtEl>
                                      </p:cBhvr>
                                    </p:animEffect>
                                  </p:childTnLst>
                                </p:cTn>
                              </p:par>
                            </p:childTnLst>
                          </p:cTn>
                        </p:par>
                        <p:par>
                          <p:cTn id="27" fill="hold" nodeType="afterGroup">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99683">
                                            <p:txEl>
                                              <p:pRg st="5" end="5"/>
                                            </p:txEl>
                                          </p:spTgt>
                                        </p:tgtEl>
                                        <p:attrNameLst>
                                          <p:attrName>style.visibility</p:attrName>
                                        </p:attrNameLst>
                                      </p:cBhvr>
                                      <p:to>
                                        <p:strVal val="visible"/>
                                      </p:to>
                                    </p:set>
                                    <p:animEffect transition="in" filter="wipe(up)">
                                      <p:cBhvr>
                                        <p:cTn id="30" dur="500"/>
                                        <p:tgtEl>
                                          <p:spTgt spid="199683">
                                            <p:txEl>
                                              <p:pRg st="5" end="5"/>
                                            </p:txEl>
                                          </p:spTgt>
                                        </p:tgtEl>
                                      </p:cBhvr>
                                    </p:animEffect>
                                  </p:childTnLst>
                                </p:cTn>
                              </p:par>
                            </p:childTnLst>
                          </p:cTn>
                        </p:par>
                        <p:par>
                          <p:cTn id="31" fill="hold" nodeType="afterGroup">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199683">
                                            <p:txEl>
                                              <p:pRg st="6" end="6"/>
                                            </p:txEl>
                                          </p:spTgt>
                                        </p:tgtEl>
                                        <p:attrNameLst>
                                          <p:attrName>style.visibility</p:attrName>
                                        </p:attrNameLst>
                                      </p:cBhvr>
                                      <p:to>
                                        <p:strVal val="visible"/>
                                      </p:to>
                                    </p:set>
                                    <p:animEffect transition="in" filter="wipe(up)">
                                      <p:cBhvr>
                                        <p:cTn id="34" dur="500"/>
                                        <p:tgtEl>
                                          <p:spTgt spid="199683">
                                            <p:txEl>
                                              <p:pRg st="6" end="6"/>
                                            </p:txEl>
                                          </p:spTgt>
                                        </p:tgtEl>
                                      </p:cBhvr>
                                    </p:animEffect>
                                  </p:childTnLst>
                                </p:cTn>
                              </p:par>
                            </p:childTnLst>
                          </p:cTn>
                        </p:par>
                        <p:par>
                          <p:cTn id="35" fill="hold" nodeType="afterGroup">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99683">
                                            <p:txEl>
                                              <p:pRg st="7" end="7"/>
                                            </p:txEl>
                                          </p:spTgt>
                                        </p:tgtEl>
                                        <p:attrNameLst>
                                          <p:attrName>style.visibility</p:attrName>
                                        </p:attrNameLst>
                                      </p:cBhvr>
                                      <p:to>
                                        <p:strVal val="visible"/>
                                      </p:to>
                                    </p:set>
                                    <p:animEffect transition="in" filter="wipe(up)">
                                      <p:cBhvr>
                                        <p:cTn id="38" dur="500"/>
                                        <p:tgtEl>
                                          <p:spTgt spid="19968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99683">
                                            <p:txEl>
                                              <p:pRg st="8" end="8"/>
                                            </p:txEl>
                                          </p:spTgt>
                                        </p:tgtEl>
                                        <p:attrNameLst>
                                          <p:attrName>style.visibility</p:attrName>
                                        </p:attrNameLst>
                                      </p:cBhvr>
                                      <p:to>
                                        <p:strVal val="visible"/>
                                      </p:to>
                                    </p:set>
                                    <p:animEffect transition="in" filter="wipe(up)">
                                      <p:cBhvr>
                                        <p:cTn id="43" dur="500"/>
                                        <p:tgtEl>
                                          <p:spTgt spid="1996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2F9336B-C5CE-43FA-A75A-4D39C1DE77AB}" type="slidenum">
              <a:rPr lang="en-US" altLang="zh-CN" sz="1400" b="0" smtClean="0">
                <a:latin typeface="Times New Roman" pitchFamily="18" charset="0"/>
              </a:rPr>
              <a:pPr eaLnBrk="1" hangingPunct="1"/>
              <a:t>21</a:t>
            </a:fld>
            <a:endParaRPr lang="en-US" altLang="zh-CN" sz="1400" b="0" smtClean="0">
              <a:latin typeface="Times New Roman" pitchFamily="18" charset="0"/>
            </a:endParaRPr>
          </a:p>
        </p:txBody>
      </p:sp>
      <p:sp>
        <p:nvSpPr>
          <p:cNvPr id="15363" name="Rectangle 2"/>
          <p:cNvSpPr>
            <a:spLocks noGrp="1" noChangeArrowheads="1"/>
          </p:cNvSpPr>
          <p:nvPr>
            <p:ph type="title"/>
          </p:nvPr>
        </p:nvSpPr>
        <p:spPr>
          <a:xfrm>
            <a:off x="304800" y="152400"/>
            <a:ext cx="8610600" cy="558800"/>
          </a:xfrm>
        </p:spPr>
        <p:txBody>
          <a:bodyPr/>
          <a:lstStyle/>
          <a:p>
            <a:pPr eaLnBrk="1" hangingPunct="1"/>
            <a:r>
              <a:rPr lang="zh-CN" altLang="en-US" sz="3600" dirty="0" smtClean="0">
                <a:latin typeface="宋体" pitchFamily="2" charset="-122"/>
              </a:rPr>
              <a:t>简单算术表达式求值的语法制导定义</a:t>
            </a:r>
          </a:p>
        </p:txBody>
      </p:sp>
      <p:sp>
        <p:nvSpPr>
          <p:cNvPr id="200707" name="Rectangle 3"/>
          <p:cNvSpPr>
            <a:spLocks noGrp="1" noChangeArrowheads="1"/>
          </p:cNvSpPr>
          <p:nvPr>
            <p:ph type="body" idx="1"/>
          </p:nvPr>
        </p:nvSpPr>
        <p:spPr>
          <a:xfrm>
            <a:off x="296863" y="4724400"/>
            <a:ext cx="8648700" cy="1981200"/>
          </a:xfrm>
        </p:spPr>
        <p:txBody>
          <a:bodyPr/>
          <a:lstStyle/>
          <a:p>
            <a:pPr eaLnBrk="1" hangingPunct="1"/>
            <a:r>
              <a:rPr lang="zh-CN" altLang="en-US" sz="2400" dirty="0" smtClean="0">
                <a:solidFill>
                  <a:srgbClr val="0000FF"/>
                </a:solidFill>
                <a:latin typeface="Times New Roman" panose="02020603050405020304" pitchFamily="18" charset="0"/>
                <a:cs typeface="Times New Roman" panose="02020603050405020304" pitchFamily="18" charset="0"/>
              </a:rPr>
              <a:t>综合属性</a:t>
            </a:r>
            <a:r>
              <a:rPr lang="en-US" altLang="zh-CN" sz="2400" dirty="0" err="1" smtClean="0">
                <a:latin typeface="Times New Roman" panose="02020603050405020304" pitchFamily="18" charset="0"/>
                <a:cs typeface="Times New Roman" panose="02020603050405020304" pitchFamily="18" charset="0"/>
              </a:rPr>
              <a:t>val</a:t>
            </a:r>
            <a:r>
              <a:rPr lang="zh-CN" altLang="en-US" sz="2400" dirty="0" smtClean="0">
                <a:latin typeface="Times New Roman" panose="02020603050405020304" pitchFamily="18" charset="0"/>
                <a:cs typeface="Times New Roman" panose="02020603050405020304" pitchFamily="18" charset="0"/>
              </a:rPr>
              <a:t>与每一个非终结符号</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相联系</a:t>
            </a:r>
          </a:p>
          <a:p>
            <a:pPr eaLnBrk="1" hangingPunct="1"/>
            <a:r>
              <a:rPr lang="zh-CN" altLang="en-US" sz="2400" dirty="0" smtClean="0">
                <a:latin typeface="Times New Roman" panose="02020603050405020304" pitchFamily="18" charset="0"/>
                <a:cs typeface="Times New Roman" panose="02020603050405020304" pitchFamily="18" charset="0"/>
              </a:rPr>
              <a:t>表示相应非终结符号所代表的子表达式的整数值</a:t>
            </a:r>
          </a:p>
          <a:p>
            <a:pPr eaLnBrk="1" hangingPunct="1"/>
            <a:r>
              <a:rPr lang="en-US" altLang="zh-CN" sz="2400" dirty="0" smtClean="0">
                <a:latin typeface="Times New Roman" panose="02020603050405020304" pitchFamily="18" charset="0"/>
                <a:cs typeface="Times New Roman" panose="02020603050405020304" pitchFamily="18" charset="0"/>
              </a:rPr>
              <a:t>L</a:t>
            </a:r>
            <a:r>
              <a:rPr lang="en-US" altLang="zh-CN" sz="2400" dirty="0" smtClean="0">
                <a:latin typeface="Times New Roman" panose="02020603050405020304" pitchFamily="18" charset="0"/>
                <a:cs typeface="Times New Roman" panose="02020603050405020304" pitchFamily="18" charset="0"/>
                <a:sym typeface="Symbol" pitchFamily="18" charset="2"/>
              </a:rPr>
              <a:t></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的语义规则是一个过程，打印出由</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产生的算术表达式的值，可以认为是非终结符号</a:t>
            </a:r>
            <a:r>
              <a:rPr lang="en-US" altLang="zh-CN" sz="2400" dirty="0" smtClean="0">
                <a:solidFill>
                  <a:srgbClr val="0000FF"/>
                </a:solidFill>
                <a:latin typeface="Times New Roman" panose="02020603050405020304" pitchFamily="18" charset="0"/>
                <a:cs typeface="Times New Roman" panose="02020603050405020304" pitchFamily="18" charset="0"/>
              </a:rPr>
              <a:t>L</a:t>
            </a:r>
            <a:r>
              <a:rPr lang="zh-CN" altLang="en-US" sz="2400" dirty="0" smtClean="0">
                <a:solidFill>
                  <a:srgbClr val="0000FF"/>
                </a:solidFill>
                <a:latin typeface="Times New Roman" panose="02020603050405020304" pitchFamily="18" charset="0"/>
                <a:cs typeface="Times New Roman" panose="02020603050405020304" pitchFamily="18" charset="0"/>
              </a:rPr>
              <a:t>的一个虚拟综合属性</a:t>
            </a:r>
            <a:r>
              <a:rPr lang="zh-CN" altLang="en-US" sz="2400"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p:txBody>
      </p:sp>
      <p:grpSp>
        <p:nvGrpSpPr>
          <p:cNvPr id="200708" name="Group 4"/>
          <p:cNvGrpSpPr>
            <a:grpSpLocks/>
          </p:cNvGrpSpPr>
          <p:nvPr/>
        </p:nvGrpSpPr>
        <p:grpSpPr bwMode="auto">
          <a:xfrm>
            <a:off x="1447800" y="991825"/>
            <a:ext cx="5562600" cy="3606800"/>
            <a:chOff x="912" y="792"/>
            <a:chExt cx="3504" cy="2272"/>
          </a:xfrm>
        </p:grpSpPr>
        <p:sp>
          <p:nvSpPr>
            <p:cNvPr id="15366" name="Text Box 5"/>
            <p:cNvSpPr txBox="1">
              <a:spLocks noChangeArrowheads="1"/>
            </p:cNvSpPr>
            <p:nvPr/>
          </p:nvSpPr>
          <p:spPr bwMode="auto">
            <a:xfrm>
              <a:off x="912" y="792"/>
              <a:ext cx="1104" cy="2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zh-CN" altLang="en-US" dirty="0">
                  <a:latin typeface="Times New Roman" panose="02020603050405020304" pitchFamily="18" charset="0"/>
                  <a:ea typeface="宋体" pitchFamily="2" charset="-122"/>
                  <a:cs typeface="Times New Roman" panose="02020603050405020304" pitchFamily="18" charset="0"/>
                </a:rPr>
                <a:t>产生式       </a:t>
              </a:r>
            </a:p>
            <a:p>
              <a:pPr eaLnBrk="1" hangingPunct="1">
                <a:lnSpc>
                  <a:spcPct val="120000"/>
                </a:lnSpc>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L</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E</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E</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E</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+T</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E</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T</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T</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T</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*F</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T</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F</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F</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(E) </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F</a:t>
              </a:r>
              <a:r>
                <a:rPr lang="en-US" altLang="zh-CN" dirty="0" err="1">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err="1">
                  <a:latin typeface="Times New Roman" panose="02020603050405020304" pitchFamily="18" charset="0"/>
                  <a:ea typeface="宋体" pitchFamily="2" charset="-122"/>
                  <a:cs typeface="Times New Roman" panose="02020603050405020304" pitchFamily="18" charset="0"/>
                </a:rPr>
                <a:t>digit</a:t>
              </a:r>
              <a:endParaRPr lang="en-US" altLang="zh-CN" dirty="0">
                <a:latin typeface="Times New Roman" panose="02020603050405020304" pitchFamily="18" charset="0"/>
                <a:ea typeface="宋体" pitchFamily="2" charset="-122"/>
                <a:cs typeface="Times New Roman" panose="02020603050405020304" pitchFamily="18" charset="0"/>
              </a:endParaRPr>
            </a:p>
          </p:txBody>
        </p:sp>
        <p:sp>
          <p:nvSpPr>
            <p:cNvPr id="15367" name="Line 6"/>
            <p:cNvSpPr>
              <a:spLocks noChangeShapeType="1"/>
            </p:cNvSpPr>
            <p:nvPr/>
          </p:nvSpPr>
          <p:spPr bwMode="auto">
            <a:xfrm>
              <a:off x="912" y="1065"/>
              <a:ext cx="35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68" name="Line 7"/>
            <p:cNvSpPr>
              <a:spLocks noChangeShapeType="1"/>
            </p:cNvSpPr>
            <p:nvPr/>
          </p:nvSpPr>
          <p:spPr bwMode="auto">
            <a:xfrm>
              <a:off x="912" y="1348"/>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69" name="Line 8"/>
            <p:cNvSpPr>
              <a:spLocks noChangeShapeType="1"/>
            </p:cNvSpPr>
            <p:nvPr/>
          </p:nvSpPr>
          <p:spPr bwMode="auto">
            <a:xfrm>
              <a:off x="912" y="1632"/>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0" name="Line 9"/>
            <p:cNvSpPr>
              <a:spLocks noChangeShapeType="1"/>
            </p:cNvSpPr>
            <p:nvPr/>
          </p:nvSpPr>
          <p:spPr bwMode="auto">
            <a:xfrm>
              <a:off x="912" y="1915"/>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1" name="Line 10"/>
            <p:cNvSpPr>
              <a:spLocks noChangeShapeType="1"/>
            </p:cNvSpPr>
            <p:nvPr/>
          </p:nvSpPr>
          <p:spPr bwMode="auto">
            <a:xfrm>
              <a:off x="912" y="2199"/>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2" name="Line 11"/>
            <p:cNvSpPr>
              <a:spLocks noChangeShapeType="1"/>
            </p:cNvSpPr>
            <p:nvPr/>
          </p:nvSpPr>
          <p:spPr bwMode="auto">
            <a:xfrm>
              <a:off x="912" y="2454"/>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3" name="Line 12"/>
            <p:cNvSpPr>
              <a:spLocks noChangeShapeType="1"/>
            </p:cNvSpPr>
            <p:nvPr/>
          </p:nvSpPr>
          <p:spPr bwMode="auto">
            <a:xfrm>
              <a:off x="912" y="2737"/>
              <a:ext cx="350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74" name="Text Box 13"/>
            <p:cNvSpPr txBox="1">
              <a:spLocks noChangeArrowheads="1"/>
            </p:cNvSpPr>
            <p:nvPr/>
          </p:nvSpPr>
          <p:spPr bwMode="auto">
            <a:xfrm>
              <a:off x="2016" y="792"/>
              <a:ext cx="2400" cy="2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zh-CN" altLang="en-US" dirty="0">
                  <a:latin typeface="Times New Roman" panose="02020603050405020304" pitchFamily="18" charset="0"/>
                  <a:ea typeface="宋体" pitchFamily="2" charset="-122"/>
                  <a:cs typeface="Times New Roman" panose="02020603050405020304" pitchFamily="18" charset="0"/>
                </a:rPr>
                <a:t>语义规则	</a:t>
              </a:r>
            </a:p>
            <a:p>
              <a:pPr eaLnBrk="1" hangingPunct="1">
                <a:lnSpc>
                  <a:spcPct val="120000"/>
                </a:lnSpc>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print(</a:t>
              </a:r>
              <a:r>
                <a:rPr lang="en-US" altLang="zh-CN" dirty="0" err="1">
                  <a:latin typeface="Times New Roman" panose="02020603050405020304" pitchFamily="18" charset="0"/>
                  <a:ea typeface="宋体" pitchFamily="2" charset="-122"/>
                  <a:cs typeface="Times New Roman" panose="02020603050405020304" pitchFamily="18" charset="0"/>
                </a:rPr>
                <a:t>E.val</a:t>
              </a:r>
              <a:r>
                <a:rPr lang="en-US" altLang="zh-CN" dirty="0">
                  <a:latin typeface="Times New Roman" panose="02020603050405020304" pitchFamily="18" charset="0"/>
                  <a:ea typeface="宋体" pitchFamily="2" charset="-122"/>
                  <a:cs typeface="Times New Roman" panose="02020603050405020304" pitchFamily="18" charset="0"/>
                </a:rPr>
                <a:t>)	</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E.val</a:t>
              </a:r>
              <a:r>
                <a:rPr lang="en-US" altLang="zh-CN" dirty="0">
                  <a:latin typeface="Times New Roman" panose="02020603050405020304" pitchFamily="18" charset="0"/>
                  <a:ea typeface="宋体" pitchFamily="2" charset="-122"/>
                  <a:cs typeface="Times New Roman" panose="02020603050405020304" pitchFamily="18" charset="0"/>
                </a:rPr>
                <a:t>=E</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.val+T.val</a:t>
              </a: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T.val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T.val</a:t>
              </a:r>
              <a:r>
                <a:rPr lang="en-US" altLang="zh-CN" dirty="0">
                  <a:latin typeface="Times New Roman" panose="02020603050405020304" pitchFamily="18" charset="0"/>
                  <a:ea typeface="宋体" pitchFamily="2" charset="-122"/>
                  <a:cs typeface="Times New Roman" panose="02020603050405020304" pitchFamily="18" charset="0"/>
                </a:rPr>
                <a:t>=T</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.val*</a:t>
              </a:r>
              <a:r>
                <a:rPr lang="en-US" altLang="zh-CN" dirty="0" err="1">
                  <a:latin typeface="Times New Roman" panose="02020603050405020304" pitchFamily="18" charset="0"/>
                  <a:ea typeface="宋体" pitchFamily="2" charset="-122"/>
                  <a:cs typeface="Times New Roman" panose="02020603050405020304" pitchFamily="18" charset="0"/>
                </a:rPr>
                <a:t>F.val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F.val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F.val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E.val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2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F.val</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digit.lexval</a:t>
              </a:r>
              <a:r>
                <a:rPr lang="en-US" altLang="zh-CN" dirty="0">
                  <a:latin typeface="Times New Roman" panose="02020603050405020304" pitchFamily="18" charset="0"/>
                  <a:ea typeface="宋体" pitchFamily="2" charset="-122"/>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wipe(up)">
                                      <p:cBhvr>
                                        <p:cTn id="7" dur="500"/>
                                        <p:tgtEl>
                                          <p:spTgt spid="200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0707">
                                            <p:txEl>
                                              <p:pRg st="0" end="0"/>
                                            </p:txEl>
                                          </p:spTgt>
                                        </p:tgtEl>
                                        <p:attrNameLst>
                                          <p:attrName>style.visibility</p:attrName>
                                        </p:attrNameLst>
                                      </p:cBhvr>
                                      <p:to>
                                        <p:strVal val="visible"/>
                                      </p:to>
                                    </p:set>
                                    <p:animEffect transition="in" filter="wipe(up)">
                                      <p:cBhvr>
                                        <p:cTn id="12" dur="500"/>
                                        <p:tgtEl>
                                          <p:spTgt spid="2007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0707">
                                            <p:txEl>
                                              <p:pRg st="1" end="1"/>
                                            </p:txEl>
                                          </p:spTgt>
                                        </p:tgtEl>
                                        <p:attrNameLst>
                                          <p:attrName>style.visibility</p:attrName>
                                        </p:attrNameLst>
                                      </p:cBhvr>
                                      <p:to>
                                        <p:strVal val="visible"/>
                                      </p:to>
                                    </p:set>
                                    <p:animEffect transition="in" filter="wipe(up)">
                                      <p:cBhvr>
                                        <p:cTn id="17" dur="500"/>
                                        <p:tgtEl>
                                          <p:spTgt spid="2007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0707">
                                            <p:txEl>
                                              <p:pRg st="2" end="2"/>
                                            </p:txEl>
                                          </p:spTgt>
                                        </p:tgtEl>
                                        <p:attrNameLst>
                                          <p:attrName>style.visibility</p:attrName>
                                        </p:attrNameLst>
                                      </p:cBhvr>
                                      <p:to>
                                        <p:strVal val="visible"/>
                                      </p:to>
                                    </p:set>
                                    <p:animEffect transition="in" filter="wipe(up)">
                                      <p:cBhvr>
                                        <p:cTn id="22"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91353BC-18D0-4D4B-BA93-84AEA877DC16}" type="slidenum">
              <a:rPr lang="en-US" altLang="zh-CN" sz="1400" b="0" smtClean="0">
                <a:latin typeface="Times New Roman" pitchFamily="18" charset="0"/>
              </a:rPr>
              <a:pPr eaLnBrk="1" hangingPunct="1"/>
              <a:t>22</a:t>
            </a:fld>
            <a:endParaRPr lang="en-US" altLang="zh-CN" sz="1400" b="0" smtClean="0">
              <a:latin typeface="Times New Roman" pitchFamily="18" charset="0"/>
            </a:endParaRPr>
          </a:p>
        </p:txBody>
      </p:sp>
      <p:sp>
        <p:nvSpPr>
          <p:cNvPr id="16387" name="Rectangle 2"/>
          <p:cNvSpPr>
            <a:spLocks noGrp="1" noChangeArrowheads="1"/>
          </p:cNvSpPr>
          <p:nvPr>
            <p:ph type="title"/>
          </p:nvPr>
        </p:nvSpPr>
        <p:spPr/>
        <p:txBody>
          <a:bodyPr/>
          <a:lstStyle/>
          <a:p>
            <a:pPr eaLnBrk="1" hangingPunct="1"/>
            <a:r>
              <a:rPr lang="zh-CN" altLang="en-US" smtClean="0"/>
              <a:t>综合属性</a:t>
            </a:r>
          </a:p>
        </p:txBody>
      </p:sp>
      <p:sp>
        <p:nvSpPr>
          <p:cNvPr id="202755" name="Rectangle 3"/>
          <p:cNvSpPr>
            <a:spLocks noGrp="1" noChangeArrowheads="1"/>
          </p:cNvSpPr>
          <p:nvPr>
            <p:ph type="body" idx="1"/>
          </p:nvPr>
        </p:nvSpPr>
        <p:spPr/>
        <p:txBody>
          <a:bodyPr/>
          <a:lstStyle/>
          <a:p>
            <a:pPr eaLnBrk="1" hangingPunct="1"/>
            <a:r>
              <a:rPr lang="zh-CN" altLang="en-US" smtClean="0">
                <a:latin typeface="宋体" pitchFamily="2" charset="-122"/>
              </a:rPr>
              <a:t>分析树中，如果一个结点的某一属性由其子结点的属性确定，则这种属性为该结点的</a:t>
            </a:r>
            <a:r>
              <a:rPr lang="zh-CN" altLang="en-US" smtClean="0">
                <a:solidFill>
                  <a:srgbClr val="0000FF"/>
                </a:solidFill>
                <a:latin typeface="宋体" pitchFamily="2" charset="-122"/>
              </a:rPr>
              <a:t>综合属性。</a:t>
            </a:r>
          </a:p>
          <a:p>
            <a:pPr eaLnBrk="1" hangingPunct="1"/>
            <a:r>
              <a:rPr lang="zh-CN" altLang="en-US" smtClean="0">
                <a:latin typeface="宋体" pitchFamily="2" charset="-122"/>
              </a:rPr>
              <a:t>如果一个语法制导定义仅仅使用综合属性，则称这种语法制导定义为</a:t>
            </a:r>
            <a:r>
              <a:rPr lang="en-US" altLang="zh-CN" smtClean="0">
                <a:solidFill>
                  <a:srgbClr val="0000FF"/>
                </a:solidFill>
                <a:latin typeface="Verdana" pitchFamily="34" charset="0"/>
              </a:rPr>
              <a:t>S-</a:t>
            </a:r>
            <a:r>
              <a:rPr lang="zh-CN" altLang="en-US" smtClean="0">
                <a:solidFill>
                  <a:srgbClr val="0000FF"/>
                </a:solidFill>
                <a:latin typeface="宋体" pitchFamily="2" charset="-122"/>
              </a:rPr>
              <a:t>属性定义</a:t>
            </a:r>
            <a:r>
              <a:rPr lang="zh-CN" altLang="en-US" smtClean="0">
                <a:latin typeface="宋体" pitchFamily="2" charset="-122"/>
              </a:rPr>
              <a:t>。</a:t>
            </a:r>
          </a:p>
          <a:p>
            <a:pPr eaLnBrk="1" hangingPunct="1"/>
            <a:r>
              <a:rPr lang="zh-CN" altLang="en-US" smtClean="0">
                <a:latin typeface="宋体" pitchFamily="2" charset="-122"/>
              </a:rPr>
              <a:t>对于</a:t>
            </a:r>
            <a:r>
              <a:rPr lang="en-US" altLang="zh-CN" smtClean="0">
                <a:latin typeface="Verdana" pitchFamily="34" charset="0"/>
              </a:rPr>
              <a:t>S-</a:t>
            </a:r>
            <a:r>
              <a:rPr lang="zh-CN" altLang="en-US" smtClean="0">
                <a:latin typeface="宋体" pitchFamily="2" charset="-122"/>
              </a:rPr>
              <a:t>属性定义，通常采用</a:t>
            </a:r>
            <a:r>
              <a:rPr lang="zh-CN" altLang="en-US" smtClean="0">
                <a:solidFill>
                  <a:srgbClr val="0000FF"/>
                </a:solidFill>
                <a:latin typeface="宋体" pitchFamily="2" charset="-122"/>
              </a:rPr>
              <a:t>自底向上</a:t>
            </a:r>
            <a:r>
              <a:rPr lang="zh-CN" altLang="en-US" smtClean="0">
                <a:latin typeface="宋体" pitchFamily="2" charset="-122"/>
              </a:rPr>
              <a:t>的方法对其分析树加注释，即从树叶到树根，按照语义规则计算每个结点的属性值。</a:t>
            </a:r>
          </a:p>
          <a:p>
            <a:pPr eaLnBrk="1" hangingPunct="1"/>
            <a:r>
              <a:rPr lang="zh-CN" altLang="en-US" smtClean="0">
                <a:latin typeface="宋体" pitchFamily="2" charset="-122"/>
              </a:rPr>
              <a:t>简单台式计算机的语法制导定义是</a:t>
            </a:r>
            <a:r>
              <a:rPr lang="en-US" altLang="zh-CN" smtClean="0">
                <a:latin typeface="Verdana" pitchFamily="34" charset="0"/>
              </a:rPr>
              <a:t>S-</a:t>
            </a:r>
            <a:r>
              <a:rPr lang="zh-CN" altLang="en-US" smtClean="0">
                <a:latin typeface="宋体" pitchFamily="2" charset="-122"/>
              </a:rPr>
              <a:t>属性定义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up)">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wipe(up)">
                                      <p:cBhvr>
                                        <p:cTn id="12" dur="500"/>
                                        <p:tgtEl>
                                          <p:spTgt spid="20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wipe(up)">
                                      <p:cBhvr>
                                        <p:cTn id="17" dur="500"/>
                                        <p:tgtEl>
                                          <p:spTgt spid="202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wipe(up)">
                                      <p:cBhvr>
                                        <p:cTn id="22" dur="500"/>
                                        <p:tgtEl>
                                          <p:spTgt spid="20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21" y="998458"/>
            <a:ext cx="5980343" cy="4680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B116DBB-92C4-4349-A615-79D77559DCC0}" type="slidenum">
              <a:rPr lang="en-US" altLang="zh-CN" sz="1400" b="0" smtClean="0">
                <a:latin typeface="Times New Roman" pitchFamily="18" charset="0"/>
              </a:rPr>
              <a:pPr eaLnBrk="1" hangingPunct="1"/>
              <a:t>23</a:t>
            </a:fld>
            <a:endParaRPr lang="en-US" altLang="zh-CN" sz="1400" b="0" smtClean="0">
              <a:latin typeface="Times New Roman" pitchFamily="18" charset="0"/>
            </a:endParaRPr>
          </a:p>
        </p:txBody>
      </p:sp>
      <p:sp>
        <p:nvSpPr>
          <p:cNvPr id="17411" name="Rectangle 2"/>
          <p:cNvSpPr>
            <a:spLocks noGrp="1" noChangeArrowheads="1"/>
          </p:cNvSpPr>
          <p:nvPr>
            <p:ph type="title"/>
          </p:nvPr>
        </p:nvSpPr>
        <p:spPr>
          <a:xfrm>
            <a:off x="304800" y="152400"/>
            <a:ext cx="8610600" cy="614363"/>
          </a:xfrm>
        </p:spPr>
        <p:txBody>
          <a:bodyPr/>
          <a:lstStyle/>
          <a:p>
            <a:pPr eaLnBrk="1" hangingPunct="1"/>
            <a:r>
              <a:rPr lang="en-US" altLang="zh-CN" sz="3600" dirty="0" smtClean="0">
                <a:latin typeface="Verdana" pitchFamily="34" charset="0"/>
              </a:rPr>
              <a:t>6+7*8</a:t>
            </a:r>
            <a:r>
              <a:rPr lang="zh-CN" altLang="en-US" sz="3600" dirty="0" smtClean="0">
                <a:latin typeface="宋体" pitchFamily="2" charset="-122"/>
              </a:rPr>
              <a:t>的分析树加注释的过程</a:t>
            </a:r>
          </a:p>
        </p:txBody>
      </p:sp>
      <p:sp>
        <p:nvSpPr>
          <p:cNvPr id="204803" name="Rectangle 3"/>
          <p:cNvSpPr>
            <a:spLocks noGrp="1" noChangeArrowheads="1"/>
          </p:cNvSpPr>
          <p:nvPr>
            <p:ph type="body" idx="1"/>
          </p:nvPr>
        </p:nvSpPr>
        <p:spPr>
          <a:xfrm>
            <a:off x="609600" y="5867400"/>
            <a:ext cx="8335963" cy="685800"/>
          </a:xfrm>
        </p:spPr>
        <p:txBody>
          <a:bodyPr/>
          <a:lstStyle/>
          <a:p>
            <a:pPr eaLnBrk="1" hangingPunct="1"/>
            <a:r>
              <a:rPr lang="zh-CN" altLang="en-US" smtClean="0"/>
              <a:t>属性值的计算可以在语法分析过程中进行。</a:t>
            </a:r>
          </a:p>
        </p:txBody>
      </p:sp>
      <p:sp>
        <p:nvSpPr>
          <p:cNvPr id="204856" name="Text Box 56"/>
          <p:cNvSpPr txBox="1">
            <a:spLocks noChangeArrowheads="1"/>
          </p:cNvSpPr>
          <p:nvPr/>
        </p:nvSpPr>
        <p:spPr bwMode="auto">
          <a:xfrm>
            <a:off x="1511660" y="5274205"/>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lexval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204857" name="Text Box 57"/>
          <p:cNvSpPr txBox="1">
            <a:spLocks noChangeArrowheads="1"/>
          </p:cNvSpPr>
          <p:nvPr/>
        </p:nvSpPr>
        <p:spPr bwMode="auto">
          <a:xfrm>
            <a:off x="1511660" y="4366955"/>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204858" name="Text Box 58"/>
          <p:cNvSpPr txBox="1">
            <a:spLocks noChangeArrowheads="1"/>
          </p:cNvSpPr>
          <p:nvPr/>
        </p:nvSpPr>
        <p:spPr bwMode="auto">
          <a:xfrm>
            <a:off x="1513248" y="3519010"/>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204859" name="Text Box 59"/>
          <p:cNvSpPr txBox="1">
            <a:spLocks noChangeArrowheads="1"/>
          </p:cNvSpPr>
          <p:nvPr/>
        </p:nvSpPr>
        <p:spPr bwMode="auto">
          <a:xfrm>
            <a:off x="4031940" y="5274205"/>
            <a:ext cx="1175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lexval</a:t>
            </a:r>
            <a:r>
              <a:rPr lang="en-US" altLang="zh-CN" sz="2000" dirty="0" smtClean="0">
                <a:solidFill>
                  <a:srgbClr val="0000FF"/>
                </a:solidFill>
                <a:latin typeface="Times New Roman" pitchFamily="18" charset="0"/>
                <a:ea typeface="宋体" pitchFamily="2" charset="-122"/>
              </a:rPr>
              <a:t>=7</a:t>
            </a:r>
            <a:endParaRPr lang="en-US" altLang="zh-CN" sz="2000" dirty="0">
              <a:solidFill>
                <a:srgbClr val="0000FF"/>
              </a:solidFill>
              <a:latin typeface="Times New Roman" pitchFamily="18" charset="0"/>
              <a:ea typeface="宋体" pitchFamily="2" charset="-122"/>
            </a:endParaRPr>
          </a:p>
        </p:txBody>
      </p:sp>
      <p:sp>
        <p:nvSpPr>
          <p:cNvPr id="204860" name="Text Box 60"/>
          <p:cNvSpPr txBox="1">
            <a:spLocks noChangeArrowheads="1"/>
          </p:cNvSpPr>
          <p:nvPr/>
        </p:nvSpPr>
        <p:spPr bwMode="auto">
          <a:xfrm>
            <a:off x="4031940" y="4407495"/>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=7</a:t>
            </a:r>
            <a:endParaRPr lang="en-US" altLang="zh-CN" sz="2000" dirty="0">
              <a:solidFill>
                <a:srgbClr val="0000FF"/>
              </a:solidFill>
              <a:latin typeface="Times New Roman" pitchFamily="18" charset="0"/>
              <a:ea typeface="宋体" pitchFamily="2" charset="-122"/>
            </a:endParaRPr>
          </a:p>
        </p:txBody>
      </p:sp>
      <p:sp>
        <p:nvSpPr>
          <p:cNvPr id="204861" name="Text Box 61"/>
          <p:cNvSpPr txBox="1">
            <a:spLocks noChangeArrowheads="1"/>
          </p:cNvSpPr>
          <p:nvPr/>
        </p:nvSpPr>
        <p:spPr bwMode="auto">
          <a:xfrm>
            <a:off x="5389537" y="2618910"/>
            <a:ext cx="9909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=56</a:t>
            </a:r>
            <a:endParaRPr lang="en-US" altLang="zh-CN" sz="2000" dirty="0">
              <a:solidFill>
                <a:srgbClr val="0000FF"/>
              </a:solidFill>
              <a:latin typeface="Times New Roman" pitchFamily="18" charset="0"/>
              <a:ea typeface="宋体" pitchFamily="2" charset="-122"/>
            </a:endParaRPr>
          </a:p>
        </p:txBody>
      </p:sp>
      <p:sp>
        <p:nvSpPr>
          <p:cNvPr id="204863" name="Text Box 63"/>
          <p:cNvSpPr txBox="1">
            <a:spLocks noChangeArrowheads="1"/>
          </p:cNvSpPr>
          <p:nvPr/>
        </p:nvSpPr>
        <p:spPr bwMode="auto">
          <a:xfrm>
            <a:off x="6867255" y="4464115"/>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lexval</a:t>
            </a:r>
            <a:r>
              <a:rPr lang="en-US" altLang="zh-CN" sz="2000" dirty="0" smtClean="0">
                <a:solidFill>
                  <a:srgbClr val="0000FF"/>
                </a:solidFill>
                <a:latin typeface="Times New Roman" pitchFamily="18" charset="0"/>
                <a:ea typeface="宋体" pitchFamily="2" charset="-122"/>
              </a:rPr>
              <a:t>=8</a:t>
            </a:r>
            <a:endParaRPr lang="en-US" altLang="zh-CN" sz="2000" dirty="0">
              <a:solidFill>
                <a:srgbClr val="0000FF"/>
              </a:solidFill>
              <a:latin typeface="Times New Roman" pitchFamily="18" charset="0"/>
              <a:ea typeface="宋体" pitchFamily="2" charset="-122"/>
            </a:endParaRPr>
          </a:p>
        </p:txBody>
      </p:sp>
      <p:sp>
        <p:nvSpPr>
          <p:cNvPr id="204866" name="Text Box 66"/>
          <p:cNvSpPr txBox="1">
            <a:spLocks noChangeArrowheads="1"/>
          </p:cNvSpPr>
          <p:nvPr/>
        </p:nvSpPr>
        <p:spPr bwMode="auto">
          <a:xfrm>
            <a:off x="3482013" y="1791824"/>
            <a:ext cx="9909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=62</a:t>
            </a:r>
            <a:endParaRPr lang="en-US" altLang="zh-CN" sz="2000" dirty="0">
              <a:solidFill>
                <a:srgbClr val="0000FF"/>
              </a:solidFill>
              <a:latin typeface="Times New Roman" pitchFamily="18" charset="0"/>
              <a:ea typeface="宋体" pitchFamily="2" charset="-122"/>
            </a:endParaRPr>
          </a:p>
        </p:txBody>
      </p:sp>
      <p:sp>
        <p:nvSpPr>
          <p:cNvPr id="204867" name="Text Box 67"/>
          <p:cNvSpPr txBox="1">
            <a:spLocks noChangeArrowheads="1"/>
          </p:cNvSpPr>
          <p:nvPr/>
        </p:nvSpPr>
        <p:spPr bwMode="auto">
          <a:xfrm>
            <a:off x="3534401" y="1006900"/>
            <a:ext cx="15504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a:solidFill>
                  <a:srgbClr val="0000FF"/>
                </a:solidFill>
                <a:latin typeface="Times New Roman" pitchFamily="18" charset="0"/>
                <a:ea typeface="宋体" pitchFamily="2" charset="-122"/>
              </a:rPr>
              <a:t>Print </a:t>
            </a:r>
            <a:r>
              <a:rPr lang="en-US" altLang="zh-CN" sz="2000" dirty="0" smtClean="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E.val</a:t>
            </a:r>
            <a:r>
              <a:rPr lang="en-US" altLang="zh-CN" sz="2000" dirty="0" smtClean="0">
                <a:solidFill>
                  <a:srgbClr val="0000FF"/>
                </a:solidFill>
                <a:latin typeface="Times New Roman" pitchFamily="18" charset="0"/>
                <a:ea typeface="宋体" pitchFamily="2" charset="-122"/>
              </a:rPr>
              <a:t>)</a:t>
            </a:r>
            <a:endParaRPr lang="en-US" altLang="zh-CN" sz="2000" dirty="0">
              <a:solidFill>
                <a:srgbClr val="0000FF"/>
              </a:solidFill>
              <a:latin typeface="Times New Roman" pitchFamily="18" charset="0"/>
              <a:ea typeface="宋体" pitchFamily="2" charset="-122"/>
            </a:endParaRPr>
          </a:p>
        </p:txBody>
      </p:sp>
      <p:sp>
        <p:nvSpPr>
          <p:cNvPr id="204868" name="Line 68"/>
          <p:cNvSpPr>
            <a:spLocks noChangeShapeType="1"/>
          </p:cNvSpPr>
          <p:nvPr/>
        </p:nvSpPr>
        <p:spPr bwMode="auto">
          <a:xfrm flipV="1">
            <a:off x="1770423" y="4824155"/>
            <a:ext cx="0" cy="50990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9" name="Line 69"/>
          <p:cNvSpPr>
            <a:spLocks noChangeShapeType="1"/>
          </p:cNvSpPr>
          <p:nvPr/>
        </p:nvSpPr>
        <p:spPr bwMode="auto">
          <a:xfrm flipV="1">
            <a:off x="1770423" y="3951287"/>
            <a:ext cx="0" cy="51282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0" name="Line 70"/>
          <p:cNvSpPr>
            <a:spLocks noChangeShapeType="1"/>
          </p:cNvSpPr>
          <p:nvPr/>
        </p:nvSpPr>
        <p:spPr bwMode="auto">
          <a:xfrm flipV="1">
            <a:off x="4309753" y="4828619"/>
            <a:ext cx="0" cy="55433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74" name="Line 74"/>
          <p:cNvSpPr>
            <a:spLocks noChangeShapeType="1"/>
          </p:cNvSpPr>
          <p:nvPr/>
        </p:nvSpPr>
        <p:spPr bwMode="auto">
          <a:xfrm flipV="1">
            <a:off x="3721726" y="1358770"/>
            <a:ext cx="0" cy="541003"/>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4875" name="Group 75"/>
          <p:cNvGrpSpPr>
            <a:grpSpLocks/>
          </p:cNvGrpSpPr>
          <p:nvPr/>
        </p:nvGrpSpPr>
        <p:grpSpPr bwMode="auto">
          <a:xfrm>
            <a:off x="4348364" y="3101032"/>
            <a:ext cx="2878931" cy="507988"/>
            <a:chOff x="1292" y="2160"/>
            <a:chExt cx="1497" cy="272"/>
          </a:xfrm>
        </p:grpSpPr>
        <p:sp>
          <p:nvSpPr>
            <p:cNvPr id="17437" name="Line 76"/>
            <p:cNvSpPr>
              <a:spLocks noChangeShapeType="1"/>
            </p:cNvSpPr>
            <p:nvPr/>
          </p:nvSpPr>
          <p:spPr bwMode="auto">
            <a:xfrm flipV="1">
              <a:off x="1292" y="2160"/>
              <a:ext cx="772"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8" name="Line 77"/>
            <p:cNvSpPr>
              <a:spLocks noChangeShapeType="1"/>
            </p:cNvSpPr>
            <p:nvPr/>
          </p:nvSpPr>
          <p:spPr bwMode="auto">
            <a:xfrm flipH="1" flipV="1">
              <a:off x="2064" y="2160"/>
              <a:ext cx="725"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878" name="Group 78"/>
          <p:cNvGrpSpPr>
            <a:grpSpLocks/>
          </p:cNvGrpSpPr>
          <p:nvPr/>
        </p:nvGrpSpPr>
        <p:grpSpPr bwMode="auto">
          <a:xfrm>
            <a:off x="1943028" y="2232115"/>
            <a:ext cx="3754097" cy="431800"/>
            <a:chOff x="1292" y="2160"/>
            <a:chExt cx="1497" cy="272"/>
          </a:xfrm>
        </p:grpSpPr>
        <p:sp>
          <p:nvSpPr>
            <p:cNvPr id="17435" name="Line 79"/>
            <p:cNvSpPr>
              <a:spLocks noChangeShapeType="1"/>
            </p:cNvSpPr>
            <p:nvPr/>
          </p:nvSpPr>
          <p:spPr bwMode="auto">
            <a:xfrm flipV="1">
              <a:off x="1292" y="2160"/>
              <a:ext cx="772"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6" name="Line 80"/>
            <p:cNvSpPr>
              <a:spLocks noChangeShapeType="1"/>
            </p:cNvSpPr>
            <p:nvPr/>
          </p:nvSpPr>
          <p:spPr bwMode="auto">
            <a:xfrm flipH="1" flipV="1">
              <a:off x="2064" y="2160"/>
              <a:ext cx="725"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 name="Text Box 58"/>
          <p:cNvSpPr txBox="1">
            <a:spLocks noChangeArrowheads="1"/>
          </p:cNvSpPr>
          <p:nvPr/>
        </p:nvSpPr>
        <p:spPr bwMode="auto">
          <a:xfrm>
            <a:off x="1491454" y="2663916"/>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=6</a:t>
            </a:r>
            <a:endParaRPr lang="en-US" altLang="zh-CN" sz="2000" dirty="0">
              <a:solidFill>
                <a:srgbClr val="0000FF"/>
              </a:solidFill>
              <a:latin typeface="Times New Roman" pitchFamily="18" charset="0"/>
              <a:ea typeface="宋体" pitchFamily="2" charset="-122"/>
            </a:endParaRPr>
          </a:p>
        </p:txBody>
      </p:sp>
      <p:sp>
        <p:nvSpPr>
          <p:cNvPr id="56" name="Line 69"/>
          <p:cNvSpPr>
            <a:spLocks noChangeShapeType="1"/>
          </p:cNvSpPr>
          <p:nvPr/>
        </p:nvSpPr>
        <p:spPr bwMode="auto">
          <a:xfrm flipV="1">
            <a:off x="1748629" y="3096193"/>
            <a:ext cx="0" cy="51282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60"/>
          <p:cNvSpPr txBox="1">
            <a:spLocks noChangeArrowheads="1"/>
          </p:cNvSpPr>
          <p:nvPr/>
        </p:nvSpPr>
        <p:spPr bwMode="auto">
          <a:xfrm>
            <a:off x="4048842" y="3519009"/>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=7</a:t>
            </a:r>
            <a:endParaRPr lang="en-US" altLang="zh-CN" sz="2000" dirty="0">
              <a:solidFill>
                <a:srgbClr val="0000FF"/>
              </a:solidFill>
              <a:latin typeface="Times New Roman" pitchFamily="18" charset="0"/>
              <a:ea typeface="宋体" pitchFamily="2" charset="-122"/>
            </a:endParaRPr>
          </a:p>
        </p:txBody>
      </p:sp>
      <p:sp>
        <p:nvSpPr>
          <p:cNvPr id="58" name="Line 70"/>
          <p:cNvSpPr>
            <a:spLocks noChangeShapeType="1"/>
          </p:cNvSpPr>
          <p:nvPr/>
        </p:nvSpPr>
        <p:spPr bwMode="auto">
          <a:xfrm flipV="1">
            <a:off x="4326655" y="3940133"/>
            <a:ext cx="0" cy="55433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Text Box 60"/>
          <p:cNvSpPr txBox="1">
            <a:spLocks noChangeArrowheads="1"/>
          </p:cNvSpPr>
          <p:nvPr/>
        </p:nvSpPr>
        <p:spPr bwMode="auto">
          <a:xfrm>
            <a:off x="6867255" y="3519010"/>
            <a:ext cx="8627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itchFamily="18" charset="0"/>
                <a:ea typeface="宋体" pitchFamily="2" charset="-122"/>
              </a:rPr>
              <a:t>.</a:t>
            </a:r>
            <a:r>
              <a:rPr lang="en-US" altLang="zh-CN" sz="2000" dirty="0" err="1" smtClean="0">
                <a:solidFill>
                  <a:srgbClr val="0000FF"/>
                </a:solidFill>
                <a:latin typeface="Times New Roman" pitchFamily="18" charset="0"/>
                <a:ea typeface="宋体" pitchFamily="2" charset="-122"/>
              </a:rPr>
              <a:t>val</a:t>
            </a:r>
            <a:r>
              <a:rPr lang="en-US" altLang="zh-CN" sz="2000" dirty="0" smtClean="0">
                <a:solidFill>
                  <a:srgbClr val="0000FF"/>
                </a:solidFill>
                <a:latin typeface="Times New Roman" pitchFamily="18" charset="0"/>
                <a:ea typeface="宋体" pitchFamily="2" charset="-122"/>
              </a:rPr>
              <a:t>=8</a:t>
            </a:r>
            <a:endParaRPr lang="en-US" altLang="zh-CN" sz="2000" dirty="0">
              <a:solidFill>
                <a:srgbClr val="0000FF"/>
              </a:solidFill>
              <a:latin typeface="Times New Roman" pitchFamily="18" charset="0"/>
              <a:ea typeface="宋体" pitchFamily="2" charset="-122"/>
            </a:endParaRPr>
          </a:p>
        </p:txBody>
      </p:sp>
      <p:sp>
        <p:nvSpPr>
          <p:cNvPr id="60" name="Line 70"/>
          <p:cNvSpPr>
            <a:spLocks noChangeShapeType="1"/>
          </p:cNvSpPr>
          <p:nvPr/>
        </p:nvSpPr>
        <p:spPr bwMode="auto">
          <a:xfrm flipV="1">
            <a:off x="7145068" y="3940134"/>
            <a:ext cx="0" cy="554335"/>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6"/>
                                        </p:tgtEl>
                                        <p:attrNameLst>
                                          <p:attrName>style.visibility</p:attrName>
                                        </p:attrNameLst>
                                      </p:cBhvr>
                                      <p:to>
                                        <p:strVal val="visible"/>
                                      </p:to>
                                    </p:set>
                                    <p:animEffect transition="in" filter="wipe(left)">
                                      <p:cBhvr>
                                        <p:cTn id="7" dur="500"/>
                                        <p:tgtEl>
                                          <p:spTgt spid="204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4868"/>
                                        </p:tgtEl>
                                        <p:attrNameLst>
                                          <p:attrName>style.visibility</p:attrName>
                                        </p:attrNameLst>
                                      </p:cBhvr>
                                      <p:to>
                                        <p:strVal val="visible"/>
                                      </p:to>
                                    </p:set>
                                    <p:animEffect transition="in" filter="wipe(down)">
                                      <p:cBhvr>
                                        <p:cTn id="12" dur="500"/>
                                        <p:tgtEl>
                                          <p:spTgt spid="20486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4857"/>
                                        </p:tgtEl>
                                        <p:attrNameLst>
                                          <p:attrName>style.visibility</p:attrName>
                                        </p:attrNameLst>
                                      </p:cBhvr>
                                      <p:to>
                                        <p:strVal val="visible"/>
                                      </p:to>
                                    </p:set>
                                    <p:animEffect transition="in" filter="wipe(left)">
                                      <p:cBhvr>
                                        <p:cTn id="16" dur="500"/>
                                        <p:tgtEl>
                                          <p:spTgt spid="2048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04869"/>
                                        </p:tgtEl>
                                        <p:attrNameLst>
                                          <p:attrName>style.visibility</p:attrName>
                                        </p:attrNameLst>
                                      </p:cBhvr>
                                      <p:to>
                                        <p:strVal val="visible"/>
                                      </p:to>
                                    </p:set>
                                    <p:animEffect transition="in" filter="wipe(down)">
                                      <p:cBhvr>
                                        <p:cTn id="21" dur="500"/>
                                        <p:tgtEl>
                                          <p:spTgt spid="204869"/>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4858"/>
                                        </p:tgtEl>
                                        <p:attrNameLst>
                                          <p:attrName>style.visibility</p:attrName>
                                        </p:attrNameLst>
                                      </p:cBhvr>
                                      <p:to>
                                        <p:strVal val="visible"/>
                                      </p:to>
                                    </p:set>
                                    <p:animEffect transition="in" filter="wipe(left)">
                                      <p:cBhvr>
                                        <p:cTn id="25" dur="500"/>
                                        <p:tgtEl>
                                          <p:spTgt spid="2048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500"/>
                                        <p:tgtEl>
                                          <p:spTgt spid="5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left)">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4859"/>
                                        </p:tgtEl>
                                        <p:attrNameLst>
                                          <p:attrName>style.visibility</p:attrName>
                                        </p:attrNameLst>
                                      </p:cBhvr>
                                      <p:to>
                                        <p:strVal val="visible"/>
                                      </p:to>
                                    </p:set>
                                    <p:animEffect transition="in" filter="wipe(left)">
                                      <p:cBhvr>
                                        <p:cTn id="39" dur="500"/>
                                        <p:tgtEl>
                                          <p:spTgt spid="20485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04870"/>
                                        </p:tgtEl>
                                        <p:attrNameLst>
                                          <p:attrName>style.visibility</p:attrName>
                                        </p:attrNameLst>
                                      </p:cBhvr>
                                      <p:to>
                                        <p:strVal val="visible"/>
                                      </p:to>
                                    </p:set>
                                    <p:animEffect transition="in" filter="wipe(down)">
                                      <p:cBhvr>
                                        <p:cTn id="44" dur="500"/>
                                        <p:tgtEl>
                                          <p:spTgt spid="204870"/>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04860"/>
                                        </p:tgtEl>
                                        <p:attrNameLst>
                                          <p:attrName>style.visibility</p:attrName>
                                        </p:attrNameLst>
                                      </p:cBhvr>
                                      <p:to>
                                        <p:strVal val="visible"/>
                                      </p:to>
                                    </p:set>
                                    <p:animEffect transition="in" filter="wipe(left)">
                                      <p:cBhvr>
                                        <p:cTn id="48" dur="500"/>
                                        <p:tgtEl>
                                          <p:spTgt spid="20486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down)">
                                      <p:cBhvr>
                                        <p:cTn id="53" dur="500"/>
                                        <p:tgtEl>
                                          <p:spTgt spid="58"/>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left)">
                                      <p:cBhvr>
                                        <p:cTn id="57" dur="500"/>
                                        <p:tgtEl>
                                          <p:spTgt spid="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4863"/>
                                        </p:tgtEl>
                                        <p:attrNameLst>
                                          <p:attrName>style.visibility</p:attrName>
                                        </p:attrNameLst>
                                      </p:cBhvr>
                                      <p:to>
                                        <p:strVal val="visible"/>
                                      </p:to>
                                    </p:set>
                                    <p:animEffect transition="in" filter="wipe(left)">
                                      <p:cBhvr>
                                        <p:cTn id="62" dur="500"/>
                                        <p:tgtEl>
                                          <p:spTgt spid="2048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04875"/>
                                        </p:tgtEl>
                                        <p:attrNameLst>
                                          <p:attrName>style.visibility</p:attrName>
                                        </p:attrNameLst>
                                      </p:cBhvr>
                                      <p:to>
                                        <p:strVal val="visible"/>
                                      </p:to>
                                    </p:set>
                                    <p:animEffect transition="in" filter="wipe(down)">
                                      <p:cBhvr>
                                        <p:cTn id="76" dur="500"/>
                                        <p:tgtEl>
                                          <p:spTgt spid="204875"/>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04861"/>
                                        </p:tgtEl>
                                        <p:attrNameLst>
                                          <p:attrName>style.visibility</p:attrName>
                                        </p:attrNameLst>
                                      </p:cBhvr>
                                      <p:to>
                                        <p:strVal val="visible"/>
                                      </p:to>
                                    </p:set>
                                    <p:animEffect transition="in" filter="wipe(left)">
                                      <p:cBhvr>
                                        <p:cTn id="80" dur="500"/>
                                        <p:tgtEl>
                                          <p:spTgt spid="20486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204878"/>
                                        </p:tgtEl>
                                        <p:attrNameLst>
                                          <p:attrName>style.visibility</p:attrName>
                                        </p:attrNameLst>
                                      </p:cBhvr>
                                      <p:to>
                                        <p:strVal val="visible"/>
                                      </p:to>
                                    </p:set>
                                    <p:animEffect transition="in" filter="wipe(down)">
                                      <p:cBhvr>
                                        <p:cTn id="85" dur="500"/>
                                        <p:tgtEl>
                                          <p:spTgt spid="204878"/>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204866"/>
                                        </p:tgtEl>
                                        <p:attrNameLst>
                                          <p:attrName>style.visibility</p:attrName>
                                        </p:attrNameLst>
                                      </p:cBhvr>
                                      <p:to>
                                        <p:strVal val="visible"/>
                                      </p:to>
                                    </p:set>
                                    <p:animEffect transition="in" filter="wipe(left)">
                                      <p:cBhvr>
                                        <p:cTn id="89" dur="500"/>
                                        <p:tgtEl>
                                          <p:spTgt spid="20486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04874"/>
                                        </p:tgtEl>
                                        <p:attrNameLst>
                                          <p:attrName>style.visibility</p:attrName>
                                        </p:attrNameLst>
                                      </p:cBhvr>
                                      <p:to>
                                        <p:strVal val="visible"/>
                                      </p:to>
                                    </p:set>
                                    <p:animEffect transition="in" filter="wipe(down)">
                                      <p:cBhvr>
                                        <p:cTn id="94" dur="500"/>
                                        <p:tgtEl>
                                          <p:spTgt spid="204874"/>
                                        </p:tgtEl>
                                      </p:cBhvr>
                                    </p:animEffect>
                                  </p:childTnLst>
                                </p:cTn>
                              </p:par>
                            </p:childTnLst>
                          </p:cTn>
                        </p:par>
                        <p:par>
                          <p:cTn id="95" fill="hold" nodeType="afterGroup">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204867"/>
                                        </p:tgtEl>
                                        <p:attrNameLst>
                                          <p:attrName>style.visibility</p:attrName>
                                        </p:attrNameLst>
                                      </p:cBhvr>
                                      <p:to>
                                        <p:strVal val="visible"/>
                                      </p:to>
                                    </p:set>
                                    <p:animEffect transition="in" filter="wipe(left)">
                                      <p:cBhvr>
                                        <p:cTn id="98" dur="500"/>
                                        <p:tgtEl>
                                          <p:spTgt spid="20486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4803">
                                            <p:txEl>
                                              <p:pRg st="0" end="0"/>
                                            </p:txEl>
                                          </p:spTgt>
                                        </p:tgtEl>
                                        <p:attrNameLst>
                                          <p:attrName>style.visibility</p:attrName>
                                        </p:attrNameLst>
                                      </p:cBhvr>
                                      <p:to>
                                        <p:strVal val="visible"/>
                                      </p:to>
                                    </p:set>
                                    <p:animEffect transition="in" filter="wipe(left)">
                                      <p:cBhvr>
                                        <p:cTn id="103" dur="500"/>
                                        <p:tgtEl>
                                          <p:spTgt spid="204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P spid="204856" grpId="0" autoUpdateAnimBg="0"/>
      <p:bldP spid="204857" grpId="0" autoUpdateAnimBg="0"/>
      <p:bldP spid="204858" grpId="0" autoUpdateAnimBg="0"/>
      <p:bldP spid="204859" grpId="0" autoUpdateAnimBg="0"/>
      <p:bldP spid="204860" grpId="0" autoUpdateAnimBg="0"/>
      <p:bldP spid="204861" grpId="0" autoUpdateAnimBg="0"/>
      <p:bldP spid="204863" grpId="0" autoUpdateAnimBg="0"/>
      <p:bldP spid="204866" grpId="0" autoUpdateAnimBg="0"/>
      <p:bldP spid="204867" grpId="0" autoUpdateAnimBg="0"/>
      <p:bldP spid="204868" grpId="0" animBg="1"/>
      <p:bldP spid="204869" grpId="0" animBg="1"/>
      <p:bldP spid="204870" grpId="0" animBg="1"/>
      <p:bldP spid="204874" grpId="0" animBg="1"/>
      <p:bldP spid="55" grpId="0" autoUpdateAnimBg="0"/>
      <p:bldP spid="56" grpId="0" animBg="1"/>
      <p:bldP spid="57" grpId="0" autoUpdateAnimBg="0"/>
      <p:bldP spid="58" grpId="0" animBg="1"/>
      <p:bldP spid="59" grpId="0" autoUpdateAnimBg="0"/>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8255FE47-49DA-4BF5-B721-B72902717932}" type="slidenum">
              <a:rPr lang="en-US" altLang="zh-CN" sz="1400" b="0" smtClean="0">
                <a:latin typeface="Times New Roman" pitchFamily="18" charset="0"/>
              </a:rPr>
              <a:pPr eaLnBrk="1" hangingPunct="1"/>
              <a:t>24</a:t>
            </a:fld>
            <a:endParaRPr lang="en-US" altLang="zh-CN" sz="1400" b="0" smtClean="0">
              <a:latin typeface="Times New Roman" pitchFamily="18" charset="0"/>
            </a:endParaRPr>
          </a:p>
        </p:txBody>
      </p:sp>
      <p:sp>
        <p:nvSpPr>
          <p:cNvPr id="18435" name="Rectangle 2"/>
          <p:cNvSpPr>
            <a:spLocks noGrp="1" noChangeArrowheads="1"/>
          </p:cNvSpPr>
          <p:nvPr>
            <p:ph type="title"/>
          </p:nvPr>
        </p:nvSpPr>
        <p:spPr/>
        <p:txBody>
          <a:bodyPr/>
          <a:lstStyle/>
          <a:p>
            <a:pPr eaLnBrk="1" hangingPunct="1"/>
            <a:r>
              <a:rPr lang="zh-CN" altLang="en-US" smtClean="0"/>
              <a:t>继承属性</a:t>
            </a:r>
          </a:p>
        </p:txBody>
      </p:sp>
      <p:sp>
        <p:nvSpPr>
          <p:cNvPr id="205827" name="Rectangle 3"/>
          <p:cNvSpPr>
            <a:spLocks noGrp="1" noChangeArrowheads="1"/>
          </p:cNvSpPr>
          <p:nvPr>
            <p:ph type="body" idx="1"/>
          </p:nvPr>
        </p:nvSpPr>
        <p:spPr>
          <a:xfrm>
            <a:off x="228600" y="1219200"/>
            <a:ext cx="8686800" cy="4938713"/>
          </a:xfrm>
        </p:spPr>
        <p:txBody>
          <a:bodyPr/>
          <a:lstStyle/>
          <a:p>
            <a:pPr eaLnBrk="1" hangingPunct="1"/>
            <a:r>
              <a:rPr lang="zh-CN" altLang="en-US" smtClean="0">
                <a:latin typeface="宋体" pitchFamily="2" charset="-122"/>
              </a:rPr>
              <a:t>分析树中，一个结点的</a:t>
            </a:r>
            <a:r>
              <a:rPr lang="zh-CN" altLang="en-US" smtClean="0">
                <a:solidFill>
                  <a:srgbClr val="0000FF"/>
                </a:solidFill>
                <a:latin typeface="宋体" pitchFamily="2" charset="-122"/>
              </a:rPr>
              <a:t>继承属性</a:t>
            </a:r>
            <a:r>
              <a:rPr lang="zh-CN" altLang="en-US" smtClean="0">
                <a:latin typeface="宋体" pitchFamily="2" charset="-122"/>
              </a:rPr>
              <a:t>值由该结点的父结点和</a:t>
            </a:r>
            <a:r>
              <a:rPr lang="en-US" altLang="zh-CN" smtClean="0">
                <a:latin typeface="宋体" pitchFamily="2" charset="-122"/>
              </a:rPr>
              <a:t>/</a:t>
            </a:r>
            <a:r>
              <a:rPr lang="zh-CN" altLang="en-US" smtClean="0">
                <a:latin typeface="宋体" pitchFamily="2" charset="-122"/>
              </a:rPr>
              <a:t>或它的兄弟结点的属性值决定。</a:t>
            </a:r>
          </a:p>
          <a:p>
            <a:pPr eaLnBrk="1" hangingPunct="1"/>
            <a:r>
              <a:rPr lang="zh-CN" altLang="en-US" smtClean="0">
                <a:latin typeface="宋体" pitchFamily="2" charset="-122"/>
              </a:rPr>
              <a:t>可用继承属性表示程序设计语言结构中</a:t>
            </a:r>
            <a:r>
              <a:rPr lang="zh-CN" altLang="en-US" smtClean="0">
                <a:solidFill>
                  <a:srgbClr val="0000FF"/>
                </a:solidFill>
                <a:latin typeface="宋体" pitchFamily="2" charset="-122"/>
              </a:rPr>
              <a:t>上下文之间的依赖关系</a:t>
            </a:r>
            <a:endParaRPr lang="zh-CN" altLang="en-US" smtClean="0">
              <a:latin typeface="宋体" pitchFamily="2" charset="-122"/>
            </a:endParaRPr>
          </a:p>
          <a:p>
            <a:pPr lvl="1" eaLnBrk="1" hangingPunct="1"/>
            <a:r>
              <a:rPr lang="zh-CN" altLang="en-US" smtClean="0">
                <a:latin typeface="宋体" pitchFamily="2" charset="-122"/>
              </a:rPr>
              <a:t>可以跟踪一个标识符的类型</a:t>
            </a:r>
          </a:p>
          <a:p>
            <a:pPr lvl="1" eaLnBrk="1" hangingPunct="1"/>
            <a:r>
              <a:rPr lang="zh-CN" altLang="en-US" smtClean="0">
                <a:latin typeface="宋体" pitchFamily="2" charset="-122"/>
              </a:rPr>
              <a:t>可以跟踪一个标识符，了解它是出现在赋值号的右边还是左边，以确定是需要该标识符的值还是地址。</a:t>
            </a:r>
          </a:p>
          <a:p>
            <a:pPr lvl="1" eaLnBrk="1" hangingPunct="1"/>
            <a:endParaRPr lang="en-US" altLang="zh-CN"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up)">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wipe(up)">
                                      <p:cBhvr>
                                        <p:cTn id="12" dur="500"/>
                                        <p:tgtEl>
                                          <p:spTgt spid="205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wipe(up)">
                                      <p:cBhvr>
                                        <p:cTn id="17" dur="500"/>
                                        <p:tgtEl>
                                          <p:spTgt spid="205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wipe(up)">
                                      <p:cBhvr>
                                        <p:cTn id="22" dur="500"/>
                                        <p:tgtEl>
                                          <p:spTgt spid="205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灯片编号占位符 4"/>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B6D06C97-84B9-4EA0-9BCC-74D5F55A13B9}" type="slidenum">
              <a:rPr lang="en-US" altLang="zh-CN" sz="1400" b="0" smtClean="0">
                <a:latin typeface="Times New Roman" pitchFamily="18" charset="0"/>
              </a:rPr>
              <a:pPr eaLnBrk="1" hangingPunct="1"/>
              <a:t>25</a:t>
            </a:fld>
            <a:endParaRPr lang="en-US" altLang="zh-CN" sz="1400" b="0" smtClean="0">
              <a:latin typeface="Times New Roman" pitchFamily="18" charset="0"/>
            </a:endParaRPr>
          </a:p>
        </p:txBody>
      </p:sp>
      <p:sp>
        <p:nvSpPr>
          <p:cNvPr id="19459" name="Rectangle 2"/>
          <p:cNvSpPr>
            <a:spLocks noGrp="1" noChangeArrowheads="1"/>
          </p:cNvSpPr>
          <p:nvPr>
            <p:ph type="title"/>
          </p:nvPr>
        </p:nvSpPr>
        <p:spPr/>
        <p:txBody>
          <a:bodyPr/>
          <a:lstStyle/>
          <a:p>
            <a:pPr eaLnBrk="1" hangingPunct="1"/>
            <a:r>
              <a:rPr lang="zh-CN" altLang="en-US" sz="3200" smtClean="0">
                <a:latin typeface="宋体" pitchFamily="2" charset="-122"/>
              </a:rPr>
              <a:t>用继承属性</a:t>
            </a:r>
            <a:r>
              <a:rPr lang="en-US" altLang="zh-CN" sz="3200" smtClean="0">
                <a:latin typeface="Verdana" pitchFamily="34" charset="0"/>
              </a:rPr>
              <a:t>L.in</a:t>
            </a:r>
            <a:r>
              <a:rPr lang="zh-CN" altLang="en-US" sz="3200" smtClean="0">
                <a:latin typeface="Verdana" pitchFamily="34" charset="0"/>
              </a:rPr>
              <a:t>传递类型信息</a:t>
            </a:r>
            <a:r>
              <a:rPr lang="zh-CN" altLang="en-US" sz="3200" smtClean="0">
                <a:latin typeface="宋体" pitchFamily="2" charset="-122"/>
              </a:rPr>
              <a:t>的语法制导定义</a:t>
            </a:r>
          </a:p>
        </p:txBody>
      </p:sp>
      <mc:AlternateContent xmlns:mc="http://schemas.openxmlformats.org/markup-compatibility/2006" xmlns:a14="http://schemas.microsoft.com/office/drawing/2010/main">
        <mc:Choice Requires="a14">
          <p:sp>
            <p:nvSpPr>
              <p:cNvPr id="207875" name="Rectangle 3"/>
              <p:cNvSpPr>
                <a:spLocks noGrp="1" noChangeArrowheads="1"/>
              </p:cNvSpPr>
              <p:nvPr>
                <p:ph type="body" sz="half" idx="1"/>
              </p:nvPr>
            </p:nvSpPr>
            <p:spPr>
              <a:xfrm>
                <a:off x="228600" y="4149725"/>
                <a:ext cx="8375650" cy="2519363"/>
              </a:xfrm>
            </p:spPr>
            <p:txBody>
              <a:bodyPr/>
              <a:lstStyle/>
              <a:p>
                <a:pPr eaLnBrk="1" hangingPunct="1"/>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产生的声明语句包含了类型关键字</a:t>
                </a:r>
                <a:r>
                  <a:rPr lang="en-US" altLang="zh-CN" sz="2400" dirty="0" err="1" smtClean="0">
                    <a:latin typeface="Times New Roman" panose="02020603050405020304" pitchFamily="18" charset="0"/>
                    <a:cs typeface="Times New Roman" panose="02020603050405020304" pitchFamily="18" charset="0"/>
                  </a:rPr>
                  <a:t>int</a:t>
                </a:r>
                <a:r>
                  <a:rPr lang="zh-CN" altLang="en-US" sz="2400" dirty="0" smtClean="0">
                    <a:latin typeface="Times New Roman" panose="02020603050405020304" pitchFamily="18" charset="0"/>
                    <a:cs typeface="Times New Roman" panose="02020603050405020304" pitchFamily="18" charset="0"/>
                  </a:rPr>
                  <a:t>或</a:t>
                </a:r>
                <a:r>
                  <a:rPr lang="en-US" altLang="zh-CN" sz="2400" dirty="0" smtClean="0">
                    <a:latin typeface="Times New Roman" panose="02020603050405020304" pitchFamily="18" charset="0"/>
                    <a:cs typeface="Times New Roman" panose="02020603050405020304" pitchFamily="18" charset="0"/>
                  </a:rPr>
                  <a:t>real</a:t>
                </a:r>
                <a:r>
                  <a:rPr lang="zh-CN" altLang="en-US" sz="2400" dirty="0" smtClean="0">
                    <a:latin typeface="Times New Roman" panose="02020603050405020304" pitchFamily="18" charset="0"/>
                    <a:cs typeface="Times New Roman" panose="02020603050405020304" pitchFamily="18" charset="0"/>
                  </a:rPr>
                  <a:t>，后跟一个标识符表。</a:t>
                </a:r>
              </a:p>
              <a:p>
                <a:pPr eaLnBrk="1" hangingPunct="1"/>
                <a:r>
                  <a:rPr lang="en-US" altLang="zh-CN" sz="2400" dirty="0" smtClean="0">
                    <a:latin typeface="Times New Roman" panose="02020603050405020304" pitchFamily="18" charset="0"/>
                    <a:cs typeface="Times New Roman" panose="02020603050405020304" pitchFamily="18" charset="0"/>
                  </a:rPr>
                  <a:t>T</a:t>
                </a:r>
                <a:r>
                  <a:rPr lang="zh-CN" altLang="en-US" sz="2400" dirty="0" smtClean="0">
                    <a:latin typeface="Times New Roman" panose="02020603050405020304" pitchFamily="18" charset="0"/>
                    <a:cs typeface="Times New Roman" panose="02020603050405020304" pitchFamily="18" charset="0"/>
                  </a:rPr>
                  <a:t>有综合属性</a:t>
                </a:r>
                <a:r>
                  <a:rPr lang="en-US" altLang="zh-CN" sz="2400" dirty="0" smtClean="0">
                    <a:latin typeface="Times New Roman" panose="02020603050405020304" pitchFamily="18" charset="0"/>
                    <a:cs typeface="Times New Roman" panose="02020603050405020304" pitchFamily="18" charset="0"/>
                  </a:rPr>
                  <a:t>type</a:t>
                </a:r>
                <a:r>
                  <a:rPr lang="zh-CN" altLang="en-US" sz="2400" dirty="0" smtClean="0">
                    <a:latin typeface="Times New Roman" panose="02020603050405020304" pitchFamily="18" charset="0"/>
                    <a:cs typeface="Times New Roman" panose="02020603050405020304" pitchFamily="18" charset="0"/>
                  </a:rPr>
                  <a:t>，其值由声明中的关键字确定。</a:t>
                </a:r>
              </a:p>
              <a:p>
                <a:pPr eaLnBrk="1" hangingPunct="1"/>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的继承属性</a:t>
                </a:r>
                <a:r>
                  <a:rPr lang="en-US" altLang="zh-CN" sz="2400" dirty="0" smtClean="0">
                    <a:latin typeface="Times New Roman" panose="02020603050405020304" pitchFamily="18" charset="0"/>
                    <a:cs typeface="Times New Roman" panose="02020603050405020304" pitchFamily="18" charset="0"/>
                  </a:rPr>
                  <a:t>L.in</a:t>
                </a:r>
                <a:r>
                  <a:rPr lang="zh-CN" altLang="en-US" sz="2400" dirty="0" smtClean="0">
                    <a:latin typeface="Times New Roman" panose="02020603050405020304" pitchFamily="18" charset="0"/>
                    <a:cs typeface="Times New Roman" panose="02020603050405020304" pitchFamily="18" charset="0"/>
                  </a:rPr>
                  <a:t>，</a:t>
                </a:r>
              </a:p>
              <a:p>
                <a:pPr lvl="1" eaLnBrk="1" hangingPunct="1"/>
                <a:r>
                  <a:rPr kumimoji="0" lang="zh-CN" altLang="en-US" sz="2000" dirty="0" smtClean="0">
                    <a:latin typeface="Times New Roman" panose="02020603050405020304" pitchFamily="18" charset="0"/>
                    <a:cs typeface="Times New Roman" panose="02020603050405020304" pitchFamily="18" charset="0"/>
                  </a:rPr>
                  <a:t>产生式</a:t>
                </a:r>
                <a:r>
                  <a:rPr kumimoji="0" lang="en-US" altLang="zh-CN" sz="2000" dirty="0" smtClean="0">
                    <a:latin typeface="Times New Roman" panose="02020603050405020304" pitchFamily="18" charset="0"/>
                    <a:cs typeface="Times New Roman" panose="02020603050405020304" pitchFamily="18" charset="0"/>
                  </a:rPr>
                  <a:t>D</a:t>
                </a:r>
                <a14:m>
                  <m:oMath xmlns:m="http://schemas.openxmlformats.org/officeDocument/2006/math">
                    <m:r>
                      <a:rPr kumimoji="0" lang="en-US" altLang="zh-CN" sz="2000" i="1" dirty="0" smtClean="0">
                        <a:latin typeface="Cambria Math"/>
                        <a:cs typeface="Times New Roman" panose="02020603050405020304" pitchFamily="18" charset="0"/>
                        <a:sym typeface="Symbol"/>
                      </a:rPr>
                      <m:t></m:t>
                    </m:r>
                  </m:oMath>
                </a14:m>
                <a:r>
                  <a:rPr kumimoji="0" lang="en-US" altLang="zh-CN" sz="2000" dirty="0" smtClean="0">
                    <a:latin typeface="Times New Roman" panose="02020603050405020304" pitchFamily="18" charset="0"/>
                    <a:cs typeface="Times New Roman" panose="02020603050405020304" pitchFamily="18" charset="0"/>
                    <a:sym typeface="Wingdings" pitchFamily="2" charset="2"/>
                  </a:rPr>
                  <a:t>TL         L.in </a:t>
                </a:r>
                <a:r>
                  <a:rPr kumimoji="0" lang="zh-CN" altLang="en-US" sz="2000" dirty="0" smtClean="0">
                    <a:latin typeface="Times New Roman" panose="02020603050405020304" pitchFamily="18" charset="0"/>
                    <a:cs typeface="Times New Roman" panose="02020603050405020304" pitchFamily="18" charset="0"/>
                  </a:rPr>
                  <a:t>表</a:t>
                </a:r>
                <a:r>
                  <a:rPr lang="zh-CN" altLang="en-US" sz="2000" dirty="0" smtClean="0">
                    <a:latin typeface="Times New Roman" panose="02020603050405020304" pitchFamily="18" charset="0"/>
                    <a:cs typeface="Times New Roman" panose="02020603050405020304" pitchFamily="18" charset="0"/>
                  </a:rPr>
                  <a:t>示从其兄弟结点</a:t>
                </a:r>
                <a:r>
                  <a:rPr lang="en-US" altLang="zh-CN" sz="2000"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继承下来的类型信息。</a:t>
                </a:r>
              </a:p>
              <a:p>
                <a:pPr lvl="1" eaLnBrk="1" hangingPunct="1"/>
                <a:r>
                  <a:rPr lang="zh-CN" altLang="en-US" sz="2000" dirty="0" smtClean="0">
                    <a:latin typeface="Times New Roman" panose="02020603050405020304" pitchFamily="18" charset="0"/>
                    <a:cs typeface="Times New Roman" panose="02020603050405020304" pitchFamily="18" charset="0"/>
                  </a:rPr>
                  <a:t>产生式</a:t>
                </a:r>
                <a:r>
                  <a:rPr lang="en-US" altLang="zh-CN" sz="2000" dirty="0" smtClean="0">
                    <a:latin typeface="Times New Roman" panose="02020603050405020304" pitchFamily="18" charset="0"/>
                    <a:cs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sym typeface="Symbol"/>
                  </a:rPr>
                  <a:t></a:t>
                </a:r>
                <a:r>
                  <a:rPr lang="en-US" altLang="zh-CN" sz="2000" dirty="0" smtClean="0">
                    <a:latin typeface="Times New Roman" panose="02020603050405020304" pitchFamily="18" charset="0"/>
                    <a:cs typeface="Times New Roman" panose="02020603050405020304" pitchFamily="18" charset="0"/>
                    <a:sym typeface="Wingdings" pitchFamily="2" charset="2"/>
                  </a:rPr>
                  <a:t>L</a:t>
                </a:r>
                <a:r>
                  <a:rPr lang="en-US" altLang="zh-CN" sz="2000" baseline="-25000" dirty="0" smtClean="0">
                    <a:latin typeface="Times New Roman" panose="02020603050405020304" pitchFamily="18" charset="0"/>
                    <a:cs typeface="Times New Roman" panose="02020603050405020304" pitchFamily="18" charset="0"/>
                    <a:sym typeface="Wingdings" pitchFamily="2" charset="2"/>
                  </a:rPr>
                  <a:t>1</a:t>
                </a:r>
                <a:r>
                  <a:rPr lang="en-US" altLang="zh-CN" sz="2000" dirty="0" smtClean="0">
                    <a:latin typeface="Times New Roman" panose="02020603050405020304" pitchFamily="18" charset="0"/>
                    <a:cs typeface="Times New Roman" panose="02020603050405020304" pitchFamily="18" charset="0"/>
                    <a:sym typeface="Wingdings" pitchFamily="2" charset="2"/>
                  </a:rPr>
                  <a:t>, id</a:t>
                </a:r>
                <a:r>
                  <a:rPr lang="zh-CN" altLang="en-US" sz="2000" dirty="0" smtClean="0">
                    <a:latin typeface="Times New Roman" panose="02020603050405020304" pitchFamily="18" charset="0"/>
                    <a:cs typeface="Times New Roman" panose="02020603050405020304" pitchFamily="18" charset="0"/>
                    <a:sym typeface="Wingdings" pitchFamily="2" charset="2"/>
                  </a:rPr>
                  <a:t>     </a:t>
                </a:r>
                <a:r>
                  <a:rPr kumimoji="0" lang="en-US" altLang="zh-CN" sz="2000" dirty="0" smtClean="0">
                    <a:latin typeface="Times New Roman" panose="02020603050405020304" pitchFamily="18" charset="0"/>
                    <a:cs typeface="Times New Roman" panose="02020603050405020304" pitchFamily="18" charset="0"/>
                    <a:sym typeface="Wingdings" pitchFamily="2" charset="2"/>
                  </a:rPr>
                  <a:t>L</a:t>
                </a:r>
                <a:r>
                  <a:rPr lang="en-US" altLang="zh-CN" sz="2000" baseline="-25000" dirty="0" smtClean="0">
                    <a:latin typeface="Times New Roman" panose="02020603050405020304" pitchFamily="18" charset="0"/>
                    <a:cs typeface="Times New Roman" panose="02020603050405020304" pitchFamily="18" charset="0"/>
                    <a:sym typeface="Wingdings" pitchFamily="2" charset="2"/>
                  </a:rPr>
                  <a:t>1</a:t>
                </a:r>
                <a:r>
                  <a:rPr kumimoji="0" lang="en-US" altLang="zh-CN" sz="2000" dirty="0" smtClean="0">
                    <a:latin typeface="Times New Roman" panose="02020603050405020304" pitchFamily="18" charset="0"/>
                    <a:cs typeface="Times New Roman" panose="02020603050405020304" pitchFamily="18" charset="0"/>
                    <a:sym typeface="Wingdings" pitchFamily="2" charset="2"/>
                  </a:rPr>
                  <a:t>.in </a:t>
                </a:r>
                <a:r>
                  <a:rPr kumimoji="0" lang="zh-CN" altLang="en-US" sz="2000" dirty="0" smtClean="0">
                    <a:latin typeface="Times New Roman" panose="02020603050405020304" pitchFamily="18" charset="0"/>
                    <a:cs typeface="Times New Roman" panose="02020603050405020304" pitchFamily="18" charset="0"/>
                  </a:rPr>
                  <a:t>表</a:t>
                </a:r>
                <a:r>
                  <a:rPr lang="zh-CN" altLang="en-US" sz="2000" dirty="0" smtClean="0">
                    <a:latin typeface="Times New Roman" panose="02020603050405020304" pitchFamily="18" charset="0"/>
                    <a:cs typeface="Times New Roman" panose="02020603050405020304" pitchFamily="18" charset="0"/>
                  </a:rPr>
                  <a:t>示从其父结点</a:t>
                </a:r>
                <a:r>
                  <a:rPr lang="en-US" altLang="zh-CN" sz="2000" dirty="0" smtClean="0">
                    <a:latin typeface="Times New Roman" panose="02020603050405020304" pitchFamily="18" charset="0"/>
                    <a:cs typeface="Times New Roman" panose="02020603050405020304" pitchFamily="18" charset="0"/>
                  </a:rPr>
                  <a:t>L</a:t>
                </a:r>
                <a:r>
                  <a:rPr lang="zh-CN" altLang="en-US" sz="2000" dirty="0" smtClean="0">
                    <a:latin typeface="Times New Roman" panose="02020603050405020304" pitchFamily="18" charset="0"/>
                    <a:cs typeface="Times New Roman" panose="02020603050405020304" pitchFamily="18" charset="0"/>
                  </a:rPr>
                  <a:t>继承下来的类型信息</a:t>
                </a:r>
              </a:p>
            </p:txBody>
          </p:sp>
        </mc:Choice>
        <mc:Fallback xmlns="">
          <p:sp>
            <p:nvSpPr>
              <p:cNvPr id="207875" name="Rectangle 3"/>
              <p:cNvSpPr>
                <a:spLocks noGrp="1" noRot="1" noChangeAspect="1" noMove="1" noResize="1" noEditPoints="1" noAdjustHandles="1" noChangeArrowheads="1" noChangeShapeType="1" noTextEdit="1"/>
              </p:cNvSpPr>
              <p:nvPr>
                <p:ph type="body" sz="half" idx="1"/>
              </p:nvPr>
            </p:nvSpPr>
            <p:spPr>
              <a:xfrm>
                <a:off x="228600" y="4149725"/>
                <a:ext cx="8375650" cy="2519363"/>
              </a:xfrm>
              <a:blipFill rotWithShape="1">
                <a:blip r:embed="rId2"/>
                <a:stretch>
                  <a:fillRect l="-364" t="-2663" r="-1020" b="-1211"/>
                </a:stretch>
              </a:blipFill>
            </p:spPr>
            <p:txBody>
              <a:bodyPr/>
              <a:lstStyle/>
              <a:p>
                <a:r>
                  <a:rPr lang="zh-CN" altLang="en-US">
                    <a:noFill/>
                  </a:rPr>
                  <a:t> </a:t>
                </a:r>
              </a:p>
            </p:txBody>
          </p:sp>
        </mc:Fallback>
      </mc:AlternateContent>
      <p:grpSp>
        <p:nvGrpSpPr>
          <p:cNvPr id="207876" name="Group 4"/>
          <p:cNvGrpSpPr>
            <a:grpSpLocks/>
          </p:cNvGrpSpPr>
          <p:nvPr/>
        </p:nvGrpSpPr>
        <p:grpSpPr bwMode="auto">
          <a:xfrm>
            <a:off x="1268413" y="1079500"/>
            <a:ext cx="5360988" cy="2898775"/>
            <a:chOff x="799" y="2437"/>
            <a:chExt cx="3377" cy="1826"/>
          </a:xfrm>
        </p:grpSpPr>
        <p:grpSp>
          <p:nvGrpSpPr>
            <p:cNvPr id="19462" name="Group 5"/>
            <p:cNvGrpSpPr>
              <a:grpSpLocks/>
            </p:cNvGrpSpPr>
            <p:nvPr/>
          </p:nvGrpSpPr>
          <p:grpSpPr bwMode="auto">
            <a:xfrm>
              <a:off x="799" y="2437"/>
              <a:ext cx="3377" cy="1826"/>
              <a:chOff x="825" y="2437"/>
              <a:chExt cx="3377" cy="1826"/>
            </a:xfrm>
          </p:grpSpPr>
          <p:sp>
            <p:nvSpPr>
              <p:cNvPr id="19468" name="Text Box 6"/>
              <p:cNvSpPr txBox="1">
                <a:spLocks noChangeArrowheads="1"/>
              </p:cNvSpPr>
              <p:nvPr/>
            </p:nvSpPr>
            <p:spPr bwMode="auto">
              <a:xfrm>
                <a:off x="825" y="2437"/>
                <a:ext cx="1060" cy="18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zh-CN" altLang="en-US" dirty="0">
                    <a:latin typeface="Times New Roman" panose="02020603050405020304" pitchFamily="18" charset="0"/>
                    <a:ea typeface="宋体" pitchFamily="2" charset="-122"/>
                    <a:cs typeface="Times New Roman" panose="02020603050405020304" pitchFamily="18" charset="0"/>
                  </a:rPr>
                  <a:t>产生式</a:t>
                </a:r>
              </a:p>
              <a:p>
                <a:pPr eaLnBrk="1" hangingPunct="1">
                  <a:lnSpc>
                    <a:spcPct val="110000"/>
                  </a:lnSpc>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D</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TL</a:t>
                </a: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a:t>
                </a:r>
                <a:r>
                  <a:rPr lang="en-US" altLang="zh-CN" dirty="0" err="1">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err="1">
                    <a:latin typeface="Times New Roman" panose="02020603050405020304" pitchFamily="18" charset="0"/>
                    <a:ea typeface="宋体" pitchFamily="2" charset="-122"/>
                    <a:cs typeface="Times New Roman" panose="02020603050405020304" pitchFamily="18" charset="0"/>
                  </a:rPr>
                  <a:t>int</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a:t>
                </a:r>
                <a:r>
                  <a:rPr lang="en-US" altLang="zh-CN" dirty="0" err="1">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err="1">
                    <a:latin typeface="Times New Roman" panose="02020603050405020304" pitchFamily="18" charset="0"/>
                    <a:ea typeface="宋体" pitchFamily="2" charset="-122"/>
                    <a:cs typeface="Times New Roman" panose="02020603050405020304" pitchFamily="18" charset="0"/>
                  </a:rPr>
                  <a:t>real</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L</a:t>
                </a:r>
                <a:r>
                  <a:rPr lang="en-US" altLang="zh-CN" dirty="0">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a:latin typeface="Times New Roman" panose="02020603050405020304" pitchFamily="18" charset="0"/>
                    <a:ea typeface="宋体" pitchFamily="2" charset="-122"/>
                    <a:cs typeface="Times New Roman" panose="02020603050405020304" pitchFamily="18" charset="0"/>
                  </a:rPr>
                  <a:t>L</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,id</a:t>
                </a:r>
              </a:p>
              <a:p>
                <a:pPr eaLnBrk="1" hangingPunct="1"/>
                <a:r>
                  <a:rPr lang="en-US" altLang="zh-CN" dirty="0">
                    <a:latin typeface="Times New Roman" panose="02020603050405020304" pitchFamily="18" charset="0"/>
                    <a:ea typeface="宋体" pitchFamily="2" charset="-122"/>
                    <a:cs typeface="Times New Roman" panose="02020603050405020304" pitchFamily="18" charset="0"/>
                  </a:rPr>
                  <a:t> </a:t>
                </a: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L</a:t>
                </a:r>
                <a:r>
                  <a:rPr lang="en-US" altLang="zh-CN" dirty="0" err="1">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dirty="0" err="1">
                    <a:latin typeface="Times New Roman" panose="02020603050405020304" pitchFamily="18" charset="0"/>
                    <a:ea typeface="宋体" pitchFamily="2" charset="-122"/>
                    <a:cs typeface="Times New Roman" panose="02020603050405020304" pitchFamily="18" charset="0"/>
                  </a:rPr>
                  <a:t>id</a:t>
                </a:r>
                <a:endParaRPr lang="en-US" altLang="zh-CN" dirty="0">
                  <a:latin typeface="Times New Roman" panose="02020603050405020304" pitchFamily="18" charset="0"/>
                  <a:ea typeface="宋体" pitchFamily="2" charset="-122"/>
                  <a:cs typeface="Times New Roman" panose="02020603050405020304" pitchFamily="18" charset="0"/>
                </a:endParaRPr>
              </a:p>
            </p:txBody>
          </p:sp>
          <p:sp>
            <p:nvSpPr>
              <p:cNvPr id="19469" name="Text Box 7"/>
              <p:cNvSpPr txBox="1">
                <a:spLocks noChangeArrowheads="1"/>
              </p:cNvSpPr>
              <p:nvPr/>
            </p:nvSpPr>
            <p:spPr bwMode="auto">
              <a:xfrm>
                <a:off x="1885" y="2437"/>
                <a:ext cx="2317" cy="18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zh-CN" altLang="en-US" dirty="0">
                    <a:latin typeface="Times New Roman" panose="02020603050405020304" pitchFamily="18" charset="0"/>
                    <a:ea typeface="宋体" pitchFamily="2" charset="-122"/>
                    <a:cs typeface="Times New Roman" panose="02020603050405020304" pitchFamily="18" charset="0"/>
                  </a:rPr>
                  <a:t>语义规则</a:t>
                </a:r>
              </a:p>
              <a:p>
                <a:pPr eaLnBrk="1" hangingPunct="1">
                  <a:lnSpc>
                    <a:spcPct val="110000"/>
                  </a:lnSpc>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L.in=</a:t>
                </a:r>
                <a:r>
                  <a:rPr lang="en-US" altLang="zh-CN" dirty="0" err="1">
                    <a:latin typeface="Times New Roman" panose="02020603050405020304" pitchFamily="18" charset="0"/>
                    <a:ea typeface="宋体" pitchFamily="2" charset="-122"/>
                    <a:cs typeface="Times New Roman" panose="02020603050405020304" pitchFamily="18" charset="0"/>
                  </a:rPr>
                  <a:t>T.type</a:t>
                </a:r>
                <a:endParaRPr lang="en-US" altLang="zh-CN" dirty="0">
                  <a:latin typeface="Times New Roman" panose="02020603050405020304" pitchFamily="18" charset="0"/>
                  <a:ea typeface="宋体" pitchFamily="2" charset="-122"/>
                  <a:cs typeface="Times New Roman" panose="02020603050405020304" pitchFamily="18" charset="0"/>
                </a:endParaRP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T.type</a:t>
                </a:r>
                <a:r>
                  <a:rPr lang="en-US" altLang="zh-CN" dirty="0">
                    <a:latin typeface="Times New Roman" panose="02020603050405020304" pitchFamily="18" charset="0"/>
                    <a:ea typeface="宋体" pitchFamily="2" charset="-122"/>
                    <a:cs typeface="Times New Roman" panose="02020603050405020304" pitchFamily="18" charset="0"/>
                  </a:rPr>
                  <a:t>=integer</a:t>
                </a: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T.type</a:t>
                </a:r>
                <a:r>
                  <a:rPr lang="en-US" altLang="zh-CN" dirty="0">
                    <a:latin typeface="Times New Roman" panose="02020603050405020304" pitchFamily="18" charset="0"/>
                    <a:ea typeface="宋体" pitchFamily="2" charset="-122"/>
                    <a:cs typeface="Times New Roman" panose="02020603050405020304" pitchFamily="18" charset="0"/>
                  </a:rPr>
                  <a:t>=real</a:t>
                </a:r>
              </a:p>
              <a:p>
                <a:pPr eaLnBrk="1" hangingPunct="1"/>
                <a:r>
                  <a:rPr lang="en-US" altLang="zh-CN" dirty="0">
                    <a:latin typeface="Times New Roman" panose="02020603050405020304" pitchFamily="18" charset="0"/>
                    <a:ea typeface="宋体" pitchFamily="2" charset="-122"/>
                    <a:cs typeface="Times New Roman" panose="02020603050405020304" pitchFamily="18" charset="0"/>
                  </a:rPr>
                  <a:t> L</a:t>
                </a:r>
                <a:r>
                  <a:rPr lang="en-US" altLang="zh-CN" baseline="-25000" dirty="0">
                    <a:latin typeface="Times New Roman" panose="02020603050405020304" pitchFamily="18" charset="0"/>
                    <a:ea typeface="宋体" pitchFamily="2" charset="-122"/>
                    <a:cs typeface="Times New Roman" panose="02020603050405020304" pitchFamily="18" charset="0"/>
                  </a:rPr>
                  <a:t>1</a:t>
                </a:r>
                <a:r>
                  <a:rPr lang="en-US" altLang="zh-CN" dirty="0">
                    <a:latin typeface="Times New Roman" panose="02020603050405020304" pitchFamily="18" charset="0"/>
                    <a:ea typeface="宋体" pitchFamily="2" charset="-122"/>
                    <a:cs typeface="Times New Roman" panose="02020603050405020304" pitchFamily="18" charset="0"/>
                  </a:rPr>
                  <a:t>.in=L.in</a:t>
                </a: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addtype</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id.entry</a:t>
                </a:r>
                <a:r>
                  <a:rPr lang="en-US" altLang="zh-CN" dirty="0" smtClean="0">
                    <a:latin typeface="Times New Roman" panose="02020603050405020304" pitchFamily="18" charset="0"/>
                    <a:ea typeface="宋体" pitchFamily="2" charset="-122"/>
                    <a:cs typeface="Times New Roman" panose="02020603050405020304" pitchFamily="18" charset="0"/>
                  </a:rPr>
                  <a:t>, L.in</a:t>
                </a:r>
                <a:r>
                  <a:rPr lang="en-US" altLang="zh-CN" dirty="0">
                    <a:latin typeface="Times New Roman" panose="02020603050405020304" pitchFamily="18" charset="0"/>
                    <a:ea typeface="宋体" pitchFamily="2" charset="-122"/>
                    <a:cs typeface="Times New Roman" panose="02020603050405020304" pitchFamily="18" charset="0"/>
                  </a:rPr>
                  <a:t>)</a:t>
                </a:r>
              </a:p>
              <a:p>
                <a:pPr eaLnBrk="1" hangingPunct="1">
                  <a:lnSpc>
                    <a:spcPct val="110000"/>
                  </a:lnSpc>
                </a:pP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addtype</a:t>
                </a:r>
                <a:r>
                  <a:rPr lang="en-US" altLang="zh-CN" dirty="0">
                    <a:latin typeface="Times New Roman" panose="02020603050405020304" pitchFamily="18" charset="0"/>
                    <a:ea typeface="宋体" pitchFamily="2" charset="-122"/>
                    <a:cs typeface="Times New Roman" panose="02020603050405020304" pitchFamily="18" charset="0"/>
                  </a:rPr>
                  <a:t>(</a:t>
                </a:r>
                <a:r>
                  <a:rPr lang="en-US" altLang="zh-CN" dirty="0" err="1">
                    <a:latin typeface="Times New Roman" panose="02020603050405020304" pitchFamily="18" charset="0"/>
                    <a:ea typeface="宋体" pitchFamily="2" charset="-122"/>
                    <a:cs typeface="Times New Roman" panose="02020603050405020304" pitchFamily="18" charset="0"/>
                  </a:rPr>
                  <a:t>id.entry</a:t>
                </a:r>
                <a:r>
                  <a:rPr lang="en-US" altLang="zh-CN" dirty="0" smtClean="0">
                    <a:latin typeface="Times New Roman" panose="02020603050405020304" pitchFamily="18" charset="0"/>
                    <a:ea typeface="宋体" pitchFamily="2" charset="-122"/>
                    <a:cs typeface="Times New Roman" panose="02020603050405020304" pitchFamily="18" charset="0"/>
                  </a:rPr>
                  <a:t>, L.in</a:t>
                </a:r>
                <a:r>
                  <a:rPr lang="en-US" altLang="zh-CN" dirty="0">
                    <a:latin typeface="Times New Roman" panose="02020603050405020304" pitchFamily="18" charset="0"/>
                    <a:ea typeface="宋体" pitchFamily="2" charset="-122"/>
                    <a:cs typeface="Times New Roman" panose="02020603050405020304" pitchFamily="18" charset="0"/>
                  </a:rPr>
                  <a:t>) </a:t>
                </a:r>
              </a:p>
            </p:txBody>
          </p:sp>
        </p:grpSp>
        <p:sp>
          <p:nvSpPr>
            <p:cNvPr id="19463" name="Line 8"/>
            <p:cNvSpPr>
              <a:spLocks noChangeShapeType="1"/>
            </p:cNvSpPr>
            <p:nvPr/>
          </p:nvSpPr>
          <p:spPr bwMode="auto">
            <a:xfrm>
              <a:off x="816" y="273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64" name="Line 9"/>
            <p:cNvSpPr>
              <a:spLocks noChangeShapeType="1"/>
            </p:cNvSpPr>
            <p:nvPr/>
          </p:nvSpPr>
          <p:spPr bwMode="auto">
            <a:xfrm>
              <a:off x="816" y="297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65" name="Line 10"/>
            <p:cNvSpPr>
              <a:spLocks noChangeShapeType="1"/>
            </p:cNvSpPr>
            <p:nvPr/>
          </p:nvSpPr>
          <p:spPr bwMode="auto">
            <a:xfrm>
              <a:off x="816" y="326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66" name="Line 11"/>
            <p:cNvSpPr>
              <a:spLocks noChangeShapeType="1"/>
            </p:cNvSpPr>
            <p:nvPr/>
          </p:nvSpPr>
          <p:spPr bwMode="auto">
            <a:xfrm>
              <a:off x="816" y="350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467" name="Line 12"/>
            <p:cNvSpPr>
              <a:spLocks noChangeShapeType="1"/>
            </p:cNvSpPr>
            <p:nvPr/>
          </p:nvSpPr>
          <p:spPr bwMode="auto">
            <a:xfrm>
              <a:off x="816" y="398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wipe(up)">
                                      <p:cBhvr>
                                        <p:cTn id="7" dur="500"/>
                                        <p:tgtEl>
                                          <p:spTgt spid="207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7875">
                                            <p:txEl>
                                              <p:pRg st="0" end="0"/>
                                            </p:txEl>
                                          </p:spTgt>
                                        </p:tgtEl>
                                        <p:attrNameLst>
                                          <p:attrName>style.visibility</p:attrName>
                                        </p:attrNameLst>
                                      </p:cBhvr>
                                      <p:to>
                                        <p:strVal val="visible"/>
                                      </p:to>
                                    </p:set>
                                    <p:animEffect transition="in" filter="wipe(up)">
                                      <p:cBhvr>
                                        <p:cTn id="12" dur="500"/>
                                        <p:tgtEl>
                                          <p:spTgt spid="2078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7875">
                                            <p:txEl>
                                              <p:pRg st="1" end="1"/>
                                            </p:txEl>
                                          </p:spTgt>
                                        </p:tgtEl>
                                        <p:attrNameLst>
                                          <p:attrName>style.visibility</p:attrName>
                                        </p:attrNameLst>
                                      </p:cBhvr>
                                      <p:to>
                                        <p:strVal val="visible"/>
                                      </p:to>
                                    </p:set>
                                    <p:animEffect transition="in" filter="wipe(up)">
                                      <p:cBhvr>
                                        <p:cTn id="17" dur="500"/>
                                        <p:tgtEl>
                                          <p:spTgt spid="2078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7875">
                                            <p:txEl>
                                              <p:pRg st="2" end="2"/>
                                            </p:txEl>
                                          </p:spTgt>
                                        </p:tgtEl>
                                        <p:attrNameLst>
                                          <p:attrName>style.visibility</p:attrName>
                                        </p:attrNameLst>
                                      </p:cBhvr>
                                      <p:to>
                                        <p:strVal val="visible"/>
                                      </p:to>
                                    </p:set>
                                    <p:animEffect transition="in" filter="wipe(up)">
                                      <p:cBhvr>
                                        <p:cTn id="22" dur="500"/>
                                        <p:tgtEl>
                                          <p:spTgt spid="207875">
                                            <p:txEl>
                                              <p:pRg st="2" end="2"/>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Effect transition="in" filter="wipe(up)">
                                      <p:cBhvr>
                                        <p:cTn id="25" dur="500"/>
                                        <p:tgtEl>
                                          <p:spTgt spid="207875">
                                            <p:txEl>
                                              <p:pRg st="3" end="3"/>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07875">
                                            <p:txEl>
                                              <p:pRg st="4" end="4"/>
                                            </p:txEl>
                                          </p:spTgt>
                                        </p:tgtEl>
                                        <p:attrNameLst>
                                          <p:attrName>style.visibility</p:attrName>
                                        </p:attrNameLst>
                                      </p:cBhvr>
                                      <p:to>
                                        <p:strVal val="visible"/>
                                      </p:to>
                                    </p:set>
                                    <p:animEffect transition="in" filter="wipe(up)">
                                      <p:cBhvr>
                                        <p:cTn id="28" dur="500"/>
                                        <p:tgtEl>
                                          <p:spTgt spid="207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D481C1E-8AE1-4B53-BE38-C166844FF45F}" type="slidenum">
              <a:rPr lang="en-US" altLang="zh-CN" sz="1400" b="0" smtClean="0">
                <a:latin typeface="Times New Roman" pitchFamily="18" charset="0"/>
              </a:rPr>
              <a:pPr eaLnBrk="1" hangingPunct="1"/>
              <a:t>26</a:t>
            </a:fld>
            <a:endParaRPr lang="en-US" altLang="zh-CN" sz="1400" b="0" smtClean="0">
              <a:latin typeface="Times New Roman" pitchFamily="18" charset="0"/>
            </a:endParaRPr>
          </a:p>
        </p:txBody>
      </p:sp>
      <p:sp>
        <p:nvSpPr>
          <p:cNvPr id="20483" name="Rectangle 2"/>
          <p:cNvSpPr>
            <a:spLocks noGrp="1" noChangeArrowheads="1"/>
          </p:cNvSpPr>
          <p:nvPr>
            <p:ph type="title"/>
          </p:nvPr>
        </p:nvSpPr>
        <p:spPr>
          <a:xfrm>
            <a:off x="304800" y="152400"/>
            <a:ext cx="8610600" cy="558800"/>
          </a:xfrm>
        </p:spPr>
        <p:txBody>
          <a:bodyPr/>
          <a:lstStyle/>
          <a:p>
            <a:pPr eaLnBrk="1" hangingPunct="1"/>
            <a:r>
              <a:rPr lang="zh-CN" altLang="en-US" sz="3200" dirty="0" smtClean="0"/>
              <a:t>语句</a:t>
            </a:r>
            <a:r>
              <a:rPr lang="en-US" altLang="zh-CN" sz="3200" dirty="0" smtClean="0"/>
              <a:t>real id</a:t>
            </a:r>
            <a:r>
              <a:rPr lang="en-US" altLang="zh-CN" sz="3200" baseline="-25000" dirty="0" smtClean="0"/>
              <a:t>1</a:t>
            </a:r>
            <a:r>
              <a:rPr lang="en-US" altLang="zh-CN" sz="3200" dirty="0" smtClean="0"/>
              <a:t>,id</a:t>
            </a:r>
            <a:r>
              <a:rPr lang="en-US" altLang="zh-CN" sz="3200" baseline="-25000" dirty="0" smtClean="0"/>
              <a:t>2</a:t>
            </a:r>
            <a:r>
              <a:rPr lang="en-US" altLang="zh-CN" sz="3200" dirty="0" smtClean="0"/>
              <a:t>,id</a:t>
            </a:r>
            <a:r>
              <a:rPr lang="en-US" altLang="zh-CN" sz="3200" baseline="-25000" dirty="0" smtClean="0"/>
              <a:t>3</a:t>
            </a:r>
            <a:r>
              <a:rPr lang="zh-CN" altLang="en-US" sz="3200" dirty="0" smtClean="0"/>
              <a:t>的注释分析树</a:t>
            </a:r>
          </a:p>
        </p:txBody>
      </p:sp>
      <p:sp>
        <p:nvSpPr>
          <p:cNvPr id="208899" name="Rectangle 3"/>
          <p:cNvSpPr>
            <a:spLocks noGrp="1" noChangeArrowheads="1"/>
          </p:cNvSpPr>
          <p:nvPr>
            <p:ph type="body" idx="1"/>
          </p:nvPr>
        </p:nvSpPr>
        <p:spPr>
          <a:xfrm>
            <a:off x="609600" y="4800600"/>
            <a:ext cx="8335963" cy="1905000"/>
          </a:xfrm>
        </p:spPr>
        <p:txBody>
          <a:bodyPr/>
          <a:lstStyle/>
          <a:p>
            <a:pPr marL="0" indent="0"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产生式的语义规则使用继承属性</a:t>
            </a:r>
            <a:r>
              <a:rPr lang="en-US" altLang="zh-CN" sz="2400" dirty="0" smtClean="0">
                <a:latin typeface="Times New Roman" panose="02020603050405020304" pitchFamily="18" charset="0"/>
                <a:cs typeface="Times New Roman" panose="02020603050405020304" pitchFamily="18" charset="0"/>
              </a:rPr>
              <a:t>L.in</a:t>
            </a:r>
            <a:r>
              <a:rPr lang="zh-CN" altLang="en-US" sz="2400" dirty="0" smtClean="0">
                <a:latin typeface="Times New Roman" panose="02020603050405020304" pitchFamily="18" charset="0"/>
                <a:cs typeface="Times New Roman" panose="02020603050405020304" pitchFamily="18" charset="0"/>
              </a:rPr>
              <a:t>把类型信息在分析树中向下传递；</a:t>
            </a:r>
          </a:p>
          <a:p>
            <a:pPr marL="0" indent="0"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并通过调用过程</a:t>
            </a:r>
            <a:r>
              <a:rPr lang="en-US" altLang="zh-CN" sz="2400" dirty="0" err="1" smtClean="0">
                <a:latin typeface="Times New Roman" panose="02020603050405020304" pitchFamily="18" charset="0"/>
                <a:cs typeface="Times New Roman" panose="02020603050405020304" pitchFamily="18" charset="0"/>
              </a:rPr>
              <a:t>addtype</a:t>
            </a:r>
            <a:r>
              <a:rPr lang="zh-CN" altLang="en-US" sz="2400" dirty="0" smtClean="0">
                <a:latin typeface="Times New Roman" panose="02020603050405020304" pitchFamily="18" charset="0"/>
                <a:cs typeface="Times New Roman" panose="02020603050405020304" pitchFamily="18" charset="0"/>
              </a:rPr>
              <a:t>，把类型信息填入标识符在符号表中相应的表项中。</a:t>
            </a:r>
          </a:p>
        </p:txBody>
      </p:sp>
      <p:sp>
        <p:nvSpPr>
          <p:cNvPr id="20485" name="Rectangle 4"/>
          <p:cNvSpPr>
            <a:spLocks noChangeArrowheads="1"/>
          </p:cNvSpPr>
          <p:nvPr/>
        </p:nvSpPr>
        <p:spPr bwMode="auto">
          <a:xfrm>
            <a:off x="3622675" y="3149600"/>
            <a:ext cx="769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 </a:t>
            </a:r>
            <a:endParaRPr lang="en-US" altLang="zh-CN" sz="3600">
              <a:latin typeface="Times New Roman" pitchFamily="18" charset="0"/>
              <a:ea typeface="宋体" pitchFamily="2" charset="-122"/>
              <a:cs typeface="Times New Roman" panose="02020603050405020304" pitchFamily="18" charset="0"/>
            </a:endParaRPr>
          </a:p>
        </p:txBody>
      </p:sp>
      <p:grpSp>
        <p:nvGrpSpPr>
          <p:cNvPr id="208901" name="Group 5"/>
          <p:cNvGrpSpPr>
            <a:grpSpLocks/>
          </p:cNvGrpSpPr>
          <p:nvPr/>
        </p:nvGrpSpPr>
        <p:grpSpPr bwMode="auto">
          <a:xfrm>
            <a:off x="838200" y="1066800"/>
            <a:ext cx="5688013" cy="3586163"/>
            <a:chOff x="1056" y="864"/>
            <a:chExt cx="3583" cy="2259"/>
          </a:xfrm>
        </p:grpSpPr>
        <p:sp>
          <p:nvSpPr>
            <p:cNvPr id="20498" name="Rectangle 6"/>
            <p:cNvSpPr>
              <a:spLocks noChangeArrowheads="1"/>
            </p:cNvSpPr>
            <p:nvPr/>
          </p:nvSpPr>
          <p:spPr bwMode="auto">
            <a:xfrm>
              <a:off x="2261" y="864"/>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D</a:t>
              </a:r>
              <a:endParaRPr lang="en-US" altLang="zh-CN" sz="3600">
                <a:latin typeface="Times New Roman" pitchFamily="18" charset="0"/>
                <a:ea typeface="宋体" pitchFamily="2" charset="-122"/>
                <a:cs typeface="Times New Roman" panose="02020603050405020304" pitchFamily="18" charset="0"/>
              </a:endParaRPr>
            </a:p>
          </p:txBody>
        </p:sp>
        <p:grpSp>
          <p:nvGrpSpPr>
            <p:cNvPr id="20499" name="Group 7"/>
            <p:cNvGrpSpPr>
              <a:grpSpLocks/>
            </p:cNvGrpSpPr>
            <p:nvPr/>
          </p:nvGrpSpPr>
          <p:grpSpPr bwMode="auto">
            <a:xfrm>
              <a:off x="1236" y="1104"/>
              <a:ext cx="2220" cy="230"/>
              <a:chOff x="1236" y="1019"/>
              <a:chExt cx="1487" cy="219"/>
            </a:xfrm>
          </p:grpSpPr>
          <p:sp>
            <p:nvSpPr>
              <p:cNvPr id="20517" name="Line 8"/>
              <p:cNvSpPr>
                <a:spLocks noChangeShapeType="1"/>
              </p:cNvSpPr>
              <p:nvPr/>
            </p:nvSpPr>
            <p:spPr bwMode="auto">
              <a:xfrm>
                <a:off x="2002" y="1020"/>
                <a:ext cx="721" cy="20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8" name="Line 9"/>
              <p:cNvSpPr>
                <a:spLocks noChangeShapeType="1"/>
              </p:cNvSpPr>
              <p:nvPr/>
            </p:nvSpPr>
            <p:spPr bwMode="auto">
              <a:xfrm flipH="1">
                <a:off x="1236" y="1019"/>
                <a:ext cx="686" cy="21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20500" name="Rectangle 10"/>
            <p:cNvSpPr>
              <a:spLocks noChangeArrowheads="1"/>
            </p:cNvSpPr>
            <p:nvPr/>
          </p:nvSpPr>
          <p:spPr bwMode="auto">
            <a:xfrm>
              <a:off x="1152" y="1361"/>
              <a:ext cx="24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T                                              L</a:t>
              </a:r>
              <a:endParaRPr lang="en-US" altLang="zh-CN" sz="3600">
                <a:latin typeface="Times New Roman" pitchFamily="18" charset="0"/>
                <a:ea typeface="宋体" pitchFamily="2" charset="-122"/>
                <a:cs typeface="Times New Roman" panose="02020603050405020304" pitchFamily="18" charset="0"/>
              </a:endParaRPr>
            </a:p>
          </p:txBody>
        </p:sp>
        <p:sp>
          <p:nvSpPr>
            <p:cNvPr id="20501" name="Rectangle 11"/>
            <p:cNvSpPr>
              <a:spLocks noChangeArrowheads="1"/>
            </p:cNvSpPr>
            <p:nvPr/>
          </p:nvSpPr>
          <p:spPr bwMode="auto">
            <a:xfrm>
              <a:off x="1638" y="2362"/>
              <a:ext cx="21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L                  ,                  id</a:t>
              </a:r>
              <a:r>
                <a:rPr lang="en-US" altLang="zh-CN" baseline="-25000">
                  <a:solidFill>
                    <a:srgbClr val="000000"/>
                  </a:solidFill>
                  <a:latin typeface="Times New Roman" pitchFamily="18" charset="0"/>
                  <a:ea typeface="宋体" pitchFamily="2" charset="-122"/>
                  <a:cs typeface="Times New Roman" panose="02020603050405020304" pitchFamily="18" charset="0"/>
                </a:rPr>
                <a:t>2</a:t>
              </a:r>
            </a:p>
          </p:txBody>
        </p:sp>
        <p:grpSp>
          <p:nvGrpSpPr>
            <p:cNvPr id="20502" name="Group 12"/>
            <p:cNvGrpSpPr>
              <a:grpSpLocks/>
            </p:cNvGrpSpPr>
            <p:nvPr/>
          </p:nvGrpSpPr>
          <p:grpSpPr bwMode="auto">
            <a:xfrm>
              <a:off x="1638" y="1584"/>
              <a:ext cx="3001" cy="1539"/>
              <a:chOff x="1248" y="1584"/>
              <a:chExt cx="3001" cy="1539"/>
            </a:xfrm>
          </p:grpSpPr>
          <p:sp>
            <p:nvSpPr>
              <p:cNvPr id="20505" name="Rectangle 13"/>
              <p:cNvSpPr>
                <a:spLocks noChangeArrowheads="1"/>
              </p:cNvSpPr>
              <p:nvPr/>
            </p:nvSpPr>
            <p:spPr bwMode="auto">
              <a:xfrm>
                <a:off x="2208" y="1834"/>
                <a:ext cx="20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L                 ,                 id</a:t>
                </a:r>
                <a:r>
                  <a:rPr lang="en-US" altLang="zh-CN" baseline="-25000">
                    <a:solidFill>
                      <a:srgbClr val="000000"/>
                    </a:solidFill>
                    <a:latin typeface="Times New Roman" pitchFamily="18" charset="0"/>
                    <a:ea typeface="宋体" pitchFamily="2" charset="-122"/>
                    <a:cs typeface="Times New Roman" panose="02020603050405020304" pitchFamily="18" charset="0"/>
                  </a:rPr>
                  <a:t>3</a:t>
                </a:r>
              </a:p>
            </p:txBody>
          </p:sp>
          <p:grpSp>
            <p:nvGrpSpPr>
              <p:cNvPr id="20506" name="Group 14"/>
              <p:cNvGrpSpPr>
                <a:grpSpLocks/>
              </p:cNvGrpSpPr>
              <p:nvPr/>
            </p:nvGrpSpPr>
            <p:grpSpPr bwMode="auto">
              <a:xfrm>
                <a:off x="1296" y="2061"/>
                <a:ext cx="1905" cy="291"/>
                <a:chOff x="1610" y="1818"/>
                <a:chExt cx="1089" cy="243"/>
              </a:xfrm>
            </p:grpSpPr>
            <p:sp>
              <p:nvSpPr>
                <p:cNvPr id="20514" name="Line 15"/>
                <p:cNvSpPr>
                  <a:spLocks noChangeShapeType="1"/>
                </p:cNvSpPr>
                <p:nvPr/>
              </p:nvSpPr>
              <p:spPr bwMode="auto">
                <a:xfrm>
                  <a:off x="2158" y="1818"/>
                  <a:ext cx="1" cy="2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5" name="Line 16"/>
                <p:cNvSpPr>
                  <a:spLocks noChangeShapeType="1"/>
                </p:cNvSpPr>
                <p:nvPr/>
              </p:nvSpPr>
              <p:spPr bwMode="auto">
                <a:xfrm flipH="1">
                  <a:off x="1610" y="1818"/>
                  <a:ext cx="522" cy="2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6" name="Line 17"/>
                <p:cNvSpPr>
                  <a:spLocks noChangeShapeType="1"/>
                </p:cNvSpPr>
                <p:nvPr/>
              </p:nvSpPr>
              <p:spPr bwMode="auto">
                <a:xfrm>
                  <a:off x="2187" y="1826"/>
                  <a:ext cx="512" cy="23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0507" name="Group 18"/>
              <p:cNvGrpSpPr>
                <a:grpSpLocks/>
              </p:cNvGrpSpPr>
              <p:nvPr/>
            </p:nvGrpSpPr>
            <p:grpSpPr bwMode="auto">
              <a:xfrm>
                <a:off x="1248" y="2603"/>
                <a:ext cx="226" cy="520"/>
                <a:chOff x="1579" y="2555"/>
                <a:chExt cx="226" cy="520"/>
              </a:xfrm>
            </p:grpSpPr>
            <p:sp>
              <p:nvSpPr>
                <p:cNvPr id="20512" name="Line 19"/>
                <p:cNvSpPr>
                  <a:spLocks noChangeShapeType="1"/>
                </p:cNvSpPr>
                <p:nvPr/>
              </p:nvSpPr>
              <p:spPr bwMode="auto">
                <a:xfrm>
                  <a:off x="1631" y="2555"/>
                  <a:ext cx="1" cy="27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3" name="Rectangle 20"/>
                <p:cNvSpPr>
                  <a:spLocks noChangeArrowheads="1"/>
                </p:cNvSpPr>
                <p:nvPr/>
              </p:nvSpPr>
              <p:spPr bwMode="auto">
                <a:xfrm>
                  <a:off x="1579" y="2842"/>
                  <a:ext cx="2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id</a:t>
                  </a:r>
                  <a:r>
                    <a:rPr lang="en-US" altLang="zh-CN" baseline="-25000">
                      <a:solidFill>
                        <a:srgbClr val="000000"/>
                      </a:solidFill>
                      <a:latin typeface="Times New Roman" pitchFamily="18" charset="0"/>
                      <a:ea typeface="宋体" pitchFamily="2" charset="-122"/>
                      <a:cs typeface="Times New Roman" panose="02020603050405020304" pitchFamily="18" charset="0"/>
                    </a:rPr>
                    <a:t>1</a:t>
                  </a:r>
                  <a:endParaRPr lang="en-US" altLang="zh-CN" sz="3600">
                    <a:latin typeface="Times New Roman" pitchFamily="18" charset="0"/>
                    <a:ea typeface="宋体" pitchFamily="2" charset="-122"/>
                    <a:cs typeface="Times New Roman" panose="02020603050405020304" pitchFamily="18" charset="0"/>
                  </a:endParaRPr>
                </a:p>
              </p:txBody>
            </p:sp>
          </p:grpSp>
          <p:grpSp>
            <p:nvGrpSpPr>
              <p:cNvPr id="20508" name="Group 21"/>
              <p:cNvGrpSpPr>
                <a:grpSpLocks/>
              </p:cNvGrpSpPr>
              <p:nvPr/>
            </p:nvGrpSpPr>
            <p:grpSpPr bwMode="auto">
              <a:xfrm>
                <a:off x="2256" y="1584"/>
                <a:ext cx="1776" cy="240"/>
                <a:chOff x="2206" y="1419"/>
                <a:chExt cx="1041" cy="242"/>
              </a:xfrm>
            </p:grpSpPr>
            <p:sp>
              <p:nvSpPr>
                <p:cNvPr id="20509" name="Line 22"/>
                <p:cNvSpPr>
                  <a:spLocks noChangeShapeType="1"/>
                </p:cNvSpPr>
                <p:nvPr/>
              </p:nvSpPr>
              <p:spPr bwMode="auto">
                <a:xfrm>
                  <a:off x="2731" y="1419"/>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0" name="Line 23"/>
                <p:cNvSpPr>
                  <a:spLocks noChangeShapeType="1"/>
                </p:cNvSpPr>
                <p:nvPr/>
              </p:nvSpPr>
              <p:spPr bwMode="auto">
                <a:xfrm flipH="1">
                  <a:off x="2206" y="1419"/>
                  <a:ext cx="498" cy="24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11" name="Line 24"/>
                <p:cNvSpPr>
                  <a:spLocks noChangeShapeType="1"/>
                </p:cNvSpPr>
                <p:nvPr/>
              </p:nvSpPr>
              <p:spPr bwMode="auto">
                <a:xfrm>
                  <a:off x="2758" y="1426"/>
                  <a:ext cx="489" cy="23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20503" name="Line 25"/>
            <p:cNvSpPr>
              <a:spLocks noChangeShapeType="1"/>
            </p:cNvSpPr>
            <p:nvPr/>
          </p:nvSpPr>
          <p:spPr bwMode="auto">
            <a:xfrm>
              <a:off x="1200" y="1595"/>
              <a:ext cx="1" cy="27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04" name="Rectangle 26"/>
            <p:cNvSpPr>
              <a:spLocks noChangeArrowheads="1"/>
            </p:cNvSpPr>
            <p:nvPr/>
          </p:nvSpPr>
          <p:spPr bwMode="auto">
            <a:xfrm>
              <a:off x="1056" y="1834"/>
              <a:ext cx="3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anose="02020603050405020304" pitchFamily="18" charset="0"/>
                  <a:ea typeface="宋体" pitchFamily="2" charset="-122"/>
                  <a:cs typeface="Times New Roman" panose="02020603050405020304" pitchFamily="18" charset="0"/>
                </a:rPr>
                <a:t>real</a:t>
              </a:r>
              <a:endParaRPr lang="en-US" altLang="zh-CN" sz="3600">
                <a:latin typeface="Times New Roman" pitchFamily="18" charset="0"/>
                <a:ea typeface="宋体" pitchFamily="2" charset="-122"/>
                <a:cs typeface="Times New Roman" panose="02020603050405020304" pitchFamily="18" charset="0"/>
              </a:endParaRPr>
            </a:p>
          </p:txBody>
        </p:sp>
      </p:grpSp>
      <p:sp>
        <p:nvSpPr>
          <p:cNvPr id="208923" name="Text Box 27"/>
          <p:cNvSpPr txBox="1">
            <a:spLocks noChangeArrowheads="1"/>
          </p:cNvSpPr>
          <p:nvPr/>
        </p:nvSpPr>
        <p:spPr bwMode="auto">
          <a:xfrm>
            <a:off x="1141413" y="1846263"/>
            <a:ext cx="12989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type=real</a:t>
            </a:r>
          </a:p>
        </p:txBody>
      </p:sp>
      <p:sp>
        <p:nvSpPr>
          <p:cNvPr id="208924" name="Text Box 28"/>
          <p:cNvSpPr txBox="1">
            <a:spLocks noChangeArrowheads="1"/>
          </p:cNvSpPr>
          <p:nvPr/>
        </p:nvSpPr>
        <p:spPr bwMode="auto">
          <a:xfrm>
            <a:off x="4887913" y="1752600"/>
            <a:ext cx="104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in=real</a:t>
            </a:r>
          </a:p>
        </p:txBody>
      </p:sp>
      <p:sp>
        <p:nvSpPr>
          <p:cNvPr id="208925" name="Text Box 29"/>
          <p:cNvSpPr txBox="1">
            <a:spLocks noChangeArrowheads="1"/>
          </p:cNvSpPr>
          <p:nvPr/>
        </p:nvSpPr>
        <p:spPr bwMode="auto">
          <a:xfrm>
            <a:off x="3440113" y="2514600"/>
            <a:ext cx="104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in=real</a:t>
            </a:r>
          </a:p>
        </p:txBody>
      </p:sp>
      <p:sp>
        <p:nvSpPr>
          <p:cNvPr id="208926" name="Text Box 30"/>
          <p:cNvSpPr txBox="1">
            <a:spLocks noChangeArrowheads="1"/>
          </p:cNvSpPr>
          <p:nvPr/>
        </p:nvSpPr>
        <p:spPr bwMode="auto">
          <a:xfrm>
            <a:off x="1905000" y="3352800"/>
            <a:ext cx="1042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anose="02020603050405020304" pitchFamily="18" charset="0"/>
                <a:ea typeface="宋体" pitchFamily="2" charset="-122"/>
                <a:cs typeface="Times New Roman" panose="02020603050405020304" pitchFamily="18" charset="0"/>
              </a:rPr>
              <a:t>.</a:t>
            </a:r>
            <a:r>
              <a:rPr lang="en-US" altLang="zh-CN" sz="2000">
                <a:solidFill>
                  <a:srgbClr val="0000FF"/>
                </a:solidFill>
                <a:latin typeface="Times New Roman" panose="02020603050405020304" pitchFamily="18" charset="0"/>
                <a:ea typeface="宋体" pitchFamily="2" charset="-122"/>
                <a:cs typeface="Times New Roman" panose="02020603050405020304" pitchFamily="18" charset="0"/>
              </a:rPr>
              <a:t>in=real</a:t>
            </a:r>
          </a:p>
        </p:txBody>
      </p:sp>
      <p:sp>
        <p:nvSpPr>
          <p:cNvPr id="208927" name="Text Box 31"/>
          <p:cNvSpPr txBox="1">
            <a:spLocks noChangeArrowheads="1"/>
          </p:cNvSpPr>
          <p:nvPr/>
        </p:nvSpPr>
        <p:spPr bwMode="auto">
          <a:xfrm>
            <a:off x="5410200" y="2127250"/>
            <a:ext cx="2828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addtype</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(id</a:t>
            </a:r>
            <a:r>
              <a:rPr lang="en-US" altLang="zh-CN" baseline="-25000" dirty="0">
                <a:solidFill>
                  <a:srgbClr val="0000FF"/>
                </a:solidFill>
                <a:latin typeface="Times New Roman" panose="02020603050405020304" pitchFamily="18" charset="0"/>
                <a:ea typeface="宋体" pitchFamily="2" charset="-122"/>
                <a:cs typeface="Times New Roman" panose="02020603050405020304" pitchFamily="18" charset="0"/>
              </a:rPr>
              <a:t>3</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.entry</a:t>
            </a:r>
            <a:r>
              <a:rPr lang="en-US" altLang="zh-CN" sz="2000" dirty="0" smtClean="0">
                <a:solidFill>
                  <a:srgbClr val="0000FF"/>
                </a:solidFill>
                <a:latin typeface="Times New Roman" panose="02020603050405020304" pitchFamily="18" charset="0"/>
                <a:ea typeface="宋体" pitchFamily="2" charset="-122"/>
                <a:cs typeface="Times New Roman" panose="02020603050405020304" pitchFamily="18" charset="0"/>
              </a:rPr>
              <a:t>,  L.in</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p>
        </p:txBody>
      </p:sp>
      <p:sp>
        <p:nvSpPr>
          <p:cNvPr id="208928" name="Text Box 32"/>
          <p:cNvSpPr txBox="1">
            <a:spLocks noChangeArrowheads="1"/>
          </p:cNvSpPr>
          <p:nvPr/>
        </p:nvSpPr>
        <p:spPr bwMode="auto">
          <a:xfrm>
            <a:off x="1905000" y="3743325"/>
            <a:ext cx="2828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addtype</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(id</a:t>
            </a:r>
            <a:r>
              <a:rPr lang="en-US" altLang="zh-CN" baseline="-25000" dirty="0">
                <a:solidFill>
                  <a:srgbClr val="0000FF"/>
                </a:solidFill>
                <a:latin typeface="Times New Roman" panose="02020603050405020304" pitchFamily="18" charset="0"/>
                <a:ea typeface="宋体" pitchFamily="2" charset="-122"/>
                <a:cs typeface="Times New Roman" panose="02020603050405020304" pitchFamily="18" charset="0"/>
              </a:rPr>
              <a:t>1</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.entry</a:t>
            </a:r>
            <a:r>
              <a:rPr lang="en-US" altLang="zh-CN" sz="2000" dirty="0" smtClean="0">
                <a:solidFill>
                  <a:srgbClr val="0000FF"/>
                </a:solidFill>
                <a:latin typeface="Times New Roman" panose="02020603050405020304" pitchFamily="18" charset="0"/>
                <a:ea typeface="宋体" pitchFamily="2" charset="-122"/>
                <a:cs typeface="Times New Roman" panose="02020603050405020304" pitchFamily="18" charset="0"/>
              </a:rPr>
              <a:t>,  L.in</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p>
        </p:txBody>
      </p:sp>
      <p:sp>
        <p:nvSpPr>
          <p:cNvPr id="208929" name="Text Box 33"/>
          <p:cNvSpPr txBox="1">
            <a:spLocks noChangeArrowheads="1"/>
          </p:cNvSpPr>
          <p:nvPr/>
        </p:nvSpPr>
        <p:spPr bwMode="auto">
          <a:xfrm>
            <a:off x="3886200" y="2852738"/>
            <a:ext cx="2828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2000" dirty="0" err="1">
                <a:solidFill>
                  <a:srgbClr val="0000FF"/>
                </a:solidFill>
                <a:latin typeface="Times New Roman" panose="02020603050405020304" pitchFamily="18" charset="0"/>
                <a:ea typeface="宋体" pitchFamily="2" charset="-122"/>
                <a:cs typeface="Times New Roman" panose="02020603050405020304" pitchFamily="18" charset="0"/>
              </a:rPr>
              <a:t>addtype</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(id</a:t>
            </a:r>
            <a:r>
              <a:rPr lang="en-US" altLang="zh-CN" baseline="-25000" dirty="0">
                <a:solidFill>
                  <a:srgbClr val="0000FF"/>
                </a:solidFill>
                <a:latin typeface="Times New Roman" panose="02020603050405020304" pitchFamily="18" charset="0"/>
                <a:ea typeface="宋体" pitchFamily="2" charset="-122"/>
                <a:cs typeface="Times New Roman" panose="02020603050405020304" pitchFamily="18" charset="0"/>
              </a:rPr>
              <a:t>2</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.entry</a:t>
            </a:r>
            <a:r>
              <a:rPr lang="en-US" altLang="zh-CN" sz="2000" dirty="0" smtClean="0">
                <a:solidFill>
                  <a:srgbClr val="0000FF"/>
                </a:solidFill>
                <a:latin typeface="Times New Roman" panose="02020603050405020304" pitchFamily="18" charset="0"/>
                <a:ea typeface="宋体" pitchFamily="2" charset="-122"/>
                <a:cs typeface="Times New Roman" panose="02020603050405020304" pitchFamily="18" charset="0"/>
              </a:rPr>
              <a:t>,  L.in</a:t>
            </a:r>
            <a:r>
              <a:rPr lang="en-US" altLang="zh-CN" sz="2000" dirty="0">
                <a:solidFill>
                  <a:srgbClr val="0000FF"/>
                </a:solidFill>
                <a:latin typeface="Times New Roman" panose="02020603050405020304" pitchFamily="18" charset="0"/>
                <a:ea typeface="宋体" pitchFamily="2" charset="-122"/>
                <a:cs typeface="Times New Roman" panose="02020603050405020304" pitchFamily="18" charset="0"/>
              </a:rPr>
              <a:t>)</a:t>
            </a:r>
          </a:p>
        </p:txBody>
      </p:sp>
      <p:sp>
        <p:nvSpPr>
          <p:cNvPr id="208930" name="Line 34"/>
          <p:cNvSpPr>
            <a:spLocks noChangeShapeType="1"/>
          </p:cNvSpPr>
          <p:nvPr/>
        </p:nvSpPr>
        <p:spPr bwMode="auto">
          <a:xfrm flipV="1">
            <a:off x="1403350" y="2276475"/>
            <a:ext cx="0" cy="3603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931" name="Line 35"/>
          <p:cNvSpPr>
            <a:spLocks noChangeShapeType="1"/>
          </p:cNvSpPr>
          <p:nvPr/>
        </p:nvSpPr>
        <p:spPr bwMode="auto">
          <a:xfrm>
            <a:off x="2997200" y="2079625"/>
            <a:ext cx="153035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932" name="Line 36"/>
          <p:cNvSpPr>
            <a:spLocks noChangeShapeType="1"/>
          </p:cNvSpPr>
          <p:nvPr/>
        </p:nvSpPr>
        <p:spPr bwMode="auto">
          <a:xfrm flipH="1">
            <a:off x="3851275" y="2133600"/>
            <a:ext cx="1512888" cy="50323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933" name="Line 37"/>
          <p:cNvSpPr>
            <a:spLocks noChangeShapeType="1"/>
          </p:cNvSpPr>
          <p:nvPr/>
        </p:nvSpPr>
        <p:spPr bwMode="auto">
          <a:xfrm flipH="1">
            <a:off x="2339975" y="2924175"/>
            <a:ext cx="1584325" cy="5762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wipe(up)">
                                      <p:cBhvr>
                                        <p:cTn id="7" dur="500"/>
                                        <p:tgtEl>
                                          <p:spTgt spid="20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8930"/>
                                        </p:tgtEl>
                                        <p:attrNameLst>
                                          <p:attrName>style.visibility</p:attrName>
                                        </p:attrNameLst>
                                      </p:cBhvr>
                                      <p:to>
                                        <p:strVal val="visible"/>
                                      </p:to>
                                    </p:set>
                                    <p:animEffect transition="in" filter="wipe(down)">
                                      <p:cBhvr>
                                        <p:cTn id="12" dur="500"/>
                                        <p:tgtEl>
                                          <p:spTgt spid="20893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8923"/>
                                        </p:tgtEl>
                                        <p:attrNameLst>
                                          <p:attrName>style.visibility</p:attrName>
                                        </p:attrNameLst>
                                      </p:cBhvr>
                                      <p:to>
                                        <p:strVal val="visible"/>
                                      </p:to>
                                    </p:set>
                                    <p:animEffect transition="in" filter="wipe(left)">
                                      <p:cBhvr>
                                        <p:cTn id="16" dur="500"/>
                                        <p:tgtEl>
                                          <p:spTgt spid="2089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8931"/>
                                        </p:tgtEl>
                                        <p:attrNameLst>
                                          <p:attrName>style.visibility</p:attrName>
                                        </p:attrNameLst>
                                      </p:cBhvr>
                                      <p:to>
                                        <p:strVal val="visible"/>
                                      </p:to>
                                    </p:set>
                                    <p:animEffect transition="in" filter="wipe(left)">
                                      <p:cBhvr>
                                        <p:cTn id="21" dur="500"/>
                                        <p:tgtEl>
                                          <p:spTgt spid="208931"/>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08924"/>
                                        </p:tgtEl>
                                        <p:attrNameLst>
                                          <p:attrName>style.visibility</p:attrName>
                                        </p:attrNameLst>
                                      </p:cBhvr>
                                      <p:to>
                                        <p:strVal val="visible"/>
                                      </p:to>
                                    </p:set>
                                    <p:animEffect transition="in" filter="wipe(left)">
                                      <p:cBhvr>
                                        <p:cTn id="25" dur="500"/>
                                        <p:tgtEl>
                                          <p:spTgt spid="2089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8927">
                                            <p:txEl>
                                              <p:pRg st="0" end="0"/>
                                            </p:txEl>
                                          </p:spTgt>
                                        </p:tgtEl>
                                        <p:attrNameLst>
                                          <p:attrName>style.visibility</p:attrName>
                                        </p:attrNameLst>
                                      </p:cBhvr>
                                      <p:to>
                                        <p:strVal val="visible"/>
                                      </p:to>
                                    </p:set>
                                    <p:animEffect transition="in" filter="wipe(left)">
                                      <p:cBhvr>
                                        <p:cTn id="30" dur="500"/>
                                        <p:tgtEl>
                                          <p:spTgt spid="20892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08932"/>
                                        </p:tgtEl>
                                        <p:attrNameLst>
                                          <p:attrName>style.visibility</p:attrName>
                                        </p:attrNameLst>
                                      </p:cBhvr>
                                      <p:to>
                                        <p:strVal val="visible"/>
                                      </p:to>
                                    </p:set>
                                    <p:animEffect transition="in" filter="wipe(up)">
                                      <p:cBhvr>
                                        <p:cTn id="35" dur="500"/>
                                        <p:tgtEl>
                                          <p:spTgt spid="208932"/>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08925"/>
                                        </p:tgtEl>
                                        <p:attrNameLst>
                                          <p:attrName>style.visibility</p:attrName>
                                        </p:attrNameLst>
                                      </p:cBhvr>
                                      <p:to>
                                        <p:strVal val="visible"/>
                                      </p:to>
                                    </p:set>
                                    <p:animEffect transition="in" filter="wipe(left)">
                                      <p:cBhvr>
                                        <p:cTn id="39" dur="500"/>
                                        <p:tgtEl>
                                          <p:spTgt spid="2089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8929">
                                            <p:txEl>
                                              <p:pRg st="0" end="0"/>
                                            </p:txEl>
                                          </p:spTgt>
                                        </p:tgtEl>
                                        <p:attrNameLst>
                                          <p:attrName>style.visibility</p:attrName>
                                        </p:attrNameLst>
                                      </p:cBhvr>
                                      <p:to>
                                        <p:strVal val="visible"/>
                                      </p:to>
                                    </p:set>
                                    <p:animEffect transition="in" filter="wipe(left)">
                                      <p:cBhvr>
                                        <p:cTn id="44" dur="500"/>
                                        <p:tgtEl>
                                          <p:spTgt spid="20892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08933"/>
                                        </p:tgtEl>
                                        <p:attrNameLst>
                                          <p:attrName>style.visibility</p:attrName>
                                        </p:attrNameLst>
                                      </p:cBhvr>
                                      <p:to>
                                        <p:strVal val="visible"/>
                                      </p:to>
                                    </p:set>
                                    <p:animEffect transition="in" filter="wipe(up)">
                                      <p:cBhvr>
                                        <p:cTn id="49" dur="500"/>
                                        <p:tgtEl>
                                          <p:spTgt spid="208933"/>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08926"/>
                                        </p:tgtEl>
                                        <p:attrNameLst>
                                          <p:attrName>style.visibility</p:attrName>
                                        </p:attrNameLst>
                                      </p:cBhvr>
                                      <p:to>
                                        <p:strVal val="visible"/>
                                      </p:to>
                                    </p:set>
                                    <p:animEffect transition="in" filter="wipe(left)">
                                      <p:cBhvr>
                                        <p:cTn id="53" dur="500"/>
                                        <p:tgtEl>
                                          <p:spTgt spid="2089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08928">
                                            <p:txEl>
                                              <p:pRg st="0" end="0"/>
                                            </p:txEl>
                                          </p:spTgt>
                                        </p:tgtEl>
                                        <p:attrNameLst>
                                          <p:attrName>style.visibility</p:attrName>
                                        </p:attrNameLst>
                                      </p:cBhvr>
                                      <p:to>
                                        <p:strVal val="visible"/>
                                      </p:to>
                                    </p:set>
                                    <p:animEffect transition="in" filter="wipe(left)">
                                      <p:cBhvr>
                                        <p:cTn id="58" dur="500"/>
                                        <p:tgtEl>
                                          <p:spTgt spid="208928">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08899">
                                            <p:txEl>
                                              <p:pRg st="0" end="0"/>
                                            </p:txEl>
                                          </p:spTgt>
                                        </p:tgtEl>
                                        <p:attrNameLst>
                                          <p:attrName>style.visibility</p:attrName>
                                        </p:attrNameLst>
                                      </p:cBhvr>
                                      <p:to>
                                        <p:strVal val="visible"/>
                                      </p:to>
                                    </p:set>
                                    <p:animEffect transition="in" filter="wipe(up)">
                                      <p:cBhvr>
                                        <p:cTn id="63" dur="500"/>
                                        <p:tgtEl>
                                          <p:spTgt spid="208899">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08899">
                                            <p:txEl>
                                              <p:pRg st="1" end="1"/>
                                            </p:txEl>
                                          </p:spTgt>
                                        </p:tgtEl>
                                        <p:attrNameLst>
                                          <p:attrName>style.visibility</p:attrName>
                                        </p:attrNameLst>
                                      </p:cBhvr>
                                      <p:to>
                                        <p:strVal val="visible"/>
                                      </p:to>
                                    </p:set>
                                    <p:animEffect transition="in" filter="wipe(up)">
                                      <p:cBhvr>
                                        <p:cTn id="68" dur="500"/>
                                        <p:tgtEl>
                                          <p:spTgt spid="2088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P spid="208923" grpId="0" autoUpdateAnimBg="0"/>
      <p:bldP spid="208924" grpId="0" autoUpdateAnimBg="0"/>
      <p:bldP spid="208925" grpId="0" autoUpdateAnimBg="0"/>
      <p:bldP spid="208926" grpId="0" autoUpdateAnimBg="0"/>
      <p:bldP spid="208927" grpId="0" build="p" autoUpdateAnimBg="0"/>
      <p:bldP spid="208928" grpId="0" build="p" autoUpdateAnimBg="0"/>
      <p:bldP spid="208929" grpId="0" build="p" autoUpdateAnimBg="0"/>
      <p:bldP spid="208930" grpId="0" animBg="1"/>
      <p:bldP spid="208931" grpId="0" animBg="1"/>
      <p:bldP spid="208932" grpId="0" animBg="1"/>
      <p:bldP spid="20893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390B7DA-4F6A-4DF7-B189-3762B6D033F0}" type="slidenum">
              <a:rPr lang="en-US" altLang="zh-CN" sz="1400" b="0" smtClean="0">
                <a:latin typeface="Times New Roman" pitchFamily="18" charset="0"/>
              </a:rPr>
              <a:pPr eaLnBrk="1" hangingPunct="1"/>
              <a:t>27</a:t>
            </a:fld>
            <a:endParaRPr lang="en-US" altLang="zh-CN" sz="1400" b="0" smtClean="0">
              <a:latin typeface="Times New Roman" pitchFamily="18" charset="0"/>
            </a:endParaRPr>
          </a:p>
        </p:txBody>
      </p:sp>
      <p:sp>
        <p:nvSpPr>
          <p:cNvPr id="21507" name="Rectangle 2"/>
          <p:cNvSpPr>
            <a:spLocks noGrp="1" noChangeArrowheads="1"/>
          </p:cNvSpPr>
          <p:nvPr>
            <p:ph type="title"/>
          </p:nvPr>
        </p:nvSpPr>
        <p:spPr/>
        <p:txBody>
          <a:bodyPr/>
          <a:lstStyle/>
          <a:p>
            <a:pPr eaLnBrk="1" hangingPunct="1"/>
            <a:r>
              <a:rPr lang="en-US" altLang="zh-CN" dirty="0" smtClean="0"/>
              <a:t>5.1.2  </a:t>
            </a:r>
            <a:r>
              <a:rPr lang="zh-CN" altLang="en-US" dirty="0" smtClean="0">
                <a:latin typeface="宋体" pitchFamily="2" charset="-122"/>
              </a:rPr>
              <a:t>依赖图</a:t>
            </a:r>
            <a:endParaRPr lang="zh-CN" altLang="en-US" dirty="0" smtClean="0">
              <a:solidFill>
                <a:schemeClr val="tx1"/>
              </a:solidFill>
              <a:latin typeface="楷体_GB2312" pitchFamily="49" charset="-122"/>
              <a:ea typeface="楷体_GB2312" pitchFamily="49" charset="-122"/>
            </a:endParaRPr>
          </a:p>
        </p:txBody>
      </p:sp>
      <p:sp>
        <p:nvSpPr>
          <p:cNvPr id="209923" name="Rectangle 3"/>
          <p:cNvSpPr>
            <a:spLocks noGrp="1" noChangeArrowheads="1"/>
          </p:cNvSpPr>
          <p:nvPr>
            <p:ph type="body" idx="1"/>
          </p:nvPr>
        </p:nvSpPr>
        <p:spPr/>
        <p:txBody>
          <a:bodyPr/>
          <a:lstStyle/>
          <a:p>
            <a:pPr eaLnBrk="1" hangingPunct="1"/>
            <a:r>
              <a:rPr lang="zh-CN" altLang="en-US" smtClean="0">
                <a:latin typeface="宋体" pitchFamily="2" charset="-122"/>
              </a:rPr>
              <a:t>分析树中，结点的继承属性和综合属性之间的相互依赖关系可以由依赖图表示。</a:t>
            </a:r>
          </a:p>
          <a:p>
            <a:pPr eaLnBrk="1" hangingPunct="1"/>
            <a:r>
              <a:rPr lang="zh-CN" altLang="en-US" smtClean="0">
                <a:latin typeface="宋体" pitchFamily="2" charset="-122"/>
              </a:rPr>
              <a:t>为每个包含过程调用的语义规则引入一个</a:t>
            </a:r>
            <a:r>
              <a:rPr lang="zh-CN" altLang="en-US" smtClean="0">
                <a:solidFill>
                  <a:srgbClr val="0000FF"/>
                </a:solidFill>
                <a:latin typeface="宋体" pitchFamily="2" charset="-122"/>
              </a:rPr>
              <a:t>虚拟综合属性</a:t>
            </a:r>
            <a:r>
              <a:rPr lang="en-US" altLang="zh-CN" smtClean="0">
                <a:latin typeface="Verdana" pitchFamily="34" charset="0"/>
              </a:rPr>
              <a:t>b</a:t>
            </a:r>
            <a:r>
              <a:rPr lang="zh-CN" altLang="en-US" smtClean="0">
                <a:latin typeface="宋体" pitchFamily="2" charset="-122"/>
              </a:rPr>
              <a:t>，以便把语义规则统一为</a:t>
            </a:r>
            <a:r>
              <a:rPr lang="en-US" altLang="zh-CN" smtClean="0">
                <a:latin typeface="Verdana" pitchFamily="34" charset="0"/>
              </a:rPr>
              <a:t>b=</a:t>
            </a:r>
            <a:r>
              <a:rPr lang="en-US" altLang="zh-CN" smtClean="0">
                <a:latin typeface="Verdana" pitchFamily="34" charset="0"/>
                <a:sym typeface="Symbol" pitchFamily="18" charset="2"/>
              </a:rPr>
              <a:t></a:t>
            </a:r>
            <a:r>
              <a:rPr lang="en-US" altLang="zh-CN" smtClean="0">
                <a:latin typeface="Verdana" pitchFamily="34" charset="0"/>
              </a:rPr>
              <a:t>(c</a:t>
            </a:r>
            <a:r>
              <a:rPr lang="en-US" altLang="zh-CN" baseline="-25000" smtClean="0">
                <a:latin typeface="Verdana" pitchFamily="34" charset="0"/>
              </a:rPr>
              <a:t>1</a:t>
            </a:r>
            <a:r>
              <a:rPr lang="en-US" altLang="zh-CN" smtClean="0">
                <a:latin typeface="Verdana" pitchFamily="34" charset="0"/>
              </a:rPr>
              <a:t>,c</a:t>
            </a:r>
            <a:r>
              <a:rPr lang="en-US" altLang="zh-CN" baseline="-25000" smtClean="0">
                <a:latin typeface="Verdana" pitchFamily="34" charset="0"/>
              </a:rPr>
              <a:t>2</a:t>
            </a:r>
            <a:r>
              <a:rPr lang="en-US" altLang="zh-CN" smtClean="0">
                <a:latin typeface="Verdana" pitchFamily="34" charset="0"/>
              </a:rPr>
              <a:t>,…,c</a:t>
            </a:r>
            <a:r>
              <a:rPr lang="en-US" altLang="zh-CN" baseline="-25000" smtClean="0">
                <a:latin typeface="Verdana" pitchFamily="34" charset="0"/>
              </a:rPr>
              <a:t>k</a:t>
            </a:r>
            <a:r>
              <a:rPr lang="en-US" altLang="zh-CN" smtClean="0">
                <a:latin typeface="Verdana" pitchFamily="34" charset="0"/>
              </a:rPr>
              <a:t>)</a:t>
            </a:r>
            <a:r>
              <a:rPr lang="zh-CN" altLang="en-US" smtClean="0">
                <a:latin typeface="宋体" pitchFamily="2" charset="-122"/>
              </a:rPr>
              <a:t>的形式。</a:t>
            </a:r>
          </a:p>
          <a:p>
            <a:pPr eaLnBrk="1" hangingPunct="1"/>
            <a:r>
              <a:rPr lang="zh-CN" altLang="en-US" smtClean="0">
                <a:latin typeface="宋体" pitchFamily="2" charset="-122"/>
              </a:rPr>
              <a:t>依赖图中：</a:t>
            </a:r>
          </a:p>
          <a:p>
            <a:pPr lvl="1" eaLnBrk="1" hangingPunct="1"/>
            <a:r>
              <a:rPr lang="zh-CN" altLang="en-US" smtClean="0">
                <a:latin typeface="宋体" pitchFamily="2" charset="-122"/>
              </a:rPr>
              <a:t>为每个属性设置一个结点</a:t>
            </a:r>
          </a:p>
          <a:p>
            <a:pPr lvl="1" eaLnBrk="1" hangingPunct="1"/>
            <a:r>
              <a:rPr lang="zh-CN" altLang="en-US" smtClean="0">
                <a:latin typeface="宋体" pitchFamily="2" charset="-122"/>
              </a:rPr>
              <a:t>如果属性</a:t>
            </a:r>
            <a:r>
              <a:rPr lang="en-US" altLang="zh-CN" smtClean="0">
                <a:latin typeface="Verdana" pitchFamily="34" charset="0"/>
              </a:rPr>
              <a:t>b</a:t>
            </a:r>
            <a:r>
              <a:rPr lang="zh-CN" altLang="en-US" smtClean="0">
                <a:latin typeface="宋体" pitchFamily="2" charset="-122"/>
              </a:rPr>
              <a:t>依赖于</a:t>
            </a:r>
            <a:r>
              <a:rPr lang="en-US" altLang="zh-CN" smtClean="0">
                <a:latin typeface="Verdana" pitchFamily="34" charset="0"/>
              </a:rPr>
              <a:t>c</a:t>
            </a:r>
            <a:r>
              <a:rPr lang="zh-CN" altLang="en-US" smtClean="0">
                <a:latin typeface="宋体" pitchFamily="2" charset="-122"/>
              </a:rPr>
              <a:t>，那么从属性</a:t>
            </a:r>
            <a:r>
              <a:rPr lang="en-US" altLang="zh-CN" smtClean="0">
                <a:latin typeface="Verdana" pitchFamily="34" charset="0"/>
              </a:rPr>
              <a:t>c</a:t>
            </a:r>
            <a:r>
              <a:rPr lang="zh-CN" altLang="en-US" smtClean="0">
                <a:latin typeface="宋体" pitchFamily="2" charset="-122"/>
              </a:rPr>
              <a:t>的结点有一条有向边连到属性</a:t>
            </a:r>
            <a:r>
              <a:rPr lang="en-US" altLang="zh-CN" smtClean="0">
                <a:latin typeface="Verdana" pitchFamily="34" charset="0"/>
              </a:rPr>
              <a:t>b</a:t>
            </a:r>
            <a:r>
              <a:rPr lang="zh-CN" altLang="en-US" smtClean="0">
                <a:latin typeface="宋体" pitchFamily="2" charset="-122"/>
              </a:rPr>
              <a:t>的结点。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up)">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wipe(up)">
                                      <p:cBhvr>
                                        <p:cTn id="12" dur="500"/>
                                        <p:tgtEl>
                                          <p:spTgt spid="209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wipe(up)">
                                      <p:cBhvr>
                                        <p:cTn id="17" dur="500"/>
                                        <p:tgtEl>
                                          <p:spTgt spid="209923">
                                            <p:txEl>
                                              <p:pRg st="2" end="2"/>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09923">
                                            <p:txEl>
                                              <p:pRg st="3" end="3"/>
                                            </p:txEl>
                                          </p:spTgt>
                                        </p:tgtEl>
                                        <p:attrNameLst>
                                          <p:attrName>style.visibility</p:attrName>
                                        </p:attrNameLst>
                                      </p:cBhvr>
                                      <p:to>
                                        <p:strVal val="visible"/>
                                      </p:to>
                                    </p:set>
                                    <p:animEffect transition="in" filter="wipe(up)">
                                      <p:cBhvr>
                                        <p:cTn id="21" dur="500"/>
                                        <p:tgtEl>
                                          <p:spTgt spid="209923">
                                            <p:txEl>
                                              <p:pRg st="3" end="3"/>
                                            </p:txEl>
                                          </p:spTgt>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Effect transition="in" filter="wipe(up)">
                                      <p:cBhvr>
                                        <p:cTn id="25" dur="500"/>
                                        <p:tgtEl>
                                          <p:spTgt spid="20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12DE4BA-4852-48B7-9A9A-F6CEA0F0EFA0}" type="slidenum">
              <a:rPr lang="en-US" altLang="zh-CN" sz="1400" b="0" smtClean="0">
                <a:latin typeface="Times New Roman" pitchFamily="18" charset="0"/>
              </a:rPr>
              <a:pPr eaLnBrk="1" hangingPunct="1"/>
              <a:t>28</a:t>
            </a:fld>
            <a:endParaRPr lang="en-US" altLang="zh-CN" sz="1400" b="0" smtClean="0">
              <a:latin typeface="Times New Roman" pitchFamily="18" charset="0"/>
            </a:endParaRPr>
          </a:p>
        </p:txBody>
      </p:sp>
      <p:sp>
        <p:nvSpPr>
          <p:cNvPr id="22531" name="Rectangle 2"/>
          <p:cNvSpPr>
            <a:spLocks noGrp="1" noChangeArrowheads="1"/>
          </p:cNvSpPr>
          <p:nvPr>
            <p:ph type="title"/>
          </p:nvPr>
        </p:nvSpPr>
        <p:spPr>
          <a:xfrm>
            <a:off x="304800" y="152400"/>
            <a:ext cx="8610600" cy="669925"/>
          </a:xfrm>
        </p:spPr>
        <p:txBody>
          <a:bodyPr/>
          <a:lstStyle/>
          <a:p>
            <a:pPr eaLnBrk="1" hangingPunct="1"/>
            <a:r>
              <a:rPr lang="zh-CN" altLang="en-US" sz="3600" smtClean="0">
                <a:latin typeface="宋体" pitchFamily="2" charset="-122"/>
              </a:rPr>
              <a:t>算法</a:t>
            </a:r>
            <a:r>
              <a:rPr lang="en-US" altLang="zh-CN" sz="3600" smtClean="0">
                <a:latin typeface="宋体" pitchFamily="2" charset="-122"/>
              </a:rPr>
              <a:t>5.1  </a:t>
            </a:r>
            <a:r>
              <a:rPr lang="zh-CN" altLang="en-US" sz="3600" smtClean="0">
                <a:latin typeface="宋体" pitchFamily="2" charset="-122"/>
              </a:rPr>
              <a:t>构造依赖图</a:t>
            </a:r>
          </a:p>
        </p:txBody>
      </p:sp>
      <p:sp>
        <p:nvSpPr>
          <p:cNvPr id="211971" name="Rectangle 3"/>
          <p:cNvSpPr>
            <a:spLocks noGrp="1" noChangeArrowheads="1"/>
          </p:cNvSpPr>
          <p:nvPr>
            <p:ph type="body" idx="1"/>
          </p:nvPr>
        </p:nvSpPr>
        <p:spPr>
          <a:xfrm>
            <a:off x="609600" y="1066800"/>
            <a:ext cx="8335963" cy="5257800"/>
          </a:xfrm>
        </p:spPr>
        <p:txBody>
          <a:bodyPr/>
          <a:lstStyle/>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输入：一棵分析树</a:t>
            </a:r>
          </a:p>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输出：一张依赖图</a:t>
            </a:r>
          </a:p>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方法：</a:t>
            </a:r>
          </a:p>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for (</a:t>
            </a:r>
            <a:r>
              <a:rPr lang="zh-CN" altLang="en-US" sz="2400" dirty="0" smtClean="0">
                <a:latin typeface="Times New Roman" panose="02020603050405020304" pitchFamily="18" charset="0"/>
                <a:cs typeface="Times New Roman" panose="02020603050405020304" pitchFamily="18" charset="0"/>
              </a:rPr>
              <a:t>分析树中每一个结点</a:t>
            </a:r>
            <a:r>
              <a:rPr lang="en-US" altLang="zh-CN" sz="2400" dirty="0" smtClean="0">
                <a:latin typeface="Times New Roman" panose="02020603050405020304" pitchFamily="18" charset="0"/>
                <a:cs typeface="Times New Roman" panose="02020603050405020304" pitchFamily="18" charset="0"/>
              </a:rPr>
              <a:t>n)</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for (</a:t>
            </a:r>
            <a:r>
              <a:rPr lang="zh-CN" altLang="en-US" dirty="0" smtClean="0">
                <a:latin typeface="Times New Roman" panose="02020603050405020304" pitchFamily="18" charset="0"/>
                <a:cs typeface="Times New Roman" panose="02020603050405020304" pitchFamily="18" charset="0"/>
              </a:rPr>
              <a:t>结点</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处的文法符号的每一个属性</a:t>
            </a:r>
            <a:r>
              <a:rPr lang="en-US" altLang="zh-CN" dirty="0" smtClean="0">
                <a:latin typeface="Times New Roman" panose="02020603050405020304" pitchFamily="18" charset="0"/>
                <a:cs typeface="Times New Roman" panose="02020603050405020304" pitchFamily="18" charset="0"/>
              </a:rPr>
              <a:t>a)</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在依赖图中建立一个结点</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sz="2400" dirty="0" smtClean="0">
                <a:latin typeface="Times New Roman" panose="02020603050405020304" pitchFamily="18" charset="0"/>
                <a:cs typeface="Times New Roman" panose="02020603050405020304" pitchFamily="18" charset="0"/>
              </a:rPr>
              <a:t>   for (</a:t>
            </a:r>
            <a:r>
              <a:rPr lang="zh-CN" altLang="en-US" sz="2400" dirty="0" smtClean="0">
                <a:latin typeface="Times New Roman" panose="02020603050405020304" pitchFamily="18" charset="0"/>
                <a:cs typeface="Times New Roman" panose="02020603050405020304" pitchFamily="18" charset="0"/>
              </a:rPr>
              <a:t>分析树中每一个结点</a:t>
            </a:r>
            <a:r>
              <a:rPr lang="en-US" altLang="zh-CN" sz="2400" dirty="0" smtClean="0">
                <a:latin typeface="Times New Roman" panose="02020603050405020304" pitchFamily="18" charset="0"/>
                <a:cs typeface="Times New Roman" panose="02020603050405020304" pitchFamily="18" charset="0"/>
              </a:rPr>
              <a:t>n)</a:t>
            </a:r>
            <a:endParaRPr lang="en-US" altLang="zh-CN" dirty="0" smtClean="0">
              <a:latin typeface="Times New Roman" panose="02020603050405020304" pitchFamily="18" charset="0"/>
              <a:cs typeface="Times New Roman" panose="02020603050405020304" pitchFamily="18" charset="0"/>
            </a:endParaRPr>
          </a:p>
          <a:p>
            <a:pPr lvl="1" eaLnBrk="1" hangingPunct="1">
              <a:buFontTx/>
              <a:buNone/>
            </a:pPr>
            <a:r>
              <a:rPr lang="en-US" altLang="zh-CN" dirty="0" smtClean="0">
                <a:latin typeface="Times New Roman" panose="02020603050405020304" pitchFamily="18" charset="0"/>
                <a:cs typeface="Times New Roman" panose="02020603050405020304" pitchFamily="18" charset="0"/>
              </a:rPr>
              <a:t>  for (</a:t>
            </a:r>
            <a:r>
              <a:rPr lang="zh-CN" altLang="en-US" dirty="0" smtClean="0">
                <a:latin typeface="Times New Roman" panose="02020603050405020304" pitchFamily="18" charset="0"/>
                <a:cs typeface="Times New Roman" panose="02020603050405020304" pitchFamily="18" charset="0"/>
              </a:rPr>
              <a:t>结点</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处所用产生式对应的每一个语义规则</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for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=1;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&lt;=k;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从</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结点到</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结点构造一条有向边</a:t>
            </a:r>
            <a:r>
              <a:rPr lang="en-US" altLang="zh-CN"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up)">
                                      <p:cBhvr>
                                        <p:cTn id="7" dur="500"/>
                                        <p:tgtEl>
                                          <p:spTgt spid="21197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animEffect transition="in" filter="wipe(up)">
                                      <p:cBhvr>
                                        <p:cTn id="11" dur="500"/>
                                        <p:tgtEl>
                                          <p:spTgt spid="21197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1971">
                                            <p:txEl>
                                              <p:pRg st="2" end="2"/>
                                            </p:txEl>
                                          </p:spTgt>
                                        </p:tgtEl>
                                        <p:attrNameLst>
                                          <p:attrName>style.visibility</p:attrName>
                                        </p:attrNameLst>
                                      </p:cBhvr>
                                      <p:to>
                                        <p:strVal val="visible"/>
                                      </p:to>
                                    </p:set>
                                    <p:animEffect transition="in" filter="wipe(up)">
                                      <p:cBhvr>
                                        <p:cTn id="16" dur="500"/>
                                        <p:tgtEl>
                                          <p:spTgt spid="21197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11971">
                                            <p:txEl>
                                              <p:pRg st="3" end="3"/>
                                            </p:txEl>
                                          </p:spTgt>
                                        </p:tgtEl>
                                        <p:attrNameLst>
                                          <p:attrName>style.visibility</p:attrName>
                                        </p:attrNameLst>
                                      </p:cBhvr>
                                      <p:to>
                                        <p:strVal val="visible"/>
                                      </p:to>
                                    </p:set>
                                    <p:animEffect transition="in" filter="wipe(up)">
                                      <p:cBhvr>
                                        <p:cTn id="21" dur="500"/>
                                        <p:tgtEl>
                                          <p:spTgt spid="211971">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11971">
                                            <p:txEl>
                                              <p:pRg st="4" end="4"/>
                                            </p:txEl>
                                          </p:spTgt>
                                        </p:tgtEl>
                                        <p:attrNameLst>
                                          <p:attrName>style.visibility</p:attrName>
                                        </p:attrNameLst>
                                      </p:cBhvr>
                                      <p:to>
                                        <p:strVal val="visible"/>
                                      </p:to>
                                    </p:set>
                                    <p:animEffect transition="in" filter="wipe(up)">
                                      <p:cBhvr>
                                        <p:cTn id="24" dur="500"/>
                                        <p:tgtEl>
                                          <p:spTgt spid="211971">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11971">
                                            <p:txEl>
                                              <p:pRg st="5" end="5"/>
                                            </p:txEl>
                                          </p:spTgt>
                                        </p:tgtEl>
                                        <p:attrNameLst>
                                          <p:attrName>style.visibility</p:attrName>
                                        </p:attrNameLst>
                                      </p:cBhvr>
                                      <p:to>
                                        <p:strVal val="visible"/>
                                      </p:to>
                                    </p:set>
                                    <p:animEffect transition="in" filter="wipe(up)">
                                      <p:cBhvr>
                                        <p:cTn id="27" dur="500"/>
                                        <p:tgtEl>
                                          <p:spTgt spid="2119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1971">
                                            <p:txEl>
                                              <p:pRg st="6" end="6"/>
                                            </p:txEl>
                                          </p:spTgt>
                                        </p:tgtEl>
                                        <p:attrNameLst>
                                          <p:attrName>style.visibility</p:attrName>
                                        </p:attrNameLst>
                                      </p:cBhvr>
                                      <p:to>
                                        <p:strVal val="visible"/>
                                      </p:to>
                                    </p:set>
                                    <p:animEffect transition="in" filter="wipe(up)">
                                      <p:cBhvr>
                                        <p:cTn id="32" dur="500"/>
                                        <p:tgtEl>
                                          <p:spTgt spid="211971">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11971">
                                            <p:txEl>
                                              <p:pRg st="7" end="7"/>
                                            </p:txEl>
                                          </p:spTgt>
                                        </p:tgtEl>
                                        <p:attrNameLst>
                                          <p:attrName>style.visibility</p:attrName>
                                        </p:attrNameLst>
                                      </p:cBhvr>
                                      <p:to>
                                        <p:strVal val="visible"/>
                                      </p:to>
                                    </p:set>
                                    <p:animEffect transition="in" filter="wipe(up)">
                                      <p:cBhvr>
                                        <p:cTn id="35" dur="500"/>
                                        <p:tgtEl>
                                          <p:spTgt spid="211971">
                                            <p:txEl>
                                              <p:pRg st="7" end="7"/>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11971">
                                            <p:txEl>
                                              <p:pRg st="8" end="8"/>
                                            </p:txEl>
                                          </p:spTgt>
                                        </p:tgtEl>
                                        <p:attrNameLst>
                                          <p:attrName>style.visibility</p:attrName>
                                        </p:attrNameLst>
                                      </p:cBhvr>
                                      <p:to>
                                        <p:strVal val="visible"/>
                                      </p:to>
                                    </p:set>
                                    <p:animEffect transition="in" filter="wipe(up)">
                                      <p:cBhvr>
                                        <p:cTn id="38" dur="500"/>
                                        <p:tgtEl>
                                          <p:spTgt spid="211971">
                                            <p:txEl>
                                              <p:pRg st="8" end="8"/>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11971">
                                            <p:txEl>
                                              <p:pRg st="9" end="9"/>
                                            </p:txEl>
                                          </p:spTgt>
                                        </p:tgtEl>
                                        <p:attrNameLst>
                                          <p:attrName>style.visibility</p:attrName>
                                        </p:attrNameLst>
                                      </p:cBhvr>
                                      <p:to>
                                        <p:strVal val="visible"/>
                                      </p:to>
                                    </p:set>
                                    <p:animEffect transition="in" filter="wipe(up)">
                                      <p:cBhvr>
                                        <p:cTn id="41" dur="500"/>
                                        <p:tgtEl>
                                          <p:spTgt spid="211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45E5D91-8FC6-4A46-A071-D7AF48178A37}" type="slidenum">
              <a:rPr lang="en-US" altLang="zh-CN" sz="1400" b="0" smtClean="0">
                <a:latin typeface="Times New Roman" pitchFamily="18" charset="0"/>
              </a:rPr>
              <a:pPr eaLnBrk="1" hangingPunct="1"/>
              <a:t>29</a:t>
            </a:fld>
            <a:endParaRPr lang="en-US" altLang="zh-CN" sz="1400" b="0" smtClean="0">
              <a:latin typeface="Times New Roman" pitchFamily="18" charset="0"/>
            </a:endParaRPr>
          </a:p>
        </p:txBody>
      </p:sp>
      <p:sp>
        <p:nvSpPr>
          <p:cNvPr id="23555" name="Rectangle 2"/>
          <p:cNvSpPr>
            <a:spLocks noGrp="1" noChangeArrowheads="1"/>
          </p:cNvSpPr>
          <p:nvPr>
            <p:ph type="title"/>
          </p:nvPr>
        </p:nvSpPr>
        <p:spPr>
          <a:xfrm>
            <a:off x="304800" y="152400"/>
            <a:ext cx="8610600" cy="614363"/>
          </a:xfrm>
        </p:spPr>
        <p:txBody>
          <a:bodyPr/>
          <a:lstStyle/>
          <a:p>
            <a:pPr eaLnBrk="1" hangingPunct="1"/>
            <a:r>
              <a:rPr lang="zh-CN" altLang="en-US" sz="3600" smtClean="0"/>
              <a:t>依赖图构造举例</a:t>
            </a:r>
          </a:p>
        </p:txBody>
      </p:sp>
      <p:sp>
        <p:nvSpPr>
          <p:cNvPr id="212995" name="Rectangle 3"/>
          <p:cNvSpPr>
            <a:spLocks noGrp="1" noChangeArrowheads="1"/>
          </p:cNvSpPr>
          <p:nvPr>
            <p:ph type="body" idx="1"/>
          </p:nvPr>
        </p:nvSpPr>
        <p:spPr>
          <a:xfrm>
            <a:off x="609600" y="990600"/>
            <a:ext cx="4572000" cy="1600200"/>
          </a:xfrm>
        </p:spPr>
        <p:txBody>
          <a:bodyPr/>
          <a:lstStyle/>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产生式     语义规则 </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XY    </a:t>
            </a:r>
            <a:r>
              <a:rPr lang="en-US" altLang="zh-CN" dirty="0" err="1" smtClean="0">
                <a:latin typeface="Times New Roman" panose="02020603050405020304" pitchFamily="18" charset="0"/>
                <a:cs typeface="Times New Roman" panose="02020603050405020304" pitchFamily="18" charset="0"/>
              </a:rPr>
              <a:t>A.a</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X.x,Y.y</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X.i</a:t>
            </a:r>
            <a:r>
              <a:rPr lang="en-US" altLang="zh-CN" dirty="0" smtClean="0">
                <a:latin typeface="Times New Roman" panose="02020603050405020304" pitchFamily="18" charset="0"/>
                <a:cs typeface="Times New Roman" panose="02020603050405020304" pitchFamily="18" charset="0"/>
              </a:rPr>
              <a:t>=g(</a:t>
            </a:r>
            <a:r>
              <a:rPr lang="en-US" altLang="zh-CN" dirty="0" err="1" smtClean="0">
                <a:latin typeface="Times New Roman" panose="02020603050405020304" pitchFamily="18" charset="0"/>
                <a:cs typeface="Times New Roman" panose="02020603050405020304" pitchFamily="18" charset="0"/>
              </a:rPr>
              <a:t>A.a,Y.y</a:t>
            </a:r>
            <a:r>
              <a:rPr lang="en-US" altLang="zh-CN" dirty="0" smtClean="0">
                <a:latin typeface="Times New Roman" panose="02020603050405020304" pitchFamily="18" charset="0"/>
                <a:cs typeface="Times New Roman" panose="02020603050405020304" pitchFamily="18" charset="0"/>
              </a:rPr>
              <a:t>)</a:t>
            </a:r>
          </a:p>
        </p:txBody>
      </p:sp>
      <p:grpSp>
        <p:nvGrpSpPr>
          <p:cNvPr id="212996" name="Group 4"/>
          <p:cNvGrpSpPr>
            <a:grpSpLocks/>
          </p:cNvGrpSpPr>
          <p:nvPr/>
        </p:nvGrpSpPr>
        <p:grpSpPr bwMode="auto">
          <a:xfrm>
            <a:off x="6080125" y="955675"/>
            <a:ext cx="2149475" cy="1552575"/>
            <a:chOff x="3830" y="602"/>
            <a:chExt cx="1354" cy="978"/>
          </a:xfrm>
        </p:grpSpPr>
        <p:sp>
          <p:nvSpPr>
            <p:cNvPr id="23615" name="Text Box 5"/>
            <p:cNvSpPr txBox="1">
              <a:spLocks noChangeArrowheads="1"/>
            </p:cNvSpPr>
            <p:nvPr/>
          </p:nvSpPr>
          <p:spPr bwMode="auto">
            <a:xfrm>
              <a:off x="3830" y="602"/>
              <a:ext cx="1354"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latin typeface="Times New Roman" pitchFamily="18" charset="0"/>
                  <a:ea typeface="宋体" pitchFamily="2" charset="-122"/>
                </a:rPr>
                <a:t>            A</a:t>
              </a:r>
            </a:p>
            <a:p>
              <a:pPr eaLnBrk="1" hangingPunct="1"/>
              <a:endParaRPr lang="en-US" altLang="zh-CN">
                <a:latin typeface="Times New Roman" pitchFamily="18" charset="0"/>
                <a:ea typeface="宋体" pitchFamily="2" charset="-122"/>
              </a:endParaRPr>
            </a:p>
            <a:p>
              <a:pPr eaLnBrk="1" hangingPunct="1"/>
              <a:endParaRPr lang="en-US" altLang="zh-CN">
                <a:latin typeface="Times New Roman" pitchFamily="18" charset="0"/>
                <a:ea typeface="宋体" pitchFamily="2" charset="-122"/>
              </a:endParaRPr>
            </a:p>
            <a:p>
              <a:pPr eaLnBrk="1" hangingPunct="1"/>
              <a:r>
                <a:rPr lang="en-US" altLang="zh-CN">
                  <a:latin typeface="Times New Roman" pitchFamily="18" charset="0"/>
                  <a:ea typeface="宋体" pitchFamily="2" charset="-122"/>
                </a:rPr>
                <a:t>X                    Y</a:t>
              </a:r>
            </a:p>
          </p:txBody>
        </p:sp>
        <p:grpSp>
          <p:nvGrpSpPr>
            <p:cNvPr id="23616" name="Group 6"/>
            <p:cNvGrpSpPr>
              <a:grpSpLocks/>
            </p:cNvGrpSpPr>
            <p:nvPr/>
          </p:nvGrpSpPr>
          <p:grpSpPr bwMode="auto">
            <a:xfrm>
              <a:off x="4032" y="864"/>
              <a:ext cx="960" cy="432"/>
              <a:chOff x="4032" y="864"/>
              <a:chExt cx="960" cy="432"/>
            </a:xfrm>
          </p:grpSpPr>
          <p:sp>
            <p:nvSpPr>
              <p:cNvPr id="23617" name="Line 7"/>
              <p:cNvSpPr>
                <a:spLocks noChangeShapeType="1"/>
              </p:cNvSpPr>
              <p:nvPr/>
            </p:nvSpPr>
            <p:spPr bwMode="auto">
              <a:xfrm flipH="1">
                <a:off x="4032" y="864"/>
                <a:ext cx="480" cy="43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8" name="Line 8"/>
              <p:cNvSpPr>
                <a:spLocks noChangeShapeType="1"/>
              </p:cNvSpPr>
              <p:nvPr/>
            </p:nvSpPr>
            <p:spPr bwMode="auto">
              <a:xfrm>
                <a:off x="4512" y="864"/>
                <a:ext cx="480" cy="43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13001" name="Text Box 9"/>
          <p:cNvSpPr txBox="1">
            <a:spLocks noChangeArrowheads="1"/>
          </p:cNvSpPr>
          <p:nvPr/>
        </p:nvSpPr>
        <p:spPr bwMode="auto">
          <a:xfrm>
            <a:off x="7402513" y="762000"/>
            <a:ext cx="463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a</a:t>
            </a:r>
          </a:p>
        </p:txBody>
      </p:sp>
      <p:grpSp>
        <p:nvGrpSpPr>
          <p:cNvPr id="213002" name="Group 10"/>
          <p:cNvGrpSpPr>
            <a:grpSpLocks/>
          </p:cNvGrpSpPr>
          <p:nvPr/>
        </p:nvGrpSpPr>
        <p:grpSpPr bwMode="auto">
          <a:xfrm>
            <a:off x="5715000" y="1889125"/>
            <a:ext cx="1149350" cy="701675"/>
            <a:chOff x="3600" y="1190"/>
            <a:chExt cx="724" cy="442"/>
          </a:xfrm>
        </p:grpSpPr>
        <p:sp>
          <p:nvSpPr>
            <p:cNvPr id="23613" name="Text Box 11"/>
            <p:cNvSpPr txBox="1">
              <a:spLocks noChangeArrowheads="1"/>
            </p:cNvSpPr>
            <p:nvPr/>
          </p:nvSpPr>
          <p:spPr bwMode="auto">
            <a:xfrm>
              <a:off x="4032" y="1190"/>
              <a:ext cx="2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x</a:t>
              </a:r>
            </a:p>
          </p:txBody>
        </p:sp>
        <p:sp>
          <p:nvSpPr>
            <p:cNvPr id="23614" name="Text Box 12"/>
            <p:cNvSpPr txBox="1">
              <a:spLocks noChangeArrowheads="1"/>
            </p:cNvSpPr>
            <p:nvPr/>
          </p:nvSpPr>
          <p:spPr bwMode="auto">
            <a:xfrm>
              <a:off x="3600" y="1190"/>
              <a:ext cx="24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i</a:t>
              </a:r>
            </a:p>
          </p:txBody>
        </p:sp>
      </p:grpSp>
      <p:sp>
        <p:nvSpPr>
          <p:cNvPr id="213005" name="Text Box 13"/>
          <p:cNvSpPr txBox="1">
            <a:spLocks noChangeArrowheads="1"/>
          </p:cNvSpPr>
          <p:nvPr/>
        </p:nvSpPr>
        <p:spPr bwMode="auto">
          <a:xfrm>
            <a:off x="8299450" y="1828800"/>
            <a:ext cx="463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a:t>
            </a:r>
            <a:r>
              <a:rPr lang="en-US" altLang="zh-CN">
                <a:solidFill>
                  <a:srgbClr val="0000FF"/>
                </a:solidFill>
                <a:latin typeface="Times New Roman" pitchFamily="18" charset="0"/>
                <a:ea typeface="宋体" pitchFamily="2" charset="-122"/>
              </a:rPr>
              <a:t>y</a:t>
            </a:r>
          </a:p>
        </p:txBody>
      </p:sp>
      <p:grpSp>
        <p:nvGrpSpPr>
          <p:cNvPr id="213006" name="Group 14"/>
          <p:cNvGrpSpPr>
            <a:grpSpLocks/>
          </p:cNvGrpSpPr>
          <p:nvPr/>
        </p:nvGrpSpPr>
        <p:grpSpPr bwMode="auto">
          <a:xfrm>
            <a:off x="6705600" y="1371600"/>
            <a:ext cx="1676400" cy="762000"/>
            <a:chOff x="4128" y="864"/>
            <a:chExt cx="1248" cy="576"/>
          </a:xfrm>
        </p:grpSpPr>
        <p:sp>
          <p:nvSpPr>
            <p:cNvPr id="23611" name="Line 15"/>
            <p:cNvSpPr>
              <a:spLocks noChangeShapeType="1"/>
            </p:cNvSpPr>
            <p:nvPr/>
          </p:nvSpPr>
          <p:spPr bwMode="auto">
            <a:xfrm flipV="1">
              <a:off x="4128" y="864"/>
              <a:ext cx="576" cy="57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2" name="Line 16"/>
            <p:cNvSpPr>
              <a:spLocks noChangeShapeType="1"/>
            </p:cNvSpPr>
            <p:nvPr/>
          </p:nvSpPr>
          <p:spPr bwMode="auto">
            <a:xfrm flipH="1" flipV="1">
              <a:off x="4800" y="864"/>
              <a:ext cx="576" cy="57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09" name="Group 17"/>
          <p:cNvGrpSpPr>
            <a:grpSpLocks/>
          </p:cNvGrpSpPr>
          <p:nvPr/>
        </p:nvGrpSpPr>
        <p:grpSpPr bwMode="auto">
          <a:xfrm>
            <a:off x="5867400" y="762000"/>
            <a:ext cx="2622550" cy="2209800"/>
            <a:chOff x="3696" y="480"/>
            <a:chExt cx="1652" cy="1392"/>
          </a:xfrm>
        </p:grpSpPr>
        <p:sp>
          <p:nvSpPr>
            <p:cNvPr id="23609" name="Arc 18"/>
            <p:cNvSpPr>
              <a:spLocks/>
            </p:cNvSpPr>
            <p:nvPr/>
          </p:nvSpPr>
          <p:spPr bwMode="auto">
            <a:xfrm flipH="1">
              <a:off x="3696" y="480"/>
              <a:ext cx="1002" cy="864"/>
            </a:xfrm>
            <a:custGeom>
              <a:avLst/>
              <a:gdLst>
                <a:gd name="T0" fmla="*/ 0 w 36787"/>
                <a:gd name="T1" fmla="*/ 0 h 21600"/>
                <a:gd name="T2" fmla="*/ 1 w 36787"/>
                <a:gd name="T3" fmla="*/ 1 h 21600"/>
                <a:gd name="T4" fmla="*/ 0 w 36787"/>
                <a:gd name="T5" fmla="*/ 1 h 21600"/>
                <a:gd name="T6" fmla="*/ 0 60000 65536"/>
                <a:gd name="T7" fmla="*/ 0 60000 65536"/>
                <a:gd name="T8" fmla="*/ 0 60000 65536"/>
              </a:gdLst>
              <a:ahLst/>
              <a:cxnLst>
                <a:cxn ang="T6">
                  <a:pos x="T0" y="T1"/>
                </a:cxn>
                <a:cxn ang="T7">
                  <a:pos x="T2" y="T3"/>
                </a:cxn>
                <a:cxn ang="T8">
                  <a:pos x="T4" y="T5"/>
                </a:cxn>
              </a:cxnLst>
              <a:rect l="0" t="0" r="r" b="b"/>
              <a:pathLst>
                <a:path w="36787" h="21600" fill="none" extrusionOk="0">
                  <a:moveTo>
                    <a:pt x="0" y="6240"/>
                  </a:moveTo>
                  <a:cubicBezTo>
                    <a:pt x="4043" y="2242"/>
                    <a:pt x="9500" y="-1"/>
                    <a:pt x="15187" y="0"/>
                  </a:cubicBezTo>
                  <a:cubicBezTo>
                    <a:pt x="27116" y="0"/>
                    <a:pt x="36787" y="9670"/>
                    <a:pt x="36787" y="21600"/>
                  </a:cubicBezTo>
                </a:path>
                <a:path w="36787" h="21600" stroke="0" extrusionOk="0">
                  <a:moveTo>
                    <a:pt x="0" y="6240"/>
                  </a:moveTo>
                  <a:cubicBezTo>
                    <a:pt x="4043" y="2242"/>
                    <a:pt x="9500" y="-1"/>
                    <a:pt x="15187" y="0"/>
                  </a:cubicBezTo>
                  <a:cubicBezTo>
                    <a:pt x="27116" y="0"/>
                    <a:pt x="36787" y="9670"/>
                    <a:pt x="36787" y="21600"/>
                  </a:cubicBezTo>
                  <a:lnTo>
                    <a:pt x="15187" y="21600"/>
                  </a:lnTo>
                  <a:lnTo>
                    <a:pt x="0" y="6240"/>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10" name="Arc 19"/>
            <p:cNvSpPr>
              <a:spLocks/>
            </p:cNvSpPr>
            <p:nvPr/>
          </p:nvSpPr>
          <p:spPr bwMode="auto">
            <a:xfrm flipH="1" flipV="1">
              <a:off x="3712" y="1488"/>
              <a:ext cx="1636" cy="384"/>
            </a:xfrm>
            <a:custGeom>
              <a:avLst/>
              <a:gdLst>
                <a:gd name="T0" fmla="*/ 0 w 40848"/>
                <a:gd name="T1" fmla="*/ 0 h 21600"/>
                <a:gd name="T2" fmla="*/ 3 w 40848"/>
                <a:gd name="T3" fmla="*/ 0 h 21600"/>
                <a:gd name="T4" fmla="*/ 1 w 40848"/>
                <a:gd name="T5" fmla="*/ 0 h 21600"/>
                <a:gd name="T6" fmla="*/ 0 60000 65536"/>
                <a:gd name="T7" fmla="*/ 0 60000 65536"/>
                <a:gd name="T8" fmla="*/ 0 60000 65536"/>
              </a:gdLst>
              <a:ahLst/>
              <a:cxnLst>
                <a:cxn ang="T6">
                  <a:pos x="T0" y="T1"/>
                </a:cxn>
                <a:cxn ang="T7">
                  <a:pos x="T2" y="T3"/>
                </a:cxn>
                <a:cxn ang="T8">
                  <a:pos x="T4" y="T5"/>
                </a:cxn>
              </a:cxnLst>
              <a:rect l="0" t="0" r="r" b="b"/>
              <a:pathLst>
                <a:path w="40848" h="21600" fill="none" extrusionOk="0">
                  <a:moveTo>
                    <a:pt x="0" y="14891"/>
                  </a:moveTo>
                  <a:cubicBezTo>
                    <a:pt x="2902" y="6008"/>
                    <a:pt x="11187" y="-1"/>
                    <a:pt x="20532" y="0"/>
                  </a:cubicBezTo>
                  <a:cubicBezTo>
                    <a:pt x="29632" y="0"/>
                    <a:pt x="37756" y="5703"/>
                    <a:pt x="40847" y="14263"/>
                  </a:cubicBezTo>
                </a:path>
                <a:path w="40848" h="21600" stroke="0" extrusionOk="0">
                  <a:moveTo>
                    <a:pt x="0" y="14891"/>
                  </a:moveTo>
                  <a:cubicBezTo>
                    <a:pt x="2902" y="6008"/>
                    <a:pt x="11187" y="-1"/>
                    <a:pt x="20532" y="0"/>
                  </a:cubicBezTo>
                  <a:cubicBezTo>
                    <a:pt x="29632" y="0"/>
                    <a:pt x="37756" y="5703"/>
                    <a:pt x="40847" y="14263"/>
                  </a:cubicBezTo>
                  <a:lnTo>
                    <a:pt x="20532" y="21600"/>
                  </a:lnTo>
                  <a:lnTo>
                    <a:pt x="0" y="14891"/>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12" name="Group 20"/>
          <p:cNvGrpSpPr>
            <a:grpSpLocks/>
          </p:cNvGrpSpPr>
          <p:nvPr/>
        </p:nvGrpSpPr>
        <p:grpSpPr bwMode="auto">
          <a:xfrm>
            <a:off x="1828800" y="2895600"/>
            <a:ext cx="5673725" cy="3581400"/>
            <a:chOff x="1152" y="1824"/>
            <a:chExt cx="3574" cy="2256"/>
          </a:xfrm>
        </p:grpSpPr>
        <p:sp>
          <p:nvSpPr>
            <p:cNvPr id="23590" name="Rectangle 21"/>
            <p:cNvSpPr>
              <a:spLocks noChangeArrowheads="1"/>
            </p:cNvSpPr>
            <p:nvPr/>
          </p:nvSpPr>
          <p:spPr bwMode="auto">
            <a:xfrm>
              <a:off x="2357" y="1824"/>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D</a:t>
              </a:r>
              <a:endParaRPr lang="en-US" altLang="zh-CN" sz="3600">
                <a:latin typeface="Times New Roman" pitchFamily="18" charset="0"/>
                <a:ea typeface="宋体" pitchFamily="2" charset="-122"/>
              </a:endParaRPr>
            </a:p>
          </p:txBody>
        </p:sp>
        <p:grpSp>
          <p:nvGrpSpPr>
            <p:cNvPr id="23591" name="Group 22"/>
            <p:cNvGrpSpPr>
              <a:grpSpLocks/>
            </p:cNvGrpSpPr>
            <p:nvPr/>
          </p:nvGrpSpPr>
          <p:grpSpPr bwMode="auto">
            <a:xfrm>
              <a:off x="1332" y="2064"/>
              <a:ext cx="2220" cy="230"/>
              <a:chOff x="1236" y="1019"/>
              <a:chExt cx="1487" cy="219"/>
            </a:xfrm>
          </p:grpSpPr>
          <p:sp>
            <p:nvSpPr>
              <p:cNvPr id="23607" name="Line 23"/>
              <p:cNvSpPr>
                <a:spLocks noChangeShapeType="1"/>
              </p:cNvSpPr>
              <p:nvPr/>
            </p:nvSpPr>
            <p:spPr bwMode="auto">
              <a:xfrm>
                <a:off x="2002" y="1020"/>
                <a:ext cx="721" cy="208"/>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24"/>
              <p:cNvSpPr>
                <a:spLocks noChangeShapeType="1"/>
              </p:cNvSpPr>
              <p:nvPr/>
            </p:nvSpPr>
            <p:spPr bwMode="auto">
              <a:xfrm flipH="1">
                <a:off x="1236" y="1019"/>
                <a:ext cx="686" cy="219"/>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2" name="Rectangle 25"/>
            <p:cNvSpPr>
              <a:spLocks noChangeArrowheads="1"/>
            </p:cNvSpPr>
            <p:nvPr/>
          </p:nvSpPr>
          <p:spPr bwMode="auto">
            <a:xfrm>
              <a:off x="1248" y="2321"/>
              <a:ext cx="24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T                                              L</a:t>
              </a:r>
              <a:endParaRPr lang="en-US" altLang="zh-CN" sz="3600">
                <a:latin typeface="Times New Roman" pitchFamily="18" charset="0"/>
                <a:ea typeface="宋体" pitchFamily="2" charset="-122"/>
              </a:endParaRPr>
            </a:p>
          </p:txBody>
        </p:sp>
        <p:sp>
          <p:nvSpPr>
            <p:cNvPr id="23593" name="Rectangle 26"/>
            <p:cNvSpPr>
              <a:spLocks noChangeArrowheads="1"/>
            </p:cNvSpPr>
            <p:nvPr/>
          </p:nvSpPr>
          <p:spPr bwMode="auto">
            <a:xfrm>
              <a:off x="1734" y="3322"/>
              <a:ext cx="2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L                  ,                  id</a:t>
              </a:r>
              <a:r>
                <a:rPr lang="en-US" altLang="zh-CN" baseline="-25000">
                  <a:solidFill>
                    <a:srgbClr val="000000"/>
                  </a:solidFill>
                  <a:latin typeface="Times New Roman" pitchFamily="18" charset="0"/>
                  <a:ea typeface="宋体" pitchFamily="2" charset="-122"/>
                </a:rPr>
                <a:t>2</a:t>
              </a:r>
            </a:p>
          </p:txBody>
        </p:sp>
        <p:sp>
          <p:nvSpPr>
            <p:cNvPr id="23594" name="Rectangle 27"/>
            <p:cNvSpPr>
              <a:spLocks noChangeArrowheads="1"/>
            </p:cNvSpPr>
            <p:nvPr/>
          </p:nvSpPr>
          <p:spPr bwMode="auto">
            <a:xfrm>
              <a:off x="2694" y="2794"/>
              <a:ext cx="20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L                 ,                 id</a:t>
              </a:r>
              <a:r>
                <a:rPr lang="en-US" altLang="zh-CN" baseline="-25000">
                  <a:solidFill>
                    <a:srgbClr val="000000"/>
                  </a:solidFill>
                  <a:latin typeface="Times New Roman" pitchFamily="18" charset="0"/>
                  <a:ea typeface="宋体" pitchFamily="2" charset="-122"/>
                </a:rPr>
                <a:t>3</a:t>
              </a:r>
            </a:p>
          </p:txBody>
        </p:sp>
        <p:grpSp>
          <p:nvGrpSpPr>
            <p:cNvPr id="23595" name="Group 28"/>
            <p:cNvGrpSpPr>
              <a:grpSpLocks/>
            </p:cNvGrpSpPr>
            <p:nvPr/>
          </p:nvGrpSpPr>
          <p:grpSpPr bwMode="auto">
            <a:xfrm>
              <a:off x="1782" y="3021"/>
              <a:ext cx="1905" cy="291"/>
              <a:chOff x="1610" y="1818"/>
              <a:chExt cx="1089" cy="243"/>
            </a:xfrm>
          </p:grpSpPr>
          <p:sp>
            <p:nvSpPr>
              <p:cNvPr id="23604" name="Line 29"/>
              <p:cNvSpPr>
                <a:spLocks noChangeShapeType="1"/>
              </p:cNvSpPr>
              <p:nvPr/>
            </p:nvSpPr>
            <p:spPr bwMode="auto">
              <a:xfrm>
                <a:off x="2158" y="1818"/>
                <a:ext cx="1" cy="238"/>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5" name="Line 30"/>
              <p:cNvSpPr>
                <a:spLocks noChangeShapeType="1"/>
              </p:cNvSpPr>
              <p:nvPr/>
            </p:nvSpPr>
            <p:spPr bwMode="auto">
              <a:xfrm flipH="1">
                <a:off x="1610" y="1818"/>
                <a:ext cx="522" cy="243"/>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6" name="Line 31"/>
              <p:cNvSpPr>
                <a:spLocks noChangeShapeType="1"/>
              </p:cNvSpPr>
              <p:nvPr/>
            </p:nvSpPr>
            <p:spPr bwMode="auto">
              <a:xfrm>
                <a:off x="2187" y="1826"/>
                <a:ext cx="512" cy="235"/>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6" name="Line 32"/>
            <p:cNvSpPr>
              <a:spLocks noChangeShapeType="1"/>
            </p:cNvSpPr>
            <p:nvPr/>
          </p:nvSpPr>
          <p:spPr bwMode="auto">
            <a:xfrm>
              <a:off x="1786" y="3563"/>
              <a:ext cx="1" cy="277"/>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Rectangle 33"/>
            <p:cNvSpPr>
              <a:spLocks noChangeArrowheads="1"/>
            </p:cNvSpPr>
            <p:nvPr/>
          </p:nvSpPr>
          <p:spPr bwMode="auto">
            <a:xfrm>
              <a:off x="1734" y="3850"/>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id</a:t>
              </a:r>
              <a:r>
                <a:rPr lang="en-US" altLang="zh-CN" baseline="-25000">
                  <a:solidFill>
                    <a:srgbClr val="000000"/>
                  </a:solidFill>
                  <a:latin typeface="Times New Roman" pitchFamily="18" charset="0"/>
                  <a:ea typeface="宋体" pitchFamily="2" charset="-122"/>
                </a:rPr>
                <a:t>1</a:t>
              </a:r>
              <a:endParaRPr lang="en-US" altLang="zh-CN" sz="3600">
                <a:latin typeface="Times New Roman" pitchFamily="18" charset="0"/>
                <a:ea typeface="宋体" pitchFamily="2" charset="-122"/>
              </a:endParaRPr>
            </a:p>
          </p:txBody>
        </p:sp>
        <p:grpSp>
          <p:nvGrpSpPr>
            <p:cNvPr id="23598" name="Group 34"/>
            <p:cNvGrpSpPr>
              <a:grpSpLocks/>
            </p:cNvGrpSpPr>
            <p:nvPr/>
          </p:nvGrpSpPr>
          <p:grpSpPr bwMode="auto">
            <a:xfrm>
              <a:off x="2742" y="2544"/>
              <a:ext cx="1776" cy="240"/>
              <a:chOff x="2206" y="1419"/>
              <a:chExt cx="1041" cy="242"/>
            </a:xfrm>
          </p:grpSpPr>
          <p:sp>
            <p:nvSpPr>
              <p:cNvPr id="23601" name="Line 35"/>
              <p:cNvSpPr>
                <a:spLocks noChangeShapeType="1"/>
              </p:cNvSpPr>
              <p:nvPr/>
            </p:nvSpPr>
            <p:spPr bwMode="auto">
              <a:xfrm>
                <a:off x="2731" y="1419"/>
                <a:ext cx="1" cy="237"/>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36"/>
              <p:cNvSpPr>
                <a:spLocks noChangeShapeType="1"/>
              </p:cNvSpPr>
              <p:nvPr/>
            </p:nvSpPr>
            <p:spPr bwMode="auto">
              <a:xfrm flipH="1">
                <a:off x="2206" y="1419"/>
                <a:ext cx="498" cy="242"/>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Line 37"/>
              <p:cNvSpPr>
                <a:spLocks noChangeShapeType="1"/>
              </p:cNvSpPr>
              <p:nvPr/>
            </p:nvSpPr>
            <p:spPr bwMode="auto">
              <a:xfrm>
                <a:off x="2758" y="1426"/>
                <a:ext cx="489" cy="235"/>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9" name="Line 38"/>
            <p:cNvSpPr>
              <a:spLocks noChangeShapeType="1"/>
            </p:cNvSpPr>
            <p:nvPr/>
          </p:nvSpPr>
          <p:spPr bwMode="auto">
            <a:xfrm>
              <a:off x="1296" y="2555"/>
              <a:ext cx="1" cy="277"/>
            </a:xfrm>
            <a:prstGeom prst="line">
              <a:avLst/>
            </a:prstGeom>
            <a:noFill/>
            <a:ln w="174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0" name="Rectangle 39"/>
            <p:cNvSpPr>
              <a:spLocks noChangeArrowheads="1"/>
            </p:cNvSpPr>
            <p:nvPr/>
          </p:nvSpPr>
          <p:spPr bwMode="auto">
            <a:xfrm>
              <a:off x="1152" y="2794"/>
              <a:ext cx="3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real</a:t>
              </a:r>
              <a:endParaRPr lang="en-US" altLang="zh-CN" sz="3600">
                <a:latin typeface="Times New Roman" pitchFamily="18" charset="0"/>
                <a:ea typeface="宋体" pitchFamily="2" charset="-122"/>
              </a:endParaRPr>
            </a:p>
          </p:txBody>
        </p:sp>
      </p:grpSp>
      <p:sp>
        <p:nvSpPr>
          <p:cNvPr id="213032" name="Text Box 40"/>
          <p:cNvSpPr txBox="1">
            <a:spLocks noChangeArrowheads="1"/>
          </p:cNvSpPr>
          <p:nvPr/>
        </p:nvSpPr>
        <p:spPr bwMode="auto">
          <a:xfrm>
            <a:off x="2133600" y="3536950"/>
            <a:ext cx="915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4</a:t>
            </a:r>
            <a:r>
              <a:rPr lang="en-US" altLang="zh-CN" sz="36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type</a:t>
            </a:r>
            <a:endParaRPr lang="en-US" altLang="zh-CN">
              <a:solidFill>
                <a:srgbClr val="0000FF"/>
              </a:solidFill>
              <a:latin typeface="Times New Roman" pitchFamily="18" charset="0"/>
              <a:ea typeface="宋体" pitchFamily="2" charset="-122"/>
            </a:endParaRPr>
          </a:p>
        </p:txBody>
      </p:sp>
      <p:grpSp>
        <p:nvGrpSpPr>
          <p:cNvPr id="213033" name="Group 41"/>
          <p:cNvGrpSpPr>
            <a:grpSpLocks/>
          </p:cNvGrpSpPr>
          <p:nvPr/>
        </p:nvGrpSpPr>
        <p:grpSpPr bwMode="auto">
          <a:xfrm>
            <a:off x="2057400" y="5013325"/>
            <a:ext cx="2416175" cy="717550"/>
            <a:chOff x="1296" y="3158"/>
            <a:chExt cx="1522" cy="452"/>
          </a:xfrm>
        </p:grpSpPr>
        <p:sp>
          <p:nvSpPr>
            <p:cNvPr id="23588" name="Text Box 42"/>
            <p:cNvSpPr txBox="1">
              <a:spLocks noChangeArrowheads="1"/>
            </p:cNvSpPr>
            <p:nvPr/>
          </p:nvSpPr>
          <p:spPr bwMode="auto">
            <a:xfrm>
              <a:off x="1296" y="3158"/>
              <a:ext cx="4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9</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in</a:t>
              </a:r>
              <a:endParaRPr lang="en-US" altLang="zh-CN">
                <a:solidFill>
                  <a:srgbClr val="0000FF"/>
                </a:solidFill>
                <a:latin typeface="Times New Roman" pitchFamily="18" charset="0"/>
                <a:ea typeface="宋体" pitchFamily="2" charset="-122"/>
              </a:endParaRPr>
            </a:p>
          </p:txBody>
        </p:sp>
        <p:sp>
          <p:nvSpPr>
            <p:cNvPr id="23589" name="Text Box 43"/>
            <p:cNvSpPr txBox="1">
              <a:spLocks noChangeArrowheads="1"/>
            </p:cNvSpPr>
            <p:nvPr/>
          </p:nvSpPr>
          <p:spPr bwMode="auto">
            <a:xfrm>
              <a:off x="1879" y="3168"/>
              <a:ext cx="9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10</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addtype</a:t>
              </a:r>
              <a:endParaRPr lang="en-US" altLang="zh-CN">
                <a:solidFill>
                  <a:srgbClr val="0000FF"/>
                </a:solidFill>
                <a:latin typeface="Times New Roman" pitchFamily="18" charset="0"/>
                <a:ea typeface="宋体" pitchFamily="2" charset="-122"/>
              </a:endParaRPr>
            </a:p>
          </p:txBody>
        </p:sp>
      </p:grpSp>
      <p:grpSp>
        <p:nvGrpSpPr>
          <p:cNvPr id="213036" name="Group 44"/>
          <p:cNvGrpSpPr>
            <a:grpSpLocks/>
          </p:cNvGrpSpPr>
          <p:nvPr/>
        </p:nvGrpSpPr>
        <p:grpSpPr bwMode="auto">
          <a:xfrm>
            <a:off x="3657600" y="4175125"/>
            <a:ext cx="2306638" cy="701675"/>
            <a:chOff x="2304" y="2630"/>
            <a:chExt cx="1453" cy="442"/>
          </a:xfrm>
        </p:grpSpPr>
        <p:sp>
          <p:nvSpPr>
            <p:cNvPr id="23586" name="Text Box 45"/>
            <p:cNvSpPr txBox="1">
              <a:spLocks noChangeArrowheads="1"/>
            </p:cNvSpPr>
            <p:nvPr/>
          </p:nvSpPr>
          <p:spPr bwMode="auto">
            <a:xfrm>
              <a:off x="2304" y="2630"/>
              <a:ext cx="4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7</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in</a:t>
              </a:r>
              <a:endParaRPr lang="en-US" altLang="zh-CN">
                <a:solidFill>
                  <a:srgbClr val="0000FF"/>
                </a:solidFill>
                <a:latin typeface="Times New Roman" pitchFamily="18" charset="0"/>
                <a:ea typeface="宋体" pitchFamily="2" charset="-122"/>
              </a:endParaRPr>
            </a:p>
          </p:txBody>
        </p:sp>
        <p:sp>
          <p:nvSpPr>
            <p:cNvPr id="23587" name="Text Box 46"/>
            <p:cNvSpPr txBox="1">
              <a:spLocks noChangeArrowheads="1"/>
            </p:cNvSpPr>
            <p:nvPr/>
          </p:nvSpPr>
          <p:spPr bwMode="auto">
            <a:xfrm>
              <a:off x="2866" y="2630"/>
              <a:ext cx="89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 8</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addtype</a:t>
              </a:r>
              <a:endParaRPr lang="en-US" altLang="zh-CN">
                <a:solidFill>
                  <a:srgbClr val="0000FF"/>
                </a:solidFill>
                <a:latin typeface="Times New Roman" pitchFamily="18" charset="0"/>
                <a:ea typeface="宋体" pitchFamily="2" charset="-122"/>
              </a:endParaRPr>
            </a:p>
          </p:txBody>
        </p:sp>
      </p:grpSp>
      <p:grpSp>
        <p:nvGrpSpPr>
          <p:cNvPr id="213039" name="Group 47"/>
          <p:cNvGrpSpPr>
            <a:grpSpLocks/>
          </p:cNvGrpSpPr>
          <p:nvPr/>
        </p:nvGrpSpPr>
        <p:grpSpPr bwMode="auto">
          <a:xfrm>
            <a:off x="5029200" y="3429000"/>
            <a:ext cx="2230438" cy="701675"/>
            <a:chOff x="3168" y="2160"/>
            <a:chExt cx="1405" cy="442"/>
          </a:xfrm>
        </p:grpSpPr>
        <p:sp>
          <p:nvSpPr>
            <p:cNvPr id="23584" name="Text Box 48"/>
            <p:cNvSpPr txBox="1">
              <a:spLocks noChangeArrowheads="1"/>
            </p:cNvSpPr>
            <p:nvPr/>
          </p:nvSpPr>
          <p:spPr bwMode="auto">
            <a:xfrm>
              <a:off x="3168" y="2160"/>
              <a:ext cx="4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5</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in</a:t>
              </a:r>
              <a:endParaRPr lang="en-US" altLang="zh-CN">
                <a:solidFill>
                  <a:srgbClr val="0000FF"/>
                </a:solidFill>
                <a:latin typeface="Times New Roman" pitchFamily="18" charset="0"/>
                <a:ea typeface="宋体" pitchFamily="2" charset="-122"/>
              </a:endParaRPr>
            </a:p>
          </p:txBody>
        </p:sp>
        <p:sp>
          <p:nvSpPr>
            <p:cNvPr id="23585" name="Text Box 49"/>
            <p:cNvSpPr txBox="1">
              <a:spLocks noChangeArrowheads="1"/>
            </p:cNvSpPr>
            <p:nvPr/>
          </p:nvSpPr>
          <p:spPr bwMode="auto">
            <a:xfrm>
              <a:off x="3730" y="2160"/>
              <a:ext cx="8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0000FF"/>
                  </a:solidFill>
                  <a:latin typeface="Times New Roman" pitchFamily="18" charset="0"/>
                  <a:ea typeface="宋体" pitchFamily="2" charset="-122"/>
                </a:rPr>
                <a:t>6</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addtype</a:t>
              </a:r>
              <a:endParaRPr lang="en-US" altLang="zh-CN">
                <a:solidFill>
                  <a:srgbClr val="0000FF"/>
                </a:solidFill>
                <a:latin typeface="Times New Roman" pitchFamily="18" charset="0"/>
                <a:ea typeface="宋体" pitchFamily="2" charset="-122"/>
              </a:endParaRPr>
            </a:p>
          </p:txBody>
        </p:sp>
      </p:grpSp>
      <p:grpSp>
        <p:nvGrpSpPr>
          <p:cNvPr id="213042" name="Group 50"/>
          <p:cNvGrpSpPr>
            <a:grpSpLocks/>
          </p:cNvGrpSpPr>
          <p:nvPr/>
        </p:nvGrpSpPr>
        <p:grpSpPr bwMode="auto">
          <a:xfrm>
            <a:off x="2971800" y="4114800"/>
            <a:ext cx="5848350" cy="2462213"/>
            <a:chOff x="1872" y="2592"/>
            <a:chExt cx="3684" cy="1551"/>
          </a:xfrm>
        </p:grpSpPr>
        <p:sp>
          <p:nvSpPr>
            <p:cNvPr id="23581" name="Text Box 51"/>
            <p:cNvSpPr txBox="1">
              <a:spLocks noChangeArrowheads="1"/>
            </p:cNvSpPr>
            <p:nvPr/>
          </p:nvSpPr>
          <p:spPr bwMode="auto">
            <a:xfrm>
              <a:off x="1872" y="3624"/>
              <a:ext cx="72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sz="2000">
                  <a:solidFill>
                    <a:srgbClr val="0000FF"/>
                  </a:solidFill>
                  <a:latin typeface="Times New Roman" pitchFamily="18" charset="0"/>
                  <a:ea typeface="宋体" pitchFamily="2" charset="-122"/>
                </a:rPr>
                <a:t>  1</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entry</a:t>
              </a:r>
              <a:endParaRPr lang="en-US" altLang="zh-CN">
                <a:solidFill>
                  <a:srgbClr val="0000FF"/>
                </a:solidFill>
                <a:latin typeface="Times New Roman" pitchFamily="18" charset="0"/>
                <a:ea typeface="宋体" pitchFamily="2" charset="-122"/>
              </a:endParaRPr>
            </a:p>
          </p:txBody>
        </p:sp>
        <p:sp>
          <p:nvSpPr>
            <p:cNvPr id="23582" name="Text Box 52"/>
            <p:cNvSpPr txBox="1">
              <a:spLocks noChangeArrowheads="1"/>
            </p:cNvSpPr>
            <p:nvPr/>
          </p:nvSpPr>
          <p:spPr bwMode="auto">
            <a:xfrm>
              <a:off x="3956" y="3168"/>
              <a:ext cx="7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a:solidFill>
                    <a:srgbClr val="FF3300"/>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2</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entry</a:t>
              </a:r>
              <a:endParaRPr lang="en-US" altLang="zh-CN">
                <a:solidFill>
                  <a:srgbClr val="0000FF"/>
                </a:solidFill>
                <a:latin typeface="Times New Roman" pitchFamily="18" charset="0"/>
                <a:ea typeface="宋体" pitchFamily="2" charset="-122"/>
              </a:endParaRPr>
            </a:p>
          </p:txBody>
        </p:sp>
        <p:sp>
          <p:nvSpPr>
            <p:cNvPr id="23583" name="Text Box 53"/>
            <p:cNvSpPr txBox="1">
              <a:spLocks noChangeArrowheads="1"/>
            </p:cNvSpPr>
            <p:nvPr/>
          </p:nvSpPr>
          <p:spPr bwMode="auto">
            <a:xfrm>
              <a:off x="4820" y="2592"/>
              <a:ext cx="7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4000">
                  <a:solidFill>
                    <a:srgbClr val="0000FF"/>
                  </a:solidFill>
                  <a:latin typeface="Times New Roman" pitchFamily="18" charset="0"/>
                  <a:ea typeface="宋体" pitchFamily="2" charset="-122"/>
                </a:rPr>
                <a:t> </a:t>
              </a:r>
              <a:r>
                <a:rPr lang="en-US" altLang="zh-CN">
                  <a:solidFill>
                    <a:srgbClr val="0000FF"/>
                  </a:solidFill>
                  <a:latin typeface="Times New Roman" pitchFamily="18" charset="0"/>
                  <a:ea typeface="宋体" pitchFamily="2" charset="-122"/>
                </a:rPr>
                <a:t>3</a:t>
              </a:r>
              <a:r>
                <a:rPr lang="en-US" altLang="zh-CN" sz="40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entry</a:t>
              </a:r>
              <a:endParaRPr lang="en-US" altLang="zh-CN">
                <a:solidFill>
                  <a:srgbClr val="0000FF"/>
                </a:solidFill>
                <a:latin typeface="Times New Roman" pitchFamily="18" charset="0"/>
                <a:ea typeface="宋体" pitchFamily="2" charset="-122"/>
              </a:endParaRPr>
            </a:p>
          </p:txBody>
        </p:sp>
      </p:grpSp>
      <p:sp>
        <p:nvSpPr>
          <p:cNvPr id="213046" name="Arc 54"/>
          <p:cNvSpPr>
            <a:spLocks/>
          </p:cNvSpPr>
          <p:nvPr/>
        </p:nvSpPr>
        <p:spPr bwMode="auto">
          <a:xfrm>
            <a:off x="2438400" y="3503613"/>
            <a:ext cx="2667000" cy="458787"/>
          </a:xfrm>
          <a:custGeom>
            <a:avLst/>
            <a:gdLst>
              <a:gd name="T0" fmla="*/ 0 w 41262"/>
              <a:gd name="T1" fmla="*/ 143677921 h 21600"/>
              <a:gd name="T2" fmla="*/ 2147483647 w 41262"/>
              <a:gd name="T3" fmla="*/ 147740480 h 21600"/>
              <a:gd name="T4" fmla="*/ 2147483647 w 41262"/>
              <a:gd name="T5" fmla="*/ 206978781 h 21600"/>
              <a:gd name="T6" fmla="*/ 0 60000 65536"/>
              <a:gd name="T7" fmla="*/ 0 60000 65536"/>
              <a:gd name="T8" fmla="*/ 0 60000 65536"/>
            </a:gdLst>
            <a:ahLst/>
            <a:cxnLst>
              <a:cxn ang="T6">
                <a:pos x="T0" y="T1"/>
              </a:cxn>
              <a:cxn ang="T7">
                <a:pos x="T2" y="T3"/>
              </a:cxn>
              <a:cxn ang="T8">
                <a:pos x="T4" y="T5"/>
              </a:cxn>
            </a:cxnLst>
            <a:rect l="0" t="0" r="r" b="b"/>
            <a:pathLst>
              <a:path w="41262" h="21600" fill="none" extrusionOk="0">
                <a:moveTo>
                  <a:pt x="-1" y="14993"/>
                </a:moveTo>
                <a:cubicBezTo>
                  <a:pt x="2870" y="6059"/>
                  <a:pt x="11180" y="-1"/>
                  <a:pt x="20565" y="0"/>
                </a:cubicBezTo>
                <a:cubicBezTo>
                  <a:pt x="30113" y="0"/>
                  <a:pt x="38528" y="6269"/>
                  <a:pt x="41261" y="15418"/>
                </a:cubicBezTo>
              </a:path>
              <a:path w="41262" h="21600" stroke="0" extrusionOk="0">
                <a:moveTo>
                  <a:pt x="-1" y="14993"/>
                </a:moveTo>
                <a:cubicBezTo>
                  <a:pt x="2870" y="6059"/>
                  <a:pt x="11180" y="-1"/>
                  <a:pt x="20565" y="0"/>
                </a:cubicBezTo>
                <a:cubicBezTo>
                  <a:pt x="30113" y="0"/>
                  <a:pt x="38528" y="6269"/>
                  <a:pt x="41261" y="15418"/>
                </a:cubicBezTo>
                <a:lnTo>
                  <a:pt x="20565" y="21600"/>
                </a:lnTo>
                <a:lnTo>
                  <a:pt x="-1" y="14993"/>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3047" name="Group 55"/>
          <p:cNvGrpSpPr>
            <a:grpSpLocks/>
          </p:cNvGrpSpPr>
          <p:nvPr/>
        </p:nvGrpSpPr>
        <p:grpSpPr bwMode="auto">
          <a:xfrm>
            <a:off x="5181600" y="3962400"/>
            <a:ext cx="2590800" cy="533400"/>
            <a:chOff x="3264" y="2496"/>
            <a:chExt cx="1632" cy="336"/>
          </a:xfrm>
        </p:grpSpPr>
        <p:sp>
          <p:nvSpPr>
            <p:cNvPr id="23579" name="Line 56"/>
            <p:cNvSpPr>
              <a:spLocks noChangeShapeType="1"/>
            </p:cNvSpPr>
            <p:nvPr/>
          </p:nvSpPr>
          <p:spPr bwMode="auto">
            <a:xfrm flipH="1" flipV="1">
              <a:off x="3888" y="2496"/>
              <a:ext cx="1008" cy="33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0" name="Arc 57"/>
            <p:cNvSpPr>
              <a:spLocks/>
            </p:cNvSpPr>
            <p:nvPr/>
          </p:nvSpPr>
          <p:spPr bwMode="auto">
            <a:xfrm flipV="1">
              <a:off x="3264" y="2496"/>
              <a:ext cx="576" cy="145"/>
            </a:xfrm>
            <a:custGeom>
              <a:avLst/>
              <a:gdLst>
                <a:gd name="T0" fmla="*/ 0 w 43065"/>
                <a:gd name="T1" fmla="*/ 0 h 21600"/>
                <a:gd name="T2" fmla="*/ 0 w 43065"/>
                <a:gd name="T3" fmla="*/ 0 h 21600"/>
                <a:gd name="T4" fmla="*/ 0 w 43065"/>
                <a:gd name="T5" fmla="*/ 0 h 21600"/>
                <a:gd name="T6" fmla="*/ 0 60000 65536"/>
                <a:gd name="T7" fmla="*/ 0 60000 65536"/>
                <a:gd name="T8" fmla="*/ 0 60000 65536"/>
              </a:gdLst>
              <a:ahLst/>
              <a:cxnLst>
                <a:cxn ang="T6">
                  <a:pos x="T0" y="T1"/>
                </a:cxn>
                <a:cxn ang="T7">
                  <a:pos x="T2" y="T3"/>
                </a:cxn>
                <a:cxn ang="T8">
                  <a:pos x="T4" y="T5"/>
                </a:cxn>
              </a:cxnLst>
              <a:rect l="0" t="0" r="r" b="b"/>
              <a:pathLst>
                <a:path w="43065" h="21600" fill="none" extrusionOk="0">
                  <a:moveTo>
                    <a:pt x="0" y="19185"/>
                  </a:moveTo>
                  <a:cubicBezTo>
                    <a:pt x="1229" y="8259"/>
                    <a:pt x="10470" y="-1"/>
                    <a:pt x="21465" y="0"/>
                  </a:cubicBezTo>
                  <a:cubicBezTo>
                    <a:pt x="33394" y="0"/>
                    <a:pt x="43065" y="9670"/>
                    <a:pt x="43065" y="21600"/>
                  </a:cubicBezTo>
                </a:path>
                <a:path w="43065" h="21600" stroke="0" extrusionOk="0">
                  <a:moveTo>
                    <a:pt x="0" y="19185"/>
                  </a:moveTo>
                  <a:cubicBezTo>
                    <a:pt x="1229" y="8259"/>
                    <a:pt x="10470" y="-1"/>
                    <a:pt x="21465" y="0"/>
                  </a:cubicBezTo>
                  <a:cubicBezTo>
                    <a:pt x="33394" y="0"/>
                    <a:pt x="43065" y="9670"/>
                    <a:pt x="43065" y="21600"/>
                  </a:cubicBezTo>
                  <a:lnTo>
                    <a:pt x="21465" y="21600"/>
                  </a:lnTo>
                  <a:lnTo>
                    <a:pt x="0" y="1918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50" name="Group 58"/>
          <p:cNvGrpSpPr>
            <a:grpSpLocks/>
          </p:cNvGrpSpPr>
          <p:nvPr/>
        </p:nvGrpSpPr>
        <p:grpSpPr bwMode="auto">
          <a:xfrm>
            <a:off x="3810000" y="4724400"/>
            <a:ext cx="2590800" cy="685800"/>
            <a:chOff x="2400" y="2976"/>
            <a:chExt cx="1632" cy="432"/>
          </a:xfrm>
        </p:grpSpPr>
        <p:sp>
          <p:nvSpPr>
            <p:cNvPr id="23577" name="Line 59"/>
            <p:cNvSpPr>
              <a:spLocks noChangeShapeType="1"/>
            </p:cNvSpPr>
            <p:nvPr/>
          </p:nvSpPr>
          <p:spPr bwMode="auto">
            <a:xfrm flipH="1" flipV="1">
              <a:off x="3024" y="2976"/>
              <a:ext cx="1008" cy="43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8" name="Arc 60"/>
            <p:cNvSpPr>
              <a:spLocks/>
            </p:cNvSpPr>
            <p:nvPr/>
          </p:nvSpPr>
          <p:spPr bwMode="auto">
            <a:xfrm flipV="1">
              <a:off x="2400" y="2976"/>
              <a:ext cx="576" cy="145"/>
            </a:xfrm>
            <a:custGeom>
              <a:avLst/>
              <a:gdLst>
                <a:gd name="T0" fmla="*/ 0 w 43065"/>
                <a:gd name="T1" fmla="*/ 0 h 21600"/>
                <a:gd name="T2" fmla="*/ 0 w 43065"/>
                <a:gd name="T3" fmla="*/ 0 h 21600"/>
                <a:gd name="T4" fmla="*/ 0 w 43065"/>
                <a:gd name="T5" fmla="*/ 0 h 21600"/>
                <a:gd name="T6" fmla="*/ 0 60000 65536"/>
                <a:gd name="T7" fmla="*/ 0 60000 65536"/>
                <a:gd name="T8" fmla="*/ 0 60000 65536"/>
              </a:gdLst>
              <a:ahLst/>
              <a:cxnLst>
                <a:cxn ang="T6">
                  <a:pos x="T0" y="T1"/>
                </a:cxn>
                <a:cxn ang="T7">
                  <a:pos x="T2" y="T3"/>
                </a:cxn>
                <a:cxn ang="T8">
                  <a:pos x="T4" y="T5"/>
                </a:cxn>
              </a:cxnLst>
              <a:rect l="0" t="0" r="r" b="b"/>
              <a:pathLst>
                <a:path w="43065" h="21600" fill="none" extrusionOk="0">
                  <a:moveTo>
                    <a:pt x="0" y="19185"/>
                  </a:moveTo>
                  <a:cubicBezTo>
                    <a:pt x="1229" y="8259"/>
                    <a:pt x="10470" y="-1"/>
                    <a:pt x="21465" y="0"/>
                  </a:cubicBezTo>
                  <a:cubicBezTo>
                    <a:pt x="33394" y="0"/>
                    <a:pt x="43065" y="9670"/>
                    <a:pt x="43065" y="21600"/>
                  </a:cubicBezTo>
                </a:path>
                <a:path w="43065" h="21600" stroke="0" extrusionOk="0">
                  <a:moveTo>
                    <a:pt x="0" y="19185"/>
                  </a:moveTo>
                  <a:cubicBezTo>
                    <a:pt x="1229" y="8259"/>
                    <a:pt x="10470" y="-1"/>
                    <a:pt x="21465" y="0"/>
                  </a:cubicBezTo>
                  <a:cubicBezTo>
                    <a:pt x="33394" y="0"/>
                    <a:pt x="43065" y="9670"/>
                    <a:pt x="43065" y="21600"/>
                  </a:cubicBezTo>
                  <a:lnTo>
                    <a:pt x="21465" y="21600"/>
                  </a:lnTo>
                  <a:lnTo>
                    <a:pt x="0" y="1918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3053" name="Group 61"/>
          <p:cNvGrpSpPr>
            <a:grpSpLocks/>
          </p:cNvGrpSpPr>
          <p:nvPr/>
        </p:nvGrpSpPr>
        <p:grpSpPr bwMode="auto">
          <a:xfrm>
            <a:off x="2209800" y="5638800"/>
            <a:ext cx="990600" cy="457200"/>
            <a:chOff x="1392" y="3552"/>
            <a:chExt cx="624" cy="288"/>
          </a:xfrm>
        </p:grpSpPr>
        <p:sp>
          <p:nvSpPr>
            <p:cNvPr id="23575" name="Line 62"/>
            <p:cNvSpPr>
              <a:spLocks noChangeShapeType="1"/>
            </p:cNvSpPr>
            <p:nvPr/>
          </p:nvSpPr>
          <p:spPr bwMode="auto">
            <a:xfrm flipV="1">
              <a:off x="2016" y="3552"/>
              <a:ext cx="0" cy="28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Arc 63"/>
            <p:cNvSpPr>
              <a:spLocks/>
            </p:cNvSpPr>
            <p:nvPr/>
          </p:nvSpPr>
          <p:spPr bwMode="auto">
            <a:xfrm flipV="1">
              <a:off x="1392" y="3552"/>
              <a:ext cx="576" cy="145"/>
            </a:xfrm>
            <a:custGeom>
              <a:avLst/>
              <a:gdLst>
                <a:gd name="T0" fmla="*/ 0 w 43065"/>
                <a:gd name="T1" fmla="*/ 0 h 21600"/>
                <a:gd name="T2" fmla="*/ 0 w 43065"/>
                <a:gd name="T3" fmla="*/ 0 h 21600"/>
                <a:gd name="T4" fmla="*/ 0 w 43065"/>
                <a:gd name="T5" fmla="*/ 0 h 21600"/>
                <a:gd name="T6" fmla="*/ 0 60000 65536"/>
                <a:gd name="T7" fmla="*/ 0 60000 65536"/>
                <a:gd name="T8" fmla="*/ 0 60000 65536"/>
              </a:gdLst>
              <a:ahLst/>
              <a:cxnLst>
                <a:cxn ang="T6">
                  <a:pos x="T0" y="T1"/>
                </a:cxn>
                <a:cxn ang="T7">
                  <a:pos x="T2" y="T3"/>
                </a:cxn>
                <a:cxn ang="T8">
                  <a:pos x="T4" y="T5"/>
                </a:cxn>
              </a:cxnLst>
              <a:rect l="0" t="0" r="r" b="b"/>
              <a:pathLst>
                <a:path w="43065" h="21600" fill="none" extrusionOk="0">
                  <a:moveTo>
                    <a:pt x="0" y="19185"/>
                  </a:moveTo>
                  <a:cubicBezTo>
                    <a:pt x="1229" y="8259"/>
                    <a:pt x="10470" y="-1"/>
                    <a:pt x="21465" y="0"/>
                  </a:cubicBezTo>
                  <a:cubicBezTo>
                    <a:pt x="33394" y="0"/>
                    <a:pt x="43065" y="9670"/>
                    <a:pt x="43065" y="21600"/>
                  </a:cubicBezTo>
                </a:path>
                <a:path w="43065" h="21600" stroke="0" extrusionOk="0">
                  <a:moveTo>
                    <a:pt x="0" y="19185"/>
                  </a:moveTo>
                  <a:cubicBezTo>
                    <a:pt x="1229" y="8259"/>
                    <a:pt x="10470" y="-1"/>
                    <a:pt x="21465" y="0"/>
                  </a:cubicBezTo>
                  <a:cubicBezTo>
                    <a:pt x="33394" y="0"/>
                    <a:pt x="43065" y="9670"/>
                    <a:pt x="43065" y="21600"/>
                  </a:cubicBezTo>
                  <a:lnTo>
                    <a:pt x="21465" y="21600"/>
                  </a:lnTo>
                  <a:lnTo>
                    <a:pt x="0" y="19185"/>
                  </a:lnTo>
                  <a:close/>
                </a:path>
              </a:pathLst>
            </a:custGeom>
            <a:noFill/>
            <a:ln w="9525">
              <a:solidFill>
                <a:srgbClr val="00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3056" name="Line 64"/>
          <p:cNvSpPr>
            <a:spLocks noChangeShapeType="1"/>
          </p:cNvSpPr>
          <p:nvPr/>
        </p:nvSpPr>
        <p:spPr bwMode="auto">
          <a:xfrm flipH="1">
            <a:off x="3962400" y="3962400"/>
            <a:ext cx="1066800" cy="457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57" name="Line 65"/>
          <p:cNvSpPr>
            <a:spLocks noChangeShapeType="1"/>
          </p:cNvSpPr>
          <p:nvPr/>
        </p:nvSpPr>
        <p:spPr bwMode="auto">
          <a:xfrm flipH="1">
            <a:off x="2362200" y="4648200"/>
            <a:ext cx="1295400" cy="6096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wipe(up)">
                                      <p:cBhvr>
                                        <p:cTn id="7" dur="500"/>
                                        <p:tgtEl>
                                          <p:spTgt spid="212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2996"/>
                                        </p:tgtEl>
                                        <p:attrNameLst>
                                          <p:attrName>style.visibility</p:attrName>
                                        </p:attrNameLst>
                                      </p:cBhvr>
                                      <p:to>
                                        <p:strVal val="visible"/>
                                      </p:to>
                                    </p:set>
                                    <p:animEffect transition="in" filter="wipe(up)">
                                      <p:cBhvr>
                                        <p:cTn id="12" dur="500"/>
                                        <p:tgtEl>
                                          <p:spTgt spid="212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3001"/>
                                        </p:tgtEl>
                                        <p:attrNameLst>
                                          <p:attrName>style.visibility</p:attrName>
                                        </p:attrNameLst>
                                      </p:cBhvr>
                                      <p:to>
                                        <p:strVal val="visible"/>
                                      </p:to>
                                    </p:set>
                                    <p:animEffect transition="in" filter="wipe(left)">
                                      <p:cBhvr>
                                        <p:cTn id="17" dur="500"/>
                                        <p:tgtEl>
                                          <p:spTgt spid="213001"/>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13002"/>
                                        </p:tgtEl>
                                        <p:attrNameLst>
                                          <p:attrName>style.visibility</p:attrName>
                                        </p:attrNameLst>
                                      </p:cBhvr>
                                      <p:to>
                                        <p:strVal val="visible"/>
                                      </p:to>
                                    </p:set>
                                    <p:animEffect transition="in" filter="wipe(left)">
                                      <p:cBhvr>
                                        <p:cTn id="21" dur="500"/>
                                        <p:tgtEl>
                                          <p:spTgt spid="21300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13005"/>
                                        </p:tgtEl>
                                        <p:attrNameLst>
                                          <p:attrName>style.visibility</p:attrName>
                                        </p:attrNameLst>
                                      </p:cBhvr>
                                      <p:to>
                                        <p:strVal val="visible"/>
                                      </p:to>
                                    </p:set>
                                    <p:animEffect transition="in" filter="wipe(left)">
                                      <p:cBhvr>
                                        <p:cTn id="25" dur="500"/>
                                        <p:tgtEl>
                                          <p:spTgt spid="2130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13006"/>
                                        </p:tgtEl>
                                        <p:attrNameLst>
                                          <p:attrName>style.visibility</p:attrName>
                                        </p:attrNameLst>
                                      </p:cBhvr>
                                      <p:to>
                                        <p:strVal val="visible"/>
                                      </p:to>
                                    </p:set>
                                    <p:animEffect transition="in" filter="wipe(down)">
                                      <p:cBhvr>
                                        <p:cTn id="30" dur="500"/>
                                        <p:tgtEl>
                                          <p:spTgt spid="21300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213009"/>
                                        </p:tgtEl>
                                        <p:attrNameLst>
                                          <p:attrName>style.visibility</p:attrName>
                                        </p:attrNameLst>
                                      </p:cBhvr>
                                      <p:to>
                                        <p:strVal val="visible"/>
                                      </p:to>
                                    </p:set>
                                    <p:animEffect transition="in" filter="wipe(right)">
                                      <p:cBhvr>
                                        <p:cTn id="35" dur="500"/>
                                        <p:tgtEl>
                                          <p:spTgt spid="21300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13012"/>
                                        </p:tgtEl>
                                        <p:attrNameLst>
                                          <p:attrName>style.visibility</p:attrName>
                                        </p:attrNameLst>
                                      </p:cBhvr>
                                      <p:to>
                                        <p:strVal val="visible"/>
                                      </p:to>
                                    </p:set>
                                    <p:animEffect transition="in" filter="wipe(up)">
                                      <p:cBhvr>
                                        <p:cTn id="40" dur="500"/>
                                        <p:tgtEl>
                                          <p:spTgt spid="2130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13042"/>
                                        </p:tgtEl>
                                        <p:attrNameLst>
                                          <p:attrName>style.visibility</p:attrName>
                                        </p:attrNameLst>
                                      </p:cBhvr>
                                      <p:to>
                                        <p:strVal val="visible"/>
                                      </p:to>
                                    </p:set>
                                    <p:animEffect transition="in" filter="wipe(left)">
                                      <p:cBhvr>
                                        <p:cTn id="45" dur="500"/>
                                        <p:tgtEl>
                                          <p:spTgt spid="213042"/>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13032"/>
                                        </p:tgtEl>
                                        <p:attrNameLst>
                                          <p:attrName>style.visibility</p:attrName>
                                        </p:attrNameLst>
                                      </p:cBhvr>
                                      <p:to>
                                        <p:strVal val="visible"/>
                                      </p:to>
                                    </p:set>
                                    <p:animEffect transition="in" filter="wipe(left)">
                                      <p:cBhvr>
                                        <p:cTn id="49" dur="500"/>
                                        <p:tgtEl>
                                          <p:spTgt spid="213032"/>
                                        </p:tgtEl>
                                      </p:cBhvr>
                                    </p:animEffec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213039"/>
                                        </p:tgtEl>
                                        <p:attrNameLst>
                                          <p:attrName>style.visibility</p:attrName>
                                        </p:attrNameLst>
                                      </p:cBhvr>
                                      <p:to>
                                        <p:strVal val="visible"/>
                                      </p:to>
                                    </p:set>
                                    <p:animEffect transition="in" filter="wipe(left)">
                                      <p:cBhvr>
                                        <p:cTn id="53" dur="500"/>
                                        <p:tgtEl>
                                          <p:spTgt spid="213039"/>
                                        </p:tgtEl>
                                      </p:cBhvr>
                                    </p:animEffect>
                                  </p:childTnLst>
                                </p:cTn>
                              </p:par>
                            </p:childTnLst>
                          </p:cTn>
                        </p:par>
                        <p:par>
                          <p:cTn id="54" fill="hold" nodeType="afterGroup">
                            <p:stCondLst>
                              <p:cond delay="1500"/>
                            </p:stCondLst>
                            <p:childTnLst>
                              <p:par>
                                <p:cTn id="55" presetID="22" presetClass="entr" presetSubtype="8" fill="hold" nodeType="afterEffect">
                                  <p:stCondLst>
                                    <p:cond delay="0"/>
                                  </p:stCondLst>
                                  <p:childTnLst>
                                    <p:set>
                                      <p:cBhvr>
                                        <p:cTn id="56" dur="1" fill="hold">
                                          <p:stCondLst>
                                            <p:cond delay="0"/>
                                          </p:stCondLst>
                                        </p:cTn>
                                        <p:tgtEl>
                                          <p:spTgt spid="213036"/>
                                        </p:tgtEl>
                                        <p:attrNameLst>
                                          <p:attrName>style.visibility</p:attrName>
                                        </p:attrNameLst>
                                      </p:cBhvr>
                                      <p:to>
                                        <p:strVal val="visible"/>
                                      </p:to>
                                    </p:set>
                                    <p:animEffect transition="in" filter="wipe(left)">
                                      <p:cBhvr>
                                        <p:cTn id="57" dur="500"/>
                                        <p:tgtEl>
                                          <p:spTgt spid="213036"/>
                                        </p:tgtEl>
                                      </p:cBhvr>
                                    </p:animEffect>
                                  </p:childTnLst>
                                </p:cTn>
                              </p:par>
                            </p:childTnLst>
                          </p:cTn>
                        </p:par>
                        <p:par>
                          <p:cTn id="58" fill="hold" nodeType="afterGroup">
                            <p:stCondLst>
                              <p:cond delay="2000"/>
                            </p:stCondLst>
                            <p:childTnLst>
                              <p:par>
                                <p:cTn id="59" presetID="22" presetClass="entr" presetSubtype="8" fill="hold" nodeType="afterEffect">
                                  <p:stCondLst>
                                    <p:cond delay="0"/>
                                  </p:stCondLst>
                                  <p:childTnLst>
                                    <p:set>
                                      <p:cBhvr>
                                        <p:cTn id="60" dur="1" fill="hold">
                                          <p:stCondLst>
                                            <p:cond delay="0"/>
                                          </p:stCondLst>
                                        </p:cTn>
                                        <p:tgtEl>
                                          <p:spTgt spid="213033"/>
                                        </p:tgtEl>
                                        <p:attrNameLst>
                                          <p:attrName>style.visibility</p:attrName>
                                        </p:attrNameLst>
                                      </p:cBhvr>
                                      <p:to>
                                        <p:strVal val="visible"/>
                                      </p:to>
                                    </p:set>
                                    <p:animEffect transition="in" filter="wipe(left)">
                                      <p:cBhvr>
                                        <p:cTn id="61" dur="500"/>
                                        <p:tgtEl>
                                          <p:spTgt spid="2130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13046"/>
                                        </p:tgtEl>
                                        <p:attrNameLst>
                                          <p:attrName>style.visibility</p:attrName>
                                        </p:attrNameLst>
                                      </p:cBhvr>
                                      <p:to>
                                        <p:strVal val="visible"/>
                                      </p:to>
                                    </p:set>
                                    <p:animEffect transition="in" filter="wipe(left)">
                                      <p:cBhvr>
                                        <p:cTn id="66" dur="500"/>
                                        <p:tgtEl>
                                          <p:spTgt spid="21304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213047"/>
                                        </p:tgtEl>
                                        <p:attrNameLst>
                                          <p:attrName>style.visibility</p:attrName>
                                        </p:attrNameLst>
                                      </p:cBhvr>
                                      <p:to>
                                        <p:strVal val="visible"/>
                                      </p:to>
                                    </p:set>
                                    <p:animEffect transition="in" filter="wipe(down)">
                                      <p:cBhvr>
                                        <p:cTn id="71" dur="500"/>
                                        <p:tgtEl>
                                          <p:spTgt spid="21304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13056"/>
                                        </p:tgtEl>
                                        <p:attrNameLst>
                                          <p:attrName>style.visibility</p:attrName>
                                        </p:attrNameLst>
                                      </p:cBhvr>
                                      <p:to>
                                        <p:strVal val="visible"/>
                                      </p:to>
                                    </p:set>
                                    <p:animEffect transition="in" filter="wipe(up)">
                                      <p:cBhvr>
                                        <p:cTn id="76" dur="500"/>
                                        <p:tgtEl>
                                          <p:spTgt spid="21305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213050"/>
                                        </p:tgtEl>
                                        <p:attrNameLst>
                                          <p:attrName>style.visibility</p:attrName>
                                        </p:attrNameLst>
                                      </p:cBhvr>
                                      <p:to>
                                        <p:strVal val="visible"/>
                                      </p:to>
                                    </p:set>
                                    <p:animEffect transition="in" filter="wipe(down)">
                                      <p:cBhvr>
                                        <p:cTn id="81" dur="500"/>
                                        <p:tgtEl>
                                          <p:spTgt spid="21305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13057"/>
                                        </p:tgtEl>
                                        <p:attrNameLst>
                                          <p:attrName>style.visibility</p:attrName>
                                        </p:attrNameLst>
                                      </p:cBhvr>
                                      <p:to>
                                        <p:strVal val="visible"/>
                                      </p:to>
                                    </p:set>
                                    <p:animEffect transition="in" filter="wipe(up)">
                                      <p:cBhvr>
                                        <p:cTn id="86" dur="500"/>
                                        <p:tgtEl>
                                          <p:spTgt spid="21305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3" fill="hold" nodeType="clickEffect">
                                  <p:stCondLst>
                                    <p:cond delay="0"/>
                                  </p:stCondLst>
                                  <p:childTnLst>
                                    <p:set>
                                      <p:cBhvr>
                                        <p:cTn id="90" dur="1" fill="hold">
                                          <p:stCondLst>
                                            <p:cond delay="0"/>
                                          </p:stCondLst>
                                        </p:cTn>
                                        <p:tgtEl>
                                          <p:spTgt spid="213053"/>
                                        </p:tgtEl>
                                        <p:attrNameLst>
                                          <p:attrName>style.visibility</p:attrName>
                                        </p:attrNameLst>
                                      </p:cBhvr>
                                      <p:to>
                                        <p:strVal val="visible"/>
                                      </p:to>
                                    </p:set>
                                    <p:animEffect transition="in" filter="strips(upRight)">
                                      <p:cBhvr>
                                        <p:cTn id="91" dur="500"/>
                                        <p:tgtEl>
                                          <p:spTgt spid="213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P spid="213001" grpId="0" autoUpdateAnimBg="0"/>
      <p:bldP spid="213005" grpId="0" autoUpdateAnimBg="0"/>
      <p:bldP spid="213032" grpId="0" autoUpdateAnimBg="0"/>
      <p:bldP spid="213046" grpId="0" animBg="1"/>
      <p:bldP spid="213056" grpId="0" animBg="1"/>
      <p:bldP spid="2130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16"/>
          <p:cNvSpPr txBox="1">
            <a:spLocks noChangeArrowheads="1"/>
          </p:cNvSpPr>
          <p:nvPr/>
        </p:nvSpPr>
        <p:spPr bwMode="auto">
          <a:xfrm>
            <a:off x="768350" y="1143000"/>
            <a:ext cx="8070850" cy="519113"/>
          </a:xfrm>
          <a:prstGeom prst="rect">
            <a:avLst/>
          </a:prstGeom>
          <a:noFill/>
          <a:ln w="9525">
            <a:noFill/>
            <a:miter lim="800000"/>
            <a:headEnd/>
            <a:tailEnd/>
          </a:ln>
        </p:spPr>
        <p:txBody>
          <a:bodyPr>
            <a:spAutoFit/>
          </a:bodyPr>
          <a:lstStyle/>
          <a:p>
            <a:r>
              <a:rPr lang="zh-CN" altLang="en-US" sz="2800" dirty="0" smtClean="0">
                <a:solidFill>
                  <a:srgbClr val="800080"/>
                </a:solidFill>
                <a:latin typeface="Arial" pitchFamily="34" charset="0"/>
                <a:ea typeface="楷体_GB2312" pitchFamily="49" charset="-122"/>
              </a:rPr>
              <a:t>采</a:t>
            </a:r>
            <a:r>
              <a:rPr lang="zh-CN" altLang="en-US" sz="2800" dirty="0">
                <a:solidFill>
                  <a:srgbClr val="800080"/>
                </a:solidFill>
                <a:latin typeface="Arial" pitchFamily="34" charset="0"/>
                <a:ea typeface="楷体_GB2312" pitchFamily="49" charset="-122"/>
              </a:rPr>
              <a:t>用</a:t>
            </a:r>
            <a:r>
              <a:rPr lang="en-US" altLang="zh-CN" sz="2800" b="0" dirty="0">
                <a:solidFill>
                  <a:srgbClr val="800080"/>
                </a:solidFill>
                <a:latin typeface="Arial" pitchFamily="34" charset="0"/>
                <a:ea typeface="楷体_GB2312" pitchFamily="49" charset="-122"/>
              </a:rPr>
              <a:t>LR</a:t>
            </a:r>
            <a:r>
              <a:rPr lang="zh-CN" altLang="en-US" sz="2800" dirty="0">
                <a:solidFill>
                  <a:srgbClr val="800080"/>
                </a:solidFill>
                <a:latin typeface="Arial" pitchFamily="34" charset="0"/>
                <a:ea typeface="楷体_GB2312" pitchFamily="49" charset="-122"/>
              </a:rPr>
              <a:t>分析技</a:t>
            </a:r>
            <a:r>
              <a:rPr lang="zh-CN" altLang="en-US" sz="2800" dirty="0" smtClean="0">
                <a:solidFill>
                  <a:srgbClr val="800080"/>
                </a:solidFill>
                <a:latin typeface="Arial" pitchFamily="34" charset="0"/>
                <a:ea typeface="楷体_GB2312" pitchFamily="49" charset="-122"/>
              </a:rPr>
              <a:t>术语法制导翻译</a:t>
            </a:r>
            <a:r>
              <a:rPr lang="en-US" altLang="zh-CN" sz="2800" dirty="0" smtClean="0">
                <a:solidFill>
                  <a:srgbClr val="800080"/>
                </a:solidFill>
                <a:latin typeface="Arial" pitchFamily="34" charset="0"/>
                <a:ea typeface="楷体_GB2312" pitchFamily="49" charset="-122"/>
              </a:rPr>
              <a:t>(</a:t>
            </a:r>
            <a:r>
              <a:rPr lang="zh-CN" altLang="en-US" sz="2800" dirty="0" smtClean="0">
                <a:solidFill>
                  <a:srgbClr val="800080"/>
                </a:solidFill>
                <a:latin typeface="Arial" pitchFamily="34" charset="0"/>
                <a:ea typeface="楷体_GB2312" pitchFamily="49" charset="-122"/>
              </a:rPr>
              <a:t>进行语</a:t>
            </a:r>
            <a:r>
              <a:rPr lang="zh-CN" altLang="en-US" sz="2800" dirty="0">
                <a:solidFill>
                  <a:srgbClr val="800080"/>
                </a:solidFill>
                <a:latin typeface="Arial" pitchFamily="34" charset="0"/>
                <a:ea typeface="楷体_GB2312" pitchFamily="49" charset="-122"/>
              </a:rPr>
              <a:t>义计</a:t>
            </a:r>
            <a:r>
              <a:rPr lang="zh-CN" altLang="en-US" sz="2800" dirty="0" smtClean="0">
                <a:solidFill>
                  <a:srgbClr val="800080"/>
                </a:solidFill>
                <a:latin typeface="Arial" pitchFamily="34" charset="0"/>
                <a:ea typeface="楷体_GB2312" pitchFamily="49" charset="-122"/>
              </a:rPr>
              <a:t>算</a:t>
            </a:r>
            <a:r>
              <a:rPr lang="en-US" altLang="zh-CN" sz="2800" dirty="0" smtClean="0">
                <a:solidFill>
                  <a:srgbClr val="800080"/>
                </a:solidFill>
                <a:latin typeface="Arial" pitchFamily="34" charset="0"/>
                <a:ea typeface="楷体_GB2312" pitchFamily="49" charset="-122"/>
              </a:rPr>
              <a:t>)</a:t>
            </a:r>
            <a:endParaRPr lang="zh-CN" altLang="en-US" sz="2800" dirty="0">
              <a:solidFill>
                <a:srgbClr val="800080"/>
              </a:solidFill>
              <a:latin typeface="Arial" pitchFamily="34" charset="0"/>
              <a:ea typeface="楷体_GB2312" pitchFamily="49" charset="-122"/>
            </a:endParaRPr>
          </a:p>
        </p:txBody>
      </p:sp>
      <p:sp>
        <p:nvSpPr>
          <p:cNvPr id="2052" name="AutoShape 1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3" name="AutoShape 1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4" name="AutoShape 1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5" name="AutoShape 1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6" name="Rectangle 121"/>
          <p:cNvSpPr>
            <a:spLocks noChangeArrowheads="1"/>
          </p:cNvSpPr>
          <p:nvPr/>
        </p:nvSpPr>
        <p:spPr bwMode="auto">
          <a:xfrm>
            <a:off x="1104900" y="1720850"/>
            <a:ext cx="73533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扩充分析栈中的域形成语义栈存放综合属性的值</a:t>
            </a:r>
            <a:endParaRPr lang="zh-CN" altLang="en-US">
              <a:solidFill>
                <a:srgbClr val="800080"/>
              </a:solidFill>
              <a:latin typeface="Arial" pitchFamily="34" charset="0"/>
              <a:ea typeface="楷体_GB2312" pitchFamily="49" charset="-122"/>
            </a:endParaRPr>
          </a:p>
        </p:txBody>
      </p:sp>
      <p:pic>
        <p:nvPicPr>
          <p:cNvPr id="156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705" y="2393885"/>
            <a:ext cx="73247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19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98A3526-1187-422A-894D-BF5F959E5028}" type="slidenum">
              <a:rPr lang="en-US" altLang="zh-CN" sz="1400" b="0" smtClean="0">
                <a:latin typeface="Times New Roman" pitchFamily="18" charset="0"/>
              </a:rPr>
              <a:pPr eaLnBrk="1" hangingPunct="1"/>
              <a:t>30</a:t>
            </a:fld>
            <a:endParaRPr lang="en-US" altLang="zh-CN" sz="1400" b="0" smtClean="0">
              <a:latin typeface="Times New Roman" pitchFamily="18" charset="0"/>
            </a:endParaRPr>
          </a:p>
        </p:txBody>
      </p:sp>
      <p:sp>
        <p:nvSpPr>
          <p:cNvPr id="24579" name="Rectangle 2"/>
          <p:cNvSpPr>
            <a:spLocks noGrp="1" noChangeArrowheads="1"/>
          </p:cNvSpPr>
          <p:nvPr>
            <p:ph type="title"/>
          </p:nvPr>
        </p:nvSpPr>
        <p:spPr>
          <a:xfrm>
            <a:off x="304800" y="152400"/>
            <a:ext cx="8610600" cy="669925"/>
          </a:xfrm>
        </p:spPr>
        <p:txBody>
          <a:bodyPr/>
          <a:lstStyle/>
          <a:p>
            <a:pPr eaLnBrk="1" hangingPunct="1"/>
            <a:r>
              <a:rPr lang="en-US" altLang="zh-CN" dirty="0" smtClean="0">
                <a:latin typeface="宋体" pitchFamily="2" charset="-122"/>
              </a:rPr>
              <a:t>5.1.3  </a:t>
            </a:r>
            <a:r>
              <a:rPr lang="zh-CN" altLang="en-US" dirty="0" smtClean="0">
                <a:latin typeface="宋体" pitchFamily="2" charset="-122"/>
              </a:rPr>
              <a:t>计算次序</a:t>
            </a:r>
            <a:endParaRPr lang="zh-CN" altLang="en-US" dirty="0" smtClean="0">
              <a:latin typeface="楷体_GB2312" pitchFamily="49" charset="-122"/>
              <a:ea typeface="楷体_GB2312" pitchFamily="49" charset="-122"/>
            </a:endParaRPr>
          </a:p>
        </p:txBody>
      </p:sp>
      <p:sp>
        <p:nvSpPr>
          <p:cNvPr id="214019" name="Rectangle 3"/>
          <p:cNvSpPr>
            <a:spLocks noGrp="1" noChangeArrowheads="1"/>
          </p:cNvSpPr>
          <p:nvPr>
            <p:ph type="body" idx="1"/>
          </p:nvPr>
        </p:nvSpPr>
        <p:spPr>
          <a:xfrm>
            <a:off x="395288" y="1052513"/>
            <a:ext cx="8335962" cy="4038600"/>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有向非循环图的</a:t>
            </a:r>
            <a:r>
              <a:rPr lang="zh-CN" altLang="en-US" dirty="0" smtClean="0">
                <a:solidFill>
                  <a:srgbClr val="0000FF"/>
                </a:solidFill>
                <a:latin typeface="Times New Roman" panose="02020603050405020304" pitchFamily="18" charset="0"/>
                <a:cs typeface="Times New Roman" panose="02020603050405020304" pitchFamily="18" charset="0"/>
              </a:rPr>
              <a:t>拓扑排序</a:t>
            </a:r>
            <a:endParaRPr lang="zh-CN" altLang="en-US" dirty="0" smtClean="0">
              <a:latin typeface="Times New Roman" panose="02020603050405020304" pitchFamily="18" charset="0"/>
              <a:cs typeface="Times New Roman" panose="02020603050405020304" pitchFamily="18" charset="0"/>
            </a:endParaRPr>
          </a:p>
          <a:p>
            <a:pPr lvl="1" eaLnBrk="1" hangingPunct="1"/>
            <a:r>
              <a:rPr lang="zh-CN" altLang="en-US" dirty="0" smtClean="0">
                <a:latin typeface="Times New Roman" panose="02020603050405020304" pitchFamily="18" charset="0"/>
                <a:cs typeface="Times New Roman" panose="02020603050405020304" pitchFamily="18" charset="0"/>
              </a:rPr>
              <a:t>图中结点的一种排序 </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m</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k</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dirty="0" smtClean="0">
                <a:latin typeface="Times New Roman" panose="02020603050405020304" pitchFamily="18" charset="0"/>
                <a:cs typeface="Times New Roman" panose="02020603050405020304" pitchFamily="18" charset="0"/>
              </a:rPr>
              <a:t>有向边只能从这个序列中前边的结点指向后面的结点</a:t>
            </a:r>
          </a:p>
          <a:p>
            <a:pPr lvl="1" eaLnBrk="1" hangingPunct="1"/>
            <a:r>
              <a:rPr lang="zh-CN" altLang="en-US" dirty="0" smtClean="0">
                <a:latin typeface="Times New Roman" panose="02020603050405020304" pitchFamily="18" charset="0"/>
                <a:cs typeface="Times New Roman" panose="02020603050405020304" pitchFamily="18" charset="0"/>
              </a:rPr>
              <a:t>如果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i</a:t>
            </a:r>
            <a:r>
              <a:rPr lang="en-US" altLang="zh-CN" dirty="0" err="1" smtClean="0">
                <a:latin typeface="Times New Roman" panose="02020603050405020304" pitchFamily="18" charset="0"/>
                <a:cs typeface="Times New Roman" panose="02020603050405020304" pitchFamily="18" charset="0"/>
                <a:sym typeface="Symbol" pitchFamily="18" charset="2"/>
              </a:rPr>
              <a:t></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j</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是从 </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i </a:t>
            </a:r>
            <a:r>
              <a:rPr lang="zh-CN" altLang="en-US" dirty="0" smtClean="0">
                <a:latin typeface="Times New Roman" panose="02020603050405020304" pitchFamily="18" charset="0"/>
                <a:cs typeface="Times New Roman" panose="02020603050405020304" pitchFamily="18" charset="0"/>
              </a:rPr>
              <a:t>指向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j</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的一条边，那么在序列中</a:t>
            </a:r>
            <a:r>
              <a:rPr lang="en-US" altLang="zh-CN" dirty="0" smtClean="0">
                <a:latin typeface="Times New Roman" panose="02020603050405020304" pitchFamily="18" charset="0"/>
                <a:cs typeface="Times New Roman" panose="02020603050405020304" pitchFamily="18" charset="0"/>
              </a:rPr>
              <a:t>m</a:t>
            </a:r>
            <a:r>
              <a:rPr lang="en-US" altLang="zh-CN" baseline="-25000" dirty="0" smtClean="0">
                <a:latin typeface="Times New Roman" panose="02020603050405020304" pitchFamily="18" charset="0"/>
                <a:cs typeface="Times New Roman" panose="02020603050405020304" pitchFamily="18" charset="0"/>
              </a:rPr>
              <a:t>i </a:t>
            </a:r>
            <a:r>
              <a:rPr lang="zh-CN" altLang="en-US" dirty="0" smtClean="0">
                <a:latin typeface="Times New Roman" panose="02020603050405020304" pitchFamily="18" charset="0"/>
                <a:cs typeface="Times New Roman" panose="02020603050405020304" pitchFamily="18" charset="0"/>
              </a:rPr>
              <a:t>必须出现在 </a:t>
            </a:r>
            <a:r>
              <a:rPr lang="en-US" altLang="zh-CN" dirty="0" err="1" smtClean="0">
                <a:latin typeface="Times New Roman" panose="02020603050405020304" pitchFamily="18" charset="0"/>
                <a:cs typeface="Times New Roman" panose="02020603050405020304" pitchFamily="18" charset="0"/>
              </a:rPr>
              <a:t>m</a:t>
            </a:r>
            <a:r>
              <a:rPr lang="en-US" altLang="zh-CN" baseline="-25000" dirty="0" err="1" smtClean="0">
                <a:latin typeface="Times New Roman" panose="02020603050405020304" pitchFamily="18" charset="0"/>
                <a:cs typeface="Times New Roman" panose="02020603050405020304" pitchFamily="18" charset="0"/>
              </a:rPr>
              <a:t>j</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之前。</a:t>
            </a:r>
          </a:p>
          <a:p>
            <a:pPr eaLnBrk="1" hangingPunct="1"/>
            <a:r>
              <a:rPr lang="zh-CN" altLang="en-US" dirty="0" smtClean="0">
                <a:latin typeface="Times New Roman" panose="02020603050405020304" pitchFamily="18" charset="0"/>
                <a:cs typeface="Times New Roman" panose="02020603050405020304" pitchFamily="18" charset="0"/>
              </a:rPr>
              <a:t>依赖图的</a:t>
            </a:r>
            <a:r>
              <a:rPr lang="zh-CN" altLang="en-US" dirty="0" smtClean="0">
                <a:solidFill>
                  <a:srgbClr val="0000FF"/>
                </a:solidFill>
                <a:latin typeface="Times New Roman" panose="02020603050405020304" pitchFamily="18" charset="0"/>
                <a:cs typeface="Times New Roman" panose="02020603050405020304" pitchFamily="18" charset="0"/>
              </a:rPr>
              <a:t>任何</a:t>
            </a:r>
            <a:r>
              <a:rPr lang="zh-CN" altLang="en-US" dirty="0" smtClean="0">
                <a:latin typeface="Times New Roman" panose="02020603050405020304" pitchFamily="18" charset="0"/>
                <a:cs typeface="Times New Roman" panose="02020603050405020304" pitchFamily="18" charset="0"/>
              </a:rPr>
              <a:t>拓扑排序</a:t>
            </a:r>
          </a:p>
          <a:p>
            <a:pPr lvl="1" eaLnBrk="1" hangingPunct="1"/>
            <a:r>
              <a:rPr lang="zh-CN" altLang="en-US" dirty="0" smtClean="0">
                <a:latin typeface="Times New Roman" panose="02020603050405020304" pitchFamily="18" charset="0"/>
                <a:cs typeface="Times New Roman" panose="02020603050405020304" pitchFamily="18" charset="0"/>
              </a:rPr>
              <a:t>给出了分析树中结点的语义规则计算的</a:t>
            </a:r>
            <a:r>
              <a:rPr lang="zh-CN" altLang="en-US" dirty="0" smtClean="0">
                <a:solidFill>
                  <a:srgbClr val="0000FF"/>
                </a:solidFill>
                <a:latin typeface="Times New Roman" panose="02020603050405020304" pitchFamily="18" charset="0"/>
                <a:cs typeface="Times New Roman" panose="02020603050405020304" pitchFamily="18" charset="0"/>
              </a:rPr>
              <a:t>有效</a:t>
            </a:r>
            <a:r>
              <a:rPr lang="zh-CN" altLang="en-US" dirty="0" smtClean="0">
                <a:latin typeface="Times New Roman" panose="02020603050405020304" pitchFamily="18" charset="0"/>
                <a:cs typeface="Times New Roman" panose="02020603050405020304" pitchFamily="18" charset="0"/>
              </a:rPr>
              <a:t>顺序</a:t>
            </a:r>
          </a:p>
          <a:p>
            <a:pPr lvl="1" eaLnBrk="1" hangingPunct="1"/>
            <a:r>
              <a:rPr lang="zh-CN" altLang="en-US" dirty="0" smtClean="0">
                <a:latin typeface="Times New Roman" panose="02020603050405020304" pitchFamily="18" charset="0"/>
                <a:cs typeface="Times New Roman" panose="02020603050405020304" pitchFamily="18" charset="0"/>
              </a:rPr>
              <a:t>在拓扑排序中，一个结点上语义规则 </a:t>
            </a:r>
            <a:r>
              <a:rPr lang="en-US" altLang="zh-CN"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中的属性</a:t>
            </a:r>
            <a:r>
              <a:rPr lang="en-US" altLang="zh-CN" dirty="0" smtClean="0">
                <a:latin typeface="Times New Roman" panose="02020603050405020304" pitchFamily="18" charset="0"/>
                <a:cs typeface="Times New Roman" panose="02020603050405020304" pitchFamily="18" charset="0"/>
              </a:rPr>
              <a:t>c</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c</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c</a:t>
            </a:r>
            <a:r>
              <a:rPr lang="en-US" altLang="zh-CN" baseline="-25000" dirty="0" err="1"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在计算</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时都是可用的。</a:t>
            </a:r>
          </a:p>
          <a:p>
            <a:pPr eaLnBrk="1" hangingPunct="1"/>
            <a:endParaRPr lang="en-US" altLang="zh-CN" dirty="0" smtClean="0">
              <a:latin typeface="Times New Roman" panose="02020603050405020304" pitchFamily="18" charset="0"/>
              <a:cs typeface="Times New Roman" panose="02020603050405020304" pitchFamily="18" charset="0"/>
            </a:endParaRPr>
          </a:p>
        </p:txBody>
      </p:sp>
      <p:sp>
        <p:nvSpPr>
          <p:cNvPr id="214020" name="Rectangle 4"/>
          <p:cNvSpPr>
            <a:spLocks noChangeArrowheads="1"/>
          </p:cNvSpPr>
          <p:nvPr/>
        </p:nvSpPr>
        <p:spPr bwMode="auto">
          <a:xfrm>
            <a:off x="395288" y="5105400"/>
            <a:ext cx="83359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a:latin typeface="宋体" pitchFamily="2" charset="-122"/>
              </a:rPr>
              <a:t>拓扑排序：</a:t>
            </a:r>
          </a:p>
          <a:p>
            <a:pPr marL="742950" lvl="1" indent="-285750">
              <a:spcBef>
                <a:spcPct val="20000"/>
              </a:spcBef>
              <a:buFontTx/>
              <a:buChar char="–"/>
            </a:pP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a:t>
            </a:r>
            <a:r>
              <a:rPr lang="en-US" altLang="zh-CN"/>
              <a:t>10</a:t>
            </a:r>
          </a:p>
          <a:p>
            <a:pPr marL="742950" lvl="1" indent="-285750">
              <a:spcBef>
                <a:spcPct val="20000"/>
              </a:spcBef>
              <a:buFontTx/>
              <a:buChar char="–"/>
            </a:pPr>
            <a:r>
              <a:rPr lang="en-US" altLang="zh-CN"/>
              <a:t>4</a:t>
            </a:r>
            <a:r>
              <a:rPr lang="zh-CN" altLang="en-US"/>
              <a:t>、</a:t>
            </a:r>
            <a:r>
              <a:rPr lang="en-US" altLang="zh-CN"/>
              <a:t>5</a:t>
            </a:r>
            <a:r>
              <a:rPr lang="zh-CN" altLang="en-US"/>
              <a:t>、</a:t>
            </a:r>
            <a:r>
              <a:rPr lang="en-US" altLang="zh-CN"/>
              <a:t>3</a:t>
            </a:r>
            <a:r>
              <a:rPr lang="zh-CN" altLang="en-US"/>
              <a:t>、</a:t>
            </a:r>
            <a:r>
              <a:rPr lang="en-US" altLang="zh-CN"/>
              <a:t>6</a:t>
            </a:r>
            <a:r>
              <a:rPr lang="zh-CN" altLang="en-US"/>
              <a:t>、</a:t>
            </a:r>
            <a:r>
              <a:rPr lang="en-US" altLang="zh-CN"/>
              <a:t>7</a:t>
            </a:r>
            <a:r>
              <a:rPr lang="zh-CN" altLang="en-US"/>
              <a:t>、</a:t>
            </a:r>
            <a:r>
              <a:rPr lang="en-US" altLang="zh-CN"/>
              <a:t>2</a:t>
            </a:r>
            <a:r>
              <a:rPr lang="zh-CN" altLang="en-US"/>
              <a:t>、</a:t>
            </a:r>
            <a:r>
              <a:rPr lang="en-US" altLang="zh-CN"/>
              <a:t>8</a:t>
            </a:r>
            <a:r>
              <a:rPr lang="zh-CN" altLang="en-US"/>
              <a:t>、</a:t>
            </a:r>
            <a:r>
              <a:rPr lang="en-US" altLang="zh-CN"/>
              <a:t>9</a:t>
            </a:r>
            <a:r>
              <a:rPr lang="zh-CN" altLang="en-US"/>
              <a:t>、</a:t>
            </a:r>
            <a:r>
              <a:rPr lang="en-US" altLang="zh-CN"/>
              <a:t>1</a:t>
            </a:r>
            <a:r>
              <a:rPr lang="zh-CN" altLang="en-US"/>
              <a:t>、</a:t>
            </a:r>
            <a:r>
              <a:rPr lang="en-US" altLang="zh-CN"/>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up)">
                                      <p:cBhvr>
                                        <p:cTn id="7" dur="500"/>
                                        <p:tgtEl>
                                          <p:spTgt spid="21401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4019">
                                            <p:txEl>
                                              <p:pRg st="1" end="1"/>
                                            </p:txEl>
                                          </p:spTgt>
                                        </p:tgtEl>
                                        <p:attrNameLst>
                                          <p:attrName>style.visibility</p:attrName>
                                        </p:attrNameLst>
                                      </p:cBhvr>
                                      <p:to>
                                        <p:strVal val="visible"/>
                                      </p:to>
                                    </p:set>
                                    <p:animEffect transition="in" filter="wipe(up)">
                                      <p:cBhvr>
                                        <p:cTn id="11" dur="500"/>
                                        <p:tgtEl>
                                          <p:spTgt spid="21401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animEffect transition="in" filter="wipe(up)">
                                      <p:cBhvr>
                                        <p:cTn id="15" dur="500"/>
                                        <p:tgtEl>
                                          <p:spTgt spid="21401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4019">
                                            <p:txEl>
                                              <p:pRg st="3" end="3"/>
                                            </p:txEl>
                                          </p:spTgt>
                                        </p:tgtEl>
                                        <p:attrNameLst>
                                          <p:attrName>style.visibility</p:attrName>
                                        </p:attrNameLst>
                                      </p:cBhvr>
                                      <p:to>
                                        <p:strVal val="visible"/>
                                      </p:to>
                                    </p:set>
                                    <p:animEffect transition="in" filter="wipe(up)">
                                      <p:cBhvr>
                                        <p:cTn id="19" dur="500"/>
                                        <p:tgtEl>
                                          <p:spTgt spid="21401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14019">
                                            <p:txEl>
                                              <p:pRg st="4" end="4"/>
                                            </p:txEl>
                                          </p:spTgt>
                                        </p:tgtEl>
                                        <p:attrNameLst>
                                          <p:attrName>style.visibility</p:attrName>
                                        </p:attrNameLst>
                                      </p:cBhvr>
                                      <p:to>
                                        <p:strVal val="visible"/>
                                      </p:to>
                                    </p:set>
                                    <p:animEffect transition="in" filter="wipe(up)">
                                      <p:cBhvr>
                                        <p:cTn id="24" dur="500"/>
                                        <p:tgtEl>
                                          <p:spTgt spid="214019">
                                            <p:txEl>
                                              <p:pRg st="4" end="4"/>
                                            </p:txEl>
                                          </p:spTgt>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14019">
                                            <p:txEl>
                                              <p:pRg st="5" end="5"/>
                                            </p:txEl>
                                          </p:spTgt>
                                        </p:tgtEl>
                                        <p:attrNameLst>
                                          <p:attrName>style.visibility</p:attrName>
                                        </p:attrNameLst>
                                      </p:cBhvr>
                                      <p:to>
                                        <p:strVal val="visible"/>
                                      </p:to>
                                    </p:set>
                                    <p:animEffect transition="in" filter="wipe(up)">
                                      <p:cBhvr>
                                        <p:cTn id="28" dur="500"/>
                                        <p:tgtEl>
                                          <p:spTgt spid="214019">
                                            <p:txEl>
                                              <p:pRg st="5" end="5"/>
                                            </p:txEl>
                                          </p:spTgt>
                                        </p:tgtEl>
                                      </p:cBhvr>
                                    </p:animEffect>
                                  </p:childTnLst>
                                </p:cTn>
                              </p:par>
                            </p:childTnLst>
                          </p:cTn>
                        </p:par>
                        <p:par>
                          <p:cTn id="29" fill="hold" nodeType="afterGroup">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14019">
                                            <p:txEl>
                                              <p:pRg st="6" end="6"/>
                                            </p:txEl>
                                          </p:spTgt>
                                        </p:tgtEl>
                                        <p:attrNameLst>
                                          <p:attrName>style.visibility</p:attrName>
                                        </p:attrNameLst>
                                      </p:cBhvr>
                                      <p:to>
                                        <p:strVal val="visible"/>
                                      </p:to>
                                    </p:set>
                                    <p:animEffect transition="in" filter="wipe(up)">
                                      <p:cBhvr>
                                        <p:cTn id="32" dur="500"/>
                                        <p:tgtEl>
                                          <p:spTgt spid="21401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4020">
                                            <p:txEl>
                                              <p:pRg st="0" end="0"/>
                                            </p:txEl>
                                          </p:spTgt>
                                        </p:tgtEl>
                                        <p:attrNameLst>
                                          <p:attrName>style.visibility</p:attrName>
                                        </p:attrNameLst>
                                      </p:cBhvr>
                                      <p:to>
                                        <p:strVal val="visible"/>
                                      </p:to>
                                    </p:set>
                                    <p:animEffect transition="in" filter="wipe(up)">
                                      <p:cBhvr>
                                        <p:cTn id="37" dur="500"/>
                                        <p:tgtEl>
                                          <p:spTgt spid="21402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14020">
                                            <p:txEl>
                                              <p:pRg st="1" end="1"/>
                                            </p:txEl>
                                          </p:spTgt>
                                        </p:tgtEl>
                                        <p:attrNameLst>
                                          <p:attrName>style.visibility</p:attrName>
                                        </p:attrNameLst>
                                      </p:cBhvr>
                                      <p:to>
                                        <p:strVal val="visible"/>
                                      </p:to>
                                    </p:set>
                                    <p:animEffect transition="in" filter="wipe(up)">
                                      <p:cBhvr>
                                        <p:cTn id="42" dur="500"/>
                                        <p:tgtEl>
                                          <p:spTgt spid="214020">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4020">
                                            <p:txEl>
                                              <p:pRg st="2" end="2"/>
                                            </p:txEl>
                                          </p:spTgt>
                                        </p:tgtEl>
                                        <p:attrNameLst>
                                          <p:attrName>style.visibility</p:attrName>
                                        </p:attrNameLst>
                                      </p:cBhvr>
                                      <p:to>
                                        <p:strVal val="visible"/>
                                      </p:to>
                                    </p:set>
                                    <p:animEffect transition="in" filter="wipe(up)">
                                      <p:cBhvr>
                                        <p:cTn id="47" dur="500"/>
                                        <p:tgtEl>
                                          <p:spTgt spid="2140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bldLvl="2" autoUpdateAnimBg="0"/>
      <p:bldP spid="214020"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230" y="-1"/>
            <a:ext cx="5180651" cy="275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7DB60B3-A429-4216-B789-A0E3A486342D}" type="slidenum">
              <a:rPr lang="en-US" altLang="zh-CN" sz="1400" b="0" smtClean="0">
                <a:latin typeface="Times New Roman" pitchFamily="18" charset="0"/>
              </a:rPr>
              <a:pPr eaLnBrk="1" hangingPunct="1"/>
              <a:t>31</a:t>
            </a:fld>
            <a:endParaRPr lang="en-US" altLang="zh-CN" sz="1400" b="0" smtClean="0">
              <a:latin typeface="Times New Roman" pitchFamily="18" charset="0"/>
            </a:endParaRPr>
          </a:p>
        </p:txBody>
      </p:sp>
      <p:sp>
        <p:nvSpPr>
          <p:cNvPr id="25603" name="Rectangle 2"/>
          <p:cNvSpPr>
            <a:spLocks noGrp="1" noChangeArrowheads="1"/>
          </p:cNvSpPr>
          <p:nvPr>
            <p:ph type="title"/>
          </p:nvPr>
        </p:nvSpPr>
        <p:spPr/>
        <p:txBody>
          <a:bodyPr/>
          <a:lstStyle/>
          <a:p>
            <a:pPr eaLnBrk="1" hangingPunct="1"/>
            <a:r>
              <a:rPr lang="zh-CN" altLang="en-US" dirty="0" smtClean="0"/>
              <a:t>计算顺序</a:t>
            </a:r>
          </a:p>
        </p:txBody>
      </p:sp>
      <p:sp>
        <p:nvSpPr>
          <p:cNvPr id="25604" name="Rectangle 3"/>
          <p:cNvSpPr>
            <a:spLocks noGrp="1" noChangeArrowheads="1"/>
          </p:cNvSpPr>
          <p:nvPr>
            <p:ph type="body" idx="1"/>
          </p:nvPr>
        </p:nvSpPr>
        <p:spPr>
          <a:xfrm>
            <a:off x="228600" y="2168860"/>
            <a:ext cx="8686800" cy="4230470"/>
          </a:xfrm>
        </p:spPr>
        <p:txBody>
          <a:bodyPr/>
          <a:lstStyle/>
          <a:p>
            <a:pPr lvl="1" eaLnBrk="1" hangingPunct="1">
              <a:buFontTx/>
              <a:buNone/>
            </a:pPr>
            <a:r>
              <a:rPr lang="en-US" altLang="zh-CN" dirty="0" smtClean="0">
                <a:latin typeface="Times New Roman" panose="02020603050405020304" pitchFamily="18" charset="0"/>
                <a:cs typeface="Times New Roman" panose="02020603050405020304" pitchFamily="18" charset="0"/>
              </a:rPr>
              <a:t>type=real</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in5=type</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(id</a:t>
            </a:r>
            <a:r>
              <a:rPr lang="en-US" altLang="zh-CN"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.entry, in5)</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in7=in5</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(id</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.entry, in7)</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in9=in7</a:t>
            </a:r>
            <a:r>
              <a:rPr lang="zh-CN" altLang="en-US"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err="1" smtClean="0">
                <a:latin typeface="Times New Roman" panose="02020603050405020304" pitchFamily="18" charset="0"/>
                <a:cs typeface="Times New Roman" panose="02020603050405020304" pitchFamily="18" charset="0"/>
              </a:rPr>
              <a:t>addtype</a:t>
            </a:r>
            <a:r>
              <a:rPr lang="en-US" altLang="zh-CN" dirty="0" smtClean="0">
                <a:latin typeface="Times New Roman" panose="02020603050405020304" pitchFamily="18" charset="0"/>
                <a:cs typeface="Times New Roman" panose="02020603050405020304" pitchFamily="18" charset="0"/>
              </a:rPr>
              <a:t>(id</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.entry, in9)</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代表依赖图中与序号</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的结点有关的</a:t>
            </a:r>
            <a:r>
              <a:rPr lang="zh-CN" altLang="en-US" dirty="0" smtClean="0">
                <a:latin typeface="Times New Roman" panose="02020603050405020304" pitchFamily="18" charset="0"/>
                <a:cs typeface="Times New Roman" panose="02020603050405020304" pitchFamily="18" charset="0"/>
              </a:rPr>
              <a:t>属性</a:t>
            </a:r>
            <a:r>
              <a:rPr lang="en-US" altLang="zh-CN" dirty="0" smtClean="0">
                <a:latin typeface="Times New Roman" panose="02020603050405020304" pitchFamily="18" charset="0"/>
                <a:cs typeface="Times New Roman" panose="02020603050405020304" pitchFamily="18" charset="0"/>
              </a:rPr>
              <a:t>a</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089FFCB-2ECC-42CF-9DF8-F2E20552EF3D}" type="slidenum">
              <a:rPr lang="en-US" altLang="zh-CN" sz="1400" b="0" smtClean="0">
                <a:latin typeface="Times New Roman" pitchFamily="18" charset="0"/>
              </a:rPr>
              <a:pPr eaLnBrk="1" hangingPunct="1"/>
              <a:t>32</a:t>
            </a:fld>
            <a:endParaRPr lang="en-US" altLang="zh-CN" sz="1400" b="0" smtClean="0">
              <a:latin typeface="Times New Roman" pitchFamily="18" charset="0"/>
            </a:endParaRPr>
          </a:p>
        </p:txBody>
      </p:sp>
      <p:sp>
        <p:nvSpPr>
          <p:cNvPr id="26627" name="Rectangle 2"/>
          <p:cNvSpPr>
            <a:spLocks noGrp="1" noChangeArrowheads="1"/>
          </p:cNvSpPr>
          <p:nvPr>
            <p:ph type="title"/>
          </p:nvPr>
        </p:nvSpPr>
        <p:spPr>
          <a:xfrm>
            <a:off x="304800" y="152400"/>
            <a:ext cx="8610600" cy="669925"/>
          </a:xfrm>
        </p:spPr>
        <p:txBody>
          <a:bodyPr/>
          <a:lstStyle/>
          <a:p>
            <a:pPr eaLnBrk="1" hangingPunct="1"/>
            <a:r>
              <a:rPr lang="zh-CN" altLang="en-US" sz="3600" smtClean="0">
                <a:latin typeface="宋体" pitchFamily="2" charset="-122"/>
              </a:rPr>
              <a:t>语法制导翻译过程</a:t>
            </a:r>
            <a:endParaRPr lang="zh-CN" altLang="en-US" sz="4400" smtClean="0">
              <a:latin typeface="宋体" pitchFamily="2" charset="-122"/>
            </a:endParaRPr>
          </a:p>
        </p:txBody>
      </p:sp>
      <p:sp>
        <p:nvSpPr>
          <p:cNvPr id="217091" name="Rectangle 3"/>
          <p:cNvSpPr>
            <a:spLocks noGrp="1" noChangeArrowheads="1"/>
          </p:cNvSpPr>
          <p:nvPr>
            <p:ph type="body" idx="1"/>
          </p:nvPr>
        </p:nvSpPr>
        <p:spPr>
          <a:xfrm>
            <a:off x="228600" y="1219200"/>
            <a:ext cx="8686800" cy="2749550"/>
          </a:xfrm>
        </p:spPr>
        <p:txBody>
          <a:bodyPr/>
          <a:lstStyle/>
          <a:p>
            <a:pPr eaLnBrk="1" hangingPunct="1"/>
            <a:r>
              <a:rPr lang="zh-CN" altLang="en-US" smtClean="0">
                <a:latin typeface="宋体" pitchFamily="2" charset="-122"/>
              </a:rPr>
              <a:t>最基本的文法用于建立输入符号串的分析树；</a:t>
            </a:r>
          </a:p>
          <a:p>
            <a:pPr eaLnBrk="1" hangingPunct="1"/>
            <a:r>
              <a:rPr lang="zh-CN" altLang="en-US" smtClean="0">
                <a:latin typeface="宋体" pitchFamily="2" charset="-122"/>
              </a:rPr>
              <a:t>为分析树构造依赖图；</a:t>
            </a:r>
          </a:p>
          <a:p>
            <a:pPr eaLnBrk="1" hangingPunct="1"/>
            <a:r>
              <a:rPr lang="zh-CN" altLang="en-US" smtClean="0">
                <a:latin typeface="宋体" pitchFamily="2" charset="-122"/>
              </a:rPr>
              <a:t>对依赖图进行拓扑排序；</a:t>
            </a:r>
          </a:p>
          <a:p>
            <a:pPr eaLnBrk="1" hangingPunct="1"/>
            <a:r>
              <a:rPr lang="zh-CN" altLang="en-US" smtClean="0">
                <a:latin typeface="宋体" pitchFamily="2" charset="-122"/>
              </a:rPr>
              <a:t>从这个序列得到语义规则的计算顺序；</a:t>
            </a:r>
          </a:p>
          <a:p>
            <a:pPr eaLnBrk="1" hangingPunct="1"/>
            <a:r>
              <a:rPr lang="zh-CN" altLang="en-US" smtClean="0">
                <a:latin typeface="宋体" pitchFamily="2" charset="-122"/>
              </a:rPr>
              <a:t>照此计算顺序进行求值，得到对输入符号串的翻译。</a:t>
            </a:r>
          </a:p>
        </p:txBody>
      </p:sp>
      <p:grpSp>
        <p:nvGrpSpPr>
          <p:cNvPr id="217092" name="Group 4"/>
          <p:cNvGrpSpPr>
            <a:grpSpLocks/>
          </p:cNvGrpSpPr>
          <p:nvPr/>
        </p:nvGrpSpPr>
        <p:grpSpPr bwMode="auto">
          <a:xfrm>
            <a:off x="1066800" y="4103688"/>
            <a:ext cx="7162800" cy="2209800"/>
            <a:chOff x="3551" y="4145"/>
            <a:chExt cx="5250" cy="1680"/>
          </a:xfrm>
        </p:grpSpPr>
        <p:sp>
          <p:nvSpPr>
            <p:cNvPr id="26630" name="Text Box 5"/>
            <p:cNvSpPr txBox="1">
              <a:spLocks noChangeArrowheads="1"/>
            </p:cNvSpPr>
            <p:nvPr/>
          </p:nvSpPr>
          <p:spPr bwMode="auto">
            <a:xfrm>
              <a:off x="3551" y="4145"/>
              <a:ext cx="5250"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30000"/>
                </a:lnSpc>
              </a:pPr>
              <a:r>
                <a:rPr lang="zh-CN" altLang="en-US" sz="2000">
                  <a:latin typeface="黑体" pitchFamily="2" charset="-122"/>
                </a:rPr>
                <a:t>输入符号串</a:t>
              </a:r>
            </a:p>
            <a:p>
              <a:pPr algn="just" eaLnBrk="1" hangingPunct="1">
                <a:lnSpc>
                  <a:spcPct val="130000"/>
                </a:lnSpc>
              </a:pPr>
              <a:r>
                <a:rPr lang="zh-CN" altLang="en-US" sz="2000">
                  <a:latin typeface="黑体" pitchFamily="2" charset="-122"/>
                </a:rPr>
                <a:t>           分析树</a:t>
              </a:r>
            </a:p>
            <a:p>
              <a:pPr algn="just" eaLnBrk="1" hangingPunct="1">
                <a:lnSpc>
                  <a:spcPct val="130000"/>
                </a:lnSpc>
              </a:pPr>
              <a:r>
                <a:rPr lang="zh-CN" altLang="en-US" sz="2000">
                  <a:latin typeface="黑体" pitchFamily="2" charset="-122"/>
                </a:rPr>
                <a:t>                  依赖图</a:t>
              </a:r>
            </a:p>
            <a:p>
              <a:pPr algn="just" eaLnBrk="1" hangingPunct="1">
                <a:lnSpc>
                  <a:spcPct val="130000"/>
                </a:lnSpc>
              </a:pPr>
              <a:r>
                <a:rPr lang="zh-CN" altLang="en-US" sz="2000">
                  <a:latin typeface="黑体" pitchFamily="2" charset="-122"/>
                </a:rPr>
                <a:t>                          语义规则的计算顺序</a:t>
              </a:r>
            </a:p>
            <a:p>
              <a:pPr algn="just" eaLnBrk="1" hangingPunct="1">
                <a:lnSpc>
                  <a:spcPct val="130000"/>
                </a:lnSpc>
              </a:pPr>
              <a:r>
                <a:rPr lang="zh-CN" altLang="en-US" sz="2000">
                  <a:latin typeface="黑体" pitchFamily="2" charset="-122"/>
                </a:rPr>
                <a:t>                                           计算结果</a:t>
              </a:r>
            </a:p>
          </p:txBody>
        </p:sp>
        <p:sp>
          <p:nvSpPr>
            <p:cNvPr id="26631" name="Line 6"/>
            <p:cNvSpPr>
              <a:spLocks noChangeShapeType="1"/>
            </p:cNvSpPr>
            <p:nvPr/>
          </p:nvSpPr>
          <p:spPr bwMode="auto">
            <a:xfrm>
              <a:off x="3991" y="46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7"/>
            <p:cNvSpPr>
              <a:spLocks noChangeShapeType="1"/>
            </p:cNvSpPr>
            <p:nvPr/>
          </p:nvSpPr>
          <p:spPr bwMode="auto">
            <a:xfrm>
              <a:off x="4651" y="49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8"/>
            <p:cNvSpPr>
              <a:spLocks noChangeShapeType="1"/>
            </p:cNvSpPr>
            <p:nvPr/>
          </p:nvSpPr>
          <p:spPr bwMode="auto">
            <a:xfrm>
              <a:off x="5351" y="52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9"/>
            <p:cNvSpPr>
              <a:spLocks noChangeShapeType="1"/>
            </p:cNvSpPr>
            <p:nvPr/>
          </p:nvSpPr>
          <p:spPr bwMode="auto">
            <a:xfrm>
              <a:off x="6951" y="5585"/>
              <a:ext cx="52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up)">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up)">
                                      <p:cBhvr>
                                        <p:cTn id="12" dur="500"/>
                                        <p:tgtEl>
                                          <p:spTgt spid="21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wipe(up)">
                                      <p:cBhvr>
                                        <p:cTn id="17" dur="500"/>
                                        <p:tgtEl>
                                          <p:spTgt spid="21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wipe(up)">
                                      <p:cBhvr>
                                        <p:cTn id="22" dur="500"/>
                                        <p:tgtEl>
                                          <p:spTgt spid="217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wipe(up)">
                                      <p:cBhvr>
                                        <p:cTn id="27" dur="500"/>
                                        <p:tgtEl>
                                          <p:spTgt spid="217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17092"/>
                                        </p:tgtEl>
                                        <p:attrNameLst>
                                          <p:attrName>style.visibility</p:attrName>
                                        </p:attrNameLst>
                                      </p:cBhvr>
                                      <p:to>
                                        <p:strVal val="visible"/>
                                      </p:to>
                                    </p:set>
                                    <p:animEffect transition="in" filter="strips(downRight)">
                                      <p:cBhvr>
                                        <p:cTn id="32"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1BE1A3B-ED2A-4E3A-A88A-3C41028AE5E6}" type="slidenum">
              <a:rPr lang="en-US" altLang="zh-CN" sz="1400" b="0" smtClean="0">
                <a:latin typeface="Times New Roman" pitchFamily="18" charset="0"/>
              </a:rPr>
              <a:pPr eaLnBrk="1" hangingPunct="1"/>
              <a:t>33</a:t>
            </a:fld>
            <a:endParaRPr lang="en-US" altLang="zh-CN" sz="1400" b="0" smtClean="0">
              <a:latin typeface="Times New Roman" pitchFamily="18" charset="0"/>
            </a:endParaRPr>
          </a:p>
        </p:txBody>
      </p:sp>
      <p:sp>
        <p:nvSpPr>
          <p:cNvPr id="27651" name="Rectangle 2"/>
          <p:cNvSpPr>
            <a:spLocks noGrp="1" noChangeArrowheads="1"/>
          </p:cNvSpPr>
          <p:nvPr>
            <p:ph type="title"/>
          </p:nvPr>
        </p:nvSpPr>
        <p:spPr/>
        <p:txBody>
          <a:bodyPr/>
          <a:lstStyle/>
          <a:p>
            <a:pPr eaLnBrk="1" hangingPunct="1"/>
            <a:r>
              <a:rPr lang="en-US" altLang="zh-CN" dirty="0" smtClean="0">
                <a:latin typeface="Times New Roman" panose="02020603050405020304" pitchFamily="18" charset="0"/>
                <a:cs typeface="Times New Roman" panose="02020603050405020304" pitchFamily="18" charset="0"/>
              </a:rPr>
              <a:t>5.1.4  S</a:t>
            </a:r>
            <a:r>
              <a:rPr lang="zh-CN" altLang="en-US" dirty="0" smtClean="0">
                <a:latin typeface="Times New Roman" panose="02020603050405020304" pitchFamily="18" charset="0"/>
                <a:cs typeface="Times New Roman" panose="02020603050405020304" pitchFamily="18" charset="0"/>
              </a:rPr>
              <a:t>属性定义和</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属性定义</a:t>
            </a:r>
          </a:p>
        </p:txBody>
      </p:sp>
      <p:sp>
        <p:nvSpPr>
          <p:cNvPr id="342019" name="Rectangle 3"/>
          <p:cNvSpPr>
            <a:spLocks noGrp="1" noChangeArrowheads="1"/>
          </p:cNvSpPr>
          <p:nvPr>
            <p:ph type="body" idx="1"/>
          </p:nvPr>
        </p:nvSpPr>
        <p:spPr/>
        <p:txBody>
          <a:bodyPr/>
          <a:lstStyle/>
          <a:p>
            <a:pPr marL="0" indent="0" eaLnBrk="1" hangingPunct="1"/>
            <a:r>
              <a:rPr lang="en-US" altLang="zh-CN" dirty="0" smtClean="0">
                <a:latin typeface="Times New Roman" panose="02020603050405020304" pitchFamily="18" charset="0"/>
                <a:cs typeface="Times New Roman" panose="02020603050405020304" pitchFamily="18" charset="0"/>
              </a:rPr>
              <a:t> S</a:t>
            </a:r>
            <a:r>
              <a:rPr lang="zh-CN" altLang="en-US" dirty="0" smtClean="0">
                <a:latin typeface="Times New Roman" panose="02020603050405020304" pitchFamily="18" charset="0"/>
                <a:cs typeface="Times New Roman" panose="02020603050405020304" pitchFamily="18" charset="0"/>
              </a:rPr>
              <a:t>属性定义：仅涉及综合属性的语法制导定义</a:t>
            </a:r>
          </a:p>
          <a:p>
            <a:pPr marL="0" indent="0" eaLnBrk="1" hangingPunct="1"/>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属性定义：一个语法制导定义是</a:t>
            </a:r>
            <a:r>
              <a:rPr lang="en-US" altLang="zh-CN" dirty="0" smtClean="0">
                <a:solidFill>
                  <a:srgbClr val="0000FF"/>
                </a:solidFill>
                <a:latin typeface="Times New Roman" panose="02020603050405020304" pitchFamily="18" charset="0"/>
                <a:cs typeface="Times New Roman" panose="02020603050405020304" pitchFamily="18" charset="0"/>
              </a:rPr>
              <a:t>L</a:t>
            </a:r>
            <a:r>
              <a:rPr lang="zh-CN" altLang="en-US" dirty="0" smtClean="0">
                <a:solidFill>
                  <a:srgbClr val="0000FF"/>
                </a:solidFill>
                <a:latin typeface="Times New Roman" panose="02020603050405020304" pitchFamily="18" charset="0"/>
                <a:cs typeface="Times New Roman" panose="02020603050405020304" pitchFamily="18" charset="0"/>
              </a:rPr>
              <a:t>属性定义</a:t>
            </a:r>
            <a:r>
              <a:rPr lang="zh-CN" altLang="en-US" dirty="0" smtClean="0">
                <a:latin typeface="Times New Roman" panose="02020603050405020304" pitchFamily="18" charset="0"/>
                <a:cs typeface="Times New Roman" panose="02020603050405020304" pitchFamily="18" charset="0"/>
              </a:rPr>
              <a:t>，如果</a:t>
            </a:r>
          </a:p>
          <a:p>
            <a:pPr marL="765175" lvl="1" indent="-307975" eaLnBrk="1" hangingPunct="1"/>
            <a:r>
              <a:rPr lang="zh-CN" altLang="en-US" dirty="0" smtClean="0">
                <a:latin typeface="Times New Roman" panose="02020603050405020304" pitchFamily="18" charset="0"/>
                <a:cs typeface="Times New Roman" panose="02020603050405020304" pitchFamily="18" charset="0"/>
              </a:rPr>
              <a:t>与每个产生式 </a:t>
            </a:r>
            <a:r>
              <a:rPr lang="en-US" altLang="zh-CN"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X</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a:t>
            </a:r>
            <a:r>
              <a:rPr lang="en-US" altLang="zh-CN" baseline="-25000" dirty="0" err="1" smtClean="0">
                <a:latin typeface="Times New Roman" panose="02020603050405020304" pitchFamily="18" charset="0"/>
                <a:cs typeface="Times New Roman" panose="02020603050405020304" pitchFamily="18" charset="0"/>
              </a:rPr>
              <a:t>n</a:t>
            </a:r>
            <a:r>
              <a:rPr lang="en-US" altLang="zh-CN" baseline="-2500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相应的每条语义规则计算的属性都是</a:t>
            </a:r>
            <a:r>
              <a:rPr lang="en-US" altLang="zh-CN" dirty="0" smtClean="0">
                <a:solidFill>
                  <a:srgbClr val="0000FF"/>
                </a:solidFill>
                <a:latin typeface="Times New Roman" panose="02020603050405020304" pitchFamily="18" charset="0"/>
                <a:cs typeface="Times New Roman" panose="02020603050405020304" pitchFamily="18" charset="0"/>
              </a:rPr>
              <a:t>A</a:t>
            </a:r>
            <a:r>
              <a:rPr lang="zh-CN" altLang="en-US" dirty="0" smtClean="0">
                <a:solidFill>
                  <a:srgbClr val="0000FF"/>
                </a:solidFill>
                <a:latin typeface="Times New Roman" panose="02020603050405020304" pitchFamily="18" charset="0"/>
                <a:cs typeface="Times New Roman" panose="02020603050405020304" pitchFamily="18" charset="0"/>
              </a:rPr>
              <a:t>的综合属性</a:t>
            </a:r>
            <a:r>
              <a:rPr lang="zh-CN" altLang="en-US" dirty="0" smtClean="0">
                <a:latin typeface="Times New Roman" panose="02020603050405020304" pitchFamily="18" charset="0"/>
                <a:cs typeface="Times New Roman" panose="02020603050405020304" pitchFamily="18" charset="0"/>
              </a:rPr>
              <a:t>，或是 </a:t>
            </a:r>
            <a:r>
              <a:rPr lang="en-US" altLang="zh-CN" dirty="0" err="1" smtClean="0">
                <a:solidFill>
                  <a:srgbClr val="0000FF"/>
                </a:solidFill>
                <a:latin typeface="Times New Roman" panose="02020603050405020304" pitchFamily="18" charset="0"/>
                <a:cs typeface="Times New Roman" panose="02020603050405020304" pitchFamily="18" charset="0"/>
              </a:rPr>
              <a:t>X</a:t>
            </a:r>
            <a:r>
              <a:rPr lang="en-US" altLang="zh-CN" baseline="-25000" dirty="0" err="1" smtClean="0">
                <a:solidFill>
                  <a:srgbClr val="0000FF"/>
                </a:solidFill>
                <a:latin typeface="Times New Roman" panose="02020603050405020304" pitchFamily="18" charset="0"/>
                <a:cs typeface="Times New Roman" panose="02020603050405020304" pitchFamily="18" charset="0"/>
              </a:rPr>
              <a:t>j</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j</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的继承属性</a:t>
            </a:r>
            <a:r>
              <a:rPr lang="zh-CN" altLang="en-US" dirty="0" smtClean="0">
                <a:latin typeface="Times New Roman" panose="02020603050405020304" pitchFamily="18" charset="0"/>
                <a:cs typeface="Times New Roman" panose="02020603050405020304" pitchFamily="18" charset="0"/>
              </a:rPr>
              <a:t>，而该继承属性</a:t>
            </a:r>
            <a:r>
              <a:rPr lang="zh-CN" altLang="en-US" dirty="0" smtClean="0">
                <a:solidFill>
                  <a:srgbClr val="0000FF"/>
                </a:solidFill>
                <a:latin typeface="Times New Roman" panose="02020603050405020304" pitchFamily="18" charset="0"/>
                <a:cs typeface="Times New Roman" panose="02020603050405020304" pitchFamily="18" charset="0"/>
              </a:rPr>
              <a:t>仅依赖于</a:t>
            </a:r>
            <a:r>
              <a:rPr lang="zh-CN" altLang="en-US" dirty="0" smtClean="0">
                <a:latin typeface="Times New Roman" panose="02020603050405020304" pitchFamily="18" charset="0"/>
                <a:cs typeface="Times New Roman" panose="02020603050405020304" pitchFamily="18" charset="0"/>
              </a:rPr>
              <a:t>：</a:t>
            </a:r>
          </a:p>
          <a:p>
            <a:pPr marL="1184275" lvl="2" eaLnBrk="1" hangingPunct="1"/>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的继承属性；</a:t>
            </a:r>
          </a:p>
          <a:p>
            <a:pPr marL="1184275" lvl="2" eaLnBrk="1" hangingPunct="1"/>
            <a:r>
              <a:rPr lang="zh-CN" altLang="en-US" sz="2400" dirty="0" smtClean="0">
                <a:latin typeface="Times New Roman" panose="02020603050405020304" pitchFamily="18" charset="0"/>
                <a:cs typeface="Times New Roman" panose="02020603050405020304" pitchFamily="18" charset="0"/>
              </a:rPr>
              <a:t>产生式中</a:t>
            </a:r>
            <a:r>
              <a:rPr lang="en-US" altLang="zh-CN" sz="2400" dirty="0" err="1" smtClean="0">
                <a:latin typeface="Times New Roman" panose="02020603050405020304" pitchFamily="18" charset="0"/>
                <a:cs typeface="Times New Roman" panose="02020603050405020304" pitchFamily="18" charset="0"/>
              </a:rPr>
              <a:t>X</a:t>
            </a:r>
            <a:r>
              <a:rPr lang="en-US" altLang="zh-CN" sz="2400" baseline="-25000" dirty="0" err="1" smtClean="0">
                <a:latin typeface="Times New Roman" panose="02020603050405020304" pitchFamily="18" charset="0"/>
                <a:cs typeface="Times New Roman" panose="02020603050405020304" pitchFamily="18" charset="0"/>
              </a:rPr>
              <a:t>j</a:t>
            </a:r>
            <a:r>
              <a:rPr lang="zh-CN" altLang="en-US" sz="2400" dirty="0" smtClean="0">
                <a:latin typeface="Times New Roman" panose="02020603050405020304" pitchFamily="18" charset="0"/>
                <a:cs typeface="Times New Roman" panose="02020603050405020304" pitchFamily="18" charset="0"/>
              </a:rPr>
              <a:t>左边的符号</a:t>
            </a:r>
            <a:r>
              <a:rPr lang="en-US" altLang="zh-CN" sz="2400" dirty="0" smtClean="0">
                <a:latin typeface="Times New Roman" panose="02020603050405020304" pitchFamily="18" charset="0"/>
                <a:cs typeface="Times New Roman" panose="02020603050405020304" pitchFamily="18" charset="0"/>
              </a:rPr>
              <a:t>X</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X</a:t>
            </a:r>
            <a:r>
              <a:rPr lang="en-US" altLang="zh-CN" sz="24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X</a:t>
            </a:r>
            <a:r>
              <a:rPr lang="en-US" altLang="zh-CN" sz="2400" baseline="-25000" dirty="0" smtClean="0">
                <a:latin typeface="Times New Roman" panose="02020603050405020304" pitchFamily="18" charset="0"/>
                <a:cs typeface="Times New Roman" panose="02020603050405020304" pitchFamily="18" charset="0"/>
              </a:rPr>
              <a:t>j-1 </a:t>
            </a:r>
            <a:r>
              <a:rPr lang="zh-CN" altLang="en-US" sz="2400" dirty="0" smtClean="0">
                <a:latin typeface="Times New Roman" panose="02020603050405020304" pitchFamily="18" charset="0"/>
                <a:cs typeface="Times New Roman" panose="02020603050405020304" pitchFamily="18" charset="0"/>
              </a:rPr>
              <a:t>的属性；</a:t>
            </a:r>
          </a:p>
          <a:p>
            <a:pPr marL="1184275" lvl="2" eaLnBrk="1" hangingPunct="1"/>
            <a:endParaRPr lang="zh-CN" altLang="en-US" sz="2400" dirty="0" smtClean="0">
              <a:latin typeface="Times New Roman" panose="02020603050405020304" pitchFamily="18" charset="0"/>
              <a:cs typeface="Times New Roman" panose="02020603050405020304" pitchFamily="18" charset="0"/>
            </a:endParaRPr>
          </a:p>
          <a:p>
            <a:pPr marL="0" indent="0" eaLnBrk="1" hangingPunct="1"/>
            <a:r>
              <a:rPr lang="zh-CN" altLang="en-US" dirty="0" smtClean="0">
                <a:latin typeface="Times New Roman" panose="02020603050405020304" pitchFamily="18" charset="0"/>
                <a:cs typeface="Times New Roman" panose="02020603050405020304" pitchFamily="18" charset="0"/>
              </a:rPr>
              <a:t> 每一个</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属性定义都是</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属性定义</a:t>
            </a:r>
          </a:p>
          <a:p>
            <a:pPr marL="0" indent="0" eaLnBrk="1" hangingPunct="1"/>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wipe(up)">
                                      <p:cBhvr>
                                        <p:cTn id="7" dur="500"/>
                                        <p:tgtEl>
                                          <p:spTgt spid="342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Effect transition="in" filter="wipe(up)">
                                      <p:cBhvr>
                                        <p:cTn id="12" dur="500"/>
                                        <p:tgtEl>
                                          <p:spTgt spid="342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Effect transition="in" filter="wipe(up)">
                                      <p:cBhvr>
                                        <p:cTn id="17" dur="500"/>
                                        <p:tgtEl>
                                          <p:spTgt spid="342019">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42019">
                                            <p:txEl>
                                              <p:pRg st="3" end="3"/>
                                            </p:txEl>
                                          </p:spTgt>
                                        </p:tgtEl>
                                        <p:attrNameLst>
                                          <p:attrName>style.visibility</p:attrName>
                                        </p:attrNameLst>
                                      </p:cBhvr>
                                      <p:to>
                                        <p:strVal val="visible"/>
                                      </p:to>
                                    </p:set>
                                    <p:animEffect transition="in" filter="wipe(up)">
                                      <p:cBhvr>
                                        <p:cTn id="20" dur="500"/>
                                        <p:tgtEl>
                                          <p:spTgt spid="342019">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42019">
                                            <p:txEl>
                                              <p:pRg st="4" end="4"/>
                                            </p:txEl>
                                          </p:spTgt>
                                        </p:tgtEl>
                                        <p:attrNameLst>
                                          <p:attrName>style.visibility</p:attrName>
                                        </p:attrNameLst>
                                      </p:cBhvr>
                                      <p:to>
                                        <p:strVal val="visible"/>
                                      </p:to>
                                    </p:set>
                                    <p:animEffect transition="in" filter="wipe(up)">
                                      <p:cBhvr>
                                        <p:cTn id="23" dur="500"/>
                                        <p:tgtEl>
                                          <p:spTgt spid="34201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42019">
                                            <p:txEl>
                                              <p:pRg st="6" end="6"/>
                                            </p:txEl>
                                          </p:spTgt>
                                        </p:tgtEl>
                                        <p:attrNameLst>
                                          <p:attrName>style.visibility</p:attrName>
                                        </p:attrNameLst>
                                      </p:cBhvr>
                                      <p:to>
                                        <p:strVal val="visible"/>
                                      </p:to>
                                    </p:set>
                                    <p:animEffect transition="in" filter="wipe(up)">
                                      <p:cBhvr>
                                        <p:cTn id="28" dur="500"/>
                                        <p:tgtEl>
                                          <p:spTgt spid="342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790BF0D0-0264-4D83-8DF6-A8AAB1E7CCAF}" type="slidenum">
              <a:rPr lang="en-US" altLang="zh-CN" sz="1400" b="0" smtClean="0">
                <a:latin typeface="Times New Roman" pitchFamily="18" charset="0"/>
              </a:rPr>
              <a:pPr eaLnBrk="1" hangingPunct="1"/>
              <a:t>34</a:t>
            </a:fld>
            <a:endParaRPr lang="en-US" altLang="zh-CN" sz="1400" b="0" smtClean="0">
              <a:latin typeface="Times New Roman" pitchFamily="18" charset="0"/>
            </a:endParaRPr>
          </a:p>
        </p:txBody>
      </p:sp>
      <p:sp>
        <p:nvSpPr>
          <p:cNvPr id="343042" name="Rectangle 2"/>
          <p:cNvSpPr>
            <a:spLocks noChangeArrowheads="1"/>
          </p:cNvSpPr>
          <p:nvPr/>
        </p:nvSpPr>
        <p:spPr bwMode="auto">
          <a:xfrm>
            <a:off x="6598269" y="2483805"/>
            <a:ext cx="21336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44" name="Group 4"/>
          <p:cNvGrpSpPr>
            <a:grpSpLocks/>
          </p:cNvGrpSpPr>
          <p:nvPr/>
        </p:nvGrpSpPr>
        <p:grpSpPr bwMode="auto">
          <a:xfrm>
            <a:off x="4959968" y="402593"/>
            <a:ext cx="3977517" cy="1624012"/>
            <a:chOff x="792" y="1005"/>
            <a:chExt cx="2424" cy="1023"/>
          </a:xfrm>
        </p:grpSpPr>
        <p:sp>
          <p:nvSpPr>
            <p:cNvPr id="28691" name="Text Box 5"/>
            <p:cNvSpPr txBox="1">
              <a:spLocks noChangeArrowheads="1"/>
            </p:cNvSpPr>
            <p:nvPr/>
          </p:nvSpPr>
          <p:spPr bwMode="auto">
            <a:xfrm>
              <a:off x="792" y="1005"/>
              <a:ext cx="2424" cy="10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zh-CN" altLang="en-US" sz="2800" dirty="0">
                  <a:latin typeface="宋体" pitchFamily="2" charset="-122"/>
                  <a:ea typeface="宋体" pitchFamily="2" charset="-122"/>
                </a:rPr>
                <a:t>产生式    语义规则</a:t>
              </a:r>
              <a:endParaRPr lang="zh-CN" altLang="en-US" dirty="0">
                <a:latin typeface="宋体" pitchFamily="2" charset="-122"/>
                <a:ea typeface="宋体" pitchFamily="2" charset="-122"/>
              </a:endParaRPr>
            </a:p>
            <a:p>
              <a:pPr eaLnBrk="1" hangingPunct="1"/>
              <a:r>
                <a:rPr lang="zh-CN" altLang="en-US" dirty="0">
                  <a:latin typeface="宋体" pitchFamily="2" charset="-122"/>
                  <a:ea typeface="宋体" pitchFamily="2" charset="-122"/>
                </a:rPr>
                <a:t> </a:t>
              </a:r>
              <a:r>
                <a:rPr lang="en-US" altLang="zh-CN" dirty="0">
                  <a:latin typeface="宋体" pitchFamily="2" charset="-122"/>
                  <a:ea typeface="宋体" pitchFamily="2" charset="-122"/>
                </a:rPr>
                <a:t>A</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LM     </a:t>
              </a:r>
              <a:r>
                <a:rPr lang="en-US" altLang="zh-CN" dirty="0" err="1">
                  <a:latin typeface="宋体" pitchFamily="2" charset="-122"/>
                  <a:ea typeface="宋体" pitchFamily="2" charset="-122"/>
                </a:rPr>
                <a:t>L.i</a:t>
              </a:r>
              <a:r>
                <a:rPr lang="en-US" altLang="zh-CN" dirty="0">
                  <a:latin typeface="宋体" pitchFamily="2" charset="-122"/>
                  <a:ea typeface="宋体" pitchFamily="2" charset="-122"/>
                </a:rPr>
                <a:t>=l(</a:t>
              </a:r>
              <a:r>
                <a:rPr lang="en-US" altLang="zh-CN" dirty="0" err="1">
                  <a:latin typeface="宋体" pitchFamily="2" charset="-122"/>
                  <a:ea typeface="宋体" pitchFamily="2" charset="-122"/>
                </a:rPr>
                <a:t>A.i</a:t>
              </a:r>
              <a:r>
                <a:rPr lang="en-US" altLang="zh-CN" dirty="0">
                  <a:latin typeface="宋体" pitchFamily="2" charset="-122"/>
                  <a:ea typeface="宋体" pitchFamily="2" charset="-122"/>
                </a:rPr>
                <a:t>)  </a:t>
              </a:r>
            </a:p>
            <a:p>
              <a:pPr eaLnBrk="1" hangingPunct="1"/>
              <a:r>
                <a:rPr lang="en-US" altLang="zh-CN" dirty="0">
                  <a:latin typeface="宋体" pitchFamily="2" charset="-122"/>
                  <a:ea typeface="宋体" pitchFamily="2" charset="-122"/>
                </a:rPr>
                <a:t>           </a:t>
              </a:r>
              <a:r>
                <a:rPr lang="en-US" altLang="zh-CN" dirty="0" err="1">
                  <a:latin typeface="宋体" pitchFamily="2" charset="-122"/>
                  <a:ea typeface="宋体" pitchFamily="2" charset="-122"/>
                </a:rPr>
                <a:t>M.i</a:t>
              </a:r>
              <a:r>
                <a:rPr lang="en-US" altLang="zh-CN" dirty="0">
                  <a:latin typeface="宋体" pitchFamily="2" charset="-122"/>
                  <a:ea typeface="宋体" pitchFamily="2" charset="-122"/>
                </a:rPr>
                <a:t>=m(L.s)</a:t>
              </a:r>
            </a:p>
            <a:p>
              <a:pPr eaLnBrk="1" hangingPunct="1"/>
              <a:r>
                <a:rPr lang="en-US" altLang="zh-CN" dirty="0">
                  <a:latin typeface="宋体" pitchFamily="2" charset="-122"/>
                  <a:ea typeface="宋体" pitchFamily="2" charset="-122"/>
                </a:rPr>
                <a:t>           A.s=f(M.s)</a:t>
              </a:r>
              <a:endParaRPr lang="en-US" altLang="zh-CN" dirty="0">
                <a:latin typeface="Times New Roman" pitchFamily="18" charset="0"/>
                <a:ea typeface="宋体" pitchFamily="2" charset="-122"/>
              </a:endParaRPr>
            </a:p>
          </p:txBody>
        </p:sp>
        <p:sp>
          <p:nvSpPr>
            <p:cNvPr id="28692" name="Line 6"/>
            <p:cNvSpPr>
              <a:spLocks noChangeShapeType="1"/>
            </p:cNvSpPr>
            <p:nvPr/>
          </p:nvSpPr>
          <p:spPr bwMode="auto">
            <a:xfrm>
              <a:off x="816" y="1296"/>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7"/>
            <p:cNvSpPr>
              <a:spLocks noChangeShapeType="1"/>
            </p:cNvSpPr>
            <p:nvPr/>
          </p:nvSpPr>
          <p:spPr bwMode="auto">
            <a:xfrm>
              <a:off x="1776" y="1008"/>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48" name="Group 8"/>
          <p:cNvGrpSpPr>
            <a:grpSpLocks/>
          </p:cNvGrpSpPr>
          <p:nvPr/>
        </p:nvGrpSpPr>
        <p:grpSpPr bwMode="auto">
          <a:xfrm>
            <a:off x="4956793" y="2029780"/>
            <a:ext cx="3980585" cy="1219200"/>
            <a:chOff x="937" y="1824"/>
            <a:chExt cx="2430" cy="768"/>
          </a:xfrm>
        </p:grpSpPr>
        <p:sp>
          <p:nvSpPr>
            <p:cNvPr id="28689" name="Text Box 9"/>
            <p:cNvSpPr txBox="1">
              <a:spLocks noChangeArrowheads="1"/>
            </p:cNvSpPr>
            <p:nvPr/>
          </p:nvSpPr>
          <p:spPr bwMode="auto">
            <a:xfrm>
              <a:off x="937" y="1824"/>
              <a:ext cx="2430" cy="7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dirty="0">
                  <a:latin typeface="宋体" pitchFamily="2" charset="-122"/>
                  <a:ea typeface="宋体" pitchFamily="2" charset="-122"/>
                </a:rPr>
                <a:t> A</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QR     </a:t>
              </a:r>
              <a:r>
                <a:rPr lang="en-US" altLang="zh-CN" dirty="0" err="1">
                  <a:latin typeface="宋体" pitchFamily="2" charset="-122"/>
                  <a:ea typeface="宋体" pitchFamily="2" charset="-122"/>
                </a:rPr>
                <a:t>R.i</a:t>
              </a:r>
              <a:r>
                <a:rPr lang="en-US" altLang="zh-CN" dirty="0">
                  <a:latin typeface="宋体" pitchFamily="2" charset="-122"/>
                  <a:ea typeface="宋体" pitchFamily="2" charset="-122"/>
                </a:rPr>
                <a:t>=r(</a:t>
              </a:r>
              <a:r>
                <a:rPr lang="en-US" altLang="zh-CN" dirty="0" err="1">
                  <a:latin typeface="宋体" pitchFamily="2" charset="-122"/>
                  <a:ea typeface="宋体" pitchFamily="2" charset="-122"/>
                </a:rPr>
                <a:t>A.i</a:t>
              </a:r>
              <a:r>
                <a:rPr lang="en-US" altLang="zh-CN" dirty="0">
                  <a:latin typeface="宋体" pitchFamily="2" charset="-122"/>
                  <a:ea typeface="宋体" pitchFamily="2" charset="-122"/>
                </a:rPr>
                <a:t>)  </a:t>
              </a:r>
            </a:p>
            <a:p>
              <a:pPr eaLnBrk="1" hangingPunct="1"/>
              <a:r>
                <a:rPr lang="en-US" altLang="zh-CN" dirty="0">
                  <a:latin typeface="宋体" pitchFamily="2" charset="-122"/>
                  <a:ea typeface="宋体" pitchFamily="2" charset="-122"/>
                </a:rPr>
                <a:t>           </a:t>
              </a:r>
              <a:r>
                <a:rPr lang="en-US" altLang="zh-CN" dirty="0" err="1">
                  <a:latin typeface="宋体" pitchFamily="2" charset="-122"/>
                  <a:ea typeface="宋体" pitchFamily="2" charset="-122"/>
                </a:rPr>
                <a:t>Q.i</a:t>
              </a:r>
              <a:r>
                <a:rPr lang="en-US" altLang="zh-CN" dirty="0">
                  <a:latin typeface="宋体" pitchFamily="2" charset="-122"/>
                  <a:ea typeface="宋体" pitchFamily="2" charset="-122"/>
                </a:rPr>
                <a:t>=q(R.s)</a:t>
              </a:r>
            </a:p>
            <a:p>
              <a:pPr eaLnBrk="1" hangingPunct="1"/>
              <a:r>
                <a:rPr lang="en-US" altLang="zh-CN" dirty="0">
                  <a:latin typeface="宋体" pitchFamily="2" charset="-122"/>
                  <a:ea typeface="宋体" pitchFamily="2" charset="-122"/>
                </a:rPr>
                <a:t>           A.s=f(Q.s)</a:t>
              </a:r>
              <a:endParaRPr lang="en-US" altLang="zh-CN" dirty="0">
                <a:latin typeface="Times New Roman" pitchFamily="18" charset="0"/>
                <a:ea typeface="宋体" pitchFamily="2" charset="-122"/>
              </a:endParaRPr>
            </a:p>
          </p:txBody>
        </p:sp>
        <p:sp>
          <p:nvSpPr>
            <p:cNvPr id="28690" name="Line 10"/>
            <p:cNvSpPr>
              <a:spLocks noChangeShapeType="1"/>
            </p:cNvSpPr>
            <p:nvPr/>
          </p:nvSpPr>
          <p:spPr bwMode="auto">
            <a:xfrm>
              <a:off x="1920" y="1824"/>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51" name="Group 11"/>
          <p:cNvGrpSpPr>
            <a:grpSpLocks/>
          </p:cNvGrpSpPr>
          <p:nvPr/>
        </p:nvGrpSpPr>
        <p:grpSpPr bwMode="auto">
          <a:xfrm>
            <a:off x="3387725" y="3613151"/>
            <a:ext cx="5581651" cy="2876550"/>
            <a:chOff x="799" y="2485"/>
            <a:chExt cx="3516" cy="1812"/>
          </a:xfrm>
        </p:grpSpPr>
        <p:grpSp>
          <p:nvGrpSpPr>
            <p:cNvPr id="28681" name="Group 12"/>
            <p:cNvGrpSpPr>
              <a:grpSpLocks/>
            </p:cNvGrpSpPr>
            <p:nvPr/>
          </p:nvGrpSpPr>
          <p:grpSpPr bwMode="auto">
            <a:xfrm>
              <a:off x="799" y="2485"/>
              <a:ext cx="3516" cy="1812"/>
              <a:chOff x="825" y="2485"/>
              <a:chExt cx="3516" cy="1812"/>
            </a:xfrm>
          </p:grpSpPr>
          <p:sp>
            <p:nvSpPr>
              <p:cNvPr id="28687" name="Text Box 13"/>
              <p:cNvSpPr txBox="1">
                <a:spLocks noChangeArrowheads="1"/>
              </p:cNvSpPr>
              <p:nvPr/>
            </p:nvSpPr>
            <p:spPr bwMode="auto">
              <a:xfrm>
                <a:off x="825" y="2485"/>
                <a:ext cx="959" cy="1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a:latin typeface="宋体" pitchFamily="2" charset="-122"/>
                    <a:ea typeface="宋体" pitchFamily="2" charset="-122"/>
                  </a:rPr>
                  <a:t> </a:t>
                </a:r>
                <a:r>
                  <a:rPr lang="zh-CN" altLang="en-US">
                    <a:latin typeface="宋体" pitchFamily="2" charset="-122"/>
                    <a:ea typeface="宋体" pitchFamily="2" charset="-122"/>
                  </a:rPr>
                  <a:t>产生式</a:t>
                </a:r>
              </a:p>
              <a:p>
                <a:pPr eaLnBrk="1" hangingPunct="1">
                  <a:lnSpc>
                    <a:spcPct val="110000"/>
                  </a:lnSpc>
                </a:pPr>
                <a:r>
                  <a:rPr lang="zh-CN" altLang="en-US">
                    <a:latin typeface="宋体" pitchFamily="2" charset="-122"/>
                    <a:ea typeface="宋体" pitchFamily="2" charset="-122"/>
                  </a:rPr>
                  <a:t> </a:t>
                </a:r>
                <a:r>
                  <a:rPr lang="en-US" altLang="zh-CN">
                    <a:latin typeface="宋体" pitchFamily="2" charset="-122"/>
                    <a:ea typeface="宋体" pitchFamily="2" charset="-122"/>
                  </a:rPr>
                  <a:t>D</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TL</a:t>
                </a:r>
              </a:p>
              <a:p>
                <a:pPr eaLnBrk="1" hangingPunct="1">
                  <a:lnSpc>
                    <a:spcPct val="110000"/>
                  </a:lnSpc>
                </a:pPr>
                <a:r>
                  <a:rPr lang="en-US" altLang="zh-CN">
                    <a:latin typeface="宋体" pitchFamily="2" charset="-122"/>
                    <a:ea typeface="宋体" pitchFamily="2" charset="-122"/>
                  </a:rPr>
                  <a:t> T</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int</a:t>
                </a:r>
              </a:p>
              <a:p>
                <a:pPr eaLnBrk="1" hangingPunct="1">
                  <a:lnSpc>
                    <a:spcPct val="110000"/>
                  </a:lnSpc>
                </a:pPr>
                <a:r>
                  <a:rPr lang="en-US" altLang="zh-CN">
                    <a:latin typeface="宋体" pitchFamily="2" charset="-122"/>
                    <a:ea typeface="宋体" pitchFamily="2" charset="-122"/>
                  </a:rPr>
                  <a:t> T</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real</a:t>
                </a:r>
              </a:p>
              <a:p>
                <a:pPr eaLnBrk="1" hangingPunct="1">
                  <a:lnSpc>
                    <a:spcPct val="110000"/>
                  </a:lnSpc>
                </a:pPr>
                <a:r>
                  <a:rPr lang="en-US" altLang="zh-CN">
                    <a:latin typeface="宋体" pitchFamily="2" charset="-122"/>
                    <a:ea typeface="宋体" pitchFamily="2" charset="-122"/>
                  </a:rPr>
                  <a:t> L</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L</a:t>
                </a:r>
                <a:r>
                  <a:rPr lang="en-US" altLang="zh-CN" baseline="-25000">
                    <a:latin typeface="宋体" pitchFamily="2" charset="-122"/>
                    <a:ea typeface="宋体" pitchFamily="2" charset="-122"/>
                  </a:rPr>
                  <a:t>1</a:t>
                </a:r>
                <a:r>
                  <a:rPr lang="en-US" altLang="zh-CN">
                    <a:latin typeface="宋体" pitchFamily="2" charset="-122"/>
                    <a:ea typeface="宋体" pitchFamily="2" charset="-122"/>
                  </a:rPr>
                  <a:t>,id</a:t>
                </a:r>
              </a:p>
              <a:p>
                <a:pPr eaLnBrk="1" hangingPunct="1"/>
                <a:r>
                  <a:rPr lang="en-US" altLang="zh-CN">
                    <a:latin typeface="宋体" pitchFamily="2" charset="-122"/>
                    <a:ea typeface="宋体" pitchFamily="2" charset="-122"/>
                  </a:rPr>
                  <a:t> </a:t>
                </a:r>
              </a:p>
              <a:p>
                <a:pPr eaLnBrk="1" hangingPunct="1">
                  <a:lnSpc>
                    <a:spcPct val="110000"/>
                  </a:lnSpc>
                </a:pPr>
                <a:r>
                  <a:rPr lang="en-US" altLang="zh-CN">
                    <a:latin typeface="宋体" pitchFamily="2" charset="-122"/>
                    <a:ea typeface="宋体" pitchFamily="2" charset="-122"/>
                  </a:rPr>
                  <a:t> L</a:t>
                </a:r>
                <a:r>
                  <a:rPr lang="en-US" altLang="zh-CN">
                    <a:latin typeface="宋体" pitchFamily="2" charset="-122"/>
                    <a:ea typeface="宋体" pitchFamily="2" charset="-122"/>
                    <a:sym typeface="Symbol" pitchFamily="18" charset="2"/>
                  </a:rPr>
                  <a:t></a:t>
                </a:r>
                <a:r>
                  <a:rPr lang="en-US" altLang="zh-CN">
                    <a:latin typeface="宋体" pitchFamily="2" charset="-122"/>
                    <a:ea typeface="宋体" pitchFamily="2" charset="-122"/>
                  </a:rPr>
                  <a:t>id</a:t>
                </a:r>
                <a:endParaRPr lang="en-US" altLang="zh-CN">
                  <a:latin typeface="Times New Roman" pitchFamily="18" charset="0"/>
                  <a:ea typeface="宋体" pitchFamily="2" charset="-122"/>
                </a:endParaRPr>
              </a:p>
            </p:txBody>
          </p:sp>
          <p:sp>
            <p:nvSpPr>
              <p:cNvPr id="28688" name="Text Box 14"/>
              <p:cNvSpPr txBox="1">
                <a:spLocks noChangeArrowheads="1"/>
              </p:cNvSpPr>
              <p:nvPr/>
            </p:nvSpPr>
            <p:spPr bwMode="auto">
              <a:xfrm>
                <a:off x="1776" y="2485"/>
                <a:ext cx="2565" cy="18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语义规则</a:t>
                </a:r>
              </a:p>
              <a:p>
                <a:pPr eaLnBrk="1" hangingPunct="1">
                  <a:lnSpc>
                    <a:spcPct val="110000"/>
                  </a:lnSpc>
                </a:pPr>
                <a:r>
                  <a:rPr lang="zh-CN" altLang="en-US" dirty="0">
                    <a:latin typeface="宋体" pitchFamily="2" charset="-122"/>
                    <a:ea typeface="宋体" pitchFamily="2" charset="-122"/>
                  </a:rPr>
                  <a:t> </a:t>
                </a:r>
                <a:r>
                  <a:rPr lang="en-US" altLang="zh-CN" dirty="0">
                    <a:latin typeface="宋体" pitchFamily="2" charset="-122"/>
                    <a:ea typeface="宋体" pitchFamily="2" charset="-122"/>
                  </a:rPr>
                  <a:t>L.in=</a:t>
                </a:r>
                <a:r>
                  <a:rPr lang="en-US" altLang="zh-CN" dirty="0" err="1">
                    <a:latin typeface="宋体" pitchFamily="2" charset="-122"/>
                    <a:ea typeface="宋体" pitchFamily="2" charset="-122"/>
                  </a:rPr>
                  <a:t>T.type</a:t>
                </a:r>
                <a:endParaRPr lang="en-US" altLang="zh-CN" dirty="0">
                  <a:latin typeface="宋体" pitchFamily="2" charset="-122"/>
                  <a:ea typeface="宋体" pitchFamily="2" charset="-122"/>
                </a:endParaRP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T.type</a:t>
                </a:r>
                <a:r>
                  <a:rPr lang="en-US" altLang="zh-CN" dirty="0">
                    <a:latin typeface="宋体" pitchFamily="2" charset="-122"/>
                    <a:ea typeface="宋体" pitchFamily="2" charset="-122"/>
                  </a:rPr>
                  <a:t>=integer</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T.type</a:t>
                </a:r>
                <a:r>
                  <a:rPr lang="en-US" altLang="zh-CN" dirty="0">
                    <a:latin typeface="宋体" pitchFamily="2" charset="-122"/>
                    <a:ea typeface="宋体" pitchFamily="2" charset="-122"/>
                  </a:rPr>
                  <a:t>=real</a:t>
                </a:r>
              </a:p>
              <a:p>
                <a:pPr eaLnBrk="1" hangingPunct="1"/>
                <a:r>
                  <a:rPr lang="en-US" altLang="zh-CN" dirty="0">
                    <a:latin typeface="宋体" pitchFamily="2" charset="-122"/>
                    <a:ea typeface="宋体" pitchFamily="2" charset="-122"/>
                  </a:rPr>
                  <a:t> L</a:t>
                </a:r>
                <a:r>
                  <a:rPr lang="en-US" altLang="zh-CN" baseline="-25000" dirty="0">
                    <a:latin typeface="宋体" pitchFamily="2" charset="-122"/>
                    <a:ea typeface="宋体" pitchFamily="2" charset="-122"/>
                  </a:rPr>
                  <a:t>1</a:t>
                </a:r>
                <a:r>
                  <a:rPr lang="en-US" altLang="zh-CN" dirty="0">
                    <a:latin typeface="宋体" pitchFamily="2" charset="-122"/>
                    <a:ea typeface="宋体" pitchFamily="2" charset="-122"/>
                  </a:rPr>
                  <a:t>.in=L.in</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addtype</a:t>
                </a:r>
                <a:r>
                  <a:rPr lang="en-US" altLang="zh-CN" dirty="0">
                    <a:latin typeface="宋体" pitchFamily="2" charset="-122"/>
                    <a:ea typeface="宋体" pitchFamily="2" charset="-122"/>
                  </a:rPr>
                  <a:t>(</a:t>
                </a:r>
                <a:r>
                  <a:rPr lang="en-US" altLang="zh-CN" dirty="0" err="1">
                    <a:latin typeface="宋体" pitchFamily="2" charset="-122"/>
                    <a:ea typeface="宋体" pitchFamily="2" charset="-122"/>
                  </a:rPr>
                  <a:t>id.entry</a:t>
                </a:r>
                <a:r>
                  <a:rPr lang="en-US" altLang="zh-CN" dirty="0" smtClean="0">
                    <a:latin typeface="宋体" pitchFamily="2" charset="-122"/>
                    <a:ea typeface="宋体" pitchFamily="2" charset="-122"/>
                  </a:rPr>
                  <a:t>, L.in</a:t>
                </a:r>
                <a:r>
                  <a:rPr lang="en-US" altLang="zh-CN" dirty="0">
                    <a:latin typeface="宋体" pitchFamily="2" charset="-122"/>
                    <a:ea typeface="宋体" pitchFamily="2" charset="-122"/>
                  </a:rPr>
                  <a:t>)</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addtype</a:t>
                </a:r>
                <a:r>
                  <a:rPr lang="en-US" altLang="zh-CN" dirty="0">
                    <a:latin typeface="宋体" pitchFamily="2" charset="-122"/>
                    <a:ea typeface="宋体" pitchFamily="2" charset="-122"/>
                  </a:rPr>
                  <a:t>(</a:t>
                </a:r>
                <a:r>
                  <a:rPr lang="en-US" altLang="zh-CN" dirty="0" err="1">
                    <a:latin typeface="宋体" pitchFamily="2" charset="-122"/>
                    <a:ea typeface="宋体" pitchFamily="2" charset="-122"/>
                  </a:rPr>
                  <a:t>id.entry</a:t>
                </a:r>
                <a:r>
                  <a:rPr lang="en-US" altLang="zh-CN" dirty="0" smtClean="0">
                    <a:latin typeface="宋体" pitchFamily="2" charset="-122"/>
                    <a:ea typeface="宋体" pitchFamily="2" charset="-122"/>
                  </a:rPr>
                  <a:t>, L.in</a:t>
                </a:r>
                <a:r>
                  <a:rPr lang="en-US" altLang="zh-CN" dirty="0">
                    <a:latin typeface="宋体" pitchFamily="2" charset="-122"/>
                    <a:ea typeface="宋体" pitchFamily="2" charset="-122"/>
                  </a:rPr>
                  <a:t>) </a:t>
                </a:r>
                <a:endParaRPr lang="en-US" altLang="zh-CN" dirty="0">
                  <a:latin typeface="Times New Roman" pitchFamily="18" charset="0"/>
                  <a:ea typeface="宋体" pitchFamily="2" charset="-122"/>
                </a:endParaRPr>
              </a:p>
            </p:txBody>
          </p:sp>
        </p:grpSp>
        <p:sp>
          <p:nvSpPr>
            <p:cNvPr id="28682" name="Line 15"/>
            <p:cNvSpPr>
              <a:spLocks noChangeShapeType="1"/>
            </p:cNvSpPr>
            <p:nvPr/>
          </p:nvSpPr>
          <p:spPr bwMode="auto">
            <a:xfrm>
              <a:off x="816" y="273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Line 16"/>
            <p:cNvSpPr>
              <a:spLocks noChangeShapeType="1"/>
            </p:cNvSpPr>
            <p:nvPr/>
          </p:nvSpPr>
          <p:spPr bwMode="auto">
            <a:xfrm>
              <a:off x="816" y="297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17"/>
            <p:cNvSpPr>
              <a:spLocks noChangeShapeType="1"/>
            </p:cNvSpPr>
            <p:nvPr/>
          </p:nvSpPr>
          <p:spPr bwMode="auto">
            <a:xfrm>
              <a:off x="816" y="326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18"/>
            <p:cNvSpPr>
              <a:spLocks noChangeShapeType="1"/>
            </p:cNvSpPr>
            <p:nvPr/>
          </p:nvSpPr>
          <p:spPr bwMode="auto">
            <a:xfrm>
              <a:off x="816" y="350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19"/>
            <p:cNvSpPr>
              <a:spLocks noChangeShapeType="1"/>
            </p:cNvSpPr>
            <p:nvPr/>
          </p:nvSpPr>
          <p:spPr bwMode="auto">
            <a:xfrm>
              <a:off x="816" y="398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Rectangle 2"/>
          <p:cNvSpPr txBox="1">
            <a:spLocks noChangeArrowheads="1"/>
          </p:cNvSpPr>
          <p:nvPr/>
        </p:nvSpPr>
        <p:spPr bwMode="auto">
          <a:xfrm>
            <a:off x="304800" y="18864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dirty="0" smtClean="0">
                <a:latin typeface="宋体" pitchFamily="2" charset="-122"/>
              </a:rPr>
              <a:t>语法</a:t>
            </a:r>
            <a:r>
              <a:rPr lang="zh-CN" altLang="en-US" dirty="0">
                <a:latin typeface="宋体" pitchFamily="2" charset="-122"/>
              </a:rPr>
              <a:t>制导</a:t>
            </a:r>
            <a:r>
              <a:rPr lang="zh-CN" altLang="en-US" dirty="0" smtClean="0">
                <a:latin typeface="宋体" pitchFamily="2" charset="-122"/>
              </a:rPr>
              <a:t>定义</a:t>
            </a:r>
            <a:r>
              <a:rPr lang="zh-CN" altLang="en-US" kern="0" dirty="0" smtClean="0"/>
              <a:t>示例：</a:t>
            </a:r>
          </a:p>
        </p:txBody>
      </p:sp>
      <p:pic>
        <p:nvPicPr>
          <p:cNvPr id="156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58255"/>
            <a:ext cx="36671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0" y="3630614"/>
            <a:ext cx="31623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3044"/>
                                        </p:tgtEl>
                                        <p:attrNameLst>
                                          <p:attrName>style.visibility</p:attrName>
                                        </p:attrNameLst>
                                      </p:cBhvr>
                                      <p:to>
                                        <p:strVal val="visible"/>
                                      </p:to>
                                    </p:set>
                                    <p:animEffect transition="in" filter="wipe(up)">
                                      <p:cBhvr>
                                        <p:cTn id="7" dur="500"/>
                                        <p:tgtEl>
                                          <p:spTgt spid="34304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3048"/>
                                        </p:tgtEl>
                                        <p:attrNameLst>
                                          <p:attrName>style.visibility</p:attrName>
                                        </p:attrNameLst>
                                      </p:cBhvr>
                                      <p:to>
                                        <p:strVal val="visible"/>
                                      </p:to>
                                    </p:set>
                                    <p:animEffect transition="in" filter="wipe(up)">
                                      <p:cBhvr>
                                        <p:cTn id="11" dur="500"/>
                                        <p:tgtEl>
                                          <p:spTgt spid="3430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3042"/>
                                        </p:tgtEl>
                                        <p:attrNameLst>
                                          <p:attrName>style.visibility</p:attrName>
                                        </p:attrNameLst>
                                      </p:cBhvr>
                                      <p:to>
                                        <p:strVal val="visible"/>
                                      </p:to>
                                    </p:set>
                                    <p:animEffect transition="in" filter="wipe(left)">
                                      <p:cBhvr>
                                        <p:cTn id="16" dur="500"/>
                                        <p:tgtEl>
                                          <p:spTgt spid="3430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56674"/>
                                        </p:tgtEl>
                                        <p:attrNameLst>
                                          <p:attrName>style.visibility</p:attrName>
                                        </p:attrNameLst>
                                      </p:cBhvr>
                                      <p:to>
                                        <p:strVal val="visible"/>
                                      </p:to>
                                    </p:set>
                                    <p:animEffect transition="in" filter="wipe(left)">
                                      <p:cBhvr>
                                        <p:cTn id="21" dur="500"/>
                                        <p:tgtEl>
                                          <p:spTgt spid="1566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43051"/>
                                        </p:tgtEl>
                                        <p:attrNameLst>
                                          <p:attrName>style.visibility</p:attrName>
                                        </p:attrNameLst>
                                      </p:cBhvr>
                                      <p:to>
                                        <p:strVal val="visible"/>
                                      </p:to>
                                    </p:set>
                                    <p:animEffect transition="in" filter="wipe(up)">
                                      <p:cBhvr>
                                        <p:cTn id="26" dur="500"/>
                                        <p:tgtEl>
                                          <p:spTgt spid="3430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6675"/>
                                        </p:tgtEl>
                                        <p:attrNameLst>
                                          <p:attrName>style.visibility</p:attrName>
                                        </p:attrNameLst>
                                      </p:cBhvr>
                                      <p:to>
                                        <p:strVal val="visible"/>
                                      </p:to>
                                    </p:set>
                                    <p:animEffect transition="in" filter="wipe(left)">
                                      <p:cBhvr>
                                        <p:cTn id="31" dur="500"/>
                                        <p:tgtEl>
                                          <p:spTgt spid="15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AE3AE15C-90E8-49B7-8831-B0ADA550A3C1}" type="slidenum">
              <a:rPr lang="en-US" altLang="zh-CN" sz="1400" b="0" smtClean="0">
                <a:latin typeface="Times New Roman" pitchFamily="18" charset="0"/>
              </a:rPr>
              <a:pPr eaLnBrk="1" hangingPunct="1"/>
              <a:t>35</a:t>
            </a:fld>
            <a:endParaRPr lang="en-US" altLang="zh-CN" sz="1400" b="0" smtClean="0">
              <a:latin typeface="Times New Roman" pitchFamily="18" charset="0"/>
            </a:endParaRPr>
          </a:p>
        </p:txBody>
      </p:sp>
      <p:sp>
        <p:nvSpPr>
          <p:cNvPr id="29699" name="Rectangle 2"/>
          <p:cNvSpPr>
            <a:spLocks noGrp="1" noChangeArrowheads="1"/>
          </p:cNvSpPr>
          <p:nvPr>
            <p:ph type="title"/>
          </p:nvPr>
        </p:nvSpPr>
        <p:spPr>
          <a:xfrm>
            <a:off x="304800" y="152400"/>
            <a:ext cx="8610600" cy="846330"/>
          </a:xfrm>
        </p:spPr>
        <p:txBody>
          <a:bodyPr/>
          <a:lstStyle/>
          <a:p>
            <a:pPr eaLnBrk="1" hangingPunct="1"/>
            <a:r>
              <a:rPr lang="zh-CN" altLang="en-US" sz="3600" dirty="0" smtClean="0">
                <a:latin typeface="宋体" pitchFamily="2" charset="-122"/>
              </a:rPr>
              <a:t>属性计算顺序</a:t>
            </a:r>
            <a:r>
              <a:rPr lang="en-US" altLang="zh-CN" sz="3600" dirty="0" smtClean="0">
                <a:latin typeface="MS Sans Serif"/>
              </a:rPr>
              <a:t>——</a:t>
            </a:r>
            <a:r>
              <a:rPr lang="zh-CN" altLang="en-US" sz="3600" dirty="0" smtClean="0">
                <a:latin typeface="宋体" pitchFamily="2" charset="-122"/>
              </a:rPr>
              <a:t>深度优先遍历分析树</a:t>
            </a:r>
          </a:p>
        </p:txBody>
      </p:sp>
      <p:sp>
        <p:nvSpPr>
          <p:cNvPr id="345091" name="Rectangle 3"/>
          <p:cNvSpPr>
            <a:spLocks noGrp="1" noChangeArrowheads="1"/>
          </p:cNvSpPr>
          <p:nvPr>
            <p:ph type="body" idx="1"/>
          </p:nvPr>
        </p:nvSpPr>
        <p:spPr>
          <a:xfrm>
            <a:off x="376238" y="998730"/>
            <a:ext cx="8335962" cy="5554470"/>
          </a:xfrm>
        </p:spPr>
        <p:txBody>
          <a:bodyPr/>
          <a:lstStyle/>
          <a:p>
            <a:pPr algn="just" eaLnBrk="1" hangingPunct="1">
              <a:buFont typeface="Monotype Sorts" pitchFamily="2" charset="2"/>
              <a:buNone/>
            </a:pPr>
            <a:r>
              <a:rPr kumimoji="0" lang="en-US" altLang="zh-CN" sz="2400" dirty="0" smtClean="0">
                <a:latin typeface="Times New Roman" panose="02020603050405020304" pitchFamily="18" charset="0"/>
                <a:cs typeface="Times New Roman" panose="02020603050405020304" pitchFamily="18" charset="0"/>
              </a:rPr>
              <a:t>    void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deepfirst</a:t>
            </a:r>
            <a:r>
              <a:rPr lang="en-US" altLang="zh-CN" sz="2400" dirty="0" smtClean="0">
                <a:latin typeface="Times New Roman" panose="02020603050405020304" pitchFamily="18" charset="0"/>
                <a:cs typeface="Times New Roman" panose="02020603050405020304" pitchFamily="18" charset="0"/>
              </a:rPr>
              <a:t> (n: node)</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for  (n</a:t>
            </a:r>
            <a:r>
              <a:rPr lang="zh-CN" altLang="en-US" dirty="0" smtClean="0">
                <a:latin typeface="Times New Roman" panose="02020603050405020304" pitchFamily="18" charset="0"/>
                <a:cs typeface="Times New Roman" panose="02020603050405020304" pitchFamily="18" charset="0"/>
              </a:rPr>
              <a:t>的每一个子结点</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，从左到右</a:t>
            </a:r>
            <a:r>
              <a:rPr lang="en-US" altLang="zh-CN" dirty="0" smtClean="0">
                <a:latin typeface="Times New Roman" panose="02020603050405020304" pitchFamily="18" charset="0"/>
                <a:cs typeface="Times New Roman" panose="02020603050405020304" pitchFamily="18" charset="0"/>
              </a:rPr>
              <a:t>) {</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计算</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的继承属性</a:t>
            </a:r>
            <a:r>
              <a:rPr lang="en-US" altLang="zh-CN" dirty="0" smtClean="0">
                <a:latin typeface="Times New Roman" panose="02020603050405020304" pitchFamily="18" charset="0"/>
                <a:cs typeface="Times New Roman" panose="02020603050405020304" pitchFamily="18" charset="0"/>
              </a:rPr>
              <a:t>;</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deepfirst</a:t>
            </a:r>
            <a:r>
              <a:rPr lang="en-US" altLang="zh-CN" dirty="0" smtClean="0">
                <a:latin typeface="Times New Roman" panose="02020603050405020304" pitchFamily="18" charset="0"/>
                <a:cs typeface="Times New Roman" panose="02020603050405020304" pitchFamily="18" charset="0"/>
              </a:rPr>
              <a:t>(m);</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p>
          <a:p>
            <a:pPr lvl="1" algn="just" eaLnBrk="1" hangingPunct="1">
              <a:buFontTx/>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计算</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的综合属性</a:t>
            </a:r>
            <a:r>
              <a:rPr lang="en-US" altLang="zh-CN" dirty="0" smtClean="0">
                <a:latin typeface="Times New Roman" panose="02020603050405020304" pitchFamily="18" charset="0"/>
                <a:cs typeface="Times New Roman" panose="02020603050405020304" pitchFamily="18" charset="0"/>
              </a:rPr>
              <a:t>;</a:t>
            </a:r>
          </a:p>
          <a:p>
            <a:pPr lvl="1" eaLnBrk="1" hangingPunct="1">
              <a:buFontTx/>
              <a:buNone/>
            </a:pPr>
            <a:r>
              <a:rPr lang="en-US" altLang="zh-CN" dirty="0" smtClean="0">
                <a:latin typeface="Times New Roman" panose="02020603050405020304" pitchFamily="18" charset="0"/>
                <a:cs typeface="Times New Roman" panose="02020603050405020304" pitchFamily="18" charset="0"/>
              </a:rPr>
              <a:t>}.</a:t>
            </a:r>
          </a:p>
          <a:p>
            <a:pPr lvl="2" eaLnBrk="1" hangingPunct="1">
              <a:buFontTx/>
              <a:buNone/>
            </a:pPr>
            <a:endParaRPr lang="en-US" altLang="zh-CN" sz="1800" dirty="0" smtClean="0">
              <a:latin typeface="Times New Roman" panose="02020603050405020304" pitchFamily="18" charset="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以分析树的根结点作为</a:t>
            </a:r>
            <a:r>
              <a:rPr lang="zh-CN" altLang="en-US" sz="2400" dirty="0" smtClean="0">
                <a:solidFill>
                  <a:srgbClr val="0000FF"/>
                </a:solidFill>
                <a:latin typeface="Times New Roman" panose="02020603050405020304" pitchFamily="18" charset="0"/>
                <a:cs typeface="Times New Roman" panose="02020603050405020304" pitchFamily="18" charset="0"/>
              </a:rPr>
              <a:t>实参</a:t>
            </a:r>
            <a:endParaRPr lang="zh-CN" altLang="en-US" sz="2400" dirty="0" smtClean="0">
              <a:latin typeface="Times New Roman" panose="02020603050405020304" pitchFamily="18" charset="0"/>
              <a:cs typeface="Times New Roman" panose="02020603050405020304" pitchFamily="18" charset="0"/>
            </a:endParaRPr>
          </a:p>
          <a:p>
            <a:pPr eaLnBrk="1" hangingPunct="1"/>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属性定义的属性都可以用</a:t>
            </a:r>
            <a:r>
              <a:rPr lang="zh-CN" altLang="en-US" sz="2400" dirty="0" smtClean="0">
                <a:solidFill>
                  <a:srgbClr val="0000FF"/>
                </a:solidFill>
                <a:latin typeface="Times New Roman" panose="02020603050405020304" pitchFamily="18" charset="0"/>
                <a:cs typeface="Times New Roman" panose="02020603050405020304" pitchFamily="18" charset="0"/>
              </a:rPr>
              <a:t>深度优先的顺序</a:t>
            </a:r>
            <a:r>
              <a:rPr lang="zh-CN" altLang="en-US" sz="2400" dirty="0" smtClean="0">
                <a:latin typeface="Times New Roman" panose="02020603050405020304" pitchFamily="18" charset="0"/>
                <a:cs typeface="Times New Roman" panose="02020603050405020304" pitchFamily="18" charset="0"/>
              </a:rPr>
              <a:t>计算。</a:t>
            </a:r>
          </a:p>
          <a:p>
            <a:pPr lvl="1" eaLnBrk="1" hangingPunct="1"/>
            <a:r>
              <a:rPr lang="zh-CN" altLang="en-US" sz="2000" dirty="0" smtClean="0">
                <a:solidFill>
                  <a:srgbClr val="0000FF"/>
                </a:solidFill>
                <a:latin typeface="Times New Roman" panose="02020603050405020304" pitchFamily="18" charset="0"/>
                <a:cs typeface="Times New Roman" panose="02020603050405020304" pitchFamily="18" charset="0"/>
              </a:rPr>
              <a:t>进入</a:t>
            </a:r>
            <a:r>
              <a:rPr lang="zh-CN" altLang="en-US" sz="2000" dirty="0" smtClean="0">
                <a:latin typeface="Times New Roman" panose="02020603050405020304" pitchFamily="18" charset="0"/>
                <a:cs typeface="Times New Roman" panose="02020603050405020304" pitchFamily="18" charset="0"/>
              </a:rPr>
              <a:t>结点前，计算它的继承属性</a:t>
            </a:r>
          </a:p>
          <a:p>
            <a:pPr lvl="1" eaLnBrk="1" hangingPunct="1"/>
            <a:r>
              <a:rPr lang="zh-CN" altLang="en-US" sz="2000" dirty="0" smtClean="0">
                <a:latin typeface="Times New Roman" panose="02020603050405020304" pitchFamily="18" charset="0"/>
                <a:cs typeface="Times New Roman" panose="02020603050405020304" pitchFamily="18" charset="0"/>
              </a:rPr>
              <a:t>从结点</a:t>
            </a:r>
            <a:r>
              <a:rPr lang="zh-CN" altLang="en-US" sz="2000" dirty="0" smtClean="0">
                <a:solidFill>
                  <a:srgbClr val="0000FF"/>
                </a:solidFill>
                <a:latin typeface="Times New Roman" panose="02020603050405020304" pitchFamily="18" charset="0"/>
                <a:cs typeface="Times New Roman" panose="02020603050405020304" pitchFamily="18" charset="0"/>
              </a:rPr>
              <a:t>返回</a:t>
            </a:r>
            <a:r>
              <a:rPr lang="zh-CN" altLang="en-US" sz="2000" dirty="0" smtClean="0">
                <a:latin typeface="Times New Roman" panose="02020603050405020304" pitchFamily="18" charset="0"/>
                <a:cs typeface="Times New Roman" panose="02020603050405020304" pitchFamily="18" charset="0"/>
              </a:rPr>
              <a:t>时，计算它的综合属性</a:t>
            </a:r>
            <a:endParaRPr lang="zh-C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up)">
                                      <p:cBhvr>
                                        <p:cTn id="7" dur="500"/>
                                        <p:tgtEl>
                                          <p:spTgt spid="34509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5091">
                                            <p:txEl>
                                              <p:pRg st="1" end="1"/>
                                            </p:txEl>
                                          </p:spTgt>
                                        </p:tgtEl>
                                        <p:attrNameLst>
                                          <p:attrName>style.visibility</p:attrName>
                                        </p:attrNameLst>
                                      </p:cBhvr>
                                      <p:to>
                                        <p:strVal val="visible"/>
                                      </p:to>
                                    </p:set>
                                    <p:animEffect transition="in" filter="wipe(up)">
                                      <p:cBhvr>
                                        <p:cTn id="10" dur="500"/>
                                        <p:tgtEl>
                                          <p:spTgt spid="34509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45091">
                                            <p:txEl>
                                              <p:pRg st="2" end="2"/>
                                            </p:txEl>
                                          </p:spTgt>
                                        </p:tgtEl>
                                        <p:attrNameLst>
                                          <p:attrName>style.visibility</p:attrName>
                                        </p:attrNameLst>
                                      </p:cBhvr>
                                      <p:to>
                                        <p:strVal val="visible"/>
                                      </p:to>
                                    </p:set>
                                    <p:animEffect transition="in" filter="wipe(up)">
                                      <p:cBhvr>
                                        <p:cTn id="13" dur="500"/>
                                        <p:tgtEl>
                                          <p:spTgt spid="34509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45091">
                                            <p:txEl>
                                              <p:pRg st="3" end="3"/>
                                            </p:txEl>
                                          </p:spTgt>
                                        </p:tgtEl>
                                        <p:attrNameLst>
                                          <p:attrName>style.visibility</p:attrName>
                                        </p:attrNameLst>
                                      </p:cBhvr>
                                      <p:to>
                                        <p:strVal val="visible"/>
                                      </p:to>
                                    </p:set>
                                    <p:animEffect transition="in" filter="wipe(up)">
                                      <p:cBhvr>
                                        <p:cTn id="16" dur="500"/>
                                        <p:tgtEl>
                                          <p:spTgt spid="34509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45091">
                                            <p:txEl>
                                              <p:pRg st="4" end="4"/>
                                            </p:txEl>
                                          </p:spTgt>
                                        </p:tgtEl>
                                        <p:attrNameLst>
                                          <p:attrName>style.visibility</p:attrName>
                                        </p:attrNameLst>
                                      </p:cBhvr>
                                      <p:to>
                                        <p:strVal val="visible"/>
                                      </p:to>
                                    </p:set>
                                    <p:animEffect transition="in" filter="wipe(up)">
                                      <p:cBhvr>
                                        <p:cTn id="19" dur="500"/>
                                        <p:tgtEl>
                                          <p:spTgt spid="34509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5091">
                                            <p:txEl>
                                              <p:pRg st="5" end="5"/>
                                            </p:txEl>
                                          </p:spTgt>
                                        </p:tgtEl>
                                        <p:attrNameLst>
                                          <p:attrName>style.visibility</p:attrName>
                                        </p:attrNameLst>
                                      </p:cBhvr>
                                      <p:to>
                                        <p:strVal val="visible"/>
                                      </p:to>
                                    </p:set>
                                    <p:animEffect transition="in" filter="wipe(up)">
                                      <p:cBhvr>
                                        <p:cTn id="22" dur="500"/>
                                        <p:tgtEl>
                                          <p:spTgt spid="345091">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45091">
                                            <p:txEl>
                                              <p:pRg st="6" end="6"/>
                                            </p:txEl>
                                          </p:spTgt>
                                        </p:tgtEl>
                                        <p:attrNameLst>
                                          <p:attrName>style.visibility</p:attrName>
                                        </p:attrNameLst>
                                      </p:cBhvr>
                                      <p:to>
                                        <p:strVal val="visible"/>
                                      </p:to>
                                    </p:set>
                                    <p:animEffect transition="in" filter="wipe(up)">
                                      <p:cBhvr>
                                        <p:cTn id="25" dur="500"/>
                                        <p:tgtEl>
                                          <p:spTgt spid="345091">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45091">
                                            <p:txEl>
                                              <p:pRg st="7" end="7"/>
                                            </p:txEl>
                                          </p:spTgt>
                                        </p:tgtEl>
                                        <p:attrNameLst>
                                          <p:attrName>style.visibility</p:attrName>
                                        </p:attrNameLst>
                                      </p:cBhvr>
                                      <p:to>
                                        <p:strVal val="visible"/>
                                      </p:to>
                                    </p:set>
                                    <p:animEffect transition="in" filter="wipe(up)">
                                      <p:cBhvr>
                                        <p:cTn id="28" dur="500"/>
                                        <p:tgtEl>
                                          <p:spTgt spid="345091">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5091">
                                            <p:txEl>
                                              <p:pRg st="9" end="9"/>
                                            </p:txEl>
                                          </p:spTgt>
                                        </p:tgtEl>
                                        <p:attrNameLst>
                                          <p:attrName>style.visibility</p:attrName>
                                        </p:attrNameLst>
                                      </p:cBhvr>
                                      <p:to>
                                        <p:strVal val="visible"/>
                                      </p:to>
                                    </p:set>
                                    <p:animEffect transition="in" filter="wipe(up)">
                                      <p:cBhvr>
                                        <p:cTn id="33" dur="500"/>
                                        <p:tgtEl>
                                          <p:spTgt spid="3450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45091">
                                            <p:txEl>
                                              <p:pRg st="10" end="10"/>
                                            </p:txEl>
                                          </p:spTgt>
                                        </p:tgtEl>
                                        <p:attrNameLst>
                                          <p:attrName>style.visibility</p:attrName>
                                        </p:attrNameLst>
                                      </p:cBhvr>
                                      <p:to>
                                        <p:strVal val="visible"/>
                                      </p:to>
                                    </p:set>
                                    <p:animEffect transition="in" filter="wipe(up)">
                                      <p:cBhvr>
                                        <p:cTn id="38" dur="500"/>
                                        <p:tgtEl>
                                          <p:spTgt spid="345091">
                                            <p:txEl>
                                              <p:pRg st="10" end="10"/>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45091">
                                            <p:txEl>
                                              <p:pRg st="11" end="11"/>
                                            </p:txEl>
                                          </p:spTgt>
                                        </p:tgtEl>
                                        <p:attrNameLst>
                                          <p:attrName>style.visibility</p:attrName>
                                        </p:attrNameLst>
                                      </p:cBhvr>
                                      <p:to>
                                        <p:strVal val="visible"/>
                                      </p:to>
                                    </p:set>
                                    <p:animEffect transition="in" filter="wipe(up)">
                                      <p:cBhvr>
                                        <p:cTn id="41" dur="500"/>
                                        <p:tgtEl>
                                          <p:spTgt spid="345091">
                                            <p:txEl>
                                              <p:pRg st="11" end="11"/>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45091">
                                            <p:txEl>
                                              <p:pRg st="12" end="12"/>
                                            </p:txEl>
                                          </p:spTgt>
                                        </p:tgtEl>
                                        <p:attrNameLst>
                                          <p:attrName>style.visibility</p:attrName>
                                        </p:attrNameLst>
                                      </p:cBhvr>
                                      <p:to>
                                        <p:strVal val="visible"/>
                                      </p:to>
                                    </p:set>
                                    <p:animEffect transition="in" filter="wipe(up)">
                                      <p:cBhvr>
                                        <p:cTn id="44" dur="500"/>
                                        <p:tgtEl>
                                          <p:spTgt spid="3450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AA06325-53EC-428C-86BB-506DDC1CBE15}" type="slidenum">
              <a:rPr lang="en-US" altLang="zh-CN" sz="1400" b="0" smtClean="0">
                <a:latin typeface="Times New Roman" pitchFamily="18" charset="0"/>
              </a:rPr>
              <a:pPr eaLnBrk="1" hangingPunct="1"/>
              <a:t>36</a:t>
            </a:fld>
            <a:endParaRPr lang="en-US" altLang="zh-CN" sz="1400" b="0" smtClean="0">
              <a:latin typeface="Times New Roman" pitchFamily="18" charset="0"/>
            </a:endParaRPr>
          </a:p>
        </p:txBody>
      </p:sp>
      <p:sp>
        <p:nvSpPr>
          <p:cNvPr id="30723" name="Rectangle 2"/>
          <p:cNvSpPr>
            <a:spLocks noGrp="1" noChangeArrowheads="1"/>
          </p:cNvSpPr>
          <p:nvPr>
            <p:ph type="title"/>
          </p:nvPr>
        </p:nvSpPr>
        <p:spPr/>
        <p:txBody>
          <a:bodyPr/>
          <a:lstStyle/>
          <a:p>
            <a:pPr eaLnBrk="1" hangingPunct="1"/>
            <a:r>
              <a:rPr lang="en-US" altLang="zh-CN" dirty="0" smtClean="0">
                <a:latin typeface="宋体" pitchFamily="2" charset="-122"/>
              </a:rPr>
              <a:t>5.1.5  </a:t>
            </a:r>
            <a:r>
              <a:rPr lang="zh-CN" altLang="en-US" dirty="0" smtClean="0">
                <a:latin typeface="宋体" pitchFamily="2" charset="-122"/>
              </a:rPr>
              <a:t>翻译方案</a:t>
            </a:r>
            <a:endParaRPr lang="zh-CN" altLang="en-US" dirty="0" smtClean="0">
              <a:latin typeface="楷体_GB2312" pitchFamily="49" charset="-122"/>
              <a:ea typeface="楷体_GB2312" pitchFamily="49" charset="-122"/>
            </a:endParaRPr>
          </a:p>
        </p:txBody>
      </p:sp>
      <p:sp>
        <p:nvSpPr>
          <p:cNvPr id="347139" name="Rectangle 3"/>
          <p:cNvSpPr>
            <a:spLocks noGrp="1" noChangeArrowheads="1"/>
          </p:cNvSpPr>
          <p:nvPr>
            <p:ph type="body" idx="1"/>
          </p:nvPr>
        </p:nvSpPr>
        <p:spPr/>
        <p:txBody>
          <a:bodyPr/>
          <a:lstStyle/>
          <a:p>
            <a:pPr algn="just" eaLnBrk="1" hangingPunct="1"/>
            <a:r>
              <a:rPr lang="zh-CN" altLang="en-US" smtClean="0">
                <a:latin typeface="宋体" pitchFamily="2" charset="-122"/>
              </a:rPr>
              <a:t>上下文无关文法的一种便于翻译的书写形式</a:t>
            </a:r>
          </a:p>
          <a:p>
            <a:pPr algn="just" eaLnBrk="1" hangingPunct="1"/>
            <a:r>
              <a:rPr lang="zh-CN" altLang="en-US" smtClean="0">
                <a:latin typeface="宋体" pitchFamily="2" charset="-122"/>
              </a:rPr>
              <a:t>属性与文法符号相对应</a:t>
            </a:r>
          </a:p>
          <a:p>
            <a:pPr algn="just" eaLnBrk="1" hangingPunct="1"/>
            <a:r>
              <a:rPr lang="zh-CN" altLang="en-US" smtClean="0">
                <a:latin typeface="宋体" pitchFamily="2" charset="-122"/>
              </a:rPr>
              <a:t>语义动作括在花括号中，并插入到产生式右部某个合适的位置上</a:t>
            </a:r>
          </a:p>
          <a:p>
            <a:pPr lvl="1" algn="just" eaLnBrk="1" hangingPunct="1"/>
            <a:endParaRPr lang="zh-CN" altLang="en-US" smtClean="0">
              <a:latin typeface="宋体" pitchFamily="2" charset="-122"/>
            </a:endParaRPr>
          </a:p>
          <a:p>
            <a:pPr algn="just" eaLnBrk="1" hangingPunct="1"/>
            <a:r>
              <a:rPr lang="zh-CN" altLang="en-US" smtClean="0">
                <a:latin typeface="宋体" pitchFamily="2" charset="-122"/>
              </a:rPr>
              <a:t>给出了使用语义规则进行属性计算的顺序</a:t>
            </a:r>
          </a:p>
          <a:p>
            <a:pPr lvl="1" algn="just" eaLnBrk="1" hangingPunct="1"/>
            <a:endParaRPr lang="zh-CN" altLang="en-US" smtClean="0">
              <a:latin typeface="宋体" pitchFamily="2" charset="-122"/>
            </a:endParaRPr>
          </a:p>
          <a:p>
            <a:pPr algn="just" eaLnBrk="1" hangingPunct="1"/>
            <a:r>
              <a:rPr lang="zh-CN" altLang="en-US" smtClean="0">
                <a:latin typeface="宋体" pitchFamily="2" charset="-122"/>
              </a:rPr>
              <a:t>分析过程中翻译的注释</a:t>
            </a:r>
          </a:p>
          <a:p>
            <a:pPr eaLnBrk="1" hangingPunct="1"/>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up)">
                                      <p:cBhvr>
                                        <p:cTn id="7" dur="500"/>
                                        <p:tgtEl>
                                          <p:spTgt spid="347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wipe(up)">
                                      <p:cBhvr>
                                        <p:cTn id="12" dur="500"/>
                                        <p:tgtEl>
                                          <p:spTgt spid="347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wipe(up)">
                                      <p:cBhvr>
                                        <p:cTn id="17" dur="500"/>
                                        <p:tgtEl>
                                          <p:spTgt spid="347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7139">
                                            <p:txEl>
                                              <p:pRg st="4" end="4"/>
                                            </p:txEl>
                                          </p:spTgt>
                                        </p:tgtEl>
                                        <p:attrNameLst>
                                          <p:attrName>style.visibility</p:attrName>
                                        </p:attrNameLst>
                                      </p:cBhvr>
                                      <p:to>
                                        <p:strVal val="visible"/>
                                      </p:to>
                                    </p:set>
                                    <p:animEffect transition="in" filter="wipe(up)">
                                      <p:cBhvr>
                                        <p:cTn id="22" dur="500"/>
                                        <p:tgtEl>
                                          <p:spTgt spid="347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7139">
                                            <p:txEl>
                                              <p:pRg st="6" end="6"/>
                                            </p:txEl>
                                          </p:spTgt>
                                        </p:tgtEl>
                                        <p:attrNameLst>
                                          <p:attrName>style.visibility</p:attrName>
                                        </p:attrNameLst>
                                      </p:cBhvr>
                                      <p:to>
                                        <p:strVal val="visible"/>
                                      </p:to>
                                    </p:set>
                                    <p:animEffect transition="in" filter="wipe(up)">
                                      <p:cBhvr>
                                        <p:cTn id="27" dur="500"/>
                                        <p:tgtEl>
                                          <p:spTgt spid="347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FA2D98C-27A4-41BE-9D8C-9C2F6B0F2A63}" type="slidenum">
              <a:rPr lang="en-US" altLang="zh-CN" sz="1400" b="0" smtClean="0">
                <a:latin typeface="Times New Roman" pitchFamily="18" charset="0"/>
              </a:rPr>
              <a:pPr eaLnBrk="1" hangingPunct="1"/>
              <a:t>37</a:t>
            </a:fld>
            <a:endParaRPr lang="en-US" altLang="zh-CN" sz="1400" b="0" smtClean="0">
              <a:latin typeface="Times New Roman" pitchFamily="18" charset="0"/>
            </a:endParaRPr>
          </a:p>
        </p:txBody>
      </p:sp>
      <p:sp>
        <p:nvSpPr>
          <p:cNvPr id="31747" name="Rectangle 2"/>
          <p:cNvSpPr>
            <a:spLocks noGrp="1" noChangeArrowheads="1"/>
          </p:cNvSpPr>
          <p:nvPr>
            <p:ph type="title"/>
          </p:nvPr>
        </p:nvSpPr>
        <p:spPr>
          <a:xfrm>
            <a:off x="4176713" y="152400"/>
            <a:ext cx="4768850" cy="2619376"/>
          </a:xfrm>
        </p:spPr>
        <p:txBody>
          <a:bodyPr/>
          <a:lstStyle/>
          <a:p>
            <a:pPr eaLnBrk="1" hangingPunct="1"/>
            <a:r>
              <a:rPr lang="zh-CN" altLang="en-US" sz="2800" dirty="0" smtClean="0">
                <a:solidFill>
                  <a:schemeClr val="tx1"/>
                </a:solidFill>
                <a:latin typeface="Times New Roman" panose="02020603050405020304" pitchFamily="18" charset="0"/>
                <a:cs typeface="Times New Roman" panose="02020603050405020304" pitchFamily="18" charset="0"/>
              </a:rPr>
              <a:t>一个简单的翻译方案：</a:t>
            </a:r>
            <a:br>
              <a:rPr lang="zh-CN" altLang="en-US" sz="2800" dirty="0" smtClean="0">
                <a:solidFill>
                  <a:schemeClr val="tx1"/>
                </a:solidFill>
                <a:latin typeface="Times New Roman" panose="02020603050405020304" pitchFamily="18" charset="0"/>
                <a:cs typeface="Times New Roman" panose="02020603050405020304" pitchFamily="18" charset="0"/>
              </a:rPr>
            </a:br>
            <a:r>
              <a:rPr lang="zh-CN" altLang="en-US"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E</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TR</a:t>
            </a:r>
            <a:r>
              <a:rPr lang="en-US" altLang="zh-CN" sz="2800" dirty="0" smtClean="0">
                <a:solidFill>
                  <a:schemeClr val="tx1"/>
                </a:solidFill>
                <a:latin typeface="Times New Roman" panose="02020603050405020304" pitchFamily="18" charset="0"/>
                <a:cs typeface="Times New Roman" panose="02020603050405020304" pitchFamily="18" charset="0"/>
              </a:rPr>
              <a:t/>
            </a:r>
            <a:br>
              <a:rPr lang="en-US" altLang="zh-CN" sz="2800" dirty="0" smtClean="0">
                <a:solidFill>
                  <a:schemeClr val="tx1"/>
                </a:solidFill>
                <a:latin typeface="Times New Roman" panose="02020603050405020304" pitchFamily="18" charset="0"/>
                <a:cs typeface="Times New Roman" panose="02020603050405020304" pitchFamily="18" charset="0"/>
              </a:rPr>
            </a:b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R</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zh-CN" sz="2400" dirty="0" smtClean="0">
                <a:solidFill>
                  <a:schemeClr val="tx1"/>
                </a:solidFill>
                <a:latin typeface="Times New Roman" panose="02020603050405020304" pitchFamily="18" charset="0"/>
                <a:cs typeface="Times New Roman" panose="02020603050405020304" pitchFamily="18" charset="0"/>
              </a:rPr>
              <a:t>T { print('+') } R</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400" dirty="0" smtClean="0">
                <a:solidFill>
                  <a:schemeClr val="tx1"/>
                </a:solidFill>
                <a:latin typeface="Times New Roman" panose="02020603050405020304" pitchFamily="18" charset="0"/>
                <a:cs typeface="Times New Roman" panose="02020603050405020304" pitchFamily="18" charset="0"/>
              </a:rPr>
              <a:t>          | </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T { print('-') } R</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400" dirty="0" smtClean="0">
                <a:solidFill>
                  <a:schemeClr val="tx1"/>
                </a:solidFill>
                <a:latin typeface="Times New Roman" panose="02020603050405020304" pitchFamily="18" charset="0"/>
                <a:cs typeface="Times New Roman" panose="02020603050405020304" pitchFamily="18" charset="0"/>
              </a:rPr>
              <a:t>          | </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T</a:t>
            </a:r>
            <a:r>
              <a:rPr lang="en-US" altLang="zh-CN" sz="2400" dirty="0" err="1"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err="1" smtClean="0">
                <a:solidFill>
                  <a:schemeClr val="tx1"/>
                </a:solidFill>
                <a:latin typeface="Times New Roman" panose="02020603050405020304" pitchFamily="18" charset="0"/>
                <a:cs typeface="Times New Roman" panose="02020603050405020304" pitchFamily="18" charset="0"/>
              </a:rPr>
              <a:t>num</a:t>
            </a:r>
            <a:r>
              <a:rPr lang="en-US" altLang="zh-CN" sz="2400" dirty="0" smtClean="0">
                <a:solidFill>
                  <a:schemeClr val="tx1"/>
                </a:solidFill>
                <a:latin typeface="Times New Roman" panose="02020603050405020304" pitchFamily="18" charset="0"/>
                <a:cs typeface="Times New Roman" panose="02020603050405020304" pitchFamily="18" charset="0"/>
              </a:rPr>
              <a:t> { print(</a:t>
            </a:r>
            <a:r>
              <a:rPr lang="en-US" altLang="zh-CN" sz="2400" dirty="0" err="1" smtClean="0">
                <a:solidFill>
                  <a:schemeClr val="tx1"/>
                </a:solidFill>
                <a:latin typeface="Times New Roman" panose="02020603050405020304" pitchFamily="18" charset="0"/>
                <a:cs typeface="Times New Roman" panose="02020603050405020304" pitchFamily="18" charset="0"/>
              </a:rPr>
              <a:t>num.val</a:t>
            </a:r>
            <a:r>
              <a:rPr lang="en-US" altLang="zh-CN" sz="2400" dirty="0" smtClean="0">
                <a:solidFill>
                  <a:schemeClr val="tx1"/>
                </a:solidFill>
                <a:latin typeface="Times New Roman" panose="02020603050405020304" pitchFamily="18" charset="0"/>
                <a:cs typeface="Times New Roman" panose="02020603050405020304" pitchFamily="18" charset="0"/>
              </a:rPr>
              <a:t>) }</a:t>
            </a:r>
          </a:p>
        </p:txBody>
      </p:sp>
      <p:sp>
        <p:nvSpPr>
          <p:cNvPr id="372739" name="Rectangle 3"/>
          <p:cNvSpPr>
            <a:spLocks noGrp="1" noChangeArrowheads="1"/>
          </p:cNvSpPr>
          <p:nvPr>
            <p:ph type="body" idx="1"/>
          </p:nvPr>
        </p:nvSpPr>
        <p:spPr>
          <a:xfrm>
            <a:off x="228600" y="2303463"/>
            <a:ext cx="8686800" cy="647700"/>
          </a:xfrm>
        </p:spPr>
        <p:txBody>
          <a:bodyPr/>
          <a:lstStyle/>
          <a:p>
            <a:pPr eaLnBrk="1" hangingPunct="1">
              <a:buFont typeface="Monotype Sorts" pitchFamily="2" charset="2"/>
              <a:buNone/>
            </a:pPr>
            <a:r>
              <a:rPr lang="en-US" altLang="zh-CN" sz="2400" smtClean="0">
                <a:latin typeface="Verdana" pitchFamily="34" charset="0"/>
              </a:rPr>
              <a:t>9-5+2</a:t>
            </a:r>
            <a:r>
              <a:rPr lang="zh-CN" altLang="en-US" sz="2400" smtClean="0">
                <a:latin typeface="宋体" pitchFamily="2" charset="-122"/>
              </a:rPr>
              <a:t>的分析树：</a:t>
            </a:r>
          </a:p>
        </p:txBody>
      </p:sp>
      <p:grpSp>
        <p:nvGrpSpPr>
          <p:cNvPr id="372740" name="Group 4"/>
          <p:cNvGrpSpPr>
            <a:grpSpLocks/>
          </p:cNvGrpSpPr>
          <p:nvPr/>
        </p:nvGrpSpPr>
        <p:grpSpPr bwMode="auto">
          <a:xfrm>
            <a:off x="1866900" y="2398713"/>
            <a:ext cx="6972300" cy="3460750"/>
            <a:chOff x="1176" y="1344"/>
            <a:chExt cx="4392" cy="2180"/>
          </a:xfrm>
        </p:grpSpPr>
        <p:sp>
          <p:nvSpPr>
            <p:cNvPr id="31760" name="Rectangle 5"/>
            <p:cNvSpPr>
              <a:spLocks noChangeArrowheads="1"/>
            </p:cNvSpPr>
            <p:nvPr/>
          </p:nvSpPr>
          <p:spPr bwMode="auto">
            <a:xfrm>
              <a:off x="2132" y="1344"/>
              <a:ext cx="219"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E</a:t>
              </a:r>
            </a:p>
          </p:txBody>
        </p:sp>
        <p:sp>
          <p:nvSpPr>
            <p:cNvPr id="31761" name="Rectangle 6"/>
            <p:cNvSpPr>
              <a:spLocks noChangeArrowheads="1"/>
            </p:cNvSpPr>
            <p:nvPr/>
          </p:nvSpPr>
          <p:spPr bwMode="auto">
            <a:xfrm>
              <a:off x="1612" y="1804"/>
              <a:ext cx="152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T</a:t>
              </a:r>
              <a:r>
                <a:rPr lang="en-US" altLang="zh-CN" sz="1800">
                  <a:latin typeface="宋体" pitchFamily="2" charset="-122"/>
                  <a:ea typeface="宋体" pitchFamily="2" charset="-122"/>
                </a:rPr>
                <a:t>                </a:t>
              </a:r>
              <a:r>
                <a:rPr lang="en-US" altLang="zh-CN" sz="1800">
                  <a:ea typeface="宋体" pitchFamily="2" charset="-122"/>
                </a:rPr>
                <a:t>R</a:t>
              </a:r>
            </a:p>
          </p:txBody>
        </p:sp>
        <p:sp>
          <p:nvSpPr>
            <p:cNvPr id="31762" name="Rectangle 7"/>
            <p:cNvSpPr>
              <a:spLocks noChangeArrowheads="1"/>
            </p:cNvSpPr>
            <p:nvPr/>
          </p:nvSpPr>
          <p:spPr bwMode="auto">
            <a:xfrm>
              <a:off x="1176" y="2234"/>
              <a:ext cx="3501"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9</a:t>
              </a:r>
              <a:r>
                <a:rPr lang="en-US" altLang="zh-CN" sz="1800">
                  <a:latin typeface="宋体" pitchFamily="2" charset="-122"/>
                  <a:ea typeface="宋体" pitchFamily="2" charset="-122"/>
                </a:rPr>
                <a:t>   </a:t>
              </a:r>
              <a:r>
                <a:rPr lang="en-US" altLang="zh-CN" sz="1800">
                  <a:solidFill>
                    <a:srgbClr val="0000FF"/>
                  </a:solidFill>
                  <a:latin typeface="宋体" pitchFamily="2" charset="-122"/>
                  <a:ea typeface="宋体" pitchFamily="2" charset="-122"/>
                </a:rPr>
                <a:t>         </a:t>
              </a:r>
              <a:r>
                <a:rPr lang="en-US" altLang="zh-CN" sz="1800">
                  <a:latin typeface="宋体" pitchFamily="2" charset="-122"/>
                  <a:ea typeface="宋体" pitchFamily="2" charset="-122"/>
                </a:rPr>
                <a:t>     </a:t>
              </a:r>
              <a:r>
                <a:rPr lang="en-US" altLang="zh-CN" sz="1800">
                  <a:ea typeface="宋体" pitchFamily="2" charset="-122"/>
                </a:rPr>
                <a:t>-</a:t>
              </a:r>
              <a:r>
                <a:rPr lang="en-US" altLang="zh-CN" sz="1800">
                  <a:latin typeface="宋体" pitchFamily="2" charset="-122"/>
                  <a:ea typeface="宋体" pitchFamily="2" charset="-122"/>
                </a:rPr>
                <a:t>   </a:t>
              </a:r>
              <a:r>
                <a:rPr lang="en-US" altLang="zh-CN" sz="1800">
                  <a:ea typeface="宋体" pitchFamily="2" charset="-122"/>
                </a:rPr>
                <a:t>T</a:t>
              </a:r>
              <a:r>
                <a:rPr lang="en-US" altLang="zh-CN" sz="1800">
                  <a:latin typeface="宋体" pitchFamily="2" charset="-122"/>
                  <a:ea typeface="宋体" pitchFamily="2" charset="-122"/>
                </a:rPr>
                <a:t>      </a:t>
              </a:r>
              <a:r>
                <a:rPr lang="en-US" altLang="zh-CN" sz="1800">
                  <a:solidFill>
                    <a:srgbClr val="0000FF"/>
                  </a:solidFill>
                  <a:latin typeface="宋体" pitchFamily="2" charset="-122"/>
                  <a:ea typeface="宋体" pitchFamily="2" charset="-122"/>
                </a:rPr>
                <a:t>           </a:t>
              </a:r>
              <a:r>
                <a:rPr lang="en-US" altLang="zh-CN" sz="1800">
                  <a:latin typeface="宋体" pitchFamily="2" charset="-122"/>
                  <a:ea typeface="宋体" pitchFamily="2" charset="-122"/>
                </a:rPr>
                <a:t>    </a:t>
              </a:r>
              <a:r>
                <a:rPr lang="en-US" altLang="zh-CN" sz="1800">
                  <a:ea typeface="宋体" pitchFamily="2" charset="-122"/>
                </a:rPr>
                <a:t>R</a:t>
              </a:r>
            </a:p>
          </p:txBody>
        </p:sp>
        <p:sp>
          <p:nvSpPr>
            <p:cNvPr id="31763" name="Rectangle 8"/>
            <p:cNvSpPr>
              <a:spLocks noChangeArrowheads="1"/>
            </p:cNvSpPr>
            <p:nvPr/>
          </p:nvSpPr>
          <p:spPr bwMode="auto">
            <a:xfrm>
              <a:off x="2731" y="2740"/>
              <a:ext cx="2828"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5        </a:t>
              </a:r>
              <a:r>
                <a:rPr lang="en-US" altLang="zh-CN" sz="1800">
                  <a:solidFill>
                    <a:srgbClr val="0000FF"/>
                  </a:solidFill>
                  <a:ea typeface="宋体" pitchFamily="2" charset="-122"/>
                </a:rPr>
                <a:t>     </a:t>
              </a:r>
              <a:r>
                <a:rPr lang="en-US" altLang="zh-CN" sz="1800">
                  <a:ea typeface="宋体" pitchFamily="2" charset="-122"/>
                </a:rPr>
                <a:t>      </a:t>
              </a:r>
              <a:r>
                <a:rPr lang="en-US" altLang="zh-CN" sz="2000">
                  <a:ea typeface="宋体" pitchFamily="2" charset="-122"/>
                </a:rPr>
                <a:t>+</a:t>
              </a:r>
              <a:r>
                <a:rPr lang="en-US" altLang="zh-CN" sz="1800">
                  <a:ea typeface="宋体" pitchFamily="2" charset="-122"/>
                </a:rPr>
                <a:t>    T   </a:t>
              </a:r>
              <a:r>
                <a:rPr lang="en-US" altLang="zh-CN" sz="1800">
                  <a:solidFill>
                    <a:srgbClr val="0000FF"/>
                  </a:solidFill>
                  <a:ea typeface="宋体" pitchFamily="2" charset="-122"/>
                </a:rPr>
                <a:t>           </a:t>
              </a:r>
              <a:r>
                <a:rPr lang="en-US" altLang="zh-CN" sz="1800">
                  <a:ea typeface="宋体" pitchFamily="2" charset="-122"/>
                </a:rPr>
                <a:t>         R</a:t>
              </a:r>
            </a:p>
          </p:txBody>
        </p:sp>
        <p:sp>
          <p:nvSpPr>
            <p:cNvPr id="31764" name="Rectangle 9"/>
            <p:cNvSpPr>
              <a:spLocks noChangeArrowheads="1"/>
            </p:cNvSpPr>
            <p:nvPr/>
          </p:nvSpPr>
          <p:spPr bwMode="auto">
            <a:xfrm>
              <a:off x="3867" y="3251"/>
              <a:ext cx="170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2</a:t>
              </a:r>
              <a:r>
                <a:rPr lang="en-US" altLang="zh-CN" sz="1800">
                  <a:latin typeface="宋体" pitchFamily="2" charset="-122"/>
                  <a:ea typeface="宋体" pitchFamily="2" charset="-122"/>
                </a:rPr>
                <a:t> </a:t>
              </a:r>
              <a:r>
                <a:rPr lang="en-US" altLang="zh-CN" sz="1800">
                  <a:solidFill>
                    <a:srgbClr val="0000FF"/>
                  </a:solidFill>
                  <a:latin typeface="宋体" pitchFamily="2" charset="-122"/>
                  <a:ea typeface="宋体" pitchFamily="2" charset="-122"/>
                </a:rPr>
                <a:t>         </a:t>
              </a:r>
              <a:r>
                <a:rPr lang="en-US" altLang="zh-CN" sz="1800">
                  <a:latin typeface="宋体" pitchFamily="2" charset="-122"/>
                  <a:ea typeface="宋体" pitchFamily="2" charset="-122"/>
                </a:rPr>
                <a:t>         </a:t>
              </a:r>
              <a:r>
                <a:rPr lang="en-US" altLang="zh-CN" sz="2000">
                  <a:ea typeface="宋体" pitchFamily="2" charset="-122"/>
                  <a:sym typeface="Symbol" pitchFamily="18" charset="2"/>
                </a:rPr>
                <a:t></a:t>
              </a:r>
              <a:endParaRPr lang="en-US" altLang="zh-CN" sz="2000">
                <a:ea typeface="宋体" pitchFamily="2" charset="-122"/>
              </a:endParaRPr>
            </a:p>
          </p:txBody>
        </p:sp>
        <p:grpSp>
          <p:nvGrpSpPr>
            <p:cNvPr id="31765" name="Group 10"/>
            <p:cNvGrpSpPr>
              <a:grpSpLocks/>
            </p:cNvGrpSpPr>
            <p:nvPr/>
          </p:nvGrpSpPr>
          <p:grpSpPr bwMode="auto">
            <a:xfrm>
              <a:off x="1667" y="1579"/>
              <a:ext cx="1264" cy="237"/>
              <a:chOff x="3270" y="8787"/>
              <a:chExt cx="2086" cy="350"/>
            </a:xfrm>
          </p:grpSpPr>
          <p:sp>
            <p:nvSpPr>
              <p:cNvPr id="31776" name="Line 11"/>
              <p:cNvSpPr>
                <a:spLocks noChangeShapeType="1"/>
              </p:cNvSpPr>
              <p:nvPr/>
            </p:nvSpPr>
            <p:spPr bwMode="auto">
              <a:xfrm flipH="1">
                <a:off x="3270" y="8787"/>
                <a:ext cx="781" cy="3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7" name="Line 12"/>
              <p:cNvSpPr>
                <a:spLocks noChangeShapeType="1"/>
              </p:cNvSpPr>
              <p:nvPr/>
            </p:nvSpPr>
            <p:spPr bwMode="auto">
              <a:xfrm>
                <a:off x="4125" y="8787"/>
                <a:ext cx="1231" cy="32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766" name="Line 13"/>
            <p:cNvSpPr>
              <a:spLocks noChangeShapeType="1"/>
            </p:cNvSpPr>
            <p:nvPr/>
          </p:nvSpPr>
          <p:spPr bwMode="auto">
            <a:xfrm flipH="1">
              <a:off x="1249" y="2065"/>
              <a:ext cx="383" cy="16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67" name="Line 14"/>
            <p:cNvSpPr>
              <a:spLocks noChangeShapeType="1"/>
            </p:cNvSpPr>
            <p:nvPr/>
          </p:nvSpPr>
          <p:spPr bwMode="auto">
            <a:xfrm flipH="1">
              <a:off x="2631" y="2041"/>
              <a:ext cx="246" cy="2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68" name="Line 15"/>
            <p:cNvSpPr>
              <a:spLocks noChangeShapeType="1"/>
            </p:cNvSpPr>
            <p:nvPr/>
          </p:nvSpPr>
          <p:spPr bwMode="auto">
            <a:xfrm>
              <a:off x="2931" y="2049"/>
              <a:ext cx="1"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69" name="Line 16"/>
            <p:cNvSpPr>
              <a:spLocks noChangeShapeType="1"/>
            </p:cNvSpPr>
            <p:nvPr/>
          </p:nvSpPr>
          <p:spPr bwMode="auto">
            <a:xfrm>
              <a:off x="3031" y="2033"/>
              <a:ext cx="1428" cy="21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0" name="Line 17"/>
            <p:cNvSpPr>
              <a:spLocks noChangeShapeType="1"/>
            </p:cNvSpPr>
            <p:nvPr/>
          </p:nvSpPr>
          <p:spPr bwMode="auto">
            <a:xfrm flipH="1">
              <a:off x="2758" y="2487"/>
              <a:ext cx="155" cy="2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1" name="Line 18"/>
            <p:cNvSpPr>
              <a:spLocks noChangeShapeType="1"/>
            </p:cNvSpPr>
            <p:nvPr/>
          </p:nvSpPr>
          <p:spPr bwMode="auto">
            <a:xfrm flipH="1">
              <a:off x="3904" y="2503"/>
              <a:ext cx="537" cy="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2" name="Line 19"/>
            <p:cNvSpPr>
              <a:spLocks noChangeShapeType="1"/>
            </p:cNvSpPr>
            <p:nvPr/>
          </p:nvSpPr>
          <p:spPr bwMode="auto">
            <a:xfrm flipH="1">
              <a:off x="4168" y="2511"/>
              <a:ext cx="309" cy="24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3" name="Line 20"/>
            <p:cNvSpPr>
              <a:spLocks noChangeShapeType="1"/>
            </p:cNvSpPr>
            <p:nvPr/>
          </p:nvSpPr>
          <p:spPr bwMode="auto">
            <a:xfrm>
              <a:off x="4531" y="2503"/>
              <a:ext cx="819" cy="25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4" name="Line 21"/>
            <p:cNvSpPr>
              <a:spLocks noChangeShapeType="1"/>
            </p:cNvSpPr>
            <p:nvPr/>
          </p:nvSpPr>
          <p:spPr bwMode="auto">
            <a:xfrm flipH="1">
              <a:off x="3913" y="3030"/>
              <a:ext cx="228" cy="2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75" name="Line 22"/>
            <p:cNvSpPr>
              <a:spLocks noChangeShapeType="1"/>
            </p:cNvSpPr>
            <p:nvPr/>
          </p:nvSpPr>
          <p:spPr bwMode="auto">
            <a:xfrm flipH="1">
              <a:off x="5424" y="3022"/>
              <a:ext cx="2" cy="27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2759" name="Rectangle 23"/>
          <p:cNvSpPr>
            <a:spLocks noChangeArrowheads="1"/>
          </p:cNvSpPr>
          <p:nvPr/>
        </p:nvSpPr>
        <p:spPr bwMode="auto">
          <a:xfrm>
            <a:off x="385763" y="5783263"/>
            <a:ext cx="8335962" cy="931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zh-CN" altLang="en-US">
                <a:latin typeface="宋体" pitchFamily="2" charset="-122"/>
              </a:rPr>
              <a:t>语义动作作为相应产生式左部符号对应结点的子结点</a:t>
            </a:r>
          </a:p>
          <a:p>
            <a:pPr marL="342900" indent="-342900">
              <a:spcBef>
                <a:spcPct val="20000"/>
              </a:spcBef>
              <a:buClr>
                <a:schemeClr val="accent1"/>
              </a:buClr>
              <a:buSzPct val="70000"/>
              <a:buFont typeface="Monotype Sorts" pitchFamily="2" charset="2"/>
              <a:buNone/>
            </a:pPr>
            <a:r>
              <a:rPr lang="zh-CN" altLang="en-US">
                <a:latin typeface="宋体" pitchFamily="2" charset="-122"/>
              </a:rPr>
              <a:t>深度优先遍历树中结点，执行其中的动作，打印出</a:t>
            </a:r>
            <a:r>
              <a:rPr lang="en-US" altLang="zh-CN"/>
              <a:t>95-2+</a:t>
            </a:r>
            <a:endParaRPr lang="en-US" altLang="zh-CN" sz="2800"/>
          </a:p>
        </p:txBody>
      </p:sp>
      <p:grpSp>
        <p:nvGrpSpPr>
          <p:cNvPr id="372760" name="Group 24"/>
          <p:cNvGrpSpPr>
            <a:grpSpLocks/>
          </p:cNvGrpSpPr>
          <p:nvPr/>
        </p:nvGrpSpPr>
        <p:grpSpPr bwMode="auto">
          <a:xfrm>
            <a:off x="2679700" y="3517900"/>
            <a:ext cx="6122988" cy="2336800"/>
            <a:chOff x="1688" y="2049"/>
            <a:chExt cx="3857" cy="1472"/>
          </a:xfrm>
        </p:grpSpPr>
        <p:sp>
          <p:nvSpPr>
            <p:cNvPr id="31752" name="Line 25"/>
            <p:cNvSpPr>
              <a:spLocks noChangeShapeType="1"/>
            </p:cNvSpPr>
            <p:nvPr/>
          </p:nvSpPr>
          <p:spPr bwMode="auto">
            <a:xfrm>
              <a:off x="1688" y="2065"/>
              <a:ext cx="345" cy="192"/>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3" name="Line 26"/>
            <p:cNvSpPr>
              <a:spLocks noChangeShapeType="1"/>
            </p:cNvSpPr>
            <p:nvPr/>
          </p:nvSpPr>
          <p:spPr bwMode="auto">
            <a:xfrm>
              <a:off x="2986" y="2049"/>
              <a:ext cx="664" cy="217"/>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4" name="Line 27"/>
            <p:cNvSpPr>
              <a:spLocks noChangeShapeType="1"/>
            </p:cNvSpPr>
            <p:nvPr/>
          </p:nvSpPr>
          <p:spPr bwMode="auto">
            <a:xfrm>
              <a:off x="2958" y="2496"/>
              <a:ext cx="282" cy="263"/>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5" name="Line 28"/>
            <p:cNvSpPr>
              <a:spLocks noChangeShapeType="1"/>
            </p:cNvSpPr>
            <p:nvPr/>
          </p:nvSpPr>
          <p:spPr bwMode="auto">
            <a:xfrm>
              <a:off x="4504" y="2511"/>
              <a:ext cx="173" cy="232"/>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6" name="Line 29"/>
            <p:cNvSpPr>
              <a:spLocks noChangeShapeType="1"/>
            </p:cNvSpPr>
            <p:nvPr/>
          </p:nvSpPr>
          <p:spPr bwMode="auto">
            <a:xfrm>
              <a:off x="4176" y="3022"/>
              <a:ext cx="228" cy="240"/>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57" name="Rectangle 30"/>
            <p:cNvSpPr>
              <a:spLocks noChangeArrowheads="1"/>
            </p:cNvSpPr>
            <p:nvPr/>
          </p:nvSpPr>
          <p:spPr bwMode="auto">
            <a:xfrm>
              <a:off x="1718" y="2270"/>
              <a:ext cx="258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9</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p>
          </p:txBody>
        </p:sp>
        <p:sp>
          <p:nvSpPr>
            <p:cNvPr id="31758" name="Rectangle 31"/>
            <p:cNvSpPr>
              <a:spLocks noChangeArrowheads="1"/>
            </p:cNvSpPr>
            <p:nvPr/>
          </p:nvSpPr>
          <p:spPr bwMode="auto">
            <a:xfrm>
              <a:off x="2993" y="2755"/>
              <a:ext cx="223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5</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           {print(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p>
          </p:txBody>
        </p:sp>
        <p:sp>
          <p:nvSpPr>
            <p:cNvPr id="31759" name="Rectangle 32"/>
            <p:cNvSpPr>
              <a:spLocks noChangeArrowheads="1"/>
            </p:cNvSpPr>
            <p:nvPr/>
          </p:nvSpPr>
          <p:spPr bwMode="auto">
            <a:xfrm>
              <a:off x="4144" y="3248"/>
              <a:ext cx="140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600">
                  <a:solidFill>
                    <a:srgbClr val="0000FF"/>
                  </a:solidFill>
                  <a:latin typeface="宋体" pitchFamily="2" charset="-122"/>
                  <a:ea typeface="宋体" pitchFamily="2" charset="-122"/>
                </a:rPr>
                <a:t>{print(</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2</a:t>
              </a:r>
              <a:r>
                <a:rPr lang="en-US" altLang="zh-CN" sz="1600">
                  <a:solidFill>
                    <a:srgbClr val="0000FF"/>
                  </a:solidFill>
                  <a:latin typeface="宋体" pitchFamily="2" charset="-122"/>
                  <a:ea typeface="宋体" pitchFamily="2" charset="-122"/>
                  <a:sym typeface="Symbol" pitchFamily="18" charset="2"/>
                </a:rPr>
                <a:t></a:t>
              </a:r>
              <a:r>
                <a:rPr lang="en-US" altLang="zh-CN" sz="1600">
                  <a:solidFill>
                    <a:srgbClr val="0000FF"/>
                  </a:solidFill>
                  <a:latin typeface="宋体" pitchFamily="2" charset="-122"/>
                  <a:ea typeface="宋体" pitchFamily="2" charset="-122"/>
                </a:rPr>
                <a:t>)}</a:t>
              </a:r>
              <a:r>
                <a:rPr lang="en-US" altLang="zh-CN" sz="1600">
                  <a:latin typeface="宋体" pitchFamily="2" charset="-122"/>
                  <a:ea typeface="宋体" pitchFamily="2" charset="-122"/>
                </a:rPr>
                <a:t>   </a:t>
              </a:r>
            </a:p>
          </p:txBody>
        </p:sp>
      </p:grpSp>
      <p:sp>
        <p:nvSpPr>
          <p:cNvPr id="34" name="Rectangle 2"/>
          <p:cNvSpPr txBox="1">
            <a:spLocks noChangeArrowheads="1"/>
          </p:cNvSpPr>
          <p:nvPr/>
        </p:nvSpPr>
        <p:spPr bwMode="auto">
          <a:xfrm>
            <a:off x="304800" y="152400"/>
            <a:ext cx="8610600" cy="71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sz="3600" kern="0" dirty="0" smtClean="0">
                <a:latin typeface="宋体" pitchFamily="2" charset="-122"/>
              </a:rPr>
              <a:t>翻译方案</a:t>
            </a:r>
            <a:r>
              <a:rPr lang="zh-CN" altLang="en-US" sz="3600" kern="0" dirty="0">
                <a:latin typeface="宋体" pitchFamily="2" charset="-122"/>
              </a:rPr>
              <a:t>示例</a:t>
            </a:r>
            <a:endParaRPr lang="zh-CN" altLang="en-US" sz="3600" kern="0" dirty="0"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wipe(left)">
                                      <p:cBhvr>
                                        <p:cTn id="7" dur="500"/>
                                        <p:tgtEl>
                                          <p:spTgt spid="372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2740"/>
                                        </p:tgtEl>
                                        <p:attrNameLst>
                                          <p:attrName>style.visibility</p:attrName>
                                        </p:attrNameLst>
                                      </p:cBhvr>
                                      <p:to>
                                        <p:strVal val="visible"/>
                                      </p:to>
                                    </p:set>
                                    <p:animEffect transition="in" filter="wipe(up)">
                                      <p:cBhvr>
                                        <p:cTn id="12" dur="500"/>
                                        <p:tgtEl>
                                          <p:spTgt spid="372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2760"/>
                                        </p:tgtEl>
                                        <p:attrNameLst>
                                          <p:attrName>style.visibility</p:attrName>
                                        </p:attrNameLst>
                                      </p:cBhvr>
                                      <p:to>
                                        <p:strVal val="visible"/>
                                      </p:to>
                                    </p:set>
                                    <p:animEffect transition="in" filter="wipe(up)">
                                      <p:cBhvr>
                                        <p:cTn id="17" dur="500"/>
                                        <p:tgtEl>
                                          <p:spTgt spid="372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2759">
                                            <p:txEl>
                                              <p:pRg st="0" end="0"/>
                                            </p:txEl>
                                          </p:spTgt>
                                        </p:tgtEl>
                                        <p:attrNameLst>
                                          <p:attrName>style.visibility</p:attrName>
                                        </p:attrNameLst>
                                      </p:cBhvr>
                                      <p:to>
                                        <p:strVal val="visible"/>
                                      </p:to>
                                    </p:set>
                                    <p:animEffect transition="in" filter="wipe(left)">
                                      <p:cBhvr>
                                        <p:cTn id="22" dur="500"/>
                                        <p:tgtEl>
                                          <p:spTgt spid="37275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2759">
                                            <p:txEl>
                                              <p:pRg st="1" end="1"/>
                                            </p:txEl>
                                          </p:spTgt>
                                        </p:tgtEl>
                                        <p:attrNameLst>
                                          <p:attrName>style.visibility</p:attrName>
                                        </p:attrNameLst>
                                      </p:cBhvr>
                                      <p:to>
                                        <p:strVal val="visible"/>
                                      </p:to>
                                    </p:set>
                                    <p:animEffect transition="in" filter="wipe(left)">
                                      <p:cBhvr>
                                        <p:cTn id="27" dur="500"/>
                                        <p:tgtEl>
                                          <p:spTgt spid="3727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P spid="37275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61B84163-9253-4FD2-9895-D4B196AEF19C}" type="slidenum">
              <a:rPr lang="en-US" altLang="zh-CN" sz="1400" b="0" smtClean="0">
                <a:latin typeface="Times New Roman" pitchFamily="18" charset="0"/>
              </a:rPr>
              <a:pPr eaLnBrk="1" hangingPunct="1"/>
              <a:t>38</a:t>
            </a:fld>
            <a:endParaRPr lang="en-US" altLang="zh-CN" sz="1400" b="0" smtClean="0">
              <a:latin typeface="Times New Roman" pitchFamily="18" charset="0"/>
            </a:endParaRPr>
          </a:p>
        </p:txBody>
      </p:sp>
      <p:sp>
        <p:nvSpPr>
          <p:cNvPr id="32771" name="Rectangle 2"/>
          <p:cNvSpPr>
            <a:spLocks noGrp="1" noChangeArrowheads="1"/>
          </p:cNvSpPr>
          <p:nvPr>
            <p:ph type="title"/>
          </p:nvPr>
        </p:nvSpPr>
        <p:spPr/>
        <p:txBody>
          <a:bodyPr/>
          <a:lstStyle/>
          <a:p>
            <a:pPr eaLnBrk="1" hangingPunct="1"/>
            <a:r>
              <a:rPr lang="zh-CN" altLang="en-US" dirty="0" smtClean="0">
                <a:latin typeface="宋体" pitchFamily="2" charset="-122"/>
              </a:rPr>
              <a:t>翻译方案的设计</a:t>
            </a:r>
          </a:p>
        </p:txBody>
      </p:sp>
      <p:sp>
        <p:nvSpPr>
          <p:cNvPr id="350211" name="Rectangle 3"/>
          <p:cNvSpPr>
            <a:spLocks noGrp="1" noChangeArrowheads="1"/>
          </p:cNvSpPr>
          <p:nvPr>
            <p:ph type="body" idx="1"/>
          </p:nvPr>
        </p:nvSpPr>
        <p:spPr>
          <a:xfrm>
            <a:off x="228600" y="1219200"/>
            <a:ext cx="8686800" cy="4695825"/>
          </a:xfrm>
        </p:spPr>
        <p:txBody>
          <a:bodyPr/>
          <a:lstStyle/>
          <a:p>
            <a:pPr eaLnBrk="1" hangingPunct="1"/>
            <a:r>
              <a:rPr lang="zh-CN" altLang="en-US" dirty="0" smtClean="0">
                <a:latin typeface="Times New Roman" panose="02020603050405020304" pitchFamily="18" charset="0"/>
                <a:cs typeface="Times New Roman" panose="02020603050405020304" pitchFamily="18" charset="0"/>
              </a:rPr>
              <a:t>对于</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属性定义：</a:t>
            </a:r>
          </a:p>
          <a:p>
            <a:pPr lvl="1" eaLnBrk="1" hangingPunct="1"/>
            <a:r>
              <a:rPr lang="zh-CN" altLang="en-US" dirty="0" smtClean="0">
                <a:latin typeface="Times New Roman" panose="02020603050405020304" pitchFamily="18" charset="0"/>
                <a:cs typeface="Times New Roman" panose="02020603050405020304" pitchFamily="18" charset="0"/>
              </a:rPr>
              <a:t>为每一个语义规则建立一个包含赋值的动作</a:t>
            </a:r>
          </a:p>
          <a:p>
            <a:pPr lvl="1" eaLnBrk="1" hangingPunct="1"/>
            <a:r>
              <a:rPr lang="zh-CN" altLang="en-US" dirty="0" smtClean="0">
                <a:latin typeface="Times New Roman" panose="02020603050405020304" pitchFamily="18" charset="0"/>
                <a:cs typeface="Times New Roman" panose="02020603050405020304" pitchFamily="18" charset="0"/>
              </a:rPr>
              <a:t>把这个动作放在相应的产生式右边末尾</a:t>
            </a:r>
          </a:p>
          <a:p>
            <a:pPr lvl="1"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zh-CN" altLang="en-US" dirty="0" smtClean="0">
                <a:latin typeface="Times New Roman" panose="02020603050405020304" pitchFamily="18" charset="0"/>
                <a:cs typeface="Times New Roman" panose="02020603050405020304" pitchFamily="18" charset="0"/>
              </a:rPr>
              <a:t>例：</a:t>
            </a:r>
            <a:r>
              <a:rPr lang="zh-CN" altLang="en-US" sz="2400" dirty="0" smtClean="0">
                <a:latin typeface="Times New Roman" panose="02020603050405020304" pitchFamily="18" charset="0"/>
                <a:cs typeface="Times New Roman" panose="02020603050405020304" pitchFamily="18" charset="0"/>
              </a:rPr>
              <a:t>产生式      语义规则</a:t>
            </a:r>
            <a:endParaRPr lang="zh-CN" altLang="en-US" dirty="0" smtClean="0">
              <a:latin typeface="Times New Roman" panose="02020603050405020304" pitchFamily="18" charset="0"/>
              <a:cs typeface="Times New Roman" panose="02020603050405020304" pitchFamily="18" charset="0"/>
            </a:endParaRPr>
          </a:p>
          <a:p>
            <a:pPr lvl="1" eaLnBrk="1" hangingPunct="1">
              <a:buFontTx/>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*F     </a:t>
            </a:r>
            <a:r>
              <a:rPr lang="en-US" altLang="zh-CN" dirty="0" err="1" smtClean="0">
                <a:latin typeface="Times New Roman" panose="02020603050405020304" pitchFamily="18" charset="0"/>
                <a:cs typeface="Times New Roman" panose="02020603050405020304" pitchFamily="18" charset="0"/>
              </a:rPr>
              <a:t>T.val</a:t>
            </a:r>
            <a:r>
              <a:rPr lang="en-US" altLang="zh-CN" dirty="0" smtClean="0">
                <a:latin typeface="Times New Roman" panose="02020603050405020304" pitchFamily="18" charset="0"/>
                <a:cs typeface="Times New Roman" panose="02020603050405020304" pitchFamily="18" charset="0"/>
              </a:rPr>
              <a:t>=T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.val*</a:t>
            </a:r>
            <a:r>
              <a:rPr lang="en-US" altLang="zh-CN" dirty="0" err="1" smtClean="0">
                <a:latin typeface="Times New Roman" panose="02020603050405020304" pitchFamily="18" charset="0"/>
                <a:cs typeface="Times New Roman" panose="02020603050405020304" pitchFamily="18" charset="0"/>
              </a:rPr>
              <a:t>F.val</a:t>
            </a:r>
            <a:endParaRPr lang="en-US" altLang="zh-CN" dirty="0" smtClean="0">
              <a:latin typeface="Times New Roman" panose="02020603050405020304" pitchFamily="18" charset="0"/>
              <a:cs typeface="Times New Roman" panose="02020603050405020304" pitchFamily="18" charset="0"/>
            </a:endParaRPr>
          </a:p>
          <a:p>
            <a:pPr lvl="1" eaLnBrk="1" hangingPunct="1">
              <a:buFontTx/>
              <a:buNone/>
            </a:pPr>
            <a:endParaRPr lang="en-US" altLang="zh-CN" dirty="0" smtClean="0">
              <a:latin typeface="Times New Roman" panose="02020603050405020304" pitchFamily="18" charset="0"/>
              <a:cs typeface="Times New Roman" panose="02020603050405020304" pitchFamily="18" charset="0"/>
            </a:endParaRPr>
          </a:p>
          <a:p>
            <a:pPr eaLnBrk="1" hangingPunct="1">
              <a:buFont typeface="Monotype Sorts" pitchFamily="2" charset="2"/>
              <a:buNone/>
            </a:pPr>
            <a:r>
              <a:rPr lang="zh-CN" altLang="en-US" sz="2400" dirty="0" smtClean="0">
                <a:latin typeface="Times New Roman" panose="02020603050405020304" pitchFamily="18" charset="0"/>
                <a:cs typeface="Times New Roman" panose="02020603050405020304" pitchFamily="18" charset="0"/>
              </a:rPr>
              <a:t>如下安排产生式和语义动作：</a:t>
            </a:r>
            <a:endParaRPr lang="zh-CN" altLang="en-US" dirty="0" smtClean="0">
              <a:latin typeface="Times New Roman" panose="02020603050405020304" pitchFamily="18" charset="0"/>
              <a:cs typeface="Times New Roman" panose="02020603050405020304" pitchFamily="18" charset="0"/>
            </a:endParaRPr>
          </a:p>
          <a:p>
            <a:pPr lvl="1" eaLnBrk="1" hangingPunct="1">
              <a:buFontTx/>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*F</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T.val</a:t>
            </a:r>
            <a:r>
              <a:rPr lang="en-US" altLang="zh-CN" dirty="0" smtClean="0">
                <a:solidFill>
                  <a:srgbClr val="0000FF"/>
                </a:solidFill>
                <a:latin typeface="Times New Roman" panose="02020603050405020304" pitchFamily="18" charset="0"/>
                <a:cs typeface="Times New Roman" panose="02020603050405020304" pitchFamily="18" charset="0"/>
              </a:rPr>
              <a:t>=T</a:t>
            </a:r>
            <a:r>
              <a:rPr lang="en-US" altLang="zh-CN" baseline="-25000" dirty="0" smtClean="0">
                <a:solidFill>
                  <a:srgbClr val="0000FF"/>
                </a:solidFill>
                <a:latin typeface="Times New Roman" panose="02020603050405020304" pitchFamily="18" charset="0"/>
                <a:cs typeface="Times New Roman" panose="02020603050405020304" pitchFamily="18" charset="0"/>
              </a:rPr>
              <a:t>1</a:t>
            </a:r>
            <a:r>
              <a:rPr lang="en-US" altLang="zh-CN" dirty="0" smtClean="0">
                <a:solidFill>
                  <a:srgbClr val="0000FF"/>
                </a:solidFill>
                <a:latin typeface="Times New Roman" panose="02020603050405020304" pitchFamily="18" charset="0"/>
                <a:cs typeface="Times New Roman" panose="02020603050405020304" pitchFamily="18" charset="0"/>
              </a:rPr>
              <a:t>.val*</a:t>
            </a:r>
            <a:r>
              <a:rPr lang="en-US" altLang="zh-CN" dirty="0" err="1" smtClean="0">
                <a:solidFill>
                  <a:srgbClr val="0000FF"/>
                </a:solidFill>
                <a:latin typeface="Times New Roman" panose="02020603050405020304" pitchFamily="18" charset="0"/>
                <a:cs typeface="Times New Roman" panose="02020603050405020304" pitchFamily="18" charset="0"/>
              </a:rPr>
              <a:t>F.val</a:t>
            </a:r>
            <a:r>
              <a:rPr lang="en-US" altLang="zh-CN" dirty="0" smtClean="0">
                <a:solidFill>
                  <a:srgbClr val="0000FF"/>
                </a:solidFill>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left)">
                                      <p:cBhvr>
                                        <p:cTn id="7" dur="500"/>
                                        <p:tgtEl>
                                          <p:spTgt spid="3502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0211">
                                            <p:txEl>
                                              <p:pRg st="1" end="1"/>
                                            </p:txEl>
                                          </p:spTgt>
                                        </p:tgtEl>
                                        <p:attrNameLst>
                                          <p:attrName>style.visibility</p:attrName>
                                        </p:attrNameLst>
                                      </p:cBhvr>
                                      <p:to>
                                        <p:strVal val="visible"/>
                                      </p:to>
                                    </p:set>
                                    <p:animEffect transition="in" filter="wipe(left)">
                                      <p:cBhvr>
                                        <p:cTn id="10" dur="500"/>
                                        <p:tgtEl>
                                          <p:spTgt spid="3502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50211">
                                            <p:txEl>
                                              <p:pRg st="2" end="2"/>
                                            </p:txEl>
                                          </p:spTgt>
                                        </p:tgtEl>
                                        <p:attrNameLst>
                                          <p:attrName>style.visibility</p:attrName>
                                        </p:attrNameLst>
                                      </p:cBhvr>
                                      <p:to>
                                        <p:strVal val="visible"/>
                                      </p:to>
                                    </p:set>
                                    <p:animEffect transition="in" filter="wipe(left)">
                                      <p:cBhvr>
                                        <p:cTn id="13" dur="500"/>
                                        <p:tgtEl>
                                          <p:spTgt spid="3502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50211">
                                            <p:txEl>
                                              <p:pRg st="4" end="4"/>
                                            </p:txEl>
                                          </p:spTgt>
                                        </p:tgtEl>
                                        <p:attrNameLst>
                                          <p:attrName>style.visibility</p:attrName>
                                        </p:attrNameLst>
                                      </p:cBhvr>
                                      <p:to>
                                        <p:strVal val="visible"/>
                                      </p:to>
                                    </p:set>
                                    <p:animEffect transition="in" filter="wipe(left)">
                                      <p:cBhvr>
                                        <p:cTn id="18" dur="500"/>
                                        <p:tgtEl>
                                          <p:spTgt spid="350211">
                                            <p:txEl>
                                              <p:pRg st="4" end="4"/>
                                            </p:txEl>
                                          </p:spTgt>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50211">
                                            <p:txEl>
                                              <p:pRg st="5" end="5"/>
                                            </p:txEl>
                                          </p:spTgt>
                                        </p:tgtEl>
                                        <p:attrNameLst>
                                          <p:attrName>style.visibility</p:attrName>
                                        </p:attrNameLst>
                                      </p:cBhvr>
                                      <p:to>
                                        <p:strVal val="visible"/>
                                      </p:to>
                                    </p:set>
                                    <p:animEffect transition="in" filter="wipe(left)">
                                      <p:cBhvr>
                                        <p:cTn id="22" dur="500"/>
                                        <p:tgtEl>
                                          <p:spTgt spid="3502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0211">
                                            <p:txEl>
                                              <p:pRg st="7" end="7"/>
                                            </p:txEl>
                                          </p:spTgt>
                                        </p:tgtEl>
                                        <p:attrNameLst>
                                          <p:attrName>style.visibility</p:attrName>
                                        </p:attrNameLst>
                                      </p:cBhvr>
                                      <p:to>
                                        <p:strVal val="visible"/>
                                      </p:to>
                                    </p:set>
                                    <p:animEffect transition="in" filter="wipe(left)">
                                      <p:cBhvr>
                                        <p:cTn id="27" dur="500"/>
                                        <p:tgtEl>
                                          <p:spTgt spid="350211">
                                            <p:txEl>
                                              <p:pRg st="7" end="7"/>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50211">
                                            <p:txEl>
                                              <p:pRg st="8" end="8"/>
                                            </p:txEl>
                                          </p:spTgt>
                                        </p:tgtEl>
                                        <p:attrNameLst>
                                          <p:attrName>style.visibility</p:attrName>
                                        </p:attrNameLst>
                                      </p:cBhvr>
                                      <p:to>
                                        <p:strVal val="visible"/>
                                      </p:to>
                                    </p:set>
                                    <p:animEffect transition="in" filter="wipe(left)">
                                      <p:cBhvr>
                                        <p:cTn id="31" dur="500"/>
                                        <p:tgtEl>
                                          <p:spTgt spid="350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FD5015CD-4A3D-488E-A708-EC0A6CA6E3FC}" type="slidenum">
              <a:rPr lang="en-US" altLang="zh-CN" sz="1400" b="0" smtClean="0">
                <a:latin typeface="Times New Roman" pitchFamily="18" charset="0"/>
              </a:rPr>
              <a:pPr eaLnBrk="1" hangingPunct="1"/>
              <a:t>39</a:t>
            </a:fld>
            <a:endParaRPr lang="en-US" altLang="zh-CN" sz="1400" b="0" smtClean="0">
              <a:latin typeface="Times New Roman" pitchFamily="18" charset="0"/>
            </a:endParaRPr>
          </a:p>
        </p:txBody>
      </p:sp>
      <p:sp>
        <p:nvSpPr>
          <p:cNvPr id="33795" name="Rectangle 2"/>
          <p:cNvSpPr>
            <a:spLocks noGrp="1" noChangeArrowheads="1"/>
          </p:cNvSpPr>
          <p:nvPr>
            <p:ph type="title"/>
          </p:nvPr>
        </p:nvSpPr>
        <p:spPr/>
        <p:txBody>
          <a:bodyPr/>
          <a:lstStyle/>
          <a:p>
            <a:pPr eaLnBrk="1" hangingPunct="1"/>
            <a:r>
              <a:rPr lang="zh-CN" altLang="en-US" smtClean="0">
                <a:latin typeface="宋体" pitchFamily="2" charset="-122"/>
              </a:rPr>
              <a:t>为</a:t>
            </a:r>
            <a:r>
              <a:rPr lang="en-US" altLang="zh-CN" smtClean="0">
                <a:latin typeface="宋体" pitchFamily="2" charset="-122"/>
              </a:rPr>
              <a:t>L</a:t>
            </a:r>
            <a:r>
              <a:rPr lang="zh-CN" altLang="en-US" smtClean="0">
                <a:latin typeface="宋体" pitchFamily="2" charset="-122"/>
              </a:rPr>
              <a:t>属性定义设计翻译方案的原则</a:t>
            </a:r>
          </a:p>
        </p:txBody>
      </p:sp>
      <p:sp>
        <p:nvSpPr>
          <p:cNvPr id="352259" name="Rectangle 3"/>
          <p:cNvSpPr>
            <a:spLocks noGrp="1" noChangeArrowheads="1"/>
          </p:cNvSpPr>
          <p:nvPr>
            <p:ph type="body" idx="1"/>
          </p:nvPr>
        </p:nvSpPr>
        <p:spPr/>
        <p:txBody>
          <a:bodyPr/>
          <a:lstStyle/>
          <a:p>
            <a:pPr eaLnBrk="1" hangingPunct="1"/>
            <a:r>
              <a:rPr lang="zh-CN" altLang="en-US" dirty="0" smtClean="0">
                <a:latin typeface="宋体" pitchFamily="2" charset="-122"/>
              </a:rPr>
              <a:t>产生式右部文法符号的</a:t>
            </a:r>
            <a:r>
              <a:rPr lang="zh-CN" altLang="en-US" dirty="0" smtClean="0">
                <a:solidFill>
                  <a:srgbClr val="0000FF"/>
                </a:solidFill>
                <a:latin typeface="宋体" pitchFamily="2" charset="-122"/>
              </a:rPr>
              <a:t>继承属性</a:t>
            </a:r>
            <a:r>
              <a:rPr lang="zh-CN" altLang="en-US" dirty="0" smtClean="0">
                <a:latin typeface="宋体" pitchFamily="2" charset="-122"/>
              </a:rPr>
              <a:t>必须在这个符号以前的动作中计算出来</a:t>
            </a:r>
          </a:p>
          <a:p>
            <a:pPr lvl="1" eaLnBrk="1" hangingPunct="1"/>
            <a:r>
              <a:rPr lang="zh-CN" altLang="en-US" dirty="0" smtClean="0">
                <a:latin typeface="宋体" pitchFamily="2" charset="-122"/>
              </a:rPr>
              <a:t>计算该继承属性的动作必须出现在相应文法符号之前</a:t>
            </a:r>
          </a:p>
          <a:p>
            <a:pPr eaLnBrk="1" hangingPunct="1"/>
            <a:r>
              <a:rPr lang="zh-CN" altLang="en-US" dirty="0" smtClean="0">
                <a:latin typeface="宋体" pitchFamily="2" charset="-122"/>
              </a:rPr>
              <a:t>一个动作不能引用这个动作右边的文法符号的综合属性</a:t>
            </a:r>
          </a:p>
          <a:p>
            <a:pPr eaLnBrk="1" hangingPunct="1"/>
            <a:r>
              <a:rPr lang="zh-CN" altLang="en-US" dirty="0" smtClean="0">
                <a:latin typeface="宋体" pitchFamily="2" charset="-122"/>
              </a:rPr>
              <a:t>产生式左边非终结符号的</a:t>
            </a:r>
            <a:r>
              <a:rPr lang="zh-CN" altLang="en-US" dirty="0" smtClean="0">
                <a:solidFill>
                  <a:srgbClr val="0000FF"/>
                </a:solidFill>
                <a:latin typeface="宋体" pitchFamily="2" charset="-122"/>
              </a:rPr>
              <a:t>综合属性</a:t>
            </a:r>
            <a:r>
              <a:rPr lang="zh-CN" altLang="en-US" dirty="0" smtClean="0">
                <a:latin typeface="宋体" pitchFamily="2" charset="-122"/>
              </a:rPr>
              <a:t>只有在它所引用的所有属性都计算出来之后才能计算</a:t>
            </a:r>
          </a:p>
          <a:p>
            <a:pPr lvl="1" eaLnBrk="1" hangingPunct="1"/>
            <a:r>
              <a:rPr lang="zh-CN" altLang="en-US" dirty="0" smtClean="0">
                <a:latin typeface="宋体" pitchFamily="2" charset="-122"/>
              </a:rPr>
              <a:t>这种属性的计算动作放在产生式右端末尾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up)">
                                      <p:cBhvr>
                                        <p:cTn id="7" dur="500"/>
                                        <p:tgtEl>
                                          <p:spTgt spid="35225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52259">
                                            <p:txEl>
                                              <p:pRg st="1" end="1"/>
                                            </p:txEl>
                                          </p:spTgt>
                                        </p:tgtEl>
                                        <p:attrNameLst>
                                          <p:attrName>style.visibility</p:attrName>
                                        </p:attrNameLst>
                                      </p:cBhvr>
                                      <p:to>
                                        <p:strVal val="visible"/>
                                      </p:to>
                                    </p:set>
                                    <p:animEffect transition="in" filter="wipe(up)">
                                      <p:cBhvr>
                                        <p:cTn id="11" dur="500"/>
                                        <p:tgtEl>
                                          <p:spTgt spid="35225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52259">
                                            <p:txEl>
                                              <p:pRg st="2" end="2"/>
                                            </p:txEl>
                                          </p:spTgt>
                                        </p:tgtEl>
                                        <p:attrNameLst>
                                          <p:attrName>style.visibility</p:attrName>
                                        </p:attrNameLst>
                                      </p:cBhvr>
                                      <p:to>
                                        <p:strVal val="visible"/>
                                      </p:to>
                                    </p:set>
                                    <p:animEffect transition="in" filter="wipe(up)">
                                      <p:cBhvr>
                                        <p:cTn id="16" dur="500"/>
                                        <p:tgtEl>
                                          <p:spTgt spid="35225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52259">
                                            <p:txEl>
                                              <p:pRg st="3" end="3"/>
                                            </p:txEl>
                                          </p:spTgt>
                                        </p:tgtEl>
                                        <p:attrNameLst>
                                          <p:attrName>style.visibility</p:attrName>
                                        </p:attrNameLst>
                                      </p:cBhvr>
                                      <p:to>
                                        <p:strVal val="visible"/>
                                      </p:to>
                                    </p:set>
                                    <p:animEffect transition="in" filter="wipe(up)">
                                      <p:cBhvr>
                                        <p:cTn id="21" dur="500"/>
                                        <p:tgtEl>
                                          <p:spTgt spid="352259">
                                            <p:txEl>
                                              <p:pRg st="3" end="3"/>
                                            </p:txEl>
                                          </p:spTgt>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52259">
                                            <p:txEl>
                                              <p:pRg st="4" end="4"/>
                                            </p:txEl>
                                          </p:spTgt>
                                        </p:tgtEl>
                                        <p:attrNameLst>
                                          <p:attrName>style.visibility</p:attrName>
                                        </p:attrNameLst>
                                      </p:cBhvr>
                                      <p:to>
                                        <p:strVal val="visible"/>
                                      </p:to>
                                    </p:set>
                                    <p:animEffect transition="in" filter="wipe(up)">
                                      <p:cBhvr>
                                        <p:cTn id="25" dur="500"/>
                                        <p:tgtEl>
                                          <p:spTgt spid="352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8" name="Group 4"/>
          <p:cNvGrpSpPr>
            <a:grpSpLocks noChangeAspect="1"/>
          </p:cNvGrpSpPr>
          <p:nvPr/>
        </p:nvGrpSpPr>
        <p:grpSpPr bwMode="auto">
          <a:xfrm>
            <a:off x="206515" y="476250"/>
            <a:ext cx="8937485" cy="5735638"/>
            <a:chOff x="3283" y="8774"/>
            <a:chExt cx="4634" cy="4293"/>
          </a:xfrm>
        </p:grpSpPr>
        <p:sp>
          <p:nvSpPr>
            <p:cNvPr id="6149" name="AutoShape 5"/>
            <p:cNvSpPr>
              <a:spLocks noChangeAspect="1" noChangeArrowheads="1"/>
            </p:cNvSpPr>
            <p:nvPr/>
          </p:nvSpPr>
          <p:spPr bwMode="auto">
            <a:xfrm>
              <a:off x="3283" y="8774"/>
              <a:ext cx="4634" cy="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150" name="Group 6"/>
            <p:cNvGrpSpPr>
              <a:grpSpLocks/>
            </p:cNvGrpSpPr>
            <p:nvPr/>
          </p:nvGrpSpPr>
          <p:grpSpPr bwMode="auto">
            <a:xfrm>
              <a:off x="3467" y="9073"/>
              <a:ext cx="3341" cy="3824"/>
              <a:chOff x="3350" y="9073"/>
              <a:chExt cx="3342" cy="3824"/>
            </a:xfrm>
          </p:grpSpPr>
          <p:sp>
            <p:nvSpPr>
              <p:cNvPr id="6151" name="Line 7"/>
              <p:cNvSpPr>
                <a:spLocks noChangeShapeType="1"/>
              </p:cNvSpPr>
              <p:nvPr/>
            </p:nvSpPr>
            <p:spPr bwMode="auto">
              <a:xfrm flipH="1">
                <a:off x="4354" y="9073"/>
                <a:ext cx="14" cy="33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 name="Line 8"/>
              <p:cNvSpPr>
                <a:spLocks noChangeShapeType="1"/>
              </p:cNvSpPr>
              <p:nvPr/>
            </p:nvSpPr>
            <p:spPr bwMode="auto">
              <a:xfrm>
                <a:off x="4354" y="12466"/>
                <a:ext cx="232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Line 9"/>
              <p:cNvSpPr>
                <a:spLocks noChangeShapeType="1"/>
              </p:cNvSpPr>
              <p:nvPr/>
            </p:nvSpPr>
            <p:spPr bwMode="auto">
              <a:xfrm flipV="1">
                <a:off x="5098" y="9085"/>
                <a:ext cx="1" cy="33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 name="Line 10"/>
              <p:cNvSpPr>
                <a:spLocks noChangeShapeType="1"/>
              </p:cNvSpPr>
              <p:nvPr/>
            </p:nvSpPr>
            <p:spPr bwMode="auto">
              <a:xfrm flipV="1">
                <a:off x="6666" y="9073"/>
                <a:ext cx="1" cy="33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 name="Line 11"/>
              <p:cNvSpPr>
                <a:spLocks noChangeShapeType="1"/>
              </p:cNvSpPr>
              <p:nvPr/>
            </p:nvSpPr>
            <p:spPr bwMode="auto">
              <a:xfrm flipV="1">
                <a:off x="5895" y="9073"/>
                <a:ext cx="1" cy="33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 name="Line 12"/>
              <p:cNvSpPr>
                <a:spLocks noChangeShapeType="1"/>
              </p:cNvSpPr>
              <p:nvPr/>
            </p:nvSpPr>
            <p:spPr bwMode="auto">
              <a:xfrm flipV="1">
                <a:off x="4342" y="12010"/>
                <a:ext cx="2336"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Line 13"/>
              <p:cNvSpPr>
                <a:spLocks noChangeShapeType="1"/>
              </p:cNvSpPr>
              <p:nvPr/>
            </p:nvSpPr>
            <p:spPr bwMode="auto">
              <a:xfrm flipV="1">
                <a:off x="4342" y="11514"/>
                <a:ext cx="2336"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4"/>
              <p:cNvSpPr>
                <a:spLocks noChangeShapeType="1"/>
              </p:cNvSpPr>
              <p:nvPr/>
            </p:nvSpPr>
            <p:spPr bwMode="auto">
              <a:xfrm flipV="1">
                <a:off x="4356" y="11044"/>
                <a:ext cx="2336"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15"/>
              <p:cNvSpPr>
                <a:spLocks noChangeShapeType="1"/>
              </p:cNvSpPr>
              <p:nvPr/>
            </p:nvSpPr>
            <p:spPr bwMode="auto">
              <a:xfrm flipV="1">
                <a:off x="4356" y="9581"/>
                <a:ext cx="2334"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16"/>
              <p:cNvSpPr>
                <a:spLocks noChangeShapeType="1"/>
              </p:cNvSpPr>
              <p:nvPr/>
            </p:nvSpPr>
            <p:spPr bwMode="auto">
              <a:xfrm flipV="1">
                <a:off x="4357" y="10025"/>
                <a:ext cx="2334"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Text Box 17"/>
              <p:cNvSpPr txBox="1">
                <a:spLocks noChangeArrowheads="1"/>
              </p:cNvSpPr>
              <p:nvPr/>
            </p:nvSpPr>
            <p:spPr bwMode="auto">
              <a:xfrm>
                <a:off x="4483" y="12101"/>
                <a:ext cx="40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itchFamily="18" charset="0"/>
                  </a:rPr>
                  <a:t>状态 </a:t>
                </a:r>
                <a:endParaRPr lang="zh-CN" altLang="en-US"/>
              </a:p>
            </p:txBody>
          </p:sp>
          <p:sp>
            <p:nvSpPr>
              <p:cNvPr id="6162" name="Text Box 18"/>
              <p:cNvSpPr txBox="1">
                <a:spLocks noChangeArrowheads="1"/>
              </p:cNvSpPr>
              <p:nvPr/>
            </p:nvSpPr>
            <p:spPr bwMode="auto">
              <a:xfrm>
                <a:off x="5123" y="12113"/>
                <a:ext cx="79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itchFamily="18" charset="0"/>
                  </a:rPr>
                  <a:t>文法符号</a:t>
                </a:r>
                <a:r>
                  <a:rPr lang="zh-CN" altLang="en-US" sz="900">
                    <a:latin typeface="Times New Roman" pitchFamily="18" charset="0"/>
                  </a:rPr>
                  <a:t> </a:t>
                </a:r>
                <a:endParaRPr lang="zh-CN" altLang="en-US"/>
              </a:p>
            </p:txBody>
          </p:sp>
          <p:sp>
            <p:nvSpPr>
              <p:cNvPr id="6163" name="Text Box 19"/>
              <p:cNvSpPr txBox="1">
                <a:spLocks noChangeArrowheads="1"/>
              </p:cNvSpPr>
              <p:nvPr/>
            </p:nvSpPr>
            <p:spPr bwMode="auto">
              <a:xfrm>
                <a:off x="6010" y="12087"/>
                <a:ext cx="49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itchFamily="18" charset="0"/>
                  </a:rPr>
                  <a:t>语义值</a:t>
                </a:r>
                <a:endParaRPr lang="zh-CN" altLang="en-US"/>
              </a:p>
            </p:txBody>
          </p:sp>
          <p:sp>
            <p:nvSpPr>
              <p:cNvPr id="6164" name="Text Box 20"/>
              <p:cNvSpPr txBox="1">
                <a:spLocks noChangeArrowheads="1"/>
              </p:cNvSpPr>
              <p:nvPr/>
            </p:nvSpPr>
            <p:spPr bwMode="auto">
              <a:xfrm>
                <a:off x="4483" y="11593"/>
                <a:ext cx="40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latin typeface="Times New Roman" pitchFamily="18" charset="0"/>
                  </a:rPr>
                  <a:t>S</a:t>
                </a:r>
                <a:r>
                  <a:rPr lang="en-US" altLang="zh-CN" baseline="-25000">
                    <a:latin typeface="Times New Roman" pitchFamily="18" charset="0"/>
                  </a:rPr>
                  <a:t>0</a:t>
                </a:r>
                <a:endParaRPr lang="en-US" altLang="zh-CN"/>
              </a:p>
            </p:txBody>
          </p:sp>
          <p:sp>
            <p:nvSpPr>
              <p:cNvPr id="6165" name="Text Box 21"/>
              <p:cNvSpPr txBox="1">
                <a:spLocks noChangeArrowheads="1"/>
              </p:cNvSpPr>
              <p:nvPr/>
            </p:nvSpPr>
            <p:spPr bwMode="auto">
              <a:xfrm>
                <a:off x="4496" y="11163"/>
                <a:ext cx="40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latin typeface="Times New Roman" pitchFamily="18" charset="0"/>
                  </a:rPr>
                  <a:t>S</a:t>
                </a:r>
                <a:r>
                  <a:rPr lang="en-US" altLang="zh-CN" baseline="-25000">
                    <a:latin typeface="Times New Roman" pitchFamily="18" charset="0"/>
                  </a:rPr>
                  <a:t>1</a:t>
                </a:r>
                <a:endParaRPr lang="en-US" altLang="zh-CN">
                  <a:latin typeface="Times New Roman" pitchFamily="18" charset="0"/>
                </a:endParaRPr>
              </a:p>
              <a:p>
                <a:endParaRPr lang="en-US" altLang="zh-CN"/>
              </a:p>
            </p:txBody>
          </p:sp>
          <p:sp>
            <p:nvSpPr>
              <p:cNvPr id="6166" name="Text Box 22"/>
              <p:cNvSpPr txBox="1">
                <a:spLocks noChangeArrowheads="1"/>
              </p:cNvSpPr>
              <p:nvPr/>
            </p:nvSpPr>
            <p:spPr bwMode="auto">
              <a:xfrm>
                <a:off x="4523" y="9647"/>
                <a:ext cx="39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latin typeface="Times New Roman" pitchFamily="18" charset="0"/>
                  </a:rPr>
                  <a:t>S</a:t>
                </a:r>
                <a:r>
                  <a:rPr lang="en-US" altLang="zh-CN" baseline="-25000">
                    <a:latin typeface="Times New Roman" pitchFamily="18" charset="0"/>
                  </a:rPr>
                  <a:t>K</a:t>
                </a:r>
                <a:endParaRPr lang="en-US" altLang="zh-CN">
                  <a:latin typeface="Times New Roman" pitchFamily="18" charset="0"/>
                </a:endParaRPr>
              </a:p>
              <a:p>
                <a:endParaRPr lang="en-US" altLang="zh-CN"/>
              </a:p>
            </p:txBody>
          </p:sp>
          <p:sp>
            <p:nvSpPr>
              <p:cNvPr id="6167" name="Text Box 23"/>
              <p:cNvSpPr txBox="1">
                <a:spLocks noChangeArrowheads="1"/>
              </p:cNvSpPr>
              <p:nvPr/>
            </p:nvSpPr>
            <p:spPr bwMode="auto">
              <a:xfrm>
                <a:off x="5398" y="11617"/>
                <a:ext cx="19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 </a:t>
                </a:r>
                <a:endParaRPr lang="en-US" altLang="zh-CN"/>
              </a:p>
            </p:txBody>
          </p:sp>
          <p:sp>
            <p:nvSpPr>
              <p:cNvPr id="6168" name="Text Box 24"/>
              <p:cNvSpPr txBox="1">
                <a:spLocks noChangeArrowheads="1"/>
              </p:cNvSpPr>
              <p:nvPr/>
            </p:nvSpPr>
            <p:spPr bwMode="auto">
              <a:xfrm>
                <a:off x="5384" y="11109"/>
                <a:ext cx="25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X</a:t>
                </a:r>
                <a:r>
                  <a:rPr lang="en-US" altLang="zh-CN" baseline="-25000">
                    <a:latin typeface="Times New Roman" pitchFamily="18" charset="0"/>
                  </a:rPr>
                  <a:t>1</a:t>
                </a:r>
                <a:endParaRPr lang="en-US" altLang="zh-CN"/>
              </a:p>
            </p:txBody>
          </p:sp>
          <p:sp>
            <p:nvSpPr>
              <p:cNvPr id="6169" name="Text Box 25"/>
              <p:cNvSpPr txBox="1">
                <a:spLocks noChangeArrowheads="1"/>
              </p:cNvSpPr>
              <p:nvPr/>
            </p:nvSpPr>
            <p:spPr bwMode="auto">
              <a:xfrm>
                <a:off x="5344" y="9660"/>
                <a:ext cx="2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X</a:t>
                </a:r>
                <a:r>
                  <a:rPr lang="en-US" altLang="zh-CN" baseline="-25000">
                    <a:latin typeface="Times New Roman" pitchFamily="18" charset="0"/>
                  </a:rPr>
                  <a:t>K</a:t>
                </a:r>
                <a:endParaRPr lang="en-US" altLang="zh-CN">
                  <a:latin typeface="Times New Roman" pitchFamily="18" charset="0"/>
                </a:endParaRPr>
              </a:p>
              <a:p>
                <a:endParaRPr lang="en-US" altLang="zh-CN"/>
              </a:p>
            </p:txBody>
          </p:sp>
          <p:sp>
            <p:nvSpPr>
              <p:cNvPr id="6170" name="Text Box 26"/>
              <p:cNvSpPr txBox="1">
                <a:spLocks noChangeArrowheads="1"/>
              </p:cNvSpPr>
              <p:nvPr/>
            </p:nvSpPr>
            <p:spPr bwMode="auto">
              <a:xfrm>
                <a:off x="5970" y="11135"/>
                <a:ext cx="49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V</a:t>
                </a:r>
                <a:r>
                  <a:rPr lang="en-US" altLang="zh-CN" baseline="-25000">
                    <a:latin typeface="Times New Roman" pitchFamily="18" charset="0"/>
                  </a:rPr>
                  <a:t>1</a:t>
                </a:r>
                <a:r>
                  <a:rPr lang="en-US" altLang="zh-CN">
                    <a:latin typeface="Times New Roman" pitchFamily="18" charset="0"/>
                  </a:rPr>
                  <a:t>.val</a:t>
                </a:r>
                <a:endParaRPr lang="en-US" altLang="zh-CN"/>
              </a:p>
            </p:txBody>
          </p:sp>
          <p:sp>
            <p:nvSpPr>
              <p:cNvPr id="6171" name="Text Box 27"/>
              <p:cNvSpPr txBox="1">
                <a:spLocks noChangeArrowheads="1"/>
              </p:cNvSpPr>
              <p:nvPr/>
            </p:nvSpPr>
            <p:spPr bwMode="auto">
              <a:xfrm>
                <a:off x="6036" y="9673"/>
                <a:ext cx="49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Times New Roman" pitchFamily="18" charset="0"/>
                  </a:rPr>
                  <a:t>V</a:t>
                </a:r>
                <a:r>
                  <a:rPr lang="en-US" altLang="zh-CN" sz="1600" baseline="-25000">
                    <a:latin typeface="Times New Roman" pitchFamily="18" charset="0"/>
                  </a:rPr>
                  <a:t>k.</a:t>
                </a:r>
                <a:r>
                  <a:rPr lang="en-US" altLang="zh-CN" sz="1600">
                    <a:latin typeface="Times New Roman" pitchFamily="18" charset="0"/>
                  </a:rPr>
                  <a:t>val</a:t>
                </a:r>
                <a:endParaRPr lang="en-US" altLang="zh-CN" sz="1600"/>
              </a:p>
            </p:txBody>
          </p:sp>
          <p:sp>
            <p:nvSpPr>
              <p:cNvPr id="6172" name="Text Box 28"/>
              <p:cNvSpPr txBox="1">
                <a:spLocks noChangeArrowheads="1"/>
              </p:cNvSpPr>
              <p:nvPr/>
            </p:nvSpPr>
            <p:spPr bwMode="auto">
              <a:xfrm>
                <a:off x="4627" y="10458"/>
                <a:ext cx="3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p>
                <a:pPr algn="just"/>
                <a:r>
                  <a:rPr lang="en-US" altLang="zh-CN" sz="1000">
                    <a:latin typeface="Times New Roman" pitchFamily="18" charset="0"/>
                    <a:sym typeface="Symbol" pitchFamily="18" charset="2"/>
                  </a:rPr>
                  <a:t></a:t>
                </a:r>
                <a:endParaRPr lang="en-US" altLang="zh-CN"/>
              </a:p>
            </p:txBody>
          </p:sp>
          <p:sp>
            <p:nvSpPr>
              <p:cNvPr id="6173" name="Text Box 29"/>
              <p:cNvSpPr txBox="1">
                <a:spLocks noChangeArrowheads="1"/>
              </p:cNvSpPr>
              <p:nvPr/>
            </p:nvSpPr>
            <p:spPr bwMode="auto">
              <a:xfrm>
                <a:off x="5331" y="10434"/>
                <a:ext cx="3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p>
                <a:pPr algn="just"/>
                <a:r>
                  <a:rPr lang="en-US" altLang="zh-CN" sz="1000">
                    <a:latin typeface="Times New Roman" pitchFamily="18" charset="0"/>
                    <a:sym typeface="Symbol" pitchFamily="18" charset="2"/>
                  </a:rPr>
                  <a:t></a:t>
                </a:r>
                <a:endParaRPr lang="en-US" altLang="zh-CN"/>
              </a:p>
            </p:txBody>
          </p:sp>
          <p:sp>
            <p:nvSpPr>
              <p:cNvPr id="6174" name="Text Box 30"/>
              <p:cNvSpPr txBox="1">
                <a:spLocks noChangeArrowheads="1"/>
              </p:cNvSpPr>
              <p:nvPr/>
            </p:nvSpPr>
            <p:spPr bwMode="auto">
              <a:xfrm>
                <a:off x="6074" y="10448"/>
                <a:ext cx="3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p>
                <a:pPr algn="just"/>
                <a:r>
                  <a:rPr lang="en-US" altLang="zh-CN" sz="1000">
                    <a:latin typeface="Times New Roman" pitchFamily="18" charset="0"/>
                    <a:sym typeface="Symbol" pitchFamily="18" charset="2"/>
                  </a:rPr>
                  <a:t></a:t>
                </a:r>
                <a:endParaRPr lang="en-US" altLang="zh-CN"/>
              </a:p>
            </p:txBody>
          </p:sp>
          <p:sp>
            <p:nvSpPr>
              <p:cNvPr id="6175" name="Text Box 31"/>
              <p:cNvSpPr txBox="1">
                <a:spLocks noChangeArrowheads="1"/>
              </p:cNvSpPr>
              <p:nvPr/>
            </p:nvSpPr>
            <p:spPr bwMode="auto">
              <a:xfrm>
                <a:off x="6126" y="11631"/>
                <a:ext cx="24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a:t>
                </a:r>
                <a:endParaRPr lang="en-US" altLang="zh-CN"/>
              </a:p>
            </p:txBody>
          </p:sp>
          <p:sp>
            <p:nvSpPr>
              <p:cNvPr id="6176" name="Line 32"/>
              <p:cNvSpPr>
                <a:spLocks noChangeShapeType="1"/>
              </p:cNvSpPr>
              <p:nvPr/>
            </p:nvSpPr>
            <p:spPr bwMode="auto">
              <a:xfrm>
                <a:off x="3768" y="9585"/>
                <a:ext cx="584"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7" name="Text Box 33"/>
              <p:cNvSpPr txBox="1">
                <a:spLocks noChangeArrowheads="1"/>
              </p:cNvSpPr>
              <p:nvPr/>
            </p:nvSpPr>
            <p:spPr bwMode="auto">
              <a:xfrm>
                <a:off x="3350" y="9451"/>
                <a:ext cx="39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latin typeface="Times New Roman" pitchFamily="18" charset="0"/>
                  </a:rPr>
                  <a:t>TOP</a:t>
                </a:r>
              </a:p>
              <a:p>
                <a:endParaRPr lang="en-US" altLang="zh-CN"/>
              </a:p>
            </p:txBody>
          </p:sp>
          <p:sp>
            <p:nvSpPr>
              <p:cNvPr id="6178" name="Text Box 34"/>
              <p:cNvSpPr txBox="1">
                <a:spLocks noChangeArrowheads="1"/>
              </p:cNvSpPr>
              <p:nvPr/>
            </p:nvSpPr>
            <p:spPr bwMode="auto">
              <a:xfrm>
                <a:off x="4688" y="12612"/>
                <a:ext cx="170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dirty="0" smtClean="0">
                    <a:latin typeface="Times New Roman" pitchFamily="18" charset="0"/>
                  </a:rPr>
                  <a:t>扩</a:t>
                </a:r>
                <a:r>
                  <a:rPr lang="zh-CN" altLang="en-US" dirty="0">
                    <a:latin typeface="Times New Roman" pitchFamily="18" charset="0"/>
                  </a:rPr>
                  <a:t>充的 </a:t>
                </a:r>
                <a:r>
                  <a:rPr lang="en-US" altLang="zh-CN" dirty="0">
                    <a:latin typeface="Times New Roman" pitchFamily="18" charset="0"/>
                  </a:rPr>
                  <a:t>LR</a:t>
                </a:r>
                <a:r>
                  <a:rPr lang="zh-CN" altLang="en-US" dirty="0">
                    <a:latin typeface="Times New Roman" pitchFamily="18" charset="0"/>
                  </a:rPr>
                  <a:t>分析栈</a:t>
                </a:r>
                <a:endParaRPr lang="zh-CN" altLang="en-US" dirty="0"/>
              </a:p>
            </p:txBody>
          </p:sp>
        </p:grpSp>
      </p:grpSp>
    </p:spTree>
    <p:extLst>
      <p:ext uri="{BB962C8B-B14F-4D97-AF65-F5344CB8AC3E}">
        <p14:creationId xmlns:p14="http://schemas.microsoft.com/office/powerpoint/2010/main" val="2084832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ED9181C-FFB2-4A50-B12E-81534B0106DC}" type="slidenum">
              <a:rPr lang="en-US" altLang="zh-CN" sz="1400" b="0" smtClean="0">
                <a:latin typeface="Times New Roman" pitchFamily="18" charset="0"/>
              </a:rPr>
              <a:pPr eaLnBrk="1" hangingPunct="1"/>
              <a:t>40</a:t>
            </a:fld>
            <a:endParaRPr lang="en-US" altLang="zh-CN" sz="1400" b="0" smtClean="0">
              <a:latin typeface="Times New Roman" pitchFamily="18" charset="0"/>
            </a:endParaRPr>
          </a:p>
        </p:txBody>
      </p:sp>
      <p:sp>
        <p:nvSpPr>
          <p:cNvPr id="34819" name="Rectangle 2"/>
          <p:cNvSpPr>
            <a:spLocks noGrp="1" noChangeArrowheads="1"/>
          </p:cNvSpPr>
          <p:nvPr>
            <p:ph type="title"/>
          </p:nvPr>
        </p:nvSpPr>
        <p:spPr>
          <a:xfrm>
            <a:off x="1916705" y="278650"/>
            <a:ext cx="6530713" cy="1485165"/>
          </a:xfrm>
        </p:spPr>
        <p:txBody>
          <a:bodyPr/>
          <a:lstStyle/>
          <a:p>
            <a:pPr eaLnBrk="1" hangingPunct="1"/>
            <a:r>
              <a:rPr lang="zh-CN" altLang="en-US" sz="2800" dirty="0" smtClean="0">
                <a:solidFill>
                  <a:schemeClr val="tx1"/>
                </a:solidFill>
                <a:latin typeface="Times New Roman" panose="02020603050405020304" pitchFamily="18" charset="0"/>
                <a:cs typeface="Times New Roman" panose="02020603050405020304" pitchFamily="18" charset="0"/>
              </a:rPr>
              <a:t>考虑如下翻译方案：</a:t>
            </a:r>
            <a:br>
              <a:rPr lang="zh-CN" altLang="en-US" sz="2800" dirty="0" smtClean="0">
                <a:solidFill>
                  <a:schemeClr val="tx1"/>
                </a:solidFill>
                <a:latin typeface="Times New Roman" panose="02020603050405020304" pitchFamily="18" charset="0"/>
                <a:cs typeface="Times New Roman" panose="02020603050405020304" pitchFamily="18" charset="0"/>
              </a:rPr>
            </a:br>
            <a:r>
              <a:rPr lang="zh-CN" altLang="en-US"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S</a:t>
            </a:r>
            <a:r>
              <a:rPr lang="en-US" altLang="zh-CN" sz="2400" dirty="0"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smtClean="0">
                <a:solidFill>
                  <a:schemeClr val="tx1"/>
                </a:solidFill>
                <a:latin typeface="Times New Roman" panose="02020603050405020304" pitchFamily="18" charset="0"/>
                <a:cs typeface="Times New Roman" panose="02020603050405020304" pitchFamily="18" charset="0"/>
              </a:rPr>
              <a:t>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2</a:t>
            </a:r>
            <a:r>
              <a:rPr lang="en-US" altLang="zh-CN" sz="2400" dirty="0" smtClean="0">
                <a:solidFill>
                  <a:schemeClr val="tx1"/>
                </a:solidFill>
                <a:latin typeface="Times New Roman" panose="02020603050405020304" pitchFamily="18" charset="0"/>
                <a:cs typeface="Times New Roman" panose="02020603050405020304" pitchFamily="18" charset="0"/>
              </a:rPr>
              <a:t> { 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1</a:t>
            </a:r>
            <a:r>
              <a:rPr lang="en-US" altLang="zh-CN" sz="2400" dirty="0" smtClean="0">
                <a:solidFill>
                  <a:schemeClr val="tx1"/>
                </a:solidFill>
                <a:latin typeface="Times New Roman" panose="02020603050405020304" pitchFamily="18" charset="0"/>
                <a:cs typeface="Times New Roman" panose="02020603050405020304" pitchFamily="18" charset="0"/>
              </a:rPr>
              <a:t>.in=1</a:t>
            </a:r>
            <a:r>
              <a:rPr lang="zh-CN" altLang="en-US"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chemeClr val="tx1"/>
                </a:solidFill>
                <a:latin typeface="Times New Roman" panose="02020603050405020304" pitchFamily="18" charset="0"/>
                <a:cs typeface="Times New Roman" panose="02020603050405020304" pitchFamily="18" charset="0"/>
              </a:rPr>
              <a:t>A</a:t>
            </a:r>
            <a:r>
              <a:rPr lang="en-US" altLang="zh-CN" sz="2400" baseline="-25000" dirty="0" smtClean="0">
                <a:solidFill>
                  <a:schemeClr val="tx1"/>
                </a:solidFill>
                <a:latin typeface="Times New Roman" panose="02020603050405020304" pitchFamily="18" charset="0"/>
                <a:cs typeface="Times New Roman" panose="02020603050405020304" pitchFamily="18" charset="0"/>
              </a:rPr>
              <a:t>2</a:t>
            </a:r>
            <a:r>
              <a:rPr lang="en-US" altLang="zh-CN" sz="2400" dirty="0" smtClean="0">
                <a:solidFill>
                  <a:schemeClr val="tx1"/>
                </a:solidFill>
                <a:latin typeface="Times New Roman" panose="02020603050405020304" pitchFamily="18" charset="0"/>
                <a:cs typeface="Times New Roman" panose="02020603050405020304" pitchFamily="18" charset="0"/>
              </a:rPr>
              <a:t>.in=2 }</a:t>
            </a:r>
            <a:br>
              <a:rPr lang="en-US" altLang="zh-CN" sz="2400" dirty="0" smtClean="0">
                <a:solidFill>
                  <a:schemeClr val="tx1"/>
                </a:solidFill>
                <a:latin typeface="Times New Roman" panose="02020603050405020304" pitchFamily="18" charset="0"/>
                <a:cs typeface="Times New Roman" panose="02020603050405020304" pitchFamily="18" charset="0"/>
              </a:rPr>
            </a:b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A</a:t>
            </a:r>
            <a:r>
              <a:rPr lang="en-US" altLang="zh-CN" sz="2400" dirty="0" err="1" smtClean="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2400" dirty="0" err="1" smtClean="0">
                <a:solidFill>
                  <a:schemeClr val="tx1"/>
                </a:solidFill>
                <a:latin typeface="Times New Roman" panose="02020603050405020304" pitchFamily="18" charset="0"/>
                <a:cs typeface="Times New Roman" panose="02020603050405020304" pitchFamily="18" charset="0"/>
              </a:rPr>
              <a:t>a</a:t>
            </a:r>
            <a:r>
              <a:rPr lang="en-US" altLang="zh-CN" sz="2400" dirty="0" smtClean="0">
                <a:solidFill>
                  <a:schemeClr val="tx1"/>
                </a:solidFill>
                <a:latin typeface="Times New Roman" panose="02020603050405020304" pitchFamily="18" charset="0"/>
                <a:cs typeface="Times New Roman" panose="02020603050405020304" pitchFamily="18" charset="0"/>
              </a:rPr>
              <a:t> { print(A.in) }</a:t>
            </a:r>
            <a:endParaRPr lang="en-US" altLang="zh-CN" sz="2800" dirty="0" smtClean="0">
              <a:solidFill>
                <a:schemeClr val="tx1"/>
              </a:solidFill>
              <a:latin typeface="Times New Roman" panose="02020603050405020304" pitchFamily="18" charset="0"/>
              <a:cs typeface="Times New Roman" panose="02020603050405020304" pitchFamily="18" charset="0"/>
            </a:endParaRPr>
          </a:p>
        </p:txBody>
      </p:sp>
      <p:grpSp>
        <p:nvGrpSpPr>
          <p:cNvPr id="353283" name="Group 3"/>
          <p:cNvGrpSpPr>
            <a:grpSpLocks/>
          </p:cNvGrpSpPr>
          <p:nvPr/>
        </p:nvGrpSpPr>
        <p:grpSpPr bwMode="auto">
          <a:xfrm>
            <a:off x="1884363" y="1985963"/>
            <a:ext cx="6018212" cy="1824037"/>
            <a:chOff x="-4" y="0"/>
            <a:chExt cx="20012" cy="19998"/>
          </a:xfrm>
        </p:grpSpPr>
        <p:sp>
          <p:nvSpPr>
            <p:cNvPr id="34835" name="Rectangle 4"/>
            <p:cNvSpPr>
              <a:spLocks noChangeArrowheads="1"/>
            </p:cNvSpPr>
            <p:nvPr/>
          </p:nvSpPr>
          <p:spPr bwMode="auto">
            <a:xfrm>
              <a:off x="6006" y="0"/>
              <a:ext cx="1051" cy="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S</a:t>
              </a:r>
            </a:p>
          </p:txBody>
        </p:sp>
        <p:sp>
          <p:nvSpPr>
            <p:cNvPr id="34836" name="Rectangle 5"/>
            <p:cNvSpPr>
              <a:spLocks noChangeArrowheads="1"/>
            </p:cNvSpPr>
            <p:nvPr/>
          </p:nvSpPr>
          <p:spPr bwMode="auto">
            <a:xfrm>
              <a:off x="2857" y="6709"/>
              <a:ext cx="17151" cy="5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dirty="0">
                  <a:ea typeface="宋体" pitchFamily="2" charset="-122"/>
                </a:rPr>
                <a:t>A1                 A2      </a:t>
              </a:r>
              <a:r>
                <a:rPr lang="en-US" altLang="zh-CN" sz="1800" dirty="0">
                  <a:solidFill>
                    <a:srgbClr val="0000FF"/>
                  </a:solidFill>
                  <a:ea typeface="宋体" pitchFamily="2" charset="-122"/>
                </a:rPr>
                <a:t>{A1.in=1;A2.in=2}</a:t>
              </a:r>
            </a:p>
          </p:txBody>
        </p:sp>
        <p:sp>
          <p:nvSpPr>
            <p:cNvPr id="34837" name="Rectangle 6"/>
            <p:cNvSpPr>
              <a:spLocks noChangeArrowheads="1"/>
            </p:cNvSpPr>
            <p:nvPr/>
          </p:nvSpPr>
          <p:spPr bwMode="auto">
            <a:xfrm>
              <a:off x="-4" y="14937"/>
              <a:ext cx="8355" cy="5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a  </a:t>
              </a:r>
              <a:r>
                <a:rPr lang="en-US" altLang="zh-CN" sz="1800">
                  <a:solidFill>
                    <a:srgbClr val="0000FF"/>
                  </a:solidFill>
                  <a:ea typeface="宋体" pitchFamily="2" charset="-122"/>
                </a:rPr>
                <a:t>{print(A.in)}</a:t>
              </a:r>
              <a:endParaRPr lang="en-US" altLang="zh-CN" sz="1800">
                <a:ea typeface="宋体" pitchFamily="2" charset="-122"/>
              </a:endParaRPr>
            </a:p>
          </p:txBody>
        </p:sp>
        <p:sp>
          <p:nvSpPr>
            <p:cNvPr id="34838" name="Rectangle 7"/>
            <p:cNvSpPr>
              <a:spLocks noChangeArrowheads="1"/>
            </p:cNvSpPr>
            <p:nvPr/>
          </p:nvSpPr>
          <p:spPr bwMode="auto">
            <a:xfrm>
              <a:off x="7292" y="14632"/>
              <a:ext cx="8989" cy="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a     </a:t>
              </a:r>
              <a:r>
                <a:rPr lang="en-US" altLang="zh-CN" sz="1800">
                  <a:solidFill>
                    <a:srgbClr val="0000FF"/>
                  </a:solidFill>
                  <a:ea typeface="宋体" pitchFamily="2" charset="-122"/>
                </a:rPr>
                <a:t>{print(A.in)}</a:t>
              </a:r>
              <a:endParaRPr lang="en-US" altLang="zh-CN" sz="1800">
                <a:ea typeface="宋体" pitchFamily="2" charset="-122"/>
              </a:endParaRPr>
            </a:p>
          </p:txBody>
        </p:sp>
        <p:sp>
          <p:nvSpPr>
            <p:cNvPr id="34839" name="Line 8"/>
            <p:cNvSpPr>
              <a:spLocks noChangeShapeType="1"/>
            </p:cNvSpPr>
            <p:nvPr/>
          </p:nvSpPr>
          <p:spPr bwMode="auto">
            <a:xfrm flipH="1">
              <a:off x="3149" y="3356"/>
              <a:ext cx="2930" cy="37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0" name="Line 9"/>
            <p:cNvSpPr>
              <a:spLocks noChangeShapeType="1"/>
            </p:cNvSpPr>
            <p:nvPr/>
          </p:nvSpPr>
          <p:spPr bwMode="auto">
            <a:xfrm>
              <a:off x="6364" y="3356"/>
              <a:ext cx="2456" cy="391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1" name="Line 10"/>
            <p:cNvSpPr>
              <a:spLocks noChangeShapeType="1"/>
            </p:cNvSpPr>
            <p:nvPr/>
          </p:nvSpPr>
          <p:spPr bwMode="auto">
            <a:xfrm>
              <a:off x="6649" y="2769"/>
              <a:ext cx="6953" cy="4302"/>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2" name="Line 11"/>
            <p:cNvSpPr>
              <a:spLocks noChangeShapeType="1"/>
            </p:cNvSpPr>
            <p:nvPr/>
          </p:nvSpPr>
          <p:spPr bwMode="auto">
            <a:xfrm flipH="1">
              <a:off x="532" y="10261"/>
              <a:ext cx="2456" cy="48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3" name="Line 12"/>
            <p:cNvSpPr>
              <a:spLocks noChangeShapeType="1"/>
            </p:cNvSpPr>
            <p:nvPr/>
          </p:nvSpPr>
          <p:spPr bwMode="auto">
            <a:xfrm>
              <a:off x="3318" y="10249"/>
              <a:ext cx="878" cy="4851"/>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4" name="Line 13"/>
            <p:cNvSpPr>
              <a:spLocks noChangeShapeType="1"/>
            </p:cNvSpPr>
            <p:nvPr/>
          </p:nvSpPr>
          <p:spPr bwMode="auto">
            <a:xfrm flipH="1">
              <a:off x="7750" y="10261"/>
              <a:ext cx="1174" cy="543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5" name="Line 14"/>
            <p:cNvSpPr>
              <a:spLocks noChangeShapeType="1"/>
            </p:cNvSpPr>
            <p:nvPr/>
          </p:nvSpPr>
          <p:spPr bwMode="auto">
            <a:xfrm>
              <a:off x="9154" y="9865"/>
              <a:ext cx="2277" cy="5060"/>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3295" name="Group 15"/>
          <p:cNvGrpSpPr>
            <a:grpSpLocks/>
          </p:cNvGrpSpPr>
          <p:nvPr/>
        </p:nvGrpSpPr>
        <p:grpSpPr bwMode="auto">
          <a:xfrm>
            <a:off x="1285875" y="4291013"/>
            <a:ext cx="6334125" cy="1804987"/>
            <a:chOff x="810" y="2703"/>
            <a:chExt cx="3990" cy="1137"/>
          </a:xfrm>
        </p:grpSpPr>
        <p:sp>
          <p:nvSpPr>
            <p:cNvPr id="34824" name="Rectangle 16"/>
            <p:cNvSpPr>
              <a:spLocks noChangeArrowheads="1"/>
            </p:cNvSpPr>
            <p:nvPr/>
          </p:nvSpPr>
          <p:spPr bwMode="auto">
            <a:xfrm>
              <a:off x="2039" y="3548"/>
              <a:ext cx="135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a  </a:t>
              </a:r>
              <a:r>
                <a:rPr lang="en-US" altLang="zh-CN" sz="1800">
                  <a:solidFill>
                    <a:srgbClr val="0000FF"/>
                  </a:solidFill>
                  <a:ea typeface="宋体" pitchFamily="2" charset="-122"/>
                </a:rPr>
                <a:t>{print(A.in)}</a:t>
              </a:r>
              <a:endParaRPr lang="en-US" altLang="zh-CN" sz="1800">
                <a:ea typeface="宋体" pitchFamily="2" charset="-122"/>
              </a:endParaRPr>
            </a:p>
          </p:txBody>
        </p:sp>
        <p:sp>
          <p:nvSpPr>
            <p:cNvPr id="34825" name="Rectangle 17"/>
            <p:cNvSpPr>
              <a:spLocks noChangeArrowheads="1"/>
            </p:cNvSpPr>
            <p:nvPr/>
          </p:nvSpPr>
          <p:spPr bwMode="auto">
            <a:xfrm>
              <a:off x="2509" y="2703"/>
              <a:ext cx="17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S</a:t>
              </a:r>
            </a:p>
          </p:txBody>
        </p:sp>
        <p:sp>
          <p:nvSpPr>
            <p:cNvPr id="34826" name="Rectangle 18"/>
            <p:cNvSpPr>
              <a:spLocks noChangeArrowheads="1"/>
            </p:cNvSpPr>
            <p:nvPr/>
          </p:nvSpPr>
          <p:spPr bwMode="auto">
            <a:xfrm>
              <a:off x="810" y="3085"/>
              <a:ext cx="3199"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r>
                <a:rPr lang="en-US" altLang="zh-CN" sz="1800">
                  <a:solidFill>
                    <a:srgbClr val="0000FF"/>
                  </a:solidFill>
                  <a:ea typeface="宋体" pitchFamily="2" charset="-122"/>
                </a:rPr>
                <a:t> {A1.in=1;A2.in=2}</a:t>
              </a:r>
              <a:r>
                <a:rPr lang="en-US" altLang="zh-CN" sz="1800">
                  <a:ea typeface="宋体" pitchFamily="2" charset="-122"/>
                </a:rPr>
                <a:t>  A1             A2  </a:t>
              </a:r>
            </a:p>
          </p:txBody>
        </p:sp>
        <p:sp>
          <p:nvSpPr>
            <p:cNvPr id="34827" name="Rectangle 19"/>
            <p:cNvSpPr>
              <a:spLocks noChangeArrowheads="1"/>
            </p:cNvSpPr>
            <p:nvPr/>
          </p:nvSpPr>
          <p:spPr bwMode="auto">
            <a:xfrm>
              <a:off x="3340" y="3554"/>
              <a:ext cx="14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1800">
                  <a:ea typeface="宋体" pitchFamily="2" charset="-122"/>
                </a:rPr>
                <a:t>a   </a:t>
              </a:r>
              <a:r>
                <a:rPr lang="en-US" altLang="zh-CN" sz="1800">
                  <a:solidFill>
                    <a:srgbClr val="0000FF"/>
                  </a:solidFill>
                  <a:ea typeface="宋体" pitchFamily="2" charset="-122"/>
                </a:rPr>
                <a:t>{print(A.in)}</a:t>
              </a:r>
              <a:endParaRPr lang="en-US" altLang="zh-CN" sz="1800">
                <a:ea typeface="宋体" pitchFamily="2" charset="-122"/>
              </a:endParaRPr>
            </a:p>
          </p:txBody>
        </p:sp>
        <p:sp>
          <p:nvSpPr>
            <p:cNvPr id="34828" name="Line 20"/>
            <p:cNvSpPr>
              <a:spLocks noChangeShapeType="1"/>
            </p:cNvSpPr>
            <p:nvPr/>
          </p:nvSpPr>
          <p:spPr bwMode="auto">
            <a:xfrm>
              <a:off x="2561" y="2894"/>
              <a:ext cx="112" cy="1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29" name="Line 21"/>
            <p:cNvSpPr>
              <a:spLocks noChangeShapeType="1"/>
            </p:cNvSpPr>
            <p:nvPr/>
          </p:nvSpPr>
          <p:spPr bwMode="auto">
            <a:xfrm>
              <a:off x="2630" y="2862"/>
              <a:ext cx="951" cy="24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0" name="Line 22"/>
            <p:cNvSpPr>
              <a:spLocks noChangeShapeType="1"/>
            </p:cNvSpPr>
            <p:nvPr/>
          </p:nvSpPr>
          <p:spPr bwMode="auto">
            <a:xfrm flipH="1">
              <a:off x="1755" y="2862"/>
              <a:ext cx="723" cy="211"/>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1" name="Line 23"/>
            <p:cNvSpPr>
              <a:spLocks noChangeShapeType="1"/>
            </p:cNvSpPr>
            <p:nvPr/>
          </p:nvSpPr>
          <p:spPr bwMode="auto">
            <a:xfrm flipH="1">
              <a:off x="2092" y="3284"/>
              <a:ext cx="591" cy="30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2" name="Line 24"/>
            <p:cNvSpPr>
              <a:spLocks noChangeShapeType="1"/>
            </p:cNvSpPr>
            <p:nvPr/>
          </p:nvSpPr>
          <p:spPr bwMode="auto">
            <a:xfrm>
              <a:off x="2747" y="3293"/>
              <a:ext cx="144" cy="275"/>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3" name="Line 25"/>
            <p:cNvSpPr>
              <a:spLocks noChangeShapeType="1"/>
            </p:cNvSpPr>
            <p:nvPr/>
          </p:nvSpPr>
          <p:spPr bwMode="auto">
            <a:xfrm flipH="1">
              <a:off x="3404" y="3262"/>
              <a:ext cx="190" cy="30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34" name="Line 26"/>
            <p:cNvSpPr>
              <a:spLocks noChangeShapeType="1"/>
            </p:cNvSpPr>
            <p:nvPr/>
          </p:nvSpPr>
          <p:spPr bwMode="auto">
            <a:xfrm>
              <a:off x="3643" y="3262"/>
              <a:ext cx="370" cy="286"/>
            </a:xfrm>
            <a:prstGeom prst="line">
              <a:avLst/>
            </a:prstGeom>
            <a:noFill/>
            <a:ln w="635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3307" name="Text Box 27"/>
          <p:cNvSpPr txBox="1">
            <a:spLocks noChangeArrowheads="1"/>
          </p:cNvSpPr>
          <p:nvPr/>
        </p:nvSpPr>
        <p:spPr bwMode="auto">
          <a:xfrm>
            <a:off x="7854950" y="5273675"/>
            <a:ext cx="7667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5400">
                <a:solidFill>
                  <a:srgbClr val="FF3300"/>
                </a:solidFill>
                <a:sym typeface="Symbol" pitchFamily="18" charset="2"/>
              </a:rPr>
              <a:t></a:t>
            </a:r>
          </a:p>
        </p:txBody>
      </p:sp>
      <p:sp>
        <p:nvSpPr>
          <p:cNvPr id="353308" name="Text Box 28"/>
          <p:cNvSpPr txBox="1">
            <a:spLocks noChangeArrowheads="1"/>
          </p:cNvSpPr>
          <p:nvPr/>
        </p:nvSpPr>
        <p:spPr bwMode="auto">
          <a:xfrm>
            <a:off x="8034338" y="2798763"/>
            <a:ext cx="766762"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r>
              <a:rPr lang="en-US" altLang="zh-CN" sz="6600">
                <a:solidFill>
                  <a:srgbClr val="FF3300"/>
                </a:solidFill>
                <a:sym typeface="Symbol" pitchFamily="18" charset="2"/>
              </a:rPr>
              <a:t></a:t>
            </a:r>
          </a:p>
        </p:txBody>
      </p:sp>
      <p:sp>
        <p:nvSpPr>
          <p:cNvPr id="30" name="Rectangle 2"/>
          <p:cNvSpPr txBox="1">
            <a:spLocks noChangeArrowheads="1"/>
          </p:cNvSpPr>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a:lstStyle>
          <a:p>
            <a:pPr eaLnBrk="1" hangingPunct="1"/>
            <a:r>
              <a:rPr lang="zh-CN" altLang="en-US" kern="0" dirty="0" smtClean="0"/>
              <a:t>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3283"/>
                                        </p:tgtEl>
                                        <p:attrNameLst>
                                          <p:attrName>style.visibility</p:attrName>
                                        </p:attrNameLst>
                                      </p:cBhvr>
                                      <p:to>
                                        <p:strVal val="visible"/>
                                      </p:to>
                                    </p:set>
                                    <p:animEffect transition="in" filter="wipe(up)">
                                      <p:cBhvr>
                                        <p:cTn id="7" dur="500"/>
                                        <p:tgtEl>
                                          <p:spTgt spid="353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308"/>
                                        </p:tgtEl>
                                        <p:attrNameLst>
                                          <p:attrName>style.visibility</p:attrName>
                                        </p:attrNameLst>
                                      </p:cBhvr>
                                      <p:to>
                                        <p:strVal val="visible"/>
                                      </p:to>
                                    </p:set>
                                    <p:animEffect transition="in" filter="wipe(left)">
                                      <p:cBhvr>
                                        <p:cTn id="12" dur="500"/>
                                        <p:tgtEl>
                                          <p:spTgt spid="353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53295"/>
                                        </p:tgtEl>
                                        <p:attrNameLst>
                                          <p:attrName>style.visibility</p:attrName>
                                        </p:attrNameLst>
                                      </p:cBhvr>
                                      <p:to>
                                        <p:strVal val="visible"/>
                                      </p:to>
                                    </p:set>
                                    <p:animEffect transition="in" filter="wipe(up)">
                                      <p:cBhvr>
                                        <p:cTn id="17" dur="500"/>
                                        <p:tgtEl>
                                          <p:spTgt spid="353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3307"/>
                                        </p:tgtEl>
                                        <p:attrNameLst>
                                          <p:attrName>style.visibility</p:attrName>
                                        </p:attrNameLst>
                                      </p:cBhvr>
                                      <p:to>
                                        <p:strVal val="visible"/>
                                      </p:to>
                                    </p:set>
                                    <p:animEffect transition="in" filter="wipe(left)">
                                      <p:cBhvr>
                                        <p:cTn id="22" dur="500"/>
                                        <p:tgtEl>
                                          <p:spTgt spid="353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07" grpId="0"/>
      <p:bldP spid="35330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A558C7A-C802-48F8-A968-AEDF8EA9EEBF}" type="slidenum">
              <a:rPr lang="en-US" altLang="zh-CN" sz="1400" b="0" smtClean="0">
                <a:latin typeface="Times New Roman" pitchFamily="18" charset="0"/>
              </a:rPr>
              <a:pPr eaLnBrk="1" hangingPunct="1"/>
              <a:t>41</a:t>
            </a:fld>
            <a:endParaRPr lang="en-US" altLang="zh-CN" sz="1400" b="0" smtClean="0">
              <a:latin typeface="Times New Roman" pitchFamily="18" charset="0"/>
            </a:endParaRPr>
          </a:p>
        </p:txBody>
      </p:sp>
      <p:sp>
        <p:nvSpPr>
          <p:cNvPr id="35843" name="Rectangle 2"/>
          <p:cNvSpPr>
            <a:spLocks noGrp="1" noChangeArrowheads="1"/>
          </p:cNvSpPr>
          <p:nvPr>
            <p:ph type="title"/>
          </p:nvPr>
        </p:nvSpPr>
        <p:spPr/>
        <p:txBody>
          <a:bodyPr/>
          <a:lstStyle/>
          <a:p>
            <a:pPr eaLnBrk="1" hangingPunct="1"/>
            <a:r>
              <a:rPr lang="en-US" altLang="zh-CN" smtClean="0"/>
              <a:t>L</a:t>
            </a:r>
            <a:r>
              <a:rPr lang="zh-CN" altLang="en-US" smtClean="0"/>
              <a:t>属性定义翻译方案设计举例</a:t>
            </a:r>
          </a:p>
        </p:txBody>
      </p:sp>
      <p:sp>
        <p:nvSpPr>
          <p:cNvPr id="359427" name="Rectangle 3"/>
          <p:cNvSpPr>
            <a:spLocks noGrp="1" noChangeArrowheads="1"/>
          </p:cNvSpPr>
          <p:nvPr>
            <p:ph type="body" idx="1"/>
          </p:nvPr>
        </p:nvSpPr>
        <p:spPr>
          <a:xfrm>
            <a:off x="228600" y="1219200"/>
            <a:ext cx="8686800" cy="3200400"/>
          </a:xfrm>
        </p:spPr>
        <p:txBody>
          <a:bodyPr/>
          <a:lstStyle/>
          <a:p>
            <a:pPr eaLnBrk="1" hangingPunct="1"/>
            <a:r>
              <a:rPr lang="zh-CN" altLang="en-US" smtClean="0"/>
              <a:t>语法制导定义</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翻译方案</a:t>
            </a:r>
          </a:p>
        </p:txBody>
      </p:sp>
      <p:grpSp>
        <p:nvGrpSpPr>
          <p:cNvPr id="359428" name="Group 4"/>
          <p:cNvGrpSpPr>
            <a:grpSpLocks/>
          </p:cNvGrpSpPr>
          <p:nvPr/>
        </p:nvGrpSpPr>
        <p:grpSpPr bwMode="auto">
          <a:xfrm>
            <a:off x="3267075" y="1317626"/>
            <a:ext cx="5399088" cy="2876550"/>
            <a:chOff x="799" y="2460"/>
            <a:chExt cx="3401" cy="1812"/>
          </a:xfrm>
        </p:grpSpPr>
        <p:grpSp>
          <p:nvGrpSpPr>
            <p:cNvPr id="35847" name="Group 5"/>
            <p:cNvGrpSpPr>
              <a:grpSpLocks/>
            </p:cNvGrpSpPr>
            <p:nvPr/>
          </p:nvGrpSpPr>
          <p:grpSpPr bwMode="auto">
            <a:xfrm>
              <a:off x="799" y="2460"/>
              <a:ext cx="3401" cy="1812"/>
              <a:chOff x="825" y="2460"/>
              <a:chExt cx="3401" cy="1812"/>
            </a:xfrm>
          </p:grpSpPr>
          <p:sp>
            <p:nvSpPr>
              <p:cNvPr id="35853" name="Text Box 6"/>
              <p:cNvSpPr txBox="1">
                <a:spLocks noChangeArrowheads="1"/>
              </p:cNvSpPr>
              <p:nvPr/>
            </p:nvSpPr>
            <p:spPr bwMode="auto">
              <a:xfrm>
                <a:off x="825" y="2460"/>
                <a:ext cx="959" cy="1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dirty="0">
                    <a:latin typeface="宋体" pitchFamily="2" charset="-122"/>
                    <a:ea typeface="宋体" pitchFamily="2" charset="-122"/>
                  </a:rPr>
                  <a:t> </a:t>
                </a:r>
                <a:r>
                  <a:rPr lang="zh-CN" altLang="en-US" dirty="0">
                    <a:latin typeface="宋体" pitchFamily="2" charset="-122"/>
                    <a:ea typeface="宋体" pitchFamily="2" charset="-122"/>
                  </a:rPr>
                  <a:t>产生式</a:t>
                </a:r>
              </a:p>
              <a:p>
                <a:pPr eaLnBrk="1" hangingPunct="1">
                  <a:lnSpc>
                    <a:spcPct val="110000"/>
                  </a:lnSpc>
                </a:pPr>
                <a:r>
                  <a:rPr lang="zh-CN" altLang="en-US" dirty="0">
                    <a:latin typeface="宋体" pitchFamily="2" charset="-122"/>
                    <a:ea typeface="宋体" pitchFamily="2" charset="-122"/>
                  </a:rPr>
                  <a:t> </a:t>
                </a:r>
                <a:r>
                  <a:rPr lang="en-US" altLang="zh-CN" dirty="0">
                    <a:latin typeface="宋体" pitchFamily="2" charset="-122"/>
                    <a:ea typeface="宋体" pitchFamily="2" charset="-122"/>
                  </a:rPr>
                  <a:t>D</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TL</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a:t>
                </a:r>
                <a:r>
                  <a:rPr lang="en-US" altLang="zh-CN" dirty="0" err="1">
                    <a:latin typeface="宋体" pitchFamily="2" charset="-122"/>
                    <a:ea typeface="宋体" pitchFamily="2" charset="-122"/>
                    <a:sym typeface="Symbol" pitchFamily="18" charset="2"/>
                  </a:rPr>
                  <a:t></a:t>
                </a:r>
                <a:r>
                  <a:rPr lang="en-US" altLang="zh-CN" dirty="0" err="1">
                    <a:latin typeface="宋体" pitchFamily="2" charset="-122"/>
                    <a:ea typeface="宋体" pitchFamily="2" charset="-122"/>
                  </a:rPr>
                  <a:t>int</a:t>
                </a:r>
                <a:endParaRPr lang="en-US" altLang="zh-CN" dirty="0">
                  <a:latin typeface="宋体" pitchFamily="2" charset="-122"/>
                  <a:ea typeface="宋体" pitchFamily="2" charset="-122"/>
                </a:endParaRP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T</a:t>
                </a:r>
                <a:r>
                  <a:rPr lang="en-US" altLang="zh-CN" dirty="0" err="1">
                    <a:latin typeface="宋体" pitchFamily="2" charset="-122"/>
                    <a:ea typeface="宋体" pitchFamily="2" charset="-122"/>
                    <a:sym typeface="Symbol" pitchFamily="18" charset="2"/>
                  </a:rPr>
                  <a:t></a:t>
                </a:r>
                <a:r>
                  <a:rPr lang="en-US" altLang="zh-CN" dirty="0" err="1">
                    <a:latin typeface="宋体" pitchFamily="2" charset="-122"/>
                    <a:ea typeface="宋体" pitchFamily="2" charset="-122"/>
                  </a:rPr>
                  <a:t>real</a:t>
                </a:r>
                <a:endParaRPr lang="en-US" altLang="zh-CN" dirty="0">
                  <a:latin typeface="宋体" pitchFamily="2" charset="-122"/>
                  <a:ea typeface="宋体" pitchFamily="2" charset="-122"/>
                </a:endParaRPr>
              </a:p>
              <a:p>
                <a:pPr eaLnBrk="1" hangingPunct="1">
                  <a:lnSpc>
                    <a:spcPct val="110000"/>
                  </a:lnSpc>
                </a:pPr>
                <a:r>
                  <a:rPr lang="en-US" altLang="zh-CN" dirty="0">
                    <a:latin typeface="宋体" pitchFamily="2" charset="-122"/>
                    <a:ea typeface="宋体" pitchFamily="2" charset="-122"/>
                  </a:rPr>
                  <a:t> L</a:t>
                </a:r>
                <a:r>
                  <a:rPr lang="en-US" altLang="zh-CN" dirty="0">
                    <a:latin typeface="宋体" pitchFamily="2" charset="-122"/>
                    <a:ea typeface="宋体" pitchFamily="2" charset="-122"/>
                    <a:sym typeface="Symbol" pitchFamily="18" charset="2"/>
                  </a:rPr>
                  <a:t></a:t>
                </a:r>
                <a:r>
                  <a:rPr lang="en-US" altLang="zh-CN" dirty="0">
                    <a:latin typeface="宋体" pitchFamily="2" charset="-122"/>
                    <a:ea typeface="宋体" pitchFamily="2" charset="-122"/>
                  </a:rPr>
                  <a:t>L</a:t>
                </a:r>
                <a:r>
                  <a:rPr lang="en-US" altLang="zh-CN" baseline="-25000" dirty="0">
                    <a:latin typeface="宋体" pitchFamily="2" charset="-122"/>
                    <a:ea typeface="宋体" pitchFamily="2" charset="-122"/>
                  </a:rPr>
                  <a:t>1</a:t>
                </a:r>
                <a:r>
                  <a:rPr lang="en-US" altLang="zh-CN" dirty="0">
                    <a:latin typeface="宋体" pitchFamily="2" charset="-122"/>
                    <a:ea typeface="宋体" pitchFamily="2" charset="-122"/>
                  </a:rPr>
                  <a:t>,id</a:t>
                </a:r>
              </a:p>
              <a:p>
                <a:pPr eaLnBrk="1" hangingPunct="1"/>
                <a:r>
                  <a:rPr lang="en-US" altLang="zh-CN" dirty="0">
                    <a:latin typeface="宋体" pitchFamily="2" charset="-122"/>
                    <a:ea typeface="宋体" pitchFamily="2" charset="-122"/>
                  </a:rPr>
                  <a:t> </a:t>
                </a:r>
              </a:p>
              <a:p>
                <a:pPr eaLnBrk="1" hangingPunct="1">
                  <a:lnSpc>
                    <a:spcPct val="110000"/>
                  </a:lnSpc>
                </a:pPr>
                <a:r>
                  <a:rPr lang="en-US" altLang="zh-CN" dirty="0">
                    <a:latin typeface="宋体" pitchFamily="2" charset="-122"/>
                    <a:ea typeface="宋体" pitchFamily="2" charset="-122"/>
                  </a:rPr>
                  <a:t> </a:t>
                </a:r>
                <a:r>
                  <a:rPr lang="en-US" altLang="zh-CN" dirty="0" err="1">
                    <a:latin typeface="宋体" pitchFamily="2" charset="-122"/>
                    <a:ea typeface="宋体" pitchFamily="2" charset="-122"/>
                  </a:rPr>
                  <a:t>L</a:t>
                </a:r>
                <a:r>
                  <a:rPr lang="en-US" altLang="zh-CN" dirty="0" err="1">
                    <a:latin typeface="宋体" pitchFamily="2" charset="-122"/>
                    <a:ea typeface="宋体" pitchFamily="2" charset="-122"/>
                    <a:sym typeface="Symbol" pitchFamily="18" charset="2"/>
                  </a:rPr>
                  <a:t></a:t>
                </a:r>
                <a:r>
                  <a:rPr lang="en-US" altLang="zh-CN" dirty="0" err="1">
                    <a:latin typeface="宋体" pitchFamily="2" charset="-122"/>
                    <a:ea typeface="宋体" pitchFamily="2" charset="-122"/>
                  </a:rPr>
                  <a:t>id</a:t>
                </a:r>
                <a:endParaRPr lang="en-US" altLang="zh-CN" dirty="0">
                  <a:latin typeface="Times New Roman" pitchFamily="18" charset="0"/>
                  <a:ea typeface="宋体" pitchFamily="2" charset="-122"/>
                </a:endParaRPr>
              </a:p>
            </p:txBody>
          </p:sp>
          <p:sp>
            <p:nvSpPr>
              <p:cNvPr id="35854" name="Text Box 7"/>
              <p:cNvSpPr txBox="1">
                <a:spLocks noChangeArrowheads="1"/>
              </p:cNvSpPr>
              <p:nvPr/>
            </p:nvSpPr>
            <p:spPr bwMode="auto">
              <a:xfrm>
                <a:off x="1776" y="2460"/>
                <a:ext cx="2450" cy="1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10000"/>
                  </a:lnSpc>
                </a:pPr>
                <a:r>
                  <a:rPr lang="en-US" altLang="zh-CN">
                    <a:latin typeface="宋体" pitchFamily="2" charset="-122"/>
                    <a:ea typeface="宋体" pitchFamily="2" charset="-122"/>
                  </a:rPr>
                  <a:t> </a:t>
                </a:r>
                <a:r>
                  <a:rPr lang="zh-CN" altLang="en-US">
                    <a:latin typeface="宋体" pitchFamily="2" charset="-122"/>
                    <a:ea typeface="宋体" pitchFamily="2" charset="-122"/>
                  </a:rPr>
                  <a:t>语义规则</a:t>
                </a:r>
              </a:p>
              <a:p>
                <a:pPr eaLnBrk="1" hangingPunct="1">
                  <a:lnSpc>
                    <a:spcPct val="110000"/>
                  </a:lnSpc>
                </a:pPr>
                <a:r>
                  <a:rPr lang="zh-CN" altLang="en-US">
                    <a:latin typeface="宋体" pitchFamily="2" charset="-122"/>
                    <a:ea typeface="宋体" pitchFamily="2" charset="-122"/>
                  </a:rPr>
                  <a:t> </a:t>
                </a:r>
                <a:r>
                  <a:rPr lang="en-US" altLang="zh-CN">
                    <a:latin typeface="宋体" pitchFamily="2" charset="-122"/>
                    <a:ea typeface="宋体" pitchFamily="2" charset="-122"/>
                  </a:rPr>
                  <a:t>L.in=T.type</a:t>
                </a:r>
              </a:p>
              <a:p>
                <a:pPr eaLnBrk="1" hangingPunct="1">
                  <a:lnSpc>
                    <a:spcPct val="110000"/>
                  </a:lnSpc>
                </a:pPr>
                <a:r>
                  <a:rPr lang="en-US" altLang="zh-CN">
                    <a:latin typeface="宋体" pitchFamily="2" charset="-122"/>
                    <a:ea typeface="宋体" pitchFamily="2" charset="-122"/>
                  </a:rPr>
                  <a:t> T.type=integer</a:t>
                </a:r>
              </a:p>
              <a:p>
                <a:pPr eaLnBrk="1" hangingPunct="1">
                  <a:lnSpc>
                    <a:spcPct val="110000"/>
                  </a:lnSpc>
                </a:pPr>
                <a:r>
                  <a:rPr lang="en-US" altLang="zh-CN">
                    <a:latin typeface="宋体" pitchFamily="2" charset="-122"/>
                    <a:ea typeface="宋体" pitchFamily="2" charset="-122"/>
                  </a:rPr>
                  <a:t> T.type=real</a:t>
                </a:r>
              </a:p>
              <a:p>
                <a:pPr eaLnBrk="1" hangingPunct="1"/>
                <a:r>
                  <a:rPr lang="en-US" altLang="zh-CN">
                    <a:latin typeface="宋体" pitchFamily="2" charset="-122"/>
                    <a:ea typeface="宋体" pitchFamily="2" charset="-122"/>
                  </a:rPr>
                  <a:t> L</a:t>
                </a:r>
                <a:r>
                  <a:rPr lang="en-US" altLang="zh-CN" baseline="-25000">
                    <a:latin typeface="宋体" pitchFamily="2" charset="-122"/>
                    <a:ea typeface="宋体" pitchFamily="2" charset="-122"/>
                  </a:rPr>
                  <a:t>1</a:t>
                </a:r>
                <a:r>
                  <a:rPr lang="en-US" altLang="zh-CN">
                    <a:latin typeface="宋体" pitchFamily="2" charset="-122"/>
                    <a:ea typeface="宋体" pitchFamily="2" charset="-122"/>
                  </a:rPr>
                  <a:t>.in=L.in</a:t>
                </a:r>
              </a:p>
              <a:p>
                <a:pPr eaLnBrk="1" hangingPunct="1">
                  <a:lnSpc>
                    <a:spcPct val="110000"/>
                  </a:lnSpc>
                </a:pPr>
                <a:r>
                  <a:rPr lang="en-US" altLang="zh-CN">
                    <a:latin typeface="宋体" pitchFamily="2" charset="-122"/>
                    <a:ea typeface="宋体" pitchFamily="2" charset="-122"/>
                  </a:rPr>
                  <a:t> addtype(id.entry,L.in)</a:t>
                </a:r>
              </a:p>
              <a:p>
                <a:pPr eaLnBrk="1" hangingPunct="1">
                  <a:lnSpc>
                    <a:spcPct val="110000"/>
                  </a:lnSpc>
                </a:pPr>
                <a:r>
                  <a:rPr lang="en-US" altLang="zh-CN">
                    <a:latin typeface="宋体" pitchFamily="2" charset="-122"/>
                    <a:ea typeface="宋体" pitchFamily="2" charset="-122"/>
                  </a:rPr>
                  <a:t> addtype(id.entry,L.in) </a:t>
                </a:r>
                <a:endParaRPr lang="en-US" altLang="zh-CN">
                  <a:latin typeface="Times New Roman" pitchFamily="18" charset="0"/>
                  <a:ea typeface="宋体" pitchFamily="2" charset="-122"/>
                </a:endParaRPr>
              </a:p>
            </p:txBody>
          </p:sp>
        </p:grpSp>
        <p:sp>
          <p:nvSpPr>
            <p:cNvPr id="35848" name="Line 8"/>
            <p:cNvSpPr>
              <a:spLocks noChangeShapeType="1"/>
            </p:cNvSpPr>
            <p:nvPr/>
          </p:nvSpPr>
          <p:spPr bwMode="auto">
            <a:xfrm>
              <a:off x="816" y="273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9" name="Line 9"/>
            <p:cNvSpPr>
              <a:spLocks noChangeShapeType="1"/>
            </p:cNvSpPr>
            <p:nvPr/>
          </p:nvSpPr>
          <p:spPr bwMode="auto">
            <a:xfrm>
              <a:off x="816" y="2976"/>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0" name="Line 10"/>
            <p:cNvSpPr>
              <a:spLocks noChangeShapeType="1"/>
            </p:cNvSpPr>
            <p:nvPr/>
          </p:nvSpPr>
          <p:spPr bwMode="auto">
            <a:xfrm>
              <a:off x="816" y="326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1" name="Line 11"/>
            <p:cNvSpPr>
              <a:spLocks noChangeShapeType="1"/>
            </p:cNvSpPr>
            <p:nvPr/>
          </p:nvSpPr>
          <p:spPr bwMode="auto">
            <a:xfrm>
              <a:off x="816" y="350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Line 12"/>
            <p:cNvSpPr>
              <a:spLocks noChangeShapeType="1"/>
            </p:cNvSpPr>
            <p:nvPr/>
          </p:nvSpPr>
          <p:spPr bwMode="auto">
            <a:xfrm>
              <a:off x="816" y="3984"/>
              <a:ext cx="3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437" name="Rectangle 13"/>
          <p:cNvSpPr>
            <a:spLocks noChangeArrowheads="1"/>
          </p:cNvSpPr>
          <p:nvPr/>
        </p:nvSpPr>
        <p:spPr bwMode="auto">
          <a:xfrm>
            <a:off x="657225" y="4419110"/>
            <a:ext cx="8101013" cy="2205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lang="en-US" altLang="zh-CN"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T { </a:t>
            </a:r>
            <a:r>
              <a:rPr lang="en-US" altLang="zh-CN" dirty="0">
                <a:solidFill>
                  <a:srgbClr val="0000FF"/>
                </a:solidFill>
                <a:latin typeface="Times New Roman" panose="02020603050405020304" pitchFamily="18" charset="0"/>
                <a:cs typeface="Times New Roman" panose="02020603050405020304" pitchFamily="18" charset="0"/>
              </a:rPr>
              <a:t>L.in=</a:t>
            </a:r>
            <a:r>
              <a:rPr lang="en-US" altLang="zh-CN" dirty="0" err="1">
                <a:solidFill>
                  <a:srgbClr val="0000FF"/>
                </a:solidFill>
                <a:latin typeface="Times New Roman" panose="02020603050405020304" pitchFamily="18" charset="0"/>
                <a:cs typeface="Times New Roman" panose="02020603050405020304" pitchFamily="18" charset="0"/>
              </a:rPr>
              <a:t>T.type</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L</a:t>
            </a:r>
          </a:p>
          <a:p>
            <a:pPr>
              <a:spcBef>
                <a:spcPct val="20000"/>
              </a:spcBef>
            </a:pPr>
            <a:r>
              <a:rPr lang="en-US" altLang="zh-CN"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T.type</a:t>
            </a:r>
            <a:r>
              <a:rPr lang="en-US" altLang="zh-CN" dirty="0">
                <a:latin typeface="Times New Roman" panose="02020603050405020304" pitchFamily="18" charset="0"/>
                <a:cs typeface="Times New Roman" panose="02020603050405020304" pitchFamily="18" charset="0"/>
              </a:rPr>
              <a:t>=integer }</a:t>
            </a:r>
          </a:p>
          <a:p>
            <a:pPr>
              <a:spcBef>
                <a:spcPct val="20000"/>
              </a:spcBef>
            </a:pPr>
            <a:r>
              <a:rPr lang="en-US" altLang="zh-CN"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real</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T.type</a:t>
            </a:r>
            <a:r>
              <a:rPr lang="en-US" altLang="zh-CN" dirty="0">
                <a:latin typeface="Times New Roman" panose="02020603050405020304" pitchFamily="18" charset="0"/>
                <a:cs typeface="Times New Roman" panose="02020603050405020304" pitchFamily="18" charset="0"/>
              </a:rPr>
              <a:t>=real }</a:t>
            </a:r>
          </a:p>
          <a:p>
            <a:pPr>
              <a:spcBef>
                <a:spcPct val="20000"/>
              </a:spcBef>
            </a:pPr>
            <a:r>
              <a:rPr lang="en-US" altLang="zh-CN"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.in=L.in</a:t>
            </a:r>
            <a:r>
              <a:rPr lang="en-US" altLang="zh-CN" dirty="0">
                <a:latin typeface="Times New Roman" panose="02020603050405020304" pitchFamily="18" charset="0"/>
                <a:cs typeface="Times New Roman" panose="02020603050405020304" pitchFamily="18" charset="0"/>
              </a:rPr>
              <a:t> } L</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,id { </a:t>
            </a:r>
            <a:r>
              <a:rPr lang="en-US" altLang="zh-CN" dirty="0" err="1">
                <a:latin typeface="Times New Roman" panose="02020603050405020304" pitchFamily="18" charset="0"/>
                <a:cs typeface="Times New Roman" panose="02020603050405020304" pitchFamily="18" charset="0"/>
              </a:rPr>
              <a:t>addtype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 L.in) }</a:t>
            </a:r>
          </a:p>
          <a:p>
            <a:pPr>
              <a:spcBef>
                <a:spcPct val="20000"/>
              </a:spcBef>
            </a:pPr>
            <a:r>
              <a:rPr lang="en-US" altLang="zh-CN" dirty="0" err="1">
                <a:latin typeface="Times New Roman" panose="02020603050405020304" pitchFamily="18" charset="0"/>
                <a:cs typeface="Times New Roman" panose="02020603050405020304" pitchFamily="18" charset="0"/>
              </a:rPr>
              <a:t>L</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id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addtype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 L.in)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wipe(left)">
                                      <p:cBhvr>
                                        <p:cTn id="7" dur="500"/>
                                        <p:tgtEl>
                                          <p:spTgt spid="359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wipe(up)">
                                      <p:cBhvr>
                                        <p:cTn id="12" dur="500"/>
                                        <p:tgtEl>
                                          <p:spTgt spid="359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9427">
                                            <p:txEl>
                                              <p:pRg st="5" end="5"/>
                                            </p:txEl>
                                          </p:spTgt>
                                        </p:tgtEl>
                                        <p:attrNameLst>
                                          <p:attrName>style.visibility</p:attrName>
                                        </p:attrNameLst>
                                      </p:cBhvr>
                                      <p:to>
                                        <p:strVal val="visible"/>
                                      </p:to>
                                    </p:set>
                                    <p:animEffect transition="in" filter="wipe(left)">
                                      <p:cBhvr>
                                        <p:cTn id="17" dur="500"/>
                                        <p:tgtEl>
                                          <p:spTgt spid="35942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9437"/>
                                        </p:tgtEl>
                                        <p:attrNameLst>
                                          <p:attrName>style.visibility</p:attrName>
                                        </p:attrNameLst>
                                      </p:cBhvr>
                                      <p:to>
                                        <p:strVal val="visible"/>
                                      </p:to>
                                    </p:set>
                                    <p:animEffect transition="in" filter="wipe(left)">
                                      <p:cBhvr>
                                        <p:cTn id="22" dur="500"/>
                                        <p:tgtEl>
                                          <p:spTgt spid="359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P spid="35943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18A851E4-51AF-4FDD-A2BC-EDB9286A7065}" type="slidenum">
              <a:rPr lang="en-US" altLang="zh-CN" sz="1400" b="0" smtClean="0">
                <a:latin typeface="Times New Roman" pitchFamily="18" charset="0"/>
              </a:rPr>
              <a:pPr eaLnBrk="1" hangingPunct="1"/>
              <a:t>42</a:t>
            </a:fld>
            <a:endParaRPr lang="en-US" altLang="zh-CN" sz="1400" b="0" smtClean="0">
              <a:latin typeface="Times New Roman" pitchFamily="18" charset="0"/>
            </a:endParaRPr>
          </a:p>
        </p:txBody>
      </p:sp>
      <p:sp>
        <p:nvSpPr>
          <p:cNvPr id="38915" name="Rectangle 2"/>
          <p:cNvSpPr>
            <a:spLocks noGrp="1" noChangeArrowheads="1"/>
          </p:cNvSpPr>
          <p:nvPr>
            <p:ph type="title"/>
          </p:nvPr>
        </p:nvSpPr>
        <p:spPr/>
        <p:txBody>
          <a:bodyPr/>
          <a:lstStyle/>
          <a:p>
            <a:pPr eaLnBrk="1" hangingPunct="1"/>
            <a:r>
              <a:rPr lang="en-US" altLang="zh-CN" sz="4400" smtClean="0">
                <a:latin typeface="宋体" pitchFamily="2" charset="-122"/>
              </a:rPr>
              <a:t>5.2 </a:t>
            </a:r>
            <a:r>
              <a:rPr lang="en-US" altLang="zh-CN" sz="4400" smtClean="0">
                <a:latin typeface="Verdana" pitchFamily="34" charset="0"/>
              </a:rPr>
              <a:t>S-</a:t>
            </a:r>
            <a:r>
              <a:rPr lang="zh-CN" altLang="en-US" sz="4400" smtClean="0">
                <a:latin typeface="宋体" pitchFamily="2" charset="-122"/>
              </a:rPr>
              <a:t>属性定义的自底向上翻译</a:t>
            </a:r>
          </a:p>
        </p:txBody>
      </p:sp>
      <p:sp>
        <p:nvSpPr>
          <p:cNvPr id="218115" name="Rectangle 3"/>
          <p:cNvSpPr>
            <a:spLocks noGrp="1" noChangeArrowheads="1"/>
          </p:cNvSpPr>
          <p:nvPr>
            <p:ph type="body" idx="1"/>
          </p:nvPr>
        </p:nvSpPr>
        <p:spPr/>
        <p:txBody>
          <a:bodyPr/>
          <a:lstStyle/>
          <a:p>
            <a:pPr eaLnBrk="1" hangingPunct="1"/>
            <a:r>
              <a:rPr lang="en-US" altLang="zh-CN" dirty="0" smtClean="0">
                <a:latin typeface="Verdana" pitchFamily="34" charset="0"/>
              </a:rPr>
              <a:t>S</a:t>
            </a:r>
            <a:r>
              <a:rPr lang="zh-CN" altLang="en-US" dirty="0" smtClean="0">
                <a:latin typeface="宋体" pitchFamily="2" charset="-122"/>
              </a:rPr>
              <a:t>属性定义：</a:t>
            </a:r>
          </a:p>
          <a:p>
            <a:pPr lvl="1" eaLnBrk="1" hangingPunct="1"/>
            <a:r>
              <a:rPr lang="zh-CN" altLang="en-US" dirty="0" smtClean="0">
                <a:latin typeface="宋体" pitchFamily="2" charset="-122"/>
              </a:rPr>
              <a:t>只用综合属性的语法制导定义</a:t>
            </a:r>
          </a:p>
          <a:p>
            <a:pPr lvl="1" eaLnBrk="1" hangingPunct="1"/>
            <a:endParaRPr lang="zh-CN" altLang="en-US" dirty="0" smtClean="0">
              <a:latin typeface="宋体" pitchFamily="2" charset="-122"/>
            </a:endParaRPr>
          </a:p>
          <a:p>
            <a:pPr eaLnBrk="1" hangingPunct="1">
              <a:buNone/>
            </a:pPr>
            <a:r>
              <a:rPr lang="en-US" altLang="zh-CN" dirty="0"/>
              <a:t>5.2.1  </a:t>
            </a:r>
            <a:r>
              <a:rPr lang="zh-CN" altLang="zh-CN" dirty="0"/>
              <a:t>为表达式构造语法树的语法制导</a:t>
            </a:r>
            <a:r>
              <a:rPr lang="zh-CN" altLang="zh-CN" dirty="0" smtClean="0"/>
              <a:t>定义</a:t>
            </a:r>
            <a:endParaRPr lang="en-US" altLang="zh-CN" dirty="0" smtClean="0"/>
          </a:p>
          <a:p>
            <a:pPr eaLnBrk="1" hangingPunct="1">
              <a:buNone/>
            </a:pPr>
            <a:r>
              <a:rPr lang="en-US" altLang="zh-CN" dirty="0"/>
              <a:t>5.2.2  </a:t>
            </a:r>
            <a:r>
              <a:rPr lang="en-US" altLang="zh-CN" dirty="0">
                <a:latin typeface="Verdana" pitchFamily="34" charset="0"/>
              </a:rPr>
              <a:t>S</a:t>
            </a:r>
            <a:r>
              <a:rPr lang="zh-CN" altLang="en-US" dirty="0">
                <a:latin typeface="宋体" pitchFamily="2" charset="-122"/>
              </a:rPr>
              <a:t>属性定义的自底向上</a:t>
            </a:r>
            <a:r>
              <a:rPr lang="zh-CN" altLang="en-US" dirty="0" smtClean="0">
                <a:latin typeface="宋体" pitchFamily="2" charset="-122"/>
              </a:rPr>
              <a:t>实现</a:t>
            </a:r>
            <a:endParaRPr lang="zh-CN" altLang="en-US"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wipe(up)">
                                      <p:cBhvr>
                                        <p:cTn id="7" dur="500"/>
                                        <p:tgtEl>
                                          <p:spTgt spid="21811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8115">
                                            <p:txEl>
                                              <p:pRg st="1" end="1"/>
                                            </p:txEl>
                                          </p:spTgt>
                                        </p:tgtEl>
                                        <p:attrNameLst>
                                          <p:attrName>style.visibility</p:attrName>
                                        </p:attrNameLst>
                                      </p:cBhvr>
                                      <p:to>
                                        <p:strVal val="visible"/>
                                      </p:to>
                                    </p:set>
                                    <p:animEffect transition="in" filter="wipe(up)">
                                      <p:cBhvr>
                                        <p:cTn id="10" dur="500"/>
                                        <p:tgtEl>
                                          <p:spTgt spid="2181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animEffect transition="in" filter="wipe(up)">
                                      <p:cBhvr>
                                        <p:cTn id="15" dur="500"/>
                                        <p:tgtEl>
                                          <p:spTgt spid="218115">
                                            <p:txEl>
                                              <p:pRg st="3" end="3"/>
                                            </p:txEl>
                                          </p:spTgt>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18115">
                                            <p:txEl>
                                              <p:pRg st="4" end="4"/>
                                            </p:txEl>
                                          </p:spTgt>
                                        </p:tgtEl>
                                        <p:attrNameLst>
                                          <p:attrName>style.visibility</p:attrName>
                                        </p:attrNameLst>
                                      </p:cBhvr>
                                      <p:to>
                                        <p:strVal val="visible"/>
                                      </p:to>
                                    </p:set>
                                    <p:animEffect transition="in" filter="wipe(up)">
                                      <p:cBhvr>
                                        <p:cTn id="19" dur="500"/>
                                        <p:tgtEl>
                                          <p:spTgt spid="218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0467027C-8FA6-474F-8594-69BB1CF9AE40}" type="slidenum">
              <a:rPr lang="en-US" altLang="zh-CN" sz="1400" b="0" smtClean="0">
                <a:latin typeface="Times New Roman" pitchFamily="18" charset="0"/>
              </a:rPr>
              <a:pPr eaLnBrk="1" hangingPunct="1"/>
              <a:t>43</a:t>
            </a:fld>
            <a:endParaRPr lang="en-US" altLang="zh-CN" sz="1400" b="0" smtClean="0">
              <a:latin typeface="Times New Roman" pitchFamily="18" charset="0"/>
            </a:endParaRPr>
          </a:p>
        </p:txBody>
      </p:sp>
      <p:sp>
        <p:nvSpPr>
          <p:cNvPr id="39939" name="Rectangle 2"/>
          <p:cNvSpPr>
            <a:spLocks noGrp="1" noChangeArrowheads="1"/>
          </p:cNvSpPr>
          <p:nvPr>
            <p:ph type="title"/>
          </p:nvPr>
        </p:nvSpPr>
        <p:spPr/>
        <p:txBody>
          <a:bodyPr/>
          <a:lstStyle/>
          <a:p>
            <a:pPr eaLnBrk="1" hangingPunct="1"/>
            <a:r>
              <a:rPr lang="en-US" altLang="zh-CN" sz="3200" dirty="0"/>
              <a:t>5.2.1 </a:t>
            </a:r>
            <a:r>
              <a:rPr lang="zh-CN" altLang="zh-CN" sz="3200" dirty="0" smtClean="0"/>
              <a:t>为</a:t>
            </a:r>
            <a:r>
              <a:rPr lang="zh-CN" altLang="zh-CN" sz="3200" dirty="0"/>
              <a:t>表达式构造语法树的语法制导定义</a:t>
            </a:r>
            <a:endParaRPr lang="en-US" altLang="zh-CN" sz="3200" dirty="0"/>
          </a:p>
        </p:txBody>
      </p:sp>
      <p:sp>
        <p:nvSpPr>
          <p:cNvPr id="220163" name="Rectangle 3"/>
          <p:cNvSpPr>
            <a:spLocks noGrp="1" noChangeArrowheads="1"/>
          </p:cNvSpPr>
          <p:nvPr>
            <p:ph type="body" idx="1"/>
          </p:nvPr>
        </p:nvSpPr>
        <p:spPr/>
        <p:txBody>
          <a:bodyPr/>
          <a:lstStyle/>
          <a:p>
            <a:pPr eaLnBrk="1" hangingPunct="1"/>
            <a:r>
              <a:rPr lang="zh-CN" altLang="en-US" dirty="0" smtClean="0">
                <a:latin typeface="宋体" pitchFamily="2" charset="-122"/>
              </a:rPr>
              <a:t>抽象语法：把语法规则中对语义无关紧要的具体规定去掉，剩下来的本质性的东西称为抽象语法。</a:t>
            </a:r>
            <a:endParaRPr lang="en-US" altLang="zh-CN" dirty="0" smtClean="0">
              <a:latin typeface="宋体" pitchFamily="2" charset="-122"/>
            </a:endParaRPr>
          </a:p>
          <a:p>
            <a:pPr eaLnBrk="1" hangingPunct="1"/>
            <a:r>
              <a:rPr lang="zh-CN" altLang="en-US" dirty="0" smtClean="0">
                <a:latin typeface="宋体" pitchFamily="2" charset="-122"/>
              </a:rPr>
              <a:t>如：</a:t>
            </a:r>
          </a:p>
          <a:p>
            <a:pPr lvl="1" eaLnBrk="1" hangingPunct="1"/>
            <a:r>
              <a:rPr lang="zh-CN" altLang="en-US" dirty="0" smtClean="0">
                <a:latin typeface="宋体" pitchFamily="2" charset="-122"/>
              </a:rPr>
              <a:t>赋值语句：</a:t>
            </a:r>
            <a:r>
              <a:rPr lang="en-US" altLang="zh-CN" dirty="0" smtClean="0">
                <a:latin typeface="Verdana" pitchFamily="34" charset="0"/>
              </a:rPr>
              <a:t>x=y</a:t>
            </a:r>
            <a:r>
              <a:rPr lang="zh-CN" altLang="en-US" dirty="0" smtClean="0">
                <a:latin typeface="Verdana" pitchFamily="34" charset="0"/>
              </a:rPr>
              <a:t>、</a:t>
            </a:r>
            <a:r>
              <a:rPr lang="en-US" altLang="zh-CN" dirty="0" smtClean="0">
                <a:latin typeface="Verdana" pitchFamily="34" charset="0"/>
              </a:rPr>
              <a:t>x:=y</a:t>
            </a:r>
            <a:r>
              <a:rPr lang="zh-CN" altLang="en-US" dirty="0" smtClean="0">
                <a:latin typeface="Verdana" pitchFamily="34" charset="0"/>
              </a:rPr>
              <a:t>、或</a:t>
            </a:r>
            <a:r>
              <a:rPr lang="en-US" altLang="zh-CN" dirty="0" err="1" smtClean="0">
                <a:latin typeface="Verdana" pitchFamily="34" charset="0"/>
              </a:rPr>
              <a:t>y</a:t>
            </a:r>
            <a:r>
              <a:rPr lang="en-US" altLang="zh-CN" dirty="0" err="1" smtClean="0">
                <a:latin typeface="Verdana" pitchFamily="34" charset="0"/>
                <a:sym typeface="Symbol" pitchFamily="18" charset="2"/>
              </a:rPr>
              <a:t></a:t>
            </a:r>
            <a:r>
              <a:rPr lang="en-US" altLang="zh-CN" dirty="0" err="1" smtClean="0">
                <a:latin typeface="Verdana" pitchFamily="34" charset="0"/>
              </a:rPr>
              <a:t>x</a:t>
            </a:r>
            <a:endParaRPr lang="en-US" altLang="zh-CN" dirty="0" smtClean="0">
              <a:latin typeface="Verdana" pitchFamily="34" charset="0"/>
            </a:endParaRPr>
          </a:p>
          <a:p>
            <a:pPr lvl="1" eaLnBrk="1" hangingPunct="1"/>
            <a:r>
              <a:rPr lang="zh-CN" altLang="en-US" dirty="0" smtClean="0">
                <a:latin typeface="宋体" pitchFamily="2" charset="-122"/>
              </a:rPr>
              <a:t>抽象形式：</a:t>
            </a:r>
            <a:r>
              <a:rPr lang="en-US" altLang="zh-CN" dirty="0" smtClean="0">
                <a:latin typeface="Verdana" pitchFamily="34" charset="0"/>
              </a:rPr>
              <a:t>assignment(</a:t>
            </a:r>
            <a:r>
              <a:rPr lang="en-US" altLang="zh-CN" dirty="0" err="1" smtClean="0">
                <a:latin typeface="Verdana" pitchFamily="34" charset="0"/>
              </a:rPr>
              <a:t>variable,expression</a:t>
            </a:r>
            <a:r>
              <a:rPr lang="en-US" altLang="zh-CN" dirty="0" smtClean="0">
                <a:latin typeface="Verdana" pitchFamily="34" charset="0"/>
              </a:rPr>
              <a:t>)</a:t>
            </a:r>
          </a:p>
          <a:p>
            <a:pPr eaLnBrk="1" hangingPunct="1"/>
            <a:r>
              <a:rPr lang="zh-CN" altLang="en-US" dirty="0" smtClean="0">
                <a:latin typeface="宋体" pitchFamily="2" charset="-122"/>
              </a:rPr>
              <a:t>语法树：</a:t>
            </a:r>
          </a:p>
          <a:p>
            <a:pPr lvl="1" eaLnBrk="1" hangingPunct="1"/>
            <a:r>
              <a:rPr lang="zh-CN" altLang="en-US" dirty="0" smtClean="0">
                <a:latin typeface="宋体" pitchFamily="2" charset="-122"/>
              </a:rPr>
              <a:t>分析树的抽象（或压缩）形式。</a:t>
            </a:r>
          </a:p>
          <a:p>
            <a:pPr lvl="1" eaLnBrk="1" hangingPunct="1"/>
            <a:r>
              <a:rPr lang="zh-CN" altLang="en-US" dirty="0" smtClean="0">
                <a:latin typeface="宋体" pitchFamily="2" charset="-122"/>
              </a:rPr>
              <a:t>也称为语法结构树或结构树。</a:t>
            </a:r>
          </a:p>
          <a:p>
            <a:pPr lvl="1" eaLnBrk="1" hangingPunct="1"/>
            <a:r>
              <a:rPr lang="zh-CN" altLang="en-US" dirty="0" smtClean="0">
                <a:solidFill>
                  <a:srgbClr val="0000FF"/>
                </a:solidFill>
                <a:latin typeface="宋体" pitchFamily="2" charset="-122"/>
              </a:rPr>
              <a:t>内部结点</a:t>
            </a:r>
            <a:r>
              <a:rPr lang="zh-CN" altLang="en-US" dirty="0" smtClean="0">
                <a:latin typeface="宋体" pitchFamily="2" charset="-122"/>
              </a:rPr>
              <a:t>表示运算符号，其</a:t>
            </a:r>
            <a:r>
              <a:rPr lang="zh-CN" altLang="en-US" dirty="0" smtClean="0">
                <a:solidFill>
                  <a:srgbClr val="0000FF"/>
                </a:solidFill>
                <a:latin typeface="宋体" pitchFamily="2" charset="-122"/>
              </a:rPr>
              <a:t>子结点</a:t>
            </a:r>
            <a:r>
              <a:rPr lang="zh-CN" altLang="en-US" dirty="0" smtClean="0">
                <a:latin typeface="宋体" pitchFamily="2" charset="-122"/>
              </a:rPr>
              <a:t>表示它的运算分量。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wipe(up)">
                                      <p:cBhvr>
                                        <p:cTn id="7" dur="500"/>
                                        <p:tgtEl>
                                          <p:spTgt spid="220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wipe(up)">
                                      <p:cBhvr>
                                        <p:cTn id="12" dur="500"/>
                                        <p:tgtEl>
                                          <p:spTgt spid="220163">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0163">
                                            <p:txEl>
                                              <p:pRg st="2" end="2"/>
                                            </p:txEl>
                                          </p:spTgt>
                                        </p:tgtEl>
                                        <p:attrNameLst>
                                          <p:attrName>style.visibility</p:attrName>
                                        </p:attrNameLst>
                                      </p:cBhvr>
                                      <p:to>
                                        <p:strVal val="visible"/>
                                      </p:to>
                                    </p:set>
                                    <p:animEffect transition="in" filter="wipe(up)">
                                      <p:cBhvr>
                                        <p:cTn id="16" dur="500"/>
                                        <p:tgtEl>
                                          <p:spTgt spid="220163">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20163">
                                            <p:txEl>
                                              <p:pRg st="3" end="3"/>
                                            </p:txEl>
                                          </p:spTgt>
                                        </p:tgtEl>
                                        <p:attrNameLst>
                                          <p:attrName>style.visibility</p:attrName>
                                        </p:attrNameLst>
                                      </p:cBhvr>
                                      <p:to>
                                        <p:strVal val="visible"/>
                                      </p:to>
                                    </p:set>
                                    <p:animEffect transition="in" filter="wipe(up)">
                                      <p:cBhvr>
                                        <p:cTn id="20" dur="500"/>
                                        <p:tgtEl>
                                          <p:spTgt spid="22016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0163">
                                            <p:txEl>
                                              <p:pRg st="4" end="4"/>
                                            </p:txEl>
                                          </p:spTgt>
                                        </p:tgtEl>
                                        <p:attrNameLst>
                                          <p:attrName>style.visibility</p:attrName>
                                        </p:attrNameLst>
                                      </p:cBhvr>
                                      <p:to>
                                        <p:strVal val="visible"/>
                                      </p:to>
                                    </p:set>
                                    <p:animEffect transition="in" filter="wipe(up)">
                                      <p:cBhvr>
                                        <p:cTn id="25" dur="500"/>
                                        <p:tgtEl>
                                          <p:spTgt spid="220163">
                                            <p:txEl>
                                              <p:pRg st="4" end="4"/>
                                            </p:txEl>
                                          </p:spTgt>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20163">
                                            <p:txEl>
                                              <p:pRg st="5" end="5"/>
                                            </p:txEl>
                                          </p:spTgt>
                                        </p:tgtEl>
                                        <p:attrNameLst>
                                          <p:attrName>style.visibility</p:attrName>
                                        </p:attrNameLst>
                                      </p:cBhvr>
                                      <p:to>
                                        <p:strVal val="visible"/>
                                      </p:to>
                                    </p:set>
                                    <p:animEffect transition="in" filter="wipe(up)">
                                      <p:cBhvr>
                                        <p:cTn id="29" dur="500"/>
                                        <p:tgtEl>
                                          <p:spTgt spid="220163">
                                            <p:txEl>
                                              <p:pRg st="5" end="5"/>
                                            </p:txEl>
                                          </p:spTgt>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20163">
                                            <p:txEl>
                                              <p:pRg st="6" end="6"/>
                                            </p:txEl>
                                          </p:spTgt>
                                        </p:tgtEl>
                                        <p:attrNameLst>
                                          <p:attrName>style.visibility</p:attrName>
                                        </p:attrNameLst>
                                      </p:cBhvr>
                                      <p:to>
                                        <p:strVal val="visible"/>
                                      </p:to>
                                    </p:set>
                                    <p:animEffect transition="in" filter="wipe(up)">
                                      <p:cBhvr>
                                        <p:cTn id="33" dur="500"/>
                                        <p:tgtEl>
                                          <p:spTgt spid="220163">
                                            <p:txEl>
                                              <p:pRg st="6" end="6"/>
                                            </p:txEl>
                                          </p:spTgt>
                                        </p:tgtEl>
                                      </p:cBhvr>
                                    </p:animEffect>
                                  </p:childTnLst>
                                </p:cTn>
                              </p:par>
                            </p:childTnLst>
                          </p:cTn>
                        </p:par>
                        <p:par>
                          <p:cTn id="34" fill="hold" nodeType="afterGroup">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220163">
                                            <p:txEl>
                                              <p:pRg st="7" end="7"/>
                                            </p:txEl>
                                          </p:spTgt>
                                        </p:tgtEl>
                                        <p:attrNameLst>
                                          <p:attrName>style.visibility</p:attrName>
                                        </p:attrNameLst>
                                      </p:cBhvr>
                                      <p:to>
                                        <p:strVal val="visible"/>
                                      </p:to>
                                    </p:set>
                                    <p:animEffect transition="in" filter="wipe(up)">
                                      <p:cBhvr>
                                        <p:cTn id="37" dur="500"/>
                                        <p:tgtEl>
                                          <p:spTgt spid="220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3DDF7446-027B-4011-BA8C-1A8BDF830286}" type="slidenum">
              <a:rPr lang="en-US" altLang="zh-CN" sz="1400" b="0" smtClean="0">
                <a:latin typeface="Times New Roman" pitchFamily="18" charset="0"/>
              </a:rPr>
              <a:pPr eaLnBrk="1" hangingPunct="1"/>
              <a:t>44</a:t>
            </a:fld>
            <a:endParaRPr lang="en-US" altLang="zh-CN" sz="1400" b="0" smtClean="0">
              <a:latin typeface="Times New Roman" pitchFamily="18" charset="0"/>
            </a:endParaRPr>
          </a:p>
        </p:txBody>
      </p:sp>
      <p:sp>
        <p:nvSpPr>
          <p:cNvPr id="40963" name="Rectangle 2"/>
          <p:cNvSpPr>
            <a:spLocks noGrp="1" noChangeArrowheads="1"/>
          </p:cNvSpPr>
          <p:nvPr>
            <p:ph type="title"/>
          </p:nvPr>
        </p:nvSpPr>
        <p:spPr/>
        <p:txBody>
          <a:bodyPr/>
          <a:lstStyle/>
          <a:p>
            <a:pPr eaLnBrk="1" hangingPunct="1"/>
            <a:r>
              <a:rPr lang="zh-CN" altLang="en-US" smtClean="0"/>
              <a:t>语法树示例</a:t>
            </a:r>
          </a:p>
        </p:txBody>
      </p:sp>
      <p:sp>
        <p:nvSpPr>
          <p:cNvPr id="221187" name="Rectangle 3"/>
          <p:cNvSpPr>
            <a:spLocks noGrp="1" noChangeArrowheads="1"/>
          </p:cNvSpPr>
          <p:nvPr>
            <p:ph type="body" idx="1"/>
          </p:nvPr>
        </p:nvSpPr>
        <p:spPr>
          <a:xfrm>
            <a:off x="228600" y="1219200"/>
            <a:ext cx="4446588" cy="971550"/>
          </a:xfrm>
        </p:spPr>
        <p:txBody>
          <a:bodyPr/>
          <a:lstStyle/>
          <a:p>
            <a:pPr eaLnBrk="1" hangingPunct="1"/>
            <a:r>
              <a:rPr lang="en-US" altLang="zh-CN" sz="2400" dirty="0" err="1" smtClean="0">
                <a:latin typeface="Verdana" pitchFamily="34" charset="0"/>
              </a:rPr>
              <a:t>S</a:t>
            </a:r>
            <a:r>
              <a:rPr lang="en-US" altLang="zh-CN" sz="2400" dirty="0" err="1" smtClean="0">
                <a:latin typeface="Verdana" pitchFamily="34" charset="0"/>
                <a:sym typeface="Symbol" pitchFamily="18" charset="2"/>
              </a:rPr>
              <a:t></a:t>
            </a:r>
            <a:r>
              <a:rPr lang="en-US" altLang="zh-CN" sz="2400" dirty="0" err="1" smtClean="0">
                <a:latin typeface="Verdana" pitchFamily="34" charset="0"/>
              </a:rPr>
              <a:t>if</a:t>
            </a:r>
            <a:r>
              <a:rPr lang="en-US" altLang="zh-CN" sz="2400" dirty="0" smtClean="0">
                <a:latin typeface="Verdana" pitchFamily="34" charset="0"/>
              </a:rPr>
              <a:t> E then S</a:t>
            </a:r>
            <a:r>
              <a:rPr lang="en-US" altLang="zh-CN" sz="2400" baseline="-25000" dirty="0" smtClean="0">
                <a:latin typeface="Verdana" pitchFamily="34" charset="0"/>
              </a:rPr>
              <a:t>1</a:t>
            </a:r>
            <a:r>
              <a:rPr lang="en-US" altLang="zh-CN" sz="2400" dirty="0" smtClean="0">
                <a:latin typeface="Verdana" pitchFamily="34" charset="0"/>
              </a:rPr>
              <a:t> else S</a:t>
            </a:r>
            <a:r>
              <a:rPr lang="en-US" altLang="zh-CN" sz="2400" baseline="-25000" dirty="0" smtClean="0">
                <a:latin typeface="Verdana" pitchFamily="34" charset="0"/>
              </a:rPr>
              <a:t>2</a:t>
            </a:r>
            <a:r>
              <a:rPr lang="en-US" altLang="zh-CN" sz="2400" dirty="0" smtClean="0">
                <a:latin typeface="Verdana" pitchFamily="34" charset="0"/>
              </a:rPr>
              <a:t> </a:t>
            </a:r>
            <a:r>
              <a:rPr lang="zh-CN" altLang="en-US" sz="2400" dirty="0" smtClean="0">
                <a:latin typeface="Verdana" pitchFamily="34" charset="0"/>
              </a:rPr>
              <a:t>的语法树</a:t>
            </a:r>
          </a:p>
        </p:txBody>
      </p:sp>
      <p:grpSp>
        <p:nvGrpSpPr>
          <p:cNvPr id="221188" name="Group 4"/>
          <p:cNvGrpSpPr>
            <a:grpSpLocks/>
          </p:cNvGrpSpPr>
          <p:nvPr/>
        </p:nvGrpSpPr>
        <p:grpSpPr bwMode="auto">
          <a:xfrm>
            <a:off x="1568450" y="2438400"/>
            <a:ext cx="2012950" cy="1362075"/>
            <a:chOff x="2412" y="1294"/>
            <a:chExt cx="875" cy="693"/>
          </a:xfrm>
        </p:grpSpPr>
        <p:sp>
          <p:nvSpPr>
            <p:cNvPr id="41003" name="Rectangle 5"/>
            <p:cNvSpPr>
              <a:spLocks noChangeArrowheads="1"/>
            </p:cNvSpPr>
            <p:nvPr/>
          </p:nvSpPr>
          <p:spPr bwMode="auto">
            <a:xfrm>
              <a:off x="2441" y="1294"/>
              <a:ext cx="8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if -- then -- else</a:t>
              </a:r>
              <a:endParaRPr lang="en-US" altLang="zh-CN" sz="2800">
                <a:latin typeface="Times New Roman" pitchFamily="18" charset="0"/>
                <a:ea typeface="宋体" pitchFamily="2" charset="-122"/>
              </a:endParaRPr>
            </a:p>
          </p:txBody>
        </p:sp>
        <p:sp>
          <p:nvSpPr>
            <p:cNvPr id="41004" name="Rectangle 6"/>
            <p:cNvSpPr>
              <a:spLocks noChangeArrowheads="1"/>
            </p:cNvSpPr>
            <p:nvPr/>
          </p:nvSpPr>
          <p:spPr bwMode="auto">
            <a:xfrm>
              <a:off x="2412" y="1783"/>
              <a:ext cx="36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E      S</a:t>
              </a:r>
              <a:endParaRPr lang="en-US" altLang="zh-CN" sz="2800">
                <a:latin typeface="Times New Roman" pitchFamily="18" charset="0"/>
                <a:ea typeface="宋体" pitchFamily="2" charset="-122"/>
              </a:endParaRPr>
            </a:p>
          </p:txBody>
        </p:sp>
        <p:sp>
          <p:nvSpPr>
            <p:cNvPr id="41005" name="Rectangle 7"/>
            <p:cNvSpPr>
              <a:spLocks noChangeArrowheads="1"/>
            </p:cNvSpPr>
            <p:nvPr/>
          </p:nvSpPr>
          <p:spPr bwMode="auto">
            <a:xfrm>
              <a:off x="2782" y="1871"/>
              <a:ext cx="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500">
                  <a:solidFill>
                    <a:srgbClr val="000000"/>
                  </a:solidFill>
                  <a:latin typeface="Times New Roman" pitchFamily="18" charset="0"/>
                  <a:ea typeface="宋体" pitchFamily="2" charset="-122"/>
                </a:rPr>
                <a:t>1</a:t>
              </a:r>
              <a:endParaRPr lang="en-US" altLang="zh-CN" sz="2800">
                <a:latin typeface="Times New Roman" pitchFamily="18" charset="0"/>
                <a:ea typeface="宋体" pitchFamily="2" charset="-122"/>
              </a:endParaRPr>
            </a:p>
          </p:txBody>
        </p:sp>
        <p:sp>
          <p:nvSpPr>
            <p:cNvPr id="41006" name="Rectangle 8"/>
            <p:cNvSpPr>
              <a:spLocks noChangeArrowheads="1"/>
            </p:cNvSpPr>
            <p:nvPr/>
          </p:nvSpPr>
          <p:spPr bwMode="auto">
            <a:xfrm>
              <a:off x="2864" y="1783"/>
              <a:ext cx="27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S</a:t>
              </a:r>
              <a:endParaRPr lang="en-US" altLang="zh-CN" sz="2800">
                <a:latin typeface="Times New Roman" pitchFamily="18" charset="0"/>
                <a:ea typeface="宋体" pitchFamily="2" charset="-122"/>
              </a:endParaRPr>
            </a:p>
          </p:txBody>
        </p:sp>
        <p:sp>
          <p:nvSpPr>
            <p:cNvPr id="41007" name="Rectangle 9"/>
            <p:cNvSpPr>
              <a:spLocks noChangeArrowheads="1"/>
            </p:cNvSpPr>
            <p:nvPr/>
          </p:nvSpPr>
          <p:spPr bwMode="auto">
            <a:xfrm>
              <a:off x="3146" y="1871"/>
              <a:ext cx="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500">
                  <a:solidFill>
                    <a:srgbClr val="000000"/>
                  </a:solidFill>
                  <a:latin typeface="Times New Roman" pitchFamily="18" charset="0"/>
                  <a:ea typeface="宋体" pitchFamily="2" charset="-122"/>
                </a:rPr>
                <a:t>2</a:t>
              </a:r>
              <a:endParaRPr lang="en-US" altLang="zh-CN" sz="2800">
                <a:latin typeface="Times New Roman" pitchFamily="18" charset="0"/>
                <a:ea typeface="宋体" pitchFamily="2" charset="-122"/>
              </a:endParaRPr>
            </a:p>
          </p:txBody>
        </p:sp>
        <p:sp>
          <p:nvSpPr>
            <p:cNvPr id="41008" name="Line 10"/>
            <p:cNvSpPr>
              <a:spLocks noChangeShapeType="1"/>
            </p:cNvSpPr>
            <p:nvPr/>
          </p:nvSpPr>
          <p:spPr bwMode="auto">
            <a:xfrm flipH="1">
              <a:off x="2445" y="1518"/>
              <a:ext cx="210" cy="24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9" name="Line 11"/>
            <p:cNvSpPr>
              <a:spLocks noChangeShapeType="1"/>
            </p:cNvSpPr>
            <p:nvPr/>
          </p:nvSpPr>
          <p:spPr bwMode="auto">
            <a:xfrm>
              <a:off x="2722" y="1518"/>
              <a:ext cx="1" cy="25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0" name="Line 12"/>
            <p:cNvSpPr>
              <a:spLocks noChangeShapeType="1"/>
            </p:cNvSpPr>
            <p:nvPr/>
          </p:nvSpPr>
          <p:spPr bwMode="auto">
            <a:xfrm>
              <a:off x="2798" y="1527"/>
              <a:ext cx="267" cy="23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1197" name="Group 13"/>
          <p:cNvGrpSpPr>
            <a:grpSpLocks/>
          </p:cNvGrpSpPr>
          <p:nvPr/>
        </p:nvGrpSpPr>
        <p:grpSpPr bwMode="auto">
          <a:xfrm>
            <a:off x="1447800" y="4572000"/>
            <a:ext cx="1620838" cy="1647825"/>
            <a:chOff x="3931" y="1274"/>
            <a:chExt cx="839" cy="883"/>
          </a:xfrm>
        </p:grpSpPr>
        <p:sp>
          <p:nvSpPr>
            <p:cNvPr id="40994" name="Rectangle 14"/>
            <p:cNvSpPr>
              <a:spLocks noChangeArrowheads="1"/>
            </p:cNvSpPr>
            <p:nvPr/>
          </p:nvSpPr>
          <p:spPr bwMode="auto">
            <a:xfrm>
              <a:off x="4473" y="1274"/>
              <a:ext cx="8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a:t>
              </a:r>
              <a:endParaRPr lang="en-US" altLang="zh-CN" sz="2800">
                <a:latin typeface="Times New Roman" pitchFamily="18" charset="0"/>
                <a:ea typeface="宋体" pitchFamily="2" charset="-122"/>
              </a:endParaRPr>
            </a:p>
          </p:txBody>
        </p:sp>
        <p:sp>
          <p:nvSpPr>
            <p:cNvPr id="40995" name="Rectangle 15"/>
            <p:cNvSpPr>
              <a:spLocks noChangeArrowheads="1"/>
            </p:cNvSpPr>
            <p:nvPr/>
          </p:nvSpPr>
          <p:spPr bwMode="auto">
            <a:xfrm>
              <a:off x="4218" y="1632"/>
              <a:ext cx="55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         4</a:t>
              </a:r>
              <a:endParaRPr lang="en-US" altLang="zh-CN" sz="2800">
                <a:latin typeface="Times New Roman" pitchFamily="18" charset="0"/>
                <a:ea typeface="宋体" pitchFamily="2" charset="-122"/>
              </a:endParaRPr>
            </a:p>
          </p:txBody>
        </p:sp>
        <p:sp>
          <p:nvSpPr>
            <p:cNvPr id="40996" name="Rectangle 16"/>
            <p:cNvSpPr>
              <a:spLocks noChangeArrowheads="1"/>
            </p:cNvSpPr>
            <p:nvPr/>
          </p:nvSpPr>
          <p:spPr bwMode="auto">
            <a:xfrm>
              <a:off x="3931" y="1961"/>
              <a:ext cx="63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3         5</a:t>
              </a:r>
              <a:endParaRPr lang="en-US" altLang="zh-CN" sz="2800">
                <a:latin typeface="Times New Roman" pitchFamily="18" charset="0"/>
                <a:ea typeface="宋体" pitchFamily="2" charset="-122"/>
              </a:endParaRPr>
            </a:p>
          </p:txBody>
        </p:sp>
        <p:grpSp>
          <p:nvGrpSpPr>
            <p:cNvPr id="40997" name="Group 17"/>
            <p:cNvGrpSpPr>
              <a:grpSpLocks/>
            </p:cNvGrpSpPr>
            <p:nvPr/>
          </p:nvGrpSpPr>
          <p:grpSpPr bwMode="auto">
            <a:xfrm>
              <a:off x="4287" y="1438"/>
              <a:ext cx="387" cy="224"/>
              <a:chOff x="4287" y="1438"/>
              <a:chExt cx="387" cy="224"/>
            </a:xfrm>
          </p:grpSpPr>
          <p:sp>
            <p:nvSpPr>
              <p:cNvPr id="41001" name="Line 18"/>
              <p:cNvSpPr>
                <a:spLocks noChangeShapeType="1"/>
              </p:cNvSpPr>
              <p:nvPr/>
            </p:nvSpPr>
            <p:spPr bwMode="auto">
              <a:xfrm flipH="1">
                <a:off x="4287" y="1438"/>
                <a:ext cx="201"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Line 19"/>
              <p:cNvSpPr>
                <a:spLocks noChangeShapeType="1"/>
              </p:cNvSpPr>
              <p:nvPr/>
            </p:nvSpPr>
            <p:spPr bwMode="auto">
              <a:xfrm>
                <a:off x="4483" y="1453"/>
                <a:ext cx="191" cy="20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98" name="Group 20"/>
            <p:cNvGrpSpPr>
              <a:grpSpLocks/>
            </p:cNvGrpSpPr>
            <p:nvPr/>
          </p:nvGrpSpPr>
          <p:grpSpPr bwMode="auto">
            <a:xfrm>
              <a:off x="4068" y="1767"/>
              <a:ext cx="387" cy="224"/>
              <a:chOff x="4068" y="1767"/>
              <a:chExt cx="387" cy="224"/>
            </a:xfrm>
          </p:grpSpPr>
          <p:sp>
            <p:nvSpPr>
              <p:cNvPr id="40999" name="Line 21"/>
              <p:cNvSpPr>
                <a:spLocks noChangeShapeType="1"/>
              </p:cNvSpPr>
              <p:nvPr/>
            </p:nvSpPr>
            <p:spPr bwMode="auto">
              <a:xfrm flipH="1">
                <a:off x="4068" y="1767"/>
                <a:ext cx="200"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Line 22"/>
              <p:cNvSpPr>
                <a:spLocks noChangeShapeType="1"/>
              </p:cNvSpPr>
              <p:nvPr/>
            </p:nvSpPr>
            <p:spPr bwMode="auto">
              <a:xfrm>
                <a:off x="4264" y="1781"/>
                <a:ext cx="191" cy="21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21207" name="Rectangle 23"/>
          <p:cNvSpPr>
            <a:spLocks noChangeArrowheads="1"/>
          </p:cNvSpPr>
          <p:nvPr/>
        </p:nvSpPr>
        <p:spPr bwMode="auto">
          <a:xfrm>
            <a:off x="609600" y="4114800"/>
            <a:ext cx="42672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a:t>表达式 </a:t>
            </a:r>
            <a:r>
              <a:rPr lang="en-US" altLang="zh-CN"/>
              <a:t>3*5+4 </a:t>
            </a:r>
            <a:r>
              <a:rPr lang="zh-CN" altLang="en-US"/>
              <a:t>的语法树</a:t>
            </a:r>
          </a:p>
        </p:txBody>
      </p:sp>
      <p:grpSp>
        <p:nvGrpSpPr>
          <p:cNvPr id="221208" name="Group 24"/>
          <p:cNvGrpSpPr>
            <a:grpSpLocks/>
          </p:cNvGrpSpPr>
          <p:nvPr/>
        </p:nvGrpSpPr>
        <p:grpSpPr bwMode="auto">
          <a:xfrm>
            <a:off x="4953000" y="1162050"/>
            <a:ext cx="3594100" cy="4313238"/>
            <a:chOff x="3120" y="732"/>
            <a:chExt cx="2264" cy="2717"/>
          </a:xfrm>
        </p:grpSpPr>
        <p:sp>
          <p:nvSpPr>
            <p:cNvPr id="40969" name="Rectangle 25"/>
            <p:cNvSpPr>
              <a:spLocks noChangeArrowheads="1"/>
            </p:cNvSpPr>
            <p:nvPr/>
          </p:nvSpPr>
          <p:spPr bwMode="auto">
            <a:xfrm>
              <a:off x="4520" y="732"/>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L</a:t>
              </a:r>
              <a:endParaRPr lang="en-US" altLang="zh-CN" sz="3600">
                <a:latin typeface="Times New Roman" pitchFamily="18" charset="0"/>
                <a:ea typeface="宋体" pitchFamily="2" charset="-122"/>
              </a:endParaRPr>
            </a:p>
          </p:txBody>
        </p:sp>
        <p:sp>
          <p:nvSpPr>
            <p:cNvPr id="40992" name="Line 27"/>
            <p:cNvSpPr>
              <a:spLocks noChangeShapeType="1"/>
            </p:cNvSpPr>
            <p:nvPr/>
          </p:nvSpPr>
          <p:spPr bwMode="auto">
            <a:xfrm>
              <a:off x="4553" y="913"/>
              <a:ext cx="1" cy="1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Rectangle 29"/>
            <p:cNvSpPr>
              <a:spLocks noChangeArrowheads="1"/>
            </p:cNvSpPr>
            <p:nvPr/>
          </p:nvSpPr>
          <p:spPr bwMode="auto">
            <a:xfrm>
              <a:off x="4520" y="1105"/>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00"/>
                  </a:solidFill>
                  <a:latin typeface="Times New Roman" pitchFamily="18" charset="0"/>
                  <a:ea typeface="宋体" pitchFamily="2" charset="-122"/>
                </a:rPr>
                <a:t>E             </a:t>
              </a:r>
              <a:endParaRPr lang="en-US" altLang="zh-CN" sz="3600" dirty="0">
                <a:latin typeface="Times New Roman" pitchFamily="18" charset="0"/>
                <a:ea typeface="宋体" pitchFamily="2" charset="-122"/>
              </a:endParaRPr>
            </a:p>
          </p:txBody>
        </p:sp>
        <p:grpSp>
          <p:nvGrpSpPr>
            <p:cNvPr id="40972" name="Group 30"/>
            <p:cNvGrpSpPr>
              <a:grpSpLocks/>
            </p:cNvGrpSpPr>
            <p:nvPr/>
          </p:nvGrpSpPr>
          <p:grpSpPr bwMode="auto">
            <a:xfrm>
              <a:off x="3984" y="1296"/>
              <a:ext cx="1133" cy="204"/>
              <a:chOff x="2657" y="1207"/>
              <a:chExt cx="1613" cy="181"/>
            </a:xfrm>
          </p:grpSpPr>
          <p:sp>
            <p:nvSpPr>
              <p:cNvPr id="40989" name="Line 31"/>
              <p:cNvSpPr>
                <a:spLocks noChangeShapeType="1"/>
              </p:cNvSpPr>
              <p:nvPr/>
            </p:nvSpPr>
            <p:spPr bwMode="auto">
              <a:xfrm>
                <a:off x="3471" y="1207"/>
                <a:ext cx="1" cy="17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32"/>
              <p:cNvSpPr>
                <a:spLocks noChangeShapeType="1"/>
              </p:cNvSpPr>
              <p:nvPr/>
            </p:nvSpPr>
            <p:spPr bwMode="auto">
              <a:xfrm flipH="1">
                <a:off x="2657" y="1207"/>
                <a:ext cx="771" cy="18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33"/>
              <p:cNvSpPr>
                <a:spLocks noChangeShapeType="1"/>
              </p:cNvSpPr>
              <p:nvPr/>
            </p:nvSpPr>
            <p:spPr bwMode="auto">
              <a:xfrm>
                <a:off x="3513" y="1213"/>
                <a:ext cx="757" cy="1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3" name="Rectangle 34"/>
            <p:cNvSpPr>
              <a:spLocks noChangeArrowheads="1"/>
            </p:cNvSpPr>
            <p:nvPr/>
          </p:nvSpPr>
          <p:spPr bwMode="auto">
            <a:xfrm>
              <a:off x="3835" y="1548"/>
              <a:ext cx="14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E                 +                T</a:t>
              </a:r>
              <a:endParaRPr lang="en-US" altLang="zh-CN" sz="3600">
                <a:latin typeface="Times New Roman" pitchFamily="18" charset="0"/>
                <a:ea typeface="宋体" pitchFamily="2" charset="-122"/>
              </a:endParaRPr>
            </a:p>
          </p:txBody>
        </p:sp>
        <p:grpSp>
          <p:nvGrpSpPr>
            <p:cNvPr id="40974" name="Group 35"/>
            <p:cNvGrpSpPr>
              <a:grpSpLocks/>
            </p:cNvGrpSpPr>
            <p:nvPr/>
          </p:nvGrpSpPr>
          <p:grpSpPr bwMode="auto">
            <a:xfrm>
              <a:off x="3840" y="1776"/>
              <a:ext cx="1392" cy="192"/>
              <a:chOff x="2608" y="1523"/>
              <a:chExt cx="1649" cy="206"/>
            </a:xfrm>
          </p:grpSpPr>
          <p:sp>
            <p:nvSpPr>
              <p:cNvPr id="40987" name="Line 36"/>
              <p:cNvSpPr>
                <a:spLocks noChangeShapeType="1"/>
              </p:cNvSpPr>
              <p:nvPr/>
            </p:nvSpPr>
            <p:spPr bwMode="auto">
              <a:xfrm>
                <a:off x="2608" y="1523"/>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Line 37"/>
              <p:cNvSpPr>
                <a:spLocks noChangeShapeType="1"/>
              </p:cNvSpPr>
              <p:nvPr/>
            </p:nvSpPr>
            <p:spPr bwMode="auto">
              <a:xfrm>
                <a:off x="4256" y="1523"/>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5" name="Rectangle 38"/>
            <p:cNvSpPr>
              <a:spLocks noChangeArrowheads="1"/>
            </p:cNvSpPr>
            <p:nvPr/>
          </p:nvSpPr>
          <p:spPr bwMode="auto">
            <a:xfrm>
              <a:off x="3816" y="1980"/>
              <a:ext cx="1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T                                    F</a:t>
              </a:r>
              <a:endParaRPr lang="en-US" altLang="zh-CN" sz="3600">
                <a:latin typeface="Times New Roman" pitchFamily="18" charset="0"/>
                <a:ea typeface="宋体" pitchFamily="2" charset="-122"/>
              </a:endParaRPr>
            </a:p>
          </p:txBody>
        </p:sp>
        <p:grpSp>
          <p:nvGrpSpPr>
            <p:cNvPr id="40976" name="Group 39"/>
            <p:cNvGrpSpPr>
              <a:grpSpLocks/>
            </p:cNvGrpSpPr>
            <p:nvPr/>
          </p:nvGrpSpPr>
          <p:grpSpPr bwMode="auto">
            <a:xfrm>
              <a:off x="3289" y="2182"/>
              <a:ext cx="1127" cy="218"/>
              <a:chOff x="1941" y="1867"/>
              <a:chExt cx="1319" cy="182"/>
            </a:xfrm>
          </p:grpSpPr>
          <p:sp>
            <p:nvSpPr>
              <p:cNvPr id="40984" name="Line 40"/>
              <p:cNvSpPr>
                <a:spLocks noChangeShapeType="1"/>
              </p:cNvSpPr>
              <p:nvPr/>
            </p:nvSpPr>
            <p:spPr bwMode="auto">
              <a:xfrm>
                <a:off x="2605" y="1867"/>
                <a:ext cx="1" cy="17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41"/>
              <p:cNvSpPr>
                <a:spLocks noChangeShapeType="1"/>
              </p:cNvSpPr>
              <p:nvPr/>
            </p:nvSpPr>
            <p:spPr bwMode="auto">
              <a:xfrm flipH="1">
                <a:off x="1941" y="1867"/>
                <a:ext cx="631" cy="18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42"/>
              <p:cNvSpPr>
                <a:spLocks noChangeShapeType="1"/>
              </p:cNvSpPr>
              <p:nvPr/>
            </p:nvSpPr>
            <p:spPr bwMode="auto">
              <a:xfrm>
                <a:off x="2640" y="1873"/>
                <a:ext cx="620" cy="1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7" name="Line 43"/>
            <p:cNvSpPr>
              <a:spLocks noChangeShapeType="1"/>
            </p:cNvSpPr>
            <p:nvPr/>
          </p:nvSpPr>
          <p:spPr bwMode="auto">
            <a:xfrm>
              <a:off x="5232" y="2206"/>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Rectangle 44"/>
            <p:cNvSpPr>
              <a:spLocks noChangeArrowheads="1"/>
            </p:cNvSpPr>
            <p:nvPr/>
          </p:nvSpPr>
          <p:spPr bwMode="auto">
            <a:xfrm>
              <a:off x="3228" y="2412"/>
              <a:ext cx="21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T              *               F                digit</a:t>
              </a:r>
              <a:endParaRPr lang="en-US" altLang="zh-CN" sz="3600">
                <a:latin typeface="Times New Roman" pitchFamily="18" charset="0"/>
                <a:ea typeface="宋体" pitchFamily="2" charset="-122"/>
              </a:endParaRPr>
            </a:p>
          </p:txBody>
        </p:sp>
        <p:sp>
          <p:nvSpPr>
            <p:cNvPr id="40979" name="Line 45"/>
            <p:cNvSpPr>
              <a:spLocks noChangeShapeType="1"/>
            </p:cNvSpPr>
            <p:nvPr/>
          </p:nvSpPr>
          <p:spPr bwMode="auto">
            <a:xfrm>
              <a:off x="3263" y="2604"/>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46"/>
            <p:cNvSpPr>
              <a:spLocks noChangeShapeType="1"/>
            </p:cNvSpPr>
            <p:nvPr/>
          </p:nvSpPr>
          <p:spPr bwMode="auto">
            <a:xfrm>
              <a:off x="4463" y="2604"/>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Rectangle 47"/>
            <p:cNvSpPr>
              <a:spLocks noChangeArrowheads="1"/>
            </p:cNvSpPr>
            <p:nvPr/>
          </p:nvSpPr>
          <p:spPr bwMode="auto">
            <a:xfrm>
              <a:off x="3244" y="284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Times New Roman" pitchFamily="18" charset="0"/>
                  <a:ea typeface="宋体" pitchFamily="2" charset="-122"/>
                </a:rPr>
                <a:t>F                             digit</a:t>
              </a:r>
              <a:endParaRPr lang="en-US" altLang="zh-CN" sz="3600">
                <a:latin typeface="Times New Roman" pitchFamily="18" charset="0"/>
                <a:ea typeface="宋体" pitchFamily="2" charset="-122"/>
              </a:endParaRPr>
            </a:p>
          </p:txBody>
        </p:sp>
        <p:sp>
          <p:nvSpPr>
            <p:cNvPr id="40982" name="Line 48"/>
            <p:cNvSpPr>
              <a:spLocks noChangeShapeType="1"/>
            </p:cNvSpPr>
            <p:nvPr/>
          </p:nvSpPr>
          <p:spPr bwMode="auto">
            <a:xfrm>
              <a:off x="3263" y="3036"/>
              <a:ext cx="1" cy="2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Rectangle 49"/>
            <p:cNvSpPr>
              <a:spLocks noChangeArrowheads="1"/>
            </p:cNvSpPr>
            <p:nvPr/>
          </p:nvSpPr>
          <p:spPr bwMode="auto">
            <a:xfrm>
              <a:off x="3120" y="3276"/>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smtClean="0">
                  <a:solidFill>
                    <a:srgbClr val="000000"/>
                  </a:solidFill>
                  <a:latin typeface="Times New Roman" pitchFamily="18" charset="0"/>
                  <a:ea typeface="宋体" pitchFamily="2" charset="-122"/>
                </a:rPr>
                <a:t>digit</a:t>
              </a:r>
              <a:endParaRPr lang="en-US" altLang="zh-CN" sz="3600" dirty="0">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up)">
                                      <p:cBhvr>
                                        <p:cTn id="7" dur="500"/>
                                        <p:tgtEl>
                                          <p:spTgt spid="221187">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21188"/>
                                        </p:tgtEl>
                                        <p:attrNameLst>
                                          <p:attrName>style.visibility</p:attrName>
                                        </p:attrNameLst>
                                      </p:cBhvr>
                                      <p:to>
                                        <p:strVal val="visible"/>
                                      </p:to>
                                    </p:set>
                                    <p:animEffect transition="in" filter="wipe(up)">
                                      <p:cBhvr>
                                        <p:cTn id="11" dur="500"/>
                                        <p:tgtEl>
                                          <p:spTgt spid="2211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1207">
                                            <p:txEl>
                                              <p:pRg st="0" end="0"/>
                                            </p:txEl>
                                          </p:spTgt>
                                        </p:tgtEl>
                                        <p:attrNameLst>
                                          <p:attrName>style.visibility</p:attrName>
                                        </p:attrNameLst>
                                      </p:cBhvr>
                                      <p:to>
                                        <p:strVal val="visible"/>
                                      </p:to>
                                    </p:set>
                                    <p:animEffect transition="in" filter="wipe(up)">
                                      <p:cBhvr>
                                        <p:cTn id="16" dur="500"/>
                                        <p:tgtEl>
                                          <p:spTgt spid="221207">
                                            <p:txEl>
                                              <p:pRg st="0" end="0"/>
                                            </p:txEl>
                                          </p:spTgt>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21197"/>
                                        </p:tgtEl>
                                        <p:attrNameLst>
                                          <p:attrName>style.visibility</p:attrName>
                                        </p:attrNameLst>
                                      </p:cBhvr>
                                      <p:to>
                                        <p:strVal val="visible"/>
                                      </p:to>
                                    </p:set>
                                    <p:animEffect transition="in" filter="wipe(up)">
                                      <p:cBhvr>
                                        <p:cTn id="20" dur="500"/>
                                        <p:tgtEl>
                                          <p:spTgt spid="221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21208"/>
                                        </p:tgtEl>
                                        <p:attrNameLst>
                                          <p:attrName>style.visibility</p:attrName>
                                        </p:attrNameLst>
                                      </p:cBhvr>
                                      <p:to>
                                        <p:strVal val="visible"/>
                                      </p:to>
                                    </p:set>
                                    <p:animEffect transition="in" filter="wipe(up)">
                                      <p:cBhvr>
                                        <p:cTn id="25" dur="500"/>
                                        <p:tgtEl>
                                          <p:spTgt spid="22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p:bldP spid="22120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467D081A-A5A1-41A4-95DF-FEF0F400C085}" type="slidenum">
              <a:rPr lang="en-US" altLang="zh-CN" sz="1400" b="0" smtClean="0">
                <a:latin typeface="Times New Roman" pitchFamily="18" charset="0"/>
              </a:rPr>
              <a:pPr eaLnBrk="1" hangingPunct="1"/>
              <a:t>45</a:t>
            </a:fld>
            <a:endParaRPr lang="en-US" altLang="zh-CN" sz="1400" b="0" smtClean="0">
              <a:latin typeface="Times New Roman" pitchFamily="18" charset="0"/>
            </a:endParaRPr>
          </a:p>
        </p:txBody>
      </p:sp>
      <p:sp>
        <p:nvSpPr>
          <p:cNvPr id="41987" name="Rectangle 2"/>
          <p:cNvSpPr>
            <a:spLocks noGrp="1" noChangeArrowheads="1"/>
          </p:cNvSpPr>
          <p:nvPr>
            <p:ph type="title"/>
          </p:nvPr>
        </p:nvSpPr>
        <p:spPr/>
        <p:txBody>
          <a:bodyPr/>
          <a:lstStyle/>
          <a:p>
            <a:pPr eaLnBrk="1" hangingPunct="1"/>
            <a:r>
              <a:rPr lang="zh-CN" altLang="en-US" smtClean="0">
                <a:latin typeface="宋体" pitchFamily="2" charset="-122"/>
              </a:rPr>
              <a:t>构造表达式的语法树</a:t>
            </a:r>
          </a:p>
        </p:txBody>
      </p:sp>
      <p:sp>
        <p:nvSpPr>
          <p:cNvPr id="222211" name="Rectangle 3"/>
          <p:cNvSpPr>
            <a:spLocks noGrp="1" noChangeArrowheads="1"/>
          </p:cNvSpPr>
          <p:nvPr>
            <p:ph type="body" idx="1"/>
          </p:nvPr>
        </p:nvSpPr>
        <p:spPr/>
        <p:txBody>
          <a:bodyPr/>
          <a:lstStyle/>
          <a:p>
            <a:pPr eaLnBrk="1" hangingPunct="1"/>
            <a:r>
              <a:rPr lang="zh-CN" altLang="en-US" smtClean="0">
                <a:latin typeface="宋体" pitchFamily="2" charset="-122"/>
              </a:rPr>
              <a:t>表达式的语法树的形式</a:t>
            </a:r>
          </a:p>
          <a:p>
            <a:pPr lvl="1" eaLnBrk="1" hangingPunct="1"/>
            <a:r>
              <a:rPr lang="zh-CN" altLang="en-US" smtClean="0">
                <a:latin typeface="宋体" pitchFamily="2" charset="-122"/>
              </a:rPr>
              <a:t>每一个运算符号或运算分量都对应树中的一个结点</a:t>
            </a:r>
          </a:p>
          <a:p>
            <a:pPr lvl="1" eaLnBrk="1" hangingPunct="1"/>
            <a:r>
              <a:rPr lang="zh-CN" altLang="en-US" smtClean="0">
                <a:latin typeface="宋体" pitchFamily="2" charset="-122"/>
              </a:rPr>
              <a:t>运算符号结点的子结点分别是与该运算符的各个运算分量相应的子树的根。</a:t>
            </a:r>
          </a:p>
          <a:p>
            <a:pPr lvl="1" eaLnBrk="1" hangingPunct="1"/>
            <a:r>
              <a:rPr lang="zh-CN" altLang="en-US" smtClean="0">
                <a:latin typeface="宋体" pitchFamily="2" charset="-122"/>
              </a:rPr>
              <a:t>每一个结点可包含若干个域：</a:t>
            </a:r>
          </a:p>
          <a:p>
            <a:pPr lvl="2" eaLnBrk="1" hangingPunct="1"/>
            <a:r>
              <a:rPr lang="zh-CN" altLang="en-US" smtClean="0">
                <a:latin typeface="宋体" pitchFamily="2" charset="-122"/>
              </a:rPr>
              <a:t>标识域、指针域、属性值域等</a:t>
            </a:r>
          </a:p>
          <a:p>
            <a:pPr eaLnBrk="1" hangingPunct="1"/>
            <a:r>
              <a:rPr lang="zh-CN" altLang="en-US" smtClean="0">
                <a:latin typeface="宋体" pitchFamily="2" charset="-122"/>
              </a:rPr>
              <a:t>在运算符结点中</a:t>
            </a:r>
          </a:p>
          <a:p>
            <a:pPr lvl="1" eaLnBrk="1" hangingPunct="1"/>
            <a:r>
              <a:rPr lang="zh-CN" altLang="en-US" smtClean="0">
                <a:latin typeface="宋体" pitchFamily="2" charset="-122"/>
              </a:rPr>
              <a:t>一个域标识运算符号</a:t>
            </a:r>
          </a:p>
          <a:p>
            <a:pPr lvl="1" eaLnBrk="1" hangingPunct="1"/>
            <a:r>
              <a:rPr lang="zh-CN" altLang="en-US" smtClean="0">
                <a:latin typeface="宋体" pitchFamily="2" charset="-122"/>
              </a:rPr>
              <a:t>其它各域包含指向与各运算分量相应的结点的指针</a:t>
            </a:r>
          </a:p>
          <a:p>
            <a:pPr lvl="1" eaLnBrk="1" hangingPunct="1"/>
            <a:r>
              <a:rPr lang="zh-CN" altLang="en-US" smtClean="0">
                <a:latin typeface="宋体" pitchFamily="2" charset="-122"/>
              </a:rPr>
              <a:t>称运算符号为该结点的标号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wipe(up)">
                                      <p:cBhvr>
                                        <p:cTn id="7" dur="500"/>
                                        <p:tgtEl>
                                          <p:spTgt spid="22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wipe(up)">
                                      <p:cBhvr>
                                        <p:cTn id="12" dur="500"/>
                                        <p:tgtEl>
                                          <p:spTgt spid="222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2211">
                                            <p:txEl>
                                              <p:pRg st="2" end="2"/>
                                            </p:txEl>
                                          </p:spTgt>
                                        </p:tgtEl>
                                        <p:attrNameLst>
                                          <p:attrName>style.visibility</p:attrName>
                                        </p:attrNameLst>
                                      </p:cBhvr>
                                      <p:to>
                                        <p:strVal val="visible"/>
                                      </p:to>
                                    </p:set>
                                    <p:animEffect transition="in" filter="wipe(up)">
                                      <p:cBhvr>
                                        <p:cTn id="17" dur="500"/>
                                        <p:tgtEl>
                                          <p:spTgt spid="222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2211">
                                            <p:txEl>
                                              <p:pRg st="3" end="3"/>
                                            </p:txEl>
                                          </p:spTgt>
                                        </p:tgtEl>
                                        <p:attrNameLst>
                                          <p:attrName>style.visibility</p:attrName>
                                        </p:attrNameLst>
                                      </p:cBhvr>
                                      <p:to>
                                        <p:strVal val="visible"/>
                                      </p:to>
                                    </p:set>
                                    <p:animEffect transition="in" filter="wipe(up)">
                                      <p:cBhvr>
                                        <p:cTn id="22" dur="500"/>
                                        <p:tgtEl>
                                          <p:spTgt spid="222211">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22211">
                                            <p:txEl>
                                              <p:pRg st="4" end="4"/>
                                            </p:txEl>
                                          </p:spTgt>
                                        </p:tgtEl>
                                        <p:attrNameLst>
                                          <p:attrName>style.visibility</p:attrName>
                                        </p:attrNameLst>
                                      </p:cBhvr>
                                      <p:to>
                                        <p:strVal val="visible"/>
                                      </p:to>
                                    </p:set>
                                    <p:animEffect transition="in" filter="wipe(up)">
                                      <p:cBhvr>
                                        <p:cTn id="25" dur="500"/>
                                        <p:tgtEl>
                                          <p:spTgt spid="22221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2211">
                                            <p:txEl>
                                              <p:pRg st="5" end="5"/>
                                            </p:txEl>
                                          </p:spTgt>
                                        </p:tgtEl>
                                        <p:attrNameLst>
                                          <p:attrName>style.visibility</p:attrName>
                                        </p:attrNameLst>
                                      </p:cBhvr>
                                      <p:to>
                                        <p:strVal val="visible"/>
                                      </p:to>
                                    </p:set>
                                    <p:animEffect transition="in" filter="wipe(up)">
                                      <p:cBhvr>
                                        <p:cTn id="30" dur="500"/>
                                        <p:tgtEl>
                                          <p:spTgt spid="222211">
                                            <p:txEl>
                                              <p:pRg st="5" end="5"/>
                                            </p:txEl>
                                          </p:spTgt>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222211">
                                            <p:txEl>
                                              <p:pRg st="6" end="6"/>
                                            </p:txEl>
                                          </p:spTgt>
                                        </p:tgtEl>
                                        <p:attrNameLst>
                                          <p:attrName>style.visibility</p:attrName>
                                        </p:attrNameLst>
                                      </p:cBhvr>
                                      <p:to>
                                        <p:strVal val="visible"/>
                                      </p:to>
                                    </p:set>
                                    <p:animEffect transition="in" filter="wipe(up)">
                                      <p:cBhvr>
                                        <p:cTn id="34" dur="500"/>
                                        <p:tgtEl>
                                          <p:spTgt spid="222211">
                                            <p:txEl>
                                              <p:pRg st="6" end="6"/>
                                            </p:txEl>
                                          </p:spTgt>
                                        </p:tgtEl>
                                      </p:cBhvr>
                                    </p:animEffect>
                                  </p:childTnLst>
                                </p:cTn>
                              </p:par>
                            </p:childTnLst>
                          </p:cTn>
                        </p:par>
                        <p:par>
                          <p:cTn id="35" fill="hold" nodeType="afterGroup">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22211">
                                            <p:txEl>
                                              <p:pRg st="7" end="7"/>
                                            </p:txEl>
                                          </p:spTgt>
                                        </p:tgtEl>
                                        <p:attrNameLst>
                                          <p:attrName>style.visibility</p:attrName>
                                        </p:attrNameLst>
                                      </p:cBhvr>
                                      <p:to>
                                        <p:strVal val="visible"/>
                                      </p:to>
                                    </p:set>
                                    <p:animEffect transition="in" filter="wipe(up)">
                                      <p:cBhvr>
                                        <p:cTn id="38" dur="500"/>
                                        <p:tgtEl>
                                          <p:spTgt spid="222211">
                                            <p:txEl>
                                              <p:pRg st="7" end="7"/>
                                            </p:txEl>
                                          </p:spTgt>
                                        </p:tgtEl>
                                      </p:cBhvr>
                                    </p:animEffect>
                                  </p:childTnLst>
                                </p:cTn>
                              </p:par>
                            </p:childTnLst>
                          </p:cTn>
                        </p:par>
                        <p:par>
                          <p:cTn id="39" fill="hold" nodeType="afterGroup">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22211">
                                            <p:txEl>
                                              <p:pRg st="8" end="8"/>
                                            </p:txEl>
                                          </p:spTgt>
                                        </p:tgtEl>
                                        <p:attrNameLst>
                                          <p:attrName>style.visibility</p:attrName>
                                        </p:attrNameLst>
                                      </p:cBhvr>
                                      <p:to>
                                        <p:strVal val="visible"/>
                                      </p:to>
                                    </p:set>
                                    <p:animEffect transition="in" filter="wipe(up)">
                                      <p:cBhvr>
                                        <p:cTn id="42" dur="500"/>
                                        <p:tgtEl>
                                          <p:spTgt spid="222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CBFCCF5E-B06E-4B4A-94D7-D5B0C4885E6B}" type="slidenum">
              <a:rPr lang="en-US" altLang="zh-CN" sz="1400" b="0" smtClean="0">
                <a:latin typeface="Times New Roman" pitchFamily="18" charset="0"/>
              </a:rPr>
              <a:pPr eaLnBrk="1" hangingPunct="1"/>
              <a:t>46</a:t>
            </a:fld>
            <a:endParaRPr lang="en-US" altLang="zh-CN" sz="1400" b="0" smtClean="0">
              <a:latin typeface="Times New Roman" pitchFamily="18" charset="0"/>
            </a:endParaRPr>
          </a:p>
        </p:txBody>
      </p:sp>
      <p:sp>
        <p:nvSpPr>
          <p:cNvPr id="43011" name="Rectangle 2"/>
          <p:cNvSpPr>
            <a:spLocks noGrp="1" noChangeArrowheads="1"/>
          </p:cNvSpPr>
          <p:nvPr>
            <p:ph type="title"/>
          </p:nvPr>
        </p:nvSpPr>
        <p:spPr/>
        <p:txBody>
          <a:bodyPr/>
          <a:lstStyle/>
          <a:p>
            <a:pPr eaLnBrk="1" hangingPunct="1"/>
            <a:r>
              <a:rPr lang="zh-CN" altLang="en-US" smtClean="0"/>
              <a:t>构造函数</a:t>
            </a:r>
          </a:p>
        </p:txBody>
      </p:sp>
      <p:sp>
        <p:nvSpPr>
          <p:cNvPr id="223235" name="Rectangle 3"/>
          <p:cNvSpPr>
            <a:spLocks noGrp="1" noChangeArrowheads="1"/>
          </p:cNvSpPr>
          <p:nvPr>
            <p:ph type="body" idx="1"/>
          </p:nvPr>
        </p:nvSpPr>
        <p:spPr/>
        <p:txBody>
          <a:bodyPr/>
          <a:lstStyle/>
          <a:p>
            <a:pPr eaLnBrk="1" hangingPunct="1"/>
            <a:r>
              <a:rPr lang="en-US" altLang="zh-CN" dirty="0" err="1" smtClean="0">
                <a:solidFill>
                  <a:srgbClr val="0000FF"/>
                </a:solidFill>
                <a:latin typeface="Times New Roman" panose="02020603050405020304" pitchFamily="18" charset="0"/>
                <a:cs typeface="Times New Roman" panose="02020603050405020304" pitchFamily="18" charset="0"/>
              </a:rPr>
              <a:t>makenode</a:t>
            </a:r>
            <a:r>
              <a:rPr lang="en-US" altLang="zh-CN" dirty="0" smtClean="0">
                <a:solidFill>
                  <a:srgbClr val="0000FF"/>
                </a:solidFill>
                <a:latin typeface="Times New Roman" panose="02020603050405020304" pitchFamily="18" charset="0"/>
                <a:cs typeface="Times New Roman" panose="02020603050405020304" pitchFamily="18" charset="0"/>
              </a:rPr>
              <a:t> (op, left, right)</a:t>
            </a:r>
          </a:p>
          <a:p>
            <a:pPr lvl="1" eaLnBrk="1" hangingPunct="1"/>
            <a:r>
              <a:rPr lang="zh-CN" altLang="en-US" dirty="0" smtClean="0">
                <a:latin typeface="Times New Roman" panose="02020603050405020304" pitchFamily="18" charset="0"/>
                <a:cs typeface="Times New Roman" panose="02020603050405020304" pitchFamily="18" charset="0"/>
              </a:rPr>
              <a:t>建立一个运算符号结点，标号是 </a:t>
            </a:r>
            <a:r>
              <a:rPr lang="en-US" altLang="zh-CN" dirty="0" smtClean="0">
                <a:latin typeface="Times New Roman" panose="02020603050405020304" pitchFamily="18" charset="0"/>
                <a:cs typeface="Times New Roman" panose="02020603050405020304" pitchFamily="18" charset="0"/>
              </a:rPr>
              <a:t>op</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域</a:t>
            </a:r>
            <a:r>
              <a:rPr lang="en-US" altLang="zh-CN" dirty="0" smtClean="0">
                <a:latin typeface="Times New Roman" panose="02020603050405020304" pitchFamily="18" charset="0"/>
                <a:cs typeface="Times New Roman" panose="02020603050405020304" pitchFamily="18" charset="0"/>
              </a:rPr>
              <a:t>left</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right</a:t>
            </a:r>
            <a:r>
              <a:rPr lang="zh-CN" altLang="en-US" dirty="0" smtClean="0">
                <a:latin typeface="Times New Roman" panose="02020603050405020304" pitchFamily="18" charset="0"/>
                <a:cs typeface="Times New Roman" panose="02020603050405020304" pitchFamily="18" charset="0"/>
              </a:rPr>
              <a:t>是指向其左右运算分量结点的指针。</a:t>
            </a:r>
          </a:p>
          <a:p>
            <a:pPr eaLnBrk="1" hangingPunct="1"/>
            <a:r>
              <a:rPr lang="en-US" altLang="zh-CN" dirty="0" err="1" smtClean="0">
                <a:solidFill>
                  <a:srgbClr val="0000FF"/>
                </a:solidFill>
                <a:latin typeface="Times New Roman" panose="02020603050405020304" pitchFamily="18" charset="0"/>
                <a:cs typeface="Times New Roman" panose="02020603050405020304" pitchFamily="18" charset="0"/>
              </a:rPr>
              <a:t>makeleaf</a:t>
            </a:r>
            <a:r>
              <a:rPr lang="en-US" altLang="zh-CN" dirty="0" smtClean="0">
                <a:solidFill>
                  <a:srgbClr val="0000FF"/>
                </a:solidFill>
                <a:latin typeface="Times New Roman" panose="02020603050405020304" pitchFamily="18" charset="0"/>
                <a:cs typeface="Times New Roman" panose="02020603050405020304" pitchFamily="18" charset="0"/>
              </a:rPr>
              <a:t> (id, entry)</a:t>
            </a:r>
          </a:p>
          <a:p>
            <a:pPr lvl="1" eaLnBrk="1" hangingPunct="1"/>
            <a:r>
              <a:rPr lang="zh-CN" altLang="en-US" dirty="0" smtClean="0">
                <a:latin typeface="Times New Roman" panose="02020603050405020304" pitchFamily="18" charset="0"/>
                <a:cs typeface="Times New Roman" panose="02020603050405020304" pitchFamily="18" charset="0"/>
              </a:rPr>
              <a:t>建立一个标识符结点，标号是 </a:t>
            </a:r>
            <a:r>
              <a:rPr lang="en-US" altLang="zh-CN" dirty="0" smtClean="0">
                <a:latin typeface="Times New Roman" panose="02020603050405020304" pitchFamily="18" charset="0"/>
                <a:cs typeface="Times New Roman" panose="02020603050405020304" pitchFamily="18" charset="0"/>
              </a:rPr>
              <a:t>id</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域</a:t>
            </a:r>
            <a:r>
              <a:rPr lang="en-US" altLang="zh-CN" dirty="0" smtClean="0">
                <a:latin typeface="Times New Roman" panose="02020603050405020304" pitchFamily="18" charset="0"/>
                <a:cs typeface="Times New Roman" panose="02020603050405020304" pitchFamily="18" charset="0"/>
              </a:rPr>
              <a:t>entry</a:t>
            </a:r>
            <a:r>
              <a:rPr lang="zh-CN" altLang="en-US" dirty="0" smtClean="0">
                <a:latin typeface="Times New Roman" panose="02020603050405020304" pitchFamily="18" charset="0"/>
                <a:cs typeface="Times New Roman" panose="02020603050405020304" pitchFamily="18" charset="0"/>
              </a:rPr>
              <a:t>是指向该标识符在符号表中的相应条目的指针。</a:t>
            </a:r>
          </a:p>
          <a:p>
            <a:pPr eaLnBrk="1" hangingPunct="1"/>
            <a:r>
              <a:rPr lang="en-US" altLang="zh-CN" dirty="0" err="1" smtClean="0">
                <a:solidFill>
                  <a:srgbClr val="0000FF"/>
                </a:solidFill>
                <a:latin typeface="Times New Roman" panose="02020603050405020304" pitchFamily="18" charset="0"/>
                <a:cs typeface="Times New Roman" panose="02020603050405020304" pitchFamily="18" charset="0"/>
              </a:rPr>
              <a:t>makeleaf</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num</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err="1" smtClean="0">
                <a:solidFill>
                  <a:srgbClr val="0000FF"/>
                </a:solidFill>
                <a:latin typeface="Times New Roman" panose="02020603050405020304" pitchFamily="18" charset="0"/>
                <a:cs typeface="Times New Roman" panose="02020603050405020304" pitchFamily="18" charset="0"/>
              </a:rPr>
              <a:t>val</a:t>
            </a:r>
            <a:r>
              <a:rPr lang="en-US" altLang="zh-CN" dirty="0" smtClean="0">
                <a:solidFill>
                  <a:srgbClr val="0000FF"/>
                </a:solidFill>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建立一个数结点，标号为 </a:t>
            </a:r>
            <a:r>
              <a:rPr lang="en-US" altLang="zh-CN" dirty="0" err="1" smtClean="0">
                <a:latin typeface="Times New Roman" panose="02020603050405020304" pitchFamily="18" charset="0"/>
                <a:cs typeface="Times New Roman" panose="02020603050405020304" pitchFamily="18" charset="0"/>
              </a:rPr>
              <a:t>num</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dirty="0" smtClean="0">
                <a:latin typeface="Times New Roman" panose="02020603050405020304" pitchFamily="18" charset="0"/>
                <a:cs typeface="Times New Roman" panose="02020603050405020304" pitchFamily="18" charset="0"/>
              </a:rPr>
              <a:t>域</a:t>
            </a:r>
            <a:r>
              <a:rPr lang="en-US" altLang="zh-CN" dirty="0" err="1" smtClean="0">
                <a:latin typeface="Times New Roman" panose="02020603050405020304" pitchFamily="18" charset="0"/>
                <a:cs typeface="Times New Roman" panose="02020603050405020304" pitchFamily="18" charset="0"/>
              </a:rPr>
              <a:t>val</a:t>
            </a:r>
            <a:r>
              <a:rPr lang="zh-CN" altLang="en-US" dirty="0" smtClean="0">
                <a:latin typeface="Times New Roman" panose="02020603050405020304" pitchFamily="18" charset="0"/>
                <a:cs typeface="Times New Roman" panose="02020603050405020304" pitchFamily="18" charset="0"/>
              </a:rPr>
              <a:t>用于保存该数的值。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up)">
                                      <p:cBhvr>
                                        <p:cTn id="7" dur="500"/>
                                        <p:tgtEl>
                                          <p:spTgt spid="22323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wipe(up)">
                                      <p:cBhvr>
                                        <p:cTn id="10" dur="500"/>
                                        <p:tgtEl>
                                          <p:spTgt spid="22323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wipe(up)">
                                      <p:cBhvr>
                                        <p:cTn id="13" dur="500"/>
                                        <p:tgtEl>
                                          <p:spTgt spid="2232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23235">
                                            <p:txEl>
                                              <p:pRg st="3" end="3"/>
                                            </p:txEl>
                                          </p:spTgt>
                                        </p:tgtEl>
                                        <p:attrNameLst>
                                          <p:attrName>style.visibility</p:attrName>
                                        </p:attrNameLst>
                                      </p:cBhvr>
                                      <p:to>
                                        <p:strVal val="visible"/>
                                      </p:to>
                                    </p:set>
                                    <p:animEffect transition="in" filter="wipe(up)">
                                      <p:cBhvr>
                                        <p:cTn id="18" dur="500"/>
                                        <p:tgtEl>
                                          <p:spTgt spid="22323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3235">
                                            <p:txEl>
                                              <p:pRg st="4" end="4"/>
                                            </p:txEl>
                                          </p:spTgt>
                                        </p:tgtEl>
                                        <p:attrNameLst>
                                          <p:attrName>style.visibility</p:attrName>
                                        </p:attrNameLst>
                                      </p:cBhvr>
                                      <p:to>
                                        <p:strVal val="visible"/>
                                      </p:to>
                                    </p:set>
                                    <p:animEffect transition="in" filter="wipe(up)">
                                      <p:cBhvr>
                                        <p:cTn id="21" dur="500"/>
                                        <p:tgtEl>
                                          <p:spTgt spid="22323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23235">
                                            <p:txEl>
                                              <p:pRg st="5" end="5"/>
                                            </p:txEl>
                                          </p:spTgt>
                                        </p:tgtEl>
                                        <p:attrNameLst>
                                          <p:attrName>style.visibility</p:attrName>
                                        </p:attrNameLst>
                                      </p:cBhvr>
                                      <p:to>
                                        <p:strVal val="visible"/>
                                      </p:to>
                                    </p:set>
                                    <p:animEffect transition="in" filter="wipe(up)">
                                      <p:cBhvr>
                                        <p:cTn id="24" dur="500"/>
                                        <p:tgtEl>
                                          <p:spTgt spid="22323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3235">
                                            <p:txEl>
                                              <p:pRg st="6" end="6"/>
                                            </p:txEl>
                                          </p:spTgt>
                                        </p:tgtEl>
                                        <p:attrNameLst>
                                          <p:attrName>style.visibility</p:attrName>
                                        </p:attrNameLst>
                                      </p:cBhvr>
                                      <p:to>
                                        <p:strVal val="visible"/>
                                      </p:to>
                                    </p:set>
                                    <p:animEffect transition="in" filter="wipe(up)">
                                      <p:cBhvr>
                                        <p:cTn id="29" dur="500"/>
                                        <p:tgtEl>
                                          <p:spTgt spid="223235">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23235">
                                            <p:txEl>
                                              <p:pRg st="7" end="7"/>
                                            </p:txEl>
                                          </p:spTgt>
                                        </p:tgtEl>
                                        <p:attrNameLst>
                                          <p:attrName>style.visibility</p:attrName>
                                        </p:attrNameLst>
                                      </p:cBhvr>
                                      <p:to>
                                        <p:strVal val="visible"/>
                                      </p:to>
                                    </p:set>
                                    <p:animEffect transition="in" filter="wipe(up)">
                                      <p:cBhvr>
                                        <p:cTn id="32" dur="500"/>
                                        <p:tgtEl>
                                          <p:spTgt spid="223235">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23235">
                                            <p:txEl>
                                              <p:pRg st="8" end="8"/>
                                            </p:txEl>
                                          </p:spTgt>
                                        </p:tgtEl>
                                        <p:attrNameLst>
                                          <p:attrName>style.visibility</p:attrName>
                                        </p:attrNameLst>
                                      </p:cBhvr>
                                      <p:to>
                                        <p:strVal val="visible"/>
                                      </p:to>
                                    </p:set>
                                    <p:animEffect transition="in" filter="wipe(up)">
                                      <p:cBhvr>
                                        <p:cTn id="35" dur="500"/>
                                        <p:tgtEl>
                                          <p:spTgt spid="223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DF7EC5F-B9B9-4623-A21A-F26FADD271B8}" type="slidenum">
              <a:rPr lang="en-US" altLang="zh-CN" sz="1400" b="0" smtClean="0">
                <a:latin typeface="Times New Roman" pitchFamily="18" charset="0"/>
              </a:rPr>
              <a:pPr eaLnBrk="1" hangingPunct="1"/>
              <a:t>47</a:t>
            </a:fld>
            <a:endParaRPr lang="en-US" altLang="zh-CN" sz="1400" b="0" smtClean="0">
              <a:latin typeface="Times New Roman" pitchFamily="18" charset="0"/>
            </a:endParaRPr>
          </a:p>
        </p:txBody>
      </p:sp>
      <p:sp>
        <p:nvSpPr>
          <p:cNvPr id="225282" name="Freeform 2"/>
          <p:cNvSpPr>
            <a:spLocks/>
          </p:cNvSpPr>
          <p:nvPr/>
        </p:nvSpPr>
        <p:spPr bwMode="auto">
          <a:xfrm>
            <a:off x="3492500" y="2889250"/>
            <a:ext cx="5489575" cy="3870325"/>
          </a:xfrm>
          <a:custGeom>
            <a:avLst/>
            <a:gdLst>
              <a:gd name="T0" fmla="*/ 2147483647 w 3714"/>
              <a:gd name="T1" fmla="*/ 0 h 2580"/>
              <a:gd name="T2" fmla="*/ 2147483647 w 3714"/>
              <a:gd name="T3" fmla="*/ 0 h 2580"/>
              <a:gd name="T4" fmla="*/ 2147483647 w 3714"/>
              <a:gd name="T5" fmla="*/ 2147483647 h 2580"/>
              <a:gd name="T6" fmla="*/ 0 w 3714"/>
              <a:gd name="T7" fmla="*/ 2147483647 h 2580"/>
              <a:gd name="T8" fmla="*/ 0 w 3714"/>
              <a:gd name="T9" fmla="*/ 2147483647 h 2580"/>
              <a:gd name="T10" fmla="*/ 2147483647 w 3714"/>
              <a:gd name="T11" fmla="*/ 0 h 25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14" h="2580">
                <a:moveTo>
                  <a:pt x="851" y="0"/>
                </a:moveTo>
                <a:lnTo>
                  <a:pt x="3714" y="0"/>
                </a:lnTo>
                <a:lnTo>
                  <a:pt x="3714" y="2580"/>
                </a:lnTo>
                <a:lnTo>
                  <a:pt x="0" y="2580"/>
                </a:lnTo>
                <a:lnTo>
                  <a:pt x="0" y="851"/>
                </a:lnTo>
                <a:lnTo>
                  <a:pt x="851"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6" name="Rectangle 3"/>
          <p:cNvSpPr>
            <a:spLocks noGrp="1" noChangeArrowheads="1"/>
          </p:cNvSpPr>
          <p:nvPr>
            <p:ph type="title"/>
          </p:nvPr>
        </p:nvSpPr>
        <p:spPr/>
        <p:txBody>
          <a:bodyPr/>
          <a:lstStyle/>
          <a:p>
            <a:pPr eaLnBrk="1" hangingPunct="1"/>
            <a:r>
              <a:rPr lang="zh-CN" altLang="en-US" smtClean="0">
                <a:latin typeface="宋体" pitchFamily="2" charset="-122"/>
              </a:rPr>
              <a:t>建立表达式</a:t>
            </a:r>
            <a:r>
              <a:rPr lang="en-US" altLang="zh-CN" smtClean="0">
                <a:latin typeface="Verdana" pitchFamily="34" charset="0"/>
              </a:rPr>
              <a:t>a*4+b</a:t>
            </a:r>
            <a:r>
              <a:rPr lang="zh-CN" altLang="en-US" smtClean="0">
                <a:latin typeface="宋体" pitchFamily="2" charset="-122"/>
              </a:rPr>
              <a:t>的语法树</a:t>
            </a:r>
          </a:p>
        </p:txBody>
      </p:sp>
      <p:sp>
        <p:nvSpPr>
          <p:cNvPr id="225284" name="Rectangle 4"/>
          <p:cNvSpPr>
            <a:spLocks noGrp="1" noChangeArrowheads="1"/>
          </p:cNvSpPr>
          <p:nvPr>
            <p:ph type="body" idx="1"/>
          </p:nvPr>
        </p:nvSpPr>
        <p:spPr>
          <a:xfrm>
            <a:off x="187324" y="1041400"/>
            <a:ext cx="4834726" cy="2574926"/>
          </a:xfrm>
        </p:spPr>
        <p:txBody>
          <a:bodyPr/>
          <a:lstStyle/>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makeleaf</a:t>
            </a:r>
            <a:r>
              <a:rPr lang="en-US" altLang="zh-CN" dirty="0" smtClean="0">
                <a:latin typeface="Times New Roman" panose="02020603050405020304" pitchFamily="18" charset="0"/>
                <a:cs typeface="Times New Roman" panose="02020603050405020304" pitchFamily="18" charset="0"/>
              </a:rPr>
              <a:t>(id, </a:t>
            </a:r>
            <a:r>
              <a:rPr lang="en-US" altLang="zh-CN" dirty="0" err="1" smtClean="0">
                <a:latin typeface="Times New Roman" panose="02020603050405020304" pitchFamily="18" charset="0"/>
                <a:cs typeface="Times New Roman" panose="02020603050405020304" pitchFamily="18" charset="0"/>
              </a:rPr>
              <a:t>entrya</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makeleaf</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num</a:t>
            </a:r>
            <a:r>
              <a:rPr lang="en-US" altLang="zh-CN" dirty="0" smtClean="0">
                <a:latin typeface="Times New Roman" panose="02020603050405020304" pitchFamily="18" charset="0"/>
                <a:cs typeface="Times New Roman" panose="02020603050405020304" pitchFamily="18" charset="0"/>
              </a:rPr>
              <a:t> ,4);</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makenode</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makeleaf</a:t>
            </a:r>
            <a:r>
              <a:rPr lang="en-US" altLang="zh-CN" dirty="0" smtClean="0">
                <a:latin typeface="Times New Roman" panose="02020603050405020304" pitchFamily="18" charset="0"/>
                <a:cs typeface="Times New Roman" panose="02020603050405020304" pitchFamily="18" charset="0"/>
              </a:rPr>
              <a:t>(id, </a:t>
            </a:r>
            <a:r>
              <a:rPr lang="en-US" altLang="zh-CN" dirty="0" err="1" smtClean="0">
                <a:latin typeface="Times New Roman" panose="02020603050405020304" pitchFamily="18" charset="0"/>
                <a:cs typeface="Times New Roman" panose="02020603050405020304" pitchFamily="18" charset="0"/>
              </a:rPr>
              <a:t>entryb</a:t>
            </a:r>
            <a:r>
              <a:rPr lang="en-US" altLang="zh-CN" dirty="0" smtClean="0">
                <a:latin typeface="Times New Roman" panose="02020603050405020304" pitchFamily="18" charset="0"/>
                <a:cs typeface="Times New Roman" panose="02020603050405020304" pitchFamily="18" charset="0"/>
              </a:rPr>
              <a:t>);</a:t>
            </a:r>
          </a:p>
          <a:p>
            <a:pPr eaLnBrk="1" hangingPunct="1">
              <a:buFont typeface="Monotype Sorts" pitchFamily="2" charset="2"/>
              <a:buNone/>
            </a:pPr>
            <a:r>
              <a:rPr lang="en-US" altLang="zh-CN"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makenode</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p:txBody>
      </p:sp>
      <p:grpSp>
        <p:nvGrpSpPr>
          <p:cNvPr id="225285" name="Group 5"/>
          <p:cNvGrpSpPr>
            <a:grpSpLocks/>
          </p:cNvGrpSpPr>
          <p:nvPr/>
        </p:nvGrpSpPr>
        <p:grpSpPr bwMode="auto">
          <a:xfrm>
            <a:off x="3536950" y="4840288"/>
            <a:ext cx="2098675" cy="1738312"/>
            <a:chOff x="2303" y="2928"/>
            <a:chExt cx="1322" cy="1095"/>
          </a:xfrm>
        </p:grpSpPr>
        <p:grpSp>
          <p:nvGrpSpPr>
            <p:cNvPr id="44092" name="Group 6"/>
            <p:cNvGrpSpPr>
              <a:grpSpLocks/>
            </p:cNvGrpSpPr>
            <p:nvPr/>
          </p:nvGrpSpPr>
          <p:grpSpPr bwMode="auto">
            <a:xfrm>
              <a:off x="2330" y="3337"/>
              <a:ext cx="1295" cy="686"/>
              <a:chOff x="2330" y="3337"/>
              <a:chExt cx="1295" cy="686"/>
            </a:xfrm>
          </p:grpSpPr>
          <p:grpSp>
            <p:nvGrpSpPr>
              <p:cNvPr id="44096" name="Group 7"/>
              <p:cNvGrpSpPr>
                <a:grpSpLocks/>
              </p:cNvGrpSpPr>
              <p:nvPr/>
            </p:nvGrpSpPr>
            <p:grpSpPr bwMode="auto">
              <a:xfrm>
                <a:off x="2352" y="3337"/>
                <a:ext cx="723" cy="455"/>
                <a:chOff x="2637" y="3303"/>
                <a:chExt cx="723" cy="455"/>
              </a:xfrm>
            </p:grpSpPr>
            <p:grpSp>
              <p:nvGrpSpPr>
                <p:cNvPr id="44098" name="Group 8"/>
                <p:cNvGrpSpPr>
                  <a:grpSpLocks/>
                </p:cNvGrpSpPr>
                <p:nvPr/>
              </p:nvGrpSpPr>
              <p:grpSpPr bwMode="auto">
                <a:xfrm>
                  <a:off x="2637" y="3303"/>
                  <a:ext cx="723" cy="259"/>
                  <a:chOff x="2645" y="2895"/>
                  <a:chExt cx="723" cy="259"/>
                </a:xfrm>
              </p:grpSpPr>
              <p:sp>
                <p:nvSpPr>
                  <p:cNvPr id="44101" name="Rectangle 9"/>
                  <p:cNvSpPr>
                    <a:spLocks noChangeArrowheads="1"/>
                  </p:cNvSpPr>
                  <p:nvPr/>
                </p:nvSpPr>
                <p:spPr bwMode="auto">
                  <a:xfrm>
                    <a:off x="2645" y="2895"/>
                    <a:ext cx="723"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02" name="Rectangle 10"/>
                  <p:cNvSpPr>
                    <a:spLocks noChangeArrowheads="1"/>
                  </p:cNvSpPr>
                  <p:nvPr/>
                </p:nvSpPr>
                <p:spPr bwMode="auto">
                  <a:xfrm>
                    <a:off x="2722" y="2941"/>
                    <a:ext cx="2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Times New Roman" pitchFamily="18" charset="0"/>
                        <a:ea typeface="宋体" pitchFamily="2" charset="-122"/>
                      </a:rPr>
                      <a:t> </a:t>
                    </a:r>
                    <a:r>
                      <a:rPr lang="en-US" altLang="zh-CN" sz="2100">
                        <a:solidFill>
                          <a:srgbClr val="000000"/>
                        </a:solidFill>
                        <a:ea typeface="宋体" pitchFamily="2" charset="-122"/>
                      </a:rPr>
                      <a:t>id</a:t>
                    </a:r>
                    <a:endParaRPr lang="en-US" altLang="zh-CN" sz="3200">
                      <a:ea typeface="宋体" pitchFamily="2" charset="-122"/>
                    </a:endParaRPr>
                  </a:p>
                </p:txBody>
              </p:sp>
              <p:sp>
                <p:nvSpPr>
                  <p:cNvPr id="44103" name="Line 11"/>
                  <p:cNvSpPr>
                    <a:spLocks noChangeShapeType="1"/>
                  </p:cNvSpPr>
                  <p:nvPr/>
                </p:nvSpPr>
                <p:spPr bwMode="auto">
                  <a:xfrm>
                    <a:off x="3003" y="290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99" name="Line 12"/>
                <p:cNvSpPr>
                  <a:spLocks noChangeShapeType="1"/>
                </p:cNvSpPr>
                <p:nvPr/>
              </p:nvSpPr>
              <p:spPr bwMode="auto">
                <a:xfrm>
                  <a:off x="3170" y="3424"/>
                  <a:ext cx="1" cy="2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0" name="Freeform 13"/>
                <p:cNvSpPr>
                  <a:spLocks/>
                </p:cNvSpPr>
                <p:nvPr/>
              </p:nvSpPr>
              <p:spPr bwMode="auto">
                <a:xfrm>
                  <a:off x="3134" y="3675"/>
                  <a:ext cx="72" cy="83"/>
                </a:xfrm>
                <a:custGeom>
                  <a:avLst/>
                  <a:gdLst>
                    <a:gd name="T0" fmla="*/ 0 w 72"/>
                    <a:gd name="T1" fmla="*/ 0 h 83"/>
                    <a:gd name="T2" fmla="*/ 36 w 72"/>
                    <a:gd name="T3" fmla="*/ 12 h 83"/>
                    <a:gd name="T4" fmla="*/ 72 w 72"/>
                    <a:gd name="T5" fmla="*/ 0 h 83"/>
                    <a:gd name="T6" fmla="*/ 36 w 72"/>
                    <a:gd name="T7" fmla="*/ 83 h 83"/>
                    <a:gd name="T8" fmla="*/ 0 w 72"/>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83">
                      <a:moveTo>
                        <a:pt x="0" y="0"/>
                      </a:moveTo>
                      <a:lnTo>
                        <a:pt x="36" y="12"/>
                      </a:lnTo>
                      <a:lnTo>
                        <a:pt x="72" y="0"/>
                      </a:lnTo>
                      <a:lnTo>
                        <a:pt x="36" y="8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97" name="Rectangle 14"/>
              <p:cNvSpPr>
                <a:spLocks noChangeArrowheads="1"/>
              </p:cNvSpPr>
              <p:nvPr/>
            </p:nvSpPr>
            <p:spPr bwMode="auto">
              <a:xfrm>
                <a:off x="2330" y="3821"/>
                <a:ext cx="129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100">
                    <a:solidFill>
                      <a:srgbClr val="000000"/>
                    </a:solidFill>
                    <a:latin typeface="Times New Roman" pitchFamily="18" charset="0"/>
                    <a:ea typeface="宋体" pitchFamily="2" charset="-122"/>
                  </a:rPr>
                  <a:t>符号表中</a:t>
                </a:r>
                <a:r>
                  <a:rPr lang="en-US" altLang="zh-CN" sz="2100">
                    <a:solidFill>
                      <a:srgbClr val="000000"/>
                    </a:solidFill>
                    <a:ea typeface="宋体" pitchFamily="2" charset="-122"/>
                  </a:rPr>
                  <a:t>a</a:t>
                </a:r>
                <a:r>
                  <a:rPr lang="zh-CN" altLang="en-US" sz="21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grpSp>
        <p:grpSp>
          <p:nvGrpSpPr>
            <p:cNvPr id="44093" name="Group 15"/>
            <p:cNvGrpSpPr>
              <a:grpSpLocks/>
            </p:cNvGrpSpPr>
            <p:nvPr/>
          </p:nvGrpSpPr>
          <p:grpSpPr bwMode="auto">
            <a:xfrm>
              <a:off x="2303" y="2928"/>
              <a:ext cx="307" cy="416"/>
              <a:chOff x="547" y="3436"/>
              <a:chExt cx="445" cy="548"/>
            </a:xfrm>
          </p:grpSpPr>
          <p:sp>
            <p:nvSpPr>
              <p:cNvPr id="44094" name="Text Box 16"/>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1</a:t>
                </a:r>
                <a:endParaRPr lang="en-US" altLang="zh-CN">
                  <a:ea typeface="宋体" pitchFamily="2" charset="-122"/>
                </a:endParaRPr>
              </a:p>
            </p:txBody>
          </p:sp>
          <p:sp>
            <p:nvSpPr>
              <p:cNvPr id="44095" name="Line 17"/>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298" name="Group 18"/>
          <p:cNvGrpSpPr>
            <a:grpSpLocks/>
          </p:cNvGrpSpPr>
          <p:nvPr/>
        </p:nvGrpSpPr>
        <p:grpSpPr bwMode="auto">
          <a:xfrm>
            <a:off x="5437188" y="4840288"/>
            <a:ext cx="1149350" cy="1066800"/>
            <a:chOff x="3500" y="2928"/>
            <a:chExt cx="724" cy="672"/>
          </a:xfrm>
        </p:grpSpPr>
        <p:grpSp>
          <p:nvGrpSpPr>
            <p:cNvPr id="44085" name="Group 19"/>
            <p:cNvGrpSpPr>
              <a:grpSpLocks/>
            </p:cNvGrpSpPr>
            <p:nvPr/>
          </p:nvGrpSpPr>
          <p:grpSpPr bwMode="auto">
            <a:xfrm>
              <a:off x="3500" y="3341"/>
              <a:ext cx="724" cy="259"/>
              <a:chOff x="3560" y="2895"/>
              <a:chExt cx="724" cy="259"/>
            </a:xfrm>
          </p:grpSpPr>
          <p:sp>
            <p:nvSpPr>
              <p:cNvPr id="44089" name="Rectangle 20"/>
              <p:cNvSpPr>
                <a:spLocks noChangeArrowheads="1"/>
              </p:cNvSpPr>
              <p:nvPr/>
            </p:nvSpPr>
            <p:spPr bwMode="auto">
              <a:xfrm>
                <a:off x="3560" y="2895"/>
                <a:ext cx="724"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0" name="Rectangle 21"/>
              <p:cNvSpPr>
                <a:spLocks noChangeArrowheads="1"/>
              </p:cNvSpPr>
              <p:nvPr/>
            </p:nvSpPr>
            <p:spPr bwMode="auto">
              <a:xfrm>
                <a:off x="3577" y="2941"/>
                <a:ext cx="6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a:solidFill>
                      <a:srgbClr val="000000"/>
                    </a:solidFill>
                    <a:latin typeface="Times New Roman" pitchFamily="18" charset="0"/>
                    <a:ea typeface="宋体" pitchFamily="2" charset="-122"/>
                  </a:rPr>
                  <a:t>num     4</a:t>
                </a:r>
                <a:endParaRPr lang="en-US" altLang="zh-CN" sz="3200">
                  <a:latin typeface="Times New Roman" pitchFamily="18" charset="0"/>
                  <a:ea typeface="宋体" pitchFamily="2" charset="-122"/>
                </a:endParaRPr>
              </a:p>
            </p:txBody>
          </p:sp>
          <p:sp>
            <p:nvSpPr>
              <p:cNvPr id="44091" name="Line 22"/>
              <p:cNvSpPr>
                <a:spLocks noChangeShapeType="1"/>
              </p:cNvSpPr>
              <p:nvPr/>
            </p:nvSpPr>
            <p:spPr bwMode="auto">
              <a:xfrm>
                <a:off x="3918" y="290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86" name="Group 23"/>
            <p:cNvGrpSpPr>
              <a:grpSpLocks/>
            </p:cNvGrpSpPr>
            <p:nvPr/>
          </p:nvGrpSpPr>
          <p:grpSpPr bwMode="auto">
            <a:xfrm>
              <a:off x="3692" y="2928"/>
              <a:ext cx="266" cy="416"/>
              <a:chOff x="576" y="3436"/>
              <a:chExt cx="386" cy="548"/>
            </a:xfrm>
          </p:grpSpPr>
          <p:sp>
            <p:nvSpPr>
              <p:cNvPr id="44087" name="Text Box 24"/>
              <p:cNvSpPr txBox="1">
                <a:spLocks noChangeArrowheads="1"/>
              </p:cNvSpPr>
              <p:nvPr/>
            </p:nvSpPr>
            <p:spPr bwMode="auto">
              <a:xfrm>
                <a:off x="576" y="3436"/>
                <a:ext cx="38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latin typeface="Times New Roman" pitchFamily="18" charset="0"/>
                    <a:ea typeface="宋体" pitchFamily="2" charset="-122"/>
                  </a:rPr>
                  <a:t>P</a:t>
                </a:r>
                <a:r>
                  <a:rPr lang="en-US" altLang="zh-CN" sz="2000" baseline="-25000">
                    <a:latin typeface="Times New Roman" pitchFamily="18" charset="0"/>
                    <a:ea typeface="宋体" pitchFamily="2" charset="-122"/>
                  </a:rPr>
                  <a:t>2</a:t>
                </a:r>
                <a:endParaRPr lang="en-US" altLang="zh-CN">
                  <a:latin typeface="Times New Roman" pitchFamily="18" charset="0"/>
                  <a:ea typeface="宋体" pitchFamily="2" charset="-122"/>
                </a:endParaRPr>
              </a:p>
            </p:txBody>
          </p:sp>
          <p:sp>
            <p:nvSpPr>
              <p:cNvPr id="44088" name="Line 25"/>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306" name="Group 26"/>
          <p:cNvGrpSpPr>
            <a:grpSpLocks/>
          </p:cNvGrpSpPr>
          <p:nvPr/>
        </p:nvGrpSpPr>
        <p:grpSpPr bwMode="auto">
          <a:xfrm>
            <a:off x="4271963" y="3951288"/>
            <a:ext cx="1438275" cy="1500187"/>
            <a:chOff x="2766" y="2368"/>
            <a:chExt cx="906" cy="945"/>
          </a:xfrm>
        </p:grpSpPr>
        <p:grpSp>
          <p:nvGrpSpPr>
            <p:cNvPr id="44074" name="Group 27"/>
            <p:cNvGrpSpPr>
              <a:grpSpLocks/>
            </p:cNvGrpSpPr>
            <p:nvPr/>
          </p:nvGrpSpPr>
          <p:grpSpPr bwMode="auto">
            <a:xfrm>
              <a:off x="2766" y="2784"/>
              <a:ext cx="906" cy="529"/>
              <a:chOff x="2814" y="2783"/>
              <a:chExt cx="906" cy="529"/>
            </a:xfrm>
          </p:grpSpPr>
          <p:grpSp>
            <p:nvGrpSpPr>
              <p:cNvPr id="44078" name="Group 28"/>
              <p:cNvGrpSpPr>
                <a:grpSpLocks/>
              </p:cNvGrpSpPr>
              <p:nvPr/>
            </p:nvGrpSpPr>
            <p:grpSpPr bwMode="auto">
              <a:xfrm>
                <a:off x="2814" y="2783"/>
                <a:ext cx="906" cy="259"/>
                <a:chOff x="2864" y="2375"/>
                <a:chExt cx="906" cy="259"/>
              </a:xfrm>
            </p:grpSpPr>
            <p:sp>
              <p:nvSpPr>
                <p:cNvPr id="44081" name="Rectangle 29"/>
                <p:cNvSpPr>
                  <a:spLocks noChangeArrowheads="1"/>
                </p:cNvSpPr>
                <p:nvPr/>
              </p:nvSpPr>
              <p:spPr bwMode="auto">
                <a:xfrm>
                  <a:off x="2882" y="2375"/>
                  <a:ext cx="785"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2" name="Rectangle 30"/>
                <p:cNvSpPr>
                  <a:spLocks noChangeArrowheads="1"/>
                </p:cNvSpPr>
                <p:nvPr/>
              </p:nvSpPr>
              <p:spPr bwMode="auto">
                <a:xfrm>
                  <a:off x="2864" y="2420"/>
                  <a:ext cx="90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宋体" pitchFamily="2" charset="-122"/>
                      <a:ea typeface="宋体" pitchFamily="2" charset="-122"/>
                    </a:rPr>
                    <a:t> </a:t>
                  </a:r>
                  <a:r>
                    <a:rPr lang="en-US" altLang="zh-CN" sz="2100">
                      <a:solidFill>
                        <a:srgbClr val="000000"/>
                      </a:solidFill>
                      <a:ea typeface="宋体" pitchFamily="2" charset="-122"/>
                    </a:rPr>
                    <a:t>*</a:t>
                  </a:r>
                  <a:r>
                    <a:rPr lang="en-US" altLang="zh-CN" sz="1500">
                      <a:solidFill>
                        <a:srgbClr val="000000"/>
                      </a:solidFill>
                      <a:latin typeface="Times New Roman" pitchFamily="18" charset="0"/>
                      <a:ea typeface="宋体" pitchFamily="2" charset="-122"/>
                    </a:rPr>
                    <a:t> </a:t>
                  </a:r>
                  <a:r>
                    <a:rPr lang="en-US" altLang="zh-CN" sz="2100">
                      <a:solidFill>
                        <a:srgbClr val="000000"/>
                      </a:solidFill>
                      <a:latin typeface="Times New Roman" pitchFamily="18" charset="0"/>
                      <a:ea typeface="宋体" pitchFamily="2" charset="-122"/>
                    </a:rPr>
                    <a:t>                </a:t>
                  </a:r>
                  <a:endParaRPr lang="en-US" altLang="zh-CN" sz="3200">
                    <a:latin typeface="Times New Roman" pitchFamily="18" charset="0"/>
                    <a:ea typeface="宋体" pitchFamily="2" charset="-122"/>
                  </a:endParaRPr>
                </a:p>
              </p:txBody>
            </p:sp>
            <p:sp>
              <p:nvSpPr>
                <p:cNvPr id="44083" name="Line 31"/>
                <p:cNvSpPr>
                  <a:spLocks noChangeShapeType="1"/>
                </p:cNvSpPr>
                <p:nvPr/>
              </p:nvSpPr>
              <p:spPr bwMode="auto">
                <a:xfrm>
                  <a:off x="3149" y="238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4" name="Line 32"/>
                <p:cNvSpPr>
                  <a:spLocks noChangeShapeType="1"/>
                </p:cNvSpPr>
                <p:nvPr/>
              </p:nvSpPr>
              <p:spPr bwMode="auto">
                <a:xfrm>
                  <a:off x="3432" y="2380"/>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79" name="Line 33"/>
              <p:cNvSpPr>
                <a:spLocks noChangeShapeType="1"/>
              </p:cNvSpPr>
              <p:nvPr/>
            </p:nvSpPr>
            <p:spPr bwMode="auto">
              <a:xfrm>
                <a:off x="3456" y="2928"/>
                <a:ext cx="24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0" name="Line 34"/>
              <p:cNvSpPr>
                <a:spLocks noChangeShapeType="1"/>
              </p:cNvSpPr>
              <p:nvPr/>
            </p:nvSpPr>
            <p:spPr bwMode="auto">
              <a:xfrm flipH="1">
                <a:off x="2928" y="2928"/>
                <a:ext cx="288"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75" name="Group 35"/>
            <p:cNvGrpSpPr>
              <a:grpSpLocks/>
            </p:cNvGrpSpPr>
            <p:nvPr/>
          </p:nvGrpSpPr>
          <p:grpSpPr bwMode="auto">
            <a:xfrm>
              <a:off x="2839" y="2368"/>
              <a:ext cx="307" cy="416"/>
              <a:chOff x="547" y="3436"/>
              <a:chExt cx="445" cy="548"/>
            </a:xfrm>
          </p:grpSpPr>
          <p:sp>
            <p:nvSpPr>
              <p:cNvPr id="44076" name="Text Box 36"/>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3</a:t>
                </a:r>
                <a:endParaRPr lang="en-US" altLang="zh-CN">
                  <a:ea typeface="宋体" pitchFamily="2" charset="-122"/>
                </a:endParaRPr>
              </a:p>
            </p:txBody>
          </p:sp>
          <p:sp>
            <p:nvSpPr>
              <p:cNvPr id="44077" name="Line 37"/>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318" name="Group 38"/>
          <p:cNvGrpSpPr>
            <a:grpSpLocks/>
          </p:cNvGrpSpPr>
          <p:nvPr/>
        </p:nvGrpSpPr>
        <p:grpSpPr bwMode="auto">
          <a:xfrm>
            <a:off x="6772275" y="3951288"/>
            <a:ext cx="2063750" cy="1751012"/>
            <a:chOff x="4341" y="2368"/>
            <a:chExt cx="1300" cy="1103"/>
          </a:xfrm>
        </p:grpSpPr>
        <p:grpSp>
          <p:nvGrpSpPr>
            <p:cNvPr id="44064" name="Group 39"/>
            <p:cNvGrpSpPr>
              <a:grpSpLocks/>
            </p:cNvGrpSpPr>
            <p:nvPr/>
          </p:nvGrpSpPr>
          <p:grpSpPr bwMode="auto">
            <a:xfrm>
              <a:off x="4341" y="2784"/>
              <a:ext cx="1300" cy="687"/>
              <a:chOff x="4341" y="2784"/>
              <a:chExt cx="1300" cy="687"/>
            </a:xfrm>
          </p:grpSpPr>
          <p:grpSp>
            <p:nvGrpSpPr>
              <p:cNvPr id="44068" name="Group 40"/>
              <p:cNvGrpSpPr>
                <a:grpSpLocks/>
              </p:cNvGrpSpPr>
              <p:nvPr/>
            </p:nvGrpSpPr>
            <p:grpSpPr bwMode="auto">
              <a:xfrm>
                <a:off x="4412" y="2784"/>
                <a:ext cx="724" cy="259"/>
                <a:chOff x="3934" y="2376"/>
                <a:chExt cx="724" cy="259"/>
              </a:xfrm>
            </p:grpSpPr>
            <p:sp>
              <p:nvSpPr>
                <p:cNvPr id="44071" name="Rectangle 41"/>
                <p:cNvSpPr>
                  <a:spLocks noChangeArrowheads="1"/>
                </p:cNvSpPr>
                <p:nvPr/>
              </p:nvSpPr>
              <p:spPr bwMode="auto">
                <a:xfrm>
                  <a:off x="3934" y="2376"/>
                  <a:ext cx="724"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2" name="Rectangle 42"/>
                <p:cNvSpPr>
                  <a:spLocks noChangeArrowheads="1"/>
                </p:cNvSpPr>
                <p:nvPr/>
              </p:nvSpPr>
              <p:spPr bwMode="auto">
                <a:xfrm>
                  <a:off x="4011" y="2422"/>
                  <a:ext cx="2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Times New Roman" pitchFamily="18" charset="0"/>
                      <a:ea typeface="宋体" pitchFamily="2" charset="-122"/>
                    </a:rPr>
                    <a:t> </a:t>
                  </a:r>
                  <a:r>
                    <a:rPr lang="en-US" altLang="zh-CN" sz="2100">
                      <a:solidFill>
                        <a:srgbClr val="000000"/>
                      </a:solidFill>
                      <a:ea typeface="宋体" pitchFamily="2" charset="-122"/>
                    </a:rPr>
                    <a:t>id</a:t>
                  </a:r>
                  <a:endParaRPr lang="en-US" altLang="zh-CN" sz="3200">
                    <a:ea typeface="宋体" pitchFamily="2" charset="-122"/>
                  </a:endParaRPr>
                </a:p>
              </p:txBody>
            </p:sp>
            <p:sp>
              <p:nvSpPr>
                <p:cNvPr id="44073" name="Line 43"/>
                <p:cNvSpPr>
                  <a:spLocks noChangeShapeType="1"/>
                </p:cNvSpPr>
                <p:nvPr/>
              </p:nvSpPr>
              <p:spPr bwMode="auto">
                <a:xfrm>
                  <a:off x="4293" y="2381"/>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69" name="Rectangle 44"/>
              <p:cNvSpPr>
                <a:spLocks noChangeArrowheads="1"/>
              </p:cNvSpPr>
              <p:nvPr/>
            </p:nvSpPr>
            <p:spPr bwMode="auto">
              <a:xfrm>
                <a:off x="4341" y="3269"/>
                <a:ext cx="13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100">
                    <a:solidFill>
                      <a:srgbClr val="000000"/>
                    </a:solidFill>
                    <a:latin typeface="Times New Roman" pitchFamily="18" charset="0"/>
                    <a:ea typeface="宋体" pitchFamily="2" charset="-122"/>
                  </a:rPr>
                  <a:t>符号表中</a:t>
                </a:r>
                <a:r>
                  <a:rPr lang="en-US" altLang="zh-CN" sz="2100">
                    <a:solidFill>
                      <a:srgbClr val="000000"/>
                    </a:solidFill>
                    <a:ea typeface="宋体" pitchFamily="2" charset="-122"/>
                  </a:rPr>
                  <a:t>b</a:t>
                </a:r>
                <a:r>
                  <a:rPr lang="zh-CN" altLang="en-US" sz="21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sp>
            <p:nvSpPr>
              <p:cNvPr id="44070" name="Line 45"/>
              <p:cNvSpPr>
                <a:spLocks noChangeShapeType="1"/>
              </p:cNvSpPr>
              <p:nvPr/>
            </p:nvSpPr>
            <p:spPr bwMode="auto">
              <a:xfrm>
                <a:off x="4944" y="2928"/>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5" name="Group 46"/>
            <p:cNvGrpSpPr>
              <a:grpSpLocks/>
            </p:cNvGrpSpPr>
            <p:nvPr/>
          </p:nvGrpSpPr>
          <p:grpSpPr bwMode="auto">
            <a:xfrm>
              <a:off x="4615" y="2368"/>
              <a:ext cx="307" cy="416"/>
              <a:chOff x="547" y="3436"/>
              <a:chExt cx="445" cy="548"/>
            </a:xfrm>
          </p:grpSpPr>
          <p:sp>
            <p:nvSpPr>
              <p:cNvPr id="44066" name="Text Box 47"/>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4</a:t>
                </a:r>
                <a:endParaRPr lang="en-US" altLang="zh-CN">
                  <a:ea typeface="宋体" pitchFamily="2" charset="-122"/>
                </a:endParaRPr>
              </a:p>
            </p:txBody>
          </p:sp>
          <p:sp>
            <p:nvSpPr>
              <p:cNvPr id="44067" name="Line 48"/>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5329" name="Group 49"/>
          <p:cNvGrpSpPr>
            <a:grpSpLocks/>
          </p:cNvGrpSpPr>
          <p:nvPr/>
        </p:nvGrpSpPr>
        <p:grpSpPr bwMode="auto">
          <a:xfrm>
            <a:off x="5240338" y="2859088"/>
            <a:ext cx="1955800" cy="1752600"/>
            <a:chOff x="3376" y="1680"/>
            <a:chExt cx="1232" cy="1104"/>
          </a:xfrm>
        </p:grpSpPr>
        <p:grpSp>
          <p:nvGrpSpPr>
            <p:cNvPr id="44053" name="Group 50"/>
            <p:cNvGrpSpPr>
              <a:grpSpLocks/>
            </p:cNvGrpSpPr>
            <p:nvPr/>
          </p:nvGrpSpPr>
          <p:grpSpPr bwMode="auto">
            <a:xfrm>
              <a:off x="3376" y="2112"/>
              <a:ext cx="1232" cy="672"/>
              <a:chOff x="3376" y="2112"/>
              <a:chExt cx="1232" cy="672"/>
            </a:xfrm>
          </p:grpSpPr>
          <p:grpSp>
            <p:nvGrpSpPr>
              <p:cNvPr id="44057" name="Group 51"/>
              <p:cNvGrpSpPr>
                <a:grpSpLocks/>
              </p:cNvGrpSpPr>
              <p:nvPr/>
            </p:nvGrpSpPr>
            <p:grpSpPr bwMode="auto">
              <a:xfrm>
                <a:off x="3376" y="2112"/>
                <a:ext cx="1115" cy="258"/>
                <a:chOff x="3071" y="1865"/>
                <a:chExt cx="1115" cy="258"/>
              </a:xfrm>
            </p:grpSpPr>
            <p:sp>
              <p:nvSpPr>
                <p:cNvPr id="44060" name="Rectangle 52"/>
                <p:cNvSpPr>
                  <a:spLocks noChangeArrowheads="1"/>
                </p:cNvSpPr>
                <p:nvPr/>
              </p:nvSpPr>
              <p:spPr bwMode="auto">
                <a:xfrm>
                  <a:off x="3164" y="1865"/>
                  <a:ext cx="848"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1" name="Rectangle 53"/>
                <p:cNvSpPr>
                  <a:spLocks noChangeArrowheads="1"/>
                </p:cNvSpPr>
                <p:nvPr/>
              </p:nvSpPr>
              <p:spPr bwMode="auto">
                <a:xfrm>
                  <a:off x="3071" y="1910"/>
                  <a:ext cx="11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100">
                      <a:solidFill>
                        <a:srgbClr val="000000"/>
                      </a:solidFill>
                      <a:latin typeface="宋体" pitchFamily="2" charset="-122"/>
                      <a:ea typeface="宋体" pitchFamily="2" charset="-122"/>
                    </a:rPr>
                    <a:t>  </a:t>
                  </a:r>
                  <a:r>
                    <a:rPr lang="en-US" altLang="zh-CN" sz="2100">
                      <a:solidFill>
                        <a:srgbClr val="000000"/>
                      </a:solidFill>
                      <a:ea typeface="宋体" pitchFamily="2" charset="-122"/>
                    </a:rPr>
                    <a:t>+</a:t>
                  </a:r>
                  <a:r>
                    <a:rPr lang="en-US" altLang="zh-CN" sz="2100">
                      <a:solidFill>
                        <a:srgbClr val="000000"/>
                      </a:solidFill>
                      <a:latin typeface="宋体" pitchFamily="2" charset="-122"/>
                      <a:ea typeface="宋体" pitchFamily="2" charset="-122"/>
                    </a:rPr>
                    <a:t> </a:t>
                  </a:r>
                  <a:r>
                    <a:rPr lang="en-US" altLang="zh-CN" sz="2100">
                      <a:solidFill>
                        <a:srgbClr val="000000"/>
                      </a:solidFill>
                      <a:latin typeface="Times New Roman" pitchFamily="18" charset="0"/>
                      <a:ea typeface="宋体" pitchFamily="2" charset="-122"/>
                    </a:rPr>
                    <a:t>                 </a:t>
                  </a:r>
                  <a:endParaRPr lang="en-US" altLang="zh-CN" sz="3200">
                    <a:latin typeface="Times New Roman" pitchFamily="18" charset="0"/>
                    <a:ea typeface="宋体" pitchFamily="2" charset="-122"/>
                  </a:endParaRPr>
                </a:p>
              </p:txBody>
            </p:sp>
            <p:sp>
              <p:nvSpPr>
                <p:cNvPr id="44062" name="Line 54"/>
                <p:cNvSpPr>
                  <a:spLocks noChangeShapeType="1"/>
                </p:cNvSpPr>
                <p:nvPr/>
              </p:nvSpPr>
              <p:spPr bwMode="auto">
                <a:xfrm>
                  <a:off x="3430" y="1869"/>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55"/>
                <p:cNvSpPr>
                  <a:spLocks noChangeShapeType="1"/>
                </p:cNvSpPr>
                <p:nvPr/>
              </p:nvSpPr>
              <p:spPr bwMode="auto">
                <a:xfrm>
                  <a:off x="3713" y="1869"/>
                  <a:ext cx="1" cy="2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58" name="Line 56"/>
              <p:cNvSpPr>
                <a:spLocks noChangeShapeType="1"/>
              </p:cNvSpPr>
              <p:nvPr/>
            </p:nvSpPr>
            <p:spPr bwMode="auto">
              <a:xfrm>
                <a:off x="4128" y="2256"/>
                <a:ext cx="480"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9" name="Line 57"/>
              <p:cNvSpPr>
                <a:spLocks noChangeShapeType="1"/>
              </p:cNvSpPr>
              <p:nvPr/>
            </p:nvSpPr>
            <p:spPr bwMode="auto">
              <a:xfrm flipH="1">
                <a:off x="3408" y="2256"/>
                <a:ext cx="52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54" name="Group 58"/>
            <p:cNvGrpSpPr>
              <a:grpSpLocks/>
            </p:cNvGrpSpPr>
            <p:nvPr/>
          </p:nvGrpSpPr>
          <p:grpSpPr bwMode="auto">
            <a:xfrm>
              <a:off x="3480" y="1680"/>
              <a:ext cx="307" cy="416"/>
              <a:chOff x="547" y="3436"/>
              <a:chExt cx="445" cy="548"/>
            </a:xfrm>
          </p:grpSpPr>
          <p:sp>
            <p:nvSpPr>
              <p:cNvPr id="44055" name="Text Box 59"/>
              <p:cNvSpPr txBox="1">
                <a:spLocks noChangeArrowheads="1"/>
              </p:cNvSpPr>
              <p:nvPr/>
            </p:nvSpPr>
            <p:spPr bwMode="auto">
              <a:xfrm>
                <a:off x="547" y="3436"/>
                <a:ext cx="44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000">
                    <a:ea typeface="宋体" pitchFamily="2" charset="-122"/>
                  </a:rPr>
                  <a:t>P</a:t>
                </a:r>
                <a:r>
                  <a:rPr lang="en-US" altLang="zh-CN" sz="2000" baseline="-25000">
                    <a:ea typeface="宋体" pitchFamily="2" charset="-122"/>
                  </a:rPr>
                  <a:t>5</a:t>
                </a:r>
                <a:endParaRPr lang="en-US" altLang="zh-CN">
                  <a:ea typeface="宋体" pitchFamily="2" charset="-122"/>
                </a:endParaRPr>
              </a:p>
            </p:txBody>
          </p:sp>
          <p:sp>
            <p:nvSpPr>
              <p:cNvPr id="44056" name="Line 60"/>
              <p:cNvSpPr>
                <a:spLocks noChangeShapeType="1"/>
              </p:cNvSpPr>
              <p:nvPr/>
            </p:nvSpPr>
            <p:spPr bwMode="auto">
              <a:xfrm>
                <a:off x="720"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4043" name="Group 61"/>
          <p:cNvGrpSpPr>
            <a:grpSpLocks/>
          </p:cNvGrpSpPr>
          <p:nvPr/>
        </p:nvGrpSpPr>
        <p:grpSpPr bwMode="auto">
          <a:xfrm>
            <a:off x="6920650" y="683695"/>
            <a:ext cx="1701800" cy="1755775"/>
            <a:chOff x="4135" y="204"/>
            <a:chExt cx="1072" cy="1106"/>
          </a:xfrm>
        </p:grpSpPr>
        <p:sp>
          <p:nvSpPr>
            <p:cNvPr id="44044" name="Rectangle 62"/>
            <p:cNvSpPr>
              <a:spLocks noChangeArrowheads="1"/>
            </p:cNvSpPr>
            <p:nvPr/>
          </p:nvSpPr>
          <p:spPr bwMode="auto">
            <a:xfrm>
              <a:off x="4836" y="204"/>
              <a:ext cx="1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a:t>
              </a:r>
              <a:endParaRPr lang="en-US" altLang="zh-CN" sz="2800">
                <a:latin typeface="Times New Roman" pitchFamily="18" charset="0"/>
                <a:ea typeface="宋体" pitchFamily="2" charset="-122"/>
              </a:endParaRPr>
            </a:p>
          </p:txBody>
        </p:sp>
        <p:sp>
          <p:nvSpPr>
            <p:cNvPr id="44045" name="Rectangle 63"/>
            <p:cNvSpPr>
              <a:spLocks noChangeArrowheads="1"/>
            </p:cNvSpPr>
            <p:nvPr/>
          </p:nvSpPr>
          <p:spPr bwMode="auto">
            <a:xfrm>
              <a:off x="4524" y="626"/>
              <a:ext cx="68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latin typeface="Times New Roman" pitchFamily="18" charset="0"/>
                  <a:ea typeface="宋体" pitchFamily="2" charset="-122"/>
                </a:rPr>
                <a:t> *         b</a:t>
              </a:r>
              <a:endParaRPr lang="en-US" altLang="zh-CN" sz="2800">
                <a:latin typeface="Times New Roman" pitchFamily="18" charset="0"/>
                <a:ea typeface="宋体" pitchFamily="2" charset="-122"/>
              </a:endParaRPr>
            </a:p>
          </p:txBody>
        </p:sp>
        <p:sp>
          <p:nvSpPr>
            <p:cNvPr id="44046" name="Rectangle 64"/>
            <p:cNvSpPr>
              <a:spLocks noChangeArrowheads="1"/>
            </p:cNvSpPr>
            <p:nvPr/>
          </p:nvSpPr>
          <p:spPr bwMode="auto">
            <a:xfrm>
              <a:off x="4135" y="1080"/>
              <a:ext cx="8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Times New Roman" pitchFamily="18" charset="0"/>
                  <a:ea typeface="宋体" pitchFamily="2" charset="-122"/>
                </a:rPr>
                <a:t>   a          4</a:t>
              </a:r>
              <a:endParaRPr lang="en-US" altLang="zh-CN" sz="2800">
                <a:latin typeface="Times New Roman" pitchFamily="18" charset="0"/>
                <a:ea typeface="宋体" pitchFamily="2" charset="-122"/>
              </a:endParaRPr>
            </a:p>
          </p:txBody>
        </p:sp>
        <p:grpSp>
          <p:nvGrpSpPr>
            <p:cNvPr id="44047" name="Group 65"/>
            <p:cNvGrpSpPr>
              <a:grpSpLocks/>
            </p:cNvGrpSpPr>
            <p:nvPr/>
          </p:nvGrpSpPr>
          <p:grpSpPr bwMode="auto">
            <a:xfrm>
              <a:off x="4639" y="425"/>
              <a:ext cx="471" cy="263"/>
              <a:chOff x="4287" y="1438"/>
              <a:chExt cx="387" cy="224"/>
            </a:xfrm>
          </p:grpSpPr>
          <p:sp>
            <p:nvSpPr>
              <p:cNvPr id="44051" name="Line 66"/>
              <p:cNvSpPr>
                <a:spLocks noChangeShapeType="1"/>
              </p:cNvSpPr>
              <p:nvPr/>
            </p:nvSpPr>
            <p:spPr bwMode="auto">
              <a:xfrm flipH="1">
                <a:off x="4287" y="1438"/>
                <a:ext cx="201"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67"/>
              <p:cNvSpPr>
                <a:spLocks noChangeShapeType="1"/>
              </p:cNvSpPr>
              <p:nvPr/>
            </p:nvSpPr>
            <p:spPr bwMode="auto">
              <a:xfrm>
                <a:off x="4483" y="1453"/>
                <a:ext cx="191" cy="20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48" name="Group 68"/>
            <p:cNvGrpSpPr>
              <a:grpSpLocks/>
            </p:cNvGrpSpPr>
            <p:nvPr/>
          </p:nvGrpSpPr>
          <p:grpSpPr bwMode="auto">
            <a:xfrm>
              <a:off x="4365" y="848"/>
              <a:ext cx="471" cy="263"/>
              <a:chOff x="4068" y="1767"/>
              <a:chExt cx="387" cy="224"/>
            </a:xfrm>
          </p:grpSpPr>
          <p:sp>
            <p:nvSpPr>
              <p:cNvPr id="44049" name="Line 69"/>
              <p:cNvSpPr>
                <a:spLocks noChangeShapeType="1"/>
              </p:cNvSpPr>
              <p:nvPr/>
            </p:nvSpPr>
            <p:spPr bwMode="auto">
              <a:xfrm flipH="1">
                <a:off x="4068" y="1767"/>
                <a:ext cx="200" cy="19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70"/>
              <p:cNvSpPr>
                <a:spLocks noChangeShapeType="1"/>
              </p:cNvSpPr>
              <p:nvPr/>
            </p:nvSpPr>
            <p:spPr bwMode="auto">
              <a:xfrm>
                <a:off x="4264" y="1781"/>
                <a:ext cx="191" cy="21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wipe(up)">
                                      <p:cBhvr>
                                        <p:cTn id="7" dur="500"/>
                                        <p:tgtEl>
                                          <p:spTgt spid="225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528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25285"/>
                                        </p:tgtEl>
                                        <p:attrNameLst>
                                          <p:attrName>style.visibility</p:attrName>
                                        </p:attrNameLst>
                                      </p:cBhvr>
                                      <p:to>
                                        <p:strVal val="visible"/>
                                      </p:to>
                                    </p:set>
                                    <p:animEffect transition="in" filter="wipe(up)">
                                      <p:cBhvr>
                                        <p:cTn id="16" dur="500"/>
                                        <p:tgtEl>
                                          <p:spTgt spid="2252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25298"/>
                                        </p:tgtEl>
                                        <p:attrNameLst>
                                          <p:attrName>style.visibility</p:attrName>
                                        </p:attrNameLst>
                                      </p:cBhvr>
                                      <p:to>
                                        <p:strVal val="visible"/>
                                      </p:to>
                                    </p:set>
                                    <p:animEffect transition="in" filter="wipe(up)">
                                      <p:cBhvr>
                                        <p:cTn id="21" dur="500"/>
                                        <p:tgtEl>
                                          <p:spTgt spid="2252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25306"/>
                                        </p:tgtEl>
                                        <p:attrNameLst>
                                          <p:attrName>style.visibility</p:attrName>
                                        </p:attrNameLst>
                                      </p:cBhvr>
                                      <p:to>
                                        <p:strVal val="visible"/>
                                      </p:to>
                                    </p:set>
                                    <p:animEffect transition="in" filter="wipe(up)">
                                      <p:cBhvr>
                                        <p:cTn id="26" dur="500"/>
                                        <p:tgtEl>
                                          <p:spTgt spid="22530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25318"/>
                                        </p:tgtEl>
                                        <p:attrNameLst>
                                          <p:attrName>style.visibility</p:attrName>
                                        </p:attrNameLst>
                                      </p:cBhvr>
                                      <p:to>
                                        <p:strVal val="visible"/>
                                      </p:to>
                                    </p:set>
                                    <p:animEffect transition="in" filter="wipe(up)">
                                      <p:cBhvr>
                                        <p:cTn id="31" dur="500"/>
                                        <p:tgtEl>
                                          <p:spTgt spid="2253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25329"/>
                                        </p:tgtEl>
                                        <p:attrNameLst>
                                          <p:attrName>style.visibility</p:attrName>
                                        </p:attrNameLst>
                                      </p:cBhvr>
                                      <p:to>
                                        <p:strVal val="visible"/>
                                      </p:to>
                                    </p:set>
                                    <p:animEffect transition="in" filter="wipe(up)">
                                      <p:cBhvr>
                                        <p:cTn id="36" dur="500"/>
                                        <p:tgtEl>
                                          <p:spTgt spid="225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nimBg="1"/>
      <p:bldP spid="22528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DB12AD11-FC56-4685-8435-06739ABC7FFB}" type="slidenum">
              <a:rPr lang="en-US" altLang="zh-CN" sz="1400" b="0" smtClean="0">
                <a:latin typeface="Times New Roman" pitchFamily="18" charset="0"/>
              </a:rPr>
              <a:pPr eaLnBrk="1" hangingPunct="1"/>
              <a:t>48</a:t>
            </a:fld>
            <a:endParaRPr lang="en-US" altLang="zh-CN" sz="1400" b="0" smtClean="0">
              <a:latin typeface="Times New Roman" pitchFamily="18" charset="0"/>
            </a:endParaRPr>
          </a:p>
        </p:txBody>
      </p:sp>
      <p:sp>
        <p:nvSpPr>
          <p:cNvPr id="45059" name="Rectangle 2"/>
          <p:cNvSpPr>
            <a:spLocks noGrp="1" noChangeArrowheads="1"/>
          </p:cNvSpPr>
          <p:nvPr>
            <p:ph type="title"/>
          </p:nvPr>
        </p:nvSpPr>
        <p:spPr/>
        <p:txBody>
          <a:bodyPr/>
          <a:lstStyle/>
          <a:p>
            <a:pPr eaLnBrk="1" hangingPunct="1"/>
            <a:r>
              <a:rPr lang="zh-CN" altLang="en-US" sz="3600" dirty="0" smtClean="0">
                <a:latin typeface="宋体" pitchFamily="2" charset="-122"/>
              </a:rPr>
              <a:t>构造表达式语法树的语法制导定义</a:t>
            </a:r>
          </a:p>
        </p:txBody>
      </p:sp>
      <p:sp>
        <p:nvSpPr>
          <p:cNvPr id="227331" name="Rectangle 3"/>
          <p:cNvSpPr>
            <a:spLocks noGrp="1" noChangeArrowheads="1"/>
          </p:cNvSpPr>
          <p:nvPr>
            <p:ph type="body" idx="1"/>
          </p:nvPr>
        </p:nvSpPr>
        <p:spPr>
          <a:xfrm>
            <a:off x="250825" y="1196975"/>
            <a:ext cx="8694738" cy="5280025"/>
          </a:xfrm>
        </p:spPr>
        <p:txBody>
          <a:bodyPr/>
          <a:lstStyle/>
          <a:p>
            <a:pPr eaLnBrk="1" hangingPunct="1"/>
            <a:r>
              <a:rPr lang="zh-CN" altLang="en-US" dirty="0">
                <a:solidFill>
                  <a:srgbClr val="0000FF"/>
                </a:solidFill>
                <a:latin typeface="Times New Roman" panose="02020603050405020304" pitchFamily="18" charset="0"/>
                <a:cs typeface="Times New Roman" panose="02020603050405020304" pitchFamily="18" charset="0"/>
              </a:rPr>
              <a:t>翻译</a:t>
            </a:r>
            <a:r>
              <a:rPr lang="zh-CN" altLang="en-US" dirty="0" smtClean="0">
                <a:solidFill>
                  <a:srgbClr val="0000FF"/>
                </a:solidFill>
                <a:latin typeface="Times New Roman" panose="02020603050405020304" pitchFamily="18" charset="0"/>
                <a:cs typeface="Times New Roman" panose="02020603050405020304" pitchFamily="18" charset="0"/>
              </a:rPr>
              <a:t>目标：为表达式创建语法树</a:t>
            </a:r>
          </a:p>
          <a:p>
            <a:pPr eaLnBrk="1" hangingPunct="1"/>
            <a:r>
              <a:rPr lang="zh-CN" altLang="en-US" dirty="0" smtClean="0">
                <a:latin typeface="Times New Roman" panose="02020603050405020304" pitchFamily="18" charset="0"/>
                <a:cs typeface="Times New Roman" panose="02020603050405020304" pitchFamily="18" charset="0"/>
              </a:rPr>
              <a:t>产生式语义：创建与产生式左部符号代表的子表达式对应的子树，即创建子树的根结点。</a:t>
            </a:r>
          </a:p>
          <a:p>
            <a:pPr eaLnBrk="1" hangingPunct="1"/>
            <a:r>
              <a:rPr lang="zh-CN" altLang="en-US" dirty="0" smtClean="0">
                <a:latin typeface="Times New Roman" panose="02020603050405020304" pitchFamily="18" charset="0"/>
                <a:cs typeface="Times New Roman" panose="02020603050405020304" pitchFamily="18" charset="0"/>
              </a:rPr>
              <a:t>文法符号的属性：记录所建结点， </a:t>
            </a:r>
            <a:r>
              <a:rPr lang="en-US" altLang="zh-CN" dirty="0" err="1" smtClean="0">
                <a:latin typeface="Times New Roman" panose="02020603050405020304" pitchFamily="18" charset="0"/>
                <a:cs typeface="Times New Roman" panose="02020603050405020304" pitchFamily="18" charset="0"/>
              </a:rPr>
              <a:t>E.nptr</a:t>
            </a:r>
            <a:r>
              <a:rPr lang="zh-CN" altLang="en-US"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T.nptr</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F.nptr</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指向相应子树根结点的指针</a:t>
            </a:r>
          </a:p>
          <a:p>
            <a:pPr eaLnBrk="1" hangingPunct="1"/>
            <a:r>
              <a:rPr lang="zh-CN" altLang="en-US" dirty="0" smtClean="0">
                <a:latin typeface="Times New Roman" panose="02020603050405020304" pitchFamily="18" charset="0"/>
                <a:cs typeface="Times New Roman" panose="02020603050405020304" pitchFamily="18" charset="0"/>
              </a:rPr>
              <a:t>产生式的语义动作举例：</a:t>
            </a:r>
            <a:endParaRPr lang="en-US" altLang="zh-CN" dirty="0" smtClean="0">
              <a:latin typeface="Times New Roman" panose="02020603050405020304" pitchFamily="18" charset="0"/>
              <a:cs typeface="Times New Roman" panose="02020603050405020304" pitchFamily="18" charset="0"/>
            </a:endParaRPr>
          </a:p>
          <a:p>
            <a:pPr marL="457200" lvl="1" indent="0" eaLnBrk="1" hangingPunct="1">
              <a:buNone/>
            </a:pPr>
            <a:r>
              <a:rPr lang="en-US" altLang="zh-CN" sz="2800"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E</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+T   </a:t>
            </a:r>
            <a:r>
              <a:rPr lang="en-US" altLang="zh-CN" sz="2800" dirty="0" err="1" smtClean="0">
                <a:latin typeface="Times New Roman" panose="02020603050405020304" pitchFamily="18" charset="0"/>
                <a:cs typeface="Times New Roman" panose="02020603050405020304" pitchFamily="18" charset="0"/>
              </a:rPr>
              <a:t>E.nptr</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makenode</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,E</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.nptr,T.nptr)</a:t>
            </a:r>
          </a:p>
          <a:p>
            <a:pPr marL="457200" lvl="1" indent="0" eaLnBrk="1" hangingPunct="1">
              <a:buNone/>
            </a:pPr>
            <a:r>
              <a:rPr lang="en-US" altLang="zh-CN" sz="2800"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sym typeface="Wingdings" pitchFamily="2" charset="2"/>
              </a:rPr>
              <a:t>F         </a:t>
            </a:r>
            <a:r>
              <a:rPr lang="en-US" altLang="zh-CN" sz="2800" dirty="0" err="1" smtClean="0">
                <a:latin typeface="Times New Roman" panose="02020603050405020304" pitchFamily="18" charset="0"/>
                <a:cs typeface="Times New Roman" panose="02020603050405020304" pitchFamily="18" charset="0"/>
                <a:sym typeface="Wingdings" pitchFamily="2" charset="2"/>
              </a:rPr>
              <a:t>T.nptr</a:t>
            </a:r>
            <a:r>
              <a:rPr lang="en-US" altLang="zh-CN" sz="2800" dirty="0" smtClean="0">
                <a:latin typeface="Times New Roman" panose="02020603050405020304" pitchFamily="18" charset="0"/>
                <a:cs typeface="Times New Roman" panose="02020603050405020304" pitchFamily="18" charset="0"/>
                <a:sym typeface="Wingdings" pitchFamily="2" charset="2"/>
              </a:rPr>
              <a:t>=</a:t>
            </a:r>
            <a:r>
              <a:rPr lang="en-US" altLang="zh-CN" sz="2800" dirty="0" err="1" smtClean="0">
                <a:latin typeface="Times New Roman" panose="02020603050405020304" pitchFamily="18" charset="0"/>
                <a:cs typeface="Times New Roman" panose="02020603050405020304" pitchFamily="18" charset="0"/>
                <a:sym typeface="Wingdings" pitchFamily="2" charset="2"/>
              </a:rPr>
              <a:t>F.nptr</a:t>
            </a:r>
            <a:r>
              <a:rPr lang="en-US" altLang="zh-CN" sz="2800" dirty="0" smtClean="0">
                <a:latin typeface="Times New Roman" panose="02020603050405020304" pitchFamily="18" charset="0"/>
                <a:cs typeface="Times New Roman" panose="02020603050405020304" pitchFamily="18" charset="0"/>
              </a:rPr>
              <a:t> </a:t>
            </a:r>
          </a:p>
          <a:p>
            <a:pPr marL="457200" lvl="1" indent="0" eaLnBrk="1" hangingPunct="1">
              <a:buNone/>
            </a:pPr>
            <a:r>
              <a:rPr lang="en-US" altLang="zh-CN" sz="2800" dirty="0" err="1" smtClean="0">
                <a:latin typeface="Times New Roman" panose="02020603050405020304" pitchFamily="18" charset="0"/>
                <a:cs typeface="Times New Roman" panose="02020603050405020304" pitchFamily="18" charset="0"/>
              </a:rPr>
              <a:t>F</a:t>
            </a:r>
            <a:r>
              <a:rPr lang="en-US" altLang="zh-CN" sz="2800" dirty="0" err="1" smtClean="0">
                <a:latin typeface="Times New Roman" panose="02020603050405020304" pitchFamily="18" charset="0"/>
                <a:cs typeface="Times New Roman" panose="02020603050405020304" pitchFamily="18" charset="0"/>
                <a:sym typeface="Symbol" pitchFamily="18" charset="2"/>
              </a:rPr>
              <a:t></a:t>
            </a:r>
            <a:r>
              <a:rPr lang="en-US" altLang="zh-CN" sz="2800" dirty="0" err="1" smtClean="0">
                <a:latin typeface="Times New Roman" panose="02020603050405020304" pitchFamily="18" charset="0"/>
                <a:cs typeface="Times New Roman" panose="02020603050405020304" pitchFamily="18" charset="0"/>
              </a:rPr>
              <a:t>id</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F.nptr</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makeleaf</a:t>
            </a:r>
            <a:r>
              <a:rPr lang="en-US" altLang="zh-CN" sz="2800" dirty="0" smtClean="0">
                <a:latin typeface="Times New Roman" panose="02020603050405020304" pitchFamily="18" charset="0"/>
                <a:cs typeface="Times New Roman" panose="02020603050405020304" pitchFamily="18" charset="0"/>
              </a:rPr>
              <a:t>(id, </a:t>
            </a:r>
            <a:r>
              <a:rPr lang="en-US" altLang="zh-CN" sz="2800" dirty="0" err="1" smtClean="0">
                <a:latin typeface="Times New Roman" panose="02020603050405020304" pitchFamily="18" charset="0"/>
                <a:cs typeface="Times New Roman" panose="02020603050405020304" pitchFamily="18" charset="0"/>
              </a:rPr>
              <a:t>id.entry</a:t>
            </a:r>
            <a:r>
              <a:rPr lang="en-US" altLang="zh-CN" sz="2800" dirty="0" smtClean="0">
                <a:latin typeface="Times New Roman" panose="02020603050405020304" pitchFamily="18" charset="0"/>
                <a:cs typeface="Times New Roman" panose="02020603050405020304" pitchFamily="18" charset="0"/>
              </a:rPr>
              <a:t>)</a:t>
            </a:r>
          </a:p>
          <a:p>
            <a:pPr marL="457200" lvl="1" indent="0" eaLnBrk="1" hangingPunct="1">
              <a:buNone/>
            </a:pPr>
            <a:r>
              <a:rPr lang="en-US" altLang="zh-CN" sz="2800" dirty="0" err="1" smtClean="0">
                <a:latin typeface="Times New Roman" panose="02020603050405020304" pitchFamily="18" charset="0"/>
                <a:cs typeface="Times New Roman" panose="02020603050405020304" pitchFamily="18" charset="0"/>
              </a:rPr>
              <a:t>F</a:t>
            </a:r>
            <a:r>
              <a:rPr lang="en-US" altLang="zh-CN" sz="2800" dirty="0" err="1" smtClean="0">
                <a:latin typeface="Times New Roman" panose="02020603050405020304" pitchFamily="18" charset="0"/>
                <a:cs typeface="Times New Roman" panose="02020603050405020304" pitchFamily="18" charset="0"/>
                <a:sym typeface="Symbol" pitchFamily="18" charset="2"/>
              </a:rPr>
              <a:t></a:t>
            </a:r>
            <a:r>
              <a:rPr lang="en-US" altLang="zh-CN" sz="2800" dirty="0" err="1" smtClean="0">
                <a:latin typeface="Times New Roman" panose="02020603050405020304" pitchFamily="18" charset="0"/>
                <a:cs typeface="Times New Roman" panose="02020603050405020304" pitchFamily="18" charset="0"/>
              </a:rPr>
              <a:t>num</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F.nptr</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makeleaf</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num</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num.val</a:t>
            </a:r>
            <a:r>
              <a:rPr lang="en-US" altLang="zh-CN" sz="28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up)">
                                      <p:cBhvr>
                                        <p:cTn id="7" dur="500"/>
                                        <p:tgtEl>
                                          <p:spTgt spid="227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wipe(up)">
                                      <p:cBhvr>
                                        <p:cTn id="12" dur="500"/>
                                        <p:tgtEl>
                                          <p:spTgt spid="227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wipe(up)">
                                      <p:cBhvr>
                                        <p:cTn id="17" dur="500"/>
                                        <p:tgtEl>
                                          <p:spTgt spid="227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7331">
                                            <p:txEl>
                                              <p:pRg st="3" end="3"/>
                                            </p:txEl>
                                          </p:spTgt>
                                        </p:tgtEl>
                                        <p:attrNameLst>
                                          <p:attrName>style.visibility</p:attrName>
                                        </p:attrNameLst>
                                      </p:cBhvr>
                                      <p:to>
                                        <p:strVal val="visible"/>
                                      </p:to>
                                    </p:set>
                                    <p:animEffect transition="in" filter="wipe(up)">
                                      <p:cBhvr>
                                        <p:cTn id="22" dur="500"/>
                                        <p:tgtEl>
                                          <p:spTgt spid="227331">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27331">
                                            <p:txEl>
                                              <p:pRg st="4" end="4"/>
                                            </p:txEl>
                                          </p:spTgt>
                                        </p:tgtEl>
                                        <p:attrNameLst>
                                          <p:attrName>style.visibility</p:attrName>
                                        </p:attrNameLst>
                                      </p:cBhvr>
                                      <p:to>
                                        <p:strVal val="visible"/>
                                      </p:to>
                                    </p:set>
                                    <p:animEffect transition="in" filter="wipe(up)">
                                      <p:cBhvr>
                                        <p:cTn id="25" dur="500"/>
                                        <p:tgtEl>
                                          <p:spTgt spid="227331">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27331">
                                            <p:txEl>
                                              <p:pRg st="5" end="5"/>
                                            </p:txEl>
                                          </p:spTgt>
                                        </p:tgtEl>
                                        <p:attrNameLst>
                                          <p:attrName>style.visibility</p:attrName>
                                        </p:attrNameLst>
                                      </p:cBhvr>
                                      <p:to>
                                        <p:strVal val="visible"/>
                                      </p:to>
                                    </p:set>
                                    <p:animEffect transition="in" filter="wipe(up)">
                                      <p:cBhvr>
                                        <p:cTn id="28" dur="500"/>
                                        <p:tgtEl>
                                          <p:spTgt spid="227331">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animEffect transition="in" filter="wipe(up)">
                                      <p:cBhvr>
                                        <p:cTn id="31" dur="500"/>
                                        <p:tgtEl>
                                          <p:spTgt spid="227331">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27331">
                                            <p:txEl>
                                              <p:pRg st="7" end="7"/>
                                            </p:txEl>
                                          </p:spTgt>
                                        </p:tgtEl>
                                        <p:attrNameLst>
                                          <p:attrName>style.visibility</p:attrName>
                                        </p:attrNameLst>
                                      </p:cBhvr>
                                      <p:to>
                                        <p:strVal val="visible"/>
                                      </p:to>
                                    </p:set>
                                    <p:animEffect transition="in" filter="wipe(up)">
                                      <p:cBhvr>
                                        <p:cTn id="34" dur="500"/>
                                        <p:tgtEl>
                                          <p:spTgt spid="227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灯片编号占位符 4"/>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583F7BEC-AFC6-4B8E-A9B7-16D74C94F2C8}" type="slidenum">
              <a:rPr lang="en-US" altLang="zh-CN" sz="1400" b="0" smtClean="0">
                <a:latin typeface="Times New Roman" pitchFamily="18" charset="0"/>
              </a:rPr>
              <a:pPr eaLnBrk="1" hangingPunct="1"/>
              <a:t>49</a:t>
            </a:fld>
            <a:endParaRPr lang="en-US" altLang="zh-CN" sz="1400" b="0" smtClean="0">
              <a:latin typeface="Times New Roman" pitchFamily="18" charset="0"/>
            </a:endParaRPr>
          </a:p>
        </p:txBody>
      </p:sp>
      <p:sp>
        <p:nvSpPr>
          <p:cNvPr id="46083" name="Rectangle 2"/>
          <p:cNvSpPr>
            <a:spLocks noGrp="1" noChangeArrowheads="1"/>
          </p:cNvSpPr>
          <p:nvPr>
            <p:ph type="title"/>
          </p:nvPr>
        </p:nvSpPr>
        <p:spPr/>
        <p:txBody>
          <a:bodyPr/>
          <a:lstStyle/>
          <a:p>
            <a:pPr eaLnBrk="1" hangingPunct="1"/>
            <a:r>
              <a:rPr lang="zh-CN" altLang="en-US" sz="3600" dirty="0" smtClean="0"/>
              <a:t>构造表达式语法树的语法制导定义（续） </a:t>
            </a:r>
          </a:p>
        </p:txBody>
      </p:sp>
      <p:sp>
        <p:nvSpPr>
          <p:cNvPr id="229379" name="Rectangle 3"/>
          <p:cNvSpPr>
            <a:spLocks noGrp="1" noChangeArrowheads="1"/>
          </p:cNvSpPr>
          <p:nvPr>
            <p:ph type="body" sz="half" idx="1"/>
          </p:nvPr>
        </p:nvSpPr>
        <p:spPr>
          <a:xfrm>
            <a:off x="228600" y="4868863"/>
            <a:ext cx="8520113" cy="1800225"/>
          </a:xfrm>
        </p:spPr>
        <p:txBody>
          <a:bodyPr/>
          <a:lstStyle/>
          <a:p>
            <a:pPr eaLnBrk="1" hangingPunct="1"/>
            <a:r>
              <a:rPr lang="zh-CN" altLang="en-US" sz="2400" dirty="0" smtClean="0">
                <a:solidFill>
                  <a:srgbClr val="FF3300"/>
                </a:solidFill>
                <a:latin typeface="Times New Roman" panose="02020603050405020304" pitchFamily="18" charset="0"/>
                <a:cs typeface="Times New Roman" panose="02020603050405020304" pitchFamily="18" charset="0"/>
              </a:rPr>
              <a:t>为了记录在构造过程中建立的子树</a:t>
            </a:r>
            <a:r>
              <a:rPr lang="zh-CN" altLang="en-US" sz="2400" dirty="0" smtClean="0">
                <a:latin typeface="Times New Roman" panose="02020603050405020304" pitchFamily="18" charset="0"/>
                <a:cs typeface="Times New Roman" panose="02020603050405020304" pitchFamily="18" charset="0"/>
              </a:rPr>
              <a:t>，为每个非终结符号引入一个</a:t>
            </a:r>
            <a:r>
              <a:rPr lang="zh-CN" altLang="en-US" sz="2400" dirty="0" smtClean="0">
                <a:solidFill>
                  <a:srgbClr val="0000FF"/>
                </a:solidFill>
                <a:latin typeface="Times New Roman" panose="02020603050405020304" pitchFamily="18" charset="0"/>
                <a:cs typeface="Times New Roman" panose="02020603050405020304" pitchFamily="18" charset="0"/>
              </a:rPr>
              <a:t>综合属性 </a:t>
            </a:r>
            <a:r>
              <a:rPr lang="en-US" altLang="zh-CN" sz="2400" dirty="0" err="1" smtClean="0">
                <a:latin typeface="Times New Roman" panose="02020603050405020304" pitchFamily="18" charset="0"/>
                <a:cs typeface="Times New Roman" panose="02020603050405020304" pitchFamily="18" charset="0"/>
              </a:rPr>
              <a:t>nptr</a:t>
            </a:r>
            <a:r>
              <a:rPr lang="zh-CN" altLang="en-US" sz="2400" dirty="0" smtClean="0">
                <a:latin typeface="Times New Roman" panose="02020603050405020304" pitchFamily="18" charset="0"/>
                <a:cs typeface="Times New Roman" panose="02020603050405020304" pitchFamily="18" charset="0"/>
              </a:rPr>
              <a:t>。</a:t>
            </a:r>
          </a:p>
          <a:p>
            <a:pPr eaLnBrk="1" hangingPunct="1"/>
            <a:r>
              <a:rPr lang="en-US" altLang="zh-CN" sz="2400" dirty="0" err="1" smtClean="0">
                <a:latin typeface="Times New Roman" panose="02020603050405020304" pitchFamily="18" charset="0"/>
                <a:cs typeface="Times New Roman" panose="02020603050405020304" pitchFamily="18" charset="0"/>
              </a:rPr>
              <a:t>nptr</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是一个指针，指向语法树中相应非终结符号产生的表达式子树的根结点。</a:t>
            </a:r>
          </a:p>
        </p:txBody>
      </p:sp>
      <p:sp>
        <p:nvSpPr>
          <p:cNvPr id="229380" name="Text Box 4"/>
          <p:cNvSpPr txBox="1">
            <a:spLocks noChangeArrowheads="1"/>
          </p:cNvSpPr>
          <p:nvPr/>
        </p:nvSpPr>
        <p:spPr bwMode="auto">
          <a:xfrm>
            <a:off x="984250" y="1043735"/>
            <a:ext cx="1517650"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spcBef>
                <a:spcPts val="0"/>
              </a:spcBef>
            </a:pPr>
            <a:r>
              <a:rPr lang="zh-CN" altLang="en-US" dirty="0">
                <a:latin typeface="Times New Roman" panose="02020603050405020304" pitchFamily="18" charset="0"/>
                <a:cs typeface="Times New Roman" panose="02020603050405020304" pitchFamily="18" charset="0"/>
              </a:rPr>
              <a:t>产生式</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sym typeface="Wingdings" pitchFamily="2" charset="2"/>
              </a:rPr>
              <a:t>T</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F</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F</a:t>
            </a:r>
          </a:p>
          <a:p>
            <a:pPr eaLnBrk="1" hangingPunct="1">
              <a:lnSpc>
                <a:spcPct val="120000"/>
              </a:lnSpc>
              <a:spcBef>
                <a:spcPts val="0"/>
              </a:spcBef>
            </a:pPr>
            <a:r>
              <a:rPr lang="en-US" altLang="zh-CN"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(E)</a:t>
            </a:r>
          </a:p>
          <a:p>
            <a:pPr eaLnBrk="1" hangingPunct="1">
              <a:lnSpc>
                <a:spcPct val="120000"/>
              </a:lnSpc>
              <a:spcBef>
                <a:spcPts val="0"/>
              </a:spcBef>
            </a:pPr>
            <a:r>
              <a:rPr lang="en-US" altLang="zh-CN" dirty="0" err="1">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id</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en-US" altLang="zh-CN" dirty="0" err="1">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num</a:t>
            </a:r>
            <a:endParaRPr lang="en-US" altLang="zh-CN" dirty="0">
              <a:latin typeface="Times New Roman" panose="02020603050405020304" pitchFamily="18" charset="0"/>
              <a:cs typeface="Times New Roman" panose="02020603050405020304" pitchFamily="18" charset="0"/>
            </a:endParaRPr>
          </a:p>
        </p:txBody>
      </p:sp>
      <p:sp>
        <p:nvSpPr>
          <p:cNvPr id="229381" name="Text Box 5"/>
          <p:cNvSpPr txBox="1">
            <a:spLocks noChangeArrowheads="1"/>
          </p:cNvSpPr>
          <p:nvPr/>
        </p:nvSpPr>
        <p:spPr bwMode="auto">
          <a:xfrm>
            <a:off x="2540000" y="1493785"/>
            <a:ext cx="5521325"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lnSpc>
                <a:spcPct val="120000"/>
              </a:lnSpc>
            </a:pPr>
            <a:r>
              <a:rPr lang="en-US" altLang="zh-CN" dirty="0" err="1">
                <a:latin typeface="Times New Roman" panose="02020603050405020304" pitchFamily="18" charset="0"/>
                <a:cs typeface="Times New Roman" panose="02020603050405020304" pitchFamily="18" charset="0"/>
              </a:rPr>
              <a:t>E.nptr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makenode</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E</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.nptr, </a:t>
            </a:r>
            <a:r>
              <a:rPr lang="en-US" altLang="zh-CN" dirty="0" err="1" smtClean="0">
                <a:latin typeface="Times New Roman" panose="02020603050405020304" pitchFamily="18" charset="0"/>
                <a:cs typeface="Times New Roman" panose="02020603050405020304" pitchFamily="18" charset="0"/>
              </a:rPr>
              <a:t>T.nptr</a:t>
            </a:r>
            <a:r>
              <a:rPr lang="en-US" altLang="zh-CN" dirty="0">
                <a:latin typeface="Times New Roman" panose="02020603050405020304" pitchFamily="18" charset="0"/>
                <a:cs typeface="Times New Roman" panose="02020603050405020304" pitchFamily="18" charset="0"/>
              </a:rPr>
              <a:t>)</a:t>
            </a: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E.nptr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T.nptr</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T.nptr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makenode</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 T</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.nptr, </a:t>
            </a:r>
            <a:r>
              <a:rPr lang="en-US" altLang="zh-CN" dirty="0" err="1" smtClean="0">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a:t>
            </a: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T.nptr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F.nptr</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E.nptr</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makeleaf</a:t>
            </a:r>
            <a:r>
              <a:rPr lang="en-US" altLang="zh-CN" dirty="0">
                <a:latin typeface="Times New Roman" panose="02020603050405020304" pitchFamily="18" charset="0"/>
                <a:cs typeface="Times New Roman" panose="02020603050405020304" pitchFamily="18" charset="0"/>
              </a:rPr>
              <a:t>(id</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id.entry</a:t>
            </a:r>
            <a:r>
              <a:rPr lang="en-US" altLang="zh-CN" dirty="0">
                <a:latin typeface="Times New Roman" panose="02020603050405020304" pitchFamily="18" charset="0"/>
                <a:cs typeface="Times New Roman" panose="02020603050405020304" pitchFamily="18" charset="0"/>
              </a:rPr>
              <a:t>)</a:t>
            </a:r>
          </a:p>
          <a:p>
            <a:pPr eaLnBrk="1" hangingPunct="1">
              <a:lnSpc>
                <a:spcPct val="120000"/>
              </a:lnSpc>
            </a:pPr>
            <a:r>
              <a:rPr lang="en-US" altLang="zh-CN" dirty="0" err="1">
                <a:latin typeface="Times New Roman" panose="02020603050405020304" pitchFamily="18" charset="0"/>
                <a:cs typeface="Times New Roman" panose="02020603050405020304" pitchFamily="18" charset="0"/>
              </a:rPr>
              <a:t>F.nptr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makeleaf</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num</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num.val</a:t>
            </a:r>
            <a:r>
              <a:rPr lang="en-US" altLang="zh-CN" dirty="0">
                <a:latin typeface="Times New Roman" panose="02020603050405020304" pitchFamily="18" charset="0"/>
                <a:cs typeface="Times New Roman" panose="02020603050405020304" pitchFamily="18" charset="0"/>
              </a:rPr>
              <a:t>)</a:t>
            </a:r>
          </a:p>
        </p:txBody>
      </p:sp>
      <p:sp>
        <p:nvSpPr>
          <p:cNvPr id="229382" name="Text Box 6"/>
          <p:cNvSpPr txBox="1">
            <a:spLocks noChangeArrowheads="1"/>
          </p:cNvSpPr>
          <p:nvPr/>
        </p:nvSpPr>
        <p:spPr bwMode="auto">
          <a:xfrm>
            <a:off x="2802260" y="108874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zh-CN" altLang="en-US" dirty="0">
                <a:latin typeface="黑体" pitchFamily="2" charset="-122"/>
              </a:rPr>
              <a:t>语义规则</a:t>
            </a:r>
          </a:p>
        </p:txBody>
      </p:sp>
      <p:grpSp>
        <p:nvGrpSpPr>
          <p:cNvPr id="229383" name="Group 7"/>
          <p:cNvGrpSpPr>
            <a:grpSpLocks/>
          </p:cNvGrpSpPr>
          <p:nvPr/>
        </p:nvGrpSpPr>
        <p:grpSpPr bwMode="auto">
          <a:xfrm>
            <a:off x="971550" y="1493785"/>
            <a:ext cx="7250113" cy="3143868"/>
            <a:chOff x="864" y="768"/>
            <a:chExt cx="4464" cy="1909"/>
          </a:xfrm>
        </p:grpSpPr>
        <p:sp>
          <p:nvSpPr>
            <p:cNvPr id="46089" name="Rectangle 8"/>
            <p:cNvSpPr>
              <a:spLocks noChangeArrowheads="1"/>
            </p:cNvSpPr>
            <p:nvPr/>
          </p:nvSpPr>
          <p:spPr bwMode="auto">
            <a:xfrm>
              <a:off x="864" y="768"/>
              <a:ext cx="4464" cy="19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0" name="Line 9"/>
            <p:cNvSpPr>
              <a:spLocks noChangeShapeType="1"/>
            </p:cNvSpPr>
            <p:nvPr/>
          </p:nvSpPr>
          <p:spPr bwMode="auto">
            <a:xfrm>
              <a:off x="864" y="2408"/>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1" name="Line 10"/>
            <p:cNvSpPr>
              <a:spLocks noChangeShapeType="1"/>
            </p:cNvSpPr>
            <p:nvPr/>
          </p:nvSpPr>
          <p:spPr bwMode="auto">
            <a:xfrm>
              <a:off x="864" y="2162"/>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2" name="Line 11"/>
            <p:cNvSpPr>
              <a:spLocks noChangeShapeType="1"/>
            </p:cNvSpPr>
            <p:nvPr/>
          </p:nvSpPr>
          <p:spPr bwMode="auto">
            <a:xfrm>
              <a:off x="864" y="1898"/>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3" name="Line 12"/>
            <p:cNvSpPr>
              <a:spLocks noChangeShapeType="1"/>
            </p:cNvSpPr>
            <p:nvPr/>
          </p:nvSpPr>
          <p:spPr bwMode="auto">
            <a:xfrm>
              <a:off x="864" y="1615"/>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4" name="Line 13"/>
            <p:cNvSpPr>
              <a:spLocks noChangeShapeType="1"/>
            </p:cNvSpPr>
            <p:nvPr/>
          </p:nvSpPr>
          <p:spPr bwMode="auto">
            <a:xfrm>
              <a:off x="864" y="1331"/>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5" name="Line 14"/>
            <p:cNvSpPr>
              <a:spLocks noChangeShapeType="1"/>
            </p:cNvSpPr>
            <p:nvPr/>
          </p:nvSpPr>
          <p:spPr bwMode="auto">
            <a:xfrm>
              <a:off x="864" y="1056"/>
              <a:ext cx="44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096" name="Line 15"/>
            <p:cNvSpPr>
              <a:spLocks noChangeShapeType="1"/>
            </p:cNvSpPr>
            <p:nvPr/>
          </p:nvSpPr>
          <p:spPr bwMode="auto">
            <a:xfrm>
              <a:off x="1776" y="768"/>
              <a:ext cx="0" cy="19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9383"/>
                                        </p:tgtEl>
                                        <p:attrNameLst>
                                          <p:attrName>style.visibility</p:attrName>
                                        </p:attrNameLst>
                                      </p:cBhvr>
                                      <p:to>
                                        <p:strVal val="visible"/>
                                      </p:to>
                                    </p:set>
                                    <p:animEffect transition="in" filter="wipe(up)">
                                      <p:cBhvr>
                                        <p:cTn id="7" dur="500"/>
                                        <p:tgtEl>
                                          <p:spTgt spid="22938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9380"/>
                                        </p:tgtEl>
                                        <p:attrNameLst>
                                          <p:attrName>style.visibility</p:attrName>
                                        </p:attrNameLst>
                                      </p:cBhvr>
                                      <p:to>
                                        <p:strVal val="visible"/>
                                      </p:to>
                                    </p:set>
                                    <p:animEffect transition="in" filter="wipe(up)">
                                      <p:cBhvr>
                                        <p:cTn id="10" dur="500"/>
                                        <p:tgtEl>
                                          <p:spTgt spid="229380"/>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29382"/>
                                        </p:tgtEl>
                                        <p:attrNameLst>
                                          <p:attrName>style.visibility</p:attrName>
                                        </p:attrNameLst>
                                      </p:cBhvr>
                                      <p:to>
                                        <p:strVal val="visible"/>
                                      </p:to>
                                    </p:set>
                                    <p:animEffect transition="in" filter="wipe(left)">
                                      <p:cBhvr>
                                        <p:cTn id="14" dur="500"/>
                                        <p:tgtEl>
                                          <p:spTgt spid="22938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9379">
                                            <p:txEl>
                                              <p:pRg st="0" end="0"/>
                                            </p:txEl>
                                          </p:spTgt>
                                        </p:tgtEl>
                                        <p:attrNameLst>
                                          <p:attrName>style.visibility</p:attrName>
                                        </p:attrNameLst>
                                      </p:cBhvr>
                                      <p:to>
                                        <p:strVal val="visible"/>
                                      </p:to>
                                    </p:set>
                                    <p:animEffect transition="in" filter="wipe(left)">
                                      <p:cBhvr>
                                        <p:cTn id="19" dur="500"/>
                                        <p:tgtEl>
                                          <p:spTgt spid="22937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9379">
                                            <p:txEl>
                                              <p:pRg st="1" end="1"/>
                                            </p:txEl>
                                          </p:spTgt>
                                        </p:tgtEl>
                                        <p:attrNameLst>
                                          <p:attrName>style.visibility</p:attrName>
                                        </p:attrNameLst>
                                      </p:cBhvr>
                                      <p:to>
                                        <p:strVal val="visible"/>
                                      </p:to>
                                    </p:set>
                                    <p:animEffect transition="in" filter="wipe(left)">
                                      <p:cBhvr>
                                        <p:cTn id="24" dur="500"/>
                                        <p:tgtEl>
                                          <p:spTgt spid="229379">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9381">
                                            <p:txEl>
                                              <p:pRg st="6" end="6"/>
                                            </p:txEl>
                                          </p:spTgt>
                                        </p:tgtEl>
                                        <p:attrNameLst>
                                          <p:attrName>style.visibility</p:attrName>
                                        </p:attrNameLst>
                                      </p:cBhvr>
                                      <p:to>
                                        <p:strVal val="visible"/>
                                      </p:to>
                                    </p:set>
                                    <p:animEffect transition="in" filter="wipe(left)">
                                      <p:cBhvr>
                                        <p:cTn id="29" dur="500"/>
                                        <p:tgtEl>
                                          <p:spTgt spid="22938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9381">
                                            <p:txEl>
                                              <p:pRg st="5" end="5"/>
                                            </p:txEl>
                                          </p:spTgt>
                                        </p:tgtEl>
                                        <p:attrNameLst>
                                          <p:attrName>style.visibility</p:attrName>
                                        </p:attrNameLst>
                                      </p:cBhvr>
                                      <p:to>
                                        <p:strVal val="visible"/>
                                      </p:to>
                                    </p:set>
                                    <p:animEffect transition="in" filter="wipe(left)">
                                      <p:cBhvr>
                                        <p:cTn id="34" dur="500"/>
                                        <p:tgtEl>
                                          <p:spTgt spid="229381">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9381">
                                            <p:txEl>
                                              <p:pRg st="4" end="4"/>
                                            </p:txEl>
                                          </p:spTgt>
                                        </p:tgtEl>
                                        <p:attrNameLst>
                                          <p:attrName>style.visibility</p:attrName>
                                        </p:attrNameLst>
                                      </p:cBhvr>
                                      <p:to>
                                        <p:strVal val="visible"/>
                                      </p:to>
                                    </p:set>
                                    <p:animEffect transition="in" filter="wipe(left)">
                                      <p:cBhvr>
                                        <p:cTn id="39" dur="500"/>
                                        <p:tgtEl>
                                          <p:spTgt spid="229381">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9381">
                                            <p:txEl>
                                              <p:pRg st="3" end="3"/>
                                            </p:txEl>
                                          </p:spTgt>
                                        </p:tgtEl>
                                        <p:attrNameLst>
                                          <p:attrName>style.visibility</p:attrName>
                                        </p:attrNameLst>
                                      </p:cBhvr>
                                      <p:to>
                                        <p:strVal val="visible"/>
                                      </p:to>
                                    </p:set>
                                    <p:animEffect transition="in" filter="wipe(left)">
                                      <p:cBhvr>
                                        <p:cTn id="44" dur="500"/>
                                        <p:tgtEl>
                                          <p:spTgt spid="229381">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29381">
                                            <p:txEl>
                                              <p:pRg st="2" end="2"/>
                                            </p:txEl>
                                          </p:spTgt>
                                        </p:tgtEl>
                                        <p:attrNameLst>
                                          <p:attrName>style.visibility</p:attrName>
                                        </p:attrNameLst>
                                      </p:cBhvr>
                                      <p:to>
                                        <p:strVal val="visible"/>
                                      </p:to>
                                    </p:set>
                                    <p:animEffect transition="in" filter="wipe(left)">
                                      <p:cBhvr>
                                        <p:cTn id="49" dur="500"/>
                                        <p:tgtEl>
                                          <p:spTgt spid="229381">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9381">
                                            <p:txEl>
                                              <p:pRg st="1" end="1"/>
                                            </p:txEl>
                                          </p:spTgt>
                                        </p:tgtEl>
                                        <p:attrNameLst>
                                          <p:attrName>style.visibility</p:attrName>
                                        </p:attrNameLst>
                                      </p:cBhvr>
                                      <p:to>
                                        <p:strVal val="visible"/>
                                      </p:to>
                                    </p:set>
                                    <p:animEffect transition="in" filter="wipe(left)">
                                      <p:cBhvr>
                                        <p:cTn id="54" dur="500"/>
                                        <p:tgtEl>
                                          <p:spTgt spid="229381">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29381">
                                            <p:txEl>
                                              <p:pRg st="0" end="0"/>
                                            </p:txEl>
                                          </p:spTgt>
                                        </p:tgtEl>
                                        <p:attrNameLst>
                                          <p:attrName>style.visibility</p:attrName>
                                        </p:attrNameLst>
                                      </p:cBhvr>
                                      <p:to>
                                        <p:strVal val="visible"/>
                                      </p:to>
                                    </p:set>
                                    <p:animEffect transition="in" filter="wipe(left)">
                                      <p:cBhvr>
                                        <p:cTn id="59" dur="500"/>
                                        <p:tgtEl>
                                          <p:spTgt spid="2293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29380" grpId="0" autoUpdateAnimBg="0"/>
      <p:bldP spid="229381" grpId="0" build="p" autoUpdateAnimBg="0" rev="1"/>
      <p:bldP spid="22938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04800" y="381000"/>
            <a:ext cx="84582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0000FF"/>
                </a:solidFill>
              </a:rPr>
              <a:t>                             翻译模式 </a:t>
            </a:r>
          </a:p>
          <a:p>
            <a:pPr eaLnBrk="1" hangingPunct="1">
              <a:spcBef>
                <a:spcPct val="20000"/>
              </a:spcBef>
            </a:pPr>
            <a:r>
              <a:rPr lang="zh-CN" altLang="en-US" sz="3200" dirty="0" smtClean="0">
                <a:solidFill>
                  <a:srgbClr val="0000FF"/>
                </a:solidFill>
              </a:rPr>
              <a:t>翻</a:t>
            </a:r>
            <a:r>
              <a:rPr lang="zh-CN" altLang="en-US" sz="3200" dirty="0">
                <a:solidFill>
                  <a:srgbClr val="0000FF"/>
                </a:solidFill>
              </a:rPr>
              <a:t>译模式是属性文法的一种便于翻译的书写形式</a:t>
            </a:r>
            <a:r>
              <a:rPr lang="zh-CN" altLang="en-US" sz="3200" dirty="0" smtClean="0">
                <a:solidFill>
                  <a:srgbClr val="0000FF"/>
                </a:solidFill>
              </a:rPr>
              <a:t>。</a:t>
            </a:r>
            <a:endParaRPr lang="en-US" altLang="zh-CN" sz="3200" dirty="0" smtClean="0">
              <a:solidFill>
                <a:srgbClr val="0000FF"/>
              </a:solidFill>
            </a:endParaRPr>
          </a:p>
          <a:p>
            <a:pPr eaLnBrk="1" hangingPunct="1">
              <a:spcBef>
                <a:spcPct val="20000"/>
              </a:spcBef>
            </a:pPr>
            <a:r>
              <a:rPr lang="zh-CN" altLang="en-US" sz="3200" dirty="0" smtClean="0"/>
              <a:t>其</a:t>
            </a:r>
            <a:r>
              <a:rPr lang="zh-CN" altLang="en-US" sz="3200" dirty="0"/>
              <a:t>中语义规则或语义动作用</a:t>
            </a:r>
            <a:r>
              <a:rPr lang="zh-CN" altLang="en-US" sz="3200" dirty="0">
                <a:solidFill>
                  <a:srgbClr val="FF0000"/>
                </a:solidFill>
              </a:rPr>
              <a:t>花括号｛ ｝括起来，可被插入到产生式右部的任何合适的位置上。</a:t>
            </a:r>
          </a:p>
          <a:p>
            <a:pPr eaLnBrk="1" hangingPunct="1">
              <a:spcBef>
                <a:spcPct val="20000"/>
              </a:spcBef>
            </a:pPr>
            <a:r>
              <a:rPr lang="zh-CN" altLang="en-US" sz="3200" dirty="0" smtClean="0"/>
              <a:t>这</a:t>
            </a:r>
            <a:r>
              <a:rPr lang="zh-CN" altLang="en-US" sz="3200" dirty="0"/>
              <a:t>是一种语法分析和语义动作交错的表示法，它表达在按深度优先遍历分析树的过程中</a:t>
            </a:r>
          </a:p>
          <a:p>
            <a:pPr eaLnBrk="1" hangingPunct="1">
              <a:spcBef>
                <a:spcPct val="20000"/>
              </a:spcBef>
            </a:pPr>
            <a:r>
              <a:rPr lang="zh-CN" altLang="en-US" sz="3200" dirty="0"/>
              <a:t>何时执行语义动作。</a:t>
            </a:r>
          </a:p>
          <a:p>
            <a:pPr eaLnBrk="1" hangingPunct="1">
              <a:spcBef>
                <a:spcPct val="20000"/>
              </a:spcBef>
            </a:pPr>
            <a:r>
              <a:rPr lang="zh-CN" altLang="en-US" sz="3200" dirty="0" smtClean="0"/>
              <a:t>翻</a:t>
            </a:r>
            <a:r>
              <a:rPr lang="zh-CN" altLang="en-US" sz="3200" dirty="0"/>
              <a:t>译模式给出了使用语义规则进行计算的顺序。可看成是分析过程中翻译的注释。</a:t>
            </a:r>
          </a:p>
        </p:txBody>
      </p:sp>
    </p:spTree>
    <p:extLst>
      <p:ext uri="{BB962C8B-B14F-4D97-AF65-F5344CB8AC3E}">
        <p14:creationId xmlns:p14="http://schemas.microsoft.com/office/powerpoint/2010/main" val="27733049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2E1CAFFE-8CFD-4919-A233-0EB7710BBD43}" type="slidenum">
              <a:rPr lang="en-US" altLang="zh-CN" sz="1400" b="0" smtClean="0">
                <a:latin typeface="Times New Roman" pitchFamily="18" charset="0"/>
              </a:rPr>
              <a:pPr eaLnBrk="1" hangingPunct="1"/>
              <a:t>50</a:t>
            </a:fld>
            <a:endParaRPr lang="en-US" altLang="zh-CN" sz="1400" b="0" smtClean="0">
              <a:latin typeface="Times New Roman" pitchFamily="18" charset="0"/>
            </a:endParaRPr>
          </a:p>
        </p:txBody>
      </p:sp>
      <p:sp>
        <p:nvSpPr>
          <p:cNvPr id="230402" name="Freeform 2"/>
          <p:cNvSpPr>
            <a:spLocks/>
          </p:cNvSpPr>
          <p:nvPr/>
        </p:nvSpPr>
        <p:spPr bwMode="auto">
          <a:xfrm>
            <a:off x="161925" y="3924300"/>
            <a:ext cx="5265738" cy="2835275"/>
          </a:xfrm>
          <a:custGeom>
            <a:avLst/>
            <a:gdLst>
              <a:gd name="T0" fmla="*/ 0 w 3600"/>
              <a:gd name="T1" fmla="*/ 2147483647 h 1786"/>
              <a:gd name="T2" fmla="*/ 0 w 3600"/>
              <a:gd name="T3" fmla="*/ 2147483647 h 1786"/>
              <a:gd name="T4" fmla="*/ 2147483647 w 3600"/>
              <a:gd name="T5" fmla="*/ 2147483647 h 1786"/>
              <a:gd name="T6" fmla="*/ 2147483647 w 3600"/>
              <a:gd name="T7" fmla="*/ 2147483647 h 1786"/>
              <a:gd name="T8" fmla="*/ 2147483647 w 3600"/>
              <a:gd name="T9" fmla="*/ 0 h 1786"/>
              <a:gd name="T10" fmla="*/ 2147483647 w 3600"/>
              <a:gd name="T11" fmla="*/ 0 h 1786"/>
              <a:gd name="T12" fmla="*/ 0 w 3600"/>
              <a:gd name="T13" fmla="*/ 2147483647 h 17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0" h="1786">
                <a:moveTo>
                  <a:pt x="0" y="567"/>
                </a:moveTo>
                <a:lnTo>
                  <a:pt x="0" y="1786"/>
                </a:lnTo>
                <a:lnTo>
                  <a:pt x="3600" y="1786"/>
                </a:lnTo>
                <a:lnTo>
                  <a:pt x="3600" y="1162"/>
                </a:lnTo>
                <a:lnTo>
                  <a:pt x="2636" y="0"/>
                </a:lnTo>
                <a:lnTo>
                  <a:pt x="1502" y="0"/>
                </a:lnTo>
                <a:lnTo>
                  <a:pt x="0" y="567"/>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08" name="Rectangle 3"/>
          <p:cNvSpPr>
            <a:spLocks noGrp="1" noChangeArrowheads="1"/>
          </p:cNvSpPr>
          <p:nvPr>
            <p:ph type="title"/>
          </p:nvPr>
        </p:nvSpPr>
        <p:spPr>
          <a:xfrm>
            <a:off x="304800" y="152400"/>
            <a:ext cx="8610600" cy="558800"/>
          </a:xfrm>
        </p:spPr>
        <p:txBody>
          <a:bodyPr/>
          <a:lstStyle/>
          <a:p>
            <a:pPr eaLnBrk="1" hangingPunct="1"/>
            <a:r>
              <a:rPr lang="zh-CN" altLang="en-US" sz="3600" smtClean="0">
                <a:latin typeface="Verdana" pitchFamily="34" charset="0"/>
              </a:rPr>
              <a:t>表达式</a:t>
            </a:r>
            <a:r>
              <a:rPr lang="en-US" altLang="zh-CN" sz="3600" smtClean="0">
                <a:latin typeface="Verdana" pitchFamily="34" charset="0"/>
              </a:rPr>
              <a:t>a*4+b</a:t>
            </a:r>
            <a:r>
              <a:rPr lang="zh-CN" altLang="en-US" sz="3600" smtClean="0">
                <a:latin typeface="Verdana" pitchFamily="34" charset="0"/>
              </a:rPr>
              <a:t>的语法树的构造</a:t>
            </a:r>
          </a:p>
        </p:txBody>
      </p:sp>
      <p:grpSp>
        <p:nvGrpSpPr>
          <p:cNvPr id="230404" name="Group 4"/>
          <p:cNvGrpSpPr>
            <a:grpSpLocks/>
          </p:cNvGrpSpPr>
          <p:nvPr/>
        </p:nvGrpSpPr>
        <p:grpSpPr bwMode="auto">
          <a:xfrm>
            <a:off x="2243138" y="5768975"/>
            <a:ext cx="1023937" cy="355600"/>
            <a:chOff x="2372" y="3006"/>
            <a:chExt cx="645" cy="224"/>
          </a:xfrm>
        </p:grpSpPr>
        <p:sp>
          <p:nvSpPr>
            <p:cNvPr id="47198" name="Rectangle 5"/>
            <p:cNvSpPr>
              <a:spLocks noChangeArrowheads="1"/>
            </p:cNvSpPr>
            <p:nvPr/>
          </p:nvSpPr>
          <p:spPr bwMode="auto">
            <a:xfrm>
              <a:off x="2372" y="3006"/>
              <a:ext cx="645" cy="22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99" name="Rectangle 6"/>
            <p:cNvSpPr>
              <a:spLocks noChangeArrowheads="1"/>
            </p:cNvSpPr>
            <p:nvPr/>
          </p:nvSpPr>
          <p:spPr bwMode="auto">
            <a:xfrm>
              <a:off x="2410" y="3044"/>
              <a:ext cx="5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num     4</a:t>
              </a:r>
              <a:endParaRPr lang="en-US" altLang="zh-CN" sz="3200">
                <a:latin typeface="Times New Roman" pitchFamily="18" charset="0"/>
                <a:ea typeface="宋体" pitchFamily="2" charset="-122"/>
              </a:endParaRPr>
            </a:p>
          </p:txBody>
        </p:sp>
        <p:sp>
          <p:nvSpPr>
            <p:cNvPr id="47200" name="Line 7"/>
            <p:cNvSpPr>
              <a:spLocks noChangeShapeType="1"/>
            </p:cNvSpPr>
            <p:nvPr/>
          </p:nvSpPr>
          <p:spPr bwMode="auto">
            <a:xfrm>
              <a:off x="2691" y="3009"/>
              <a:ext cx="1" cy="2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0408" name="Group 8"/>
          <p:cNvGrpSpPr>
            <a:grpSpLocks/>
          </p:cNvGrpSpPr>
          <p:nvPr/>
        </p:nvGrpSpPr>
        <p:grpSpPr bwMode="auto">
          <a:xfrm>
            <a:off x="206375" y="5768975"/>
            <a:ext cx="1874838" cy="985838"/>
            <a:chOff x="1022" y="3305"/>
            <a:chExt cx="1181" cy="621"/>
          </a:xfrm>
        </p:grpSpPr>
        <p:grpSp>
          <p:nvGrpSpPr>
            <p:cNvPr id="47191" name="Group 9"/>
            <p:cNvGrpSpPr>
              <a:grpSpLocks/>
            </p:cNvGrpSpPr>
            <p:nvPr/>
          </p:nvGrpSpPr>
          <p:grpSpPr bwMode="auto">
            <a:xfrm>
              <a:off x="1022" y="3305"/>
              <a:ext cx="644" cy="224"/>
              <a:chOff x="1022" y="3006"/>
              <a:chExt cx="644" cy="224"/>
            </a:xfrm>
          </p:grpSpPr>
          <p:sp>
            <p:nvSpPr>
              <p:cNvPr id="47195" name="Rectangle 10"/>
              <p:cNvSpPr>
                <a:spLocks noChangeArrowheads="1"/>
              </p:cNvSpPr>
              <p:nvPr/>
            </p:nvSpPr>
            <p:spPr bwMode="auto">
              <a:xfrm>
                <a:off x="1022" y="3006"/>
                <a:ext cx="644" cy="22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96" name="Rectangle 11"/>
              <p:cNvSpPr>
                <a:spLocks noChangeArrowheads="1"/>
              </p:cNvSpPr>
              <p:nvPr/>
            </p:nvSpPr>
            <p:spPr bwMode="auto">
              <a:xfrm>
                <a:off x="1105" y="3044"/>
                <a:ext cx="1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 id</a:t>
                </a:r>
                <a:endParaRPr lang="en-US" altLang="zh-CN" sz="3200">
                  <a:latin typeface="Times New Roman" pitchFamily="18" charset="0"/>
                  <a:ea typeface="宋体" pitchFamily="2" charset="-122"/>
                </a:endParaRPr>
              </a:p>
            </p:txBody>
          </p:sp>
          <p:sp>
            <p:nvSpPr>
              <p:cNvPr id="47197" name="Line 12"/>
              <p:cNvSpPr>
                <a:spLocks noChangeShapeType="1"/>
              </p:cNvSpPr>
              <p:nvPr/>
            </p:nvSpPr>
            <p:spPr bwMode="auto">
              <a:xfrm>
                <a:off x="1341" y="3009"/>
                <a:ext cx="1" cy="2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92" name="Line 13"/>
            <p:cNvSpPr>
              <a:spLocks noChangeShapeType="1"/>
            </p:cNvSpPr>
            <p:nvPr/>
          </p:nvSpPr>
          <p:spPr bwMode="auto">
            <a:xfrm>
              <a:off x="1507" y="3409"/>
              <a:ext cx="1" cy="23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93" name="Freeform 14"/>
            <p:cNvSpPr>
              <a:spLocks/>
            </p:cNvSpPr>
            <p:nvPr/>
          </p:nvSpPr>
          <p:spPr bwMode="auto">
            <a:xfrm>
              <a:off x="1474" y="3627"/>
              <a:ext cx="65" cy="73"/>
            </a:xfrm>
            <a:custGeom>
              <a:avLst/>
              <a:gdLst>
                <a:gd name="T0" fmla="*/ 0 w 65"/>
                <a:gd name="T1" fmla="*/ 0 h 73"/>
                <a:gd name="T2" fmla="*/ 33 w 65"/>
                <a:gd name="T3" fmla="*/ 11 h 73"/>
                <a:gd name="T4" fmla="*/ 65 w 65"/>
                <a:gd name="T5" fmla="*/ 0 h 73"/>
                <a:gd name="T6" fmla="*/ 33 w 65"/>
                <a:gd name="T7" fmla="*/ 73 h 73"/>
                <a:gd name="T8" fmla="*/ 0 w 65"/>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73">
                  <a:moveTo>
                    <a:pt x="0" y="0"/>
                  </a:moveTo>
                  <a:lnTo>
                    <a:pt x="33" y="11"/>
                  </a:lnTo>
                  <a:lnTo>
                    <a:pt x="65" y="0"/>
                  </a:lnTo>
                  <a:lnTo>
                    <a:pt x="33" y="7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94" name="Rectangle 15"/>
            <p:cNvSpPr>
              <a:spLocks noChangeArrowheads="1"/>
            </p:cNvSpPr>
            <p:nvPr/>
          </p:nvSpPr>
          <p:spPr bwMode="auto">
            <a:xfrm>
              <a:off x="1056" y="3744"/>
              <a:ext cx="114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Times New Roman" pitchFamily="18" charset="0"/>
                  <a:ea typeface="宋体" pitchFamily="2" charset="-122"/>
                </a:rPr>
                <a:t>符号表中</a:t>
              </a:r>
              <a:r>
                <a:rPr lang="en-US" altLang="zh-CN" sz="1900">
                  <a:solidFill>
                    <a:srgbClr val="000000"/>
                  </a:solidFill>
                  <a:latin typeface="Times New Roman" pitchFamily="18" charset="0"/>
                  <a:ea typeface="宋体" pitchFamily="2" charset="-122"/>
                </a:rPr>
                <a:t>a</a:t>
              </a:r>
              <a:r>
                <a:rPr lang="zh-CN" altLang="en-US" sz="19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grpSp>
      <p:sp>
        <p:nvSpPr>
          <p:cNvPr id="230416" name="Rectangle 16"/>
          <p:cNvSpPr>
            <a:spLocks noChangeArrowheads="1"/>
          </p:cNvSpPr>
          <p:nvPr/>
        </p:nvSpPr>
        <p:spPr bwMode="auto">
          <a:xfrm>
            <a:off x="701675" y="3902075"/>
            <a:ext cx="241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宋体" pitchFamily="2" charset="-122"/>
                <a:ea typeface="宋体" pitchFamily="2" charset="-122"/>
              </a:rPr>
              <a:t>a </a:t>
            </a:r>
            <a:endParaRPr lang="en-US" altLang="zh-CN" sz="3200">
              <a:latin typeface="宋体" pitchFamily="2" charset="-122"/>
              <a:ea typeface="宋体" pitchFamily="2" charset="-122"/>
            </a:endParaRPr>
          </a:p>
        </p:txBody>
      </p:sp>
      <p:sp>
        <p:nvSpPr>
          <p:cNvPr id="230417" name="Rectangle 17"/>
          <p:cNvSpPr>
            <a:spLocks noChangeArrowheads="1"/>
          </p:cNvSpPr>
          <p:nvPr/>
        </p:nvSpPr>
        <p:spPr bwMode="auto">
          <a:xfrm>
            <a:off x="3343275" y="914400"/>
            <a:ext cx="3667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 E </a:t>
            </a:r>
            <a:endParaRPr lang="en-US" altLang="zh-CN" sz="3200">
              <a:latin typeface="宋体" pitchFamily="2" charset="-122"/>
              <a:ea typeface="宋体" pitchFamily="2" charset="-122"/>
            </a:endParaRPr>
          </a:p>
        </p:txBody>
      </p:sp>
      <p:sp>
        <p:nvSpPr>
          <p:cNvPr id="230418" name="Rectangle 18"/>
          <p:cNvSpPr>
            <a:spLocks noChangeArrowheads="1"/>
          </p:cNvSpPr>
          <p:nvPr/>
        </p:nvSpPr>
        <p:spPr bwMode="auto">
          <a:xfrm>
            <a:off x="1981200" y="1508125"/>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E</a:t>
            </a:r>
            <a:endParaRPr lang="en-US" altLang="zh-CN" sz="3200">
              <a:latin typeface="宋体" pitchFamily="2" charset="-122"/>
              <a:ea typeface="宋体" pitchFamily="2" charset="-122"/>
            </a:endParaRPr>
          </a:p>
        </p:txBody>
      </p:sp>
      <p:sp>
        <p:nvSpPr>
          <p:cNvPr id="230419" name="Rectangle 19"/>
          <p:cNvSpPr>
            <a:spLocks noChangeArrowheads="1"/>
          </p:cNvSpPr>
          <p:nvPr/>
        </p:nvSpPr>
        <p:spPr bwMode="auto">
          <a:xfrm>
            <a:off x="708025" y="2771775"/>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T</a:t>
            </a:r>
            <a:endParaRPr lang="en-US" altLang="zh-CN" sz="3200">
              <a:latin typeface="宋体" pitchFamily="2" charset="-122"/>
              <a:ea typeface="宋体" pitchFamily="2" charset="-122"/>
            </a:endParaRPr>
          </a:p>
        </p:txBody>
      </p:sp>
      <p:sp>
        <p:nvSpPr>
          <p:cNvPr id="230420" name="Rectangle 20"/>
          <p:cNvSpPr>
            <a:spLocks noChangeArrowheads="1"/>
          </p:cNvSpPr>
          <p:nvPr/>
        </p:nvSpPr>
        <p:spPr bwMode="auto">
          <a:xfrm>
            <a:off x="733425" y="3416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宋体" pitchFamily="2" charset="-122"/>
                <a:ea typeface="宋体" pitchFamily="2" charset="-122"/>
              </a:rPr>
              <a:t>F</a:t>
            </a:r>
            <a:endParaRPr lang="en-US" altLang="zh-CN" sz="3200">
              <a:latin typeface="宋体" pitchFamily="2" charset="-122"/>
              <a:ea typeface="宋体" pitchFamily="2" charset="-122"/>
            </a:endParaRPr>
          </a:p>
        </p:txBody>
      </p:sp>
      <p:sp>
        <p:nvSpPr>
          <p:cNvPr id="230421" name="Rectangle 21"/>
          <p:cNvSpPr>
            <a:spLocks noChangeArrowheads="1"/>
          </p:cNvSpPr>
          <p:nvPr/>
        </p:nvSpPr>
        <p:spPr bwMode="auto">
          <a:xfrm>
            <a:off x="4848225" y="2600325"/>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b</a:t>
            </a:r>
            <a:endParaRPr lang="en-US" altLang="zh-CN" sz="3200">
              <a:latin typeface="宋体" pitchFamily="2" charset="-122"/>
              <a:ea typeface="宋体" pitchFamily="2" charset="-122"/>
            </a:endParaRPr>
          </a:p>
        </p:txBody>
      </p:sp>
      <p:sp>
        <p:nvSpPr>
          <p:cNvPr id="230422" name="Rectangle 22"/>
          <p:cNvSpPr>
            <a:spLocks noChangeArrowheads="1"/>
          </p:cNvSpPr>
          <p:nvPr/>
        </p:nvSpPr>
        <p:spPr bwMode="auto">
          <a:xfrm>
            <a:off x="2997200" y="3384550"/>
            <a:ext cx="5588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pPr>
            <a:r>
              <a:rPr lang="en-US" altLang="zh-CN" sz="1900">
                <a:solidFill>
                  <a:srgbClr val="000000"/>
                </a:solidFill>
                <a:latin typeface="宋体" pitchFamily="2" charset="-122"/>
                <a:ea typeface="宋体" pitchFamily="2" charset="-122"/>
              </a:rPr>
              <a:t> 4 </a:t>
            </a:r>
            <a:endParaRPr lang="en-US" altLang="zh-CN" sz="3200">
              <a:latin typeface="宋体" pitchFamily="2" charset="-122"/>
              <a:ea typeface="宋体" pitchFamily="2" charset="-122"/>
            </a:endParaRPr>
          </a:p>
        </p:txBody>
      </p:sp>
      <p:sp>
        <p:nvSpPr>
          <p:cNvPr id="230423" name="Line 23"/>
          <p:cNvSpPr>
            <a:spLocks noChangeShapeType="1"/>
          </p:cNvSpPr>
          <p:nvPr/>
        </p:nvSpPr>
        <p:spPr bwMode="auto">
          <a:xfrm flipH="1">
            <a:off x="4932363" y="2395538"/>
            <a:ext cx="0" cy="2238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6" name="Line 26"/>
          <p:cNvSpPr>
            <a:spLocks noChangeShapeType="1"/>
          </p:cNvSpPr>
          <p:nvPr/>
        </p:nvSpPr>
        <p:spPr bwMode="auto">
          <a:xfrm>
            <a:off x="790575" y="3721100"/>
            <a:ext cx="0" cy="2714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27" name="Group 27"/>
          <p:cNvGrpSpPr>
            <a:grpSpLocks/>
          </p:cNvGrpSpPr>
          <p:nvPr/>
        </p:nvGrpSpPr>
        <p:grpSpPr bwMode="auto">
          <a:xfrm>
            <a:off x="814388" y="2393950"/>
            <a:ext cx="2362200" cy="366713"/>
            <a:chOff x="1008" y="1248"/>
            <a:chExt cx="1488" cy="288"/>
          </a:xfrm>
        </p:grpSpPr>
        <p:sp>
          <p:nvSpPr>
            <p:cNvPr id="47188" name="Line 28"/>
            <p:cNvSpPr>
              <a:spLocks noChangeShapeType="1"/>
            </p:cNvSpPr>
            <p:nvPr/>
          </p:nvSpPr>
          <p:spPr bwMode="auto">
            <a:xfrm>
              <a:off x="1776" y="1248"/>
              <a:ext cx="0" cy="24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9" name="Line 29"/>
            <p:cNvSpPr>
              <a:spLocks noChangeShapeType="1"/>
            </p:cNvSpPr>
            <p:nvPr/>
          </p:nvSpPr>
          <p:spPr bwMode="auto">
            <a:xfrm>
              <a:off x="1776" y="1248"/>
              <a:ext cx="72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0" name="Line 30"/>
            <p:cNvSpPr>
              <a:spLocks noChangeShapeType="1"/>
            </p:cNvSpPr>
            <p:nvPr/>
          </p:nvSpPr>
          <p:spPr bwMode="auto">
            <a:xfrm flipH="1">
              <a:off x="1008" y="1248"/>
              <a:ext cx="768"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31" name="Group 31"/>
          <p:cNvGrpSpPr>
            <a:grpSpLocks/>
          </p:cNvGrpSpPr>
          <p:nvPr/>
        </p:nvGrpSpPr>
        <p:grpSpPr bwMode="auto">
          <a:xfrm>
            <a:off x="2105025" y="1219200"/>
            <a:ext cx="2667000" cy="319088"/>
            <a:chOff x="1008" y="1248"/>
            <a:chExt cx="1488" cy="288"/>
          </a:xfrm>
        </p:grpSpPr>
        <p:sp>
          <p:nvSpPr>
            <p:cNvPr id="47185" name="Line 32"/>
            <p:cNvSpPr>
              <a:spLocks noChangeShapeType="1"/>
            </p:cNvSpPr>
            <p:nvPr/>
          </p:nvSpPr>
          <p:spPr bwMode="auto">
            <a:xfrm>
              <a:off x="1776" y="1248"/>
              <a:ext cx="0" cy="24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6" name="Line 33"/>
            <p:cNvSpPr>
              <a:spLocks noChangeShapeType="1"/>
            </p:cNvSpPr>
            <p:nvPr/>
          </p:nvSpPr>
          <p:spPr bwMode="auto">
            <a:xfrm>
              <a:off x="1776" y="1248"/>
              <a:ext cx="72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7" name="Line 34"/>
            <p:cNvSpPr>
              <a:spLocks noChangeShapeType="1"/>
            </p:cNvSpPr>
            <p:nvPr/>
          </p:nvSpPr>
          <p:spPr bwMode="auto">
            <a:xfrm flipH="1">
              <a:off x="1008" y="1248"/>
              <a:ext cx="768"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0435" name="Text Box 35"/>
          <p:cNvSpPr txBox="1">
            <a:spLocks noChangeArrowheads="1"/>
          </p:cNvSpPr>
          <p:nvPr/>
        </p:nvSpPr>
        <p:spPr bwMode="auto">
          <a:xfrm>
            <a:off x="819150" y="3294063"/>
            <a:ext cx="841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230436" name="Text Box 36"/>
          <p:cNvSpPr txBox="1">
            <a:spLocks noChangeArrowheads="1"/>
          </p:cNvSpPr>
          <p:nvPr/>
        </p:nvSpPr>
        <p:spPr bwMode="auto">
          <a:xfrm>
            <a:off x="774700" y="2663825"/>
            <a:ext cx="84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230437" name="Text Box 37"/>
          <p:cNvSpPr txBox="1">
            <a:spLocks noChangeArrowheads="1"/>
          </p:cNvSpPr>
          <p:nvPr/>
        </p:nvSpPr>
        <p:spPr bwMode="auto">
          <a:xfrm>
            <a:off x="3289300" y="2617788"/>
            <a:ext cx="841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230438" name="Text Box 38"/>
          <p:cNvSpPr txBox="1">
            <a:spLocks noChangeArrowheads="1"/>
          </p:cNvSpPr>
          <p:nvPr/>
        </p:nvSpPr>
        <p:spPr bwMode="auto">
          <a:xfrm>
            <a:off x="2109788" y="1358900"/>
            <a:ext cx="84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230439" name="Text Box 39"/>
          <p:cNvSpPr txBox="1">
            <a:spLocks noChangeArrowheads="1"/>
          </p:cNvSpPr>
          <p:nvPr/>
        </p:nvSpPr>
        <p:spPr bwMode="auto">
          <a:xfrm>
            <a:off x="4957763" y="1358900"/>
            <a:ext cx="84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230440" name="Text Box 40"/>
          <p:cNvSpPr txBox="1">
            <a:spLocks noChangeArrowheads="1"/>
          </p:cNvSpPr>
          <p:nvPr/>
        </p:nvSpPr>
        <p:spPr bwMode="auto">
          <a:xfrm>
            <a:off x="3586163" y="762000"/>
            <a:ext cx="84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grpSp>
        <p:nvGrpSpPr>
          <p:cNvPr id="230441" name="Group 41"/>
          <p:cNvGrpSpPr>
            <a:grpSpLocks/>
          </p:cNvGrpSpPr>
          <p:nvPr/>
        </p:nvGrpSpPr>
        <p:grpSpPr bwMode="auto">
          <a:xfrm>
            <a:off x="365125" y="5026025"/>
            <a:ext cx="2136775" cy="754063"/>
            <a:chOff x="1248" y="2837"/>
            <a:chExt cx="1346" cy="475"/>
          </a:xfrm>
        </p:grpSpPr>
        <p:grpSp>
          <p:nvGrpSpPr>
            <p:cNvPr id="47175" name="Group 42"/>
            <p:cNvGrpSpPr>
              <a:grpSpLocks/>
            </p:cNvGrpSpPr>
            <p:nvPr/>
          </p:nvGrpSpPr>
          <p:grpSpPr bwMode="auto">
            <a:xfrm>
              <a:off x="1562" y="2837"/>
              <a:ext cx="1032" cy="225"/>
              <a:chOff x="1562" y="2538"/>
              <a:chExt cx="1032" cy="225"/>
            </a:xfrm>
          </p:grpSpPr>
          <p:sp>
            <p:nvSpPr>
              <p:cNvPr id="47181" name="Rectangle 43"/>
              <p:cNvSpPr>
                <a:spLocks noChangeArrowheads="1"/>
              </p:cNvSpPr>
              <p:nvPr/>
            </p:nvSpPr>
            <p:spPr bwMode="auto">
              <a:xfrm>
                <a:off x="1730" y="2538"/>
                <a:ext cx="699" cy="221"/>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82" name="Rectangle 44"/>
              <p:cNvSpPr>
                <a:spLocks noChangeArrowheads="1"/>
              </p:cNvSpPr>
              <p:nvPr/>
            </p:nvSpPr>
            <p:spPr bwMode="auto">
              <a:xfrm>
                <a:off x="1562" y="2576"/>
                <a:ext cx="10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宋体" pitchFamily="2" charset="-122"/>
                    <a:ea typeface="宋体" pitchFamily="2" charset="-122"/>
                  </a:rPr>
                  <a:t>   *  </a:t>
                </a:r>
                <a:r>
                  <a:rPr lang="en-US" altLang="zh-CN" sz="1900">
                    <a:solidFill>
                      <a:srgbClr val="000000"/>
                    </a:solidFill>
                    <a:latin typeface="Times New Roman" pitchFamily="18" charset="0"/>
                    <a:ea typeface="宋体" pitchFamily="2" charset="-122"/>
                  </a:rPr>
                  <a:t>               </a:t>
                </a:r>
                <a:endParaRPr lang="en-US" altLang="zh-CN" sz="3200">
                  <a:latin typeface="Times New Roman" pitchFamily="18" charset="0"/>
                  <a:ea typeface="宋体" pitchFamily="2" charset="-122"/>
                </a:endParaRPr>
              </a:p>
            </p:txBody>
          </p:sp>
          <p:sp>
            <p:nvSpPr>
              <p:cNvPr id="47183" name="Line 45"/>
              <p:cNvSpPr>
                <a:spLocks noChangeShapeType="1"/>
              </p:cNvSpPr>
              <p:nvPr/>
            </p:nvSpPr>
            <p:spPr bwMode="auto">
              <a:xfrm>
                <a:off x="1968" y="2542"/>
                <a:ext cx="1" cy="2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4" name="Line 46"/>
              <p:cNvSpPr>
                <a:spLocks noChangeShapeType="1"/>
              </p:cNvSpPr>
              <p:nvPr/>
            </p:nvSpPr>
            <p:spPr bwMode="auto">
              <a:xfrm>
                <a:off x="2220" y="2542"/>
                <a:ext cx="1" cy="2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176" name="Group 47"/>
            <p:cNvGrpSpPr>
              <a:grpSpLocks/>
            </p:cNvGrpSpPr>
            <p:nvPr/>
          </p:nvGrpSpPr>
          <p:grpSpPr bwMode="auto">
            <a:xfrm>
              <a:off x="1248" y="2943"/>
              <a:ext cx="815" cy="357"/>
              <a:chOff x="1274" y="2644"/>
              <a:chExt cx="815" cy="357"/>
            </a:xfrm>
          </p:grpSpPr>
          <p:sp>
            <p:nvSpPr>
              <p:cNvPr id="47178" name="Arc 48"/>
              <p:cNvSpPr>
                <a:spLocks/>
              </p:cNvSpPr>
              <p:nvPr/>
            </p:nvSpPr>
            <p:spPr bwMode="auto">
              <a:xfrm>
                <a:off x="1797" y="2644"/>
                <a:ext cx="292" cy="192"/>
              </a:xfrm>
              <a:custGeom>
                <a:avLst/>
                <a:gdLst>
                  <a:gd name="T0" fmla="*/ 0 w 21600"/>
                  <a:gd name="T1" fmla="*/ 0 h 20657"/>
                  <a:gd name="T2" fmla="*/ 0 w 21600"/>
                  <a:gd name="T3" fmla="*/ 0 h 20657"/>
                  <a:gd name="T4" fmla="*/ 0 w 21600"/>
                  <a:gd name="T5" fmla="*/ 0 h 20657"/>
                  <a:gd name="T6" fmla="*/ 0 60000 65536"/>
                  <a:gd name="T7" fmla="*/ 0 60000 65536"/>
                  <a:gd name="T8" fmla="*/ 0 60000 65536"/>
                </a:gdLst>
                <a:ahLst/>
                <a:cxnLst>
                  <a:cxn ang="T6">
                    <a:pos x="T0" y="T1"/>
                  </a:cxn>
                  <a:cxn ang="T7">
                    <a:pos x="T2" y="T3"/>
                  </a:cxn>
                  <a:cxn ang="T8">
                    <a:pos x="T4" y="T5"/>
                  </a:cxn>
                </a:cxnLst>
                <a:rect l="0" t="0" r="r" b="b"/>
                <a:pathLst>
                  <a:path w="21600" h="20657" fill="none" extrusionOk="0">
                    <a:moveTo>
                      <a:pt x="21600" y="0"/>
                    </a:moveTo>
                    <a:cubicBezTo>
                      <a:pt x="21600" y="9498"/>
                      <a:pt x="15395" y="17881"/>
                      <a:pt x="6312" y="20657"/>
                    </a:cubicBezTo>
                  </a:path>
                  <a:path w="21600" h="20657" stroke="0" extrusionOk="0">
                    <a:moveTo>
                      <a:pt x="21600" y="0"/>
                    </a:moveTo>
                    <a:cubicBezTo>
                      <a:pt x="21600" y="9498"/>
                      <a:pt x="15395" y="17881"/>
                      <a:pt x="6312" y="20657"/>
                    </a:cubicBezTo>
                    <a:lnTo>
                      <a:pt x="0" y="0"/>
                    </a:lnTo>
                    <a:lnTo>
                      <a:pt x="2160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79" name="Arc 49"/>
              <p:cNvSpPr>
                <a:spLocks/>
              </p:cNvSpPr>
              <p:nvPr/>
            </p:nvSpPr>
            <p:spPr bwMode="auto">
              <a:xfrm>
                <a:off x="1298" y="2838"/>
                <a:ext cx="632" cy="163"/>
              </a:xfrm>
              <a:custGeom>
                <a:avLst/>
                <a:gdLst>
                  <a:gd name="T0" fmla="*/ 0 w 20816"/>
                  <a:gd name="T1" fmla="*/ 0 h 21539"/>
                  <a:gd name="T2" fmla="*/ 1 w 20816"/>
                  <a:gd name="T3" fmla="*/ 0 h 21539"/>
                  <a:gd name="T4" fmla="*/ 1 w 20816"/>
                  <a:gd name="T5" fmla="*/ 0 h 21539"/>
                  <a:gd name="T6" fmla="*/ 0 60000 65536"/>
                  <a:gd name="T7" fmla="*/ 0 60000 65536"/>
                  <a:gd name="T8" fmla="*/ 0 60000 65536"/>
                </a:gdLst>
                <a:ahLst/>
                <a:cxnLst>
                  <a:cxn ang="T6">
                    <a:pos x="T0" y="T1"/>
                  </a:cxn>
                  <a:cxn ang="T7">
                    <a:pos x="T2" y="T3"/>
                  </a:cxn>
                  <a:cxn ang="T8">
                    <a:pos x="T4" y="T5"/>
                  </a:cxn>
                </a:cxnLst>
                <a:rect l="0" t="0" r="r" b="b"/>
                <a:pathLst>
                  <a:path w="20816" h="21539" fill="none" extrusionOk="0">
                    <a:moveTo>
                      <a:pt x="0" y="15771"/>
                    </a:moveTo>
                    <a:cubicBezTo>
                      <a:pt x="2432" y="6993"/>
                      <a:pt x="10108" y="685"/>
                      <a:pt x="19191" y="0"/>
                    </a:cubicBezTo>
                  </a:path>
                  <a:path w="20816" h="21539" stroke="0" extrusionOk="0">
                    <a:moveTo>
                      <a:pt x="0" y="15771"/>
                    </a:moveTo>
                    <a:cubicBezTo>
                      <a:pt x="2432" y="6993"/>
                      <a:pt x="10108" y="685"/>
                      <a:pt x="19191" y="0"/>
                    </a:cubicBezTo>
                    <a:lnTo>
                      <a:pt x="20816" y="21539"/>
                    </a:lnTo>
                    <a:lnTo>
                      <a:pt x="0" y="15771"/>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80" name="Freeform 50"/>
              <p:cNvSpPr>
                <a:spLocks/>
              </p:cNvSpPr>
              <p:nvPr/>
            </p:nvSpPr>
            <p:spPr bwMode="auto">
              <a:xfrm>
                <a:off x="1274" y="2924"/>
                <a:ext cx="72" cy="77"/>
              </a:xfrm>
              <a:custGeom>
                <a:avLst/>
                <a:gdLst>
                  <a:gd name="T0" fmla="*/ 22 w 72"/>
                  <a:gd name="T1" fmla="*/ 0 h 77"/>
                  <a:gd name="T2" fmla="*/ 40 w 72"/>
                  <a:gd name="T3" fmla="*/ 29 h 77"/>
                  <a:gd name="T4" fmla="*/ 72 w 72"/>
                  <a:gd name="T5" fmla="*/ 40 h 77"/>
                  <a:gd name="T6" fmla="*/ 0 w 72"/>
                  <a:gd name="T7" fmla="*/ 77 h 77"/>
                  <a:gd name="T8" fmla="*/ 22 w 72"/>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77">
                    <a:moveTo>
                      <a:pt x="22" y="0"/>
                    </a:moveTo>
                    <a:lnTo>
                      <a:pt x="40" y="29"/>
                    </a:lnTo>
                    <a:lnTo>
                      <a:pt x="72" y="40"/>
                    </a:lnTo>
                    <a:lnTo>
                      <a:pt x="0" y="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77" name="Line 51"/>
            <p:cNvSpPr>
              <a:spLocks noChangeShapeType="1"/>
            </p:cNvSpPr>
            <p:nvPr/>
          </p:nvSpPr>
          <p:spPr bwMode="auto">
            <a:xfrm>
              <a:off x="2304" y="2976"/>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52" name="Group 52"/>
          <p:cNvGrpSpPr>
            <a:grpSpLocks/>
          </p:cNvGrpSpPr>
          <p:nvPr/>
        </p:nvGrpSpPr>
        <p:grpSpPr bwMode="auto">
          <a:xfrm>
            <a:off x="3357563" y="5040313"/>
            <a:ext cx="1881187" cy="955675"/>
            <a:chOff x="3463" y="2846"/>
            <a:chExt cx="1185" cy="602"/>
          </a:xfrm>
        </p:grpSpPr>
        <p:grpSp>
          <p:nvGrpSpPr>
            <p:cNvPr id="47169" name="Group 53"/>
            <p:cNvGrpSpPr>
              <a:grpSpLocks/>
            </p:cNvGrpSpPr>
            <p:nvPr/>
          </p:nvGrpSpPr>
          <p:grpSpPr bwMode="auto">
            <a:xfrm>
              <a:off x="3463" y="2846"/>
              <a:ext cx="644" cy="224"/>
              <a:chOff x="3463" y="2547"/>
              <a:chExt cx="644" cy="224"/>
            </a:xfrm>
          </p:grpSpPr>
          <p:sp>
            <p:nvSpPr>
              <p:cNvPr id="47172" name="Rectangle 54"/>
              <p:cNvSpPr>
                <a:spLocks noChangeArrowheads="1"/>
              </p:cNvSpPr>
              <p:nvPr/>
            </p:nvSpPr>
            <p:spPr bwMode="auto">
              <a:xfrm>
                <a:off x="3463" y="2547"/>
                <a:ext cx="644" cy="22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73" name="Rectangle 55"/>
              <p:cNvSpPr>
                <a:spLocks noChangeArrowheads="1"/>
              </p:cNvSpPr>
              <p:nvPr/>
            </p:nvSpPr>
            <p:spPr bwMode="auto">
              <a:xfrm>
                <a:off x="3547" y="2585"/>
                <a:ext cx="1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900">
                    <a:solidFill>
                      <a:srgbClr val="000000"/>
                    </a:solidFill>
                    <a:latin typeface="Times New Roman" pitchFamily="18" charset="0"/>
                    <a:ea typeface="宋体" pitchFamily="2" charset="-122"/>
                  </a:rPr>
                  <a:t> id</a:t>
                </a:r>
                <a:endParaRPr lang="en-US" altLang="zh-CN" sz="3200">
                  <a:latin typeface="Times New Roman" pitchFamily="18" charset="0"/>
                  <a:ea typeface="宋体" pitchFamily="2" charset="-122"/>
                </a:endParaRPr>
              </a:p>
            </p:txBody>
          </p:sp>
          <p:sp>
            <p:nvSpPr>
              <p:cNvPr id="47174" name="Line 56"/>
              <p:cNvSpPr>
                <a:spLocks noChangeShapeType="1"/>
              </p:cNvSpPr>
              <p:nvPr/>
            </p:nvSpPr>
            <p:spPr bwMode="auto">
              <a:xfrm>
                <a:off x="3782" y="2550"/>
                <a:ext cx="1" cy="2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70" name="Rectangle 57"/>
            <p:cNvSpPr>
              <a:spLocks noChangeArrowheads="1"/>
            </p:cNvSpPr>
            <p:nvPr/>
          </p:nvSpPr>
          <p:spPr bwMode="auto">
            <a:xfrm>
              <a:off x="3492" y="3266"/>
              <a:ext cx="115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900">
                  <a:solidFill>
                    <a:srgbClr val="000000"/>
                  </a:solidFill>
                  <a:latin typeface="Times New Roman" pitchFamily="18" charset="0"/>
                  <a:ea typeface="宋体" pitchFamily="2" charset="-122"/>
                </a:rPr>
                <a:t>符号表中</a:t>
              </a:r>
              <a:r>
                <a:rPr lang="en-US" altLang="zh-CN" sz="1900">
                  <a:solidFill>
                    <a:srgbClr val="000000"/>
                  </a:solidFill>
                  <a:latin typeface="Times New Roman" pitchFamily="18" charset="0"/>
                  <a:ea typeface="宋体" pitchFamily="2" charset="-122"/>
                </a:rPr>
                <a:t>b</a:t>
              </a:r>
              <a:r>
                <a:rPr lang="zh-CN" altLang="en-US" sz="1900">
                  <a:solidFill>
                    <a:srgbClr val="000000"/>
                  </a:solidFill>
                  <a:latin typeface="Times New Roman" pitchFamily="18" charset="0"/>
                  <a:ea typeface="宋体" pitchFamily="2" charset="-122"/>
                </a:rPr>
                <a:t>的入口</a:t>
              </a:r>
              <a:endParaRPr lang="zh-CN" altLang="en-US" sz="3200">
                <a:latin typeface="Times New Roman" pitchFamily="18" charset="0"/>
                <a:ea typeface="宋体" pitchFamily="2" charset="-122"/>
              </a:endParaRPr>
            </a:p>
          </p:txBody>
        </p:sp>
        <p:sp>
          <p:nvSpPr>
            <p:cNvPr id="47171" name="Line 58"/>
            <p:cNvSpPr>
              <a:spLocks noChangeShapeType="1"/>
            </p:cNvSpPr>
            <p:nvPr/>
          </p:nvSpPr>
          <p:spPr bwMode="auto">
            <a:xfrm>
              <a:off x="3936" y="297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59" name="Group 59"/>
          <p:cNvGrpSpPr>
            <a:grpSpLocks/>
          </p:cNvGrpSpPr>
          <p:nvPr/>
        </p:nvGrpSpPr>
        <p:grpSpPr bwMode="auto">
          <a:xfrm>
            <a:off x="1181100" y="4103688"/>
            <a:ext cx="2760663" cy="917575"/>
            <a:chOff x="1968" y="2256"/>
            <a:chExt cx="1739" cy="578"/>
          </a:xfrm>
        </p:grpSpPr>
        <p:grpSp>
          <p:nvGrpSpPr>
            <p:cNvPr id="47159" name="Group 60"/>
            <p:cNvGrpSpPr>
              <a:grpSpLocks/>
            </p:cNvGrpSpPr>
            <p:nvPr/>
          </p:nvGrpSpPr>
          <p:grpSpPr bwMode="auto">
            <a:xfrm>
              <a:off x="2800" y="2256"/>
              <a:ext cx="907" cy="225"/>
              <a:chOff x="2664" y="2079"/>
              <a:chExt cx="907" cy="225"/>
            </a:xfrm>
          </p:grpSpPr>
          <p:sp>
            <p:nvSpPr>
              <p:cNvPr id="47165" name="Rectangle 61"/>
              <p:cNvSpPr>
                <a:spLocks noChangeArrowheads="1"/>
              </p:cNvSpPr>
              <p:nvPr/>
            </p:nvSpPr>
            <p:spPr bwMode="auto">
              <a:xfrm>
                <a:off x="2664" y="2079"/>
                <a:ext cx="756" cy="221"/>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66" name="Rectangle 62"/>
              <p:cNvSpPr>
                <a:spLocks noChangeArrowheads="1"/>
              </p:cNvSpPr>
              <p:nvPr/>
            </p:nvSpPr>
            <p:spPr bwMode="auto">
              <a:xfrm>
                <a:off x="2694" y="2118"/>
                <a:ext cx="8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 + </a:t>
                </a:r>
                <a:r>
                  <a:rPr lang="en-US" altLang="zh-CN" sz="1900">
                    <a:solidFill>
                      <a:srgbClr val="000000"/>
                    </a:solidFill>
                    <a:latin typeface="Times New Roman" pitchFamily="18" charset="0"/>
                    <a:ea typeface="宋体" pitchFamily="2" charset="-122"/>
                  </a:rPr>
                  <a:t>                 </a:t>
                </a:r>
                <a:endParaRPr lang="en-US" altLang="zh-CN" sz="3200">
                  <a:latin typeface="Times New Roman" pitchFamily="18" charset="0"/>
                  <a:ea typeface="宋体" pitchFamily="2" charset="-122"/>
                </a:endParaRPr>
              </a:p>
            </p:txBody>
          </p:sp>
          <p:sp>
            <p:nvSpPr>
              <p:cNvPr id="47167" name="Line 63"/>
              <p:cNvSpPr>
                <a:spLocks noChangeShapeType="1"/>
              </p:cNvSpPr>
              <p:nvPr/>
            </p:nvSpPr>
            <p:spPr bwMode="auto">
              <a:xfrm>
                <a:off x="2902" y="2083"/>
                <a:ext cx="1" cy="2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8" name="Line 64"/>
              <p:cNvSpPr>
                <a:spLocks noChangeShapeType="1"/>
              </p:cNvSpPr>
              <p:nvPr/>
            </p:nvSpPr>
            <p:spPr bwMode="auto">
              <a:xfrm>
                <a:off x="3154" y="2083"/>
                <a:ext cx="1" cy="22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160" name="Group 65"/>
            <p:cNvGrpSpPr>
              <a:grpSpLocks/>
            </p:cNvGrpSpPr>
            <p:nvPr/>
          </p:nvGrpSpPr>
          <p:grpSpPr bwMode="auto">
            <a:xfrm>
              <a:off x="1968" y="2352"/>
              <a:ext cx="1200" cy="482"/>
              <a:chOff x="1890" y="2177"/>
              <a:chExt cx="1127" cy="358"/>
            </a:xfrm>
          </p:grpSpPr>
          <p:sp>
            <p:nvSpPr>
              <p:cNvPr id="47162" name="Arc 66"/>
              <p:cNvSpPr>
                <a:spLocks/>
              </p:cNvSpPr>
              <p:nvPr/>
            </p:nvSpPr>
            <p:spPr bwMode="auto">
              <a:xfrm>
                <a:off x="2613" y="2177"/>
                <a:ext cx="404" cy="194"/>
              </a:xfrm>
              <a:custGeom>
                <a:avLst/>
                <a:gdLst>
                  <a:gd name="T0" fmla="*/ 0 w 21600"/>
                  <a:gd name="T1" fmla="*/ 0 h 20799"/>
                  <a:gd name="T2" fmla="*/ 0 w 21600"/>
                  <a:gd name="T3" fmla="*/ 0 h 20799"/>
                  <a:gd name="T4" fmla="*/ 0 w 21600"/>
                  <a:gd name="T5" fmla="*/ 0 h 20799"/>
                  <a:gd name="T6" fmla="*/ 0 60000 65536"/>
                  <a:gd name="T7" fmla="*/ 0 60000 65536"/>
                  <a:gd name="T8" fmla="*/ 0 60000 65536"/>
                </a:gdLst>
                <a:ahLst/>
                <a:cxnLst>
                  <a:cxn ang="T6">
                    <a:pos x="T0" y="T1"/>
                  </a:cxn>
                  <a:cxn ang="T7">
                    <a:pos x="T2" y="T3"/>
                  </a:cxn>
                  <a:cxn ang="T8">
                    <a:pos x="T4" y="T5"/>
                  </a:cxn>
                </a:cxnLst>
                <a:rect l="0" t="0" r="r" b="b"/>
                <a:pathLst>
                  <a:path w="21600" h="20799" fill="none" extrusionOk="0">
                    <a:moveTo>
                      <a:pt x="21599" y="0"/>
                    </a:moveTo>
                    <a:cubicBezTo>
                      <a:pt x="21599" y="35"/>
                      <a:pt x="21600" y="71"/>
                      <a:pt x="21600" y="107"/>
                    </a:cubicBezTo>
                    <a:cubicBezTo>
                      <a:pt x="21600" y="9649"/>
                      <a:pt x="15338" y="18060"/>
                      <a:pt x="6197" y="20798"/>
                    </a:cubicBezTo>
                  </a:path>
                  <a:path w="21600" h="20799" stroke="0" extrusionOk="0">
                    <a:moveTo>
                      <a:pt x="21599" y="0"/>
                    </a:moveTo>
                    <a:cubicBezTo>
                      <a:pt x="21599" y="35"/>
                      <a:pt x="21600" y="71"/>
                      <a:pt x="21600" y="107"/>
                    </a:cubicBezTo>
                    <a:cubicBezTo>
                      <a:pt x="21600" y="9649"/>
                      <a:pt x="15338" y="18060"/>
                      <a:pt x="6197" y="20798"/>
                    </a:cubicBezTo>
                    <a:lnTo>
                      <a:pt x="0" y="107"/>
                    </a:lnTo>
                    <a:lnTo>
                      <a:pt x="21599"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63" name="Arc 67"/>
              <p:cNvSpPr>
                <a:spLocks/>
              </p:cNvSpPr>
              <p:nvPr/>
            </p:nvSpPr>
            <p:spPr bwMode="auto">
              <a:xfrm>
                <a:off x="1915" y="2372"/>
                <a:ext cx="881" cy="163"/>
              </a:xfrm>
              <a:custGeom>
                <a:avLst/>
                <a:gdLst>
                  <a:gd name="T0" fmla="*/ 0 w 21014"/>
                  <a:gd name="T1" fmla="*/ 0 h 21540"/>
                  <a:gd name="T2" fmla="*/ 1 w 21014"/>
                  <a:gd name="T3" fmla="*/ 0 h 21540"/>
                  <a:gd name="T4" fmla="*/ 2 w 21014"/>
                  <a:gd name="T5" fmla="*/ 0 h 21540"/>
                  <a:gd name="T6" fmla="*/ 0 60000 65536"/>
                  <a:gd name="T7" fmla="*/ 0 60000 65536"/>
                  <a:gd name="T8" fmla="*/ 0 60000 65536"/>
                </a:gdLst>
                <a:ahLst/>
                <a:cxnLst>
                  <a:cxn ang="T6">
                    <a:pos x="T0" y="T1"/>
                  </a:cxn>
                  <a:cxn ang="T7">
                    <a:pos x="T2" y="T3"/>
                  </a:cxn>
                  <a:cxn ang="T8">
                    <a:pos x="T4" y="T5"/>
                  </a:cxn>
                </a:cxnLst>
                <a:rect l="0" t="0" r="r" b="b"/>
                <a:pathLst>
                  <a:path w="21014" h="21540" fill="none" extrusionOk="0">
                    <a:moveTo>
                      <a:pt x="0" y="16542"/>
                    </a:moveTo>
                    <a:cubicBezTo>
                      <a:pt x="2176" y="7393"/>
                      <a:pt x="10021" y="703"/>
                      <a:pt x="19399" y="0"/>
                    </a:cubicBezTo>
                  </a:path>
                  <a:path w="21014" h="21540" stroke="0" extrusionOk="0">
                    <a:moveTo>
                      <a:pt x="0" y="16542"/>
                    </a:moveTo>
                    <a:cubicBezTo>
                      <a:pt x="2176" y="7393"/>
                      <a:pt x="10021" y="703"/>
                      <a:pt x="19399" y="0"/>
                    </a:cubicBezTo>
                    <a:lnTo>
                      <a:pt x="21014" y="21540"/>
                    </a:lnTo>
                    <a:lnTo>
                      <a:pt x="0" y="16542"/>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64" name="Freeform 68"/>
              <p:cNvSpPr>
                <a:spLocks/>
              </p:cNvSpPr>
              <p:nvPr/>
            </p:nvSpPr>
            <p:spPr bwMode="auto">
              <a:xfrm>
                <a:off x="1890" y="2463"/>
                <a:ext cx="78" cy="71"/>
              </a:xfrm>
              <a:custGeom>
                <a:avLst/>
                <a:gdLst>
                  <a:gd name="T0" fmla="*/ 36 w 78"/>
                  <a:gd name="T1" fmla="*/ 0 h 71"/>
                  <a:gd name="T2" fmla="*/ 48 w 78"/>
                  <a:gd name="T3" fmla="*/ 31 h 71"/>
                  <a:gd name="T4" fmla="*/ 78 w 78"/>
                  <a:gd name="T5" fmla="*/ 48 h 71"/>
                  <a:gd name="T6" fmla="*/ 0 w 78"/>
                  <a:gd name="T7" fmla="*/ 71 h 71"/>
                  <a:gd name="T8" fmla="*/ 36 w 78"/>
                  <a:gd name="T9" fmla="*/ 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71">
                    <a:moveTo>
                      <a:pt x="36" y="0"/>
                    </a:moveTo>
                    <a:lnTo>
                      <a:pt x="48" y="31"/>
                    </a:lnTo>
                    <a:lnTo>
                      <a:pt x="78" y="48"/>
                    </a:lnTo>
                    <a:lnTo>
                      <a:pt x="0" y="71"/>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161" name="Line 69"/>
            <p:cNvSpPr>
              <a:spLocks noChangeShapeType="1"/>
            </p:cNvSpPr>
            <p:nvPr/>
          </p:nvSpPr>
          <p:spPr bwMode="auto">
            <a:xfrm>
              <a:off x="3408" y="2352"/>
              <a:ext cx="24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70" name="Group 70"/>
          <p:cNvGrpSpPr>
            <a:grpSpLocks/>
          </p:cNvGrpSpPr>
          <p:nvPr/>
        </p:nvGrpSpPr>
        <p:grpSpPr bwMode="auto">
          <a:xfrm>
            <a:off x="1333500" y="2438400"/>
            <a:ext cx="2232025" cy="360363"/>
            <a:chOff x="1338" y="1253"/>
            <a:chExt cx="1406" cy="317"/>
          </a:xfrm>
        </p:grpSpPr>
        <p:sp>
          <p:nvSpPr>
            <p:cNvPr id="47157" name="Line 71"/>
            <p:cNvSpPr>
              <a:spLocks noChangeShapeType="1"/>
            </p:cNvSpPr>
            <p:nvPr/>
          </p:nvSpPr>
          <p:spPr bwMode="auto">
            <a:xfrm flipV="1">
              <a:off x="1338" y="1253"/>
              <a:ext cx="726" cy="31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58" name="Line 72"/>
            <p:cNvSpPr>
              <a:spLocks noChangeShapeType="1"/>
            </p:cNvSpPr>
            <p:nvPr/>
          </p:nvSpPr>
          <p:spPr bwMode="auto">
            <a:xfrm flipH="1" flipV="1">
              <a:off x="2064" y="1253"/>
              <a:ext cx="680" cy="31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0473" name="Group 73"/>
          <p:cNvGrpSpPr>
            <a:grpSpLocks/>
          </p:cNvGrpSpPr>
          <p:nvPr/>
        </p:nvGrpSpPr>
        <p:grpSpPr bwMode="auto">
          <a:xfrm>
            <a:off x="2701925" y="1268413"/>
            <a:ext cx="2663825" cy="269875"/>
            <a:chOff x="2200" y="799"/>
            <a:chExt cx="1678" cy="272"/>
          </a:xfrm>
        </p:grpSpPr>
        <p:sp>
          <p:nvSpPr>
            <p:cNvPr id="47155" name="Line 74"/>
            <p:cNvSpPr>
              <a:spLocks noChangeShapeType="1"/>
            </p:cNvSpPr>
            <p:nvPr/>
          </p:nvSpPr>
          <p:spPr bwMode="auto">
            <a:xfrm flipV="1">
              <a:off x="2200" y="799"/>
              <a:ext cx="861" cy="27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56" name="Line 75"/>
            <p:cNvSpPr>
              <a:spLocks noChangeShapeType="1"/>
            </p:cNvSpPr>
            <p:nvPr/>
          </p:nvSpPr>
          <p:spPr bwMode="auto">
            <a:xfrm flipH="1" flipV="1">
              <a:off x="3061" y="799"/>
              <a:ext cx="817" cy="27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0476" name="Rectangle 76"/>
          <p:cNvSpPr>
            <a:spLocks noChangeArrowheads="1"/>
          </p:cNvSpPr>
          <p:nvPr/>
        </p:nvSpPr>
        <p:spPr bwMode="auto">
          <a:xfrm>
            <a:off x="1981200" y="27432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a:t>
            </a:r>
            <a:endParaRPr lang="en-US" altLang="zh-CN" sz="3200">
              <a:latin typeface="宋体" pitchFamily="2" charset="-122"/>
              <a:ea typeface="宋体" pitchFamily="2" charset="-122"/>
            </a:endParaRPr>
          </a:p>
        </p:txBody>
      </p:sp>
      <p:sp>
        <p:nvSpPr>
          <p:cNvPr id="230477" name="Rectangle 77"/>
          <p:cNvSpPr>
            <a:spLocks noChangeArrowheads="1"/>
          </p:cNvSpPr>
          <p:nvPr/>
        </p:nvSpPr>
        <p:spPr bwMode="auto">
          <a:xfrm>
            <a:off x="3179763" y="2743200"/>
            <a:ext cx="244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F </a:t>
            </a:r>
            <a:endParaRPr lang="en-US" altLang="zh-CN" sz="3200">
              <a:latin typeface="宋体" pitchFamily="2" charset="-122"/>
              <a:ea typeface="宋体" pitchFamily="2" charset="-122"/>
            </a:endParaRPr>
          </a:p>
        </p:txBody>
      </p:sp>
      <p:sp>
        <p:nvSpPr>
          <p:cNvPr id="230478" name="Rectangle 78"/>
          <p:cNvSpPr>
            <a:spLocks noChangeArrowheads="1"/>
          </p:cNvSpPr>
          <p:nvPr/>
        </p:nvSpPr>
        <p:spPr bwMode="auto">
          <a:xfrm>
            <a:off x="3416300" y="147478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a:t>
            </a:r>
            <a:endParaRPr lang="en-US" altLang="zh-CN" sz="3200">
              <a:latin typeface="宋体" pitchFamily="2" charset="-122"/>
              <a:ea typeface="宋体" pitchFamily="2" charset="-122"/>
            </a:endParaRPr>
          </a:p>
        </p:txBody>
      </p:sp>
      <p:sp>
        <p:nvSpPr>
          <p:cNvPr id="230479" name="Rectangle 79"/>
          <p:cNvSpPr>
            <a:spLocks noChangeArrowheads="1"/>
          </p:cNvSpPr>
          <p:nvPr/>
        </p:nvSpPr>
        <p:spPr bwMode="auto">
          <a:xfrm>
            <a:off x="4835525" y="1535113"/>
            <a:ext cx="244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T </a:t>
            </a:r>
            <a:endParaRPr lang="en-US" altLang="zh-CN" sz="3200">
              <a:latin typeface="宋体" pitchFamily="2" charset="-122"/>
              <a:ea typeface="宋体" pitchFamily="2" charset="-122"/>
            </a:endParaRPr>
          </a:p>
        </p:txBody>
      </p:sp>
      <p:sp>
        <p:nvSpPr>
          <p:cNvPr id="47137" name="Rectangle 80"/>
          <p:cNvSpPr>
            <a:spLocks noChangeArrowheads="1"/>
          </p:cNvSpPr>
          <p:nvPr/>
        </p:nvSpPr>
        <p:spPr bwMode="auto">
          <a:xfrm>
            <a:off x="6822250" y="98425"/>
            <a:ext cx="1530350" cy="265588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Times New Roman" pitchFamily="18" charset="0"/>
                <a:ea typeface="宋体" pitchFamily="2" charset="-122"/>
              </a:rPr>
              <a:t>E</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E</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+T</a:t>
            </a:r>
          </a:p>
          <a:p>
            <a:r>
              <a:rPr lang="en-US" altLang="zh-CN">
                <a:latin typeface="Times New Roman" pitchFamily="18" charset="0"/>
                <a:ea typeface="宋体" pitchFamily="2" charset="-122"/>
              </a:rPr>
              <a:t>E</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sym typeface="Wingdings" pitchFamily="2" charset="2"/>
              </a:rPr>
              <a:t>T</a:t>
            </a:r>
            <a:endParaRPr lang="en-US" altLang="zh-CN">
              <a:latin typeface="Times New Roman" pitchFamily="18" charset="0"/>
              <a:ea typeface="宋体" pitchFamily="2" charset="-122"/>
            </a:endParaRPr>
          </a:p>
          <a:p>
            <a:r>
              <a:rPr lang="en-US" altLang="zh-CN">
                <a:latin typeface="Times New Roman" pitchFamily="18" charset="0"/>
                <a:ea typeface="宋体" pitchFamily="2" charset="-122"/>
              </a:rPr>
              <a:t>T</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T</a:t>
            </a:r>
            <a:r>
              <a:rPr lang="en-US" altLang="zh-CN" baseline="-25000">
                <a:latin typeface="Times New Roman" pitchFamily="18" charset="0"/>
                <a:ea typeface="宋体" pitchFamily="2" charset="-122"/>
              </a:rPr>
              <a:t>1</a:t>
            </a:r>
            <a:r>
              <a:rPr lang="en-US" altLang="zh-CN">
                <a:latin typeface="Times New Roman" pitchFamily="18" charset="0"/>
                <a:ea typeface="宋体" pitchFamily="2" charset="-122"/>
              </a:rPr>
              <a:t>*F</a:t>
            </a:r>
          </a:p>
          <a:p>
            <a:r>
              <a:rPr lang="en-US" altLang="zh-CN">
                <a:latin typeface="Times New Roman" pitchFamily="18" charset="0"/>
                <a:ea typeface="宋体" pitchFamily="2" charset="-122"/>
              </a:rPr>
              <a:t>T</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F</a:t>
            </a:r>
          </a:p>
          <a:p>
            <a:r>
              <a:rPr lang="en-US" altLang="zh-CN">
                <a:latin typeface="Times New Roman" pitchFamily="18" charset="0"/>
                <a:ea typeface="宋体" pitchFamily="2" charset="-122"/>
              </a:rPr>
              <a:t>F</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(E)</a:t>
            </a:r>
          </a:p>
          <a:p>
            <a:r>
              <a:rPr lang="en-US" altLang="zh-CN">
                <a:latin typeface="Times New Roman" pitchFamily="18" charset="0"/>
                <a:ea typeface="宋体" pitchFamily="2" charset="-122"/>
              </a:rPr>
              <a:t>F</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id</a:t>
            </a:r>
          </a:p>
          <a:p>
            <a:r>
              <a:rPr lang="en-US" altLang="zh-CN">
                <a:latin typeface="Times New Roman" pitchFamily="18" charset="0"/>
                <a:ea typeface="宋体" pitchFamily="2" charset="-122"/>
              </a:rPr>
              <a:t>F</a:t>
            </a:r>
            <a:r>
              <a:rPr lang="en-US" altLang="zh-CN">
                <a:latin typeface="Times New Roman" pitchFamily="18" charset="0"/>
                <a:ea typeface="宋体" pitchFamily="2" charset="-122"/>
                <a:sym typeface="Symbol" pitchFamily="18" charset="2"/>
              </a:rPr>
              <a:t></a:t>
            </a:r>
            <a:r>
              <a:rPr lang="en-US" altLang="zh-CN">
                <a:latin typeface="Times New Roman" pitchFamily="18" charset="0"/>
                <a:ea typeface="宋体" pitchFamily="2" charset="-122"/>
              </a:rPr>
              <a:t>num</a:t>
            </a:r>
          </a:p>
        </p:txBody>
      </p:sp>
      <p:sp>
        <p:nvSpPr>
          <p:cNvPr id="230481" name="Line 81"/>
          <p:cNvSpPr>
            <a:spLocks noChangeShapeType="1"/>
          </p:cNvSpPr>
          <p:nvPr/>
        </p:nvSpPr>
        <p:spPr bwMode="auto">
          <a:xfrm flipV="1">
            <a:off x="1196975" y="3159125"/>
            <a:ext cx="0" cy="269875"/>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82" name="Rectangle 82"/>
          <p:cNvSpPr>
            <a:spLocks noChangeArrowheads="1"/>
          </p:cNvSpPr>
          <p:nvPr/>
        </p:nvSpPr>
        <p:spPr bwMode="auto">
          <a:xfrm>
            <a:off x="4592639" y="2979738"/>
            <a:ext cx="4506034" cy="253365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err="1" smtClean="0">
                <a:latin typeface="Times New Roman" panose="02020603050405020304" pitchFamily="18" charset="0"/>
                <a:cs typeface="Times New Roman" panose="02020603050405020304" pitchFamily="18" charset="0"/>
              </a:rPr>
              <a:t>F.nptr</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makeleaf</a:t>
            </a:r>
            <a:r>
              <a:rPr lang="en-US" altLang="zh-CN" sz="2000" dirty="0" smtClean="0">
                <a:latin typeface="Times New Roman" panose="02020603050405020304" pitchFamily="18" charset="0"/>
                <a:cs typeface="Times New Roman" panose="02020603050405020304" pitchFamily="18" charset="0"/>
              </a:rPr>
              <a:t>(id, </a:t>
            </a:r>
            <a:r>
              <a:rPr lang="en-US" altLang="zh-CN" sz="2000" dirty="0" err="1" smtClean="0">
                <a:latin typeface="Times New Roman" panose="02020603050405020304" pitchFamily="18" charset="0"/>
                <a:cs typeface="Times New Roman" panose="02020603050405020304" pitchFamily="18" charset="0"/>
              </a:rPr>
              <a:t>entrya</a:t>
            </a:r>
            <a:r>
              <a:rPr lang="en-US" altLang="zh-CN" sz="2000" dirty="0">
                <a:latin typeface="Times New Roman" panose="02020603050405020304" pitchFamily="18" charset="0"/>
                <a:cs typeface="Times New Roman" panose="02020603050405020304" pitchFamily="18" charset="0"/>
              </a:rPr>
              <a:t>)</a:t>
            </a:r>
          </a:p>
          <a:p>
            <a:r>
              <a:rPr lang="en-US" altLang="zh-CN" sz="2000" dirty="0" err="1">
                <a:latin typeface="Times New Roman" panose="02020603050405020304" pitchFamily="18" charset="0"/>
                <a:cs typeface="Times New Roman" panose="02020603050405020304" pitchFamily="18" charset="0"/>
              </a:rPr>
              <a:t>T.nptr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F.nptr</a:t>
            </a:r>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F.nptr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makeleaf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num</a:t>
            </a:r>
            <a:r>
              <a:rPr lang="en-US" altLang="zh-CN" sz="2000" dirty="0" smtClean="0">
                <a:latin typeface="Times New Roman" panose="02020603050405020304" pitchFamily="18" charset="0"/>
                <a:cs typeface="Times New Roman" panose="02020603050405020304" pitchFamily="18" charset="0"/>
              </a:rPr>
              <a:t>, 4</a:t>
            </a:r>
            <a:r>
              <a:rPr lang="en-US" altLang="zh-CN" sz="2000" dirty="0">
                <a:latin typeface="Times New Roman" panose="02020603050405020304" pitchFamily="18" charset="0"/>
                <a:cs typeface="Times New Roman" panose="02020603050405020304" pitchFamily="18" charset="0"/>
              </a:rPr>
              <a:t>)</a:t>
            </a:r>
          </a:p>
          <a:p>
            <a:r>
              <a:rPr lang="en-US" altLang="zh-CN" sz="2000" dirty="0" err="1">
                <a:latin typeface="Times New Roman" panose="02020603050405020304" pitchFamily="18" charset="0"/>
                <a:cs typeface="Times New Roman" panose="02020603050405020304" pitchFamily="18" charset="0"/>
              </a:rPr>
              <a:t>T.nptr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makenode</a:t>
            </a:r>
            <a:r>
              <a:rPr lang="en-US"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T</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.nptr, </a:t>
            </a:r>
            <a:r>
              <a:rPr lang="en-US" altLang="zh-CN" sz="2000" dirty="0" err="1" smtClean="0">
                <a:latin typeface="Times New Roman" panose="02020603050405020304" pitchFamily="18" charset="0"/>
                <a:cs typeface="Times New Roman" panose="02020603050405020304" pitchFamily="18" charset="0"/>
              </a:rPr>
              <a:t>F.nptr</a:t>
            </a:r>
            <a:r>
              <a:rPr lang="en-US" altLang="zh-CN" sz="2000" dirty="0" smtClean="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E.nptr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T.nptr</a:t>
            </a:r>
            <a:endParaRPr lang="en-US" altLang="zh-CN" sz="2000" dirty="0">
              <a:latin typeface="Times New Roman" panose="02020603050405020304" pitchFamily="18" charset="0"/>
              <a:cs typeface="Times New Roman" panose="02020603050405020304" pitchFamily="18" charset="0"/>
            </a:endParaRPr>
          </a:p>
          <a:p>
            <a:pPr>
              <a:lnSpc>
                <a:spcPct val="110000"/>
              </a:lnSpc>
            </a:pPr>
            <a:r>
              <a:rPr lang="en-US" altLang="zh-CN" sz="2000" dirty="0" err="1">
                <a:latin typeface="Times New Roman" panose="02020603050405020304" pitchFamily="18" charset="0"/>
                <a:cs typeface="Times New Roman" panose="02020603050405020304" pitchFamily="18" charset="0"/>
              </a:rPr>
              <a:t>F.nptr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makeleaf</a:t>
            </a:r>
            <a:r>
              <a:rPr lang="en-US" altLang="zh-CN" sz="2000" dirty="0">
                <a:latin typeface="Times New Roman" panose="02020603050405020304" pitchFamily="18" charset="0"/>
                <a:cs typeface="Times New Roman" panose="02020603050405020304" pitchFamily="18" charset="0"/>
              </a:rPr>
              <a:t>(id</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entryb</a:t>
            </a:r>
            <a:r>
              <a:rPr lang="en-US" altLang="zh-CN" sz="2000" dirty="0" smtClean="0">
                <a:latin typeface="Times New Roman" panose="02020603050405020304" pitchFamily="18" charset="0"/>
                <a:cs typeface="Times New Roman" panose="02020603050405020304" pitchFamily="18" charset="0"/>
              </a:rPr>
              <a:t>)</a:t>
            </a:r>
          </a:p>
          <a:p>
            <a:pPr>
              <a:lnSpc>
                <a:spcPct val="110000"/>
              </a:lnSpc>
            </a:pPr>
            <a:r>
              <a:rPr lang="en-US" altLang="zh-CN" sz="2000" dirty="0" err="1">
                <a:latin typeface="Times New Roman" panose="02020603050405020304" pitchFamily="18" charset="0"/>
                <a:cs typeface="Times New Roman" panose="02020603050405020304" pitchFamily="18" charset="0"/>
              </a:rPr>
              <a:t>T.nptr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F.nptr</a:t>
            </a:r>
            <a:endParaRPr lang="en-US" altLang="zh-CN" sz="2000" dirty="0">
              <a:latin typeface="Times New Roman" panose="02020603050405020304" pitchFamily="18" charset="0"/>
              <a:cs typeface="Times New Roman" panose="02020603050405020304" pitchFamily="18" charset="0"/>
            </a:endParaRPr>
          </a:p>
          <a:p>
            <a:r>
              <a:rPr lang="en-US" altLang="zh-CN" sz="2000" dirty="0" err="1" smtClean="0">
                <a:latin typeface="Times New Roman" panose="02020603050405020304" pitchFamily="18" charset="0"/>
                <a:cs typeface="Times New Roman" panose="02020603050405020304" pitchFamily="18" charset="0"/>
              </a:rPr>
              <a:t>E.nptr</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makenode</a:t>
            </a:r>
            <a:r>
              <a:rPr lang="en-US"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smtClean="0">
                <a:latin typeface="Times New Roman" panose="02020603050405020304" pitchFamily="18" charset="0"/>
                <a:cs typeface="Times New Roman" panose="02020603050405020304" pitchFamily="18" charset="0"/>
              </a:rPr>
              <a:t>, E</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.nptr, </a:t>
            </a:r>
            <a:r>
              <a:rPr lang="en-US" altLang="zh-CN" sz="2000" dirty="0" err="1" smtClean="0">
                <a:latin typeface="Times New Roman" panose="02020603050405020304" pitchFamily="18" charset="0"/>
                <a:cs typeface="Times New Roman" panose="02020603050405020304" pitchFamily="18" charset="0"/>
              </a:rPr>
              <a:t>T.nptr</a:t>
            </a:r>
            <a:r>
              <a:rPr lang="en-US" altLang="zh-CN" sz="2000" dirty="0">
                <a:latin typeface="Times New Roman" panose="02020603050405020304" pitchFamily="18" charset="0"/>
                <a:cs typeface="Times New Roman" panose="02020603050405020304" pitchFamily="18" charset="0"/>
              </a:rPr>
              <a:t>)</a:t>
            </a:r>
          </a:p>
        </p:txBody>
      </p:sp>
      <p:cxnSp>
        <p:nvCxnSpPr>
          <p:cNvPr id="230484" name="AutoShape 84"/>
          <p:cNvCxnSpPr>
            <a:cxnSpLocks noChangeShapeType="1"/>
            <a:stCxn id="230493" idx="2"/>
            <a:endCxn id="47181" idx="0"/>
          </p:cNvCxnSpPr>
          <p:nvPr/>
        </p:nvCxnSpPr>
        <p:spPr bwMode="auto">
          <a:xfrm rot="5400000">
            <a:off x="830262" y="3317876"/>
            <a:ext cx="2555875" cy="844550"/>
          </a:xfrm>
          <a:prstGeom prst="curvedConnector3">
            <a:avLst>
              <a:gd name="adj1" fmla="val 50125"/>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85" name="AutoShape 85"/>
          <p:cNvCxnSpPr>
            <a:cxnSpLocks noChangeShapeType="1"/>
            <a:stCxn id="230435" idx="2"/>
            <a:endCxn id="47197" idx="0"/>
          </p:cNvCxnSpPr>
          <p:nvPr/>
        </p:nvCxnSpPr>
        <p:spPr bwMode="auto">
          <a:xfrm rot="5400000">
            <a:off x="0" y="4525963"/>
            <a:ext cx="1952625" cy="527050"/>
          </a:xfrm>
          <a:prstGeom prst="curvedConnector3">
            <a:avLst>
              <a:gd name="adj1" fmla="val 50162"/>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86" name="AutoShape 86"/>
          <p:cNvCxnSpPr>
            <a:cxnSpLocks noChangeShapeType="1"/>
            <a:stCxn id="230437" idx="2"/>
            <a:endCxn id="47200" idx="0"/>
          </p:cNvCxnSpPr>
          <p:nvPr/>
        </p:nvCxnSpPr>
        <p:spPr bwMode="auto">
          <a:xfrm rot="5400000">
            <a:off x="1915319" y="3971131"/>
            <a:ext cx="2628900" cy="960438"/>
          </a:xfrm>
          <a:prstGeom prst="curvedConnector3">
            <a:avLst>
              <a:gd name="adj1" fmla="val 50120"/>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87" name="AutoShape 87"/>
          <p:cNvCxnSpPr>
            <a:cxnSpLocks noChangeShapeType="1"/>
            <a:stCxn id="230490" idx="2"/>
            <a:endCxn id="47174" idx="0"/>
          </p:cNvCxnSpPr>
          <p:nvPr/>
        </p:nvCxnSpPr>
        <p:spPr bwMode="auto">
          <a:xfrm rot="5400000">
            <a:off x="3316288" y="3032125"/>
            <a:ext cx="2552700" cy="1457325"/>
          </a:xfrm>
          <a:prstGeom prst="curvedConnector3">
            <a:avLst>
              <a:gd name="adj1" fmla="val 50125"/>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88" name="AutoShape 88"/>
          <p:cNvCxnSpPr>
            <a:cxnSpLocks noChangeShapeType="1"/>
            <a:stCxn id="230440" idx="2"/>
            <a:endCxn id="47165" idx="0"/>
          </p:cNvCxnSpPr>
          <p:nvPr/>
        </p:nvCxnSpPr>
        <p:spPr bwMode="auto">
          <a:xfrm rot="5400000">
            <a:off x="2147094" y="2235994"/>
            <a:ext cx="2814637" cy="904875"/>
          </a:xfrm>
          <a:prstGeom prst="curvedConnector3">
            <a:avLst>
              <a:gd name="adj1" fmla="val 50083"/>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89" name="Rectangle 89"/>
          <p:cNvSpPr>
            <a:spLocks noChangeArrowheads="1"/>
          </p:cNvSpPr>
          <p:nvPr/>
        </p:nvSpPr>
        <p:spPr bwMode="auto">
          <a:xfrm>
            <a:off x="4856163" y="2100263"/>
            <a:ext cx="244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F </a:t>
            </a:r>
            <a:endParaRPr lang="en-US" altLang="zh-CN" sz="3200">
              <a:latin typeface="宋体" pitchFamily="2" charset="-122"/>
              <a:ea typeface="宋体" pitchFamily="2" charset="-122"/>
            </a:endParaRPr>
          </a:p>
        </p:txBody>
      </p:sp>
      <p:sp>
        <p:nvSpPr>
          <p:cNvPr id="230490" name="Text Box 90"/>
          <p:cNvSpPr txBox="1">
            <a:spLocks noChangeArrowheads="1"/>
          </p:cNvSpPr>
          <p:nvPr/>
        </p:nvSpPr>
        <p:spPr bwMode="auto">
          <a:xfrm>
            <a:off x="4900613" y="1965325"/>
            <a:ext cx="84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230491" name="Line 91"/>
          <p:cNvSpPr>
            <a:spLocks noChangeShapeType="1"/>
          </p:cNvSpPr>
          <p:nvPr/>
        </p:nvSpPr>
        <p:spPr bwMode="auto">
          <a:xfrm>
            <a:off x="4932363" y="1854200"/>
            <a:ext cx="0" cy="2698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92" name="Rectangle 92"/>
          <p:cNvSpPr>
            <a:spLocks noChangeArrowheads="1"/>
          </p:cNvSpPr>
          <p:nvPr/>
        </p:nvSpPr>
        <p:spPr bwMode="auto">
          <a:xfrm>
            <a:off x="1962150" y="2078038"/>
            <a:ext cx="244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宋体" pitchFamily="2" charset="-122"/>
                <a:ea typeface="宋体" pitchFamily="2" charset="-122"/>
              </a:rPr>
              <a:t>T </a:t>
            </a:r>
            <a:endParaRPr lang="en-US" altLang="zh-CN" sz="3200">
              <a:latin typeface="宋体" pitchFamily="2" charset="-122"/>
              <a:ea typeface="宋体" pitchFamily="2" charset="-122"/>
            </a:endParaRPr>
          </a:p>
        </p:txBody>
      </p:sp>
      <p:sp>
        <p:nvSpPr>
          <p:cNvPr id="230493" name="Text Box 93"/>
          <p:cNvSpPr txBox="1">
            <a:spLocks noChangeArrowheads="1"/>
          </p:cNvSpPr>
          <p:nvPr/>
        </p:nvSpPr>
        <p:spPr bwMode="auto">
          <a:xfrm>
            <a:off x="2109788" y="1943100"/>
            <a:ext cx="84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algn="ctr" eaLnBrk="1" hangingPunct="1"/>
            <a:r>
              <a:rPr lang="en-US" altLang="zh-CN" sz="2800">
                <a:solidFill>
                  <a:srgbClr val="0000FF"/>
                </a:solidFill>
                <a:latin typeface="Times New Roman" pitchFamily="18" charset="0"/>
                <a:ea typeface="宋体" pitchFamily="2" charset="-122"/>
              </a:rPr>
              <a:t>. </a:t>
            </a:r>
            <a:r>
              <a:rPr lang="en-US" altLang="zh-CN" sz="2000">
                <a:solidFill>
                  <a:srgbClr val="0000FF"/>
                </a:solidFill>
                <a:latin typeface="Times New Roman" pitchFamily="18" charset="0"/>
                <a:ea typeface="宋体" pitchFamily="2" charset="-122"/>
              </a:rPr>
              <a:t>nptr</a:t>
            </a:r>
          </a:p>
        </p:txBody>
      </p:sp>
      <p:sp>
        <p:nvSpPr>
          <p:cNvPr id="230494" name="Line 94"/>
          <p:cNvSpPr>
            <a:spLocks noChangeShapeType="1"/>
          </p:cNvSpPr>
          <p:nvPr/>
        </p:nvSpPr>
        <p:spPr bwMode="auto">
          <a:xfrm>
            <a:off x="2038350" y="1831975"/>
            <a:ext cx="0" cy="2698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95" name="Line 95"/>
          <p:cNvSpPr>
            <a:spLocks noChangeShapeType="1"/>
          </p:cNvSpPr>
          <p:nvPr/>
        </p:nvSpPr>
        <p:spPr bwMode="auto">
          <a:xfrm>
            <a:off x="792163" y="3114675"/>
            <a:ext cx="0" cy="2714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96" name="Line 96"/>
          <p:cNvSpPr>
            <a:spLocks noChangeShapeType="1"/>
          </p:cNvSpPr>
          <p:nvPr/>
        </p:nvSpPr>
        <p:spPr bwMode="auto">
          <a:xfrm>
            <a:off x="3222625" y="3068638"/>
            <a:ext cx="0" cy="2714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97" name="Line 97"/>
          <p:cNvSpPr>
            <a:spLocks noChangeShapeType="1"/>
          </p:cNvSpPr>
          <p:nvPr/>
        </p:nvSpPr>
        <p:spPr bwMode="auto">
          <a:xfrm flipV="1">
            <a:off x="5381625" y="1854200"/>
            <a:ext cx="0" cy="269875"/>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498" name="Line 98"/>
          <p:cNvSpPr>
            <a:spLocks noChangeShapeType="1"/>
          </p:cNvSpPr>
          <p:nvPr/>
        </p:nvSpPr>
        <p:spPr bwMode="auto">
          <a:xfrm flipV="1">
            <a:off x="2546350" y="1854200"/>
            <a:ext cx="0" cy="269875"/>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30426"/>
                                        </p:tgtEl>
                                        <p:attrNameLst>
                                          <p:attrName>style.visibility</p:attrName>
                                        </p:attrNameLst>
                                      </p:cBhvr>
                                      <p:to>
                                        <p:strVal val="visible"/>
                                      </p:to>
                                    </p:set>
                                    <p:animEffect transition="in" filter="wipe(down)">
                                      <p:cBhvr>
                                        <p:cTn id="11" dur="500"/>
                                        <p:tgtEl>
                                          <p:spTgt spid="230426"/>
                                        </p:tgtEl>
                                      </p:cBhvr>
                                    </p:animEffec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230420"/>
                                        </p:tgtEl>
                                        <p:attrNameLst>
                                          <p:attrName>style.visibility</p:attrName>
                                        </p:attrNameLst>
                                      </p:cBhvr>
                                      <p:to>
                                        <p:strVal val="visible"/>
                                      </p:to>
                                    </p:set>
                                    <p:animEffect transition="in" filter="wipe(down)">
                                      <p:cBhvr>
                                        <p:cTn id="15" dur="500"/>
                                        <p:tgtEl>
                                          <p:spTgt spid="230420"/>
                                        </p:tgtEl>
                                      </p:cBhvr>
                                    </p:animEffect>
                                  </p:childTnLst>
                                </p:cTn>
                              </p:par>
                            </p:childTnLst>
                          </p:cTn>
                        </p:par>
                        <p:par>
                          <p:cTn id="16" fill="hold" nodeType="afterGroup">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230495"/>
                                        </p:tgtEl>
                                        <p:attrNameLst>
                                          <p:attrName>style.visibility</p:attrName>
                                        </p:attrNameLst>
                                      </p:cBhvr>
                                      <p:to>
                                        <p:strVal val="visible"/>
                                      </p:to>
                                    </p:set>
                                    <p:animEffect transition="in" filter="wipe(down)">
                                      <p:cBhvr>
                                        <p:cTn id="19" dur="500"/>
                                        <p:tgtEl>
                                          <p:spTgt spid="230495"/>
                                        </p:tgtEl>
                                      </p:cBhvr>
                                    </p:animEffect>
                                  </p:childTnLst>
                                </p:cTn>
                              </p:par>
                            </p:childTnLst>
                          </p:cTn>
                        </p:par>
                        <p:par>
                          <p:cTn id="20" fill="hold" nodeType="afterGroup">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230419"/>
                                        </p:tgtEl>
                                        <p:attrNameLst>
                                          <p:attrName>style.visibility</p:attrName>
                                        </p:attrNameLst>
                                      </p:cBhvr>
                                      <p:to>
                                        <p:strVal val="visible"/>
                                      </p:to>
                                    </p:set>
                                    <p:animEffect transition="in" filter="wipe(down)">
                                      <p:cBhvr>
                                        <p:cTn id="23" dur="500"/>
                                        <p:tgtEl>
                                          <p:spTgt spid="2304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30476"/>
                                        </p:tgtEl>
                                        <p:attrNameLst>
                                          <p:attrName>style.visibility</p:attrName>
                                        </p:attrNameLst>
                                      </p:cBhvr>
                                      <p:to>
                                        <p:strVal val="visible"/>
                                      </p:to>
                                    </p:set>
                                    <p:animEffect transition="in" filter="wipe(down)">
                                      <p:cBhvr>
                                        <p:cTn id="28" dur="500"/>
                                        <p:tgtEl>
                                          <p:spTgt spid="2304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30422"/>
                                        </p:tgtEl>
                                        <p:attrNameLst>
                                          <p:attrName>style.visibility</p:attrName>
                                        </p:attrNameLst>
                                      </p:cBhvr>
                                      <p:to>
                                        <p:strVal val="visible"/>
                                      </p:to>
                                    </p:set>
                                    <p:animEffect transition="in" filter="wipe(down)">
                                      <p:cBhvr>
                                        <p:cTn id="33" dur="500"/>
                                        <p:tgtEl>
                                          <p:spTgt spid="230422"/>
                                        </p:tgtEl>
                                      </p:cBhvr>
                                    </p:animEffect>
                                  </p:childTnLst>
                                </p:cTn>
                              </p:par>
                            </p:childTnLst>
                          </p:cTn>
                        </p:par>
                        <p:par>
                          <p:cTn id="34" fill="hold" nodeType="afterGroup">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230496"/>
                                        </p:tgtEl>
                                        <p:attrNameLst>
                                          <p:attrName>style.visibility</p:attrName>
                                        </p:attrNameLst>
                                      </p:cBhvr>
                                      <p:to>
                                        <p:strVal val="visible"/>
                                      </p:to>
                                    </p:set>
                                    <p:animEffect transition="in" filter="wipe(down)">
                                      <p:cBhvr>
                                        <p:cTn id="37" dur="500"/>
                                        <p:tgtEl>
                                          <p:spTgt spid="230496"/>
                                        </p:tgtEl>
                                      </p:cBhvr>
                                    </p:animEffect>
                                  </p:childTnLst>
                                </p:cTn>
                              </p:par>
                            </p:childTnLst>
                          </p:cTn>
                        </p:par>
                        <p:par>
                          <p:cTn id="38" fill="hold" nodeType="afterGroup">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230477"/>
                                        </p:tgtEl>
                                        <p:attrNameLst>
                                          <p:attrName>style.visibility</p:attrName>
                                        </p:attrNameLst>
                                      </p:cBhvr>
                                      <p:to>
                                        <p:strVal val="visible"/>
                                      </p:to>
                                    </p:set>
                                    <p:animEffect transition="in" filter="wipe(down)">
                                      <p:cBhvr>
                                        <p:cTn id="41" dur="500"/>
                                        <p:tgtEl>
                                          <p:spTgt spid="2304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230427"/>
                                        </p:tgtEl>
                                        <p:attrNameLst>
                                          <p:attrName>style.visibility</p:attrName>
                                        </p:attrNameLst>
                                      </p:cBhvr>
                                      <p:to>
                                        <p:strVal val="visible"/>
                                      </p:to>
                                    </p:set>
                                    <p:animEffect transition="in" filter="wipe(down)">
                                      <p:cBhvr>
                                        <p:cTn id="46" dur="500"/>
                                        <p:tgtEl>
                                          <p:spTgt spid="230427"/>
                                        </p:tgtEl>
                                      </p:cBhvr>
                                    </p:animEffect>
                                  </p:childTnLst>
                                </p:cTn>
                              </p:par>
                            </p:childTnLst>
                          </p:cTn>
                        </p:par>
                        <p:par>
                          <p:cTn id="47" fill="hold" nodeType="afterGroup">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230492"/>
                                        </p:tgtEl>
                                        <p:attrNameLst>
                                          <p:attrName>style.visibility</p:attrName>
                                        </p:attrNameLst>
                                      </p:cBhvr>
                                      <p:to>
                                        <p:strVal val="visible"/>
                                      </p:to>
                                    </p:set>
                                    <p:animEffect transition="in" filter="wipe(down)">
                                      <p:cBhvr>
                                        <p:cTn id="50" dur="500"/>
                                        <p:tgtEl>
                                          <p:spTgt spid="230492"/>
                                        </p:tgtEl>
                                      </p:cBhvr>
                                    </p:animEffect>
                                  </p:childTnLst>
                                </p:cTn>
                              </p:par>
                            </p:childTnLst>
                          </p:cTn>
                        </p:par>
                        <p:par>
                          <p:cTn id="51" fill="hold" nodeType="afterGroup">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230494"/>
                                        </p:tgtEl>
                                        <p:attrNameLst>
                                          <p:attrName>style.visibility</p:attrName>
                                        </p:attrNameLst>
                                      </p:cBhvr>
                                      <p:to>
                                        <p:strVal val="visible"/>
                                      </p:to>
                                    </p:set>
                                    <p:animEffect transition="in" filter="wipe(down)">
                                      <p:cBhvr>
                                        <p:cTn id="54" dur="500"/>
                                        <p:tgtEl>
                                          <p:spTgt spid="230494"/>
                                        </p:tgtEl>
                                      </p:cBhvr>
                                    </p:animEffect>
                                  </p:childTnLst>
                                </p:cTn>
                              </p:par>
                            </p:childTnLst>
                          </p:cTn>
                        </p:par>
                        <p:par>
                          <p:cTn id="55" fill="hold" nodeType="afterGroup">
                            <p:stCondLst>
                              <p:cond delay="1500"/>
                            </p:stCondLst>
                            <p:childTnLst>
                              <p:par>
                                <p:cTn id="56" presetID="22" presetClass="entr" presetSubtype="4" fill="hold" grpId="0" nodeType="afterEffect">
                                  <p:stCondLst>
                                    <p:cond delay="0"/>
                                  </p:stCondLst>
                                  <p:childTnLst>
                                    <p:set>
                                      <p:cBhvr>
                                        <p:cTn id="57" dur="1" fill="hold">
                                          <p:stCondLst>
                                            <p:cond delay="0"/>
                                          </p:stCondLst>
                                        </p:cTn>
                                        <p:tgtEl>
                                          <p:spTgt spid="230418"/>
                                        </p:tgtEl>
                                        <p:attrNameLst>
                                          <p:attrName>style.visibility</p:attrName>
                                        </p:attrNameLst>
                                      </p:cBhvr>
                                      <p:to>
                                        <p:strVal val="visible"/>
                                      </p:to>
                                    </p:set>
                                    <p:animEffect transition="in" filter="wipe(down)">
                                      <p:cBhvr>
                                        <p:cTn id="58" dur="500"/>
                                        <p:tgtEl>
                                          <p:spTgt spid="2304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30478"/>
                                        </p:tgtEl>
                                        <p:attrNameLst>
                                          <p:attrName>style.visibility</p:attrName>
                                        </p:attrNameLst>
                                      </p:cBhvr>
                                      <p:to>
                                        <p:strVal val="visible"/>
                                      </p:to>
                                    </p:set>
                                    <p:animEffect transition="in" filter="wipe(down)">
                                      <p:cBhvr>
                                        <p:cTn id="63" dur="500"/>
                                        <p:tgtEl>
                                          <p:spTgt spid="23047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30421"/>
                                        </p:tgtEl>
                                        <p:attrNameLst>
                                          <p:attrName>style.visibility</p:attrName>
                                        </p:attrNameLst>
                                      </p:cBhvr>
                                      <p:to>
                                        <p:strVal val="visible"/>
                                      </p:to>
                                    </p:set>
                                    <p:animEffect transition="in" filter="wipe(down)">
                                      <p:cBhvr>
                                        <p:cTn id="68" dur="500"/>
                                        <p:tgtEl>
                                          <p:spTgt spid="2304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30423"/>
                                        </p:tgtEl>
                                        <p:attrNameLst>
                                          <p:attrName>style.visibility</p:attrName>
                                        </p:attrNameLst>
                                      </p:cBhvr>
                                      <p:to>
                                        <p:strVal val="visible"/>
                                      </p:to>
                                    </p:set>
                                    <p:animEffect transition="in" filter="wipe(down)">
                                      <p:cBhvr>
                                        <p:cTn id="73" dur="500"/>
                                        <p:tgtEl>
                                          <p:spTgt spid="230423"/>
                                        </p:tgtEl>
                                      </p:cBhvr>
                                    </p:animEffect>
                                  </p:childTnLst>
                                </p:cTn>
                              </p:par>
                            </p:childTnLst>
                          </p:cTn>
                        </p:par>
                        <p:par>
                          <p:cTn id="74" fill="hold" nodeType="afterGroup">
                            <p:stCondLst>
                              <p:cond delay="500"/>
                            </p:stCondLst>
                            <p:childTnLst>
                              <p:par>
                                <p:cTn id="75" presetID="22" presetClass="entr" presetSubtype="4" fill="hold" grpId="0" nodeType="afterEffect">
                                  <p:stCondLst>
                                    <p:cond delay="0"/>
                                  </p:stCondLst>
                                  <p:childTnLst>
                                    <p:set>
                                      <p:cBhvr>
                                        <p:cTn id="76" dur="1" fill="hold">
                                          <p:stCondLst>
                                            <p:cond delay="0"/>
                                          </p:stCondLst>
                                        </p:cTn>
                                        <p:tgtEl>
                                          <p:spTgt spid="230489"/>
                                        </p:tgtEl>
                                        <p:attrNameLst>
                                          <p:attrName>style.visibility</p:attrName>
                                        </p:attrNameLst>
                                      </p:cBhvr>
                                      <p:to>
                                        <p:strVal val="visible"/>
                                      </p:to>
                                    </p:set>
                                    <p:animEffect transition="in" filter="wipe(down)">
                                      <p:cBhvr>
                                        <p:cTn id="77" dur="500"/>
                                        <p:tgtEl>
                                          <p:spTgt spid="230489"/>
                                        </p:tgtEl>
                                      </p:cBhvr>
                                    </p:animEffect>
                                  </p:childTnLst>
                                </p:cTn>
                              </p:par>
                            </p:childTnLst>
                          </p:cTn>
                        </p:par>
                        <p:par>
                          <p:cTn id="78" fill="hold" nodeType="afterGroup">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30491"/>
                                        </p:tgtEl>
                                        <p:attrNameLst>
                                          <p:attrName>style.visibility</p:attrName>
                                        </p:attrNameLst>
                                      </p:cBhvr>
                                      <p:to>
                                        <p:strVal val="visible"/>
                                      </p:to>
                                    </p:set>
                                    <p:animEffect transition="in" filter="wipe(down)">
                                      <p:cBhvr>
                                        <p:cTn id="81" dur="500"/>
                                        <p:tgtEl>
                                          <p:spTgt spid="230491"/>
                                        </p:tgtEl>
                                      </p:cBhvr>
                                    </p:animEffect>
                                  </p:childTnLst>
                                </p:cTn>
                              </p:par>
                            </p:childTnLst>
                          </p:cTn>
                        </p:par>
                        <p:par>
                          <p:cTn id="82" fill="hold" nodeType="afterGroup">
                            <p:stCondLst>
                              <p:cond delay="1500"/>
                            </p:stCondLst>
                            <p:childTnLst>
                              <p:par>
                                <p:cTn id="83" presetID="22" presetClass="entr" presetSubtype="4" fill="hold" grpId="0" nodeType="afterEffect">
                                  <p:stCondLst>
                                    <p:cond delay="0"/>
                                  </p:stCondLst>
                                  <p:childTnLst>
                                    <p:set>
                                      <p:cBhvr>
                                        <p:cTn id="84" dur="1" fill="hold">
                                          <p:stCondLst>
                                            <p:cond delay="0"/>
                                          </p:stCondLst>
                                        </p:cTn>
                                        <p:tgtEl>
                                          <p:spTgt spid="230479"/>
                                        </p:tgtEl>
                                        <p:attrNameLst>
                                          <p:attrName>style.visibility</p:attrName>
                                        </p:attrNameLst>
                                      </p:cBhvr>
                                      <p:to>
                                        <p:strVal val="visible"/>
                                      </p:to>
                                    </p:set>
                                    <p:animEffect transition="in" filter="wipe(down)">
                                      <p:cBhvr>
                                        <p:cTn id="85" dur="500"/>
                                        <p:tgtEl>
                                          <p:spTgt spid="23047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nodeType="clickEffect">
                                  <p:stCondLst>
                                    <p:cond delay="0"/>
                                  </p:stCondLst>
                                  <p:childTnLst>
                                    <p:set>
                                      <p:cBhvr>
                                        <p:cTn id="89" dur="1" fill="hold">
                                          <p:stCondLst>
                                            <p:cond delay="0"/>
                                          </p:stCondLst>
                                        </p:cTn>
                                        <p:tgtEl>
                                          <p:spTgt spid="230431"/>
                                        </p:tgtEl>
                                        <p:attrNameLst>
                                          <p:attrName>style.visibility</p:attrName>
                                        </p:attrNameLst>
                                      </p:cBhvr>
                                      <p:to>
                                        <p:strVal val="visible"/>
                                      </p:to>
                                    </p:set>
                                    <p:animEffect transition="in" filter="wipe(down)">
                                      <p:cBhvr>
                                        <p:cTn id="90" dur="500"/>
                                        <p:tgtEl>
                                          <p:spTgt spid="230431"/>
                                        </p:tgtEl>
                                      </p:cBhvr>
                                    </p:animEffect>
                                  </p:childTnLst>
                                </p:cTn>
                              </p:par>
                            </p:childTnLst>
                          </p:cTn>
                        </p:par>
                        <p:par>
                          <p:cTn id="91" fill="hold" nodeType="afterGroup">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230417"/>
                                        </p:tgtEl>
                                        <p:attrNameLst>
                                          <p:attrName>style.visibility</p:attrName>
                                        </p:attrNameLst>
                                      </p:cBhvr>
                                      <p:to>
                                        <p:strVal val="visible"/>
                                      </p:to>
                                    </p:set>
                                    <p:animEffect transition="in" filter="wipe(down)">
                                      <p:cBhvr>
                                        <p:cTn id="94" dur="500"/>
                                        <p:tgtEl>
                                          <p:spTgt spid="23041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043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3043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304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04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043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04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049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049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30481"/>
                                        </p:tgtEl>
                                        <p:attrNameLst>
                                          <p:attrName>style.visibility</p:attrName>
                                        </p:attrNameLst>
                                      </p:cBhvr>
                                      <p:to>
                                        <p:strVal val="visible"/>
                                      </p:to>
                                    </p:set>
                                    <p:animEffect transition="in" filter="wipe(down)">
                                      <p:cBhvr>
                                        <p:cTn id="117" dur="500"/>
                                        <p:tgtEl>
                                          <p:spTgt spid="23048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nodeType="clickEffect">
                                  <p:stCondLst>
                                    <p:cond delay="0"/>
                                  </p:stCondLst>
                                  <p:childTnLst>
                                    <p:set>
                                      <p:cBhvr>
                                        <p:cTn id="121" dur="1" fill="hold">
                                          <p:stCondLst>
                                            <p:cond delay="0"/>
                                          </p:stCondLst>
                                        </p:cTn>
                                        <p:tgtEl>
                                          <p:spTgt spid="230470"/>
                                        </p:tgtEl>
                                        <p:attrNameLst>
                                          <p:attrName>style.visibility</p:attrName>
                                        </p:attrNameLst>
                                      </p:cBhvr>
                                      <p:to>
                                        <p:strVal val="visible"/>
                                      </p:to>
                                    </p:set>
                                    <p:animEffect transition="in" filter="wipe(down)">
                                      <p:cBhvr>
                                        <p:cTn id="122" dur="500"/>
                                        <p:tgtEl>
                                          <p:spTgt spid="23047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30498"/>
                                        </p:tgtEl>
                                        <p:attrNameLst>
                                          <p:attrName>style.visibility</p:attrName>
                                        </p:attrNameLst>
                                      </p:cBhvr>
                                      <p:to>
                                        <p:strVal val="visible"/>
                                      </p:to>
                                    </p:set>
                                    <p:animEffect transition="in" filter="wipe(down)">
                                      <p:cBhvr>
                                        <p:cTn id="127" dur="500"/>
                                        <p:tgtEl>
                                          <p:spTgt spid="23049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30497"/>
                                        </p:tgtEl>
                                        <p:attrNameLst>
                                          <p:attrName>style.visibility</p:attrName>
                                        </p:attrNameLst>
                                      </p:cBhvr>
                                      <p:to>
                                        <p:strVal val="visible"/>
                                      </p:to>
                                    </p:set>
                                    <p:animEffect transition="in" filter="wipe(down)">
                                      <p:cBhvr>
                                        <p:cTn id="132" dur="500"/>
                                        <p:tgtEl>
                                          <p:spTgt spid="230497"/>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230473"/>
                                        </p:tgtEl>
                                        <p:attrNameLst>
                                          <p:attrName>style.visibility</p:attrName>
                                        </p:attrNameLst>
                                      </p:cBhvr>
                                      <p:to>
                                        <p:strVal val="visible"/>
                                      </p:to>
                                    </p:set>
                                    <p:animEffect transition="in" filter="wipe(down)">
                                      <p:cBhvr>
                                        <p:cTn id="137" dur="500"/>
                                        <p:tgtEl>
                                          <p:spTgt spid="23047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230482"/>
                                        </p:tgtEl>
                                        <p:attrNameLst>
                                          <p:attrName>style.visibility</p:attrName>
                                        </p:attrNameLst>
                                      </p:cBhvr>
                                      <p:to>
                                        <p:strVal val="visible"/>
                                      </p:to>
                                    </p:set>
                                    <p:animEffect transition="in" filter="wipe(up)">
                                      <p:cBhvr>
                                        <p:cTn id="142" dur="500"/>
                                        <p:tgtEl>
                                          <p:spTgt spid="230482"/>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3040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30408"/>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1" fill="hold" nodeType="clickEffect">
                                  <p:stCondLst>
                                    <p:cond delay="0"/>
                                  </p:stCondLst>
                                  <p:childTnLst>
                                    <p:set>
                                      <p:cBhvr>
                                        <p:cTn id="154" dur="1" fill="hold">
                                          <p:stCondLst>
                                            <p:cond delay="0"/>
                                          </p:stCondLst>
                                        </p:cTn>
                                        <p:tgtEl>
                                          <p:spTgt spid="230485"/>
                                        </p:tgtEl>
                                        <p:attrNameLst>
                                          <p:attrName>style.visibility</p:attrName>
                                        </p:attrNameLst>
                                      </p:cBhvr>
                                      <p:to>
                                        <p:strVal val="visible"/>
                                      </p:to>
                                    </p:set>
                                    <p:animEffect transition="in" filter="wipe(up)">
                                      <p:cBhvr>
                                        <p:cTn id="155" dur="500"/>
                                        <p:tgtEl>
                                          <p:spTgt spid="23048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nodeType="clickEffect">
                                  <p:stCondLst>
                                    <p:cond delay="0"/>
                                  </p:stCondLst>
                                  <p:childTnLst>
                                    <p:set>
                                      <p:cBhvr>
                                        <p:cTn id="159" dur="1" fill="hold">
                                          <p:stCondLst>
                                            <p:cond delay="0"/>
                                          </p:stCondLst>
                                        </p:cTn>
                                        <p:tgtEl>
                                          <p:spTgt spid="230404"/>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1" fill="hold" nodeType="clickEffect">
                                  <p:stCondLst>
                                    <p:cond delay="0"/>
                                  </p:stCondLst>
                                  <p:childTnLst>
                                    <p:set>
                                      <p:cBhvr>
                                        <p:cTn id="163" dur="1" fill="hold">
                                          <p:stCondLst>
                                            <p:cond delay="0"/>
                                          </p:stCondLst>
                                        </p:cTn>
                                        <p:tgtEl>
                                          <p:spTgt spid="230486"/>
                                        </p:tgtEl>
                                        <p:attrNameLst>
                                          <p:attrName>style.visibility</p:attrName>
                                        </p:attrNameLst>
                                      </p:cBhvr>
                                      <p:to>
                                        <p:strVal val="visible"/>
                                      </p:to>
                                    </p:set>
                                    <p:animEffect transition="in" filter="wipe(up)">
                                      <p:cBhvr>
                                        <p:cTn id="164" dur="500"/>
                                        <p:tgtEl>
                                          <p:spTgt spid="23048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1" fill="hold" nodeType="clickEffect">
                                  <p:stCondLst>
                                    <p:cond delay="0"/>
                                  </p:stCondLst>
                                  <p:childTnLst>
                                    <p:set>
                                      <p:cBhvr>
                                        <p:cTn id="168" dur="1" fill="hold">
                                          <p:stCondLst>
                                            <p:cond delay="0"/>
                                          </p:stCondLst>
                                        </p:cTn>
                                        <p:tgtEl>
                                          <p:spTgt spid="230441"/>
                                        </p:tgtEl>
                                        <p:attrNameLst>
                                          <p:attrName>style.visibility</p:attrName>
                                        </p:attrNameLst>
                                      </p:cBhvr>
                                      <p:to>
                                        <p:strVal val="visible"/>
                                      </p:to>
                                    </p:set>
                                    <p:animEffect transition="in" filter="wipe(up)">
                                      <p:cBhvr>
                                        <p:cTn id="169" dur="500"/>
                                        <p:tgtEl>
                                          <p:spTgt spid="23044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230484"/>
                                        </p:tgtEl>
                                        <p:attrNameLst>
                                          <p:attrName>style.visibility</p:attrName>
                                        </p:attrNameLst>
                                      </p:cBhvr>
                                      <p:to>
                                        <p:strVal val="visible"/>
                                      </p:to>
                                    </p:set>
                                    <p:animEffect transition="in" filter="wipe(up)">
                                      <p:cBhvr>
                                        <p:cTn id="174" dur="500"/>
                                        <p:tgtEl>
                                          <p:spTgt spid="230484"/>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30452"/>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1" fill="hold" nodeType="clickEffect">
                                  <p:stCondLst>
                                    <p:cond delay="0"/>
                                  </p:stCondLst>
                                  <p:childTnLst>
                                    <p:set>
                                      <p:cBhvr>
                                        <p:cTn id="182" dur="1" fill="hold">
                                          <p:stCondLst>
                                            <p:cond delay="0"/>
                                          </p:stCondLst>
                                        </p:cTn>
                                        <p:tgtEl>
                                          <p:spTgt spid="230487"/>
                                        </p:tgtEl>
                                        <p:attrNameLst>
                                          <p:attrName>style.visibility</p:attrName>
                                        </p:attrNameLst>
                                      </p:cBhvr>
                                      <p:to>
                                        <p:strVal val="visible"/>
                                      </p:to>
                                    </p:set>
                                    <p:animEffect transition="in" filter="wipe(up)">
                                      <p:cBhvr>
                                        <p:cTn id="183" dur="500"/>
                                        <p:tgtEl>
                                          <p:spTgt spid="230487"/>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1" fill="hold" nodeType="clickEffect">
                                  <p:stCondLst>
                                    <p:cond delay="0"/>
                                  </p:stCondLst>
                                  <p:childTnLst>
                                    <p:set>
                                      <p:cBhvr>
                                        <p:cTn id="187" dur="1" fill="hold">
                                          <p:stCondLst>
                                            <p:cond delay="0"/>
                                          </p:stCondLst>
                                        </p:cTn>
                                        <p:tgtEl>
                                          <p:spTgt spid="230459"/>
                                        </p:tgtEl>
                                        <p:attrNameLst>
                                          <p:attrName>style.visibility</p:attrName>
                                        </p:attrNameLst>
                                      </p:cBhvr>
                                      <p:to>
                                        <p:strVal val="visible"/>
                                      </p:to>
                                    </p:set>
                                    <p:animEffect transition="in" filter="wipe(up)">
                                      <p:cBhvr>
                                        <p:cTn id="188" dur="500"/>
                                        <p:tgtEl>
                                          <p:spTgt spid="230459"/>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1" fill="hold" nodeType="clickEffect">
                                  <p:stCondLst>
                                    <p:cond delay="0"/>
                                  </p:stCondLst>
                                  <p:childTnLst>
                                    <p:set>
                                      <p:cBhvr>
                                        <p:cTn id="192" dur="1" fill="hold">
                                          <p:stCondLst>
                                            <p:cond delay="0"/>
                                          </p:stCondLst>
                                        </p:cTn>
                                        <p:tgtEl>
                                          <p:spTgt spid="230488"/>
                                        </p:tgtEl>
                                        <p:attrNameLst>
                                          <p:attrName>style.visibility</p:attrName>
                                        </p:attrNameLst>
                                      </p:cBhvr>
                                      <p:to>
                                        <p:strVal val="visible"/>
                                      </p:to>
                                    </p:set>
                                    <p:animEffect transition="in" filter="wipe(up)">
                                      <p:cBhvr>
                                        <p:cTn id="193" dur="500"/>
                                        <p:tgtEl>
                                          <p:spTgt spid="23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p:bldP spid="230416" grpId="0"/>
      <p:bldP spid="230417" grpId="0"/>
      <p:bldP spid="230418" grpId="0"/>
      <p:bldP spid="230419" grpId="0"/>
      <p:bldP spid="230420" grpId="0"/>
      <p:bldP spid="230421" grpId="0"/>
      <p:bldP spid="230422" grpId="0"/>
      <p:bldP spid="230423" grpId="0" animBg="1"/>
      <p:bldP spid="230426" grpId="0" animBg="1"/>
      <p:bldP spid="230435" grpId="0"/>
      <p:bldP spid="230436" grpId="0"/>
      <p:bldP spid="230437" grpId="0"/>
      <p:bldP spid="230438" grpId="0"/>
      <p:bldP spid="230439" grpId="0"/>
      <p:bldP spid="230440" grpId="0"/>
      <p:bldP spid="230476" grpId="0"/>
      <p:bldP spid="230477" grpId="0"/>
      <p:bldP spid="230478" grpId="0"/>
      <p:bldP spid="230479" grpId="0"/>
      <p:bldP spid="230481" grpId="0" animBg="1"/>
      <p:bldP spid="230482" grpId="0" animBg="1"/>
      <p:bldP spid="230489" grpId="0"/>
      <p:bldP spid="230490" grpId="0"/>
      <p:bldP spid="230491" grpId="0" animBg="1"/>
      <p:bldP spid="230492" grpId="0"/>
      <p:bldP spid="230493" grpId="0"/>
      <p:bldP spid="230494" grpId="0" animBg="1"/>
      <p:bldP spid="230495" grpId="0" animBg="1"/>
      <p:bldP spid="230496" grpId="0" animBg="1"/>
      <p:bldP spid="230497" grpId="0" animBg="1"/>
      <p:bldP spid="23049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
        <p:nvSpPr>
          <p:cNvPr id="20483" name="Text Box 154"/>
          <p:cNvSpPr txBox="1">
            <a:spLocks noChangeArrowheads="1"/>
          </p:cNvSpPr>
          <p:nvPr/>
        </p:nvSpPr>
        <p:spPr bwMode="auto">
          <a:xfrm>
            <a:off x="685800" y="1327150"/>
            <a:ext cx="8458200" cy="1098550"/>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800080"/>
                </a:solidFill>
                <a:latin typeface="楷体_GB2312" pitchFamily="49" charset="-122"/>
                <a:ea typeface="楷体_GB2312" pitchFamily="49" charset="-122"/>
              </a:rPr>
              <a:t>基于属性文法的语义计算</a:t>
            </a:r>
            <a:endParaRPr lang="zh-CN" altLang="en-US" sz="2800">
              <a:solidFill>
                <a:srgbClr val="333399"/>
              </a:solidFill>
              <a:latin typeface="Times New Roman" pitchFamily="18" charset="0"/>
              <a:ea typeface="楷体_GB2312" pitchFamily="49" charset="-122"/>
            </a:endParaRPr>
          </a:p>
          <a:p>
            <a:pPr>
              <a:buFont typeface="Wingdings" pitchFamily="2" charset="2"/>
              <a:buNone/>
            </a:pPr>
            <a:endParaRPr lang="zh-CN" altLang="en-US" sz="1000">
              <a:solidFill>
                <a:srgbClr val="333399"/>
              </a:solidFill>
              <a:latin typeface="Times New Roman" pitchFamily="18" charset="0"/>
              <a:ea typeface="楷体_GB2312" pitchFamily="49" charset="-122"/>
            </a:endParaRPr>
          </a:p>
          <a:p>
            <a:pPr>
              <a:buFont typeface="Wingdings" pitchFamily="2" charset="2"/>
              <a:buNone/>
            </a:pPr>
            <a:r>
              <a:rPr lang="zh-CN" altLang="en-US" sz="2800">
                <a:solidFill>
                  <a:srgbClr val="333399"/>
                </a:solidFill>
                <a:latin typeface="Times New Roman" pitchFamily="18" charset="0"/>
                <a:ea typeface="楷体_GB2312" pitchFamily="49" charset="-122"/>
              </a:rPr>
              <a:t>      计算方法分两类</a:t>
            </a:r>
            <a:r>
              <a:rPr lang="zh-CN" altLang="en-US" sz="2800">
                <a:solidFill>
                  <a:srgbClr val="333399"/>
                </a:solidFill>
                <a:latin typeface="楷体_GB2312" pitchFamily="49" charset="-122"/>
                <a:ea typeface="楷体_GB2312" pitchFamily="49" charset="-122"/>
              </a:rPr>
              <a:t>：</a:t>
            </a:r>
          </a:p>
        </p:txBody>
      </p:sp>
      <p:sp>
        <p:nvSpPr>
          <p:cNvPr id="20484" name="Rectangle 155"/>
          <p:cNvSpPr>
            <a:spLocks noChangeArrowheads="1"/>
          </p:cNvSpPr>
          <p:nvPr/>
        </p:nvSpPr>
        <p:spPr bwMode="auto">
          <a:xfrm>
            <a:off x="1104900" y="2565400"/>
            <a:ext cx="7200900" cy="2071688"/>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Times New Roman" pitchFamily="18" charset="0"/>
                <a:ea typeface="楷体_GB2312" pitchFamily="49" charset="-122"/>
              </a:rPr>
              <a:t>树遍历方法</a:t>
            </a:r>
          </a:p>
          <a:p>
            <a:pPr>
              <a:buFont typeface="Symbol" pitchFamily="18" charset="2"/>
              <a:buNone/>
            </a:pPr>
            <a:endParaRPr lang="zh-CN" altLang="en-US" sz="1000">
              <a:solidFill>
                <a:srgbClr val="800080"/>
              </a:solidFill>
              <a:latin typeface="Times New Roman" pitchFamily="18" charset="0"/>
              <a:ea typeface="楷体_GB2312" pitchFamily="49" charset="-122"/>
            </a:endParaRPr>
          </a:p>
          <a:p>
            <a:pPr>
              <a:buFont typeface="Symbol" pitchFamily="18" charset="2"/>
              <a:buNone/>
            </a:pPr>
            <a:r>
              <a:rPr lang="zh-CN" altLang="en-US">
                <a:solidFill>
                  <a:srgbClr val="800080"/>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hlinkClick r:id="rId2" action="ppaction://hlinksldjump"/>
              </a:rPr>
              <a:t>通过遍历分析树进行属性计算 </a:t>
            </a:r>
            <a:endParaRPr lang="zh-CN" altLang="en-US">
              <a:solidFill>
                <a:srgbClr val="333399"/>
              </a:solidFill>
              <a:latin typeface="Times New Roman" pitchFamily="18" charset="0"/>
              <a:ea typeface="楷体_GB2312" pitchFamily="49" charset="-122"/>
            </a:endParaRPr>
          </a:p>
          <a:p>
            <a:pPr>
              <a:buFont typeface="Symbol" pitchFamily="18" charset="2"/>
              <a:buNone/>
            </a:pPr>
            <a:endParaRPr lang="zh-CN" altLang="en-US" sz="1000">
              <a:solidFill>
                <a:srgbClr val="333399"/>
              </a:solidFill>
              <a:latin typeface="Times New Roman" pitchFamily="18" charset="0"/>
              <a:ea typeface="楷体_GB2312" pitchFamily="49" charset="-122"/>
            </a:endParaRPr>
          </a:p>
          <a:p>
            <a:pPr>
              <a:buFont typeface="Symbol" pitchFamily="18" charset="2"/>
              <a:buChar char="-"/>
            </a:pPr>
            <a:r>
              <a:rPr lang="zh-CN" altLang="en-US" sz="2800">
                <a:solidFill>
                  <a:srgbClr val="800080"/>
                </a:solidFill>
                <a:latin typeface="Times New Roman" pitchFamily="18" charset="0"/>
                <a:ea typeface="楷体_GB2312" pitchFamily="49" charset="-122"/>
              </a:rPr>
              <a:t> </a:t>
            </a:r>
            <a:r>
              <a:rPr lang="zh-CN" altLang="en-US">
                <a:solidFill>
                  <a:srgbClr val="800080"/>
                </a:solidFill>
                <a:latin typeface="Times New Roman" pitchFamily="18" charset="0"/>
                <a:ea typeface="楷体_GB2312" pitchFamily="49" charset="-122"/>
              </a:rPr>
              <a:t>单遍的方法</a:t>
            </a:r>
          </a:p>
          <a:p>
            <a:pPr>
              <a:buFont typeface="Symbol" pitchFamily="18" charset="2"/>
              <a:buChar char="-"/>
            </a:pPr>
            <a:endParaRPr lang="zh-CN" altLang="en-US" sz="1000">
              <a:solidFill>
                <a:srgbClr val="800080"/>
              </a:solidFill>
              <a:latin typeface="Arial" pitchFamily="34" charset="0"/>
              <a:ea typeface="楷体_GB2312" pitchFamily="49" charset="-122"/>
            </a:endParaRPr>
          </a:p>
          <a:p>
            <a:pPr>
              <a:buFont typeface="Symbol" pitchFamily="18" charset="2"/>
              <a:buNone/>
            </a:pPr>
            <a:r>
              <a:rPr lang="zh-CN" altLang="en-US">
                <a:solidFill>
                  <a:srgbClr val="333399"/>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hlinkClick r:id="rId3" action="ppaction://hlinksldjump"/>
              </a:rPr>
              <a:t>语法分析遍的同时进行属性计算</a:t>
            </a:r>
            <a:r>
              <a:rPr lang="zh-CN" altLang="en-US">
                <a:solidFill>
                  <a:srgbClr val="333399"/>
                </a:solidFill>
                <a:latin typeface="Arial" pitchFamily="34" charset="0"/>
                <a:ea typeface="楷体_GB2312" pitchFamily="49" charset="-122"/>
                <a:hlinkClick r:id="rId3" action="ppaction://hlinksldjump"/>
              </a:rPr>
              <a:t> </a:t>
            </a:r>
            <a:endParaRPr lang="zh-CN" altLang="en-US">
              <a:solidFill>
                <a:srgbClr val="333399"/>
              </a:solidFill>
              <a:latin typeface="Arial" pitchFamily="34" charset="0"/>
              <a:ea typeface="楷体_GB2312" pitchFamily="49" charset="-122"/>
            </a:endParaRPr>
          </a:p>
        </p:txBody>
      </p:sp>
      <p:sp>
        <p:nvSpPr>
          <p:cNvPr id="20485" name="AutoShape 16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486" name="AutoShape 16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487" name="AutoShape 16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488" name="AutoShape 16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Tree>
    <p:extLst>
      <p:ext uri="{BB962C8B-B14F-4D97-AF65-F5344CB8AC3E}">
        <p14:creationId xmlns:p14="http://schemas.microsoft.com/office/powerpoint/2010/main" val="1708749981"/>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12"/>
          <p:cNvSpPr txBox="1">
            <a:spLocks noChangeArrowheads="1"/>
          </p:cNvSpPr>
          <p:nvPr/>
        </p:nvSpPr>
        <p:spPr bwMode="auto">
          <a:xfrm>
            <a:off x="539750" y="132715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基于</a:t>
            </a:r>
            <a:r>
              <a:rPr lang="zh-CN" altLang="en-US" sz="2800">
                <a:solidFill>
                  <a:srgbClr val="333399"/>
                </a:solidFill>
                <a:latin typeface="Times New Roman" pitchFamily="18" charset="0"/>
                <a:ea typeface="楷体_GB2312" pitchFamily="49" charset="-122"/>
              </a:rPr>
              <a:t>树遍历的计算方法</a:t>
            </a:r>
            <a:r>
              <a:rPr lang="zh-CN" altLang="en-US" sz="2800">
                <a:solidFill>
                  <a:srgbClr val="800080"/>
                </a:solidFill>
                <a:latin typeface="楷体_GB2312" pitchFamily="49" charset="-122"/>
                <a:ea typeface="楷体_GB2312" pitchFamily="49" charset="-122"/>
              </a:rPr>
              <a:t>举例</a:t>
            </a:r>
            <a:endParaRPr lang="zh-CN" altLang="en-US" sz="2800">
              <a:solidFill>
                <a:srgbClr val="333399"/>
              </a:solidFill>
              <a:latin typeface="楷体_GB2312" pitchFamily="49" charset="-122"/>
              <a:ea typeface="楷体_GB2312" pitchFamily="49" charset="-122"/>
            </a:endParaRPr>
          </a:p>
        </p:txBody>
      </p:sp>
      <p:sp>
        <p:nvSpPr>
          <p:cNvPr id="23555" name="Rectangle 13"/>
          <p:cNvSpPr>
            <a:spLocks noChangeArrowheads="1"/>
          </p:cNvSpPr>
          <p:nvPr/>
        </p:nvSpPr>
        <p:spPr bwMode="auto">
          <a:xfrm>
            <a:off x="952500" y="2057400"/>
            <a:ext cx="78867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333399"/>
                </a:solidFill>
                <a:latin typeface="Times New Roman" pitchFamily="18" charset="0"/>
                <a:ea typeface="楷体_GB2312" pitchFamily="49" charset="-122"/>
              </a:rPr>
              <a:t>设有如下属性文法，考虑输入串 </a:t>
            </a:r>
            <a:r>
              <a:rPr lang="en-US" altLang="zh-CN" b="0">
                <a:solidFill>
                  <a:srgbClr val="800080"/>
                </a:solidFill>
                <a:latin typeface="Arial" pitchFamily="34" charset="0"/>
                <a:ea typeface="楷体_GB2312" pitchFamily="49" charset="-122"/>
              </a:rPr>
              <a:t>10</a:t>
            </a:r>
            <a:r>
              <a:rPr lang="en-US" altLang="zh-CN">
                <a:solidFill>
                  <a:srgbClr val="800080"/>
                </a:solidFill>
                <a:latin typeface="Arial" pitchFamily="34" charset="0"/>
                <a:ea typeface="楷体_GB2312" pitchFamily="49" charset="-122"/>
              </a:rPr>
              <a:t>.</a:t>
            </a:r>
            <a:r>
              <a:rPr lang="en-US" altLang="zh-CN" b="0">
                <a:solidFill>
                  <a:srgbClr val="800080"/>
                </a:solidFill>
                <a:latin typeface="Arial" pitchFamily="34" charset="0"/>
                <a:ea typeface="楷体_GB2312" pitchFamily="49" charset="-122"/>
              </a:rPr>
              <a:t>01 </a:t>
            </a:r>
            <a:r>
              <a:rPr lang="zh-CN" altLang="en-US">
                <a:solidFill>
                  <a:srgbClr val="333399"/>
                </a:solidFill>
                <a:latin typeface="Times New Roman" pitchFamily="18" charset="0"/>
                <a:ea typeface="楷体_GB2312" pitchFamily="49" charset="-122"/>
              </a:rPr>
              <a:t>的语义计算过程</a:t>
            </a:r>
            <a:endParaRPr lang="zh-CN" altLang="en-US" sz="1000">
              <a:solidFill>
                <a:srgbClr val="333399"/>
              </a:solidFill>
              <a:latin typeface="Times New Roman" pitchFamily="18" charset="0"/>
              <a:ea typeface="楷体_GB2312" pitchFamily="49" charset="-122"/>
            </a:endParaRPr>
          </a:p>
        </p:txBody>
      </p:sp>
      <p:sp>
        <p:nvSpPr>
          <p:cNvPr id="23556"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3557"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3558"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3559"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3560" name="Text Box 18"/>
          <p:cNvSpPr txBox="1">
            <a:spLocks noChangeArrowheads="1"/>
          </p:cNvSpPr>
          <p:nvPr/>
        </p:nvSpPr>
        <p:spPr bwMode="auto">
          <a:xfrm>
            <a:off x="1042988" y="3054350"/>
            <a:ext cx="1728787" cy="2651125"/>
          </a:xfrm>
          <a:prstGeom prst="rect">
            <a:avLst/>
          </a:prstGeom>
          <a:noFill/>
          <a:ln w="9525">
            <a:noFill/>
            <a:miter lim="800000"/>
            <a:headEnd/>
            <a:tailEnd/>
          </a:ln>
        </p:spPr>
        <p:txBody>
          <a:bodyPr>
            <a:spAutoFit/>
          </a:bodyPr>
          <a:lstStyle/>
          <a:p>
            <a:pPr>
              <a:buFont typeface="Wingdings" pitchFamily="2" charset="2"/>
              <a:buNone/>
            </a:pPr>
            <a:r>
              <a:rPr kumimoji="0" lang="zh-CN" altLang="en-US">
                <a:solidFill>
                  <a:srgbClr val="800080"/>
                </a:solidFill>
                <a:latin typeface="Arial" pitchFamily="34" charset="0"/>
                <a:ea typeface="楷体_GB2312" pitchFamily="49" charset="-122"/>
                <a:sym typeface="Symbol" pitchFamily="18" charset="2"/>
              </a:rPr>
              <a:t>产生式</a:t>
            </a:r>
            <a:endParaRPr kumimoji="0" lang="zh-CN" altLang="en-US" b="0">
              <a:solidFill>
                <a:srgbClr val="800080"/>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endParaRPr kumimoji="0" lang="zh-CN" altLang="en-US" sz="10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N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2</a:t>
            </a:r>
          </a:p>
          <a:p>
            <a:pPr>
              <a:buFont typeface="Wingdings" pitchFamily="2" charset="2"/>
              <a:buNone/>
            </a:pPr>
            <a:endParaRPr lang="en-US" altLang="zh-CN" sz="1000" b="0" baseline="-2500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b="0" i="1">
                <a:solidFill>
                  <a:srgbClr val="333399"/>
                </a:solidFill>
                <a:latin typeface="Arial" pitchFamily="34" charset="0"/>
                <a:ea typeface="楷体_GB2312" pitchFamily="49" charset="-122"/>
                <a:sym typeface="Symbol" pitchFamily="18" charset="2"/>
              </a:rPr>
              <a:t>B</a:t>
            </a:r>
          </a:p>
          <a:p>
            <a:pPr>
              <a:buFont typeface="Wingdings" pitchFamily="2" charset="2"/>
              <a:buNone/>
            </a:pPr>
            <a:endParaRPr lang="en-US" altLang="zh-CN" sz="1000" b="0" i="1" baseline="-2500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B</a:t>
            </a:r>
          </a:p>
          <a:p>
            <a:pPr>
              <a:buFont typeface="Wingdings" pitchFamily="2" charset="2"/>
              <a:buNone/>
            </a:pPr>
            <a:endParaRPr kumimoji="0" lang="en-US" altLang="zh-CN" sz="1000" i="1">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 </a:t>
            </a:r>
            <a:r>
              <a:rPr lang="en-US" altLang="zh-CN" sz="2000" b="0">
                <a:solidFill>
                  <a:srgbClr val="333399"/>
                </a:solidFill>
                <a:latin typeface="Arial" pitchFamily="34" charset="0"/>
                <a:ea typeface="华文行楷" pitchFamily="2" charset="-122"/>
                <a:sym typeface="Symbol" pitchFamily="18" charset="2"/>
              </a:rPr>
              <a:t> </a:t>
            </a:r>
            <a:r>
              <a:rPr lang="en-US" altLang="zh-CN" sz="2000" b="0" i="1">
                <a:solidFill>
                  <a:srgbClr val="333399"/>
                </a:solidFill>
                <a:latin typeface="Arial" pitchFamily="34" charset="0"/>
                <a:ea typeface="华文行楷" pitchFamily="2" charset="-122"/>
                <a:sym typeface="Symbol" pitchFamily="18" charset="2"/>
              </a:rPr>
              <a:t>0</a:t>
            </a:r>
          </a:p>
          <a:p>
            <a:pPr>
              <a:buFont typeface="Wingdings" pitchFamily="2" charset="2"/>
              <a:buNone/>
            </a:pPr>
            <a:endParaRPr lang="en-US" altLang="zh-CN" sz="1000" b="0" i="1" u="sng">
              <a:solidFill>
                <a:srgbClr val="333399"/>
              </a:solidFill>
              <a:latin typeface="Arial" pitchFamily="34" charset="0"/>
              <a:ea typeface="华文行楷" pitchFamily="2"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 </a:t>
            </a: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1</a:t>
            </a:r>
          </a:p>
        </p:txBody>
      </p:sp>
      <p:sp>
        <p:nvSpPr>
          <p:cNvPr id="23561" name="Text Box 19"/>
          <p:cNvSpPr txBox="1">
            <a:spLocks noChangeArrowheads="1"/>
          </p:cNvSpPr>
          <p:nvPr/>
        </p:nvSpPr>
        <p:spPr bwMode="auto">
          <a:xfrm>
            <a:off x="2771775" y="3048000"/>
            <a:ext cx="6192838" cy="2679700"/>
          </a:xfrm>
          <a:prstGeom prst="rect">
            <a:avLst/>
          </a:prstGeom>
          <a:noFill/>
          <a:ln w="9525">
            <a:noFill/>
            <a:miter lim="800000"/>
            <a:headEnd/>
            <a:tailEnd/>
          </a:ln>
        </p:spPr>
        <p:txBody>
          <a:bodyPr>
            <a:spAutoFit/>
          </a:bodyPr>
          <a:lstStyle/>
          <a:p>
            <a:pPr>
              <a:buFont typeface="Wingdings" pitchFamily="2" charset="2"/>
              <a:buNone/>
            </a:pPr>
            <a:r>
              <a:rPr kumimoji="0" lang="zh-CN" altLang="en-US">
                <a:solidFill>
                  <a:srgbClr val="800080"/>
                </a:solidFill>
                <a:latin typeface="Arial" pitchFamily="34" charset="0"/>
                <a:ea typeface="楷体_GB2312" pitchFamily="49" charset="-122"/>
                <a:sym typeface="Symbol" pitchFamily="18" charset="2"/>
              </a:rPr>
              <a:t>语义动作</a:t>
            </a:r>
            <a:endParaRPr kumimoji="0" lang="zh-CN" altLang="en-US" b="0">
              <a:solidFill>
                <a:srgbClr val="800080"/>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endParaRPr kumimoji="0" lang="zh-CN" altLang="en-US" sz="10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N</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2</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 =1;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2</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:=2</a:t>
            </a:r>
            <a:r>
              <a:rPr lang="en-US" altLang="zh-CN" sz="2000" b="0" baseline="30000">
                <a:solidFill>
                  <a:srgbClr val="333399"/>
                </a:solidFill>
                <a:latin typeface="Arial" pitchFamily="34" charset="0"/>
                <a:ea typeface="楷体_GB2312" pitchFamily="49" charset="-122"/>
              </a:rPr>
              <a:t>-</a:t>
            </a:r>
            <a:r>
              <a:rPr lang="en-US" altLang="zh-CN" sz="2000" i="1" baseline="30000">
                <a:solidFill>
                  <a:srgbClr val="333399"/>
                </a:solidFill>
                <a:latin typeface="Arial" pitchFamily="34" charset="0"/>
                <a:ea typeface="楷体_GB2312" pitchFamily="49" charset="-122"/>
                <a:sym typeface="Symbol" pitchFamily="18" charset="2"/>
              </a:rPr>
              <a:t>S</a:t>
            </a:r>
            <a:r>
              <a:rPr lang="en-US" altLang="zh-CN" sz="1400" baseline="30000">
                <a:solidFill>
                  <a:srgbClr val="333399"/>
                </a:solidFill>
                <a:latin typeface="Arial" pitchFamily="34" charset="0"/>
                <a:ea typeface="楷体_GB2312" pitchFamily="49" charset="-122"/>
                <a:sym typeface="Symbol" pitchFamily="18" charset="2"/>
              </a:rPr>
              <a:t>2</a:t>
            </a:r>
            <a:r>
              <a:rPr lang="en-US" altLang="zh-CN" sz="2000" baseline="30000">
                <a:solidFill>
                  <a:srgbClr val="333399"/>
                </a:solidFill>
                <a:latin typeface="Arial" pitchFamily="34" charset="0"/>
                <a:ea typeface="楷体_GB2312" pitchFamily="49" charset="-122"/>
                <a:sym typeface="Symbol" pitchFamily="18" charset="2"/>
              </a:rPr>
              <a:t>.</a:t>
            </a:r>
            <a:r>
              <a:rPr lang="en-US" altLang="zh-CN" sz="2000" i="1" baseline="30000">
                <a:solidFill>
                  <a:srgbClr val="333399"/>
                </a:solidFill>
                <a:latin typeface="Arial" pitchFamily="34" charset="0"/>
                <a:ea typeface="楷体_GB2312" pitchFamily="49" charset="-122"/>
              </a:rPr>
              <a:t>l</a:t>
            </a:r>
            <a:r>
              <a:rPr lang="en-US" altLang="zh-CN" sz="2000" b="0" baseline="30000">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kumimoji="0"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rPr>
              <a:t>:= 2</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l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l </a:t>
            </a:r>
            <a:r>
              <a:rPr lang="en-US" altLang="zh-CN" sz="2000" b="0">
                <a:solidFill>
                  <a:srgbClr val="333399"/>
                </a:solidFill>
                <a:latin typeface="Arial" pitchFamily="34" charset="0"/>
                <a:ea typeface="楷体_GB2312" pitchFamily="49" charset="-122"/>
              </a:rPr>
              <a:t>+1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l </a:t>
            </a:r>
            <a:r>
              <a:rPr lang="en-US" altLang="zh-CN" sz="2000" b="0">
                <a:solidFill>
                  <a:srgbClr val="333399"/>
                </a:solidFill>
                <a:latin typeface="Arial" pitchFamily="34" charset="0"/>
                <a:ea typeface="楷体_GB2312" pitchFamily="49" charset="-122"/>
              </a:rPr>
              <a:t>:= 1;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a:t>
            </a:r>
            <a:r>
              <a:rPr lang="en-US" altLang="zh-CN" sz="2000" b="0">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0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a:t>
            </a:r>
          </a:p>
        </p:txBody>
      </p:sp>
      <p:sp>
        <p:nvSpPr>
          <p:cNvPr id="23562" name="Rectangle 2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177670178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13"/>
          <p:cNvSpPr>
            <a:spLocks noChangeArrowheads="1"/>
          </p:cNvSpPr>
          <p:nvPr/>
        </p:nvSpPr>
        <p:spPr bwMode="auto">
          <a:xfrm>
            <a:off x="1479550" y="2178050"/>
            <a:ext cx="72009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Times New Roman" pitchFamily="18" charset="0"/>
                <a:ea typeface="楷体_GB2312" pitchFamily="49" charset="-122"/>
              </a:rPr>
              <a:t>步骤一 </a:t>
            </a:r>
            <a:r>
              <a:rPr lang="zh-CN" altLang="en-US">
                <a:solidFill>
                  <a:srgbClr val="333399"/>
                </a:solidFill>
                <a:latin typeface="Times New Roman" pitchFamily="18" charset="0"/>
                <a:ea typeface="楷体_GB2312" pitchFamily="49" charset="-122"/>
              </a:rPr>
              <a:t>构造输入串</a:t>
            </a:r>
            <a:r>
              <a:rPr lang="en-US" altLang="zh-CN" b="0">
                <a:solidFill>
                  <a:srgbClr val="800080"/>
                </a:solidFill>
                <a:latin typeface="Arial" pitchFamily="34" charset="0"/>
                <a:ea typeface="楷体_GB2312" pitchFamily="49" charset="-122"/>
              </a:rPr>
              <a:t>10</a:t>
            </a:r>
            <a:r>
              <a:rPr lang="en-US" altLang="zh-CN">
                <a:solidFill>
                  <a:srgbClr val="800080"/>
                </a:solidFill>
                <a:latin typeface="Arial" pitchFamily="34" charset="0"/>
                <a:ea typeface="楷体_GB2312" pitchFamily="49" charset="-122"/>
              </a:rPr>
              <a:t>.</a:t>
            </a:r>
            <a:r>
              <a:rPr lang="en-US" altLang="zh-CN" b="0">
                <a:solidFill>
                  <a:srgbClr val="800080"/>
                </a:solidFill>
                <a:latin typeface="Arial" pitchFamily="34" charset="0"/>
                <a:ea typeface="楷体_GB2312" pitchFamily="49" charset="-122"/>
              </a:rPr>
              <a:t>01</a:t>
            </a:r>
            <a:r>
              <a:rPr lang="zh-CN" altLang="en-US">
                <a:solidFill>
                  <a:srgbClr val="333399"/>
                </a:solidFill>
                <a:latin typeface="Times New Roman" pitchFamily="18" charset="0"/>
                <a:ea typeface="楷体_GB2312" pitchFamily="49" charset="-122"/>
              </a:rPr>
              <a:t>的语法分析树</a:t>
            </a:r>
          </a:p>
        </p:txBody>
      </p:sp>
      <p:sp>
        <p:nvSpPr>
          <p:cNvPr id="24579"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80"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81"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82"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83" name="Text Box 18"/>
          <p:cNvSpPr txBox="1">
            <a:spLocks noChangeArrowheads="1"/>
          </p:cNvSpPr>
          <p:nvPr/>
        </p:nvSpPr>
        <p:spPr bwMode="auto">
          <a:xfrm>
            <a:off x="914400" y="14478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基于</a:t>
            </a:r>
            <a:r>
              <a:rPr lang="zh-CN" altLang="en-US" sz="2800">
                <a:solidFill>
                  <a:srgbClr val="333399"/>
                </a:solidFill>
                <a:latin typeface="Times New Roman" pitchFamily="18" charset="0"/>
                <a:ea typeface="楷体_GB2312" pitchFamily="49" charset="-122"/>
              </a:rPr>
              <a:t>树遍历的计算方法</a:t>
            </a:r>
            <a:r>
              <a:rPr lang="zh-CN" altLang="en-US" sz="2800">
                <a:solidFill>
                  <a:srgbClr val="800080"/>
                </a:solidFill>
                <a:latin typeface="楷体_GB2312" pitchFamily="49" charset="-122"/>
                <a:ea typeface="楷体_GB2312" pitchFamily="49" charset="-122"/>
              </a:rPr>
              <a:t>举例</a:t>
            </a:r>
            <a:endParaRPr lang="zh-CN" altLang="en-US" sz="2800">
              <a:solidFill>
                <a:srgbClr val="333399"/>
              </a:solidFill>
              <a:latin typeface="楷体_GB2312" pitchFamily="49" charset="-122"/>
              <a:ea typeface="楷体_GB2312" pitchFamily="49" charset="-122"/>
            </a:endParaRPr>
          </a:p>
        </p:txBody>
      </p:sp>
      <p:sp>
        <p:nvSpPr>
          <p:cNvPr id="24584" name="Rectangle 167"/>
          <p:cNvSpPr>
            <a:spLocks noChangeArrowheads="1"/>
          </p:cNvSpPr>
          <p:nvPr/>
        </p:nvSpPr>
        <p:spPr bwMode="auto">
          <a:xfrm>
            <a:off x="2443163" y="42084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4585" name="Rectangle 168"/>
          <p:cNvSpPr>
            <a:spLocks noChangeArrowheads="1"/>
          </p:cNvSpPr>
          <p:nvPr/>
        </p:nvSpPr>
        <p:spPr bwMode="auto">
          <a:xfrm>
            <a:off x="3162300" y="3622675"/>
            <a:ext cx="3429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4586" name="Line 169"/>
          <p:cNvSpPr>
            <a:spLocks noChangeShapeType="1"/>
          </p:cNvSpPr>
          <p:nvPr/>
        </p:nvSpPr>
        <p:spPr bwMode="auto">
          <a:xfrm flipH="1" flipV="1">
            <a:off x="3505200" y="38862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87" name="Line 170"/>
          <p:cNvSpPr>
            <a:spLocks noChangeShapeType="1"/>
          </p:cNvSpPr>
          <p:nvPr/>
        </p:nvSpPr>
        <p:spPr bwMode="auto">
          <a:xfrm flipV="1">
            <a:off x="2782888" y="3886200"/>
            <a:ext cx="417512" cy="422275"/>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88" name="Line 171"/>
          <p:cNvSpPr>
            <a:spLocks noChangeShapeType="1"/>
          </p:cNvSpPr>
          <p:nvPr/>
        </p:nvSpPr>
        <p:spPr bwMode="auto">
          <a:xfrm flipV="1">
            <a:off x="2133600" y="44958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89" name="Rectangle 172"/>
          <p:cNvSpPr>
            <a:spLocks noChangeArrowheads="1"/>
          </p:cNvSpPr>
          <p:nvPr/>
        </p:nvSpPr>
        <p:spPr bwMode="auto">
          <a:xfrm>
            <a:off x="4768850" y="3048000"/>
            <a:ext cx="41275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N</a:t>
            </a:r>
          </a:p>
        </p:txBody>
      </p:sp>
      <p:sp>
        <p:nvSpPr>
          <p:cNvPr id="24590" name="Line 173"/>
          <p:cNvSpPr>
            <a:spLocks noChangeShapeType="1"/>
          </p:cNvSpPr>
          <p:nvPr/>
        </p:nvSpPr>
        <p:spPr bwMode="auto">
          <a:xfrm flipH="1" flipV="1">
            <a:off x="5105400" y="3352800"/>
            <a:ext cx="1447800" cy="5334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91" name="Line 174"/>
          <p:cNvSpPr>
            <a:spLocks noChangeShapeType="1"/>
          </p:cNvSpPr>
          <p:nvPr/>
        </p:nvSpPr>
        <p:spPr bwMode="auto">
          <a:xfrm flipV="1">
            <a:off x="3522663" y="3352800"/>
            <a:ext cx="1277937" cy="41433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92" name="Rectangle 175"/>
          <p:cNvSpPr>
            <a:spLocks noChangeArrowheads="1"/>
          </p:cNvSpPr>
          <p:nvPr/>
        </p:nvSpPr>
        <p:spPr bwMode="auto">
          <a:xfrm>
            <a:off x="6545263" y="3717925"/>
            <a:ext cx="3127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4593" name="Rectangle 176"/>
          <p:cNvSpPr>
            <a:spLocks noChangeArrowheads="1"/>
          </p:cNvSpPr>
          <p:nvPr/>
        </p:nvSpPr>
        <p:spPr bwMode="auto">
          <a:xfrm>
            <a:off x="3886200" y="42513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4594" name="Rectangle 177"/>
          <p:cNvSpPr>
            <a:spLocks noChangeArrowheads="1"/>
          </p:cNvSpPr>
          <p:nvPr/>
        </p:nvSpPr>
        <p:spPr bwMode="auto">
          <a:xfrm>
            <a:off x="3865563" y="49371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4595" name="Line 178"/>
          <p:cNvSpPr>
            <a:spLocks noChangeShapeType="1"/>
          </p:cNvSpPr>
          <p:nvPr/>
        </p:nvSpPr>
        <p:spPr bwMode="auto">
          <a:xfrm flipV="1">
            <a:off x="4038600" y="45720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96" name="Line 179"/>
          <p:cNvSpPr>
            <a:spLocks noChangeShapeType="1"/>
          </p:cNvSpPr>
          <p:nvPr/>
        </p:nvSpPr>
        <p:spPr bwMode="auto">
          <a:xfrm flipH="1" flipV="1">
            <a:off x="4948238" y="3352800"/>
            <a:ext cx="4762"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597" name="Rectangle 180"/>
          <p:cNvSpPr>
            <a:spLocks noChangeArrowheads="1"/>
          </p:cNvSpPr>
          <p:nvPr/>
        </p:nvSpPr>
        <p:spPr bwMode="auto">
          <a:xfrm>
            <a:off x="4800600" y="3505200"/>
            <a:ext cx="312738" cy="457200"/>
          </a:xfrm>
          <a:prstGeom prst="rect">
            <a:avLst/>
          </a:prstGeom>
          <a:noFill/>
          <a:ln w="9525">
            <a:noFill/>
            <a:miter lim="800000"/>
            <a:headEnd/>
            <a:tailEnd/>
          </a:ln>
        </p:spPr>
        <p:txBody>
          <a:bodyPr>
            <a:spAutoFit/>
          </a:bodyPr>
          <a:lstStyle/>
          <a:p>
            <a:pPr algn="ctr"/>
            <a:r>
              <a:rPr lang="en-US" altLang="zh-CN" i="1">
                <a:solidFill>
                  <a:srgbClr val="333399"/>
                </a:solidFill>
                <a:latin typeface="Arial" pitchFamily="34" charset="0"/>
                <a:ea typeface="楷体_GB2312" pitchFamily="49" charset="-122"/>
              </a:rPr>
              <a:t>.</a:t>
            </a:r>
          </a:p>
        </p:txBody>
      </p:sp>
      <p:sp>
        <p:nvSpPr>
          <p:cNvPr id="24598" name="Rectangle 181"/>
          <p:cNvSpPr>
            <a:spLocks noChangeArrowheads="1"/>
          </p:cNvSpPr>
          <p:nvPr/>
        </p:nvSpPr>
        <p:spPr bwMode="auto">
          <a:xfrm>
            <a:off x="1828800" y="48609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4599" name="Rectangle 182"/>
          <p:cNvSpPr>
            <a:spLocks noChangeArrowheads="1"/>
          </p:cNvSpPr>
          <p:nvPr/>
        </p:nvSpPr>
        <p:spPr bwMode="auto">
          <a:xfrm>
            <a:off x="1828800" y="55467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4600" name="Line 183"/>
          <p:cNvSpPr>
            <a:spLocks noChangeShapeType="1"/>
          </p:cNvSpPr>
          <p:nvPr/>
        </p:nvSpPr>
        <p:spPr bwMode="auto">
          <a:xfrm flipV="1">
            <a:off x="2001838" y="51816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601" name="Rectangle 184"/>
          <p:cNvSpPr>
            <a:spLocks noChangeArrowheads="1"/>
          </p:cNvSpPr>
          <p:nvPr/>
        </p:nvSpPr>
        <p:spPr bwMode="auto">
          <a:xfrm>
            <a:off x="5795963" y="42846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4602" name="Line 185"/>
          <p:cNvSpPr>
            <a:spLocks noChangeShapeType="1"/>
          </p:cNvSpPr>
          <p:nvPr/>
        </p:nvSpPr>
        <p:spPr bwMode="auto">
          <a:xfrm flipH="1" flipV="1">
            <a:off x="6858000" y="39624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603" name="Line 186"/>
          <p:cNvSpPr>
            <a:spLocks noChangeShapeType="1"/>
          </p:cNvSpPr>
          <p:nvPr/>
        </p:nvSpPr>
        <p:spPr bwMode="auto">
          <a:xfrm flipV="1">
            <a:off x="6135688" y="3962400"/>
            <a:ext cx="417512" cy="422275"/>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604" name="Line 187"/>
          <p:cNvSpPr>
            <a:spLocks noChangeShapeType="1"/>
          </p:cNvSpPr>
          <p:nvPr/>
        </p:nvSpPr>
        <p:spPr bwMode="auto">
          <a:xfrm flipV="1">
            <a:off x="5486400" y="45720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605" name="Rectangle 188"/>
          <p:cNvSpPr>
            <a:spLocks noChangeArrowheads="1"/>
          </p:cNvSpPr>
          <p:nvPr/>
        </p:nvSpPr>
        <p:spPr bwMode="auto">
          <a:xfrm>
            <a:off x="7239000" y="43275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4606" name="Rectangle 189"/>
          <p:cNvSpPr>
            <a:spLocks noChangeArrowheads="1"/>
          </p:cNvSpPr>
          <p:nvPr/>
        </p:nvSpPr>
        <p:spPr bwMode="auto">
          <a:xfrm>
            <a:off x="7218363" y="50133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4607" name="Line 190"/>
          <p:cNvSpPr>
            <a:spLocks noChangeShapeType="1"/>
          </p:cNvSpPr>
          <p:nvPr/>
        </p:nvSpPr>
        <p:spPr bwMode="auto">
          <a:xfrm flipV="1">
            <a:off x="7391400" y="46482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608" name="Rectangle 191"/>
          <p:cNvSpPr>
            <a:spLocks noChangeArrowheads="1"/>
          </p:cNvSpPr>
          <p:nvPr/>
        </p:nvSpPr>
        <p:spPr bwMode="auto">
          <a:xfrm>
            <a:off x="5181600" y="49371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4609" name="Rectangle 192"/>
          <p:cNvSpPr>
            <a:spLocks noChangeArrowheads="1"/>
          </p:cNvSpPr>
          <p:nvPr/>
        </p:nvSpPr>
        <p:spPr bwMode="auto">
          <a:xfrm>
            <a:off x="5181600" y="56229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4610" name="Line 193"/>
          <p:cNvSpPr>
            <a:spLocks noChangeShapeType="1"/>
          </p:cNvSpPr>
          <p:nvPr/>
        </p:nvSpPr>
        <p:spPr bwMode="auto">
          <a:xfrm flipV="1">
            <a:off x="5354638" y="52578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4611" name="Rectangle 194"/>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3713711691"/>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1327150" y="1966913"/>
            <a:ext cx="7200900" cy="822325"/>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Times New Roman" pitchFamily="18" charset="0"/>
                <a:ea typeface="楷体_GB2312" pitchFamily="49" charset="-122"/>
              </a:rPr>
              <a:t>步骤二  </a:t>
            </a:r>
            <a:r>
              <a:rPr lang="zh-CN" altLang="en-US">
                <a:solidFill>
                  <a:srgbClr val="333399"/>
                </a:solidFill>
                <a:latin typeface="Times New Roman" pitchFamily="18" charset="0"/>
                <a:ea typeface="楷体_GB2312" pitchFamily="49" charset="-122"/>
              </a:rPr>
              <a:t>为分析树中所有结点的每个属性建立一个</a:t>
            </a:r>
          </a:p>
          <a:p>
            <a:pPr>
              <a:buFont typeface="Symbol" pitchFamily="18" charset="2"/>
              <a:buNone/>
            </a:pPr>
            <a:r>
              <a:rPr lang="zh-CN" altLang="en-US">
                <a:solidFill>
                  <a:srgbClr val="333399"/>
                </a:solidFill>
                <a:latin typeface="Times New Roman" pitchFamily="18" charset="0"/>
                <a:ea typeface="楷体_GB2312" pitchFamily="49" charset="-122"/>
              </a:rPr>
              <a:t>    依赖图中的结点，并给定一个标记序号</a:t>
            </a:r>
          </a:p>
        </p:txBody>
      </p:sp>
      <p:sp>
        <p:nvSpPr>
          <p:cNvPr id="25603"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04"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05"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06"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07" name="Text Box 18"/>
          <p:cNvSpPr txBox="1">
            <a:spLocks noChangeArrowheads="1"/>
          </p:cNvSpPr>
          <p:nvPr/>
        </p:nvSpPr>
        <p:spPr bwMode="auto">
          <a:xfrm>
            <a:off x="762000" y="12192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基于</a:t>
            </a:r>
            <a:r>
              <a:rPr lang="zh-CN" altLang="en-US" sz="2800">
                <a:solidFill>
                  <a:srgbClr val="333399"/>
                </a:solidFill>
                <a:latin typeface="Times New Roman" pitchFamily="18" charset="0"/>
                <a:ea typeface="楷体_GB2312" pitchFamily="49" charset="-122"/>
              </a:rPr>
              <a:t>树遍历的计算方法</a:t>
            </a:r>
            <a:r>
              <a:rPr lang="zh-CN" altLang="en-US" sz="2800">
                <a:solidFill>
                  <a:srgbClr val="800080"/>
                </a:solidFill>
                <a:latin typeface="楷体_GB2312" pitchFamily="49" charset="-122"/>
                <a:ea typeface="楷体_GB2312" pitchFamily="49" charset="-122"/>
              </a:rPr>
              <a:t>举例</a:t>
            </a:r>
            <a:endParaRPr lang="zh-CN" altLang="en-US" sz="2800">
              <a:solidFill>
                <a:srgbClr val="333399"/>
              </a:solidFill>
              <a:latin typeface="楷体_GB2312" pitchFamily="49" charset="-122"/>
              <a:ea typeface="楷体_GB2312" pitchFamily="49" charset="-122"/>
            </a:endParaRPr>
          </a:p>
        </p:txBody>
      </p:sp>
      <p:sp>
        <p:nvSpPr>
          <p:cNvPr id="25608" name="Rectangle 46"/>
          <p:cNvSpPr>
            <a:spLocks noChangeArrowheads="1"/>
          </p:cNvSpPr>
          <p:nvPr/>
        </p:nvSpPr>
        <p:spPr bwMode="auto">
          <a:xfrm>
            <a:off x="2443163" y="45894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5609" name="Rectangle 47"/>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5610" name="Line 48"/>
          <p:cNvSpPr>
            <a:spLocks noChangeShapeType="1"/>
          </p:cNvSpPr>
          <p:nvPr/>
        </p:nvSpPr>
        <p:spPr bwMode="auto">
          <a:xfrm flipH="1" flipV="1">
            <a:off x="3505200" y="42672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11" name="Line 49"/>
          <p:cNvSpPr>
            <a:spLocks noChangeShapeType="1"/>
          </p:cNvSpPr>
          <p:nvPr/>
        </p:nvSpPr>
        <p:spPr bwMode="auto">
          <a:xfrm flipV="1">
            <a:off x="2819400" y="42672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12" name="Line 50"/>
          <p:cNvSpPr>
            <a:spLocks noChangeShapeType="1"/>
          </p:cNvSpPr>
          <p:nvPr/>
        </p:nvSpPr>
        <p:spPr bwMode="auto">
          <a:xfrm flipV="1">
            <a:off x="2133600" y="48768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13" name="Rectangle 51"/>
          <p:cNvSpPr>
            <a:spLocks noChangeArrowheads="1"/>
          </p:cNvSpPr>
          <p:nvPr/>
        </p:nvSpPr>
        <p:spPr bwMode="auto">
          <a:xfrm>
            <a:off x="4768850" y="3429000"/>
            <a:ext cx="41275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N</a:t>
            </a:r>
          </a:p>
        </p:txBody>
      </p:sp>
      <p:sp>
        <p:nvSpPr>
          <p:cNvPr id="25614" name="Line 52"/>
          <p:cNvSpPr>
            <a:spLocks noChangeShapeType="1"/>
          </p:cNvSpPr>
          <p:nvPr/>
        </p:nvSpPr>
        <p:spPr bwMode="auto">
          <a:xfrm flipH="1" flipV="1">
            <a:off x="5105400" y="3733800"/>
            <a:ext cx="1447800" cy="5334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15" name="Line 53"/>
          <p:cNvSpPr>
            <a:spLocks noChangeShapeType="1"/>
          </p:cNvSpPr>
          <p:nvPr/>
        </p:nvSpPr>
        <p:spPr bwMode="auto">
          <a:xfrm flipV="1">
            <a:off x="3522663" y="3733800"/>
            <a:ext cx="1277937" cy="41433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16" name="Rectangle 54"/>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5617" name="Rectangle 55"/>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5618" name="Rectangle 56"/>
          <p:cNvSpPr>
            <a:spLocks noChangeArrowheads="1"/>
          </p:cNvSpPr>
          <p:nvPr/>
        </p:nvSpPr>
        <p:spPr bwMode="auto">
          <a:xfrm>
            <a:off x="3865563" y="53181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5619" name="Line 57"/>
          <p:cNvSpPr>
            <a:spLocks noChangeShapeType="1"/>
          </p:cNvSpPr>
          <p:nvPr/>
        </p:nvSpPr>
        <p:spPr bwMode="auto">
          <a:xfrm flipV="1">
            <a:off x="4038600" y="49530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20" name="Line 58"/>
          <p:cNvSpPr>
            <a:spLocks noChangeShapeType="1"/>
          </p:cNvSpPr>
          <p:nvPr/>
        </p:nvSpPr>
        <p:spPr bwMode="auto">
          <a:xfrm flipH="1" flipV="1">
            <a:off x="4948238" y="3733800"/>
            <a:ext cx="4762"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21" name="Rectangle 59"/>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lgn="ctr"/>
            <a:r>
              <a:rPr lang="en-US" altLang="zh-CN" i="1">
                <a:solidFill>
                  <a:srgbClr val="333399"/>
                </a:solidFill>
                <a:latin typeface="Arial" pitchFamily="34" charset="0"/>
                <a:ea typeface="楷体_GB2312" pitchFamily="49" charset="-122"/>
              </a:rPr>
              <a:t>.</a:t>
            </a:r>
          </a:p>
        </p:txBody>
      </p:sp>
      <p:sp>
        <p:nvSpPr>
          <p:cNvPr id="25622" name="Rectangle 60"/>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5623" name="Rectangle 61"/>
          <p:cNvSpPr>
            <a:spLocks noChangeArrowheads="1"/>
          </p:cNvSpPr>
          <p:nvPr/>
        </p:nvSpPr>
        <p:spPr bwMode="auto">
          <a:xfrm>
            <a:off x="1828800" y="59277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5624" name="Line 62"/>
          <p:cNvSpPr>
            <a:spLocks noChangeShapeType="1"/>
          </p:cNvSpPr>
          <p:nvPr/>
        </p:nvSpPr>
        <p:spPr bwMode="auto">
          <a:xfrm flipV="1">
            <a:off x="2001838" y="55626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25" name="Rectangle 63"/>
          <p:cNvSpPr>
            <a:spLocks noChangeArrowheads="1"/>
          </p:cNvSpPr>
          <p:nvPr/>
        </p:nvSpPr>
        <p:spPr bwMode="auto">
          <a:xfrm>
            <a:off x="5795963" y="46656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5626" name="Line 64"/>
          <p:cNvSpPr>
            <a:spLocks noChangeShapeType="1"/>
          </p:cNvSpPr>
          <p:nvPr/>
        </p:nvSpPr>
        <p:spPr bwMode="auto">
          <a:xfrm flipH="1" flipV="1">
            <a:off x="6858000" y="43434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27" name="Line 65"/>
          <p:cNvSpPr>
            <a:spLocks noChangeShapeType="1"/>
          </p:cNvSpPr>
          <p:nvPr/>
        </p:nvSpPr>
        <p:spPr bwMode="auto">
          <a:xfrm flipV="1">
            <a:off x="6135688" y="4343400"/>
            <a:ext cx="417512" cy="422275"/>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28" name="Line 66"/>
          <p:cNvSpPr>
            <a:spLocks noChangeShapeType="1"/>
          </p:cNvSpPr>
          <p:nvPr/>
        </p:nvSpPr>
        <p:spPr bwMode="auto">
          <a:xfrm flipV="1">
            <a:off x="5486400" y="49530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29" name="Rectangle 67"/>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5630" name="Rectangle 68"/>
          <p:cNvSpPr>
            <a:spLocks noChangeArrowheads="1"/>
          </p:cNvSpPr>
          <p:nvPr/>
        </p:nvSpPr>
        <p:spPr bwMode="auto">
          <a:xfrm>
            <a:off x="7218363" y="53943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5631" name="Line 69"/>
          <p:cNvSpPr>
            <a:spLocks noChangeShapeType="1"/>
          </p:cNvSpPr>
          <p:nvPr/>
        </p:nvSpPr>
        <p:spPr bwMode="auto">
          <a:xfrm flipV="1">
            <a:off x="7391400" y="50292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32" name="Rectangle 70"/>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5633" name="Rectangle 71"/>
          <p:cNvSpPr>
            <a:spLocks noChangeArrowheads="1"/>
          </p:cNvSpPr>
          <p:nvPr/>
        </p:nvSpPr>
        <p:spPr bwMode="auto">
          <a:xfrm>
            <a:off x="5181600" y="60039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5634" name="Line 72"/>
          <p:cNvSpPr>
            <a:spLocks noChangeShapeType="1"/>
          </p:cNvSpPr>
          <p:nvPr/>
        </p:nvSpPr>
        <p:spPr bwMode="auto">
          <a:xfrm flipV="1">
            <a:off x="5354638" y="56388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nvGrpSpPr>
          <p:cNvPr id="2" name="Group 126"/>
          <p:cNvGrpSpPr>
            <a:grpSpLocks/>
          </p:cNvGrpSpPr>
          <p:nvPr/>
        </p:nvGrpSpPr>
        <p:grpSpPr bwMode="auto">
          <a:xfrm>
            <a:off x="5029200" y="3048000"/>
            <a:ext cx="990600" cy="533400"/>
            <a:chOff x="3168" y="1920"/>
            <a:chExt cx="624" cy="336"/>
          </a:xfrm>
        </p:grpSpPr>
        <p:sp>
          <p:nvSpPr>
            <p:cNvPr id="25685" name="Rectangle 75"/>
            <p:cNvSpPr>
              <a:spLocks noChangeArrowheads="1"/>
            </p:cNvSpPr>
            <p:nvPr/>
          </p:nvSpPr>
          <p:spPr bwMode="auto">
            <a:xfrm>
              <a:off x="3312" y="1920"/>
              <a:ext cx="4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86" name="Line 77"/>
            <p:cNvSpPr>
              <a:spLocks noChangeShapeType="1"/>
            </p:cNvSpPr>
            <p:nvPr/>
          </p:nvSpPr>
          <p:spPr bwMode="auto">
            <a:xfrm flipH="1">
              <a:off x="3168" y="2064"/>
              <a:ext cx="192" cy="192"/>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3" name="Group 78"/>
          <p:cNvGrpSpPr>
            <a:grpSpLocks/>
          </p:cNvGrpSpPr>
          <p:nvPr/>
        </p:nvGrpSpPr>
        <p:grpSpPr bwMode="auto">
          <a:xfrm>
            <a:off x="2133600" y="3352800"/>
            <a:ext cx="2438400" cy="1066800"/>
            <a:chOff x="1392" y="2016"/>
            <a:chExt cx="1440" cy="672"/>
          </a:xfrm>
        </p:grpSpPr>
        <p:sp>
          <p:nvSpPr>
            <p:cNvPr id="25679" name="Rectangle 79"/>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80" name="Rectangle 80"/>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81" name="Rectangle 81"/>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5682" name="Line 82"/>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83" name="Line 83"/>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84" name="Line 84"/>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4" name="Group 85"/>
          <p:cNvGrpSpPr>
            <a:grpSpLocks/>
          </p:cNvGrpSpPr>
          <p:nvPr/>
        </p:nvGrpSpPr>
        <p:grpSpPr bwMode="auto">
          <a:xfrm>
            <a:off x="1524000" y="4556125"/>
            <a:ext cx="2209800" cy="869950"/>
            <a:chOff x="960" y="2774"/>
            <a:chExt cx="1392" cy="548"/>
          </a:xfrm>
        </p:grpSpPr>
        <p:sp>
          <p:nvSpPr>
            <p:cNvPr id="25673" name="Rectangle 86"/>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5</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5674" name="Rectangle 87"/>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75" name="Rectangle 88"/>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76" name="Line 89"/>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77" name="Line 90"/>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78" name="Line 91"/>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5" name="Group 92"/>
          <p:cNvGrpSpPr>
            <a:grpSpLocks/>
          </p:cNvGrpSpPr>
          <p:nvPr/>
        </p:nvGrpSpPr>
        <p:grpSpPr bwMode="auto">
          <a:xfrm>
            <a:off x="914400" y="5241925"/>
            <a:ext cx="2286000" cy="701675"/>
            <a:chOff x="576" y="3206"/>
            <a:chExt cx="1440" cy="442"/>
          </a:xfrm>
        </p:grpSpPr>
        <p:sp>
          <p:nvSpPr>
            <p:cNvPr id="25669" name="Rectangle 93"/>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70" name="Rectangle 94"/>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71" name="Line 95"/>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72" name="Line 96"/>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6" name="Group 97"/>
          <p:cNvGrpSpPr>
            <a:grpSpLocks/>
          </p:cNvGrpSpPr>
          <p:nvPr/>
        </p:nvGrpSpPr>
        <p:grpSpPr bwMode="auto">
          <a:xfrm>
            <a:off x="4038600" y="4327525"/>
            <a:ext cx="1143000" cy="1098550"/>
            <a:chOff x="2544" y="2630"/>
            <a:chExt cx="720" cy="692"/>
          </a:xfrm>
        </p:grpSpPr>
        <p:sp>
          <p:nvSpPr>
            <p:cNvPr id="25665" name="Rectangle 98"/>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66" name="Rectangle 99"/>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67" name="Line 100"/>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68" name="Line 101"/>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7" name="Group 102"/>
          <p:cNvGrpSpPr>
            <a:grpSpLocks/>
          </p:cNvGrpSpPr>
          <p:nvPr/>
        </p:nvGrpSpPr>
        <p:grpSpPr bwMode="auto">
          <a:xfrm>
            <a:off x="4191000" y="5562600"/>
            <a:ext cx="2362200" cy="549275"/>
            <a:chOff x="2640" y="3408"/>
            <a:chExt cx="1488" cy="346"/>
          </a:xfrm>
        </p:grpSpPr>
        <p:sp>
          <p:nvSpPr>
            <p:cNvPr id="25661" name="Rectangle 103"/>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62" name="Rectangle 104"/>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63" name="Line 105"/>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64" name="Line 106"/>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8" name="Group 107"/>
          <p:cNvGrpSpPr>
            <a:grpSpLocks/>
          </p:cNvGrpSpPr>
          <p:nvPr/>
        </p:nvGrpSpPr>
        <p:grpSpPr bwMode="auto">
          <a:xfrm>
            <a:off x="4724400" y="4632325"/>
            <a:ext cx="2362200" cy="869950"/>
            <a:chOff x="2976" y="2822"/>
            <a:chExt cx="1488" cy="548"/>
          </a:xfrm>
        </p:grpSpPr>
        <p:sp>
          <p:nvSpPr>
            <p:cNvPr id="25655" name="Rectangle 108"/>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15</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5656" name="Rectangle 109"/>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57" name="Rectangle 110"/>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58" name="Line 111"/>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59" name="Line 112"/>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60" name="Line 113"/>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9" name="Group 114"/>
          <p:cNvGrpSpPr>
            <a:grpSpLocks/>
          </p:cNvGrpSpPr>
          <p:nvPr/>
        </p:nvGrpSpPr>
        <p:grpSpPr bwMode="auto">
          <a:xfrm>
            <a:off x="5334000" y="3429000"/>
            <a:ext cx="2819400" cy="1082675"/>
            <a:chOff x="3360" y="2064"/>
            <a:chExt cx="1776" cy="682"/>
          </a:xfrm>
        </p:grpSpPr>
        <p:sp>
          <p:nvSpPr>
            <p:cNvPr id="25649" name="Rectangle 115"/>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5650" name="Rectangle 116"/>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51" name="Rectangle 117"/>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52" name="Line 118"/>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53" name="Line 119"/>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54" name="Line 120"/>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10" name="Group 121"/>
          <p:cNvGrpSpPr>
            <a:grpSpLocks/>
          </p:cNvGrpSpPr>
          <p:nvPr/>
        </p:nvGrpSpPr>
        <p:grpSpPr bwMode="auto">
          <a:xfrm>
            <a:off x="7543800" y="4648200"/>
            <a:ext cx="1143000" cy="930275"/>
            <a:chOff x="4752" y="2832"/>
            <a:chExt cx="720" cy="586"/>
          </a:xfrm>
        </p:grpSpPr>
        <p:sp>
          <p:nvSpPr>
            <p:cNvPr id="25645" name="Rectangle 122"/>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5646" name="Rectangle 123"/>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5647" name="Line 124"/>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5648" name="Line 125"/>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
        <p:nvSpPr>
          <p:cNvPr id="25644" name="Rectangle 12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75167707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24"/>
          <p:cNvSpPr>
            <a:spLocks noChangeArrowheads="1"/>
          </p:cNvSpPr>
          <p:nvPr/>
        </p:nvSpPr>
        <p:spPr bwMode="auto">
          <a:xfrm>
            <a:off x="1327150" y="1905000"/>
            <a:ext cx="72009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Times New Roman" pitchFamily="18" charset="0"/>
                <a:ea typeface="楷体_GB2312" pitchFamily="49" charset="-122"/>
              </a:rPr>
              <a:t>步骤三  </a:t>
            </a:r>
            <a:r>
              <a:rPr lang="zh-CN" altLang="en-US">
                <a:solidFill>
                  <a:srgbClr val="333399"/>
                </a:solidFill>
                <a:latin typeface="Times New Roman" pitchFamily="18" charset="0"/>
                <a:ea typeface="楷体_GB2312" pitchFamily="49" charset="-122"/>
              </a:rPr>
              <a:t>根据语义动作，建立依赖图中的有向边</a:t>
            </a:r>
          </a:p>
        </p:txBody>
      </p:sp>
      <p:sp>
        <p:nvSpPr>
          <p:cNvPr id="26627" name="AutoShape 12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28" name="AutoShape 12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29" name="AutoShape 12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30" name="AutoShape 12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31" name="Text Box 129"/>
          <p:cNvSpPr txBox="1">
            <a:spLocks noChangeArrowheads="1"/>
          </p:cNvSpPr>
          <p:nvPr/>
        </p:nvSpPr>
        <p:spPr bwMode="auto">
          <a:xfrm>
            <a:off x="762000" y="12192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基于</a:t>
            </a:r>
            <a:r>
              <a:rPr lang="zh-CN" altLang="en-US" sz="2800">
                <a:solidFill>
                  <a:srgbClr val="333399"/>
                </a:solidFill>
                <a:latin typeface="Times New Roman" pitchFamily="18" charset="0"/>
                <a:ea typeface="楷体_GB2312" pitchFamily="49" charset="-122"/>
              </a:rPr>
              <a:t>树遍历的计算方法</a:t>
            </a:r>
            <a:r>
              <a:rPr lang="zh-CN" altLang="en-US" sz="2800">
                <a:solidFill>
                  <a:srgbClr val="800080"/>
                </a:solidFill>
                <a:latin typeface="楷体_GB2312" pitchFamily="49" charset="-122"/>
                <a:ea typeface="楷体_GB2312" pitchFamily="49" charset="-122"/>
              </a:rPr>
              <a:t>举例</a:t>
            </a:r>
            <a:endParaRPr lang="zh-CN" altLang="en-US" sz="2800">
              <a:solidFill>
                <a:srgbClr val="333399"/>
              </a:solidFill>
              <a:latin typeface="楷体_GB2312" pitchFamily="49" charset="-122"/>
              <a:ea typeface="楷体_GB2312" pitchFamily="49" charset="-122"/>
            </a:endParaRPr>
          </a:p>
        </p:txBody>
      </p:sp>
      <p:sp>
        <p:nvSpPr>
          <p:cNvPr id="26632" name="Rectangle 130"/>
          <p:cNvSpPr>
            <a:spLocks noChangeArrowheads="1"/>
          </p:cNvSpPr>
          <p:nvPr/>
        </p:nvSpPr>
        <p:spPr bwMode="auto">
          <a:xfrm>
            <a:off x="2443163" y="47418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6633" name="Rectangle 131"/>
          <p:cNvSpPr>
            <a:spLocks noChangeArrowheads="1"/>
          </p:cNvSpPr>
          <p:nvPr/>
        </p:nvSpPr>
        <p:spPr bwMode="auto">
          <a:xfrm>
            <a:off x="3162300" y="4156075"/>
            <a:ext cx="3429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6634" name="Line 132"/>
          <p:cNvSpPr>
            <a:spLocks noChangeShapeType="1"/>
          </p:cNvSpPr>
          <p:nvPr/>
        </p:nvSpPr>
        <p:spPr bwMode="auto">
          <a:xfrm flipH="1" flipV="1">
            <a:off x="3505200" y="44196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35" name="Line 133"/>
          <p:cNvSpPr>
            <a:spLocks noChangeShapeType="1"/>
          </p:cNvSpPr>
          <p:nvPr/>
        </p:nvSpPr>
        <p:spPr bwMode="auto">
          <a:xfrm flipV="1">
            <a:off x="2819400" y="44196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36" name="Line 134"/>
          <p:cNvSpPr>
            <a:spLocks noChangeShapeType="1"/>
          </p:cNvSpPr>
          <p:nvPr/>
        </p:nvSpPr>
        <p:spPr bwMode="auto">
          <a:xfrm flipV="1">
            <a:off x="2133600" y="50292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37" name="Rectangle 135"/>
          <p:cNvSpPr>
            <a:spLocks noChangeArrowheads="1"/>
          </p:cNvSpPr>
          <p:nvPr/>
        </p:nvSpPr>
        <p:spPr bwMode="auto">
          <a:xfrm>
            <a:off x="4768850" y="3581400"/>
            <a:ext cx="41275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N</a:t>
            </a:r>
          </a:p>
        </p:txBody>
      </p:sp>
      <p:sp>
        <p:nvSpPr>
          <p:cNvPr id="26638" name="Line 136"/>
          <p:cNvSpPr>
            <a:spLocks noChangeShapeType="1"/>
          </p:cNvSpPr>
          <p:nvPr/>
        </p:nvSpPr>
        <p:spPr bwMode="auto">
          <a:xfrm flipH="1" flipV="1">
            <a:off x="5105400" y="3886200"/>
            <a:ext cx="1447800" cy="5334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39" name="Line 137"/>
          <p:cNvSpPr>
            <a:spLocks noChangeShapeType="1"/>
          </p:cNvSpPr>
          <p:nvPr/>
        </p:nvSpPr>
        <p:spPr bwMode="auto">
          <a:xfrm flipV="1">
            <a:off x="3522663" y="3886200"/>
            <a:ext cx="1277937" cy="41433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40" name="Rectangle 138"/>
          <p:cNvSpPr>
            <a:spLocks noChangeArrowheads="1"/>
          </p:cNvSpPr>
          <p:nvPr/>
        </p:nvSpPr>
        <p:spPr bwMode="auto">
          <a:xfrm>
            <a:off x="6545263" y="4251325"/>
            <a:ext cx="3889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6641" name="Rectangle 139"/>
          <p:cNvSpPr>
            <a:spLocks noChangeArrowheads="1"/>
          </p:cNvSpPr>
          <p:nvPr/>
        </p:nvSpPr>
        <p:spPr bwMode="auto">
          <a:xfrm>
            <a:off x="3886200" y="47847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6642" name="Rectangle 140"/>
          <p:cNvSpPr>
            <a:spLocks noChangeArrowheads="1"/>
          </p:cNvSpPr>
          <p:nvPr/>
        </p:nvSpPr>
        <p:spPr bwMode="auto">
          <a:xfrm>
            <a:off x="3865563" y="54705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6643" name="Line 141"/>
          <p:cNvSpPr>
            <a:spLocks noChangeShapeType="1"/>
          </p:cNvSpPr>
          <p:nvPr/>
        </p:nvSpPr>
        <p:spPr bwMode="auto">
          <a:xfrm flipV="1">
            <a:off x="4038600" y="51054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44" name="Line 142"/>
          <p:cNvSpPr>
            <a:spLocks noChangeShapeType="1"/>
          </p:cNvSpPr>
          <p:nvPr/>
        </p:nvSpPr>
        <p:spPr bwMode="auto">
          <a:xfrm flipH="1" flipV="1">
            <a:off x="4948238" y="3886200"/>
            <a:ext cx="4762"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45" name="Rectangle 143"/>
          <p:cNvSpPr>
            <a:spLocks noChangeArrowheads="1"/>
          </p:cNvSpPr>
          <p:nvPr/>
        </p:nvSpPr>
        <p:spPr bwMode="auto">
          <a:xfrm>
            <a:off x="4800600" y="4038600"/>
            <a:ext cx="312738" cy="457200"/>
          </a:xfrm>
          <a:prstGeom prst="rect">
            <a:avLst/>
          </a:prstGeom>
          <a:noFill/>
          <a:ln w="9525">
            <a:noFill/>
            <a:miter lim="800000"/>
            <a:headEnd/>
            <a:tailEnd/>
          </a:ln>
        </p:spPr>
        <p:txBody>
          <a:bodyPr>
            <a:spAutoFit/>
          </a:bodyPr>
          <a:lstStyle/>
          <a:p>
            <a:pPr algn="ctr"/>
            <a:r>
              <a:rPr lang="en-US" altLang="zh-CN" i="1">
                <a:solidFill>
                  <a:srgbClr val="333399"/>
                </a:solidFill>
                <a:latin typeface="Arial" pitchFamily="34" charset="0"/>
                <a:ea typeface="楷体_GB2312" pitchFamily="49" charset="-122"/>
              </a:rPr>
              <a:t>.</a:t>
            </a:r>
          </a:p>
        </p:txBody>
      </p:sp>
      <p:sp>
        <p:nvSpPr>
          <p:cNvPr id="26646" name="Rectangle 144"/>
          <p:cNvSpPr>
            <a:spLocks noChangeArrowheads="1"/>
          </p:cNvSpPr>
          <p:nvPr/>
        </p:nvSpPr>
        <p:spPr bwMode="auto">
          <a:xfrm>
            <a:off x="1828800" y="53943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6647" name="Rectangle 145"/>
          <p:cNvSpPr>
            <a:spLocks noChangeArrowheads="1"/>
          </p:cNvSpPr>
          <p:nvPr/>
        </p:nvSpPr>
        <p:spPr bwMode="auto">
          <a:xfrm>
            <a:off x="1828800" y="60801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6648" name="Line 146"/>
          <p:cNvSpPr>
            <a:spLocks noChangeShapeType="1"/>
          </p:cNvSpPr>
          <p:nvPr/>
        </p:nvSpPr>
        <p:spPr bwMode="auto">
          <a:xfrm flipV="1">
            <a:off x="2001838" y="57150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49" name="Rectangle 147"/>
          <p:cNvSpPr>
            <a:spLocks noChangeArrowheads="1"/>
          </p:cNvSpPr>
          <p:nvPr/>
        </p:nvSpPr>
        <p:spPr bwMode="auto">
          <a:xfrm>
            <a:off x="5795963" y="48180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6650" name="Line 148"/>
          <p:cNvSpPr>
            <a:spLocks noChangeShapeType="1"/>
          </p:cNvSpPr>
          <p:nvPr/>
        </p:nvSpPr>
        <p:spPr bwMode="auto">
          <a:xfrm flipH="1" flipV="1">
            <a:off x="6858000" y="44958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51" name="Line 149"/>
          <p:cNvSpPr>
            <a:spLocks noChangeShapeType="1"/>
          </p:cNvSpPr>
          <p:nvPr/>
        </p:nvSpPr>
        <p:spPr bwMode="auto">
          <a:xfrm flipV="1">
            <a:off x="6135688" y="4495800"/>
            <a:ext cx="417512" cy="422275"/>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52" name="Line 150"/>
          <p:cNvSpPr>
            <a:spLocks noChangeShapeType="1"/>
          </p:cNvSpPr>
          <p:nvPr/>
        </p:nvSpPr>
        <p:spPr bwMode="auto">
          <a:xfrm flipV="1">
            <a:off x="5486400" y="51054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53" name="Rectangle 151"/>
          <p:cNvSpPr>
            <a:spLocks noChangeArrowheads="1"/>
          </p:cNvSpPr>
          <p:nvPr/>
        </p:nvSpPr>
        <p:spPr bwMode="auto">
          <a:xfrm>
            <a:off x="7239000" y="48609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6654" name="Rectangle 152"/>
          <p:cNvSpPr>
            <a:spLocks noChangeArrowheads="1"/>
          </p:cNvSpPr>
          <p:nvPr/>
        </p:nvSpPr>
        <p:spPr bwMode="auto">
          <a:xfrm>
            <a:off x="7218363" y="55467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6655" name="Line 153"/>
          <p:cNvSpPr>
            <a:spLocks noChangeShapeType="1"/>
          </p:cNvSpPr>
          <p:nvPr/>
        </p:nvSpPr>
        <p:spPr bwMode="auto">
          <a:xfrm flipV="1">
            <a:off x="7391400" y="51816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56" name="Rectangle 154"/>
          <p:cNvSpPr>
            <a:spLocks noChangeArrowheads="1"/>
          </p:cNvSpPr>
          <p:nvPr/>
        </p:nvSpPr>
        <p:spPr bwMode="auto">
          <a:xfrm>
            <a:off x="5181600" y="5410200"/>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6657" name="Rectangle 155"/>
          <p:cNvSpPr>
            <a:spLocks noChangeArrowheads="1"/>
          </p:cNvSpPr>
          <p:nvPr/>
        </p:nvSpPr>
        <p:spPr bwMode="auto">
          <a:xfrm>
            <a:off x="5181600" y="61563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6658" name="Line 156"/>
          <p:cNvSpPr>
            <a:spLocks noChangeShapeType="1"/>
          </p:cNvSpPr>
          <p:nvPr/>
        </p:nvSpPr>
        <p:spPr bwMode="auto">
          <a:xfrm flipV="1">
            <a:off x="5354638" y="57912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59" name="Rectangle 159"/>
          <p:cNvSpPr>
            <a:spLocks noChangeArrowheads="1"/>
          </p:cNvSpPr>
          <p:nvPr/>
        </p:nvSpPr>
        <p:spPr bwMode="auto">
          <a:xfrm>
            <a:off x="5257800" y="3200400"/>
            <a:ext cx="7620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660" name="Line 161"/>
          <p:cNvSpPr>
            <a:spLocks noChangeShapeType="1"/>
          </p:cNvSpPr>
          <p:nvPr/>
        </p:nvSpPr>
        <p:spPr bwMode="auto">
          <a:xfrm flipH="1">
            <a:off x="5029200" y="3429000"/>
            <a:ext cx="304800" cy="30480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nvGrpSpPr>
          <p:cNvPr id="26661" name="Group 162"/>
          <p:cNvGrpSpPr>
            <a:grpSpLocks/>
          </p:cNvGrpSpPr>
          <p:nvPr/>
        </p:nvGrpSpPr>
        <p:grpSpPr bwMode="auto">
          <a:xfrm>
            <a:off x="2209800" y="3505200"/>
            <a:ext cx="2362200" cy="1066800"/>
            <a:chOff x="1392" y="2016"/>
            <a:chExt cx="1440" cy="672"/>
          </a:xfrm>
        </p:grpSpPr>
        <p:sp>
          <p:nvSpPr>
            <p:cNvPr id="26738" name="Rectangle 163"/>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39" name="Rectangle 164"/>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40" name="Rectangle 165"/>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6741" name="Line 166"/>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42" name="Line 167"/>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43" name="Line 168"/>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6662" name="Group 169"/>
          <p:cNvGrpSpPr>
            <a:grpSpLocks/>
          </p:cNvGrpSpPr>
          <p:nvPr/>
        </p:nvGrpSpPr>
        <p:grpSpPr bwMode="auto">
          <a:xfrm>
            <a:off x="1524000" y="4708525"/>
            <a:ext cx="2209800" cy="869950"/>
            <a:chOff x="960" y="2774"/>
            <a:chExt cx="1392" cy="548"/>
          </a:xfrm>
        </p:grpSpPr>
        <p:sp>
          <p:nvSpPr>
            <p:cNvPr id="26732" name="Rectangle 170"/>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5</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6733" name="Rectangle 171"/>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34" name="Rectangle 172"/>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35" name="Line 173"/>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36" name="Line 174"/>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37" name="Line 175"/>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6663" name="Group 176"/>
          <p:cNvGrpSpPr>
            <a:grpSpLocks/>
          </p:cNvGrpSpPr>
          <p:nvPr/>
        </p:nvGrpSpPr>
        <p:grpSpPr bwMode="auto">
          <a:xfrm>
            <a:off x="914400" y="5394325"/>
            <a:ext cx="2286000" cy="701675"/>
            <a:chOff x="576" y="3206"/>
            <a:chExt cx="1440" cy="442"/>
          </a:xfrm>
        </p:grpSpPr>
        <p:sp>
          <p:nvSpPr>
            <p:cNvPr id="26728" name="Rectangle 177"/>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29" name="Rectangle 178"/>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30" name="Line 179"/>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31" name="Line 180"/>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6664" name="Group 181"/>
          <p:cNvGrpSpPr>
            <a:grpSpLocks/>
          </p:cNvGrpSpPr>
          <p:nvPr/>
        </p:nvGrpSpPr>
        <p:grpSpPr bwMode="auto">
          <a:xfrm>
            <a:off x="4038600" y="4479925"/>
            <a:ext cx="1143000" cy="1098550"/>
            <a:chOff x="2544" y="2630"/>
            <a:chExt cx="720" cy="692"/>
          </a:xfrm>
        </p:grpSpPr>
        <p:sp>
          <p:nvSpPr>
            <p:cNvPr id="26724" name="Rectangle 182"/>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25" name="Rectangle 183"/>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26" name="Line 184"/>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27" name="Line 185"/>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6665" name="Group 186"/>
          <p:cNvGrpSpPr>
            <a:grpSpLocks/>
          </p:cNvGrpSpPr>
          <p:nvPr/>
        </p:nvGrpSpPr>
        <p:grpSpPr bwMode="auto">
          <a:xfrm>
            <a:off x="4191000" y="5715000"/>
            <a:ext cx="2362200" cy="549275"/>
            <a:chOff x="2640" y="3408"/>
            <a:chExt cx="1488" cy="346"/>
          </a:xfrm>
        </p:grpSpPr>
        <p:sp>
          <p:nvSpPr>
            <p:cNvPr id="26720" name="Rectangle 187"/>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21" name="Rectangle 188"/>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22" name="Line 189"/>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23" name="Line 190"/>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6666" name="Group 191"/>
          <p:cNvGrpSpPr>
            <a:grpSpLocks/>
          </p:cNvGrpSpPr>
          <p:nvPr/>
        </p:nvGrpSpPr>
        <p:grpSpPr bwMode="auto">
          <a:xfrm>
            <a:off x="4724400" y="4784725"/>
            <a:ext cx="2362200" cy="869950"/>
            <a:chOff x="2976" y="2822"/>
            <a:chExt cx="1488" cy="548"/>
          </a:xfrm>
        </p:grpSpPr>
        <p:sp>
          <p:nvSpPr>
            <p:cNvPr id="26714" name="Rectangle 192"/>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15</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6715" name="Rectangle 193"/>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16" name="Rectangle 194"/>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17" name="Line 195"/>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18" name="Line 196"/>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19" name="Line 197"/>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6667" name="Group 198"/>
          <p:cNvGrpSpPr>
            <a:grpSpLocks/>
          </p:cNvGrpSpPr>
          <p:nvPr/>
        </p:nvGrpSpPr>
        <p:grpSpPr bwMode="auto">
          <a:xfrm>
            <a:off x="5334000" y="3581400"/>
            <a:ext cx="2819400" cy="1082675"/>
            <a:chOff x="3360" y="2064"/>
            <a:chExt cx="1776" cy="682"/>
          </a:xfrm>
        </p:grpSpPr>
        <p:sp>
          <p:nvSpPr>
            <p:cNvPr id="26708" name="Rectangle 199"/>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6709" name="Rectangle 200"/>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10" name="Rectangle 201"/>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11" name="Line 202"/>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12" name="Line 203"/>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13" name="Line 204"/>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6668" name="Group 205"/>
          <p:cNvGrpSpPr>
            <a:grpSpLocks/>
          </p:cNvGrpSpPr>
          <p:nvPr/>
        </p:nvGrpSpPr>
        <p:grpSpPr bwMode="auto">
          <a:xfrm>
            <a:off x="7543800" y="4800600"/>
            <a:ext cx="1143000" cy="930275"/>
            <a:chOff x="4752" y="2832"/>
            <a:chExt cx="720" cy="586"/>
          </a:xfrm>
        </p:grpSpPr>
        <p:sp>
          <p:nvSpPr>
            <p:cNvPr id="26704" name="Rectangle 206"/>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6705" name="Rectangle 207"/>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6706" name="Line 208"/>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07" name="Line 209"/>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10" name="Group 230"/>
          <p:cNvGrpSpPr>
            <a:grpSpLocks/>
          </p:cNvGrpSpPr>
          <p:nvPr/>
        </p:nvGrpSpPr>
        <p:grpSpPr bwMode="auto">
          <a:xfrm>
            <a:off x="4495800" y="3505200"/>
            <a:ext cx="2819400" cy="838200"/>
            <a:chOff x="2832" y="2112"/>
            <a:chExt cx="1776" cy="528"/>
          </a:xfrm>
        </p:grpSpPr>
        <p:sp>
          <p:nvSpPr>
            <p:cNvPr id="26702" name="Line 210"/>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03" name="Line 211"/>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
        <p:nvSpPr>
          <p:cNvPr id="513238" name="Line 214"/>
          <p:cNvSpPr>
            <a:spLocks noChangeShapeType="1"/>
          </p:cNvSpPr>
          <p:nvPr/>
        </p:nvSpPr>
        <p:spPr bwMode="auto">
          <a:xfrm flipH="1">
            <a:off x="6096000" y="3886200"/>
            <a:ext cx="609600" cy="45720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nvGrpSpPr>
          <p:cNvPr id="11" name="Group 234"/>
          <p:cNvGrpSpPr>
            <a:grpSpLocks/>
          </p:cNvGrpSpPr>
          <p:nvPr/>
        </p:nvGrpSpPr>
        <p:grpSpPr bwMode="auto">
          <a:xfrm>
            <a:off x="3429000" y="4495800"/>
            <a:ext cx="4495800" cy="914400"/>
            <a:chOff x="2160" y="2832"/>
            <a:chExt cx="2832" cy="576"/>
          </a:xfrm>
        </p:grpSpPr>
        <p:sp>
          <p:nvSpPr>
            <p:cNvPr id="26698" name="Line 216"/>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99" name="Line 217"/>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00" name="Line 22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701" name="Line 22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12" name="Group 235"/>
          <p:cNvGrpSpPr>
            <a:grpSpLocks/>
          </p:cNvGrpSpPr>
          <p:nvPr/>
        </p:nvGrpSpPr>
        <p:grpSpPr bwMode="auto">
          <a:xfrm>
            <a:off x="1981200" y="4419600"/>
            <a:ext cx="3581400" cy="457200"/>
            <a:chOff x="1248" y="2784"/>
            <a:chExt cx="2256" cy="288"/>
          </a:xfrm>
        </p:grpSpPr>
        <p:sp>
          <p:nvSpPr>
            <p:cNvPr id="26696" name="Line 215"/>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97" name="Line 222"/>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13" name="Group 233"/>
          <p:cNvGrpSpPr>
            <a:grpSpLocks/>
          </p:cNvGrpSpPr>
          <p:nvPr/>
        </p:nvGrpSpPr>
        <p:grpSpPr bwMode="auto">
          <a:xfrm>
            <a:off x="3581400" y="3733800"/>
            <a:ext cx="4800600" cy="1143000"/>
            <a:chOff x="2256" y="2352"/>
            <a:chExt cx="3024" cy="720"/>
          </a:xfrm>
        </p:grpSpPr>
        <p:sp>
          <p:nvSpPr>
            <p:cNvPr id="26692" name="Line 218"/>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93" name="Line 219"/>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94" name="Line 223"/>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95" name="Line 224"/>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14" name="Group 237"/>
          <p:cNvGrpSpPr>
            <a:grpSpLocks/>
          </p:cNvGrpSpPr>
          <p:nvPr/>
        </p:nvGrpSpPr>
        <p:grpSpPr bwMode="auto">
          <a:xfrm>
            <a:off x="2819400" y="5486400"/>
            <a:ext cx="3505200" cy="457200"/>
            <a:chOff x="1776" y="3456"/>
            <a:chExt cx="2208" cy="288"/>
          </a:xfrm>
        </p:grpSpPr>
        <p:sp>
          <p:nvSpPr>
            <p:cNvPr id="26690" name="Line 225"/>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91" name="Line 226"/>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
        <p:nvSpPr>
          <p:cNvPr id="513253" name="Rectangle 229"/>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N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2</a:t>
            </a:r>
            <a:r>
              <a:rPr lang="en-US" altLang="zh-CN" sz="2000" b="0" i="1">
                <a:solidFill>
                  <a:srgbClr val="333399"/>
                </a:solidFill>
                <a:latin typeface="Arial" pitchFamily="34" charset="0"/>
                <a:ea typeface="楷体_GB2312" pitchFamily="49" charset="-122"/>
                <a:sym typeface="Symbol" pitchFamily="18" charset="2"/>
              </a:rPr>
              <a:t>  { N</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2</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p>
        </p:txBody>
      </p:sp>
      <p:sp>
        <p:nvSpPr>
          <p:cNvPr id="513255" name="Rectangle 231"/>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N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2</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2</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:=2</a:t>
            </a:r>
            <a:r>
              <a:rPr lang="en-US" altLang="zh-CN" sz="2000" b="0" baseline="30000">
                <a:solidFill>
                  <a:srgbClr val="333399"/>
                </a:solidFill>
                <a:latin typeface="Arial" pitchFamily="34" charset="0"/>
                <a:ea typeface="楷体_GB2312" pitchFamily="49" charset="-122"/>
              </a:rPr>
              <a:t>-</a:t>
            </a:r>
            <a:r>
              <a:rPr lang="en-US" altLang="zh-CN" sz="2000" i="1" baseline="30000">
                <a:solidFill>
                  <a:srgbClr val="333399"/>
                </a:solidFill>
                <a:latin typeface="Arial" pitchFamily="34" charset="0"/>
                <a:ea typeface="楷体_GB2312" pitchFamily="49" charset="-122"/>
                <a:sym typeface="Symbol" pitchFamily="18" charset="2"/>
              </a:rPr>
              <a:t>S</a:t>
            </a:r>
            <a:r>
              <a:rPr lang="en-US" altLang="zh-CN" sz="1400" baseline="30000">
                <a:solidFill>
                  <a:srgbClr val="333399"/>
                </a:solidFill>
                <a:latin typeface="Arial" pitchFamily="34" charset="0"/>
                <a:ea typeface="楷体_GB2312" pitchFamily="49" charset="-122"/>
                <a:sym typeface="Symbol" pitchFamily="18" charset="2"/>
              </a:rPr>
              <a:t>2</a:t>
            </a:r>
            <a:r>
              <a:rPr lang="en-US" altLang="zh-CN" sz="2000" baseline="30000">
                <a:solidFill>
                  <a:srgbClr val="333399"/>
                </a:solidFill>
                <a:latin typeface="Arial" pitchFamily="34" charset="0"/>
                <a:ea typeface="楷体_GB2312" pitchFamily="49" charset="-122"/>
                <a:sym typeface="Symbol" pitchFamily="18" charset="2"/>
              </a:rPr>
              <a:t>.</a:t>
            </a:r>
            <a:r>
              <a:rPr lang="en-US" altLang="zh-CN" sz="2000" i="1" baseline="30000">
                <a:solidFill>
                  <a:srgbClr val="333399"/>
                </a:solidFill>
                <a:latin typeface="Arial" pitchFamily="34" charset="0"/>
                <a:ea typeface="楷体_GB2312" pitchFamily="49" charset="-122"/>
              </a:rPr>
              <a:t>l</a:t>
            </a:r>
            <a:r>
              <a:rPr lang="en-US" altLang="zh-CN" sz="2000" b="0" baseline="3000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a:t>
            </a:r>
          </a:p>
        </p:txBody>
      </p:sp>
      <p:sp>
        <p:nvSpPr>
          <p:cNvPr id="513256" name="Rectangle 232"/>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b="0" i="1">
                <a:solidFill>
                  <a:srgbClr val="333399"/>
                </a:solidFill>
                <a:latin typeface="Arial" pitchFamily="34" charset="0"/>
                <a:ea typeface="楷体_GB2312" pitchFamily="49" charset="-122"/>
                <a:sym typeface="Symbol" pitchFamily="18" charset="2"/>
              </a:rPr>
              <a:t>B  { 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l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l </a:t>
            </a:r>
            <a:r>
              <a:rPr lang="en-US" altLang="zh-CN" sz="2000" b="0">
                <a:solidFill>
                  <a:srgbClr val="333399"/>
                </a:solidFill>
                <a:latin typeface="Arial" pitchFamily="34" charset="0"/>
                <a:ea typeface="楷体_GB2312" pitchFamily="49" charset="-122"/>
              </a:rPr>
              <a:t>+1 </a:t>
            </a:r>
            <a:r>
              <a:rPr lang="en-US" altLang="zh-CN" sz="2000" b="0" i="1">
                <a:solidFill>
                  <a:srgbClr val="333399"/>
                </a:solidFill>
                <a:latin typeface="Arial" pitchFamily="34" charset="0"/>
                <a:ea typeface="楷体_GB2312" pitchFamily="49" charset="-122"/>
                <a:sym typeface="Symbol" pitchFamily="18" charset="2"/>
              </a:rPr>
              <a:t>}</a:t>
            </a:r>
          </a:p>
        </p:txBody>
      </p:sp>
      <p:sp>
        <p:nvSpPr>
          <p:cNvPr id="513260" name="Rectangle 236"/>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b="0" i="1">
                <a:solidFill>
                  <a:srgbClr val="333399"/>
                </a:solidFill>
                <a:latin typeface="Arial" pitchFamily="34" charset="0"/>
                <a:ea typeface="楷体_GB2312" pitchFamily="49" charset="-122"/>
                <a:sym typeface="Symbol" pitchFamily="18" charset="2"/>
              </a:rPr>
              <a:t>B  { 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p>
        </p:txBody>
      </p:sp>
      <p:sp>
        <p:nvSpPr>
          <p:cNvPr id="513263" name="Rectangle 239"/>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 </a:t>
            </a: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1   { 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a:t>
            </a:r>
          </a:p>
        </p:txBody>
      </p:sp>
      <p:sp>
        <p:nvSpPr>
          <p:cNvPr id="513265" name="Rectangle 241"/>
          <p:cNvSpPr>
            <a:spLocks noChangeArrowheads="1"/>
          </p:cNvSpPr>
          <p:nvPr/>
        </p:nvSpPr>
        <p:spPr bwMode="auto">
          <a:xfrm>
            <a:off x="1676400" y="2574925"/>
            <a:ext cx="40386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b="0" i="1">
                <a:solidFill>
                  <a:srgbClr val="333399"/>
                </a:solidFill>
                <a:latin typeface="Arial" pitchFamily="34" charset="0"/>
                <a:ea typeface="楷体_GB2312" pitchFamily="49" charset="-122"/>
                <a:sym typeface="Symbol" pitchFamily="18" charset="2"/>
              </a:rPr>
              <a:t>B  { 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rPr>
              <a:t>:= 2</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p>
        </p:txBody>
      </p:sp>
      <p:sp>
        <p:nvSpPr>
          <p:cNvPr id="513266" name="Rectangle 242"/>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B  { 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a:t>
            </a:r>
          </a:p>
        </p:txBody>
      </p:sp>
      <p:sp>
        <p:nvSpPr>
          <p:cNvPr id="513267" name="Rectangle 243"/>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B  { 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a:t>
            </a:r>
          </a:p>
        </p:txBody>
      </p:sp>
      <p:grpSp>
        <p:nvGrpSpPr>
          <p:cNvPr id="15" name="Group 246"/>
          <p:cNvGrpSpPr>
            <a:grpSpLocks/>
          </p:cNvGrpSpPr>
          <p:nvPr/>
        </p:nvGrpSpPr>
        <p:grpSpPr bwMode="auto">
          <a:xfrm>
            <a:off x="1295400" y="5029200"/>
            <a:ext cx="5334000" cy="990600"/>
            <a:chOff x="816" y="3168"/>
            <a:chExt cx="3360" cy="624"/>
          </a:xfrm>
        </p:grpSpPr>
        <p:sp>
          <p:nvSpPr>
            <p:cNvPr id="26688" name="Line 244"/>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89" name="Line 245"/>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
        <p:nvSpPr>
          <p:cNvPr id="26684" name="Rectangle 24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grpSp>
        <p:nvGrpSpPr>
          <p:cNvPr id="16" name="Group 261"/>
          <p:cNvGrpSpPr>
            <a:grpSpLocks/>
          </p:cNvGrpSpPr>
          <p:nvPr/>
        </p:nvGrpSpPr>
        <p:grpSpPr bwMode="auto">
          <a:xfrm>
            <a:off x="1524000" y="5105400"/>
            <a:ext cx="6858000" cy="838200"/>
            <a:chOff x="960" y="3216"/>
            <a:chExt cx="4320" cy="528"/>
          </a:xfrm>
        </p:grpSpPr>
        <p:sp>
          <p:nvSpPr>
            <p:cNvPr id="26686" name="Line 227"/>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6687" name="Line 228"/>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Tree>
    <p:extLst>
      <p:ext uri="{BB962C8B-B14F-4D97-AF65-F5344CB8AC3E}">
        <p14:creationId xmlns:p14="http://schemas.microsoft.com/office/powerpoint/2010/main" val="261139294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253"/>
                                        </p:tgtEl>
                                        <p:attrNameLst>
                                          <p:attrName>style.visibility</p:attrName>
                                        </p:attrNameLst>
                                      </p:cBhvr>
                                      <p:to>
                                        <p:strVal val="visible"/>
                                      </p:to>
                                    </p:set>
                                  </p:childTnLst>
                                  <p:subTnLst>
                                    <p:set>
                                      <p:cBhvr override="childStyle">
                                        <p:cTn dur="1" fill="hold" display="0" masterRel="nextClick" afterEffect="1"/>
                                        <p:tgtEl>
                                          <p:spTgt spid="5132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13255"/>
                                        </p:tgtEl>
                                        <p:attrNameLst>
                                          <p:attrName>style.visibility</p:attrName>
                                        </p:attrNameLst>
                                      </p:cBhvr>
                                      <p:to>
                                        <p:strVal val="visible"/>
                                      </p:to>
                                    </p:set>
                                  </p:childTnLst>
                                  <p:subTnLst>
                                    <p:set>
                                      <p:cBhvr override="childStyle">
                                        <p:cTn dur="1" fill="hold" display="0" masterRel="nextClick" afterEffect="1"/>
                                        <p:tgtEl>
                                          <p:spTgt spid="51325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3238"/>
                                        </p:tgtEl>
                                        <p:attrNameLst>
                                          <p:attrName>style.visibility</p:attrName>
                                        </p:attrNameLst>
                                      </p:cBhvr>
                                      <p:to>
                                        <p:strVal val="visible"/>
                                      </p:to>
                                    </p:set>
                                    <p:animEffect transition="in" filter="dissolve">
                                      <p:cBhvr>
                                        <p:cTn id="20" dur="500"/>
                                        <p:tgtEl>
                                          <p:spTgt spid="5132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3265"/>
                                        </p:tgtEl>
                                        <p:attrNameLst>
                                          <p:attrName>style.visibility</p:attrName>
                                        </p:attrNameLst>
                                      </p:cBhvr>
                                      <p:to>
                                        <p:strVal val="visible"/>
                                      </p:to>
                                    </p:set>
                                  </p:childTnLst>
                                  <p:subTnLst>
                                    <p:set>
                                      <p:cBhvr override="childStyle">
                                        <p:cTn dur="1" fill="hold" display="0" masterRel="nextClick" afterEffect="1"/>
                                        <p:tgtEl>
                                          <p:spTgt spid="51326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13256"/>
                                        </p:tgtEl>
                                        <p:attrNameLst>
                                          <p:attrName>style.visibility</p:attrName>
                                        </p:attrNameLst>
                                      </p:cBhvr>
                                      <p:to>
                                        <p:strVal val="visible"/>
                                      </p:to>
                                    </p:set>
                                  </p:childTnLst>
                                  <p:subTnLst>
                                    <p:set>
                                      <p:cBhvr override="childStyle">
                                        <p:cTn dur="1" fill="hold" display="0" masterRel="nextClick" afterEffect="1"/>
                                        <p:tgtEl>
                                          <p:spTgt spid="51325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3260"/>
                                        </p:tgtEl>
                                        <p:attrNameLst>
                                          <p:attrName>style.visibility</p:attrName>
                                        </p:attrNameLst>
                                      </p:cBhvr>
                                      <p:to>
                                        <p:strVal val="visible"/>
                                      </p:to>
                                    </p:set>
                                  </p:childTnLst>
                                  <p:subTnLst>
                                    <p:set>
                                      <p:cBhvr override="childStyle">
                                        <p:cTn dur="1" fill="hold" display="0" masterRel="nextClick" afterEffect="1"/>
                                        <p:tgtEl>
                                          <p:spTgt spid="51326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13266"/>
                                        </p:tgtEl>
                                        <p:attrNameLst>
                                          <p:attrName>style.visibility</p:attrName>
                                        </p:attrNameLst>
                                      </p:cBhvr>
                                      <p:to>
                                        <p:strVal val="visible"/>
                                      </p:to>
                                    </p:set>
                                  </p:childTnLst>
                                  <p:subTnLst>
                                    <p:set>
                                      <p:cBhvr override="childStyle">
                                        <p:cTn dur="1" fill="hold" display="0" masterRel="nextClick" afterEffect="1"/>
                                        <p:tgtEl>
                                          <p:spTgt spid="51326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13267"/>
                                        </p:tgtEl>
                                        <p:attrNameLst>
                                          <p:attrName>style.visibility</p:attrName>
                                        </p:attrNameLst>
                                      </p:cBhvr>
                                      <p:to>
                                        <p:strVal val="visible"/>
                                      </p:to>
                                    </p:set>
                                  </p:childTnLst>
                                  <p:subTnLst>
                                    <p:set>
                                      <p:cBhvr override="childStyle">
                                        <p:cTn dur="1" fill="hold" display="0" masterRel="nextClick" afterEffect="1"/>
                                        <p:tgtEl>
                                          <p:spTgt spid="51326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13263"/>
                                        </p:tgtEl>
                                        <p:attrNameLst>
                                          <p:attrName>style.visibility</p:attrName>
                                        </p:attrNameLst>
                                      </p:cBhvr>
                                      <p:to>
                                        <p:strVal val="visible"/>
                                      </p:to>
                                    </p:set>
                                  </p:childTnLst>
                                  <p:subTnLst>
                                    <p:set>
                                      <p:cBhvr override="childStyle">
                                        <p:cTn dur="1" fill="hold" display="0" masterRel="nextClick" afterEffect="1"/>
                                        <p:tgtEl>
                                          <p:spTgt spid="51326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38" grpId="0" animBg="1"/>
      <p:bldP spid="513253" grpId="0" autoUpdateAnimBg="0"/>
      <p:bldP spid="513255" grpId="0" autoUpdateAnimBg="0"/>
      <p:bldP spid="513256" grpId="0" autoUpdateAnimBg="0"/>
      <p:bldP spid="513260" grpId="0" autoUpdateAnimBg="0"/>
      <p:bldP spid="513263" grpId="0" autoUpdateAnimBg="0"/>
      <p:bldP spid="513265" grpId="0" autoUpdateAnimBg="0"/>
      <p:bldP spid="513266" grpId="0" autoUpdateAnimBg="0"/>
      <p:bldP spid="51326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0"/>
          <p:cNvSpPr>
            <a:spLocks noChangeArrowheads="1"/>
          </p:cNvSpPr>
          <p:nvPr/>
        </p:nvSpPr>
        <p:spPr bwMode="auto">
          <a:xfrm>
            <a:off x="1327150" y="1676400"/>
            <a:ext cx="7200900" cy="1552575"/>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Times New Roman" pitchFamily="18" charset="0"/>
                <a:ea typeface="楷体_GB2312" pitchFamily="49" charset="-122"/>
              </a:rPr>
              <a:t>步骤四  </a:t>
            </a:r>
            <a:r>
              <a:rPr lang="zh-CN" altLang="en-US">
                <a:solidFill>
                  <a:srgbClr val="333399"/>
                </a:solidFill>
                <a:latin typeface="Times New Roman" pitchFamily="18" charset="0"/>
                <a:ea typeface="楷体_GB2312" pitchFamily="49" charset="-122"/>
              </a:rPr>
              <a:t>容易看出，该依赖图是无圈的，因此存在</a:t>
            </a:r>
          </a:p>
          <a:p>
            <a:pPr>
              <a:buFont typeface="Symbol" pitchFamily="18" charset="2"/>
              <a:buNone/>
            </a:pPr>
            <a:r>
              <a:rPr lang="zh-CN" altLang="en-US">
                <a:solidFill>
                  <a:srgbClr val="333399"/>
                </a:solidFill>
                <a:latin typeface="Times New Roman" pitchFamily="18" charset="0"/>
                <a:ea typeface="楷体_GB2312" pitchFamily="49" charset="-122"/>
              </a:rPr>
              <a:t>    拓扑排序</a:t>
            </a:r>
            <a:r>
              <a:rPr lang="en-US" altLang="zh-CN">
                <a:solidFill>
                  <a:srgbClr val="333399"/>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依任何一个拓扑排序，都能够顺利完成</a:t>
            </a:r>
          </a:p>
          <a:p>
            <a:pPr>
              <a:buFont typeface="Symbol" pitchFamily="18" charset="2"/>
              <a:buNone/>
            </a:pPr>
            <a:r>
              <a:rPr lang="zh-CN" altLang="en-US">
                <a:solidFill>
                  <a:srgbClr val="333399"/>
                </a:solidFill>
                <a:latin typeface="Times New Roman" pitchFamily="18" charset="0"/>
                <a:ea typeface="楷体_GB2312" pitchFamily="49" charset="-122"/>
              </a:rPr>
              <a:t>    属性值的计算</a:t>
            </a:r>
            <a:r>
              <a:rPr lang="en-US" altLang="zh-CN">
                <a:solidFill>
                  <a:srgbClr val="333399"/>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如下是一种可能的计算次序：</a:t>
            </a:r>
          </a:p>
          <a:p>
            <a:pPr>
              <a:buFont typeface="Symbol" pitchFamily="18" charset="2"/>
              <a:buNone/>
            </a:pPr>
            <a:r>
              <a:rPr lang="zh-CN" altLang="en-US">
                <a:solidFill>
                  <a:srgbClr val="333399"/>
                </a:solidFill>
                <a:latin typeface="Times New Roman" pitchFamily="18" charset="0"/>
                <a:ea typeface="楷体_GB2312" pitchFamily="49" charset="-122"/>
              </a:rPr>
              <a:t>     </a:t>
            </a:r>
            <a:r>
              <a:rPr lang="en-US" altLang="zh-CN">
                <a:solidFill>
                  <a:srgbClr val="333399"/>
                </a:solidFill>
                <a:latin typeface="Times New Roman" pitchFamily="18" charset="0"/>
                <a:ea typeface="楷体_GB2312" pitchFamily="49" charset="-122"/>
              </a:rPr>
              <a:t>3,5,2,6,10,8,9,7,11,4,15,12,13,16,20,18,21,19,17,14,1  </a:t>
            </a:r>
          </a:p>
        </p:txBody>
      </p:sp>
      <p:sp>
        <p:nvSpPr>
          <p:cNvPr id="2765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5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5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5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55" name="Text Box 25"/>
          <p:cNvSpPr txBox="1">
            <a:spLocks noChangeArrowheads="1"/>
          </p:cNvSpPr>
          <p:nvPr/>
        </p:nvSpPr>
        <p:spPr bwMode="auto">
          <a:xfrm>
            <a:off x="762000" y="10668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基于</a:t>
            </a:r>
            <a:r>
              <a:rPr lang="zh-CN" altLang="en-US" sz="2800">
                <a:solidFill>
                  <a:srgbClr val="333399"/>
                </a:solidFill>
                <a:latin typeface="Times New Roman" pitchFamily="18" charset="0"/>
                <a:ea typeface="楷体_GB2312" pitchFamily="49" charset="-122"/>
              </a:rPr>
              <a:t>树遍历的计算方法</a:t>
            </a:r>
            <a:r>
              <a:rPr lang="zh-CN" altLang="en-US" sz="2800">
                <a:solidFill>
                  <a:srgbClr val="800080"/>
                </a:solidFill>
                <a:latin typeface="楷体_GB2312" pitchFamily="49" charset="-122"/>
                <a:ea typeface="楷体_GB2312" pitchFamily="49" charset="-122"/>
              </a:rPr>
              <a:t>举例</a:t>
            </a:r>
            <a:endParaRPr lang="zh-CN" altLang="en-US" sz="2800">
              <a:solidFill>
                <a:srgbClr val="333399"/>
              </a:solidFill>
              <a:latin typeface="楷体_GB2312" pitchFamily="49" charset="-122"/>
              <a:ea typeface="楷体_GB2312" pitchFamily="49" charset="-122"/>
            </a:endParaRPr>
          </a:p>
        </p:txBody>
      </p:sp>
      <p:sp>
        <p:nvSpPr>
          <p:cNvPr id="27656" name="Rectangle 246"/>
          <p:cNvSpPr>
            <a:spLocks noChangeArrowheads="1"/>
          </p:cNvSpPr>
          <p:nvPr/>
        </p:nvSpPr>
        <p:spPr bwMode="auto">
          <a:xfrm>
            <a:off x="2443163" y="48180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7657" name="Rectangle 247"/>
          <p:cNvSpPr>
            <a:spLocks noChangeArrowheads="1"/>
          </p:cNvSpPr>
          <p:nvPr/>
        </p:nvSpPr>
        <p:spPr bwMode="auto">
          <a:xfrm>
            <a:off x="3162300" y="4232275"/>
            <a:ext cx="3429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7658" name="Line 248"/>
          <p:cNvSpPr>
            <a:spLocks noChangeShapeType="1"/>
          </p:cNvSpPr>
          <p:nvPr/>
        </p:nvSpPr>
        <p:spPr bwMode="auto">
          <a:xfrm flipH="1" flipV="1">
            <a:off x="3505200" y="44958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59" name="Line 249"/>
          <p:cNvSpPr>
            <a:spLocks noChangeShapeType="1"/>
          </p:cNvSpPr>
          <p:nvPr/>
        </p:nvSpPr>
        <p:spPr bwMode="auto">
          <a:xfrm flipV="1">
            <a:off x="2819400" y="44958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60" name="Line 250"/>
          <p:cNvSpPr>
            <a:spLocks noChangeShapeType="1"/>
          </p:cNvSpPr>
          <p:nvPr/>
        </p:nvSpPr>
        <p:spPr bwMode="auto">
          <a:xfrm flipV="1">
            <a:off x="2133600" y="51054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61" name="Rectangle 251"/>
          <p:cNvSpPr>
            <a:spLocks noChangeArrowheads="1"/>
          </p:cNvSpPr>
          <p:nvPr/>
        </p:nvSpPr>
        <p:spPr bwMode="auto">
          <a:xfrm>
            <a:off x="4768850" y="3657600"/>
            <a:ext cx="41275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N</a:t>
            </a:r>
          </a:p>
        </p:txBody>
      </p:sp>
      <p:sp>
        <p:nvSpPr>
          <p:cNvPr id="27662" name="Line 252"/>
          <p:cNvSpPr>
            <a:spLocks noChangeShapeType="1"/>
          </p:cNvSpPr>
          <p:nvPr/>
        </p:nvSpPr>
        <p:spPr bwMode="auto">
          <a:xfrm flipH="1" flipV="1">
            <a:off x="5105400" y="3962400"/>
            <a:ext cx="1447800" cy="5334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63" name="Line 253"/>
          <p:cNvSpPr>
            <a:spLocks noChangeShapeType="1"/>
          </p:cNvSpPr>
          <p:nvPr/>
        </p:nvSpPr>
        <p:spPr bwMode="auto">
          <a:xfrm flipV="1">
            <a:off x="3522663" y="3962400"/>
            <a:ext cx="1277937" cy="41433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64" name="Rectangle 254"/>
          <p:cNvSpPr>
            <a:spLocks noChangeArrowheads="1"/>
          </p:cNvSpPr>
          <p:nvPr/>
        </p:nvSpPr>
        <p:spPr bwMode="auto">
          <a:xfrm>
            <a:off x="6545263" y="4327525"/>
            <a:ext cx="3889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7665" name="Rectangle 255"/>
          <p:cNvSpPr>
            <a:spLocks noChangeArrowheads="1"/>
          </p:cNvSpPr>
          <p:nvPr/>
        </p:nvSpPr>
        <p:spPr bwMode="auto">
          <a:xfrm>
            <a:off x="3886200" y="48609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7666" name="Rectangle 256"/>
          <p:cNvSpPr>
            <a:spLocks noChangeArrowheads="1"/>
          </p:cNvSpPr>
          <p:nvPr/>
        </p:nvSpPr>
        <p:spPr bwMode="auto">
          <a:xfrm>
            <a:off x="3865563" y="55467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7667" name="Line 257"/>
          <p:cNvSpPr>
            <a:spLocks noChangeShapeType="1"/>
          </p:cNvSpPr>
          <p:nvPr/>
        </p:nvSpPr>
        <p:spPr bwMode="auto">
          <a:xfrm flipV="1">
            <a:off x="4038600" y="51816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68" name="Line 258"/>
          <p:cNvSpPr>
            <a:spLocks noChangeShapeType="1"/>
          </p:cNvSpPr>
          <p:nvPr/>
        </p:nvSpPr>
        <p:spPr bwMode="auto">
          <a:xfrm flipH="1" flipV="1">
            <a:off x="4948238" y="3962400"/>
            <a:ext cx="4762"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69" name="Rectangle 259"/>
          <p:cNvSpPr>
            <a:spLocks noChangeArrowheads="1"/>
          </p:cNvSpPr>
          <p:nvPr/>
        </p:nvSpPr>
        <p:spPr bwMode="auto">
          <a:xfrm>
            <a:off x="4800600" y="4114800"/>
            <a:ext cx="312738" cy="457200"/>
          </a:xfrm>
          <a:prstGeom prst="rect">
            <a:avLst/>
          </a:prstGeom>
          <a:noFill/>
          <a:ln w="9525">
            <a:noFill/>
            <a:miter lim="800000"/>
            <a:headEnd/>
            <a:tailEnd/>
          </a:ln>
        </p:spPr>
        <p:txBody>
          <a:bodyPr>
            <a:spAutoFit/>
          </a:bodyPr>
          <a:lstStyle/>
          <a:p>
            <a:pPr algn="ctr"/>
            <a:r>
              <a:rPr lang="en-US" altLang="zh-CN" i="1">
                <a:solidFill>
                  <a:srgbClr val="333399"/>
                </a:solidFill>
                <a:latin typeface="Arial" pitchFamily="34" charset="0"/>
                <a:ea typeface="楷体_GB2312" pitchFamily="49" charset="-122"/>
              </a:rPr>
              <a:t>.</a:t>
            </a:r>
          </a:p>
        </p:txBody>
      </p:sp>
      <p:sp>
        <p:nvSpPr>
          <p:cNvPr id="27670" name="Rectangle 260"/>
          <p:cNvSpPr>
            <a:spLocks noChangeArrowheads="1"/>
          </p:cNvSpPr>
          <p:nvPr/>
        </p:nvSpPr>
        <p:spPr bwMode="auto">
          <a:xfrm>
            <a:off x="1828800" y="54705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7671" name="Rectangle 261"/>
          <p:cNvSpPr>
            <a:spLocks noChangeArrowheads="1"/>
          </p:cNvSpPr>
          <p:nvPr/>
        </p:nvSpPr>
        <p:spPr bwMode="auto">
          <a:xfrm>
            <a:off x="1828800" y="61563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7672" name="Line 262"/>
          <p:cNvSpPr>
            <a:spLocks noChangeShapeType="1"/>
          </p:cNvSpPr>
          <p:nvPr/>
        </p:nvSpPr>
        <p:spPr bwMode="auto">
          <a:xfrm flipV="1">
            <a:off x="2001838" y="57912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73" name="Rectangle 263"/>
          <p:cNvSpPr>
            <a:spLocks noChangeArrowheads="1"/>
          </p:cNvSpPr>
          <p:nvPr/>
        </p:nvSpPr>
        <p:spPr bwMode="auto">
          <a:xfrm>
            <a:off x="5795963" y="4894263"/>
            <a:ext cx="354012"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S</a:t>
            </a:r>
          </a:p>
        </p:txBody>
      </p:sp>
      <p:sp>
        <p:nvSpPr>
          <p:cNvPr id="27674" name="Line 264"/>
          <p:cNvSpPr>
            <a:spLocks noChangeShapeType="1"/>
          </p:cNvSpPr>
          <p:nvPr/>
        </p:nvSpPr>
        <p:spPr bwMode="auto">
          <a:xfrm flipH="1" flipV="1">
            <a:off x="6858000" y="4572000"/>
            <a:ext cx="457200" cy="4572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75" name="Line 265"/>
          <p:cNvSpPr>
            <a:spLocks noChangeShapeType="1"/>
          </p:cNvSpPr>
          <p:nvPr/>
        </p:nvSpPr>
        <p:spPr bwMode="auto">
          <a:xfrm flipV="1">
            <a:off x="6135688" y="4572000"/>
            <a:ext cx="417512" cy="422275"/>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76" name="Line 266"/>
          <p:cNvSpPr>
            <a:spLocks noChangeShapeType="1"/>
          </p:cNvSpPr>
          <p:nvPr/>
        </p:nvSpPr>
        <p:spPr bwMode="auto">
          <a:xfrm flipV="1">
            <a:off x="5486400" y="5181600"/>
            <a:ext cx="38100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77" name="Rectangle 267"/>
          <p:cNvSpPr>
            <a:spLocks noChangeArrowheads="1"/>
          </p:cNvSpPr>
          <p:nvPr/>
        </p:nvSpPr>
        <p:spPr bwMode="auto">
          <a:xfrm>
            <a:off x="7239000" y="49371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7678" name="Rectangle 268"/>
          <p:cNvSpPr>
            <a:spLocks noChangeArrowheads="1"/>
          </p:cNvSpPr>
          <p:nvPr/>
        </p:nvSpPr>
        <p:spPr bwMode="auto">
          <a:xfrm>
            <a:off x="7218363" y="5622925"/>
            <a:ext cx="325437"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1</a:t>
            </a:r>
          </a:p>
        </p:txBody>
      </p:sp>
      <p:sp>
        <p:nvSpPr>
          <p:cNvPr id="27679" name="Line 269"/>
          <p:cNvSpPr>
            <a:spLocks noChangeShapeType="1"/>
          </p:cNvSpPr>
          <p:nvPr/>
        </p:nvSpPr>
        <p:spPr bwMode="auto">
          <a:xfrm flipV="1">
            <a:off x="7391400" y="52578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80" name="Rectangle 270"/>
          <p:cNvSpPr>
            <a:spLocks noChangeArrowheads="1"/>
          </p:cNvSpPr>
          <p:nvPr/>
        </p:nvSpPr>
        <p:spPr bwMode="auto">
          <a:xfrm>
            <a:off x="5181600" y="55467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7681" name="Rectangle 271"/>
          <p:cNvSpPr>
            <a:spLocks noChangeArrowheads="1"/>
          </p:cNvSpPr>
          <p:nvPr/>
        </p:nvSpPr>
        <p:spPr bwMode="auto">
          <a:xfrm>
            <a:off x="5181600" y="6232525"/>
            <a:ext cx="325438" cy="396875"/>
          </a:xfrm>
          <a:prstGeom prst="rect">
            <a:avLst/>
          </a:prstGeom>
          <a:noFill/>
          <a:ln w="9525">
            <a:noFill/>
            <a:miter lim="800000"/>
            <a:headEnd/>
            <a:tailEnd/>
          </a:ln>
        </p:spPr>
        <p:txBody>
          <a:bodyPr wrap="none">
            <a:spAutoFit/>
          </a:bodyPr>
          <a:lstStyle/>
          <a:p>
            <a:r>
              <a:rPr lang="en-US" altLang="zh-CN" sz="2000" i="1">
                <a:solidFill>
                  <a:srgbClr val="333399"/>
                </a:solidFill>
                <a:latin typeface="Arial" pitchFamily="34" charset="0"/>
                <a:ea typeface="华文行楷" pitchFamily="2" charset="-122"/>
              </a:rPr>
              <a:t>0</a:t>
            </a:r>
          </a:p>
        </p:txBody>
      </p:sp>
      <p:sp>
        <p:nvSpPr>
          <p:cNvPr id="27682" name="Line 272"/>
          <p:cNvSpPr>
            <a:spLocks noChangeShapeType="1"/>
          </p:cNvSpPr>
          <p:nvPr/>
        </p:nvSpPr>
        <p:spPr bwMode="auto">
          <a:xfrm flipV="1">
            <a:off x="5354638" y="5867400"/>
            <a:ext cx="0" cy="38100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683" name="Rectangle 273"/>
          <p:cNvSpPr>
            <a:spLocks noChangeArrowheads="1"/>
          </p:cNvSpPr>
          <p:nvPr/>
        </p:nvSpPr>
        <p:spPr bwMode="auto">
          <a:xfrm>
            <a:off x="5257800" y="3276600"/>
            <a:ext cx="7620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684" name="Line 274"/>
          <p:cNvSpPr>
            <a:spLocks noChangeShapeType="1"/>
          </p:cNvSpPr>
          <p:nvPr/>
        </p:nvSpPr>
        <p:spPr bwMode="auto">
          <a:xfrm flipH="1">
            <a:off x="5029200" y="3505200"/>
            <a:ext cx="304800" cy="30480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nvGrpSpPr>
          <p:cNvPr id="27685" name="Group 275"/>
          <p:cNvGrpSpPr>
            <a:grpSpLocks/>
          </p:cNvGrpSpPr>
          <p:nvPr/>
        </p:nvGrpSpPr>
        <p:grpSpPr bwMode="auto">
          <a:xfrm>
            <a:off x="2209800" y="3581400"/>
            <a:ext cx="2362200" cy="1066800"/>
            <a:chOff x="1392" y="2016"/>
            <a:chExt cx="1440" cy="672"/>
          </a:xfrm>
        </p:grpSpPr>
        <p:sp>
          <p:nvSpPr>
            <p:cNvPr id="27756" name="Rectangle 276"/>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57" name="Rectangle 277"/>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58" name="Rectangle 278"/>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7759" name="Line 279"/>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60" name="Line 280"/>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61" name="Line 281"/>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86" name="Group 282"/>
          <p:cNvGrpSpPr>
            <a:grpSpLocks/>
          </p:cNvGrpSpPr>
          <p:nvPr/>
        </p:nvGrpSpPr>
        <p:grpSpPr bwMode="auto">
          <a:xfrm>
            <a:off x="1524000" y="4784725"/>
            <a:ext cx="2209800" cy="869950"/>
            <a:chOff x="960" y="2774"/>
            <a:chExt cx="1392" cy="548"/>
          </a:xfrm>
        </p:grpSpPr>
        <p:sp>
          <p:nvSpPr>
            <p:cNvPr id="27750" name="Rectangle 283"/>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5</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7751" name="Rectangle 284"/>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52" name="Rectangle 285"/>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53" name="Line 286"/>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54" name="Line 287"/>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55" name="Line 288"/>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87" name="Group 289"/>
          <p:cNvGrpSpPr>
            <a:grpSpLocks/>
          </p:cNvGrpSpPr>
          <p:nvPr/>
        </p:nvGrpSpPr>
        <p:grpSpPr bwMode="auto">
          <a:xfrm>
            <a:off x="914400" y="5470525"/>
            <a:ext cx="2286000" cy="701675"/>
            <a:chOff x="576" y="3206"/>
            <a:chExt cx="1440" cy="442"/>
          </a:xfrm>
        </p:grpSpPr>
        <p:sp>
          <p:nvSpPr>
            <p:cNvPr id="27746" name="Rectangle 290"/>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47" name="Rectangle 291"/>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48" name="Line 292"/>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49" name="Line 293"/>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88" name="Group 294"/>
          <p:cNvGrpSpPr>
            <a:grpSpLocks/>
          </p:cNvGrpSpPr>
          <p:nvPr/>
        </p:nvGrpSpPr>
        <p:grpSpPr bwMode="auto">
          <a:xfrm>
            <a:off x="4038600" y="4556125"/>
            <a:ext cx="1143000" cy="1098550"/>
            <a:chOff x="2544" y="2630"/>
            <a:chExt cx="720" cy="692"/>
          </a:xfrm>
        </p:grpSpPr>
        <p:sp>
          <p:nvSpPr>
            <p:cNvPr id="27742" name="Rectangle 295"/>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43" name="Rectangle 296"/>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44" name="Line 297"/>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45" name="Line 298"/>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89" name="Group 299"/>
          <p:cNvGrpSpPr>
            <a:grpSpLocks/>
          </p:cNvGrpSpPr>
          <p:nvPr/>
        </p:nvGrpSpPr>
        <p:grpSpPr bwMode="auto">
          <a:xfrm>
            <a:off x="4191000" y="5791200"/>
            <a:ext cx="2362200" cy="549275"/>
            <a:chOff x="2640" y="3408"/>
            <a:chExt cx="1488" cy="346"/>
          </a:xfrm>
        </p:grpSpPr>
        <p:sp>
          <p:nvSpPr>
            <p:cNvPr id="27738" name="Rectangle 300"/>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39" name="Rectangle 301"/>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40" name="Line 302"/>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41" name="Line 303"/>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0" name="Group 304"/>
          <p:cNvGrpSpPr>
            <a:grpSpLocks/>
          </p:cNvGrpSpPr>
          <p:nvPr/>
        </p:nvGrpSpPr>
        <p:grpSpPr bwMode="auto">
          <a:xfrm>
            <a:off x="4724400" y="4860925"/>
            <a:ext cx="2362200" cy="869950"/>
            <a:chOff x="2976" y="2822"/>
            <a:chExt cx="1488" cy="548"/>
          </a:xfrm>
        </p:grpSpPr>
        <p:sp>
          <p:nvSpPr>
            <p:cNvPr id="27732" name="Rectangle 305"/>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15</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7733" name="Rectangle 306"/>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34" name="Rectangle 307"/>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35" name="Line 308"/>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36" name="Line 309"/>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37" name="Line 310"/>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1" name="Group 311"/>
          <p:cNvGrpSpPr>
            <a:grpSpLocks/>
          </p:cNvGrpSpPr>
          <p:nvPr/>
        </p:nvGrpSpPr>
        <p:grpSpPr bwMode="auto">
          <a:xfrm>
            <a:off x="5334000" y="3657600"/>
            <a:ext cx="2819400" cy="1082675"/>
            <a:chOff x="3360" y="2064"/>
            <a:chExt cx="1776" cy="682"/>
          </a:xfrm>
        </p:grpSpPr>
        <p:sp>
          <p:nvSpPr>
            <p:cNvPr id="27726" name="Rectangle 312"/>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7727" name="Rectangle 313"/>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28" name="Rectangle 314"/>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29" name="Line 315"/>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30" name="Line 316"/>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31" name="Line 317"/>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2" name="Group 318"/>
          <p:cNvGrpSpPr>
            <a:grpSpLocks/>
          </p:cNvGrpSpPr>
          <p:nvPr/>
        </p:nvGrpSpPr>
        <p:grpSpPr bwMode="auto">
          <a:xfrm>
            <a:off x="7543800" y="4876800"/>
            <a:ext cx="1143000" cy="930275"/>
            <a:chOff x="4752" y="2832"/>
            <a:chExt cx="720" cy="586"/>
          </a:xfrm>
        </p:grpSpPr>
        <p:sp>
          <p:nvSpPr>
            <p:cNvPr id="27722" name="Rectangle 319"/>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7723" name="Rectangle 320"/>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7724" name="Line 321"/>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25" name="Line 322"/>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3" name="Group 323"/>
          <p:cNvGrpSpPr>
            <a:grpSpLocks/>
          </p:cNvGrpSpPr>
          <p:nvPr/>
        </p:nvGrpSpPr>
        <p:grpSpPr bwMode="auto">
          <a:xfrm>
            <a:off x="4495800" y="3581400"/>
            <a:ext cx="2819400" cy="838200"/>
            <a:chOff x="2832" y="2112"/>
            <a:chExt cx="1776" cy="528"/>
          </a:xfrm>
        </p:grpSpPr>
        <p:sp>
          <p:nvSpPr>
            <p:cNvPr id="27720" name="Line 324"/>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21" name="Line 325"/>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
        <p:nvSpPr>
          <p:cNvPr id="27694" name="Line 326"/>
          <p:cNvSpPr>
            <a:spLocks noChangeShapeType="1"/>
          </p:cNvSpPr>
          <p:nvPr/>
        </p:nvSpPr>
        <p:spPr bwMode="auto">
          <a:xfrm flipH="1">
            <a:off x="6096000" y="3962400"/>
            <a:ext cx="609600" cy="45720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nvGrpSpPr>
          <p:cNvPr id="27695" name="Group 327"/>
          <p:cNvGrpSpPr>
            <a:grpSpLocks/>
          </p:cNvGrpSpPr>
          <p:nvPr/>
        </p:nvGrpSpPr>
        <p:grpSpPr bwMode="auto">
          <a:xfrm>
            <a:off x="3429000" y="4572000"/>
            <a:ext cx="4495800" cy="914400"/>
            <a:chOff x="2160" y="2832"/>
            <a:chExt cx="2832" cy="576"/>
          </a:xfrm>
        </p:grpSpPr>
        <p:sp>
          <p:nvSpPr>
            <p:cNvPr id="27716" name="Line 328"/>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17" name="Line 329"/>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18" name="Line 33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19" name="Line 33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6" name="Group 332"/>
          <p:cNvGrpSpPr>
            <a:grpSpLocks/>
          </p:cNvGrpSpPr>
          <p:nvPr/>
        </p:nvGrpSpPr>
        <p:grpSpPr bwMode="auto">
          <a:xfrm>
            <a:off x="1981200" y="4495800"/>
            <a:ext cx="3581400" cy="457200"/>
            <a:chOff x="1248" y="2784"/>
            <a:chExt cx="2256" cy="288"/>
          </a:xfrm>
        </p:grpSpPr>
        <p:sp>
          <p:nvSpPr>
            <p:cNvPr id="27714" name="Line 333"/>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15" name="Line 334"/>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7" name="Group 335"/>
          <p:cNvGrpSpPr>
            <a:grpSpLocks/>
          </p:cNvGrpSpPr>
          <p:nvPr/>
        </p:nvGrpSpPr>
        <p:grpSpPr bwMode="auto">
          <a:xfrm>
            <a:off x="3581400" y="3810000"/>
            <a:ext cx="4800600" cy="1143000"/>
            <a:chOff x="2256" y="2352"/>
            <a:chExt cx="3024" cy="720"/>
          </a:xfrm>
        </p:grpSpPr>
        <p:sp>
          <p:nvSpPr>
            <p:cNvPr id="27710" name="Line 336"/>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11" name="Line 337"/>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12" name="Line 338"/>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13" name="Line 339"/>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8" name="Group 340"/>
          <p:cNvGrpSpPr>
            <a:grpSpLocks/>
          </p:cNvGrpSpPr>
          <p:nvPr/>
        </p:nvGrpSpPr>
        <p:grpSpPr bwMode="auto">
          <a:xfrm>
            <a:off x="2819400" y="5562600"/>
            <a:ext cx="3505200" cy="457200"/>
            <a:chOff x="1776" y="3456"/>
            <a:chExt cx="2208" cy="288"/>
          </a:xfrm>
        </p:grpSpPr>
        <p:sp>
          <p:nvSpPr>
            <p:cNvPr id="27708" name="Line 341"/>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09" name="Line 342"/>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699" name="Group 343"/>
          <p:cNvGrpSpPr>
            <a:grpSpLocks/>
          </p:cNvGrpSpPr>
          <p:nvPr/>
        </p:nvGrpSpPr>
        <p:grpSpPr bwMode="auto">
          <a:xfrm>
            <a:off x="1524000" y="5181600"/>
            <a:ext cx="6858000" cy="838200"/>
            <a:chOff x="960" y="3216"/>
            <a:chExt cx="4320" cy="528"/>
          </a:xfrm>
        </p:grpSpPr>
        <p:sp>
          <p:nvSpPr>
            <p:cNvPr id="27706" name="Line 344"/>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07" name="Line 345"/>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27700" name="Group 346"/>
          <p:cNvGrpSpPr>
            <a:grpSpLocks/>
          </p:cNvGrpSpPr>
          <p:nvPr/>
        </p:nvGrpSpPr>
        <p:grpSpPr bwMode="auto">
          <a:xfrm>
            <a:off x="1295400" y="5105400"/>
            <a:ext cx="5334000" cy="990600"/>
            <a:chOff x="816" y="3168"/>
            <a:chExt cx="3360" cy="624"/>
          </a:xfrm>
        </p:grpSpPr>
        <p:sp>
          <p:nvSpPr>
            <p:cNvPr id="27704" name="Line 347"/>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05" name="Line 348"/>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
        <p:nvSpPr>
          <p:cNvPr id="27701" name="Rectangle 34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
        <p:nvSpPr>
          <p:cNvPr id="27702" name="Line 351"/>
          <p:cNvSpPr>
            <a:spLocks noChangeShapeType="1"/>
          </p:cNvSpPr>
          <p:nvPr/>
        </p:nvSpPr>
        <p:spPr bwMode="auto">
          <a:xfrm flipH="1" flipV="1">
            <a:off x="1524000" y="5791200"/>
            <a:ext cx="838200" cy="22860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7703" name="Line 352"/>
          <p:cNvSpPr>
            <a:spLocks noChangeShapeType="1"/>
          </p:cNvSpPr>
          <p:nvPr/>
        </p:nvSpPr>
        <p:spPr bwMode="auto">
          <a:xfrm flipV="1">
            <a:off x="8305800" y="5181600"/>
            <a:ext cx="76200" cy="304800"/>
          </a:xfrm>
          <a:prstGeom prst="line">
            <a:avLst/>
          </a:prstGeom>
          <a:noFill/>
          <a:ln w="25400">
            <a:solidFill>
              <a:srgbClr val="0000FF"/>
            </a:solidFill>
            <a:round/>
            <a:headEnd type="arrow" w="med" len="me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Tree>
    <p:extLst>
      <p:ext uri="{BB962C8B-B14F-4D97-AF65-F5344CB8AC3E}">
        <p14:creationId xmlns:p14="http://schemas.microsoft.com/office/powerpoint/2010/main" val="1009063941"/>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1327150" y="1676400"/>
            <a:ext cx="7200900" cy="118745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Times New Roman" pitchFamily="18" charset="0"/>
                <a:ea typeface="楷体_GB2312" pitchFamily="49" charset="-122"/>
              </a:rPr>
              <a:t>步骤五  </a:t>
            </a:r>
            <a:r>
              <a:rPr lang="zh-CN" altLang="en-US">
                <a:solidFill>
                  <a:srgbClr val="333399"/>
                </a:solidFill>
                <a:latin typeface="Times New Roman" pitchFamily="18" charset="0"/>
                <a:ea typeface="楷体_GB2312" pitchFamily="49" charset="-122"/>
              </a:rPr>
              <a:t>依计算次序，根据语义动作求出各结点对</a:t>
            </a:r>
          </a:p>
          <a:p>
            <a:pPr>
              <a:buFont typeface="Symbol" pitchFamily="18" charset="2"/>
              <a:buNone/>
            </a:pPr>
            <a:r>
              <a:rPr lang="zh-CN" altLang="en-US">
                <a:solidFill>
                  <a:srgbClr val="333399"/>
                </a:solidFill>
                <a:latin typeface="Times New Roman" pitchFamily="18" charset="0"/>
                <a:ea typeface="楷体_GB2312" pitchFamily="49" charset="-122"/>
              </a:rPr>
              <a:t>    应的属性值</a:t>
            </a:r>
            <a:r>
              <a:rPr lang="en-US" altLang="zh-CN">
                <a:solidFill>
                  <a:srgbClr val="333399"/>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对如下结点次序进行计算：</a:t>
            </a:r>
          </a:p>
          <a:p>
            <a:pPr>
              <a:buFont typeface="Symbol" pitchFamily="18" charset="2"/>
              <a:buNone/>
            </a:pPr>
            <a:r>
              <a:rPr lang="zh-CN" altLang="en-US">
                <a:solidFill>
                  <a:srgbClr val="333399"/>
                </a:solidFill>
                <a:latin typeface="Times New Roman" pitchFamily="18" charset="0"/>
                <a:ea typeface="楷体_GB2312" pitchFamily="49" charset="-122"/>
              </a:rPr>
              <a:t>     </a:t>
            </a:r>
            <a:r>
              <a:rPr lang="en-US" altLang="zh-CN">
                <a:solidFill>
                  <a:srgbClr val="333399"/>
                </a:solidFill>
                <a:latin typeface="Times New Roman" pitchFamily="18" charset="0"/>
                <a:ea typeface="楷体_GB2312" pitchFamily="49" charset="-122"/>
              </a:rPr>
              <a:t>3,5,2,6,10,8,9,7,11,4,15,12,13,16,20,18,21,19,17,14,1  </a:t>
            </a:r>
          </a:p>
        </p:txBody>
      </p:sp>
      <p:sp>
        <p:nvSpPr>
          <p:cNvPr id="2867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7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7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7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79" name="Text Box 19"/>
          <p:cNvSpPr txBox="1">
            <a:spLocks noChangeArrowheads="1"/>
          </p:cNvSpPr>
          <p:nvPr/>
        </p:nvSpPr>
        <p:spPr bwMode="auto">
          <a:xfrm>
            <a:off x="762000" y="10668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基于</a:t>
            </a:r>
            <a:r>
              <a:rPr lang="zh-CN" altLang="en-US" sz="2800">
                <a:solidFill>
                  <a:srgbClr val="333399"/>
                </a:solidFill>
                <a:latin typeface="Times New Roman" pitchFamily="18" charset="0"/>
                <a:ea typeface="楷体_GB2312" pitchFamily="49" charset="-122"/>
              </a:rPr>
              <a:t>树遍历的计算方法</a:t>
            </a:r>
            <a:r>
              <a:rPr lang="zh-CN" altLang="en-US" sz="2800">
                <a:solidFill>
                  <a:srgbClr val="800080"/>
                </a:solidFill>
                <a:latin typeface="楷体_GB2312" pitchFamily="49" charset="-122"/>
                <a:ea typeface="楷体_GB2312" pitchFamily="49" charset="-122"/>
              </a:rPr>
              <a:t>举例</a:t>
            </a:r>
            <a:endParaRPr lang="zh-CN" altLang="en-US" sz="2800">
              <a:solidFill>
                <a:srgbClr val="333399"/>
              </a:solidFill>
              <a:latin typeface="楷体_GB2312" pitchFamily="49" charset="-122"/>
              <a:ea typeface="楷体_GB2312" pitchFamily="49" charset="-122"/>
            </a:endParaRPr>
          </a:p>
        </p:txBody>
      </p:sp>
      <p:sp>
        <p:nvSpPr>
          <p:cNvPr id="28680" name="Rectangle 123"/>
          <p:cNvSpPr>
            <a:spLocks noChangeArrowheads="1"/>
          </p:cNvSpPr>
          <p:nvPr/>
        </p:nvSpPr>
        <p:spPr bwMode="auto">
          <a:xfrm>
            <a:off x="2443163" y="4589463"/>
            <a:ext cx="354012"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8681" name="Rectangle 124"/>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8682" name="Line 125"/>
          <p:cNvSpPr>
            <a:spLocks noChangeShapeType="1"/>
          </p:cNvSpPr>
          <p:nvPr/>
        </p:nvSpPr>
        <p:spPr bwMode="auto">
          <a:xfrm flipH="1" flipV="1">
            <a:off x="3505200" y="4267200"/>
            <a:ext cx="457200" cy="449263"/>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83" name="Line 126"/>
          <p:cNvSpPr>
            <a:spLocks noChangeShapeType="1"/>
          </p:cNvSpPr>
          <p:nvPr/>
        </p:nvSpPr>
        <p:spPr bwMode="auto">
          <a:xfrm flipV="1">
            <a:off x="2819400" y="4267200"/>
            <a:ext cx="381000"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84" name="Line 127"/>
          <p:cNvSpPr>
            <a:spLocks noChangeShapeType="1"/>
          </p:cNvSpPr>
          <p:nvPr/>
        </p:nvSpPr>
        <p:spPr bwMode="auto">
          <a:xfrm flipV="1">
            <a:off x="2133600" y="4876800"/>
            <a:ext cx="381000"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85" name="Rectangle 128"/>
          <p:cNvSpPr>
            <a:spLocks noChangeArrowheads="1"/>
          </p:cNvSpPr>
          <p:nvPr/>
        </p:nvSpPr>
        <p:spPr bwMode="auto">
          <a:xfrm>
            <a:off x="4768850" y="3429000"/>
            <a:ext cx="41275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N</a:t>
            </a:r>
          </a:p>
        </p:txBody>
      </p:sp>
      <p:sp>
        <p:nvSpPr>
          <p:cNvPr id="28686" name="Line 129"/>
          <p:cNvSpPr>
            <a:spLocks noChangeShapeType="1"/>
          </p:cNvSpPr>
          <p:nvPr/>
        </p:nvSpPr>
        <p:spPr bwMode="auto">
          <a:xfrm flipH="1" flipV="1">
            <a:off x="5105400" y="3733800"/>
            <a:ext cx="1447800" cy="523875"/>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87" name="Line 130"/>
          <p:cNvSpPr>
            <a:spLocks noChangeShapeType="1"/>
          </p:cNvSpPr>
          <p:nvPr/>
        </p:nvSpPr>
        <p:spPr bwMode="auto">
          <a:xfrm flipV="1">
            <a:off x="3522663" y="3733800"/>
            <a:ext cx="1277937" cy="40798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88" name="Rectangle 131"/>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8689" name="Rectangle 132"/>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8690" name="Rectangle 133"/>
          <p:cNvSpPr>
            <a:spLocks noChangeArrowheads="1"/>
          </p:cNvSpPr>
          <p:nvPr/>
        </p:nvSpPr>
        <p:spPr bwMode="auto">
          <a:xfrm>
            <a:off x="3865563" y="5318125"/>
            <a:ext cx="3254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0</a:t>
            </a:r>
          </a:p>
        </p:txBody>
      </p:sp>
      <p:sp>
        <p:nvSpPr>
          <p:cNvPr id="28691" name="Line 134"/>
          <p:cNvSpPr>
            <a:spLocks noChangeShapeType="1"/>
          </p:cNvSpPr>
          <p:nvPr/>
        </p:nvSpPr>
        <p:spPr bwMode="auto">
          <a:xfrm flipV="1">
            <a:off x="4038600" y="4953000"/>
            <a:ext cx="1588"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92" name="Line 135"/>
          <p:cNvSpPr>
            <a:spLocks noChangeShapeType="1"/>
          </p:cNvSpPr>
          <p:nvPr/>
        </p:nvSpPr>
        <p:spPr bwMode="auto">
          <a:xfrm flipH="1" flipV="1">
            <a:off x="4948238" y="3733800"/>
            <a:ext cx="4762"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93" name="Rectangle 136"/>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lgn="ctr"/>
            <a:r>
              <a:rPr lang="en-US" altLang="zh-CN" i="1">
                <a:solidFill>
                  <a:srgbClr val="333399"/>
                </a:solidFill>
                <a:latin typeface="Arial" pitchFamily="34" charset="0"/>
                <a:ea typeface="楷体_GB2312" pitchFamily="49" charset="-122"/>
              </a:rPr>
              <a:t>.</a:t>
            </a:r>
          </a:p>
        </p:txBody>
      </p:sp>
      <p:sp>
        <p:nvSpPr>
          <p:cNvPr id="28694" name="Rectangle 137"/>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8695" name="Rectangle 138"/>
          <p:cNvSpPr>
            <a:spLocks noChangeArrowheads="1"/>
          </p:cNvSpPr>
          <p:nvPr/>
        </p:nvSpPr>
        <p:spPr bwMode="auto">
          <a:xfrm>
            <a:off x="1828800" y="5927725"/>
            <a:ext cx="325438"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28696" name="Line 139"/>
          <p:cNvSpPr>
            <a:spLocks noChangeShapeType="1"/>
          </p:cNvSpPr>
          <p:nvPr/>
        </p:nvSpPr>
        <p:spPr bwMode="auto">
          <a:xfrm flipV="1">
            <a:off x="2001838" y="5562600"/>
            <a:ext cx="1587"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97" name="Rectangle 140"/>
          <p:cNvSpPr>
            <a:spLocks noChangeArrowheads="1"/>
          </p:cNvSpPr>
          <p:nvPr/>
        </p:nvSpPr>
        <p:spPr bwMode="auto">
          <a:xfrm>
            <a:off x="5795963" y="4665663"/>
            <a:ext cx="354012"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8698" name="Line 141"/>
          <p:cNvSpPr>
            <a:spLocks noChangeShapeType="1"/>
          </p:cNvSpPr>
          <p:nvPr/>
        </p:nvSpPr>
        <p:spPr bwMode="auto">
          <a:xfrm flipH="1" flipV="1">
            <a:off x="6858000" y="4343400"/>
            <a:ext cx="457200" cy="449263"/>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699" name="Line 142"/>
          <p:cNvSpPr>
            <a:spLocks noChangeShapeType="1"/>
          </p:cNvSpPr>
          <p:nvPr/>
        </p:nvSpPr>
        <p:spPr bwMode="auto">
          <a:xfrm flipV="1">
            <a:off x="6135688" y="4343400"/>
            <a:ext cx="417512" cy="41433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00" name="Line 143"/>
          <p:cNvSpPr>
            <a:spLocks noChangeShapeType="1"/>
          </p:cNvSpPr>
          <p:nvPr/>
        </p:nvSpPr>
        <p:spPr bwMode="auto">
          <a:xfrm flipV="1">
            <a:off x="5486400" y="4953000"/>
            <a:ext cx="381000"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01" name="Rectangle 144"/>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8702" name="Rectangle 145"/>
          <p:cNvSpPr>
            <a:spLocks noChangeArrowheads="1"/>
          </p:cNvSpPr>
          <p:nvPr/>
        </p:nvSpPr>
        <p:spPr bwMode="auto">
          <a:xfrm>
            <a:off x="7218363" y="5394325"/>
            <a:ext cx="3254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28703" name="Line 146"/>
          <p:cNvSpPr>
            <a:spLocks noChangeShapeType="1"/>
          </p:cNvSpPr>
          <p:nvPr/>
        </p:nvSpPr>
        <p:spPr bwMode="auto">
          <a:xfrm flipV="1">
            <a:off x="7391400" y="5029200"/>
            <a:ext cx="1588"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04" name="Rectangle 147"/>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8705" name="Rectangle 148"/>
          <p:cNvSpPr>
            <a:spLocks noChangeArrowheads="1"/>
          </p:cNvSpPr>
          <p:nvPr/>
        </p:nvSpPr>
        <p:spPr bwMode="auto">
          <a:xfrm>
            <a:off x="5181600" y="6003925"/>
            <a:ext cx="325438"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0</a:t>
            </a:r>
          </a:p>
        </p:txBody>
      </p:sp>
      <p:sp>
        <p:nvSpPr>
          <p:cNvPr id="28706" name="Line 149"/>
          <p:cNvSpPr>
            <a:spLocks noChangeShapeType="1"/>
          </p:cNvSpPr>
          <p:nvPr/>
        </p:nvSpPr>
        <p:spPr bwMode="auto">
          <a:xfrm flipV="1">
            <a:off x="5354638" y="5638800"/>
            <a:ext cx="1587"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07" name="Rectangle 151"/>
          <p:cNvSpPr>
            <a:spLocks noChangeArrowheads="1"/>
          </p:cNvSpPr>
          <p:nvPr/>
        </p:nvSpPr>
        <p:spPr bwMode="auto">
          <a:xfrm>
            <a:off x="5257800" y="3048000"/>
            <a:ext cx="7620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08" name="Line 152"/>
          <p:cNvSpPr>
            <a:spLocks noChangeShapeType="1"/>
          </p:cNvSpPr>
          <p:nvPr/>
        </p:nvSpPr>
        <p:spPr bwMode="auto">
          <a:xfrm flipH="1">
            <a:off x="5029200" y="3271838"/>
            <a:ext cx="304800" cy="300037"/>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09" name="Rectangle 154"/>
          <p:cNvSpPr>
            <a:spLocks noChangeArrowheads="1"/>
          </p:cNvSpPr>
          <p:nvPr/>
        </p:nvSpPr>
        <p:spPr bwMode="auto">
          <a:xfrm>
            <a:off x="3810000" y="4011613"/>
            <a:ext cx="7620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10" name="Rectangle 155"/>
          <p:cNvSpPr>
            <a:spLocks noChangeArrowheads="1"/>
          </p:cNvSpPr>
          <p:nvPr/>
        </p:nvSpPr>
        <p:spPr bwMode="auto">
          <a:xfrm>
            <a:off x="3048000" y="3352800"/>
            <a:ext cx="6858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11" name="Rectangle 156"/>
          <p:cNvSpPr>
            <a:spLocks noChangeArrowheads="1"/>
          </p:cNvSpPr>
          <p:nvPr/>
        </p:nvSpPr>
        <p:spPr bwMode="auto">
          <a:xfrm>
            <a:off x="2209800" y="3952875"/>
            <a:ext cx="6858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8712" name="Line 157"/>
          <p:cNvSpPr>
            <a:spLocks noChangeShapeType="1"/>
          </p:cNvSpPr>
          <p:nvPr/>
        </p:nvSpPr>
        <p:spPr bwMode="auto">
          <a:xfrm>
            <a:off x="3352800" y="3652838"/>
            <a:ext cx="0" cy="37465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13" name="Line 158"/>
          <p:cNvSpPr>
            <a:spLocks noChangeShapeType="1"/>
          </p:cNvSpPr>
          <p:nvPr/>
        </p:nvSpPr>
        <p:spPr bwMode="auto">
          <a:xfrm>
            <a:off x="2819400" y="4176713"/>
            <a:ext cx="3810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14" name="Line 159"/>
          <p:cNvSpPr>
            <a:spLocks noChangeShapeType="1"/>
          </p:cNvSpPr>
          <p:nvPr/>
        </p:nvSpPr>
        <p:spPr bwMode="auto">
          <a:xfrm>
            <a:off x="3505200" y="4176713"/>
            <a:ext cx="3810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15" name="Rectangle 161"/>
          <p:cNvSpPr>
            <a:spLocks noChangeArrowheads="1"/>
          </p:cNvSpPr>
          <p:nvPr/>
        </p:nvSpPr>
        <p:spPr bwMode="auto">
          <a:xfrm>
            <a:off x="1524000" y="4556125"/>
            <a:ext cx="6858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5</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8716" name="Rectangle 162"/>
          <p:cNvSpPr>
            <a:spLocks noChangeArrowheads="1"/>
          </p:cNvSpPr>
          <p:nvPr/>
        </p:nvSpPr>
        <p:spPr bwMode="auto">
          <a:xfrm>
            <a:off x="2895600" y="4572000"/>
            <a:ext cx="6858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17" name="Rectangle 163"/>
          <p:cNvSpPr>
            <a:spLocks noChangeArrowheads="1"/>
          </p:cNvSpPr>
          <p:nvPr/>
        </p:nvSpPr>
        <p:spPr bwMode="auto">
          <a:xfrm>
            <a:off x="2743200" y="5021263"/>
            <a:ext cx="7620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18" name="Line 164"/>
          <p:cNvSpPr>
            <a:spLocks noChangeShapeType="1"/>
          </p:cNvSpPr>
          <p:nvPr/>
        </p:nvSpPr>
        <p:spPr bwMode="auto">
          <a:xfrm>
            <a:off x="2133600" y="4721225"/>
            <a:ext cx="3810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19" name="Line 165"/>
          <p:cNvSpPr>
            <a:spLocks noChangeShapeType="1"/>
          </p:cNvSpPr>
          <p:nvPr/>
        </p:nvSpPr>
        <p:spPr bwMode="auto">
          <a:xfrm>
            <a:off x="2743200" y="4721225"/>
            <a:ext cx="1524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20" name="Line 166"/>
          <p:cNvSpPr>
            <a:spLocks noChangeShapeType="1"/>
          </p:cNvSpPr>
          <p:nvPr/>
        </p:nvSpPr>
        <p:spPr bwMode="auto">
          <a:xfrm>
            <a:off x="2743200" y="4872038"/>
            <a:ext cx="228600" cy="223837"/>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21" name="Rectangle 168"/>
          <p:cNvSpPr>
            <a:spLocks noChangeArrowheads="1"/>
          </p:cNvSpPr>
          <p:nvPr/>
        </p:nvSpPr>
        <p:spPr bwMode="auto">
          <a:xfrm>
            <a:off x="914400" y="5241925"/>
            <a:ext cx="6858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22" name="Rectangle 169"/>
          <p:cNvSpPr>
            <a:spLocks noChangeArrowheads="1"/>
          </p:cNvSpPr>
          <p:nvPr/>
        </p:nvSpPr>
        <p:spPr bwMode="auto">
          <a:xfrm>
            <a:off x="2286000" y="5541963"/>
            <a:ext cx="9144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23" name="Line 170"/>
          <p:cNvSpPr>
            <a:spLocks noChangeShapeType="1"/>
          </p:cNvSpPr>
          <p:nvPr/>
        </p:nvSpPr>
        <p:spPr bwMode="auto">
          <a:xfrm>
            <a:off x="1524000" y="5407025"/>
            <a:ext cx="3810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24" name="Line 171"/>
          <p:cNvSpPr>
            <a:spLocks noChangeShapeType="1"/>
          </p:cNvSpPr>
          <p:nvPr/>
        </p:nvSpPr>
        <p:spPr bwMode="auto">
          <a:xfrm>
            <a:off x="2133600" y="5407025"/>
            <a:ext cx="228600" cy="225425"/>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25" name="Rectangle 173"/>
          <p:cNvSpPr>
            <a:spLocks noChangeArrowheads="1"/>
          </p:cNvSpPr>
          <p:nvPr/>
        </p:nvSpPr>
        <p:spPr bwMode="auto">
          <a:xfrm>
            <a:off x="4343400" y="4327525"/>
            <a:ext cx="8382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26" name="Rectangle 174"/>
          <p:cNvSpPr>
            <a:spLocks noChangeArrowheads="1"/>
          </p:cNvSpPr>
          <p:nvPr/>
        </p:nvSpPr>
        <p:spPr bwMode="auto">
          <a:xfrm>
            <a:off x="4038600" y="5016500"/>
            <a:ext cx="9144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27" name="Line 175"/>
          <p:cNvSpPr>
            <a:spLocks noChangeShapeType="1"/>
          </p:cNvSpPr>
          <p:nvPr/>
        </p:nvSpPr>
        <p:spPr bwMode="auto">
          <a:xfrm flipH="1">
            <a:off x="4191000" y="4567238"/>
            <a:ext cx="228600" cy="225425"/>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28" name="Line 176"/>
          <p:cNvSpPr>
            <a:spLocks noChangeShapeType="1"/>
          </p:cNvSpPr>
          <p:nvPr/>
        </p:nvSpPr>
        <p:spPr bwMode="auto">
          <a:xfrm>
            <a:off x="4191000" y="4867275"/>
            <a:ext cx="228600" cy="225425"/>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29" name="Rectangle 178"/>
          <p:cNvSpPr>
            <a:spLocks noChangeArrowheads="1"/>
          </p:cNvSpPr>
          <p:nvPr/>
        </p:nvSpPr>
        <p:spPr bwMode="auto">
          <a:xfrm>
            <a:off x="4191000" y="5697538"/>
            <a:ext cx="8382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18</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30" name="Rectangle 179"/>
          <p:cNvSpPr>
            <a:spLocks noChangeArrowheads="1"/>
          </p:cNvSpPr>
          <p:nvPr/>
        </p:nvSpPr>
        <p:spPr bwMode="auto">
          <a:xfrm>
            <a:off x="5638800" y="5711825"/>
            <a:ext cx="9144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19</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31" name="Line 180"/>
          <p:cNvSpPr>
            <a:spLocks noChangeShapeType="1"/>
          </p:cNvSpPr>
          <p:nvPr/>
        </p:nvSpPr>
        <p:spPr bwMode="auto">
          <a:xfrm flipH="1">
            <a:off x="4953000" y="5562600"/>
            <a:ext cx="228600" cy="225425"/>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32" name="Line 181"/>
          <p:cNvSpPr>
            <a:spLocks noChangeShapeType="1"/>
          </p:cNvSpPr>
          <p:nvPr/>
        </p:nvSpPr>
        <p:spPr bwMode="auto">
          <a:xfrm>
            <a:off x="5486400" y="5562600"/>
            <a:ext cx="228600" cy="225425"/>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33" name="Rectangle 183"/>
          <p:cNvSpPr>
            <a:spLocks noChangeArrowheads="1"/>
          </p:cNvSpPr>
          <p:nvPr/>
        </p:nvSpPr>
        <p:spPr bwMode="auto">
          <a:xfrm>
            <a:off x="4724400" y="4632325"/>
            <a:ext cx="8382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15</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8734" name="Rectangle 184"/>
          <p:cNvSpPr>
            <a:spLocks noChangeArrowheads="1"/>
          </p:cNvSpPr>
          <p:nvPr/>
        </p:nvSpPr>
        <p:spPr bwMode="auto">
          <a:xfrm>
            <a:off x="6248400" y="4419600"/>
            <a:ext cx="8382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16</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35" name="Rectangle 185"/>
          <p:cNvSpPr>
            <a:spLocks noChangeArrowheads="1"/>
          </p:cNvSpPr>
          <p:nvPr/>
        </p:nvSpPr>
        <p:spPr bwMode="auto">
          <a:xfrm>
            <a:off x="5943600" y="5097463"/>
            <a:ext cx="9144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17</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36" name="Line 186"/>
          <p:cNvSpPr>
            <a:spLocks noChangeShapeType="1"/>
          </p:cNvSpPr>
          <p:nvPr/>
        </p:nvSpPr>
        <p:spPr bwMode="auto">
          <a:xfrm>
            <a:off x="5486400" y="4797425"/>
            <a:ext cx="3810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37" name="Line 187"/>
          <p:cNvSpPr>
            <a:spLocks noChangeShapeType="1"/>
          </p:cNvSpPr>
          <p:nvPr/>
        </p:nvSpPr>
        <p:spPr bwMode="auto">
          <a:xfrm>
            <a:off x="6096000" y="4797425"/>
            <a:ext cx="3048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38" name="Line 188"/>
          <p:cNvSpPr>
            <a:spLocks noChangeShapeType="1"/>
          </p:cNvSpPr>
          <p:nvPr/>
        </p:nvSpPr>
        <p:spPr bwMode="auto">
          <a:xfrm>
            <a:off x="6096000" y="4948238"/>
            <a:ext cx="228600" cy="223837"/>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39" name="Rectangle 190"/>
          <p:cNvSpPr>
            <a:spLocks noChangeArrowheads="1"/>
          </p:cNvSpPr>
          <p:nvPr/>
        </p:nvSpPr>
        <p:spPr bwMode="auto">
          <a:xfrm>
            <a:off x="5334000" y="4022725"/>
            <a:ext cx="8382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12</a:t>
            </a:r>
            <a:r>
              <a:rPr kumimoji="0" lang="zh-CN" altLang="en-US" sz="2000" b="0" i="1">
                <a:solidFill>
                  <a:srgbClr val="800080"/>
                </a:solidFill>
                <a:latin typeface="Arial" pitchFamily="34" charset="0"/>
                <a:ea typeface="楷体_GB2312" pitchFamily="49" charset="-122"/>
              </a:rPr>
              <a:t>：</a:t>
            </a:r>
            <a:r>
              <a:rPr kumimoji="0" lang="en-US" altLang="zh-CN" sz="2000" b="0" i="1">
                <a:solidFill>
                  <a:srgbClr val="800080"/>
                </a:solidFill>
                <a:latin typeface="Arial" pitchFamily="34" charset="0"/>
                <a:ea typeface="楷体_GB2312" pitchFamily="49" charset="-122"/>
              </a:rPr>
              <a:t>l</a:t>
            </a:r>
            <a:endParaRPr lang="en-US" altLang="zh-CN" b="0" i="1">
              <a:solidFill>
                <a:srgbClr val="800080"/>
              </a:solidFill>
              <a:latin typeface="Arial" pitchFamily="34" charset="0"/>
              <a:ea typeface="楷体_GB2312" pitchFamily="49" charset="-122"/>
            </a:endParaRPr>
          </a:p>
        </p:txBody>
      </p:sp>
      <p:sp>
        <p:nvSpPr>
          <p:cNvPr id="28740" name="Rectangle 191"/>
          <p:cNvSpPr>
            <a:spLocks noChangeArrowheads="1"/>
          </p:cNvSpPr>
          <p:nvPr/>
        </p:nvSpPr>
        <p:spPr bwMode="auto">
          <a:xfrm>
            <a:off x="6248400" y="3429000"/>
            <a:ext cx="8382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13</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41" name="Rectangle 192"/>
          <p:cNvSpPr>
            <a:spLocks noChangeArrowheads="1"/>
          </p:cNvSpPr>
          <p:nvPr/>
        </p:nvSpPr>
        <p:spPr bwMode="auto">
          <a:xfrm>
            <a:off x="7239000" y="4087813"/>
            <a:ext cx="9144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14</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42" name="Line 193"/>
          <p:cNvSpPr>
            <a:spLocks noChangeShapeType="1"/>
          </p:cNvSpPr>
          <p:nvPr/>
        </p:nvSpPr>
        <p:spPr bwMode="auto">
          <a:xfrm>
            <a:off x="6705600" y="3729038"/>
            <a:ext cx="0" cy="373062"/>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43" name="Line 194"/>
          <p:cNvSpPr>
            <a:spLocks noChangeShapeType="1"/>
          </p:cNvSpPr>
          <p:nvPr/>
        </p:nvSpPr>
        <p:spPr bwMode="auto">
          <a:xfrm>
            <a:off x="6096000" y="4267200"/>
            <a:ext cx="457200" cy="7620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44" name="Line 195"/>
          <p:cNvSpPr>
            <a:spLocks noChangeShapeType="1"/>
          </p:cNvSpPr>
          <p:nvPr/>
        </p:nvSpPr>
        <p:spPr bwMode="auto">
          <a:xfrm>
            <a:off x="6934200" y="4327525"/>
            <a:ext cx="381000" cy="0"/>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45" name="Rectangle 197"/>
          <p:cNvSpPr>
            <a:spLocks noChangeArrowheads="1"/>
          </p:cNvSpPr>
          <p:nvPr/>
        </p:nvSpPr>
        <p:spPr bwMode="auto">
          <a:xfrm>
            <a:off x="7848600" y="4479925"/>
            <a:ext cx="8382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20</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f</a:t>
            </a:r>
            <a:endParaRPr lang="en-US" altLang="zh-CN" b="0" i="1">
              <a:solidFill>
                <a:srgbClr val="800080"/>
              </a:solidFill>
              <a:latin typeface="Arial" pitchFamily="34" charset="0"/>
              <a:ea typeface="楷体_GB2312" pitchFamily="49" charset="-122"/>
            </a:endParaRPr>
          </a:p>
        </p:txBody>
      </p:sp>
      <p:sp>
        <p:nvSpPr>
          <p:cNvPr id="28746" name="Rectangle 198"/>
          <p:cNvSpPr>
            <a:spLocks noChangeArrowheads="1"/>
          </p:cNvSpPr>
          <p:nvPr/>
        </p:nvSpPr>
        <p:spPr bwMode="auto">
          <a:xfrm>
            <a:off x="7772400" y="5172075"/>
            <a:ext cx="914400" cy="396875"/>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i="1">
                <a:solidFill>
                  <a:srgbClr val="800080"/>
                </a:solidFill>
                <a:latin typeface="Arial" pitchFamily="34" charset="0"/>
                <a:ea typeface="楷体_GB2312" pitchFamily="49" charset="-122"/>
              </a:rPr>
              <a:t>21</a:t>
            </a:r>
            <a:r>
              <a:rPr kumimoji="0" lang="zh-CN" altLang="en-US" sz="2000" b="0" i="1">
                <a:solidFill>
                  <a:srgbClr val="800080"/>
                </a:solidFill>
                <a:latin typeface="Arial" pitchFamily="34" charset="0"/>
                <a:ea typeface="楷体_GB2312" pitchFamily="49" charset="-122"/>
              </a:rPr>
              <a:t>：</a:t>
            </a:r>
            <a:r>
              <a:rPr lang="en-US" altLang="zh-CN" sz="2000" b="0" i="1">
                <a:solidFill>
                  <a:srgbClr val="800080"/>
                </a:solidFill>
                <a:latin typeface="Arial" pitchFamily="34" charset="0"/>
                <a:ea typeface="楷体_GB2312" pitchFamily="49" charset="-122"/>
              </a:rPr>
              <a:t>v</a:t>
            </a:r>
            <a:endParaRPr lang="en-US" altLang="zh-CN" b="0" i="1">
              <a:solidFill>
                <a:srgbClr val="800080"/>
              </a:solidFill>
              <a:latin typeface="Arial" pitchFamily="34" charset="0"/>
              <a:ea typeface="楷体_GB2312" pitchFamily="49" charset="-122"/>
            </a:endParaRPr>
          </a:p>
        </p:txBody>
      </p:sp>
      <p:sp>
        <p:nvSpPr>
          <p:cNvPr id="28747" name="Line 199"/>
          <p:cNvSpPr>
            <a:spLocks noChangeShapeType="1"/>
          </p:cNvSpPr>
          <p:nvPr/>
        </p:nvSpPr>
        <p:spPr bwMode="auto">
          <a:xfrm flipV="1">
            <a:off x="7543800" y="4724400"/>
            <a:ext cx="381000" cy="149225"/>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8748" name="Line 200"/>
          <p:cNvSpPr>
            <a:spLocks noChangeShapeType="1"/>
          </p:cNvSpPr>
          <p:nvPr/>
        </p:nvSpPr>
        <p:spPr bwMode="auto">
          <a:xfrm>
            <a:off x="7543800" y="5022850"/>
            <a:ext cx="304800" cy="300038"/>
          </a:xfrm>
          <a:prstGeom prst="line">
            <a:avLst/>
          </a:prstGeom>
          <a:noFill/>
          <a:ln w="9525" cap="rnd">
            <a:solidFill>
              <a:srgbClr val="800080"/>
            </a:solidFill>
            <a:prstDash val="sysDot"/>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462025" name="Rectangle 201"/>
          <p:cNvSpPr>
            <a:spLocks noChangeArrowheads="1"/>
          </p:cNvSpPr>
          <p:nvPr/>
        </p:nvSpPr>
        <p:spPr bwMode="auto">
          <a:xfrm>
            <a:off x="3713163" y="33528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462029" name="Rectangle 205"/>
          <p:cNvSpPr>
            <a:spLocks noChangeArrowheads="1"/>
          </p:cNvSpPr>
          <p:nvPr/>
        </p:nvSpPr>
        <p:spPr bwMode="auto">
          <a:xfrm>
            <a:off x="1274763" y="45466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462031" name="Rectangle 207"/>
          <p:cNvSpPr>
            <a:spLocks noChangeArrowheads="1"/>
          </p:cNvSpPr>
          <p:nvPr/>
        </p:nvSpPr>
        <p:spPr bwMode="auto">
          <a:xfrm>
            <a:off x="1960563" y="39624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a:t>
            </a:r>
          </a:p>
        </p:txBody>
      </p:sp>
      <p:sp>
        <p:nvSpPr>
          <p:cNvPr id="462032" name="Rectangle 208"/>
          <p:cNvSpPr>
            <a:spLocks noChangeArrowheads="1"/>
          </p:cNvSpPr>
          <p:nvPr/>
        </p:nvSpPr>
        <p:spPr bwMode="auto">
          <a:xfrm>
            <a:off x="3505200" y="4622800"/>
            <a:ext cx="325438"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a:t>
            </a:r>
          </a:p>
        </p:txBody>
      </p:sp>
      <p:sp>
        <p:nvSpPr>
          <p:cNvPr id="462033" name="Rectangle 209"/>
          <p:cNvSpPr>
            <a:spLocks noChangeArrowheads="1"/>
          </p:cNvSpPr>
          <p:nvPr/>
        </p:nvSpPr>
        <p:spPr bwMode="auto">
          <a:xfrm>
            <a:off x="5084763" y="42672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462034" name="Rectangle 210"/>
          <p:cNvSpPr>
            <a:spLocks noChangeArrowheads="1"/>
          </p:cNvSpPr>
          <p:nvPr/>
        </p:nvSpPr>
        <p:spPr bwMode="auto">
          <a:xfrm>
            <a:off x="609600" y="5257800"/>
            <a:ext cx="325438"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a:t>
            </a:r>
          </a:p>
        </p:txBody>
      </p:sp>
      <p:sp>
        <p:nvSpPr>
          <p:cNvPr id="462035" name="Rectangle 211"/>
          <p:cNvSpPr>
            <a:spLocks noChangeArrowheads="1"/>
          </p:cNvSpPr>
          <p:nvPr/>
        </p:nvSpPr>
        <p:spPr bwMode="auto">
          <a:xfrm>
            <a:off x="2951163" y="55626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a:t>
            </a:r>
          </a:p>
        </p:txBody>
      </p:sp>
      <p:sp>
        <p:nvSpPr>
          <p:cNvPr id="462036" name="Rectangle 212"/>
          <p:cNvSpPr>
            <a:spLocks noChangeArrowheads="1"/>
          </p:cNvSpPr>
          <p:nvPr/>
        </p:nvSpPr>
        <p:spPr bwMode="auto">
          <a:xfrm>
            <a:off x="3429000" y="5080000"/>
            <a:ext cx="325438"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a:t>
            </a:r>
          </a:p>
        </p:txBody>
      </p:sp>
      <p:sp>
        <p:nvSpPr>
          <p:cNvPr id="462037" name="Rectangle 213"/>
          <p:cNvSpPr>
            <a:spLocks noChangeArrowheads="1"/>
          </p:cNvSpPr>
          <p:nvPr/>
        </p:nvSpPr>
        <p:spPr bwMode="auto">
          <a:xfrm>
            <a:off x="4856163" y="50292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a:t>
            </a:r>
          </a:p>
        </p:txBody>
      </p:sp>
      <p:sp>
        <p:nvSpPr>
          <p:cNvPr id="462038" name="Rectangle 214"/>
          <p:cNvSpPr>
            <a:spLocks noChangeArrowheads="1"/>
          </p:cNvSpPr>
          <p:nvPr/>
        </p:nvSpPr>
        <p:spPr bwMode="auto">
          <a:xfrm>
            <a:off x="4475163" y="39624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a:t>
            </a:r>
          </a:p>
        </p:txBody>
      </p:sp>
      <p:sp>
        <p:nvSpPr>
          <p:cNvPr id="462039" name="Rectangle 215"/>
          <p:cNvSpPr>
            <a:spLocks noChangeArrowheads="1"/>
          </p:cNvSpPr>
          <p:nvPr/>
        </p:nvSpPr>
        <p:spPr bwMode="auto">
          <a:xfrm>
            <a:off x="4475163" y="46482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462040" name="Rectangle 216"/>
          <p:cNvSpPr>
            <a:spLocks noChangeArrowheads="1"/>
          </p:cNvSpPr>
          <p:nvPr/>
        </p:nvSpPr>
        <p:spPr bwMode="auto">
          <a:xfrm>
            <a:off x="5618163" y="4343400"/>
            <a:ext cx="325437"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a:t>
            </a:r>
          </a:p>
        </p:txBody>
      </p:sp>
      <p:sp>
        <p:nvSpPr>
          <p:cNvPr id="462041" name="Rectangle 217"/>
          <p:cNvSpPr>
            <a:spLocks noChangeArrowheads="1"/>
          </p:cNvSpPr>
          <p:nvPr/>
        </p:nvSpPr>
        <p:spPr bwMode="auto">
          <a:xfrm>
            <a:off x="7086600" y="3429000"/>
            <a:ext cx="7620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0.25</a:t>
            </a:r>
          </a:p>
        </p:txBody>
      </p:sp>
      <p:sp>
        <p:nvSpPr>
          <p:cNvPr id="462042" name="Rectangle 218"/>
          <p:cNvSpPr>
            <a:spLocks noChangeArrowheads="1"/>
          </p:cNvSpPr>
          <p:nvPr/>
        </p:nvSpPr>
        <p:spPr bwMode="auto">
          <a:xfrm>
            <a:off x="6400800" y="4775200"/>
            <a:ext cx="6096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0.5</a:t>
            </a:r>
          </a:p>
        </p:txBody>
      </p:sp>
      <p:sp>
        <p:nvSpPr>
          <p:cNvPr id="462043" name="Rectangle 219"/>
          <p:cNvSpPr>
            <a:spLocks noChangeArrowheads="1"/>
          </p:cNvSpPr>
          <p:nvPr/>
        </p:nvSpPr>
        <p:spPr bwMode="auto">
          <a:xfrm>
            <a:off x="8001000" y="4800600"/>
            <a:ext cx="7620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0.25</a:t>
            </a:r>
          </a:p>
        </p:txBody>
      </p:sp>
      <p:sp>
        <p:nvSpPr>
          <p:cNvPr id="462044" name="Rectangle 220"/>
          <p:cNvSpPr>
            <a:spLocks noChangeArrowheads="1"/>
          </p:cNvSpPr>
          <p:nvPr/>
        </p:nvSpPr>
        <p:spPr bwMode="auto">
          <a:xfrm>
            <a:off x="4419600" y="6019800"/>
            <a:ext cx="6096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0.5</a:t>
            </a:r>
          </a:p>
        </p:txBody>
      </p:sp>
      <p:sp>
        <p:nvSpPr>
          <p:cNvPr id="462045" name="Rectangle 221"/>
          <p:cNvSpPr>
            <a:spLocks noChangeArrowheads="1"/>
          </p:cNvSpPr>
          <p:nvPr/>
        </p:nvSpPr>
        <p:spPr bwMode="auto">
          <a:xfrm>
            <a:off x="7848600" y="5486400"/>
            <a:ext cx="7620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0.25</a:t>
            </a:r>
          </a:p>
        </p:txBody>
      </p:sp>
      <p:sp>
        <p:nvSpPr>
          <p:cNvPr id="462046" name="Rectangle 222"/>
          <p:cNvSpPr>
            <a:spLocks noChangeArrowheads="1"/>
          </p:cNvSpPr>
          <p:nvPr/>
        </p:nvSpPr>
        <p:spPr bwMode="auto">
          <a:xfrm>
            <a:off x="6477000" y="5715000"/>
            <a:ext cx="3048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a:t>
            </a:r>
          </a:p>
        </p:txBody>
      </p:sp>
      <p:sp>
        <p:nvSpPr>
          <p:cNvPr id="462047" name="Rectangle 223"/>
          <p:cNvSpPr>
            <a:spLocks noChangeArrowheads="1"/>
          </p:cNvSpPr>
          <p:nvPr/>
        </p:nvSpPr>
        <p:spPr bwMode="auto">
          <a:xfrm>
            <a:off x="5715000" y="5156200"/>
            <a:ext cx="3048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a:t>
            </a:r>
          </a:p>
        </p:txBody>
      </p:sp>
      <p:sp>
        <p:nvSpPr>
          <p:cNvPr id="462048" name="Rectangle 224"/>
          <p:cNvSpPr>
            <a:spLocks noChangeArrowheads="1"/>
          </p:cNvSpPr>
          <p:nvPr/>
        </p:nvSpPr>
        <p:spPr bwMode="auto">
          <a:xfrm>
            <a:off x="8077200" y="4038600"/>
            <a:ext cx="7620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0.25</a:t>
            </a:r>
          </a:p>
        </p:txBody>
      </p:sp>
      <p:sp>
        <p:nvSpPr>
          <p:cNvPr id="462049" name="Rectangle 225"/>
          <p:cNvSpPr>
            <a:spLocks noChangeArrowheads="1"/>
          </p:cNvSpPr>
          <p:nvPr/>
        </p:nvSpPr>
        <p:spPr bwMode="auto">
          <a:xfrm>
            <a:off x="5943600" y="3048000"/>
            <a:ext cx="762000" cy="406400"/>
          </a:xfrm>
          <a:prstGeom prst="rect">
            <a:avLst/>
          </a:prstGeom>
          <a:noFill/>
          <a:ln w="9525" cap="rnd">
            <a:solidFill>
              <a:srgbClr val="000080"/>
            </a:solidFill>
            <a:prstDash val="sysDot"/>
            <a:miter lim="800000"/>
            <a:headEnd/>
            <a:tailEnd/>
          </a:ln>
        </p:spPr>
        <p:txBody>
          <a:bodyPr>
            <a:spAutoFit/>
          </a:bodyPr>
          <a:lstStyle/>
          <a:p>
            <a:r>
              <a:rPr lang="en-US" altLang="zh-CN" sz="2000" i="1">
                <a:solidFill>
                  <a:srgbClr val="333399"/>
                </a:solidFill>
                <a:latin typeface="Arial" pitchFamily="34" charset="0"/>
                <a:ea typeface="华文行楷" pitchFamily="2" charset="-122"/>
              </a:rPr>
              <a:t>2.25</a:t>
            </a:r>
          </a:p>
        </p:txBody>
      </p:sp>
      <p:sp>
        <p:nvSpPr>
          <p:cNvPr id="28770" name="Rectangle 226"/>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16534725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025"/>
                                        </p:tgtEl>
                                        <p:attrNameLst>
                                          <p:attrName>style.visibility</p:attrName>
                                        </p:attrNameLst>
                                      </p:cBhvr>
                                      <p:to>
                                        <p:strVal val="visible"/>
                                      </p:to>
                                    </p:set>
                                    <p:animEffect transition="in" filter="dissolve">
                                      <p:cBhvr>
                                        <p:cTn id="7" dur="500"/>
                                        <p:tgtEl>
                                          <p:spTgt spid="4620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029"/>
                                        </p:tgtEl>
                                        <p:attrNameLst>
                                          <p:attrName>style.visibility</p:attrName>
                                        </p:attrNameLst>
                                      </p:cBhvr>
                                      <p:to>
                                        <p:strVal val="visible"/>
                                      </p:to>
                                    </p:set>
                                    <p:animEffect transition="in" filter="dissolve">
                                      <p:cBhvr>
                                        <p:cTn id="12" dur="500"/>
                                        <p:tgtEl>
                                          <p:spTgt spid="462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031"/>
                                        </p:tgtEl>
                                        <p:attrNameLst>
                                          <p:attrName>style.visibility</p:attrName>
                                        </p:attrNameLst>
                                      </p:cBhvr>
                                      <p:to>
                                        <p:strVal val="visible"/>
                                      </p:to>
                                    </p:set>
                                    <p:animEffect transition="in" filter="dissolve">
                                      <p:cBhvr>
                                        <p:cTn id="17" dur="500"/>
                                        <p:tgtEl>
                                          <p:spTgt spid="4620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032"/>
                                        </p:tgtEl>
                                        <p:attrNameLst>
                                          <p:attrName>style.visibility</p:attrName>
                                        </p:attrNameLst>
                                      </p:cBhvr>
                                      <p:to>
                                        <p:strVal val="visible"/>
                                      </p:to>
                                    </p:set>
                                    <p:animEffect transition="in" filter="dissolve">
                                      <p:cBhvr>
                                        <p:cTn id="22" dur="500"/>
                                        <p:tgtEl>
                                          <p:spTgt spid="4620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033"/>
                                        </p:tgtEl>
                                        <p:attrNameLst>
                                          <p:attrName>style.visibility</p:attrName>
                                        </p:attrNameLst>
                                      </p:cBhvr>
                                      <p:to>
                                        <p:strVal val="visible"/>
                                      </p:to>
                                    </p:set>
                                    <p:animEffect transition="in" filter="dissolve">
                                      <p:cBhvr>
                                        <p:cTn id="27" dur="500"/>
                                        <p:tgtEl>
                                          <p:spTgt spid="4620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034"/>
                                        </p:tgtEl>
                                        <p:attrNameLst>
                                          <p:attrName>style.visibility</p:attrName>
                                        </p:attrNameLst>
                                      </p:cBhvr>
                                      <p:to>
                                        <p:strVal val="visible"/>
                                      </p:to>
                                    </p:set>
                                    <p:animEffect transition="in" filter="dissolve">
                                      <p:cBhvr>
                                        <p:cTn id="32" dur="500"/>
                                        <p:tgtEl>
                                          <p:spTgt spid="4620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035"/>
                                        </p:tgtEl>
                                        <p:attrNameLst>
                                          <p:attrName>style.visibility</p:attrName>
                                        </p:attrNameLst>
                                      </p:cBhvr>
                                      <p:to>
                                        <p:strVal val="visible"/>
                                      </p:to>
                                    </p:set>
                                    <p:animEffect transition="in" filter="dissolve">
                                      <p:cBhvr>
                                        <p:cTn id="37" dur="500"/>
                                        <p:tgtEl>
                                          <p:spTgt spid="46203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036"/>
                                        </p:tgtEl>
                                        <p:attrNameLst>
                                          <p:attrName>style.visibility</p:attrName>
                                        </p:attrNameLst>
                                      </p:cBhvr>
                                      <p:to>
                                        <p:strVal val="visible"/>
                                      </p:to>
                                    </p:set>
                                    <p:animEffect transition="in" filter="dissolve">
                                      <p:cBhvr>
                                        <p:cTn id="42" dur="500"/>
                                        <p:tgtEl>
                                          <p:spTgt spid="4620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2037"/>
                                        </p:tgtEl>
                                        <p:attrNameLst>
                                          <p:attrName>style.visibility</p:attrName>
                                        </p:attrNameLst>
                                      </p:cBhvr>
                                      <p:to>
                                        <p:strVal val="visible"/>
                                      </p:to>
                                    </p:set>
                                    <p:animEffect transition="in" filter="dissolve">
                                      <p:cBhvr>
                                        <p:cTn id="47" dur="500"/>
                                        <p:tgtEl>
                                          <p:spTgt spid="46203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2038"/>
                                        </p:tgtEl>
                                        <p:attrNameLst>
                                          <p:attrName>style.visibility</p:attrName>
                                        </p:attrNameLst>
                                      </p:cBhvr>
                                      <p:to>
                                        <p:strVal val="visible"/>
                                      </p:to>
                                    </p:set>
                                    <p:animEffect transition="in" filter="dissolve">
                                      <p:cBhvr>
                                        <p:cTn id="52" dur="500"/>
                                        <p:tgtEl>
                                          <p:spTgt spid="46203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2039"/>
                                        </p:tgtEl>
                                        <p:attrNameLst>
                                          <p:attrName>style.visibility</p:attrName>
                                        </p:attrNameLst>
                                      </p:cBhvr>
                                      <p:to>
                                        <p:strVal val="visible"/>
                                      </p:to>
                                    </p:set>
                                    <p:animEffect transition="in" filter="dissolve">
                                      <p:cBhvr>
                                        <p:cTn id="57" dur="500"/>
                                        <p:tgtEl>
                                          <p:spTgt spid="46203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2040"/>
                                        </p:tgtEl>
                                        <p:attrNameLst>
                                          <p:attrName>style.visibility</p:attrName>
                                        </p:attrNameLst>
                                      </p:cBhvr>
                                      <p:to>
                                        <p:strVal val="visible"/>
                                      </p:to>
                                    </p:set>
                                    <p:animEffect transition="in" filter="dissolve">
                                      <p:cBhvr>
                                        <p:cTn id="62" dur="500"/>
                                        <p:tgtEl>
                                          <p:spTgt spid="4620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2041"/>
                                        </p:tgtEl>
                                        <p:attrNameLst>
                                          <p:attrName>style.visibility</p:attrName>
                                        </p:attrNameLst>
                                      </p:cBhvr>
                                      <p:to>
                                        <p:strVal val="visible"/>
                                      </p:to>
                                    </p:set>
                                    <p:animEffect transition="in" filter="dissolve">
                                      <p:cBhvr>
                                        <p:cTn id="67" dur="500"/>
                                        <p:tgtEl>
                                          <p:spTgt spid="46204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2042"/>
                                        </p:tgtEl>
                                        <p:attrNameLst>
                                          <p:attrName>style.visibility</p:attrName>
                                        </p:attrNameLst>
                                      </p:cBhvr>
                                      <p:to>
                                        <p:strVal val="visible"/>
                                      </p:to>
                                    </p:set>
                                    <p:animEffect transition="in" filter="dissolve">
                                      <p:cBhvr>
                                        <p:cTn id="72" dur="500"/>
                                        <p:tgtEl>
                                          <p:spTgt spid="4620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62043"/>
                                        </p:tgtEl>
                                        <p:attrNameLst>
                                          <p:attrName>style.visibility</p:attrName>
                                        </p:attrNameLst>
                                      </p:cBhvr>
                                      <p:to>
                                        <p:strVal val="visible"/>
                                      </p:to>
                                    </p:set>
                                    <p:animEffect transition="in" filter="dissolve">
                                      <p:cBhvr>
                                        <p:cTn id="77" dur="500"/>
                                        <p:tgtEl>
                                          <p:spTgt spid="46204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62044"/>
                                        </p:tgtEl>
                                        <p:attrNameLst>
                                          <p:attrName>style.visibility</p:attrName>
                                        </p:attrNameLst>
                                      </p:cBhvr>
                                      <p:to>
                                        <p:strVal val="visible"/>
                                      </p:to>
                                    </p:set>
                                    <p:animEffect transition="in" filter="dissolve">
                                      <p:cBhvr>
                                        <p:cTn id="82" dur="500"/>
                                        <p:tgtEl>
                                          <p:spTgt spid="46204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62045"/>
                                        </p:tgtEl>
                                        <p:attrNameLst>
                                          <p:attrName>style.visibility</p:attrName>
                                        </p:attrNameLst>
                                      </p:cBhvr>
                                      <p:to>
                                        <p:strVal val="visible"/>
                                      </p:to>
                                    </p:set>
                                    <p:animEffect transition="in" filter="dissolve">
                                      <p:cBhvr>
                                        <p:cTn id="87" dur="500"/>
                                        <p:tgtEl>
                                          <p:spTgt spid="46204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62046"/>
                                        </p:tgtEl>
                                        <p:attrNameLst>
                                          <p:attrName>style.visibility</p:attrName>
                                        </p:attrNameLst>
                                      </p:cBhvr>
                                      <p:to>
                                        <p:strVal val="visible"/>
                                      </p:to>
                                    </p:set>
                                    <p:animEffect transition="in" filter="dissolve">
                                      <p:cBhvr>
                                        <p:cTn id="92" dur="500"/>
                                        <p:tgtEl>
                                          <p:spTgt spid="4620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62047"/>
                                        </p:tgtEl>
                                        <p:attrNameLst>
                                          <p:attrName>style.visibility</p:attrName>
                                        </p:attrNameLst>
                                      </p:cBhvr>
                                      <p:to>
                                        <p:strVal val="visible"/>
                                      </p:to>
                                    </p:set>
                                    <p:animEffect transition="in" filter="dissolve">
                                      <p:cBhvr>
                                        <p:cTn id="97" dur="500"/>
                                        <p:tgtEl>
                                          <p:spTgt spid="46204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62048"/>
                                        </p:tgtEl>
                                        <p:attrNameLst>
                                          <p:attrName>style.visibility</p:attrName>
                                        </p:attrNameLst>
                                      </p:cBhvr>
                                      <p:to>
                                        <p:strVal val="visible"/>
                                      </p:to>
                                    </p:set>
                                    <p:animEffect transition="in" filter="dissolve">
                                      <p:cBhvr>
                                        <p:cTn id="102" dur="500"/>
                                        <p:tgtEl>
                                          <p:spTgt spid="46204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62049"/>
                                        </p:tgtEl>
                                        <p:attrNameLst>
                                          <p:attrName>style.visibility</p:attrName>
                                        </p:attrNameLst>
                                      </p:cBhvr>
                                      <p:to>
                                        <p:strVal val="visible"/>
                                      </p:to>
                                    </p:set>
                                    <p:animEffect transition="in" filter="dissolve">
                                      <p:cBhvr>
                                        <p:cTn id="107" dur="500"/>
                                        <p:tgtEl>
                                          <p:spTgt spid="46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025" grpId="0" animBg="1" autoUpdateAnimBg="0"/>
      <p:bldP spid="462029" grpId="0" animBg="1" autoUpdateAnimBg="0"/>
      <p:bldP spid="462031" grpId="0" animBg="1" autoUpdateAnimBg="0"/>
      <p:bldP spid="462032" grpId="0" animBg="1" autoUpdateAnimBg="0"/>
      <p:bldP spid="462033" grpId="0" animBg="1" autoUpdateAnimBg="0"/>
      <p:bldP spid="462034" grpId="0" animBg="1" autoUpdateAnimBg="0"/>
      <p:bldP spid="462035" grpId="0" animBg="1" autoUpdateAnimBg="0"/>
      <p:bldP spid="462036" grpId="0" animBg="1" autoUpdateAnimBg="0"/>
      <p:bldP spid="462037" grpId="0" animBg="1" autoUpdateAnimBg="0"/>
      <p:bldP spid="462038" grpId="0" animBg="1" autoUpdateAnimBg="0"/>
      <p:bldP spid="462039" grpId="0" animBg="1" autoUpdateAnimBg="0"/>
      <p:bldP spid="462040" grpId="0" animBg="1" autoUpdateAnimBg="0"/>
      <p:bldP spid="462041" grpId="0" animBg="1" autoUpdateAnimBg="0"/>
      <p:bldP spid="462042" grpId="0" animBg="1" autoUpdateAnimBg="0"/>
      <p:bldP spid="462043" grpId="0" animBg="1" autoUpdateAnimBg="0"/>
      <p:bldP spid="462044" grpId="0" animBg="1" autoUpdateAnimBg="0"/>
      <p:bldP spid="462045" grpId="0" animBg="1" autoUpdateAnimBg="0"/>
      <p:bldP spid="462046" grpId="0" animBg="1" autoUpdateAnimBg="0"/>
      <p:bldP spid="462047" grpId="0" animBg="1" autoUpdateAnimBg="0"/>
      <p:bldP spid="462048" grpId="0" animBg="1" autoUpdateAnimBg="0"/>
      <p:bldP spid="462049"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87450" y="1981200"/>
            <a:ext cx="7777163" cy="118745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333399"/>
                </a:solidFill>
                <a:latin typeface="Times New Roman" pitchFamily="18" charset="0"/>
                <a:ea typeface="楷体_GB2312" pitchFamily="49" charset="-122"/>
              </a:rPr>
              <a:t>语法分析树中各结点属性值的计算过程被称为对语</a:t>
            </a:r>
          </a:p>
          <a:p>
            <a:pPr>
              <a:buFont typeface="Symbol" pitchFamily="18" charset="2"/>
              <a:buNone/>
            </a:pPr>
            <a:r>
              <a:rPr lang="zh-CN" altLang="en-US">
                <a:solidFill>
                  <a:srgbClr val="333399"/>
                </a:solidFill>
                <a:latin typeface="Times New Roman" pitchFamily="18" charset="0"/>
                <a:ea typeface="楷体_GB2312" pitchFamily="49" charset="-122"/>
              </a:rPr>
              <a:t>    法分析树的</a:t>
            </a:r>
            <a:r>
              <a:rPr lang="zh-CN" altLang="en-US">
                <a:solidFill>
                  <a:srgbClr val="800080"/>
                </a:solidFill>
                <a:latin typeface="Times New Roman" pitchFamily="18" charset="0"/>
                <a:ea typeface="楷体_GB2312" pitchFamily="49" charset="-122"/>
              </a:rPr>
              <a:t>标注</a:t>
            </a:r>
            <a:r>
              <a:rPr lang="zh-CN" altLang="en-US">
                <a:solidFill>
                  <a:srgbClr val="333399"/>
                </a:solidFill>
                <a:latin typeface="Times New Roman" pitchFamily="18" charset="0"/>
                <a:ea typeface="楷体_GB2312" pitchFamily="49" charset="-122"/>
              </a:rPr>
              <a:t>（</a:t>
            </a:r>
            <a:r>
              <a:rPr lang="en-US" altLang="zh-CN" b="0" i="1">
                <a:solidFill>
                  <a:srgbClr val="333399"/>
                </a:solidFill>
                <a:latin typeface="Times New Roman" pitchFamily="18" charset="0"/>
                <a:ea typeface="楷体_GB2312" pitchFamily="49" charset="-122"/>
              </a:rPr>
              <a:t>annotating</a:t>
            </a:r>
            <a:r>
              <a:rPr lang="zh-CN" altLang="en-US">
                <a:solidFill>
                  <a:srgbClr val="333399"/>
                </a:solidFill>
                <a:latin typeface="Times New Roman" pitchFamily="18" charset="0"/>
                <a:ea typeface="楷体_GB2312" pitchFamily="49" charset="-122"/>
              </a:rPr>
              <a:t>）或</a:t>
            </a:r>
            <a:r>
              <a:rPr lang="zh-CN" altLang="en-US">
                <a:solidFill>
                  <a:srgbClr val="800080"/>
                </a:solidFill>
                <a:latin typeface="Times New Roman" pitchFamily="18" charset="0"/>
                <a:ea typeface="楷体_GB2312" pitchFamily="49" charset="-122"/>
              </a:rPr>
              <a:t>修饰</a:t>
            </a:r>
            <a:r>
              <a:rPr lang="zh-CN" altLang="en-US">
                <a:solidFill>
                  <a:srgbClr val="333399"/>
                </a:solidFill>
                <a:latin typeface="Times New Roman" pitchFamily="18" charset="0"/>
                <a:ea typeface="楷体_GB2312" pitchFamily="49" charset="-122"/>
              </a:rPr>
              <a:t>（</a:t>
            </a:r>
            <a:r>
              <a:rPr lang="en-US" altLang="zh-CN" b="0" i="1">
                <a:solidFill>
                  <a:srgbClr val="333399"/>
                </a:solidFill>
                <a:latin typeface="Times New Roman" pitchFamily="18" charset="0"/>
                <a:ea typeface="楷体_GB2312" pitchFamily="49" charset="-122"/>
              </a:rPr>
              <a:t>decorating</a:t>
            </a:r>
            <a:r>
              <a:rPr lang="zh-CN" altLang="en-US">
                <a:solidFill>
                  <a:srgbClr val="333399"/>
                </a:solidFill>
                <a:latin typeface="Times New Roman" pitchFamily="18" charset="0"/>
                <a:ea typeface="楷体_GB2312" pitchFamily="49" charset="-122"/>
              </a:rPr>
              <a:t>），</a:t>
            </a:r>
          </a:p>
          <a:p>
            <a:pPr>
              <a:buFont typeface="Symbol" pitchFamily="18" charset="2"/>
              <a:buNone/>
            </a:pPr>
            <a:r>
              <a:rPr lang="zh-CN" altLang="en-US">
                <a:solidFill>
                  <a:srgbClr val="333399"/>
                </a:solidFill>
                <a:latin typeface="Times New Roman" pitchFamily="18" charset="0"/>
                <a:ea typeface="楷体_GB2312" pitchFamily="49" charset="-122"/>
              </a:rPr>
              <a:t>    用</a:t>
            </a:r>
            <a:r>
              <a:rPr lang="zh-CN" altLang="en-US">
                <a:solidFill>
                  <a:srgbClr val="800080"/>
                </a:solidFill>
                <a:latin typeface="Times New Roman" pitchFamily="18" charset="0"/>
                <a:ea typeface="楷体_GB2312" pitchFamily="49" charset="-122"/>
              </a:rPr>
              <a:t>带标注的语法分析树</a:t>
            </a:r>
            <a:r>
              <a:rPr lang="zh-CN" altLang="en-US">
                <a:solidFill>
                  <a:srgbClr val="333399"/>
                </a:solidFill>
                <a:latin typeface="Times New Roman" pitchFamily="18" charset="0"/>
                <a:ea typeface="楷体_GB2312" pitchFamily="49" charset="-122"/>
              </a:rPr>
              <a:t>表示属性值的计算结果，如：</a:t>
            </a:r>
          </a:p>
        </p:txBody>
      </p:sp>
      <p:sp>
        <p:nvSpPr>
          <p:cNvPr id="29699" name="AutoShape 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00"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01"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02"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03" name="Text Box 7"/>
          <p:cNvSpPr txBox="1">
            <a:spLocks noChangeArrowheads="1"/>
          </p:cNvSpPr>
          <p:nvPr/>
        </p:nvSpPr>
        <p:spPr bwMode="auto">
          <a:xfrm>
            <a:off x="825500" y="1295400"/>
            <a:ext cx="79946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800080"/>
                </a:solidFill>
                <a:latin typeface="楷体_GB2312" pitchFamily="49" charset="-122"/>
                <a:ea typeface="楷体_GB2312" pitchFamily="49" charset="-122"/>
              </a:rPr>
              <a:t>带标注</a:t>
            </a:r>
            <a:r>
              <a:rPr lang="zh-CN" altLang="en-US" sz="2800">
                <a:solidFill>
                  <a:srgbClr val="333399"/>
                </a:solidFill>
                <a:latin typeface="楷体_GB2312" pitchFamily="49" charset="-122"/>
                <a:ea typeface="楷体_GB2312" pitchFamily="49" charset="-122"/>
              </a:rPr>
              <a:t>（</a:t>
            </a:r>
            <a:r>
              <a:rPr lang="en-US" altLang="zh-CN" sz="2800">
                <a:solidFill>
                  <a:srgbClr val="333399"/>
                </a:solidFill>
                <a:latin typeface="楷体_GB2312" pitchFamily="49" charset="-122"/>
                <a:ea typeface="楷体_GB2312" pitchFamily="49" charset="-122"/>
              </a:rPr>
              <a:t>annotated</a:t>
            </a:r>
            <a:r>
              <a:rPr lang="zh-CN" altLang="en-US" sz="2800">
                <a:solidFill>
                  <a:srgbClr val="333399"/>
                </a:solidFill>
                <a:latin typeface="楷体_GB2312" pitchFamily="49" charset="-122"/>
                <a:ea typeface="楷体_GB2312" pitchFamily="49" charset="-122"/>
              </a:rPr>
              <a:t>）</a:t>
            </a:r>
            <a:r>
              <a:rPr lang="zh-CN" altLang="en-US" sz="2800">
                <a:solidFill>
                  <a:srgbClr val="800080"/>
                </a:solidFill>
                <a:latin typeface="楷体_GB2312" pitchFamily="49" charset="-122"/>
                <a:ea typeface="楷体_GB2312" pitchFamily="49" charset="-122"/>
              </a:rPr>
              <a:t>的语法分析树</a:t>
            </a:r>
            <a:endParaRPr lang="zh-CN" altLang="en-US" sz="2800">
              <a:solidFill>
                <a:srgbClr val="333399"/>
              </a:solidFill>
              <a:latin typeface="楷体_GB2312" pitchFamily="49" charset="-122"/>
              <a:ea typeface="楷体_GB2312" pitchFamily="49" charset="-122"/>
            </a:endParaRPr>
          </a:p>
        </p:txBody>
      </p:sp>
      <p:sp>
        <p:nvSpPr>
          <p:cNvPr id="29704" name="Rectangle 8"/>
          <p:cNvSpPr>
            <a:spLocks noChangeArrowheads="1"/>
          </p:cNvSpPr>
          <p:nvPr/>
        </p:nvSpPr>
        <p:spPr bwMode="auto">
          <a:xfrm>
            <a:off x="2443163" y="4589463"/>
            <a:ext cx="354012"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9705" name="Rectangle 9"/>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9706" name="Line 10"/>
          <p:cNvSpPr>
            <a:spLocks noChangeShapeType="1"/>
          </p:cNvSpPr>
          <p:nvPr/>
        </p:nvSpPr>
        <p:spPr bwMode="auto">
          <a:xfrm flipH="1" flipV="1">
            <a:off x="3505200" y="4267200"/>
            <a:ext cx="457200" cy="449263"/>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07" name="Line 11"/>
          <p:cNvSpPr>
            <a:spLocks noChangeShapeType="1"/>
          </p:cNvSpPr>
          <p:nvPr/>
        </p:nvSpPr>
        <p:spPr bwMode="auto">
          <a:xfrm flipV="1">
            <a:off x="2819400" y="4267200"/>
            <a:ext cx="381000"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08" name="Line 12"/>
          <p:cNvSpPr>
            <a:spLocks noChangeShapeType="1"/>
          </p:cNvSpPr>
          <p:nvPr/>
        </p:nvSpPr>
        <p:spPr bwMode="auto">
          <a:xfrm flipV="1">
            <a:off x="2133600" y="4876800"/>
            <a:ext cx="381000"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09" name="Rectangle 13"/>
          <p:cNvSpPr>
            <a:spLocks noChangeArrowheads="1"/>
          </p:cNvSpPr>
          <p:nvPr/>
        </p:nvSpPr>
        <p:spPr bwMode="auto">
          <a:xfrm>
            <a:off x="4724400" y="3413125"/>
            <a:ext cx="4572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N</a:t>
            </a:r>
          </a:p>
        </p:txBody>
      </p:sp>
      <p:sp>
        <p:nvSpPr>
          <p:cNvPr id="29710" name="Line 14"/>
          <p:cNvSpPr>
            <a:spLocks noChangeShapeType="1"/>
          </p:cNvSpPr>
          <p:nvPr/>
        </p:nvSpPr>
        <p:spPr bwMode="auto">
          <a:xfrm flipH="1" flipV="1">
            <a:off x="5105400" y="3733800"/>
            <a:ext cx="1447800" cy="523875"/>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11" name="Line 15"/>
          <p:cNvSpPr>
            <a:spLocks noChangeShapeType="1"/>
          </p:cNvSpPr>
          <p:nvPr/>
        </p:nvSpPr>
        <p:spPr bwMode="auto">
          <a:xfrm flipV="1">
            <a:off x="3522663" y="3733800"/>
            <a:ext cx="1277937" cy="40798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12" name="Rectangle 16"/>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9713" name="Rectangle 17"/>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9714" name="Rectangle 18"/>
          <p:cNvSpPr>
            <a:spLocks noChangeArrowheads="1"/>
          </p:cNvSpPr>
          <p:nvPr/>
        </p:nvSpPr>
        <p:spPr bwMode="auto">
          <a:xfrm>
            <a:off x="3865563" y="5318125"/>
            <a:ext cx="3254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0</a:t>
            </a:r>
          </a:p>
        </p:txBody>
      </p:sp>
      <p:sp>
        <p:nvSpPr>
          <p:cNvPr id="29715" name="Line 19"/>
          <p:cNvSpPr>
            <a:spLocks noChangeShapeType="1"/>
          </p:cNvSpPr>
          <p:nvPr/>
        </p:nvSpPr>
        <p:spPr bwMode="auto">
          <a:xfrm flipV="1">
            <a:off x="4038600" y="4953000"/>
            <a:ext cx="1588"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16" name="Line 20"/>
          <p:cNvSpPr>
            <a:spLocks noChangeShapeType="1"/>
          </p:cNvSpPr>
          <p:nvPr/>
        </p:nvSpPr>
        <p:spPr bwMode="auto">
          <a:xfrm flipH="1" flipV="1">
            <a:off x="4948238" y="3733800"/>
            <a:ext cx="4762"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17" name="Rectangle 21"/>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lgn="ctr"/>
            <a:r>
              <a:rPr lang="en-US" altLang="zh-CN" i="1">
                <a:solidFill>
                  <a:srgbClr val="333399"/>
                </a:solidFill>
                <a:latin typeface="Arial" pitchFamily="34" charset="0"/>
                <a:ea typeface="楷体_GB2312" pitchFamily="49" charset="-122"/>
              </a:rPr>
              <a:t>.</a:t>
            </a:r>
          </a:p>
        </p:txBody>
      </p:sp>
      <p:sp>
        <p:nvSpPr>
          <p:cNvPr id="29718" name="Rectangle 22"/>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9719" name="Rectangle 23"/>
          <p:cNvSpPr>
            <a:spLocks noChangeArrowheads="1"/>
          </p:cNvSpPr>
          <p:nvPr/>
        </p:nvSpPr>
        <p:spPr bwMode="auto">
          <a:xfrm>
            <a:off x="1828800" y="5927725"/>
            <a:ext cx="325438"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29720" name="Line 24"/>
          <p:cNvSpPr>
            <a:spLocks noChangeShapeType="1"/>
          </p:cNvSpPr>
          <p:nvPr/>
        </p:nvSpPr>
        <p:spPr bwMode="auto">
          <a:xfrm flipV="1">
            <a:off x="2001838" y="5562600"/>
            <a:ext cx="1587"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21" name="Rectangle 25"/>
          <p:cNvSpPr>
            <a:spLocks noChangeArrowheads="1"/>
          </p:cNvSpPr>
          <p:nvPr/>
        </p:nvSpPr>
        <p:spPr bwMode="auto">
          <a:xfrm>
            <a:off x="5795963" y="4665663"/>
            <a:ext cx="354012"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S</a:t>
            </a:r>
          </a:p>
        </p:txBody>
      </p:sp>
      <p:sp>
        <p:nvSpPr>
          <p:cNvPr id="29722" name="Line 26"/>
          <p:cNvSpPr>
            <a:spLocks noChangeShapeType="1"/>
          </p:cNvSpPr>
          <p:nvPr/>
        </p:nvSpPr>
        <p:spPr bwMode="auto">
          <a:xfrm flipH="1" flipV="1">
            <a:off x="6858000" y="4343400"/>
            <a:ext cx="457200" cy="449263"/>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23" name="Line 27"/>
          <p:cNvSpPr>
            <a:spLocks noChangeShapeType="1"/>
          </p:cNvSpPr>
          <p:nvPr/>
        </p:nvSpPr>
        <p:spPr bwMode="auto">
          <a:xfrm flipV="1">
            <a:off x="6135688" y="4343400"/>
            <a:ext cx="417512" cy="414338"/>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24" name="Line 28"/>
          <p:cNvSpPr>
            <a:spLocks noChangeShapeType="1"/>
          </p:cNvSpPr>
          <p:nvPr/>
        </p:nvSpPr>
        <p:spPr bwMode="auto">
          <a:xfrm flipV="1">
            <a:off x="5486400" y="4953000"/>
            <a:ext cx="381000"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25" name="Rectangle 29"/>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9726" name="Rectangle 30"/>
          <p:cNvSpPr>
            <a:spLocks noChangeArrowheads="1"/>
          </p:cNvSpPr>
          <p:nvPr/>
        </p:nvSpPr>
        <p:spPr bwMode="auto">
          <a:xfrm>
            <a:off x="7218363" y="5394325"/>
            <a:ext cx="325437"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1</a:t>
            </a:r>
          </a:p>
        </p:txBody>
      </p:sp>
      <p:sp>
        <p:nvSpPr>
          <p:cNvPr id="29727" name="Line 31"/>
          <p:cNvSpPr>
            <a:spLocks noChangeShapeType="1"/>
          </p:cNvSpPr>
          <p:nvPr/>
        </p:nvSpPr>
        <p:spPr bwMode="auto">
          <a:xfrm flipV="1">
            <a:off x="7391400" y="5029200"/>
            <a:ext cx="1588"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28" name="Rectangle 32"/>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B</a:t>
            </a:r>
          </a:p>
        </p:txBody>
      </p:sp>
      <p:sp>
        <p:nvSpPr>
          <p:cNvPr id="29729" name="Rectangle 33"/>
          <p:cNvSpPr>
            <a:spLocks noChangeArrowheads="1"/>
          </p:cNvSpPr>
          <p:nvPr/>
        </p:nvSpPr>
        <p:spPr bwMode="auto">
          <a:xfrm>
            <a:off x="5181600" y="6003925"/>
            <a:ext cx="325438" cy="396875"/>
          </a:xfrm>
          <a:prstGeom prst="rect">
            <a:avLst/>
          </a:prstGeom>
          <a:noFill/>
          <a:ln w="9525">
            <a:noFill/>
            <a:miter lim="800000"/>
            <a:headEnd/>
            <a:tailEnd/>
          </a:ln>
        </p:spPr>
        <p:txBody>
          <a:bodyPr>
            <a:spAutoFit/>
          </a:bodyPr>
          <a:lstStyle/>
          <a:p>
            <a:r>
              <a:rPr lang="en-US" altLang="zh-CN" sz="2000" i="1">
                <a:solidFill>
                  <a:srgbClr val="333399"/>
                </a:solidFill>
                <a:latin typeface="Arial" pitchFamily="34" charset="0"/>
                <a:ea typeface="华文行楷" pitchFamily="2" charset="-122"/>
              </a:rPr>
              <a:t>0</a:t>
            </a:r>
          </a:p>
        </p:txBody>
      </p:sp>
      <p:sp>
        <p:nvSpPr>
          <p:cNvPr id="29730" name="Line 34"/>
          <p:cNvSpPr>
            <a:spLocks noChangeShapeType="1"/>
          </p:cNvSpPr>
          <p:nvPr/>
        </p:nvSpPr>
        <p:spPr bwMode="auto">
          <a:xfrm flipV="1">
            <a:off x="5354638" y="5638800"/>
            <a:ext cx="1587" cy="374650"/>
          </a:xfrm>
          <a:prstGeom prst="line">
            <a:avLst/>
          </a:prstGeom>
          <a:noFill/>
          <a:ln w="9525">
            <a:solidFill>
              <a:srgbClr val="0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9731" name="Rectangle 77"/>
          <p:cNvSpPr>
            <a:spLocks noChangeArrowheads="1"/>
          </p:cNvSpPr>
          <p:nvPr/>
        </p:nvSpPr>
        <p:spPr bwMode="auto">
          <a:xfrm>
            <a:off x="3103563" y="3794125"/>
            <a:ext cx="630237"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f=1</a:t>
            </a:r>
          </a:p>
        </p:txBody>
      </p:sp>
      <p:sp>
        <p:nvSpPr>
          <p:cNvPr id="29732" name="Rectangle 78"/>
          <p:cNvSpPr>
            <a:spLocks noChangeArrowheads="1"/>
          </p:cNvSpPr>
          <p:nvPr/>
        </p:nvSpPr>
        <p:spPr bwMode="auto">
          <a:xfrm>
            <a:off x="1981200" y="4546600"/>
            <a:ext cx="554038"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l=1</a:t>
            </a:r>
          </a:p>
        </p:txBody>
      </p:sp>
      <p:sp>
        <p:nvSpPr>
          <p:cNvPr id="29733" name="Rectangle 79"/>
          <p:cNvSpPr>
            <a:spLocks noChangeArrowheads="1"/>
          </p:cNvSpPr>
          <p:nvPr/>
        </p:nvSpPr>
        <p:spPr bwMode="auto">
          <a:xfrm>
            <a:off x="2646363" y="4022725"/>
            <a:ext cx="630237"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l=2</a:t>
            </a:r>
          </a:p>
        </p:txBody>
      </p:sp>
      <p:sp>
        <p:nvSpPr>
          <p:cNvPr id="29734" name="Rectangle 80"/>
          <p:cNvSpPr>
            <a:spLocks noChangeArrowheads="1"/>
          </p:cNvSpPr>
          <p:nvPr/>
        </p:nvSpPr>
        <p:spPr bwMode="auto">
          <a:xfrm>
            <a:off x="2743200" y="4572000"/>
            <a:ext cx="609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f=2</a:t>
            </a:r>
          </a:p>
        </p:txBody>
      </p:sp>
      <p:sp>
        <p:nvSpPr>
          <p:cNvPr id="29735" name="Rectangle 81"/>
          <p:cNvSpPr>
            <a:spLocks noChangeArrowheads="1"/>
          </p:cNvSpPr>
          <p:nvPr/>
        </p:nvSpPr>
        <p:spPr bwMode="auto">
          <a:xfrm>
            <a:off x="5334000" y="4648200"/>
            <a:ext cx="609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l=2</a:t>
            </a:r>
          </a:p>
        </p:txBody>
      </p:sp>
      <p:sp>
        <p:nvSpPr>
          <p:cNvPr id="29736" name="Rectangle 82"/>
          <p:cNvSpPr>
            <a:spLocks noChangeArrowheads="1"/>
          </p:cNvSpPr>
          <p:nvPr/>
        </p:nvSpPr>
        <p:spPr bwMode="auto">
          <a:xfrm>
            <a:off x="1371600" y="5241925"/>
            <a:ext cx="609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f=2</a:t>
            </a:r>
          </a:p>
        </p:txBody>
      </p:sp>
      <p:sp>
        <p:nvSpPr>
          <p:cNvPr id="29737" name="Rectangle 83"/>
          <p:cNvSpPr>
            <a:spLocks noChangeArrowheads="1"/>
          </p:cNvSpPr>
          <p:nvPr/>
        </p:nvSpPr>
        <p:spPr bwMode="auto">
          <a:xfrm>
            <a:off x="2057400" y="5257800"/>
            <a:ext cx="6858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v=2</a:t>
            </a:r>
          </a:p>
        </p:txBody>
      </p:sp>
      <p:sp>
        <p:nvSpPr>
          <p:cNvPr id="29738" name="Rectangle 84"/>
          <p:cNvSpPr>
            <a:spLocks noChangeArrowheads="1"/>
          </p:cNvSpPr>
          <p:nvPr/>
        </p:nvSpPr>
        <p:spPr bwMode="auto">
          <a:xfrm>
            <a:off x="2341563" y="4851400"/>
            <a:ext cx="630237"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v=2</a:t>
            </a:r>
          </a:p>
        </p:txBody>
      </p:sp>
      <p:sp>
        <p:nvSpPr>
          <p:cNvPr id="29739" name="Rectangle 85"/>
          <p:cNvSpPr>
            <a:spLocks noChangeArrowheads="1"/>
          </p:cNvSpPr>
          <p:nvPr/>
        </p:nvSpPr>
        <p:spPr bwMode="auto">
          <a:xfrm>
            <a:off x="3429000" y="4632325"/>
            <a:ext cx="6858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v=0</a:t>
            </a:r>
          </a:p>
        </p:txBody>
      </p:sp>
      <p:sp>
        <p:nvSpPr>
          <p:cNvPr id="29740" name="Rectangle 86"/>
          <p:cNvSpPr>
            <a:spLocks noChangeArrowheads="1"/>
          </p:cNvSpPr>
          <p:nvPr/>
        </p:nvSpPr>
        <p:spPr bwMode="auto">
          <a:xfrm>
            <a:off x="3505200" y="4022725"/>
            <a:ext cx="7620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v=2</a:t>
            </a:r>
          </a:p>
        </p:txBody>
      </p:sp>
      <p:sp>
        <p:nvSpPr>
          <p:cNvPr id="29741" name="Rectangle 87"/>
          <p:cNvSpPr>
            <a:spLocks noChangeArrowheads="1"/>
          </p:cNvSpPr>
          <p:nvPr/>
        </p:nvSpPr>
        <p:spPr bwMode="auto">
          <a:xfrm>
            <a:off x="4114800" y="4622800"/>
            <a:ext cx="609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f=1</a:t>
            </a:r>
          </a:p>
        </p:txBody>
      </p:sp>
      <p:sp>
        <p:nvSpPr>
          <p:cNvPr id="29742" name="Rectangle 88"/>
          <p:cNvSpPr>
            <a:spLocks noChangeArrowheads="1"/>
          </p:cNvSpPr>
          <p:nvPr/>
        </p:nvSpPr>
        <p:spPr bwMode="auto">
          <a:xfrm>
            <a:off x="6019800" y="4114800"/>
            <a:ext cx="609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l=2</a:t>
            </a:r>
          </a:p>
        </p:txBody>
      </p:sp>
      <p:sp>
        <p:nvSpPr>
          <p:cNvPr id="29743" name="Rectangle 89"/>
          <p:cNvSpPr>
            <a:spLocks noChangeArrowheads="1"/>
          </p:cNvSpPr>
          <p:nvPr/>
        </p:nvSpPr>
        <p:spPr bwMode="auto">
          <a:xfrm>
            <a:off x="6324600" y="3870325"/>
            <a:ext cx="990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f=0.25</a:t>
            </a:r>
          </a:p>
        </p:txBody>
      </p:sp>
      <p:sp>
        <p:nvSpPr>
          <p:cNvPr id="29744" name="Rectangle 90"/>
          <p:cNvSpPr>
            <a:spLocks noChangeArrowheads="1"/>
          </p:cNvSpPr>
          <p:nvPr/>
        </p:nvSpPr>
        <p:spPr bwMode="auto">
          <a:xfrm>
            <a:off x="6096000" y="4648200"/>
            <a:ext cx="8382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f=0.5</a:t>
            </a:r>
          </a:p>
        </p:txBody>
      </p:sp>
      <p:sp>
        <p:nvSpPr>
          <p:cNvPr id="29745" name="Rectangle 91"/>
          <p:cNvSpPr>
            <a:spLocks noChangeArrowheads="1"/>
          </p:cNvSpPr>
          <p:nvPr/>
        </p:nvSpPr>
        <p:spPr bwMode="auto">
          <a:xfrm>
            <a:off x="7467600" y="4556125"/>
            <a:ext cx="990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f=0.25</a:t>
            </a:r>
          </a:p>
        </p:txBody>
      </p:sp>
      <p:sp>
        <p:nvSpPr>
          <p:cNvPr id="29746" name="Rectangle 92"/>
          <p:cNvSpPr>
            <a:spLocks noChangeArrowheads="1"/>
          </p:cNvSpPr>
          <p:nvPr/>
        </p:nvSpPr>
        <p:spPr bwMode="auto">
          <a:xfrm>
            <a:off x="4495800" y="5334000"/>
            <a:ext cx="9144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f=0.5</a:t>
            </a:r>
          </a:p>
        </p:txBody>
      </p:sp>
      <p:sp>
        <p:nvSpPr>
          <p:cNvPr id="29747" name="Rectangle 93"/>
          <p:cNvSpPr>
            <a:spLocks noChangeArrowheads="1"/>
          </p:cNvSpPr>
          <p:nvPr/>
        </p:nvSpPr>
        <p:spPr bwMode="auto">
          <a:xfrm>
            <a:off x="7467600" y="4800600"/>
            <a:ext cx="990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v=0.25</a:t>
            </a:r>
          </a:p>
        </p:txBody>
      </p:sp>
      <p:sp>
        <p:nvSpPr>
          <p:cNvPr id="29748" name="Rectangle 94"/>
          <p:cNvSpPr>
            <a:spLocks noChangeArrowheads="1"/>
          </p:cNvSpPr>
          <p:nvPr/>
        </p:nvSpPr>
        <p:spPr bwMode="auto">
          <a:xfrm>
            <a:off x="5410200" y="5334000"/>
            <a:ext cx="6858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v=0</a:t>
            </a:r>
          </a:p>
        </p:txBody>
      </p:sp>
      <p:sp>
        <p:nvSpPr>
          <p:cNvPr id="29749" name="Rectangle 95"/>
          <p:cNvSpPr>
            <a:spLocks noChangeArrowheads="1"/>
          </p:cNvSpPr>
          <p:nvPr/>
        </p:nvSpPr>
        <p:spPr bwMode="auto">
          <a:xfrm>
            <a:off x="5715000" y="4876800"/>
            <a:ext cx="6858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v=0</a:t>
            </a:r>
          </a:p>
        </p:txBody>
      </p:sp>
      <p:sp>
        <p:nvSpPr>
          <p:cNvPr id="29750" name="Rectangle 96"/>
          <p:cNvSpPr>
            <a:spLocks noChangeArrowheads="1"/>
          </p:cNvSpPr>
          <p:nvPr/>
        </p:nvSpPr>
        <p:spPr bwMode="auto">
          <a:xfrm>
            <a:off x="6858000" y="4089400"/>
            <a:ext cx="9906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v=0.25</a:t>
            </a:r>
          </a:p>
        </p:txBody>
      </p:sp>
      <p:sp>
        <p:nvSpPr>
          <p:cNvPr id="29751" name="Rectangle 97"/>
          <p:cNvSpPr>
            <a:spLocks noChangeArrowheads="1"/>
          </p:cNvSpPr>
          <p:nvPr/>
        </p:nvSpPr>
        <p:spPr bwMode="auto">
          <a:xfrm>
            <a:off x="5105400" y="3413125"/>
            <a:ext cx="1143000" cy="396875"/>
          </a:xfrm>
          <a:prstGeom prst="rect">
            <a:avLst/>
          </a:prstGeom>
          <a:noFill/>
          <a:ln w="9525" cap="rnd">
            <a:noFill/>
            <a:prstDash val="sysDot"/>
            <a:miter lim="800000"/>
            <a:headEnd/>
            <a:tailEnd/>
          </a:ln>
        </p:spPr>
        <p:txBody>
          <a:bodyPr>
            <a:spAutoFit/>
          </a:bodyPr>
          <a:lstStyle/>
          <a:p>
            <a:r>
              <a:rPr lang="en-US" altLang="zh-CN" sz="2000" i="1">
                <a:solidFill>
                  <a:srgbClr val="800080"/>
                </a:solidFill>
                <a:latin typeface="Arial" pitchFamily="34" charset="0"/>
                <a:ea typeface="华文行楷" pitchFamily="2" charset="-122"/>
              </a:rPr>
              <a:t>v=2.25</a:t>
            </a:r>
          </a:p>
        </p:txBody>
      </p:sp>
      <p:sp>
        <p:nvSpPr>
          <p:cNvPr id="29752" name="Rectangle 9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72920318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dirty="0">
                <a:solidFill>
                  <a:srgbClr val="800080"/>
                </a:solidFill>
                <a:latin typeface="楷体_GB2312" pitchFamily="49" charset="-122"/>
                <a:ea typeface="楷体_GB2312" pitchFamily="49" charset="-122"/>
              </a:rPr>
              <a:t> </a:t>
            </a:r>
            <a:r>
              <a:rPr lang="zh-CN" altLang="en-US" sz="2800" dirty="0">
                <a:solidFill>
                  <a:srgbClr val="800080"/>
                </a:solidFill>
                <a:latin typeface="Times New Roman" pitchFamily="18" charset="0"/>
                <a:ea typeface="楷体_GB2312" pitchFamily="49" charset="-122"/>
              </a:rPr>
              <a:t>单遍的</a:t>
            </a:r>
            <a:r>
              <a:rPr lang="zh-CN" altLang="en-US" sz="2800" dirty="0" smtClean="0">
                <a:solidFill>
                  <a:srgbClr val="800080"/>
                </a:solidFill>
                <a:latin typeface="Times New Roman" pitchFamily="18" charset="0"/>
                <a:ea typeface="楷体_GB2312" pitchFamily="49" charset="-122"/>
              </a:rPr>
              <a:t>方法</a:t>
            </a:r>
            <a:endParaRPr lang="zh-CN" altLang="en-US" sz="2800" dirty="0">
              <a:solidFill>
                <a:srgbClr val="800080"/>
              </a:solidFill>
              <a:latin typeface="楷体_GB2312" pitchFamily="49" charset="-122"/>
              <a:ea typeface="楷体_GB2312" pitchFamily="49" charset="-122"/>
            </a:endParaRPr>
          </a:p>
        </p:txBody>
      </p:sp>
      <p:sp>
        <p:nvSpPr>
          <p:cNvPr id="30723" name="Rectangle 22"/>
          <p:cNvSpPr>
            <a:spLocks noChangeArrowheads="1"/>
          </p:cNvSpPr>
          <p:nvPr/>
        </p:nvSpPr>
        <p:spPr bwMode="auto">
          <a:xfrm>
            <a:off x="1104900" y="2057400"/>
            <a:ext cx="7200900" cy="3775075"/>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Times New Roman" pitchFamily="18" charset="0"/>
                <a:ea typeface="楷体_GB2312" pitchFamily="49" charset="-122"/>
              </a:rPr>
              <a:t>   </a:t>
            </a:r>
            <a:r>
              <a:rPr lang="zh-CN" altLang="en-US">
                <a:solidFill>
                  <a:srgbClr val="800080"/>
                </a:solidFill>
                <a:latin typeface="Times New Roman" pitchFamily="18" charset="0"/>
                <a:ea typeface="楷体_GB2312" pitchFamily="49" charset="-122"/>
              </a:rPr>
              <a:t>语法分析遍的同时进行属性计算 </a:t>
            </a:r>
          </a:p>
          <a:p>
            <a:pPr>
              <a:buFont typeface="Symbol" pitchFamily="18" charset="2"/>
              <a:buNone/>
            </a:pPr>
            <a:endParaRPr lang="zh-CN" altLang="en-US" sz="1000">
              <a:solidFill>
                <a:srgbClr val="800080"/>
              </a:solidFill>
              <a:latin typeface="Times New Roman" pitchFamily="18" charset="0"/>
              <a:ea typeface="楷体_GB2312" pitchFamily="49" charset="-122"/>
            </a:endParaRPr>
          </a:p>
          <a:p>
            <a:pPr lvl="1">
              <a:buFontTx/>
              <a:buChar char="•"/>
            </a:pPr>
            <a:r>
              <a:rPr lang="zh-CN" altLang="en-US">
                <a:solidFill>
                  <a:srgbClr val="800080"/>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自下而上方法</a:t>
            </a:r>
          </a:p>
          <a:p>
            <a:pPr lvl="1"/>
            <a:endParaRPr lang="zh-CN" altLang="en-US" sz="1000">
              <a:solidFill>
                <a:srgbClr val="333399"/>
              </a:solidFill>
              <a:latin typeface="Times New Roman" pitchFamily="18" charset="0"/>
              <a:ea typeface="楷体_GB2312" pitchFamily="49" charset="-122"/>
            </a:endParaRPr>
          </a:p>
          <a:p>
            <a:pPr lvl="1">
              <a:buFontTx/>
              <a:buChar char="•"/>
            </a:pPr>
            <a:r>
              <a:rPr lang="zh-CN" altLang="en-US">
                <a:solidFill>
                  <a:srgbClr val="800080"/>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自上而下方法</a:t>
            </a:r>
          </a:p>
          <a:p>
            <a:pPr lvl="1"/>
            <a:endParaRPr lang="zh-CN" altLang="en-US">
              <a:solidFill>
                <a:srgbClr val="333399"/>
              </a:solidFill>
              <a:latin typeface="Times New Roman" pitchFamily="18" charset="0"/>
              <a:ea typeface="楷体_GB2312" pitchFamily="49" charset="-122"/>
            </a:endParaRPr>
          </a:p>
          <a:p>
            <a:pPr>
              <a:buFont typeface="Symbol" pitchFamily="18" charset="2"/>
              <a:buChar char="-"/>
            </a:pPr>
            <a:r>
              <a:rPr lang="zh-CN" altLang="en-US">
                <a:solidFill>
                  <a:srgbClr val="800080"/>
                </a:solidFill>
                <a:latin typeface="Times New Roman" pitchFamily="18" charset="0"/>
                <a:ea typeface="楷体_GB2312" pitchFamily="49" charset="-122"/>
              </a:rPr>
              <a:t>   只适用于特定文法 </a:t>
            </a:r>
          </a:p>
          <a:p>
            <a:pPr>
              <a:buFont typeface="Symbol" pitchFamily="18" charset="2"/>
              <a:buNone/>
            </a:pPr>
            <a:endParaRPr lang="zh-CN" altLang="en-US" sz="1000">
              <a:solidFill>
                <a:srgbClr val="800080"/>
              </a:solidFill>
              <a:latin typeface="Times New Roman" pitchFamily="18" charset="0"/>
              <a:ea typeface="楷体_GB2312" pitchFamily="49" charset="-122"/>
            </a:endParaRPr>
          </a:p>
          <a:p>
            <a:pPr>
              <a:buFont typeface="Symbol" pitchFamily="18" charset="2"/>
              <a:buNone/>
            </a:pPr>
            <a:r>
              <a:rPr lang="zh-CN" altLang="en-US">
                <a:solidFill>
                  <a:srgbClr val="800080"/>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本课程只讨论如下两类属性文法：</a:t>
            </a:r>
          </a:p>
          <a:p>
            <a:pPr>
              <a:buFont typeface="Symbol" pitchFamily="18" charset="2"/>
              <a:buNone/>
            </a:pPr>
            <a:endParaRPr lang="zh-CN" altLang="en-US" sz="1000">
              <a:solidFill>
                <a:srgbClr val="333399"/>
              </a:solidFill>
              <a:latin typeface="Times New Roman" pitchFamily="18" charset="0"/>
              <a:ea typeface="楷体_GB2312" pitchFamily="49" charset="-122"/>
            </a:endParaRPr>
          </a:p>
          <a:p>
            <a:pPr lvl="1">
              <a:buFontTx/>
              <a:buChar char="•"/>
            </a:pPr>
            <a:r>
              <a:rPr lang="zh-CN" altLang="en-US">
                <a:solidFill>
                  <a:srgbClr val="800080"/>
                </a:solidFill>
                <a:latin typeface="Arial" pitchFamily="34" charset="0"/>
                <a:ea typeface="楷体_GB2312" pitchFamily="49" charset="-122"/>
              </a:rPr>
              <a:t>  </a:t>
            </a:r>
            <a:r>
              <a:rPr lang="en-US" altLang="zh-CN" b="0">
                <a:solidFill>
                  <a:srgbClr val="800080"/>
                </a:solidFill>
                <a:latin typeface="Arial" pitchFamily="34" charset="0"/>
                <a:ea typeface="楷体_GB2312" pitchFamily="49" charset="-122"/>
              </a:rPr>
              <a:t>S-</a:t>
            </a:r>
            <a:r>
              <a:rPr lang="zh-CN" altLang="en-US">
                <a:solidFill>
                  <a:srgbClr val="800080"/>
                </a:solidFill>
                <a:latin typeface="Arial" pitchFamily="34" charset="0"/>
                <a:ea typeface="楷体_GB2312" pitchFamily="49" charset="-122"/>
              </a:rPr>
              <a:t>属性文法</a:t>
            </a:r>
            <a:r>
              <a:rPr lang="zh-CN" altLang="en-US">
                <a:solidFill>
                  <a:srgbClr val="333399"/>
                </a:solidFill>
                <a:latin typeface="Arial" pitchFamily="34" charset="0"/>
                <a:ea typeface="楷体_GB2312" pitchFamily="49" charset="-122"/>
              </a:rPr>
              <a:t> </a:t>
            </a:r>
          </a:p>
          <a:p>
            <a:pPr lvl="1"/>
            <a:endParaRPr lang="zh-CN" altLang="en-US" sz="1000">
              <a:solidFill>
                <a:srgbClr val="333399"/>
              </a:solidFill>
              <a:latin typeface="Arial" pitchFamily="34" charset="0"/>
              <a:ea typeface="楷体_GB2312" pitchFamily="49" charset="-122"/>
            </a:endParaRPr>
          </a:p>
          <a:p>
            <a:pPr lvl="1">
              <a:buFontTx/>
              <a:buChar char="•"/>
            </a:pPr>
            <a:r>
              <a:rPr lang="zh-CN" altLang="en-US">
                <a:solidFill>
                  <a:srgbClr val="800080"/>
                </a:solidFill>
                <a:latin typeface="Arial" pitchFamily="34" charset="0"/>
                <a:ea typeface="楷体_GB2312" pitchFamily="49" charset="-122"/>
              </a:rPr>
              <a:t>  </a:t>
            </a:r>
            <a:r>
              <a:rPr lang="en-US" altLang="zh-CN" b="0">
                <a:solidFill>
                  <a:srgbClr val="800080"/>
                </a:solidFill>
                <a:latin typeface="Arial" pitchFamily="34" charset="0"/>
                <a:ea typeface="楷体_GB2312" pitchFamily="49" charset="-122"/>
              </a:rPr>
              <a:t>L-</a:t>
            </a:r>
            <a:r>
              <a:rPr lang="zh-CN" altLang="en-US">
                <a:solidFill>
                  <a:srgbClr val="800080"/>
                </a:solidFill>
                <a:latin typeface="Arial" pitchFamily="34" charset="0"/>
                <a:ea typeface="楷体_GB2312" pitchFamily="49" charset="-122"/>
              </a:rPr>
              <a:t>属性文法</a:t>
            </a:r>
            <a:r>
              <a:rPr lang="zh-CN" altLang="en-US">
                <a:solidFill>
                  <a:srgbClr val="333399"/>
                </a:solidFill>
                <a:latin typeface="Arial" pitchFamily="34" charset="0"/>
                <a:ea typeface="楷体_GB2312" pitchFamily="49" charset="-122"/>
              </a:rPr>
              <a:t> </a:t>
            </a:r>
          </a:p>
        </p:txBody>
      </p:sp>
      <p:sp>
        <p:nvSpPr>
          <p:cNvPr id="30724" name="AutoShape 2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25" name="AutoShape 2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26" name="AutoShape 2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27" name="AutoShape 2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28" name="Rectangle 2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179956516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Rot="1" noChangeArrowheads="1"/>
          </p:cNvSpPr>
          <p:nvPr>
            <p:ph type="body" idx="1"/>
          </p:nvPr>
        </p:nvSpPr>
        <p:spPr>
          <a:xfrm>
            <a:off x="228600" y="323655"/>
            <a:ext cx="8686800" cy="6077145"/>
          </a:xfrm>
        </p:spPr>
        <p:txBody>
          <a:bodyPr/>
          <a:lstStyle/>
          <a:p>
            <a:pPr marL="0" indent="0">
              <a:lnSpc>
                <a:spcPct val="120000"/>
              </a:lnSpc>
              <a:buNone/>
            </a:pPr>
            <a:r>
              <a:rPr lang="zh-CN" altLang="en-US" sz="1800" dirty="0" smtClean="0"/>
              <a:t>给</a:t>
            </a:r>
            <a:r>
              <a:rPr lang="zh-CN" altLang="en-US" sz="1800" dirty="0"/>
              <a:t>出文法及其语义子程序</a:t>
            </a:r>
          </a:p>
          <a:p>
            <a:pPr>
              <a:lnSpc>
                <a:spcPct val="120000"/>
              </a:lnSpc>
            </a:pPr>
            <a:r>
              <a:rPr lang="zh-CN" altLang="en-US" sz="1800" dirty="0"/>
              <a:t>（</a:t>
            </a:r>
            <a:r>
              <a:rPr lang="en-US" altLang="zh-CN" sz="1800" dirty="0"/>
              <a:t>0</a:t>
            </a:r>
            <a:r>
              <a:rPr lang="zh-CN" altLang="en-US" sz="1800" dirty="0"/>
              <a:t>）</a:t>
            </a:r>
            <a:r>
              <a:rPr lang="en-US" altLang="zh-CN" sz="1800" dirty="0"/>
              <a:t>S′→E		 print val[top]</a:t>
            </a:r>
          </a:p>
          <a:p>
            <a:pPr>
              <a:lnSpc>
                <a:spcPct val="120000"/>
              </a:lnSpc>
            </a:pPr>
            <a:r>
              <a:rPr lang="zh-CN" altLang="en-US" sz="1800" dirty="0"/>
              <a:t>（</a:t>
            </a:r>
            <a:r>
              <a:rPr lang="en-US" altLang="zh-CN" sz="1800" dirty="0"/>
              <a:t>1</a:t>
            </a:r>
            <a:r>
              <a:rPr lang="zh-CN" altLang="en-US" sz="1800" dirty="0"/>
              <a:t>）</a:t>
            </a:r>
            <a:r>
              <a:rPr lang="en-US" altLang="zh-CN" sz="1800" dirty="0"/>
              <a:t>E→E(1)+E(2)	 val[top]=val[top]+val[top+2]</a:t>
            </a:r>
          </a:p>
          <a:p>
            <a:pPr>
              <a:lnSpc>
                <a:spcPct val="120000"/>
              </a:lnSpc>
            </a:pPr>
            <a:r>
              <a:rPr lang="en-US" altLang="zh-CN" sz="1800" dirty="0"/>
              <a:t>  (2</a:t>
            </a:r>
            <a:r>
              <a:rPr lang="zh-CN" altLang="en-US" sz="1800" dirty="0"/>
              <a:t>） </a:t>
            </a:r>
            <a:r>
              <a:rPr lang="en-US" altLang="zh-CN" sz="1800" dirty="0"/>
              <a:t>E→E(1)*E(2)	 val[top]=val[top]*val[top+2]</a:t>
            </a:r>
          </a:p>
          <a:p>
            <a:pPr>
              <a:lnSpc>
                <a:spcPct val="120000"/>
              </a:lnSpc>
            </a:pPr>
            <a:r>
              <a:rPr lang="zh-CN" altLang="en-US" sz="1800" dirty="0"/>
              <a:t>（</a:t>
            </a:r>
            <a:r>
              <a:rPr lang="en-US" altLang="zh-CN" sz="1800" dirty="0"/>
              <a:t>3</a:t>
            </a:r>
            <a:r>
              <a:rPr lang="zh-CN" altLang="en-US" sz="1800" dirty="0"/>
              <a:t>） </a:t>
            </a:r>
            <a:r>
              <a:rPr lang="en-US" altLang="zh-CN" sz="1800" dirty="0"/>
              <a:t>E→(E(1))	 val[top]=val[top+1]</a:t>
            </a:r>
          </a:p>
          <a:p>
            <a:pPr>
              <a:lnSpc>
                <a:spcPct val="120000"/>
              </a:lnSpc>
            </a:pPr>
            <a:r>
              <a:rPr lang="zh-CN" altLang="en-US" sz="1800" dirty="0"/>
              <a:t>（</a:t>
            </a:r>
            <a:r>
              <a:rPr lang="en-US" altLang="zh-CN" sz="1800" dirty="0"/>
              <a:t>4</a:t>
            </a:r>
            <a:r>
              <a:rPr lang="zh-CN" altLang="en-US" sz="1800" dirty="0"/>
              <a:t>） </a:t>
            </a:r>
            <a:r>
              <a:rPr lang="en-US" altLang="zh-CN" sz="1800" dirty="0"/>
              <a:t>E→i		 val[top]=lexval/*LEXVAL</a:t>
            </a:r>
            <a:r>
              <a:rPr lang="zh-CN" altLang="en-US" sz="1800" dirty="0"/>
              <a:t>为</a:t>
            </a:r>
            <a:r>
              <a:rPr lang="en-US" altLang="zh-CN" sz="1800" dirty="0"/>
              <a:t>i</a:t>
            </a:r>
            <a:r>
              <a:rPr lang="zh-CN" altLang="en-US" sz="1800" dirty="0"/>
              <a:t>的整型内部值*</a:t>
            </a:r>
            <a:r>
              <a:rPr lang="en-US" altLang="zh-CN" sz="1800" dirty="0"/>
              <a:t>/</a:t>
            </a:r>
          </a:p>
          <a:p>
            <a:pPr>
              <a:lnSpc>
                <a:spcPct val="120000"/>
              </a:lnSpc>
            </a:pPr>
            <a:r>
              <a:rPr lang="zh-CN" altLang="en-US" sz="1800" dirty="0"/>
              <a:t>计算算术表达式</a:t>
            </a:r>
            <a:r>
              <a:rPr lang="en-US" altLang="zh-CN" sz="1800" dirty="0"/>
              <a:t>7+9*5 #</a:t>
            </a:r>
            <a:r>
              <a:rPr lang="zh-CN" altLang="en-US" sz="1800" dirty="0"/>
              <a:t>的语法值及各结点的值。 </a:t>
            </a:r>
          </a:p>
        </p:txBody>
      </p:sp>
    </p:spTree>
    <p:extLst>
      <p:ext uri="{BB962C8B-B14F-4D97-AF65-F5344CB8AC3E}">
        <p14:creationId xmlns:p14="http://schemas.microsoft.com/office/powerpoint/2010/main" val="1165140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31"/>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en-US" altLang="zh-CN" sz="2800" b="0">
                <a:solidFill>
                  <a:srgbClr val="800080"/>
                </a:solidFill>
                <a:latin typeface="Arial" pitchFamily="34" charset="0"/>
                <a:ea typeface="楷体_GB2312" pitchFamily="49" charset="-122"/>
              </a:rPr>
              <a:t>S-</a:t>
            </a:r>
            <a:r>
              <a:rPr lang="zh-CN" altLang="en-US" sz="2800">
                <a:solidFill>
                  <a:srgbClr val="800080"/>
                </a:solidFill>
                <a:latin typeface="Arial" pitchFamily="34" charset="0"/>
                <a:ea typeface="楷体_GB2312" pitchFamily="49" charset="-122"/>
              </a:rPr>
              <a:t>属性文法</a:t>
            </a:r>
          </a:p>
        </p:txBody>
      </p:sp>
      <p:sp>
        <p:nvSpPr>
          <p:cNvPr id="31747" name="Rectangle 32"/>
          <p:cNvSpPr>
            <a:spLocks noChangeArrowheads="1"/>
          </p:cNvSpPr>
          <p:nvPr/>
        </p:nvSpPr>
        <p:spPr bwMode="auto">
          <a:xfrm>
            <a:off x="1104900" y="1905000"/>
            <a:ext cx="72009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只包含综合属性</a:t>
            </a:r>
            <a:r>
              <a:rPr lang="zh-CN" altLang="en-US">
                <a:solidFill>
                  <a:srgbClr val="800080"/>
                </a:solidFill>
                <a:latin typeface="Times New Roman" pitchFamily="18" charset="0"/>
                <a:ea typeface="楷体_GB2312" pitchFamily="49" charset="-122"/>
              </a:rPr>
              <a:t> </a:t>
            </a:r>
            <a:endParaRPr lang="zh-CN" altLang="en-US" sz="1000">
              <a:solidFill>
                <a:srgbClr val="800080"/>
              </a:solidFill>
              <a:latin typeface="Times New Roman" pitchFamily="18" charset="0"/>
              <a:ea typeface="楷体_GB2312" pitchFamily="49" charset="-122"/>
            </a:endParaRPr>
          </a:p>
        </p:txBody>
      </p:sp>
      <p:sp>
        <p:nvSpPr>
          <p:cNvPr id="31748" name="AutoShape 3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1749" name="AutoShape 3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1750" name="AutoShape 3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1751" name="AutoShape 3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1752" name="Text Box 37"/>
          <p:cNvSpPr txBox="1">
            <a:spLocks noChangeArrowheads="1"/>
          </p:cNvSpPr>
          <p:nvPr/>
        </p:nvSpPr>
        <p:spPr bwMode="auto">
          <a:xfrm>
            <a:off x="768350" y="25908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en-US" altLang="zh-CN" sz="2800" b="0">
                <a:solidFill>
                  <a:srgbClr val="800080"/>
                </a:solidFill>
                <a:latin typeface="Arial" pitchFamily="34" charset="0"/>
                <a:ea typeface="楷体_GB2312" pitchFamily="49" charset="-122"/>
              </a:rPr>
              <a:t>L-</a:t>
            </a:r>
            <a:r>
              <a:rPr lang="zh-CN" altLang="en-US" sz="2800">
                <a:solidFill>
                  <a:srgbClr val="800080"/>
                </a:solidFill>
                <a:latin typeface="Arial" pitchFamily="34" charset="0"/>
                <a:ea typeface="楷体_GB2312" pitchFamily="49" charset="-122"/>
              </a:rPr>
              <a:t>属性文法</a:t>
            </a:r>
          </a:p>
        </p:txBody>
      </p:sp>
      <p:sp>
        <p:nvSpPr>
          <p:cNvPr id="31753" name="Rectangle 38"/>
          <p:cNvSpPr>
            <a:spLocks noChangeArrowheads="1"/>
          </p:cNvSpPr>
          <p:nvPr/>
        </p:nvSpPr>
        <p:spPr bwMode="auto">
          <a:xfrm>
            <a:off x="1104900" y="3321050"/>
            <a:ext cx="7200900" cy="22225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可以包含综合属性，也可以包含继承属性</a:t>
            </a:r>
          </a:p>
          <a:p>
            <a:pPr>
              <a:buFont typeface="Symbol" pitchFamily="18" charset="2"/>
              <a:buNone/>
            </a:pPr>
            <a:endParaRPr lang="zh-CN" altLang="en-US" sz="1000">
              <a:solidFill>
                <a:srgbClr val="800080"/>
              </a:solidFill>
              <a:latin typeface="Times New Roman" pitchFamily="18" charset="0"/>
              <a:ea typeface="楷体_GB2312" pitchFamily="49" charset="-122"/>
            </a:endParaRPr>
          </a:p>
          <a:p>
            <a:pPr>
              <a:buFont typeface="Symbol" pitchFamily="18" charset="2"/>
              <a:buChar char="-"/>
            </a:pPr>
            <a:r>
              <a:rPr lang="zh-CN" altLang="en-US">
                <a:solidFill>
                  <a:srgbClr val="800080"/>
                </a:solidFill>
                <a:latin typeface="Times New Roman" pitchFamily="18" charset="0"/>
                <a:ea typeface="楷体_GB2312" pitchFamily="49" charset="-122"/>
              </a:rPr>
              <a:t>   </a:t>
            </a:r>
            <a:r>
              <a:rPr lang="zh-CN" altLang="en-US">
                <a:solidFill>
                  <a:srgbClr val="333399"/>
                </a:solidFill>
                <a:latin typeface="Times New Roman" pitchFamily="18" charset="0"/>
                <a:ea typeface="楷体_GB2312" pitchFamily="49" charset="-122"/>
              </a:rPr>
              <a:t>产生式右端某文法符号的继承属性的计算只取决</a:t>
            </a:r>
          </a:p>
          <a:p>
            <a:pPr>
              <a:buFont typeface="Symbol" pitchFamily="18" charset="2"/>
              <a:buNone/>
            </a:pPr>
            <a:r>
              <a:rPr lang="zh-CN" altLang="en-US">
                <a:solidFill>
                  <a:srgbClr val="333399"/>
                </a:solidFill>
                <a:latin typeface="Times New Roman" pitchFamily="18" charset="0"/>
                <a:ea typeface="楷体_GB2312" pitchFamily="49" charset="-122"/>
              </a:rPr>
              <a:t>     于该符号左边文法符号的属性</a:t>
            </a:r>
            <a:r>
              <a:rPr lang="zh-CN" altLang="en-US">
                <a:solidFill>
                  <a:srgbClr val="800080"/>
                </a:solidFill>
                <a:latin typeface="Times New Roman" pitchFamily="18" charset="0"/>
                <a:ea typeface="楷体_GB2312" pitchFamily="49" charset="-122"/>
              </a:rPr>
              <a:t> </a:t>
            </a:r>
            <a:r>
              <a:rPr lang="zh-CN" altLang="en-US">
                <a:solidFill>
                  <a:srgbClr val="333399"/>
                </a:solidFill>
                <a:latin typeface="Arial" pitchFamily="34" charset="0"/>
                <a:ea typeface="楷体_GB2312" pitchFamily="49" charset="-122"/>
              </a:rPr>
              <a:t>（对于产生式左边 </a:t>
            </a:r>
          </a:p>
          <a:p>
            <a:pPr>
              <a:buFont typeface="Symbol" pitchFamily="18" charset="2"/>
              <a:buNone/>
            </a:pPr>
            <a:r>
              <a:rPr lang="zh-CN" altLang="en-US">
                <a:solidFill>
                  <a:srgbClr val="333399"/>
                </a:solidFill>
                <a:latin typeface="Arial" pitchFamily="34" charset="0"/>
                <a:ea typeface="楷体_GB2312" pitchFamily="49" charset="-122"/>
              </a:rPr>
              <a:t>     文法符号，只能是继承属性）</a:t>
            </a:r>
            <a:endParaRPr lang="zh-CN" altLang="en-US">
              <a:solidFill>
                <a:srgbClr val="800080"/>
              </a:solidFill>
              <a:latin typeface="Times New Roman" pitchFamily="18" charset="0"/>
              <a:ea typeface="楷体_GB2312" pitchFamily="49" charset="-122"/>
            </a:endParaRPr>
          </a:p>
          <a:p>
            <a:pPr>
              <a:buFont typeface="Symbol" pitchFamily="18" charset="2"/>
              <a:buNone/>
            </a:pPr>
            <a:endParaRPr lang="zh-CN" altLang="en-US" sz="1000">
              <a:solidFill>
                <a:srgbClr val="800080"/>
              </a:solidFill>
              <a:latin typeface="Times New Roman" pitchFamily="18" charset="0"/>
              <a:ea typeface="楷体_GB2312" pitchFamily="49" charset="-122"/>
            </a:endParaRPr>
          </a:p>
          <a:p>
            <a:pPr>
              <a:buFont typeface="Symbol" pitchFamily="18" charset="2"/>
              <a:buChar char="-"/>
            </a:pPr>
            <a:r>
              <a:rPr lang="zh-CN" altLang="en-US">
                <a:solidFill>
                  <a:srgbClr val="800080"/>
                </a:solidFill>
                <a:latin typeface="Times New Roman" pitchFamily="18" charset="0"/>
                <a:ea typeface="楷体_GB2312" pitchFamily="49" charset="-122"/>
              </a:rPr>
              <a:t>   </a:t>
            </a:r>
            <a:r>
              <a:rPr lang="en-US" altLang="zh-CN" b="0">
                <a:solidFill>
                  <a:srgbClr val="333399"/>
                </a:solidFill>
                <a:latin typeface="Arial" pitchFamily="34" charset="0"/>
                <a:ea typeface="楷体_GB2312" pitchFamily="49" charset="-122"/>
              </a:rPr>
              <a:t>S-</a:t>
            </a:r>
            <a:r>
              <a:rPr lang="zh-CN" altLang="en-US">
                <a:solidFill>
                  <a:srgbClr val="333399"/>
                </a:solidFill>
                <a:latin typeface="Arial" pitchFamily="34" charset="0"/>
                <a:ea typeface="楷体_GB2312" pitchFamily="49" charset="-122"/>
              </a:rPr>
              <a:t>属性文法</a:t>
            </a:r>
            <a:r>
              <a:rPr lang="zh-CN" altLang="en-US">
                <a:solidFill>
                  <a:srgbClr val="333399"/>
                </a:solidFill>
                <a:latin typeface="Times New Roman" pitchFamily="18" charset="0"/>
                <a:ea typeface="楷体_GB2312" pitchFamily="49" charset="-122"/>
              </a:rPr>
              <a:t>是</a:t>
            </a:r>
            <a:r>
              <a:rPr lang="en-US" altLang="zh-CN" b="0">
                <a:solidFill>
                  <a:srgbClr val="333399"/>
                </a:solidFill>
                <a:latin typeface="Arial" pitchFamily="34" charset="0"/>
                <a:ea typeface="楷体_GB2312" pitchFamily="49" charset="-122"/>
              </a:rPr>
              <a:t>L-</a:t>
            </a:r>
            <a:r>
              <a:rPr lang="zh-CN" altLang="en-US">
                <a:solidFill>
                  <a:srgbClr val="333399"/>
                </a:solidFill>
                <a:latin typeface="Arial" pitchFamily="34" charset="0"/>
                <a:ea typeface="楷体_GB2312" pitchFamily="49" charset="-122"/>
              </a:rPr>
              <a:t>属性文法</a:t>
            </a:r>
            <a:r>
              <a:rPr lang="zh-CN" altLang="en-US">
                <a:solidFill>
                  <a:srgbClr val="333399"/>
                </a:solidFill>
                <a:latin typeface="Times New Roman" pitchFamily="18" charset="0"/>
                <a:ea typeface="楷体_GB2312" pitchFamily="49" charset="-122"/>
              </a:rPr>
              <a:t>的一个特例</a:t>
            </a:r>
            <a:r>
              <a:rPr lang="zh-CN" altLang="en-US">
                <a:solidFill>
                  <a:srgbClr val="800080"/>
                </a:solidFill>
                <a:latin typeface="Times New Roman" pitchFamily="18" charset="0"/>
                <a:ea typeface="楷体_GB2312" pitchFamily="49" charset="-122"/>
              </a:rPr>
              <a:t> </a:t>
            </a:r>
          </a:p>
        </p:txBody>
      </p:sp>
      <p:sp>
        <p:nvSpPr>
          <p:cNvPr id="31754" name="Rectangle 3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2505348684"/>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32"/>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en-US" altLang="zh-CN" sz="2800" b="0">
                <a:solidFill>
                  <a:srgbClr val="800080"/>
                </a:solidFill>
                <a:latin typeface="Arial" pitchFamily="34" charset="0"/>
                <a:ea typeface="楷体_GB2312" pitchFamily="49" charset="-122"/>
              </a:rPr>
              <a:t>S-</a:t>
            </a:r>
            <a:r>
              <a:rPr lang="zh-CN" altLang="en-US" sz="2800">
                <a:solidFill>
                  <a:srgbClr val="800080"/>
                </a:solidFill>
                <a:latin typeface="Arial" pitchFamily="34" charset="0"/>
                <a:ea typeface="楷体_GB2312" pitchFamily="49" charset="-122"/>
              </a:rPr>
              <a:t>属性文法的语义计算</a:t>
            </a:r>
          </a:p>
        </p:txBody>
      </p:sp>
      <p:sp>
        <p:nvSpPr>
          <p:cNvPr id="32771" name="AutoShape 3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2772" name="AutoShape 3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2773" name="AutoShape 3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2774" name="AutoShape 3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2775" name="Rectangle 39"/>
          <p:cNvSpPr>
            <a:spLocks noChangeArrowheads="1"/>
          </p:cNvSpPr>
          <p:nvPr/>
        </p:nvSpPr>
        <p:spPr bwMode="auto">
          <a:xfrm>
            <a:off x="1104900" y="2044700"/>
            <a:ext cx="7570788" cy="20701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通常采用自下而上的方式进行</a:t>
            </a:r>
          </a:p>
          <a:p>
            <a:pPr>
              <a:buFont typeface="Symbol" pitchFamily="18" charset="2"/>
              <a:buNone/>
            </a:pPr>
            <a:endParaRPr lang="zh-CN" altLang="en-US" sz="1000">
              <a:solidFill>
                <a:srgbClr val="800080"/>
              </a:solidFill>
              <a:latin typeface="Arial" pitchFamily="34" charset="0"/>
              <a:ea typeface="楷体_GB2312" pitchFamily="49" charset="-122"/>
            </a:endParaRPr>
          </a:p>
          <a:p>
            <a:pPr>
              <a:buFont typeface="Symbol" pitchFamily="18" charset="2"/>
              <a:buChar char="-"/>
            </a:pPr>
            <a:r>
              <a:rPr lang="zh-CN" altLang="en-US">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若采用</a:t>
            </a:r>
            <a:r>
              <a:rPr lang="en-US" altLang="zh-CN" b="0">
                <a:solidFill>
                  <a:srgbClr val="333399"/>
                </a:solidFill>
                <a:latin typeface="Arial" pitchFamily="34" charset="0"/>
                <a:ea typeface="楷体_GB2312" pitchFamily="49" charset="-122"/>
              </a:rPr>
              <a:t>LR</a:t>
            </a:r>
            <a:r>
              <a:rPr lang="zh-CN" altLang="en-US">
                <a:solidFill>
                  <a:srgbClr val="333399"/>
                </a:solidFill>
                <a:latin typeface="Arial" pitchFamily="34" charset="0"/>
                <a:ea typeface="楷体_GB2312" pitchFamily="49" charset="-122"/>
              </a:rPr>
              <a:t>分析技术，可以通过扩充分析栈中的域，</a:t>
            </a:r>
          </a:p>
          <a:p>
            <a:pPr>
              <a:buFont typeface="Symbol" pitchFamily="18" charset="2"/>
              <a:buNone/>
            </a:pPr>
            <a:r>
              <a:rPr lang="zh-CN" altLang="en-US">
                <a:solidFill>
                  <a:srgbClr val="333399"/>
                </a:solidFill>
                <a:latin typeface="Arial" pitchFamily="34" charset="0"/>
                <a:ea typeface="楷体_GB2312" pitchFamily="49" charset="-122"/>
              </a:rPr>
              <a:t>     形成语义栈来存放综合属性的值，计算相应产生式</a:t>
            </a:r>
          </a:p>
          <a:p>
            <a:pPr>
              <a:buFont typeface="Symbol" pitchFamily="18" charset="2"/>
              <a:buNone/>
            </a:pPr>
            <a:r>
              <a:rPr lang="zh-CN" altLang="en-US">
                <a:solidFill>
                  <a:srgbClr val="333399"/>
                </a:solidFill>
                <a:latin typeface="Arial" pitchFamily="34" charset="0"/>
                <a:ea typeface="楷体_GB2312" pitchFamily="49" charset="-122"/>
              </a:rPr>
              <a:t>     左部文法符号的综合属性值刚好发生在每一步归约</a:t>
            </a:r>
          </a:p>
          <a:p>
            <a:pPr>
              <a:buFont typeface="Symbol" pitchFamily="18" charset="2"/>
              <a:buNone/>
            </a:pPr>
            <a:r>
              <a:rPr lang="zh-CN" altLang="en-US">
                <a:solidFill>
                  <a:srgbClr val="333399"/>
                </a:solidFill>
                <a:latin typeface="Arial" pitchFamily="34" charset="0"/>
                <a:ea typeface="楷体_GB2312" pitchFamily="49" charset="-122"/>
              </a:rPr>
              <a:t>     之前的时刻 </a:t>
            </a:r>
            <a:endParaRPr lang="zh-CN" altLang="en-US">
              <a:solidFill>
                <a:srgbClr val="800080"/>
              </a:solidFill>
              <a:latin typeface="Arial" pitchFamily="34" charset="0"/>
              <a:ea typeface="楷体_GB2312" pitchFamily="49" charset="-122"/>
            </a:endParaRPr>
          </a:p>
        </p:txBody>
      </p:sp>
      <p:sp>
        <p:nvSpPr>
          <p:cNvPr id="32776" name="Rectangle 4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2770815585"/>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Text Box 116"/>
          <p:cNvSpPr txBox="1">
            <a:spLocks noChangeArrowheads="1"/>
          </p:cNvSpPr>
          <p:nvPr/>
        </p:nvSpPr>
        <p:spPr bwMode="auto">
          <a:xfrm>
            <a:off x="768350" y="11430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800080"/>
                </a:solidFill>
                <a:latin typeface="Arial" pitchFamily="34" charset="0"/>
                <a:ea typeface="楷体_GB2312" pitchFamily="49" charset="-122"/>
              </a:rPr>
              <a:t>采用</a:t>
            </a:r>
            <a:r>
              <a:rPr lang="en-US" altLang="zh-CN" sz="2800" b="0">
                <a:solidFill>
                  <a:srgbClr val="800080"/>
                </a:solidFill>
                <a:latin typeface="Arial" pitchFamily="34" charset="0"/>
                <a:ea typeface="楷体_GB2312" pitchFamily="49" charset="-122"/>
              </a:rPr>
              <a:t>LR</a:t>
            </a:r>
            <a:r>
              <a:rPr lang="zh-CN" altLang="en-US" sz="2800">
                <a:solidFill>
                  <a:srgbClr val="800080"/>
                </a:solidFill>
                <a:latin typeface="Arial" pitchFamily="34" charset="0"/>
                <a:ea typeface="楷体_GB2312" pitchFamily="49" charset="-122"/>
              </a:rPr>
              <a:t>分析技术进行</a:t>
            </a:r>
            <a:r>
              <a:rPr lang="en-US" altLang="zh-CN" sz="2800" b="0">
                <a:solidFill>
                  <a:srgbClr val="800080"/>
                </a:solidFill>
                <a:latin typeface="Arial" pitchFamily="34" charset="0"/>
                <a:ea typeface="楷体_GB2312" pitchFamily="49" charset="-122"/>
              </a:rPr>
              <a:t>S-</a:t>
            </a:r>
            <a:r>
              <a:rPr lang="zh-CN" altLang="en-US" sz="2800">
                <a:solidFill>
                  <a:srgbClr val="800080"/>
                </a:solidFill>
                <a:latin typeface="Arial" pitchFamily="34" charset="0"/>
                <a:ea typeface="楷体_GB2312" pitchFamily="49" charset="-122"/>
              </a:rPr>
              <a:t>属性文法的语义计算</a:t>
            </a:r>
          </a:p>
        </p:txBody>
      </p:sp>
      <p:sp>
        <p:nvSpPr>
          <p:cNvPr id="2052" name="AutoShape 1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3" name="AutoShape 1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4" name="AutoShape 1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5" name="AutoShape 1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2056" name="Rectangle 121"/>
          <p:cNvSpPr>
            <a:spLocks noChangeArrowheads="1"/>
          </p:cNvSpPr>
          <p:nvPr/>
        </p:nvSpPr>
        <p:spPr bwMode="auto">
          <a:xfrm>
            <a:off x="1104900" y="1720850"/>
            <a:ext cx="73533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扩充分析栈中的域形成语义栈存放综合属性的值</a:t>
            </a:r>
            <a:endParaRPr lang="zh-CN" altLang="en-US">
              <a:solidFill>
                <a:srgbClr val="800080"/>
              </a:solidFill>
              <a:latin typeface="Arial" pitchFamily="34" charset="0"/>
              <a:ea typeface="楷体_GB2312" pitchFamily="49" charset="-122"/>
            </a:endParaRPr>
          </a:p>
        </p:txBody>
      </p:sp>
      <p:sp>
        <p:nvSpPr>
          <p:cNvPr id="2057" name="Rectangle 125"/>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pic>
        <p:nvPicPr>
          <p:cNvPr id="156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705" y="2393885"/>
            <a:ext cx="73247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148310"/>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3795"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3796"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3797"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3798" name="Rectangle 9"/>
          <p:cNvSpPr>
            <a:spLocks noChangeArrowheads="1"/>
          </p:cNvSpPr>
          <p:nvPr/>
        </p:nvSpPr>
        <p:spPr bwMode="auto">
          <a:xfrm>
            <a:off x="1104900" y="2838450"/>
            <a:ext cx="7353300" cy="310515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例如，假设有相应于产生式 </a:t>
            </a:r>
            <a:r>
              <a:rPr lang="en-US" altLang="zh-CN">
                <a:solidFill>
                  <a:srgbClr val="333399"/>
                </a:solidFill>
                <a:latin typeface="Arial" pitchFamily="34" charset="0"/>
                <a:ea typeface="楷体_GB2312" pitchFamily="49" charset="-122"/>
              </a:rPr>
              <a:t>A</a:t>
            </a:r>
            <a:r>
              <a:rPr lang="en-US" altLang="zh-CN">
                <a:solidFill>
                  <a:srgbClr val="333399"/>
                </a:solidFill>
                <a:latin typeface="Arial" pitchFamily="34" charset="0"/>
                <a:ea typeface="楷体_GB2312" pitchFamily="49" charset="-122"/>
                <a:sym typeface="Symbol" pitchFamily="18" charset="2"/>
              </a:rPr>
              <a:t></a:t>
            </a:r>
            <a:r>
              <a:rPr lang="en-US" altLang="zh-CN">
                <a:solidFill>
                  <a:srgbClr val="333399"/>
                </a:solidFill>
                <a:latin typeface="Arial" pitchFamily="34" charset="0"/>
                <a:ea typeface="楷体_GB2312" pitchFamily="49" charset="-122"/>
              </a:rPr>
              <a:t>XYZ </a:t>
            </a:r>
            <a:r>
              <a:rPr lang="zh-CN" altLang="en-US">
                <a:solidFill>
                  <a:srgbClr val="333399"/>
                </a:solidFill>
                <a:latin typeface="Arial" pitchFamily="34" charset="0"/>
                <a:ea typeface="楷体_GB2312" pitchFamily="49" charset="-122"/>
              </a:rPr>
              <a:t>的语义规则</a:t>
            </a:r>
          </a:p>
          <a:p>
            <a:pPr>
              <a:buFont typeface="Symbol" pitchFamily="18" charset="2"/>
              <a:buNone/>
            </a:pPr>
            <a:endParaRPr lang="zh-CN" altLang="en-US" sz="1000">
              <a:solidFill>
                <a:srgbClr val="333399"/>
              </a:solidFill>
              <a:latin typeface="Arial" pitchFamily="34" charset="0"/>
              <a:ea typeface="楷体_GB2312" pitchFamily="49" charset="-122"/>
            </a:endParaRPr>
          </a:p>
          <a:p>
            <a:pPr>
              <a:buFont typeface="Symbol" pitchFamily="18" charset="2"/>
              <a:buNone/>
            </a:pPr>
            <a:r>
              <a:rPr lang="zh-CN" altLang="en-US">
                <a:solidFill>
                  <a:srgbClr val="333399"/>
                </a:solidFill>
                <a:latin typeface="Arial" pitchFamily="34" charset="0"/>
                <a:ea typeface="楷体_GB2312" pitchFamily="49" charset="-122"/>
              </a:rPr>
              <a:t>            </a:t>
            </a:r>
            <a:r>
              <a:rPr lang="en-US" altLang="zh-CN">
                <a:solidFill>
                  <a:srgbClr val="333399"/>
                </a:solidFill>
                <a:latin typeface="Arial" pitchFamily="34" charset="0"/>
                <a:ea typeface="楷体_GB2312" pitchFamily="49" charset="-122"/>
              </a:rPr>
              <a:t>A.a := f</a:t>
            </a:r>
            <a:r>
              <a:rPr lang="zh-CN" altLang="en-US">
                <a:solidFill>
                  <a:srgbClr val="333399"/>
                </a:solidFill>
                <a:latin typeface="Arial" pitchFamily="34" charset="0"/>
                <a:ea typeface="楷体_GB2312" pitchFamily="49" charset="-122"/>
              </a:rPr>
              <a:t>（</a:t>
            </a:r>
            <a:r>
              <a:rPr lang="en-US" altLang="zh-CN">
                <a:solidFill>
                  <a:srgbClr val="333399"/>
                </a:solidFill>
                <a:latin typeface="Arial" pitchFamily="34" charset="0"/>
                <a:ea typeface="楷体_GB2312" pitchFamily="49" charset="-122"/>
              </a:rPr>
              <a:t>X.x, Y.y, Z.z</a:t>
            </a:r>
            <a:r>
              <a:rPr lang="zh-CN" altLang="en-US">
                <a:solidFill>
                  <a:srgbClr val="333399"/>
                </a:solidFill>
                <a:latin typeface="Arial" pitchFamily="34" charset="0"/>
                <a:ea typeface="楷体_GB2312" pitchFamily="49" charset="-122"/>
              </a:rPr>
              <a:t>）</a:t>
            </a:r>
          </a:p>
          <a:p>
            <a:pPr>
              <a:buFont typeface="Symbol" pitchFamily="18" charset="2"/>
              <a:buNone/>
            </a:pPr>
            <a:endParaRPr lang="zh-CN" altLang="en-US" sz="1000">
              <a:solidFill>
                <a:srgbClr val="333399"/>
              </a:solidFill>
              <a:latin typeface="Arial" pitchFamily="34" charset="0"/>
              <a:ea typeface="楷体_GB2312" pitchFamily="49" charset="-122"/>
            </a:endParaRPr>
          </a:p>
          <a:p>
            <a:pPr>
              <a:buFont typeface="Symbol" pitchFamily="18" charset="2"/>
              <a:buNone/>
            </a:pPr>
            <a:r>
              <a:rPr lang="zh-CN" altLang="en-US">
                <a:solidFill>
                  <a:srgbClr val="333399"/>
                </a:solidFill>
                <a:latin typeface="Arial" pitchFamily="34" charset="0"/>
                <a:ea typeface="楷体_GB2312" pitchFamily="49" charset="-122"/>
              </a:rPr>
              <a:t>     在 </a:t>
            </a:r>
            <a:r>
              <a:rPr lang="en-US" altLang="zh-CN">
                <a:solidFill>
                  <a:srgbClr val="333399"/>
                </a:solidFill>
                <a:latin typeface="Arial" pitchFamily="34" charset="0"/>
                <a:ea typeface="楷体_GB2312" pitchFamily="49" charset="-122"/>
              </a:rPr>
              <a:t>XYZ </a:t>
            </a:r>
            <a:r>
              <a:rPr lang="zh-CN" altLang="en-US">
                <a:solidFill>
                  <a:srgbClr val="333399"/>
                </a:solidFill>
                <a:latin typeface="Arial" pitchFamily="34" charset="0"/>
                <a:ea typeface="楷体_GB2312" pitchFamily="49" charset="-122"/>
              </a:rPr>
              <a:t>归约为 </a:t>
            </a:r>
            <a:r>
              <a:rPr lang="en-US" altLang="zh-CN">
                <a:solidFill>
                  <a:srgbClr val="333399"/>
                </a:solidFill>
                <a:latin typeface="Arial" pitchFamily="34" charset="0"/>
                <a:ea typeface="楷体_GB2312" pitchFamily="49" charset="-122"/>
              </a:rPr>
              <a:t>A </a:t>
            </a:r>
            <a:r>
              <a:rPr lang="zh-CN" altLang="en-US">
                <a:solidFill>
                  <a:srgbClr val="333399"/>
                </a:solidFill>
                <a:latin typeface="Arial" pitchFamily="34" charset="0"/>
                <a:ea typeface="楷体_GB2312" pitchFamily="49" charset="-122"/>
              </a:rPr>
              <a:t>之前，</a:t>
            </a:r>
            <a:r>
              <a:rPr lang="en-US" altLang="zh-CN">
                <a:solidFill>
                  <a:srgbClr val="333399"/>
                </a:solidFill>
                <a:latin typeface="Arial" pitchFamily="34" charset="0"/>
                <a:ea typeface="楷体_GB2312" pitchFamily="49" charset="-122"/>
              </a:rPr>
              <a:t>Z.z, Y.y, </a:t>
            </a:r>
            <a:r>
              <a:rPr lang="zh-CN" altLang="en-US">
                <a:solidFill>
                  <a:srgbClr val="333399"/>
                </a:solidFill>
                <a:latin typeface="Arial" pitchFamily="34" charset="0"/>
                <a:ea typeface="楷体_GB2312" pitchFamily="49" charset="-122"/>
              </a:rPr>
              <a:t>和 </a:t>
            </a:r>
            <a:r>
              <a:rPr lang="en-US" altLang="zh-CN">
                <a:solidFill>
                  <a:srgbClr val="333399"/>
                </a:solidFill>
                <a:latin typeface="Arial" pitchFamily="34" charset="0"/>
                <a:ea typeface="楷体_GB2312" pitchFamily="49" charset="-122"/>
              </a:rPr>
              <a:t>X.x </a:t>
            </a:r>
            <a:r>
              <a:rPr lang="zh-CN" altLang="en-US">
                <a:solidFill>
                  <a:srgbClr val="333399"/>
                </a:solidFill>
                <a:latin typeface="Arial" pitchFamily="34" charset="0"/>
                <a:ea typeface="楷体_GB2312" pitchFamily="49" charset="-122"/>
              </a:rPr>
              <a:t>分别存放</a:t>
            </a:r>
          </a:p>
          <a:p>
            <a:pPr>
              <a:buFont typeface="Symbol" pitchFamily="18" charset="2"/>
              <a:buNone/>
            </a:pPr>
            <a:r>
              <a:rPr lang="zh-CN" altLang="en-US">
                <a:solidFill>
                  <a:srgbClr val="333399"/>
                </a:solidFill>
                <a:latin typeface="Arial" pitchFamily="34" charset="0"/>
                <a:ea typeface="楷体_GB2312" pitchFamily="49" charset="-122"/>
              </a:rPr>
              <a:t>     于语义栈的 </a:t>
            </a:r>
            <a:r>
              <a:rPr lang="en-US" altLang="zh-CN">
                <a:solidFill>
                  <a:srgbClr val="333399"/>
                </a:solidFill>
                <a:latin typeface="Arial" pitchFamily="34" charset="0"/>
                <a:ea typeface="楷体_GB2312" pitchFamily="49" charset="-122"/>
              </a:rPr>
              <a:t>top</a:t>
            </a:r>
            <a:r>
              <a:rPr lang="zh-CN" altLang="en-US">
                <a:solidFill>
                  <a:srgbClr val="333399"/>
                </a:solidFill>
                <a:latin typeface="Arial" pitchFamily="34" charset="0"/>
                <a:ea typeface="楷体_GB2312" pitchFamily="49" charset="-122"/>
              </a:rPr>
              <a:t>，</a:t>
            </a:r>
            <a:r>
              <a:rPr lang="en-US" altLang="zh-CN">
                <a:solidFill>
                  <a:srgbClr val="333399"/>
                </a:solidFill>
                <a:latin typeface="Arial" pitchFamily="34" charset="0"/>
                <a:ea typeface="楷体_GB2312" pitchFamily="49" charset="-122"/>
              </a:rPr>
              <a:t>top-1 </a:t>
            </a:r>
            <a:r>
              <a:rPr lang="zh-CN" altLang="en-US">
                <a:solidFill>
                  <a:srgbClr val="333399"/>
                </a:solidFill>
                <a:latin typeface="Arial" pitchFamily="34" charset="0"/>
                <a:ea typeface="楷体_GB2312" pitchFamily="49" charset="-122"/>
              </a:rPr>
              <a:t>和 </a:t>
            </a:r>
            <a:r>
              <a:rPr lang="en-US" altLang="zh-CN">
                <a:solidFill>
                  <a:srgbClr val="333399"/>
                </a:solidFill>
                <a:latin typeface="Arial" pitchFamily="34" charset="0"/>
                <a:ea typeface="楷体_GB2312" pitchFamily="49" charset="-122"/>
              </a:rPr>
              <a:t>top-2 </a:t>
            </a:r>
            <a:r>
              <a:rPr lang="zh-CN" altLang="en-US">
                <a:solidFill>
                  <a:srgbClr val="333399"/>
                </a:solidFill>
                <a:latin typeface="Arial" pitchFamily="34" charset="0"/>
                <a:ea typeface="楷体_GB2312" pitchFamily="49" charset="-122"/>
              </a:rPr>
              <a:t>的相应域中，因</a:t>
            </a:r>
          </a:p>
          <a:p>
            <a:pPr>
              <a:buFont typeface="Symbol" pitchFamily="18" charset="2"/>
              <a:buNone/>
            </a:pPr>
            <a:r>
              <a:rPr lang="zh-CN" altLang="en-US">
                <a:solidFill>
                  <a:srgbClr val="333399"/>
                </a:solidFill>
                <a:latin typeface="Arial" pitchFamily="34" charset="0"/>
                <a:ea typeface="楷体_GB2312" pitchFamily="49" charset="-122"/>
              </a:rPr>
              <a:t>     此 </a:t>
            </a:r>
            <a:r>
              <a:rPr lang="en-US" altLang="zh-CN">
                <a:solidFill>
                  <a:srgbClr val="333399"/>
                </a:solidFill>
                <a:latin typeface="Arial" pitchFamily="34" charset="0"/>
                <a:ea typeface="楷体_GB2312" pitchFamily="49" charset="-122"/>
              </a:rPr>
              <a:t>A.a </a:t>
            </a:r>
            <a:r>
              <a:rPr lang="zh-CN" altLang="en-US">
                <a:solidFill>
                  <a:srgbClr val="333399"/>
                </a:solidFill>
                <a:latin typeface="Arial" pitchFamily="34" charset="0"/>
                <a:ea typeface="楷体_GB2312" pitchFamily="49" charset="-122"/>
              </a:rPr>
              <a:t>可以顺利求出</a:t>
            </a:r>
          </a:p>
          <a:p>
            <a:pPr>
              <a:buFont typeface="Symbol" pitchFamily="18" charset="2"/>
              <a:buNone/>
            </a:pPr>
            <a:endParaRPr lang="zh-CN" altLang="en-US" sz="1000">
              <a:solidFill>
                <a:srgbClr val="333399"/>
              </a:solidFill>
              <a:latin typeface="Arial" pitchFamily="34" charset="0"/>
              <a:ea typeface="楷体_GB2312" pitchFamily="49" charset="-122"/>
            </a:endParaRPr>
          </a:p>
          <a:p>
            <a:pPr>
              <a:buFont typeface="Symbol" pitchFamily="18" charset="2"/>
              <a:buNone/>
            </a:pPr>
            <a:r>
              <a:rPr lang="zh-CN" altLang="en-US">
                <a:solidFill>
                  <a:srgbClr val="333399"/>
                </a:solidFill>
                <a:latin typeface="Arial" pitchFamily="34" charset="0"/>
                <a:ea typeface="楷体_GB2312" pitchFamily="49" charset="-122"/>
              </a:rPr>
              <a:t>     归约后，</a:t>
            </a:r>
            <a:r>
              <a:rPr lang="en-US" altLang="zh-CN">
                <a:solidFill>
                  <a:srgbClr val="333399"/>
                </a:solidFill>
                <a:latin typeface="Arial" pitchFamily="34" charset="0"/>
                <a:ea typeface="楷体_GB2312" pitchFamily="49" charset="-122"/>
              </a:rPr>
              <a:t>X.x, Y.y, Z.z </a:t>
            </a:r>
            <a:r>
              <a:rPr lang="zh-CN" altLang="en-US">
                <a:solidFill>
                  <a:srgbClr val="333399"/>
                </a:solidFill>
                <a:latin typeface="Arial" pitchFamily="34" charset="0"/>
                <a:ea typeface="楷体_GB2312" pitchFamily="49" charset="-122"/>
              </a:rPr>
              <a:t>被弹出，而在栈顶 </a:t>
            </a:r>
            <a:r>
              <a:rPr lang="en-US" altLang="zh-CN">
                <a:solidFill>
                  <a:srgbClr val="333399"/>
                </a:solidFill>
                <a:latin typeface="Arial" pitchFamily="34" charset="0"/>
                <a:ea typeface="楷体_GB2312" pitchFamily="49" charset="-122"/>
              </a:rPr>
              <a:t>top </a:t>
            </a:r>
            <a:r>
              <a:rPr lang="zh-CN" altLang="en-US">
                <a:solidFill>
                  <a:srgbClr val="333399"/>
                </a:solidFill>
                <a:latin typeface="Arial" pitchFamily="34" charset="0"/>
                <a:ea typeface="楷体_GB2312" pitchFamily="49" charset="-122"/>
              </a:rPr>
              <a:t>的位</a:t>
            </a:r>
          </a:p>
          <a:p>
            <a:pPr>
              <a:buFont typeface="Symbol" pitchFamily="18" charset="2"/>
              <a:buNone/>
            </a:pPr>
            <a:r>
              <a:rPr lang="zh-CN" altLang="en-US">
                <a:solidFill>
                  <a:srgbClr val="333399"/>
                </a:solidFill>
                <a:latin typeface="Arial" pitchFamily="34" charset="0"/>
                <a:ea typeface="楷体_GB2312" pitchFamily="49" charset="-122"/>
              </a:rPr>
              <a:t>     置上存放 </a:t>
            </a:r>
            <a:r>
              <a:rPr lang="en-US" altLang="zh-CN">
                <a:solidFill>
                  <a:srgbClr val="333399"/>
                </a:solidFill>
                <a:latin typeface="Arial" pitchFamily="34" charset="0"/>
                <a:ea typeface="楷体_GB2312" pitchFamily="49" charset="-122"/>
              </a:rPr>
              <a:t>A.a</a:t>
            </a:r>
            <a:r>
              <a:rPr lang="zh-CN" altLang="en-US">
                <a:solidFill>
                  <a:srgbClr val="333399"/>
                </a:solidFill>
                <a:latin typeface="Arial" pitchFamily="34" charset="0"/>
                <a:ea typeface="楷体_GB2312" pitchFamily="49" charset="-122"/>
              </a:rPr>
              <a:t>。 </a:t>
            </a:r>
          </a:p>
        </p:txBody>
      </p:sp>
      <p:sp>
        <p:nvSpPr>
          <p:cNvPr id="33799" name="Text Box 11"/>
          <p:cNvSpPr txBox="1">
            <a:spLocks noChangeArrowheads="1"/>
          </p:cNvSpPr>
          <p:nvPr/>
        </p:nvSpPr>
        <p:spPr bwMode="auto">
          <a:xfrm>
            <a:off x="768350" y="131445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800080"/>
                </a:solidFill>
                <a:latin typeface="Arial" pitchFamily="34" charset="0"/>
                <a:ea typeface="楷体_GB2312" pitchFamily="49" charset="-122"/>
              </a:rPr>
              <a:t>采用</a:t>
            </a:r>
            <a:r>
              <a:rPr lang="en-US" altLang="zh-CN" sz="2800" b="0">
                <a:solidFill>
                  <a:srgbClr val="800080"/>
                </a:solidFill>
                <a:latin typeface="Arial" pitchFamily="34" charset="0"/>
                <a:ea typeface="楷体_GB2312" pitchFamily="49" charset="-122"/>
              </a:rPr>
              <a:t>LR</a:t>
            </a:r>
            <a:r>
              <a:rPr lang="zh-CN" altLang="en-US" sz="2800">
                <a:solidFill>
                  <a:srgbClr val="800080"/>
                </a:solidFill>
                <a:latin typeface="Arial" pitchFamily="34" charset="0"/>
                <a:ea typeface="楷体_GB2312" pitchFamily="49" charset="-122"/>
              </a:rPr>
              <a:t>分析技术进行</a:t>
            </a:r>
            <a:r>
              <a:rPr lang="en-US" altLang="zh-CN" sz="2800" b="0">
                <a:solidFill>
                  <a:srgbClr val="800080"/>
                </a:solidFill>
                <a:latin typeface="Arial" pitchFamily="34" charset="0"/>
                <a:ea typeface="楷体_GB2312" pitchFamily="49" charset="-122"/>
              </a:rPr>
              <a:t>S-</a:t>
            </a:r>
            <a:r>
              <a:rPr lang="zh-CN" altLang="en-US" sz="2800">
                <a:solidFill>
                  <a:srgbClr val="800080"/>
                </a:solidFill>
                <a:latin typeface="Arial" pitchFamily="34" charset="0"/>
                <a:ea typeface="楷体_GB2312" pitchFamily="49" charset="-122"/>
              </a:rPr>
              <a:t>属性文法的语义计算</a:t>
            </a:r>
          </a:p>
        </p:txBody>
      </p:sp>
      <p:sp>
        <p:nvSpPr>
          <p:cNvPr id="33800" name="Rectangle 12"/>
          <p:cNvSpPr>
            <a:spLocks noChangeArrowheads="1"/>
          </p:cNvSpPr>
          <p:nvPr/>
        </p:nvSpPr>
        <p:spPr bwMode="auto">
          <a:xfrm>
            <a:off x="1104900" y="1892300"/>
            <a:ext cx="7353300" cy="822325"/>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语义动作中的综合属性可以通过存在于当前语义栈</a:t>
            </a:r>
          </a:p>
          <a:p>
            <a:pPr>
              <a:buFont typeface="Symbol" pitchFamily="18" charset="2"/>
              <a:buNone/>
            </a:pPr>
            <a:r>
              <a:rPr lang="zh-CN" altLang="en-US">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栈顶部分的属性进行计算</a:t>
            </a:r>
          </a:p>
        </p:txBody>
      </p:sp>
      <p:sp>
        <p:nvSpPr>
          <p:cNvPr id="33801" name="Rectangle 13"/>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3092195916"/>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1579563" y="2808288"/>
            <a:ext cx="2306637" cy="3135312"/>
          </a:xfrm>
          <a:prstGeom prst="rect">
            <a:avLst/>
          </a:prstGeom>
          <a:noFill/>
          <a:ln w="9525">
            <a:noFill/>
            <a:miter lim="800000"/>
            <a:headEnd/>
            <a:tailEnd/>
          </a:ln>
        </p:spPr>
        <p:txBody>
          <a:bodyPr>
            <a:spAutoFit/>
          </a:bodyPr>
          <a:lstStyle/>
          <a:p>
            <a:pPr>
              <a:buFont typeface="Wingdings" pitchFamily="2" charset="2"/>
              <a:buNone/>
            </a:pPr>
            <a:r>
              <a:rPr kumimoji="0" lang="zh-CN" altLang="en-US">
                <a:solidFill>
                  <a:srgbClr val="800080"/>
                </a:solidFill>
                <a:latin typeface="Arial" pitchFamily="34" charset="0"/>
                <a:ea typeface="楷体_GB2312" pitchFamily="49" charset="-122"/>
                <a:sym typeface="Symbol" pitchFamily="18" charset="2"/>
              </a:rPr>
              <a:t>产生式</a:t>
            </a:r>
            <a:endParaRPr kumimoji="0" lang="zh-CN" altLang="en-US" b="0">
              <a:solidFill>
                <a:srgbClr val="800080"/>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endParaRPr kumimoji="0" lang="zh-CN" altLang="en-US" sz="8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b="0" i="1">
                <a:solidFill>
                  <a:srgbClr val="333399"/>
                </a:solidFill>
                <a:latin typeface="Arial" pitchFamily="34" charset="0"/>
                <a:ea typeface="楷体_GB2312" pitchFamily="49" charset="-122"/>
                <a:cs typeface="Times New Roman" pitchFamily="18" charset="0"/>
                <a:sym typeface="Symbol" pitchFamily="18" charset="2"/>
              </a:rPr>
              <a:t>S </a:t>
            </a:r>
            <a:r>
              <a:rPr lang="en-US" altLang="zh-CN" b="0">
                <a:solidFill>
                  <a:srgbClr val="333399"/>
                </a:solidFill>
                <a:latin typeface="Arial" pitchFamily="34" charset="0"/>
                <a:ea typeface="楷体_GB2312" pitchFamily="49" charset="-122"/>
                <a:cs typeface="Times New Roman" pitchFamily="18" charset="0"/>
                <a:sym typeface="Symbol" pitchFamily="18" charset="2"/>
              </a:rPr>
              <a:t></a:t>
            </a:r>
            <a:r>
              <a:rPr lang="en-US" altLang="zh-CN" b="0" i="1">
                <a:solidFill>
                  <a:srgbClr val="333399"/>
                </a:solidFill>
                <a:latin typeface="Arial" pitchFamily="34" charset="0"/>
                <a:ea typeface="楷体_GB2312" pitchFamily="49" charset="-122"/>
                <a:cs typeface="Times New Roman" pitchFamily="18" charset="0"/>
                <a:sym typeface="Symbol" pitchFamily="18" charset="2"/>
              </a:rPr>
              <a:t> E</a:t>
            </a:r>
            <a:endParaRPr kumimoji="0" lang="en-US" altLang="zh-CN"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b="0" i="1">
                <a:solidFill>
                  <a:srgbClr val="333399"/>
                </a:solidFill>
                <a:latin typeface="Arial" pitchFamily="34" charset="0"/>
                <a:ea typeface="楷体_GB2312" pitchFamily="49" charset="-122"/>
                <a:cs typeface="Times New Roman" pitchFamily="18" charset="0"/>
                <a:sym typeface="Symbol" pitchFamily="18" charset="2"/>
              </a:rPr>
              <a:t>E </a:t>
            </a:r>
            <a:r>
              <a:rPr lang="en-US" altLang="zh-CN" b="0">
                <a:solidFill>
                  <a:srgbClr val="333399"/>
                </a:solidFill>
                <a:latin typeface="Arial" pitchFamily="34" charset="0"/>
                <a:ea typeface="华文行楷" pitchFamily="2" charset="-122"/>
                <a:cs typeface="Times New Roman" pitchFamily="18" charset="0"/>
                <a:sym typeface="Symbol" pitchFamily="18" charset="2"/>
              </a:rPr>
              <a:t></a:t>
            </a:r>
            <a:r>
              <a:rPr lang="en-US" altLang="zh-CN" b="0" i="1">
                <a:solidFill>
                  <a:srgbClr val="333399"/>
                </a:solidFill>
                <a:latin typeface="Arial" pitchFamily="34" charset="0"/>
                <a:ea typeface="华文行楷" pitchFamily="2" charset="-122"/>
                <a:cs typeface="Times New Roman" pitchFamily="18" charset="0"/>
                <a:sym typeface="Symbol" pitchFamily="18" charset="2"/>
              </a:rPr>
              <a:t> E</a:t>
            </a:r>
            <a:r>
              <a:rPr lang="en-US" altLang="zh-CN" b="0" baseline="-25000">
                <a:solidFill>
                  <a:srgbClr val="333399"/>
                </a:solidFill>
                <a:latin typeface="Arial" pitchFamily="34" charset="0"/>
                <a:ea typeface="华文行楷" pitchFamily="2" charset="-122"/>
                <a:cs typeface="Times New Roman" pitchFamily="18" charset="0"/>
                <a:sym typeface="Symbol" pitchFamily="18" charset="2"/>
              </a:rPr>
              <a:t>1</a:t>
            </a:r>
            <a:r>
              <a:rPr lang="en-US" altLang="zh-CN" b="0" i="1">
                <a:solidFill>
                  <a:srgbClr val="333399"/>
                </a:solidFill>
                <a:latin typeface="Arial" pitchFamily="34" charset="0"/>
                <a:ea typeface="华文行楷" pitchFamily="2" charset="-122"/>
                <a:cs typeface="Times New Roman" pitchFamily="18" charset="0"/>
                <a:sym typeface="Symbol" pitchFamily="18" charset="2"/>
              </a:rPr>
              <a:t> + T</a:t>
            </a:r>
          </a:p>
          <a:p>
            <a:pPr>
              <a:buFont typeface="Wingdings" pitchFamily="2" charset="2"/>
              <a:buNone/>
            </a:pPr>
            <a:r>
              <a:rPr lang="en-US" altLang="zh-CN" b="0" i="1">
                <a:solidFill>
                  <a:srgbClr val="333399"/>
                </a:solidFill>
                <a:latin typeface="Arial" pitchFamily="34" charset="0"/>
                <a:ea typeface="楷体_GB2312" pitchFamily="49" charset="-122"/>
                <a:cs typeface="Times New Roman" pitchFamily="18" charset="0"/>
                <a:sym typeface="Symbol" pitchFamily="18" charset="2"/>
              </a:rPr>
              <a:t>E </a:t>
            </a:r>
            <a:r>
              <a:rPr lang="en-US" altLang="zh-CN" b="0">
                <a:solidFill>
                  <a:srgbClr val="333399"/>
                </a:solidFill>
                <a:latin typeface="Arial" pitchFamily="34" charset="0"/>
                <a:ea typeface="楷体_GB2312" pitchFamily="49" charset="-122"/>
                <a:cs typeface="Times New Roman" pitchFamily="18" charset="0"/>
                <a:sym typeface="Symbol" pitchFamily="18" charset="2"/>
              </a:rPr>
              <a:t></a:t>
            </a:r>
            <a:r>
              <a:rPr lang="en-US" altLang="zh-CN" b="0" i="1">
                <a:solidFill>
                  <a:srgbClr val="333399"/>
                </a:solidFill>
                <a:latin typeface="Arial" pitchFamily="34" charset="0"/>
                <a:ea typeface="楷体_GB2312" pitchFamily="49" charset="-122"/>
                <a:cs typeface="Times New Roman" pitchFamily="18" charset="0"/>
                <a:sym typeface="Symbol" pitchFamily="18" charset="2"/>
              </a:rPr>
              <a:t> T</a:t>
            </a:r>
            <a:endParaRPr lang="en-US" altLang="zh-CN" b="0" i="1">
              <a:solidFill>
                <a:srgbClr val="333399"/>
              </a:solidFill>
              <a:latin typeface="Arial" pitchFamily="34" charset="0"/>
              <a:ea typeface="华文行楷" pitchFamily="2" charset="-122"/>
              <a:sym typeface="Symbol" pitchFamily="18" charset="2"/>
            </a:endParaRPr>
          </a:p>
          <a:p>
            <a:pPr>
              <a:buFont typeface="Wingdings" pitchFamily="2" charset="2"/>
              <a:buNone/>
            </a:pPr>
            <a:r>
              <a:rPr lang="en-US" altLang="zh-CN" b="0" i="1">
                <a:solidFill>
                  <a:srgbClr val="333399"/>
                </a:solidFill>
                <a:latin typeface="Arial" pitchFamily="34" charset="0"/>
                <a:ea typeface="楷体_GB2312" pitchFamily="49" charset="-122"/>
                <a:cs typeface="Times New Roman" pitchFamily="18" charset="0"/>
                <a:sym typeface="Symbol" pitchFamily="18" charset="2"/>
              </a:rPr>
              <a:t>T </a:t>
            </a:r>
            <a:r>
              <a:rPr lang="en-US" altLang="zh-CN" b="0">
                <a:solidFill>
                  <a:srgbClr val="333399"/>
                </a:solidFill>
                <a:latin typeface="Arial" pitchFamily="34" charset="0"/>
                <a:ea typeface="华文行楷" pitchFamily="2" charset="-122"/>
                <a:sym typeface="Symbol" pitchFamily="18" charset="2"/>
              </a:rPr>
              <a:t></a:t>
            </a:r>
            <a:r>
              <a:rPr lang="en-US" altLang="zh-CN" b="0" i="1">
                <a:solidFill>
                  <a:srgbClr val="333399"/>
                </a:solidFill>
                <a:latin typeface="Arial" pitchFamily="34" charset="0"/>
                <a:ea typeface="华文行楷" pitchFamily="2" charset="-122"/>
                <a:sym typeface="Symbol" pitchFamily="18" charset="2"/>
              </a:rPr>
              <a:t> T</a:t>
            </a:r>
            <a:r>
              <a:rPr lang="en-US" altLang="zh-CN" b="0" baseline="-25000">
                <a:solidFill>
                  <a:srgbClr val="333399"/>
                </a:solidFill>
                <a:latin typeface="Arial" pitchFamily="34" charset="0"/>
                <a:ea typeface="楷体_GB2312" pitchFamily="49" charset="-122"/>
                <a:sym typeface="Symbol" pitchFamily="18" charset="2"/>
              </a:rPr>
              <a:t>1</a:t>
            </a:r>
            <a:r>
              <a:rPr lang="en-US" altLang="zh-CN" b="0" i="1">
                <a:solidFill>
                  <a:srgbClr val="333399"/>
                </a:solidFill>
                <a:latin typeface="Arial" pitchFamily="34" charset="0"/>
                <a:ea typeface="华文行楷" pitchFamily="2" charset="-122"/>
                <a:sym typeface="Symbol" pitchFamily="18" charset="2"/>
              </a:rPr>
              <a:t>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F</a:t>
            </a:r>
          </a:p>
          <a:p>
            <a:pPr>
              <a:buFont typeface="Wingdings" pitchFamily="2" charset="2"/>
              <a:buNone/>
            </a:pPr>
            <a:r>
              <a:rPr lang="en-US" altLang="zh-CN" b="0" i="1">
                <a:solidFill>
                  <a:srgbClr val="333399"/>
                </a:solidFill>
                <a:latin typeface="Arial" pitchFamily="34" charset="0"/>
                <a:ea typeface="楷体_GB2312" pitchFamily="49" charset="-122"/>
                <a:sym typeface="Symbol" pitchFamily="18" charset="2"/>
              </a:rPr>
              <a:t>T </a:t>
            </a:r>
            <a:r>
              <a:rPr lang="en-US" altLang="zh-CN" b="0">
                <a:solidFill>
                  <a:srgbClr val="333399"/>
                </a:solidFill>
                <a:latin typeface="Arial" pitchFamily="34" charset="0"/>
                <a:ea typeface="楷体_GB2312" pitchFamily="49" charset="-122"/>
                <a:sym typeface="Symbol" pitchFamily="18" charset="2"/>
              </a:rPr>
              <a:t> </a:t>
            </a:r>
            <a:r>
              <a:rPr lang="en-US" altLang="zh-CN" b="0" i="1">
                <a:solidFill>
                  <a:srgbClr val="333399"/>
                </a:solidFill>
                <a:latin typeface="Arial" pitchFamily="34" charset="0"/>
                <a:ea typeface="楷体_GB2312" pitchFamily="49" charset="-122"/>
                <a:sym typeface="Symbol" pitchFamily="18" charset="2"/>
              </a:rPr>
              <a:t>F</a:t>
            </a:r>
          </a:p>
          <a:p>
            <a:pPr>
              <a:buFont typeface="Wingdings" pitchFamily="2" charset="2"/>
              <a:buNone/>
            </a:pPr>
            <a:r>
              <a:rPr lang="en-US" altLang="zh-CN" b="0" i="1">
                <a:solidFill>
                  <a:srgbClr val="333399"/>
                </a:solidFill>
                <a:latin typeface="Arial" pitchFamily="34" charset="0"/>
                <a:ea typeface="楷体_GB2312" pitchFamily="49" charset="-122"/>
                <a:sym typeface="Symbol" pitchFamily="18" charset="2"/>
              </a:rPr>
              <a:t>F </a:t>
            </a:r>
            <a:r>
              <a:rPr lang="en-US" altLang="zh-CN" b="0">
                <a:solidFill>
                  <a:srgbClr val="333399"/>
                </a:solidFill>
                <a:latin typeface="Arial" pitchFamily="34" charset="0"/>
                <a:ea typeface="华文行楷" pitchFamily="2" charset="-122"/>
                <a:sym typeface="Symbol" pitchFamily="18" charset="2"/>
              </a:rPr>
              <a:t></a:t>
            </a:r>
            <a:r>
              <a:rPr lang="en-US" altLang="zh-CN" b="0" i="1">
                <a:solidFill>
                  <a:srgbClr val="333399"/>
                </a:solidFill>
                <a:latin typeface="Arial" pitchFamily="34" charset="0"/>
                <a:ea typeface="华文行楷" pitchFamily="2" charset="-122"/>
                <a:sym typeface="Symbol" pitchFamily="18" charset="2"/>
              </a:rPr>
              <a:t> ( E )</a:t>
            </a:r>
          </a:p>
          <a:p>
            <a:pPr>
              <a:buFont typeface="Wingdings" pitchFamily="2" charset="2"/>
              <a:buNone/>
            </a:pPr>
            <a:r>
              <a:rPr lang="en-US" altLang="zh-CN" b="0" i="1">
                <a:solidFill>
                  <a:srgbClr val="333399"/>
                </a:solidFill>
                <a:latin typeface="Arial" pitchFamily="34" charset="0"/>
                <a:ea typeface="楷体_GB2312" pitchFamily="49" charset="-122"/>
                <a:sym typeface="Symbol" pitchFamily="18" charset="2"/>
              </a:rPr>
              <a:t>F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d</a:t>
            </a:r>
            <a:endParaRPr lang="en-US" altLang="zh-CN" b="0">
              <a:solidFill>
                <a:srgbClr val="333399"/>
              </a:solidFill>
              <a:latin typeface="Arial" pitchFamily="34" charset="0"/>
              <a:ea typeface="楷体_GB2312" pitchFamily="49" charset="-122"/>
              <a:sym typeface="Symbol" pitchFamily="18" charset="2"/>
            </a:endParaRPr>
          </a:p>
        </p:txBody>
      </p:sp>
      <p:sp>
        <p:nvSpPr>
          <p:cNvPr id="575491" name="Text Box 3"/>
          <p:cNvSpPr txBox="1">
            <a:spLocks noChangeArrowheads="1"/>
          </p:cNvSpPr>
          <p:nvPr/>
        </p:nvSpPr>
        <p:spPr bwMode="auto">
          <a:xfrm>
            <a:off x="4100513" y="2808288"/>
            <a:ext cx="3671887" cy="3135312"/>
          </a:xfrm>
          <a:prstGeom prst="rect">
            <a:avLst/>
          </a:prstGeom>
          <a:noFill/>
          <a:ln w="9525">
            <a:noFill/>
            <a:miter lim="800000"/>
            <a:headEnd/>
            <a:tailEnd/>
          </a:ln>
        </p:spPr>
        <p:txBody>
          <a:bodyPr>
            <a:spAutoFit/>
          </a:bodyPr>
          <a:lstStyle/>
          <a:p>
            <a:pPr>
              <a:buFont typeface="Wingdings" pitchFamily="2" charset="2"/>
              <a:buNone/>
            </a:pPr>
            <a:r>
              <a:rPr kumimoji="0" lang="zh-CN" altLang="en-US">
                <a:solidFill>
                  <a:srgbClr val="800080"/>
                </a:solidFill>
                <a:latin typeface="Arial" pitchFamily="34" charset="0"/>
                <a:ea typeface="楷体_GB2312" pitchFamily="49" charset="-122"/>
                <a:sym typeface="Symbol" pitchFamily="18" charset="2"/>
              </a:rPr>
              <a:t>语义动作</a:t>
            </a:r>
            <a:endParaRPr kumimoji="0" lang="zh-CN" altLang="en-US" b="0">
              <a:solidFill>
                <a:srgbClr val="800080"/>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endParaRPr kumimoji="0" lang="zh-CN" altLang="en-US" sz="8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b="0">
                <a:solidFill>
                  <a:srgbClr val="333399"/>
                </a:solidFill>
                <a:latin typeface="Arial" pitchFamily="34" charset="0"/>
                <a:ea typeface="楷体_GB2312" pitchFamily="49" charset="-122"/>
                <a:cs typeface="Times New Roman" pitchFamily="18" charset="0"/>
                <a:sym typeface="Symbol" pitchFamily="18" charset="2"/>
              </a:rPr>
              <a:t>{ </a:t>
            </a:r>
            <a:r>
              <a:rPr lang="en-US" altLang="zh-CN" b="0" i="1">
                <a:solidFill>
                  <a:srgbClr val="333399"/>
                </a:solidFill>
                <a:latin typeface="Arial" pitchFamily="34" charset="0"/>
                <a:ea typeface="楷体_GB2312" pitchFamily="49" charset="-122"/>
                <a:cs typeface="Times New Roman" pitchFamily="18" charset="0"/>
                <a:sym typeface="Symbol" pitchFamily="18" charset="2"/>
              </a:rPr>
              <a:t>p</a:t>
            </a:r>
            <a:r>
              <a:rPr lang="en-US" altLang="zh-CN" b="0" i="1">
                <a:solidFill>
                  <a:srgbClr val="333399"/>
                </a:solidFill>
                <a:latin typeface="Arial" pitchFamily="34" charset="0"/>
                <a:ea typeface="楷体_GB2312" pitchFamily="49" charset="-122"/>
              </a:rPr>
              <a:t>rint(E</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 </a:t>
            </a:r>
            <a:r>
              <a:rPr lang="en-US" altLang="zh-CN" b="0">
                <a:solidFill>
                  <a:srgbClr val="333399"/>
                </a:solidFill>
                <a:latin typeface="Arial" pitchFamily="34" charset="0"/>
                <a:ea typeface="楷体_GB2312" pitchFamily="49" charset="-122"/>
                <a:sym typeface="Symbol" pitchFamily="18" charset="2"/>
              </a:rPr>
              <a:t>}</a:t>
            </a:r>
            <a:endParaRPr kumimoji="0" lang="en-US" altLang="zh-CN"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 </a:t>
            </a:r>
            <a:r>
              <a:rPr lang="en-US" altLang="zh-CN" b="0" i="1">
                <a:solidFill>
                  <a:srgbClr val="333399"/>
                </a:solidFill>
                <a:latin typeface="Arial" pitchFamily="34" charset="0"/>
                <a:ea typeface="楷体_GB2312" pitchFamily="49" charset="-122"/>
                <a:sym typeface="Symbol" pitchFamily="18" charset="2"/>
              </a:rPr>
              <a:t>E</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E</a:t>
            </a:r>
            <a:r>
              <a:rPr lang="en-US" altLang="zh-CN" b="0" baseline="-25000">
                <a:solidFill>
                  <a:srgbClr val="333399"/>
                </a:solidFill>
                <a:latin typeface="Arial" pitchFamily="34" charset="0"/>
                <a:ea typeface="楷体_GB2312" pitchFamily="49" charset="-122"/>
                <a:sym typeface="Symbol" pitchFamily="18" charset="2"/>
              </a:rPr>
              <a:t>1</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 T</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a:solidFill>
                  <a:srgbClr val="333399"/>
                </a:solidFill>
                <a:latin typeface="Arial" pitchFamily="34" charset="0"/>
                <a:ea typeface="楷体_GB2312" pitchFamily="49" charset="-122"/>
                <a:sym typeface="Symbol" pitchFamily="18" charset="2"/>
              </a:rPr>
              <a:t> }</a:t>
            </a:r>
            <a:endParaRPr lang="en-US" altLang="zh-CN" b="0" i="1">
              <a:solidFill>
                <a:srgbClr val="333399"/>
              </a:solidFill>
              <a:latin typeface="Arial" pitchFamily="34" charset="0"/>
              <a:ea typeface="华文行楷" pitchFamily="2" charset="-122"/>
              <a:sym typeface="Symbol" pitchFamily="18" charset="2"/>
            </a:endParaRPr>
          </a:p>
          <a:p>
            <a:pP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 </a:t>
            </a:r>
            <a:r>
              <a:rPr lang="en-US" altLang="zh-CN" b="0" i="1">
                <a:solidFill>
                  <a:srgbClr val="333399"/>
                </a:solidFill>
                <a:latin typeface="Arial" pitchFamily="34" charset="0"/>
                <a:ea typeface="楷体_GB2312" pitchFamily="49" charset="-122"/>
                <a:sym typeface="Symbol" pitchFamily="18" charset="2"/>
              </a:rPr>
              <a:t>E</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T</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a:solidFill>
                  <a:srgbClr val="333399"/>
                </a:solidFill>
                <a:latin typeface="Arial" pitchFamily="34" charset="0"/>
                <a:ea typeface="楷体_GB2312" pitchFamily="49" charset="-122"/>
                <a:sym typeface="Symbol" pitchFamily="18" charset="2"/>
              </a:rPr>
              <a:t> }</a:t>
            </a:r>
            <a:endParaRPr lang="en-US" altLang="zh-CN" b="0" i="1">
              <a:solidFill>
                <a:srgbClr val="333399"/>
              </a:solidFill>
              <a:latin typeface="Arial" pitchFamily="34" charset="0"/>
              <a:ea typeface="华文行楷" pitchFamily="2" charset="-122"/>
              <a:sym typeface="Symbol" pitchFamily="18" charset="2"/>
            </a:endParaRPr>
          </a:p>
          <a:p>
            <a:pP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 </a:t>
            </a:r>
            <a:r>
              <a:rPr lang="en-US" altLang="zh-CN" b="0" i="1">
                <a:solidFill>
                  <a:srgbClr val="333399"/>
                </a:solidFill>
                <a:latin typeface="Arial" pitchFamily="34" charset="0"/>
                <a:ea typeface="楷体_GB2312" pitchFamily="49" charset="-122"/>
                <a:sym typeface="Symbol" pitchFamily="18" charset="2"/>
              </a:rPr>
              <a:t>T</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T</a:t>
            </a:r>
            <a:r>
              <a:rPr lang="en-US" altLang="zh-CN" b="0" baseline="-25000">
                <a:solidFill>
                  <a:srgbClr val="333399"/>
                </a:solidFill>
                <a:latin typeface="Arial" pitchFamily="34" charset="0"/>
                <a:ea typeface="楷体_GB2312" pitchFamily="49" charset="-122"/>
                <a:sym typeface="Symbol" pitchFamily="18" charset="2"/>
              </a:rPr>
              <a:t>1</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a:t>
            </a:r>
            <a:r>
              <a:rPr lang="en-US" altLang="zh-CN">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F</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a:solidFill>
                  <a:srgbClr val="333399"/>
                </a:solidFill>
                <a:latin typeface="Arial" pitchFamily="34" charset="0"/>
                <a:ea typeface="楷体_GB2312" pitchFamily="49" charset="-122"/>
                <a:sym typeface="Symbol" pitchFamily="18" charset="2"/>
              </a:rPr>
              <a:t> }</a:t>
            </a:r>
            <a:endParaRPr lang="en-US" altLang="zh-CN" b="0" i="1">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 </a:t>
            </a:r>
            <a:r>
              <a:rPr lang="en-US" altLang="zh-CN" b="0" i="1">
                <a:solidFill>
                  <a:srgbClr val="333399"/>
                </a:solidFill>
                <a:latin typeface="Arial" pitchFamily="34" charset="0"/>
                <a:ea typeface="楷体_GB2312" pitchFamily="49" charset="-122"/>
                <a:sym typeface="Symbol" pitchFamily="18" charset="2"/>
              </a:rPr>
              <a:t>T</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F</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a:solidFill>
                  <a:srgbClr val="333399"/>
                </a:solidFill>
                <a:latin typeface="Arial" pitchFamily="34" charset="0"/>
                <a:ea typeface="楷体_GB2312" pitchFamily="49" charset="-122"/>
                <a:sym typeface="Symbol" pitchFamily="18" charset="2"/>
              </a:rPr>
              <a:t> }</a:t>
            </a:r>
            <a:endParaRPr lang="en-US" altLang="zh-CN" b="0" i="1">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 </a:t>
            </a:r>
            <a:r>
              <a:rPr lang="en-US" altLang="zh-CN" b="0" i="1">
                <a:solidFill>
                  <a:srgbClr val="333399"/>
                </a:solidFill>
                <a:latin typeface="Arial" pitchFamily="34" charset="0"/>
                <a:ea typeface="楷体_GB2312" pitchFamily="49" charset="-122"/>
                <a:sym typeface="Symbol" pitchFamily="18" charset="2"/>
              </a:rPr>
              <a:t>F</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E</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a:solidFill>
                  <a:srgbClr val="333399"/>
                </a:solidFill>
                <a:latin typeface="Arial" pitchFamily="34" charset="0"/>
                <a:ea typeface="楷体_GB2312" pitchFamily="49" charset="-122"/>
                <a:sym typeface="Symbol" pitchFamily="18" charset="2"/>
              </a:rPr>
              <a:t> }</a:t>
            </a:r>
            <a:endParaRPr lang="en-US" altLang="zh-CN" b="0" i="1">
              <a:solidFill>
                <a:srgbClr val="333399"/>
              </a:solidFill>
              <a:latin typeface="Arial" pitchFamily="34" charset="0"/>
              <a:ea typeface="华文行楷" pitchFamily="2" charset="-122"/>
              <a:sym typeface="Symbol" pitchFamily="18" charset="2"/>
            </a:endParaRPr>
          </a:p>
          <a:p>
            <a:pP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 </a:t>
            </a:r>
            <a:r>
              <a:rPr lang="en-US" altLang="zh-CN" b="0" i="1">
                <a:solidFill>
                  <a:srgbClr val="333399"/>
                </a:solidFill>
                <a:latin typeface="Arial" pitchFamily="34" charset="0"/>
                <a:ea typeface="楷体_GB2312" pitchFamily="49" charset="-122"/>
                <a:sym typeface="Symbol" pitchFamily="18" charset="2"/>
              </a:rPr>
              <a:t>F</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val</a:t>
            </a:r>
            <a:r>
              <a:rPr lang="en-US" altLang="zh-CN" b="0" i="1">
                <a:solidFill>
                  <a:srgbClr val="333399"/>
                </a:solidFill>
                <a:latin typeface="Arial" pitchFamily="34" charset="0"/>
                <a:ea typeface="楷体_GB2312" pitchFamily="49" charset="-122"/>
                <a:sym typeface="Symbol" pitchFamily="18" charset="2"/>
              </a:rPr>
              <a:t> </a:t>
            </a:r>
            <a:r>
              <a:rPr lang="en-US" altLang="zh-CN" b="0">
                <a:solidFill>
                  <a:srgbClr val="333399"/>
                </a:solidFill>
                <a:latin typeface="Arial" pitchFamily="34" charset="0"/>
                <a:ea typeface="楷体_GB2312" pitchFamily="49" charset="-122"/>
                <a:sym typeface="Symbol" pitchFamily="18" charset="2"/>
              </a:rPr>
              <a:t>:=</a:t>
            </a:r>
            <a:r>
              <a:rPr lang="en-US" altLang="zh-CN" b="0" i="1">
                <a:solidFill>
                  <a:srgbClr val="333399"/>
                </a:solidFill>
                <a:latin typeface="Arial" pitchFamily="34" charset="0"/>
                <a:ea typeface="楷体_GB2312" pitchFamily="49" charset="-122"/>
                <a:sym typeface="Symbol" pitchFamily="18" charset="2"/>
              </a:rPr>
              <a:t> d</a:t>
            </a:r>
            <a:r>
              <a:rPr lang="en-US" altLang="zh-CN"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lexval</a:t>
            </a:r>
            <a:r>
              <a:rPr lang="en-US" altLang="zh-CN" b="0">
                <a:solidFill>
                  <a:srgbClr val="333399"/>
                </a:solidFill>
                <a:latin typeface="Arial" pitchFamily="34" charset="0"/>
                <a:ea typeface="楷体_GB2312" pitchFamily="49" charset="-122"/>
                <a:sym typeface="Symbol" pitchFamily="18" charset="2"/>
              </a:rPr>
              <a:t> }</a:t>
            </a:r>
          </a:p>
        </p:txBody>
      </p:sp>
      <p:sp>
        <p:nvSpPr>
          <p:cNvPr id="34820" name="Text Box 4"/>
          <p:cNvSpPr txBox="1">
            <a:spLocks noChangeArrowheads="1"/>
          </p:cNvSpPr>
          <p:nvPr/>
        </p:nvSpPr>
        <p:spPr bwMode="auto">
          <a:xfrm>
            <a:off x="768350" y="1371600"/>
            <a:ext cx="8070850" cy="519113"/>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Arial" pitchFamily="34" charset="0"/>
                <a:ea typeface="楷体_GB2312" pitchFamily="49" charset="-122"/>
              </a:rPr>
              <a:t>用</a:t>
            </a:r>
            <a:r>
              <a:rPr lang="en-US" altLang="zh-CN" sz="2800" b="0">
                <a:solidFill>
                  <a:srgbClr val="333399"/>
                </a:solidFill>
                <a:latin typeface="Arial" pitchFamily="34" charset="0"/>
                <a:ea typeface="楷体_GB2312" pitchFamily="49" charset="-122"/>
              </a:rPr>
              <a:t>LR</a:t>
            </a:r>
            <a:r>
              <a:rPr lang="zh-CN" altLang="en-US" sz="2800">
                <a:solidFill>
                  <a:srgbClr val="333399"/>
                </a:solidFill>
                <a:latin typeface="Arial" pitchFamily="34" charset="0"/>
                <a:ea typeface="楷体_GB2312" pitchFamily="49" charset="-122"/>
              </a:rPr>
              <a:t>分析技术进行</a:t>
            </a:r>
            <a:r>
              <a:rPr lang="en-US" altLang="zh-CN" sz="2800" b="0">
                <a:solidFill>
                  <a:srgbClr val="333399"/>
                </a:solidFill>
                <a:latin typeface="Arial" pitchFamily="34" charset="0"/>
                <a:ea typeface="楷体_GB2312" pitchFamily="49" charset="-122"/>
              </a:rPr>
              <a:t>S-</a:t>
            </a:r>
            <a:r>
              <a:rPr lang="zh-CN" altLang="en-US" sz="2800">
                <a:solidFill>
                  <a:srgbClr val="333399"/>
                </a:solidFill>
                <a:latin typeface="Arial" pitchFamily="34" charset="0"/>
                <a:ea typeface="楷体_GB2312" pitchFamily="49" charset="-122"/>
              </a:rPr>
              <a:t>属性文法的语义计算</a:t>
            </a:r>
            <a:r>
              <a:rPr lang="zh-CN" altLang="en-US" sz="2800">
                <a:solidFill>
                  <a:srgbClr val="800080"/>
                </a:solidFill>
                <a:latin typeface="Arial" pitchFamily="34" charset="0"/>
                <a:ea typeface="楷体_GB2312" pitchFamily="49" charset="-122"/>
              </a:rPr>
              <a:t>举例</a:t>
            </a:r>
          </a:p>
        </p:txBody>
      </p:sp>
      <p:sp>
        <p:nvSpPr>
          <p:cNvPr id="3482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482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482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482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4825" name="Rectangle 9"/>
          <p:cNvSpPr>
            <a:spLocks noChangeArrowheads="1"/>
          </p:cNvSpPr>
          <p:nvPr/>
        </p:nvSpPr>
        <p:spPr bwMode="auto">
          <a:xfrm>
            <a:off x="1104900" y="1981200"/>
            <a:ext cx="73533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通过下列</a:t>
            </a:r>
            <a:r>
              <a:rPr lang="en-US" altLang="zh-CN" b="0">
                <a:solidFill>
                  <a:srgbClr val="333399"/>
                </a:solidFill>
                <a:latin typeface="Arial" pitchFamily="34" charset="0"/>
                <a:ea typeface="楷体_GB2312" pitchFamily="49" charset="-122"/>
              </a:rPr>
              <a:t>S-</a:t>
            </a:r>
            <a:r>
              <a:rPr lang="zh-CN" altLang="en-US">
                <a:solidFill>
                  <a:srgbClr val="333399"/>
                </a:solidFill>
                <a:latin typeface="Arial" pitchFamily="34" charset="0"/>
                <a:ea typeface="楷体_GB2312" pitchFamily="49" charset="-122"/>
              </a:rPr>
              <a:t>属性文法</a:t>
            </a:r>
            <a:r>
              <a:rPr lang="en-US" altLang="zh-CN" b="0">
                <a:solidFill>
                  <a:srgbClr val="333399"/>
                </a:solidFill>
                <a:latin typeface="Arial" pitchFamily="34" charset="0"/>
                <a:ea typeface="楷体_GB2312" pitchFamily="49" charset="-122"/>
              </a:rPr>
              <a:t>G’[S]</a:t>
            </a:r>
            <a:r>
              <a:rPr lang="zh-CN" altLang="en-US">
                <a:solidFill>
                  <a:srgbClr val="333399"/>
                </a:solidFill>
                <a:latin typeface="Arial" pitchFamily="34" charset="0"/>
                <a:ea typeface="楷体_GB2312" pitchFamily="49" charset="-122"/>
              </a:rPr>
              <a:t>为</a:t>
            </a:r>
            <a:r>
              <a:rPr lang="zh-CN" altLang="en-US">
                <a:solidFill>
                  <a:srgbClr val="800080"/>
                </a:solidFill>
                <a:latin typeface="Arial" pitchFamily="34" charset="0"/>
                <a:ea typeface="楷体_GB2312" pitchFamily="49" charset="-122"/>
              </a:rPr>
              <a:t>常量表达式求值</a:t>
            </a:r>
          </a:p>
        </p:txBody>
      </p:sp>
      <p:sp>
        <p:nvSpPr>
          <p:cNvPr id="34826" name="Rectangle 11"/>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169880458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dissolve">
                                      <p:cBhvr>
                                        <p:cTn id="7" dur="500"/>
                                        <p:tgtEl>
                                          <p:spTgt spid="5754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5491"/>
                                        </p:tgtEl>
                                        <p:attrNameLst>
                                          <p:attrName>style.visibility</p:attrName>
                                        </p:attrNameLst>
                                      </p:cBhvr>
                                      <p:to>
                                        <p:strVal val="visible"/>
                                      </p:to>
                                    </p:set>
                                    <p:animEffect transition="in" filter="dissolve">
                                      <p:cBhvr>
                                        <p:cTn id="12" dur="500"/>
                                        <p:tgtEl>
                                          <p:spTgt spid="57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187450"/>
            <a:ext cx="3587750" cy="946150"/>
          </a:xfrm>
          <a:prstGeom prst="rect">
            <a:avLst/>
          </a:prstGeom>
          <a:noFill/>
          <a:ln w="9525">
            <a:noFill/>
            <a:miter lim="800000"/>
            <a:headEnd/>
            <a:tailEnd/>
          </a:ln>
        </p:spPr>
        <p:txBody>
          <a:bodyPr>
            <a:spAutoFit/>
          </a:bodyPr>
          <a:lstStyle/>
          <a:p>
            <a:pPr>
              <a:buClr>
                <a:srgbClr val="800080"/>
              </a:buClr>
              <a:buFont typeface="Wingdings" pitchFamily="2" charset="2"/>
              <a:buChar char="²"/>
            </a:pPr>
            <a:r>
              <a:rPr lang="en-US" altLang="zh-CN" sz="2800" b="0">
                <a:solidFill>
                  <a:srgbClr val="333399"/>
                </a:solidFill>
                <a:latin typeface="Arial" pitchFamily="34" charset="0"/>
                <a:ea typeface="楷体_GB2312" pitchFamily="49" charset="-122"/>
              </a:rPr>
              <a:t>  </a:t>
            </a:r>
            <a:r>
              <a:rPr lang="zh-CN" altLang="en-US" sz="2800">
                <a:solidFill>
                  <a:srgbClr val="333399"/>
                </a:solidFill>
                <a:latin typeface="Arial" pitchFamily="34" charset="0"/>
                <a:ea typeface="楷体_GB2312" pitchFamily="49" charset="-122"/>
              </a:rPr>
              <a:t>文法</a:t>
            </a:r>
            <a:r>
              <a:rPr kumimoji="0" lang="en-US" altLang="zh-CN" sz="2800" b="0" i="1">
                <a:solidFill>
                  <a:srgbClr val="333399"/>
                </a:solidFill>
                <a:latin typeface="Arial" pitchFamily="34" charset="0"/>
                <a:ea typeface="楷体_GB2312" pitchFamily="49" charset="-122"/>
                <a:sym typeface="Symbol" pitchFamily="18" charset="2"/>
              </a:rPr>
              <a:t>G’ </a:t>
            </a:r>
            <a:r>
              <a:rPr kumimoji="0" lang="en-US" altLang="zh-CN" sz="2800" b="0">
                <a:solidFill>
                  <a:srgbClr val="333399"/>
                </a:solidFill>
                <a:latin typeface="Arial" pitchFamily="34" charset="0"/>
                <a:ea typeface="楷体_GB2312" pitchFamily="49" charset="-122"/>
                <a:sym typeface="Symbol" pitchFamily="18" charset="2"/>
              </a:rPr>
              <a:t>[</a:t>
            </a:r>
            <a:r>
              <a:rPr kumimoji="0" lang="en-US" altLang="zh-CN" sz="2800" b="0" i="1">
                <a:solidFill>
                  <a:srgbClr val="333399"/>
                </a:solidFill>
                <a:latin typeface="Arial" pitchFamily="34" charset="0"/>
                <a:ea typeface="楷体_GB2312" pitchFamily="49" charset="-122"/>
                <a:sym typeface="Symbol" pitchFamily="18" charset="2"/>
              </a:rPr>
              <a:t>S</a:t>
            </a:r>
            <a:r>
              <a:rPr kumimoji="0" lang="en-US" altLang="zh-CN" sz="2800" b="0">
                <a:solidFill>
                  <a:srgbClr val="333399"/>
                </a:solidFill>
                <a:latin typeface="Arial" pitchFamily="34" charset="0"/>
                <a:ea typeface="楷体_GB2312" pitchFamily="49" charset="-122"/>
                <a:sym typeface="Symbol" pitchFamily="18" charset="2"/>
              </a:rPr>
              <a:t>]</a:t>
            </a:r>
            <a:r>
              <a:rPr lang="en-US" altLang="zh-CN" sz="2800" b="0">
                <a:solidFill>
                  <a:srgbClr val="333399"/>
                </a:solidFill>
                <a:latin typeface="Arial" pitchFamily="34" charset="0"/>
                <a:ea typeface="楷体_GB2312" pitchFamily="49" charset="-122"/>
              </a:rPr>
              <a:t> </a:t>
            </a:r>
            <a:r>
              <a:rPr lang="zh-CN" altLang="en-US" sz="2800">
                <a:solidFill>
                  <a:srgbClr val="333399"/>
                </a:solidFill>
                <a:latin typeface="Arial" pitchFamily="34" charset="0"/>
                <a:ea typeface="楷体_GB2312" pitchFamily="49" charset="-122"/>
              </a:rPr>
              <a:t>的</a:t>
            </a:r>
            <a:r>
              <a:rPr lang="en-US" altLang="zh-CN" sz="2800" b="0">
                <a:solidFill>
                  <a:srgbClr val="333399"/>
                </a:solidFill>
                <a:latin typeface="Arial" pitchFamily="34" charset="0"/>
                <a:ea typeface="楷体_GB2312" pitchFamily="49" charset="-122"/>
              </a:rPr>
              <a:t>LR</a:t>
            </a:r>
          </a:p>
          <a:p>
            <a:pPr>
              <a:buClr>
                <a:srgbClr val="800080"/>
              </a:buClr>
              <a:buFont typeface="Wingdings" pitchFamily="2" charset="2"/>
              <a:buNone/>
            </a:pPr>
            <a:r>
              <a:rPr lang="en-US" altLang="zh-CN" sz="2800">
                <a:solidFill>
                  <a:srgbClr val="333399"/>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分析表</a:t>
            </a:r>
            <a:endParaRPr lang="zh-CN" altLang="en-US" b="0">
              <a:solidFill>
                <a:srgbClr val="333399"/>
              </a:solidFill>
              <a:latin typeface="Arial" pitchFamily="34" charset="0"/>
              <a:ea typeface="楷体_GB2312" pitchFamily="49" charset="-122"/>
            </a:endParaRPr>
          </a:p>
        </p:txBody>
      </p:sp>
      <p:sp>
        <p:nvSpPr>
          <p:cNvPr id="358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47" name="Line 7"/>
          <p:cNvSpPr>
            <a:spLocks noChangeShapeType="1"/>
          </p:cNvSpPr>
          <p:nvPr/>
        </p:nvSpPr>
        <p:spPr bwMode="auto">
          <a:xfrm>
            <a:off x="2051050" y="2781300"/>
            <a:ext cx="6121400" cy="0"/>
          </a:xfrm>
          <a:prstGeom prst="line">
            <a:avLst/>
          </a:prstGeom>
          <a:noFill/>
          <a:ln w="9525">
            <a:solidFill>
              <a:srgbClr val="8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48" name="Text Box 8"/>
          <p:cNvSpPr txBox="1">
            <a:spLocks noChangeArrowheads="1"/>
          </p:cNvSpPr>
          <p:nvPr/>
        </p:nvSpPr>
        <p:spPr bwMode="auto">
          <a:xfrm>
            <a:off x="1295400" y="2574925"/>
            <a:ext cx="720725" cy="396875"/>
          </a:xfrm>
          <a:prstGeom prst="rect">
            <a:avLst/>
          </a:prstGeom>
          <a:noFill/>
          <a:ln w="9525">
            <a:noFill/>
            <a:miter lim="800000"/>
            <a:headEnd/>
            <a:tailEnd/>
          </a:ln>
        </p:spPr>
        <p:txBody>
          <a:bodyPr>
            <a:spAutoFit/>
          </a:bodyPr>
          <a:lstStyle/>
          <a:p>
            <a:pPr eaLnBrk="0" hangingPunct="0">
              <a:spcBef>
                <a:spcPct val="50000"/>
              </a:spcBef>
            </a:pPr>
            <a:r>
              <a:rPr kumimoji="0" lang="zh-CN" altLang="en-US" sz="2000">
                <a:solidFill>
                  <a:srgbClr val="800080"/>
                </a:solidFill>
                <a:latin typeface="Times New Roman" pitchFamily="18" charset="0"/>
                <a:ea typeface="楷体_GB2312" pitchFamily="49" charset="-122"/>
              </a:rPr>
              <a:t>状态</a:t>
            </a:r>
          </a:p>
        </p:txBody>
      </p:sp>
      <p:sp>
        <p:nvSpPr>
          <p:cNvPr id="35849" name="Text Box 9"/>
          <p:cNvSpPr txBox="1">
            <a:spLocks noChangeArrowheads="1"/>
          </p:cNvSpPr>
          <p:nvPr/>
        </p:nvSpPr>
        <p:spPr bwMode="auto">
          <a:xfrm>
            <a:off x="3751263" y="2384425"/>
            <a:ext cx="1181100" cy="396875"/>
          </a:xfrm>
          <a:prstGeom prst="rect">
            <a:avLst/>
          </a:prstGeom>
          <a:noFill/>
          <a:ln w="9525">
            <a:noFill/>
            <a:miter lim="800000"/>
            <a:headEnd/>
            <a:tailEnd/>
          </a:ln>
        </p:spPr>
        <p:txBody>
          <a:bodyPr>
            <a:spAutoFit/>
          </a:bodyPr>
          <a:lstStyle/>
          <a:p>
            <a:pPr eaLnBrk="0" hangingPunct="0">
              <a:spcBef>
                <a:spcPct val="50000"/>
              </a:spcBef>
            </a:pPr>
            <a:r>
              <a:rPr kumimoji="0" lang="en-US" altLang="zh-CN" sz="2000" b="0">
                <a:solidFill>
                  <a:srgbClr val="800080"/>
                </a:solidFill>
                <a:latin typeface="Arial" pitchFamily="34" charset="0"/>
                <a:ea typeface="楷体_GB2312" pitchFamily="49" charset="-122"/>
              </a:rPr>
              <a:t>ACTION</a:t>
            </a:r>
          </a:p>
        </p:txBody>
      </p:sp>
      <p:sp>
        <p:nvSpPr>
          <p:cNvPr id="35850" name="Text Box 10"/>
          <p:cNvSpPr txBox="1">
            <a:spLocks noChangeArrowheads="1"/>
          </p:cNvSpPr>
          <p:nvPr/>
        </p:nvSpPr>
        <p:spPr bwMode="auto">
          <a:xfrm>
            <a:off x="6948488" y="2384425"/>
            <a:ext cx="1114425" cy="396875"/>
          </a:xfrm>
          <a:prstGeom prst="rect">
            <a:avLst/>
          </a:prstGeom>
          <a:noFill/>
          <a:ln w="9525">
            <a:noFill/>
            <a:miter lim="800000"/>
            <a:headEnd/>
            <a:tailEnd/>
          </a:ln>
        </p:spPr>
        <p:txBody>
          <a:bodyPr>
            <a:spAutoFit/>
          </a:bodyPr>
          <a:lstStyle/>
          <a:p>
            <a:pPr eaLnBrk="0" hangingPunct="0">
              <a:spcBef>
                <a:spcPct val="50000"/>
              </a:spcBef>
            </a:pPr>
            <a:r>
              <a:rPr kumimoji="0" lang="en-US" altLang="zh-CN" sz="2000" b="0">
                <a:solidFill>
                  <a:srgbClr val="800080"/>
                </a:solidFill>
                <a:latin typeface="Arial" pitchFamily="34" charset="0"/>
                <a:ea typeface="楷体_GB2312" pitchFamily="49" charset="-122"/>
              </a:rPr>
              <a:t>GOTO</a:t>
            </a:r>
          </a:p>
        </p:txBody>
      </p:sp>
      <p:sp>
        <p:nvSpPr>
          <p:cNvPr id="35851" name="Line 11"/>
          <p:cNvSpPr>
            <a:spLocks noChangeShapeType="1"/>
          </p:cNvSpPr>
          <p:nvPr/>
        </p:nvSpPr>
        <p:spPr bwMode="auto">
          <a:xfrm>
            <a:off x="2051050" y="2420938"/>
            <a:ext cx="6350" cy="4132262"/>
          </a:xfrm>
          <a:prstGeom prst="line">
            <a:avLst/>
          </a:prstGeom>
          <a:noFill/>
          <a:ln w="9525">
            <a:solidFill>
              <a:srgbClr val="8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52" name="Line 12"/>
          <p:cNvSpPr>
            <a:spLocks noChangeShapeType="1"/>
          </p:cNvSpPr>
          <p:nvPr/>
        </p:nvSpPr>
        <p:spPr bwMode="auto">
          <a:xfrm>
            <a:off x="6372225" y="2420938"/>
            <a:ext cx="0" cy="4132262"/>
          </a:xfrm>
          <a:prstGeom prst="line">
            <a:avLst/>
          </a:prstGeom>
          <a:noFill/>
          <a:ln w="9525">
            <a:solidFill>
              <a:srgbClr val="8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53" name="Line 13"/>
          <p:cNvSpPr>
            <a:spLocks noChangeShapeType="1"/>
          </p:cNvSpPr>
          <p:nvPr/>
        </p:nvSpPr>
        <p:spPr bwMode="auto">
          <a:xfrm>
            <a:off x="1223963" y="3141663"/>
            <a:ext cx="6948487" cy="0"/>
          </a:xfrm>
          <a:prstGeom prst="line">
            <a:avLst/>
          </a:prstGeom>
          <a:noFill/>
          <a:ln w="9525">
            <a:solidFill>
              <a:srgbClr val="800080"/>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5854" name="Rectangle 15"/>
          <p:cNvSpPr>
            <a:spLocks noChangeArrowheads="1"/>
          </p:cNvSpPr>
          <p:nvPr/>
        </p:nvSpPr>
        <p:spPr bwMode="auto">
          <a:xfrm>
            <a:off x="2181225" y="2709863"/>
            <a:ext cx="354013"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i="1">
                <a:solidFill>
                  <a:srgbClr val="333399"/>
                </a:solidFill>
                <a:latin typeface="Arial" pitchFamily="34" charset="0"/>
                <a:ea typeface="楷体_GB2312" pitchFamily="49" charset="-122"/>
                <a:sym typeface="Symbol" pitchFamily="18" charset="2"/>
              </a:rPr>
              <a:t>d</a:t>
            </a:r>
          </a:p>
        </p:txBody>
      </p:sp>
      <p:sp>
        <p:nvSpPr>
          <p:cNvPr id="35855" name="Rectangle 16"/>
          <p:cNvSpPr>
            <a:spLocks noChangeArrowheads="1"/>
          </p:cNvSpPr>
          <p:nvPr/>
        </p:nvSpPr>
        <p:spPr bwMode="auto">
          <a:xfrm>
            <a:off x="2892425" y="2705100"/>
            <a:ext cx="336550"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a:t>
            </a:r>
          </a:p>
        </p:txBody>
      </p:sp>
      <p:sp>
        <p:nvSpPr>
          <p:cNvPr id="35856" name="Rectangle 17"/>
          <p:cNvSpPr>
            <a:spLocks noChangeArrowheads="1"/>
          </p:cNvSpPr>
          <p:nvPr/>
        </p:nvSpPr>
        <p:spPr bwMode="auto">
          <a:xfrm>
            <a:off x="3605213" y="2709863"/>
            <a:ext cx="361950"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a:t>
            </a:r>
          </a:p>
        </p:txBody>
      </p:sp>
      <p:sp>
        <p:nvSpPr>
          <p:cNvPr id="35857" name="Rectangle 18"/>
          <p:cNvSpPr>
            <a:spLocks noChangeArrowheads="1"/>
          </p:cNvSpPr>
          <p:nvPr/>
        </p:nvSpPr>
        <p:spPr bwMode="auto">
          <a:xfrm>
            <a:off x="4443413" y="2709863"/>
            <a:ext cx="285750"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a:t>
            </a:r>
          </a:p>
        </p:txBody>
      </p:sp>
      <p:sp>
        <p:nvSpPr>
          <p:cNvPr id="35858" name="Rectangle 19"/>
          <p:cNvSpPr>
            <a:spLocks noChangeArrowheads="1"/>
          </p:cNvSpPr>
          <p:nvPr/>
        </p:nvSpPr>
        <p:spPr bwMode="auto">
          <a:xfrm>
            <a:off x="5214938" y="2709863"/>
            <a:ext cx="285750"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a:t>
            </a:r>
          </a:p>
        </p:txBody>
      </p:sp>
      <p:sp>
        <p:nvSpPr>
          <p:cNvPr id="35859" name="Rectangle 20"/>
          <p:cNvSpPr>
            <a:spLocks noChangeArrowheads="1"/>
          </p:cNvSpPr>
          <p:nvPr/>
        </p:nvSpPr>
        <p:spPr bwMode="auto">
          <a:xfrm>
            <a:off x="5867400" y="2709863"/>
            <a:ext cx="354013"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a:solidFill>
                  <a:srgbClr val="333399"/>
                </a:solidFill>
                <a:latin typeface="Arial" pitchFamily="34" charset="0"/>
                <a:ea typeface="楷体_GB2312" pitchFamily="49" charset="-122"/>
                <a:sym typeface="Symbol" pitchFamily="18" charset="2"/>
              </a:rPr>
              <a:t>#</a:t>
            </a:r>
          </a:p>
        </p:txBody>
      </p:sp>
      <p:sp>
        <p:nvSpPr>
          <p:cNvPr id="35860" name="Rectangle 21"/>
          <p:cNvSpPr>
            <a:spLocks noChangeArrowheads="1"/>
          </p:cNvSpPr>
          <p:nvPr/>
        </p:nvSpPr>
        <p:spPr bwMode="auto">
          <a:xfrm>
            <a:off x="6516688" y="2709863"/>
            <a:ext cx="387350"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i="1">
                <a:solidFill>
                  <a:srgbClr val="333399"/>
                </a:solidFill>
                <a:latin typeface="Arial" pitchFamily="34" charset="0"/>
                <a:ea typeface="楷体_GB2312" pitchFamily="49" charset="-122"/>
                <a:sym typeface="Symbol" pitchFamily="18" charset="2"/>
              </a:rPr>
              <a:t>E</a:t>
            </a:r>
          </a:p>
        </p:txBody>
      </p:sp>
      <p:sp>
        <p:nvSpPr>
          <p:cNvPr id="35861" name="Rectangle 22"/>
          <p:cNvSpPr>
            <a:spLocks noChangeArrowheads="1"/>
          </p:cNvSpPr>
          <p:nvPr/>
        </p:nvSpPr>
        <p:spPr bwMode="auto">
          <a:xfrm>
            <a:off x="7115175" y="2709863"/>
            <a:ext cx="369888"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i="1">
                <a:solidFill>
                  <a:srgbClr val="333399"/>
                </a:solidFill>
                <a:latin typeface="Arial" pitchFamily="34" charset="0"/>
                <a:ea typeface="楷体_GB2312" pitchFamily="49" charset="-122"/>
                <a:sym typeface="Symbol" pitchFamily="18" charset="2"/>
              </a:rPr>
              <a:t>T</a:t>
            </a:r>
          </a:p>
        </p:txBody>
      </p:sp>
      <p:sp>
        <p:nvSpPr>
          <p:cNvPr id="35862" name="Rectangle 23"/>
          <p:cNvSpPr>
            <a:spLocks noChangeArrowheads="1"/>
          </p:cNvSpPr>
          <p:nvPr/>
        </p:nvSpPr>
        <p:spPr bwMode="auto">
          <a:xfrm>
            <a:off x="7715250" y="2709863"/>
            <a:ext cx="369888" cy="457200"/>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b="0" i="1">
                <a:solidFill>
                  <a:srgbClr val="333399"/>
                </a:solidFill>
                <a:latin typeface="Arial" pitchFamily="34" charset="0"/>
                <a:ea typeface="楷体_GB2312" pitchFamily="49" charset="-122"/>
                <a:sym typeface="Symbol" pitchFamily="18" charset="2"/>
              </a:rPr>
              <a:t>F</a:t>
            </a:r>
          </a:p>
        </p:txBody>
      </p:sp>
      <p:sp>
        <p:nvSpPr>
          <p:cNvPr id="35863" name="Rectangle 24"/>
          <p:cNvSpPr>
            <a:spLocks noChangeArrowheads="1"/>
          </p:cNvSpPr>
          <p:nvPr/>
        </p:nvSpPr>
        <p:spPr bwMode="auto">
          <a:xfrm>
            <a:off x="1438275" y="3070225"/>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0</a:t>
            </a:r>
          </a:p>
        </p:txBody>
      </p:sp>
      <p:sp>
        <p:nvSpPr>
          <p:cNvPr id="35864" name="Rectangle 25"/>
          <p:cNvSpPr>
            <a:spLocks noChangeArrowheads="1"/>
          </p:cNvSpPr>
          <p:nvPr/>
        </p:nvSpPr>
        <p:spPr bwMode="auto">
          <a:xfrm>
            <a:off x="1438275" y="3324225"/>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1</a:t>
            </a:r>
          </a:p>
        </p:txBody>
      </p:sp>
      <p:sp>
        <p:nvSpPr>
          <p:cNvPr id="35865" name="Rectangle 26"/>
          <p:cNvSpPr>
            <a:spLocks noChangeArrowheads="1"/>
          </p:cNvSpPr>
          <p:nvPr/>
        </p:nvSpPr>
        <p:spPr bwMode="auto">
          <a:xfrm>
            <a:off x="1438275" y="3611563"/>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2</a:t>
            </a:r>
          </a:p>
        </p:txBody>
      </p:sp>
      <p:sp>
        <p:nvSpPr>
          <p:cNvPr id="35866" name="Rectangle 27"/>
          <p:cNvSpPr>
            <a:spLocks noChangeArrowheads="1"/>
          </p:cNvSpPr>
          <p:nvPr/>
        </p:nvSpPr>
        <p:spPr bwMode="auto">
          <a:xfrm>
            <a:off x="1438275" y="3900488"/>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3</a:t>
            </a:r>
          </a:p>
        </p:txBody>
      </p:sp>
      <p:sp>
        <p:nvSpPr>
          <p:cNvPr id="35867" name="Rectangle 28"/>
          <p:cNvSpPr>
            <a:spLocks noChangeArrowheads="1"/>
          </p:cNvSpPr>
          <p:nvPr/>
        </p:nvSpPr>
        <p:spPr bwMode="auto">
          <a:xfrm>
            <a:off x="1438275" y="4187825"/>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4</a:t>
            </a:r>
          </a:p>
        </p:txBody>
      </p:sp>
      <p:sp>
        <p:nvSpPr>
          <p:cNvPr id="35868" name="Rectangle 30"/>
          <p:cNvSpPr>
            <a:spLocks noChangeArrowheads="1"/>
          </p:cNvSpPr>
          <p:nvPr/>
        </p:nvSpPr>
        <p:spPr bwMode="auto">
          <a:xfrm>
            <a:off x="1438275" y="4498975"/>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5</a:t>
            </a:r>
          </a:p>
        </p:txBody>
      </p:sp>
      <p:sp>
        <p:nvSpPr>
          <p:cNvPr id="35869" name="Rectangle 31"/>
          <p:cNvSpPr>
            <a:spLocks noChangeArrowheads="1"/>
          </p:cNvSpPr>
          <p:nvPr/>
        </p:nvSpPr>
        <p:spPr bwMode="auto">
          <a:xfrm>
            <a:off x="1438275" y="4749800"/>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6</a:t>
            </a:r>
          </a:p>
        </p:txBody>
      </p:sp>
      <p:sp>
        <p:nvSpPr>
          <p:cNvPr id="35870" name="Rectangle 32"/>
          <p:cNvSpPr>
            <a:spLocks noChangeArrowheads="1"/>
          </p:cNvSpPr>
          <p:nvPr/>
        </p:nvSpPr>
        <p:spPr bwMode="auto">
          <a:xfrm>
            <a:off x="1438275" y="5002213"/>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7</a:t>
            </a:r>
          </a:p>
        </p:txBody>
      </p:sp>
      <p:sp>
        <p:nvSpPr>
          <p:cNvPr id="35871" name="Rectangle 33"/>
          <p:cNvSpPr>
            <a:spLocks noChangeArrowheads="1"/>
          </p:cNvSpPr>
          <p:nvPr/>
        </p:nvSpPr>
        <p:spPr bwMode="auto">
          <a:xfrm>
            <a:off x="1438275" y="5254625"/>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8</a:t>
            </a:r>
          </a:p>
        </p:txBody>
      </p:sp>
      <p:sp>
        <p:nvSpPr>
          <p:cNvPr id="35872" name="Rectangle 34"/>
          <p:cNvSpPr>
            <a:spLocks noChangeArrowheads="1"/>
          </p:cNvSpPr>
          <p:nvPr/>
        </p:nvSpPr>
        <p:spPr bwMode="auto">
          <a:xfrm>
            <a:off x="1447800" y="5546725"/>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9</a:t>
            </a:r>
          </a:p>
        </p:txBody>
      </p:sp>
      <p:sp>
        <p:nvSpPr>
          <p:cNvPr id="35873" name="Rectangle 35"/>
          <p:cNvSpPr>
            <a:spLocks noChangeArrowheads="1"/>
          </p:cNvSpPr>
          <p:nvPr/>
        </p:nvSpPr>
        <p:spPr bwMode="auto">
          <a:xfrm>
            <a:off x="1368425" y="5851525"/>
            <a:ext cx="46672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10</a:t>
            </a:r>
          </a:p>
        </p:txBody>
      </p:sp>
      <p:sp>
        <p:nvSpPr>
          <p:cNvPr id="35874" name="Rectangle 36"/>
          <p:cNvSpPr>
            <a:spLocks noChangeArrowheads="1"/>
          </p:cNvSpPr>
          <p:nvPr/>
        </p:nvSpPr>
        <p:spPr bwMode="auto">
          <a:xfrm>
            <a:off x="1368425" y="6156325"/>
            <a:ext cx="46672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11</a:t>
            </a:r>
          </a:p>
        </p:txBody>
      </p:sp>
      <p:sp>
        <p:nvSpPr>
          <p:cNvPr id="35875" name="Rectangle 37"/>
          <p:cNvSpPr>
            <a:spLocks noChangeArrowheads="1"/>
          </p:cNvSpPr>
          <p:nvPr/>
        </p:nvSpPr>
        <p:spPr bwMode="auto">
          <a:xfrm>
            <a:off x="6551613" y="3068638"/>
            <a:ext cx="325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1</a:t>
            </a:r>
          </a:p>
        </p:txBody>
      </p:sp>
      <p:sp>
        <p:nvSpPr>
          <p:cNvPr id="35876" name="Rectangle 38"/>
          <p:cNvSpPr>
            <a:spLocks noChangeArrowheads="1"/>
          </p:cNvSpPr>
          <p:nvPr/>
        </p:nvSpPr>
        <p:spPr bwMode="auto">
          <a:xfrm>
            <a:off x="7164388" y="3068638"/>
            <a:ext cx="325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2</a:t>
            </a:r>
          </a:p>
        </p:txBody>
      </p:sp>
      <p:sp>
        <p:nvSpPr>
          <p:cNvPr id="35877" name="Rectangle 39"/>
          <p:cNvSpPr>
            <a:spLocks noChangeArrowheads="1"/>
          </p:cNvSpPr>
          <p:nvPr/>
        </p:nvSpPr>
        <p:spPr bwMode="auto">
          <a:xfrm>
            <a:off x="7740650" y="3068638"/>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3</a:t>
            </a:r>
          </a:p>
        </p:txBody>
      </p:sp>
      <p:sp>
        <p:nvSpPr>
          <p:cNvPr id="35878" name="Rectangle 40"/>
          <p:cNvSpPr>
            <a:spLocks noChangeArrowheads="1"/>
          </p:cNvSpPr>
          <p:nvPr/>
        </p:nvSpPr>
        <p:spPr bwMode="auto">
          <a:xfrm>
            <a:off x="5792788" y="3284538"/>
            <a:ext cx="579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acc</a:t>
            </a:r>
          </a:p>
        </p:txBody>
      </p:sp>
      <p:sp>
        <p:nvSpPr>
          <p:cNvPr id="35879" name="Rectangle 41"/>
          <p:cNvSpPr>
            <a:spLocks noChangeArrowheads="1"/>
          </p:cNvSpPr>
          <p:nvPr/>
        </p:nvSpPr>
        <p:spPr bwMode="auto">
          <a:xfrm>
            <a:off x="3581400" y="3321050"/>
            <a:ext cx="452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s6</a:t>
            </a:r>
          </a:p>
        </p:txBody>
      </p:sp>
      <p:sp>
        <p:nvSpPr>
          <p:cNvPr id="35880" name="Rectangle 42"/>
          <p:cNvSpPr>
            <a:spLocks noChangeArrowheads="1"/>
          </p:cNvSpPr>
          <p:nvPr/>
        </p:nvSpPr>
        <p:spPr bwMode="auto">
          <a:xfrm>
            <a:off x="2820988" y="3608388"/>
            <a:ext cx="452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s7</a:t>
            </a:r>
          </a:p>
        </p:txBody>
      </p:sp>
      <p:sp>
        <p:nvSpPr>
          <p:cNvPr id="35881" name="Rectangle 43"/>
          <p:cNvSpPr>
            <a:spLocks noChangeArrowheads="1"/>
          </p:cNvSpPr>
          <p:nvPr/>
        </p:nvSpPr>
        <p:spPr bwMode="auto">
          <a:xfrm>
            <a:off x="3603625" y="3608388"/>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r2</a:t>
            </a:r>
          </a:p>
        </p:txBody>
      </p:sp>
      <p:sp>
        <p:nvSpPr>
          <p:cNvPr id="35882" name="Rectangle 44"/>
          <p:cNvSpPr>
            <a:spLocks noChangeArrowheads="1"/>
          </p:cNvSpPr>
          <p:nvPr/>
        </p:nvSpPr>
        <p:spPr bwMode="auto">
          <a:xfrm>
            <a:off x="5119688" y="3608388"/>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r2</a:t>
            </a:r>
          </a:p>
        </p:txBody>
      </p:sp>
      <p:sp>
        <p:nvSpPr>
          <p:cNvPr id="35883" name="Rectangle 45"/>
          <p:cNvSpPr>
            <a:spLocks noChangeArrowheads="1"/>
          </p:cNvSpPr>
          <p:nvPr/>
        </p:nvSpPr>
        <p:spPr bwMode="auto">
          <a:xfrm>
            <a:off x="5867400" y="3608388"/>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r2</a:t>
            </a:r>
          </a:p>
        </p:txBody>
      </p:sp>
      <p:sp>
        <p:nvSpPr>
          <p:cNvPr id="35884" name="Rectangle 46"/>
          <p:cNvSpPr>
            <a:spLocks noChangeArrowheads="1"/>
          </p:cNvSpPr>
          <p:nvPr/>
        </p:nvSpPr>
        <p:spPr bwMode="auto">
          <a:xfrm>
            <a:off x="3603625" y="38973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r4</a:t>
            </a:r>
          </a:p>
        </p:txBody>
      </p:sp>
      <p:sp>
        <p:nvSpPr>
          <p:cNvPr id="35885" name="Rectangle 47"/>
          <p:cNvSpPr>
            <a:spLocks noChangeArrowheads="1"/>
          </p:cNvSpPr>
          <p:nvPr/>
        </p:nvSpPr>
        <p:spPr bwMode="auto">
          <a:xfrm>
            <a:off x="5119688" y="38973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r4</a:t>
            </a:r>
          </a:p>
        </p:txBody>
      </p:sp>
      <p:sp>
        <p:nvSpPr>
          <p:cNvPr id="35886" name="Rectangle 48"/>
          <p:cNvSpPr>
            <a:spLocks noChangeArrowheads="1"/>
          </p:cNvSpPr>
          <p:nvPr/>
        </p:nvSpPr>
        <p:spPr bwMode="auto">
          <a:xfrm>
            <a:off x="5867400" y="38973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r4</a:t>
            </a:r>
          </a:p>
        </p:txBody>
      </p:sp>
      <p:sp>
        <p:nvSpPr>
          <p:cNvPr id="35887" name="Rectangle 49"/>
          <p:cNvSpPr>
            <a:spLocks noChangeArrowheads="1"/>
          </p:cNvSpPr>
          <p:nvPr/>
        </p:nvSpPr>
        <p:spPr bwMode="auto">
          <a:xfrm>
            <a:off x="4348163" y="3068638"/>
            <a:ext cx="452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s4</a:t>
            </a:r>
          </a:p>
        </p:txBody>
      </p:sp>
      <p:sp>
        <p:nvSpPr>
          <p:cNvPr id="35888" name="Rectangle 51"/>
          <p:cNvSpPr>
            <a:spLocks noChangeArrowheads="1"/>
          </p:cNvSpPr>
          <p:nvPr/>
        </p:nvSpPr>
        <p:spPr bwMode="auto">
          <a:xfrm>
            <a:off x="2138363" y="3068638"/>
            <a:ext cx="452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s5</a:t>
            </a:r>
          </a:p>
        </p:txBody>
      </p:sp>
      <p:sp>
        <p:nvSpPr>
          <p:cNvPr id="35889" name="Rectangle 53"/>
          <p:cNvSpPr>
            <a:spLocks noChangeArrowheads="1"/>
          </p:cNvSpPr>
          <p:nvPr/>
        </p:nvSpPr>
        <p:spPr bwMode="auto">
          <a:xfrm>
            <a:off x="2138363" y="4184650"/>
            <a:ext cx="452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s5</a:t>
            </a:r>
          </a:p>
        </p:txBody>
      </p:sp>
      <p:sp>
        <p:nvSpPr>
          <p:cNvPr id="35890" name="Rectangle 54"/>
          <p:cNvSpPr>
            <a:spLocks noChangeArrowheads="1"/>
          </p:cNvSpPr>
          <p:nvPr/>
        </p:nvSpPr>
        <p:spPr bwMode="auto">
          <a:xfrm>
            <a:off x="4327525" y="4184650"/>
            <a:ext cx="452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s4</a:t>
            </a:r>
          </a:p>
        </p:txBody>
      </p:sp>
      <p:sp>
        <p:nvSpPr>
          <p:cNvPr id="35891" name="Rectangle 55"/>
          <p:cNvSpPr>
            <a:spLocks noChangeArrowheads="1"/>
          </p:cNvSpPr>
          <p:nvPr/>
        </p:nvSpPr>
        <p:spPr bwMode="auto">
          <a:xfrm>
            <a:off x="6551613" y="4221163"/>
            <a:ext cx="325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8</a:t>
            </a:r>
          </a:p>
        </p:txBody>
      </p:sp>
      <p:sp>
        <p:nvSpPr>
          <p:cNvPr id="35892" name="Rectangle 56"/>
          <p:cNvSpPr>
            <a:spLocks noChangeArrowheads="1"/>
          </p:cNvSpPr>
          <p:nvPr/>
        </p:nvSpPr>
        <p:spPr bwMode="auto">
          <a:xfrm>
            <a:off x="7164388" y="4221163"/>
            <a:ext cx="325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2</a:t>
            </a:r>
          </a:p>
        </p:txBody>
      </p:sp>
      <p:sp>
        <p:nvSpPr>
          <p:cNvPr id="35893" name="Rectangle 57"/>
          <p:cNvSpPr>
            <a:spLocks noChangeArrowheads="1"/>
          </p:cNvSpPr>
          <p:nvPr/>
        </p:nvSpPr>
        <p:spPr bwMode="auto">
          <a:xfrm>
            <a:off x="7740650" y="4221163"/>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3</a:t>
            </a:r>
          </a:p>
        </p:txBody>
      </p:sp>
      <p:sp>
        <p:nvSpPr>
          <p:cNvPr id="35894" name="Rectangle 58"/>
          <p:cNvSpPr>
            <a:spLocks noChangeArrowheads="1"/>
          </p:cNvSpPr>
          <p:nvPr/>
        </p:nvSpPr>
        <p:spPr bwMode="auto">
          <a:xfrm>
            <a:off x="2843213" y="38973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r4</a:t>
            </a:r>
          </a:p>
        </p:txBody>
      </p:sp>
      <p:sp>
        <p:nvSpPr>
          <p:cNvPr id="35895" name="Rectangle 63"/>
          <p:cNvSpPr>
            <a:spLocks noChangeArrowheads="1"/>
          </p:cNvSpPr>
          <p:nvPr/>
        </p:nvSpPr>
        <p:spPr bwMode="auto">
          <a:xfrm>
            <a:off x="3627438" y="4495800"/>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r6</a:t>
            </a:r>
          </a:p>
        </p:txBody>
      </p:sp>
      <p:sp>
        <p:nvSpPr>
          <p:cNvPr id="35896" name="Rectangle 64"/>
          <p:cNvSpPr>
            <a:spLocks noChangeArrowheads="1"/>
          </p:cNvSpPr>
          <p:nvPr/>
        </p:nvSpPr>
        <p:spPr bwMode="auto">
          <a:xfrm>
            <a:off x="5143500" y="4495800"/>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r6</a:t>
            </a:r>
          </a:p>
        </p:txBody>
      </p:sp>
      <p:sp>
        <p:nvSpPr>
          <p:cNvPr id="35897" name="Rectangle 65"/>
          <p:cNvSpPr>
            <a:spLocks noChangeArrowheads="1"/>
          </p:cNvSpPr>
          <p:nvPr/>
        </p:nvSpPr>
        <p:spPr bwMode="auto">
          <a:xfrm>
            <a:off x="5891213" y="4495800"/>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r6</a:t>
            </a:r>
          </a:p>
        </p:txBody>
      </p:sp>
      <p:sp>
        <p:nvSpPr>
          <p:cNvPr id="35898" name="Rectangle 66"/>
          <p:cNvSpPr>
            <a:spLocks noChangeArrowheads="1"/>
          </p:cNvSpPr>
          <p:nvPr/>
        </p:nvSpPr>
        <p:spPr bwMode="auto">
          <a:xfrm>
            <a:off x="2867025" y="4495800"/>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r6</a:t>
            </a:r>
          </a:p>
        </p:txBody>
      </p:sp>
      <p:sp>
        <p:nvSpPr>
          <p:cNvPr id="35899" name="Rectangle 68"/>
          <p:cNvSpPr>
            <a:spLocks noChangeArrowheads="1"/>
          </p:cNvSpPr>
          <p:nvPr/>
        </p:nvSpPr>
        <p:spPr bwMode="auto">
          <a:xfrm>
            <a:off x="2138363" y="4748213"/>
            <a:ext cx="452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s5</a:t>
            </a:r>
          </a:p>
        </p:txBody>
      </p:sp>
      <p:sp>
        <p:nvSpPr>
          <p:cNvPr id="35900" name="Rectangle 69"/>
          <p:cNvSpPr>
            <a:spLocks noChangeArrowheads="1"/>
          </p:cNvSpPr>
          <p:nvPr/>
        </p:nvSpPr>
        <p:spPr bwMode="auto">
          <a:xfrm>
            <a:off x="4327525" y="4748213"/>
            <a:ext cx="452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s4</a:t>
            </a:r>
          </a:p>
        </p:txBody>
      </p:sp>
      <p:sp>
        <p:nvSpPr>
          <p:cNvPr id="35901" name="Rectangle 70"/>
          <p:cNvSpPr>
            <a:spLocks noChangeArrowheads="1"/>
          </p:cNvSpPr>
          <p:nvPr/>
        </p:nvSpPr>
        <p:spPr bwMode="auto">
          <a:xfrm>
            <a:off x="7142163" y="4748213"/>
            <a:ext cx="325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9</a:t>
            </a:r>
          </a:p>
        </p:txBody>
      </p:sp>
      <p:sp>
        <p:nvSpPr>
          <p:cNvPr id="35902" name="Rectangle 71"/>
          <p:cNvSpPr>
            <a:spLocks noChangeArrowheads="1"/>
          </p:cNvSpPr>
          <p:nvPr/>
        </p:nvSpPr>
        <p:spPr bwMode="auto">
          <a:xfrm>
            <a:off x="7740650" y="4748213"/>
            <a:ext cx="325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3</a:t>
            </a:r>
          </a:p>
        </p:txBody>
      </p:sp>
      <p:sp>
        <p:nvSpPr>
          <p:cNvPr id="35903" name="Rectangle 73"/>
          <p:cNvSpPr>
            <a:spLocks noChangeArrowheads="1"/>
          </p:cNvSpPr>
          <p:nvPr/>
        </p:nvSpPr>
        <p:spPr bwMode="auto">
          <a:xfrm>
            <a:off x="2138363" y="5037138"/>
            <a:ext cx="452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s5</a:t>
            </a:r>
          </a:p>
        </p:txBody>
      </p:sp>
      <p:sp>
        <p:nvSpPr>
          <p:cNvPr id="35904" name="Rectangle 74"/>
          <p:cNvSpPr>
            <a:spLocks noChangeArrowheads="1"/>
          </p:cNvSpPr>
          <p:nvPr/>
        </p:nvSpPr>
        <p:spPr bwMode="auto">
          <a:xfrm>
            <a:off x="4327525" y="5037138"/>
            <a:ext cx="452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s4</a:t>
            </a:r>
          </a:p>
        </p:txBody>
      </p:sp>
      <p:sp>
        <p:nvSpPr>
          <p:cNvPr id="35905" name="Rectangle 75"/>
          <p:cNvSpPr>
            <a:spLocks noChangeArrowheads="1"/>
          </p:cNvSpPr>
          <p:nvPr/>
        </p:nvSpPr>
        <p:spPr bwMode="auto">
          <a:xfrm>
            <a:off x="7634288" y="5037138"/>
            <a:ext cx="46672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10</a:t>
            </a:r>
          </a:p>
        </p:txBody>
      </p:sp>
      <p:sp>
        <p:nvSpPr>
          <p:cNvPr id="35906" name="Rectangle 76"/>
          <p:cNvSpPr>
            <a:spLocks noChangeArrowheads="1"/>
          </p:cNvSpPr>
          <p:nvPr/>
        </p:nvSpPr>
        <p:spPr bwMode="auto">
          <a:xfrm>
            <a:off x="5029200" y="5253038"/>
            <a:ext cx="59372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s11</a:t>
            </a:r>
          </a:p>
        </p:txBody>
      </p:sp>
      <p:sp>
        <p:nvSpPr>
          <p:cNvPr id="35907" name="Rectangle 77"/>
          <p:cNvSpPr>
            <a:spLocks noChangeArrowheads="1"/>
          </p:cNvSpPr>
          <p:nvPr/>
        </p:nvSpPr>
        <p:spPr bwMode="auto">
          <a:xfrm>
            <a:off x="2820988" y="5503863"/>
            <a:ext cx="452437"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s7</a:t>
            </a:r>
          </a:p>
        </p:txBody>
      </p:sp>
      <p:sp>
        <p:nvSpPr>
          <p:cNvPr id="35908" name="Rectangle 78"/>
          <p:cNvSpPr>
            <a:spLocks noChangeArrowheads="1"/>
          </p:cNvSpPr>
          <p:nvPr/>
        </p:nvSpPr>
        <p:spPr bwMode="auto">
          <a:xfrm>
            <a:off x="3603625" y="550386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r1</a:t>
            </a:r>
          </a:p>
        </p:txBody>
      </p:sp>
      <p:sp>
        <p:nvSpPr>
          <p:cNvPr id="35909" name="Rectangle 79"/>
          <p:cNvSpPr>
            <a:spLocks noChangeArrowheads="1"/>
          </p:cNvSpPr>
          <p:nvPr/>
        </p:nvSpPr>
        <p:spPr bwMode="auto">
          <a:xfrm>
            <a:off x="5119688" y="550386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r1</a:t>
            </a:r>
          </a:p>
        </p:txBody>
      </p:sp>
      <p:sp>
        <p:nvSpPr>
          <p:cNvPr id="35910" name="Rectangle 80"/>
          <p:cNvSpPr>
            <a:spLocks noChangeArrowheads="1"/>
          </p:cNvSpPr>
          <p:nvPr/>
        </p:nvSpPr>
        <p:spPr bwMode="auto">
          <a:xfrm>
            <a:off x="5867400" y="550386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r1</a:t>
            </a:r>
          </a:p>
        </p:txBody>
      </p:sp>
      <p:sp>
        <p:nvSpPr>
          <p:cNvPr id="35911" name="Rectangle 81"/>
          <p:cNvSpPr>
            <a:spLocks noChangeArrowheads="1"/>
          </p:cNvSpPr>
          <p:nvPr/>
        </p:nvSpPr>
        <p:spPr bwMode="auto">
          <a:xfrm>
            <a:off x="3603625" y="58277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r3</a:t>
            </a:r>
          </a:p>
        </p:txBody>
      </p:sp>
      <p:sp>
        <p:nvSpPr>
          <p:cNvPr id="35912" name="Rectangle 82"/>
          <p:cNvSpPr>
            <a:spLocks noChangeArrowheads="1"/>
          </p:cNvSpPr>
          <p:nvPr/>
        </p:nvSpPr>
        <p:spPr bwMode="auto">
          <a:xfrm>
            <a:off x="5119688" y="58277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r3</a:t>
            </a:r>
          </a:p>
        </p:txBody>
      </p:sp>
      <p:sp>
        <p:nvSpPr>
          <p:cNvPr id="35913" name="Rectangle 83"/>
          <p:cNvSpPr>
            <a:spLocks noChangeArrowheads="1"/>
          </p:cNvSpPr>
          <p:nvPr/>
        </p:nvSpPr>
        <p:spPr bwMode="auto">
          <a:xfrm>
            <a:off x="5867400" y="58277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r3</a:t>
            </a:r>
          </a:p>
        </p:txBody>
      </p:sp>
      <p:sp>
        <p:nvSpPr>
          <p:cNvPr id="35914" name="Rectangle 84"/>
          <p:cNvSpPr>
            <a:spLocks noChangeArrowheads="1"/>
          </p:cNvSpPr>
          <p:nvPr/>
        </p:nvSpPr>
        <p:spPr bwMode="auto">
          <a:xfrm>
            <a:off x="2843213" y="582771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r3</a:t>
            </a:r>
          </a:p>
        </p:txBody>
      </p:sp>
      <p:sp>
        <p:nvSpPr>
          <p:cNvPr id="35915" name="Rectangle 85"/>
          <p:cNvSpPr>
            <a:spLocks noChangeArrowheads="1"/>
          </p:cNvSpPr>
          <p:nvPr/>
        </p:nvSpPr>
        <p:spPr bwMode="auto">
          <a:xfrm>
            <a:off x="3581400" y="615156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r5</a:t>
            </a:r>
          </a:p>
        </p:txBody>
      </p:sp>
      <p:sp>
        <p:nvSpPr>
          <p:cNvPr id="35916" name="Rectangle 86"/>
          <p:cNvSpPr>
            <a:spLocks noChangeArrowheads="1"/>
          </p:cNvSpPr>
          <p:nvPr/>
        </p:nvSpPr>
        <p:spPr bwMode="auto">
          <a:xfrm>
            <a:off x="5097463" y="615156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r5</a:t>
            </a:r>
          </a:p>
        </p:txBody>
      </p:sp>
      <p:sp>
        <p:nvSpPr>
          <p:cNvPr id="35917" name="Rectangle 87"/>
          <p:cNvSpPr>
            <a:spLocks noChangeArrowheads="1"/>
          </p:cNvSpPr>
          <p:nvPr/>
        </p:nvSpPr>
        <p:spPr bwMode="auto">
          <a:xfrm>
            <a:off x="5845175" y="615156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r5</a:t>
            </a:r>
          </a:p>
        </p:txBody>
      </p:sp>
      <p:sp>
        <p:nvSpPr>
          <p:cNvPr id="35918" name="Rectangle 88"/>
          <p:cNvSpPr>
            <a:spLocks noChangeArrowheads="1"/>
          </p:cNvSpPr>
          <p:nvPr/>
        </p:nvSpPr>
        <p:spPr bwMode="auto">
          <a:xfrm>
            <a:off x="2820988" y="6151563"/>
            <a:ext cx="409575"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r5</a:t>
            </a:r>
          </a:p>
        </p:txBody>
      </p:sp>
      <p:sp>
        <p:nvSpPr>
          <p:cNvPr id="35919" name="Rectangle 89"/>
          <p:cNvSpPr>
            <a:spLocks noChangeArrowheads="1"/>
          </p:cNvSpPr>
          <p:nvPr/>
        </p:nvSpPr>
        <p:spPr bwMode="auto">
          <a:xfrm>
            <a:off x="3581400" y="5251450"/>
            <a:ext cx="452438" cy="396875"/>
          </a:xfrm>
          <a:prstGeom prst="rect">
            <a:avLst/>
          </a:prstGeom>
          <a:noFill/>
          <a:ln w="9525" algn="ctr">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s6</a:t>
            </a:r>
          </a:p>
        </p:txBody>
      </p:sp>
      <p:sp>
        <p:nvSpPr>
          <p:cNvPr id="35920" name="Text Box 90"/>
          <p:cNvSpPr txBox="1">
            <a:spLocks noChangeArrowheads="1"/>
          </p:cNvSpPr>
          <p:nvPr/>
        </p:nvSpPr>
        <p:spPr bwMode="auto">
          <a:xfrm>
            <a:off x="4283075" y="1196975"/>
            <a:ext cx="4752975" cy="1066800"/>
          </a:xfrm>
          <a:prstGeom prst="rect">
            <a:avLst/>
          </a:prstGeom>
          <a:noFill/>
          <a:ln w="9525">
            <a:noFill/>
            <a:miter lim="800000"/>
            <a:headEnd/>
            <a:tailEnd/>
          </a:ln>
        </p:spPr>
        <p:txBody>
          <a:bodyPr>
            <a:spAutoFit/>
          </a:bodyPr>
          <a:lstStyle/>
          <a:p>
            <a:pPr>
              <a:buFont typeface="Wingdings" pitchFamily="2" charset="2"/>
              <a:buNone/>
            </a:pP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0</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E</a:t>
            </a:r>
            <a:r>
              <a:rPr lang="en-US" altLang="zh-CN" sz="2000" b="0">
                <a:solidFill>
                  <a:srgbClr val="333399"/>
                </a:solidFill>
                <a:latin typeface="Arial" pitchFamily="34" charset="0"/>
                <a:ea typeface="楷体_GB2312" pitchFamily="49" charset="-122"/>
                <a:sym typeface="Symbol" pitchFamily="18" charset="2"/>
              </a:rPr>
              <a:t>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1</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E</a:t>
            </a: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E+T</a:t>
            </a:r>
            <a:r>
              <a:rPr lang="en-US" altLang="zh-CN" b="0">
                <a:solidFill>
                  <a:srgbClr val="333399"/>
                </a:solidFill>
                <a:latin typeface="Arial" pitchFamily="34" charset="0"/>
                <a:ea typeface="楷体_GB2312" pitchFamily="49" charset="-122"/>
                <a:sym typeface="Symbol" pitchFamily="18" charset="2"/>
              </a:rPr>
              <a:t>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2</a:t>
            </a:r>
            <a:r>
              <a:rPr lang="zh-CN" altLang="en-US"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E </a:t>
            </a:r>
            <a:r>
              <a:rPr lang="en-US" altLang="zh-CN" sz="2000" b="0">
                <a:solidFill>
                  <a:srgbClr val="333399"/>
                </a:solidFill>
                <a:latin typeface="Arial" pitchFamily="34" charset="0"/>
                <a:ea typeface="楷体_GB2312" pitchFamily="49" charset="-122"/>
                <a:sym typeface="Symbol" pitchFamily="18" charset="2"/>
              </a:rPr>
              <a:t></a:t>
            </a:r>
            <a:r>
              <a:rPr lang="en-US" altLang="zh-CN"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T  </a:t>
            </a:r>
          </a:p>
          <a:p>
            <a:pPr>
              <a:buFont typeface="Wingdings" pitchFamily="2" charset="2"/>
              <a:buNone/>
            </a:pP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3</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T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T</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4</a:t>
            </a:r>
            <a:r>
              <a:rPr lang="zh-CN" altLang="en-US"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T </a:t>
            </a:r>
            <a:r>
              <a:rPr lang="en-US" altLang="zh-CN"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F </a:t>
            </a:r>
          </a:p>
          <a:p>
            <a:pPr>
              <a:buFont typeface="Wingdings" pitchFamily="2" charset="2"/>
              <a:buNone/>
            </a:pP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5</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(E)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6</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d</a:t>
            </a:r>
          </a:p>
        </p:txBody>
      </p:sp>
      <p:sp>
        <p:nvSpPr>
          <p:cNvPr id="35921" name="Rectangle 92"/>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3620227991"/>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57200" y="1066800"/>
            <a:ext cx="4191000" cy="946150"/>
          </a:xfrm>
          <a:prstGeom prst="rect">
            <a:avLst/>
          </a:prstGeom>
          <a:noFill/>
          <a:ln w="9525">
            <a:noFill/>
            <a:miter lim="800000"/>
            <a:headEnd/>
            <a:tailEnd/>
          </a:ln>
        </p:spPr>
        <p:txBody>
          <a:bodyPr>
            <a:spAutoFit/>
          </a:bodyPr>
          <a:lstStyle/>
          <a:p>
            <a:pPr>
              <a:buClr>
                <a:srgbClr val="800080"/>
              </a:buClr>
              <a:buFont typeface="Wingdings" pitchFamily="2" charset="2"/>
              <a:buChar char="²"/>
            </a:pPr>
            <a:r>
              <a:rPr lang="en-US" altLang="zh-CN" sz="2800">
                <a:solidFill>
                  <a:srgbClr val="800080"/>
                </a:solidFill>
                <a:latin typeface="Arial" pitchFamily="34" charset="0"/>
                <a:ea typeface="楷体_GB2312" pitchFamily="49" charset="-122"/>
              </a:rPr>
              <a:t>  </a:t>
            </a:r>
            <a:r>
              <a:rPr lang="en-US" altLang="zh-CN" sz="2800" b="0">
                <a:solidFill>
                  <a:srgbClr val="333399"/>
                </a:solidFill>
                <a:latin typeface="Arial" pitchFamily="34" charset="0"/>
                <a:ea typeface="楷体_GB2312" pitchFamily="49" charset="-122"/>
              </a:rPr>
              <a:t>LR</a:t>
            </a:r>
            <a:r>
              <a:rPr lang="zh-CN" altLang="en-US" sz="2800">
                <a:solidFill>
                  <a:srgbClr val="333399"/>
                </a:solidFill>
                <a:latin typeface="Arial" pitchFamily="34" charset="0"/>
                <a:ea typeface="楷体_GB2312" pitchFamily="49" charset="-122"/>
              </a:rPr>
              <a:t>分析过程伴随常量</a:t>
            </a:r>
          </a:p>
          <a:p>
            <a:pPr>
              <a:buClr>
                <a:srgbClr val="800080"/>
              </a:buClr>
              <a:buFont typeface="Wingdings" pitchFamily="2" charset="2"/>
              <a:buNone/>
            </a:pPr>
            <a:r>
              <a:rPr lang="zh-CN" altLang="en-US" sz="2800">
                <a:solidFill>
                  <a:srgbClr val="333399"/>
                </a:solidFill>
                <a:latin typeface="Arial" pitchFamily="34" charset="0"/>
                <a:ea typeface="楷体_GB2312" pitchFamily="49" charset="-122"/>
              </a:rPr>
              <a:t>     表达式</a:t>
            </a:r>
            <a:r>
              <a:rPr lang="en-US" altLang="zh-CN">
                <a:solidFill>
                  <a:srgbClr val="800080"/>
                </a:solidFill>
                <a:latin typeface="Arial" pitchFamily="34" charset="0"/>
                <a:ea typeface="宋体" pitchFamily="2" charset="-122"/>
              </a:rPr>
              <a:t>2 + 3 </a:t>
            </a:r>
            <a:r>
              <a:rPr lang="en-US" altLang="zh-CN">
                <a:solidFill>
                  <a:srgbClr val="800080"/>
                </a:solidFill>
                <a:latin typeface="Arial" pitchFamily="34" charset="0"/>
                <a:ea typeface="楷体_GB2312" pitchFamily="49" charset="-122"/>
                <a:sym typeface="Symbol" pitchFamily="18" charset="2"/>
              </a:rPr>
              <a:t> </a:t>
            </a:r>
            <a:r>
              <a:rPr lang="en-US" altLang="zh-CN">
                <a:solidFill>
                  <a:srgbClr val="800080"/>
                </a:solidFill>
                <a:latin typeface="Arial" pitchFamily="34" charset="0"/>
                <a:ea typeface="宋体" pitchFamily="2" charset="-122"/>
              </a:rPr>
              <a:t>5</a:t>
            </a:r>
            <a:r>
              <a:rPr lang="zh-CN" altLang="en-US" sz="2800">
                <a:solidFill>
                  <a:srgbClr val="333399"/>
                </a:solidFill>
                <a:latin typeface="Arial" pitchFamily="34" charset="0"/>
                <a:ea typeface="楷体_GB2312" pitchFamily="49" charset="-122"/>
              </a:rPr>
              <a:t>的求值</a:t>
            </a:r>
          </a:p>
        </p:txBody>
      </p:sp>
      <p:sp>
        <p:nvSpPr>
          <p:cNvPr id="36867" name="Text Box 80"/>
          <p:cNvSpPr txBox="1">
            <a:spLocks noChangeArrowheads="1"/>
          </p:cNvSpPr>
          <p:nvPr/>
        </p:nvSpPr>
        <p:spPr bwMode="auto">
          <a:xfrm>
            <a:off x="4391025" y="1066800"/>
            <a:ext cx="4752975" cy="1066800"/>
          </a:xfrm>
          <a:prstGeom prst="rect">
            <a:avLst/>
          </a:prstGeom>
          <a:noFill/>
          <a:ln w="9525">
            <a:noFill/>
            <a:miter lim="800000"/>
            <a:headEnd/>
            <a:tailEnd/>
          </a:ln>
        </p:spPr>
        <p:txBody>
          <a:bodyPr>
            <a:spAutoFit/>
          </a:bodyPr>
          <a:lstStyle/>
          <a:p>
            <a:pPr>
              <a:buFont typeface="Wingdings" pitchFamily="2" charset="2"/>
              <a:buNone/>
            </a:pP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0</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E</a:t>
            </a:r>
            <a:r>
              <a:rPr lang="en-US" altLang="zh-CN" sz="2000" b="0">
                <a:solidFill>
                  <a:srgbClr val="333399"/>
                </a:solidFill>
                <a:latin typeface="Arial" pitchFamily="34" charset="0"/>
                <a:ea typeface="楷体_GB2312" pitchFamily="49" charset="-122"/>
                <a:sym typeface="Symbol" pitchFamily="18" charset="2"/>
              </a:rPr>
              <a:t>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1</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E</a:t>
            </a: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E+T</a:t>
            </a:r>
            <a:r>
              <a:rPr lang="en-US" altLang="zh-CN" b="0">
                <a:solidFill>
                  <a:srgbClr val="333399"/>
                </a:solidFill>
                <a:latin typeface="Arial" pitchFamily="34" charset="0"/>
                <a:ea typeface="楷体_GB2312" pitchFamily="49" charset="-122"/>
                <a:sym typeface="Symbol" pitchFamily="18" charset="2"/>
              </a:rPr>
              <a:t>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2</a:t>
            </a:r>
            <a:r>
              <a:rPr lang="zh-CN" altLang="en-US"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E </a:t>
            </a:r>
            <a:r>
              <a:rPr lang="en-US" altLang="zh-CN" sz="2000" b="0">
                <a:solidFill>
                  <a:srgbClr val="333399"/>
                </a:solidFill>
                <a:latin typeface="Arial" pitchFamily="34" charset="0"/>
                <a:ea typeface="楷体_GB2312" pitchFamily="49" charset="-122"/>
                <a:sym typeface="Symbol" pitchFamily="18" charset="2"/>
              </a:rPr>
              <a:t></a:t>
            </a:r>
            <a:r>
              <a:rPr lang="en-US" altLang="zh-CN"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T  </a:t>
            </a:r>
          </a:p>
          <a:p>
            <a:pPr>
              <a:buFont typeface="Wingdings" pitchFamily="2" charset="2"/>
              <a:buNone/>
            </a:pP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3</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T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T</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4</a:t>
            </a:r>
            <a:r>
              <a:rPr lang="zh-CN" altLang="en-US"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T </a:t>
            </a:r>
            <a:r>
              <a:rPr lang="en-US" altLang="zh-CN"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F </a:t>
            </a:r>
          </a:p>
          <a:p>
            <a:pPr>
              <a:buFont typeface="Wingdings" pitchFamily="2" charset="2"/>
              <a:buNone/>
            </a:pP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5</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(E) </a:t>
            </a:r>
            <a:r>
              <a:rPr lang="zh-CN" altLang="en-US"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sym typeface="Symbol" pitchFamily="18" charset="2"/>
              </a:rPr>
              <a:t>6</a:t>
            </a:r>
            <a:r>
              <a:rPr lang="zh-CN" altLang="en-US"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sym typeface="Symbol" pitchFamily="18" charset="2"/>
              </a:rPr>
              <a:t></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d</a:t>
            </a:r>
          </a:p>
        </p:txBody>
      </p:sp>
      <p:sp>
        <p:nvSpPr>
          <p:cNvPr id="36868" name="Text Box 84"/>
          <p:cNvSpPr txBox="1">
            <a:spLocks noChangeArrowheads="1"/>
          </p:cNvSpPr>
          <p:nvPr/>
        </p:nvSpPr>
        <p:spPr bwMode="auto">
          <a:xfrm>
            <a:off x="457200" y="2133600"/>
            <a:ext cx="4572000" cy="457200"/>
          </a:xfrm>
          <a:prstGeom prst="rect">
            <a:avLst/>
          </a:prstGeom>
          <a:noFill/>
          <a:ln w="9525">
            <a:noFill/>
            <a:miter lim="800000"/>
            <a:headEnd/>
            <a:tailEnd/>
          </a:ln>
        </p:spPr>
        <p:txBody>
          <a:bodyPr>
            <a:spAutoFit/>
          </a:bodyPr>
          <a:lstStyle/>
          <a:p>
            <a:pPr eaLnBrk="0" hangingPunct="0">
              <a:spcBef>
                <a:spcPct val="50000"/>
              </a:spcBef>
            </a:pPr>
            <a:r>
              <a:rPr kumimoji="0" lang="zh-CN" altLang="en-US">
                <a:solidFill>
                  <a:srgbClr val="333399"/>
                </a:solidFill>
                <a:latin typeface="Times New Roman" pitchFamily="18" charset="0"/>
                <a:ea typeface="楷体_GB2312" pitchFamily="49" charset="-122"/>
              </a:rPr>
              <a:t>分析栈（状态，符号，语义值）</a:t>
            </a:r>
          </a:p>
        </p:txBody>
      </p:sp>
      <p:sp>
        <p:nvSpPr>
          <p:cNvPr id="36869" name="Text Box 85"/>
          <p:cNvSpPr txBox="1">
            <a:spLocks noChangeArrowheads="1"/>
          </p:cNvSpPr>
          <p:nvPr/>
        </p:nvSpPr>
        <p:spPr bwMode="auto">
          <a:xfrm>
            <a:off x="4648200" y="2133600"/>
            <a:ext cx="1728788" cy="457200"/>
          </a:xfrm>
          <a:prstGeom prst="rect">
            <a:avLst/>
          </a:prstGeom>
          <a:noFill/>
          <a:ln w="9525">
            <a:noFill/>
            <a:miter lim="800000"/>
            <a:headEnd/>
            <a:tailEnd/>
          </a:ln>
        </p:spPr>
        <p:txBody>
          <a:bodyPr>
            <a:spAutoFit/>
          </a:bodyPr>
          <a:lstStyle/>
          <a:p>
            <a:pPr eaLnBrk="0" hangingPunct="0">
              <a:spcBef>
                <a:spcPct val="50000"/>
              </a:spcBef>
            </a:pPr>
            <a:r>
              <a:rPr kumimoji="0" lang="zh-CN" altLang="en-US">
                <a:solidFill>
                  <a:srgbClr val="333399"/>
                </a:solidFill>
                <a:latin typeface="Times New Roman" pitchFamily="18" charset="0"/>
                <a:ea typeface="楷体_GB2312" pitchFamily="49" charset="-122"/>
              </a:rPr>
              <a:t>余留输入串</a:t>
            </a:r>
          </a:p>
        </p:txBody>
      </p:sp>
      <p:sp>
        <p:nvSpPr>
          <p:cNvPr id="36870" name="Text Box 86"/>
          <p:cNvSpPr txBox="1">
            <a:spLocks noChangeArrowheads="1"/>
          </p:cNvSpPr>
          <p:nvPr/>
        </p:nvSpPr>
        <p:spPr bwMode="auto">
          <a:xfrm>
            <a:off x="6324600" y="2133600"/>
            <a:ext cx="804863" cy="457200"/>
          </a:xfrm>
          <a:prstGeom prst="rect">
            <a:avLst/>
          </a:prstGeom>
          <a:noFill/>
          <a:ln w="9525">
            <a:noFill/>
            <a:miter lim="800000"/>
            <a:headEnd/>
            <a:tailEnd/>
          </a:ln>
        </p:spPr>
        <p:txBody>
          <a:bodyPr>
            <a:spAutoFit/>
          </a:bodyPr>
          <a:lstStyle/>
          <a:p>
            <a:pPr eaLnBrk="0" hangingPunct="0">
              <a:spcBef>
                <a:spcPct val="50000"/>
              </a:spcBef>
            </a:pPr>
            <a:r>
              <a:rPr kumimoji="0" lang="zh-CN" altLang="en-US">
                <a:solidFill>
                  <a:srgbClr val="333399"/>
                </a:solidFill>
                <a:latin typeface="Times New Roman" pitchFamily="18" charset="0"/>
                <a:ea typeface="楷体_GB2312" pitchFamily="49" charset="-122"/>
              </a:rPr>
              <a:t>动作</a:t>
            </a:r>
          </a:p>
        </p:txBody>
      </p:sp>
      <p:sp>
        <p:nvSpPr>
          <p:cNvPr id="36871" name="Line 87"/>
          <p:cNvSpPr>
            <a:spLocks noChangeShapeType="1"/>
          </p:cNvSpPr>
          <p:nvPr/>
        </p:nvSpPr>
        <p:spPr bwMode="auto">
          <a:xfrm>
            <a:off x="4719638" y="2205038"/>
            <a:ext cx="0" cy="4321175"/>
          </a:xfrm>
          <a:prstGeom prst="line">
            <a:avLst/>
          </a:prstGeom>
          <a:noFill/>
          <a:ln w="9525">
            <a:solidFill>
              <a:srgbClr val="333399"/>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6872" name="Line 88"/>
          <p:cNvSpPr>
            <a:spLocks noChangeShapeType="1"/>
          </p:cNvSpPr>
          <p:nvPr/>
        </p:nvSpPr>
        <p:spPr bwMode="auto">
          <a:xfrm flipH="1">
            <a:off x="6303963" y="2209800"/>
            <a:ext cx="0" cy="4343400"/>
          </a:xfrm>
          <a:prstGeom prst="line">
            <a:avLst/>
          </a:prstGeom>
          <a:noFill/>
          <a:ln w="9525">
            <a:solidFill>
              <a:srgbClr val="333399"/>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6873" name="Line 83"/>
          <p:cNvSpPr>
            <a:spLocks noChangeShapeType="1"/>
          </p:cNvSpPr>
          <p:nvPr/>
        </p:nvSpPr>
        <p:spPr bwMode="auto">
          <a:xfrm>
            <a:off x="534988" y="2565400"/>
            <a:ext cx="8228012" cy="0"/>
          </a:xfrm>
          <a:prstGeom prst="line">
            <a:avLst/>
          </a:prstGeom>
          <a:noFill/>
          <a:ln w="9525">
            <a:solidFill>
              <a:srgbClr val="333399"/>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nvGrpSpPr>
          <p:cNvPr id="2" name="Group 197"/>
          <p:cNvGrpSpPr>
            <a:grpSpLocks/>
          </p:cNvGrpSpPr>
          <p:nvPr/>
        </p:nvGrpSpPr>
        <p:grpSpPr bwMode="auto">
          <a:xfrm>
            <a:off x="608013" y="2493963"/>
            <a:ext cx="6346825" cy="396875"/>
            <a:chOff x="383" y="1571"/>
            <a:chExt cx="3998" cy="250"/>
          </a:xfrm>
        </p:grpSpPr>
        <p:sp>
          <p:nvSpPr>
            <p:cNvPr id="36943" name="Rectangle 90"/>
            <p:cNvSpPr>
              <a:spLocks noChangeArrowheads="1"/>
            </p:cNvSpPr>
            <p:nvPr/>
          </p:nvSpPr>
          <p:spPr bwMode="auto">
            <a:xfrm>
              <a:off x="383" y="1571"/>
              <a:ext cx="544"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endParaRPr lang="en-US" altLang="zh-CN" sz="2000" i="1" u="sng">
                <a:solidFill>
                  <a:srgbClr val="333399"/>
                </a:solidFill>
                <a:latin typeface="Arial" pitchFamily="34" charset="0"/>
                <a:ea typeface="楷体_GB2312" pitchFamily="49" charset="-122"/>
              </a:endParaRPr>
            </a:p>
          </p:txBody>
        </p:sp>
        <p:sp>
          <p:nvSpPr>
            <p:cNvPr id="36944" name="Rectangle 91"/>
            <p:cNvSpPr>
              <a:spLocks noChangeArrowheads="1"/>
            </p:cNvSpPr>
            <p:nvPr/>
          </p:nvSpPr>
          <p:spPr bwMode="auto">
            <a:xfrm>
              <a:off x="3031" y="1571"/>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2 </a:t>
              </a:r>
              <a:r>
                <a:rPr lang="en-US" altLang="zh-CN" sz="2000" b="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3</a:t>
              </a:r>
              <a:r>
                <a:rPr lang="en-US" altLang="zh-CN" sz="2000">
                  <a:solidFill>
                    <a:srgbClr val="333399"/>
                  </a:solidFill>
                  <a:latin typeface="Arial" pitchFamily="34" charset="0"/>
                  <a:ea typeface="楷体_GB2312" pitchFamily="49" charset="-122"/>
                  <a:sym typeface="Symbol" pitchFamily="18" charset="2"/>
                </a:rPr>
                <a:t>  </a:t>
              </a:r>
              <a:r>
                <a:rPr lang="en-US" altLang="zh-CN" sz="2000" i="1">
                  <a:solidFill>
                    <a:srgbClr val="333399"/>
                  </a:solidFill>
                  <a:latin typeface="Arial" pitchFamily="34" charset="0"/>
                  <a:ea typeface="楷体_GB2312" pitchFamily="49" charset="-122"/>
                </a:rPr>
                <a:t>5 #</a:t>
              </a:r>
            </a:p>
          </p:txBody>
        </p:sp>
        <p:sp>
          <p:nvSpPr>
            <p:cNvPr id="36945" name="Rectangle 92"/>
            <p:cNvSpPr>
              <a:spLocks noChangeArrowheads="1"/>
            </p:cNvSpPr>
            <p:nvPr/>
          </p:nvSpPr>
          <p:spPr bwMode="auto">
            <a:xfrm>
              <a:off x="4093" y="1571"/>
              <a:ext cx="28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s5</a:t>
              </a:r>
            </a:p>
          </p:txBody>
        </p:sp>
      </p:grpSp>
      <p:grpSp>
        <p:nvGrpSpPr>
          <p:cNvPr id="3" name="Group 187"/>
          <p:cNvGrpSpPr>
            <a:grpSpLocks/>
          </p:cNvGrpSpPr>
          <p:nvPr/>
        </p:nvGrpSpPr>
        <p:grpSpPr bwMode="auto">
          <a:xfrm>
            <a:off x="609600" y="3538538"/>
            <a:ext cx="6421438" cy="423862"/>
            <a:chOff x="384" y="2229"/>
            <a:chExt cx="4045" cy="267"/>
          </a:xfrm>
        </p:grpSpPr>
        <p:sp>
          <p:nvSpPr>
            <p:cNvPr id="36940" name="Rectangle 106"/>
            <p:cNvSpPr>
              <a:spLocks noChangeArrowheads="1"/>
            </p:cNvSpPr>
            <p:nvPr/>
          </p:nvSpPr>
          <p:spPr bwMode="auto">
            <a:xfrm>
              <a:off x="3053" y="2229"/>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3</a:t>
              </a:r>
              <a:r>
                <a:rPr lang="en-US" altLang="zh-CN" sz="2000">
                  <a:solidFill>
                    <a:srgbClr val="333399"/>
                  </a:solidFill>
                  <a:latin typeface="Arial" pitchFamily="34" charset="0"/>
                  <a:ea typeface="楷体_GB2312" pitchFamily="49" charset="-122"/>
                  <a:sym typeface="Symbol" pitchFamily="18" charset="2"/>
                </a:rPr>
                <a:t>  </a:t>
              </a:r>
              <a:r>
                <a:rPr lang="en-US" altLang="zh-CN" sz="2000" i="1">
                  <a:solidFill>
                    <a:srgbClr val="333399"/>
                  </a:solidFill>
                  <a:latin typeface="Arial" pitchFamily="34" charset="0"/>
                  <a:ea typeface="楷体_GB2312" pitchFamily="49" charset="-122"/>
                </a:rPr>
                <a:t>5 #</a:t>
              </a:r>
            </a:p>
          </p:txBody>
        </p:sp>
        <p:sp>
          <p:nvSpPr>
            <p:cNvPr id="36941" name="Rectangle 107"/>
            <p:cNvSpPr>
              <a:spLocks noChangeArrowheads="1"/>
            </p:cNvSpPr>
            <p:nvPr/>
          </p:nvSpPr>
          <p:spPr bwMode="auto">
            <a:xfrm>
              <a:off x="4101" y="2229"/>
              <a:ext cx="3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s6</a:t>
              </a:r>
            </a:p>
          </p:txBody>
        </p:sp>
        <p:sp>
          <p:nvSpPr>
            <p:cNvPr id="36942" name="Rectangle 148"/>
            <p:cNvSpPr>
              <a:spLocks noChangeArrowheads="1"/>
            </p:cNvSpPr>
            <p:nvPr/>
          </p:nvSpPr>
          <p:spPr bwMode="auto">
            <a:xfrm>
              <a:off x="384" y="2246"/>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p>
          </p:txBody>
        </p:sp>
      </p:grpSp>
      <p:grpSp>
        <p:nvGrpSpPr>
          <p:cNvPr id="4" name="Group 188"/>
          <p:cNvGrpSpPr>
            <a:grpSpLocks/>
          </p:cNvGrpSpPr>
          <p:nvPr/>
        </p:nvGrpSpPr>
        <p:grpSpPr bwMode="auto">
          <a:xfrm>
            <a:off x="609600" y="3789363"/>
            <a:ext cx="6421438" cy="401637"/>
            <a:chOff x="384" y="2387"/>
            <a:chExt cx="4045" cy="253"/>
          </a:xfrm>
        </p:grpSpPr>
        <p:sp>
          <p:nvSpPr>
            <p:cNvPr id="36937" name="Rectangle 110"/>
            <p:cNvSpPr>
              <a:spLocks noChangeArrowheads="1"/>
            </p:cNvSpPr>
            <p:nvPr/>
          </p:nvSpPr>
          <p:spPr bwMode="auto">
            <a:xfrm>
              <a:off x="3053" y="2387"/>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3</a:t>
              </a:r>
              <a:r>
                <a:rPr lang="en-US" altLang="zh-CN" sz="2000">
                  <a:solidFill>
                    <a:srgbClr val="333399"/>
                  </a:solidFill>
                  <a:latin typeface="Arial" pitchFamily="34" charset="0"/>
                  <a:ea typeface="楷体_GB2312" pitchFamily="49" charset="-122"/>
                  <a:sym typeface="Symbol" pitchFamily="18" charset="2"/>
                </a:rPr>
                <a:t>  </a:t>
              </a:r>
              <a:r>
                <a:rPr lang="en-US" altLang="zh-CN" sz="2000" i="1">
                  <a:solidFill>
                    <a:srgbClr val="333399"/>
                  </a:solidFill>
                  <a:latin typeface="Arial" pitchFamily="34" charset="0"/>
                  <a:ea typeface="楷体_GB2312" pitchFamily="49" charset="-122"/>
                </a:rPr>
                <a:t>5 #</a:t>
              </a:r>
            </a:p>
          </p:txBody>
        </p:sp>
        <p:sp>
          <p:nvSpPr>
            <p:cNvPr id="36938" name="Rectangle 111"/>
            <p:cNvSpPr>
              <a:spLocks noChangeArrowheads="1"/>
            </p:cNvSpPr>
            <p:nvPr/>
          </p:nvSpPr>
          <p:spPr bwMode="auto">
            <a:xfrm>
              <a:off x="4101" y="2387"/>
              <a:ext cx="3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s5</a:t>
              </a:r>
            </a:p>
          </p:txBody>
        </p:sp>
        <p:sp>
          <p:nvSpPr>
            <p:cNvPr id="36939" name="Rectangle 149"/>
            <p:cNvSpPr>
              <a:spLocks noChangeArrowheads="1"/>
            </p:cNvSpPr>
            <p:nvPr/>
          </p:nvSpPr>
          <p:spPr bwMode="auto">
            <a:xfrm>
              <a:off x="384" y="2390"/>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p>
          </p:txBody>
        </p:sp>
      </p:grpSp>
      <p:grpSp>
        <p:nvGrpSpPr>
          <p:cNvPr id="5" name="Group 191"/>
          <p:cNvGrpSpPr>
            <a:grpSpLocks/>
          </p:cNvGrpSpPr>
          <p:nvPr/>
        </p:nvGrpSpPr>
        <p:grpSpPr bwMode="auto">
          <a:xfrm>
            <a:off x="609600" y="4616450"/>
            <a:ext cx="6497638" cy="412750"/>
            <a:chOff x="384" y="2908"/>
            <a:chExt cx="4093" cy="260"/>
          </a:xfrm>
        </p:grpSpPr>
        <p:sp>
          <p:nvSpPr>
            <p:cNvPr id="36934" name="Rectangle 122"/>
            <p:cNvSpPr>
              <a:spLocks noChangeArrowheads="1"/>
            </p:cNvSpPr>
            <p:nvPr/>
          </p:nvSpPr>
          <p:spPr bwMode="auto">
            <a:xfrm>
              <a:off x="3053" y="2908"/>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5 #</a:t>
              </a:r>
            </a:p>
          </p:txBody>
        </p:sp>
        <p:sp>
          <p:nvSpPr>
            <p:cNvPr id="36935" name="Rectangle 123"/>
            <p:cNvSpPr>
              <a:spLocks noChangeArrowheads="1"/>
            </p:cNvSpPr>
            <p:nvPr/>
          </p:nvSpPr>
          <p:spPr bwMode="auto">
            <a:xfrm>
              <a:off x="4101" y="2908"/>
              <a:ext cx="3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s7</a:t>
              </a:r>
            </a:p>
          </p:txBody>
        </p:sp>
        <p:sp>
          <p:nvSpPr>
            <p:cNvPr id="36936" name="Rectangle 152"/>
            <p:cNvSpPr>
              <a:spLocks noChangeArrowheads="1"/>
            </p:cNvSpPr>
            <p:nvPr/>
          </p:nvSpPr>
          <p:spPr bwMode="auto">
            <a:xfrm>
              <a:off x="384" y="2918"/>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9 </a:t>
              </a:r>
              <a:r>
                <a:rPr kumimoji="0" lang="en-US" altLang="zh-CN" sz="2000" b="0" i="1" u="sng">
                  <a:solidFill>
                    <a:srgbClr val="333399"/>
                  </a:solidFill>
                  <a:latin typeface="Arial" pitchFamily="34" charset="0"/>
                  <a:ea typeface="楷体_GB2312" pitchFamily="49" charset="-122"/>
                  <a:sym typeface="Symbol" pitchFamily="18" charset="2"/>
                </a:rPr>
                <a:t>T</a:t>
              </a:r>
              <a:r>
                <a:rPr kumimoji="0" lang="en-US" altLang="zh-CN" sz="2000" b="0" u="sng">
                  <a:solidFill>
                    <a:srgbClr val="333399"/>
                  </a:solidFill>
                  <a:latin typeface="Arial" pitchFamily="34" charset="0"/>
                  <a:ea typeface="楷体_GB2312" pitchFamily="49" charset="-122"/>
                  <a:sym typeface="Symbol" pitchFamily="18" charset="2"/>
                </a:rPr>
                <a:t> </a:t>
              </a:r>
              <a:r>
                <a:rPr kumimoji="0" lang="en-US" altLang="zh-CN" sz="2000" b="0" i="1" u="sng">
                  <a:solidFill>
                    <a:srgbClr val="333399"/>
                  </a:solidFill>
                  <a:latin typeface="Arial" pitchFamily="34" charset="0"/>
                  <a:ea typeface="楷体_GB2312" pitchFamily="49" charset="-122"/>
                  <a:sym typeface="Symbol" pitchFamily="18" charset="2"/>
                </a:rPr>
                <a:t>3</a:t>
              </a:r>
              <a:r>
                <a:rPr kumimoji="0" lang="en-US" altLang="zh-CN" sz="2000" b="0" i="1">
                  <a:solidFill>
                    <a:srgbClr val="333399"/>
                  </a:solidFill>
                  <a:latin typeface="Arial" pitchFamily="34" charset="0"/>
                  <a:ea typeface="楷体_GB2312" pitchFamily="49" charset="-122"/>
                  <a:sym typeface="Symbol" pitchFamily="18" charset="2"/>
                </a:rPr>
                <a:t> </a:t>
              </a:r>
            </a:p>
          </p:txBody>
        </p:sp>
      </p:grpSp>
      <p:grpSp>
        <p:nvGrpSpPr>
          <p:cNvPr id="6" name="Group 192"/>
          <p:cNvGrpSpPr>
            <a:grpSpLocks/>
          </p:cNvGrpSpPr>
          <p:nvPr/>
        </p:nvGrpSpPr>
        <p:grpSpPr bwMode="auto">
          <a:xfrm>
            <a:off x="609600" y="4876800"/>
            <a:ext cx="6421438" cy="425450"/>
            <a:chOff x="384" y="3072"/>
            <a:chExt cx="4045" cy="268"/>
          </a:xfrm>
        </p:grpSpPr>
        <p:sp>
          <p:nvSpPr>
            <p:cNvPr id="36931" name="Rectangle 126"/>
            <p:cNvSpPr>
              <a:spLocks noChangeArrowheads="1"/>
            </p:cNvSpPr>
            <p:nvPr/>
          </p:nvSpPr>
          <p:spPr bwMode="auto">
            <a:xfrm>
              <a:off x="3053" y="3090"/>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5 #</a:t>
              </a:r>
            </a:p>
          </p:txBody>
        </p:sp>
        <p:sp>
          <p:nvSpPr>
            <p:cNvPr id="36932" name="Rectangle 127"/>
            <p:cNvSpPr>
              <a:spLocks noChangeArrowheads="1"/>
            </p:cNvSpPr>
            <p:nvPr/>
          </p:nvSpPr>
          <p:spPr bwMode="auto">
            <a:xfrm>
              <a:off x="4101" y="3090"/>
              <a:ext cx="32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s5</a:t>
              </a:r>
            </a:p>
          </p:txBody>
        </p:sp>
        <p:sp>
          <p:nvSpPr>
            <p:cNvPr id="36933" name="Rectangle 153"/>
            <p:cNvSpPr>
              <a:spLocks noChangeArrowheads="1"/>
            </p:cNvSpPr>
            <p:nvPr/>
          </p:nvSpPr>
          <p:spPr bwMode="auto">
            <a:xfrm>
              <a:off x="384" y="3072"/>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9 </a:t>
              </a:r>
              <a:r>
                <a:rPr kumimoji="0" lang="en-US" altLang="zh-CN" sz="2000" b="0" i="1" u="sng">
                  <a:solidFill>
                    <a:srgbClr val="333399"/>
                  </a:solidFill>
                  <a:latin typeface="Arial" pitchFamily="34" charset="0"/>
                  <a:ea typeface="楷体_GB2312" pitchFamily="49" charset="-122"/>
                  <a:sym typeface="Symbol" pitchFamily="18" charset="2"/>
                </a:rPr>
                <a:t>T</a:t>
              </a:r>
              <a:r>
                <a:rPr kumimoji="0" lang="en-US" altLang="zh-CN" sz="2000" b="0" u="sng">
                  <a:solidFill>
                    <a:srgbClr val="333399"/>
                  </a:solidFill>
                  <a:latin typeface="Arial" pitchFamily="34" charset="0"/>
                  <a:ea typeface="楷体_GB2312" pitchFamily="49" charset="-122"/>
                  <a:sym typeface="Symbol" pitchFamily="18" charset="2"/>
                </a:rPr>
                <a:t> </a:t>
              </a:r>
              <a:r>
                <a:rPr kumimoji="0" lang="en-US" altLang="zh-CN" sz="2000" b="0" i="1" u="sng">
                  <a:solidFill>
                    <a:srgbClr val="333399"/>
                  </a:solidFill>
                  <a:latin typeface="Arial" pitchFamily="34" charset="0"/>
                  <a:ea typeface="楷体_GB2312" pitchFamily="49" charset="-122"/>
                  <a:sym typeface="Symbol" pitchFamily="18" charset="2"/>
                </a:rPr>
                <a:t>3</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7 </a:t>
              </a:r>
              <a:r>
                <a:rPr lang="en-US" altLang="zh-CN" sz="2000" u="sng">
                  <a:solidFill>
                    <a:srgbClr val="333399"/>
                  </a:solidFill>
                  <a:latin typeface="Arial" pitchFamily="34" charset="0"/>
                  <a:ea typeface="楷体_GB2312" pitchFamily="49" charset="-122"/>
                  <a:sym typeface="Symbol" pitchFamily="18" charset="2"/>
                </a:rPr>
                <a:t></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p>
          </p:txBody>
        </p:sp>
      </p:grpSp>
      <p:sp>
        <p:nvSpPr>
          <p:cNvPr id="36879" name="AutoShape 15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6880" name="AutoShape 16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6881" name="AutoShape 16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6882" name="AutoShape 16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6883" name="Text Box 163"/>
          <p:cNvSpPr txBox="1">
            <a:spLocks noChangeArrowheads="1"/>
          </p:cNvSpPr>
          <p:nvPr/>
        </p:nvSpPr>
        <p:spPr bwMode="auto">
          <a:xfrm>
            <a:off x="7140575" y="2133600"/>
            <a:ext cx="1546225" cy="457200"/>
          </a:xfrm>
          <a:prstGeom prst="rect">
            <a:avLst/>
          </a:prstGeom>
          <a:noFill/>
          <a:ln w="9525">
            <a:noFill/>
            <a:miter lim="800000"/>
            <a:headEnd/>
            <a:tailEnd/>
          </a:ln>
        </p:spPr>
        <p:txBody>
          <a:bodyPr>
            <a:spAutoFit/>
          </a:bodyPr>
          <a:lstStyle/>
          <a:p>
            <a:pPr eaLnBrk="0" hangingPunct="0">
              <a:spcBef>
                <a:spcPct val="50000"/>
              </a:spcBef>
            </a:pPr>
            <a:r>
              <a:rPr kumimoji="0" lang="zh-CN" altLang="en-US">
                <a:solidFill>
                  <a:srgbClr val="333399"/>
                </a:solidFill>
                <a:latin typeface="Times New Roman" pitchFamily="18" charset="0"/>
                <a:ea typeface="楷体_GB2312" pitchFamily="49" charset="-122"/>
              </a:rPr>
              <a:t>语义动作</a:t>
            </a:r>
          </a:p>
        </p:txBody>
      </p:sp>
      <p:sp>
        <p:nvSpPr>
          <p:cNvPr id="36884" name="Line 164"/>
          <p:cNvSpPr>
            <a:spLocks noChangeShapeType="1"/>
          </p:cNvSpPr>
          <p:nvPr/>
        </p:nvSpPr>
        <p:spPr bwMode="auto">
          <a:xfrm flipH="1">
            <a:off x="7086600" y="2209800"/>
            <a:ext cx="0" cy="4343400"/>
          </a:xfrm>
          <a:prstGeom prst="line">
            <a:avLst/>
          </a:prstGeom>
          <a:noFill/>
          <a:ln w="9525">
            <a:solidFill>
              <a:srgbClr val="333399"/>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nvGrpSpPr>
          <p:cNvPr id="7" name="Group 184"/>
          <p:cNvGrpSpPr>
            <a:grpSpLocks/>
          </p:cNvGrpSpPr>
          <p:nvPr/>
        </p:nvGrpSpPr>
        <p:grpSpPr bwMode="auto">
          <a:xfrm>
            <a:off x="608013" y="2781300"/>
            <a:ext cx="8307387" cy="396875"/>
            <a:chOff x="383" y="1752"/>
            <a:chExt cx="5233" cy="250"/>
          </a:xfrm>
        </p:grpSpPr>
        <p:sp>
          <p:nvSpPr>
            <p:cNvPr id="36927" name="Rectangle 94"/>
            <p:cNvSpPr>
              <a:spLocks noChangeArrowheads="1"/>
            </p:cNvSpPr>
            <p:nvPr/>
          </p:nvSpPr>
          <p:spPr bwMode="auto">
            <a:xfrm>
              <a:off x="3053" y="1752"/>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3</a:t>
              </a:r>
              <a:r>
                <a:rPr lang="en-US" altLang="zh-CN" sz="2000">
                  <a:solidFill>
                    <a:srgbClr val="333399"/>
                  </a:solidFill>
                  <a:latin typeface="Arial" pitchFamily="34" charset="0"/>
                  <a:ea typeface="楷体_GB2312" pitchFamily="49" charset="-122"/>
                  <a:sym typeface="Symbol" pitchFamily="18" charset="2"/>
                </a:rPr>
                <a:t>  </a:t>
              </a:r>
              <a:r>
                <a:rPr lang="en-US" altLang="zh-CN" sz="2000" i="1">
                  <a:solidFill>
                    <a:srgbClr val="333399"/>
                  </a:solidFill>
                  <a:latin typeface="Arial" pitchFamily="34" charset="0"/>
                  <a:ea typeface="楷体_GB2312" pitchFamily="49" charset="-122"/>
                </a:rPr>
                <a:t>5 #</a:t>
              </a:r>
            </a:p>
          </p:txBody>
        </p:sp>
        <p:sp>
          <p:nvSpPr>
            <p:cNvPr id="36928" name="Rectangle 95"/>
            <p:cNvSpPr>
              <a:spLocks noChangeArrowheads="1"/>
            </p:cNvSpPr>
            <p:nvPr/>
          </p:nvSpPr>
          <p:spPr bwMode="auto">
            <a:xfrm>
              <a:off x="4093" y="1752"/>
              <a:ext cx="288"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r6</a:t>
              </a:r>
            </a:p>
          </p:txBody>
        </p:sp>
        <p:sp>
          <p:nvSpPr>
            <p:cNvPr id="36929" name="Rectangle 96"/>
            <p:cNvSpPr>
              <a:spLocks noChangeArrowheads="1"/>
            </p:cNvSpPr>
            <p:nvPr/>
          </p:nvSpPr>
          <p:spPr bwMode="auto">
            <a:xfrm>
              <a:off x="383" y="1752"/>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5 </a:t>
              </a:r>
              <a:r>
                <a:rPr kumimoji="0" lang="en-US" altLang="zh-CN" sz="2000" b="0" i="1" u="sng">
                  <a:solidFill>
                    <a:srgbClr val="333399"/>
                  </a:solidFill>
                  <a:latin typeface="Arial" pitchFamily="34" charset="0"/>
                  <a:ea typeface="楷体_GB2312" pitchFamily="49" charset="-122"/>
                  <a:sym typeface="Symbol" pitchFamily="18" charset="2"/>
                </a:rPr>
                <a:t>2 2</a:t>
              </a:r>
              <a:r>
                <a:rPr kumimoji="0" lang="en-US" altLang="zh-CN" sz="2000" b="0" i="1">
                  <a:solidFill>
                    <a:srgbClr val="333399"/>
                  </a:solidFill>
                  <a:latin typeface="Arial" pitchFamily="34" charset="0"/>
                  <a:ea typeface="楷体_GB2312" pitchFamily="49" charset="-122"/>
                  <a:sym typeface="Symbol" pitchFamily="18" charset="2"/>
                </a:rPr>
                <a:t> </a:t>
              </a:r>
            </a:p>
          </p:txBody>
        </p:sp>
        <p:sp>
          <p:nvSpPr>
            <p:cNvPr id="36930" name="Rectangle 167"/>
            <p:cNvSpPr>
              <a:spLocks noChangeArrowheads="1"/>
            </p:cNvSpPr>
            <p:nvPr/>
          </p:nvSpPr>
          <p:spPr bwMode="auto">
            <a:xfrm>
              <a:off x="4464" y="1755"/>
              <a:ext cx="1152"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F</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i="1">
                  <a:solidFill>
                    <a:srgbClr val="333399"/>
                  </a:solidFill>
                  <a:latin typeface="Arial" pitchFamily="34" charset="0"/>
                  <a:ea typeface="楷体_GB2312" pitchFamily="49" charset="-122"/>
                  <a:sym typeface="Symbol" pitchFamily="18" charset="2"/>
                </a:rPr>
                <a:t> </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 d</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lexval</a:t>
              </a:r>
            </a:p>
          </p:txBody>
        </p:sp>
      </p:grpSp>
      <p:grpSp>
        <p:nvGrpSpPr>
          <p:cNvPr id="8" name="Group 185"/>
          <p:cNvGrpSpPr>
            <a:grpSpLocks/>
          </p:cNvGrpSpPr>
          <p:nvPr/>
        </p:nvGrpSpPr>
        <p:grpSpPr bwMode="auto">
          <a:xfrm>
            <a:off x="609600" y="3032125"/>
            <a:ext cx="8001000" cy="412750"/>
            <a:chOff x="384" y="1910"/>
            <a:chExt cx="5040" cy="260"/>
          </a:xfrm>
        </p:grpSpPr>
        <p:sp>
          <p:nvSpPr>
            <p:cNvPr id="36923" name="Rectangle 98"/>
            <p:cNvSpPr>
              <a:spLocks noChangeArrowheads="1"/>
            </p:cNvSpPr>
            <p:nvPr/>
          </p:nvSpPr>
          <p:spPr bwMode="auto">
            <a:xfrm>
              <a:off x="3037" y="1920"/>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3</a:t>
              </a:r>
              <a:r>
                <a:rPr lang="en-US" altLang="zh-CN" sz="2000">
                  <a:solidFill>
                    <a:srgbClr val="333399"/>
                  </a:solidFill>
                  <a:latin typeface="Arial" pitchFamily="34" charset="0"/>
                  <a:ea typeface="楷体_GB2312" pitchFamily="49" charset="-122"/>
                  <a:sym typeface="Symbol" pitchFamily="18" charset="2"/>
                </a:rPr>
                <a:t>  </a:t>
              </a:r>
              <a:r>
                <a:rPr lang="en-US" altLang="zh-CN" sz="2000" i="1">
                  <a:solidFill>
                    <a:srgbClr val="333399"/>
                  </a:solidFill>
                  <a:latin typeface="Arial" pitchFamily="34" charset="0"/>
                  <a:ea typeface="楷体_GB2312" pitchFamily="49" charset="-122"/>
                </a:rPr>
                <a:t>5 #</a:t>
              </a:r>
            </a:p>
          </p:txBody>
        </p:sp>
        <p:sp>
          <p:nvSpPr>
            <p:cNvPr id="36924" name="Rectangle 99"/>
            <p:cNvSpPr>
              <a:spLocks noChangeArrowheads="1"/>
            </p:cNvSpPr>
            <p:nvPr/>
          </p:nvSpPr>
          <p:spPr bwMode="auto">
            <a:xfrm>
              <a:off x="4101" y="1911"/>
              <a:ext cx="2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r4</a:t>
              </a:r>
            </a:p>
          </p:txBody>
        </p:sp>
        <p:sp>
          <p:nvSpPr>
            <p:cNvPr id="36925" name="Rectangle 145"/>
            <p:cNvSpPr>
              <a:spLocks noChangeArrowheads="1"/>
            </p:cNvSpPr>
            <p:nvPr/>
          </p:nvSpPr>
          <p:spPr bwMode="auto">
            <a:xfrm>
              <a:off x="384" y="1910"/>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3 </a:t>
              </a:r>
              <a:r>
                <a:rPr kumimoji="0" lang="en-US" altLang="zh-CN" sz="2000" b="0" i="1" u="sng">
                  <a:solidFill>
                    <a:srgbClr val="333399"/>
                  </a:solidFill>
                  <a:latin typeface="Arial" pitchFamily="34" charset="0"/>
                  <a:ea typeface="楷体_GB2312" pitchFamily="49" charset="-122"/>
                  <a:sym typeface="Symbol" pitchFamily="18" charset="2"/>
                </a:rPr>
                <a:t>F 2</a:t>
              </a:r>
              <a:r>
                <a:rPr kumimoji="0" lang="en-US" altLang="zh-CN" sz="2000" b="0" i="1">
                  <a:solidFill>
                    <a:srgbClr val="333399"/>
                  </a:solidFill>
                  <a:latin typeface="Arial" pitchFamily="34" charset="0"/>
                  <a:ea typeface="楷体_GB2312" pitchFamily="49" charset="-122"/>
                  <a:sym typeface="Symbol" pitchFamily="18" charset="2"/>
                </a:rPr>
                <a:t> </a:t>
              </a:r>
            </a:p>
          </p:txBody>
        </p:sp>
        <p:sp>
          <p:nvSpPr>
            <p:cNvPr id="36926" name="Rectangle 168"/>
            <p:cNvSpPr>
              <a:spLocks noChangeArrowheads="1"/>
            </p:cNvSpPr>
            <p:nvPr/>
          </p:nvSpPr>
          <p:spPr bwMode="auto">
            <a:xfrm>
              <a:off x="4450" y="1913"/>
              <a:ext cx="974"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T</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i="1">
                  <a:solidFill>
                    <a:srgbClr val="333399"/>
                  </a:solidFill>
                  <a:latin typeface="Arial" pitchFamily="34" charset="0"/>
                  <a:ea typeface="楷体_GB2312" pitchFamily="49" charset="-122"/>
                  <a:sym typeface="Symbol" pitchFamily="18" charset="2"/>
                </a:rPr>
                <a:t> </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 F</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p>
          </p:txBody>
        </p:sp>
      </p:grpSp>
      <p:grpSp>
        <p:nvGrpSpPr>
          <p:cNvPr id="9" name="Group 186"/>
          <p:cNvGrpSpPr>
            <a:grpSpLocks/>
          </p:cNvGrpSpPr>
          <p:nvPr/>
        </p:nvGrpSpPr>
        <p:grpSpPr bwMode="auto">
          <a:xfrm>
            <a:off x="609600" y="3276600"/>
            <a:ext cx="8099425" cy="404813"/>
            <a:chOff x="384" y="2064"/>
            <a:chExt cx="5102" cy="255"/>
          </a:xfrm>
        </p:grpSpPr>
        <p:sp>
          <p:nvSpPr>
            <p:cNvPr id="36919" name="Rectangle 102"/>
            <p:cNvSpPr>
              <a:spLocks noChangeArrowheads="1"/>
            </p:cNvSpPr>
            <p:nvPr/>
          </p:nvSpPr>
          <p:spPr bwMode="auto">
            <a:xfrm>
              <a:off x="3053" y="2069"/>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3</a:t>
              </a:r>
              <a:r>
                <a:rPr lang="en-US" altLang="zh-CN" sz="2000">
                  <a:solidFill>
                    <a:srgbClr val="333399"/>
                  </a:solidFill>
                  <a:latin typeface="Arial" pitchFamily="34" charset="0"/>
                  <a:ea typeface="楷体_GB2312" pitchFamily="49" charset="-122"/>
                  <a:sym typeface="Symbol" pitchFamily="18" charset="2"/>
                </a:rPr>
                <a:t>  </a:t>
              </a:r>
              <a:r>
                <a:rPr lang="en-US" altLang="zh-CN" sz="2000" i="1">
                  <a:solidFill>
                    <a:srgbClr val="333399"/>
                  </a:solidFill>
                  <a:latin typeface="Arial" pitchFamily="34" charset="0"/>
                  <a:ea typeface="楷体_GB2312" pitchFamily="49" charset="-122"/>
                </a:rPr>
                <a:t>5 #</a:t>
              </a:r>
            </a:p>
          </p:txBody>
        </p:sp>
        <p:sp>
          <p:nvSpPr>
            <p:cNvPr id="36920" name="Rectangle 103"/>
            <p:cNvSpPr>
              <a:spLocks noChangeArrowheads="1"/>
            </p:cNvSpPr>
            <p:nvPr/>
          </p:nvSpPr>
          <p:spPr bwMode="auto">
            <a:xfrm>
              <a:off x="4101" y="2069"/>
              <a:ext cx="2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r2</a:t>
              </a:r>
            </a:p>
          </p:txBody>
        </p:sp>
        <p:sp>
          <p:nvSpPr>
            <p:cNvPr id="36921" name="Rectangle 146"/>
            <p:cNvSpPr>
              <a:spLocks noChangeArrowheads="1"/>
            </p:cNvSpPr>
            <p:nvPr/>
          </p:nvSpPr>
          <p:spPr bwMode="auto">
            <a:xfrm>
              <a:off x="384" y="2064"/>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2 </a:t>
              </a:r>
              <a:r>
                <a:rPr kumimoji="0" lang="en-US" altLang="zh-CN" sz="2000" b="0" i="1" u="sng">
                  <a:solidFill>
                    <a:srgbClr val="333399"/>
                  </a:solidFill>
                  <a:latin typeface="Arial" pitchFamily="34" charset="0"/>
                  <a:ea typeface="楷体_GB2312" pitchFamily="49" charset="-122"/>
                  <a:sym typeface="Symbol" pitchFamily="18" charset="2"/>
                </a:rPr>
                <a:t>T 2</a:t>
              </a:r>
              <a:r>
                <a:rPr kumimoji="0" lang="en-US" altLang="zh-CN" sz="2000" b="0" i="1">
                  <a:solidFill>
                    <a:srgbClr val="333399"/>
                  </a:solidFill>
                  <a:latin typeface="Arial" pitchFamily="34" charset="0"/>
                  <a:ea typeface="楷体_GB2312" pitchFamily="49" charset="-122"/>
                  <a:sym typeface="Symbol" pitchFamily="18" charset="2"/>
                </a:rPr>
                <a:t> </a:t>
              </a:r>
            </a:p>
          </p:txBody>
        </p:sp>
        <p:sp>
          <p:nvSpPr>
            <p:cNvPr id="36922" name="Rectangle 169"/>
            <p:cNvSpPr>
              <a:spLocks noChangeArrowheads="1"/>
            </p:cNvSpPr>
            <p:nvPr/>
          </p:nvSpPr>
          <p:spPr bwMode="auto">
            <a:xfrm>
              <a:off x="4464" y="2073"/>
              <a:ext cx="1022"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E</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i="1">
                  <a:solidFill>
                    <a:srgbClr val="333399"/>
                  </a:solidFill>
                  <a:latin typeface="Arial" pitchFamily="34" charset="0"/>
                  <a:ea typeface="楷体_GB2312" pitchFamily="49" charset="-122"/>
                  <a:sym typeface="Symbol" pitchFamily="18" charset="2"/>
                </a:rPr>
                <a:t> </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 T</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p>
          </p:txBody>
        </p:sp>
      </p:grpSp>
      <p:grpSp>
        <p:nvGrpSpPr>
          <p:cNvPr id="10" name="Group 194"/>
          <p:cNvGrpSpPr>
            <a:grpSpLocks/>
          </p:cNvGrpSpPr>
          <p:nvPr/>
        </p:nvGrpSpPr>
        <p:grpSpPr bwMode="auto">
          <a:xfrm>
            <a:off x="609600" y="5470525"/>
            <a:ext cx="8534400" cy="412750"/>
            <a:chOff x="384" y="3446"/>
            <a:chExt cx="5376" cy="260"/>
          </a:xfrm>
        </p:grpSpPr>
        <p:sp>
          <p:nvSpPr>
            <p:cNvPr id="36915" name="Rectangle 134"/>
            <p:cNvSpPr>
              <a:spLocks noChangeArrowheads="1"/>
            </p:cNvSpPr>
            <p:nvPr/>
          </p:nvSpPr>
          <p:spPr bwMode="auto">
            <a:xfrm>
              <a:off x="3053" y="3456"/>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 #</a:t>
              </a:r>
            </a:p>
          </p:txBody>
        </p:sp>
        <p:sp>
          <p:nvSpPr>
            <p:cNvPr id="36916" name="Rectangle 135"/>
            <p:cNvSpPr>
              <a:spLocks noChangeArrowheads="1"/>
            </p:cNvSpPr>
            <p:nvPr/>
          </p:nvSpPr>
          <p:spPr bwMode="auto">
            <a:xfrm>
              <a:off x="4101" y="3453"/>
              <a:ext cx="2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r3</a:t>
              </a:r>
            </a:p>
          </p:txBody>
        </p:sp>
        <p:sp>
          <p:nvSpPr>
            <p:cNvPr id="36917" name="Rectangle 156"/>
            <p:cNvSpPr>
              <a:spLocks noChangeArrowheads="1"/>
            </p:cNvSpPr>
            <p:nvPr/>
          </p:nvSpPr>
          <p:spPr bwMode="auto">
            <a:xfrm>
              <a:off x="384" y="3446"/>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9 </a:t>
              </a:r>
              <a:r>
                <a:rPr kumimoji="0" lang="en-US" altLang="zh-CN" sz="2000" b="0" i="1" u="sng">
                  <a:solidFill>
                    <a:srgbClr val="333399"/>
                  </a:solidFill>
                  <a:latin typeface="Arial" pitchFamily="34" charset="0"/>
                  <a:ea typeface="楷体_GB2312" pitchFamily="49" charset="-122"/>
                  <a:sym typeface="Symbol" pitchFamily="18" charset="2"/>
                </a:rPr>
                <a:t>T</a:t>
              </a:r>
              <a:r>
                <a:rPr kumimoji="0" lang="en-US" altLang="zh-CN" sz="2000" b="0" u="sng">
                  <a:solidFill>
                    <a:srgbClr val="333399"/>
                  </a:solidFill>
                  <a:latin typeface="Arial" pitchFamily="34" charset="0"/>
                  <a:ea typeface="楷体_GB2312" pitchFamily="49" charset="-122"/>
                  <a:sym typeface="Symbol" pitchFamily="18" charset="2"/>
                </a:rPr>
                <a:t> </a:t>
              </a:r>
              <a:r>
                <a:rPr kumimoji="0" lang="en-US" altLang="zh-CN" sz="2000" b="0" i="1" u="sng">
                  <a:solidFill>
                    <a:srgbClr val="333399"/>
                  </a:solidFill>
                  <a:latin typeface="Arial" pitchFamily="34" charset="0"/>
                  <a:ea typeface="楷体_GB2312" pitchFamily="49" charset="-122"/>
                  <a:sym typeface="Symbol" pitchFamily="18" charset="2"/>
                </a:rPr>
                <a:t>3</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7 </a:t>
              </a:r>
              <a:r>
                <a:rPr lang="en-US" altLang="zh-CN" sz="2000" u="sng">
                  <a:solidFill>
                    <a:srgbClr val="333399"/>
                  </a:solidFill>
                  <a:latin typeface="Arial" pitchFamily="34" charset="0"/>
                  <a:ea typeface="楷体_GB2312" pitchFamily="49" charset="-122"/>
                  <a:sym typeface="Symbol" pitchFamily="18" charset="2"/>
                </a:rPr>
                <a:t></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10 </a:t>
              </a:r>
              <a:r>
                <a:rPr lang="en-US" altLang="zh-CN" sz="2000" b="0" i="1" u="sng">
                  <a:solidFill>
                    <a:srgbClr val="333399"/>
                  </a:solidFill>
                  <a:latin typeface="Arial" pitchFamily="34" charset="0"/>
                  <a:ea typeface="楷体_GB2312" pitchFamily="49" charset="-122"/>
                  <a:sym typeface="Symbol" pitchFamily="18" charset="2"/>
                </a:rPr>
                <a:t>F</a:t>
              </a:r>
              <a:r>
                <a:rPr kumimoji="0" lang="en-US" altLang="zh-CN" sz="2000" b="0" i="1" u="sng">
                  <a:solidFill>
                    <a:srgbClr val="333399"/>
                  </a:solidFill>
                  <a:latin typeface="Arial" pitchFamily="34" charset="0"/>
                  <a:ea typeface="楷体_GB2312" pitchFamily="49" charset="-122"/>
                  <a:sym typeface="Symbol" pitchFamily="18" charset="2"/>
                </a:rPr>
                <a:t> 5</a:t>
              </a:r>
              <a:r>
                <a:rPr kumimoji="0" lang="en-US" altLang="zh-CN" sz="2000" b="0" i="1">
                  <a:solidFill>
                    <a:srgbClr val="333399"/>
                  </a:solidFill>
                  <a:latin typeface="Arial" pitchFamily="34" charset="0"/>
                  <a:ea typeface="楷体_GB2312" pitchFamily="49" charset="-122"/>
                  <a:sym typeface="Symbol" pitchFamily="18" charset="2"/>
                </a:rPr>
                <a:t> </a:t>
              </a:r>
            </a:p>
          </p:txBody>
        </p:sp>
        <p:sp>
          <p:nvSpPr>
            <p:cNvPr id="36918" name="Rectangle 176"/>
            <p:cNvSpPr>
              <a:spLocks noChangeArrowheads="1"/>
            </p:cNvSpPr>
            <p:nvPr/>
          </p:nvSpPr>
          <p:spPr bwMode="auto">
            <a:xfrm>
              <a:off x="4416" y="3453"/>
              <a:ext cx="1344"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T</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T</a:t>
              </a:r>
              <a:r>
                <a:rPr lang="en-US" altLang="zh-CN" sz="1800" b="0" baseline="-25000">
                  <a:solidFill>
                    <a:srgbClr val="333399"/>
                  </a:solidFill>
                  <a:latin typeface="Arial" pitchFamily="34" charset="0"/>
                  <a:ea typeface="楷体_GB2312" pitchFamily="49" charset="-122"/>
                  <a:sym typeface="Symbol" pitchFamily="18" charset="2"/>
                </a:rPr>
                <a:t>1</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F</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p>
          </p:txBody>
        </p:sp>
      </p:grpSp>
      <p:grpSp>
        <p:nvGrpSpPr>
          <p:cNvPr id="11" name="Group 196"/>
          <p:cNvGrpSpPr>
            <a:grpSpLocks/>
          </p:cNvGrpSpPr>
          <p:nvPr/>
        </p:nvGrpSpPr>
        <p:grpSpPr bwMode="auto">
          <a:xfrm>
            <a:off x="609600" y="6019800"/>
            <a:ext cx="7924800" cy="457200"/>
            <a:chOff x="384" y="3792"/>
            <a:chExt cx="4992" cy="288"/>
          </a:xfrm>
        </p:grpSpPr>
        <p:sp>
          <p:nvSpPr>
            <p:cNvPr id="36911" name="Rectangle 138"/>
            <p:cNvSpPr>
              <a:spLocks noChangeArrowheads="1"/>
            </p:cNvSpPr>
            <p:nvPr/>
          </p:nvSpPr>
          <p:spPr bwMode="auto">
            <a:xfrm>
              <a:off x="3053" y="3830"/>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 #</a:t>
              </a:r>
            </a:p>
          </p:txBody>
        </p:sp>
        <p:sp>
          <p:nvSpPr>
            <p:cNvPr id="36912" name="Rectangle 139"/>
            <p:cNvSpPr>
              <a:spLocks noChangeArrowheads="1"/>
            </p:cNvSpPr>
            <p:nvPr/>
          </p:nvSpPr>
          <p:spPr bwMode="auto">
            <a:xfrm>
              <a:off x="4045" y="3815"/>
              <a:ext cx="376"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acc</a:t>
              </a:r>
            </a:p>
          </p:txBody>
        </p:sp>
        <p:sp>
          <p:nvSpPr>
            <p:cNvPr id="36913" name="Rectangle 158"/>
            <p:cNvSpPr>
              <a:spLocks noChangeArrowheads="1"/>
            </p:cNvSpPr>
            <p:nvPr/>
          </p:nvSpPr>
          <p:spPr bwMode="auto">
            <a:xfrm>
              <a:off x="384" y="3792"/>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17</a:t>
              </a:r>
              <a:endParaRPr kumimoji="0" lang="en-US" altLang="zh-CN" sz="2000" b="0" i="1">
                <a:solidFill>
                  <a:srgbClr val="333399"/>
                </a:solidFill>
                <a:latin typeface="Arial" pitchFamily="34" charset="0"/>
                <a:ea typeface="楷体_GB2312" pitchFamily="49" charset="-122"/>
                <a:sym typeface="Symbol" pitchFamily="18" charset="2"/>
              </a:endParaRPr>
            </a:p>
          </p:txBody>
        </p:sp>
        <p:sp>
          <p:nvSpPr>
            <p:cNvPr id="36914" name="Rectangle 177"/>
            <p:cNvSpPr>
              <a:spLocks noChangeArrowheads="1"/>
            </p:cNvSpPr>
            <p:nvPr/>
          </p:nvSpPr>
          <p:spPr bwMode="auto">
            <a:xfrm>
              <a:off x="4538" y="3849"/>
              <a:ext cx="838"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p</a:t>
              </a:r>
              <a:r>
                <a:rPr lang="en-US" altLang="zh-CN" sz="1800" b="0" i="1">
                  <a:solidFill>
                    <a:srgbClr val="333399"/>
                  </a:solidFill>
                  <a:latin typeface="Arial" pitchFamily="34" charset="0"/>
                  <a:ea typeface="楷体_GB2312" pitchFamily="49" charset="-122"/>
                </a:rPr>
                <a:t>rint(E</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p>
          </p:txBody>
        </p:sp>
      </p:grpSp>
      <p:grpSp>
        <p:nvGrpSpPr>
          <p:cNvPr id="12" name="Group 189"/>
          <p:cNvGrpSpPr>
            <a:grpSpLocks/>
          </p:cNvGrpSpPr>
          <p:nvPr/>
        </p:nvGrpSpPr>
        <p:grpSpPr bwMode="auto">
          <a:xfrm>
            <a:off x="609600" y="4038600"/>
            <a:ext cx="8305800" cy="400050"/>
            <a:chOff x="384" y="2544"/>
            <a:chExt cx="5232" cy="252"/>
          </a:xfrm>
        </p:grpSpPr>
        <p:sp>
          <p:nvSpPr>
            <p:cNvPr id="36907" name="Rectangle 114"/>
            <p:cNvSpPr>
              <a:spLocks noChangeArrowheads="1"/>
            </p:cNvSpPr>
            <p:nvPr/>
          </p:nvSpPr>
          <p:spPr bwMode="auto">
            <a:xfrm>
              <a:off x="3053" y="2546"/>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5 #</a:t>
              </a:r>
            </a:p>
          </p:txBody>
        </p:sp>
        <p:sp>
          <p:nvSpPr>
            <p:cNvPr id="36908" name="Rectangle 115"/>
            <p:cNvSpPr>
              <a:spLocks noChangeArrowheads="1"/>
            </p:cNvSpPr>
            <p:nvPr/>
          </p:nvSpPr>
          <p:spPr bwMode="auto">
            <a:xfrm>
              <a:off x="4101" y="2546"/>
              <a:ext cx="2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r6</a:t>
              </a:r>
            </a:p>
          </p:txBody>
        </p:sp>
        <p:sp>
          <p:nvSpPr>
            <p:cNvPr id="36909" name="Rectangle 150"/>
            <p:cNvSpPr>
              <a:spLocks noChangeArrowheads="1"/>
            </p:cNvSpPr>
            <p:nvPr/>
          </p:nvSpPr>
          <p:spPr bwMode="auto">
            <a:xfrm>
              <a:off x="384" y="2544"/>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5 </a:t>
              </a:r>
              <a:r>
                <a:rPr kumimoji="0" lang="en-US" altLang="zh-CN" sz="2000" b="0" i="1" u="sng">
                  <a:solidFill>
                    <a:srgbClr val="333399"/>
                  </a:solidFill>
                  <a:latin typeface="Arial" pitchFamily="34" charset="0"/>
                  <a:ea typeface="楷体_GB2312" pitchFamily="49" charset="-122"/>
                  <a:sym typeface="Symbol" pitchFamily="18" charset="2"/>
                </a:rPr>
                <a:t>3 3</a:t>
              </a:r>
              <a:r>
                <a:rPr kumimoji="0" lang="en-US" altLang="zh-CN" sz="2000" b="0" i="1">
                  <a:solidFill>
                    <a:srgbClr val="333399"/>
                  </a:solidFill>
                  <a:latin typeface="Arial" pitchFamily="34" charset="0"/>
                  <a:ea typeface="楷体_GB2312" pitchFamily="49" charset="-122"/>
                  <a:sym typeface="Symbol" pitchFamily="18" charset="2"/>
                </a:rPr>
                <a:t> </a:t>
              </a:r>
            </a:p>
          </p:txBody>
        </p:sp>
        <p:sp>
          <p:nvSpPr>
            <p:cNvPr id="36910" name="Rectangle 179"/>
            <p:cNvSpPr>
              <a:spLocks noChangeArrowheads="1"/>
            </p:cNvSpPr>
            <p:nvPr/>
          </p:nvSpPr>
          <p:spPr bwMode="auto">
            <a:xfrm>
              <a:off x="4464" y="2544"/>
              <a:ext cx="1152"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F</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i="1">
                  <a:solidFill>
                    <a:srgbClr val="333399"/>
                  </a:solidFill>
                  <a:latin typeface="Arial" pitchFamily="34" charset="0"/>
                  <a:ea typeface="楷体_GB2312" pitchFamily="49" charset="-122"/>
                  <a:sym typeface="Symbol" pitchFamily="18" charset="2"/>
                </a:rPr>
                <a:t> </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 d</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lexval</a:t>
              </a:r>
            </a:p>
          </p:txBody>
        </p:sp>
      </p:grpSp>
      <p:grpSp>
        <p:nvGrpSpPr>
          <p:cNvPr id="13" name="Group 190"/>
          <p:cNvGrpSpPr>
            <a:grpSpLocks/>
          </p:cNvGrpSpPr>
          <p:nvPr/>
        </p:nvGrpSpPr>
        <p:grpSpPr bwMode="auto">
          <a:xfrm>
            <a:off x="609600" y="4327525"/>
            <a:ext cx="8001000" cy="398463"/>
            <a:chOff x="384" y="2726"/>
            <a:chExt cx="5040" cy="251"/>
          </a:xfrm>
        </p:grpSpPr>
        <p:sp>
          <p:nvSpPr>
            <p:cNvPr id="36903" name="Rectangle 118"/>
            <p:cNvSpPr>
              <a:spLocks noChangeArrowheads="1"/>
            </p:cNvSpPr>
            <p:nvPr/>
          </p:nvSpPr>
          <p:spPr bwMode="auto">
            <a:xfrm>
              <a:off x="3053" y="2727"/>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5 #</a:t>
              </a:r>
            </a:p>
          </p:txBody>
        </p:sp>
        <p:sp>
          <p:nvSpPr>
            <p:cNvPr id="36904" name="Rectangle 119"/>
            <p:cNvSpPr>
              <a:spLocks noChangeArrowheads="1"/>
            </p:cNvSpPr>
            <p:nvPr/>
          </p:nvSpPr>
          <p:spPr bwMode="auto">
            <a:xfrm>
              <a:off x="4101" y="2727"/>
              <a:ext cx="2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r4</a:t>
              </a:r>
            </a:p>
          </p:txBody>
        </p:sp>
        <p:sp>
          <p:nvSpPr>
            <p:cNvPr id="36905" name="Rectangle 151"/>
            <p:cNvSpPr>
              <a:spLocks noChangeArrowheads="1"/>
            </p:cNvSpPr>
            <p:nvPr/>
          </p:nvSpPr>
          <p:spPr bwMode="auto">
            <a:xfrm>
              <a:off x="384" y="2726"/>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3 </a:t>
              </a:r>
              <a:r>
                <a:rPr kumimoji="0" lang="en-US" altLang="zh-CN" sz="2000" b="0" i="1" u="sng">
                  <a:solidFill>
                    <a:srgbClr val="333399"/>
                  </a:solidFill>
                  <a:latin typeface="Arial" pitchFamily="34" charset="0"/>
                  <a:ea typeface="楷体_GB2312" pitchFamily="49" charset="-122"/>
                  <a:sym typeface="Symbol" pitchFamily="18" charset="2"/>
                </a:rPr>
                <a:t>F</a:t>
              </a:r>
              <a:r>
                <a:rPr kumimoji="0" lang="en-US" altLang="zh-CN" sz="2000" b="0" u="sng">
                  <a:solidFill>
                    <a:srgbClr val="333399"/>
                  </a:solidFill>
                  <a:latin typeface="Arial" pitchFamily="34" charset="0"/>
                  <a:ea typeface="楷体_GB2312" pitchFamily="49" charset="-122"/>
                  <a:sym typeface="Symbol" pitchFamily="18" charset="2"/>
                </a:rPr>
                <a:t> </a:t>
              </a:r>
              <a:r>
                <a:rPr kumimoji="0" lang="en-US" altLang="zh-CN" sz="2000" b="0" i="1" u="sng">
                  <a:solidFill>
                    <a:srgbClr val="333399"/>
                  </a:solidFill>
                  <a:latin typeface="Arial" pitchFamily="34" charset="0"/>
                  <a:ea typeface="楷体_GB2312" pitchFamily="49" charset="-122"/>
                  <a:sym typeface="Symbol" pitchFamily="18" charset="2"/>
                </a:rPr>
                <a:t>3</a:t>
              </a:r>
              <a:r>
                <a:rPr kumimoji="0" lang="en-US" altLang="zh-CN" sz="2000" b="0" i="1">
                  <a:solidFill>
                    <a:srgbClr val="333399"/>
                  </a:solidFill>
                  <a:latin typeface="Arial" pitchFamily="34" charset="0"/>
                  <a:ea typeface="楷体_GB2312" pitchFamily="49" charset="-122"/>
                  <a:sym typeface="Symbol" pitchFamily="18" charset="2"/>
                </a:rPr>
                <a:t> </a:t>
              </a:r>
            </a:p>
          </p:txBody>
        </p:sp>
        <p:sp>
          <p:nvSpPr>
            <p:cNvPr id="36906" name="Rectangle 180"/>
            <p:cNvSpPr>
              <a:spLocks noChangeArrowheads="1"/>
            </p:cNvSpPr>
            <p:nvPr/>
          </p:nvSpPr>
          <p:spPr bwMode="auto">
            <a:xfrm>
              <a:off x="4450" y="2745"/>
              <a:ext cx="974"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T</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i="1">
                  <a:solidFill>
                    <a:srgbClr val="333399"/>
                  </a:solidFill>
                  <a:latin typeface="Arial" pitchFamily="34" charset="0"/>
                  <a:ea typeface="楷体_GB2312" pitchFamily="49" charset="-122"/>
                  <a:sym typeface="Symbol" pitchFamily="18" charset="2"/>
                </a:rPr>
                <a:t> </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 F</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p>
          </p:txBody>
        </p:sp>
      </p:grpSp>
      <p:grpSp>
        <p:nvGrpSpPr>
          <p:cNvPr id="14" name="Group 193"/>
          <p:cNvGrpSpPr>
            <a:grpSpLocks/>
          </p:cNvGrpSpPr>
          <p:nvPr/>
        </p:nvGrpSpPr>
        <p:grpSpPr bwMode="auto">
          <a:xfrm>
            <a:off x="609600" y="5165725"/>
            <a:ext cx="8305800" cy="423863"/>
            <a:chOff x="384" y="3254"/>
            <a:chExt cx="5232" cy="267"/>
          </a:xfrm>
        </p:grpSpPr>
        <p:sp>
          <p:nvSpPr>
            <p:cNvPr id="36899" name="Rectangle 130"/>
            <p:cNvSpPr>
              <a:spLocks noChangeArrowheads="1"/>
            </p:cNvSpPr>
            <p:nvPr/>
          </p:nvSpPr>
          <p:spPr bwMode="auto">
            <a:xfrm>
              <a:off x="3053" y="3271"/>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 #</a:t>
              </a:r>
            </a:p>
          </p:txBody>
        </p:sp>
        <p:sp>
          <p:nvSpPr>
            <p:cNvPr id="36900" name="Rectangle 131"/>
            <p:cNvSpPr>
              <a:spLocks noChangeArrowheads="1"/>
            </p:cNvSpPr>
            <p:nvPr/>
          </p:nvSpPr>
          <p:spPr bwMode="auto">
            <a:xfrm>
              <a:off x="4101" y="3271"/>
              <a:ext cx="2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r6</a:t>
              </a:r>
            </a:p>
          </p:txBody>
        </p:sp>
        <p:sp>
          <p:nvSpPr>
            <p:cNvPr id="36901" name="Rectangle 154"/>
            <p:cNvSpPr>
              <a:spLocks noChangeArrowheads="1"/>
            </p:cNvSpPr>
            <p:nvPr/>
          </p:nvSpPr>
          <p:spPr bwMode="auto">
            <a:xfrm>
              <a:off x="384" y="3254"/>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9 </a:t>
              </a:r>
              <a:r>
                <a:rPr kumimoji="0" lang="en-US" altLang="zh-CN" sz="2000" b="0" i="1" u="sng">
                  <a:solidFill>
                    <a:srgbClr val="333399"/>
                  </a:solidFill>
                  <a:latin typeface="Arial" pitchFamily="34" charset="0"/>
                  <a:ea typeface="楷体_GB2312" pitchFamily="49" charset="-122"/>
                  <a:sym typeface="Symbol" pitchFamily="18" charset="2"/>
                </a:rPr>
                <a:t>T</a:t>
              </a:r>
              <a:r>
                <a:rPr kumimoji="0" lang="en-US" altLang="zh-CN" sz="2000" b="0" u="sng">
                  <a:solidFill>
                    <a:srgbClr val="333399"/>
                  </a:solidFill>
                  <a:latin typeface="Arial" pitchFamily="34" charset="0"/>
                  <a:ea typeface="楷体_GB2312" pitchFamily="49" charset="-122"/>
                  <a:sym typeface="Symbol" pitchFamily="18" charset="2"/>
                </a:rPr>
                <a:t> </a:t>
              </a:r>
              <a:r>
                <a:rPr kumimoji="0" lang="en-US" altLang="zh-CN" sz="2000" b="0" i="1" u="sng">
                  <a:solidFill>
                    <a:srgbClr val="333399"/>
                  </a:solidFill>
                  <a:latin typeface="Arial" pitchFamily="34" charset="0"/>
                  <a:ea typeface="楷体_GB2312" pitchFamily="49" charset="-122"/>
                  <a:sym typeface="Symbol" pitchFamily="18" charset="2"/>
                </a:rPr>
                <a:t>3</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7 </a:t>
              </a:r>
              <a:r>
                <a:rPr lang="en-US" altLang="zh-CN" sz="2000" u="sng">
                  <a:solidFill>
                    <a:srgbClr val="333399"/>
                  </a:solidFill>
                  <a:latin typeface="Arial" pitchFamily="34" charset="0"/>
                  <a:ea typeface="楷体_GB2312" pitchFamily="49" charset="-122"/>
                  <a:sym typeface="Symbol" pitchFamily="18" charset="2"/>
                </a:rPr>
                <a:t></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5 </a:t>
              </a:r>
              <a:r>
                <a:rPr lang="en-US" altLang="zh-CN" sz="2000" b="0" i="1" u="sng">
                  <a:solidFill>
                    <a:srgbClr val="333399"/>
                  </a:solidFill>
                  <a:latin typeface="Arial" pitchFamily="34" charset="0"/>
                  <a:ea typeface="楷体_GB2312" pitchFamily="49" charset="-122"/>
                  <a:sym typeface="Symbol" pitchFamily="18" charset="2"/>
                </a:rPr>
                <a:t>5</a:t>
              </a:r>
              <a:r>
                <a:rPr kumimoji="0" lang="en-US" altLang="zh-CN" sz="2000" b="0" i="1" u="sng">
                  <a:solidFill>
                    <a:srgbClr val="333399"/>
                  </a:solidFill>
                  <a:latin typeface="Arial" pitchFamily="34" charset="0"/>
                  <a:ea typeface="楷体_GB2312" pitchFamily="49" charset="-122"/>
                  <a:sym typeface="Symbol" pitchFamily="18" charset="2"/>
                </a:rPr>
                <a:t> 5</a:t>
              </a:r>
              <a:r>
                <a:rPr kumimoji="0" lang="en-US" altLang="zh-CN" sz="2000" b="0" i="1">
                  <a:solidFill>
                    <a:srgbClr val="333399"/>
                  </a:solidFill>
                  <a:latin typeface="Arial" pitchFamily="34" charset="0"/>
                  <a:ea typeface="楷体_GB2312" pitchFamily="49" charset="-122"/>
                  <a:sym typeface="Symbol" pitchFamily="18" charset="2"/>
                </a:rPr>
                <a:t> </a:t>
              </a:r>
            </a:p>
          </p:txBody>
        </p:sp>
        <p:sp>
          <p:nvSpPr>
            <p:cNvPr id="36902" name="Rectangle 181"/>
            <p:cNvSpPr>
              <a:spLocks noChangeArrowheads="1"/>
            </p:cNvSpPr>
            <p:nvPr/>
          </p:nvSpPr>
          <p:spPr bwMode="auto">
            <a:xfrm>
              <a:off x="4464" y="3264"/>
              <a:ext cx="1152"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F</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i="1">
                  <a:solidFill>
                    <a:srgbClr val="333399"/>
                  </a:solidFill>
                  <a:latin typeface="Arial" pitchFamily="34" charset="0"/>
                  <a:ea typeface="楷体_GB2312" pitchFamily="49" charset="-122"/>
                  <a:sym typeface="Symbol" pitchFamily="18" charset="2"/>
                </a:rPr>
                <a:t> </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 d</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lexval</a:t>
              </a:r>
            </a:p>
          </p:txBody>
        </p:sp>
      </p:grpSp>
      <p:grpSp>
        <p:nvGrpSpPr>
          <p:cNvPr id="15" name="Group 195"/>
          <p:cNvGrpSpPr>
            <a:grpSpLocks/>
          </p:cNvGrpSpPr>
          <p:nvPr/>
        </p:nvGrpSpPr>
        <p:grpSpPr bwMode="auto">
          <a:xfrm>
            <a:off x="609600" y="5775325"/>
            <a:ext cx="8534400" cy="412750"/>
            <a:chOff x="384" y="3638"/>
            <a:chExt cx="5376" cy="260"/>
          </a:xfrm>
        </p:grpSpPr>
        <p:sp>
          <p:nvSpPr>
            <p:cNvPr id="36895" name="Rectangle 142"/>
            <p:cNvSpPr>
              <a:spLocks noChangeArrowheads="1"/>
            </p:cNvSpPr>
            <p:nvPr/>
          </p:nvSpPr>
          <p:spPr bwMode="auto">
            <a:xfrm>
              <a:off x="3053" y="3648"/>
              <a:ext cx="907" cy="250"/>
            </a:xfrm>
            <a:prstGeom prst="rect">
              <a:avLst/>
            </a:prstGeom>
            <a:noFill/>
            <a:ln w="9525" algn="ctr">
              <a:noFill/>
              <a:miter lim="800000"/>
              <a:headEnd/>
              <a:tailEnd/>
            </a:ln>
          </p:spPr>
          <p:txBody>
            <a:bodyPr>
              <a:spAutoFit/>
            </a:bodyPr>
            <a:lstStyle/>
            <a:p>
              <a:pPr algn="r">
                <a:buClr>
                  <a:srgbClr val="800080"/>
                </a:buClr>
                <a:buFont typeface="Wingdings" pitchFamily="2" charset="2"/>
                <a:buNone/>
              </a:pPr>
              <a:r>
                <a:rPr lang="en-US" altLang="zh-CN" sz="2000" i="1">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sym typeface="Symbol" pitchFamily="18" charset="2"/>
                </a:rPr>
                <a:t> </a:t>
              </a:r>
              <a:r>
                <a:rPr lang="en-US" altLang="zh-CN" sz="2000" i="1">
                  <a:solidFill>
                    <a:srgbClr val="333399"/>
                  </a:solidFill>
                  <a:latin typeface="Arial" pitchFamily="34" charset="0"/>
                  <a:ea typeface="楷体_GB2312" pitchFamily="49" charset="-122"/>
                </a:rPr>
                <a:t> #</a:t>
              </a:r>
            </a:p>
          </p:txBody>
        </p:sp>
        <p:sp>
          <p:nvSpPr>
            <p:cNvPr id="36896" name="Rectangle 143"/>
            <p:cNvSpPr>
              <a:spLocks noChangeArrowheads="1"/>
            </p:cNvSpPr>
            <p:nvPr/>
          </p:nvSpPr>
          <p:spPr bwMode="auto">
            <a:xfrm>
              <a:off x="4101" y="3648"/>
              <a:ext cx="280"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rPr>
                <a:t>r1</a:t>
              </a:r>
            </a:p>
          </p:txBody>
        </p:sp>
        <p:sp>
          <p:nvSpPr>
            <p:cNvPr id="36897" name="Rectangle 157"/>
            <p:cNvSpPr>
              <a:spLocks noChangeArrowheads="1"/>
            </p:cNvSpPr>
            <p:nvPr/>
          </p:nvSpPr>
          <p:spPr bwMode="auto">
            <a:xfrm>
              <a:off x="384" y="3638"/>
              <a:ext cx="2689" cy="250"/>
            </a:xfrm>
            <a:prstGeom prst="rect">
              <a:avLst/>
            </a:prstGeom>
            <a:noFill/>
            <a:ln w="9525" algn="ctr">
              <a:noFill/>
              <a:miter lim="800000"/>
              <a:headEnd/>
              <a:tailEnd/>
            </a:ln>
          </p:spPr>
          <p:txBody>
            <a:bodyPr>
              <a:spAutoFit/>
            </a:bodyPr>
            <a:lstStyle/>
            <a:p>
              <a:pPr>
                <a:buClr>
                  <a:srgbClr val="800080"/>
                </a:buClr>
                <a:buFont typeface="Wingdings" pitchFamily="2" charset="2"/>
                <a:buNone/>
              </a:pPr>
              <a:r>
                <a:rPr kumimoji="0" lang="en-US" altLang="zh-CN" sz="2000" b="0" u="sng">
                  <a:solidFill>
                    <a:srgbClr val="333399"/>
                  </a:solidFill>
                  <a:latin typeface="Arial" pitchFamily="34" charset="0"/>
                  <a:ea typeface="楷体_GB2312" pitchFamily="49" charset="-122"/>
                  <a:sym typeface="Symbol" pitchFamily="18" charset="2"/>
                </a:rPr>
                <a:t>0 # </a:t>
              </a:r>
              <a:r>
                <a:rPr kumimoji="0" lang="en-US" altLang="zh-CN" sz="2000" b="0">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1 </a:t>
              </a:r>
              <a:r>
                <a:rPr kumimoji="0" lang="en-US" altLang="zh-CN" sz="2000" b="0" i="1" u="sng">
                  <a:solidFill>
                    <a:srgbClr val="333399"/>
                  </a:solidFill>
                  <a:latin typeface="Arial" pitchFamily="34" charset="0"/>
                  <a:ea typeface="楷体_GB2312" pitchFamily="49" charset="-122"/>
                  <a:sym typeface="Symbol" pitchFamily="18" charset="2"/>
                </a:rPr>
                <a:t>E 2</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6 +</a:t>
              </a:r>
              <a:r>
                <a:rPr kumimoji="0" lang="en-US" altLang="zh-CN" sz="2000" b="0" i="1" u="sng">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a:t>
              </a:r>
              <a:r>
                <a:rPr kumimoji="0" lang="en-US" altLang="zh-CN" sz="2000" b="0" i="1">
                  <a:solidFill>
                    <a:srgbClr val="333399"/>
                  </a:solidFill>
                  <a:latin typeface="Arial" pitchFamily="34" charset="0"/>
                  <a:ea typeface="楷体_GB2312" pitchFamily="49" charset="-122"/>
                  <a:sym typeface="Symbol" pitchFamily="18" charset="2"/>
                </a:rPr>
                <a:t> </a:t>
              </a:r>
              <a:r>
                <a:rPr kumimoji="0" lang="en-US" altLang="zh-CN" sz="2000" b="0" u="sng">
                  <a:solidFill>
                    <a:srgbClr val="333399"/>
                  </a:solidFill>
                  <a:latin typeface="Arial" pitchFamily="34" charset="0"/>
                  <a:ea typeface="楷体_GB2312" pitchFamily="49" charset="-122"/>
                  <a:sym typeface="Symbol" pitchFamily="18" charset="2"/>
                </a:rPr>
                <a:t>9 </a:t>
              </a:r>
              <a:r>
                <a:rPr kumimoji="0" lang="en-US" altLang="zh-CN" sz="2000" b="0" i="1" u="sng">
                  <a:solidFill>
                    <a:srgbClr val="333399"/>
                  </a:solidFill>
                  <a:latin typeface="Arial" pitchFamily="34" charset="0"/>
                  <a:ea typeface="楷体_GB2312" pitchFamily="49" charset="-122"/>
                  <a:sym typeface="Symbol" pitchFamily="18" charset="2"/>
                </a:rPr>
                <a:t>T</a:t>
              </a:r>
              <a:r>
                <a:rPr kumimoji="0" lang="en-US" altLang="zh-CN" sz="2000" b="0" u="sng">
                  <a:solidFill>
                    <a:srgbClr val="333399"/>
                  </a:solidFill>
                  <a:latin typeface="Arial" pitchFamily="34" charset="0"/>
                  <a:ea typeface="楷体_GB2312" pitchFamily="49" charset="-122"/>
                  <a:sym typeface="Symbol" pitchFamily="18" charset="2"/>
                </a:rPr>
                <a:t> </a:t>
              </a:r>
              <a:r>
                <a:rPr kumimoji="0" lang="en-US" altLang="zh-CN" sz="2000" b="0" i="1" u="sng">
                  <a:solidFill>
                    <a:srgbClr val="333399"/>
                  </a:solidFill>
                  <a:latin typeface="Arial" pitchFamily="34" charset="0"/>
                  <a:ea typeface="楷体_GB2312" pitchFamily="49" charset="-122"/>
                  <a:sym typeface="Symbol" pitchFamily="18" charset="2"/>
                </a:rPr>
                <a:t>15</a:t>
              </a:r>
              <a:endParaRPr kumimoji="0" lang="en-US" altLang="zh-CN" sz="2000" b="0" i="1">
                <a:solidFill>
                  <a:srgbClr val="333399"/>
                </a:solidFill>
                <a:latin typeface="Arial" pitchFamily="34" charset="0"/>
                <a:ea typeface="楷体_GB2312" pitchFamily="49" charset="-122"/>
                <a:sym typeface="Symbol" pitchFamily="18" charset="2"/>
              </a:endParaRPr>
            </a:p>
          </p:txBody>
        </p:sp>
        <p:sp>
          <p:nvSpPr>
            <p:cNvPr id="36898" name="Rectangle 182"/>
            <p:cNvSpPr>
              <a:spLocks noChangeArrowheads="1"/>
            </p:cNvSpPr>
            <p:nvPr/>
          </p:nvSpPr>
          <p:spPr bwMode="auto">
            <a:xfrm>
              <a:off x="4416" y="3657"/>
              <a:ext cx="1344" cy="231"/>
            </a:xfrm>
            <a:prstGeom prst="rect">
              <a:avLst/>
            </a:prstGeom>
            <a:noFill/>
            <a:ln w="9525" algn="ctr">
              <a:noFill/>
              <a:miter lim="800000"/>
              <a:headEnd/>
              <a:tailEnd/>
            </a:ln>
          </p:spPr>
          <p:txBody>
            <a:bodyPr>
              <a:spAutoFit/>
            </a:bodyPr>
            <a:lstStyle/>
            <a:p>
              <a:pPr>
                <a:buClr>
                  <a:srgbClr val="800080"/>
                </a:buClr>
                <a:buFont typeface="Wingdings" pitchFamily="2" charset="2"/>
                <a:buNone/>
              </a:pPr>
              <a:r>
                <a:rPr lang="en-US" altLang="zh-CN" sz="1800" b="0" i="1">
                  <a:solidFill>
                    <a:srgbClr val="333399"/>
                  </a:solidFill>
                  <a:latin typeface="Arial" pitchFamily="34" charset="0"/>
                  <a:ea typeface="楷体_GB2312" pitchFamily="49" charset="-122"/>
                  <a:sym typeface="Symbol" pitchFamily="18" charset="2"/>
                </a:rPr>
                <a:t>E</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E</a:t>
              </a:r>
              <a:r>
                <a:rPr lang="en-US" altLang="zh-CN" sz="1800" b="0" baseline="-25000">
                  <a:solidFill>
                    <a:srgbClr val="333399"/>
                  </a:solidFill>
                  <a:latin typeface="Arial" pitchFamily="34" charset="0"/>
                  <a:ea typeface="楷体_GB2312" pitchFamily="49" charset="-122"/>
                  <a:sym typeface="Symbol" pitchFamily="18" charset="2"/>
                </a:rPr>
                <a:t>1</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r>
                <a:rPr lang="en-US" altLang="zh-CN" sz="1800" b="0">
                  <a:solidFill>
                    <a:srgbClr val="333399"/>
                  </a:solidFill>
                  <a:latin typeface="Arial" pitchFamily="34" charset="0"/>
                  <a:ea typeface="楷体_GB2312" pitchFamily="49" charset="-122"/>
                  <a:sym typeface="Symbol" pitchFamily="18" charset="2"/>
                </a:rPr>
                <a:t>+</a:t>
              </a:r>
              <a:r>
                <a:rPr lang="en-US" altLang="zh-CN" sz="1800" b="0" i="1">
                  <a:solidFill>
                    <a:srgbClr val="333399"/>
                  </a:solidFill>
                  <a:latin typeface="Arial" pitchFamily="34" charset="0"/>
                  <a:ea typeface="楷体_GB2312" pitchFamily="49" charset="-122"/>
                  <a:sym typeface="Symbol" pitchFamily="18" charset="2"/>
                </a:rPr>
                <a:t>T</a:t>
              </a:r>
              <a:r>
                <a:rPr lang="en-US" altLang="zh-CN" sz="1800" i="1">
                  <a:solidFill>
                    <a:srgbClr val="333399"/>
                  </a:solidFill>
                  <a:latin typeface="Arial" pitchFamily="34" charset="0"/>
                  <a:ea typeface="楷体_GB2312" pitchFamily="49" charset="-122"/>
                </a:rPr>
                <a:t>.</a:t>
              </a:r>
              <a:r>
                <a:rPr lang="en-US" altLang="zh-CN" sz="1800" b="0" i="1">
                  <a:solidFill>
                    <a:srgbClr val="333399"/>
                  </a:solidFill>
                  <a:latin typeface="Arial" pitchFamily="34" charset="0"/>
                  <a:ea typeface="楷体_GB2312" pitchFamily="49" charset="-122"/>
                </a:rPr>
                <a:t>val</a:t>
              </a:r>
            </a:p>
          </p:txBody>
        </p:sp>
      </p:grpSp>
      <p:sp>
        <p:nvSpPr>
          <p:cNvPr id="36894" name="Rectangle 19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412665179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lide(fromBottom)">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Bottom)">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Bottom)">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slide(fromBottom)">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slide(fromBottom)">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slide(fromBottom)">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slide(fromBottom)">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84213" y="1004888"/>
            <a:ext cx="8070850" cy="519112"/>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en-US" altLang="zh-CN" sz="2800" b="0">
                <a:solidFill>
                  <a:srgbClr val="800080"/>
                </a:solidFill>
                <a:latin typeface="Arial" pitchFamily="34" charset="0"/>
                <a:ea typeface="楷体_GB2312" pitchFamily="49" charset="-122"/>
              </a:rPr>
              <a:t>L-</a:t>
            </a:r>
            <a:r>
              <a:rPr lang="zh-CN" altLang="en-US" sz="2800">
                <a:solidFill>
                  <a:srgbClr val="800080"/>
                </a:solidFill>
                <a:latin typeface="Arial" pitchFamily="34" charset="0"/>
                <a:ea typeface="楷体_GB2312" pitchFamily="49" charset="-122"/>
              </a:rPr>
              <a:t>属性文法的语义计算</a:t>
            </a:r>
          </a:p>
        </p:txBody>
      </p:sp>
      <p:sp>
        <p:nvSpPr>
          <p:cNvPr id="3789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789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789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789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7895" name="Rectangle 8"/>
          <p:cNvSpPr>
            <a:spLocks noChangeArrowheads="1"/>
          </p:cNvSpPr>
          <p:nvPr/>
        </p:nvSpPr>
        <p:spPr bwMode="auto">
          <a:xfrm>
            <a:off x="971550" y="1524000"/>
            <a:ext cx="8039100" cy="49657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采用自上而下的方式可以较方便地进行</a:t>
            </a:r>
          </a:p>
          <a:p>
            <a:pPr>
              <a:buFont typeface="Symbol" pitchFamily="18" charset="2"/>
              <a:buNone/>
            </a:pPr>
            <a:endParaRPr lang="zh-CN" altLang="en-US" sz="1000">
              <a:solidFill>
                <a:srgbClr val="800080"/>
              </a:solidFill>
              <a:latin typeface="Arial" pitchFamily="34" charset="0"/>
              <a:ea typeface="楷体_GB2312" pitchFamily="49" charset="-122"/>
            </a:endParaRPr>
          </a:p>
          <a:p>
            <a:pPr>
              <a:buFont typeface="Symbol" pitchFamily="18" charset="2"/>
              <a:buChar char="-"/>
            </a:pPr>
            <a:r>
              <a:rPr lang="zh-CN" altLang="en-US">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可以采用下列基于</a:t>
            </a:r>
            <a:r>
              <a:rPr lang="zh-CN" altLang="en-US">
                <a:solidFill>
                  <a:srgbClr val="333399"/>
                </a:solidFill>
                <a:latin typeface="Times New Roman" pitchFamily="18" charset="0"/>
                <a:ea typeface="楷体_GB2312" pitchFamily="49" charset="-122"/>
              </a:rPr>
              <a:t>深度优先后序遍历的算法</a:t>
            </a:r>
          </a:p>
          <a:p>
            <a:pPr>
              <a:buFont typeface="Symbol" pitchFamily="18" charset="2"/>
              <a:buNone/>
            </a:pPr>
            <a:r>
              <a:rPr lang="zh-CN" altLang="en-US" sz="2000">
                <a:solidFill>
                  <a:srgbClr val="333399"/>
                </a:solidFill>
                <a:latin typeface="Times New Roman" pitchFamily="18" charset="0"/>
                <a:ea typeface="楷体_GB2312" pitchFamily="49" charset="-122"/>
              </a:rPr>
              <a:t>       </a:t>
            </a:r>
            <a:r>
              <a:rPr lang="en-US" altLang="zh-CN" sz="2000">
                <a:solidFill>
                  <a:srgbClr val="333399"/>
                </a:solidFill>
                <a:latin typeface="Arial" pitchFamily="34" charset="0"/>
                <a:ea typeface="楷体_GB2312" pitchFamily="49" charset="-122"/>
              </a:rPr>
              <a:t>procedure dfvisit(</a:t>
            </a:r>
            <a:r>
              <a:rPr lang="en-US" altLang="zh-CN" sz="2000" i="1">
                <a:solidFill>
                  <a:srgbClr val="333399"/>
                </a:solidFill>
                <a:latin typeface="Arial" pitchFamily="34" charset="0"/>
                <a:ea typeface="楷体_GB2312" pitchFamily="49" charset="-122"/>
              </a:rPr>
              <a:t>n</a:t>
            </a:r>
            <a:r>
              <a:rPr lang="en-US" altLang="zh-CN" sz="2000">
                <a:solidFill>
                  <a:srgbClr val="333399"/>
                </a:solidFill>
                <a:latin typeface="Arial" pitchFamily="34" charset="0"/>
                <a:ea typeface="楷体_GB2312" pitchFamily="49" charset="-122"/>
              </a:rPr>
              <a:t>: node);</a:t>
            </a:r>
            <a:endParaRPr lang="en-US" altLang="zh-CN" sz="2000">
              <a:solidFill>
                <a:srgbClr val="333399"/>
              </a:solidFill>
              <a:latin typeface="Arial" pitchFamily="34" charset="0"/>
              <a:ea typeface="宋体" pitchFamily="2" charset="-122"/>
            </a:endParaRPr>
          </a:p>
          <a:p>
            <a:pPr algn="just">
              <a:buFont typeface="Symbol" pitchFamily="18" charset="2"/>
              <a:buNone/>
            </a:pPr>
            <a:r>
              <a:rPr lang="en-US" altLang="zh-CN" sz="2000">
                <a:solidFill>
                  <a:srgbClr val="333399"/>
                </a:solidFill>
                <a:latin typeface="Arial" pitchFamily="34" charset="0"/>
                <a:ea typeface="楷体_GB2312" pitchFamily="49" charset="-122"/>
              </a:rPr>
              <a:t>          begin</a:t>
            </a:r>
            <a:endParaRPr lang="en-US" altLang="zh-CN" sz="2000">
              <a:solidFill>
                <a:srgbClr val="333399"/>
              </a:solidFill>
              <a:latin typeface="Arial" pitchFamily="34" charset="0"/>
              <a:ea typeface="宋体" pitchFamily="2" charset="-122"/>
            </a:endParaRPr>
          </a:p>
          <a:p>
            <a:pPr algn="just">
              <a:buFont typeface="Symbol" pitchFamily="18" charset="2"/>
              <a:buNone/>
            </a:pPr>
            <a:r>
              <a:rPr lang="en-US" altLang="zh-CN" sz="2000">
                <a:solidFill>
                  <a:srgbClr val="333399"/>
                </a:solidFill>
                <a:latin typeface="Arial" pitchFamily="34" charset="0"/>
                <a:ea typeface="楷体_GB2312" pitchFamily="49" charset="-122"/>
              </a:rPr>
              <a:t>              for </a:t>
            </a:r>
            <a:r>
              <a:rPr lang="en-US" altLang="zh-CN" sz="2000" i="1">
                <a:solidFill>
                  <a:srgbClr val="333399"/>
                </a:solidFill>
                <a:latin typeface="Arial" pitchFamily="34" charset="0"/>
                <a:ea typeface="楷体_GB2312" pitchFamily="49" charset="-122"/>
              </a:rPr>
              <a:t>n </a:t>
            </a:r>
            <a:r>
              <a:rPr lang="zh-CN" altLang="en-US" sz="2000">
                <a:solidFill>
                  <a:srgbClr val="333399"/>
                </a:solidFill>
                <a:latin typeface="Arial" pitchFamily="34" charset="0"/>
                <a:ea typeface="楷体_GB2312" pitchFamily="49" charset="-122"/>
              </a:rPr>
              <a:t>的每一孩子</a:t>
            </a:r>
            <a:r>
              <a:rPr lang="en-US" altLang="zh-CN" sz="2000" i="1">
                <a:solidFill>
                  <a:srgbClr val="333399"/>
                </a:solidFill>
                <a:latin typeface="Arial" pitchFamily="34" charset="0"/>
                <a:ea typeface="楷体_GB2312" pitchFamily="49" charset="-122"/>
              </a:rPr>
              <a:t>m</a:t>
            </a:r>
            <a:r>
              <a:rPr lang="en-US" altLang="zh-CN" sz="2000">
                <a:solidFill>
                  <a:srgbClr val="333399"/>
                </a:solidFill>
                <a:latin typeface="Arial" pitchFamily="34" charset="0"/>
                <a:ea typeface="楷体_GB2312" pitchFamily="49" charset="-122"/>
              </a:rPr>
              <a:t>, </a:t>
            </a:r>
            <a:r>
              <a:rPr lang="zh-CN" altLang="en-US" sz="2000">
                <a:solidFill>
                  <a:srgbClr val="333399"/>
                </a:solidFill>
                <a:latin typeface="Arial" pitchFamily="34" charset="0"/>
                <a:ea typeface="楷体_GB2312" pitchFamily="49" charset="-122"/>
              </a:rPr>
              <a:t>从左到右 </a:t>
            </a:r>
            <a:r>
              <a:rPr lang="en-US" altLang="zh-CN" sz="2000">
                <a:solidFill>
                  <a:srgbClr val="333399"/>
                </a:solidFill>
                <a:latin typeface="Arial" pitchFamily="34" charset="0"/>
                <a:ea typeface="楷体_GB2312" pitchFamily="49" charset="-122"/>
              </a:rPr>
              <a:t>do </a:t>
            </a:r>
            <a:endParaRPr lang="en-US" altLang="zh-CN" sz="2000">
              <a:solidFill>
                <a:srgbClr val="333399"/>
              </a:solidFill>
              <a:latin typeface="Arial" pitchFamily="34" charset="0"/>
              <a:ea typeface="宋体" pitchFamily="2" charset="-122"/>
            </a:endParaRPr>
          </a:p>
          <a:p>
            <a:pPr algn="just">
              <a:buFont typeface="Symbol" pitchFamily="18" charset="2"/>
              <a:buNone/>
            </a:pPr>
            <a:r>
              <a:rPr lang="en-US" altLang="zh-CN" sz="2000">
                <a:solidFill>
                  <a:srgbClr val="333399"/>
                </a:solidFill>
                <a:latin typeface="Arial" pitchFamily="34" charset="0"/>
                <a:ea typeface="楷体_GB2312" pitchFamily="49" charset="-122"/>
              </a:rPr>
              <a:t>                    begin</a:t>
            </a:r>
            <a:endParaRPr lang="en-US" altLang="zh-CN" sz="2000">
              <a:solidFill>
                <a:srgbClr val="333399"/>
              </a:solidFill>
              <a:latin typeface="Arial" pitchFamily="34" charset="0"/>
              <a:ea typeface="宋体" pitchFamily="2" charset="-122"/>
            </a:endParaRPr>
          </a:p>
          <a:p>
            <a:pPr algn="just">
              <a:buFont typeface="Symbol" pitchFamily="18" charset="2"/>
              <a:buNone/>
            </a:pPr>
            <a:r>
              <a:rPr lang="en-US" altLang="zh-CN" sz="2000">
                <a:solidFill>
                  <a:srgbClr val="333399"/>
                </a:solidFill>
                <a:latin typeface="Arial" pitchFamily="34" charset="0"/>
                <a:ea typeface="楷体_GB2312" pitchFamily="49" charset="-122"/>
              </a:rPr>
              <a:t>                         </a:t>
            </a:r>
            <a:r>
              <a:rPr lang="zh-CN" altLang="en-US" sz="2000">
                <a:solidFill>
                  <a:srgbClr val="333399"/>
                </a:solidFill>
                <a:latin typeface="Arial" pitchFamily="34" charset="0"/>
                <a:ea typeface="楷体_GB2312" pitchFamily="49" charset="-122"/>
              </a:rPr>
              <a:t>计算 </a:t>
            </a:r>
            <a:r>
              <a:rPr lang="en-US" altLang="zh-CN" sz="2000" i="1">
                <a:solidFill>
                  <a:srgbClr val="333399"/>
                </a:solidFill>
                <a:latin typeface="Arial" pitchFamily="34" charset="0"/>
                <a:ea typeface="楷体_GB2312" pitchFamily="49" charset="-122"/>
              </a:rPr>
              <a:t>m </a:t>
            </a:r>
            <a:r>
              <a:rPr lang="zh-CN" altLang="en-US" sz="2000">
                <a:solidFill>
                  <a:srgbClr val="333399"/>
                </a:solidFill>
                <a:latin typeface="Arial" pitchFamily="34" charset="0"/>
                <a:ea typeface="楷体_GB2312" pitchFamily="49" charset="-122"/>
              </a:rPr>
              <a:t>的继承属性值</a:t>
            </a:r>
            <a:r>
              <a:rPr lang="en-US" altLang="zh-CN" sz="2000">
                <a:solidFill>
                  <a:srgbClr val="333399"/>
                </a:solidFill>
                <a:latin typeface="Arial" pitchFamily="34" charset="0"/>
                <a:ea typeface="楷体_GB2312" pitchFamily="49" charset="-122"/>
              </a:rPr>
              <a:t>;</a:t>
            </a:r>
            <a:endParaRPr lang="en-US" altLang="zh-CN" sz="2000">
              <a:solidFill>
                <a:srgbClr val="333399"/>
              </a:solidFill>
              <a:latin typeface="Arial" pitchFamily="34" charset="0"/>
              <a:ea typeface="宋体" pitchFamily="2" charset="-122"/>
            </a:endParaRPr>
          </a:p>
          <a:p>
            <a:pPr algn="just">
              <a:buFont typeface="Symbol" pitchFamily="18" charset="2"/>
              <a:buNone/>
            </a:pPr>
            <a:r>
              <a:rPr lang="en-US" altLang="zh-CN" sz="2000">
                <a:solidFill>
                  <a:srgbClr val="333399"/>
                </a:solidFill>
                <a:latin typeface="Arial" pitchFamily="34" charset="0"/>
                <a:ea typeface="楷体_GB2312" pitchFamily="49" charset="-122"/>
              </a:rPr>
              <a:t>                         dfvisit(</a:t>
            </a:r>
            <a:r>
              <a:rPr lang="en-US" altLang="zh-CN" sz="2000" i="1">
                <a:solidFill>
                  <a:srgbClr val="333399"/>
                </a:solidFill>
                <a:latin typeface="Arial" pitchFamily="34" charset="0"/>
                <a:ea typeface="楷体_GB2312" pitchFamily="49" charset="-122"/>
              </a:rPr>
              <a:t>m</a:t>
            </a:r>
            <a:r>
              <a:rPr lang="en-US" altLang="zh-CN" sz="2000">
                <a:solidFill>
                  <a:srgbClr val="333399"/>
                </a:solidFill>
                <a:latin typeface="Arial" pitchFamily="34" charset="0"/>
                <a:ea typeface="楷体_GB2312" pitchFamily="49" charset="-122"/>
              </a:rPr>
              <a:t>)</a:t>
            </a:r>
            <a:endParaRPr lang="en-US" altLang="zh-CN" sz="2000">
              <a:solidFill>
                <a:srgbClr val="333399"/>
              </a:solidFill>
              <a:latin typeface="Arial" pitchFamily="34" charset="0"/>
              <a:ea typeface="宋体" pitchFamily="2" charset="-122"/>
            </a:endParaRPr>
          </a:p>
          <a:p>
            <a:pPr algn="just">
              <a:buFont typeface="Symbol" pitchFamily="18" charset="2"/>
              <a:buNone/>
            </a:pPr>
            <a:r>
              <a:rPr lang="en-US" altLang="zh-CN" sz="2000">
                <a:solidFill>
                  <a:srgbClr val="333399"/>
                </a:solidFill>
                <a:latin typeface="Arial" pitchFamily="34" charset="0"/>
                <a:ea typeface="楷体_GB2312" pitchFamily="49" charset="-122"/>
              </a:rPr>
              <a:t>                    end;</a:t>
            </a:r>
            <a:endParaRPr lang="en-US" altLang="zh-CN" sz="2000">
              <a:solidFill>
                <a:srgbClr val="333399"/>
              </a:solidFill>
              <a:latin typeface="Arial" pitchFamily="34" charset="0"/>
              <a:ea typeface="宋体" pitchFamily="2" charset="-122"/>
            </a:endParaRPr>
          </a:p>
          <a:p>
            <a:pPr algn="just">
              <a:buFont typeface="Symbol" pitchFamily="18" charset="2"/>
              <a:buNone/>
            </a:pPr>
            <a:r>
              <a:rPr lang="en-US" altLang="zh-CN" sz="2000">
                <a:solidFill>
                  <a:srgbClr val="333399"/>
                </a:solidFill>
                <a:latin typeface="Arial" pitchFamily="34" charset="0"/>
                <a:ea typeface="楷体_GB2312" pitchFamily="49" charset="-122"/>
              </a:rPr>
              <a:t>                    </a:t>
            </a:r>
            <a:r>
              <a:rPr lang="zh-CN" altLang="en-US" sz="2000">
                <a:solidFill>
                  <a:srgbClr val="333399"/>
                </a:solidFill>
                <a:latin typeface="Arial" pitchFamily="34" charset="0"/>
                <a:ea typeface="楷体_GB2312" pitchFamily="49" charset="-122"/>
              </a:rPr>
              <a:t>计算</a:t>
            </a:r>
            <a:r>
              <a:rPr lang="en-US" altLang="zh-CN" sz="2000" i="1">
                <a:solidFill>
                  <a:srgbClr val="333399"/>
                </a:solidFill>
                <a:latin typeface="Arial" pitchFamily="34" charset="0"/>
                <a:ea typeface="楷体_GB2312" pitchFamily="49" charset="-122"/>
              </a:rPr>
              <a:t>n</a:t>
            </a:r>
            <a:r>
              <a:rPr lang="zh-CN" altLang="en-US" sz="2000">
                <a:solidFill>
                  <a:srgbClr val="333399"/>
                </a:solidFill>
                <a:latin typeface="Arial" pitchFamily="34" charset="0"/>
                <a:ea typeface="楷体_GB2312" pitchFamily="49" charset="-122"/>
              </a:rPr>
              <a:t>的综合属性值</a:t>
            </a:r>
            <a:endParaRPr lang="zh-CN" altLang="en-US" sz="2000">
              <a:solidFill>
                <a:srgbClr val="333399"/>
              </a:solidFill>
              <a:latin typeface="Arial" pitchFamily="34" charset="0"/>
              <a:ea typeface="宋体" pitchFamily="2" charset="-122"/>
            </a:endParaRPr>
          </a:p>
          <a:p>
            <a:pPr>
              <a:buFont typeface="Symbol" pitchFamily="18" charset="2"/>
              <a:buNone/>
            </a:pPr>
            <a:r>
              <a:rPr lang="zh-CN" altLang="en-US" sz="2000">
                <a:solidFill>
                  <a:srgbClr val="333399"/>
                </a:solidFill>
                <a:latin typeface="Arial" pitchFamily="34" charset="0"/>
                <a:ea typeface="楷体_GB2312" pitchFamily="49" charset="-122"/>
              </a:rPr>
              <a:t>          </a:t>
            </a:r>
            <a:r>
              <a:rPr lang="en-US" altLang="zh-CN" sz="2000">
                <a:solidFill>
                  <a:srgbClr val="333399"/>
                </a:solidFill>
                <a:latin typeface="Arial" pitchFamily="34" charset="0"/>
                <a:ea typeface="楷体_GB2312" pitchFamily="49" charset="-122"/>
              </a:rPr>
              <a:t>end </a:t>
            </a:r>
          </a:p>
          <a:p>
            <a:pPr>
              <a:buFont typeface="Symbol" pitchFamily="18" charset="2"/>
              <a:buNone/>
            </a:pPr>
            <a:endParaRPr lang="en-US" altLang="zh-CN" sz="1000">
              <a:solidFill>
                <a:srgbClr val="333399"/>
              </a:solidFill>
              <a:latin typeface="Arial" pitchFamily="34" charset="0"/>
              <a:ea typeface="楷体_GB2312" pitchFamily="49" charset="-122"/>
            </a:endParaRPr>
          </a:p>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该算法与自上而下预测分析过程对应</a:t>
            </a:r>
            <a:r>
              <a:rPr lang="en-US" altLang="zh-CN">
                <a:solidFill>
                  <a:srgbClr val="333399"/>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因此</a:t>
            </a:r>
            <a:r>
              <a:rPr lang="en-US" altLang="zh-CN">
                <a:solidFill>
                  <a:srgbClr val="333399"/>
                </a:solidFill>
                <a:latin typeface="Arial" pitchFamily="34" charset="0"/>
                <a:ea typeface="楷体_GB2312" pitchFamily="49" charset="-122"/>
              </a:rPr>
              <a:t>,</a:t>
            </a:r>
            <a:r>
              <a:rPr lang="zh-CN" altLang="en-US">
                <a:solidFill>
                  <a:srgbClr val="333399"/>
                </a:solidFill>
                <a:latin typeface="Arial" pitchFamily="34" charset="0"/>
                <a:ea typeface="楷体_GB2312" pitchFamily="49" charset="-122"/>
              </a:rPr>
              <a:t>基于 </a:t>
            </a:r>
            <a:r>
              <a:rPr lang="en-US" altLang="zh-CN" b="0">
                <a:solidFill>
                  <a:srgbClr val="333399"/>
                </a:solidFill>
                <a:latin typeface="Arial" pitchFamily="34" charset="0"/>
                <a:ea typeface="楷体_GB2312" pitchFamily="49" charset="-122"/>
              </a:rPr>
              <a:t>LL(1)</a:t>
            </a:r>
            <a:r>
              <a:rPr lang="en-US" altLang="zh-CN">
                <a:solidFill>
                  <a:srgbClr val="333399"/>
                </a:solidFill>
                <a:latin typeface="Arial" pitchFamily="34" charset="0"/>
                <a:ea typeface="楷体_GB2312" pitchFamily="49" charset="-122"/>
              </a:rPr>
              <a:t> </a:t>
            </a:r>
          </a:p>
          <a:p>
            <a:pPr>
              <a:buFont typeface="Symbol" pitchFamily="18" charset="2"/>
              <a:buNone/>
            </a:pPr>
            <a:r>
              <a:rPr lang="en-US" altLang="zh-CN">
                <a:solidFill>
                  <a:srgbClr val="333399"/>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文法的 </a:t>
            </a:r>
            <a:r>
              <a:rPr lang="en-US" altLang="zh-CN" b="0">
                <a:solidFill>
                  <a:srgbClr val="333399"/>
                </a:solidFill>
                <a:latin typeface="Arial" pitchFamily="34" charset="0"/>
                <a:ea typeface="楷体_GB2312" pitchFamily="49" charset="-122"/>
              </a:rPr>
              <a:t>L-</a:t>
            </a:r>
            <a:r>
              <a:rPr lang="zh-CN" altLang="en-US">
                <a:solidFill>
                  <a:srgbClr val="333399"/>
                </a:solidFill>
                <a:latin typeface="Arial" pitchFamily="34" charset="0"/>
                <a:ea typeface="楷体_GB2312" pitchFamily="49" charset="-122"/>
              </a:rPr>
              <a:t>属性文法可以采用这种方法进行语义计算</a:t>
            </a:r>
            <a:r>
              <a:rPr lang="en-US" altLang="zh-CN">
                <a:solidFill>
                  <a:srgbClr val="333399"/>
                </a:solidFill>
                <a:latin typeface="Arial" pitchFamily="34" charset="0"/>
                <a:ea typeface="楷体_GB2312" pitchFamily="49" charset="-122"/>
              </a:rPr>
              <a:t>.</a:t>
            </a:r>
          </a:p>
          <a:p>
            <a:pPr>
              <a:buFont typeface="Symbol" pitchFamily="18" charset="2"/>
              <a:buNone/>
            </a:pPr>
            <a:r>
              <a:rPr lang="en-US" altLang="zh-CN">
                <a:solidFill>
                  <a:srgbClr val="333399"/>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（随后将结合翻译模式的进一步讨论分析程序的构造） </a:t>
            </a:r>
          </a:p>
        </p:txBody>
      </p:sp>
      <p:sp>
        <p:nvSpPr>
          <p:cNvPr id="37896" name="Rectangle 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spTree>
    <p:extLst>
      <p:ext uri="{BB962C8B-B14F-4D97-AF65-F5344CB8AC3E}">
        <p14:creationId xmlns:p14="http://schemas.microsoft.com/office/powerpoint/2010/main" val="2233543804"/>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1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1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1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18" name="Text Box 8"/>
          <p:cNvSpPr txBox="1">
            <a:spLocks noChangeArrowheads="1"/>
          </p:cNvSpPr>
          <p:nvPr/>
        </p:nvSpPr>
        <p:spPr bwMode="auto">
          <a:xfrm>
            <a:off x="762000" y="3054350"/>
            <a:ext cx="1371600" cy="3001963"/>
          </a:xfrm>
          <a:prstGeom prst="rect">
            <a:avLst/>
          </a:prstGeom>
          <a:noFill/>
          <a:ln w="9525">
            <a:noFill/>
            <a:miter lim="800000"/>
            <a:headEnd/>
            <a:tailEnd/>
          </a:ln>
        </p:spPr>
        <p:txBody>
          <a:bodyPr>
            <a:spAutoFit/>
          </a:bodyPr>
          <a:lstStyle/>
          <a:p>
            <a:pPr>
              <a:buFont typeface="Wingdings" pitchFamily="2" charset="2"/>
              <a:buNone/>
            </a:pPr>
            <a:r>
              <a:rPr kumimoji="0" lang="zh-CN" altLang="en-US">
                <a:solidFill>
                  <a:srgbClr val="800080"/>
                </a:solidFill>
                <a:latin typeface="Arial" pitchFamily="34" charset="0"/>
                <a:ea typeface="楷体_GB2312" pitchFamily="49" charset="-122"/>
                <a:sym typeface="Symbol" pitchFamily="18" charset="2"/>
              </a:rPr>
              <a:t>产生式</a:t>
            </a:r>
            <a:endParaRPr kumimoji="0" lang="zh-CN" altLang="en-US" b="0">
              <a:solidFill>
                <a:srgbClr val="800080"/>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endParaRPr kumimoji="0" lang="zh-CN" altLang="en-US" sz="10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N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S</a:t>
            </a:r>
            <a:endParaRPr lang="en-US" altLang="zh-CN" sz="2000" b="0" baseline="-25000">
              <a:solidFill>
                <a:srgbClr val="333399"/>
              </a:solidFill>
              <a:latin typeface="Arial" pitchFamily="34" charset="0"/>
              <a:ea typeface="楷体_GB2312" pitchFamily="49" charset="-122"/>
              <a:sym typeface="Symbol" pitchFamily="18" charset="2"/>
            </a:endParaRPr>
          </a:p>
          <a:p>
            <a:pPr>
              <a:buFont typeface="Wingdings" pitchFamily="2" charset="2"/>
              <a:buNone/>
            </a:pPr>
            <a:endParaRPr lang="en-US" altLang="zh-CN" sz="1000" b="0" baseline="-2500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BS</a:t>
            </a:r>
            <a:r>
              <a:rPr lang="en-US" altLang="zh-CN" sz="2000" b="0" baseline="-25000">
                <a:solidFill>
                  <a:srgbClr val="333399"/>
                </a:solidFill>
                <a:latin typeface="Arial" pitchFamily="34" charset="0"/>
                <a:ea typeface="楷体_GB2312" pitchFamily="49" charset="-122"/>
                <a:sym typeface="Symbol" pitchFamily="18" charset="2"/>
              </a:rPr>
              <a:t>1</a:t>
            </a:r>
            <a:endParaRPr lang="en-US" altLang="zh-CN" sz="1000" b="0" i="1" baseline="-25000">
              <a:solidFill>
                <a:srgbClr val="333399"/>
              </a:solidFill>
              <a:latin typeface="Arial" pitchFamily="34" charset="0"/>
              <a:ea typeface="楷体_GB2312" pitchFamily="49" charset="-122"/>
              <a:sym typeface="Symbol" pitchFamily="18" charset="2"/>
            </a:endParaRPr>
          </a:p>
          <a:p>
            <a:pPr>
              <a:buFont typeface="Wingdings" pitchFamily="2" charset="2"/>
              <a:buNone/>
            </a:pPr>
            <a:endParaRPr lang="en-US" altLang="zh-CN" sz="2000" b="0" i="1">
              <a:solidFill>
                <a:srgbClr val="333399"/>
              </a:solidFill>
              <a:latin typeface="Arial" pitchFamily="34" charset="0"/>
              <a:ea typeface="楷体_GB2312" pitchFamily="49" charset="-122"/>
              <a:sym typeface="Symbol" pitchFamily="18" charset="2"/>
            </a:endParaRPr>
          </a:p>
          <a:p>
            <a:pPr>
              <a:buFont typeface="Wingdings" pitchFamily="2" charset="2"/>
              <a:buNone/>
            </a:pPr>
            <a:endParaRPr lang="en-US" altLang="zh-CN" sz="1000" b="0" i="1">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a:t>
            </a:r>
          </a:p>
          <a:p>
            <a:pPr>
              <a:buFont typeface="Wingdings" pitchFamily="2" charset="2"/>
              <a:buNone/>
            </a:pPr>
            <a:endParaRPr kumimoji="0" lang="en-US" altLang="zh-CN" sz="1000" i="1">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 </a:t>
            </a:r>
            <a:r>
              <a:rPr lang="en-US" altLang="zh-CN" sz="2000" b="0">
                <a:solidFill>
                  <a:srgbClr val="333399"/>
                </a:solidFill>
                <a:latin typeface="Arial" pitchFamily="34" charset="0"/>
                <a:ea typeface="华文行楷" pitchFamily="2" charset="-122"/>
                <a:sym typeface="Symbol" pitchFamily="18" charset="2"/>
              </a:rPr>
              <a:t> </a:t>
            </a:r>
            <a:r>
              <a:rPr lang="en-US" altLang="zh-CN" sz="2000" b="0" i="1">
                <a:solidFill>
                  <a:srgbClr val="333399"/>
                </a:solidFill>
                <a:latin typeface="Arial" pitchFamily="34" charset="0"/>
                <a:ea typeface="华文行楷" pitchFamily="2" charset="-122"/>
                <a:sym typeface="Symbol" pitchFamily="18" charset="2"/>
              </a:rPr>
              <a:t>0</a:t>
            </a:r>
          </a:p>
          <a:p>
            <a:pPr>
              <a:buFont typeface="Wingdings" pitchFamily="2" charset="2"/>
              <a:buNone/>
            </a:pPr>
            <a:endParaRPr lang="en-US" altLang="zh-CN" sz="1000" b="0" i="1" u="sng">
              <a:solidFill>
                <a:srgbClr val="333399"/>
              </a:solidFill>
              <a:latin typeface="Arial" pitchFamily="34" charset="0"/>
              <a:ea typeface="华文行楷" pitchFamily="2"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 </a:t>
            </a: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1</a:t>
            </a:r>
          </a:p>
        </p:txBody>
      </p:sp>
      <p:sp>
        <p:nvSpPr>
          <p:cNvPr id="38919" name="Text Box 9"/>
          <p:cNvSpPr txBox="1">
            <a:spLocks noChangeArrowheads="1"/>
          </p:cNvSpPr>
          <p:nvPr/>
        </p:nvSpPr>
        <p:spPr bwMode="auto">
          <a:xfrm>
            <a:off x="2185988" y="3048000"/>
            <a:ext cx="2919412" cy="3014663"/>
          </a:xfrm>
          <a:prstGeom prst="rect">
            <a:avLst/>
          </a:prstGeom>
          <a:noFill/>
          <a:ln w="9525">
            <a:noFill/>
            <a:miter lim="800000"/>
            <a:headEnd/>
            <a:tailEnd/>
          </a:ln>
        </p:spPr>
        <p:txBody>
          <a:bodyPr>
            <a:spAutoFit/>
          </a:bodyPr>
          <a:lstStyle/>
          <a:p>
            <a:pPr>
              <a:buFont typeface="Wingdings" pitchFamily="2" charset="2"/>
              <a:buNone/>
            </a:pPr>
            <a:r>
              <a:rPr kumimoji="0" lang="zh-CN" altLang="en-US">
                <a:solidFill>
                  <a:srgbClr val="800080"/>
                </a:solidFill>
                <a:latin typeface="Arial" pitchFamily="34" charset="0"/>
                <a:ea typeface="楷体_GB2312" pitchFamily="49" charset="-122"/>
                <a:sym typeface="Symbol" pitchFamily="18" charset="2"/>
              </a:rPr>
              <a:t>语义动作</a:t>
            </a:r>
          </a:p>
          <a:p>
            <a:pPr>
              <a:buFont typeface="Wingdings" pitchFamily="2" charset="2"/>
              <a:buNone/>
            </a:pPr>
            <a:endParaRPr kumimoji="0" lang="zh-CN" altLang="en-US" sz="8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 =1</a:t>
            </a:r>
            <a:r>
              <a:rPr lang="zh-CN" altLang="en-US"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p</a:t>
            </a:r>
            <a:r>
              <a:rPr lang="en-US" altLang="zh-CN" sz="2000" b="0" i="1">
                <a:solidFill>
                  <a:srgbClr val="333399"/>
                </a:solidFill>
                <a:latin typeface="Arial" pitchFamily="34" charset="0"/>
                <a:ea typeface="楷体_GB2312" pitchFamily="49" charset="-122"/>
              </a:rPr>
              <a:t>rint(</a:t>
            </a:r>
            <a:r>
              <a:rPr lang="en-US" altLang="zh-CN" sz="2000" b="0" i="1">
                <a:solidFill>
                  <a:srgbClr val="333399"/>
                </a:solidFill>
                <a:latin typeface="Arial" pitchFamily="34" charset="0"/>
                <a:ea typeface="楷体_GB2312" pitchFamily="49" charset="-122"/>
                <a:sym typeface="Symbol" pitchFamily="18" charset="2"/>
              </a:rPr>
              <a:t>S</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i="1">
                <a:solidFill>
                  <a:srgbClr val="333399"/>
                </a:solidFill>
                <a:latin typeface="Arial" pitchFamily="34" charset="0"/>
                <a:ea typeface="楷体_GB2312" pitchFamily="49" charset="-122"/>
              </a:rPr>
              <a:t>)</a:t>
            </a:r>
            <a:r>
              <a:rPr lang="en-US" altLang="zh-CN" b="0" i="1">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kumimoji="0"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f+1</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f</a:t>
            </a:r>
            <a:r>
              <a:rPr lang="en-US" altLang="zh-CN" sz="2000" b="0">
                <a:solidFill>
                  <a:srgbClr val="333399"/>
                </a:solidFill>
                <a:latin typeface="Arial" pitchFamily="34" charset="0"/>
                <a:ea typeface="楷体_GB2312" pitchFamily="49" charset="-122"/>
              </a:rPr>
              <a:t>; </a:t>
            </a:r>
          </a:p>
          <a:p>
            <a:pPr>
              <a:buFont typeface="Wingdings" pitchFamily="2" charset="2"/>
              <a:buNone/>
            </a:pP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b="0" baseline="-25000">
                <a:solidFill>
                  <a:srgbClr val="333399"/>
                </a:solidFill>
                <a:latin typeface="Arial" pitchFamily="34" charset="0"/>
                <a:ea typeface="楷体_GB2312" pitchFamily="49" charset="-122"/>
                <a:sym typeface="Symbol" pitchFamily="18" charset="2"/>
              </a:rPr>
              <a:t>1</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a:t>
            </a:r>
            <a:r>
              <a:rPr lang="en-US" altLang="zh-CN" sz="2000" b="0">
                <a:solidFill>
                  <a:srgbClr val="333399"/>
                </a:solidFill>
                <a:latin typeface="Arial" pitchFamily="34" charset="0"/>
                <a:ea typeface="楷体_GB2312" pitchFamily="49" charset="-122"/>
              </a:rPr>
              <a:t>+</a:t>
            </a:r>
            <a:r>
              <a:rPr lang="en-US" altLang="zh-CN" sz="2000" b="0" i="1">
                <a:solidFill>
                  <a:srgbClr val="333399"/>
                </a:solidFill>
                <a:latin typeface="Arial" pitchFamily="34" charset="0"/>
                <a:ea typeface="楷体_GB2312" pitchFamily="49" charset="-122"/>
                <a:sym typeface="Symbol" pitchFamily="18" charset="2"/>
              </a:rPr>
              <a:t>B</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S</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a:t>
            </a:r>
            <a:r>
              <a:rPr lang="en-US" altLang="zh-CN" sz="2000" b="0" i="1">
                <a:solidFill>
                  <a:srgbClr val="333399"/>
                </a:solidFill>
                <a:latin typeface="Arial" pitchFamily="34" charset="0"/>
                <a:ea typeface="楷体_GB2312" pitchFamily="49" charset="-122"/>
                <a:sym typeface="Symbol" pitchFamily="18" charset="2"/>
              </a:rPr>
              <a:t>0</a:t>
            </a:r>
            <a:r>
              <a:rPr lang="en-US" altLang="zh-CN" sz="2000" b="0">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0 </a:t>
            </a:r>
            <a:r>
              <a:rPr lang="en-US" altLang="zh-CN" sz="2000" b="0">
                <a:solidFill>
                  <a:srgbClr val="333399"/>
                </a:solidFill>
                <a:latin typeface="Arial" pitchFamily="34" charset="0"/>
                <a:ea typeface="楷体_GB2312" pitchFamily="49" charset="-122"/>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B</a:t>
            </a:r>
            <a:r>
              <a:rPr lang="en-US" altLang="zh-CN" sz="2000" i="1">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v </a:t>
            </a:r>
            <a:r>
              <a:rPr lang="en-US" altLang="zh-CN" sz="2000" b="0">
                <a:solidFill>
                  <a:srgbClr val="333399"/>
                </a:solidFill>
                <a:latin typeface="Arial" pitchFamily="34" charset="0"/>
                <a:ea typeface="楷体_GB2312" pitchFamily="49" charset="-122"/>
              </a:rPr>
              <a:t>:= 2</a:t>
            </a:r>
            <a:r>
              <a:rPr lang="en-US" altLang="zh-CN" sz="2000" b="0" baseline="30000">
                <a:solidFill>
                  <a:srgbClr val="333399"/>
                </a:solidFill>
                <a:latin typeface="Arial" pitchFamily="34" charset="0"/>
                <a:ea typeface="楷体_GB2312" pitchFamily="49" charset="-122"/>
              </a:rPr>
              <a:t>-</a:t>
            </a:r>
            <a:r>
              <a:rPr lang="en-US" altLang="zh-CN" sz="2000" b="0" i="1" baseline="30000">
                <a:solidFill>
                  <a:srgbClr val="333399"/>
                </a:solidFill>
                <a:latin typeface="Arial" pitchFamily="34" charset="0"/>
                <a:ea typeface="楷体_GB2312" pitchFamily="49" charset="-122"/>
                <a:sym typeface="Symbol" pitchFamily="18" charset="2"/>
              </a:rPr>
              <a:t>B</a:t>
            </a:r>
            <a:r>
              <a:rPr lang="en-US" altLang="zh-CN" sz="2000" baseline="30000">
                <a:solidFill>
                  <a:srgbClr val="333399"/>
                </a:solidFill>
                <a:latin typeface="Arial" pitchFamily="34" charset="0"/>
                <a:ea typeface="楷体_GB2312" pitchFamily="49" charset="-122"/>
                <a:sym typeface="Symbol" pitchFamily="18" charset="2"/>
              </a:rPr>
              <a:t>.</a:t>
            </a:r>
            <a:r>
              <a:rPr lang="en-US" altLang="zh-CN" sz="2000" b="0" i="1" baseline="30000">
                <a:solidFill>
                  <a:srgbClr val="333399"/>
                </a:solidFill>
                <a:latin typeface="Arial" pitchFamily="34" charset="0"/>
                <a:ea typeface="楷体_GB2312" pitchFamily="49" charset="-122"/>
              </a:rPr>
              <a:t>f</a:t>
            </a:r>
            <a:r>
              <a:rPr lang="en-US" altLang="zh-CN" sz="2000" b="0">
                <a:solidFill>
                  <a:srgbClr val="333399"/>
                </a:solidFill>
                <a:latin typeface="Arial" pitchFamily="34" charset="0"/>
                <a:ea typeface="楷体_GB2312" pitchFamily="49" charset="-122"/>
              </a:rPr>
              <a:t> </a:t>
            </a:r>
            <a:r>
              <a:rPr lang="en-US" altLang="zh-CN" sz="2000" b="0">
                <a:solidFill>
                  <a:srgbClr val="333399"/>
                </a:solidFill>
                <a:latin typeface="Arial" pitchFamily="34" charset="0"/>
                <a:ea typeface="楷体_GB2312" pitchFamily="49" charset="-122"/>
                <a:sym typeface="Symbol" pitchFamily="18" charset="2"/>
              </a:rPr>
              <a:t>}</a:t>
            </a:r>
          </a:p>
        </p:txBody>
      </p:sp>
      <p:sp>
        <p:nvSpPr>
          <p:cNvPr id="38920" name="Rectangle 12"/>
          <p:cNvSpPr>
            <a:spLocks noChangeArrowheads="1"/>
          </p:cNvSpPr>
          <p:nvPr/>
        </p:nvSpPr>
        <p:spPr bwMode="auto">
          <a:xfrm>
            <a:off x="762000" y="2362200"/>
            <a:ext cx="8229600" cy="457200"/>
          </a:xfrm>
          <a:prstGeom prst="rect">
            <a:avLst/>
          </a:prstGeom>
          <a:noFill/>
          <a:ln w="9525">
            <a:noFill/>
            <a:miter lim="800000"/>
            <a:headEnd/>
            <a:tailEnd/>
          </a:ln>
        </p:spPr>
        <p:txBody>
          <a:bodyPr>
            <a:spAutoFit/>
          </a:bodyPr>
          <a:lstStyle/>
          <a:p>
            <a:pPr>
              <a:buFont typeface="Symbol" pitchFamily="18" charset="2"/>
              <a:buChar char="-"/>
            </a:pPr>
            <a:r>
              <a:rPr lang="en-US" altLang="zh-CN">
                <a:solidFill>
                  <a:srgbClr val="800080"/>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考虑对于下列</a:t>
            </a:r>
            <a:r>
              <a:rPr lang="en-US" altLang="zh-CN" b="0">
                <a:solidFill>
                  <a:srgbClr val="333399"/>
                </a:solidFill>
                <a:latin typeface="Arial" pitchFamily="34" charset="0"/>
                <a:ea typeface="楷体_GB2312" pitchFamily="49" charset="-122"/>
              </a:rPr>
              <a:t>L-</a:t>
            </a:r>
            <a:r>
              <a:rPr lang="zh-CN" altLang="en-US">
                <a:solidFill>
                  <a:srgbClr val="333399"/>
                </a:solidFill>
                <a:latin typeface="Arial" pitchFamily="34" charset="0"/>
                <a:ea typeface="楷体_GB2312" pitchFamily="49" charset="-122"/>
              </a:rPr>
              <a:t>属性文法，输入串为 </a:t>
            </a:r>
            <a:r>
              <a:rPr lang="en-US" altLang="zh-CN">
                <a:solidFill>
                  <a:srgbClr val="800080"/>
                </a:solidFill>
                <a:latin typeface="Arial" pitchFamily="34" charset="0"/>
                <a:ea typeface="楷体_GB2312" pitchFamily="49" charset="-122"/>
              </a:rPr>
              <a:t>.101</a:t>
            </a:r>
            <a:r>
              <a:rPr lang="en-US" altLang="zh-CN">
                <a:solidFill>
                  <a:srgbClr val="333399"/>
                </a:solidFill>
                <a:latin typeface="Arial" pitchFamily="34" charset="0"/>
                <a:ea typeface="楷体_GB2312" pitchFamily="49" charset="-122"/>
              </a:rPr>
              <a:t> </a:t>
            </a:r>
            <a:r>
              <a:rPr lang="zh-CN" altLang="en-US">
                <a:solidFill>
                  <a:srgbClr val="333399"/>
                </a:solidFill>
                <a:latin typeface="Arial" pitchFamily="34" charset="0"/>
                <a:ea typeface="楷体_GB2312" pitchFamily="49" charset="-122"/>
              </a:rPr>
              <a:t>时的计算过程</a:t>
            </a:r>
            <a:endParaRPr lang="zh-CN" altLang="en-US">
              <a:solidFill>
                <a:srgbClr val="800080"/>
              </a:solidFill>
              <a:latin typeface="Arial" pitchFamily="34" charset="0"/>
              <a:ea typeface="楷体_GB2312" pitchFamily="49" charset="-122"/>
            </a:endParaRPr>
          </a:p>
        </p:txBody>
      </p:sp>
      <p:sp>
        <p:nvSpPr>
          <p:cNvPr id="38921" name="Text Box 14"/>
          <p:cNvSpPr txBox="1">
            <a:spLocks noChangeArrowheads="1"/>
          </p:cNvSpPr>
          <p:nvPr/>
        </p:nvSpPr>
        <p:spPr bwMode="auto">
          <a:xfrm>
            <a:off x="463550" y="1295400"/>
            <a:ext cx="8070850" cy="946150"/>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333399"/>
                </a:solidFill>
                <a:latin typeface="楷体_GB2312" pitchFamily="49" charset="-122"/>
                <a:ea typeface="楷体_GB2312" pitchFamily="49" charset="-122"/>
              </a:rPr>
              <a:t>采用</a:t>
            </a:r>
            <a:r>
              <a:rPr lang="zh-CN" altLang="en-US" sz="2800">
                <a:solidFill>
                  <a:srgbClr val="333399"/>
                </a:solidFill>
                <a:latin typeface="Arial" pitchFamily="34" charset="0"/>
                <a:ea typeface="楷体_GB2312" pitchFamily="49" charset="-122"/>
              </a:rPr>
              <a:t>基于</a:t>
            </a:r>
            <a:r>
              <a:rPr lang="zh-CN" altLang="en-US" sz="2800">
                <a:solidFill>
                  <a:srgbClr val="333399"/>
                </a:solidFill>
                <a:latin typeface="Times New Roman" pitchFamily="18" charset="0"/>
                <a:ea typeface="楷体_GB2312" pitchFamily="49" charset="-122"/>
              </a:rPr>
              <a:t>深度优先后序遍历算法进行 </a:t>
            </a:r>
            <a:r>
              <a:rPr lang="en-US" altLang="zh-CN" sz="2800" b="0">
                <a:solidFill>
                  <a:srgbClr val="333399"/>
                </a:solidFill>
                <a:latin typeface="Arial" pitchFamily="34" charset="0"/>
                <a:ea typeface="楷体_GB2312" pitchFamily="49" charset="-122"/>
              </a:rPr>
              <a:t>L-</a:t>
            </a:r>
            <a:r>
              <a:rPr lang="zh-CN" altLang="en-US" sz="2800">
                <a:solidFill>
                  <a:srgbClr val="333399"/>
                </a:solidFill>
                <a:latin typeface="Arial" pitchFamily="34" charset="0"/>
                <a:ea typeface="楷体_GB2312" pitchFamily="49" charset="-122"/>
              </a:rPr>
              <a:t>属性文</a:t>
            </a:r>
          </a:p>
          <a:p>
            <a:pPr>
              <a:buFont typeface="Wingdings" pitchFamily="2" charset="2"/>
              <a:buNone/>
            </a:pPr>
            <a:r>
              <a:rPr lang="zh-CN" altLang="en-US" sz="2800">
                <a:solidFill>
                  <a:srgbClr val="333399"/>
                </a:solidFill>
                <a:latin typeface="Arial" pitchFamily="34" charset="0"/>
                <a:ea typeface="楷体_GB2312" pitchFamily="49" charset="-122"/>
              </a:rPr>
              <a:t>     法的语义计算</a:t>
            </a:r>
            <a:r>
              <a:rPr lang="zh-CN" altLang="en-US" sz="2800">
                <a:solidFill>
                  <a:srgbClr val="800080"/>
                </a:solidFill>
                <a:latin typeface="Arial" pitchFamily="34" charset="0"/>
                <a:ea typeface="楷体_GB2312" pitchFamily="49" charset="-122"/>
              </a:rPr>
              <a:t>举例</a:t>
            </a:r>
          </a:p>
        </p:txBody>
      </p:sp>
      <p:sp>
        <p:nvSpPr>
          <p:cNvPr id="581647" name="Rectangle 15"/>
          <p:cNvSpPr>
            <a:spLocks noChangeArrowheads="1"/>
          </p:cNvSpPr>
          <p:nvPr/>
        </p:nvSpPr>
        <p:spPr bwMode="auto">
          <a:xfrm>
            <a:off x="5092700" y="3094038"/>
            <a:ext cx="782638"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S</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rPr>
              <a:t>f</a:t>
            </a:r>
            <a:r>
              <a:rPr lang="en-US" altLang="zh-CN" sz="2000" b="0">
                <a:solidFill>
                  <a:srgbClr val="800080"/>
                </a:solidFill>
                <a:latin typeface="Arial" pitchFamily="34" charset="0"/>
                <a:ea typeface="楷体_GB2312" pitchFamily="49" charset="-122"/>
              </a:rPr>
              <a:t>=1</a:t>
            </a:r>
          </a:p>
        </p:txBody>
      </p:sp>
      <p:sp>
        <p:nvSpPr>
          <p:cNvPr id="581648" name="Rectangle 16"/>
          <p:cNvSpPr>
            <a:spLocks noChangeArrowheads="1"/>
          </p:cNvSpPr>
          <p:nvPr/>
        </p:nvSpPr>
        <p:spPr bwMode="auto">
          <a:xfrm>
            <a:off x="6061075" y="3719513"/>
            <a:ext cx="922338"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S</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f </a:t>
            </a:r>
            <a:r>
              <a:rPr lang="en-US" altLang="zh-CN" sz="2000" b="0">
                <a:solidFill>
                  <a:srgbClr val="800080"/>
                </a:solidFill>
                <a:latin typeface="Arial" pitchFamily="34" charset="0"/>
                <a:ea typeface="楷体_GB2312" pitchFamily="49" charset="-122"/>
              </a:rPr>
              <a:t>= 2</a:t>
            </a:r>
          </a:p>
        </p:txBody>
      </p:sp>
      <p:sp>
        <p:nvSpPr>
          <p:cNvPr id="581649" name="Rectangle 17"/>
          <p:cNvSpPr>
            <a:spLocks noChangeArrowheads="1"/>
          </p:cNvSpPr>
          <p:nvPr/>
        </p:nvSpPr>
        <p:spPr bwMode="auto">
          <a:xfrm>
            <a:off x="6137275" y="4344988"/>
            <a:ext cx="782638"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B</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f</a:t>
            </a:r>
            <a:r>
              <a:rPr lang="en-US" altLang="zh-CN" sz="2000" b="0">
                <a:solidFill>
                  <a:srgbClr val="800080"/>
                </a:solidFill>
                <a:latin typeface="Arial" pitchFamily="34" charset="0"/>
                <a:ea typeface="楷体_GB2312" pitchFamily="49" charset="-122"/>
              </a:rPr>
              <a:t>=2</a:t>
            </a:r>
          </a:p>
        </p:txBody>
      </p:sp>
      <p:sp>
        <p:nvSpPr>
          <p:cNvPr id="581651" name="Rectangle 19"/>
          <p:cNvSpPr>
            <a:spLocks noChangeArrowheads="1"/>
          </p:cNvSpPr>
          <p:nvPr/>
        </p:nvSpPr>
        <p:spPr bwMode="auto">
          <a:xfrm>
            <a:off x="6823075" y="4954588"/>
            <a:ext cx="922338"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B</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f </a:t>
            </a:r>
            <a:r>
              <a:rPr lang="en-US" altLang="zh-CN" sz="2000" b="0">
                <a:solidFill>
                  <a:srgbClr val="800080"/>
                </a:solidFill>
                <a:latin typeface="Arial" pitchFamily="34" charset="0"/>
                <a:ea typeface="楷体_GB2312" pitchFamily="49" charset="-122"/>
              </a:rPr>
              <a:t>= 3</a:t>
            </a:r>
          </a:p>
        </p:txBody>
      </p:sp>
      <p:sp>
        <p:nvSpPr>
          <p:cNvPr id="581653" name="Rectangle 21"/>
          <p:cNvSpPr>
            <a:spLocks noChangeArrowheads="1"/>
          </p:cNvSpPr>
          <p:nvPr/>
        </p:nvSpPr>
        <p:spPr bwMode="auto">
          <a:xfrm>
            <a:off x="6061075" y="4954588"/>
            <a:ext cx="839788"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B</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v</a:t>
            </a:r>
            <a:r>
              <a:rPr lang="en-US" altLang="zh-CN" sz="2000" b="0">
                <a:solidFill>
                  <a:srgbClr val="800080"/>
                </a:solidFill>
                <a:latin typeface="Arial" pitchFamily="34" charset="0"/>
                <a:ea typeface="楷体_GB2312" pitchFamily="49" charset="-122"/>
              </a:rPr>
              <a:t>=0</a:t>
            </a:r>
          </a:p>
        </p:txBody>
      </p:sp>
      <p:sp>
        <p:nvSpPr>
          <p:cNvPr id="581657" name="Rectangle 25"/>
          <p:cNvSpPr>
            <a:spLocks noChangeArrowheads="1"/>
          </p:cNvSpPr>
          <p:nvPr/>
        </p:nvSpPr>
        <p:spPr bwMode="auto">
          <a:xfrm>
            <a:off x="6338888" y="5624513"/>
            <a:ext cx="1473200"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B</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v </a:t>
            </a:r>
            <a:r>
              <a:rPr lang="en-US" altLang="zh-CN" sz="2000" b="0">
                <a:solidFill>
                  <a:srgbClr val="800080"/>
                </a:solidFill>
                <a:latin typeface="Arial" pitchFamily="34" charset="0"/>
                <a:ea typeface="楷体_GB2312" pitchFamily="49" charset="-122"/>
              </a:rPr>
              <a:t>= 0.125</a:t>
            </a:r>
          </a:p>
        </p:txBody>
      </p:sp>
      <p:sp>
        <p:nvSpPr>
          <p:cNvPr id="581659" name="Rectangle 27"/>
          <p:cNvSpPr>
            <a:spLocks noChangeArrowheads="1"/>
          </p:cNvSpPr>
          <p:nvPr/>
        </p:nvSpPr>
        <p:spPr bwMode="auto">
          <a:xfrm>
            <a:off x="5103813" y="4344988"/>
            <a:ext cx="1050925"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B</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v</a:t>
            </a:r>
            <a:r>
              <a:rPr lang="en-US" altLang="zh-CN" sz="2000" b="0">
                <a:solidFill>
                  <a:srgbClr val="800080"/>
                </a:solidFill>
                <a:latin typeface="Arial" pitchFamily="34" charset="0"/>
                <a:ea typeface="楷体_GB2312" pitchFamily="49" charset="-122"/>
              </a:rPr>
              <a:t>=0.5</a:t>
            </a:r>
          </a:p>
        </p:txBody>
      </p:sp>
      <p:sp>
        <p:nvSpPr>
          <p:cNvPr id="581662" name="Rectangle 30"/>
          <p:cNvSpPr>
            <a:spLocks noChangeArrowheads="1"/>
          </p:cNvSpPr>
          <p:nvPr/>
        </p:nvSpPr>
        <p:spPr bwMode="auto">
          <a:xfrm>
            <a:off x="7218363" y="2997200"/>
            <a:ext cx="1481137"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p</a:t>
            </a:r>
            <a:r>
              <a:rPr lang="en-US" altLang="zh-CN" sz="2000" b="0" i="1">
                <a:solidFill>
                  <a:srgbClr val="800080"/>
                </a:solidFill>
                <a:latin typeface="Arial" pitchFamily="34" charset="0"/>
                <a:ea typeface="楷体_GB2312" pitchFamily="49" charset="-122"/>
              </a:rPr>
              <a:t>rint(</a:t>
            </a:r>
            <a:r>
              <a:rPr lang="en-US" altLang="zh-CN" sz="2000" b="0">
                <a:solidFill>
                  <a:srgbClr val="800080"/>
                </a:solidFill>
                <a:latin typeface="Arial" pitchFamily="34" charset="0"/>
                <a:ea typeface="楷体_GB2312" pitchFamily="49" charset="-122"/>
              </a:rPr>
              <a:t>0.625</a:t>
            </a:r>
            <a:r>
              <a:rPr lang="en-US" altLang="zh-CN" sz="2000" b="0" i="1">
                <a:solidFill>
                  <a:srgbClr val="800080"/>
                </a:solidFill>
                <a:latin typeface="Arial" pitchFamily="34" charset="0"/>
                <a:ea typeface="楷体_GB2312" pitchFamily="49" charset="-122"/>
              </a:rPr>
              <a:t>)</a:t>
            </a:r>
          </a:p>
        </p:txBody>
      </p:sp>
      <p:sp>
        <p:nvSpPr>
          <p:cNvPr id="581663" name="Rectangle 31"/>
          <p:cNvSpPr>
            <a:spLocks noChangeArrowheads="1"/>
          </p:cNvSpPr>
          <p:nvPr/>
        </p:nvSpPr>
        <p:spPr bwMode="auto">
          <a:xfrm>
            <a:off x="5092700" y="3719513"/>
            <a:ext cx="782638"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B</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rPr>
              <a:t>f</a:t>
            </a:r>
            <a:r>
              <a:rPr lang="en-US" altLang="zh-CN" sz="2000" b="0">
                <a:solidFill>
                  <a:srgbClr val="800080"/>
                </a:solidFill>
                <a:latin typeface="Arial" pitchFamily="34" charset="0"/>
                <a:ea typeface="楷体_GB2312" pitchFamily="49" charset="-122"/>
              </a:rPr>
              <a:t>=1</a:t>
            </a:r>
          </a:p>
        </p:txBody>
      </p:sp>
      <p:sp>
        <p:nvSpPr>
          <p:cNvPr id="581664" name="Rectangle 32"/>
          <p:cNvSpPr>
            <a:spLocks noChangeArrowheads="1"/>
          </p:cNvSpPr>
          <p:nvPr/>
        </p:nvSpPr>
        <p:spPr bwMode="auto">
          <a:xfrm>
            <a:off x="6845300" y="4344988"/>
            <a:ext cx="922338"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S</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f </a:t>
            </a:r>
            <a:r>
              <a:rPr lang="en-US" altLang="zh-CN" sz="2000" b="0">
                <a:solidFill>
                  <a:srgbClr val="800080"/>
                </a:solidFill>
                <a:latin typeface="Arial" pitchFamily="34" charset="0"/>
                <a:ea typeface="楷体_GB2312" pitchFamily="49" charset="-122"/>
              </a:rPr>
              <a:t>= 3</a:t>
            </a:r>
          </a:p>
        </p:txBody>
      </p:sp>
      <p:sp>
        <p:nvSpPr>
          <p:cNvPr id="581666" name="Rectangle 34"/>
          <p:cNvSpPr>
            <a:spLocks noChangeArrowheads="1"/>
          </p:cNvSpPr>
          <p:nvPr/>
        </p:nvSpPr>
        <p:spPr bwMode="auto">
          <a:xfrm>
            <a:off x="8243888" y="5624513"/>
            <a:ext cx="839787"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S</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v</a:t>
            </a:r>
            <a:r>
              <a:rPr lang="en-US" altLang="zh-CN" sz="2000" b="0">
                <a:solidFill>
                  <a:srgbClr val="800080"/>
                </a:solidFill>
                <a:latin typeface="Arial" pitchFamily="34" charset="0"/>
                <a:ea typeface="楷体_GB2312" pitchFamily="49" charset="-122"/>
              </a:rPr>
              <a:t>=0</a:t>
            </a:r>
          </a:p>
        </p:txBody>
      </p:sp>
      <p:sp>
        <p:nvSpPr>
          <p:cNvPr id="581668" name="Rectangle 36"/>
          <p:cNvSpPr>
            <a:spLocks noChangeArrowheads="1"/>
          </p:cNvSpPr>
          <p:nvPr/>
        </p:nvSpPr>
        <p:spPr bwMode="auto">
          <a:xfrm>
            <a:off x="7775575" y="4344988"/>
            <a:ext cx="1333500"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S</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v</a:t>
            </a:r>
            <a:r>
              <a:rPr lang="en-US" altLang="zh-CN" sz="2000" b="0">
                <a:solidFill>
                  <a:srgbClr val="800080"/>
                </a:solidFill>
                <a:latin typeface="Arial" pitchFamily="34" charset="0"/>
                <a:ea typeface="楷体_GB2312" pitchFamily="49" charset="-122"/>
              </a:rPr>
              <a:t>=0.125</a:t>
            </a:r>
          </a:p>
        </p:txBody>
      </p:sp>
      <p:sp>
        <p:nvSpPr>
          <p:cNvPr id="581669" name="Rectangle 37"/>
          <p:cNvSpPr>
            <a:spLocks noChangeArrowheads="1"/>
          </p:cNvSpPr>
          <p:nvPr/>
        </p:nvSpPr>
        <p:spPr bwMode="auto">
          <a:xfrm>
            <a:off x="7204075" y="3719513"/>
            <a:ext cx="1333500"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S</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v</a:t>
            </a:r>
            <a:r>
              <a:rPr lang="en-US" altLang="zh-CN" sz="2000" b="0">
                <a:solidFill>
                  <a:srgbClr val="800080"/>
                </a:solidFill>
                <a:latin typeface="Arial" pitchFamily="34" charset="0"/>
                <a:ea typeface="楷体_GB2312" pitchFamily="49" charset="-122"/>
              </a:rPr>
              <a:t>=0.625</a:t>
            </a:r>
          </a:p>
        </p:txBody>
      </p:sp>
      <p:sp>
        <p:nvSpPr>
          <p:cNvPr id="38935" name="Rectangle 3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grpSp>
        <p:nvGrpSpPr>
          <p:cNvPr id="2" name="Group 92"/>
          <p:cNvGrpSpPr>
            <a:grpSpLocks/>
          </p:cNvGrpSpPr>
          <p:nvPr/>
        </p:nvGrpSpPr>
        <p:grpSpPr bwMode="auto">
          <a:xfrm>
            <a:off x="3995738" y="4616450"/>
            <a:ext cx="2376487" cy="2052638"/>
            <a:chOff x="2653" y="2908"/>
            <a:chExt cx="1497" cy="1293"/>
          </a:xfrm>
        </p:grpSpPr>
        <p:sp>
          <p:nvSpPr>
            <p:cNvPr id="38952" name="Line 87"/>
            <p:cNvSpPr>
              <a:spLocks noChangeShapeType="1"/>
            </p:cNvSpPr>
            <p:nvPr/>
          </p:nvSpPr>
          <p:spPr bwMode="auto">
            <a:xfrm flipH="1" flipV="1">
              <a:off x="3198" y="3067"/>
              <a:ext cx="90"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53" name="Rectangle 53"/>
            <p:cNvSpPr>
              <a:spLocks noChangeArrowheads="1"/>
            </p:cNvSpPr>
            <p:nvPr/>
          </p:nvSpPr>
          <p:spPr bwMode="auto">
            <a:xfrm>
              <a:off x="3011" y="2908"/>
              <a:ext cx="232"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N</a:t>
              </a:r>
            </a:p>
          </p:txBody>
        </p:sp>
        <p:sp>
          <p:nvSpPr>
            <p:cNvPr id="38954" name="Rectangle 54"/>
            <p:cNvSpPr>
              <a:spLocks noChangeArrowheads="1"/>
            </p:cNvSpPr>
            <p:nvPr/>
          </p:nvSpPr>
          <p:spPr bwMode="auto">
            <a:xfrm>
              <a:off x="2744" y="3045"/>
              <a:ext cx="178" cy="327"/>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800">
                  <a:solidFill>
                    <a:srgbClr val="333399"/>
                  </a:solidFill>
                  <a:latin typeface="Arial" pitchFamily="34" charset="0"/>
                  <a:ea typeface="楷体_GB2312" pitchFamily="49" charset="-122"/>
                  <a:sym typeface="Symbol" pitchFamily="18" charset="2"/>
                </a:rPr>
                <a:t>.</a:t>
              </a:r>
            </a:p>
          </p:txBody>
        </p:sp>
        <p:sp>
          <p:nvSpPr>
            <p:cNvPr id="38955" name="Rectangle 55"/>
            <p:cNvSpPr>
              <a:spLocks noChangeArrowheads="1"/>
            </p:cNvSpPr>
            <p:nvPr/>
          </p:nvSpPr>
          <p:spPr bwMode="auto">
            <a:xfrm>
              <a:off x="3243" y="3135"/>
              <a:ext cx="223"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a:t>
              </a:r>
            </a:p>
          </p:txBody>
        </p:sp>
        <p:sp>
          <p:nvSpPr>
            <p:cNvPr id="38956" name="Rectangle 56"/>
            <p:cNvSpPr>
              <a:spLocks noChangeArrowheads="1"/>
            </p:cNvSpPr>
            <p:nvPr/>
          </p:nvSpPr>
          <p:spPr bwMode="auto">
            <a:xfrm>
              <a:off x="2922" y="3339"/>
              <a:ext cx="223"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a:t>
              </a:r>
            </a:p>
          </p:txBody>
        </p:sp>
        <p:sp>
          <p:nvSpPr>
            <p:cNvPr id="38957" name="Rectangle 57"/>
            <p:cNvSpPr>
              <a:spLocks noChangeArrowheads="1"/>
            </p:cNvSpPr>
            <p:nvPr/>
          </p:nvSpPr>
          <p:spPr bwMode="auto">
            <a:xfrm>
              <a:off x="3470" y="3339"/>
              <a:ext cx="223"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a:t>
              </a:r>
            </a:p>
          </p:txBody>
        </p:sp>
        <p:sp>
          <p:nvSpPr>
            <p:cNvPr id="38958" name="Rectangle 58"/>
            <p:cNvSpPr>
              <a:spLocks noChangeArrowheads="1"/>
            </p:cNvSpPr>
            <p:nvPr/>
          </p:nvSpPr>
          <p:spPr bwMode="auto">
            <a:xfrm>
              <a:off x="3149" y="3566"/>
              <a:ext cx="223"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a:t>
              </a:r>
            </a:p>
          </p:txBody>
        </p:sp>
        <p:sp>
          <p:nvSpPr>
            <p:cNvPr id="38959" name="Rectangle 59"/>
            <p:cNvSpPr>
              <a:spLocks noChangeArrowheads="1"/>
            </p:cNvSpPr>
            <p:nvPr/>
          </p:nvSpPr>
          <p:spPr bwMode="auto">
            <a:xfrm>
              <a:off x="3696" y="3566"/>
              <a:ext cx="223"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a:t>
              </a:r>
            </a:p>
          </p:txBody>
        </p:sp>
        <p:sp>
          <p:nvSpPr>
            <p:cNvPr id="38960" name="Rectangle 60"/>
            <p:cNvSpPr>
              <a:spLocks noChangeArrowheads="1"/>
            </p:cNvSpPr>
            <p:nvPr/>
          </p:nvSpPr>
          <p:spPr bwMode="auto">
            <a:xfrm>
              <a:off x="3379" y="3770"/>
              <a:ext cx="223"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a:t>
              </a:r>
            </a:p>
          </p:txBody>
        </p:sp>
        <p:sp>
          <p:nvSpPr>
            <p:cNvPr id="38961" name="Rectangle 61"/>
            <p:cNvSpPr>
              <a:spLocks noChangeArrowheads="1"/>
            </p:cNvSpPr>
            <p:nvPr/>
          </p:nvSpPr>
          <p:spPr bwMode="auto">
            <a:xfrm>
              <a:off x="3927" y="3748"/>
              <a:ext cx="223"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a:t>
              </a:r>
            </a:p>
          </p:txBody>
        </p:sp>
        <p:sp>
          <p:nvSpPr>
            <p:cNvPr id="38962" name="Rectangle 62"/>
            <p:cNvSpPr>
              <a:spLocks noChangeArrowheads="1"/>
            </p:cNvSpPr>
            <p:nvPr/>
          </p:nvSpPr>
          <p:spPr bwMode="auto">
            <a:xfrm>
              <a:off x="2653" y="3566"/>
              <a:ext cx="205"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1</a:t>
              </a:r>
            </a:p>
          </p:txBody>
        </p:sp>
        <p:sp>
          <p:nvSpPr>
            <p:cNvPr id="38963" name="Rectangle 63"/>
            <p:cNvSpPr>
              <a:spLocks noChangeArrowheads="1"/>
            </p:cNvSpPr>
            <p:nvPr/>
          </p:nvSpPr>
          <p:spPr bwMode="auto">
            <a:xfrm>
              <a:off x="2880" y="3748"/>
              <a:ext cx="205"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0</a:t>
              </a:r>
            </a:p>
          </p:txBody>
        </p:sp>
        <p:sp>
          <p:nvSpPr>
            <p:cNvPr id="38964" name="Rectangle 64"/>
            <p:cNvSpPr>
              <a:spLocks noChangeArrowheads="1"/>
            </p:cNvSpPr>
            <p:nvPr/>
          </p:nvSpPr>
          <p:spPr bwMode="auto">
            <a:xfrm>
              <a:off x="3107" y="3929"/>
              <a:ext cx="205"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1</a:t>
              </a:r>
            </a:p>
          </p:txBody>
        </p:sp>
        <p:sp>
          <p:nvSpPr>
            <p:cNvPr id="38965" name="Rectangle 65"/>
            <p:cNvSpPr>
              <a:spLocks noChangeArrowheads="1"/>
            </p:cNvSpPr>
            <p:nvPr/>
          </p:nvSpPr>
          <p:spPr bwMode="auto">
            <a:xfrm>
              <a:off x="3601" y="3951"/>
              <a:ext cx="186" cy="250"/>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a:solidFill>
                    <a:srgbClr val="333399"/>
                  </a:solidFill>
                  <a:latin typeface="Arial" pitchFamily="34" charset="0"/>
                  <a:ea typeface="楷体_GB2312" pitchFamily="49" charset="-122"/>
                  <a:sym typeface="Symbol" pitchFamily="18" charset="2"/>
                </a:rPr>
                <a:t></a:t>
              </a:r>
              <a:endParaRPr lang="en-US" altLang="en-US" sz="2000">
                <a:solidFill>
                  <a:srgbClr val="333399"/>
                </a:solidFill>
                <a:latin typeface="Arial" pitchFamily="34" charset="0"/>
                <a:ea typeface="楷体_GB2312" pitchFamily="49" charset="-122"/>
                <a:sym typeface="Symbol" pitchFamily="18" charset="2"/>
              </a:endParaRPr>
            </a:p>
          </p:txBody>
        </p:sp>
        <p:sp>
          <p:nvSpPr>
            <p:cNvPr id="38966" name="Line 79"/>
            <p:cNvSpPr>
              <a:spLocks noChangeShapeType="1"/>
            </p:cNvSpPr>
            <p:nvPr/>
          </p:nvSpPr>
          <p:spPr bwMode="auto">
            <a:xfrm flipV="1">
              <a:off x="2880" y="3113"/>
              <a:ext cx="181" cy="136"/>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67" name="Line 80"/>
            <p:cNvSpPr>
              <a:spLocks noChangeShapeType="1"/>
            </p:cNvSpPr>
            <p:nvPr/>
          </p:nvSpPr>
          <p:spPr bwMode="auto">
            <a:xfrm flipV="1">
              <a:off x="3107" y="3339"/>
              <a:ext cx="136"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68" name="Line 81"/>
            <p:cNvSpPr>
              <a:spLocks noChangeShapeType="1"/>
            </p:cNvSpPr>
            <p:nvPr/>
          </p:nvSpPr>
          <p:spPr bwMode="auto">
            <a:xfrm flipV="1">
              <a:off x="2835" y="3521"/>
              <a:ext cx="136"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69" name="Line 82"/>
            <p:cNvSpPr>
              <a:spLocks noChangeShapeType="1"/>
            </p:cNvSpPr>
            <p:nvPr/>
          </p:nvSpPr>
          <p:spPr bwMode="auto">
            <a:xfrm flipV="1">
              <a:off x="3061" y="3702"/>
              <a:ext cx="136"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70" name="Line 83"/>
            <p:cNvSpPr>
              <a:spLocks noChangeShapeType="1"/>
            </p:cNvSpPr>
            <p:nvPr/>
          </p:nvSpPr>
          <p:spPr bwMode="auto">
            <a:xfrm flipV="1">
              <a:off x="3288" y="3929"/>
              <a:ext cx="136"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71" name="Line 84"/>
            <p:cNvSpPr>
              <a:spLocks noChangeShapeType="1"/>
            </p:cNvSpPr>
            <p:nvPr/>
          </p:nvSpPr>
          <p:spPr bwMode="auto">
            <a:xfrm flipV="1">
              <a:off x="3334" y="3521"/>
              <a:ext cx="136"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72" name="Line 85"/>
            <p:cNvSpPr>
              <a:spLocks noChangeShapeType="1"/>
            </p:cNvSpPr>
            <p:nvPr/>
          </p:nvSpPr>
          <p:spPr bwMode="auto">
            <a:xfrm flipV="1">
              <a:off x="3560" y="3748"/>
              <a:ext cx="136"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73" name="Line 86"/>
            <p:cNvSpPr>
              <a:spLocks noChangeShapeType="1"/>
            </p:cNvSpPr>
            <p:nvPr/>
          </p:nvSpPr>
          <p:spPr bwMode="auto">
            <a:xfrm flipV="1">
              <a:off x="3787" y="3974"/>
              <a:ext cx="136"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74" name="Line 88"/>
            <p:cNvSpPr>
              <a:spLocks noChangeShapeType="1"/>
            </p:cNvSpPr>
            <p:nvPr/>
          </p:nvSpPr>
          <p:spPr bwMode="auto">
            <a:xfrm flipH="1" flipV="1">
              <a:off x="3424" y="3294"/>
              <a:ext cx="91"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75" name="Line 89"/>
            <p:cNvSpPr>
              <a:spLocks noChangeShapeType="1"/>
            </p:cNvSpPr>
            <p:nvPr/>
          </p:nvSpPr>
          <p:spPr bwMode="auto">
            <a:xfrm flipH="1" flipV="1">
              <a:off x="3651" y="3521"/>
              <a:ext cx="91" cy="90"/>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76" name="Line 90"/>
            <p:cNvSpPr>
              <a:spLocks noChangeShapeType="1"/>
            </p:cNvSpPr>
            <p:nvPr/>
          </p:nvSpPr>
          <p:spPr bwMode="auto">
            <a:xfrm flipH="1" flipV="1">
              <a:off x="3879" y="3747"/>
              <a:ext cx="90" cy="91"/>
            </a:xfrm>
            <a:prstGeom prst="line">
              <a:avLst/>
            </a:prstGeom>
            <a:noFill/>
            <a:ln w="9525">
              <a:solidFill>
                <a:schemeClr val="tx1"/>
              </a:solidFill>
              <a:round/>
              <a:headEnd/>
              <a:tailEn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grpSp>
        <p:nvGrpSpPr>
          <p:cNvPr id="3" name="Group 95"/>
          <p:cNvGrpSpPr>
            <a:grpSpLocks/>
          </p:cNvGrpSpPr>
          <p:nvPr/>
        </p:nvGrpSpPr>
        <p:grpSpPr bwMode="auto">
          <a:xfrm>
            <a:off x="5475288" y="3417888"/>
            <a:ext cx="3025775" cy="2459037"/>
            <a:chOff x="3449" y="2153"/>
            <a:chExt cx="1906" cy="1549"/>
          </a:xfrm>
        </p:grpSpPr>
        <p:sp>
          <p:nvSpPr>
            <p:cNvPr id="38939" name="Line 40"/>
            <p:cNvSpPr>
              <a:spLocks noChangeShapeType="1"/>
            </p:cNvSpPr>
            <p:nvPr/>
          </p:nvSpPr>
          <p:spPr bwMode="auto">
            <a:xfrm>
              <a:off x="3449" y="2153"/>
              <a:ext cx="1"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0" name="Line 41"/>
            <p:cNvSpPr>
              <a:spLocks noChangeShapeType="1"/>
            </p:cNvSpPr>
            <p:nvPr/>
          </p:nvSpPr>
          <p:spPr bwMode="auto">
            <a:xfrm>
              <a:off x="3450" y="2562"/>
              <a:ext cx="1"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1" name="Line 42"/>
            <p:cNvSpPr>
              <a:spLocks noChangeShapeType="1"/>
            </p:cNvSpPr>
            <p:nvPr/>
          </p:nvSpPr>
          <p:spPr bwMode="auto">
            <a:xfrm>
              <a:off x="4130" y="2562"/>
              <a:ext cx="1"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2" name="Line 43"/>
            <p:cNvSpPr>
              <a:spLocks noChangeShapeType="1"/>
            </p:cNvSpPr>
            <p:nvPr/>
          </p:nvSpPr>
          <p:spPr bwMode="auto">
            <a:xfrm>
              <a:off x="4130" y="2970"/>
              <a:ext cx="1"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3" name="Line 44"/>
            <p:cNvSpPr>
              <a:spLocks noChangeShapeType="1"/>
            </p:cNvSpPr>
            <p:nvPr/>
          </p:nvSpPr>
          <p:spPr bwMode="auto">
            <a:xfrm>
              <a:off x="4629" y="2970"/>
              <a:ext cx="1"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4" name="Line 45"/>
            <p:cNvSpPr>
              <a:spLocks noChangeShapeType="1"/>
            </p:cNvSpPr>
            <p:nvPr/>
          </p:nvSpPr>
          <p:spPr bwMode="auto">
            <a:xfrm>
              <a:off x="4422" y="3333"/>
              <a:ext cx="1"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5" name="Line 46"/>
            <p:cNvSpPr>
              <a:spLocks noChangeShapeType="1"/>
            </p:cNvSpPr>
            <p:nvPr/>
          </p:nvSpPr>
          <p:spPr bwMode="auto">
            <a:xfrm flipV="1">
              <a:off x="3722" y="2561"/>
              <a:ext cx="318" cy="182"/>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6" name="Line 47"/>
            <p:cNvSpPr>
              <a:spLocks noChangeShapeType="1"/>
            </p:cNvSpPr>
            <p:nvPr/>
          </p:nvSpPr>
          <p:spPr bwMode="auto">
            <a:xfrm flipV="1">
              <a:off x="4266" y="2970"/>
              <a:ext cx="318" cy="182"/>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7" name="Line 48"/>
            <p:cNvSpPr>
              <a:spLocks noChangeShapeType="1"/>
            </p:cNvSpPr>
            <p:nvPr/>
          </p:nvSpPr>
          <p:spPr bwMode="auto">
            <a:xfrm flipV="1">
              <a:off x="4921" y="3702"/>
              <a:ext cx="272" cy="0"/>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8" name="Line 49"/>
            <p:cNvSpPr>
              <a:spLocks noChangeShapeType="1"/>
            </p:cNvSpPr>
            <p:nvPr/>
          </p:nvSpPr>
          <p:spPr bwMode="auto">
            <a:xfrm flipV="1">
              <a:off x="5219" y="2924"/>
              <a:ext cx="0"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49" name="Line 50"/>
            <p:cNvSpPr>
              <a:spLocks noChangeShapeType="1"/>
            </p:cNvSpPr>
            <p:nvPr/>
          </p:nvSpPr>
          <p:spPr bwMode="auto">
            <a:xfrm flipV="1">
              <a:off x="5219" y="2561"/>
              <a:ext cx="0"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50" name="Line 51"/>
            <p:cNvSpPr>
              <a:spLocks noChangeShapeType="1"/>
            </p:cNvSpPr>
            <p:nvPr/>
          </p:nvSpPr>
          <p:spPr bwMode="auto">
            <a:xfrm flipV="1">
              <a:off x="5219" y="2154"/>
              <a:ext cx="0"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8951" name="Line 93"/>
            <p:cNvSpPr>
              <a:spLocks noChangeShapeType="1"/>
            </p:cNvSpPr>
            <p:nvPr/>
          </p:nvSpPr>
          <p:spPr bwMode="auto">
            <a:xfrm flipV="1">
              <a:off x="5355" y="3340"/>
              <a:ext cx="0" cy="226"/>
            </a:xfrm>
            <a:prstGeom prst="line">
              <a:avLst/>
            </a:prstGeom>
            <a:noFill/>
            <a:ln w="9525">
              <a:solidFill>
                <a:srgbClr val="000080"/>
              </a:solidFill>
              <a:round/>
              <a:headEnd/>
              <a:tailEnd type="stealth" w="med" len="med"/>
            </a:ln>
          </p:spPr>
          <p:txBody>
            <a:bodyPr>
              <a:spAutoFit/>
            </a:bodyP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grpSp>
      <p:sp>
        <p:nvSpPr>
          <p:cNvPr id="581726" name="Rectangle 94"/>
          <p:cNvSpPr>
            <a:spLocks noChangeArrowheads="1"/>
          </p:cNvSpPr>
          <p:nvPr/>
        </p:nvSpPr>
        <p:spPr bwMode="auto">
          <a:xfrm>
            <a:off x="7740650" y="4941888"/>
            <a:ext cx="1333500" cy="396875"/>
          </a:xfrm>
          <a:prstGeom prst="rect">
            <a:avLst/>
          </a:prstGeom>
          <a:noFill/>
          <a:ln w="9525">
            <a:noFill/>
            <a:miter lim="800000"/>
            <a:headEnd/>
            <a:tailEnd/>
          </a:ln>
        </p:spPr>
        <p:txBody>
          <a:bodyPr wrap="none">
            <a:spAutoFit/>
          </a:bodyPr>
          <a:lstStyle/>
          <a:p>
            <a:pPr>
              <a:buClr>
                <a:srgbClr val="800080"/>
              </a:buClr>
              <a:buFont typeface="Wingdings" pitchFamily="2" charset="2"/>
              <a:buNone/>
            </a:pPr>
            <a:r>
              <a:rPr lang="en-US" altLang="zh-CN" sz="2000" b="0" i="1">
                <a:solidFill>
                  <a:srgbClr val="800080"/>
                </a:solidFill>
                <a:latin typeface="Arial" pitchFamily="34" charset="0"/>
                <a:ea typeface="楷体_GB2312" pitchFamily="49" charset="-122"/>
                <a:sym typeface="Symbol" pitchFamily="18" charset="2"/>
              </a:rPr>
              <a:t>S</a:t>
            </a:r>
            <a:r>
              <a:rPr lang="en-US" altLang="zh-CN" sz="2000">
                <a:solidFill>
                  <a:srgbClr val="800080"/>
                </a:solidFill>
                <a:latin typeface="Arial" pitchFamily="34" charset="0"/>
                <a:ea typeface="楷体_GB2312" pitchFamily="49" charset="-122"/>
                <a:sym typeface="Symbol" pitchFamily="18" charset="2"/>
              </a:rPr>
              <a:t>.</a:t>
            </a:r>
            <a:r>
              <a:rPr lang="en-US" altLang="zh-CN" sz="2000" b="0" i="1">
                <a:solidFill>
                  <a:srgbClr val="800080"/>
                </a:solidFill>
                <a:latin typeface="Arial" pitchFamily="34" charset="0"/>
                <a:ea typeface="楷体_GB2312" pitchFamily="49" charset="-122"/>
                <a:sym typeface="Symbol" pitchFamily="18" charset="2"/>
              </a:rPr>
              <a:t>v</a:t>
            </a:r>
            <a:r>
              <a:rPr lang="en-US" altLang="zh-CN" sz="2000" b="0">
                <a:solidFill>
                  <a:srgbClr val="800080"/>
                </a:solidFill>
                <a:latin typeface="Arial" pitchFamily="34" charset="0"/>
                <a:ea typeface="楷体_GB2312" pitchFamily="49" charset="-122"/>
              </a:rPr>
              <a:t>=0.125</a:t>
            </a:r>
          </a:p>
        </p:txBody>
      </p:sp>
    </p:spTree>
    <p:extLst>
      <p:ext uri="{BB962C8B-B14F-4D97-AF65-F5344CB8AC3E}">
        <p14:creationId xmlns:p14="http://schemas.microsoft.com/office/powerpoint/2010/main" val="13740380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1647"/>
                                        </p:tgtEl>
                                        <p:attrNameLst>
                                          <p:attrName>style.visibility</p:attrName>
                                        </p:attrNameLst>
                                      </p:cBhvr>
                                      <p:to>
                                        <p:strVal val="visible"/>
                                      </p:to>
                                    </p:set>
                                    <p:animEffect transition="in" filter="slide(fromBottom)">
                                      <p:cBhvr>
                                        <p:cTn id="7" dur="500"/>
                                        <p:tgtEl>
                                          <p:spTgt spid="5816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81663"/>
                                        </p:tgtEl>
                                        <p:attrNameLst>
                                          <p:attrName>style.visibility</p:attrName>
                                        </p:attrNameLst>
                                      </p:cBhvr>
                                      <p:to>
                                        <p:strVal val="visible"/>
                                      </p:to>
                                    </p:set>
                                    <p:animEffect transition="in" filter="slide(fromBottom)">
                                      <p:cBhvr>
                                        <p:cTn id="12" dur="500"/>
                                        <p:tgtEl>
                                          <p:spTgt spid="5816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1659"/>
                                        </p:tgtEl>
                                        <p:attrNameLst>
                                          <p:attrName>style.visibility</p:attrName>
                                        </p:attrNameLst>
                                      </p:cBhvr>
                                      <p:to>
                                        <p:strVal val="visible"/>
                                      </p:to>
                                    </p:set>
                                    <p:animEffect transition="in" filter="slide(fromBottom)">
                                      <p:cBhvr>
                                        <p:cTn id="17" dur="500"/>
                                        <p:tgtEl>
                                          <p:spTgt spid="58165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1648"/>
                                        </p:tgtEl>
                                        <p:attrNameLst>
                                          <p:attrName>style.visibility</p:attrName>
                                        </p:attrNameLst>
                                      </p:cBhvr>
                                      <p:to>
                                        <p:strVal val="visible"/>
                                      </p:to>
                                    </p:set>
                                    <p:animEffect transition="in" filter="slide(fromBottom)">
                                      <p:cBhvr>
                                        <p:cTn id="22" dur="500"/>
                                        <p:tgtEl>
                                          <p:spTgt spid="58164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1649"/>
                                        </p:tgtEl>
                                        <p:attrNameLst>
                                          <p:attrName>style.visibility</p:attrName>
                                        </p:attrNameLst>
                                      </p:cBhvr>
                                      <p:to>
                                        <p:strVal val="visible"/>
                                      </p:to>
                                    </p:set>
                                    <p:animEffect transition="in" filter="slide(fromBottom)">
                                      <p:cBhvr>
                                        <p:cTn id="27" dur="500"/>
                                        <p:tgtEl>
                                          <p:spTgt spid="58164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1653"/>
                                        </p:tgtEl>
                                        <p:attrNameLst>
                                          <p:attrName>style.visibility</p:attrName>
                                        </p:attrNameLst>
                                      </p:cBhvr>
                                      <p:to>
                                        <p:strVal val="visible"/>
                                      </p:to>
                                    </p:set>
                                    <p:animEffect transition="in" filter="slide(fromBottom)">
                                      <p:cBhvr>
                                        <p:cTn id="32" dur="500"/>
                                        <p:tgtEl>
                                          <p:spTgt spid="58165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81664"/>
                                        </p:tgtEl>
                                        <p:attrNameLst>
                                          <p:attrName>style.visibility</p:attrName>
                                        </p:attrNameLst>
                                      </p:cBhvr>
                                      <p:to>
                                        <p:strVal val="visible"/>
                                      </p:to>
                                    </p:set>
                                    <p:animEffect transition="in" filter="slide(fromBottom)">
                                      <p:cBhvr>
                                        <p:cTn id="37" dur="500"/>
                                        <p:tgtEl>
                                          <p:spTgt spid="58166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1651"/>
                                        </p:tgtEl>
                                        <p:attrNameLst>
                                          <p:attrName>style.visibility</p:attrName>
                                        </p:attrNameLst>
                                      </p:cBhvr>
                                      <p:to>
                                        <p:strVal val="visible"/>
                                      </p:to>
                                    </p:set>
                                    <p:animEffect transition="in" filter="slide(fromBottom)">
                                      <p:cBhvr>
                                        <p:cTn id="42" dur="500"/>
                                        <p:tgtEl>
                                          <p:spTgt spid="58165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1657"/>
                                        </p:tgtEl>
                                        <p:attrNameLst>
                                          <p:attrName>style.visibility</p:attrName>
                                        </p:attrNameLst>
                                      </p:cBhvr>
                                      <p:to>
                                        <p:strVal val="visible"/>
                                      </p:to>
                                    </p:set>
                                    <p:animEffect transition="in" filter="slide(fromBottom)">
                                      <p:cBhvr>
                                        <p:cTn id="47" dur="500"/>
                                        <p:tgtEl>
                                          <p:spTgt spid="58165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81666"/>
                                        </p:tgtEl>
                                        <p:attrNameLst>
                                          <p:attrName>style.visibility</p:attrName>
                                        </p:attrNameLst>
                                      </p:cBhvr>
                                      <p:to>
                                        <p:strVal val="visible"/>
                                      </p:to>
                                    </p:set>
                                    <p:animEffect transition="in" filter="slide(fromBottom)">
                                      <p:cBhvr>
                                        <p:cTn id="52" dur="500"/>
                                        <p:tgtEl>
                                          <p:spTgt spid="58166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81726"/>
                                        </p:tgtEl>
                                        <p:attrNameLst>
                                          <p:attrName>style.visibility</p:attrName>
                                        </p:attrNameLst>
                                      </p:cBhvr>
                                      <p:to>
                                        <p:strVal val="visible"/>
                                      </p:to>
                                    </p:set>
                                    <p:animEffect transition="in" filter="slide(fromBottom)">
                                      <p:cBhvr>
                                        <p:cTn id="57" dur="500"/>
                                        <p:tgtEl>
                                          <p:spTgt spid="581726"/>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81668"/>
                                        </p:tgtEl>
                                        <p:attrNameLst>
                                          <p:attrName>style.visibility</p:attrName>
                                        </p:attrNameLst>
                                      </p:cBhvr>
                                      <p:to>
                                        <p:strVal val="visible"/>
                                      </p:to>
                                    </p:set>
                                    <p:animEffect transition="in" filter="slide(fromBottom)">
                                      <p:cBhvr>
                                        <p:cTn id="62" dur="500"/>
                                        <p:tgtEl>
                                          <p:spTgt spid="581668"/>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81669"/>
                                        </p:tgtEl>
                                        <p:attrNameLst>
                                          <p:attrName>style.visibility</p:attrName>
                                        </p:attrNameLst>
                                      </p:cBhvr>
                                      <p:to>
                                        <p:strVal val="visible"/>
                                      </p:to>
                                    </p:set>
                                    <p:animEffect transition="in" filter="slide(fromBottom)">
                                      <p:cBhvr>
                                        <p:cTn id="67" dur="500"/>
                                        <p:tgtEl>
                                          <p:spTgt spid="581669"/>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581662"/>
                                        </p:tgtEl>
                                        <p:attrNameLst>
                                          <p:attrName>style.visibility</p:attrName>
                                        </p:attrNameLst>
                                      </p:cBhvr>
                                      <p:to>
                                        <p:strVal val="visible"/>
                                      </p:to>
                                    </p:set>
                                    <p:animEffect transition="in" filter="slide(fromBottom)">
                                      <p:cBhvr>
                                        <p:cTn id="72" dur="500"/>
                                        <p:tgtEl>
                                          <p:spTgt spid="5816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dissolve">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dissolve">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7" grpId="0" autoUpdateAnimBg="0"/>
      <p:bldP spid="581648" grpId="0" autoUpdateAnimBg="0"/>
      <p:bldP spid="581649" grpId="0" autoUpdateAnimBg="0"/>
      <p:bldP spid="581651" grpId="0" autoUpdateAnimBg="0"/>
      <p:bldP spid="581653" grpId="0" autoUpdateAnimBg="0"/>
      <p:bldP spid="581657" grpId="0" autoUpdateAnimBg="0"/>
      <p:bldP spid="581659" grpId="0" autoUpdateAnimBg="0"/>
      <p:bldP spid="581662" grpId="0" autoUpdateAnimBg="0"/>
      <p:bldP spid="581663" grpId="0" autoUpdateAnimBg="0"/>
      <p:bldP spid="581664" grpId="0" autoUpdateAnimBg="0"/>
      <p:bldP spid="581666" grpId="0" autoUpdateAnimBg="0"/>
      <p:bldP spid="581668" grpId="0" autoUpdateAnimBg="0"/>
      <p:bldP spid="581669" grpId="0" autoUpdateAnimBg="0"/>
      <p:bldP spid="58172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AutoShape 2">
            <a:hlinkClick r:id="rId3"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6"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7"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8"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pPr algn="ctr">
              <a:buClr>
                <a:srgbClr val="800080"/>
              </a:buClr>
              <a:buFont typeface="Wingdings" pitchFamily="2" charset="2"/>
              <a:buNone/>
            </a:pPr>
            <a:endParaRPr lang="zh-CN" altLang="en-US" b="0" i="1">
              <a:solidFill>
                <a:srgbClr val="800080"/>
              </a:solidFill>
              <a:latin typeface="Arial" pitchFamily="34" charset="0"/>
              <a:ea typeface="楷体_GB2312" pitchFamily="49" charset="-122"/>
            </a:endParaRPr>
          </a:p>
        </p:txBody>
      </p:sp>
      <p:sp>
        <p:nvSpPr>
          <p:cNvPr id="3079" name="Text Box 6"/>
          <p:cNvSpPr txBox="1">
            <a:spLocks noChangeArrowheads="1"/>
          </p:cNvSpPr>
          <p:nvPr/>
        </p:nvSpPr>
        <p:spPr bwMode="auto">
          <a:xfrm>
            <a:off x="4765675" y="1187450"/>
            <a:ext cx="1371600" cy="2484438"/>
          </a:xfrm>
          <a:prstGeom prst="rect">
            <a:avLst/>
          </a:prstGeom>
          <a:noFill/>
          <a:ln w="9525">
            <a:noFill/>
            <a:miter lim="800000"/>
            <a:headEnd/>
            <a:tailEnd/>
          </a:ln>
        </p:spPr>
        <p:txBody>
          <a:bodyPr>
            <a:spAutoFit/>
          </a:bodyPr>
          <a:lstStyle/>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N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a:t>
            </a:r>
            <a:r>
              <a:rPr lang="en-US" altLang="zh-CN" sz="200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S</a:t>
            </a:r>
            <a:endParaRPr lang="en-US" altLang="zh-CN" sz="2000" b="0" baseline="-25000">
              <a:solidFill>
                <a:srgbClr val="333399"/>
              </a:solidFill>
              <a:latin typeface="Arial" pitchFamily="34" charset="0"/>
              <a:ea typeface="楷体_GB2312" pitchFamily="49" charset="-122"/>
              <a:sym typeface="Symbol" pitchFamily="18" charset="2"/>
            </a:endParaRPr>
          </a:p>
          <a:p>
            <a:pPr>
              <a:buFont typeface="Wingdings" pitchFamily="2" charset="2"/>
              <a:buNone/>
            </a:pPr>
            <a:endParaRPr lang="en-US" altLang="zh-CN" sz="1000" b="0" baseline="-25000">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BS</a:t>
            </a:r>
            <a:r>
              <a:rPr lang="en-US" altLang="zh-CN" sz="2000" b="0" baseline="-25000">
                <a:solidFill>
                  <a:srgbClr val="333399"/>
                </a:solidFill>
                <a:latin typeface="Arial" pitchFamily="34" charset="0"/>
                <a:ea typeface="楷体_GB2312" pitchFamily="49" charset="-122"/>
                <a:sym typeface="Symbol" pitchFamily="18" charset="2"/>
              </a:rPr>
              <a:t>1</a:t>
            </a:r>
            <a:endParaRPr lang="en-US" altLang="zh-CN" sz="1000" b="0" i="1" baseline="-25000">
              <a:solidFill>
                <a:srgbClr val="333399"/>
              </a:solidFill>
              <a:latin typeface="Arial" pitchFamily="34" charset="0"/>
              <a:ea typeface="楷体_GB2312" pitchFamily="49" charset="-122"/>
              <a:sym typeface="Symbol" pitchFamily="18" charset="2"/>
            </a:endParaRPr>
          </a:p>
          <a:p>
            <a:pPr>
              <a:buFont typeface="Wingdings" pitchFamily="2" charset="2"/>
              <a:buNone/>
            </a:pPr>
            <a:endParaRPr lang="en-US" altLang="zh-CN" sz="2000" b="0" i="1">
              <a:solidFill>
                <a:srgbClr val="333399"/>
              </a:solidFill>
              <a:latin typeface="Arial" pitchFamily="34" charset="0"/>
              <a:ea typeface="楷体_GB2312" pitchFamily="49" charset="-122"/>
              <a:sym typeface="Symbol" pitchFamily="18" charset="2"/>
            </a:endParaRPr>
          </a:p>
          <a:p>
            <a:pPr>
              <a:buFont typeface="Wingdings" pitchFamily="2" charset="2"/>
              <a:buNone/>
            </a:pPr>
            <a:endParaRPr lang="en-US" altLang="zh-CN" sz="1000" b="0" i="1">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S </a:t>
            </a:r>
            <a:r>
              <a:rPr lang="en-US" altLang="zh-CN" sz="2000" b="0">
                <a:solidFill>
                  <a:srgbClr val="333399"/>
                </a:solidFill>
                <a:latin typeface="Arial" pitchFamily="34" charset="0"/>
                <a:ea typeface="楷体_GB2312" pitchFamily="49" charset="-122"/>
                <a:sym typeface="Symbol" pitchFamily="18" charset="2"/>
              </a:rPr>
              <a:t></a:t>
            </a:r>
            <a:r>
              <a:rPr lang="en-US" altLang="zh-CN" sz="2000" b="0" i="1">
                <a:solidFill>
                  <a:srgbClr val="333399"/>
                </a:solidFill>
                <a:latin typeface="Arial" pitchFamily="34" charset="0"/>
                <a:ea typeface="楷体_GB2312" pitchFamily="49" charset="-122"/>
                <a:sym typeface="Symbol" pitchFamily="18" charset="2"/>
              </a:rPr>
              <a:t> </a:t>
            </a:r>
          </a:p>
          <a:p>
            <a:pPr>
              <a:buFont typeface="Wingdings" pitchFamily="2" charset="2"/>
              <a:buNone/>
            </a:pPr>
            <a:endParaRPr kumimoji="0" lang="en-US" altLang="zh-CN" sz="1000" i="1">
              <a:solidFill>
                <a:srgbClr val="333399"/>
              </a:solidFill>
              <a:latin typeface="Arial" pitchFamily="34" charset="0"/>
              <a:ea typeface="楷体_GB2312" pitchFamily="49"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 </a:t>
            </a:r>
            <a:r>
              <a:rPr lang="en-US" altLang="zh-CN" sz="2000" b="0">
                <a:solidFill>
                  <a:srgbClr val="333399"/>
                </a:solidFill>
                <a:latin typeface="Arial" pitchFamily="34" charset="0"/>
                <a:ea typeface="华文行楷" pitchFamily="2" charset="-122"/>
                <a:sym typeface="Symbol" pitchFamily="18" charset="2"/>
              </a:rPr>
              <a:t> </a:t>
            </a:r>
            <a:r>
              <a:rPr lang="en-US" altLang="zh-CN" sz="2000" b="0" i="1">
                <a:solidFill>
                  <a:srgbClr val="333399"/>
                </a:solidFill>
                <a:latin typeface="Arial" pitchFamily="34" charset="0"/>
                <a:ea typeface="华文行楷" pitchFamily="2" charset="-122"/>
                <a:sym typeface="Symbol" pitchFamily="18" charset="2"/>
              </a:rPr>
              <a:t>0</a:t>
            </a:r>
          </a:p>
          <a:p>
            <a:pPr>
              <a:buFont typeface="Wingdings" pitchFamily="2" charset="2"/>
              <a:buNone/>
            </a:pPr>
            <a:endParaRPr lang="en-US" altLang="zh-CN" sz="1000" b="0" i="1" u="sng">
              <a:solidFill>
                <a:srgbClr val="333399"/>
              </a:solidFill>
              <a:latin typeface="Arial" pitchFamily="34" charset="0"/>
              <a:ea typeface="华文行楷" pitchFamily="2" charset="-122"/>
              <a:sym typeface="Symbol" pitchFamily="18" charset="2"/>
            </a:endParaRPr>
          </a:p>
          <a:p>
            <a:pPr>
              <a:buFont typeface="Wingdings" pitchFamily="2" charset="2"/>
              <a:buNone/>
            </a:pPr>
            <a:r>
              <a:rPr lang="en-US" altLang="zh-CN" sz="2000" b="0" i="1">
                <a:solidFill>
                  <a:srgbClr val="333399"/>
                </a:solidFill>
                <a:latin typeface="Arial" pitchFamily="34" charset="0"/>
                <a:ea typeface="楷体_GB2312" pitchFamily="49" charset="-122"/>
                <a:sym typeface="Symbol" pitchFamily="18" charset="2"/>
              </a:rPr>
              <a:t>B </a:t>
            </a:r>
            <a:r>
              <a:rPr lang="en-US" altLang="zh-CN" sz="2000" b="0">
                <a:solidFill>
                  <a:srgbClr val="333399"/>
                </a:solidFill>
                <a:latin typeface="Arial" pitchFamily="34" charset="0"/>
                <a:ea typeface="楷体_GB2312" pitchFamily="49" charset="-122"/>
                <a:sym typeface="Symbol" pitchFamily="18" charset="2"/>
              </a:rPr>
              <a:t> </a:t>
            </a:r>
            <a:r>
              <a:rPr lang="en-US" altLang="zh-CN" sz="2000" b="0" i="1">
                <a:solidFill>
                  <a:srgbClr val="333399"/>
                </a:solidFill>
                <a:latin typeface="Arial" pitchFamily="34" charset="0"/>
                <a:ea typeface="楷体_GB2312" pitchFamily="49" charset="-122"/>
                <a:sym typeface="Symbol" pitchFamily="18" charset="2"/>
              </a:rPr>
              <a:t>1</a:t>
            </a:r>
          </a:p>
        </p:txBody>
      </p:sp>
      <p:sp>
        <p:nvSpPr>
          <p:cNvPr id="3080" name="Text Box 7"/>
          <p:cNvSpPr txBox="1">
            <a:spLocks noChangeArrowheads="1"/>
          </p:cNvSpPr>
          <p:nvPr/>
        </p:nvSpPr>
        <p:spPr bwMode="auto">
          <a:xfrm>
            <a:off x="6189663" y="1125538"/>
            <a:ext cx="2919412" cy="2527300"/>
          </a:xfrm>
          <a:prstGeom prst="rect">
            <a:avLst/>
          </a:prstGeom>
          <a:noFill/>
          <a:ln w="9525">
            <a:noFill/>
            <a:miter lim="800000"/>
            <a:headEnd/>
            <a:tailEnd/>
          </a:ln>
        </p:spPr>
        <p:txBody>
          <a:bodyPr>
            <a:spAutoFit/>
          </a:bodyPr>
          <a:lstStyle/>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sym typeface="Symbol" pitchFamily="18" charset="2"/>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rPr>
              <a:t>f</a:t>
            </a:r>
            <a:r>
              <a:rPr lang="en-US" altLang="zh-CN" sz="2000" b="0">
                <a:solidFill>
                  <a:srgbClr val="333399"/>
                </a:solidFill>
                <a:latin typeface="Arial" pitchFamily="34" charset="0"/>
                <a:ea typeface="楷体_GB2312" pitchFamily="49" charset="-122"/>
                <a:cs typeface="Times New Roman" pitchFamily="18" charset="0"/>
              </a:rPr>
              <a:t> : =1</a:t>
            </a:r>
            <a:r>
              <a:rPr lang="zh-CN" altLang="en-US" sz="2000" b="0">
                <a:solidFill>
                  <a:srgbClr val="333399"/>
                </a:solidFill>
                <a:latin typeface="Arial" pitchFamily="34" charset="0"/>
                <a:ea typeface="楷体_GB2312" pitchFamily="49" charset="-122"/>
                <a:cs typeface="Times New Roman" pitchFamily="18" charset="0"/>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p</a:t>
            </a:r>
            <a:r>
              <a:rPr lang="en-US" altLang="zh-CN" sz="2000" b="0" i="1">
                <a:solidFill>
                  <a:srgbClr val="333399"/>
                </a:solidFill>
                <a:latin typeface="Arial" pitchFamily="34" charset="0"/>
                <a:ea typeface="楷体_GB2312" pitchFamily="49" charset="-122"/>
                <a:cs typeface="Times New Roman" pitchFamily="18" charset="0"/>
              </a:rPr>
              <a:t>rint(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v</a:t>
            </a:r>
            <a:r>
              <a:rPr lang="en-US" altLang="zh-CN" sz="2000" b="0" i="1">
                <a:solidFill>
                  <a:srgbClr val="333399"/>
                </a:solidFill>
                <a:latin typeface="Arial" pitchFamily="34" charset="0"/>
                <a:ea typeface="楷体_GB2312" pitchFamily="49" charset="-122"/>
                <a:cs typeface="Times New Roman" pitchFamily="18" charset="0"/>
              </a:rPr>
              <a:t>)</a:t>
            </a:r>
            <a:r>
              <a:rPr lang="en-US" altLang="zh-CN" b="0" i="1">
                <a:solidFill>
                  <a:srgbClr val="333399"/>
                </a:solidFill>
                <a:latin typeface="Arial" pitchFamily="34" charset="0"/>
                <a:ea typeface="楷体_GB2312" pitchFamily="49" charset="-122"/>
                <a:cs typeface="Times New Roman" pitchFamily="18" charset="0"/>
              </a:rPr>
              <a:t> </a:t>
            </a:r>
            <a:r>
              <a:rPr lang="en-US" altLang="zh-CN" sz="2000" b="0">
                <a:solidFill>
                  <a:srgbClr val="333399"/>
                </a:solidFill>
                <a:latin typeface="Arial" pitchFamily="34" charset="0"/>
                <a:ea typeface="楷体_GB2312" pitchFamily="49" charset="-122"/>
                <a:cs typeface="Times New Roman" pitchFamily="18" charset="0"/>
                <a:sym typeface="Symbol" pitchFamily="18" charset="2"/>
              </a:rPr>
              <a:t>}</a:t>
            </a:r>
          </a:p>
          <a:p>
            <a:pPr>
              <a:buFont typeface="Wingdings" pitchFamily="2" charset="2"/>
              <a:buNone/>
            </a:pPr>
            <a:endParaRPr kumimoji="0" lang="en-US" altLang="zh-CN" sz="9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sym typeface="Symbol" pitchFamily="18" charset="2"/>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b="0" baseline="-25000">
                <a:solidFill>
                  <a:srgbClr val="333399"/>
                </a:solidFill>
                <a:latin typeface="Arial" pitchFamily="34" charset="0"/>
                <a:ea typeface="楷体_GB2312" pitchFamily="49" charset="-122"/>
                <a:cs typeface="Times New Roman" pitchFamily="18" charset="0"/>
                <a:sym typeface="Symbol" pitchFamily="18" charset="2"/>
              </a:rPr>
              <a:t>1</a:t>
            </a:r>
            <a:r>
              <a:rPr lang="en-US" altLang="zh-CN" sz="2000" i="1">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f </a:t>
            </a:r>
            <a:r>
              <a:rPr lang="en-US" altLang="zh-CN" sz="2000" b="0">
                <a:solidFill>
                  <a:srgbClr val="333399"/>
                </a:solidFill>
                <a:latin typeface="Arial" pitchFamily="34" charset="0"/>
                <a:ea typeface="楷体_GB2312" pitchFamily="49" charset="-122"/>
                <a:cs typeface="Times New Roman" pitchFamily="18" charset="0"/>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i="1">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f+1</a:t>
            </a:r>
            <a:r>
              <a:rPr lang="en-US" altLang="zh-CN" sz="2000" b="0">
                <a:solidFill>
                  <a:srgbClr val="333399"/>
                </a:solidFill>
                <a:latin typeface="Arial" pitchFamily="34" charset="0"/>
                <a:ea typeface="楷体_GB2312" pitchFamily="49" charset="-122"/>
                <a:cs typeface="Times New Roman" pitchFamily="18" charset="0"/>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B</a:t>
            </a:r>
            <a:r>
              <a:rPr lang="en-US" altLang="zh-CN" sz="2000">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rPr>
              <a:t>f</a:t>
            </a:r>
            <a:r>
              <a:rPr lang="en-US" altLang="zh-CN" sz="2000" b="0">
                <a:solidFill>
                  <a:srgbClr val="333399"/>
                </a:solidFill>
                <a:latin typeface="Arial" pitchFamily="34" charset="0"/>
                <a:ea typeface="楷体_GB2312" pitchFamily="49" charset="-122"/>
                <a:cs typeface="Times New Roman" pitchFamily="18" charset="0"/>
              </a:rPr>
              <a:t> :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i="1">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f</a:t>
            </a:r>
            <a:r>
              <a:rPr lang="en-US" altLang="zh-CN" sz="2000" b="0">
                <a:solidFill>
                  <a:srgbClr val="333399"/>
                </a:solidFill>
                <a:latin typeface="Arial" pitchFamily="34" charset="0"/>
                <a:ea typeface="楷体_GB2312" pitchFamily="49" charset="-122"/>
                <a:cs typeface="Times New Roman" pitchFamily="18" charset="0"/>
              </a:rPr>
              <a:t>; </a:t>
            </a:r>
          </a:p>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i="1">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v </a:t>
            </a:r>
            <a:r>
              <a:rPr lang="en-US" altLang="zh-CN" sz="2000" b="0">
                <a:solidFill>
                  <a:srgbClr val="333399"/>
                </a:solidFill>
                <a:latin typeface="Arial" pitchFamily="34" charset="0"/>
                <a:ea typeface="楷体_GB2312" pitchFamily="49" charset="-122"/>
                <a:cs typeface="Times New Roman" pitchFamily="18" charset="0"/>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b="0" baseline="-25000">
                <a:solidFill>
                  <a:srgbClr val="333399"/>
                </a:solidFill>
                <a:latin typeface="Arial" pitchFamily="34" charset="0"/>
                <a:ea typeface="楷体_GB2312" pitchFamily="49" charset="-122"/>
                <a:cs typeface="Times New Roman" pitchFamily="18" charset="0"/>
                <a:sym typeface="Symbol" pitchFamily="18" charset="2"/>
              </a:rPr>
              <a:t>1</a:t>
            </a:r>
            <a:r>
              <a:rPr lang="en-US" altLang="zh-CN" sz="2000">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v</a:t>
            </a:r>
            <a:r>
              <a:rPr lang="en-US" altLang="zh-CN" sz="2000" b="0">
                <a:solidFill>
                  <a:srgbClr val="333399"/>
                </a:solidFill>
                <a:latin typeface="Arial" pitchFamily="34" charset="0"/>
                <a:ea typeface="楷体_GB2312" pitchFamily="49" charset="-122"/>
                <a:cs typeface="Times New Roman" pitchFamily="18" charset="0"/>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B</a:t>
            </a:r>
            <a:r>
              <a:rPr lang="en-US" altLang="zh-CN" sz="2000">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v </a:t>
            </a:r>
            <a:r>
              <a:rPr lang="en-US" altLang="zh-CN" sz="2000" b="0">
                <a:solidFill>
                  <a:srgbClr val="333399"/>
                </a:solidFill>
                <a:latin typeface="Arial" pitchFamily="34" charset="0"/>
                <a:ea typeface="楷体_GB2312" pitchFamily="49" charset="-122"/>
                <a:cs typeface="Times New Roman" pitchFamily="18" charset="0"/>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sym typeface="Symbol" pitchFamily="18" charset="2"/>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S</a:t>
            </a:r>
            <a:r>
              <a:rPr lang="en-US" altLang="zh-CN" sz="2000" i="1">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v </a:t>
            </a:r>
            <a:r>
              <a:rPr lang="en-US" altLang="zh-CN" sz="2000" b="0">
                <a:solidFill>
                  <a:srgbClr val="333399"/>
                </a:solidFill>
                <a:latin typeface="Arial" pitchFamily="34" charset="0"/>
                <a:ea typeface="楷体_GB2312" pitchFamily="49" charset="-122"/>
                <a:cs typeface="Times New Roman" pitchFamily="18" charset="0"/>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0</a:t>
            </a:r>
            <a:r>
              <a:rPr lang="en-US" altLang="zh-CN" sz="2000" b="0">
                <a:solidFill>
                  <a:srgbClr val="333399"/>
                </a:solidFill>
                <a:latin typeface="Arial" pitchFamily="34" charset="0"/>
                <a:ea typeface="楷体_GB2312" pitchFamily="49" charset="-122"/>
                <a:cs typeface="Times New Roman" pitchFamily="18" charset="0"/>
              </a:rPr>
              <a:t> </a:t>
            </a:r>
            <a:r>
              <a:rPr lang="en-US" altLang="zh-CN" sz="2000" b="0">
                <a:solidFill>
                  <a:srgbClr val="333399"/>
                </a:solidFill>
                <a:latin typeface="Arial" pitchFamily="34" charset="0"/>
                <a:ea typeface="楷体_GB2312" pitchFamily="49" charset="-122"/>
                <a:cs typeface="Times New Roman" pitchFamily="18" charset="0"/>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sym typeface="Symbol" pitchFamily="18" charset="2"/>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B</a:t>
            </a:r>
            <a:r>
              <a:rPr lang="en-US" altLang="zh-CN" sz="2000" i="1">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v </a:t>
            </a:r>
            <a:r>
              <a:rPr lang="en-US" altLang="zh-CN" sz="2000" b="0">
                <a:solidFill>
                  <a:srgbClr val="333399"/>
                </a:solidFill>
                <a:latin typeface="Arial" pitchFamily="34" charset="0"/>
                <a:ea typeface="楷体_GB2312" pitchFamily="49" charset="-122"/>
                <a:cs typeface="Times New Roman" pitchFamily="18" charset="0"/>
              </a:rPr>
              <a:t>:= 0 </a:t>
            </a:r>
            <a:r>
              <a:rPr lang="en-US" altLang="zh-CN" sz="2000" b="0">
                <a:solidFill>
                  <a:srgbClr val="333399"/>
                </a:solidFill>
                <a:latin typeface="Arial" pitchFamily="34" charset="0"/>
                <a:ea typeface="楷体_GB2312" pitchFamily="49" charset="-122"/>
                <a:cs typeface="Times New Roman" pitchFamily="18" charset="0"/>
                <a:sym typeface="Symbol" pitchFamily="18" charset="2"/>
              </a:rPr>
              <a:t>}</a:t>
            </a:r>
          </a:p>
          <a:p>
            <a:pPr>
              <a:buFont typeface="Wingdings" pitchFamily="2" charset="2"/>
              <a:buNone/>
            </a:pPr>
            <a:endParaRPr lang="en-US" altLang="zh-CN" sz="900" b="0">
              <a:solidFill>
                <a:srgbClr val="333399"/>
              </a:solidFill>
              <a:latin typeface="Arial" pitchFamily="34" charset="0"/>
              <a:ea typeface="楷体_GB2312" pitchFamily="49" charset="-122"/>
              <a:cs typeface="Times New Roman" pitchFamily="18" charset="0"/>
              <a:sym typeface="Symbol" pitchFamily="18" charset="2"/>
            </a:endParaRPr>
          </a:p>
          <a:p>
            <a:pPr>
              <a:buFont typeface="Wingdings" pitchFamily="2" charset="2"/>
              <a:buNone/>
            </a:pPr>
            <a:r>
              <a:rPr lang="en-US" altLang="zh-CN" sz="2000" b="0">
                <a:solidFill>
                  <a:srgbClr val="333399"/>
                </a:solidFill>
                <a:latin typeface="Arial" pitchFamily="34" charset="0"/>
                <a:ea typeface="楷体_GB2312" pitchFamily="49" charset="-122"/>
                <a:cs typeface="Times New Roman" pitchFamily="18" charset="0"/>
                <a:sym typeface="Symbol" pitchFamily="18" charset="2"/>
              </a:rPr>
              <a:t>{ </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B</a:t>
            </a:r>
            <a:r>
              <a:rPr lang="en-US" altLang="zh-CN" sz="2000" i="1">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a:solidFill>
                  <a:srgbClr val="333399"/>
                </a:solidFill>
                <a:latin typeface="Arial" pitchFamily="34" charset="0"/>
                <a:ea typeface="楷体_GB2312" pitchFamily="49" charset="-122"/>
                <a:cs typeface="Times New Roman" pitchFamily="18" charset="0"/>
                <a:sym typeface="Symbol" pitchFamily="18" charset="2"/>
              </a:rPr>
              <a:t>v </a:t>
            </a:r>
            <a:r>
              <a:rPr lang="en-US" altLang="zh-CN" sz="2000" b="0">
                <a:solidFill>
                  <a:srgbClr val="333399"/>
                </a:solidFill>
                <a:latin typeface="Arial" pitchFamily="34" charset="0"/>
                <a:ea typeface="楷体_GB2312" pitchFamily="49" charset="-122"/>
                <a:cs typeface="Times New Roman" pitchFamily="18" charset="0"/>
              </a:rPr>
              <a:t>:= 2</a:t>
            </a:r>
            <a:r>
              <a:rPr lang="en-US" altLang="zh-CN" sz="2000" b="0" baseline="30000">
                <a:solidFill>
                  <a:srgbClr val="333399"/>
                </a:solidFill>
                <a:latin typeface="Arial" pitchFamily="34" charset="0"/>
                <a:ea typeface="楷体_GB2312" pitchFamily="49" charset="-122"/>
                <a:cs typeface="Times New Roman" pitchFamily="18" charset="0"/>
              </a:rPr>
              <a:t>-</a:t>
            </a:r>
            <a:r>
              <a:rPr lang="en-US" altLang="zh-CN" sz="2000" b="0" i="1" baseline="30000">
                <a:solidFill>
                  <a:srgbClr val="333399"/>
                </a:solidFill>
                <a:latin typeface="Arial" pitchFamily="34" charset="0"/>
                <a:ea typeface="楷体_GB2312" pitchFamily="49" charset="-122"/>
                <a:cs typeface="Times New Roman" pitchFamily="18" charset="0"/>
                <a:sym typeface="Symbol" pitchFamily="18" charset="2"/>
              </a:rPr>
              <a:t>B</a:t>
            </a:r>
            <a:r>
              <a:rPr lang="en-US" altLang="zh-CN" sz="2000" baseline="30000">
                <a:solidFill>
                  <a:srgbClr val="333399"/>
                </a:solidFill>
                <a:latin typeface="Arial" pitchFamily="34" charset="0"/>
                <a:ea typeface="楷体_GB2312" pitchFamily="49" charset="-122"/>
                <a:cs typeface="Times New Roman" pitchFamily="18" charset="0"/>
                <a:sym typeface="Symbol" pitchFamily="18" charset="2"/>
              </a:rPr>
              <a:t>.</a:t>
            </a:r>
            <a:r>
              <a:rPr lang="en-US" altLang="zh-CN" sz="2000" b="0" i="1" baseline="30000">
                <a:solidFill>
                  <a:srgbClr val="333399"/>
                </a:solidFill>
                <a:latin typeface="Arial" pitchFamily="34" charset="0"/>
                <a:ea typeface="楷体_GB2312" pitchFamily="49" charset="-122"/>
                <a:cs typeface="Times New Roman" pitchFamily="18" charset="0"/>
              </a:rPr>
              <a:t>f</a:t>
            </a:r>
            <a:r>
              <a:rPr lang="en-US" altLang="zh-CN" sz="2000" b="0">
                <a:solidFill>
                  <a:srgbClr val="333399"/>
                </a:solidFill>
                <a:latin typeface="Arial" pitchFamily="34" charset="0"/>
                <a:ea typeface="楷体_GB2312" pitchFamily="49" charset="-122"/>
                <a:cs typeface="Times New Roman" pitchFamily="18" charset="0"/>
              </a:rPr>
              <a:t> </a:t>
            </a:r>
            <a:r>
              <a:rPr lang="en-US" altLang="zh-CN" sz="2000" b="0">
                <a:solidFill>
                  <a:srgbClr val="333399"/>
                </a:solidFill>
                <a:latin typeface="Arial" pitchFamily="34" charset="0"/>
                <a:ea typeface="楷体_GB2312" pitchFamily="49" charset="-122"/>
                <a:cs typeface="Times New Roman" pitchFamily="18" charset="0"/>
                <a:sym typeface="Symbol" pitchFamily="18" charset="2"/>
              </a:rPr>
              <a:t>}</a:t>
            </a:r>
          </a:p>
        </p:txBody>
      </p:sp>
      <p:sp>
        <p:nvSpPr>
          <p:cNvPr id="3081" name="Text Box 9"/>
          <p:cNvSpPr txBox="1">
            <a:spLocks noChangeArrowheads="1"/>
          </p:cNvSpPr>
          <p:nvPr/>
        </p:nvSpPr>
        <p:spPr bwMode="auto">
          <a:xfrm>
            <a:off x="966788" y="1268413"/>
            <a:ext cx="3244850" cy="519112"/>
          </a:xfrm>
          <a:prstGeom prst="rect">
            <a:avLst/>
          </a:prstGeom>
          <a:noFill/>
          <a:ln w="9525">
            <a:noFill/>
            <a:miter lim="800000"/>
            <a:headEnd/>
            <a:tailEnd/>
          </a:ln>
        </p:spPr>
        <p:txBody>
          <a:bodyPr>
            <a:spAutoFit/>
          </a:bodyPr>
          <a:lstStyle/>
          <a:p>
            <a:pPr>
              <a:buFont typeface="Wingdings" pitchFamily="2" charset="2"/>
              <a:buChar char="²"/>
            </a:pPr>
            <a:r>
              <a:rPr lang="en-US" altLang="zh-CN" sz="2800">
                <a:solidFill>
                  <a:srgbClr val="800080"/>
                </a:solidFill>
                <a:latin typeface="楷体_GB2312" pitchFamily="49" charset="-122"/>
                <a:ea typeface="楷体_GB2312" pitchFamily="49" charset="-122"/>
              </a:rPr>
              <a:t> </a:t>
            </a:r>
            <a:r>
              <a:rPr lang="zh-CN" altLang="en-US" sz="2800">
                <a:solidFill>
                  <a:srgbClr val="800080"/>
                </a:solidFill>
                <a:latin typeface="Arial" pitchFamily="34" charset="0"/>
                <a:ea typeface="楷体_GB2312" pitchFamily="49" charset="-122"/>
              </a:rPr>
              <a:t>接上页例子</a:t>
            </a:r>
          </a:p>
        </p:txBody>
      </p:sp>
      <p:sp>
        <p:nvSpPr>
          <p:cNvPr id="3082" name="Rectangle 23"/>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nSpc>
                <a:spcPct val="90000"/>
              </a:lnSpc>
            </a:pPr>
            <a:r>
              <a:rPr lang="zh-CN" altLang="en-US" sz="4000">
                <a:solidFill>
                  <a:srgbClr val="800080"/>
                </a:solidFill>
                <a:latin typeface="Arial" pitchFamily="34" charset="0"/>
                <a:ea typeface="华文行楷" pitchFamily="2" charset="-122"/>
              </a:rPr>
              <a:t>基于属性文法的语义计算</a:t>
            </a:r>
          </a:p>
        </p:txBody>
      </p:sp>
      <p:graphicFrame>
        <p:nvGraphicFramePr>
          <p:cNvPr id="3074" name="Object 65"/>
          <p:cNvGraphicFramePr>
            <a:graphicFrameLocks noChangeAspect="1"/>
          </p:cNvGraphicFramePr>
          <p:nvPr/>
        </p:nvGraphicFramePr>
        <p:xfrm>
          <a:off x="755650" y="2547938"/>
          <a:ext cx="6551613" cy="4194175"/>
        </p:xfrm>
        <a:graphic>
          <a:graphicData uri="http://schemas.openxmlformats.org/presentationml/2006/ole">
            <mc:AlternateContent xmlns:mc="http://schemas.openxmlformats.org/markup-compatibility/2006">
              <mc:Choice xmlns:v="urn:schemas-microsoft-com:vml" Requires="v">
                <p:oleObj spid="_x0000_s157707" name="Visio" r:id="rId4" imgW="3313786" imgH="2026920" progId="Visio.Drawing.11">
                  <p:embed/>
                </p:oleObj>
              </mc:Choice>
              <mc:Fallback>
                <p:oleObj name="Visio" r:id="rId4" imgW="3313786" imgH="20269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547938"/>
                        <a:ext cx="655161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369592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4"/>
          <p:cNvGrpSpPr>
            <a:grpSpLocks noChangeAspect="1"/>
          </p:cNvGrpSpPr>
          <p:nvPr/>
        </p:nvGrpSpPr>
        <p:grpSpPr bwMode="auto">
          <a:xfrm>
            <a:off x="179388" y="260350"/>
            <a:ext cx="9793287" cy="481013"/>
            <a:chOff x="2362" y="2466"/>
            <a:chExt cx="7200" cy="440"/>
          </a:xfrm>
        </p:grpSpPr>
        <p:sp>
          <p:nvSpPr>
            <p:cNvPr id="8198" name="AutoShape 6"/>
            <p:cNvSpPr>
              <a:spLocks noChangeAspect="1" noChangeArrowheads="1" noTextEdit="1"/>
            </p:cNvSpPr>
            <p:nvPr/>
          </p:nvSpPr>
          <p:spPr bwMode="auto">
            <a:xfrm>
              <a:off x="2362" y="2466"/>
              <a:ext cx="7200" cy="44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7" name="Text Box 5"/>
            <p:cNvSpPr txBox="1">
              <a:spLocks noChangeArrowheads="1"/>
            </p:cNvSpPr>
            <p:nvPr/>
          </p:nvSpPr>
          <p:spPr bwMode="auto">
            <a:xfrm>
              <a:off x="4451" y="2576"/>
              <a:ext cx="311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30000"/>
                </a:spcBef>
                <a:defRPr sz="1200">
                  <a:solidFill>
                    <a:schemeClr val="tx1"/>
                  </a:solidFill>
                  <a:latin typeface="Arial" charset="0"/>
                  <a:ea typeface="宋体" charset="-122"/>
                </a:defRPr>
              </a:lvl1pPr>
              <a:lvl2pPr>
                <a:spcBef>
                  <a:spcPct val="30000"/>
                </a:spcBef>
                <a:defRPr sz="1200">
                  <a:solidFill>
                    <a:schemeClr val="tx1"/>
                  </a:solidFill>
                  <a:latin typeface="Arial" charset="0"/>
                  <a:ea typeface="宋体" charset="-122"/>
                </a:defRPr>
              </a:lvl2pPr>
              <a:lvl3pPr>
                <a:spcBef>
                  <a:spcPct val="30000"/>
                </a:spcBef>
                <a:defRPr sz="1200">
                  <a:solidFill>
                    <a:schemeClr val="tx1"/>
                  </a:solidFill>
                  <a:latin typeface="Arial" charset="0"/>
                  <a:ea typeface="宋体" charset="-122"/>
                </a:defRPr>
              </a:lvl3pPr>
              <a:lvl4pPr>
                <a:spcBef>
                  <a:spcPct val="30000"/>
                </a:spcBef>
                <a:defRPr sz="1200">
                  <a:solidFill>
                    <a:schemeClr val="tx1"/>
                  </a:solidFill>
                  <a:latin typeface="Arial" charset="0"/>
                  <a:ea typeface="宋体" charset="-122"/>
                </a:defRPr>
              </a:lvl4pPr>
              <a:lvl5pPr>
                <a:spcBef>
                  <a:spcPct val="30000"/>
                </a:spcBef>
                <a:defRPr sz="1200">
                  <a:solidFill>
                    <a:schemeClr val="tx1"/>
                  </a:solidFill>
                  <a:latin typeface="Arial" charset="0"/>
                  <a:ea typeface="宋体" charset="-122"/>
                </a:defRPr>
              </a:lvl5pPr>
              <a:lvl6pPr fontAlgn="base">
                <a:spcBef>
                  <a:spcPct val="30000"/>
                </a:spcBef>
                <a:spcAft>
                  <a:spcPct val="0"/>
                </a:spcAft>
                <a:defRPr sz="1200">
                  <a:solidFill>
                    <a:schemeClr val="tx1"/>
                  </a:solidFill>
                  <a:latin typeface="Arial" charset="0"/>
                  <a:ea typeface="宋体" charset="-122"/>
                </a:defRPr>
              </a:lvl6pPr>
              <a:lvl7pPr fontAlgn="base">
                <a:spcBef>
                  <a:spcPct val="30000"/>
                </a:spcBef>
                <a:spcAft>
                  <a:spcPct val="0"/>
                </a:spcAft>
                <a:defRPr sz="1200">
                  <a:solidFill>
                    <a:schemeClr val="tx1"/>
                  </a:solidFill>
                  <a:latin typeface="Arial" charset="0"/>
                  <a:ea typeface="宋体" charset="-122"/>
                </a:defRPr>
              </a:lvl7pPr>
              <a:lvl8pPr fontAlgn="base">
                <a:spcBef>
                  <a:spcPct val="30000"/>
                </a:spcBef>
                <a:spcAft>
                  <a:spcPct val="0"/>
                </a:spcAft>
                <a:defRPr sz="1200">
                  <a:solidFill>
                    <a:schemeClr val="tx1"/>
                  </a:solidFill>
                  <a:latin typeface="Arial" charset="0"/>
                  <a:ea typeface="宋体" charset="-122"/>
                </a:defRPr>
              </a:lvl8pPr>
              <a:lvl9pPr fontAlgn="base">
                <a:spcBef>
                  <a:spcPct val="30000"/>
                </a:spcBef>
                <a:spcAft>
                  <a:spcPct val="0"/>
                </a:spcAft>
                <a:defRPr sz="1200">
                  <a:solidFill>
                    <a:schemeClr val="tx1"/>
                  </a:solidFill>
                  <a:latin typeface="Arial" charset="0"/>
                  <a:ea typeface="宋体" charset="-122"/>
                </a:defRPr>
              </a:lvl9pPr>
            </a:lstStyle>
            <a:p>
              <a:pPr algn="ctr" eaLnBrk="0" hangingPunct="0"/>
              <a:r>
                <a:rPr lang="zh-CN" altLang="en-US" sz="1800" dirty="0" smtClean="0">
                  <a:latin typeface="宋体" charset="-122"/>
                </a:rPr>
                <a:t>表</a:t>
              </a:r>
              <a:r>
                <a:rPr lang="zh-CN" altLang="en-US" sz="1800" dirty="0">
                  <a:latin typeface="宋体" charset="-122"/>
                </a:rPr>
                <a:t>达式</a:t>
              </a:r>
              <a:r>
                <a:rPr lang="en-US" altLang="zh-CN" sz="1800" dirty="0"/>
                <a:t>7+9*5 #</a:t>
              </a:r>
              <a:r>
                <a:rPr lang="zh-CN" altLang="en-US" sz="1800" dirty="0">
                  <a:latin typeface="宋体" charset="-122"/>
                </a:rPr>
                <a:t>的语义分析</a:t>
              </a:r>
              <a:endParaRPr lang="zh-CN" altLang="en-US" sz="1800" dirty="0"/>
            </a:p>
          </p:txBody>
        </p:sp>
      </p:grpSp>
      <p:sp>
        <p:nvSpPr>
          <p:cNvPr id="8201" name="Rectangle 9"/>
          <p:cNvSpPr>
            <a:spLocks noChangeArrowheads="1"/>
          </p:cNvSpPr>
          <p:nvPr/>
        </p:nvSpPr>
        <p:spPr bwMode="auto">
          <a:xfrm>
            <a:off x="0" y="1870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p>
        </p:txBody>
      </p:sp>
      <p:graphicFrame>
        <p:nvGraphicFramePr>
          <p:cNvPr id="8684" name="Group 492"/>
          <p:cNvGraphicFramePr>
            <a:graphicFrameLocks noGrp="1"/>
          </p:cNvGraphicFramePr>
          <p:nvPr>
            <p:extLst>
              <p:ext uri="{D42A27DB-BD31-4B8C-83A1-F6EECF244321}">
                <p14:modId xmlns:p14="http://schemas.microsoft.com/office/powerpoint/2010/main" val="136458949"/>
              </p:ext>
            </p:extLst>
          </p:nvPr>
        </p:nvGraphicFramePr>
        <p:xfrm>
          <a:off x="521551" y="836613"/>
          <a:ext cx="7605843" cy="4273551"/>
        </p:xfrm>
        <a:graphic>
          <a:graphicData uri="http://schemas.openxmlformats.org/drawingml/2006/table">
            <a:tbl>
              <a:tblPr/>
              <a:tblGrid>
                <a:gridCol w="874108"/>
                <a:gridCol w="1368887"/>
                <a:gridCol w="1498080"/>
                <a:gridCol w="1401871"/>
                <a:gridCol w="1190216"/>
                <a:gridCol w="1272681"/>
              </a:tblGrid>
              <a:tr h="481013">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1400" b="0" i="0" u="none" strike="noStrike" cap="none" normalizeH="0" baseline="0" dirty="0" smtClean="0">
                          <a:ln>
                            <a:noFill/>
                          </a:ln>
                          <a:solidFill>
                            <a:schemeClr val="tx1"/>
                          </a:solidFill>
                          <a:effectLst/>
                          <a:latin typeface="宋体" charset="-122"/>
                          <a:ea typeface="宋体" charset="-122"/>
                        </a:rPr>
                        <a:t>步骤</a:t>
                      </a:r>
                      <a:endParaRPr kumimoji="0" lang="zh-CN" altLang="en-US" sz="14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状态栈</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符号栈</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语义栈</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输入串</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主要动作</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00">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zh-CN" altLang="en-US" sz="1400" b="0" i="0" u="none" strike="noStrike" cap="none" normalizeH="0" baseline="0" smtClean="0">
                          <a:ln>
                            <a:noFill/>
                          </a:ln>
                          <a:solidFill>
                            <a:schemeClr val="tx1"/>
                          </a:solidFill>
                          <a:effectLst/>
                          <a:latin typeface="宋体" charset="-122"/>
                          <a:ea typeface="宋体" charset="-122"/>
                        </a:rPr>
                        <a:t>－</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7+9*5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S</a:t>
                      </a:r>
                      <a:r>
                        <a:rPr kumimoji="0" lang="en-US" altLang="zh-CN" sz="1400" b="0" i="0" u="none" strike="noStrike" cap="none" normalizeH="0" baseline="-30000" smtClean="0">
                          <a:ln>
                            <a:noFill/>
                          </a:ln>
                          <a:solidFill>
                            <a:schemeClr val="tx1"/>
                          </a:solidFill>
                          <a:effectLst/>
                          <a:latin typeface="Arial" charset="0"/>
                          <a:ea typeface="宋体" charset="-122"/>
                        </a:rPr>
                        <a:t>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宋体" charset="-122"/>
                          <a:ea typeface="宋体" charset="-122"/>
                        </a:rPr>
                        <a:t>――</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+9*5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r</a:t>
                      </a:r>
                      <a:r>
                        <a:rPr kumimoji="0" lang="en-US" altLang="zh-CN" sz="1400" b="0" i="0" u="none" strike="noStrike" cap="none" normalizeH="0" baseline="-30000" smtClean="0">
                          <a:ln>
                            <a:noFill/>
                          </a:ln>
                          <a:solidFill>
                            <a:schemeClr val="tx1"/>
                          </a:solidFill>
                          <a:effectLst/>
                          <a:latin typeface="Arial" charset="0"/>
                          <a:ea typeface="宋体" charset="-122"/>
                        </a:rPr>
                        <a:t>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+9*5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S</a:t>
                      </a:r>
                      <a:r>
                        <a:rPr kumimoji="0" lang="en-US" altLang="zh-CN" sz="1400" b="0" i="0" u="none" strike="noStrike" cap="none" normalizeH="0" baseline="-30000" smtClean="0">
                          <a:ln>
                            <a:noFill/>
                          </a:ln>
                          <a:solidFill>
                            <a:schemeClr val="tx1"/>
                          </a:solidFill>
                          <a:effectLst/>
                          <a:latin typeface="Arial" charset="0"/>
                          <a:ea typeface="宋体" charset="-122"/>
                        </a:rPr>
                        <a:t>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r>
                        <a:rPr kumimoji="0" lang="en-US" altLang="zh-CN" sz="1400" b="0" i="0" u="none" strike="noStrike" cap="none" normalizeH="0" baseline="0" smtClean="0">
                          <a:ln>
                            <a:noFill/>
                          </a:ln>
                          <a:solidFill>
                            <a:schemeClr val="tx1"/>
                          </a:solidFill>
                          <a:effectLst/>
                          <a:latin typeface="Times New Roman"/>
                          <a:ea typeface="宋体" charset="-122"/>
                        </a:rPr>
                        <a:t>—</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9*5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S</a:t>
                      </a:r>
                      <a:r>
                        <a:rPr kumimoji="0" lang="en-US" altLang="zh-CN" sz="1400" b="0" i="0" u="none" strike="noStrike" cap="none" normalizeH="0" baseline="-30000" smtClean="0">
                          <a:ln>
                            <a:noFill/>
                          </a:ln>
                          <a:solidFill>
                            <a:schemeClr val="tx1"/>
                          </a:solidFill>
                          <a:effectLst/>
                          <a:latin typeface="Arial" charset="0"/>
                          <a:ea typeface="宋体" charset="-122"/>
                        </a:rPr>
                        <a:t>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r>
                        <a:rPr kumimoji="0" lang="en-US" altLang="zh-CN" sz="1400" b="0" i="0" u="none" strike="noStrike" cap="none" normalizeH="0" baseline="0" smtClean="0">
                          <a:ln>
                            <a:noFill/>
                          </a:ln>
                          <a:solidFill>
                            <a:schemeClr val="tx1"/>
                          </a:solidFill>
                          <a:effectLst/>
                          <a:latin typeface="Times New Roman"/>
                          <a:ea typeface="宋体" charset="-122"/>
                        </a:rPr>
                        <a:t>——</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r</a:t>
                      </a:r>
                      <a:r>
                        <a:rPr kumimoji="0" lang="en-US" altLang="zh-CN" sz="1400" b="0" i="0" u="none" strike="noStrike" cap="none" normalizeH="0" baseline="-30000" smtClean="0">
                          <a:ln>
                            <a:noFill/>
                          </a:ln>
                          <a:solidFill>
                            <a:schemeClr val="tx1"/>
                          </a:solidFill>
                          <a:effectLst/>
                          <a:latin typeface="Arial" charset="0"/>
                          <a:ea typeface="宋体" charset="-122"/>
                        </a:rPr>
                        <a:t>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S</a:t>
                      </a:r>
                      <a:r>
                        <a:rPr kumimoji="0" lang="en-US" altLang="zh-CN" sz="1400" b="0" i="0" u="none" strike="noStrike" cap="none" normalizeH="0" baseline="-30000" smtClean="0">
                          <a:ln>
                            <a:noFill/>
                          </a:ln>
                          <a:solidFill>
                            <a:schemeClr val="tx1"/>
                          </a:solidFill>
                          <a:effectLst/>
                          <a:latin typeface="Arial" charset="0"/>
                          <a:ea typeface="宋体" charset="-122"/>
                        </a:rPr>
                        <a:t>5</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01475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宋体" charset="-122"/>
                          <a:ea typeface="宋体" charset="-122"/>
                        </a:rPr>
                        <a:t>9</a:t>
                      </a:r>
                      <a:r>
                        <a:rPr kumimoji="0" lang="zh-CN" altLang="en-US" sz="1400" b="0" i="0" u="none" strike="noStrike" cap="none" normalizeH="0" baseline="0" smtClean="0">
                          <a:ln>
                            <a:noFill/>
                          </a:ln>
                          <a:solidFill>
                            <a:schemeClr val="tx1"/>
                          </a:solidFill>
                          <a:effectLst/>
                          <a:latin typeface="宋体" charset="-122"/>
                          <a:ea typeface="宋体" charset="-122"/>
                        </a:rPr>
                        <a:t>－</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S</a:t>
                      </a:r>
                      <a:r>
                        <a:rPr kumimoji="0" lang="en-US" altLang="zh-CN" sz="1400" b="0" i="0" u="none" strike="noStrike" cap="none" normalizeH="0" baseline="-30000" smtClean="0">
                          <a:ln>
                            <a:noFill/>
                          </a:ln>
                          <a:solidFill>
                            <a:schemeClr val="tx1"/>
                          </a:solidFill>
                          <a:effectLst/>
                          <a:latin typeface="Arial" charset="0"/>
                          <a:ea typeface="宋体" charset="-122"/>
                        </a:rPr>
                        <a:t>3</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13">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014753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#E+E*5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宋体" charset="-122"/>
                          <a:ea typeface="宋体" charset="-122"/>
                        </a:rPr>
                        <a:t>9</a:t>
                      </a:r>
                      <a:r>
                        <a:rPr kumimoji="0" lang="zh-CN" altLang="en-US" sz="1400" b="0" i="0" u="none" strike="noStrike" cap="none" normalizeH="0" baseline="0" smtClean="0">
                          <a:ln>
                            <a:noFill/>
                          </a:ln>
                          <a:solidFill>
                            <a:schemeClr val="tx1"/>
                          </a:solidFill>
                          <a:effectLst/>
                          <a:latin typeface="宋体" charset="-122"/>
                          <a:ea typeface="宋体" charset="-122"/>
                        </a:rPr>
                        <a:t>－－</a:t>
                      </a:r>
                      <a:endParaRPr kumimoji="0" lang="zh-CN" altLang="en-US"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r</a:t>
                      </a:r>
                      <a:r>
                        <a:rPr kumimoji="0" lang="en-US" altLang="zh-CN" sz="1400" b="0" i="0" u="none" strike="noStrike" cap="none" normalizeH="0" baseline="-30000" smtClean="0">
                          <a:ln>
                            <a:noFill/>
                          </a:ln>
                          <a:solidFill>
                            <a:schemeClr val="tx1"/>
                          </a:solidFill>
                          <a:effectLst/>
                          <a:latin typeface="Arial" charset="0"/>
                          <a:ea typeface="宋体" charset="-122"/>
                        </a:rPr>
                        <a:t>4</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014758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9</a:t>
                      </a: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r</a:t>
                      </a:r>
                      <a:r>
                        <a:rPr kumimoji="0" lang="en-US" altLang="zh-CN" sz="1400" b="0" i="0" u="none" strike="noStrike" cap="none" normalizeH="0" baseline="-30000" smtClean="0">
                          <a:ln>
                            <a:noFill/>
                          </a:ln>
                          <a:solidFill>
                            <a:schemeClr val="tx1"/>
                          </a:solidFill>
                          <a:effectLst/>
                          <a:latin typeface="Arial" charset="0"/>
                          <a:ea typeface="宋体" charset="-122"/>
                        </a:rPr>
                        <a:t>2</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7</a:t>
                      </a: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r</a:t>
                      </a:r>
                      <a:r>
                        <a:rPr kumimoji="0" lang="en-US" altLang="zh-CN" sz="1400" b="0" i="0" u="none" strike="noStrike" cap="none" normalizeH="0" baseline="-30000" smtClean="0">
                          <a:ln>
                            <a:noFill/>
                          </a:ln>
                          <a:solidFill>
                            <a:schemeClr val="tx1"/>
                          </a:solidFill>
                          <a:effectLst/>
                          <a:latin typeface="Arial" charset="0"/>
                          <a:ea typeface="宋体" charset="-122"/>
                        </a:rPr>
                        <a:t>1</a:t>
                      </a:r>
                      <a:endParaRPr kumimoji="0" lang="en-US" altLang="zh-CN" sz="14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Times New Roman"/>
                          <a:ea typeface="宋体" charset="-122"/>
                        </a:rPr>
                        <a:t>—</a:t>
                      </a:r>
                      <a:r>
                        <a:rPr kumimoji="0" lang="en-US" altLang="zh-CN" sz="1400" b="0" i="0" u="none" strike="noStrike" cap="none" normalizeH="0" baseline="0" smtClean="0">
                          <a:ln>
                            <a:noFill/>
                          </a:ln>
                          <a:solidFill>
                            <a:schemeClr val="tx1"/>
                          </a:solidFill>
                          <a:effectLst/>
                          <a:latin typeface="Arial" charset="0"/>
                          <a:ea typeface="宋体" charset="-122"/>
                        </a:rPr>
                        <a:t>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tx1"/>
                          </a:solidFill>
                          <a:effectLst/>
                          <a:latin typeface="Arial"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800">
                          <a:solidFill>
                            <a:schemeClr val="tx1"/>
                          </a:solidFill>
                          <a:latin typeface="Arial" charset="0"/>
                          <a:ea typeface="宋体" charset="-122"/>
                        </a:defRPr>
                      </a:lvl1pPr>
                      <a:lvl2pPr>
                        <a:spcBef>
                          <a:spcPct val="20000"/>
                        </a:spcBef>
                        <a:buClr>
                          <a:schemeClr val="accent2"/>
                        </a:buClr>
                        <a:buSzPct val="85000"/>
                        <a:buFont typeface="Wingdings" pitchFamily="2" charset="2"/>
                        <a:defRPr sz="2400">
                          <a:solidFill>
                            <a:schemeClr val="tx1"/>
                          </a:solidFill>
                          <a:latin typeface="Arial" charset="0"/>
                          <a:ea typeface="宋体" charset="-122"/>
                        </a:defRPr>
                      </a:lvl2pPr>
                      <a:lvl3pPr>
                        <a:spcBef>
                          <a:spcPct val="20000"/>
                        </a:spcBef>
                        <a:buClr>
                          <a:schemeClr val="hlink"/>
                        </a:buClr>
                        <a:buSzPct val="85000"/>
                        <a:buFont typeface="Wingdings" pitchFamily="2" charset="2"/>
                        <a:defRPr sz="2000">
                          <a:solidFill>
                            <a:schemeClr val="tx1"/>
                          </a:solidFill>
                          <a:latin typeface="Arial" charset="0"/>
                          <a:ea typeface="宋体" charset="-122"/>
                        </a:defRPr>
                      </a:lvl3pPr>
                      <a:lvl4pPr>
                        <a:spcBef>
                          <a:spcPct val="20000"/>
                        </a:spcBef>
                        <a:buClr>
                          <a:schemeClr val="accent2"/>
                        </a:buClr>
                        <a:buSzPct val="90000"/>
                        <a:buFont typeface="Wingdings" pitchFamily="2" charset="2"/>
                        <a:defRPr>
                          <a:solidFill>
                            <a:schemeClr val="tx1"/>
                          </a:solidFill>
                          <a:latin typeface="Arial" charset="0"/>
                          <a:ea typeface="宋体" charset="-122"/>
                        </a:defRPr>
                      </a:lvl4pPr>
                      <a:lvl5pPr>
                        <a:spcBef>
                          <a:spcPct val="20000"/>
                        </a:spcBef>
                        <a:buClr>
                          <a:schemeClr val="hlink"/>
                        </a:buClr>
                        <a:buSzPct val="85000"/>
                        <a:buFont typeface="Wingdings" pitchFamily="2" charset="2"/>
                        <a:defRPr>
                          <a:solidFill>
                            <a:schemeClr val="tx1"/>
                          </a:solidFill>
                          <a:latin typeface="Arial" charset="0"/>
                          <a:ea typeface="宋体" charset="-122"/>
                        </a:defRPr>
                      </a:lvl5pPr>
                      <a:lvl6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6pPr>
                      <a:lvl7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7pPr>
                      <a:lvl8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8pPr>
                      <a:lvl9pPr fontAlgn="base">
                        <a:spcBef>
                          <a:spcPct val="20000"/>
                        </a:spcBef>
                        <a:spcAft>
                          <a:spcPct val="0"/>
                        </a:spcAft>
                        <a:buClr>
                          <a:schemeClr val="hlink"/>
                        </a:buClr>
                        <a:buSzPct val="85000"/>
                        <a:buFont typeface="Wingdings" pitchFamily="2" charset="2"/>
                        <a:defRPr>
                          <a:solidFill>
                            <a:schemeClr val="tx1"/>
                          </a:solidFill>
                          <a:latin typeface="Arial" charset="0"/>
                          <a:ea typeface="宋体"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charset="0"/>
                          <a:ea typeface="宋体" charset="-122"/>
                        </a:rPr>
                        <a:t>acc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2111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652463" y="45720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lnSpc>
                <a:spcPct val="120000"/>
              </a:lnSpc>
              <a:spcBef>
                <a:spcPct val="0"/>
              </a:spcBef>
              <a:buFontTx/>
              <a:buNone/>
            </a:pPr>
            <a:r>
              <a:rPr lang="zh-CN" altLang="en-US" dirty="0" smtClean="0">
                <a:solidFill>
                  <a:srgbClr val="3333CC"/>
                </a:solidFill>
                <a:latin typeface="楷体_GB2312" pitchFamily="49" charset="-122"/>
                <a:ea typeface="楷体_GB2312" pitchFamily="49" charset="-122"/>
              </a:rPr>
              <a:t>中间代码生成</a:t>
            </a:r>
            <a:endParaRPr lang="en-US" altLang="zh-CN" sz="4400" b="0" dirty="0" smtClean="0">
              <a:solidFill>
                <a:srgbClr val="000000"/>
              </a:solidFill>
              <a:latin typeface="宋体" pitchFamily="2" charset="-122"/>
            </a:endParaRPr>
          </a:p>
        </p:txBody>
      </p:sp>
      <p:sp>
        <p:nvSpPr>
          <p:cNvPr id="78851" name="Rectangle 3"/>
          <p:cNvSpPr>
            <a:spLocks noChangeArrowheads="1"/>
          </p:cNvSpPr>
          <p:nvPr/>
        </p:nvSpPr>
        <p:spPr bwMode="auto">
          <a:xfrm>
            <a:off x="971550" y="1773238"/>
            <a:ext cx="7573963" cy="3962400"/>
          </a:xfrm>
          <a:prstGeom prst="rect">
            <a:avLst/>
          </a:prstGeom>
          <a:solidFill>
            <a:schemeClr val="hlink"/>
          </a:solidFill>
          <a:ln w="9525">
            <a:solidFill>
              <a:srgbClr val="2357FF"/>
            </a:solidFill>
            <a:miter lim="800000"/>
            <a:headEnd/>
            <a:tailEnd/>
          </a:ln>
          <a:effectLst>
            <a:outerShdw dist="107763" dir="18900000" algn="ctr" rotWithShape="0">
              <a:srgbClr val="808080"/>
            </a:outerShdw>
          </a:effec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FontTx/>
              <a:buChar char="•"/>
            </a:pPr>
            <a:r>
              <a:rPr lang="zh-CN" altLang="en-US" sz="3200" b="0" dirty="0" smtClean="0">
                <a:solidFill>
                  <a:srgbClr val="000000"/>
                </a:solidFill>
                <a:latin typeface="楷体_GB2312" pitchFamily="49" charset="-122"/>
                <a:ea typeface="楷体_GB2312" pitchFamily="49" charset="-122"/>
              </a:rPr>
              <a:t>中间代码的形式</a:t>
            </a:r>
            <a:endParaRPr lang="en-US" altLang="zh-CN" sz="3200" b="0" dirty="0" smtClean="0">
              <a:solidFill>
                <a:srgbClr val="000000"/>
              </a:solidFill>
              <a:latin typeface="楷体_GB2312" pitchFamily="49" charset="-122"/>
              <a:ea typeface="楷体_GB2312" pitchFamily="49" charset="-122"/>
            </a:endParaRPr>
          </a:p>
          <a:p>
            <a:pPr eaLnBrk="1" hangingPunct="1">
              <a:lnSpc>
                <a:spcPct val="120000"/>
              </a:lnSpc>
              <a:spcBef>
                <a:spcPct val="20000"/>
              </a:spcBef>
              <a:buFontTx/>
              <a:buChar char="•"/>
            </a:pPr>
            <a:r>
              <a:rPr lang="zh-CN" altLang="en-US" sz="3200" b="0" dirty="0" smtClean="0">
                <a:solidFill>
                  <a:srgbClr val="000000"/>
                </a:solidFill>
                <a:latin typeface="楷体_GB2312" pitchFamily="49" charset="-122"/>
                <a:ea typeface="楷体_GB2312" pitchFamily="49" charset="-122"/>
              </a:rPr>
              <a:t>中间代码生成</a:t>
            </a:r>
            <a:endParaRPr lang="en-US" altLang="zh-CN" sz="3200" b="0" dirty="0" smtClean="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4228367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3276600" y="990600"/>
            <a:ext cx="2135188" cy="485775"/>
          </a:xfrm>
          <a:prstGeom prst="rect">
            <a:avLst/>
          </a:prstGeom>
          <a:solidFill>
            <a:srgbClr val="FFFFFF"/>
          </a:solidFill>
          <a:ln w="57150" cmpd="thinThick">
            <a:solidFill>
              <a:srgbClr val="000000"/>
            </a:solidFill>
            <a:miter lim="800000"/>
            <a:headEnd/>
            <a:tailEnd/>
          </a:ln>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000000"/>
                </a:solidFill>
              </a:rPr>
              <a:t>源语言程序</a:t>
            </a:r>
            <a:endParaRPr lang="zh-CN" altLang="en-US" sz="2400" b="0" smtClean="0">
              <a:solidFill>
                <a:srgbClr val="000000"/>
              </a:solidFill>
            </a:endParaRPr>
          </a:p>
          <a:p>
            <a:pPr algn="ctr">
              <a:spcBef>
                <a:spcPct val="0"/>
              </a:spcBef>
              <a:buFontTx/>
              <a:buNone/>
            </a:pPr>
            <a:endParaRPr lang="en-US" altLang="zh-CN" sz="2400" b="0" smtClean="0">
              <a:solidFill>
                <a:srgbClr val="000000"/>
              </a:solidFill>
            </a:endParaRPr>
          </a:p>
        </p:txBody>
      </p:sp>
      <p:sp>
        <p:nvSpPr>
          <p:cNvPr id="3075" name="Text Box 1027"/>
          <p:cNvSpPr txBox="1">
            <a:spLocks noChangeArrowheads="1"/>
          </p:cNvSpPr>
          <p:nvPr/>
        </p:nvSpPr>
        <p:spPr bwMode="auto">
          <a:xfrm>
            <a:off x="3656013" y="5029200"/>
            <a:ext cx="2355850" cy="533400"/>
          </a:xfrm>
          <a:prstGeom prst="rect">
            <a:avLst/>
          </a:prstGeom>
          <a:solidFill>
            <a:srgbClr val="FFFFFF"/>
          </a:solidFill>
          <a:ln w="57150" cmpd="thinThick">
            <a:solidFill>
              <a:srgbClr val="000000"/>
            </a:solidFill>
            <a:miter lim="800000"/>
            <a:headEnd/>
            <a:tailEnd/>
          </a:ln>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000000"/>
                </a:solidFill>
              </a:rPr>
              <a:t>中间代码优化</a:t>
            </a:r>
            <a:endParaRPr lang="zh-CN" altLang="en-US" sz="2400" b="0" smtClean="0">
              <a:solidFill>
                <a:srgbClr val="000000"/>
              </a:solidFill>
            </a:endParaRPr>
          </a:p>
        </p:txBody>
      </p:sp>
      <p:sp>
        <p:nvSpPr>
          <p:cNvPr id="3076" name="Text Box 1028"/>
          <p:cNvSpPr txBox="1">
            <a:spLocks noChangeArrowheads="1"/>
          </p:cNvSpPr>
          <p:nvPr/>
        </p:nvSpPr>
        <p:spPr bwMode="auto">
          <a:xfrm>
            <a:off x="3656013" y="5969000"/>
            <a:ext cx="2355850" cy="484188"/>
          </a:xfrm>
          <a:prstGeom prst="rect">
            <a:avLst/>
          </a:prstGeom>
          <a:solidFill>
            <a:srgbClr val="FFFFFF"/>
          </a:solidFill>
          <a:ln w="57150" cmpd="thinThick">
            <a:solidFill>
              <a:srgbClr val="000000"/>
            </a:solidFill>
            <a:miter lim="800000"/>
            <a:headEnd/>
            <a:tailEnd/>
          </a:ln>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000000"/>
                </a:solidFill>
              </a:rPr>
              <a:t>目标代码生成</a:t>
            </a:r>
            <a:endParaRPr lang="zh-CN" altLang="en-US" sz="2400" b="0" smtClean="0">
              <a:solidFill>
                <a:srgbClr val="000000"/>
              </a:solidFill>
            </a:endParaRPr>
          </a:p>
          <a:p>
            <a:pPr algn="ctr">
              <a:spcBef>
                <a:spcPct val="0"/>
              </a:spcBef>
              <a:buFontTx/>
              <a:buNone/>
            </a:pPr>
            <a:endParaRPr lang="en-US" altLang="zh-CN" sz="2400" b="0" smtClean="0">
              <a:solidFill>
                <a:srgbClr val="000000"/>
              </a:solidFill>
            </a:endParaRPr>
          </a:p>
        </p:txBody>
      </p:sp>
      <p:sp>
        <p:nvSpPr>
          <p:cNvPr id="3077" name="Text Box 1029"/>
          <p:cNvSpPr txBox="1">
            <a:spLocks noChangeArrowheads="1"/>
          </p:cNvSpPr>
          <p:nvPr/>
        </p:nvSpPr>
        <p:spPr bwMode="auto">
          <a:xfrm>
            <a:off x="3505200" y="1828800"/>
            <a:ext cx="209708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000000"/>
                </a:solidFill>
              </a:rPr>
              <a:t>词法分析</a:t>
            </a:r>
            <a:endParaRPr lang="zh-CN" altLang="en-US" sz="2400" b="0" smtClean="0">
              <a:solidFill>
                <a:srgbClr val="000000"/>
              </a:solidFill>
            </a:endParaRPr>
          </a:p>
          <a:p>
            <a:pPr algn="ctr">
              <a:spcBef>
                <a:spcPct val="0"/>
              </a:spcBef>
              <a:buFontTx/>
              <a:buNone/>
            </a:pPr>
            <a:endParaRPr lang="en-US" altLang="zh-CN" sz="2400" b="0" smtClean="0">
              <a:solidFill>
                <a:srgbClr val="000000"/>
              </a:solidFill>
            </a:endParaRPr>
          </a:p>
        </p:txBody>
      </p:sp>
      <p:sp>
        <p:nvSpPr>
          <p:cNvPr id="3078" name="Text Box 1030"/>
          <p:cNvSpPr txBox="1">
            <a:spLocks noChangeArrowheads="1"/>
          </p:cNvSpPr>
          <p:nvPr/>
        </p:nvSpPr>
        <p:spPr bwMode="auto">
          <a:xfrm>
            <a:off x="3429000" y="3467100"/>
            <a:ext cx="202088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3333CC"/>
                </a:solidFill>
              </a:rPr>
              <a:t>语义分析</a:t>
            </a:r>
            <a:endParaRPr lang="zh-CN" altLang="en-US" sz="2400" b="0" smtClean="0">
              <a:solidFill>
                <a:srgbClr val="3333CC"/>
              </a:solidFill>
            </a:endParaRPr>
          </a:p>
          <a:p>
            <a:pPr algn="ctr">
              <a:spcBef>
                <a:spcPct val="0"/>
              </a:spcBef>
              <a:buFontTx/>
              <a:buNone/>
            </a:pPr>
            <a:endParaRPr lang="en-US" altLang="zh-CN" sz="2400" b="0" smtClean="0">
              <a:solidFill>
                <a:srgbClr val="3333CC"/>
              </a:solidFill>
            </a:endParaRPr>
          </a:p>
        </p:txBody>
      </p:sp>
      <p:sp>
        <p:nvSpPr>
          <p:cNvPr id="3079" name="Text Box 1031"/>
          <p:cNvSpPr txBox="1">
            <a:spLocks noChangeArrowheads="1"/>
          </p:cNvSpPr>
          <p:nvPr/>
        </p:nvSpPr>
        <p:spPr bwMode="auto">
          <a:xfrm>
            <a:off x="3505200" y="2606675"/>
            <a:ext cx="19018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000000"/>
                </a:solidFill>
              </a:rPr>
              <a:t>语法分析</a:t>
            </a:r>
            <a:endParaRPr lang="zh-CN" altLang="en-US" sz="2400" b="0" smtClean="0">
              <a:solidFill>
                <a:srgbClr val="000000"/>
              </a:solidFill>
            </a:endParaRPr>
          </a:p>
        </p:txBody>
      </p:sp>
      <p:sp>
        <p:nvSpPr>
          <p:cNvPr id="3080" name="Text Box 1032"/>
          <p:cNvSpPr txBox="1">
            <a:spLocks noChangeArrowheads="1"/>
          </p:cNvSpPr>
          <p:nvPr/>
        </p:nvSpPr>
        <p:spPr bwMode="auto">
          <a:xfrm>
            <a:off x="3276600" y="4221163"/>
            <a:ext cx="26685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3333CC"/>
                </a:solidFill>
              </a:rPr>
              <a:t>中间代码生成</a:t>
            </a:r>
            <a:endParaRPr lang="zh-CN" altLang="en-US" sz="2400" b="0" smtClean="0">
              <a:solidFill>
                <a:srgbClr val="3333CC"/>
              </a:solidFill>
            </a:endParaRPr>
          </a:p>
          <a:p>
            <a:pPr algn="ctr">
              <a:spcBef>
                <a:spcPct val="0"/>
              </a:spcBef>
              <a:buFontTx/>
              <a:buNone/>
            </a:pPr>
            <a:endParaRPr lang="en-US" altLang="zh-CN" sz="2400" b="0" smtClean="0">
              <a:solidFill>
                <a:srgbClr val="3333CC"/>
              </a:solidFill>
            </a:endParaRPr>
          </a:p>
        </p:txBody>
      </p:sp>
      <p:sp>
        <p:nvSpPr>
          <p:cNvPr id="3081" name="Text Box 1034"/>
          <p:cNvSpPr txBox="1">
            <a:spLocks noChangeArrowheads="1"/>
          </p:cNvSpPr>
          <p:nvPr/>
        </p:nvSpPr>
        <p:spPr bwMode="auto">
          <a:xfrm>
            <a:off x="1970088" y="152400"/>
            <a:ext cx="45831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dirty="0" smtClean="0">
                <a:solidFill>
                  <a:srgbClr val="000000"/>
                </a:solidFill>
                <a:latin typeface="黑体" pitchFamily="49" charset="-122"/>
                <a:ea typeface="黑体" pitchFamily="49" charset="-122"/>
              </a:rPr>
              <a:t>在编译中的逻辑阶段</a:t>
            </a:r>
          </a:p>
        </p:txBody>
      </p:sp>
      <p:sp>
        <p:nvSpPr>
          <p:cNvPr id="3082" name="Line 1035"/>
          <p:cNvSpPr>
            <a:spLocks noChangeShapeType="1"/>
          </p:cNvSpPr>
          <p:nvPr/>
        </p:nvSpPr>
        <p:spPr bwMode="auto">
          <a:xfrm flipH="1">
            <a:off x="3190875" y="1677988"/>
            <a:ext cx="1020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83" name="Line 1036"/>
          <p:cNvSpPr>
            <a:spLocks noChangeShapeType="1"/>
          </p:cNvSpPr>
          <p:nvPr/>
        </p:nvSpPr>
        <p:spPr bwMode="auto">
          <a:xfrm flipH="1">
            <a:off x="3203575" y="4437063"/>
            <a:ext cx="4810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84" name="Line 1037"/>
          <p:cNvSpPr>
            <a:spLocks noChangeShapeType="1"/>
          </p:cNvSpPr>
          <p:nvPr/>
        </p:nvSpPr>
        <p:spPr bwMode="auto">
          <a:xfrm>
            <a:off x="3190875" y="1676400"/>
            <a:ext cx="12700" cy="2760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85" name="Line 1038"/>
          <p:cNvSpPr>
            <a:spLocks noChangeShapeType="1"/>
          </p:cNvSpPr>
          <p:nvPr/>
        </p:nvSpPr>
        <p:spPr bwMode="auto">
          <a:xfrm flipH="1">
            <a:off x="3190875" y="5356225"/>
            <a:ext cx="48101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86" name="Line 1039"/>
          <p:cNvSpPr>
            <a:spLocks noChangeShapeType="1"/>
          </p:cNvSpPr>
          <p:nvPr/>
        </p:nvSpPr>
        <p:spPr bwMode="auto">
          <a:xfrm flipH="1">
            <a:off x="3190875" y="6094413"/>
            <a:ext cx="4810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87" name="Line 1040"/>
          <p:cNvSpPr>
            <a:spLocks noChangeShapeType="1"/>
          </p:cNvSpPr>
          <p:nvPr/>
        </p:nvSpPr>
        <p:spPr bwMode="auto">
          <a:xfrm>
            <a:off x="3190875" y="5356225"/>
            <a:ext cx="9525" cy="739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88" name="Line 1041"/>
          <p:cNvSpPr>
            <a:spLocks noChangeShapeType="1"/>
          </p:cNvSpPr>
          <p:nvPr/>
        </p:nvSpPr>
        <p:spPr bwMode="auto">
          <a:xfrm flipH="1">
            <a:off x="3084513" y="3101975"/>
            <a:ext cx="1206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89" name="Line 1042"/>
          <p:cNvSpPr>
            <a:spLocks noChangeShapeType="1"/>
          </p:cNvSpPr>
          <p:nvPr/>
        </p:nvSpPr>
        <p:spPr bwMode="auto">
          <a:xfrm flipH="1">
            <a:off x="3084513" y="5713413"/>
            <a:ext cx="1206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b="0" smtClean="0">
              <a:solidFill>
                <a:srgbClr val="000000"/>
              </a:solidFill>
              <a:latin typeface="Times New Roman" pitchFamily="18" charset="0"/>
              <a:ea typeface="宋体" pitchFamily="2" charset="-122"/>
            </a:endParaRPr>
          </a:p>
        </p:txBody>
      </p:sp>
      <p:sp>
        <p:nvSpPr>
          <p:cNvPr id="3090" name="Text Box 1043"/>
          <p:cNvSpPr txBox="1">
            <a:spLocks noChangeArrowheads="1"/>
          </p:cNvSpPr>
          <p:nvPr/>
        </p:nvSpPr>
        <p:spPr bwMode="auto">
          <a:xfrm>
            <a:off x="2743200" y="2590800"/>
            <a:ext cx="360363"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600" smtClean="0">
                <a:solidFill>
                  <a:srgbClr val="000000"/>
                </a:solidFill>
              </a:rPr>
              <a:t>前端处理</a:t>
            </a:r>
            <a:endParaRPr lang="zh-CN" altLang="en-US" sz="1600" b="0" smtClean="0">
              <a:solidFill>
                <a:srgbClr val="000000"/>
              </a:solidFill>
            </a:endParaRPr>
          </a:p>
          <a:p>
            <a:pPr algn="ctr">
              <a:spcBef>
                <a:spcPct val="0"/>
              </a:spcBef>
              <a:buFontTx/>
              <a:buNone/>
            </a:pPr>
            <a:endParaRPr lang="en-US" altLang="zh-CN" sz="1600" b="0" smtClean="0">
              <a:solidFill>
                <a:srgbClr val="000000"/>
              </a:solidFill>
            </a:endParaRPr>
          </a:p>
        </p:txBody>
      </p:sp>
      <p:sp>
        <p:nvSpPr>
          <p:cNvPr id="3091" name="Text Box 1044"/>
          <p:cNvSpPr txBox="1">
            <a:spLocks noChangeArrowheads="1"/>
          </p:cNvSpPr>
          <p:nvPr/>
        </p:nvSpPr>
        <p:spPr bwMode="auto">
          <a:xfrm>
            <a:off x="2741613" y="5105400"/>
            <a:ext cx="360362"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600" smtClean="0">
                <a:solidFill>
                  <a:srgbClr val="000000"/>
                </a:solidFill>
              </a:rPr>
              <a:t>后端处理</a:t>
            </a:r>
            <a:endParaRPr lang="zh-CN" altLang="en-US" sz="1600" b="0" smtClean="0">
              <a:solidFill>
                <a:srgbClr val="000000"/>
              </a:solidFill>
            </a:endParaRPr>
          </a:p>
          <a:p>
            <a:pPr algn="ctr">
              <a:spcBef>
                <a:spcPct val="0"/>
              </a:spcBef>
              <a:buFontTx/>
              <a:buNone/>
            </a:pPr>
            <a:endParaRPr lang="en-US" altLang="zh-CN" sz="1600" b="0" smtClean="0">
              <a:solidFill>
                <a:srgbClr val="000000"/>
              </a:solidFill>
            </a:endParaRPr>
          </a:p>
        </p:txBody>
      </p:sp>
      <p:sp>
        <p:nvSpPr>
          <p:cNvPr id="3092" name="AutoShape 1045"/>
          <p:cNvSpPr>
            <a:spLocks noChangeArrowheads="1"/>
          </p:cNvSpPr>
          <p:nvPr/>
        </p:nvSpPr>
        <p:spPr bwMode="auto">
          <a:xfrm>
            <a:off x="4265613" y="5562600"/>
            <a:ext cx="153987" cy="381000"/>
          </a:xfrm>
          <a:prstGeom prst="downArrow">
            <a:avLst>
              <a:gd name="adj1" fmla="val 50000"/>
              <a:gd name="adj2" fmla="val 61856"/>
            </a:avLst>
          </a:prstGeom>
          <a:solidFill>
            <a:srgbClr val="FFFFFF"/>
          </a:solidFill>
          <a:ln w="9525">
            <a:solidFill>
              <a:srgbClr val="000000"/>
            </a:solidFill>
            <a:miter lim="800000"/>
            <a:headEnd/>
            <a:tailEnd/>
          </a:ln>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sp>
        <p:nvSpPr>
          <p:cNvPr id="3093" name="AutoShape 1046"/>
          <p:cNvSpPr>
            <a:spLocks noChangeArrowheads="1"/>
          </p:cNvSpPr>
          <p:nvPr/>
        </p:nvSpPr>
        <p:spPr bwMode="auto">
          <a:xfrm>
            <a:off x="4227513" y="1474788"/>
            <a:ext cx="120650" cy="430212"/>
          </a:xfrm>
          <a:prstGeom prst="downArrow">
            <a:avLst>
              <a:gd name="adj1" fmla="val 50000"/>
              <a:gd name="adj2" fmla="val 89145"/>
            </a:avLst>
          </a:prstGeom>
          <a:solidFill>
            <a:srgbClr val="FFFFFF"/>
          </a:solidFill>
          <a:ln w="9525">
            <a:solidFill>
              <a:srgbClr val="000000"/>
            </a:solidFill>
            <a:miter lim="800000"/>
            <a:headEnd/>
            <a:tailEnd/>
          </a:ln>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sp>
        <p:nvSpPr>
          <p:cNvPr id="3094" name="AutoShape 1047"/>
          <p:cNvSpPr>
            <a:spLocks noChangeArrowheads="1"/>
          </p:cNvSpPr>
          <p:nvPr/>
        </p:nvSpPr>
        <p:spPr bwMode="auto">
          <a:xfrm>
            <a:off x="4265613" y="4598988"/>
            <a:ext cx="153987" cy="430212"/>
          </a:xfrm>
          <a:prstGeom prst="downArrow">
            <a:avLst>
              <a:gd name="adj1" fmla="val 50000"/>
              <a:gd name="adj2" fmla="val 69846"/>
            </a:avLst>
          </a:prstGeom>
          <a:solidFill>
            <a:srgbClr val="FFFFFF"/>
          </a:solidFill>
          <a:ln w="9525">
            <a:solidFill>
              <a:srgbClr val="000000"/>
            </a:solidFill>
            <a:miter lim="800000"/>
            <a:headEnd/>
            <a:tailEnd/>
          </a:ln>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sp>
        <p:nvSpPr>
          <p:cNvPr id="3095" name="AutoShape 1048"/>
          <p:cNvSpPr>
            <a:spLocks noChangeArrowheads="1"/>
          </p:cNvSpPr>
          <p:nvPr/>
        </p:nvSpPr>
        <p:spPr bwMode="auto">
          <a:xfrm>
            <a:off x="4227513" y="3836988"/>
            <a:ext cx="153987" cy="430212"/>
          </a:xfrm>
          <a:prstGeom prst="downArrow">
            <a:avLst>
              <a:gd name="adj1" fmla="val 50000"/>
              <a:gd name="adj2" fmla="val 69846"/>
            </a:avLst>
          </a:prstGeom>
          <a:solidFill>
            <a:srgbClr val="FFFFFF"/>
          </a:solidFill>
          <a:ln w="9525">
            <a:solidFill>
              <a:srgbClr val="000000"/>
            </a:solidFill>
            <a:miter lim="800000"/>
            <a:headEnd/>
            <a:tailEnd/>
          </a:ln>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sp>
        <p:nvSpPr>
          <p:cNvPr id="3096" name="AutoShape 1049"/>
          <p:cNvSpPr>
            <a:spLocks noChangeArrowheads="1"/>
          </p:cNvSpPr>
          <p:nvPr/>
        </p:nvSpPr>
        <p:spPr bwMode="auto">
          <a:xfrm>
            <a:off x="4227513" y="3074988"/>
            <a:ext cx="153987" cy="430212"/>
          </a:xfrm>
          <a:prstGeom prst="downArrow">
            <a:avLst>
              <a:gd name="adj1" fmla="val 50000"/>
              <a:gd name="adj2" fmla="val 69846"/>
            </a:avLst>
          </a:prstGeom>
          <a:solidFill>
            <a:srgbClr val="FFFFFF"/>
          </a:solidFill>
          <a:ln w="9525">
            <a:solidFill>
              <a:srgbClr val="000000"/>
            </a:solidFill>
            <a:miter lim="800000"/>
            <a:headEnd/>
            <a:tailEnd/>
          </a:ln>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sp>
        <p:nvSpPr>
          <p:cNvPr id="3097" name="AutoShape 1050"/>
          <p:cNvSpPr>
            <a:spLocks noChangeArrowheads="1"/>
          </p:cNvSpPr>
          <p:nvPr/>
        </p:nvSpPr>
        <p:spPr bwMode="auto">
          <a:xfrm>
            <a:off x="4227513" y="2236788"/>
            <a:ext cx="153987" cy="430212"/>
          </a:xfrm>
          <a:prstGeom prst="downArrow">
            <a:avLst>
              <a:gd name="adj1" fmla="val 50000"/>
              <a:gd name="adj2" fmla="val 69846"/>
            </a:avLst>
          </a:prstGeom>
          <a:solidFill>
            <a:srgbClr val="FFFFFF"/>
          </a:solidFill>
          <a:ln w="9525">
            <a:solidFill>
              <a:srgbClr val="000000"/>
            </a:solidFill>
            <a:miter lim="800000"/>
            <a:headEnd/>
            <a:tailEnd/>
          </a:ln>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grpSp>
        <p:nvGrpSpPr>
          <p:cNvPr id="3098" name="Group 1051"/>
          <p:cNvGrpSpPr>
            <a:grpSpLocks/>
          </p:cNvGrpSpPr>
          <p:nvPr/>
        </p:nvGrpSpPr>
        <p:grpSpPr bwMode="auto">
          <a:xfrm>
            <a:off x="1957388" y="781050"/>
            <a:ext cx="6577012" cy="6686550"/>
            <a:chOff x="0" y="3876"/>
            <a:chExt cx="3943" cy="3876"/>
          </a:xfrm>
        </p:grpSpPr>
        <p:sp>
          <p:nvSpPr>
            <p:cNvPr id="3104" name="Rectangle 1052"/>
            <p:cNvSpPr>
              <a:spLocks noChangeArrowheads="1"/>
            </p:cNvSpPr>
            <p:nvPr/>
          </p:nvSpPr>
          <p:spPr bwMode="auto">
            <a:xfrm>
              <a:off x="0" y="3876"/>
              <a:ext cx="3943" cy="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sp>
          <p:nvSpPr>
            <p:cNvPr id="3105" name="Rectangle 1053"/>
            <p:cNvSpPr>
              <a:spLocks noChangeArrowheads="1"/>
            </p:cNvSpPr>
            <p:nvPr/>
          </p:nvSpPr>
          <p:spPr bwMode="auto">
            <a:xfrm>
              <a:off x="0" y="3876"/>
              <a:ext cx="394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grpSp>
      <p:sp>
        <p:nvSpPr>
          <p:cNvPr id="3099" name="Line 1054"/>
          <p:cNvSpPr>
            <a:spLocks noChangeShapeType="1"/>
          </p:cNvSpPr>
          <p:nvPr/>
        </p:nvSpPr>
        <p:spPr bwMode="auto">
          <a:xfrm>
            <a:off x="5748338" y="3581400"/>
            <a:ext cx="1587"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ctr"/>
            <a:endParaRPr lang="zh-CN" altLang="en-US" b="0" smtClean="0">
              <a:solidFill>
                <a:srgbClr val="000000"/>
              </a:solidFill>
              <a:latin typeface="Times New Roman" pitchFamily="18" charset="0"/>
              <a:ea typeface="宋体" pitchFamily="2" charset="-122"/>
            </a:endParaRPr>
          </a:p>
        </p:txBody>
      </p:sp>
      <p:sp>
        <p:nvSpPr>
          <p:cNvPr id="3100" name="Line 1055"/>
          <p:cNvSpPr>
            <a:spLocks noChangeShapeType="1"/>
          </p:cNvSpPr>
          <p:nvPr/>
        </p:nvSpPr>
        <p:spPr bwMode="auto">
          <a:xfrm flipH="1">
            <a:off x="5334000" y="3579813"/>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ctr"/>
            <a:endParaRPr lang="zh-CN" altLang="en-US" b="0" smtClean="0">
              <a:solidFill>
                <a:srgbClr val="000000"/>
              </a:solidFill>
              <a:latin typeface="Times New Roman" pitchFamily="18" charset="0"/>
              <a:ea typeface="宋体" pitchFamily="2" charset="-122"/>
            </a:endParaRPr>
          </a:p>
        </p:txBody>
      </p:sp>
      <p:sp>
        <p:nvSpPr>
          <p:cNvPr id="3101" name="Line 1056"/>
          <p:cNvSpPr>
            <a:spLocks noChangeShapeType="1"/>
          </p:cNvSpPr>
          <p:nvPr/>
        </p:nvSpPr>
        <p:spPr bwMode="auto">
          <a:xfrm flipH="1">
            <a:off x="5334000" y="4341813"/>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ctr"/>
            <a:endParaRPr lang="zh-CN" altLang="en-US" b="0" smtClean="0">
              <a:solidFill>
                <a:srgbClr val="000000"/>
              </a:solidFill>
              <a:latin typeface="Times New Roman" pitchFamily="18" charset="0"/>
              <a:ea typeface="宋体" pitchFamily="2" charset="-122"/>
            </a:endParaRPr>
          </a:p>
        </p:txBody>
      </p:sp>
      <p:sp>
        <p:nvSpPr>
          <p:cNvPr id="3102" name="Line 1057"/>
          <p:cNvSpPr>
            <a:spLocks noChangeShapeType="1"/>
          </p:cNvSpPr>
          <p:nvPr/>
        </p:nvSpPr>
        <p:spPr bwMode="auto">
          <a:xfrm>
            <a:off x="5748338" y="3886200"/>
            <a:ext cx="195262"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lgn="ctr"/>
            <a:endParaRPr lang="zh-CN" altLang="en-US" b="0" smtClean="0">
              <a:solidFill>
                <a:srgbClr val="000000"/>
              </a:solidFill>
              <a:latin typeface="Times New Roman" pitchFamily="18" charset="0"/>
              <a:ea typeface="宋体" pitchFamily="2" charset="-122"/>
            </a:endParaRPr>
          </a:p>
        </p:txBody>
      </p:sp>
      <p:sp>
        <p:nvSpPr>
          <p:cNvPr id="3103" name="Text Box 1058"/>
          <p:cNvSpPr txBox="1">
            <a:spLocks noChangeArrowheads="1"/>
          </p:cNvSpPr>
          <p:nvPr/>
        </p:nvSpPr>
        <p:spPr bwMode="auto">
          <a:xfrm>
            <a:off x="5867400" y="3200400"/>
            <a:ext cx="5334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smtClean="0">
                <a:solidFill>
                  <a:srgbClr val="3333CC"/>
                </a:solidFill>
              </a:rPr>
              <a:t>语义处理</a:t>
            </a:r>
            <a:endParaRPr lang="zh-CN" altLang="en-US" sz="2400" b="0" smtClean="0">
              <a:solidFill>
                <a:srgbClr val="3333CC"/>
              </a:solidFill>
            </a:endParaRPr>
          </a:p>
          <a:p>
            <a:pPr algn="ctr">
              <a:spcBef>
                <a:spcPct val="0"/>
              </a:spcBef>
              <a:buFontTx/>
              <a:buNone/>
            </a:pPr>
            <a:endParaRPr lang="en-US" altLang="zh-CN" sz="2400" b="0" smtClean="0">
              <a:solidFill>
                <a:srgbClr val="3333CC"/>
              </a:solidFill>
            </a:endParaRPr>
          </a:p>
        </p:txBody>
      </p:sp>
    </p:spTree>
    <p:extLst>
      <p:ext uri="{BB962C8B-B14F-4D97-AF65-F5344CB8AC3E}">
        <p14:creationId xmlns:p14="http://schemas.microsoft.com/office/powerpoint/2010/main" val="22786974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71500" y="836613"/>
            <a:ext cx="8229600" cy="5557837"/>
          </a:xfrm>
          <a:prstGeom prst="rect">
            <a:avLst/>
          </a:prstGeom>
          <a:solidFill>
            <a:schemeClr val="bg1"/>
          </a:solidFill>
          <a:ln w="9525">
            <a:solidFill>
              <a:schemeClr val="tx1"/>
            </a:solidFill>
            <a:miter lim="800000"/>
            <a:headEnd/>
            <a:tailEnd/>
          </a:ln>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smtClean="0">
                <a:solidFill>
                  <a:srgbClr val="000000"/>
                </a:solidFill>
                <a:latin typeface="宋体" pitchFamily="2" charset="-122"/>
              </a:rPr>
              <a:t>◆</a:t>
            </a:r>
            <a:r>
              <a:rPr lang="zh-CN" altLang="en-US" sz="2400" b="0" smtClean="0">
                <a:solidFill>
                  <a:srgbClr val="000000"/>
                </a:solidFill>
              </a:rPr>
              <a:t>是源程序的一种内部表示，复杂性介于源语言和目标机语言之间。</a:t>
            </a:r>
            <a:endParaRPr lang="en-US" altLang="zh-CN" sz="2400" b="0" smtClean="0">
              <a:solidFill>
                <a:srgbClr val="000000"/>
              </a:solidFill>
            </a:endParaRPr>
          </a:p>
          <a:p>
            <a:pPr eaLnBrk="1" hangingPunct="1">
              <a:spcBef>
                <a:spcPct val="0"/>
              </a:spcBef>
              <a:buFontTx/>
              <a:buNone/>
            </a:pPr>
            <a:r>
              <a:rPr lang="en-US" altLang="zh-CN" sz="2400" b="0" smtClean="0">
                <a:solidFill>
                  <a:srgbClr val="000000"/>
                </a:solidFill>
                <a:latin typeface="宋体" pitchFamily="2" charset="-122"/>
              </a:rPr>
              <a:t>◆</a:t>
            </a:r>
            <a:r>
              <a:rPr lang="en-US" altLang="zh-CN" sz="2400" b="0" smtClean="0">
                <a:solidFill>
                  <a:srgbClr val="000000"/>
                </a:solidFill>
              </a:rPr>
              <a:t>“</a:t>
            </a:r>
            <a:r>
              <a:rPr lang="zh-CN" altLang="en-US" sz="2400" b="0" smtClean="0">
                <a:solidFill>
                  <a:srgbClr val="000000"/>
                </a:solidFill>
              </a:rPr>
              <a:t>中间代码生成”程序的</a:t>
            </a:r>
            <a:r>
              <a:rPr lang="zh-CN" altLang="en-US" sz="2400" b="0" smtClean="0">
                <a:solidFill>
                  <a:srgbClr val="3333CC"/>
                </a:solidFill>
              </a:rPr>
              <a:t>任务</a:t>
            </a:r>
            <a:r>
              <a:rPr lang="zh-CN" altLang="en-US" sz="2400" b="0" smtClean="0">
                <a:solidFill>
                  <a:srgbClr val="000000"/>
                </a:solidFill>
              </a:rPr>
              <a:t>是：把经过语法分析和语义分析而获得的源程序中间表 示翻译为中间代码表示。</a:t>
            </a:r>
            <a:endParaRPr lang="en-US" altLang="zh-CN" sz="2400" b="0" smtClean="0">
              <a:solidFill>
                <a:srgbClr val="000000"/>
              </a:solidFill>
            </a:endParaRPr>
          </a:p>
          <a:p>
            <a:pPr eaLnBrk="1" hangingPunct="1">
              <a:lnSpc>
                <a:spcPct val="110000"/>
              </a:lnSpc>
              <a:spcBef>
                <a:spcPct val="40000"/>
              </a:spcBef>
              <a:buFontTx/>
              <a:buNone/>
            </a:pPr>
            <a:r>
              <a:rPr lang="zh-CN" altLang="en-US" sz="2400" b="0" smtClean="0">
                <a:solidFill>
                  <a:srgbClr val="000000"/>
                </a:solidFill>
                <a:latin typeface="宋体" pitchFamily="2" charset="-122"/>
              </a:rPr>
              <a:t>◆方法：语法制导翻译。</a:t>
            </a:r>
            <a:endParaRPr lang="zh-CN" altLang="en-US" sz="2400" b="0" smtClean="0">
              <a:solidFill>
                <a:srgbClr val="FF2750"/>
              </a:solidFill>
            </a:endParaRPr>
          </a:p>
          <a:p>
            <a:pPr eaLnBrk="1" hangingPunct="1">
              <a:lnSpc>
                <a:spcPct val="110000"/>
              </a:lnSpc>
              <a:spcBef>
                <a:spcPct val="40000"/>
              </a:spcBef>
              <a:buFontTx/>
              <a:buNone/>
            </a:pPr>
            <a:r>
              <a:rPr lang="zh-CN" altLang="en-US" sz="2400" b="0" smtClean="0">
                <a:solidFill>
                  <a:srgbClr val="000000"/>
                </a:solidFill>
                <a:latin typeface="宋体" pitchFamily="2" charset="-122"/>
              </a:rPr>
              <a:t>◆</a:t>
            </a:r>
            <a:r>
              <a:rPr lang="zh-CN" altLang="en-US" sz="2400" smtClean="0">
                <a:solidFill>
                  <a:srgbClr val="FF2750"/>
                </a:solidFill>
              </a:rPr>
              <a:t>采用独立于机器的中间代码的好处</a:t>
            </a:r>
            <a:r>
              <a:rPr lang="zh-CN" altLang="en-US" sz="2400" b="0" smtClean="0">
                <a:solidFill>
                  <a:srgbClr val="000000"/>
                </a:solidFill>
              </a:rPr>
              <a:t>：</a:t>
            </a:r>
          </a:p>
          <a:p>
            <a:pPr eaLnBrk="1" hangingPunct="1">
              <a:spcBef>
                <a:spcPct val="40000"/>
              </a:spcBef>
              <a:buFontTx/>
              <a:buNone/>
            </a:pPr>
            <a:r>
              <a:rPr lang="zh-CN" altLang="en-US" sz="2400" b="0" smtClean="0">
                <a:solidFill>
                  <a:srgbClr val="000000"/>
                </a:solidFill>
              </a:rPr>
              <a:t>   </a:t>
            </a:r>
            <a:r>
              <a:rPr lang="en-US" altLang="zh-CN" sz="2400" b="0" smtClean="0">
                <a:solidFill>
                  <a:srgbClr val="000000"/>
                </a:solidFill>
              </a:rPr>
              <a:t>1.</a:t>
            </a:r>
            <a:r>
              <a:rPr lang="zh-CN" altLang="en-US" sz="2400" b="0" smtClean="0">
                <a:solidFill>
                  <a:srgbClr val="000000"/>
                </a:solidFill>
              </a:rPr>
              <a:t>与目标机无关，便于编译系统的 建立和编译系统的移植；</a:t>
            </a:r>
          </a:p>
          <a:p>
            <a:pPr eaLnBrk="1" hangingPunct="1">
              <a:spcBef>
                <a:spcPct val="40000"/>
              </a:spcBef>
              <a:buFontTx/>
              <a:buNone/>
            </a:pPr>
            <a:r>
              <a:rPr lang="zh-CN" altLang="en-US" sz="2400" b="0" smtClean="0">
                <a:solidFill>
                  <a:srgbClr val="000000"/>
                </a:solidFill>
              </a:rPr>
              <a:t>   </a:t>
            </a:r>
            <a:r>
              <a:rPr lang="en-US" altLang="zh-CN" sz="2400" b="0" smtClean="0">
                <a:solidFill>
                  <a:srgbClr val="000000"/>
                </a:solidFill>
              </a:rPr>
              <a:t>2. </a:t>
            </a:r>
            <a:r>
              <a:rPr lang="zh-CN" altLang="en-US" sz="2400" b="0" smtClean="0">
                <a:solidFill>
                  <a:srgbClr val="000000"/>
                </a:solidFill>
              </a:rPr>
              <a:t>便于进行独立于机器的代码优化工作。</a:t>
            </a:r>
            <a:endParaRPr lang="en-US" altLang="zh-CN" sz="2400" b="0" smtClean="0">
              <a:solidFill>
                <a:srgbClr val="000000"/>
              </a:solidFill>
            </a:endParaRPr>
          </a:p>
          <a:p>
            <a:pPr eaLnBrk="1" hangingPunct="1">
              <a:spcBef>
                <a:spcPct val="40000"/>
              </a:spcBef>
              <a:buFontTx/>
              <a:buNone/>
            </a:pPr>
            <a:r>
              <a:rPr lang="zh-CN" altLang="en-US" sz="2400" b="0" smtClean="0">
                <a:solidFill>
                  <a:srgbClr val="000000"/>
                </a:solidFill>
                <a:latin typeface="宋体" pitchFamily="2" charset="-122"/>
              </a:rPr>
              <a:t>◆ 常见的中间语言形式</a:t>
            </a:r>
            <a:endParaRPr lang="en-US" altLang="zh-CN" sz="2400" b="0" smtClean="0">
              <a:solidFill>
                <a:srgbClr val="000000"/>
              </a:solidFill>
            </a:endParaRPr>
          </a:p>
          <a:p>
            <a:pPr lvl="1" eaLnBrk="1" hangingPunct="1">
              <a:lnSpc>
                <a:spcPct val="70000"/>
              </a:lnSpc>
              <a:spcBef>
                <a:spcPct val="50000"/>
              </a:spcBef>
              <a:buFontTx/>
              <a:buChar char="•"/>
            </a:pPr>
            <a:r>
              <a:rPr lang="zh-CN" altLang="en-US" sz="2400" smtClean="0">
                <a:solidFill>
                  <a:srgbClr val="000000"/>
                </a:solidFill>
              </a:rPr>
              <a:t> 逆波兰表示法</a:t>
            </a:r>
            <a:endParaRPr lang="en-US" altLang="zh-CN" sz="2400" smtClean="0">
              <a:solidFill>
                <a:srgbClr val="000000"/>
              </a:solidFill>
            </a:endParaRPr>
          </a:p>
          <a:p>
            <a:pPr lvl="1" eaLnBrk="1" hangingPunct="1">
              <a:lnSpc>
                <a:spcPct val="70000"/>
              </a:lnSpc>
              <a:spcBef>
                <a:spcPct val="50000"/>
              </a:spcBef>
              <a:buFontTx/>
              <a:buChar char="•"/>
            </a:pPr>
            <a:r>
              <a:rPr lang="en-US" altLang="zh-CN" sz="2400" smtClean="0">
                <a:solidFill>
                  <a:srgbClr val="000000"/>
                </a:solidFill>
              </a:rPr>
              <a:t>  N-</a:t>
            </a:r>
            <a:r>
              <a:rPr lang="zh-CN" altLang="en-US" sz="2400" smtClean="0">
                <a:solidFill>
                  <a:srgbClr val="000000"/>
                </a:solidFill>
              </a:rPr>
              <a:t>元式表示法</a:t>
            </a:r>
          </a:p>
          <a:p>
            <a:pPr lvl="1" eaLnBrk="1" hangingPunct="1">
              <a:lnSpc>
                <a:spcPct val="70000"/>
              </a:lnSpc>
              <a:spcBef>
                <a:spcPct val="50000"/>
              </a:spcBef>
              <a:buFontTx/>
              <a:buChar char="•"/>
            </a:pPr>
            <a:r>
              <a:rPr lang="zh-CN" altLang="en-US" sz="2400" smtClean="0">
                <a:solidFill>
                  <a:srgbClr val="000000"/>
                </a:solidFill>
              </a:rPr>
              <a:t>  图表示法</a:t>
            </a:r>
            <a:endParaRPr lang="zh-CN" altLang="en-US" sz="2400" b="0" smtClean="0">
              <a:solidFill>
                <a:srgbClr val="000000"/>
              </a:solidFill>
            </a:endParaRPr>
          </a:p>
        </p:txBody>
      </p:sp>
      <p:sp>
        <p:nvSpPr>
          <p:cNvPr id="4099" name="Rectangle 3"/>
          <p:cNvSpPr>
            <a:spLocks noChangeArrowheads="1"/>
          </p:cNvSpPr>
          <p:nvPr/>
        </p:nvSpPr>
        <p:spPr bwMode="auto">
          <a:xfrm>
            <a:off x="1500188" y="188913"/>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3600" smtClean="0">
                <a:solidFill>
                  <a:srgbClr val="3E32E0"/>
                </a:solidFill>
                <a:latin typeface="楷体_GB2312" pitchFamily="49" charset="-122"/>
                <a:ea typeface="楷体_GB2312" pitchFamily="49" charset="-122"/>
              </a:rPr>
              <a:t>中间代码表示</a:t>
            </a:r>
          </a:p>
        </p:txBody>
      </p:sp>
    </p:spTree>
    <p:extLst>
      <p:ext uri="{BB962C8B-B14F-4D97-AF65-F5344CB8AC3E}">
        <p14:creationId xmlns:p14="http://schemas.microsoft.com/office/powerpoint/2010/main" val="34177072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11188" y="260350"/>
            <a:ext cx="7772400" cy="936625"/>
          </a:xfrm>
        </p:spPr>
        <p:txBody>
          <a:bodyPr/>
          <a:lstStyle/>
          <a:p>
            <a:r>
              <a:rPr lang="zh-CN" altLang="en-US" sz="2800" b="1" smtClean="0">
                <a:solidFill>
                  <a:srgbClr val="800000"/>
                </a:solidFill>
              </a:rPr>
              <a:t>中间代码的层次</a:t>
            </a:r>
          </a:p>
        </p:txBody>
      </p:sp>
      <p:sp>
        <p:nvSpPr>
          <p:cNvPr id="5123" name="Rectangle 3"/>
          <p:cNvSpPr>
            <a:spLocks noGrp="1" noChangeArrowheads="1"/>
          </p:cNvSpPr>
          <p:nvPr>
            <p:ph type="body" idx="1"/>
          </p:nvPr>
        </p:nvSpPr>
        <p:spPr>
          <a:xfrm>
            <a:off x="685800" y="1341438"/>
            <a:ext cx="7772400" cy="4754562"/>
          </a:xfrm>
        </p:spPr>
        <p:txBody>
          <a:bodyPr/>
          <a:lstStyle/>
          <a:p>
            <a:pPr>
              <a:buFontTx/>
              <a:buNone/>
            </a:pPr>
            <a:r>
              <a:rPr lang="zh-CN" altLang="en-US" smtClean="0">
                <a:latin typeface="楷体_GB2312" pitchFamily="49" charset="-122"/>
                <a:ea typeface="楷体_GB2312" pitchFamily="49" charset="-122"/>
              </a:rPr>
              <a:t>中间代码按照其与高级语言和机器语言的接近程度，可以分成以下三个层次：</a:t>
            </a:r>
            <a:endParaRPr lang="en-US" altLang="zh-CN" smtClean="0">
              <a:latin typeface="楷体_GB2312" pitchFamily="49" charset="-122"/>
              <a:ea typeface="楷体_GB2312" pitchFamily="49" charset="-122"/>
            </a:endParaRPr>
          </a:p>
          <a:p>
            <a:pPr>
              <a:buFontTx/>
              <a:buNone/>
            </a:pPr>
            <a:r>
              <a:rPr lang="zh-CN" altLang="en-US" b="1" smtClean="0">
                <a:latin typeface="楷体_GB2312" pitchFamily="49" charset="-122"/>
                <a:ea typeface="楷体_GB2312" pitchFamily="49" charset="-122"/>
              </a:rPr>
              <a:t>高级</a:t>
            </a:r>
            <a:r>
              <a:rPr lang="zh-CN" altLang="en-US" smtClean="0">
                <a:latin typeface="楷体_GB2312" pitchFamily="49" charset="-122"/>
                <a:ea typeface="楷体_GB2312" pitchFamily="49" charset="-122"/>
              </a:rPr>
              <a:t>：最接近高级语言，保留了大部分源语言的结构。</a:t>
            </a:r>
            <a:endParaRPr lang="en-US" altLang="zh-CN" smtClean="0">
              <a:latin typeface="楷体_GB2312" pitchFamily="49" charset="-122"/>
              <a:ea typeface="楷体_GB2312" pitchFamily="49" charset="-122"/>
            </a:endParaRPr>
          </a:p>
          <a:p>
            <a:pPr>
              <a:buFontTx/>
              <a:buNone/>
            </a:pPr>
            <a:r>
              <a:rPr lang="zh-CN" altLang="en-US" b="1" smtClean="0">
                <a:latin typeface="楷体_GB2312" pitchFamily="49" charset="-122"/>
                <a:ea typeface="楷体_GB2312" pitchFamily="49" charset="-122"/>
              </a:rPr>
              <a:t>中级</a:t>
            </a:r>
            <a:r>
              <a:rPr lang="zh-CN" altLang="en-US" smtClean="0">
                <a:latin typeface="楷体_GB2312" pitchFamily="49" charset="-122"/>
                <a:ea typeface="楷体_GB2312" pitchFamily="49" charset="-122"/>
              </a:rPr>
              <a:t>：介于二者之间，与源语言和机器语言都有一定差异。</a:t>
            </a:r>
            <a:endParaRPr lang="en-US" altLang="zh-CN" smtClean="0">
              <a:latin typeface="楷体_GB2312" pitchFamily="49" charset="-122"/>
              <a:ea typeface="楷体_GB2312" pitchFamily="49" charset="-122"/>
            </a:endParaRPr>
          </a:p>
          <a:p>
            <a:pPr>
              <a:buFontTx/>
              <a:buNone/>
            </a:pPr>
            <a:r>
              <a:rPr lang="zh-CN" altLang="en-US" b="1" smtClean="0">
                <a:latin typeface="楷体_GB2312" pitchFamily="49" charset="-122"/>
                <a:ea typeface="楷体_GB2312" pitchFamily="49" charset="-122"/>
              </a:rPr>
              <a:t>低级</a:t>
            </a:r>
            <a:r>
              <a:rPr lang="zh-CN" altLang="en-US" smtClean="0">
                <a:latin typeface="楷体_GB2312" pitchFamily="49" charset="-122"/>
                <a:ea typeface="楷体_GB2312" pitchFamily="49" charset="-122"/>
              </a:rPr>
              <a:t>：最接近机器语言，能够反映目标机的系统结构，因而经常依赖于目标机。</a:t>
            </a:r>
          </a:p>
        </p:txBody>
      </p:sp>
    </p:spTree>
    <p:extLst>
      <p:ext uri="{BB962C8B-B14F-4D97-AF65-F5344CB8AC3E}">
        <p14:creationId xmlns:p14="http://schemas.microsoft.com/office/powerpoint/2010/main" val="28705209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620713"/>
            <a:ext cx="7772400" cy="1143000"/>
          </a:xfrm>
        </p:spPr>
        <p:txBody>
          <a:bodyPr/>
          <a:lstStyle/>
          <a:p>
            <a:pPr>
              <a:buFont typeface="Wingdings" pitchFamily="2" charset="2"/>
              <a:buNone/>
            </a:pPr>
            <a:r>
              <a:rPr lang="zh-CN" altLang="en-US" sz="2800" b="1" smtClean="0">
                <a:solidFill>
                  <a:srgbClr val="800000"/>
                </a:solidFill>
              </a:rPr>
              <a:t>不同层次的中间代码举例</a:t>
            </a:r>
          </a:p>
        </p:txBody>
      </p:sp>
      <p:graphicFrame>
        <p:nvGraphicFramePr>
          <p:cNvPr id="112661" name="Group 21"/>
          <p:cNvGraphicFramePr>
            <a:graphicFrameLocks noGrp="1"/>
          </p:cNvGraphicFramePr>
          <p:nvPr/>
        </p:nvGraphicFramePr>
        <p:xfrm>
          <a:off x="323850" y="1700213"/>
          <a:ext cx="7772400" cy="4105275"/>
        </p:xfrm>
        <a:graphic>
          <a:graphicData uri="http://schemas.openxmlformats.org/drawingml/2006/table">
            <a:tbl>
              <a:tblPr/>
              <a:tblGrid>
                <a:gridCol w="1943100"/>
                <a:gridCol w="1943100"/>
                <a:gridCol w="1943100"/>
                <a:gridCol w="1943100"/>
              </a:tblGrid>
              <a:tr h="1105208">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幼圆" pitchFamily="49" charset="-122"/>
                        </a:rPr>
                        <a:t>源语言</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幼圆" pitchFamily="49" charset="-122"/>
                        </a:rPr>
                        <a:t>（高级语言）</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幼圆" pitchFamily="49" charset="-122"/>
                        </a:rPr>
                        <a:t>中间代码（高级）</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幼圆" pitchFamily="49" charset="-122"/>
                        </a:rPr>
                        <a:t>中间代码（中级）</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幼圆" pitchFamily="49" charset="-122"/>
                        </a:rPr>
                        <a:t>中间代码（低级）</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067">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float a[10][20];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a[i][j+2];</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t1 = a[i, j+2]</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t1 = j + 2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t2 = i * 20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t3 = t1 + t2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t4 = 4 * t3</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t5 = addr 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t6 = t5 + t4</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t7 = *t6</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r1 = [fp - 4]</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r2 = [r1 + 2]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r3 = [fp - 8]</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r4 = r3 * 20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r5 = r4 + r2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r6 = 4 * r5</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r7 = fp </a:t>
                      </a:r>
                      <a:r>
                        <a:rPr kumimoji="1" lang="en-US" altLang="zh-CN" sz="1800" b="1" i="0" u="none" strike="noStrike" cap="none" normalizeH="0" baseline="0" dirty="0" smtClean="0">
                          <a:ln>
                            <a:noFill/>
                          </a:ln>
                          <a:solidFill>
                            <a:schemeClr val="tx1"/>
                          </a:solidFill>
                          <a:effectLst/>
                          <a:latin typeface="Arial"/>
                          <a:ea typeface="宋体" pitchFamily="2" charset="-122"/>
                        </a:rPr>
                        <a:t>–</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216</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f1 = [r7 + r6]</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543029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714375" y="285750"/>
            <a:ext cx="7772400" cy="1143000"/>
          </a:xfrm>
        </p:spPr>
        <p:txBody>
          <a:bodyPr/>
          <a:lstStyle/>
          <a:p>
            <a:r>
              <a:rPr lang="zh-CN" altLang="en-US" b="1" smtClean="0">
                <a:solidFill>
                  <a:srgbClr val="FF0000"/>
                </a:solidFill>
                <a:ea typeface="隶书" pitchFamily="49" charset="-122"/>
              </a:rPr>
              <a:t>逆波兰表示法（后缀式）</a:t>
            </a:r>
          </a:p>
        </p:txBody>
      </p:sp>
      <p:sp>
        <p:nvSpPr>
          <p:cNvPr id="7171" name="Rectangle 3"/>
          <p:cNvSpPr>
            <a:spLocks noGrp="1" noRot="1" noChangeArrowheads="1"/>
          </p:cNvSpPr>
          <p:nvPr>
            <p:ph type="body" idx="1"/>
          </p:nvPr>
        </p:nvSpPr>
        <p:spPr>
          <a:xfrm>
            <a:off x="684213" y="1412875"/>
            <a:ext cx="8153400" cy="4968875"/>
          </a:xfrm>
        </p:spPr>
        <p:txBody>
          <a:bodyPr/>
          <a:lstStyle/>
          <a:p>
            <a:pPr marL="609600" indent="-609600">
              <a:lnSpc>
                <a:spcPct val="90000"/>
              </a:lnSpc>
              <a:buFont typeface="Wingdings" pitchFamily="2" charset="2"/>
              <a:buNone/>
            </a:pPr>
            <a:r>
              <a:rPr lang="zh-CN" altLang="en-US" smtClean="0">
                <a:ea typeface="隶书" pitchFamily="49" charset="-122"/>
              </a:rPr>
              <a:t>特点：</a:t>
            </a:r>
            <a:r>
              <a:rPr lang="zh-CN" altLang="en-US" b="1" smtClean="0">
                <a:solidFill>
                  <a:srgbClr val="FF0000"/>
                </a:solidFill>
                <a:ea typeface="隶书" pitchFamily="49" charset="-122"/>
              </a:rPr>
              <a:t>运算符直接写在其运算对象之后</a:t>
            </a:r>
            <a:r>
              <a:rPr lang="zh-CN" altLang="en-US" smtClean="0">
                <a:ea typeface="隶书" pitchFamily="49" charset="-122"/>
              </a:rPr>
              <a:t>。</a:t>
            </a:r>
          </a:p>
          <a:p>
            <a:pPr marL="609600" indent="-609600">
              <a:lnSpc>
                <a:spcPct val="90000"/>
              </a:lnSpc>
            </a:pPr>
            <a:r>
              <a:rPr lang="zh-CN" altLang="en-US" b="1" smtClean="0">
                <a:solidFill>
                  <a:srgbClr val="FF0000"/>
                </a:solidFill>
                <a:ea typeface="隶书" pitchFamily="49" charset="-122"/>
              </a:rPr>
              <a:t>不再有括号</a:t>
            </a:r>
          </a:p>
          <a:p>
            <a:pPr marL="609600" indent="-609600">
              <a:lnSpc>
                <a:spcPct val="90000"/>
              </a:lnSpc>
            </a:pPr>
            <a:r>
              <a:rPr lang="zh-CN" altLang="en-US" smtClean="0">
                <a:ea typeface="隶书" pitchFamily="49" charset="-122"/>
              </a:rPr>
              <a:t>运算对象出现的次序未变</a:t>
            </a:r>
          </a:p>
          <a:p>
            <a:pPr marL="609600" indent="-609600">
              <a:lnSpc>
                <a:spcPct val="90000"/>
              </a:lnSpc>
            </a:pPr>
            <a:r>
              <a:rPr lang="zh-CN" altLang="en-US" smtClean="0">
                <a:ea typeface="隶书" pitchFamily="49" charset="-122"/>
              </a:rPr>
              <a:t>求值过程简单，宜于用栈实现</a:t>
            </a:r>
          </a:p>
          <a:p>
            <a:pPr marL="609600" indent="-609600">
              <a:lnSpc>
                <a:spcPct val="90000"/>
              </a:lnSpc>
            </a:pPr>
            <a:r>
              <a:rPr lang="zh-CN" altLang="en-US" smtClean="0">
                <a:ea typeface="隶书" pitchFamily="49" charset="-122"/>
              </a:rPr>
              <a:t>例： </a:t>
            </a:r>
            <a:r>
              <a:rPr lang="en-US" altLang="zh-CN" smtClean="0">
                <a:ea typeface="隶书" pitchFamily="49" charset="-122"/>
              </a:rPr>
              <a:t>a+b               ab+</a:t>
            </a:r>
          </a:p>
          <a:p>
            <a:pPr marL="609600" indent="-609600">
              <a:lnSpc>
                <a:spcPct val="90000"/>
              </a:lnSpc>
              <a:buFont typeface="Wingdings" pitchFamily="2" charset="2"/>
              <a:buNone/>
            </a:pPr>
            <a:r>
              <a:rPr lang="en-US" altLang="zh-CN" smtClean="0">
                <a:ea typeface="隶书" pitchFamily="49" charset="-122"/>
              </a:rPr>
              <a:t>               a*b+c            ab*c+</a:t>
            </a:r>
          </a:p>
          <a:p>
            <a:pPr marL="609600" indent="-609600">
              <a:lnSpc>
                <a:spcPct val="90000"/>
              </a:lnSpc>
              <a:buFont typeface="Wingdings" pitchFamily="2" charset="2"/>
              <a:buNone/>
            </a:pPr>
            <a:r>
              <a:rPr lang="en-US" altLang="zh-CN" smtClean="0">
                <a:ea typeface="隶书" pitchFamily="49" charset="-122"/>
              </a:rPr>
              <a:t>               a*(b+c/d)      abcd/+*</a:t>
            </a:r>
          </a:p>
          <a:p>
            <a:pPr marL="609600" indent="-609600">
              <a:lnSpc>
                <a:spcPct val="90000"/>
              </a:lnSpc>
              <a:buFont typeface="Wingdings" pitchFamily="2" charset="2"/>
              <a:buNone/>
            </a:pPr>
            <a:r>
              <a:rPr lang="en-US" altLang="zh-CN" smtClean="0">
                <a:ea typeface="隶书" pitchFamily="49" charset="-122"/>
              </a:rPr>
              <a:t>               a*b+c*d        ab*cd*+</a:t>
            </a:r>
          </a:p>
          <a:p>
            <a:pPr marL="609600" indent="-609600">
              <a:lnSpc>
                <a:spcPct val="90000"/>
              </a:lnSpc>
              <a:buFont typeface="Wingdings" pitchFamily="2" charset="2"/>
              <a:buNone/>
            </a:pPr>
            <a:r>
              <a:rPr lang="en-US" altLang="zh-CN" smtClean="0">
                <a:ea typeface="隶书" pitchFamily="49" charset="-122"/>
              </a:rPr>
              <a:t>            a:=b*c+d*e      abc*de*+:=</a:t>
            </a:r>
          </a:p>
        </p:txBody>
      </p:sp>
    </p:spTree>
    <p:extLst>
      <p:ext uri="{BB962C8B-B14F-4D97-AF65-F5344CB8AC3E}">
        <p14:creationId xmlns:p14="http://schemas.microsoft.com/office/powerpoint/2010/main" val="98883487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642938" y="1928813"/>
            <a:ext cx="7772400" cy="4114800"/>
          </a:xfrm>
        </p:spPr>
        <p:txBody>
          <a:bodyPr/>
          <a:lstStyle/>
          <a:p>
            <a:r>
              <a:rPr lang="zh-CN" altLang="en-US" smtClean="0"/>
              <a:t>一般形式：</a:t>
            </a:r>
          </a:p>
        </p:txBody>
      </p:sp>
      <p:sp>
        <p:nvSpPr>
          <p:cNvPr id="8195" name="Rectangle 2"/>
          <p:cNvSpPr>
            <a:spLocks noGrp="1" noRot="1" noChangeArrowheads="1"/>
          </p:cNvSpPr>
          <p:nvPr>
            <p:ph type="title"/>
          </p:nvPr>
        </p:nvSpPr>
        <p:spPr>
          <a:xfrm>
            <a:off x="642938" y="571500"/>
            <a:ext cx="7772400" cy="1143000"/>
          </a:xfrm>
        </p:spPr>
        <p:txBody>
          <a:bodyPr/>
          <a:lstStyle/>
          <a:p>
            <a:r>
              <a:rPr lang="en-US" altLang="zh-CN" b="1" smtClean="0">
                <a:solidFill>
                  <a:srgbClr val="FF0000"/>
                </a:solidFill>
                <a:ea typeface="隶书" pitchFamily="49" charset="-122"/>
              </a:rPr>
              <a:t>N-</a:t>
            </a:r>
            <a:r>
              <a:rPr lang="zh-CN" altLang="en-US" b="1" smtClean="0">
                <a:solidFill>
                  <a:srgbClr val="FF0000"/>
                </a:solidFill>
                <a:ea typeface="隶书" pitchFamily="49" charset="-122"/>
              </a:rPr>
              <a:t>元表示法</a:t>
            </a:r>
          </a:p>
        </p:txBody>
      </p:sp>
      <p:sp>
        <p:nvSpPr>
          <p:cNvPr id="8196" name="矩形 8"/>
          <p:cNvSpPr>
            <a:spLocks noChangeArrowheads="1"/>
          </p:cNvSpPr>
          <p:nvPr/>
        </p:nvSpPr>
        <p:spPr bwMode="auto">
          <a:xfrm>
            <a:off x="1357313" y="3071813"/>
            <a:ext cx="6000750" cy="463550"/>
          </a:xfrm>
          <a:prstGeom prst="rect">
            <a:avLst/>
          </a:prstGeom>
          <a:noFill/>
          <a:ln w="9525" algn="ctr">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zh-CN" altLang="en-US" sz="2400" b="0" smtClean="0">
              <a:solidFill>
                <a:srgbClr val="000000"/>
              </a:solidFill>
            </a:endParaRPr>
          </a:p>
        </p:txBody>
      </p:sp>
      <p:sp>
        <p:nvSpPr>
          <p:cNvPr id="8197" name="TextBox 9"/>
          <p:cNvSpPr txBox="1">
            <a:spLocks noChangeArrowheads="1"/>
          </p:cNvSpPr>
          <p:nvPr/>
        </p:nvSpPr>
        <p:spPr bwMode="auto">
          <a:xfrm>
            <a:off x="1571625" y="3071813"/>
            <a:ext cx="928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b="0" smtClean="0">
                <a:solidFill>
                  <a:srgbClr val="000000"/>
                </a:solidFill>
              </a:rPr>
              <a:t>OP</a:t>
            </a:r>
            <a:endParaRPr lang="zh-CN" altLang="en-US" sz="2400" b="0" smtClean="0">
              <a:solidFill>
                <a:srgbClr val="000000"/>
              </a:solidFill>
            </a:endParaRPr>
          </a:p>
        </p:txBody>
      </p:sp>
      <p:sp>
        <p:nvSpPr>
          <p:cNvPr id="8198" name="TextBox 10"/>
          <p:cNvSpPr txBox="1">
            <a:spLocks noChangeArrowheads="1"/>
          </p:cNvSpPr>
          <p:nvPr/>
        </p:nvSpPr>
        <p:spPr bwMode="auto">
          <a:xfrm>
            <a:off x="2714625" y="30718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b="0" smtClean="0">
                <a:solidFill>
                  <a:srgbClr val="000000"/>
                </a:solidFill>
              </a:rPr>
              <a:t>ARG</a:t>
            </a:r>
            <a:r>
              <a:rPr lang="en-US" altLang="zh-CN" sz="2400" b="0" baseline="-25000" smtClean="0">
                <a:solidFill>
                  <a:srgbClr val="000000"/>
                </a:solidFill>
              </a:rPr>
              <a:t>1</a:t>
            </a:r>
            <a:endParaRPr lang="zh-CN" altLang="en-US" sz="2400" b="0" baseline="-25000" smtClean="0">
              <a:solidFill>
                <a:srgbClr val="000000"/>
              </a:solidFill>
            </a:endParaRPr>
          </a:p>
        </p:txBody>
      </p:sp>
      <p:sp>
        <p:nvSpPr>
          <p:cNvPr id="8199" name="TextBox 11"/>
          <p:cNvSpPr txBox="1">
            <a:spLocks noChangeArrowheads="1"/>
          </p:cNvSpPr>
          <p:nvPr/>
        </p:nvSpPr>
        <p:spPr bwMode="auto">
          <a:xfrm>
            <a:off x="3929063" y="3071813"/>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b="0" smtClean="0">
                <a:solidFill>
                  <a:srgbClr val="000000"/>
                </a:solidFill>
              </a:rPr>
              <a:t>ARG</a:t>
            </a:r>
            <a:r>
              <a:rPr lang="en-US" altLang="zh-CN" sz="2400" b="0" baseline="-25000" smtClean="0">
                <a:solidFill>
                  <a:srgbClr val="000000"/>
                </a:solidFill>
              </a:rPr>
              <a:t>2</a:t>
            </a:r>
            <a:endParaRPr lang="zh-CN" altLang="en-US" sz="2400" b="0" baseline="-25000" smtClean="0">
              <a:solidFill>
                <a:srgbClr val="000000"/>
              </a:solidFill>
            </a:endParaRPr>
          </a:p>
        </p:txBody>
      </p:sp>
      <p:sp>
        <p:nvSpPr>
          <p:cNvPr id="8200" name="TextBox 12"/>
          <p:cNvSpPr txBox="1">
            <a:spLocks noChangeArrowheads="1"/>
          </p:cNvSpPr>
          <p:nvPr/>
        </p:nvSpPr>
        <p:spPr bwMode="auto">
          <a:xfrm>
            <a:off x="6286500" y="30718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b="0" smtClean="0">
                <a:solidFill>
                  <a:srgbClr val="000000"/>
                </a:solidFill>
              </a:rPr>
              <a:t>ARGn</a:t>
            </a:r>
            <a:endParaRPr lang="zh-CN" altLang="en-US" sz="2400" b="0" baseline="-25000" smtClean="0">
              <a:solidFill>
                <a:srgbClr val="000000"/>
              </a:solidFill>
            </a:endParaRPr>
          </a:p>
        </p:txBody>
      </p:sp>
      <p:sp>
        <p:nvSpPr>
          <p:cNvPr id="8201" name="TextBox 13"/>
          <p:cNvSpPr txBox="1">
            <a:spLocks noChangeArrowheads="1"/>
          </p:cNvSpPr>
          <p:nvPr/>
        </p:nvSpPr>
        <p:spPr bwMode="auto">
          <a:xfrm>
            <a:off x="5143500" y="2786063"/>
            <a:ext cx="1071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4800" b="0" baseline="-25000" smtClean="0">
                <a:solidFill>
                  <a:srgbClr val="000000"/>
                </a:solidFill>
              </a:rPr>
              <a:t>…</a:t>
            </a:r>
            <a:endParaRPr lang="zh-CN" altLang="en-US" sz="4800" b="0" baseline="-25000" smtClean="0">
              <a:solidFill>
                <a:srgbClr val="000000"/>
              </a:solidFill>
            </a:endParaRPr>
          </a:p>
        </p:txBody>
      </p:sp>
      <p:cxnSp>
        <p:nvCxnSpPr>
          <p:cNvPr id="8202" name="直接连接符 15"/>
          <p:cNvCxnSpPr>
            <a:cxnSpLocks noChangeShapeType="1"/>
          </p:cNvCxnSpPr>
          <p:nvPr/>
        </p:nvCxnSpPr>
        <p:spPr bwMode="auto">
          <a:xfrm rot="5400000">
            <a:off x="2355851" y="3286125"/>
            <a:ext cx="430212" cy="1587"/>
          </a:xfrm>
          <a:prstGeom prst="line">
            <a:avLst/>
          </a:prstGeom>
          <a:noFill/>
          <a:ln w="95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8203" name="直接连接符 16"/>
          <p:cNvCxnSpPr>
            <a:cxnSpLocks noChangeShapeType="1"/>
          </p:cNvCxnSpPr>
          <p:nvPr/>
        </p:nvCxnSpPr>
        <p:spPr bwMode="auto">
          <a:xfrm rot="5400000">
            <a:off x="3572669" y="3285332"/>
            <a:ext cx="428625" cy="1587"/>
          </a:xfrm>
          <a:prstGeom prst="line">
            <a:avLst/>
          </a:prstGeom>
          <a:noFill/>
          <a:ln w="95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8204" name="直接连接符 17"/>
          <p:cNvCxnSpPr>
            <a:cxnSpLocks noChangeShapeType="1"/>
          </p:cNvCxnSpPr>
          <p:nvPr/>
        </p:nvCxnSpPr>
        <p:spPr bwMode="auto">
          <a:xfrm rot="5400000">
            <a:off x="4929981" y="3285332"/>
            <a:ext cx="428625" cy="1588"/>
          </a:xfrm>
          <a:prstGeom prst="line">
            <a:avLst/>
          </a:prstGeom>
          <a:noFill/>
          <a:ln w="95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8205" name="直接连接符 18"/>
          <p:cNvCxnSpPr>
            <a:cxnSpLocks noChangeShapeType="1"/>
          </p:cNvCxnSpPr>
          <p:nvPr/>
        </p:nvCxnSpPr>
        <p:spPr bwMode="auto">
          <a:xfrm rot="5400000">
            <a:off x="5930106" y="3285332"/>
            <a:ext cx="428625" cy="1588"/>
          </a:xfrm>
          <a:prstGeom prst="line">
            <a:avLst/>
          </a:prstGeom>
          <a:noFill/>
          <a:ln w="9525" algn="ctr">
            <a:solidFill>
              <a:schemeClr val="tx1"/>
            </a:solidFill>
            <a:round/>
            <a:headEnd/>
            <a:tailEnd type="none" w="lg" len="lg"/>
          </a:ln>
          <a:extLst>
            <a:ext uri="{909E8E84-426E-40DD-AFC4-6F175D3DCCD1}">
              <a14:hiddenFill xmlns:a14="http://schemas.microsoft.com/office/drawing/2010/main">
                <a:noFill/>
              </a14:hiddenFill>
            </a:ext>
          </a:extLst>
        </p:spPr>
      </p:cxnSp>
      <p:sp>
        <p:nvSpPr>
          <p:cNvPr id="8206" name="TextBox 19"/>
          <p:cNvSpPr txBox="1">
            <a:spLocks noChangeArrowheads="1"/>
          </p:cNvSpPr>
          <p:nvPr/>
        </p:nvSpPr>
        <p:spPr bwMode="auto">
          <a:xfrm>
            <a:off x="928688" y="4143375"/>
            <a:ext cx="6929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b="0" smtClean="0">
                <a:solidFill>
                  <a:srgbClr val="000000"/>
                </a:solidFill>
              </a:rPr>
              <a:t>        每条指令由</a:t>
            </a:r>
            <a:r>
              <a:rPr lang="en-US" altLang="zh-CN" sz="2400" b="0" smtClean="0">
                <a:solidFill>
                  <a:srgbClr val="000000"/>
                </a:solidFill>
              </a:rPr>
              <a:t>N</a:t>
            </a:r>
            <a:r>
              <a:rPr lang="zh-CN" altLang="en-US" sz="2400" b="0" smtClean="0">
                <a:solidFill>
                  <a:srgbClr val="000000"/>
                </a:solidFill>
              </a:rPr>
              <a:t>个域组成。其中，第一个域</a:t>
            </a:r>
            <a:r>
              <a:rPr lang="en-US" altLang="zh-CN" sz="2400" b="0" smtClean="0">
                <a:solidFill>
                  <a:srgbClr val="000000"/>
                </a:solidFill>
              </a:rPr>
              <a:t>OP</a:t>
            </a:r>
            <a:r>
              <a:rPr lang="zh-CN" altLang="en-US" sz="2400" b="0" smtClean="0">
                <a:solidFill>
                  <a:srgbClr val="000000"/>
                </a:solidFill>
              </a:rPr>
              <a:t>通常表示操作符，其余的</a:t>
            </a:r>
            <a:r>
              <a:rPr lang="en-US" altLang="zh-CN" sz="2400" b="0" smtClean="0">
                <a:solidFill>
                  <a:srgbClr val="000000"/>
                </a:solidFill>
              </a:rPr>
              <a:t>N-1</a:t>
            </a:r>
            <a:r>
              <a:rPr lang="zh-CN" altLang="en-US" sz="2400" b="0" smtClean="0">
                <a:solidFill>
                  <a:srgbClr val="000000"/>
                </a:solidFill>
              </a:rPr>
              <a:t>个域表示操作数或中间及最后结果。</a:t>
            </a:r>
          </a:p>
        </p:txBody>
      </p:sp>
    </p:spTree>
    <p:extLst>
      <p:ext uri="{BB962C8B-B14F-4D97-AF65-F5344CB8AC3E}">
        <p14:creationId xmlns:p14="http://schemas.microsoft.com/office/powerpoint/2010/main" val="9572592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001EB11-8742-4E9F-80AC-D69BD43D3D6F}" type="slidenum">
              <a:rPr lang="en-US" altLang="zh-CN">
                <a:solidFill>
                  <a:srgbClr val="000000"/>
                </a:solidFill>
              </a:rPr>
              <a:pPr/>
              <a:t>77</a:t>
            </a:fld>
            <a:endParaRPr lang="en-US" altLang="zh-CN">
              <a:solidFill>
                <a:srgbClr val="000000"/>
              </a:solidFill>
            </a:endParaRPr>
          </a:p>
        </p:txBody>
      </p:sp>
      <p:sp>
        <p:nvSpPr>
          <p:cNvPr id="199682" name="Rectangle 2"/>
          <p:cNvSpPr>
            <a:spLocks noGrp="1" noChangeArrowheads="1"/>
          </p:cNvSpPr>
          <p:nvPr>
            <p:ph type="title"/>
          </p:nvPr>
        </p:nvSpPr>
        <p:spPr/>
        <p:txBody>
          <a:bodyPr/>
          <a:lstStyle/>
          <a:p>
            <a:r>
              <a:rPr lang="zh-CN" altLang="en-US" dirty="0">
                <a:latin typeface="Verdana" pitchFamily="34" charset="0"/>
              </a:rPr>
              <a:t>三地址语句的</a:t>
            </a:r>
            <a:r>
              <a:rPr lang="zh-CN" altLang="en-US" dirty="0" smtClean="0">
                <a:latin typeface="Verdana" pitchFamily="34" charset="0"/>
              </a:rPr>
              <a:t>种类及形式</a:t>
            </a:r>
            <a:endParaRPr lang="zh-CN" altLang="en-US" dirty="0">
              <a:latin typeface="Verdana" pitchFamily="34" charset="0"/>
            </a:endParaRPr>
          </a:p>
        </p:txBody>
      </p:sp>
      <p:sp>
        <p:nvSpPr>
          <p:cNvPr id="199683" name="Rectangle 3"/>
          <p:cNvSpPr>
            <a:spLocks noGrp="1" noChangeArrowheads="1"/>
          </p:cNvSpPr>
          <p:nvPr>
            <p:ph type="body" idx="1"/>
          </p:nvPr>
        </p:nvSpPr>
        <p:spPr>
          <a:xfrm>
            <a:off x="341530" y="1219200"/>
            <a:ext cx="4928465" cy="5181600"/>
          </a:xfrm>
        </p:spPr>
        <p:txBody>
          <a:bodyPr/>
          <a:lstStyle/>
          <a:p>
            <a:r>
              <a:rPr lang="zh-CN" altLang="en-US" dirty="0" smtClean="0">
                <a:latin typeface="Verdana" pitchFamily="34" charset="0"/>
              </a:rPr>
              <a:t>简单赋值</a:t>
            </a:r>
            <a:r>
              <a:rPr lang="zh-CN" altLang="en-US" dirty="0">
                <a:latin typeface="Verdana" pitchFamily="34" charset="0"/>
              </a:rPr>
              <a:t>语句</a:t>
            </a:r>
          </a:p>
          <a:p>
            <a:pPr lvl="1"/>
            <a:r>
              <a:rPr lang="en-US" altLang="zh-CN" dirty="0">
                <a:latin typeface="Verdana" pitchFamily="34" charset="0"/>
              </a:rPr>
              <a:t>x:=y op z</a:t>
            </a:r>
          </a:p>
          <a:p>
            <a:pPr lvl="1"/>
            <a:r>
              <a:rPr lang="en-US" altLang="zh-CN" dirty="0">
                <a:latin typeface="Verdana" pitchFamily="34" charset="0"/>
              </a:rPr>
              <a:t>x:=op y  </a:t>
            </a:r>
          </a:p>
          <a:p>
            <a:pPr lvl="1"/>
            <a:r>
              <a:rPr lang="en-US" altLang="zh-CN" dirty="0">
                <a:latin typeface="Verdana" pitchFamily="34" charset="0"/>
              </a:rPr>
              <a:t>x:=y</a:t>
            </a:r>
          </a:p>
          <a:p>
            <a:pPr>
              <a:buClr>
                <a:schemeClr val="accent1"/>
              </a:buClr>
            </a:pPr>
            <a:r>
              <a:rPr lang="zh-CN" altLang="en-US" dirty="0">
                <a:latin typeface="Verdana" pitchFamily="34" charset="0"/>
              </a:rPr>
              <a:t>含有变址的赋值语句</a:t>
            </a:r>
          </a:p>
          <a:p>
            <a:pPr lvl="1"/>
            <a:r>
              <a:rPr lang="en-US" altLang="zh-CN" dirty="0">
                <a:latin typeface="Verdana" pitchFamily="34" charset="0"/>
              </a:rPr>
              <a:t>x:=y[i]</a:t>
            </a:r>
          </a:p>
          <a:p>
            <a:pPr lvl="1"/>
            <a:r>
              <a:rPr lang="en-US" altLang="zh-CN" dirty="0">
                <a:latin typeface="Verdana" pitchFamily="34" charset="0"/>
              </a:rPr>
              <a:t>x[</a:t>
            </a:r>
            <a:r>
              <a:rPr lang="en-US" altLang="zh-CN" dirty="0" err="1">
                <a:latin typeface="Verdana" pitchFamily="34" charset="0"/>
              </a:rPr>
              <a:t>i</a:t>
            </a:r>
            <a:r>
              <a:rPr lang="en-US" altLang="zh-CN" dirty="0">
                <a:latin typeface="Verdana" pitchFamily="34" charset="0"/>
              </a:rPr>
              <a:t>]:=y</a:t>
            </a:r>
          </a:p>
          <a:p>
            <a:pPr>
              <a:buClr>
                <a:schemeClr val="accent1"/>
              </a:buClr>
            </a:pPr>
            <a:r>
              <a:rPr lang="zh-CN" altLang="en-US" dirty="0">
                <a:latin typeface="Verdana" pitchFamily="34" charset="0"/>
              </a:rPr>
              <a:t>含有地址和指针的赋值语句</a:t>
            </a:r>
          </a:p>
          <a:p>
            <a:pPr lvl="1"/>
            <a:r>
              <a:rPr lang="en-US" altLang="zh-CN" dirty="0">
                <a:latin typeface="Verdana" pitchFamily="34" charset="0"/>
              </a:rPr>
              <a:t>x:=&amp;y</a:t>
            </a:r>
          </a:p>
          <a:p>
            <a:pPr lvl="1"/>
            <a:r>
              <a:rPr lang="en-US" altLang="zh-CN" dirty="0">
                <a:latin typeface="Verdana" pitchFamily="34" charset="0"/>
              </a:rPr>
              <a:t>x:=*y</a:t>
            </a:r>
          </a:p>
          <a:p>
            <a:pPr lvl="1"/>
            <a:r>
              <a:rPr lang="en-US" altLang="zh-CN" dirty="0">
                <a:latin typeface="Verdana" pitchFamily="34" charset="0"/>
              </a:rPr>
              <a:t>*x:=</a:t>
            </a:r>
            <a:r>
              <a:rPr lang="en-US" altLang="zh-CN" dirty="0" smtClean="0">
                <a:latin typeface="Verdana" pitchFamily="34" charset="0"/>
              </a:rPr>
              <a:t>y</a:t>
            </a:r>
            <a:endParaRPr lang="en-US" altLang="zh-CN" dirty="0">
              <a:latin typeface="Verdana" pitchFamily="34" charset="0"/>
            </a:endParaRPr>
          </a:p>
        </p:txBody>
      </p:sp>
      <p:sp>
        <p:nvSpPr>
          <p:cNvPr id="6" name="Rectangle 3"/>
          <p:cNvSpPr txBox="1">
            <a:spLocks noChangeArrowheads="1"/>
          </p:cNvSpPr>
          <p:nvPr/>
        </p:nvSpPr>
        <p:spPr bwMode="auto">
          <a:xfrm>
            <a:off x="4887035" y="1223755"/>
            <a:ext cx="4140459" cy="5181600"/>
          </a:xfrm>
          <a:prstGeom prst="rect">
            <a:avLst/>
          </a:prstGeom>
          <a:noFill/>
          <a:ln>
            <a:noFill/>
          </a:ln>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r>
              <a:rPr lang="zh-CN" altLang="en-US" dirty="0">
                <a:solidFill>
                  <a:srgbClr val="000000"/>
                </a:solidFill>
                <a:latin typeface="Verdana" pitchFamily="34" charset="0"/>
              </a:rPr>
              <a:t>转移</a:t>
            </a:r>
            <a:r>
              <a:rPr lang="zh-CN" altLang="en-US" dirty="0" smtClean="0">
                <a:solidFill>
                  <a:srgbClr val="000000"/>
                </a:solidFill>
                <a:latin typeface="Verdana" pitchFamily="34" charset="0"/>
              </a:rPr>
              <a:t>语句</a:t>
            </a:r>
            <a:endParaRPr lang="en-US" altLang="zh-CN" dirty="0" smtClean="0">
              <a:solidFill>
                <a:srgbClr val="000000"/>
              </a:solidFill>
              <a:latin typeface="Verdana" pitchFamily="34" charset="0"/>
            </a:endParaRPr>
          </a:p>
          <a:p>
            <a:pPr lvl="1"/>
            <a:r>
              <a:rPr lang="en-US" altLang="zh-CN" dirty="0" err="1" smtClean="0">
                <a:solidFill>
                  <a:srgbClr val="000000"/>
                </a:solidFill>
                <a:latin typeface="Verdana" pitchFamily="34" charset="0"/>
              </a:rPr>
              <a:t>goto</a:t>
            </a:r>
            <a:r>
              <a:rPr lang="en-US" altLang="zh-CN" dirty="0" smtClean="0">
                <a:solidFill>
                  <a:srgbClr val="000000"/>
                </a:solidFill>
                <a:latin typeface="Verdana" pitchFamily="34" charset="0"/>
              </a:rPr>
              <a:t> L</a:t>
            </a:r>
          </a:p>
          <a:p>
            <a:pPr lvl="1"/>
            <a:r>
              <a:rPr lang="en-US" altLang="zh-CN" dirty="0" smtClean="0">
                <a:solidFill>
                  <a:srgbClr val="000000"/>
                </a:solidFill>
                <a:latin typeface="Verdana" pitchFamily="34" charset="0"/>
              </a:rPr>
              <a:t>if </a:t>
            </a:r>
            <a:r>
              <a:rPr lang="en-US" altLang="zh-CN" dirty="0">
                <a:solidFill>
                  <a:srgbClr val="000000"/>
                </a:solidFill>
                <a:latin typeface="Verdana" pitchFamily="34" charset="0"/>
              </a:rPr>
              <a:t>x </a:t>
            </a:r>
            <a:r>
              <a:rPr lang="en-US" altLang="zh-CN" dirty="0" err="1">
                <a:solidFill>
                  <a:srgbClr val="000000"/>
                </a:solidFill>
                <a:latin typeface="Verdana" pitchFamily="34" charset="0"/>
              </a:rPr>
              <a:t>relop</a:t>
            </a:r>
            <a:r>
              <a:rPr lang="en-US" altLang="zh-CN" dirty="0">
                <a:solidFill>
                  <a:srgbClr val="000000"/>
                </a:solidFill>
                <a:latin typeface="Verdana" pitchFamily="34" charset="0"/>
              </a:rPr>
              <a:t> y  </a:t>
            </a:r>
            <a:r>
              <a:rPr lang="en-US" altLang="zh-CN" dirty="0" err="1">
                <a:solidFill>
                  <a:srgbClr val="000000"/>
                </a:solidFill>
                <a:latin typeface="Verdana" pitchFamily="34" charset="0"/>
              </a:rPr>
              <a:t>goto</a:t>
            </a:r>
            <a:r>
              <a:rPr lang="en-US" altLang="zh-CN" dirty="0">
                <a:solidFill>
                  <a:srgbClr val="000000"/>
                </a:solidFill>
                <a:latin typeface="Verdana" pitchFamily="34" charset="0"/>
              </a:rPr>
              <a:t> </a:t>
            </a:r>
            <a:r>
              <a:rPr lang="en-US" altLang="zh-CN" dirty="0" smtClean="0">
                <a:solidFill>
                  <a:srgbClr val="000000"/>
                </a:solidFill>
                <a:latin typeface="Verdana" pitchFamily="34" charset="0"/>
              </a:rPr>
              <a:t>L</a:t>
            </a:r>
          </a:p>
          <a:p>
            <a:r>
              <a:rPr lang="zh-CN" altLang="en-US" dirty="0" smtClean="0">
                <a:solidFill>
                  <a:srgbClr val="000000"/>
                </a:solidFill>
                <a:latin typeface="Verdana" pitchFamily="34" charset="0"/>
              </a:rPr>
              <a:t>过程调用语句</a:t>
            </a:r>
            <a:endParaRPr lang="en-US" altLang="zh-CN" dirty="0" smtClean="0">
              <a:solidFill>
                <a:srgbClr val="000000"/>
              </a:solidFill>
              <a:latin typeface="Verdana" pitchFamily="34" charset="0"/>
            </a:endParaRPr>
          </a:p>
          <a:p>
            <a:pPr lvl="1"/>
            <a:r>
              <a:rPr lang="en-US" altLang="zh-CN" dirty="0" err="1" smtClean="0">
                <a:solidFill>
                  <a:srgbClr val="000000"/>
                </a:solidFill>
                <a:latin typeface="Verdana" pitchFamily="34" charset="0"/>
              </a:rPr>
              <a:t>param</a:t>
            </a:r>
            <a:r>
              <a:rPr lang="en-US" altLang="zh-CN" dirty="0" smtClean="0">
                <a:solidFill>
                  <a:srgbClr val="000000"/>
                </a:solidFill>
                <a:latin typeface="Verdana" pitchFamily="34" charset="0"/>
              </a:rPr>
              <a:t> x</a:t>
            </a:r>
          </a:p>
          <a:p>
            <a:pPr lvl="1"/>
            <a:r>
              <a:rPr lang="en-US" altLang="zh-CN" dirty="0">
                <a:solidFill>
                  <a:srgbClr val="000000"/>
                </a:solidFill>
                <a:latin typeface="Verdana" pitchFamily="34" charset="0"/>
              </a:rPr>
              <a:t>c</a:t>
            </a:r>
            <a:r>
              <a:rPr lang="en-US" altLang="zh-CN" dirty="0" smtClean="0">
                <a:solidFill>
                  <a:srgbClr val="000000"/>
                </a:solidFill>
                <a:latin typeface="Verdana" pitchFamily="34" charset="0"/>
              </a:rPr>
              <a:t>all p, n</a:t>
            </a:r>
          </a:p>
          <a:p>
            <a:r>
              <a:rPr lang="zh-CN" altLang="en-US" dirty="0" smtClean="0">
                <a:solidFill>
                  <a:srgbClr val="000000"/>
                </a:solidFill>
                <a:latin typeface="Verdana" pitchFamily="34" charset="0"/>
              </a:rPr>
              <a:t>返回语句</a:t>
            </a:r>
            <a:endParaRPr lang="en-US" altLang="zh-CN" dirty="0" smtClean="0">
              <a:solidFill>
                <a:srgbClr val="000000"/>
              </a:solidFill>
              <a:latin typeface="Verdana" pitchFamily="34" charset="0"/>
            </a:endParaRPr>
          </a:p>
          <a:p>
            <a:pPr lvl="1"/>
            <a:r>
              <a:rPr lang="en-US" altLang="zh-CN" dirty="0" smtClean="0">
                <a:solidFill>
                  <a:srgbClr val="000000"/>
                </a:solidFill>
                <a:latin typeface="Verdana" pitchFamily="34" charset="0"/>
              </a:rPr>
              <a:t>return y</a:t>
            </a:r>
            <a:endParaRPr lang="en-US" altLang="zh-CN" dirty="0">
              <a:solidFill>
                <a:srgbClr val="000000"/>
              </a:solidFill>
              <a:latin typeface="Verdana" pitchFamily="34" charset="0"/>
            </a:endParaRPr>
          </a:p>
        </p:txBody>
      </p:sp>
    </p:spTree>
    <p:extLst>
      <p:ext uri="{BB962C8B-B14F-4D97-AF65-F5344CB8AC3E}">
        <p14:creationId xmlns:p14="http://schemas.microsoft.com/office/powerpoint/2010/main" val="423824239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up)">
                                      <p:cBhvr>
                                        <p:cTn id="7" dur="500"/>
                                        <p:tgtEl>
                                          <p:spTgt spid="19968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9683">
                                            <p:txEl>
                                              <p:pRg st="1" end="1"/>
                                            </p:txEl>
                                          </p:spTgt>
                                        </p:tgtEl>
                                        <p:attrNameLst>
                                          <p:attrName>style.visibility</p:attrName>
                                        </p:attrNameLst>
                                      </p:cBhvr>
                                      <p:to>
                                        <p:strVal val="visible"/>
                                      </p:to>
                                    </p:set>
                                    <p:animEffect transition="in" filter="wipe(up)">
                                      <p:cBhvr>
                                        <p:cTn id="10" dur="500"/>
                                        <p:tgtEl>
                                          <p:spTgt spid="19968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9683">
                                            <p:txEl>
                                              <p:pRg st="2" end="2"/>
                                            </p:txEl>
                                          </p:spTgt>
                                        </p:tgtEl>
                                        <p:attrNameLst>
                                          <p:attrName>style.visibility</p:attrName>
                                        </p:attrNameLst>
                                      </p:cBhvr>
                                      <p:to>
                                        <p:strVal val="visible"/>
                                      </p:to>
                                    </p:set>
                                    <p:animEffect transition="in" filter="wipe(up)">
                                      <p:cBhvr>
                                        <p:cTn id="13" dur="500"/>
                                        <p:tgtEl>
                                          <p:spTgt spid="19968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99683">
                                            <p:txEl>
                                              <p:pRg st="3" end="3"/>
                                            </p:txEl>
                                          </p:spTgt>
                                        </p:tgtEl>
                                        <p:attrNameLst>
                                          <p:attrName>style.visibility</p:attrName>
                                        </p:attrNameLst>
                                      </p:cBhvr>
                                      <p:to>
                                        <p:strVal val="visible"/>
                                      </p:to>
                                    </p:set>
                                    <p:animEffect transition="in" filter="wipe(up)">
                                      <p:cBhvr>
                                        <p:cTn id="16" dur="500"/>
                                        <p:tgtEl>
                                          <p:spTgt spid="1996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9683">
                                            <p:txEl>
                                              <p:pRg st="4" end="4"/>
                                            </p:txEl>
                                          </p:spTgt>
                                        </p:tgtEl>
                                        <p:attrNameLst>
                                          <p:attrName>style.visibility</p:attrName>
                                        </p:attrNameLst>
                                      </p:cBhvr>
                                      <p:to>
                                        <p:strVal val="visible"/>
                                      </p:to>
                                    </p:set>
                                    <p:animEffect transition="in" filter="wipe(up)">
                                      <p:cBhvr>
                                        <p:cTn id="21" dur="500"/>
                                        <p:tgtEl>
                                          <p:spTgt spid="19968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99683">
                                            <p:txEl>
                                              <p:pRg st="5" end="5"/>
                                            </p:txEl>
                                          </p:spTgt>
                                        </p:tgtEl>
                                        <p:attrNameLst>
                                          <p:attrName>style.visibility</p:attrName>
                                        </p:attrNameLst>
                                      </p:cBhvr>
                                      <p:to>
                                        <p:strVal val="visible"/>
                                      </p:to>
                                    </p:set>
                                    <p:animEffect transition="in" filter="wipe(up)">
                                      <p:cBhvr>
                                        <p:cTn id="24" dur="500"/>
                                        <p:tgtEl>
                                          <p:spTgt spid="19968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99683">
                                            <p:txEl>
                                              <p:pRg st="6" end="6"/>
                                            </p:txEl>
                                          </p:spTgt>
                                        </p:tgtEl>
                                        <p:attrNameLst>
                                          <p:attrName>style.visibility</p:attrName>
                                        </p:attrNameLst>
                                      </p:cBhvr>
                                      <p:to>
                                        <p:strVal val="visible"/>
                                      </p:to>
                                    </p:set>
                                    <p:animEffect transition="in" filter="wipe(up)">
                                      <p:cBhvr>
                                        <p:cTn id="27" dur="500"/>
                                        <p:tgtEl>
                                          <p:spTgt spid="1996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9683">
                                            <p:txEl>
                                              <p:pRg st="7" end="7"/>
                                            </p:txEl>
                                          </p:spTgt>
                                        </p:tgtEl>
                                        <p:attrNameLst>
                                          <p:attrName>style.visibility</p:attrName>
                                        </p:attrNameLst>
                                      </p:cBhvr>
                                      <p:to>
                                        <p:strVal val="visible"/>
                                      </p:to>
                                    </p:set>
                                    <p:animEffect transition="in" filter="wipe(up)">
                                      <p:cBhvr>
                                        <p:cTn id="32" dur="500"/>
                                        <p:tgtEl>
                                          <p:spTgt spid="199683">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99683">
                                            <p:txEl>
                                              <p:pRg st="8" end="8"/>
                                            </p:txEl>
                                          </p:spTgt>
                                        </p:tgtEl>
                                        <p:attrNameLst>
                                          <p:attrName>style.visibility</p:attrName>
                                        </p:attrNameLst>
                                      </p:cBhvr>
                                      <p:to>
                                        <p:strVal val="visible"/>
                                      </p:to>
                                    </p:set>
                                    <p:animEffect transition="in" filter="wipe(up)">
                                      <p:cBhvr>
                                        <p:cTn id="35" dur="500"/>
                                        <p:tgtEl>
                                          <p:spTgt spid="199683">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99683">
                                            <p:txEl>
                                              <p:pRg st="9" end="9"/>
                                            </p:txEl>
                                          </p:spTgt>
                                        </p:tgtEl>
                                        <p:attrNameLst>
                                          <p:attrName>style.visibility</p:attrName>
                                        </p:attrNameLst>
                                      </p:cBhvr>
                                      <p:to>
                                        <p:strVal val="visible"/>
                                      </p:to>
                                    </p:set>
                                    <p:animEffect transition="in" filter="wipe(up)">
                                      <p:cBhvr>
                                        <p:cTn id="38" dur="500"/>
                                        <p:tgtEl>
                                          <p:spTgt spid="199683">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99683">
                                            <p:txEl>
                                              <p:pRg st="10" end="10"/>
                                            </p:txEl>
                                          </p:spTgt>
                                        </p:tgtEl>
                                        <p:attrNameLst>
                                          <p:attrName>style.visibility</p:attrName>
                                        </p:attrNameLst>
                                      </p:cBhvr>
                                      <p:to>
                                        <p:strVal val="visible"/>
                                      </p:to>
                                    </p:set>
                                    <p:animEffect transition="in" filter="wipe(up)">
                                      <p:cBhvr>
                                        <p:cTn id="41" dur="500"/>
                                        <p:tgtEl>
                                          <p:spTgt spid="19968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wipe(up)">
                                      <p:cBhvr>
                                        <p:cTn id="46" dur="500"/>
                                        <p:tgtEl>
                                          <p:spTgt spid="6">
                                            <p:txEl>
                                              <p:pRg st="0" end="0"/>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up)">
                                      <p:cBhvr>
                                        <p:cTn id="49" dur="500"/>
                                        <p:tgtEl>
                                          <p:spTgt spid="6">
                                            <p:txEl>
                                              <p:pRg st="1" end="1"/>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wipe(up)">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wipe(up)">
                                      <p:cBhvr>
                                        <p:cTn id="57" dur="500"/>
                                        <p:tgtEl>
                                          <p:spTgt spid="6">
                                            <p:txEl>
                                              <p:pRg st="3" end="3"/>
                                            </p:txEl>
                                          </p:spTgt>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6">
                                            <p:txEl>
                                              <p:pRg st="4" end="4"/>
                                            </p:txEl>
                                          </p:spTgt>
                                        </p:tgtEl>
                                        <p:attrNameLst>
                                          <p:attrName>style.visibility</p:attrName>
                                        </p:attrNameLst>
                                      </p:cBhvr>
                                      <p:to>
                                        <p:strVal val="visible"/>
                                      </p:to>
                                    </p:set>
                                    <p:animEffect transition="in" filter="wipe(up)">
                                      <p:cBhvr>
                                        <p:cTn id="60" dur="500"/>
                                        <p:tgtEl>
                                          <p:spTgt spid="6">
                                            <p:txEl>
                                              <p:pRg st="4" end="4"/>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animEffect transition="in" filter="wipe(up)">
                                      <p:cBhvr>
                                        <p:cTn id="63" dur="500"/>
                                        <p:tgtEl>
                                          <p:spTgt spid="6">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6">
                                            <p:txEl>
                                              <p:pRg st="6" end="6"/>
                                            </p:txEl>
                                          </p:spTgt>
                                        </p:tgtEl>
                                        <p:attrNameLst>
                                          <p:attrName>style.visibility</p:attrName>
                                        </p:attrNameLst>
                                      </p:cBhvr>
                                      <p:to>
                                        <p:strVal val="visible"/>
                                      </p:to>
                                    </p:set>
                                    <p:animEffect transition="in" filter="wipe(up)">
                                      <p:cBhvr>
                                        <p:cTn id="68" dur="500"/>
                                        <p:tgtEl>
                                          <p:spTgt spid="6">
                                            <p:txEl>
                                              <p:pRg st="6" end="6"/>
                                            </p:txEl>
                                          </p:spTgt>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animEffect transition="in" filter="wipe(up)">
                                      <p:cBhvr>
                                        <p:cTn id="7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P spid="6"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2F881CD6-96B5-4B23-9872-3AF16DE594BD}" type="slidenum">
              <a:rPr lang="en-US" altLang="zh-CN">
                <a:solidFill>
                  <a:srgbClr val="000000"/>
                </a:solidFill>
              </a:rPr>
              <a:pPr/>
              <a:t>78</a:t>
            </a:fld>
            <a:endParaRPr lang="en-US" altLang="zh-CN">
              <a:solidFill>
                <a:srgbClr val="000000"/>
              </a:solidFill>
            </a:endParaRPr>
          </a:p>
        </p:txBody>
      </p:sp>
      <p:sp>
        <p:nvSpPr>
          <p:cNvPr id="201730" name="Rectangle 2"/>
          <p:cNvSpPr>
            <a:spLocks noGrp="1" noChangeArrowheads="1"/>
          </p:cNvSpPr>
          <p:nvPr>
            <p:ph type="title"/>
          </p:nvPr>
        </p:nvSpPr>
        <p:spPr>
          <a:xfrm>
            <a:off x="304800" y="152400"/>
            <a:ext cx="8610600" cy="614363"/>
          </a:xfrm>
        </p:spPr>
        <p:txBody>
          <a:bodyPr/>
          <a:lstStyle/>
          <a:p>
            <a:r>
              <a:rPr lang="zh-CN" altLang="en-US" sz="3600" dirty="0">
                <a:solidFill>
                  <a:srgbClr val="FF0000"/>
                </a:solidFill>
                <a:latin typeface="Times New Roman" panose="02020603050405020304" pitchFamily="18" charset="0"/>
                <a:ea typeface="+mn-ea"/>
                <a:cs typeface="Times New Roman" panose="02020603050405020304" pitchFamily="18" charset="0"/>
              </a:rPr>
              <a:t>赋值</a:t>
            </a:r>
            <a:r>
              <a:rPr lang="zh-CN" altLang="en-US" sz="3600" dirty="0" smtClean="0">
                <a:solidFill>
                  <a:srgbClr val="FF0000"/>
                </a:solidFill>
                <a:latin typeface="Times New Roman" panose="02020603050405020304" pitchFamily="18" charset="0"/>
                <a:ea typeface="+mn-ea"/>
                <a:cs typeface="Times New Roman" panose="02020603050405020304" pitchFamily="18" charset="0"/>
              </a:rPr>
              <a:t>语句 </a:t>
            </a:r>
            <a:r>
              <a:rPr lang="en-US" altLang="zh-CN" sz="3600" dirty="0" smtClean="0">
                <a:solidFill>
                  <a:srgbClr val="FF0000"/>
                </a:solidFill>
                <a:latin typeface="Times New Roman" panose="02020603050405020304" pitchFamily="18" charset="0"/>
                <a:ea typeface="+mn-ea"/>
                <a:cs typeface="Times New Roman" panose="02020603050405020304" pitchFamily="18" charset="0"/>
              </a:rPr>
              <a:t>x</a:t>
            </a:r>
            <a:r>
              <a:rPr lang="en-US" altLang="zh-CN" sz="3600" dirty="0">
                <a:solidFill>
                  <a:srgbClr val="FF0000"/>
                </a:solidFill>
                <a:latin typeface="Times New Roman" panose="02020603050405020304" pitchFamily="18" charset="0"/>
                <a:ea typeface="+mn-ea"/>
                <a:cs typeface="Times New Roman" panose="02020603050405020304" pitchFamily="18" charset="0"/>
              </a:rPr>
              <a:t>:=(-y)*z+(-y)*</a:t>
            </a:r>
            <a:r>
              <a:rPr lang="en-US" altLang="zh-CN" sz="3600" dirty="0" smtClean="0">
                <a:solidFill>
                  <a:srgbClr val="FF0000"/>
                </a:solidFill>
                <a:latin typeface="Times New Roman" panose="02020603050405020304" pitchFamily="18" charset="0"/>
                <a:ea typeface="+mn-ea"/>
                <a:cs typeface="Times New Roman" panose="02020603050405020304" pitchFamily="18" charset="0"/>
              </a:rPr>
              <a:t>z </a:t>
            </a:r>
            <a:r>
              <a:rPr lang="zh-CN" altLang="en-US" sz="3600" dirty="0" smtClean="0">
                <a:solidFill>
                  <a:srgbClr val="FF0000"/>
                </a:solidFill>
                <a:latin typeface="Times New Roman" panose="02020603050405020304" pitchFamily="18" charset="0"/>
                <a:ea typeface="+mn-ea"/>
                <a:cs typeface="Times New Roman" panose="02020603050405020304" pitchFamily="18" charset="0"/>
              </a:rPr>
              <a:t>的</a:t>
            </a:r>
            <a:r>
              <a:rPr lang="zh-CN" altLang="en-US" sz="3600" dirty="0">
                <a:solidFill>
                  <a:srgbClr val="FF0000"/>
                </a:solidFill>
                <a:latin typeface="Times New Roman" panose="02020603050405020304" pitchFamily="18" charset="0"/>
                <a:ea typeface="+mn-ea"/>
                <a:cs typeface="Times New Roman" panose="02020603050405020304" pitchFamily="18" charset="0"/>
              </a:rPr>
              <a:t>三地址代码</a:t>
            </a:r>
          </a:p>
        </p:txBody>
      </p:sp>
      <p:sp>
        <p:nvSpPr>
          <p:cNvPr id="201731" name="Rectangle 3"/>
          <p:cNvSpPr>
            <a:spLocks noGrp="1" noChangeArrowheads="1"/>
          </p:cNvSpPr>
          <p:nvPr>
            <p:ph type="body" idx="1"/>
          </p:nvPr>
        </p:nvSpPr>
        <p:spPr>
          <a:xfrm>
            <a:off x="466725" y="2743200"/>
            <a:ext cx="3890963" cy="3363913"/>
          </a:xfrm>
        </p:spPr>
        <p:txBody>
          <a:bodyPr/>
          <a:lstStyle/>
          <a:p>
            <a:r>
              <a:rPr lang="zh-CN" altLang="en-US" dirty="0">
                <a:latin typeface="Times New Roman" panose="02020603050405020304" pitchFamily="18" charset="0"/>
                <a:cs typeface="Times New Roman" panose="02020603050405020304" pitchFamily="18" charset="0"/>
              </a:rPr>
              <a:t>对应语法树的代码</a:t>
            </a:r>
          </a:p>
          <a:p>
            <a:pPr marL="819150"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a:t>
            </a:r>
          </a:p>
          <a:p>
            <a:pPr marL="819150"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:=t</a:t>
            </a:r>
            <a:r>
              <a:rPr lang="en-US" altLang="zh-CN" sz="2800" baseline="-25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*z</a:t>
            </a:r>
            <a:r>
              <a:rPr lang="en-US" altLang="zh-CN" sz="2800" dirty="0">
                <a:latin typeface="Times New Roman" panose="02020603050405020304" pitchFamily="18" charset="0"/>
                <a:cs typeface="Times New Roman" panose="02020603050405020304" pitchFamily="18" charset="0"/>
              </a:rPr>
              <a:t>	</a:t>
            </a:r>
          </a:p>
          <a:p>
            <a:pPr marL="819150"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a:t>
            </a:r>
          </a:p>
          <a:p>
            <a:pPr marL="819150"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4</a:t>
            </a:r>
            <a:r>
              <a:rPr lang="en-US" altLang="zh-CN" sz="2800" dirty="0" smtClean="0">
                <a:latin typeface="Times New Roman" panose="02020603050405020304" pitchFamily="18" charset="0"/>
                <a:cs typeface="Times New Roman" panose="02020603050405020304" pitchFamily="18" charset="0"/>
              </a:rPr>
              <a:t>:=t</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*z	</a:t>
            </a:r>
          </a:p>
          <a:p>
            <a:pPr marL="819150" lvl="1">
              <a:buFontTx/>
              <a:buNone/>
            </a:pP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5</a:t>
            </a: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	</a:t>
            </a:r>
          </a:p>
          <a:p>
            <a:pPr marL="819150" lvl="1">
              <a:buFontTx/>
              <a:buNone/>
            </a:pPr>
            <a:r>
              <a:rPr lang="en-US" altLang="zh-CN" sz="2800" dirty="0">
                <a:latin typeface="Times New Roman" panose="02020603050405020304" pitchFamily="18" charset="0"/>
                <a:cs typeface="Times New Roman" panose="02020603050405020304" pitchFamily="18" charset="0"/>
              </a:rPr>
              <a:t>x</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5</a:t>
            </a:r>
            <a:r>
              <a:rPr lang="en-US" altLang="zh-CN" sz="2800" dirty="0">
                <a:latin typeface="Times New Roman" panose="02020603050405020304" pitchFamily="18" charset="0"/>
                <a:cs typeface="Times New Roman" panose="02020603050405020304" pitchFamily="18" charset="0"/>
              </a:rPr>
              <a:t>	</a:t>
            </a:r>
          </a:p>
        </p:txBody>
      </p:sp>
      <p:sp>
        <p:nvSpPr>
          <p:cNvPr id="201732" name="Rectangle 4"/>
          <p:cNvSpPr>
            <a:spLocks noChangeArrowheads="1"/>
          </p:cNvSpPr>
          <p:nvPr/>
        </p:nvSpPr>
        <p:spPr bwMode="auto">
          <a:xfrm>
            <a:off x="4572000" y="2819400"/>
            <a:ext cx="37338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en-US" sz="2800" dirty="0">
                <a:solidFill>
                  <a:srgbClr val="000000"/>
                </a:solidFill>
                <a:latin typeface="Times New Roman" pitchFamily="18" charset="0"/>
                <a:cs typeface="Times New Roman" panose="02020603050405020304" pitchFamily="18" charset="0"/>
              </a:rPr>
              <a:t>对应</a:t>
            </a:r>
            <a:r>
              <a:rPr lang="en-US" altLang="zh-CN" sz="2800" dirty="0">
                <a:solidFill>
                  <a:srgbClr val="000000"/>
                </a:solidFill>
                <a:latin typeface="Times New Roman" pitchFamily="18" charset="0"/>
                <a:cs typeface="Times New Roman" panose="02020603050405020304" pitchFamily="18" charset="0"/>
              </a:rPr>
              <a:t>dag</a:t>
            </a:r>
            <a:r>
              <a:rPr lang="zh-CN" altLang="en-US" sz="2800" dirty="0">
                <a:solidFill>
                  <a:srgbClr val="000000"/>
                </a:solidFill>
                <a:latin typeface="Times New Roman" pitchFamily="18" charset="0"/>
                <a:cs typeface="Times New Roman" panose="02020603050405020304" pitchFamily="18" charset="0"/>
              </a:rPr>
              <a:t>的代码</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t</a:t>
            </a:r>
            <a:r>
              <a:rPr lang="en-US" altLang="zh-CN" sz="2800" baseline="-25000" dirty="0">
                <a:solidFill>
                  <a:srgbClr val="000000"/>
                </a:solidFill>
                <a:latin typeface="Times New Roman" pitchFamily="18" charset="0"/>
                <a:cs typeface="Times New Roman" panose="02020603050405020304" pitchFamily="18" charset="0"/>
              </a:rPr>
              <a:t>1</a:t>
            </a:r>
            <a:r>
              <a:rPr lang="en-US" altLang="zh-CN" sz="2800" dirty="0" smtClean="0">
                <a:solidFill>
                  <a:srgbClr val="000000"/>
                </a:solidFill>
                <a:latin typeface="Times New Roman" pitchFamily="18" charset="0"/>
                <a:cs typeface="Times New Roman" panose="02020603050405020304" pitchFamily="18" charset="0"/>
              </a:rPr>
              <a:t>:=-y</a:t>
            </a:r>
            <a:r>
              <a:rPr lang="en-US" altLang="zh-CN" sz="2800" dirty="0">
                <a:solidFill>
                  <a:srgbClr val="000000"/>
                </a:solidFill>
                <a:latin typeface="Times New Roman" pitchFamily="18" charset="0"/>
                <a:cs typeface="Times New Roman" panose="02020603050405020304" pitchFamily="18" charset="0"/>
              </a:rPr>
              <a:t>	</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t</a:t>
            </a:r>
            <a:r>
              <a:rPr lang="en-US" altLang="zh-CN" sz="2800" baseline="-25000" dirty="0">
                <a:solidFill>
                  <a:srgbClr val="000000"/>
                </a:solidFill>
                <a:latin typeface="Times New Roman" pitchFamily="18" charset="0"/>
                <a:cs typeface="Times New Roman" panose="02020603050405020304" pitchFamily="18" charset="0"/>
              </a:rPr>
              <a:t>2</a:t>
            </a:r>
            <a:r>
              <a:rPr lang="en-US" altLang="zh-CN" sz="2800" dirty="0" smtClean="0">
                <a:solidFill>
                  <a:srgbClr val="000000"/>
                </a:solidFill>
                <a:latin typeface="Times New Roman" pitchFamily="18" charset="0"/>
                <a:cs typeface="Times New Roman" panose="02020603050405020304" pitchFamily="18" charset="0"/>
              </a:rPr>
              <a:t>:=t</a:t>
            </a:r>
            <a:r>
              <a:rPr lang="en-US" altLang="zh-CN" sz="2800" baseline="-25000" dirty="0" smtClean="0">
                <a:solidFill>
                  <a:srgbClr val="000000"/>
                </a:solidFill>
                <a:latin typeface="Times New Roman" pitchFamily="18" charset="0"/>
                <a:cs typeface="Times New Roman" panose="02020603050405020304" pitchFamily="18" charset="0"/>
              </a:rPr>
              <a:t>1</a:t>
            </a:r>
            <a:r>
              <a:rPr lang="en-US" altLang="zh-CN" sz="2800" dirty="0">
                <a:solidFill>
                  <a:srgbClr val="000000"/>
                </a:solidFill>
                <a:latin typeface="Times New Roman" pitchFamily="18" charset="0"/>
                <a:cs typeface="Times New Roman" panose="02020603050405020304" pitchFamily="18" charset="0"/>
              </a:rPr>
              <a:t>*z	</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t</a:t>
            </a:r>
            <a:r>
              <a:rPr lang="en-US" altLang="zh-CN" sz="2800" baseline="-25000" dirty="0">
                <a:solidFill>
                  <a:srgbClr val="000000"/>
                </a:solidFill>
                <a:latin typeface="Times New Roman" pitchFamily="18" charset="0"/>
                <a:cs typeface="Times New Roman" panose="02020603050405020304" pitchFamily="18" charset="0"/>
              </a:rPr>
              <a:t>5</a:t>
            </a:r>
            <a:r>
              <a:rPr lang="en-US" altLang="zh-CN" sz="2800" dirty="0">
                <a:solidFill>
                  <a:srgbClr val="000000"/>
                </a:solidFill>
                <a:latin typeface="Times New Roman" pitchFamily="18" charset="0"/>
                <a:cs typeface="Times New Roman" panose="02020603050405020304" pitchFamily="18" charset="0"/>
              </a:rPr>
              <a:t>:=t</a:t>
            </a:r>
            <a:r>
              <a:rPr lang="en-US" altLang="zh-CN" sz="2800" baseline="-25000" dirty="0">
                <a:solidFill>
                  <a:srgbClr val="000000"/>
                </a:solidFill>
                <a:latin typeface="Times New Roman" pitchFamily="18" charset="0"/>
                <a:cs typeface="Times New Roman" panose="02020603050405020304" pitchFamily="18" charset="0"/>
              </a:rPr>
              <a:t>2</a:t>
            </a:r>
            <a:r>
              <a:rPr lang="en-US" altLang="zh-CN" sz="2800" dirty="0">
                <a:solidFill>
                  <a:srgbClr val="000000"/>
                </a:solidFill>
                <a:latin typeface="Times New Roman" pitchFamily="18" charset="0"/>
                <a:cs typeface="Times New Roman" panose="02020603050405020304" pitchFamily="18" charset="0"/>
              </a:rPr>
              <a:t>+t</a:t>
            </a:r>
            <a:r>
              <a:rPr lang="en-US" altLang="zh-CN" sz="2800" baseline="-25000" dirty="0">
                <a:solidFill>
                  <a:srgbClr val="000000"/>
                </a:solidFill>
                <a:latin typeface="Times New Roman" pitchFamily="18" charset="0"/>
                <a:cs typeface="Times New Roman" panose="02020603050405020304" pitchFamily="18" charset="0"/>
              </a:rPr>
              <a:t>2</a:t>
            </a:r>
            <a:r>
              <a:rPr lang="en-US" altLang="zh-CN" sz="2800" dirty="0">
                <a:solidFill>
                  <a:srgbClr val="000000"/>
                </a:solidFill>
                <a:latin typeface="Times New Roman" pitchFamily="18" charset="0"/>
                <a:cs typeface="Times New Roman" panose="02020603050405020304" pitchFamily="18" charset="0"/>
              </a:rPr>
              <a:t>	</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a:=t</a:t>
            </a:r>
            <a:r>
              <a:rPr lang="en-US" altLang="zh-CN" sz="2800" baseline="-25000" dirty="0">
                <a:solidFill>
                  <a:srgbClr val="000000"/>
                </a:solidFill>
                <a:latin typeface="Times New Roman" pitchFamily="18" charset="0"/>
                <a:cs typeface="Times New Roman" panose="02020603050405020304" pitchFamily="18" charset="0"/>
              </a:rPr>
              <a:t>5</a:t>
            </a:r>
            <a:r>
              <a:rPr lang="en-US" altLang="zh-CN" sz="2800" dirty="0">
                <a:solidFill>
                  <a:srgbClr val="000000"/>
                </a:solidFill>
                <a:latin typeface="Times New Roman" pitchFamily="18" charset="0"/>
                <a:cs typeface="Times New Roman" panose="02020603050405020304" pitchFamily="18" charset="0"/>
              </a:rPr>
              <a:t>	</a:t>
            </a:r>
          </a:p>
          <a:p>
            <a:pPr marL="342900" indent="-342900">
              <a:spcBef>
                <a:spcPct val="20000"/>
              </a:spcBef>
              <a:buClr>
                <a:srgbClr val="0099CC"/>
              </a:buClr>
              <a:buSzPct val="70000"/>
              <a:buFont typeface="Monotype Sorts" pitchFamily="2" charset="2"/>
              <a:buChar char="n"/>
            </a:pPr>
            <a:endParaRPr lang="en-US" altLang="zh-CN" sz="2800" dirty="0">
              <a:solidFill>
                <a:srgbClr val="000000"/>
              </a:solidFill>
              <a:latin typeface="Times New Roman" pitchFamily="18" charset="0"/>
              <a:cs typeface="Times New Roman" panose="02020603050405020304" pitchFamily="18" charset="0"/>
            </a:endParaRPr>
          </a:p>
        </p:txBody>
      </p:sp>
      <p:grpSp>
        <p:nvGrpSpPr>
          <p:cNvPr id="201733" name="Group 5"/>
          <p:cNvGrpSpPr>
            <a:grpSpLocks/>
          </p:cNvGrpSpPr>
          <p:nvPr/>
        </p:nvGrpSpPr>
        <p:grpSpPr bwMode="auto">
          <a:xfrm>
            <a:off x="2266950" y="1905000"/>
            <a:ext cx="3673475" cy="457200"/>
            <a:chOff x="1728" y="1104"/>
            <a:chExt cx="1584" cy="288"/>
          </a:xfrm>
        </p:grpSpPr>
        <p:sp>
          <p:nvSpPr>
            <p:cNvPr id="201734" name="Line 6"/>
            <p:cNvSpPr>
              <a:spLocks noChangeShapeType="1"/>
            </p:cNvSpPr>
            <p:nvPr/>
          </p:nvSpPr>
          <p:spPr bwMode="auto">
            <a:xfrm>
              <a:off x="1728" y="1152"/>
              <a:ext cx="158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01735" name="Text Box 7"/>
            <p:cNvSpPr txBox="1">
              <a:spLocks noChangeArrowheads="1"/>
            </p:cNvSpPr>
            <p:nvPr/>
          </p:nvSpPr>
          <p:spPr bwMode="auto">
            <a:xfrm>
              <a:off x="2390" y="1104"/>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a:solidFill>
                    <a:srgbClr val="000000"/>
                  </a:solidFill>
                  <a:ea typeface="宋体" pitchFamily="2" charset="-122"/>
                  <a:sym typeface="Monotype Sorts" pitchFamily="2" charset="2"/>
                </a:rPr>
                <a:t></a:t>
              </a:r>
            </a:p>
          </p:txBody>
        </p:sp>
      </p:grpSp>
      <p:grpSp>
        <p:nvGrpSpPr>
          <p:cNvPr id="201736" name="Group 8"/>
          <p:cNvGrpSpPr>
            <a:grpSpLocks/>
          </p:cNvGrpSpPr>
          <p:nvPr/>
        </p:nvGrpSpPr>
        <p:grpSpPr bwMode="auto">
          <a:xfrm>
            <a:off x="3086835" y="786715"/>
            <a:ext cx="473075" cy="457200"/>
            <a:chOff x="2304" y="432"/>
            <a:chExt cx="298" cy="288"/>
          </a:xfrm>
        </p:grpSpPr>
        <p:sp>
          <p:nvSpPr>
            <p:cNvPr id="201737" name="Line 9"/>
            <p:cNvSpPr>
              <a:spLocks noChangeShapeType="1"/>
            </p:cNvSpPr>
            <p:nvPr/>
          </p:nvSpPr>
          <p:spPr bwMode="auto">
            <a:xfrm>
              <a:off x="2304" y="480"/>
              <a:ext cx="2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01738" name="Text Box 10"/>
            <p:cNvSpPr txBox="1">
              <a:spLocks noChangeArrowheads="1"/>
            </p:cNvSpPr>
            <p:nvPr/>
          </p:nvSpPr>
          <p:spPr bwMode="auto">
            <a:xfrm>
              <a:off x="2315" y="432"/>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ea typeface="宋体" pitchFamily="2" charset="-122"/>
                  <a:sym typeface="Monotype Sorts" pitchFamily="2" charset="2"/>
                </a:rPr>
                <a:t></a:t>
              </a:r>
            </a:p>
          </p:txBody>
        </p:sp>
      </p:grpSp>
      <p:grpSp>
        <p:nvGrpSpPr>
          <p:cNvPr id="201739" name="Group 11"/>
          <p:cNvGrpSpPr>
            <a:grpSpLocks/>
          </p:cNvGrpSpPr>
          <p:nvPr/>
        </p:nvGrpSpPr>
        <p:grpSpPr bwMode="auto">
          <a:xfrm>
            <a:off x="4503970" y="773705"/>
            <a:ext cx="473075" cy="457200"/>
            <a:chOff x="3014" y="432"/>
            <a:chExt cx="298" cy="288"/>
          </a:xfrm>
        </p:grpSpPr>
        <p:sp>
          <p:nvSpPr>
            <p:cNvPr id="201740" name="Line 12"/>
            <p:cNvSpPr>
              <a:spLocks noChangeShapeType="1"/>
            </p:cNvSpPr>
            <p:nvPr/>
          </p:nvSpPr>
          <p:spPr bwMode="auto">
            <a:xfrm>
              <a:off x="3024" y="480"/>
              <a:ext cx="2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01741" name="Text Box 13"/>
            <p:cNvSpPr txBox="1">
              <a:spLocks noChangeArrowheads="1"/>
            </p:cNvSpPr>
            <p:nvPr/>
          </p:nvSpPr>
          <p:spPr bwMode="auto">
            <a:xfrm>
              <a:off x="3014" y="432"/>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ea typeface="宋体" pitchFamily="2" charset="-122"/>
                  <a:sym typeface="Monotype Sorts" pitchFamily="2" charset="2"/>
                </a:rPr>
                <a:t></a:t>
              </a:r>
            </a:p>
          </p:txBody>
        </p:sp>
      </p:grpSp>
      <p:grpSp>
        <p:nvGrpSpPr>
          <p:cNvPr id="201742" name="Group 14"/>
          <p:cNvGrpSpPr>
            <a:grpSpLocks/>
          </p:cNvGrpSpPr>
          <p:nvPr/>
        </p:nvGrpSpPr>
        <p:grpSpPr bwMode="auto">
          <a:xfrm>
            <a:off x="2996825" y="1143000"/>
            <a:ext cx="1152525" cy="457200"/>
            <a:chOff x="2064" y="624"/>
            <a:chExt cx="528" cy="288"/>
          </a:xfrm>
        </p:grpSpPr>
        <p:sp>
          <p:nvSpPr>
            <p:cNvPr id="201743" name="Line 15"/>
            <p:cNvSpPr>
              <a:spLocks noChangeShapeType="1"/>
            </p:cNvSpPr>
            <p:nvPr/>
          </p:nvSpPr>
          <p:spPr bwMode="auto">
            <a:xfrm>
              <a:off x="2064" y="672"/>
              <a:ext cx="52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01744" name="Text Box 16"/>
            <p:cNvSpPr txBox="1">
              <a:spLocks noChangeArrowheads="1"/>
            </p:cNvSpPr>
            <p:nvPr/>
          </p:nvSpPr>
          <p:spPr bwMode="auto">
            <a:xfrm>
              <a:off x="2237" y="624"/>
              <a:ext cx="2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ea typeface="宋体" pitchFamily="2" charset="-122"/>
                  <a:sym typeface="Monotype Sorts" pitchFamily="2" charset="2"/>
                </a:rPr>
                <a:t></a:t>
              </a:r>
            </a:p>
          </p:txBody>
        </p:sp>
      </p:grpSp>
      <p:grpSp>
        <p:nvGrpSpPr>
          <p:cNvPr id="201745" name="Group 17"/>
          <p:cNvGrpSpPr>
            <a:grpSpLocks/>
          </p:cNvGrpSpPr>
          <p:nvPr/>
        </p:nvGrpSpPr>
        <p:grpSpPr bwMode="auto">
          <a:xfrm>
            <a:off x="4481990" y="1143000"/>
            <a:ext cx="1196975" cy="457200"/>
            <a:chOff x="2784" y="624"/>
            <a:chExt cx="528" cy="288"/>
          </a:xfrm>
        </p:grpSpPr>
        <p:sp>
          <p:nvSpPr>
            <p:cNvPr id="201746" name="Line 18"/>
            <p:cNvSpPr>
              <a:spLocks noChangeShapeType="1"/>
            </p:cNvSpPr>
            <p:nvPr/>
          </p:nvSpPr>
          <p:spPr bwMode="auto">
            <a:xfrm>
              <a:off x="2784" y="672"/>
              <a:ext cx="52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01747" name="Text Box 19"/>
            <p:cNvSpPr txBox="1">
              <a:spLocks noChangeArrowheads="1"/>
            </p:cNvSpPr>
            <p:nvPr/>
          </p:nvSpPr>
          <p:spPr bwMode="auto">
            <a:xfrm>
              <a:off x="2891" y="624"/>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a:solidFill>
                    <a:srgbClr val="000000"/>
                  </a:solidFill>
                  <a:ea typeface="宋体" pitchFamily="2" charset="-122"/>
                  <a:sym typeface="Monotype Sorts" pitchFamily="2" charset="2"/>
                </a:rPr>
                <a:t></a:t>
              </a:r>
            </a:p>
          </p:txBody>
        </p:sp>
      </p:grpSp>
      <p:grpSp>
        <p:nvGrpSpPr>
          <p:cNvPr id="201748" name="Group 20"/>
          <p:cNvGrpSpPr>
            <a:grpSpLocks/>
          </p:cNvGrpSpPr>
          <p:nvPr/>
        </p:nvGrpSpPr>
        <p:grpSpPr bwMode="auto">
          <a:xfrm>
            <a:off x="2935430" y="1524000"/>
            <a:ext cx="2806700" cy="457200"/>
            <a:chOff x="2112" y="864"/>
            <a:chExt cx="1200" cy="288"/>
          </a:xfrm>
        </p:grpSpPr>
        <p:sp>
          <p:nvSpPr>
            <p:cNvPr id="201749" name="Line 21"/>
            <p:cNvSpPr>
              <a:spLocks noChangeShapeType="1"/>
            </p:cNvSpPr>
            <p:nvPr/>
          </p:nvSpPr>
          <p:spPr bwMode="auto">
            <a:xfrm>
              <a:off x="2112" y="912"/>
              <a:ext cx="1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01750" name="Text Box 22"/>
            <p:cNvSpPr txBox="1">
              <a:spLocks noChangeArrowheads="1"/>
            </p:cNvSpPr>
            <p:nvPr/>
          </p:nvSpPr>
          <p:spPr bwMode="auto">
            <a:xfrm>
              <a:off x="2558" y="864"/>
              <a:ext cx="28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a:solidFill>
                    <a:srgbClr val="000000"/>
                  </a:solidFill>
                  <a:ea typeface="宋体" pitchFamily="2" charset="-122"/>
                  <a:sym typeface="Monotype Sorts" pitchFamily="2" charset="2"/>
                </a:rPr>
                <a:t></a:t>
              </a:r>
            </a:p>
          </p:txBody>
        </p:sp>
      </p:grpSp>
    </p:spTree>
    <p:extLst>
      <p:ext uri="{BB962C8B-B14F-4D97-AF65-F5344CB8AC3E}">
        <p14:creationId xmlns:p14="http://schemas.microsoft.com/office/powerpoint/2010/main" val="29322907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1736"/>
                                        </p:tgtEl>
                                        <p:attrNameLst>
                                          <p:attrName>style.visibility</p:attrName>
                                        </p:attrNameLst>
                                      </p:cBhvr>
                                      <p:to>
                                        <p:strVal val="visible"/>
                                      </p:to>
                                    </p:set>
                                    <p:animEffect transition="in" filter="wipe(left)">
                                      <p:cBhvr>
                                        <p:cTn id="7" dur="500"/>
                                        <p:tgtEl>
                                          <p:spTgt spid="201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1742"/>
                                        </p:tgtEl>
                                        <p:attrNameLst>
                                          <p:attrName>style.visibility</p:attrName>
                                        </p:attrNameLst>
                                      </p:cBhvr>
                                      <p:to>
                                        <p:strVal val="visible"/>
                                      </p:to>
                                    </p:set>
                                    <p:animEffect transition="in" filter="wipe(left)">
                                      <p:cBhvr>
                                        <p:cTn id="12" dur="500"/>
                                        <p:tgtEl>
                                          <p:spTgt spid="201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1739"/>
                                        </p:tgtEl>
                                        <p:attrNameLst>
                                          <p:attrName>style.visibility</p:attrName>
                                        </p:attrNameLst>
                                      </p:cBhvr>
                                      <p:to>
                                        <p:strVal val="visible"/>
                                      </p:to>
                                    </p:set>
                                    <p:animEffect transition="in" filter="wipe(left)">
                                      <p:cBhvr>
                                        <p:cTn id="17" dur="500"/>
                                        <p:tgtEl>
                                          <p:spTgt spid="2017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1745"/>
                                        </p:tgtEl>
                                        <p:attrNameLst>
                                          <p:attrName>style.visibility</p:attrName>
                                        </p:attrNameLst>
                                      </p:cBhvr>
                                      <p:to>
                                        <p:strVal val="visible"/>
                                      </p:to>
                                    </p:set>
                                    <p:animEffect transition="in" filter="wipe(left)">
                                      <p:cBhvr>
                                        <p:cTn id="22" dur="500"/>
                                        <p:tgtEl>
                                          <p:spTgt spid="2017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1748"/>
                                        </p:tgtEl>
                                        <p:attrNameLst>
                                          <p:attrName>style.visibility</p:attrName>
                                        </p:attrNameLst>
                                      </p:cBhvr>
                                      <p:to>
                                        <p:strVal val="visible"/>
                                      </p:to>
                                    </p:set>
                                    <p:animEffect transition="in" filter="wipe(left)">
                                      <p:cBhvr>
                                        <p:cTn id="27" dur="500"/>
                                        <p:tgtEl>
                                          <p:spTgt spid="2017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1733"/>
                                        </p:tgtEl>
                                        <p:attrNameLst>
                                          <p:attrName>style.visibility</p:attrName>
                                        </p:attrNameLst>
                                      </p:cBhvr>
                                      <p:to>
                                        <p:strVal val="visible"/>
                                      </p:to>
                                    </p:set>
                                    <p:animEffect transition="in" filter="wipe(left)">
                                      <p:cBhvr>
                                        <p:cTn id="32" dur="500"/>
                                        <p:tgtEl>
                                          <p:spTgt spid="2017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1731">
                                            <p:txEl>
                                              <p:pRg st="0" end="0"/>
                                            </p:txEl>
                                          </p:spTgt>
                                        </p:tgtEl>
                                        <p:attrNameLst>
                                          <p:attrName>style.visibility</p:attrName>
                                        </p:attrNameLst>
                                      </p:cBhvr>
                                      <p:to>
                                        <p:strVal val="visible"/>
                                      </p:to>
                                    </p:set>
                                    <p:animEffect transition="in" filter="wipe(up)">
                                      <p:cBhvr>
                                        <p:cTn id="37" dur="500"/>
                                        <p:tgtEl>
                                          <p:spTgt spid="20173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1731">
                                            <p:txEl>
                                              <p:pRg st="1" end="1"/>
                                            </p:txEl>
                                          </p:spTgt>
                                        </p:tgtEl>
                                        <p:attrNameLst>
                                          <p:attrName>style.visibility</p:attrName>
                                        </p:attrNameLst>
                                      </p:cBhvr>
                                      <p:to>
                                        <p:strVal val="visible"/>
                                      </p:to>
                                    </p:set>
                                    <p:animEffect transition="in" filter="wipe(up)">
                                      <p:cBhvr>
                                        <p:cTn id="42" dur="500"/>
                                        <p:tgtEl>
                                          <p:spTgt spid="201731">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1731">
                                            <p:txEl>
                                              <p:pRg st="2" end="2"/>
                                            </p:txEl>
                                          </p:spTgt>
                                        </p:tgtEl>
                                        <p:attrNameLst>
                                          <p:attrName>style.visibility</p:attrName>
                                        </p:attrNameLst>
                                      </p:cBhvr>
                                      <p:to>
                                        <p:strVal val="visible"/>
                                      </p:to>
                                    </p:set>
                                    <p:animEffect transition="in" filter="wipe(up)">
                                      <p:cBhvr>
                                        <p:cTn id="47" dur="500"/>
                                        <p:tgtEl>
                                          <p:spTgt spid="201731">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01731">
                                            <p:txEl>
                                              <p:pRg st="3" end="3"/>
                                            </p:txEl>
                                          </p:spTgt>
                                        </p:tgtEl>
                                        <p:attrNameLst>
                                          <p:attrName>style.visibility</p:attrName>
                                        </p:attrNameLst>
                                      </p:cBhvr>
                                      <p:to>
                                        <p:strVal val="visible"/>
                                      </p:to>
                                    </p:set>
                                    <p:animEffect transition="in" filter="wipe(up)">
                                      <p:cBhvr>
                                        <p:cTn id="52" dur="500"/>
                                        <p:tgtEl>
                                          <p:spTgt spid="201731">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01731">
                                            <p:txEl>
                                              <p:pRg st="4" end="4"/>
                                            </p:txEl>
                                          </p:spTgt>
                                        </p:tgtEl>
                                        <p:attrNameLst>
                                          <p:attrName>style.visibility</p:attrName>
                                        </p:attrNameLst>
                                      </p:cBhvr>
                                      <p:to>
                                        <p:strVal val="visible"/>
                                      </p:to>
                                    </p:set>
                                    <p:animEffect transition="in" filter="wipe(up)">
                                      <p:cBhvr>
                                        <p:cTn id="57" dur="500"/>
                                        <p:tgtEl>
                                          <p:spTgt spid="201731">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1731">
                                            <p:txEl>
                                              <p:pRg st="5" end="5"/>
                                            </p:txEl>
                                          </p:spTgt>
                                        </p:tgtEl>
                                        <p:attrNameLst>
                                          <p:attrName>style.visibility</p:attrName>
                                        </p:attrNameLst>
                                      </p:cBhvr>
                                      <p:to>
                                        <p:strVal val="visible"/>
                                      </p:to>
                                    </p:set>
                                    <p:animEffect transition="in" filter="wipe(up)">
                                      <p:cBhvr>
                                        <p:cTn id="62" dur="500"/>
                                        <p:tgtEl>
                                          <p:spTgt spid="201731">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1731">
                                            <p:txEl>
                                              <p:pRg st="6" end="6"/>
                                            </p:txEl>
                                          </p:spTgt>
                                        </p:tgtEl>
                                        <p:attrNameLst>
                                          <p:attrName>style.visibility</p:attrName>
                                        </p:attrNameLst>
                                      </p:cBhvr>
                                      <p:to>
                                        <p:strVal val="visible"/>
                                      </p:to>
                                    </p:set>
                                    <p:animEffect transition="in" filter="wipe(up)">
                                      <p:cBhvr>
                                        <p:cTn id="67" dur="500"/>
                                        <p:tgtEl>
                                          <p:spTgt spid="201731">
                                            <p:txEl>
                                              <p:pRg st="6" end="6"/>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01732">
                                            <p:txEl>
                                              <p:pRg st="0" end="0"/>
                                            </p:txEl>
                                          </p:spTgt>
                                        </p:tgtEl>
                                        <p:attrNameLst>
                                          <p:attrName>style.visibility</p:attrName>
                                        </p:attrNameLst>
                                      </p:cBhvr>
                                      <p:to>
                                        <p:strVal val="visible"/>
                                      </p:to>
                                    </p:set>
                                    <p:animEffect transition="in" filter="wipe(up)">
                                      <p:cBhvr>
                                        <p:cTn id="72" dur="500"/>
                                        <p:tgtEl>
                                          <p:spTgt spid="201732">
                                            <p:txEl>
                                              <p:pRg st="0" end="0"/>
                                            </p:txEl>
                                          </p:spTgt>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01732">
                                            <p:txEl>
                                              <p:pRg st="1" end="1"/>
                                            </p:txEl>
                                          </p:spTgt>
                                        </p:tgtEl>
                                        <p:attrNameLst>
                                          <p:attrName>style.visibility</p:attrName>
                                        </p:attrNameLst>
                                      </p:cBhvr>
                                      <p:to>
                                        <p:strVal val="visible"/>
                                      </p:to>
                                    </p:set>
                                    <p:animEffect transition="in" filter="wipe(up)">
                                      <p:cBhvr>
                                        <p:cTn id="75" dur="500"/>
                                        <p:tgtEl>
                                          <p:spTgt spid="201732">
                                            <p:txEl>
                                              <p:pRg st="1" end="1"/>
                                            </p:txEl>
                                          </p:spTgt>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01732">
                                            <p:txEl>
                                              <p:pRg st="2" end="2"/>
                                            </p:txEl>
                                          </p:spTgt>
                                        </p:tgtEl>
                                        <p:attrNameLst>
                                          <p:attrName>style.visibility</p:attrName>
                                        </p:attrNameLst>
                                      </p:cBhvr>
                                      <p:to>
                                        <p:strVal val="visible"/>
                                      </p:to>
                                    </p:set>
                                    <p:animEffect transition="in" filter="wipe(up)">
                                      <p:cBhvr>
                                        <p:cTn id="78" dur="500"/>
                                        <p:tgtEl>
                                          <p:spTgt spid="201732">
                                            <p:txEl>
                                              <p:pRg st="2" end="2"/>
                                            </p:txEl>
                                          </p:spTgt>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01732">
                                            <p:txEl>
                                              <p:pRg st="3" end="3"/>
                                            </p:txEl>
                                          </p:spTgt>
                                        </p:tgtEl>
                                        <p:attrNameLst>
                                          <p:attrName>style.visibility</p:attrName>
                                        </p:attrNameLst>
                                      </p:cBhvr>
                                      <p:to>
                                        <p:strVal val="visible"/>
                                      </p:to>
                                    </p:set>
                                    <p:animEffect transition="in" filter="wipe(up)">
                                      <p:cBhvr>
                                        <p:cTn id="81" dur="500"/>
                                        <p:tgtEl>
                                          <p:spTgt spid="201732">
                                            <p:txEl>
                                              <p:pRg st="3" end="3"/>
                                            </p:txEl>
                                          </p:spTgt>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01732">
                                            <p:txEl>
                                              <p:pRg st="4" end="4"/>
                                            </p:txEl>
                                          </p:spTgt>
                                        </p:tgtEl>
                                        <p:attrNameLst>
                                          <p:attrName>style.visibility</p:attrName>
                                        </p:attrNameLst>
                                      </p:cBhvr>
                                      <p:to>
                                        <p:strVal val="visible"/>
                                      </p:to>
                                    </p:set>
                                    <p:animEffect transition="in" filter="wipe(up)">
                                      <p:cBhvr>
                                        <p:cTn id="84" dur="500"/>
                                        <p:tgtEl>
                                          <p:spTgt spid="2017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autoUpdateAnimBg="0"/>
      <p:bldP spid="201732"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灯片编号占位符 4"/>
          <p:cNvSpPr>
            <a:spLocks noGrp="1"/>
          </p:cNvSpPr>
          <p:nvPr>
            <p:ph type="sldNum" sz="quarter" idx="10"/>
          </p:nvPr>
        </p:nvSpPr>
        <p:spPr/>
        <p:txBody>
          <a:bodyPr/>
          <a:lstStyle/>
          <a:p>
            <a:fld id="{83341E4D-C2FE-46A0-AF19-35A6419A2B18}" type="slidenum">
              <a:rPr lang="en-US" altLang="zh-CN">
                <a:solidFill>
                  <a:srgbClr val="000000"/>
                </a:solidFill>
              </a:rPr>
              <a:pPr/>
              <a:t>79</a:t>
            </a:fld>
            <a:endParaRPr lang="en-US" altLang="zh-CN">
              <a:solidFill>
                <a:srgbClr val="000000"/>
              </a:solidFill>
            </a:endParaRPr>
          </a:p>
        </p:txBody>
      </p:sp>
      <p:sp>
        <p:nvSpPr>
          <p:cNvPr id="203778" name="Rectangle 2"/>
          <p:cNvSpPr>
            <a:spLocks noGrp="1" noChangeArrowheads="1"/>
          </p:cNvSpPr>
          <p:nvPr>
            <p:ph type="title"/>
          </p:nvPr>
        </p:nvSpPr>
        <p:spPr/>
        <p:txBody>
          <a:bodyPr/>
          <a:lstStyle/>
          <a:p>
            <a:r>
              <a:rPr lang="zh-CN" altLang="en-US" dirty="0">
                <a:latin typeface="Verdana" pitchFamily="34" charset="0"/>
              </a:rPr>
              <a:t>三地址语句的实现</a:t>
            </a:r>
            <a:r>
              <a:rPr lang="en-US" altLang="zh-CN" dirty="0">
                <a:latin typeface="Times New Roman"/>
              </a:rPr>
              <a:t>——</a:t>
            </a:r>
            <a:r>
              <a:rPr lang="zh-CN" altLang="en-US" dirty="0">
                <a:latin typeface="Verdana" pitchFamily="34" charset="0"/>
              </a:rPr>
              <a:t>四元式</a:t>
            </a:r>
          </a:p>
        </p:txBody>
      </p:sp>
      <p:sp>
        <p:nvSpPr>
          <p:cNvPr id="203779" name="Rectangle 3"/>
          <p:cNvSpPr>
            <a:spLocks noGrp="1" noChangeArrowheads="1"/>
          </p:cNvSpPr>
          <p:nvPr>
            <p:ph type="body" sz="half" idx="1"/>
          </p:nvPr>
        </p:nvSpPr>
        <p:spPr>
          <a:xfrm>
            <a:off x="228600" y="998538"/>
            <a:ext cx="8663880" cy="2744787"/>
          </a:xfrm>
        </p:spPr>
        <p:txBody>
          <a:bodyPr/>
          <a:lstStyle/>
          <a:p>
            <a:r>
              <a:rPr lang="zh-CN" altLang="en-US" dirty="0">
                <a:latin typeface="Times New Roman" panose="02020603050405020304" pitchFamily="18" charset="0"/>
                <a:cs typeface="Times New Roman" panose="02020603050405020304" pitchFamily="18" charset="0"/>
              </a:rPr>
              <a:t>四元式</a:t>
            </a:r>
          </a:p>
          <a:p>
            <a:pPr marL="457200" lvl="1" indent="0">
              <a:buNone/>
            </a:pPr>
            <a:r>
              <a:rPr lang="zh-CN" altLang="en-US"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op</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arg</a:t>
            </a:r>
            <a:r>
              <a:rPr lang="en-US" altLang="zh-CN" baseline="-25000" dirty="0" smtClean="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arg</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result</a:t>
            </a:r>
            <a:r>
              <a:rPr lang="zh-CN" altLang="en-US" dirty="0" smtClean="0">
                <a:latin typeface="Times New Roman" panose="02020603050405020304" pitchFamily="18" charset="0"/>
                <a:cs typeface="Times New Roman" panose="02020603050405020304" pitchFamily="18" charset="0"/>
              </a:rPr>
              <a:t>） 如</a:t>
            </a:r>
            <a:r>
              <a:rPr lang="zh-CN" alt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x:=y+z  </a:t>
            </a:r>
            <a:r>
              <a:rPr lang="zh-CN" alt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y,  z,  x)</a:t>
            </a:r>
            <a:endParaRPr lang="zh-CN" altLang="en-US" dirty="0">
              <a:latin typeface="Times New Roman" panose="02020603050405020304" pitchFamily="18" charset="0"/>
              <a:cs typeface="Times New Roman" panose="02020603050405020304" pitchFamily="18" charset="0"/>
            </a:endParaRPr>
          </a:p>
          <a:p>
            <a:pPr marL="457200" lvl="1"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arg</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result</a:t>
            </a:r>
            <a:r>
              <a:rPr lang="zh-CN" altLang="en-US" dirty="0" smtClean="0">
                <a:latin typeface="Times New Roman" panose="02020603050405020304" pitchFamily="18" charset="0"/>
                <a:cs typeface="Times New Roman" panose="02020603050405020304" pitchFamily="18" charset="0"/>
              </a:rPr>
              <a:t>） 如： </a:t>
            </a:r>
            <a:r>
              <a:rPr lang="en-US" altLang="zh-CN" dirty="0" smtClean="0">
                <a:latin typeface="Times New Roman" panose="02020603050405020304" pitchFamily="18" charset="0"/>
                <a:cs typeface="Times New Roman" panose="02020603050405020304" pitchFamily="18" charset="0"/>
              </a:rPr>
              <a:t>x:=-y        ('</a:t>
            </a:r>
            <a:r>
              <a:rPr lang="en-US" altLang="zh-CN" dirty="0" err="1" smtClean="0">
                <a:latin typeface="Times New Roman" panose="02020603050405020304" pitchFamily="18" charset="0"/>
                <a:cs typeface="Times New Roman" panose="02020603050405020304" pitchFamily="18" charset="0"/>
              </a:rPr>
              <a:t>uminus</a:t>
            </a:r>
            <a:r>
              <a:rPr lang="en-US" altLang="zh-CN" dirty="0" smtClean="0">
                <a:latin typeface="Times New Roman" panose="02020603050405020304" pitchFamily="18" charset="0"/>
                <a:cs typeface="Times New Roman" panose="02020603050405020304" pitchFamily="18" charset="0"/>
              </a:rPr>
              <a:t>',  y,  , x)</a:t>
            </a:r>
            <a:endParaRPr lang="zh-CN" altLang="en-US" dirty="0">
              <a:latin typeface="Times New Roman" panose="02020603050405020304" pitchFamily="18" charset="0"/>
              <a:cs typeface="Times New Roman" panose="02020603050405020304" pitchFamily="18" charset="0"/>
            </a:endParaRPr>
          </a:p>
          <a:p>
            <a:pPr marL="457200" lvl="1" indent="0">
              <a:buNone/>
            </a:pP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param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arg</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    </a:t>
            </a:r>
            <a:r>
              <a:rPr lang="zh-CN" altLang="en-US" dirty="0" smtClean="0">
                <a:latin typeface="Times New Roman" panose="02020603050405020304" pitchFamily="18" charset="0"/>
                <a:cs typeface="Times New Roman" panose="02020603050405020304" pitchFamily="18" charset="0"/>
              </a:rPr>
              <a:t>）     如：</a:t>
            </a:r>
            <a:r>
              <a:rPr lang="en-US" altLang="zh-CN" dirty="0" err="1" smtClean="0">
                <a:latin typeface="Times New Roman" panose="02020603050405020304" pitchFamily="18" charset="0"/>
                <a:cs typeface="Times New Roman" panose="02020603050405020304" pitchFamily="18" charset="0"/>
              </a:rPr>
              <a:t>param</a:t>
            </a:r>
            <a:r>
              <a:rPr lang="en-US" altLang="zh-CN" dirty="0" smtClean="0">
                <a:latin typeface="Times New Roman" panose="02020603050405020304" pitchFamily="18" charset="0"/>
                <a:cs typeface="Times New Roman" panose="02020603050405020304" pitchFamily="18" charset="0"/>
              </a:rPr>
              <a:t> x   (</a:t>
            </a:r>
            <a:r>
              <a:rPr lang="en-US" altLang="zh-CN" dirty="0" err="1" smtClean="0">
                <a:latin typeface="Times New Roman" panose="02020603050405020304" pitchFamily="18" charset="0"/>
                <a:cs typeface="Times New Roman" panose="02020603050405020304" pitchFamily="18" charset="0"/>
              </a:rPr>
              <a:t>param</a:t>
            </a:r>
            <a:r>
              <a:rPr lang="en-US" altLang="zh-CN" dirty="0" smtClean="0">
                <a:latin typeface="Times New Roman" panose="02020603050405020304" pitchFamily="18" charset="0"/>
                <a:cs typeface="Times New Roman" panose="02020603050405020304" pitchFamily="18" charset="0"/>
              </a:rPr>
              <a:t>, x)</a:t>
            </a:r>
            <a:endParaRPr lang="zh-CN" altLang="en-US" dirty="0">
              <a:latin typeface="Times New Roman" panose="02020603050405020304" pitchFamily="18" charset="0"/>
              <a:cs typeface="Times New Roman" panose="02020603050405020304" pitchFamily="18" charset="0"/>
            </a:endParaRPr>
          </a:p>
          <a:p>
            <a:pPr marL="457200" lvl="1" indent="0">
              <a:buNone/>
            </a:pP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goto</a:t>
            </a:r>
            <a:r>
              <a:rPr lang="zh-CN" altLang="en-US" dirty="0">
                <a:latin typeface="Times New Roman" panose="02020603050405020304" pitchFamily="18" charset="0"/>
                <a:cs typeface="Times New Roman" panose="02020603050405020304" pitchFamily="18" charset="0"/>
              </a:rPr>
              <a:t>，    ，    ，语句标号</a:t>
            </a:r>
            <a:r>
              <a:rPr lang="zh-CN" altLang="en-US" dirty="0" smtClean="0">
                <a:latin typeface="Times New Roman" panose="02020603050405020304" pitchFamily="18" charset="0"/>
                <a:cs typeface="Times New Roman" panose="02020603050405020304" pitchFamily="18" charset="0"/>
              </a:rPr>
              <a:t>）如：</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L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goto</a:t>
            </a:r>
            <a:r>
              <a:rPr lang="en-US" altLang="zh-CN" dirty="0" smtClean="0">
                <a:latin typeface="Times New Roman" panose="02020603050405020304" pitchFamily="18" charset="0"/>
                <a:cs typeface="Times New Roman" panose="02020603050405020304" pitchFamily="18" charset="0"/>
              </a:rPr>
              <a:t>,   ,   , L)</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赋值</a:t>
            </a:r>
            <a:r>
              <a:rPr lang="zh-CN" altLang="en-US" dirty="0" smtClean="0">
                <a:latin typeface="Times New Roman" panose="02020603050405020304" pitchFamily="18" charset="0"/>
                <a:cs typeface="Times New Roman" panose="02020603050405020304" pitchFamily="18" charset="0"/>
              </a:rPr>
              <a:t>语句 </a:t>
            </a:r>
            <a:r>
              <a:rPr lang="en-US" altLang="zh-CN"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:=(-y)*z+(-y)*</a:t>
            </a:r>
            <a:r>
              <a:rPr lang="en-US" altLang="zh-CN" dirty="0" smtClean="0">
                <a:latin typeface="Times New Roman" panose="02020603050405020304" pitchFamily="18" charset="0"/>
                <a:cs typeface="Times New Roman" panose="02020603050405020304" pitchFamily="18" charset="0"/>
              </a:rPr>
              <a:t>z </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四元式表示</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665" y="3837582"/>
            <a:ext cx="5625625" cy="280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9491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wipe(left)">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wipe(left)">
                                      <p:cBhvr>
                                        <p:cTn id="12" dur="500"/>
                                        <p:tgtEl>
                                          <p:spTgt spid="20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wipe(left)">
                                      <p:cBhvr>
                                        <p:cTn id="17" dur="500"/>
                                        <p:tgtEl>
                                          <p:spTgt spid="203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779">
                                            <p:txEl>
                                              <p:pRg st="3" end="3"/>
                                            </p:txEl>
                                          </p:spTgt>
                                        </p:tgtEl>
                                        <p:attrNameLst>
                                          <p:attrName>style.visibility</p:attrName>
                                        </p:attrNameLst>
                                      </p:cBhvr>
                                      <p:to>
                                        <p:strVal val="visible"/>
                                      </p:to>
                                    </p:set>
                                    <p:animEffect transition="in" filter="wipe(left)">
                                      <p:cBhvr>
                                        <p:cTn id="22" dur="500"/>
                                        <p:tgtEl>
                                          <p:spTgt spid="203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3779">
                                            <p:txEl>
                                              <p:pRg st="4" end="4"/>
                                            </p:txEl>
                                          </p:spTgt>
                                        </p:tgtEl>
                                        <p:attrNameLst>
                                          <p:attrName>style.visibility</p:attrName>
                                        </p:attrNameLst>
                                      </p:cBhvr>
                                      <p:to>
                                        <p:strVal val="visible"/>
                                      </p:to>
                                    </p:set>
                                    <p:animEffect transition="in" filter="wipe(left)">
                                      <p:cBhvr>
                                        <p:cTn id="27" dur="500"/>
                                        <p:tgtEl>
                                          <p:spTgt spid="203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3779">
                                            <p:txEl>
                                              <p:pRg st="5" end="5"/>
                                            </p:txEl>
                                          </p:spTgt>
                                        </p:tgtEl>
                                        <p:attrNameLst>
                                          <p:attrName>style.visibility</p:attrName>
                                        </p:attrNameLst>
                                      </p:cBhvr>
                                      <p:to>
                                        <p:strVal val="visible"/>
                                      </p:to>
                                    </p:set>
                                    <p:animEffect transition="in" filter="wipe(left)">
                                      <p:cBhvr>
                                        <p:cTn id="32" dur="500"/>
                                        <p:tgtEl>
                                          <p:spTgt spid="2037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66"/>
                                        </p:tgtEl>
                                        <p:attrNameLst>
                                          <p:attrName>style.visibility</p:attrName>
                                        </p:attrNameLst>
                                      </p:cBhvr>
                                      <p:to>
                                        <p:strVal val="visible"/>
                                      </p:to>
                                    </p:set>
                                    <p:animEffect transition="in" filter="wipe(left)">
                                      <p:cBhvr>
                                        <p:cTn id="3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1908175" y="1628775"/>
            <a:ext cx="5976938" cy="3455988"/>
            <a:chOff x="4053" y="4719"/>
            <a:chExt cx="3573" cy="3106"/>
          </a:xfrm>
        </p:grpSpPr>
        <p:sp>
          <p:nvSpPr>
            <p:cNvPr id="10243" name="Text Box 3"/>
            <p:cNvSpPr txBox="1">
              <a:spLocks noChangeArrowheads="1"/>
            </p:cNvSpPr>
            <p:nvPr/>
          </p:nvSpPr>
          <p:spPr bwMode="auto">
            <a:xfrm>
              <a:off x="4942" y="4719"/>
              <a:ext cx="90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E.val=52</a:t>
              </a:r>
              <a:endParaRPr lang="en-US" altLang="zh-CN"/>
            </a:p>
          </p:txBody>
        </p:sp>
        <p:sp>
          <p:nvSpPr>
            <p:cNvPr id="10244" name="Line 4"/>
            <p:cNvSpPr>
              <a:spLocks noChangeShapeType="1"/>
            </p:cNvSpPr>
            <p:nvPr/>
          </p:nvSpPr>
          <p:spPr bwMode="auto">
            <a:xfrm flipH="1">
              <a:off x="4472" y="5020"/>
              <a:ext cx="626" cy="7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Line 5"/>
            <p:cNvSpPr>
              <a:spLocks noChangeShapeType="1"/>
            </p:cNvSpPr>
            <p:nvPr/>
          </p:nvSpPr>
          <p:spPr bwMode="auto">
            <a:xfrm>
              <a:off x="5293" y="5020"/>
              <a:ext cx="1" cy="8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6" name="Line 6"/>
            <p:cNvSpPr>
              <a:spLocks noChangeShapeType="1"/>
            </p:cNvSpPr>
            <p:nvPr/>
          </p:nvSpPr>
          <p:spPr bwMode="auto">
            <a:xfrm>
              <a:off x="5516" y="5032"/>
              <a:ext cx="572" cy="7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 name="Text Box 7"/>
            <p:cNvSpPr txBox="1">
              <a:spLocks noChangeArrowheads="1"/>
            </p:cNvSpPr>
            <p:nvPr/>
          </p:nvSpPr>
          <p:spPr bwMode="auto">
            <a:xfrm>
              <a:off x="4053" y="5749"/>
              <a:ext cx="83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E.val=7</a:t>
              </a:r>
              <a:endParaRPr lang="en-US" altLang="zh-CN"/>
            </a:p>
          </p:txBody>
        </p:sp>
        <p:sp>
          <p:nvSpPr>
            <p:cNvPr id="10248" name="Text Box 8"/>
            <p:cNvSpPr txBox="1">
              <a:spLocks noChangeArrowheads="1"/>
            </p:cNvSpPr>
            <p:nvPr/>
          </p:nvSpPr>
          <p:spPr bwMode="auto">
            <a:xfrm>
              <a:off x="5241" y="5749"/>
              <a:ext cx="1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a:t>
              </a:r>
              <a:endParaRPr lang="en-US" altLang="zh-CN"/>
            </a:p>
          </p:txBody>
        </p:sp>
        <p:sp>
          <p:nvSpPr>
            <p:cNvPr id="10249" name="Text Box 9"/>
            <p:cNvSpPr txBox="1">
              <a:spLocks noChangeArrowheads="1"/>
            </p:cNvSpPr>
            <p:nvPr/>
          </p:nvSpPr>
          <p:spPr bwMode="auto">
            <a:xfrm>
              <a:off x="5775" y="5709"/>
              <a:ext cx="90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E.val=45</a:t>
              </a:r>
              <a:endParaRPr lang="en-US" altLang="zh-CN"/>
            </a:p>
          </p:txBody>
        </p:sp>
        <p:sp>
          <p:nvSpPr>
            <p:cNvPr id="10250" name="Line 10"/>
            <p:cNvSpPr>
              <a:spLocks noChangeShapeType="1"/>
            </p:cNvSpPr>
            <p:nvPr/>
          </p:nvSpPr>
          <p:spPr bwMode="auto">
            <a:xfrm>
              <a:off x="4472" y="6050"/>
              <a:ext cx="0" cy="4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Text Box 11"/>
            <p:cNvSpPr txBox="1">
              <a:spLocks noChangeArrowheads="1"/>
            </p:cNvSpPr>
            <p:nvPr/>
          </p:nvSpPr>
          <p:spPr bwMode="auto">
            <a:xfrm>
              <a:off x="4406" y="6506"/>
              <a:ext cx="1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7</a:t>
              </a:r>
              <a:endParaRPr lang="en-US" altLang="zh-CN"/>
            </a:p>
          </p:txBody>
        </p:sp>
        <p:sp>
          <p:nvSpPr>
            <p:cNvPr id="10252" name="Line 12"/>
            <p:cNvSpPr>
              <a:spLocks noChangeShapeType="1"/>
            </p:cNvSpPr>
            <p:nvPr/>
          </p:nvSpPr>
          <p:spPr bwMode="auto">
            <a:xfrm flipH="1">
              <a:off x="5566" y="6024"/>
              <a:ext cx="340" cy="6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Line 13"/>
            <p:cNvSpPr>
              <a:spLocks noChangeShapeType="1"/>
            </p:cNvSpPr>
            <p:nvPr/>
          </p:nvSpPr>
          <p:spPr bwMode="auto">
            <a:xfrm>
              <a:off x="6116" y="6038"/>
              <a:ext cx="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14"/>
            <p:cNvSpPr>
              <a:spLocks noChangeShapeType="1"/>
            </p:cNvSpPr>
            <p:nvPr/>
          </p:nvSpPr>
          <p:spPr bwMode="auto">
            <a:xfrm>
              <a:off x="6337" y="6024"/>
              <a:ext cx="418" cy="5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Text Box 15"/>
            <p:cNvSpPr txBox="1">
              <a:spLocks noChangeArrowheads="1"/>
            </p:cNvSpPr>
            <p:nvPr/>
          </p:nvSpPr>
          <p:spPr bwMode="auto">
            <a:xfrm>
              <a:off x="4992" y="6650"/>
              <a:ext cx="83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latin typeface="Times New Roman" pitchFamily="18" charset="0"/>
                </a:rPr>
                <a:t>E.val=9</a:t>
              </a:r>
              <a:endParaRPr lang="en-US" altLang="zh-CN"/>
            </a:p>
          </p:txBody>
        </p:sp>
        <p:sp>
          <p:nvSpPr>
            <p:cNvPr id="10256" name="Text Box 16"/>
            <p:cNvSpPr txBox="1">
              <a:spLocks noChangeArrowheads="1"/>
            </p:cNvSpPr>
            <p:nvPr/>
          </p:nvSpPr>
          <p:spPr bwMode="auto">
            <a:xfrm>
              <a:off x="6076" y="6610"/>
              <a:ext cx="1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a:t>
              </a:r>
              <a:endParaRPr lang="en-US" altLang="zh-CN"/>
            </a:p>
          </p:txBody>
        </p:sp>
        <p:sp>
          <p:nvSpPr>
            <p:cNvPr id="10257" name="Text Box 17"/>
            <p:cNvSpPr txBox="1">
              <a:spLocks noChangeArrowheads="1"/>
            </p:cNvSpPr>
            <p:nvPr/>
          </p:nvSpPr>
          <p:spPr bwMode="auto">
            <a:xfrm>
              <a:off x="6454" y="6546"/>
              <a:ext cx="83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a:latin typeface="Times New Roman" pitchFamily="18" charset="0"/>
                </a:rPr>
                <a:t>E.,val=5</a:t>
              </a:r>
              <a:endParaRPr lang="en-US" altLang="zh-CN"/>
            </a:p>
          </p:txBody>
        </p:sp>
        <p:sp>
          <p:nvSpPr>
            <p:cNvPr id="10258" name="Line 18"/>
            <p:cNvSpPr>
              <a:spLocks noChangeShapeType="1"/>
            </p:cNvSpPr>
            <p:nvPr/>
          </p:nvSpPr>
          <p:spPr bwMode="auto">
            <a:xfrm>
              <a:off x="5502" y="6925"/>
              <a:ext cx="0" cy="2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19"/>
            <p:cNvSpPr txBox="1">
              <a:spLocks noChangeArrowheads="1"/>
            </p:cNvSpPr>
            <p:nvPr/>
          </p:nvSpPr>
          <p:spPr bwMode="auto">
            <a:xfrm>
              <a:off x="5450" y="7198"/>
              <a:ext cx="1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9</a:t>
              </a:r>
              <a:endParaRPr lang="en-US" altLang="zh-CN"/>
            </a:p>
          </p:txBody>
        </p:sp>
        <p:sp>
          <p:nvSpPr>
            <p:cNvPr id="10260" name="Line 20"/>
            <p:cNvSpPr>
              <a:spLocks noChangeShapeType="1"/>
            </p:cNvSpPr>
            <p:nvPr/>
          </p:nvSpPr>
          <p:spPr bwMode="auto">
            <a:xfrm>
              <a:off x="6819" y="6833"/>
              <a:ext cx="1" cy="2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Text Box 21"/>
            <p:cNvSpPr txBox="1">
              <a:spLocks noChangeArrowheads="1"/>
            </p:cNvSpPr>
            <p:nvPr/>
          </p:nvSpPr>
          <p:spPr bwMode="auto">
            <a:xfrm>
              <a:off x="6768" y="7106"/>
              <a:ext cx="11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a:latin typeface="Times New Roman" pitchFamily="18" charset="0"/>
                </a:rPr>
                <a:t>5</a:t>
              </a:r>
              <a:endParaRPr lang="en-US" altLang="zh-CN"/>
            </a:p>
          </p:txBody>
        </p:sp>
        <p:sp>
          <p:nvSpPr>
            <p:cNvPr id="10262" name="Text Box 22"/>
            <p:cNvSpPr txBox="1">
              <a:spLocks noChangeArrowheads="1"/>
            </p:cNvSpPr>
            <p:nvPr/>
          </p:nvSpPr>
          <p:spPr bwMode="auto">
            <a:xfrm>
              <a:off x="4076" y="7522"/>
              <a:ext cx="355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dirty="0" smtClean="0">
                  <a:latin typeface="Times New Roman" pitchFamily="18" charset="0"/>
                </a:rPr>
                <a:t>语</a:t>
              </a:r>
              <a:r>
                <a:rPr lang="zh-CN" altLang="en-US" dirty="0">
                  <a:latin typeface="Times New Roman" pitchFamily="18" charset="0"/>
                </a:rPr>
                <a:t>法制导翻译计算表达式</a:t>
              </a:r>
              <a:r>
                <a:rPr lang="en-US" altLang="zh-CN" dirty="0">
                  <a:latin typeface="Times New Roman" pitchFamily="18" charset="0"/>
                </a:rPr>
                <a:t>7+9*5 #</a:t>
              </a:r>
              <a:r>
                <a:rPr lang="zh-CN" altLang="en-US" dirty="0">
                  <a:latin typeface="Times New Roman" pitchFamily="18" charset="0"/>
                </a:rPr>
                <a:t>的语法树</a:t>
              </a:r>
              <a:endParaRPr lang="zh-CN" altLang="en-US" dirty="0"/>
            </a:p>
          </p:txBody>
        </p:sp>
      </p:grpSp>
    </p:spTree>
    <p:extLst>
      <p:ext uri="{BB962C8B-B14F-4D97-AF65-F5344CB8AC3E}">
        <p14:creationId xmlns:p14="http://schemas.microsoft.com/office/powerpoint/2010/main" val="1698395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灯片编号占位符 4"/>
          <p:cNvSpPr>
            <a:spLocks noGrp="1"/>
          </p:cNvSpPr>
          <p:nvPr>
            <p:ph type="sldNum" sz="quarter" idx="10"/>
          </p:nvPr>
        </p:nvSpPr>
        <p:spPr/>
        <p:txBody>
          <a:bodyPr/>
          <a:lstStyle/>
          <a:p>
            <a:fld id="{FB124D3A-FEB8-4544-AFC5-F0A029DA2551}" type="slidenum">
              <a:rPr lang="en-US" altLang="zh-CN">
                <a:solidFill>
                  <a:srgbClr val="000000"/>
                </a:solidFill>
              </a:rPr>
              <a:pPr/>
              <a:t>80</a:t>
            </a:fld>
            <a:endParaRPr lang="en-US" altLang="zh-CN">
              <a:solidFill>
                <a:srgbClr val="000000"/>
              </a:solidFill>
            </a:endParaRPr>
          </a:p>
        </p:txBody>
      </p:sp>
      <p:sp>
        <p:nvSpPr>
          <p:cNvPr id="205827" name="Rectangle 3"/>
          <p:cNvSpPr>
            <a:spLocks noGrp="1" noChangeArrowheads="1"/>
          </p:cNvSpPr>
          <p:nvPr>
            <p:ph type="body" sz="half" idx="1"/>
          </p:nvPr>
        </p:nvSpPr>
        <p:spPr>
          <a:xfrm>
            <a:off x="228600" y="908050"/>
            <a:ext cx="8663880" cy="2970213"/>
          </a:xfrm>
        </p:spPr>
        <p:txBody>
          <a:bodyPr/>
          <a:lstStyle/>
          <a:p>
            <a:pPr>
              <a:buClr>
                <a:srgbClr val="0000FF"/>
              </a:buClr>
            </a:pPr>
            <a:r>
              <a:rPr lang="zh-CN" altLang="en-US" dirty="0">
                <a:latin typeface="Verdana" pitchFamily="34" charset="0"/>
              </a:rPr>
              <a:t>三元式：（</a:t>
            </a:r>
            <a:r>
              <a:rPr lang="en-US" altLang="zh-CN" dirty="0">
                <a:latin typeface="Verdana" pitchFamily="34" charset="0"/>
              </a:rPr>
              <a:t>op</a:t>
            </a:r>
            <a:r>
              <a:rPr lang="zh-CN" altLang="en-US" dirty="0">
                <a:latin typeface="Verdana" pitchFamily="34" charset="0"/>
              </a:rPr>
              <a:t>，</a:t>
            </a:r>
            <a:r>
              <a:rPr lang="en-US" altLang="zh-CN" dirty="0">
                <a:latin typeface="Verdana" pitchFamily="34" charset="0"/>
              </a:rPr>
              <a:t>arg</a:t>
            </a:r>
            <a:r>
              <a:rPr lang="en-US" altLang="zh-CN" baseline="-25000" dirty="0">
                <a:latin typeface="Verdana" pitchFamily="34" charset="0"/>
              </a:rPr>
              <a:t>1</a:t>
            </a:r>
            <a:r>
              <a:rPr lang="zh-CN" altLang="en-US" dirty="0">
                <a:latin typeface="Verdana" pitchFamily="34" charset="0"/>
              </a:rPr>
              <a:t>，</a:t>
            </a:r>
            <a:r>
              <a:rPr lang="en-US" altLang="zh-CN" dirty="0">
                <a:latin typeface="Verdana" pitchFamily="34" charset="0"/>
              </a:rPr>
              <a:t>arg</a:t>
            </a:r>
            <a:r>
              <a:rPr lang="en-US" altLang="zh-CN" baseline="-25000" dirty="0">
                <a:latin typeface="Verdana" pitchFamily="34" charset="0"/>
              </a:rPr>
              <a:t>2</a:t>
            </a:r>
            <a:r>
              <a:rPr lang="zh-CN" altLang="en-US" dirty="0">
                <a:latin typeface="Verdana" pitchFamily="34" charset="0"/>
              </a:rPr>
              <a:t>）</a:t>
            </a:r>
            <a:endParaRPr lang="zh-CN" altLang="en-US" sz="3600" dirty="0">
              <a:latin typeface="Verdana" pitchFamily="34" charset="0"/>
            </a:endParaRPr>
          </a:p>
          <a:p>
            <a:pPr marL="876300" lvl="1" indent="-342900">
              <a:buClr>
                <a:srgbClr val="0000FF"/>
              </a:buClr>
              <a:buSzPct val="70000"/>
              <a:buFont typeface="Wingdings" pitchFamily="2" charset="2"/>
              <a:buChar char="u"/>
            </a:pPr>
            <a:r>
              <a:rPr lang="zh-CN" altLang="en-US" dirty="0">
                <a:latin typeface="Verdana" pitchFamily="34" charset="0"/>
              </a:rPr>
              <a:t>为避免把临时变量名也存入符号表</a:t>
            </a:r>
            <a:r>
              <a:rPr lang="zh-CN" altLang="en-US" dirty="0" smtClean="0">
                <a:latin typeface="Verdana" pitchFamily="34" charset="0"/>
              </a:rPr>
              <a:t>，不</a:t>
            </a:r>
            <a:r>
              <a:rPr lang="zh-CN" altLang="en-US" dirty="0">
                <a:latin typeface="Verdana" pitchFamily="34" charset="0"/>
              </a:rPr>
              <a:t>引入临时变量</a:t>
            </a:r>
          </a:p>
          <a:p>
            <a:pPr marL="876300" lvl="1" indent="-342900">
              <a:buClr>
                <a:srgbClr val="0000FF"/>
              </a:buClr>
              <a:buSzPct val="70000"/>
              <a:buFont typeface="Wingdings" pitchFamily="2" charset="2"/>
              <a:buChar char="u"/>
            </a:pPr>
            <a:r>
              <a:rPr lang="zh-CN" altLang="en-US" dirty="0" smtClean="0">
                <a:latin typeface="Verdana" pitchFamily="34" charset="0"/>
              </a:rPr>
              <a:t>一</a:t>
            </a:r>
            <a:r>
              <a:rPr lang="zh-CN" altLang="en-US" dirty="0">
                <a:latin typeface="Verdana" pitchFamily="34" charset="0"/>
              </a:rPr>
              <a:t>个语句计算出来的中间结果直接提供给引用它的语句</a:t>
            </a:r>
          </a:p>
          <a:p>
            <a:pPr marL="876300" lvl="1" indent="-342900">
              <a:buClr>
                <a:srgbClr val="0000FF"/>
              </a:buClr>
              <a:buSzPct val="70000"/>
              <a:buFont typeface="Wingdings" pitchFamily="2" charset="2"/>
              <a:buChar char="u"/>
            </a:pPr>
            <a:r>
              <a:rPr lang="zh-CN" altLang="en-US" dirty="0">
                <a:latin typeface="Verdana" pitchFamily="34" charset="0"/>
              </a:rPr>
              <a:t>用计算中间结果的语句的指针代替存放中间结果的临时变量</a:t>
            </a:r>
          </a:p>
          <a:p>
            <a:pPr>
              <a:buClr>
                <a:srgbClr val="0000FF"/>
              </a:buClr>
            </a:pPr>
            <a:r>
              <a:rPr lang="zh-CN" altLang="en-US" dirty="0">
                <a:latin typeface="Verdana" pitchFamily="34" charset="0"/>
              </a:rPr>
              <a:t>赋值</a:t>
            </a:r>
            <a:r>
              <a:rPr lang="zh-CN" altLang="en-US" dirty="0" smtClean="0">
                <a:latin typeface="Verdana" pitchFamily="34" charset="0"/>
              </a:rPr>
              <a:t>语句 </a:t>
            </a:r>
            <a:r>
              <a:rPr lang="en-US" altLang="zh-CN"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:=(-y)*z+(-y)*</a:t>
            </a:r>
            <a:r>
              <a:rPr lang="en-US" altLang="zh-CN" dirty="0" smtClean="0">
                <a:latin typeface="Times New Roman" panose="02020603050405020304" pitchFamily="18" charset="0"/>
                <a:cs typeface="Times New Roman" panose="02020603050405020304" pitchFamily="18" charset="0"/>
              </a:rPr>
              <a:t>z </a:t>
            </a:r>
            <a:r>
              <a:rPr lang="zh-CN" altLang="en-US" dirty="0" smtClean="0">
                <a:latin typeface="Verdana" pitchFamily="34" charset="0"/>
              </a:rPr>
              <a:t>的</a:t>
            </a:r>
            <a:r>
              <a:rPr lang="zh-CN" altLang="en-US" dirty="0">
                <a:latin typeface="Verdana" pitchFamily="34" charset="0"/>
              </a:rPr>
              <a:t>三元式表示</a:t>
            </a:r>
          </a:p>
        </p:txBody>
      </p:sp>
      <p:sp>
        <p:nvSpPr>
          <p:cNvPr id="205855" name="Rectangle 31"/>
          <p:cNvSpPr>
            <a:spLocks noGrp="1" noChangeArrowheads="1"/>
          </p:cNvSpPr>
          <p:nvPr>
            <p:ph type="title"/>
          </p:nvPr>
        </p:nvSpPr>
        <p:spPr>
          <a:noFill/>
          <a:ln/>
        </p:spPr>
        <p:txBody>
          <a:bodyPr/>
          <a:lstStyle/>
          <a:p>
            <a:r>
              <a:rPr lang="zh-CN" altLang="en-US"/>
              <a:t>三地址语句的实现</a:t>
            </a:r>
            <a:r>
              <a:rPr lang="en-US" altLang="zh-CN">
                <a:latin typeface="Times New Roman"/>
              </a:rPr>
              <a:t>——</a:t>
            </a:r>
            <a:r>
              <a:rPr lang="zh-CN" altLang="en-US"/>
              <a:t>三元式</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620" y="3699030"/>
            <a:ext cx="6638177" cy="286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4659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up)">
                                      <p:cBhvr>
                                        <p:cTn id="7" dur="500"/>
                                        <p:tgtEl>
                                          <p:spTgt spid="2058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5827">
                                            <p:txEl>
                                              <p:pRg st="1" end="1"/>
                                            </p:txEl>
                                          </p:spTgt>
                                        </p:tgtEl>
                                        <p:attrNameLst>
                                          <p:attrName>style.visibility</p:attrName>
                                        </p:attrNameLst>
                                      </p:cBhvr>
                                      <p:to>
                                        <p:strVal val="visible"/>
                                      </p:to>
                                    </p:set>
                                    <p:animEffect transition="in" filter="wipe(up)">
                                      <p:cBhvr>
                                        <p:cTn id="10" dur="500"/>
                                        <p:tgtEl>
                                          <p:spTgt spid="20582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animEffect transition="in" filter="wipe(up)">
                                      <p:cBhvr>
                                        <p:cTn id="13" dur="500"/>
                                        <p:tgtEl>
                                          <p:spTgt spid="20582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5827">
                                            <p:txEl>
                                              <p:pRg st="3" end="3"/>
                                            </p:txEl>
                                          </p:spTgt>
                                        </p:tgtEl>
                                        <p:attrNameLst>
                                          <p:attrName>style.visibility</p:attrName>
                                        </p:attrNameLst>
                                      </p:cBhvr>
                                      <p:to>
                                        <p:strVal val="visible"/>
                                      </p:to>
                                    </p:set>
                                    <p:animEffect transition="in" filter="wipe(up)">
                                      <p:cBhvr>
                                        <p:cTn id="16" dur="500"/>
                                        <p:tgtEl>
                                          <p:spTgt spid="20582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05827">
                                            <p:txEl>
                                              <p:pRg st="4" end="4"/>
                                            </p:txEl>
                                          </p:spTgt>
                                        </p:tgtEl>
                                        <p:attrNameLst>
                                          <p:attrName>style.visibility</p:attrName>
                                        </p:attrNameLst>
                                      </p:cBhvr>
                                      <p:to>
                                        <p:strVal val="visible"/>
                                      </p:to>
                                    </p:set>
                                    <p:animEffect transition="in" filter="wipe(up)">
                                      <p:cBhvr>
                                        <p:cTn id="21" dur="500"/>
                                        <p:tgtEl>
                                          <p:spTgt spid="20582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244"/>
                                        </p:tgtEl>
                                        <p:attrNameLst>
                                          <p:attrName>style.visibility</p:attrName>
                                        </p:attrNameLst>
                                      </p:cBhvr>
                                      <p:to>
                                        <p:strVal val="visible"/>
                                      </p:to>
                                    </p:set>
                                    <p:animEffect transition="in" filter="wipe(left)">
                                      <p:cBhvr>
                                        <p:cTn id="2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4C7DF436-8A2D-4A16-9DF6-26EEC4486805}" type="slidenum">
              <a:rPr lang="en-US" altLang="zh-CN">
                <a:solidFill>
                  <a:srgbClr val="000000"/>
                </a:solidFill>
              </a:rPr>
              <a:pPr/>
              <a:t>81</a:t>
            </a:fld>
            <a:endParaRPr lang="en-US" altLang="zh-CN">
              <a:solidFill>
                <a:srgbClr val="000000"/>
              </a:solidFill>
            </a:endParaRPr>
          </a:p>
        </p:txBody>
      </p:sp>
      <p:sp>
        <p:nvSpPr>
          <p:cNvPr id="207874" name="Rectangle 2"/>
          <p:cNvSpPr>
            <a:spLocks noGrp="1" noChangeArrowheads="1"/>
          </p:cNvSpPr>
          <p:nvPr>
            <p:ph type="title"/>
          </p:nvPr>
        </p:nvSpPr>
        <p:spPr>
          <a:xfrm>
            <a:off x="304800" y="152400"/>
            <a:ext cx="8610600" cy="755650"/>
          </a:xfrm>
        </p:spPr>
        <p:txBody>
          <a:bodyPr/>
          <a:lstStyle/>
          <a:p>
            <a:r>
              <a:rPr lang="zh-CN" altLang="en-US" sz="3600"/>
              <a:t>语句</a:t>
            </a:r>
            <a:r>
              <a:rPr lang="en-US" altLang="zh-CN" sz="3600">
                <a:latin typeface="宋体" pitchFamily="2" charset="-122"/>
              </a:rPr>
              <a:t>x[i]:=y</a:t>
            </a:r>
            <a:r>
              <a:rPr lang="zh-CN" altLang="en-US" sz="3600">
                <a:latin typeface="宋体" pitchFamily="2" charset="-122"/>
              </a:rPr>
              <a:t>和</a:t>
            </a:r>
            <a:r>
              <a:rPr lang="en-US" altLang="zh-CN" sz="3600">
                <a:latin typeface="宋体" pitchFamily="2" charset="-122"/>
              </a:rPr>
              <a:t>x:=y[i]</a:t>
            </a:r>
            <a:r>
              <a:rPr lang="zh-CN" altLang="en-US" sz="3600">
                <a:latin typeface="宋体" pitchFamily="2" charset="-122"/>
              </a:rPr>
              <a:t>的三元式序列</a:t>
            </a:r>
          </a:p>
        </p:txBody>
      </p:sp>
      <p:sp>
        <p:nvSpPr>
          <p:cNvPr id="207875" name="Rectangle 3"/>
          <p:cNvSpPr>
            <a:spLocks noGrp="1" noChangeArrowheads="1"/>
          </p:cNvSpPr>
          <p:nvPr>
            <p:ph type="body" idx="1"/>
          </p:nvPr>
        </p:nvSpPr>
        <p:spPr>
          <a:xfrm>
            <a:off x="521550" y="1268760"/>
            <a:ext cx="3671888" cy="685453"/>
          </a:xfrm>
        </p:spPr>
        <p:txBody>
          <a:bodyPr/>
          <a:lstStyle/>
          <a:p>
            <a:r>
              <a:rPr lang="zh-CN" altLang="en-US" dirty="0"/>
              <a:t>语句 </a:t>
            </a:r>
            <a:r>
              <a:rPr lang="en-US" altLang="zh-CN" dirty="0">
                <a:latin typeface="宋体" pitchFamily="2" charset="-122"/>
              </a:rPr>
              <a:t>x[</a:t>
            </a:r>
            <a:r>
              <a:rPr lang="en-US" altLang="zh-CN" dirty="0" err="1">
                <a:latin typeface="宋体" pitchFamily="2" charset="-122"/>
              </a:rPr>
              <a:t>i</a:t>
            </a:r>
            <a:r>
              <a:rPr lang="en-US" altLang="zh-CN" dirty="0">
                <a:latin typeface="宋体" pitchFamily="2" charset="-122"/>
              </a:rPr>
              <a:t>]:=y</a:t>
            </a:r>
            <a:endParaRPr lang="en-US" altLang="zh-CN" sz="2400" dirty="0">
              <a:latin typeface="宋体" pitchFamily="2" charset="-122"/>
            </a:endParaRPr>
          </a:p>
        </p:txBody>
      </p:sp>
      <p:sp>
        <p:nvSpPr>
          <p:cNvPr id="207876" name="Rectangle 4"/>
          <p:cNvSpPr>
            <a:spLocks noChangeArrowheads="1"/>
          </p:cNvSpPr>
          <p:nvPr/>
        </p:nvSpPr>
        <p:spPr bwMode="auto">
          <a:xfrm>
            <a:off x="4842030" y="1268413"/>
            <a:ext cx="3810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en-US" sz="2800" dirty="0">
                <a:solidFill>
                  <a:srgbClr val="000000"/>
                </a:solidFill>
                <a:latin typeface="黑体" pitchFamily="2" charset="-122"/>
              </a:rPr>
              <a:t>语句 </a:t>
            </a:r>
            <a:r>
              <a:rPr lang="en-US" altLang="zh-CN" sz="2800" dirty="0">
                <a:solidFill>
                  <a:srgbClr val="000000"/>
                </a:solidFill>
                <a:latin typeface="宋体" pitchFamily="2" charset="-122"/>
              </a:rPr>
              <a:t>x:=y[i]</a:t>
            </a:r>
            <a:endParaRPr lang="en-US" altLang="zh-CN" dirty="0">
              <a:solidFill>
                <a:srgbClr val="000000"/>
              </a:solidFill>
              <a:latin typeface="宋体" pitchFamily="2" charset="-122"/>
            </a:endParaRP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15" y="1954213"/>
            <a:ext cx="4275475" cy="1159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016" y="1954213"/>
            <a:ext cx="4230470" cy="1159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5578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wipe(left)">
                                      <p:cBhvr>
                                        <p:cTn id="7" dur="500"/>
                                        <p:tgtEl>
                                          <p:spTgt spid="207875">
                                            <p:txEl>
                                              <p:pRg st="0" end="0"/>
                                            </p:txEl>
                                          </p:spTgt>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197"/>
                                        </p:tgtEl>
                                        <p:attrNameLst>
                                          <p:attrName>style.visibility</p:attrName>
                                        </p:attrNameLst>
                                      </p:cBhvr>
                                      <p:to>
                                        <p:strVal val="visible"/>
                                      </p:to>
                                    </p:set>
                                    <p:animEffect transition="in" filter="wipe(left)">
                                      <p:cBhvr>
                                        <p:cTn id="11" dur="500"/>
                                        <p:tgtEl>
                                          <p:spTgt spid="819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7876"/>
                                        </p:tgtEl>
                                        <p:attrNameLst>
                                          <p:attrName>style.visibility</p:attrName>
                                        </p:attrNameLst>
                                      </p:cBhvr>
                                      <p:to>
                                        <p:strVal val="visible"/>
                                      </p:to>
                                    </p:set>
                                    <p:animEffect transition="in" filter="wipe(left)">
                                      <p:cBhvr>
                                        <p:cTn id="16" dur="500"/>
                                        <p:tgtEl>
                                          <p:spTgt spid="20787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198"/>
                                        </p:tgtEl>
                                        <p:attrNameLst>
                                          <p:attrName>style.visibility</p:attrName>
                                        </p:attrNameLst>
                                      </p:cBhvr>
                                      <p:to>
                                        <p:strVal val="visible"/>
                                      </p:to>
                                    </p:set>
                                    <p:animEffect transition="in" filter="wipe(left)">
                                      <p:cBhvr>
                                        <p:cTn id="20"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P spid="20787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0DE6C896-286C-4F73-921A-A6A5CADE9A4C}" type="slidenum">
              <a:rPr lang="en-US" altLang="zh-CN">
                <a:solidFill>
                  <a:srgbClr val="000000"/>
                </a:solidFill>
              </a:rPr>
              <a:pPr/>
              <a:t>82</a:t>
            </a:fld>
            <a:endParaRPr lang="en-US" altLang="zh-CN">
              <a:solidFill>
                <a:srgbClr val="000000"/>
              </a:solidFill>
            </a:endParaRPr>
          </a:p>
        </p:txBody>
      </p:sp>
      <p:sp>
        <p:nvSpPr>
          <p:cNvPr id="209923" name="Rectangle 3"/>
          <p:cNvSpPr>
            <a:spLocks noGrp="1" noChangeArrowheads="1"/>
          </p:cNvSpPr>
          <p:nvPr>
            <p:ph type="body" idx="1"/>
          </p:nvPr>
        </p:nvSpPr>
        <p:spPr>
          <a:xfrm>
            <a:off x="314325" y="998538"/>
            <a:ext cx="8326438" cy="1935407"/>
          </a:xfrm>
        </p:spPr>
        <p:txBody>
          <a:bodyPr/>
          <a:lstStyle/>
          <a:p>
            <a:r>
              <a:rPr lang="zh-CN" altLang="en-US" dirty="0">
                <a:latin typeface="宋体" pitchFamily="2" charset="-122"/>
              </a:rPr>
              <a:t>间接三元式</a:t>
            </a:r>
          </a:p>
          <a:p>
            <a:pPr lvl="1"/>
            <a:r>
              <a:rPr lang="zh-CN" altLang="en-US" dirty="0">
                <a:latin typeface="宋体" pitchFamily="2" charset="-122"/>
              </a:rPr>
              <a:t>间接码表：为三元式序列建立的一个指针数组，其每个元素依次指向三元式序列中的一项</a:t>
            </a:r>
          </a:p>
          <a:p>
            <a:r>
              <a:rPr lang="zh-CN" altLang="en-US" dirty="0">
                <a:latin typeface="宋体" pitchFamily="2" charset="-122"/>
              </a:rPr>
              <a:t>赋值</a:t>
            </a:r>
            <a:r>
              <a:rPr lang="zh-CN" altLang="en-US" dirty="0" smtClean="0">
                <a:latin typeface="宋体" pitchFamily="2" charset="-122"/>
              </a:rPr>
              <a:t>语句 </a:t>
            </a:r>
            <a:r>
              <a:rPr lang="en-US" altLang="zh-CN"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:=(-y)*z+(-y)*</a:t>
            </a:r>
            <a:r>
              <a:rPr lang="en-US" altLang="zh-CN" dirty="0" smtClean="0">
                <a:latin typeface="Times New Roman" panose="02020603050405020304" pitchFamily="18" charset="0"/>
                <a:cs typeface="Times New Roman" panose="02020603050405020304" pitchFamily="18" charset="0"/>
              </a:rPr>
              <a:t>z </a:t>
            </a:r>
            <a:r>
              <a:rPr lang="zh-CN" altLang="en-US" dirty="0" smtClean="0">
                <a:latin typeface="宋体" pitchFamily="2" charset="-122"/>
              </a:rPr>
              <a:t>的</a:t>
            </a:r>
            <a:r>
              <a:rPr lang="zh-CN" altLang="en-US" dirty="0">
                <a:latin typeface="宋体" pitchFamily="2" charset="-122"/>
              </a:rPr>
              <a:t>间接三元式</a:t>
            </a:r>
            <a:r>
              <a:rPr lang="zh-CN" altLang="en-US" dirty="0" smtClean="0">
                <a:latin typeface="宋体" pitchFamily="2" charset="-122"/>
              </a:rPr>
              <a:t>表示     </a:t>
            </a:r>
            <a:endParaRPr lang="zh-CN" altLang="en-US" dirty="0">
              <a:latin typeface="宋体" pitchFamily="2" charset="-122"/>
            </a:endParaRPr>
          </a:p>
        </p:txBody>
      </p:sp>
      <p:sp>
        <p:nvSpPr>
          <p:cNvPr id="209944" name="Rectangle 24"/>
          <p:cNvSpPr>
            <a:spLocks noGrp="1" noChangeArrowheads="1"/>
          </p:cNvSpPr>
          <p:nvPr>
            <p:ph type="title"/>
          </p:nvPr>
        </p:nvSpPr>
        <p:spPr>
          <a:noFill/>
          <a:ln/>
        </p:spPr>
        <p:txBody>
          <a:bodyPr/>
          <a:lstStyle/>
          <a:p>
            <a:r>
              <a:rPr lang="zh-CN" altLang="en-US"/>
              <a:t>三地址语句的实现</a:t>
            </a:r>
            <a:r>
              <a:rPr lang="en-US" altLang="zh-CN">
                <a:latin typeface="Times New Roman"/>
              </a:rPr>
              <a:t>——</a:t>
            </a:r>
            <a:r>
              <a:rPr lang="zh-CN" altLang="en-US"/>
              <a:t>间接三元式</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96" y="2978950"/>
            <a:ext cx="7650849" cy="3506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26951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up)">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wipe(up)">
                                      <p:cBhvr>
                                        <p:cTn id="12" dur="500"/>
                                        <p:tgtEl>
                                          <p:spTgt spid="209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wipe(up)">
                                      <p:cBhvr>
                                        <p:cTn id="17" dur="500"/>
                                        <p:tgtEl>
                                          <p:spTgt spid="209923">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219"/>
                                        </p:tgtEl>
                                        <p:attrNameLst>
                                          <p:attrName>style.visibility</p:attrName>
                                        </p:attrNameLst>
                                      </p:cBhvr>
                                      <p:to>
                                        <p:strVal val="visible"/>
                                      </p:to>
                                    </p:set>
                                    <p:animEffect transition="in" filter="wipe(left)">
                                      <p:cBhvr>
                                        <p:cTn id="21"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642938" y="571500"/>
            <a:ext cx="7772400" cy="1143000"/>
          </a:xfrm>
          <a:prstGeom prst="rect">
            <a:avLst/>
          </a:prstGeom>
        </p:spPr>
        <p:txBody>
          <a:bodyPr/>
          <a:lstStyle/>
          <a:p>
            <a:pPr algn="ctr" eaLnBrk="0" hangingPunct="0">
              <a:defRPr/>
            </a:pPr>
            <a:r>
              <a:rPr lang="zh-CN" altLang="en-US" sz="4400" kern="0" dirty="0">
                <a:solidFill>
                  <a:srgbClr val="FF0000"/>
                </a:solidFill>
                <a:latin typeface="Times New Roman" pitchFamily="18" charset="0"/>
                <a:ea typeface="隶书" pitchFamily="49" charset="-122"/>
                <a:cs typeface="+mj-cs"/>
              </a:rPr>
              <a:t>图表示法</a:t>
            </a:r>
          </a:p>
        </p:txBody>
      </p:sp>
      <p:sp>
        <p:nvSpPr>
          <p:cNvPr id="12291" name="TextBox 2"/>
          <p:cNvSpPr txBox="1">
            <a:spLocks noChangeArrowheads="1"/>
          </p:cNvSpPr>
          <p:nvPr/>
        </p:nvSpPr>
        <p:spPr bwMode="auto">
          <a:xfrm>
            <a:off x="642938" y="1785938"/>
            <a:ext cx="7786687"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algn="l"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algn="l"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algn="l"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algn="l"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50000"/>
              </a:lnSpc>
              <a:spcBef>
                <a:spcPct val="0"/>
              </a:spcBef>
              <a:buFontTx/>
              <a:buNone/>
            </a:pPr>
            <a:r>
              <a:rPr lang="zh-CN" altLang="en-US" sz="2400" b="0" smtClean="0">
                <a:solidFill>
                  <a:srgbClr val="000000"/>
                </a:solidFill>
              </a:rPr>
              <a:t>       图（或语法树）是一种常见的中间代码形式，它描述了源程序的自然层次结构。</a:t>
            </a:r>
            <a:endParaRPr lang="en-US" altLang="zh-CN" sz="2400" b="0" smtClean="0">
              <a:solidFill>
                <a:srgbClr val="000000"/>
              </a:solidFill>
            </a:endParaRPr>
          </a:p>
          <a:p>
            <a:pPr eaLnBrk="1" hangingPunct="1">
              <a:lnSpc>
                <a:spcPct val="150000"/>
              </a:lnSpc>
              <a:spcBef>
                <a:spcPct val="0"/>
              </a:spcBef>
              <a:buFontTx/>
              <a:buNone/>
            </a:pPr>
            <a:r>
              <a:rPr lang="zh-CN" altLang="en-US" sz="2400" b="0" smtClean="0">
                <a:solidFill>
                  <a:srgbClr val="000000"/>
                </a:solidFill>
              </a:rPr>
              <a:t>       图的表示方法与前面介绍的逆波兰表示和三元式、四元式表示有密切的关系，相互之间的转换很容易。三元式和逆波兰表示都是树的直接的线性表示，树的后序遍历可以产生逆波兰表示，一个三元式对应一棵二叉子树。</a:t>
            </a:r>
          </a:p>
        </p:txBody>
      </p:sp>
    </p:spTree>
    <p:extLst>
      <p:ext uri="{BB962C8B-B14F-4D97-AF65-F5344CB8AC3E}">
        <p14:creationId xmlns:p14="http://schemas.microsoft.com/office/powerpoint/2010/main" val="14100321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7636B28-4748-403B-852B-465602F734D3}" type="slidenum">
              <a:rPr lang="en-US" altLang="zh-CN">
                <a:solidFill>
                  <a:srgbClr val="000000"/>
                </a:solidFill>
              </a:rPr>
              <a:pPr/>
              <a:t>84</a:t>
            </a:fld>
            <a:endParaRPr lang="en-US" altLang="zh-CN">
              <a:solidFill>
                <a:srgbClr val="000000"/>
              </a:solidFill>
            </a:endParaRPr>
          </a:p>
        </p:txBody>
      </p:sp>
      <p:sp>
        <p:nvSpPr>
          <p:cNvPr id="191490" name="Rectangle 2"/>
          <p:cNvSpPr>
            <a:spLocks noGrp="1" noChangeArrowheads="1"/>
          </p:cNvSpPr>
          <p:nvPr>
            <p:ph type="title"/>
          </p:nvPr>
        </p:nvSpPr>
        <p:spPr/>
        <p:txBody>
          <a:bodyPr/>
          <a:lstStyle/>
          <a:p>
            <a:r>
              <a:rPr lang="zh-CN" altLang="en-US" dirty="0" smtClean="0"/>
              <a:t>图</a:t>
            </a:r>
            <a:r>
              <a:rPr lang="zh-CN" altLang="en-US" dirty="0" smtClean="0"/>
              <a:t>形</a:t>
            </a:r>
            <a:r>
              <a:rPr lang="zh-CN" altLang="en-US" dirty="0"/>
              <a:t>表示</a:t>
            </a:r>
          </a:p>
        </p:txBody>
      </p:sp>
      <p:sp>
        <p:nvSpPr>
          <p:cNvPr id="191491" name="Rectangle 3"/>
          <p:cNvSpPr>
            <a:spLocks noGrp="1" noChangeArrowheads="1"/>
          </p:cNvSpPr>
          <p:nvPr>
            <p:ph type="body" idx="1"/>
          </p:nvPr>
        </p:nvSpPr>
        <p:spPr>
          <a:xfrm>
            <a:off x="228600" y="1219200"/>
            <a:ext cx="8686800" cy="2819400"/>
          </a:xfrm>
        </p:spPr>
        <p:txBody>
          <a:bodyPr/>
          <a:lstStyle/>
          <a:p>
            <a:r>
              <a:rPr lang="zh-CN" altLang="en-US" dirty="0"/>
              <a:t>语法树</a:t>
            </a:r>
          </a:p>
          <a:p>
            <a:pPr lvl="1"/>
            <a:r>
              <a:rPr lang="zh-CN" altLang="en-US" dirty="0">
                <a:latin typeface="宋体" pitchFamily="2" charset="-122"/>
              </a:rPr>
              <a:t>描绘了源程序的自然</a:t>
            </a:r>
            <a:r>
              <a:rPr lang="zh-CN" altLang="en-US" dirty="0" smtClean="0">
                <a:latin typeface="宋体" pitchFamily="2" charset="-122"/>
              </a:rPr>
              <a:t>层次结构。</a:t>
            </a:r>
            <a:endParaRPr lang="zh-CN" altLang="en-US" dirty="0">
              <a:latin typeface="宋体" pitchFamily="2" charset="-122"/>
            </a:endParaRPr>
          </a:p>
          <a:p>
            <a:r>
              <a:rPr lang="en-US" altLang="zh-CN" dirty="0">
                <a:latin typeface="宋体" pitchFamily="2" charset="-122"/>
              </a:rPr>
              <a:t>dag</a:t>
            </a:r>
            <a:r>
              <a:rPr lang="zh-CN" altLang="en-US" dirty="0">
                <a:latin typeface="宋体" pitchFamily="2" charset="-122"/>
              </a:rPr>
              <a:t>图</a:t>
            </a:r>
          </a:p>
          <a:p>
            <a:pPr lvl="1"/>
            <a:r>
              <a:rPr lang="zh-CN" altLang="en-US" dirty="0">
                <a:latin typeface="宋体" pitchFamily="2" charset="-122"/>
              </a:rPr>
              <a:t>以更紧凑的方式给出</a:t>
            </a:r>
            <a:r>
              <a:rPr lang="zh-CN" altLang="en-US" dirty="0" smtClean="0">
                <a:latin typeface="宋体" pitchFamily="2" charset="-122"/>
              </a:rPr>
              <a:t>了与语法树同样</a:t>
            </a:r>
            <a:r>
              <a:rPr lang="zh-CN" altLang="en-US" dirty="0">
                <a:latin typeface="宋体" pitchFamily="2" charset="-122"/>
              </a:rPr>
              <a:t>的</a:t>
            </a:r>
            <a:r>
              <a:rPr lang="zh-CN" altLang="en-US" dirty="0" smtClean="0">
                <a:latin typeface="宋体" pitchFamily="2" charset="-122"/>
              </a:rPr>
              <a:t>信息。</a:t>
            </a:r>
            <a:endParaRPr lang="zh-CN" altLang="en-US" dirty="0">
              <a:latin typeface="宋体" pitchFamily="2" charset="-122"/>
            </a:endParaRPr>
          </a:p>
          <a:p>
            <a:pPr lvl="1"/>
            <a:r>
              <a:rPr lang="zh-CN" altLang="en-US" dirty="0" smtClean="0">
                <a:latin typeface="宋体" pitchFamily="2" charset="-122"/>
              </a:rPr>
              <a:t>在</a:t>
            </a:r>
            <a:r>
              <a:rPr lang="en-US" altLang="zh-CN" dirty="0" smtClean="0">
                <a:latin typeface="宋体" pitchFamily="2" charset="-122"/>
              </a:rPr>
              <a:t>dag</a:t>
            </a:r>
            <a:r>
              <a:rPr lang="zh-CN" altLang="en-US" dirty="0" smtClean="0">
                <a:latin typeface="宋体" pitchFamily="2" charset="-122"/>
              </a:rPr>
              <a:t>中，公共</a:t>
            </a:r>
            <a:r>
              <a:rPr lang="zh-CN" altLang="en-US" dirty="0">
                <a:latin typeface="宋体" pitchFamily="2" charset="-122"/>
              </a:rPr>
              <a:t>子表达式被标识出来</a:t>
            </a:r>
            <a:r>
              <a:rPr lang="zh-CN" altLang="en-US" dirty="0" smtClean="0">
                <a:latin typeface="宋体" pitchFamily="2" charset="-122"/>
              </a:rPr>
              <a:t>了。</a:t>
            </a:r>
            <a:endParaRPr lang="zh-CN" altLang="en-US" dirty="0"/>
          </a:p>
        </p:txBody>
      </p:sp>
    </p:spTree>
    <p:extLst>
      <p:ext uri="{BB962C8B-B14F-4D97-AF65-F5344CB8AC3E}">
        <p14:creationId xmlns:p14="http://schemas.microsoft.com/office/powerpoint/2010/main" val="1427741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wipe(up)">
                                      <p:cBhvr>
                                        <p:cTn id="7" dur="500"/>
                                        <p:tgtEl>
                                          <p:spTgt spid="19149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animEffect transition="in" filter="wipe(up)">
                                      <p:cBhvr>
                                        <p:cTn id="11" dur="500"/>
                                        <p:tgtEl>
                                          <p:spTgt spid="19149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1491">
                                            <p:txEl>
                                              <p:pRg st="2" end="2"/>
                                            </p:txEl>
                                          </p:spTgt>
                                        </p:tgtEl>
                                        <p:attrNameLst>
                                          <p:attrName>style.visibility</p:attrName>
                                        </p:attrNameLst>
                                      </p:cBhvr>
                                      <p:to>
                                        <p:strVal val="visible"/>
                                      </p:to>
                                    </p:set>
                                    <p:animEffect transition="in" filter="wipe(up)">
                                      <p:cBhvr>
                                        <p:cTn id="16" dur="500"/>
                                        <p:tgtEl>
                                          <p:spTgt spid="191491">
                                            <p:txEl>
                                              <p:pRg st="2" end="2"/>
                                            </p:txEl>
                                          </p:spTgt>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1491">
                                            <p:txEl>
                                              <p:pRg st="3" end="3"/>
                                            </p:txEl>
                                          </p:spTgt>
                                        </p:tgtEl>
                                        <p:attrNameLst>
                                          <p:attrName>style.visibility</p:attrName>
                                        </p:attrNameLst>
                                      </p:cBhvr>
                                      <p:to>
                                        <p:strVal val="visible"/>
                                      </p:to>
                                    </p:set>
                                    <p:animEffect transition="in" filter="wipe(up)">
                                      <p:cBhvr>
                                        <p:cTn id="20" dur="500"/>
                                        <p:tgtEl>
                                          <p:spTgt spid="191491">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91491">
                                            <p:txEl>
                                              <p:pRg st="4" end="4"/>
                                            </p:txEl>
                                          </p:spTgt>
                                        </p:tgtEl>
                                        <p:attrNameLst>
                                          <p:attrName>style.visibility</p:attrName>
                                        </p:attrNameLst>
                                      </p:cBhvr>
                                      <p:to>
                                        <p:strVal val="visible"/>
                                      </p:to>
                                    </p:set>
                                    <p:animEffect transition="in" filter="wipe(up)">
                                      <p:cBhvr>
                                        <p:cTn id="24" dur="500"/>
                                        <p:tgtEl>
                                          <p:spTgt spid="191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a:spLocks noGrp="1"/>
          </p:cNvSpPr>
          <p:nvPr>
            <p:ph type="sldNum" sz="quarter" idx="10"/>
          </p:nvPr>
        </p:nvSpPr>
        <p:spPr/>
        <p:txBody>
          <a:bodyPr/>
          <a:lstStyle/>
          <a:p>
            <a:fld id="{310101B6-1F33-4E04-B2DE-A3CC3BE21921}" type="slidenum">
              <a:rPr lang="en-US" altLang="zh-CN">
                <a:solidFill>
                  <a:srgbClr val="000000"/>
                </a:solidFill>
              </a:rPr>
              <a:pPr/>
              <a:t>85</a:t>
            </a:fld>
            <a:endParaRPr lang="en-US" altLang="zh-CN">
              <a:solidFill>
                <a:srgbClr val="000000"/>
              </a:solidFill>
            </a:endParaRPr>
          </a:p>
        </p:txBody>
      </p:sp>
      <p:sp>
        <p:nvSpPr>
          <p:cNvPr id="327682" name="Rectangle 2"/>
          <p:cNvSpPr>
            <a:spLocks noGrp="1" noChangeArrowheads="1"/>
          </p:cNvSpPr>
          <p:nvPr>
            <p:ph type="title"/>
          </p:nvPr>
        </p:nvSpPr>
        <p:spPr/>
        <p:txBody>
          <a:bodyPr/>
          <a:lstStyle/>
          <a:p>
            <a:r>
              <a:rPr lang="zh-CN" altLang="en-US" sz="3600" dirty="0">
                <a:latin typeface="宋体" pitchFamily="2" charset="-122"/>
              </a:rPr>
              <a:t>为赋值</a:t>
            </a:r>
            <a:r>
              <a:rPr lang="zh-CN" altLang="en-US" sz="3600" dirty="0" smtClean="0">
                <a:latin typeface="宋体" pitchFamily="2" charset="-122"/>
              </a:rPr>
              <a:t>语句构造语法</a:t>
            </a:r>
            <a:r>
              <a:rPr lang="zh-CN" altLang="en-US" sz="3600" dirty="0">
                <a:latin typeface="宋体" pitchFamily="2" charset="-122"/>
              </a:rPr>
              <a:t>树的语法制导定义</a:t>
            </a:r>
          </a:p>
        </p:txBody>
      </p:sp>
      <p:graphicFrame>
        <p:nvGraphicFramePr>
          <p:cNvPr id="327749" name="Group 69"/>
          <p:cNvGraphicFramePr>
            <a:graphicFrameLocks noGrp="1"/>
          </p:cNvGraphicFramePr>
          <p:nvPr>
            <p:ph idx="1"/>
            <p:extLst>
              <p:ext uri="{D42A27DB-BD31-4B8C-83A1-F6EECF244321}">
                <p14:modId xmlns:p14="http://schemas.microsoft.com/office/powerpoint/2010/main" val="3976416113"/>
              </p:ext>
            </p:extLst>
          </p:nvPr>
        </p:nvGraphicFramePr>
        <p:xfrm>
          <a:off x="228600" y="1152249"/>
          <a:ext cx="8686800" cy="5337090"/>
        </p:xfrm>
        <a:graphic>
          <a:graphicData uri="http://schemas.openxmlformats.org/drawingml/2006/table">
            <a:tbl>
              <a:tblPr/>
              <a:tblGrid>
                <a:gridCol w="1957388"/>
                <a:gridCol w="6729412"/>
              </a:tblGrid>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200" b="1" i="0" u="none" strike="noStrike" cap="none" normalizeH="0" baseline="0" dirty="0" smtClean="0">
                          <a:ln>
                            <a:noFill/>
                          </a:ln>
                          <a:solidFill>
                            <a:schemeClr val="tx1"/>
                          </a:solidFill>
                          <a:effectLst/>
                          <a:latin typeface="Times New Roman" pitchFamily="18" charset="0"/>
                          <a:ea typeface="黑体" pitchFamily="2" charset="-122"/>
                        </a:rPr>
                        <a:t>产生式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zh-CN" altLang="en-US" sz="2200" b="1" i="0" u="none" strike="noStrike" cap="none" normalizeH="0" baseline="0" dirty="0" smtClean="0">
                          <a:ln>
                            <a:noFill/>
                          </a:ln>
                          <a:solidFill>
                            <a:schemeClr val="tx1"/>
                          </a:solidFill>
                          <a:effectLst/>
                          <a:latin typeface="Times New Roman" pitchFamily="18" charset="0"/>
                          <a:ea typeface="黑体" pitchFamily="2" charset="-122"/>
                        </a:rPr>
                        <a:t>语义规则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S</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id</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S.nptr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makenode</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makeleaf</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(id,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id.entry</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E.nptr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E</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E</a:t>
                      </a:r>
                      <a:r>
                        <a:rPr kumimoji="1" lang="en-US" altLang="zh-CN" sz="2200" b="1" i="0" u="none" strike="noStrike" cap="none" normalizeH="0" baseline="-25000" dirty="0" smtClean="0">
                          <a:ln>
                            <a:noFill/>
                          </a:ln>
                          <a:solidFill>
                            <a:schemeClr val="tx1"/>
                          </a:solidFill>
                          <a:effectLst/>
                          <a:latin typeface="Times New Roman" pitchFamily="18" charset="0"/>
                          <a:ea typeface="黑体" pitchFamily="2" charset="-122"/>
                        </a:rPr>
                        <a:t>1</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E.nptr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makenode</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 E</a:t>
                      </a:r>
                      <a:r>
                        <a:rPr kumimoji="1" lang="en-US" altLang="zh-CN" sz="2200" b="1" i="0" u="none" strike="noStrike" cap="none" normalizeH="0" baseline="-25000" dirty="0" smtClean="0">
                          <a:ln>
                            <a:noFill/>
                          </a:ln>
                          <a:solidFill>
                            <a:schemeClr val="tx1"/>
                          </a:solidFill>
                          <a:effectLst/>
                          <a:latin typeface="Times New Roman" pitchFamily="18" charset="0"/>
                          <a:ea typeface="黑体" pitchFamily="2" charset="-122"/>
                        </a:rPr>
                        <a:t>1</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.nptr,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T.nptr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黑体" pitchFamily="2" charset="-122"/>
                        </a:rPr>
                        <a:t>E</a:t>
                      </a:r>
                      <a:r>
                        <a:rPr kumimoji="1" lang="en-US" altLang="zh-CN" sz="2200" b="1"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smtClean="0">
                          <a:ln>
                            <a:noFill/>
                          </a:ln>
                          <a:solidFill>
                            <a:schemeClr val="tx1"/>
                          </a:solidFill>
                          <a:effectLst/>
                          <a:latin typeface="Times New Roman" pitchFamily="18" charset="0"/>
                          <a:ea typeface="黑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E.nptr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T.nptr</a:t>
                      </a:r>
                      <a:endPar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T</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T</a:t>
                      </a:r>
                      <a:r>
                        <a:rPr kumimoji="1" lang="en-US" altLang="zh-CN" sz="2200" b="1" i="0" u="none" strike="noStrike" cap="none" normalizeH="0" baseline="-25000" dirty="0" smtClean="0">
                          <a:ln>
                            <a:noFill/>
                          </a:ln>
                          <a:solidFill>
                            <a:schemeClr val="tx1"/>
                          </a:solidFill>
                          <a:effectLst/>
                          <a:latin typeface="Times New Roman" pitchFamily="18" charset="0"/>
                          <a:ea typeface="黑体" pitchFamily="2" charset="-122"/>
                        </a:rPr>
                        <a:t>1</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T.nptr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makenode</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 T</a:t>
                      </a:r>
                      <a:r>
                        <a:rPr kumimoji="1" lang="en-US" altLang="zh-CN" sz="2200" b="1" i="0" u="none" strike="noStrike" cap="none" normalizeH="0" baseline="-25000" dirty="0" smtClean="0">
                          <a:ln>
                            <a:noFill/>
                          </a:ln>
                          <a:solidFill>
                            <a:schemeClr val="tx1"/>
                          </a:solidFill>
                          <a:effectLst/>
                          <a:latin typeface="Times New Roman" pitchFamily="18" charset="0"/>
                          <a:ea typeface="黑体" pitchFamily="2" charset="-122"/>
                        </a:rPr>
                        <a:t>1</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.nptr,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T</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T.nptr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F.nptr</a:t>
                      </a:r>
                      <a:endPar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F</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E.nptr</a:t>
                      </a:r>
                      <a:endPar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sym typeface="Symbol" pitchFamily="18" charset="2"/>
                        </a:rPr>
                        <a:t>uminus</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sym typeface="Symbol" pitchFamily="18" charset="2"/>
                        </a:rPr>
                        <a:t> E</a:t>
                      </a:r>
                      <a:endPar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makeunode</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uminus</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E.nptr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id</a:t>
                      </a:r>
                      <a:endPar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makeleaf</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(id,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id.entry</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70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smtClean="0">
                          <a:ln>
                            <a:noFill/>
                          </a:ln>
                          <a:solidFill>
                            <a:schemeClr val="tx1"/>
                          </a:solidFill>
                          <a:effectLst/>
                          <a:latin typeface="Times New Roman" pitchFamily="18" charset="0"/>
                          <a:ea typeface="黑体" pitchFamily="2" charset="-122"/>
                        </a:rPr>
                        <a:t>F</a:t>
                      </a:r>
                      <a:r>
                        <a:rPr kumimoji="1" lang="en-US" altLang="zh-CN" sz="2200" b="1"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200" b="1" i="0" u="none" strike="noStrike" cap="none" normalizeH="0" baseline="0" smtClean="0">
                          <a:ln>
                            <a:noFill/>
                          </a:ln>
                          <a:solidFill>
                            <a:schemeClr val="tx1"/>
                          </a:solidFill>
                          <a:effectLst/>
                          <a:latin typeface="Times New Roman" pitchFamily="18" charset="0"/>
                          <a:ea typeface="黑体" pitchFamily="2" charset="-122"/>
                        </a:rPr>
                        <a:t>num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F.nptr</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makeleaf</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num</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 </a:t>
                      </a:r>
                      <a:r>
                        <a:rPr kumimoji="1" lang="en-US" altLang="zh-CN" sz="2200" b="1" i="0" u="none" strike="noStrike" cap="none" normalizeH="0" baseline="0" dirty="0" err="1" smtClean="0">
                          <a:ln>
                            <a:noFill/>
                          </a:ln>
                          <a:solidFill>
                            <a:schemeClr val="tx1"/>
                          </a:solidFill>
                          <a:effectLst/>
                          <a:latin typeface="Times New Roman" pitchFamily="18" charset="0"/>
                          <a:ea typeface="黑体" pitchFamily="2" charset="-122"/>
                        </a:rPr>
                        <a:t>num.val</a:t>
                      </a:r>
                      <a:r>
                        <a:rPr kumimoji="1" lang="en-US" altLang="zh-CN" sz="2200" b="1" i="0" u="none" strike="noStrike" cap="none" normalizeH="0" baseline="0" dirty="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37027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灯片编号占位符 3"/>
          <p:cNvSpPr>
            <a:spLocks noGrp="1"/>
          </p:cNvSpPr>
          <p:nvPr>
            <p:ph type="sldNum" sz="quarter" idx="10"/>
          </p:nvPr>
        </p:nvSpPr>
        <p:spPr/>
        <p:txBody>
          <a:bodyPr/>
          <a:lstStyle/>
          <a:p>
            <a:fld id="{94D63E7F-548D-437B-B858-A03DA69068B1}" type="slidenum">
              <a:rPr lang="en-US" altLang="zh-CN">
                <a:solidFill>
                  <a:srgbClr val="000000"/>
                </a:solidFill>
              </a:rPr>
              <a:pPr/>
              <a:t>86</a:t>
            </a:fld>
            <a:endParaRPr lang="en-US" altLang="zh-CN">
              <a:solidFill>
                <a:srgbClr val="000000"/>
              </a:solidFill>
            </a:endParaRPr>
          </a:p>
        </p:txBody>
      </p:sp>
      <p:sp>
        <p:nvSpPr>
          <p:cNvPr id="193538" name="Rectangle 2"/>
          <p:cNvSpPr>
            <a:spLocks noGrp="1" noChangeArrowheads="1"/>
          </p:cNvSpPr>
          <p:nvPr>
            <p:ph type="body" idx="1"/>
          </p:nvPr>
        </p:nvSpPr>
        <p:spPr>
          <a:xfrm>
            <a:off x="746575" y="960875"/>
            <a:ext cx="4419600" cy="427037"/>
          </a:xfrm>
        </p:spPr>
        <p:txBody>
          <a:bodyPr/>
          <a:lstStyle/>
          <a:p>
            <a:pPr algn="just"/>
            <a:r>
              <a:rPr lang="zh-CN" altLang="en-US" sz="2000" dirty="0" smtClean="0"/>
              <a:t>语法</a:t>
            </a:r>
            <a:r>
              <a:rPr lang="zh-CN" altLang="en-US" sz="2000" dirty="0"/>
              <a:t>树表示：</a:t>
            </a:r>
          </a:p>
        </p:txBody>
      </p:sp>
      <p:sp>
        <p:nvSpPr>
          <p:cNvPr id="193539" name="Rectangle 3"/>
          <p:cNvSpPr>
            <a:spLocks noChangeArrowheads="1"/>
          </p:cNvSpPr>
          <p:nvPr/>
        </p:nvSpPr>
        <p:spPr bwMode="auto">
          <a:xfrm>
            <a:off x="4707015" y="953725"/>
            <a:ext cx="4114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a:spcBef>
                <a:spcPct val="20000"/>
              </a:spcBef>
              <a:buClr>
                <a:srgbClr val="0099CC"/>
              </a:buClr>
              <a:buSzPct val="70000"/>
              <a:buFont typeface="Wingdings" panose="05000000000000000000" pitchFamily="2" charset="2"/>
              <a:buChar char="n"/>
            </a:pPr>
            <a:r>
              <a:rPr lang="en-US" altLang="zh-CN" sz="2000" dirty="0" smtClean="0">
                <a:solidFill>
                  <a:srgbClr val="000000"/>
                </a:solidFill>
                <a:latin typeface="黑体" pitchFamily="2" charset="-122"/>
              </a:rPr>
              <a:t>dag</a:t>
            </a:r>
            <a:r>
              <a:rPr lang="zh-CN" altLang="en-US" sz="2000" dirty="0">
                <a:solidFill>
                  <a:srgbClr val="000000"/>
                </a:solidFill>
                <a:latin typeface="黑体" pitchFamily="2" charset="-122"/>
              </a:rPr>
              <a:t>图形表示：</a:t>
            </a:r>
          </a:p>
        </p:txBody>
      </p:sp>
      <p:sp>
        <p:nvSpPr>
          <p:cNvPr id="193540" name="Rectangle 4"/>
          <p:cNvSpPr>
            <a:spLocks noGrp="1" noChangeArrowheads="1"/>
          </p:cNvSpPr>
          <p:nvPr>
            <p:ph type="title"/>
          </p:nvPr>
        </p:nvSpPr>
        <p:spPr>
          <a:xfrm>
            <a:off x="304800" y="152400"/>
            <a:ext cx="8610600" cy="614363"/>
          </a:xfrm>
          <a:noFill/>
          <a:ln/>
        </p:spPr>
        <p:txBody>
          <a:bodyPr/>
          <a:lstStyle/>
          <a:p>
            <a:r>
              <a:rPr lang="zh-CN" altLang="en-US" sz="3600" dirty="0">
                <a:latin typeface="宋体" pitchFamily="2" charset="-122"/>
              </a:rPr>
              <a:t>赋值</a:t>
            </a:r>
            <a:r>
              <a:rPr lang="zh-CN" altLang="en-US" sz="3600" dirty="0" smtClean="0">
                <a:latin typeface="宋体" pitchFamily="2" charset="-122"/>
              </a:rPr>
              <a:t>语句 </a:t>
            </a:r>
            <a:r>
              <a:rPr lang="en-US" altLang="zh-CN" sz="3600" dirty="0" smtClean="0">
                <a:latin typeface="宋体" pitchFamily="2" charset="-122"/>
              </a:rPr>
              <a:t>x:=(-y)*z+(-y)*z </a:t>
            </a:r>
            <a:r>
              <a:rPr lang="zh-CN" altLang="en-US" sz="3600" dirty="0" smtClean="0">
                <a:latin typeface="宋体" pitchFamily="2" charset="-122"/>
              </a:rPr>
              <a:t>的</a:t>
            </a:r>
            <a:r>
              <a:rPr lang="zh-CN" altLang="en-US" sz="3600" dirty="0">
                <a:latin typeface="宋体" pitchFamily="2" charset="-122"/>
              </a:rPr>
              <a:t>图表示法</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450" y="1320916"/>
            <a:ext cx="2677094" cy="2883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320916"/>
            <a:ext cx="2115235" cy="2883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tangle 2"/>
          <p:cNvSpPr txBox="1">
            <a:spLocks noChangeArrowheads="1"/>
          </p:cNvSpPr>
          <p:nvPr/>
        </p:nvSpPr>
        <p:spPr bwMode="auto">
          <a:xfrm>
            <a:off x="737465" y="4204576"/>
            <a:ext cx="8084350" cy="2554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r>
              <a:rPr lang="zh-CN" altLang="zh-CN" sz="2000" dirty="0">
                <a:solidFill>
                  <a:srgbClr val="000000"/>
                </a:solidFill>
                <a:latin typeface="Times New Roman" panose="02020603050405020304" pitchFamily="18" charset="0"/>
                <a:cs typeface="Times New Roman" panose="02020603050405020304" pitchFamily="18" charset="0"/>
              </a:rPr>
              <a:t>后缀式是语法树的线性表示形式</a:t>
            </a:r>
            <a:r>
              <a:rPr lang="zh-CN" altLang="zh-CN" sz="2000" dirty="0" smtClean="0">
                <a:solidFill>
                  <a:srgbClr val="000000"/>
                </a:solidFill>
                <a:latin typeface="Times New Roman" panose="02020603050405020304" pitchFamily="18" charset="0"/>
                <a:cs typeface="Times New Roman" panose="02020603050405020304" pitchFamily="18" charset="0"/>
              </a:rPr>
              <a:t>。</a:t>
            </a:r>
            <a:endParaRPr lang="en-US" altLang="zh-CN" sz="2000" dirty="0" smtClean="0">
              <a:solidFill>
                <a:srgbClr val="000000"/>
              </a:solidFill>
              <a:latin typeface="Times New Roman" panose="02020603050405020304" pitchFamily="18" charset="0"/>
              <a:cs typeface="Times New Roman" panose="02020603050405020304" pitchFamily="18" charset="0"/>
            </a:endParaRPr>
          </a:p>
          <a:p>
            <a:r>
              <a:rPr lang="zh-CN" altLang="zh-CN" sz="2000" dirty="0" smtClean="0">
                <a:solidFill>
                  <a:srgbClr val="000000"/>
                </a:solidFill>
                <a:latin typeface="Times New Roman" panose="02020603050405020304" pitchFamily="18" charset="0"/>
                <a:cs typeface="Times New Roman" panose="02020603050405020304" pitchFamily="18" charset="0"/>
              </a:rPr>
              <a:t>对</a:t>
            </a:r>
            <a:r>
              <a:rPr lang="zh-CN" altLang="zh-CN" sz="2000" dirty="0">
                <a:solidFill>
                  <a:srgbClr val="000000"/>
                </a:solidFill>
                <a:latin typeface="Times New Roman" panose="02020603050405020304" pitchFamily="18" charset="0"/>
                <a:cs typeface="Times New Roman" panose="02020603050405020304" pitchFamily="18" charset="0"/>
              </a:rPr>
              <a:t>语法树进行深度优先遍历、访问子结点先于父结点、且从左向右访问子结点</a:t>
            </a:r>
            <a:r>
              <a:rPr lang="zh-CN" altLang="zh-CN" sz="2000" dirty="0" smtClean="0">
                <a:solidFill>
                  <a:srgbClr val="000000"/>
                </a:solidFill>
                <a:latin typeface="Times New Roman" panose="02020603050405020304" pitchFamily="18" charset="0"/>
                <a:cs typeface="Times New Roman" panose="02020603050405020304" pitchFamily="18" charset="0"/>
              </a:rPr>
              <a:t>，得到</a:t>
            </a:r>
            <a:r>
              <a:rPr lang="zh-CN" altLang="zh-CN" sz="2000" dirty="0">
                <a:solidFill>
                  <a:srgbClr val="000000"/>
                </a:solidFill>
                <a:latin typeface="Times New Roman" panose="02020603050405020304" pitchFamily="18" charset="0"/>
                <a:cs typeface="Times New Roman" panose="02020603050405020304" pitchFamily="18" charset="0"/>
              </a:rPr>
              <a:t>一个包含所有树结点的序列</a:t>
            </a:r>
            <a:r>
              <a:rPr lang="zh-CN" altLang="zh-CN" sz="2000" dirty="0" smtClean="0">
                <a:solidFill>
                  <a:srgbClr val="000000"/>
                </a:solidFill>
                <a:latin typeface="Times New Roman" panose="02020603050405020304" pitchFamily="18" charset="0"/>
                <a:cs typeface="Times New Roman" panose="02020603050405020304" pitchFamily="18" charset="0"/>
              </a:rPr>
              <a:t>，</a:t>
            </a:r>
            <a:r>
              <a:rPr lang="zh-CN" altLang="en-US" sz="2000" dirty="0" smtClean="0">
                <a:solidFill>
                  <a:srgbClr val="000000"/>
                </a:solidFill>
                <a:latin typeface="Times New Roman" panose="02020603050405020304" pitchFamily="18" charset="0"/>
                <a:cs typeface="Times New Roman" panose="02020603050405020304" pitchFamily="18" charset="0"/>
              </a:rPr>
              <a:t>即后缀式。</a:t>
            </a:r>
            <a:endParaRPr lang="en-US" altLang="zh-CN" sz="2000" dirty="0" smtClean="0">
              <a:solidFill>
                <a:srgbClr val="000000"/>
              </a:solidFill>
              <a:latin typeface="Times New Roman" panose="02020603050405020304" pitchFamily="18" charset="0"/>
              <a:cs typeface="Times New Roman" panose="02020603050405020304" pitchFamily="18" charset="0"/>
            </a:endParaRPr>
          </a:p>
          <a:p>
            <a:r>
              <a:rPr lang="zh-CN" altLang="zh-CN" sz="2000" dirty="0" smtClean="0">
                <a:solidFill>
                  <a:srgbClr val="000000"/>
                </a:solidFill>
                <a:latin typeface="Times New Roman" panose="02020603050405020304" pitchFamily="18" charset="0"/>
                <a:cs typeface="Times New Roman" panose="02020603050405020304" pitchFamily="18" charset="0"/>
              </a:rPr>
              <a:t>在此</a:t>
            </a:r>
            <a:r>
              <a:rPr lang="zh-CN" altLang="zh-CN" sz="2000" dirty="0">
                <a:solidFill>
                  <a:srgbClr val="000000"/>
                </a:solidFill>
                <a:latin typeface="Times New Roman" panose="02020603050405020304" pitchFamily="18" charset="0"/>
                <a:cs typeface="Times New Roman" panose="02020603050405020304" pitchFamily="18" charset="0"/>
              </a:rPr>
              <a:t>序列中，每个树结点出现且仅出现一</a:t>
            </a:r>
            <a:r>
              <a:rPr lang="zh-CN" altLang="zh-CN" sz="2000" dirty="0" smtClean="0">
                <a:solidFill>
                  <a:srgbClr val="000000"/>
                </a:solidFill>
                <a:latin typeface="Times New Roman" panose="02020603050405020304" pitchFamily="18" charset="0"/>
                <a:cs typeface="Times New Roman" panose="02020603050405020304" pitchFamily="18" charset="0"/>
              </a:rPr>
              <a:t>次</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en-US" altLang="zh-CN" sz="2000" dirty="0" smtClean="0">
                <a:solidFill>
                  <a:srgbClr val="000000"/>
                </a:solidFill>
                <a:latin typeface="Times New Roman" panose="02020603050405020304" pitchFamily="18" charset="0"/>
                <a:cs typeface="Times New Roman" panose="02020603050405020304" pitchFamily="18" charset="0"/>
              </a:rPr>
              <a:t/>
            </a:r>
            <a:br>
              <a:rPr lang="en-US" altLang="zh-CN" sz="2000" dirty="0" smtClean="0">
                <a:solidFill>
                  <a:srgbClr val="000000"/>
                </a:solidFill>
                <a:latin typeface="Times New Roman" panose="02020603050405020304" pitchFamily="18" charset="0"/>
                <a:cs typeface="Times New Roman" panose="02020603050405020304" pitchFamily="18" charset="0"/>
              </a:rPr>
            </a:br>
            <a:r>
              <a:rPr lang="zh-CN" altLang="zh-CN" sz="2000" dirty="0" smtClean="0">
                <a:solidFill>
                  <a:srgbClr val="000000"/>
                </a:solidFill>
                <a:latin typeface="Times New Roman" panose="02020603050405020304" pitchFamily="18" charset="0"/>
                <a:cs typeface="Times New Roman" panose="02020603050405020304" pitchFamily="18" charset="0"/>
              </a:rPr>
              <a:t>每个</a:t>
            </a:r>
            <a:r>
              <a:rPr lang="zh-CN" altLang="zh-CN" sz="2000" dirty="0">
                <a:solidFill>
                  <a:srgbClr val="000000"/>
                </a:solidFill>
                <a:latin typeface="Times New Roman" panose="02020603050405020304" pitchFamily="18" charset="0"/>
                <a:cs typeface="Times New Roman" panose="02020603050405020304" pitchFamily="18" charset="0"/>
              </a:rPr>
              <a:t>结点都是在它的所有子结点出现之后立即</a:t>
            </a:r>
            <a:r>
              <a:rPr lang="zh-CN" altLang="zh-CN" sz="2000" dirty="0" smtClean="0">
                <a:solidFill>
                  <a:srgbClr val="000000"/>
                </a:solidFill>
                <a:latin typeface="Times New Roman" panose="02020603050405020304" pitchFamily="18" charset="0"/>
                <a:cs typeface="Times New Roman" panose="02020603050405020304" pitchFamily="18" charset="0"/>
              </a:rPr>
              <a:t>出现</a:t>
            </a:r>
            <a:r>
              <a:rPr lang="zh-CN" altLang="en-US" sz="2000" dirty="0" smtClean="0">
                <a:solidFill>
                  <a:srgbClr val="000000"/>
                </a:solidFill>
                <a:latin typeface="Times New Roman" panose="02020603050405020304" pitchFamily="18" charset="0"/>
                <a:cs typeface="Times New Roman" panose="02020603050405020304" pitchFamily="18" charset="0"/>
              </a:rPr>
              <a:t>。</a:t>
            </a:r>
            <a:endParaRPr lang="en-US" altLang="zh-CN" sz="2000" dirty="0" smtClean="0">
              <a:solidFill>
                <a:srgbClr val="000000"/>
              </a:solidFill>
              <a:latin typeface="Times New Roman" panose="02020603050405020304" pitchFamily="18" charset="0"/>
              <a:cs typeface="Times New Roman" panose="02020603050405020304" pitchFamily="18" charset="0"/>
            </a:endParaRPr>
          </a:p>
          <a:p>
            <a:r>
              <a:rPr lang="zh-CN" altLang="zh-CN" sz="2000" dirty="0" smtClean="0">
                <a:solidFill>
                  <a:srgbClr val="000000"/>
                </a:solidFill>
                <a:latin typeface="Times New Roman" panose="02020603050405020304" pitchFamily="18" charset="0"/>
                <a:cs typeface="Times New Roman" panose="02020603050405020304" pitchFamily="18" charset="0"/>
              </a:rPr>
              <a:t>与</a:t>
            </a:r>
            <a:r>
              <a:rPr lang="zh-CN" altLang="en-US" sz="2000" dirty="0" smtClean="0">
                <a:solidFill>
                  <a:srgbClr val="000000"/>
                </a:solidFill>
                <a:latin typeface="Times New Roman" panose="02020603050405020304" pitchFamily="18" charset="0"/>
                <a:cs typeface="Times New Roman" panose="02020603050405020304" pitchFamily="18" charset="0"/>
              </a:rPr>
              <a:t>上述</a:t>
            </a:r>
            <a:r>
              <a:rPr lang="zh-CN" altLang="zh-CN" sz="2000" dirty="0" smtClean="0">
                <a:solidFill>
                  <a:srgbClr val="000000"/>
                </a:solidFill>
                <a:latin typeface="Times New Roman" panose="02020603050405020304" pitchFamily="18" charset="0"/>
                <a:cs typeface="Times New Roman" panose="02020603050405020304" pitchFamily="18" charset="0"/>
              </a:rPr>
              <a:t>语法</a:t>
            </a:r>
            <a:r>
              <a:rPr lang="zh-CN" altLang="zh-CN" sz="2000" dirty="0">
                <a:solidFill>
                  <a:srgbClr val="000000"/>
                </a:solidFill>
                <a:latin typeface="Times New Roman" panose="02020603050405020304" pitchFamily="18" charset="0"/>
                <a:cs typeface="Times New Roman" panose="02020603050405020304" pitchFamily="18" charset="0"/>
              </a:rPr>
              <a:t>树对应的后缀式</a:t>
            </a:r>
            <a:r>
              <a:rPr lang="zh-CN" altLang="zh-CN" sz="2000" dirty="0" smtClean="0">
                <a:solidFill>
                  <a:srgbClr val="000000"/>
                </a:solidFill>
                <a:latin typeface="Times New Roman" panose="02020603050405020304" pitchFamily="18" charset="0"/>
                <a:cs typeface="Times New Roman" panose="02020603050405020304" pitchFamily="18" charset="0"/>
              </a:rPr>
              <a:t>是</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en-US" altLang="zh-CN" sz="2000" dirty="0" smtClean="0">
                <a:solidFill>
                  <a:srgbClr val="000000"/>
                </a:solidFill>
                <a:latin typeface="Times New Roman" panose="02020603050405020304" pitchFamily="18" charset="0"/>
                <a:cs typeface="Times New Roman" panose="02020603050405020304" pitchFamily="18" charset="0"/>
              </a:rPr>
              <a:t/>
            </a:r>
            <a:br>
              <a:rPr lang="en-US" altLang="zh-CN" sz="2000" dirty="0" smtClean="0">
                <a:solidFill>
                  <a:srgbClr val="000000"/>
                </a:solidFill>
                <a:latin typeface="Times New Roman" panose="02020603050405020304" pitchFamily="18" charset="0"/>
                <a:cs typeface="Times New Roman" panose="02020603050405020304" pitchFamily="18" charset="0"/>
              </a:rPr>
            </a:br>
            <a:r>
              <a:rPr lang="en-US" altLang="zh-CN" sz="2000" dirty="0" smtClean="0">
                <a:solidFill>
                  <a:srgbClr val="000000"/>
                </a:solidFill>
                <a:latin typeface="Times New Roman" panose="02020603050405020304" pitchFamily="18" charset="0"/>
                <a:cs typeface="Times New Roman" panose="02020603050405020304" pitchFamily="18" charset="0"/>
              </a:rPr>
              <a:t>x </a:t>
            </a:r>
            <a:r>
              <a:rPr lang="en-US" altLang="zh-CN" sz="2000" dirty="0">
                <a:solidFill>
                  <a:srgbClr val="000000"/>
                </a:solidFill>
                <a:latin typeface="Times New Roman" panose="02020603050405020304" pitchFamily="18" charset="0"/>
                <a:cs typeface="Times New Roman" panose="02020603050405020304" pitchFamily="18" charset="0"/>
              </a:rPr>
              <a:t>y </a:t>
            </a:r>
            <a:r>
              <a:rPr lang="en-US" altLang="zh-CN" sz="2000" dirty="0" err="1">
                <a:solidFill>
                  <a:srgbClr val="000000"/>
                </a:solidFill>
                <a:latin typeface="Times New Roman" panose="02020603050405020304" pitchFamily="18" charset="0"/>
                <a:cs typeface="Times New Roman" panose="02020603050405020304" pitchFamily="18" charset="0"/>
              </a:rPr>
              <a:t>uminus</a:t>
            </a:r>
            <a:r>
              <a:rPr lang="en-US" altLang="zh-CN" sz="2000" dirty="0">
                <a:solidFill>
                  <a:srgbClr val="000000"/>
                </a:solidFill>
                <a:latin typeface="Times New Roman" panose="02020603050405020304" pitchFamily="18" charset="0"/>
                <a:cs typeface="Times New Roman" panose="02020603050405020304" pitchFamily="18" charset="0"/>
              </a:rPr>
              <a:t> z * y </a:t>
            </a:r>
            <a:r>
              <a:rPr lang="en-US" altLang="zh-CN" sz="2000" dirty="0" err="1">
                <a:solidFill>
                  <a:srgbClr val="000000"/>
                </a:solidFill>
                <a:latin typeface="Times New Roman" panose="02020603050405020304" pitchFamily="18" charset="0"/>
                <a:cs typeface="Times New Roman" panose="02020603050405020304" pitchFamily="18" charset="0"/>
              </a:rPr>
              <a:t>uminus</a:t>
            </a:r>
            <a:r>
              <a:rPr lang="en-US" altLang="zh-CN" sz="2000" dirty="0">
                <a:solidFill>
                  <a:srgbClr val="000000"/>
                </a:solidFill>
                <a:latin typeface="Times New Roman" panose="02020603050405020304" pitchFamily="18" charset="0"/>
                <a:cs typeface="Times New Roman" panose="02020603050405020304" pitchFamily="18" charset="0"/>
              </a:rPr>
              <a:t> z * + assign</a:t>
            </a:r>
            <a:r>
              <a:rPr lang="zh-CN" altLang="zh-CN" sz="2000" dirty="0">
                <a:solidFill>
                  <a:srgbClr val="000000"/>
                </a:solidFill>
                <a:latin typeface="Times New Roman" panose="02020603050405020304" pitchFamily="18" charset="0"/>
                <a:cs typeface="Times New Roman" panose="02020603050405020304" pitchFamily="18" charset="0"/>
              </a:rPr>
              <a:t>。</a:t>
            </a:r>
            <a:endParaRPr lang="zh-CN" altLang="en-US" sz="2000" kern="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9908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Effect transition="in" filter="wipe(left)">
                                      <p:cBhvr>
                                        <p:cTn id="7" dur="500"/>
                                        <p:tgtEl>
                                          <p:spTgt spid="193538">
                                            <p:txEl>
                                              <p:pRg st="0" end="0"/>
                                            </p:txEl>
                                          </p:spTgt>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wipe(up)">
                                      <p:cBhvr>
                                        <p:cTn id="11" dur="500"/>
                                        <p:tgtEl>
                                          <p:spTgt spid="71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3539"/>
                                        </p:tgtEl>
                                        <p:attrNameLst>
                                          <p:attrName>style.visibility</p:attrName>
                                        </p:attrNameLst>
                                      </p:cBhvr>
                                      <p:to>
                                        <p:strVal val="visible"/>
                                      </p:to>
                                    </p:set>
                                    <p:animEffect transition="in" filter="wipe(left)">
                                      <p:cBhvr>
                                        <p:cTn id="16" dur="500"/>
                                        <p:tgtEl>
                                          <p:spTgt spid="19353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171"/>
                                        </p:tgtEl>
                                        <p:attrNameLst>
                                          <p:attrName>style.visibility</p:attrName>
                                        </p:attrNameLst>
                                      </p:cBhvr>
                                      <p:to>
                                        <p:strVal val="visible"/>
                                      </p:to>
                                    </p:set>
                                    <p:animEffect transition="in" filter="wipe(up)">
                                      <p:cBhvr>
                                        <p:cTn id="20" dur="500"/>
                                        <p:tgtEl>
                                          <p:spTgt spid="717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
                                            <p:txEl>
                                              <p:pRg st="0" end="0"/>
                                            </p:txEl>
                                          </p:spTgt>
                                        </p:tgtEl>
                                        <p:attrNameLst>
                                          <p:attrName>style.visibility</p:attrName>
                                        </p:attrNameLst>
                                      </p:cBhvr>
                                      <p:to>
                                        <p:strVal val="visible"/>
                                      </p:to>
                                    </p:set>
                                    <p:animEffect transition="in" filter="wipe(left)">
                                      <p:cBhvr>
                                        <p:cTn id="25" dur="500"/>
                                        <p:tgtEl>
                                          <p:spTgt spid="4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
                                            <p:txEl>
                                              <p:pRg st="1" end="1"/>
                                            </p:txEl>
                                          </p:spTgt>
                                        </p:tgtEl>
                                        <p:attrNameLst>
                                          <p:attrName>style.visibility</p:attrName>
                                        </p:attrNameLst>
                                      </p:cBhvr>
                                      <p:to>
                                        <p:strVal val="visible"/>
                                      </p:to>
                                    </p:set>
                                    <p:animEffect transition="in" filter="wipe(left)">
                                      <p:cBhvr>
                                        <p:cTn id="30" dur="500"/>
                                        <p:tgtEl>
                                          <p:spTgt spid="4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
                                            <p:txEl>
                                              <p:pRg st="2" end="2"/>
                                            </p:txEl>
                                          </p:spTgt>
                                        </p:tgtEl>
                                        <p:attrNameLst>
                                          <p:attrName>style.visibility</p:attrName>
                                        </p:attrNameLst>
                                      </p:cBhvr>
                                      <p:to>
                                        <p:strVal val="visible"/>
                                      </p:to>
                                    </p:set>
                                    <p:animEffect transition="in" filter="wipe(left)">
                                      <p:cBhvr>
                                        <p:cTn id="35" dur="500"/>
                                        <p:tgtEl>
                                          <p:spTgt spid="4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3">
                                            <p:txEl>
                                              <p:pRg st="3" end="3"/>
                                            </p:txEl>
                                          </p:spTgt>
                                        </p:tgtEl>
                                        <p:attrNameLst>
                                          <p:attrName>style.visibility</p:attrName>
                                        </p:attrNameLst>
                                      </p:cBhvr>
                                      <p:to>
                                        <p:strVal val="visible"/>
                                      </p:to>
                                    </p:set>
                                    <p:animEffect transition="in" filter="wipe(left)">
                                      <p:cBhvr>
                                        <p:cTn id="40" dur="500"/>
                                        <p:tgtEl>
                                          <p:spTgt spid="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P spid="193539" grpId="0" autoUpdateAnimBg="0"/>
      <p:bldP spid="4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椭圆 12"/>
          <p:cNvSpPr/>
          <p:nvPr/>
        </p:nvSpPr>
        <p:spPr bwMode="auto">
          <a:xfrm>
            <a:off x="2006715" y="4599170"/>
            <a:ext cx="360000" cy="360000"/>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12" name="椭圆 11"/>
          <p:cNvSpPr/>
          <p:nvPr/>
        </p:nvSpPr>
        <p:spPr bwMode="auto">
          <a:xfrm>
            <a:off x="5517145" y="2598528"/>
            <a:ext cx="360000" cy="360000"/>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3" name="椭圆 2"/>
          <p:cNvSpPr/>
          <p:nvPr/>
        </p:nvSpPr>
        <p:spPr bwMode="auto">
          <a:xfrm>
            <a:off x="1196665" y="1763855"/>
            <a:ext cx="360000" cy="360000"/>
          </a:xfrm>
          <a:prstGeom prst="ellips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5" name="灯片编号占位符 3"/>
          <p:cNvSpPr>
            <a:spLocks noGrp="1"/>
          </p:cNvSpPr>
          <p:nvPr>
            <p:ph type="sldNum" sz="quarter" idx="10"/>
          </p:nvPr>
        </p:nvSpPr>
        <p:spPr/>
        <p:txBody>
          <a:bodyPr/>
          <a:lstStyle/>
          <a:p>
            <a:fld id="{199037EB-55CB-4A98-895A-55FBCA3ADAD3}" type="slidenum">
              <a:rPr lang="en-US" altLang="zh-CN">
                <a:solidFill>
                  <a:srgbClr val="000000"/>
                </a:solidFill>
              </a:rPr>
              <a:pPr/>
              <a:t>87</a:t>
            </a:fld>
            <a:endParaRPr lang="en-US" altLang="zh-CN">
              <a:solidFill>
                <a:srgbClr val="000000"/>
              </a:solidFill>
            </a:endParaRPr>
          </a:p>
        </p:txBody>
      </p:sp>
      <p:sp>
        <p:nvSpPr>
          <p:cNvPr id="230402" name="Rectangle 2"/>
          <p:cNvSpPr>
            <a:spLocks noChangeArrowheads="1"/>
          </p:cNvSpPr>
          <p:nvPr/>
        </p:nvSpPr>
        <p:spPr bwMode="auto">
          <a:xfrm>
            <a:off x="476544" y="5454325"/>
            <a:ext cx="6975776" cy="900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30403" name="Rectangle 3"/>
          <p:cNvSpPr>
            <a:spLocks noGrp="1" noChangeArrowheads="1"/>
          </p:cNvSpPr>
          <p:nvPr>
            <p:ph type="title"/>
          </p:nvPr>
        </p:nvSpPr>
        <p:spPr/>
        <p:txBody>
          <a:bodyPr/>
          <a:lstStyle/>
          <a:p>
            <a:r>
              <a:rPr lang="en-US" altLang="zh-CN" dirty="0" smtClean="0">
                <a:latin typeface="Verdana" pitchFamily="34" charset="0"/>
              </a:rPr>
              <a:t>1 </a:t>
            </a:r>
            <a:r>
              <a:rPr lang="zh-CN" altLang="en-US" dirty="0" smtClean="0">
                <a:latin typeface="Verdana" pitchFamily="34" charset="0"/>
              </a:rPr>
              <a:t>赋</a:t>
            </a:r>
            <a:r>
              <a:rPr lang="zh-CN" altLang="en-US" dirty="0">
                <a:latin typeface="Verdana" pitchFamily="34" charset="0"/>
              </a:rPr>
              <a:t>值语句的翻译</a:t>
            </a:r>
          </a:p>
        </p:txBody>
      </p:sp>
      <p:sp>
        <p:nvSpPr>
          <p:cNvPr id="230404" name="Rectangle 4"/>
          <p:cNvSpPr>
            <a:spLocks noGrp="1" noChangeArrowheads="1"/>
          </p:cNvSpPr>
          <p:nvPr>
            <p:ph type="body" idx="1"/>
          </p:nvPr>
        </p:nvSpPr>
        <p:spPr>
          <a:xfrm>
            <a:off x="133350" y="1133744"/>
            <a:ext cx="8831263" cy="5490893"/>
          </a:xfrm>
        </p:spPr>
        <p:txBody>
          <a:bodyPr/>
          <a:lstStyle/>
          <a:p>
            <a:r>
              <a:rPr lang="zh-CN" altLang="en-US" sz="3200" dirty="0">
                <a:latin typeface="Times New Roman" panose="02020603050405020304" pitchFamily="18" charset="0"/>
                <a:cs typeface="Times New Roman" panose="02020603050405020304" pitchFamily="18" charset="0"/>
              </a:rPr>
              <a:t>假定赋值语句出现的环境可用下面的文法描述：</a:t>
            </a:r>
          </a:p>
          <a:p>
            <a:pPr lvl="1">
              <a:buFontTx/>
              <a:buNone/>
            </a:pPr>
            <a:r>
              <a:rPr lang="en-US" altLang="zh-CN"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itchFamily="18" charset="2"/>
              </a:rPr>
              <a:t> M </a:t>
            </a:r>
            <a:r>
              <a:rPr lang="en-US" altLang="zh-CN" dirty="0" smtClean="0">
                <a:latin typeface="Times New Roman" panose="02020603050405020304" pitchFamily="18" charset="0"/>
                <a:cs typeface="Times New Roman" panose="02020603050405020304" pitchFamily="18" charset="0"/>
              </a:rPr>
              <a:t>D; S</a:t>
            </a:r>
            <a:endParaRPr lang="en-US" altLang="zh-CN" sz="2800"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sym typeface="Symbol" pitchFamily="18" charset="2"/>
              </a:rPr>
              <a:t> </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rPr>
              <a:t>D; D  |  </a:t>
            </a:r>
            <a:r>
              <a:rPr lang="en-US" altLang="zh-CN"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id: T  |  </a:t>
            </a:r>
            <a:r>
              <a:rPr lang="en-US" altLang="zh-CN"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 proc </a:t>
            </a:r>
            <a:r>
              <a:rPr lang="en-US" altLang="zh-CN" dirty="0" smtClean="0">
                <a:latin typeface="Times New Roman" panose="02020603050405020304" pitchFamily="18" charset="0"/>
                <a:cs typeface="Times New Roman" panose="02020603050405020304" pitchFamily="18" charset="0"/>
              </a:rPr>
              <a:t>id; N D; S</a:t>
            </a:r>
            <a:endParaRPr lang="en-US" altLang="zh-CN" dirty="0">
              <a:latin typeface="Times New Roman" panose="02020603050405020304" pitchFamily="18" charset="0"/>
              <a:cs typeface="Times New Roman" panose="02020603050405020304" pitchFamily="18" charset="0"/>
            </a:endParaRPr>
          </a:p>
          <a:p>
            <a:pPr lvl="1">
              <a:buFontTx/>
              <a:buNone/>
            </a:pPr>
            <a:r>
              <a:rPr lang="en-US" altLang="zh-CN"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sym typeface="Symbol" pitchFamily="18" charset="2"/>
              </a:rPr>
              <a:t> </a:t>
            </a:r>
          </a:p>
          <a:p>
            <a:pPr lvl="1">
              <a:buFontTx/>
              <a:buNone/>
            </a:pPr>
            <a:r>
              <a:rPr lang="en-US" altLang="zh-CN" dirty="0" err="1">
                <a:latin typeface="Times New Roman" panose="02020603050405020304" pitchFamily="18" charset="0"/>
                <a:cs typeface="Times New Roman" panose="02020603050405020304" pitchFamily="18" charset="0"/>
              </a:rPr>
              <a:t>T</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integer</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real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array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num</a:t>
            </a:r>
            <a:r>
              <a:rPr lang="en-US" altLang="zh-CN" dirty="0">
                <a:latin typeface="Times New Roman" panose="02020603050405020304" pitchFamily="18" charset="0"/>
                <a:cs typeface="Times New Roman" panose="02020603050405020304" pitchFamily="18" charset="0"/>
              </a:rPr>
              <a:t>] of T</a:t>
            </a:r>
            <a:r>
              <a:rPr lang="en-US" altLang="zh-CN" baseline="-25000" dirty="0">
                <a:latin typeface="Times New Roman" panose="02020603050405020304" pitchFamily="18" charset="0"/>
                <a:cs typeface="Times New Roman" panose="02020603050405020304" pitchFamily="18" charset="0"/>
              </a:rPr>
              <a:t>1 </a:t>
            </a:r>
            <a:br>
              <a:rPr lang="en-US" altLang="zh-CN" baseline="-25000"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 </a:t>
            </a:r>
            <a:br>
              <a:rPr lang="en-US" altLang="zh-CN" baseline="-25000"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record LD end</a:t>
            </a:r>
          </a:p>
          <a:p>
            <a:pPr lvl="1">
              <a:buNone/>
            </a:pPr>
            <a:r>
              <a:rPr lang="en-US" altLang="zh-CN"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sym typeface="Symbol" pitchFamily="18" charset="2"/>
              </a:rPr>
              <a:t> </a:t>
            </a:r>
          </a:p>
          <a:p>
            <a:pPr lvl="1">
              <a:buFontTx/>
              <a:buNone/>
            </a:pPr>
            <a:r>
              <a:rPr lang="en-US" altLang="zh-CN" dirty="0" smtClean="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sym typeface="Symbol" pitchFamily="18" charset="2"/>
              </a:rPr>
              <a:t> id:=E</a:t>
            </a:r>
          </a:p>
          <a:p>
            <a:pPr lvl="1">
              <a:buFontTx/>
              <a:buNone/>
            </a:pPr>
            <a:r>
              <a:rPr lang="en-US" altLang="zh-CN" dirty="0"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sym typeface="Symbol" pitchFamily="18" charset="2"/>
              </a:rPr>
              <a:t> </a:t>
            </a:r>
            <a:r>
              <a:rPr lang="en-US" altLang="zh-CN" dirty="0" smtClean="0">
                <a:latin typeface="Times New Roman" panose="02020603050405020304" pitchFamily="18" charset="0"/>
                <a:cs typeface="Times New Roman" panose="02020603050405020304" pitchFamily="18" charset="0"/>
                <a:sym typeface="Wingdings" pitchFamily="2" charset="2"/>
              </a:rPr>
              <a:t>E+E  |  </a:t>
            </a:r>
            <a:r>
              <a:rPr lang="en-US" altLang="zh-CN" dirty="0">
                <a:latin typeface="Times New Roman" panose="02020603050405020304" pitchFamily="18" charset="0"/>
                <a:cs typeface="Times New Roman" panose="02020603050405020304" pitchFamily="18" charset="0"/>
                <a:sym typeface="Wingdings" pitchFamily="2" charset="2"/>
              </a:rPr>
              <a:t>E*E </a:t>
            </a:r>
            <a:r>
              <a:rPr lang="en-US" altLang="zh-CN" dirty="0" smtClean="0">
                <a:latin typeface="Times New Roman" panose="02020603050405020304" pitchFamily="18" charset="0"/>
                <a:cs typeface="Times New Roman" panose="02020603050405020304" pitchFamily="18" charset="0"/>
                <a:sym typeface="Wingdings" pitchFamily="2" charset="2"/>
              </a:rPr>
              <a:t> |  </a:t>
            </a:r>
            <a:r>
              <a:rPr lang="en-US" altLang="zh-CN" dirty="0">
                <a:latin typeface="Times New Roman" panose="02020603050405020304" pitchFamily="18" charset="0"/>
                <a:cs typeface="Times New Roman" panose="02020603050405020304" pitchFamily="18" charset="0"/>
                <a:sym typeface="Wingdings" pitchFamily="2" charset="2"/>
              </a:rPr>
              <a:t>-E </a:t>
            </a:r>
            <a:r>
              <a:rPr lang="en-US" altLang="zh-CN" dirty="0" smtClean="0">
                <a:latin typeface="Times New Roman" panose="02020603050405020304" pitchFamily="18" charset="0"/>
                <a:cs typeface="Times New Roman" panose="02020603050405020304" pitchFamily="18" charset="0"/>
                <a:sym typeface="Wingdings" pitchFamily="2" charset="2"/>
              </a:rPr>
              <a:t> |  </a:t>
            </a:r>
            <a:r>
              <a:rPr lang="en-US" altLang="zh-CN" dirty="0">
                <a:latin typeface="Times New Roman" panose="02020603050405020304" pitchFamily="18" charset="0"/>
                <a:cs typeface="Times New Roman" panose="02020603050405020304" pitchFamily="18" charset="0"/>
                <a:sym typeface="Wingdings" pitchFamily="2" charset="2"/>
              </a:rPr>
              <a:t>(E) </a:t>
            </a:r>
            <a:r>
              <a:rPr lang="en-US" altLang="zh-CN" dirty="0" smtClean="0">
                <a:latin typeface="Times New Roman" panose="02020603050405020304" pitchFamily="18" charset="0"/>
                <a:cs typeface="Times New Roman" panose="02020603050405020304" pitchFamily="18" charset="0"/>
                <a:sym typeface="Wingdings" pitchFamily="2" charset="2"/>
              </a:rPr>
              <a:t> |  id  | </a:t>
            </a:r>
            <a:r>
              <a:rPr lang="en-US" altLang="zh-CN" dirty="0" err="1" smtClean="0">
                <a:latin typeface="Times New Roman" panose="02020603050405020304" pitchFamily="18" charset="0"/>
                <a:cs typeface="Times New Roman" panose="02020603050405020304" pitchFamily="18" charset="0"/>
                <a:sym typeface="Wingdings" pitchFamily="2" charset="2"/>
              </a:rPr>
              <a:t>num</a:t>
            </a:r>
            <a:r>
              <a:rPr lang="en-US" altLang="zh-CN" dirty="0" smtClean="0">
                <a:latin typeface="Times New Roman" panose="02020603050405020304" pitchFamily="18" charset="0"/>
                <a:cs typeface="Times New Roman" panose="02020603050405020304" pitchFamily="18" charset="0"/>
                <a:sym typeface="Wingdings" pitchFamily="2" charset="2"/>
              </a:rPr>
              <a:t>  |  </a:t>
            </a:r>
            <a:r>
              <a:rPr lang="en-US" altLang="zh-CN" dirty="0" err="1" smtClean="0">
                <a:latin typeface="Times New Roman" panose="02020603050405020304" pitchFamily="18" charset="0"/>
                <a:cs typeface="Times New Roman" panose="02020603050405020304" pitchFamily="18" charset="0"/>
                <a:sym typeface="Wingdings" pitchFamily="2" charset="2"/>
              </a:rPr>
              <a:t>num.num</a:t>
            </a:r>
            <a:endParaRPr lang="en-US" altLang="zh-CN" dirty="0">
              <a:latin typeface="Times New Roman" panose="02020603050405020304" pitchFamily="18" charset="0"/>
              <a:cs typeface="Times New Roman" panose="02020603050405020304" pitchFamily="18" charset="0"/>
            </a:endParaRPr>
          </a:p>
        </p:txBody>
      </p:sp>
      <p:sp>
        <p:nvSpPr>
          <p:cNvPr id="2" name="圆角矩形 1"/>
          <p:cNvSpPr/>
          <p:nvPr/>
        </p:nvSpPr>
        <p:spPr bwMode="auto">
          <a:xfrm>
            <a:off x="611188" y="2168860"/>
            <a:ext cx="1035487" cy="396000"/>
          </a:xfrm>
          <a:prstGeom prst="roundRect">
            <a:avLst>
              <a:gd name="adj" fmla="val 31009"/>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7" name="圆角矩形 6"/>
          <p:cNvSpPr/>
          <p:nvPr/>
        </p:nvSpPr>
        <p:spPr bwMode="auto">
          <a:xfrm>
            <a:off x="592221" y="3023955"/>
            <a:ext cx="1035487" cy="396000"/>
          </a:xfrm>
          <a:prstGeom prst="roundRect">
            <a:avLst>
              <a:gd name="adj" fmla="val 31009"/>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8" name="圆角矩形 7"/>
          <p:cNvSpPr/>
          <p:nvPr/>
        </p:nvSpPr>
        <p:spPr bwMode="auto">
          <a:xfrm>
            <a:off x="566555" y="5004175"/>
            <a:ext cx="1035487" cy="396000"/>
          </a:xfrm>
          <a:prstGeom prst="roundRect">
            <a:avLst>
              <a:gd name="adj" fmla="val 31009"/>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4" name="矩形 3"/>
          <p:cNvSpPr/>
          <p:nvPr/>
        </p:nvSpPr>
        <p:spPr bwMode="auto">
          <a:xfrm>
            <a:off x="5292080" y="3248980"/>
            <a:ext cx="3240360" cy="198022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zh-CN" altLang="zh-CN" dirty="0" smtClean="0">
                <a:solidFill>
                  <a:srgbClr val="000000"/>
                </a:solidFill>
                <a:latin typeface="Times New Roman" pitchFamily="18" charset="0"/>
              </a:rPr>
              <a:t>设计函数</a:t>
            </a:r>
            <a:r>
              <a:rPr lang="zh-CN" altLang="zh-CN" dirty="0">
                <a:solidFill>
                  <a:srgbClr val="000000"/>
                </a:solidFill>
                <a:latin typeface="Times New Roman" pitchFamily="18" charset="0"/>
              </a:rPr>
              <a:t>：</a:t>
            </a:r>
          </a:p>
          <a:p>
            <a:r>
              <a:rPr lang="en-US" altLang="zh-CN" dirty="0">
                <a:solidFill>
                  <a:srgbClr val="000000"/>
                </a:solidFill>
                <a:latin typeface="Times New Roman" pitchFamily="18" charset="0"/>
              </a:rPr>
              <a:t>(1) </a:t>
            </a:r>
            <a:r>
              <a:rPr lang="en-US" altLang="zh-CN" dirty="0" smtClean="0">
                <a:solidFill>
                  <a:srgbClr val="000000"/>
                </a:solidFill>
                <a:latin typeface="Times New Roman" pitchFamily="18" charset="0"/>
              </a:rPr>
              <a:t>p=lookup(id.name)</a:t>
            </a:r>
            <a:endParaRPr lang="zh-CN" altLang="zh-CN" dirty="0">
              <a:solidFill>
                <a:srgbClr val="000000"/>
              </a:solidFill>
              <a:latin typeface="Times New Roman" pitchFamily="18" charset="0"/>
            </a:endParaRPr>
          </a:p>
          <a:p>
            <a:r>
              <a:rPr lang="en-US" altLang="zh-CN" dirty="0">
                <a:solidFill>
                  <a:srgbClr val="000000"/>
                </a:solidFill>
                <a:latin typeface="Times New Roman" pitchFamily="18" charset="0"/>
              </a:rPr>
              <a:t>(2) </a:t>
            </a:r>
            <a:r>
              <a:rPr lang="en-US" altLang="zh-CN" dirty="0" err="1">
                <a:solidFill>
                  <a:srgbClr val="000000"/>
                </a:solidFill>
                <a:latin typeface="Times New Roman" pitchFamily="18" charset="0"/>
              </a:rPr>
              <a:t>gettype</a:t>
            </a:r>
            <a:r>
              <a:rPr lang="en-US" altLang="zh-CN" dirty="0">
                <a:solidFill>
                  <a:srgbClr val="000000"/>
                </a:solidFill>
                <a:latin typeface="Times New Roman" pitchFamily="18" charset="0"/>
              </a:rPr>
              <a:t>(p</a:t>
            </a:r>
            <a:r>
              <a:rPr lang="en-US" altLang="zh-CN" dirty="0" smtClean="0">
                <a:solidFill>
                  <a:srgbClr val="000000"/>
                </a:solidFill>
                <a:latin typeface="Times New Roman" pitchFamily="18" charset="0"/>
              </a:rPr>
              <a:t>)</a:t>
            </a:r>
            <a:endParaRPr lang="zh-CN" altLang="zh-CN" dirty="0">
              <a:solidFill>
                <a:srgbClr val="000000"/>
              </a:solidFill>
              <a:latin typeface="Times New Roman" pitchFamily="18" charset="0"/>
            </a:endParaRPr>
          </a:p>
          <a:p>
            <a:r>
              <a:rPr lang="en-US" altLang="zh-CN" dirty="0">
                <a:solidFill>
                  <a:srgbClr val="000000"/>
                </a:solidFill>
                <a:latin typeface="Times New Roman" pitchFamily="18" charset="0"/>
              </a:rPr>
              <a:t>(</a:t>
            </a:r>
            <a:r>
              <a:rPr lang="en-US" altLang="zh-CN" dirty="0" smtClean="0">
                <a:solidFill>
                  <a:srgbClr val="000000"/>
                </a:solidFill>
                <a:latin typeface="Times New Roman" pitchFamily="18" charset="0"/>
              </a:rPr>
              <a:t>3) </a:t>
            </a:r>
            <a:r>
              <a:rPr lang="en-US" altLang="zh-CN" dirty="0" err="1" smtClean="0">
                <a:solidFill>
                  <a:srgbClr val="000000"/>
                </a:solidFill>
                <a:latin typeface="Times New Roman" pitchFamily="18" charset="0"/>
              </a:rPr>
              <a:t>newtemp</a:t>
            </a:r>
            <a:r>
              <a:rPr lang="en-US" altLang="zh-CN" dirty="0" smtClean="0">
                <a:solidFill>
                  <a:srgbClr val="000000"/>
                </a:solidFill>
                <a:latin typeface="Times New Roman" pitchFamily="18" charset="0"/>
              </a:rPr>
              <a:t>()</a:t>
            </a:r>
            <a:endParaRPr lang="zh-CN" altLang="zh-CN" dirty="0">
              <a:solidFill>
                <a:srgbClr val="000000"/>
              </a:solidFill>
              <a:latin typeface="Times New Roman" pitchFamily="18" charset="0"/>
            </a:endParaRPr>
          </a:p>
          <a:p>
            <a:r>
              <a:rPr lang="en-US" altLang="zh-CN" dirty="0">
                <a:solidFill>
                  <a:srgbClr val="000000"/>
                </a:solidFill>
                <a:latin typeface="Times New Roman" pitchFamily="18" charset="0"/>
              </a:rPr>
              <a:t>(4) </a:t>
            </a:r>
            <a:r>
              <a:rPr lang="en-US" altLang="zh-CN" dirty="0" err="1">
                <a:solidFill>
                  <a:srgbClr val="000000"/>
                </a:solidFill>
                <a:latin typeface="Times New Roman" pitchFamily="18" charset="0"/>
              </a:rPr>
              <a:t>outcode</a:t>
            </a:r>
            <a:r>
              <a:rPr lang="en-US" altLang="zh-CN" dirty="0">
                <a:solidFill>
                  <a:srgbClr val="000000"/>
                </a:solidFill>
                <a:latin typeface="Times New Roman" pitchFamily="18" charset="0"/>
              </a:rPr>
              <a:t>(s</a:t>
            </a:r>
            <a:r>
              <a:rPr lang="en-US" altLang="zh-CN" dirty="0" smtClean="0">
                <a:solidFill>
                  <a:srgbClr val="000000"/>
                </a:solidFill>
                <a:latin typeface="Times New Roman" pitchFamily="18" charset="0"/>
              </a:rPr>
              <a:t>)</a:t>
            </a:r>
            <a:endParaRPr lang="zh-CN" altLang="en-US" dirty="0" smtClean="0">
              <a:solidFill>
                <a:srgbClr val="000000"/>
              </a:solidFill>
              <a:latin typeface="Times New Roman" pitchFamily="18" charset="0"/>
            </a:endParaRPr>
          </a:p>
        </p:txBody>
      </p:sp>
    </p:spTree>
    <p:extLst>
      <p:ext uri="{BB962C8B-B14F-4D97-AF65-F5344CB8AC3E}">
        <p14:creationId xmlns:p14="http://schemas.microsoft.com/office/powerpoint/2010/main" val="15155330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0404">
                                            <p:txEl>
                                              <p:pRg st="0" end="0"/>
                                            </p:txEl>
                                          </p:spTgt>
                                        </p:tgtEl>
                                        <p:attrNameLst>
                                          <p:attrName>style.visibility</p:attrName>
                                        </p:attrNameLst>
                                      </p:cBhvr>
                                      <p:to>
                                        <p:strVal val="visible"/>
                                      </p:to>
                                    </p:set>
                                    <p:animEffect transition="in" filter="wipe(up)">
                                      <p:cBhvr>
                                        <p:cTn id="7" dur="500"/>
                                        <p:tgtEl>
                                          <p:spTgt spid="23040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0404">
                                            <p:txEl>
                                              <p:pRg st="1" end="1"/>
                                            </p:txEl>
                                          </p:spTgt>
                                        </p:tgtEl>
                                        <p:attrNameLst>
                                          <p:attrName>style.visibility</p:attrName>
                                        </p:attrNameLst>
                                      </p:cBhvr>
                                      <p:to>
                                        <p:strVal val="visible"/>
                                      </p:to>
                                    </p:set>
                                    <p:animEffect transition="in" filter="wipe(up)">
                                      <p:cBhvr>
                                        <p:cTn id="10" dur="500"/>
                                        <p:tgtEl>
                                          <p:spTgt spid="23040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0404">
                                            <p:txEl>
                                              <p:pRg st="2" end="2"/>
                                            </p:txEl>
                                          </p:spTgt>
                                        </p:tgtEl>
                                        <p:attrNameLst>
                                          <p:attrName>style.visibility</p:attrName>
                                        </p:attrNameLst>
                                      </p:cBhvr>
                                      <p:to>
                                        <p:strVal val="visible"/>
                                      </p:to>
                                    </p:set>
                                    <p:animEffect transition="in" filter="wipe(up)">
                                      <p:cBhvr>
                                        <p:cTn id="13" dur="500"/>
                                        <p:tgtEl>
                                          <p:spTgt spid="230404">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0404">
                                            <p:txEl>
                                              <p:pRg st="3" end="3"/>
                                            </p:txEl>
                                          </p:spTgt>
                                        </p:tgtEl>
                                        <p:attrNameLst>
                                          <p:attrName>style.visibility</p:attrName>
                                        </p:attrNameLst>
                                      </p:cBhvr>
                                      <p:to>
                                        <p:strVal val="visible"/>
                                      </p:to>
                                    </p:set>
                                    <p:animEffect transition="in" filter="wipe(up)">
                                      <p:cBhvr>
                                        <p:cTn id="16" dur="500"/>
                                        <p:tgtEl>
                                          <p:spTgt spid="23040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0404">
                                            <p:txEl>
                                              <p:pRg st="4" end="4"/>
                                            </p:txEl>
                                          </p:spTgt>
                                        </p:tgtEl>
                                        <p:attrNameLst>
                                          <p:attrName>style.visibility</p:attrName>
                                        </p:attrNameLst>
                                      </p:cBhvr>
                                      <p:to>
                                        <p:strVal val="visible"/>
                                      </p:to>
                                    </p:set>
                                    <p:animEffect transition="in" filter="wipe(up)">
                                      <p:cBhvr>
                                        <p:cTn id="19" dur="500"/>
                                        <p:tgtEl>
                                          <p:spTgt spid="23040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30404">
                                            <p:txEl>
                                              <p:pRg st="5" end="5"/>
                                            </p:txEl>
                                          </p:spTgt>
                                        </p:tgtEl>
                                        <p:attrNameLst>
                                          <p:attrName>style.visibility</p:attrName>
                                        </p:attrNameLst>
                                      </p:cBhvr>
                                      <p:to>
                                        <p:strVal val="visible"/>
                                      </p:to>
                                    </p:set>
                                    <p:animEffect transition="in" filter="wipe(up)">
                                      <p:cBhvr>
                                        <p:cTn id="22" dur="500"/>
                                        <p:tgtEl>
                                          <p:spTgt spid="230404">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0404">
                                            <p:txEl>
                                              <p:pRg st="6" end="6"/>
                                            </p:txEl>
                                          </p:spTgt>
                                        </p:tgtEl>
                                        <p:attrNameLst>
                                          <p:attrName>style.visibility</p:attrName>
                                        </p:attrNameLst>
                                      </p:cBhvr>
                                      <p:to>
                                        <p:strVal val="visible"/>
                                      </p:to>
                                    </p:set>
                                    <p:animEffect transition="in" filter="wipe(up)">
                                      <p:cBhvr>
                                        <p:cTn id="25" dur="500"/>
                                        <p:tgtEl>
                                          <p:spTgt spid="230404">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30404">
                                            <p:txEl>
                                              <p:pRg st="7" end="7"/>
                                            </p:txEl>
                                          </p:spTgt>
                                        </p:tgtEl>
                                        <p:attrNameLst>
                                          <p:attrName>style.visibility</p:attrName>
                                        </p:attrNameLst>
                                      </p:cBhvr>
                                      <p:to>
                                        <p:strVal val="visible"/>
                                      </p:to>
                                    </p:set>
                                    <p:animEffect transition="in" filter="wipe(up)">
                                      <p:cBhvr>
                                        <p:cTn id="28" dur="500"/>
                                        <p:tgtEl>
                                          <p:spTgt spid="230404">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30404">
                                            <p:txEl>
                                              <p:pRg st="8" end="8"/>
                                            </p:txEl>
                                          </p:spTgt>
                                        </p:tgtEl>
                                        <p:attrNameLst>
                                          <p:attrName>style.visibility</p:attrName>
                                        </p:attrNameLst>
                                      </p:cBhvr>
                                      <p:to>
                                        <p:strVal val="visible"/>
                                      </p:to>
                                    </p:set>
                                    <p:animEffect transition="in" filter="wipe(up)">
                                      <p:cBhvr>
                                        <p:cTn id="31" dur="500"/>
                                        <p:tgtEl>
                                          <p:spTgt spid="230404">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arn(inVertic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30402"/>
                                        </p:tgtEl>
                                        <p:attrNameLst>
                                          <p:attrName>style.visibility</p:attrName>
                                        </p:attrNameLst>
                                      </p:cBhvr>
                                      <p:to>
                                        <p:strVal val="visible"/>
                                      </p:to>
                                    </p:set>
                                    <p:animEffect transition="in" filter="box(out)">
                                      <p:cBhvr>
                                        <p:cTn id="58" dur="500"/>
                                        <p:tgtEl>
                                          <p:spTgt spid="23040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arn(inVertical)">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3" grpId="0" animBg="1"/>
      <p:bldP spid="230402" grpId="0" animBg="1"/>
      <p:bldP spid="230404" grpId="0" build="p" autoUpdateAnimBg="0"/>
      <p:bldP spid="2" grpId="0" animBg="1"/>
      <p:bldP spid="7" grpId="0" animBg="1"/>
      <p:bldP spid="8" grpId="0" animBg="1"/>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3498161-978D-4E54-A884-433CCF4FB993}" type="slidenum">
              <a:rPr lang="en-US" altLang="zh-CN">
                <a:solidFill>
                  <a:srgbClr val="000000"/>
                </a:solidFill>
              </a:rPr>
              <a:pPr/>
              <a:t>88</a:t>
            </a:fld>
            <a:endParaRPr lang="en-US" altLang="zh-CN">
              <a:solidFill>
                <a:srgbClr val="000000"/>
              </a:solidFill>
            </a:endParaRPr>
          </a:p>
        </p:txBody>
      </p:sp>
      <p:sp>
        <p:nvSpPr>
          <p:cNvPr id="350211" name="Rectangle 3"/>
          <p:cNvSpPr>
            <a:spLocks noGrp="1" noChangeArrowheads="1"/>
          </p:cNvSpPr>
          <p:nvPr>
            <p:ph type="title"/>
          </p:nvPr>
        </p:nvSpPr>
        <p:spPr/>
        <p:txBody>
          <a:bodyPr/>
          <a:lstStyle/>
          <a:p>
            <a:r>
              <a:rPr lang="zh-CN" altLang="en-US" dirty="0" smtClean="0">
                <a:latin typeface="Verdana" pitchFamily="34" charset="0"/>
              </a:rPr>
              <a:t>仅</a:t>
            </a:r>
            <a:r>
              <a:rPr lang="zh-CN" altLang="en-US" dirty="0">
                <a:latin typeface="Verdana" pitchFamily="34" charset="0"/>
              </a:rPr>
              <a:t>涉及简单变量的赋值语句</a:t>
            </a:r>
          </a:p>
        </p:txBody>
      </p:sp>
      <p:sp>
        <p:nvSpPr>
          <p:cNvPr id="350213" name="Rectangle 5"/>
          <p:cNvSpPr>
            <a:spLocks noChangeArrowheads="1"/>
          </p:cNvSpPr>
          <p:nvPr/>
        </p:nvSpPr>
        <p:spPr bwMode="auto">
          <a:xfrm>
            <a:off x="385763" y="1358899"/>
            <a:ext cx="7967662" cy="481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en-US" sz="3200" dirty="0">
                <a:solidFill>
                  <a:srgbClr val="FF3300"/>
                </a:solidFill>
                <a:latin typeface="Times New Roman" pitchFamily="18" charset="0"/>
                <a:cs typeface="Times New Roman" panose="02020603050405020304" pitchFamily="18" charset="0"/>
              </a:rPr>
              <a:t>文法</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S</a:t>
            </a:r>
            <a:r>
              <a:rPr lang="en-US" altLang="zh-CN" sz="2800" dirty="0">
                <a:solidFill>
                  <a:srgbClr val="000000"/>
                </a:solidFill>
                <a:latin typeface="Times New Roman" pitchFamily="18" charset="0"/>
                <a:cs typeface="Times New Roman" panose="02020603050405020304" pitchFamily="18" charset="0"/>
                <a:sym typeface="Symbol" pitchFamily="18" charset="2"/>
              </a:rPr>
              <a:t> id:=E</a:t>
            </a:r>
            <a:endParaRPr lang="en-US" altLang="zh-CN" sz="3200" dirty="0">
              <a:solidFill>
                <a:srgbClr val="000000"/>
              </a:solidFill>
              <a:latin typeface="Times New Roman" pitchFamily="18" charset="0"/>
              <a:cs typeface="Times New Roman" panose="02020603050405020304" pitchFamily="18" charset="0"/>
            </a:endParaRP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E</a:t>
            </a:r>
            <a:r>
              <a:rPr lang="en-US" altLang="zh-CN" sz="2800" dirty="0">
                <a:solidFill>
                  <a:srgbClr val="000000"/>
                </a:solidFill>
                <a:latin typeface="Times New Roman" pitchFamily="18" charset="0"/>
                <a:cs typeface="Times New Roman" panose="02020603050405020304" pitchFamily="18" charset="0"/>
                <a:sym typeface="Symbol" pitchFamily="18" charset="2"/>
              </a:rPr>
              <a:t> E</a:t>
            </a:r>
            <a:r>
              <a:rPr lang="en-US" altLang="zh-CN" sz="2800" baseline="-25000" dirty="0">
                <a:solidFill>
                  <a:srgbClr val="000000"/>
                </a:solidFill>
                <a:latin typeface="Times New Roman" pitchFamily="18" charset="0"/>
                <a:cs typeface="Times New Roman" panose="02020603050405020304" pitchFamily="18" charset="0"/>
                <a:sym typeface="Symbol" pitchFamily="18" charset="2"/>
              </a:rPr>
              <a:t>1 </a:t>
            </a:r>
            <a:r>
              <a:rPr lang="en-US" altLang="zh-CN" sz="2800" dirty="0">
                <a:solidFill>
                  <a:srgbClr val="000000"/>
                </a:solidFill>
                <a:latin typeface="Times New Roman" pitchFamily="18" charset="0"/>
                <a:cs typeface="Times New Roman" panose="02020603050405020304" pitchFamily="18" charset="0"/>
                <a:sym typeface="Symbol" pitchFamily="18" charset="2"/>
              </a:rPr>
              <a:t>+ E</a:t>
            </a:r>
            <a:r>
              <a:rPr lang="en-US" altLang="zh-CN" sz="2800" baseline="-25000" dirty="0">
                <a:solidFill>
                  <a:srgbClr val="000000"/>
                </a:solidFill>
                <a:latin typeface="Times New Roman" pitchFamily="18" charset="0"/>
                <a:cs typeface="Times New Roman" panose="02020603050405020304" pitchFamily="18" charset="0"/>
                <a:sym typeface="Symbol" pitchFamily="18" charset="2"/>
              </a:rPr>
              <a:t>2</a:t>
            </a:r>
            <a:endParaRPr lang="en-US" altLang="zh-CN" sz="2800" dirty="0">
              <a:solidFill>
                <a:srgbClr val="000000"/>
              </a:solidFill>
              <a:latin typeface="Times New Roman" pitchFamily="18" charset="0"/>
              <a:cs typeface="Times New Roman" panose="02020603050405020304" pitchFamily="18" charset="0"/>
            </a:endParaRP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E</a:t>
            </a:r>
            <a:r>
              <a:rPr lang="en-US" altLang="zh-CN" sz="2800" dirty="0">
                <a:solidFill>
                  <a:srgbClr val="000000"/>
                </a:solidFill>
                <a:latin typeface="Times New Roman" pitchFamily="18" charset="0"/>
                <a:cs typeface="Times New Roman" panose="02020603050405020304" pitchFamily="18" charset="0"/>
                <a:sym typeface="Symbol" pitchFamily="18" charset="2"/>
              </a:rPr>
              <a:t> E</a:t>
            </a:r>
            <a:r>
              <a:rPr lang="en-US" altLang="zh-CN" sz="2800" baseline="-25000" dirty="0">
                <a:solidFill>
                  <a:srgbClr val="000000"/>
                </a:solidFill>
                <a:latin typeface="Times New Roman" pitchFamily="18" charset="0"/>
                <a:cs typeface="Times New Roman" panose="02020603050405020304" pitchFamily="18" charset="0"/>
                <a:sym typeface="Symbol" pitchFamily="18" charset="2"/>
              </a:rPr>
              <a:t>1 </a:t>
            </a:r>
            <a:r>
              <a:rPr lang="en-US" altLang="zh-CN" sz="2800" dirty="0">
                <a:solidFill>
                  <a:srgbClr val="000000"/>
                </a:solidFill>
                <a:latin typeface="Times New Roman" pitchFamily="18" charset="0"/>
                <a:cs typeface="Times New Roman" panose="02020603050405020304" pitchFamily="18" charset="0"/>
                <a:sym typeface="Symbol" pitchFamily="18" charset="2"/>
              </a:rPr>
              <a:t>* E</a:t>
            </a:r>
            <a:r>
              <a:rPr lang="en-US" altLang="zh-CN" sz="2800" baseline="-25000" dirty="0">
                <a:solidFill>
                  <a:srgbClr val="000000"/>
                </a:solidFill>
                <a:latin typeface="Times New Roman" pitchFamily="18" charset="0"/>
                <a:cs typeface="Times New Roman" panose="02020603050405020304" pitchFamily="18" charset="0"/>
                <a:sym typeface="Symbol" pitchFamily="18" charset="2"/>
              </a:rPr>
              <a:t>2</a:t>
            </a:r>
            <a:r>
              <a:rPr lang="en-US" altLang="zh-CN" sz="2800" dirty="0">
                <a:solidFill>
                  <a:srgbClr val="000000"/>
                </a:solidFill>
                <a:latin typeface="Times New Roman" pitchFamily="18" charset="0"/>
                <a:cs typeface="Times New Roman" panose="02020603050405020304" pitchFamily="18" charset="0"/>
              </a:rPr>
              <a:t> </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E</a:t>
            </a:r>
            <a:r>
              <a:rPr lang="en-US" altLang="zh-CN" sz="2800" dirty="0">
                <a:solidFill>
                  <a:srgbClr val="000000"/>
                </a:solidFill>
                <a:latin typeface="Times New Roman" pitchFamily="18" charset="0"/>
                <a:cs typeface="Times New Roman" panose="02020603050405020304" pitchFamily="18" charset="0"/>
                <a:sym typeface="Symbol" pitchFamily="18" charset="2"/>
              </a:rPr>
              <a:t> </a:t>
            </a:r>
            <a:r>
              <a:rPr lang="en-US" altLang="zh-CN" sz="2800" dirty="0">
                <a:solidFill>
                  <a:srgbClr val="000000"/>
                </a:solidFill>
                <a:latin typeface="Times New Roman" pitchFamily="18" charset="0"/>
                <a:cs typeface="Times New Roman" panose="02020603050405020304" pitchFamily="18" charset="0"/>
              </a:rPr>
              <a:t>-E</a:t>
            </a:r>
            <a:r>
              <a:rPr lang="en-US" altLang="zh-CN" sz="2800" baseline="-25000" dirty="0">
                <a:solidFill>
                  <a:srgbClr val="000000"/>
                </a:solidFill>
                <a:latin typeface="Times New Roman" pitchFamily="18" charset="0"/>
                <a:cs typeface="Times New Roman" panose="02020603050405020304" pitchFamily="18" charset="0"/>
                <a:sym typeface="Symbol" pitchFamily="18" charset="2"/>
              </a:rPr>
              <a:t>1</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E</a:t>
            </a:r>
            <a:r>
              <a:rPr lang="en-US" altLang="zh-CN" sz="2800" dirty="0">
                <a:solidFill>
                  <a:srgbClr val="000000"/>
                </a:solidFill>
                <a:latin typeface="Times New Roman" pitchFamily="18" charset="0"/>
                <a:cs typeface="Times New Roman" panose="02020603050405020304" pitchFamily="18" charset="0"/>
                <a:sym typeface="Symbol" pitchFamily="18" charset="2"/>
              </a:rPr>
              <a:t> (E</a:t>
            </a:r>
            <a:r>
              <a:rPr lang="en-US" altLang="zh-CN" sz="2800" baseline="-25000" dirty="0">
                <a:solidFill>
                  <a:srgbClr val="000000"/>
                </a:solidFill>
                <a:latin typeface="Times New Roman" pitchFamily="18" charset="0"/>
                <a:cs typeface="Times New Roman" panose="02020603050405020304" pitchFamily="18" charset="0"/>
                <a:sym typeface="Symbol" pitchFamily="18" charset="2"/>
              </a:rPr>
              <a:t>1</a:t>
            </a:r>
            <a:r>
              <a:rPr lang="en-US" altLang="zh-CN" sz="2800" dirty="0">
                <a:solidFill>
                  <a:srgbClr val="000000"/>
                </a:solidFill>
                <a:latin typeface="Times New Roman" pitchFamily="18" charset="0"/>
                <a:cs typeface="Times New Roman" panose="02020603050405020304" pitchFamily="18" charset="0"/>
                <a:sym typeface="Symbol" pitchFamily="18" charset="2"/>
              </a:rPr>
              <a:t>)</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E</a:t>
            </a:r>
            <a:r>
              <a:rPr lang="en-US" altLang="zh-CN" sz="2800" dirty="0">
                <a:solidFill>
                  <a:srgbClr val="000000"/>
                </a:solidFill>
                <a:latin typeface="Times New Roman" pitchFamily="18" charset="0"/>
                <a:cs typeface="Times New Roman" panose="02020603050405020304" pitchFamily="18" charset="0"/>
                <a:sym typeface="Symbol" pitchFamily="18" charset="2"/>
              </a:rPr>
              <a:t> </a:t>
            </a:r>
            <a:r>
              <a:rPr lang="en-US" altLang="zh-CN" sz="2800" dirty="0" smtClean="0">
                <a:solidFill>
                  <a:srgbClr val="000000"/>
                </a:solidFill>
                <a:latin typeface="Times New Roman" pitchFamily="18" charset="0"/>
                <a:cs typeface="Times New Roman" panose="02020603050405020304" pitchFamily="18" charset="0"/>
              </a:rPr>
              <a:t>id</a:t>
            </a: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E</a:t>
            </a:r>
            <a:r>
              <a:rPr lang="en-US" altLang="zh-CN" sz="2800" dirty="0">
                <a:solidFill>
                  <a:srgbClr val="000000"/>
                </a:solidFill>
                <a:latin typeface="Times New Roman" pitchFamily="18" charset="0"/>
                <a:cs typeface="Times New Roman" panose="02020603050405020304" pitchFamily="18" charset="0"/>
                <a:sym typeface="Symbol" pitchFamily="18" charset="2"/>
              </a:rPr>
              <a:t> </a:t>
            </a:r>
            <a:r>
              <a:rPr lang="en-US" altLang="zh-CN" sz="2800" dirty="0" err="1" smtClean="0">
                <a:solidFill>
                  <a:srgbClr val="000000"/>
                </a:solidFill>
                <a:latin typeface="Times New Roman" pitchFamily="18" charset="0"/>
                <a:cs typeface="Times New Roman" panose="02020603050405020304" pitchFamily="18" charset="0"/>
                <a:sym typeface="Symbol" pitchFamily="18" charset="2"/>
              </a:rPr>
              <a:t>num</a:t>
            </a:r>
            <a:endParaRPr lang="en-US" altLang="zh-CN" sz="2800" dirty="0">
              <a:solidFill>
                <a:srgbClr val="000000"/>
              </a:solidFill>
              <a:latin typeface="Times New Roman" pitchFamily="18" charset="0"/>
              <a:cs typeface="Times New Roman" panose="02020603050405020304" pitchFamily="18" charset="0"/>
            </a:endParaRPr>
          </a:p>
          <a:p>
            <a:pPr marL="742950" lvl="1" indent="-285750">
              <a:spcBef>
                <a:spcPct val="20000"/>
              </a:spcBef>
            </a:pPr>
            <a:r>
              <a:rPr lang="en-US" altLang="zh-CN" sz="2800" dirty="0">
                <a:solidFill>
                  <a:srgbClr val="000000"/>
                </a:solidFill>
                <a:latin typeface="Times New Roman" pitchFamily="18" charset="0"/>
                <a:cs typeface="Times New Roman" panose="02020603050405020304" pitchFamily="18" charset="0"/>
              </a:rPr>
              <a:t>E</a:t>
            </a:r>
            <a:r>
              <a:rPr lang="en-US" altLang="zh-CN" sz="2800" dirty="0">
                <a:solidFill>
                  <a:srgbClr val="000000"/>
                </a:solidFill>
                <a:latin typeface="Times New Roman" pitchFamily="18" charset="0"/>
                <a:cs typeface="Times New Roman" panose="02020603050405020304" pitchFamily="18" charset="0"/>
                <a:sym typeface="Symbol" pitchFamily="18" charset="2"/>
              </a:rPr>
              <a:t> </a:t>
            </a:r>
            <a:r>
              <a:rPr lang="en-US" altLang="zh-CN" sz="2800" dirty="0" err="1" smtClean="0">
                <a:solidFill>
                  <a:srgbClr val="000000"/>
                </a:solidFill>
                <a:latin typeface="Times New Roman" pitchFamily="18" charset="0"/>
                <a:cs typeface="Times New Roman" panose="02020603050405020304" pitchFamily="18" charset="0"/>
                <a:sym typeface="Symbol" pitchFamily="18" charset="2"/>
              </a:rPr>
              <a:t>num.num</a:t>
            </a:r>
            <a:endParaRPr lang="en-US" altLang="zh-CN" sz="2800" dirty="0">
              <a:solidFill>
                <a:srgbClr val="000000"/>
              </a:solidFill>
              <a:latin typeface="Times New Roman" pitchFamily="18" charset="0"/>
              <a:cs typeface="Times New Roman" panose="02020603050405020304" pitchFamily="18" charset="0"/>
            </a:endParaRPr>
          </a:p>
        </p:txBody>
      </p:sp>
      <p:sp>
        <p:nvSpPr>
          <p:cNvPr id="350214" name="Rectangle 6"/>
          <p:cNvSpPr>
            <a:spLocks noChangeArrowheads="1"/>
          </p:cNvSpPr>
          <p:nvPr/>
        </p:nvSpPr>
        <p:spPr bwMode="auto">
          <a:xfrm>
            <a:off x="4257675" y="2033589"/>
            <a:ext cx="4495800" cy="139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en-US" sz="2800" dirty="0" smtClean="0">
                <a:solidFill>
                  <a:srgbClr val="000000"/>
                </a:solidFill>
                <a:latin typeface="Times New Roman" pitchFamily="18" charset="0"/>
                <a:cs typeface="Times New Roman" panose="02020603050405020304" pitchFamily="18" charset="0"/>
              </a:rPr>
              <a:t>属性 </a:t>
            </a:r>
            <a:r>
              <a:rPr lang="en-US" altLang="zh-CN" sz="2800" dirty="0" err="1" smtClean="0">
                <a:solidFill>
                  <a:srgbClr val="000000"/>
                </a:solidFill>
                <a:latin typeface="Times New Roman" pitchFamily="18" charset="0"/>
                <a:cs typeface="Times New Roman" panose="02020603050405020304" pitchFamily="18" charset="0"/>
              </a:rPr>
              <a:t>E.entry</a:t>
            </a:r>
            <a:r>
              <a:rPr lang="zh-CN" altLang="en-US" sz="2800" dirty="0" smtClean="0">
                <a:solidFill>
                  <a:srgbClr val="000000"/>
                </a:solidFill>
                <a:latin typeface="Times New Roman" pitchFamily="18" charset="0"/>
                <a:cs typeface="Times New Roman" panose="02020603050405020304" pitchFamily="18" charset="0"/>
              </a:rPr>
              <a:t>：</a:t>
            </a:r>
            <a:r>
              <a:rPr lang="en-US" altLang="zh-CN" sz="2800" dirty="0" smtClean="0">
                <a:solidFill>
                  <a:srgbClr val="000000"/>
                </a:solidFill>
                <a:latin typeface="Times New Roman" pitchFamily="18" charset="0"/>
                <a:cs typeface="Times New Roman" panose="02020603050405020304" pitchFamily="18" charset="0"/>
              </a:rPr>
              <a:t/>
            </a:r>
            <a:br>
              <a:rPr lang="en-US" altLang="zh-CN" sz="2800" dirty="0" smtClean="0">
                <a:solidFill>
                  <a:srgbClr val="000000"/>
                </a:solidFill>
                <a:latin typeface="Times New Roman" pitchFamily="18" charset="0"/>
                <a:cs typeface="Times New Roman" panose="02020603050405020304" pitchFamily="18" charset="0"/>
              </a:rPr>
            </a:br>
            <a:r>
              <a:rPr lang="zh-CN" altLang="zh-CN" sz="2800" dirty="0" smtClean="0">
                <a:solidFill>
                  <a:srgbClr val="000000"/>
                </a:solidFill>
                <a:latin typeface="Times New Roman" pitchFamily="18" charset="0"/>
                <a:cs typeface="Times New Roman" panose="02020603050405020304" pitchFamily="18" charset="0"/>
              </a:rPr>
              <a:t>记录与</a:t>
            </a:r>
            <a:r>
              <a:rPr lang="en-US" altLang="zh-CN" sz="2800" dirty="0" smtClean="0">
                <a:solidFill>
                  <a:srgbClr val="000000"/>
                </a:solidFill>
                <a:latin typeface="Times New Roman" pitchFamily="18" charset="0"/>
                <a:cs typeface="Times New Roman" panose="02020603050405020304" pitchFamily="18" charset="0"/>
              </a:rPr>
              <a:t>E</a:t>
            </a:r>
            <a:r>
              <a:rPr lang="zh-CN" altLang="zh-CN" sz="2800" dirty="0" smtClean="0">
                <a:solidFill>
                  <a:srgbClr val="000000"/>
                </a:solidFill>
                <a:latin typeface="Times New Roman" pitchFamily="18" charset="0"/>
                <a:cs typeface="Times New Roman" panose="02020603050405020304" pitchFamily="18" charset="0"/>
              </a:rPr>
              <a:t>相应</a:t>
            </a:r>
            <a:r>
              <a:rPr lang="zh-CN" altLang="zh-CN" sz="2800" dirty="0">
                <a:solidFill>
                  <a:srgbClr val="000000"/>
                </a:solidFill>
                <a:latin typeface="Times New Roman" pitchFamily="18" charset="0"/>
                <a:cs typeface="Times New Roman" panose="02020603050405020304" pitchFamily="18" charset="0"/>
              </a:rPr>
              <a:t>的临时变量在符号表中的表项位置</a:t>
            </a:r>
            <a:endParaRPr lang="en-US" altLang="zh-CN" sz="2800" dirty="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86412164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0213">
                                            <p:txEl>
                                              <p:pRg st="0" end="0"/>
                                            </p:txEl>
                                          </p:spTgt>
                                        </p:tgtEl>
                                        <p:attrNameLst>
                                          <p:attrName>style.visibility</p:attrName>
                                        </p:attrNameLst>
                                      </p:cBhvr>
                                      <p:to>
                                        <p:strVal val="visible"/>
                                      </p:to>
                                    </p:set>
                                    <p:animEffect transition="in" filter="wipe(up)">
                                      <p:cBhvr>
                                        <p:cTn id="7" dur="500"/>
                                        <p:tgtEl>
                                          <p:spTgt spid="35021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50213">
                                            <p:txEl>
                                              <p:pRg st="1" end="1"/>
                                            </p:txEl>
                                          </p:spTgt>
                                        </p:tgtEl>
                                        <p:attrNameLst>
                                          <p:attrName>style.visibility</p:attrName>
                                        </p:attrNameLst>
                                      </p:cBhvr>
                                      <p:to>
                                        <p:strVal val="visible"/>
                                      </p:to>
                                    </p:set>
                                    <p:animEffect transition="in" filter="wipe(up)">
                                      <p:cBhvr>
                                        <p:cTn id="10" dur="500"/>
                                        <p:tgtEl>
                                          <p:spTgt spid="35021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50213">
                                            <p:txEl>
                                              <p:pRg st="2" end="2"/>
                                            </p:txEl>
                                          </p:spTgt>
                                        </p:tgtEl>
                                        <p:attrNameLst>
                                          <p:attrName>style.visibility</p:attrName>
                                        </p:attrNameLst>
                                      </p:cBhvr>
                                      <p:to>
                                        <p:strVal val="visible"/>
                                      </p:to>
                                    </p:set>
                                    <p:animEffect transition="in" filter="wipe(up)">
                                      <p:cBhvr>
                                        <p:cTn id="13" dur="500"/>
                                        <p:tgtEl>
                                          <p:spTgt spid="35021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50213">
                                            <p:txEl>
                                              <p:pRg st="3" end="3"/>
                                            </p:txEl>
                                          </p:spTgt>
                                        </p:tgtEl>
                                        <p:attrNameLst>
                                          <p:attrName>style.visibility</p:attrName>
                                        </p:attrNameLst>
                                      </p:cBhvr>
                                      <p:to>
                                        <p:strVal val="visible"/>
                                      </p:to>
                                    </p:set>
                                    <p:animEffect transition="in" filter="wipe(up)">
                                      <p:cBhvr>
                                        <p:cTn id="16" dur="500"/>
                                        <p:tgtEl>
                                          <p:spTgt spid="35021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0213">
                                            <p:txEl>
                                              <p:pRg st="4" end="4"/>
                                            </p:txEl>
                                          </p:spTgt>
                                        </p:tgtEl>
                                        <p:attrNameLst>
                                          <p:attrName>style.visibility</p:attrName>
                                        </p:attrNameLst>
                                      </p:cBhvr>
                                      <p:to>
                                        <p:strVal val="visible"/>
                                      </p:to>
                                    </p:set>
                                    <p:animEffect transition="in" filter="wipe(up)">
                                      <p:cBhvr>
                                        <p:cTn id="19" dur="500"/>
                                        <p:tgtEl>
                                          <p:spTgt spid="35021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50213">
                                            <p:txEl>
                                              <p:pRg st="5" end="5"/>
                                            </p:txEl>
                                          </p:spTgt>
                                        </p:tgtEl>
                                        <p:attrNameLst>
                                          <p:attrName>style.visibility</p:attrName>
                                        </p:attrNameLst>
                                      </p:cBhvr>
                                      <p:to>
                                        <p:strVal val="visible"/>
                                      </p:to>
                                    </p:set>
                                    <p:animEffect transition="in" filter="wipe(up)">
                                      <p:cBhvr>
                                        <p:cTn id="22" dur="500"/>
                                        <p:tgtEl>
                                          <p:spTgt spid="35021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50213">
                                            <p:txEl>
                                              <p:pRg st="6" end="6"/>
                                            </p:txEl>
                                          </p:spTgt>
                                        </p:tgtEl>
                                        <p:attrNameLst>
                                          <p:attrName>style.visibility</p:attrName>
                                        </p:attrNameLst>
                                      </p:cBhvr>
                                      <p:to>
                                        <p:strVal val="visible"/>
                                      </p:to>
                                    </p:set>
                                    <p:animEffect transition="in" filter="wipe(up)">
                                      <p:cBhvr>
                                        <p:cTn id="25" dur="500"/>
                                        <p:tgtEl>
                                          <p:spTgt spid="35021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50213">
                                            <p:txEl>
                                              <p:pRg st="7" end="7"/>
                                            </p:txEl>
                                          </p:spTgt>
                                        </p:tgtEl>
                                        <p:attrNameLst>
                                          <p:attrName>style.visibility</p:attrName>
                                        </p:attrNameLst>
                                      </p:cBhvr>
                                      <p:to>
                                        <p:strVal val="visible"/>
                                      </p:to>
                                    </p:set>
                                    <p:animEffect transition="in" filter="wipe(up)">
                                      <p:cBhvr>
                                        <p:cTn id="28" dur="500"/>
                                        <p:tgtEl>
                                          <p:spTgt spid="35021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50213">
                                            <p:txEl>
                                              <p:pRg st="8" end="8"/>
                                            </p:txEl>
                                          </p:spTgt>
                                        </p:tgtEl>
                                        <p:attrNameLst>
                                          <p:attrName>style.visibility</p:attrName>
                                        </p:attrNameLst>
                                      </p:cBhvr>
                                      <p:to>
                                        <p:strVal val="visible"/>
                                      </p:to>
                                    </p:set>
                                    <p:animEffect transition="in" filter="wipe(up)">
                                      <p:cBhvr>
                                        <p:cTn id="31" dur="500"/>
                                        <p:tgtEl>
                                          <p:spTgt spid="35021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0214">
                                            <p:txEl>
                                              <p:pRg st="0" end="0"/>
                                            </p:txEl>
                                          </p:spTgt>
                                        </p:tgtEl>
                                        <p:attrNameLst>
                                          <p:attrName>style.visibility</p:attrName>
                                        </p:attrNameLst>
                                      </p:cBhvr>
                                      <p:to>
                                        <p:strVal val="visible"/>
                                      </p:to>
                                    </p:set>
                                    <p:animEffect transition="in" filter="wipe(left)">
                                      <p:cBhvr>
                                        <p:cTn id="36" dur="500"/>
                                        <p:tgtEl>
                                          <p:spTgt spid="350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3" grpId="0" build="p" autoUpdateAnimBg="0"/>
      <p:bldP spid="350214"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E715C313-0A23-45B6-9413-A551C7C17676}" type="slidenum">
              <a:rPr lang="en-US" altLang="zh-CN">
                <a:solidFill>
                  <a:srgbClr val="000000"/>
                </a:solidFill>
              </a:rPr>
              <a:pPr/>
              <a:t>89</a:t>
            </a:fld>
            <a:endParaRPr lang="en-US" altLang="zh-CN">
              <a:solidFill>
                <a:srgbClr val="000000"/>
              </a:solidFill>
            </a:endParaRPr>
          </a:p>
        </p:txBody>
      </p:sp>
      <p:sp>
        <p:nvSpPr>
          <p:cNvPr id="232450" name="Rectangle 2"/>
          <p:cNvSpPr>
            <a:spLocks noChangeArrowheads="1"/>
          </p:cNvSpPr>
          <p:nvPr/>
        </p:nvSpPr>
        <p:spPr bwMode="auto">
          <a:xfrm>
            <a:off x="296863" y="1052513"/>
            <a:ext cx="1682750"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sp>
        <p:nvSpPr>
          <p:cNvPr id="232451" name="Rectangle 3"/>
          <p:cNvSpPr>
            <a:spLocks noChangeArrowheads="1"/>
          </p:cNvSpPr>
          <p:nvPr/>
        </p:nvSpPr>
        <p:spPr bwMode="auto">
          <a:xfrm>
            <a:off x="296863" y="2420938"/>
            <a:ext cx="1682750"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sp>
        <p:nvSpPr>
          <p:cNvPr id="232452" name="Rectangle 4"/>
          <p:cNvSpPr>
            <a:spLocks noChangeArrowheads="1"/>
          </p:cNvSpPr>
          <p:nvPr/>
        </p:nvSpPr>
        <p:spPr bwMode="auto">
          <a:xfrm>
            <a:off x="296863" y="3284538"/>
            <a:ext cx="1682750"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sp>
        <p:nvSpPr>
          <p:cNvPr id="232453" name="Rectangle 5"/>
          <p:cNvSpPr>
            <a:spLocks noChangeArrowheads="1"/>
          </p:cNvSpPr>
          <p:nvPr/>
        </p:nvSpPr>
        <p:spPr bwMode="auto">
          <a:xfrm>
            <a:off x="363538" y="4149725"/>
            <a:ext cx="1328737"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sp>
        <p:nvSpPr>
          <p:cNvPr id="232454" name="Rectangle 6"/>
          <p:cNvSpPr>
            <a:spLocks noChangeArrowheads="1"/>
          </p:cNvSpPr>
          <p:nvPr/>
        </p:nvSpPr>
        <p:spPr bwMode="auto">
          <a:xfrm>
            <a:off x="363538" y="5013325"/>
            <a:ext cx="1328737"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sp>
        <p:nvSpPr>
          <p:cNvPr id="232455" name="Rectangle 7"/>
          <p:cNvSpPr>
            <a:spLocks noChangeArrowheads="1"/>
          </p:cNvSpPr>
          <p:nvPr/>
        </p:nvSpPr>
        <p:spPr bwMode="auto">
          <a:xfrm>
            <a:off x="363538" y="5518150"/>
            <a:ext cx="1328737" cy="431800"/>
          </a:xfrm>
          <a:prstGeom prst="rect">
            <a:avLst/>
          </a:prstGeom>
          <a:solidFill>
            <a:srgbClr val="FFFF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cs typeface="Times New Roman" panose="02020603050405020304" pitchFamily="18" charset="0"/>
            </a:endParaRPr>
          </a:p>
        </p:txBody>
      </p:sp>
      <p:sp>
        <p:nvSpPr>
          <p:cNvPr id="232456" name="Rectangle 8"/>
          <p:cNvSpPr>
            <a:spLocks noGrp="1" noChangeArrowheads="1"/>
          </p:cNvSpPr>
          <p:nvPr>
            <p:ph type="title"/>
          </p:nvPr>
        </p:nvSpPr>
        <p:spPr>
          <a:xfrm>
            <a:off x="304800" y="152400"/>
            <a:ext cx="8610600" cy="614363"/>
          </a:xfrm>
        </p:spPr>
        <p:txBody>
          <a:bodyPr/>
          <a:lstStyle/>
          <a:p>
            <a:r>
              <a:rPr lang="zh-CN" altLang="en-US" sz="3600" dirty="0"/>
              <a:t>翻译</a:t>
            </a:r>
            <a:r>
              <a:rPr lang="zh-CN" altLang="en-US" sz="3600" dirty="0" smtClean="0"/>
              <a:t>方</a:t>
            </a:r>
            <a:r>
              <a:rPr lang="zh-CN" altLang="en-US" sz="3600" dirty="0" smtClean="0"/>
              <a:t>案</a:t>
            </a:r>
            <a:endParaRPr lang="en-US" altLang="zh-CN" sz="3600" dirty="0"/>
          </a:p>
        </p:txBody>
      </p:sp>
      <p:sp>
        <p:nvSpPr>
          <p:cNvPr id="232457" name="Rectangle 9"/>
          <p:cNvSpPr>
            <a:spLocks noGrp="1" noChangeArrowheads="1"/>
          </p:cNvSpPr>
          <p:nvPr>
            <p:ph type="body" idx="1"/>
          </p:nvPr>
        </p:nvSpPr>
        <p:spPr>
          <a:xfrm>
            <a:off x="395288" y="1069975"/>
            <a:ext cx="3124200" cy="4968875"/>
          </a:xfrm>
        </p:spPr>
        <p:txBody>
          <a:bodyPr/>
          <a:lstStyle/>
          <a:p>
            <a:pPr>
              <a:buFont typeface="Monotype Sorts" pitchFamily="2" charset="2"/>
              <a:buNone/>
            </a:pPr>
            <a:r>
              <a:rPr lang="en-US" altLang="zh-CN" sz="2400" dirty="0" err="1">
                <a:latin typeface="Times New Roman" panose="02020603050405020304" pitchFamily="18" charset="0"/>
                <a:cs typeface="Times New Roman" panose="02020603050405020304" pitchFamily="18" charset="0"/>
              </a:rPr>
              <a:t>S</a:t>
            </a:r>
            <a:r>
              <a:rPr lang="en-US" altLang="zh-CN" sz="2400" dirty="0" err="1">
                <a:latin typeface="Times New Roman" panose="02020603050405020304" pitchFamily="18" charset="0"/>
                <a:cs typeface="Times New Roman" panose="02020603050405020304" pitchFamily="18" charset="0"/>
                <a:sym typeface="Symbol" pitchFamily="18" charset="2"/>
              </a:rPr>
              <a:t></a:t>
            </a:r>
            <a:r>
              <a:rPr lang="en-US" altLang="zh-CN" sz="2400" dirty="0" err="1">
                <a:latin typeface="Times New Roman" panose="02020603050405020304" pitchFamily="18" charset="0"/>
                <a:cs typeface="Times New Roman" panose="02020603050405020304" pitchFamily="18" charset="0"/>
              </a:rPr>
              <a:t>id</a:t>
            </a:r>
            <a:r>
              <a:rPr lang="en-US" altLang="zh-CN" sz="2400" dirty="0">
                <a:latin typeface="Times New Roman" panose="02020603050405020304" pitchFamily="18" charset="0"/>
                <a:cs typeface="Times New Roman" panose="02020603050405020304" pitchFamily="18" charset="0"/>
              </a:rPr>
              <a:t>:=E 	</a:t>
            </a:r>
          </a:p>
          <a:p>
            <a:pPr marL="819150" lvl="1">
              <a:buFontTx/>
              <a:buNone/>
            </a:pPr>
            <a:r>
              <a:rPr lang="en-US" altLang="zh-CN" dirty="0">
                <a:latin typeface="Times New Roman" panose="02020603050405020304" pitchFamily="18" charset="0"/>
                <a:cs typeface="Times New Roman" panose="02020603050405020304" pitchFamily="18" charset="0"/>
              </a:rPr>
              <a:t>	</a:t>
            </a:r>
          </a:p>
          <a:p>
            <a:pPr marL="819150" lvl="1">
              <a:buFontTx/>
              <a:buNone/>
            </a:pPr>
            <a:r>
              <a:rPr lang="en-US" altLang="zh-CN"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rPr>
              <a:t>E</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+E</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p>
          <a:p>
            <a:pPr marL="819150" lvl="1">
              <a:buFontTx/>
              <a:buNone/>
            </a:pPr>
            <a:r>
              <a:rPr lang="en-US" altLang="zh-CN"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rPr>
              <a:t>E</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*E</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p>
          <a:p>
            <a:pPr marL="819150" lvl="1">
              <a:buFontTx/>
              <a:buNone/>
            </a:pPr>
            <a:r>
              <a:rPr lang="en-US" altLang="zh-CN"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rPr>
              <a:t>-E</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p>
          <a:p>
            <a:pPr marL="819150" lvl="1">
              <a:buFontTx/>
              <a:buNone/>
            </a:pPr>
            <a:r>
              <a:rPr lang="en-US" altLang="zh-CN"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rPr>
              <a:t>(E</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CN" sz="2400" dirty="0" err="1">
                <a:latin typeface="Times New Roman" panose="02020603050405020304" pitchFamily="18" charset="0"/>
                <a:cs typeface="Times New Roman" panose="02020603050405020304" pitchFamily="18" charset="0"/>
              </a:rPr>
              <a:t>E</a:t>
            </a:r>
            <a:r>
              <a:rPr lang="en-US" altLang="zh-CN" sz="2400" dirty="0" err="1">
                <a:latin typeface="Times New Roman" panose="02020603050405020304" pitchFamily="18" charset="0"/>
                <a:cs typeface="Times New Roman" panose="02020603050405020304" pitchFamily="18" charset="0"/>
                <a:sym typeface="Symbol" pitchFamily="18" charset="2"/>
              </a:rPr>
              <a:t></a:t>
            </a:r>
            <a:r>
              <a:rPr lang="en-US" altLang="zh-CN" sz="2400" dirty="0" err="1">
                <a:latin typeface="Times New Roman" panose="02020603050405020304" pitchFamily="18" charset="0"/>
                <a:cs typeface="Times New Roman" panose="02020603050405020304" pitchFamily="18" charset="0"/>
              </a:rPr>
              <a:t>id</a:t>
            </a:r>
            <a:r>
              <a:rPr lang="en-US" altLang="zh-CN" sz="2400" dirty="0">
                <a:latin typeface="Times New Roman" panose="02020603050405020304" pitchFamily="18" charset="0"/>
                <a:cs typeface="Times New Roman" panose="02020603050405020304" pitchFamily="18" charset="0"/>
              </a:rPr>
              <a:t> 	</a:t>
            </a:r>
          </a:p>
        </p:txBody>
      </p:sp>
      <p:sp>
        <p:nvSpPr>
          <p:cNvPr id="232458" name="Text Box 10"/>
          <p:cNvSpPr txBox="1">
            <a:spLocks noChangeArrowheads="1"/>
          </p:cNvSpPr>
          <p:nvPr/>
        </p:nvSpPr>
        <p:spPr bwMode="auto">
          <a:xfrm>
            <a:off x="1676400" y="5435511"/>
            <a:ext cx="5486400" cy="1200329"/>
          </a:xfrm>
          <a:prstGeom prst="rect">
            <a:avLst/>
          </a:prstGeom>
          <a:solidFill>
            <a:schemeClr val="bg1"/>
          </a:solidFill>
          <a:ln>
            <a:noFill/>
          </a:ln>
          <a:effectLst/>
          <a:extLst/>
        </p:spPr>
        <p:txBody>
          <a:bodyPr anchor="ctr">
            <a:spAutoFit/>
          </a:bodyPr>
          <a:lstStyle/>
          <a:p>
            <a:r>
              <a:rPr lang="en-US" altLang="zh-CN" dirty="0">
                <a:solidFill>
                  <a:srgbClr val="0000FF"/>
                </a:solidFill>
                <a:latin typeface="Times New Roman" pitchFamily="18" charset="0"/>
                <a:ea typeface="宋体" pitchFamily="2" charset="-122"/>
                <a:cs typeface="Times New Roman" panose="02020603050405020304" pitchFamily="18" charset="0"/>
              </a:rPr>
              <a:t>{  p=lookup(id.name);</a:t>
            </a:r>
          </a:p>
          <a:p>
            <a:r>
              <a:rPr lang="en-US" altLang="zh-CN" dirty="0">
                <a:solidFill>
                  <a:srgbClr val="0000FF"/>
                </a:solidFill>
                <a:latin typeface="Times New Roman" pitchFamily="18" charset="0"/>
                <a:ea typeface="宋体" pitchFamily="2" charset="-122"/>
                <a:cs typeface="Times New Roman" panose="02020603050405020304" pitchFamily="18" charset="0"/>
              </a:rPr>
              <a:t>    if (p!=nil)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=p</a:t>
            </a:r>
            <a:r>
              <a:rPr lang="en-US" altLang="zh-CN" dirty="0">
                <a:solidFill>
                  <a:srgbClr val="0000FF"/>
                </a:solidFill>
                <a:latin typeface="Times New Roman" pitchFamily="18" charset="0"/>
                <a:ea typeface="宋体" pitchFamily="2" charset="-122"/>
                <a:cs typeface="Times New Roman" panose="02020603050405020304" pitchFamily="18" charset="0"/>
              </a:rPr>
              <a:t>;  </a:t>
            </a:r>
          </a:p>
          <a:p>
            <a:r>
              <a:rPr lang="en-US" altLang="zh-CN" dirty="0">
                <a:solidFill>
                  <a:srgbClr val="0000FF"/>
                </a:solidFill>
                <a:latin typeface="Times New Roman" pitchFamily="18" charset="0"/>
                <a:ea typeface="宋体" pitchFamily="2" charset="-122"/>
                <a:cs typeface="Times New Roman" panose="02020603050405020304" pitchFamily="18" charset="0"/>
              </a:rPr>
              <a:t>    else  error();  }</a:t>
            </a:r>
          </a:p>
        </p:txBody>
      </p:sp>
      <p:sp>
        <p:nvSpPr>
          <p:cNvPr id="232459" name="Text Box 11"/>
          <p:cNvSpPr txBox="1">
            <a:spLocks noChangeArrowheads="1"/>
          </p:cNvSpPr>
          <p:nvPr/>
        </p:nvSpPr>
        <p:spPr bwMode="auto">
          <a:xfrm>
            <a:off x="1692275" y="5026968"/>
            <a:ext cx="2978701" cy="461665"/>
          </a:xfrm>
          <a:prstGeom prst="rect">
            <a:avLst/>
          </a:prstGeom>
          <a:solidFill>
            <a:schemeClr val="bg1"/>
          </a:solidFill>
          <a:ln>
            <a:noFill/>
          </a:ln>
          <a:effectLst/>
          <a:extLst/>
        </p:spPr>
        <p:txBody>
          <a:bodyPr wrap="none" anchor="ctr">
            <a:spAutoFit/>
          </a:bodyPr>
          <a:lstStyle/>
          <a:p>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=E</a:t>
            </a:r>
            <a:r>
              <a:rPr lang="en-US" altLang="zh-CN" baseline="-25000" dirty="0" smtClean="0">
                <a:solidFill>
                  <a:srgbClr val="0000FF"/>
                </a:solidFill>
                <a:latin typeface="Times New Roman" pitchFamily="18" charset="0"/>
                <a:ea typeface="宋体" pitchFamily="2" charset="-122"/>
                <a:cs typeface="Times New Roman" panose="02020603050405020304" pitchFamily="18" charset="0"/>
              </a:rPr>
              <a:t>1</a:t>
            </a:r>
            <a:r>
              <a:rPr lang="en-US" altLang="zh-CN" dirty="0" smtClean="0">
                <a:solidFill>
                  <a:srgbClr val="0000FF"/>
                </a:solidFill>
                <a:latin typeface="Times New Roman" pitchFamily="18" charset="0"/>
                <a:ea typeface="宋体" pitchFamily="2" charset="-122"/>
                <a:cs typeface="Times New Roman" panose="02020603050405020304" pitchFamily="18" charset="0"/>
              </a:rPr>
              <a:t>.entry  </a:t>
            </a:r>
            <a:r>
              <a:rPr lang="en-US" altLang="zh-CN" dirty="0">
                <a:solidFill>
                  <a:srgbClr val="0000FF"/>
                </a:solidFill>
                <a:latin typeface="Times New Roman" pitchFamily="18" charset="0"/>
                <a:ea typeface="宋体" pitchFamily="2" charset="-122"/>
                <a:cs typeface="Times New Roman" panose="02020603050405020304" pitchFamily="18" charset="0"/>
              </a:rPr>
              <a:t>}</a:t>
            </a:r>
          </a:p>
        </p:txBody>
      </p:sp>
      <p:sp>
        <p:nvSpPr>
          <p:cNvPr id="232460" name="Text Box 12"/>
          <p:cNvSpPr txBox="1">
            <a:spLocks noChangeArrowheads="1"/>
          </p:cNvSpPr>
          <p:nvPr/>
        </p:nvSpPr>
        <p:spPr bwMode="auto">
          <a:xfrm>
            <a:off x="1691680" y="4126339"/>
            <a:ext cx="5747086" cy="830997"/>
          </a:xfrm>
          <a:prstGeom prst="rect">
            <a:avLst/>
          </a:prstGeom>
          <a:solidFill>
            <a:schemeClr val="bg1"/>
          </a:solidFill>
          <a:ln>
            <a:noFill/>
          </a:ln>
          <a:effectLst/>
          <a:extLst/>
        </p:spPr>
        <p:txBody>
          <a:bodyPr wrap="none" anchor="ctr">
            <a:spAutoFit/>
          </a:bodyPr>
          <a:lstStyle/>
          <a:p>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newtemp</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endParaRPr lang="en-US" altLang="zh-CN" dirty="0">
              <a:solidFill>
                <a:srgbClr val="0000FF"/>
              </a:solidFill>
              <a:latin typeface="Times New Roman" pitchFamily="18" charset="0"/>
              <a:ea typeface="宋体" pitchFamily="2" charset="-122"/>
              <a:cs typeface="Times New Roman" panose="02020603050405020304" pitchFamily="18" charset="0"/>
            </a:endParaRPr>
          </a:p>
          <a:p>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outcode</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 </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err="1">
                <a:solidFill>
                  <a:srgbClr val="0000FF"/>
                </a:solidFill>
                <a:latin typeface="Times New Roman" pitchFamily="18" charset="0"/>
                <a:ea typeface="宋体" pitchFamily="2" charset="-122"/>
                <a:cs typeface="Times New Roman" panose="02020603050405020304" pitchFamily="18" charset="0"/>
              </a:rPr>
              <a:t>uminus</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smtClean="0">
                <a:solidFill>
                  <a:srgbClr val="0000FF"/>
                </a:solidFill>
                <a:latin typeface="Times New Roman" pitchFamily="18" charset="0"/>
                <a:ea typeface="宋体" pitchFamily="2" charset="-122"/>
                <a:cs typeface="Times New Roman" panose="02020603050405020304" pitchFamily="18" charset="0"/>
              </a:rPr>
              <a:t>E</a:t>
            </a:r>
            <a:r>
              <a:rPr lang="en-US" altLang="zh-CN" baseline="-25000" dirty="0" smtClean="0">
                <a:solidFill>
                  <a:srgbClr val="0000FF"/>
                </a:solidFill>
                <a:latin typeface="Times New Roman" pitchFamily="18" charset="0"/>
                <a:ea typeface="宋体" pitchFamily="2" charset="-122"/>
                <a:cs typeface="Times New Roman" panose="02020603050405020304" pitchFamily="18" charset="0"/>
              </a:rPr>
              <a:t>1</a:t>
            </a:r>
            <a:r>
              <a:rPr lang="en-US" altLang="zh-CN" dirty="0" smtClean="0">
                <a:solidFill>
                  <a:srgbClr val="0000FF"/>
                </a:solidFill>
                <a:latin typeface="Times New Roman" pitchFamily="18" charset="0"/>
                <a:ea typeface="宋体" pitchFamily="2" charset="-122"/>
                <a:cs typeface="Times New Roman" panose="02020603050405020304" pitchFamily="18" charset="0"/>
              </a:rPr>
              <a:t>.entry)  </a:t>
            </a:r>
            <a:r>
              <a:rPr lang="en-US" altLang="zh-CN" dirty="0">
                <a:solidFill>
                  <a:srgbClr val="0000FF"/>
                </a:solidFill>
                <a:latin typeface="Times New Roman" pitchFamily="18" charset="0"/>
                <a:ea typeface="宋体" pitchFamily="2" charset="-122"/>
                <a:cs typeface="Times New Roman" panose="02020603050405020304" pitchFamily="18" charset="0"/>
              </a:rPr>
              <a:t>}</a:t>
            </a:r>
          </a:p>
        </p:txBody>
      </p:sp>
      <p:sp>
        <p:nvSpPr>
          <p:cNvPr id="232461" name="Text Box 13"/>
          <p:cNvSpPr txBox="1">
            <a:spLocks noChangeArrowheads="1"/>
          </p:cNvSpPr>
          <p:nvPr/>
        </p:nvSpPr>
        <p:spPr bwMode="auto">
          <a:xfrm>
            <a:off x="1874838" y="3272264"/>
            <a:ext cx="5838458" cy="830997"/>
          </a:xfrm>
          <a:prstGeom prst="rect">
            <a:avLst/>
          </a:prstGeom>
          <a:solidFill>
            <a:schemeClr val="bg1"/>
          </a:solidFill>
          <a:ln>
            <a:noFill/>
          </a:ln>
          <a:effectLst/>
          <a:extLst/>
        </p:spPr>
        <p:txBody>
          <a:bodyPr wrap="none" anchor="ctr">
            <a:spAutoFit/>
          </a:bodyPr>
          <a:lstStyle/>
          <a:p>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newtemp</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endParaRPr lang="en-US" altLang="zh-CN" dirty="0">
              <a:solidFill>
                <a:srgbClr val="0000FF"/>
              </a:solidFill>
              <a:latin typeface="Times New Roman" pitchFamily="18" charset="0"/>
              <a:ea typeface="宋体" pitchFamily="2" charset="-122"/>
              <a:cs typeface="Times New Roman" panose="02020603050405020304" pitchFamily="18" charset="0"/>
            </a:endParaRPr>
          </a:p>
          <a:p>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outcode</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 </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smtClean="0">
                <a:solidFill>
                  <a:srgbClr val="0000FF"/>
                </a:solidFill>
                <a:latin typeface="Times New Roman" pitchFamily="18" charset="0"/>
                <a:ea typeface="宋体" pitchFamily="2" charset="-122"/>
                <a:cs typeface="Times New Roman" panose="02020603050405020304" pitchFamily="18" charset="0"/>
              </a:rPr>
              <a:t>E</a:t>
            </a:r>
            <a:r>
              <a:rPr lang="en-US" altLang="zh-CN" baseline="-25000" dirty="0" smtClean="0">
                <a:solidFill>
                  <a:srgbClr val="0000FF"/>
                </a:solidFill>
                <a:latin typeface="Times New Roman" pitchFamily="18" charset="0"/>
                <a:ea typeface="宋体" pitchFamily="2" charset="-122"/>
                <a:cs typeface="Times New Roman" panose="02020603050405020304" pitchFamily="18" charset="0"/>
              </a:rPr>
              <a:t>1</a:t>
            </a:r>
            <a:r>
              <a:rPr lang="en-US" altLang="zh-CN" dirty="0" smtClean="0">
                <a:solidFill>
                  <a:srgbClr val="0000FF"/>
                </a:solidFill>
                <a:latin typeface="Times New Roman" pitchFamily="18" charset="0"/>
                <a:ea typeface="宋体" pitchFamily="2" charset="-122"/>
                <a:cs typeface="Times New Roman" panose="02020603050405020304" pitchFamily="18" charset="0"/>
              </a:rPr>
              <a:t>.entry </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smtClean="0">
                <a:solidFill>
                  <a:srgbClr val="0000FF"/>
                </a:solidFill>
                <a:latin typeface="Times New Roman" pitchFamily="18" charset="0"/>
                <a:ea typeface="宋体" pitchFamily="2" charset="-122"/>
                <a:cs typeface="Times New Roman" panose="02020603050405020304" pitchFamily="18" charset="0"/>
              </a:rPr>
              <a:t>E</a:t>
            </a:r>
            <a:r>
              <a:rPr lang="en-US" altLang="zh-CN" baseline="-25000" dirty="0" smtClean="0">
                <a:solidFill>
                  <a:srgbClr val="0000FF"/>
                </a:solidFill>
                <a:latin typeface="Times New Roman" pitchFamily="18" charset="0"/>
                <a:ea typeface="宋体" pitchFamily="2" charset="-122"/>
                <a:cs typeface="Times New Roman" panose="02020603050405020304" pitchFamily="18" charset="0"/>
              </a:rPr>
              <a:t>2</a:t>
            </a:r>
            <a:r>
              <a:rPr lang="en-US" altLang="zh-CN" dirty="0" smtClean="0">
                <a:solidFill>
                  <a:srgbClr val="0000FF"/>
                </a:solidFill>
                <a:latin typeface="Times New Roman" pitchFamily="18" charset="0"/>
                <a:ea typeface="宋体" pitchFamily="2" charset="-122"/>
                <a:cs typeface="Times New Roman" panose="02020603050405020304" pitchFamily="18" charset="0"/>
              </a:rPr>
              <a:t>.entry)}</a:t>
            </a:r>
            <a:endParaRPr lang="en-US" altLang="zh-CN" dirty="0">
              <a:solidFill>
                <a:srgbClr val="0000FF"/>
              </a:solidFill>
              <a:latin typeface="Times New Roman" pitchFamily="18" charset="0"/>
              <a:ea typeface="宋体" pitchFamily="2" charset="-122"/>
              <a:cs typeface="Times New Roman" panose="02020603050405020304" pitchFamily="18" charset="0"/>
            </a:endParaRPr>
          </a:p>
        </p:txBody>
      </p:sp>
      <p:sp>
        <p:nvSpPr>
          <p:cNvPr id="232462" name="Text Box 14"/>
          <p:cNvSpPr txBox="1">
            <a:spLocks noChangeArrowheads="1"/>
          </p:cNvSpPr>
          <p:nvPr/>
        </p:nvSpPr>
        <p:spPr bwMode="auto">
          <a:xfrm>
            <a:off x="1855788" y="2357864"/>
            <a:ext cx="5859296" cy="830997"/>
          </a:xfrm>
          <a:prstGeom prst="rect">
            <a:avLst/>
          </a:prstGeom>
          <a:solidFill>
            <a:schemeClr val="bg1"/>
          </a:solidFill>
          <a:ln>
            <a:noFill/>
          </a:ln>
          <a:effectLst/>
          <a:extLst/>
        </p:spPr>
        <p:txBody>
          <a:bodyPr wrap="none" anchor="ctr">
            <a:spAutoFit/>
          </a:bodyPr>
          <a:lstStyle/>
          <a:p>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newtemp</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endParaRPr lang="en-US" altLang="zh-CN" dirty="0">
              <a:solidFill>
                <a:srgbClr val="0000FF"/>
              </a:solidFill>
              <a:latin typeface="Times New Roman" pitchFamily="18" charset="0"/>
              <a:ea typeface="宋体" pitchFamily="2" charset="-122"/>
              <a:cs typeface="Times New Roman" panose="02020603050405020304" pitchFamily="18" charset="0"/>
            </a:endParaRPr>
          </a:p>
          <a:p>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outcode</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 </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smtClean="0">
                <a:solidFill>
                  <a:srgbClr val="0000FF"/>
                </a:solidFill>
                <a:latin typeface="Times New Roman" pitchFamily="18" charset="0"/>
                <a:ea typeface="宋体" pitchFamily="2" charset="-122"/>
                <a:cs typeface="Times New Roman" panose="02020603050405020304" pitchFamily="18" charset="0"/>
              </a:rPr>
              <a:t>E</a:t>
            </a:r>
            <a:r>
              <a:rPr lang="en-US" altLang="zh-CN" baseline="-25000" dirty="0" smtClean="0">
                <a:solidFill>
                  <a:srgbClr val="0000FF"/>
                </a:solidFill>
                <a:latin typeface="Times New Roman" pitchFamily="18" charset="0"/>
                <a:ea typeface="宋体" pitchFamily="2" charset="-122"/>
                <a:cs typeface="Times New Roman" panose="02020603050405020304" pitchFamily="18" charset="0"/>
              </a:rPr>
              <a:t>1</a:t>
            </a:r>
            <a:r>
              <a:rPr lang="en-US" altLang="zh-CN" dirty="0" smtClean="0">
                <a:solidFill>
                  <a:srgbClr val="0000FF"/>
                </a:solidFill>
                <a:latin typeface="Times New Roman" pitchFamily="18" charset="0"/>
                <a:ea typeface="宋体" pitchFamily="2" charset="-122"/>
                <a:cs typeface="Times New Roman" panose="02020603050405020304" pitchFamily="18" charset="0"/>
              </a:rPr>
              <a:t>.entry </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smtClean="0">
                <a:solidFill>
                  <a:srgbClr val="0000FF"/>
                </a:solidFill>
                <a:latin typeface="Times New Roman" pitchFamily="18" charset="0"/>
                <a:ea typeface="宋体" pitchFamily="2" charset="-122"/>
                <a:cs typeface="Times New Roman" panose="02020603050405020304" pitchFamily="18" charset="0"/>
              </a:rPr>
              <a:t>E</a:t>
            </a:r>
            <a:r>
              <a:rPr lang="en-US" altLang="zh-CN" baseline="-25000" dirty="0" smtClean="0">
                <a:solidFill>
                  <a:srgbClr val="0000FF"/>
                </a:solidFill>
                <a:latin typeface="Times New Roman" pitchFamily="18" charset="0"/>
                <a:ea typeface="宋体" pitchFamily="2" charset="-122"/>
                <a:cs typeface="Times New Roman" panose="02020603050405020304" pitchFamily="18" charset="0"/>
              </a:rPr>
              <a:t>2</a:t>
            </a:r>
            <a:r>
              <a:rPr lang="en-US" altLang="zh-CN" dirty="0" smtClean="0">
                <a:solidFill>
                  <a:srgbClr val="0000FF"/>
                </a:solidFill>
                <a:latin typeface="Times New Roman" pitchFamily="18" charset="0"/>
                <a:ea typeface="宋体" pitchFamily="2" charset="-122"/>
                <a:cs typeface="Times New Roman" panose="02020603050405020304" pitchFamily="18" charset="0"/>
              </a:rPr>
              <a:t>.entry)}</a:t>
            </a:r>
            <a:endParaRPr lang="en-US" altLang="zh-CN" dirty="0">
              <a:solidFill>
                <a:srgbClr val="0000FF"/>
              </a:solidFill>
              <a:latin typeface="Times New Roman" pitchFamily="18" charset="0"/>
              <a:ea typeface="宋体" pitchFamily="2" charset="-122"/>
              <a:cs typeface="Times New Roman" panose="02020603050405020304" pitchFamily="18" charset="0"/>
            </a:endParaRPr>
          </a:p>
        </p:txBody>
      </p:sp>
      <p:sp>
        <p:nvSpPr>
          <p:cNvPr id="232463" name="Text Box 15"/>
          <p:cNvSpPr txBox="1">
            <a:spLocks noChangeArrowheads="1"/>
          </p:cNvSpPr>
          <p:nvPr/>
        </p:nvSpPr>
        <p:spPr bwMode="auto">
          <a:xfrm>
            <a:off x="1871700" y="1043735"/>
            <a:ext cx="4979248" cy="1200329"/>
          </a:xfrm>
          <a:prstGeom prst="rect">
            <a:avLst/>
          </a:prstGeom>
          <a:solidFill>
            <a:schemeClr val="bg1"/>
          </a:solidFill>
          <a:ln>
            <a:noFill/>
          </a:ln>
          <a:effectLst/>
          <a:extLst/>
        </p:spPr>
        <p:txBody>
          <a:bodyPr wrap="none" anchor="ctr">
            <a:spAutoFit/>
          </a:bodyPr>
          <a:lstStyle/>
          <a:p>
            <a:r>
              <a:rPr lang="en-US" altLang="zh-CN" dirty="0">
                <a:solidFill>
                  <a:srgbClr val="0000FF"/>
                </a:solidFill>
                <a:latin typeface="Times New Roman" pitchFamily="18" charset="0"/>
                <a:ea typeface="宋体" pitchFamily="2" charset="-122"/>
                <a:cs typeface="Times New Roman" panose="02020603050405020304" pitchFamily="18" charset="0"/>
              </a:rPr>
              <a:t>{  p=lookup(id.name);</a:t>
            </a:r>
          </a:p>
          <a:p>
            <a:r>
              <a:rPr lang="en-US" altLang="zh-CN" dirty="0">
                <a:solidFill>
                  <a:srgbClr val="0000FF"/>
                </a:solidFill>
                <a:latin typeface="Times New Roman" pitchFamily="18" charset="0"/>
                <a:ea typeface="宋体" pitchFamily="2" charset="-122"/>
                <a:cs typeface="Times New Roman" panose="02020603050405020304" pitchFamily="18" charset="0"/>
              </a:rPr>
              <a:t>    if (p!=nil) </a:t>
            </a:r>
            <a:r>
              <a:rPr lang="en-US" altLang="zh-CN" dirty="0" smtClean="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outcode</a:t>
            </a:r>
            <a:r>
              <a:rPr lang="en-US" altLang="zh-CN" dirty="0" smtClean="0">
                <a:solidFill>
                  <a:srgbClr val="0000FF"/>
                </a:solidFill>
                <a:latin typeface="Times New Roman" pitchFamily="18" charset="0"/>
                <a:ea typeface="宋体" pitchFamily="2" charset="-122"/>
                <a:cs typeface="Times New Roman" panose="02020603050405020304" pitchFamily="18" charset="0"/>
              </a:rPr>
              <a:t>(p </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a:t>
            </a:r>
            <a:r>
              <a:rPr lang="en-US" altLang="zh-CN" dirty="0">
                <a:solidFill>
                  <a:srgbClr val="0000FF"/>
                </a:solidFill>
                <a:latin typeface="Times New Roman" pitchFamily="18" charset="0"/>
                <a:ea typeface="宋体" pitchFamily="2" charset="-122"/>
                <a:cs typeface="Times New Roman" panose="02020603050405020304" pitchFamily="18" charset="0"/>
                <a:sym typeface="Symbol" pitchFamily="18" charset="2"/>
              </a:rPr>
              <a:t></a:t>
            </a:r>
            <a:r>
              <a:rPr lang="en-US" altLang="zh-CN" dirty="0">
                <a:solidFill>
                  <a:srgbClr val="0000FF"/>
                </a:solidFill>
                <a:latin typeface="Times New Roman" pitchFamily="18" charset="0"/>
                <a:ea typeface="宋体" pitchFamily="2" charset="-122"/>
                <a:cs typeface="Times New Roman" panose="02020603050405020304" pitchFamily="18" charset="0"/>
              </a:rPr>
              <a:t> </a:t>
            </a:r>
            <a:r>
              <a:rPr lang="en-US" altLang="zh-CN" dirty="0" err="1" smtClean="0">
                <a:solidFill>
                  <a:srgbClr val="0000FF"/>
                </a:solidFill>
                <a:latin typeface="Times New Roman" pitchFamily="18" charset="0"/>
                <a:ea typeface="宋体" pitchFamily="2" charset="-122"/>
                <a:cs typeface="Times New Roman" panose="02020603050405020304" pitchFamily="18" charset="0"/>
              </a:rPr>
              <a:t>E.entry</a:t>
            </a:r>
            <a:r>
              <a:rPr lang="en-US" altLang="zh-CN" dirty="0" smtClean="0">
                <a:solidFill>
                  <a:srgbClr val="0000FF"/>
                </a:solidFill>
                <a:latin typeface="Times New Roman" pitchFamily="18" charset="0"/>
                <a:ea typeface="宋体" pitchFamily="2" charset="-122"/>
                <a:cs typeface="Times New Roman" panose="02020603050405020304" pitchFamily="18" charset="0"/>
              </a:rPr>
              <a:t>);</a:t>
            </a:r>
            <a:endParaRPr lang="en-US" altLang="zh-CN" dirty="0">
              <a:solidFill>
                <a:srgbClr val="0000FF"/>
              </a:solidFill>
              <a:latin typeface="Times New Roman" pitchFamily="18" charset="0"/>
              <a:ea typeface="宋体" pitchFamily="2" charset="-122"/>
              <a:cs typeface="Times New Roman" panose="02020603050405020304" pitchFamily="18" charset="0"/>
            </a:endParaRPr>
          </a:p>
          <a:p>
            <a:r>
              <a:rPr lang="en-US" altLang="zh-CN" dirty="0">
                <a:solidFill>
                  <a:srgbClr val="0000FF"/>
                </a:solidFill>
                <a:latin typeface="Times New Roman" pitchFamily="18" charset="0"/>
                <a:ea typeface="宋体" pitchFamily="2" charset="-122"/>
                <a:cs typeface="Times New Roman" panose="02020603050405020304" pitchFamily="18" charset="0"/>
              </a:rPr>
              <a:t>    else error();  }</a:t>
            </a:r>
          </a:p>
        </p:txBody>
      </p:sp>
      <p:sp>
        <p:nvSpPr>
          <p:cNvPr id="18" name="云形标注 17"/>
          <p:cNvSpPr/>
          <p:nvPr/>
        </p:nvSpPr>
        <p:spPr bwMode="auto">
          <a:xfrm>
            <a:off x="5382090" y="5013325"/>
            <a:ext cx="3600400" cy="1637549"/>
          </a:xfrm>
          <a:prstGeom prst="cloudCallout">
            <a:avLst>
              <a:gd name="adj1" fmla="val -83533"/>
              <a:gd name="adj2" fmla="val 49525"/>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a:spcBef>
                <a:spcPts val="0"/>
              </a:spcBef>
            </a:pPr>
            <a:r>
              <a:rPr lang="zh-CN" altLang="en-US" dirty="0" smtClean="0">
                <a:solidFill>
                  <a:srgbClr val="000000"/>
                </a:solidFill>
                <a:latin typeface="Times New Roman" pitchFamily="18" charset="0"/>
                <a:cs typeface="Times New Roman" panose="02020603050405020304" pitchFamily="18" charset="0"/>
              </a:rPr>
              <a:t>思考？</a:t>
            </a:r>
            <a:endParaRPr lang="en-US" altLang="zh-CN" dirty="0" smtClean="0">
              <a:solidFill>
                <a:srgbClr val="000000"/>
              </a:solidFill>
              <a:latin typeface="Times New Roman" pitchFamily="18" charset="0"/>
              <a:cs typeface="Times New Roman" panose="02020603050405020304" pitchFamily="18" charset="0"/>
            </a:endParaRPr>
          </a:p>
          <a:p>
            <a:pPr marL="285750" indent="-285750">
              <a:spcBef>
                <a:spcPts val="0"/>
              </a:spcBef>
            </a:pPr>
            <a:r>
              <a:rPr lang="en-US" altLang="zh-CN" dirty="0" err="1" smtClean="0">
                <a:solidFill>
                  <a:srgbClr val="000000"/>
                </a:solidFill>
                <a:latin typeface="Times New Roman" pitchFamily="18" charset="0"/>
                <a:cs typeface="Times New Roman" panose="02020603050405020304" pitchFamily="18" charset="0"/>
              </a:rPr>
              <a:t>E</a:t>
            </a:r>
            <a:r>
              <a:rPr lang="en-US" altLang="zh-CN" dirty="0" err="1" smtClean="0">
                <a:solidFill>
                  <a:srgbClr val="000000"/>
                </a:solidFill>
                <a:latin typeface="Times New Roman" pitchFamily="18" charset="0"/>
                <a:cs typeface="Times New Roman" panose="02020603050405020304" pitchFamily="18" charset="0"/>
                <a:sym typeface="Symbol" pitchFamily="18" charset="2"/>
              </a:rPr>
              <a:t>num</a:t>
            </a:r>
            <a:r>
              <a:rPr lang="en-US" altLang="zh-CN" dirty="0" smtClean="0">
                <a:solidFill>
                  <a:srgbClr val="000000"/>
                </a:solidFill>
                <a:latin typeface="Times New Roman" pitchFamily="18" charset="0"/>
                <a:cs typeface="Times New Roman" panose="02020603050405020304" pitchFamily="18" charset="0"/>
                <a:sym typeface="Symbol" pitchFamily="18" charset="2"/>
              </a:rPr>
              <a:t>           ??</a:t>
            </a:r>
            <a:endParaRPr lang="en-US" altLang="zh-CN" dirty="0">
              <a:solidFill>
                <a:srgbClr val="000000"/>
              </a:solidFill>
              <a:latin typeface="Times New Roman" pitchFamily="18" charset="0"/>
              <a:cs typeface="Times New Roman" panose="02020603050405020304" pitchFamily="18" charset="0"/>
            </a:endParaRPr>
          </a:p>
          <a:p>
            <a:pPr marL="285750" indent="-285750">
              <a:spcBef>
                <a:spcPts val="0"/>
              </a:spcBef>
            </a:pPr>
            <a:r>
              <a:rPr lang="en-US" altLang="zh-CN" dirty="0" err="1">
                <a:solidFill>
                  <a:srgbClr val="000000"/>
                </a:solidFill>
                <a:latin typeface="Times New Roman" pitchFamily="18" charset="0"/>
                <a:cs typeface="Times New Roman" panose="02020603050405020304" pitchFamily="18" charset="0"/>
              </a:rPr>
              <a:t>E</a:t>
            </a:r>
            <a:r>
              <a:rPr lang="en-US" altLang="zh-CN" dirty="0" err="1" smtClean="0">
                <a:solidFill>
                  <a:srgbClr val="000000"/>
                </a:solidFill>
                <a:latin typeface="Times New Roman" pitchFamily="18" charset="0"/>
                <a:cs typeface="Times New Roman" panose="02020603050405020304" pitchFamily="18" charset="0"/>
                <a:sym typeface="Symbol" pitchFamily="18" charset="2"/>
              </a:rPr>
              <a:t>num.num</a:t>
            </a:r>
            <a:r>
              <a:rPr lang="en-US" altLang="zh-CN" dirty="0" smtClean="0">
                <a:solidFill>
                  <a:srgbClr val="000000"/>
                </a:solidFill>
                <a:latin typeface="Times New Roman" pitchFamily="18" charset="0"/>
                <a:cs typeface="Times New Roman" panose="02020603050405020304" pitchFamily="18" charset="0"/>
                <a:sym typeface="Symbol" pitchFamily="18" charset="2"/>
              </a:rPr>
              <a:t>  ??</a:t>
            </a:r>
            <a:endParaRPr lang="en-US" altLang="zh-CN" dirty="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1803936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457"/>
                                        </p:tgtEl>
                                        <p:attrNameLst>
                                          <p:attrName>style.visibility</p:attrName>
                                        </p:attrNameLst>
                                      </p:cBhvr>
                                      <p:to>
                                        <p:strVal val="visible"/>
                                      </p:to>
                                    </p:set>
                                    <p:animEffect transition="in" filter="wipe(up)">
                                      <p:cBhvr>
                                        <p:cTn id="7" dur="500"/>
                                        <p:tgtEl>
                                          <p:spTgt spid="232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5"/>
                                        </p:tgtEl>
                                        <p:attrNameLst>
                                          <p:attrName>style.visibility</p:attrName>
                                        </p:attrNameLst>
                                      </p:cBhvr>
                                      <p:to>
                                        <p:strVal val="visible"/>
                                      </p:to>
                                    </p:set>
                                    <p:animEffect transition="in" filter="wipe(left)">
                                      <p:cBhvr>
                                        <p:cTn id="12" dur="500"/>
                                        <p:tgtEl>
                                          <p:spTgt spid="2324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8">
                                            <p:txEl>
                                              <p:pRg st="0" end="0"/>
                                            </p:txEl>
                                          </p:spTgt>
                                        </p:tgtEl>
                                        <p:attrNameLst>
                                          <p:attrName>style.visibility</p:attrName>
                                        </p:attrNameLst>
                                      </p:cBhvr>
                                      <p:to>
                                        <p:strVal val="visible"/>
                                      </p:to>
                                    </p:set>
                                    <p:animEffect transition="in" filter="wipe(left)">
                                      <p:cBhvr>
                                        <p:cTn id="17" dur="500"/>
                                        <p:tgtEl>
                                          <p:spTgt spid="232458">
                                            <p:txEl>
                                              <p:pRg st="0" end="0"/>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32458">
                                            <p:txEl>
                                              <p:pRg st="1" end="1"/>
                                            </p:txEl>
                                          </p:spTgt>
                                        </p:tgtEl>
                                        <p:attrNameLst>
                                          <p:attrName>style.visibility</p:attrName>
                                        </p:attrNameLst>
                                      </p:cBhvr>
                                      <p:to>
                                        <p:strVal val="visible"/>
                                      </p:to>
                                    </p:set>
                                    <p:animEffect transition="in" filter="wipe(left)">
                                      <p:cBhvr>
                                        <p:cTn id="21" dur="500"/>
                                        <p:tgtEl>
                                          <p:spTgt spid="232458">
                                            <p:txEl>
                                              <p:pRg st="1" end="1"/>
                                            </p:txEl>
                                          </p:spTgt>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2458">
                                            <p:txEl>
                                              <p:pRg st="2" end="2"/>
                                            </p:txEl>
                                          </p:spTgt>
                                        </p:tgtEl>
                                        <p:attrNameLst>
                                          <p:attrName>style.visibility</p:attrName>
                                        </p:attrNameLst>
                                      </p:cBhvr>
                                      <p:to>
                                        <p:strVal val="visible"/>
                                      </p:to>
                                    </p:set>
                                    <p:animEffect transition="in" filter="wipe(left)">
                                      <p:cBhvr>
                                        <p:cTn id="25" dur="500"/>
                                        <p:tgtEl>
                                          <p:spTgt spid="232458">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2454"/>
                                        </p:tgtEl>
                                        <p:attrNameLst>
                                          <p:attrName>style.visibility</p:attrName>
                                        </p:attrNameLst>
                                      </p:cBhvr>
                                      <p:to>
                                        <p:strVal val="visible"/>
                                      </p:to>
                                    </p:set>
                                    <p:animEffect transition="in" filter="wipe(left)">
                                      <p:cBhvr>
                                        <p:cTn id="30" dur="500"/>
                                        <p:tgtEl>
                                          <p:spTgt spid="2324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2459">
                                            <p:txEl>
                                              <p:pRg st="0" end="0"/>
                                            </p:txEl>
                                          </p:spTgt>
                                        </p:tgtEl>
                                        <p:attrNameLst>
                                          <p:attrName>style.visibility</p:attrName>
                                        </p:attrNameLst>
                                      </p:cBhvr>
                                      <p:to>
                                        <p:strVal val="visible"/>
                                      </p:to>
                                    </p:set>
                                    <p:animEffect transition="in" filter="wipe(left)">
                                      <p:cBhvr>
                                        <p:cTn id="35" dur="500"/>
                                        <p:tgtEl>
                                          <p:spTgt spid="232459">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2453"/>
                                        </p:tgtEl>
                                        <p:attrNameLst>
                                          <p:attrName>style.visibility</p:attrName>
                                        </p:attrNameLst>
                                      </p:cBhvr>
                                      <p:to>
                                        <p:strVal val="visible"/>
                                      </p:to>
                                    </p:set>
                                    <p:animEffect transition="in" filter="wipe(left)">
                                      <p:cBhvr>
                                        <p:cTn id="40" dur="500"/>
                                        <p:tgtEl>
                                          <p:spTgt spid="23245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2460">
                                            <p:txEl>
                                              <p:pRg st="0" end="0"/>
                                            </p:txEl>
                                          </p:spTgt>
                                        </p:tgtEl>
                                        <p:attrNameLst>
                                          <p:attrName>style.visibility</p:attrName>
                                        </p:attrNameLst>
                                      </p:cBhvr>
                                      <p:to>
                                        <p:strVal val="visible"/>
                                      </p:to>
                                    </p:set>
                                    <p:animEffect transition="in" filter="wipe(left)">
                                      <p:cBhvr>
                                        <p:cTn id="45" dur="500"/>
                                        <p:tgtEl>
                                          <p:spTgt spid="232460">
                                            <p:txEl>
                                              <p:pRg st="0" end="0"/>
                                            </p:txEl>
                                          </p:spTgt>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32460">
                                            <p:txEl>
                                              <p:pRg st="1" end="1"/>
                                            </p:txEl>
                                          </p:spTgt>
                                        </p:tgtEl>
                                        <p:attrNameLst>
                                          <p:attrName>style.visibility</p:attrName>
                                        </p:attrNameLst>
                                      </p:cBhvr>
                                      <p:to>
                                        <p:strVal val="visible"/>
                                      </p:to>
                                    </p:set>
                                    <p:animEffect transition="in" filter="wipe(left)">
                                      <p:cBhvr>
                                        <p:cTn id="49" dur="500"/>
                                        <p:tgtEl>
                                          <p:spTgt spid="232460">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2452"/>
                                        </p:tgtEl>
                                        <p:attrNameLst>
                                          <p:attrName>style.visibility</p:attrName>
                                        </p:attrNameLst>
                                      </p:cBhvr>
                                      <p:to>
                                        <p:strVal val="visible"/>
                                      </p:to>
                                    </p:set>
                                    <p:animEffect transition="in" filter="wipe(left)">
                                      <p:cBhvr>
                                        <p:cTn id="54" dur="500"/>
                                        <p:tgtEl>
                                          <p:spTgt spid="23245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32461">
                                            <p:txEl>
                                              <p:pRg st="0" end="0"/>
                                            </p:txEl>
                                          </p:spTgt>
                                        </p:tgtEl>
                                        <p:attrNameLst>
                                          <p:attrName>style.visibility</p:attrName>
                                        </p:attrNameLst>
                                      </p:cBhvr>
                                      <p:to>
                                        <p:strVal val="visible"/>
                                      </p:to>
                                    </p:set>
                                    <p:animEffect transition="in" filter="wipe(left)">
                                      <p:cBhvr>
                                        <p:cTn id="59" dur="500"/>
                                        <p:tgtEl>
                                          <p:spTgt spid="232461">
                                            <p:txEl>
                                              <p:pRg st="0" end="0"/>
                                            </p:txEl>
                                          </p:spTgt>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32461">
                                            <p:txEl>
                                              <p:pRg st="1" end="1"/>
                                            </p:txEl>
                                          </p:spTgt>
                                        </p:tgtEl>
                                        <p:attrNameLst>
                                          <p:attrName>style.visibility</p:attrName>
                                        </p:attrNameLst>
                                      </p:cBhvr>
                                      <p:to>
                                        <p:strVal val="visible"/>
                                      </p:to>
                                    </p:set>
                                    <p:animEffect transition="in" filter="wipe(left)">
                                      <p:cBhvr>
                                        <p:cTn id="63" dur="500"/>
                                        <p:tgtEl>
                                          <p:spTgt spid="232461">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2451"/>
                                        </p:tgtEl>
                                        <p:attrNameLst>
                                          <p:attrName>style.visibility</p:attrName>
                                        </p:attrNameLst>
                                      </p:cBhvr>
                                      <p:to>
                                        <p:strVal val="visible"/>
                                      </p:to>
                                    </p:set>
                                    <p:animEffect transition="in" filter="wipe(left)">
                                      <p:cBhvr>
                                        <p:cTn id="68" dur="500"/>
                                        <p:tgtEl>
                                          <p:spTgt spid="23245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32462">
                                            <p:txEl>
                                              <p:pRg st="0" end="0"/>
                                            </p:txEl>
                                          </p:spTgt>
                                        </p:tgtEl>
                                        <p:attrNameLst>
                                          <p:attrName>style.visibility</p:attrName>
                                        </p:attrNameLst>
                                      </p:cBhvr>
                                      <p:to>
                                        <p:strVal val="visible"/>
                                      </p:to>
                                    </p:set>
                                    <p:animEffect transition="in" filter="wipe(left)">
                                      <p:cBhvr>
                                        <p:cTn id="73" dur="500"/>
                                        <p:tgtEl>
                                          <p:spTgt spid="232462">
                                            <p:txEl>
                                              <p:pRg st="0" end="0"/>
                                            </p:txEl>
                                          </p:spTgt>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32462">
                                            <p:txEl>
                                              <p:pRg st="1" end="1"/>
                                            </p:txEl>
                                          </p:spTgt>
                                        </p:tgtEl>
                                        <p:attrNameLst>
                                          <p:attrName>style.visibility</p:attrName>
                                        </p:attrNameLst>
                                      </p:cBhvr>
                                      <p:to>
                                        <p:strVal val="visible"/>
                                      </p:to>
                                    </p:set>
                                    <p:animEffect transition="in" filter="wipe(left)">
                                      <p:cBhvr>
                                        <p:cTn id="77" dur="500"/>
                                        <p:tgtEl>
                                          <p:spTgt spid="232462">
                                            <p:txEl>
                                              <p:pRg st="1" end="1"/>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2450"/>
                                        </p:tgtEl>
                                        <p:attrNameLst>
                                          <p:attrName>style.visibility</p:attrName>
                                        </p:attrNameLst>
                                      </p:cBhvr>
                                      <p:to>
                                        <p:strVal val="visible"/>
                                      </p:to>
                                    </p:set>
                                    <p:animEffect transition="in" filter="wipe(left)">
                                      <p:cBhvr>
                                        <p:cTn id="82" dur="500"/>
                                        <p:tgtEl>
                                          <p:spTgt spid="23245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2463">
                                            <p:txEl>
                                              <p:pRg st="0" end="0"/>
                                            </p:txEl>
                                          </p:spTgt>
                                        </p:tgtEl>
                                        <p:attrNameLst>
                                          <p:attrName>style.visibility</p:attrName>
                                        </p:attrNameLst>
                                      </p:cBhvr>
                                      <p:to>
                                        <p:strVal val="visible"/>
                                      </p:to>
                                    </p:set>
                                    <p:animEffect transition="in" filter="wipe(left)">
                                      <p:cBhvr>
                                        <p:cTn id="87" dur="500"/>
                                        <p:tgtEl>
                                          <p:spTgt spid="232463">
                                            <p:txEl>
                                              <p:pRg st="0" end="0"/>
                                            </p:txEl>
                                          </p:spTgt>
                                        </p:tgtEl>
                                      </p:cBhvr>
                                    </p:animEffect>
                                  </p:childTnLst>
                                </p:cTn>
                              </p:par>
                            </p:childTnLst>
                          </p:cTn>
                        </p:par>
                        <p:par>
                          <p:cTn id="88" fill="hold" nodeType="afterGroup">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232463">
                                            <p:txEl>
                                              <p:pRg st="1" end="1"/>
                                            </p:txEl>
                                          </p:spTgt>
                                        </p:tgtEl>
                                        <p:attrNameLst>
                                          <p:attrName>style.visibility</p:attrName>
                                        </p:attrNameLst>
                                      </p:cBhvr>
                                      <p:to>
                                        <p:strVal val="visible"/>
                                      </p:to>
                                    </p:set>
                                    <p:animEffect transition="in" filter="wipe(left)">
                                      <p:cBhvr>
                                        <p:cTn id="91" dur="500"/>
                                        <p:tgtEl>
                                          <p:spTgt spid="232463">
                                            <p:txEl>
                                              <p:pRg st="1" end="1"/>
                                            </p:txEl>
                                          </p:spTgt>
                                        </p:tgtEl>
                                      </p:cBhvr>
                                    </p:animEffect>
                                  </p:childTnLst>
                                </p:cTn>
                              </p:par>
                            </p:childTnLst>
                          </p:cTn>
                        </p:par>
                        <p:par>
                          <p:cTn id="92" fill="hold" nodeType="afterGroup">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32463">
                                            <p:txEl>
                                              <p:pRg st="2" end="2"/>
                                            </p:txEl>
                                          </p:spTgt>
                                        </p:tgtEl>
                                        <p:attrNameLst>
                                          <p:attrName>style.visibility</p:attrName>
                                        </p:attrNameLst>
                                      </p:cBhvr>
                                      <p:to>
                                        <p:strVal val="visible"/>
                                      </p:to>
                                    </p:set>
                                    <p:animEffect transition="in" filter="wipe(left)">
                                      <p:cBhvr>
                                        <p:cTn id="95" dur="500"/>
                                        <p:tgtEl>
                                          <p:spTgt spid="232463">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3"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strips(upRight)">
                                      <p:cBhvr>
                                        <p:cTn id="10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nimBg="1"/>
      <p:bldP spid="232451" grpId="0" animBg="1"/>
      <p:bldP spid="232452" grpId="0" animBg="1"/>
      <p:bldP spid="232453" grpId="0" animBg="1"/>
      <p:bldP spid="232454" grpId="0" animBg="1"/>
      <p:bldP spid="232455" grpId="0" animBg="1"/>
      <p:bldP spid="232457" grpId="0" autoUpdateAnimBg="0"/>
      <p:bldP spid="232458" grpId="0" build="p" autoUpdateAnimBg="0"/>
      <p:bldP spid="232459" grpId="0" build="p" autoUpdateAnimBg="0"/>
      <p:bldP spid="232460" grpId="0" build="p" autoUpdateAnimBg="0"/>
      <p:bldP spid="232461" grpId="0" build="p" autoUpdateAnimBg="0"/>
      <p:bldP spid="232462" grpId="0" build="p" autoUpdateAnimBg="0"/>
      <p:bldP spid="232463" grpId="0" build="p" autoUpdateAnimBg="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eaLnBrk="0" hangingPunct="0">
              <a:defRPr kumimoji="1" sz="2400" b="1">
                <a:solidFill>
                  <a:schemeClr val="tx1"/>
                </a:solidFill>
                <a:latin typeface="Verdana" pitchFamily="34" charset="0"/>
                <a:ea typeface="黑体" pitchFamily="2" charset="-122"/>
              </a:defRPr>
            </a:lvl1pPr>
            <a:lvl2pPr marL="742950" indent="-285750" eaLnBrk="0" hangingPunct="0">
              <a:defRPr kumimoji="1" sz="2400" b="1">
                <a:solidFill>
                  <a:schemeClr val="tx1"/>
                </a:solidFill>
                <a:latin typeface="Verdana" pitchFamily="34" charset="0"/>
                <a:ea typeface="黑体" pitchFamily="2" charset="-122"/>
              </a:defRPr>
            </a:lvl2pPr>
            <a:lvl3pPr marL="1143000" indent="-228600" eaLnBrk="0" hangingPunct="0">
              <a:defRPr kumimoji="1" sz="2400" b="1">
                <a:solidFill>
                  <a:schemeClr val="tx1"/>
                </a:solidFill>
                <a:latin typeface="Verdana" pitchFamily="34" charset="0"/>
                <a:ea typeface="黑体" pitchFamily="2" charset="-122"/>
              </a:defRPr>
            </a:lvl3pPr>
            <a:lvl4pPr marL="1600200" indent="-228600" eaLnBrk="0" hangingPunct="0">
              <a:defRPr kumimoji="1" sz="2400" b="1">
                <a:solidFill>
                  <a:schemeClr val="tx1"/>
                </a:solidFill>
                <a:latin typeface="Verdana" pitchFamily="34" charset="0"/>
                <a:ea typeface="黑体" pitchFamily="2" charset="-122"/>
              </a:defRPr>
            </a:lvl4pPr>
            <a:lvl5pPr marL="2057400" indent="-228600" eaLnBrk="0" hangingPunct="0">
              <a:defRPr kumimoji="1" sz="2400" b="1">
                <a:solidFill>
                  <a:schemeClr val="tx1"/>
                </a:solidFill>
                <a:latin typeface="Verdana" pitchFamily="34"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Verdana" pitchFamily="34"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Verdana" pitchFamily="34"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Verdana" pitchFamily="34"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Verdana" pitchFamily="34" charset="0"/>
                <a:ea typeface="黑体" pitchFamily="2" charset="-122"/>
              </a:defRPr>
            </a:lvl9pPr>
          </a:lstStyle>
          <a:p>
            <a:pPr eaLnBrk="1" hangingPunct="1"/>
            <a:fld id="{9D341BAE-5D76-4225-8CAB-44945B4F62C0}" type="slidenum">
              <a:rPr lang="en-US" altLang="zh-CN" sz="1400" b="0" smtClean="0">
                <a:latin typeface="Times New Roman" pitchFamily="18" charset="0"/>
              </a:rPr>
              <a:pPr eaLnBrk="1" hangingPunct="1"/>
              <a:t>9</a:t>
            </a:fld>
            <a:endParaRPr lang="en-US" altLang="zh-CN" sz="1400" b="0" smtClean="0">
              <a:latin typeface="Times New Roman" pitchFamily="18" charset="0"/>
            </a:endParaRPr>
          </a:p>
        </p:txBody>
      </p:sp>
      <p:sp>
        <p:nvSpPr>
          <p:cNvPr id="4099" name="Rectangle 2"/>
          <p:cNvSpPr>
            <a:spLocks noGrp="1" noChangeArrowheads="1"/>
          </p:cNvSpPr>
          <p:nvPr>
            <p:ph type="title"/>
          </p:nvPr>
        </p:nvSpPr>
        <p:spPr/>
        <p:txBody>
          <a:bodyPr/>
          <a:lstStyle/>
          <a:p>
            <a:pPr eaLnBrk="1" hangingPunct="1"/>
            <a:r>
              <a:rPr lang="zh-CN" altLang="en-US" dirty="0" smtClean="0"/>
              <a:t>语法制导翻译概述</a:t>
            </a:r>
          </a:p>
        </p:txBody>
      </p:sp>
      <p:sp>
        <p:nvSpPr>
          <p:cNvPr id="185347" name="Rectangle 3"/>
          <p:cNvSpPr>
            <a:spLocks noGrp="1" noChangeArrowheads="1"/>
          </p:cNvSpPr>
          <p:nvPr>
            <p:ph type="body" idx="1"/>
          </p:nvPr>
        </p:nvSpPr>
        <p:spPr>
          <a:xfrm>
            <a:off x="228600" y="1088739"/>
            <a:ext cx="8686800" cy="5445605"/>
          </a:xfrm>
        </p:spPr>
        <p:txBody>
          <a:bodyPr/>
          <a:lstStyle/>
          <a:p>
            <a:pPr eaLnBrk="1" hangingPunct="1">
              <a:lnSpc>
                <a:spcPct val="90000"/>
              </a:lnSpc>
            </a:pPr>
            <a:r>
              <a:rPr lang="zh-CN" altLang="en-US" sz="2400" dirty="0" smtClean="0">
                <a:latin typeface="宋体" pitchFamily="2" charset="-122"/>
              </a:rPr>
              <a:t>语义分析涉及到语言的语义</a:t>
            </a:r>
          </a:p>
          <a:p>
            <a:pPr eaLnBrk="1" hangingPunct="1">
              <a:lnSpc>
                <a:spcPct val="90000"/>
              </a:lnSpc>
            </a:pPr>
            <a:r>
              <a:rPr lang="zh-CN" altLang="en-US" sz="2400" dirty="0" smtClean="0">
                <a:latin typeface="宋体" pitchFamily="2" charset="-122"/>
              </a:rPr>
              <a:t>形式语义学的研究开始于</a:t>
            </a:r>
            <a:r>
              <a:rPr lang="en-US" altLang="zh-CN" sz="2400" dirty="0" smtClean="0">
                <a:latin typeface="宋体" pitchFamily="2" charset="-122"/>
              </a:rPr>
              <a:t>20</a:t>
            </a:r>
            <a:r>
              <a:rPr lang="zh-CN" altLang="en-US" sz="2400" dirty="0" smtClean="0">
                <a:latin typeface="宋体" pitchFamily="2" charset="-122"/>
              </a:rPr>
              <a:t>世纪</a:t>
            </a:r>
            <a:r>
              <a:rPr lang="en-US" altLang="zh-CN" sz="2400" dirty="0" smtClean="0">
                <a:latin typeface="宋体" pitchFamily="2" charset="-122"/>
              </a:rPr>
              <a:t>60</a:t>
            </a:r>
            <a:r>
              <a:rPr lang="zh-CN" altLang="en-US" sz="2400" dirty="0" smtClean="0">
                <a:latin typeface="宋体" pitchFamily="2" charset="-122"/>
              </a:rPr>
              <a:t>年代初</a:t>
            </a:r>
          </a:p>
          <a:p>
            <a:pPr eaLnBrk="1" hangingPunct="1">
              <a:lnSpc>
                <a:spcPct val="90000"/>
              </a:lnSpc>
            </a:pPr>
            <a:r>
              <a:rPr lang="zh-CN" altLang="en-US" sz="2400" dirty="0" smtClean="0">
                <a:latin typeface="宋体" pitchFamily="2" charset="-122"/>
              </a:rPr>
              <a:t>形式语义学可以分为四类</a:t>
            </a:r>
          </a:p>
          <a:p>
            <a:pPr lvl="1" eaLnBrk="1" hangingPunct="1">
              <a:lnSpc>
                <a:spcPct val="90000"/>
              </a:lnSpc>
            </a:pPr>
            <a:r>
              <a:rPr lang="zh-CN" altLang="en-US" sz="2000" dirty="0" smtClean="0">
                <a:latin typeface="宋体" pitchFamily="2" charset="-122"/>
              </a:rPr>
              <a:t>操作语义学：</a:t>
            </a:r>
            <a:r>
              <a:rPr lang="zh-CN" altLang="zh-CN" sz="2000" dirty="0" smtClean="0"/>
              <a:t>通过</a:t>
            </a:r>
            <a:r>
              <a:rPr lang="zh-CN" altLang="zh-CN" sz="2000" dirty="0"/>
              <a:t>语言的实现方式（即语言成分所对应的计算机的操作）定义语言成分的语义，着重模拟数据加工过程中计算机系统的</a:t>
            </a:r>
            <a:r>
              <a:rPr lang="zh-CN" altLang="zh-CN" sz="2000" dirty="0" smtClean="0"/>
              <a:t>操作</a:t>
            </a:r>
            <a:r>
              <a:rPr lang="zh-CN" altLang="en-US" sz="2000" dirty="0" smtClean="0"/>
              <a:t>。</a:t>
            </a:r>
            <a:endParaRPr lang="en-US" altLang="zh-CN" sz="2000" dirty="0" smtClean="0"/>
          </a:p>
          <a:p>
            <a:pPr lvl="1" eaLnBrk="1" hangingPunct="1">
              <a:lnSpc>
                <a:spcPct val="90000"/>
              </a:lnSpc>
            </a:pPr>
            <a:r>
              <a:rPr lang="zh-CN" altLang="en-US" sz="2000" dirty="0" smtClean="0">
                <a:latin typeface="宋体" pitchFamily="2" charset="-122"/>
              </a:rPr>
              <a:t>指称语义学：</a:t>
            </a:r>
            <a:r>
              <a:rPr lang="zh-CN" altLang="zh-CN" sz="2000" dirty="0" smtClean="0"/>
              <a:t>通过</a:t>
            </a:r>
            <a:r>
              <a:rPr lang="zh-CN" altLang="zh-CN" sz="2000" dirty="0"/>
              <a:t>执行语言成分所得到的最终效果来定义该语言成分的语义，主要描述数据加工的结果，而不是加工过程的细节。</a:t>
            </a:r>
            <a:endParaRPr lang="en-US" altLang="zh-CN" sz="2000" dirty="0" smtClean="0">
              <a:latin typeface="宋体" pitchFamily="2" charset="-122"/>
            </a:endParaRPr>
          </a:p>
          <a:p>
            <a:pPr lvl="1" eaLnBrk="1" hangingPunct="1">
              <a:lnSpc>
                <a:spcPct val="90000"/>
              </a:lnSpc>
            </a:pPr>
            <a:r>
              <a:rPr lang="zh-CN" altLang="zh-CN" sz="2000" dirty="0"/>
              <a:t>代数语义</a:t>
            </a:r>
            <a:r>
              <a:rPr lang="zh-CN" altLang="zh-CN" sz="2000" dirty="0" smtClean="0"/>
              <a:t>学</a:t>
            </a:r>
            <a:r>
              <a:rPr lang="zh-CN" altLang="en-US" sz="2000" dirty="0" smtClean="0"/>
              <a:t>：</a:t>
            </a:r>
            <a:r>
              <a:rPr lang="zh-CN" altLang="zh-CN" sz="2000" dirty="0" smtClean="0"/>
              <a:t>用</a:t>
            </a:r>
            <a:r>
              <a:rPr lang="zh-CN" altLang="zh-CN" sz="2000" dirty="0"/>
              <a:t>代数公理刻画语言成分的语义，主要研究抽象数据类型的代数规范，可看作是指称语义学的一个</a:t>
            </a:r>
            <a:r>
              <a:rPr lang="zh-CN" altLang="zh-CN" sz="2000" dirty="0" smtClean="0"/>
              <a:t>分支</a:t>
            </a:r>
            <a:r>
              <a:rPr lang="zh-CN" altLang="en-US" sz="2000" dirty="0" smtClean="0"/>
              <a:t>。</a:t>
            </a:r>
            <a:endParaRPr lang="en-US" altLang="zh-CN" sz="2000" dirty="0" smtClean="0">
              <a:latin typeface="宋体" pitchFamily="2" charset="-122"/>
            </a:endParaRPr>
          </a:p>
          <a:p>
            <a:pPr lvl="1" eaLnBrk="1" hangingPunct="1">
              <a:lnSpc>
                <a:spcPct val="90000"/>
              </a:lnSpc>
            </a:pPr>
            <a:r>
              <a:rPr lang="zh-CN" altLang="en-US" sz="2000" dirty="0" smtClean="0">
                <a:latin typeface="宋体" pitchFamily="2" charset="-122"/>
              </a:rPr>
              <a:t>公理语义学：</a:t>
            </a:r>
            <a:r>
              <a:rPr lang="zh-CN" altLang="zh-CN" sz="2000" dirty="0"/>
              <a:t>采用公理化方法描述程序对数据的加工，用公理系统定义程序设计语言的语义，另外，公理语义学还研究和寻求适用于描述程序语义、便于语义推导的逻辑</a:t>
            </a:r>
            <a:r>
              <a:rPr lang="zh-CN" altLang="zh-CN" sz="2000" dirty="0" smtClean="0"/>
              <a:t>语言</a:t>
            </a:r>
            <a:r>
              <a:rPr lang="zh-CN" altLang="en-US" sz="2000" dirty="0" smtClean="0"/>
              <a:t>。</a:t>
            </a:r>
            <a:endParaRPr lang="en-US" altLang="zh-CN" sz="2000" dirty="0" smtClean="0"/>
          </a:p>
          <a:p>
            <a:pPr eaLnBrk="1" hangingPunct="1">
              <a:lnSpc>
                <a:spcPct val="90000"/>
              </a:lnSpc>
            </a:pPr>
            <a:r>
              <a:rPr lang="zh-CN" altLang="en-US" sz="2400" dirty="0" smtClean="0">
                <a:latin typeface="宋体" pitchFamily="2" charset="-122"/>
              </a:rPr>
              <a:t>语法制导翻译技术</a:t>
            </a:r>
          </a:p>
          <a:p>
            <a:pPr lvl="1" eaLnBrk="1" hangingPunct="1">
              <a:lnSpc>
                <a:spcPct val="90000"/>
              </a:lnSpc>
            </a:pPr>
            <a:r>
              <a:rPr lang="zh-CN" altLang="en-US" sz="2000" dirty="0" smtClean="0">
                <a:latin typeface="宋体" pitchFamily="2" charset="-122"/>
              </a:rPr>
              <a:t>多数编译程序普遍采用的一种技术</a:t>
            </a:r>
          </a:p>
          <a:p>
            <a:pPr lvl="1" eaLnBrk="1" hangingPunct="1">
              <a:lnSpc>
                <a:spcPct val="90000"/>
              </a:lnSpc>
            </a:pPr>
            <a:r>
              <a:rPr lang="zh-CN" altLang="en-US" sz="2000" dirty="0" smtClean="0">
                <a:latin typeface="宋体" pitchFamily="2" charset="-122"/>
              </a:rPr>
              <a:t>比较接近形式化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left)">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wipe(left)">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wipe(left)">
                                      <p:cBhvr>
                                        <p:cTn id="17" dur="500"/>
                                        <p:tgtEl>
                                          <p:spTgt spid="185347">
                                            <p:txEl>
                                              <p:pRg st="2" end="2"/>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5347">
                                            <p:txEl>
                                              <p:pRg st="3" end="3"/>
                                            </p:txEl>
                                          </p:spTgt>
                                        </p:tgtEl>
                                        <p:attrNameLst>
                                          <p:attrName>style.visibility</p:attrName>
                                        </p:attrNameLst>
                                      </p:cBhvr>
                                      <p:to>
                                        <p:strVal val="visible"/>
                                      </p:to>
                                    </p:set>
                                    <p:animEffect transition="in" filter="wipe(left)">
                                      <p:cBhvr>
                                        <p:cTn id="21" dur="500"/>
                                        <p:tgtEl>
                                          <p:spTgt spid="185347">
                                            <p:txEl>
                                              <p:pRg st="3" end="3"/>
                                            </p:txEl>
                                          </p:spTgt>
                                        </p:tgtEl>
                                      </p:cBhvr>
                                    </p:animEffect>
                                  </p:childTnLst>
                                </p:cTn>
                              </p:par>
                            </p:childTnLst>
                          </p:cTn>
                        </p:par>
                      </p:childTnLst>
                    </p:cTn>
                  </p:par>
                  <p:par>
                    <p:cTn id="22" fill="hold">
                      <p:stCondLst>
                        <p:cond delay="indefinite"/>
                      </p:stCondLst>
                      <p:childTnLst>
                        <p:par>
                          <p:cTn id="23" fill="hold" nodeType="after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5347">
                                            <p:txEl>
                                              <p:pRg st="4" end="4"/>
                                            </p:txEl>
                                          </p:spTgt>
                                        </p:tgtEl>
                                        <p:attrNameLst>
                                          <p:attrName>style.visibility</p:attrName>
                                        </p:attrNameLst>
                                      </p:cBhvr>
                                      <p:to>
                                        <p:strVal val="visible"/>
                                      </p:to>
                                    </p:set>
                                    <p:animEffect transition="in" filter="wipe(left)">
                                      <p:cBhvr>
                                        <p:cTn id="26" dur="500"/>
                                        <p:tgtEl>
                                          <p:spTgt spid="1853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5347">
                                            <p:txEl>
                                              <p:pRg st="5" end="5"/>
                                            </p:txEl>
                                          </p:spTgt>
                                        </p:tgtEl>
                                        <p:attrNameLst>
                                          <p:attrName>style.visibility</p:attrName>
                                        </p:attrNameLst>
                                      </p:cBhvr>
                                      <p:to>
                                        <p:strVal val="visible"/>
                                      </p:to>
                                    </p:set>
                                    <p:animEffect transition="in" filter="wipe(left)">
                                      <p:cBhvr>
                                        <p:cTn id="31" dur="500"/>
                                        <p:tgtEl>
                                          <p:spTgt spid="1853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5347">
                                            <p:txEl>
                                              <p:pRg st="6" end="6"/>
                                            </p:txEl>
                                          </p:spTgt>
                                        </p:tgtEl>
                                        <p:attrNameLst>
                                          <p:attrName>style.visibility</p:attrName>
                                        </p:attrNameLst>
                                      </p:cBhvr>
                                      <p:to>
                                        <p:strVal val="visible"/>
                                      </p:to>
                                    </p:set>
                                    <p:animEffect transition="in" filter="wipe(left)">
                                      <p:cBhvr>
                                        <p:cTn id="36" dur="500"/>
                                        <p:tgtEl>
                                          <p:spTgt spid="185347">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5347">
                                            <p:txEl>
                                              <p:pRg st="7" end="7"/>
                                            </p:txEl>
                                          </p:spTgt>
                                        </p:tgtEl>
                                        <p:attrNameLst>
                                          <p:attrName>style.visibility</p:attrName>
                                        </p:attrNameLst>
                                      </p:cBhvr>
                                      <p:to>
                                        <p:strVal val="visible"/>
                                      </p:to>
                                    </p:set>
                                    <p:animEffect transition="in" filter="wipe(left)">
                                      <p:cBhvr>
                                        <p:cTn id="41" dur="500"/>
                                        <p:tgtEl>
                                          <p:spTgt spid="185347">
                                            <p:txEl>
                                              <p:pRg st="7" end="7"/>
                                            </p:txEl>
                                          </p:spTgt>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85347">
                                            <p:txEl>
                                              <p:pRg st="8" end="8"/>
                                            </p:txEl>
                                          </p:spTgt>
                                        </p:tgtEl>
                                        <p:attrNameLst>
                                          <p:attrName>style.visibility</p:attrName>
                                        </p:attrNameLst>
                                      </p:cBhvr>
                                      <p:to>
                                        <p:strVal val="visible"/>
                                      </p:to>
                                    </p:set>
                                    <p:animEffect transition="in" filter="wipe(left)">
                                      <p:cBhvr>
                                        <p:cTn id="45" dur="500"/>
                                        <p:tgtEl>
                                          <p:spTgt spid="185347">
                                            <p:txEl>
                                              <p:pRg st="8" end="8"/>
                                            </p:txEl>
                                          </p:spTgt>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85347">
                                            <p:txEl>
                                              <p:pRg st="9" end="9"/>
                                            </p:txEl>
                                          </p:spTgt>
                                        </p:tgtEl>
                                        <p:attrNameLst>
                                          <p:attrName>style.visibility</p:attrName>
                                        </p:attrNameLst>
                                      </p:cBhvr>
                                      <p:to>
                                        <p:strVal val="visible"/>
                                      </p:to>
                                    </p:set>
                                    <p:animEffect transition="in" filter="wipe(left)">
                                      <p:cBhvr>
                                        <p:cTn id="49" dur="500"/>
                                        <p:tgtEl>
                                          <p:spTgt spid="185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uiExpand="1" build="p" bldLvl="2"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43FC63D-5EC9-43A2-B076-D8EA7C597646}" type="slidenum">
              <a:rPr lang="en-US" altLang="zh-CN">
                <a:solidFill>
                  <a:srgbClr val="000000"/>
                </a:solidFill>
              </a:rPr>
              <a:pPr/>
              <a:t>90</a:t>
            </a:fld>
            <a:endParaRPr lang="en-US" altLang="zh-CN">
              <a:solidFill>
                <a:srgbClr val="000000"/>
              </a:solidFill>
            </a:endParaRPr>
          </a:p>
        </p:txBody>
      </p:sp>
      <p:sp>
        <p:nvSpPr>
          <p:cNvPr id="234498" name="Rectangle 2"/>
          <p:cNvSpPr>
            <a:spLocks noGrp="1" noChangeArrowheads="1"/>
          </p:cNvSpPr>
          <p:nvPr>
            <p:ph type="title"/>
          </p:nvPr>
        </p:nvSpPr>
        <p:spPr>
          <a:xfrm>
            <a:off x="304800" y="98426"/>
            <a:ext cx="8610600" cy="855300"/>
          </a:xfrm>
        </p:spPr>
        <p:txBody>
          <a:bodyPr/>
          <a:lstStyle/>
          <a:p>
            <a:r>
              <a:rPr lang="zh-CN" altLang="en-US" dirty="0" smtClean="0"/>
              <a:t>同时进行类型检查的翻译方案</a:t>
            </a:r>
            <a:endParaRPr lang="en-US" altLang="zh-CN" sz="3600" dirty="0"/>
          </a:p>
        </p:txBody>
      </p:sp>
      <p:sp>
        <p:nvSpPr>
          <p:cNvPr id="234499" name="Rectangle 3"/>
          <p:cNvSpPr>
            <a:spLocks noGrp="1" noChangeArrowheads="1"/>
          </p:cNvSpPr>
          <p:nvPr>
            <p:ph type="body" idx="1"/>
          </p:nvPr>
        </p:nvSpPr>
        <p:spPr>
          <a:xfrm>
            <a:off x="296525" y="1223755"/>
            <a:ext cx="8505945" cy="1125125"/>
          </a:xfrm>
        </p:spPr>
        <p:txBody>
          <a:bodyPr/>
          <a:lstStyle/>
          <a:p>
            <a:r>
              <a:rPr lang="zh-CN" altLang="en-US" dirty="0" smtClean="0"/>
              <a:t>假设，仅考虑</a:t>
            </a:r>
            <a:r>
              <a:rPr lang="zh-CN" altLang="en-US" dirty="0"/>
              <a:t>类型 </a:t>
            </a:r>
            <a:r>
              <a:rPr lang="en-US" altLang="zh-CN" dirty="0"/>
              <a:t>integer </a:t>
            </a:r>
            <a:r>
              <a:rPr lang="zh-CN" altLang="en-US" dirty="0"/>
              <a:t>和 </a:t>
            </a:r>
            <a:r>
              <a:rPr lang="en-US" altLang="zh-CN" dirty="0" smtClean="0"/>
              <a:t>real</a:t>
            </a:r>
          </a:p>
          <a:p>
            <a:r>
              <a:rPr lang="en-US" altLang="zh-CN" dirty="0" smtClean="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smtClean="0">
                <a:latin typeface="Times New Roman" panose="02020603050405020304" pitchFamily="18" charset="0"/>
                <a:cs typeface="Times New Roman" panose="02020603050405020304" pitchFamily="18" charset="0"/>
              </a:rPr>
              <a:t>E</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+E</a:t>
            </a:r>
            <a:r>
              <a:rPr lang="en-US" altLang="zh-CN" baseline="-25000" dirty="0" smtClean="0">
                <a:latin typeface="Times New Roman" panose="02020603050405020304" pitchFamily="18" charset="0"/>
                <a:cs typeface="Times New Roman" panose="02020603050405020304" pitchFamily="18" charset="0"/>
              </a:rPr>
              <a:t>2 </a:t>
            </a:r>
            <a:r>
              <a:rPr lang="zh-CN" altLang="en-US" dirty="0" smtClean="0"/>
              <a:t>的类型检查动作：</a:t>
            </a:r>
            <a:endParaRPr lang="en-US" altLang="zh-CN" dirty="0">
              <a:latin typeface="Times New Roman" panose="02020603050405020304" pitchFamily="18" charset="0"/>
              <a:cs typeface="Times New Roman" panose="02020603050405020304" pitchFamily="18" charset="0"/>
            </a:endParaRPr>
          </a:p>
        </p:txBody>
      </p:sp>
      <p:sp>
        <p:nvSpPr>
          <p:cNvPr id="234500" name="Rectangle 4"/>
          <p:cNvSpPr>
            <a:spLocks noChangeArrowheads="1"/>
          </p:cNvSpPr>
          <p:nvPr/>
        </p:nvSpPr>
        <p:spPr bwMode="auto">
          <a:xfrm>
            <a:off x="1691825" y="2438890"/>
            <a:ext cx="6705600" cy="1305145"/>
          </a:xfrm>
          <a:prstGeom prst="rect">
            <a:avLst/>
          </a:prstGeom>
          <a:solidFill>
            <a:schemeClr val="bg1"/>
          </a:solidFill>
          <a:ln>
            <a:noFill/>
          </a:ln>
          <a:extLst/>
        </p:spPr>
        <p:txBody>
          <a:bodyPr/>
          <a:lstStyle/>
          <a:p>
            <a:r>
              <a:rPr lang="en-US" altLang="zh-CN" dirty="0">
                <a:solidFill>
                  <a:srgbClr val="0000FF"/>
                </a:solidFill>
                <a:latin typeface="Times New Roman" pitchFamily="18" charset="0"/>
              </a:rPr>
              <a:t>{  if  (E</a:t>
            </a:r>
            <a:r>
              <a:rPr lang="en-US" altLang="zh-CN" baseline="-25000" dirty="0">
                <a:solidFill>
                  <a:srgbClr val="0000FF"/>
                </a:solidFill>
                <a:latin typeface="Times New Roman" pitchFamily="18" charset="0"/>
              </a:rPr>
              <a:t>1</a:t>
            </a:r>
            <a:r>
              <a:rPr lang="en-US" altLang="zh-CN" dirty="0">
                <a:solidFill>
                  <a:srgbClr val="0000FF"/>
                </a:solidFill>
                <a:latin typeface="Times New Roman" pitchFamily="18" charset="0"/>
              </a:rPr>
              <a:t>.type==integer) &amp;&amp; (E</a:t>
            </a:r>
            <a:r>
              <a:rPr lang="en-US" altLang="zh-CN" baseline="-25000" dirty="0">
                <a:solidFill>
                  <a:srgbClr val="0000FF"/>
                </a:solidFill>
                <a:latin typeface="Times New Roman" pitchFamily="18" charset="0"/>
              </a:rPr>
              <a:t>2</a:t>
            </a:r>
            <a:r>
              <a:rPr lang="en-US" altLang="zh-CN" dirty="0">
                <a:solidFill>
                  <a:srgbClr val="0000FF"/>
                </a:solidFill>
                <a:latin typeface="Times New Roman" pitchFamily="18" charset="0"/>
              </a:rPr>
              <a:t>.type==integer)</a:t>
            </a:r>
            <a:endParaRPr lang="zh-CN" altLang="zh-CN" dirty="0">
              <a:solidFill>
                <a:srgbClr val="0000FF"/>
              </a:solidFill>
              <a:latin typeface="Times New Roman" pitchFamily="18" charset="0"/>
            </a:endParaRPr>
          </a:p>
          <a:p>
            <a:r>
              <a:rPr lang="en-US" altLang="zh-CN" dirty="0" smtClean="0">
                <a:solidFill>
                  <a:srgbClr val="0000FF"/>
                </a:solidFill>
                <a:latin typeface="Times New Roman" pitchFamily="18" charset="0"/>
              </a:rPr>
              <a:t>        </a:t>
            </a:r>
            <a:r>
              <a:rPr lang="en-US" altLang="zh-CN" dirty="0" err="1" smtClean="0">
                <a:solidFill>
                  <a:srgbClr val="0000FF"/>
                </a:solidFill>
                <a:latin typeface="Times New Roman" pitchFamily="18" charset="0"/>
              </a:rPr>
              <a:t>E.type</a:t>
            </a:r>
            <a:r>
              <a:rPr lang="en-US" altLang="zh-CN" dirty="0" smtClean="0">
                <a:solidFill>
                  <a:srgbClr val="0000FF"/>
                </a:solidFill>
                <a:latin typeface="Times New Roman" pitchFamily="18" charset="0"/>
              </a:rPr>
              <a:t>=integer</a:t>
            </a:r>
            <a:r>
              <a:rPr lang="en-US" altLang="zh-CN" dirty="0">
                <a:solidFill>
                  <a:srgbClr val="0000FF"/>
                </a:solidFill>
                <a:latin typeface="Times New Roman" pitchFamily="18" charset="0"/>
              </a:rPr>
              <a:t>;</a:t>
            </a:r>
            <a:endParaRPr lang="zh-CN" altLang="zh-CN" dirty="0">
              <a:solidFill>
                <a:srgbClr val="0000FF"/>
              </a:solidFill>
              <a:latin typeface="Times New Roman" pitchFamily="18" charset="0"/>
            </a:endParaRPr>
          </a:p>
          <a:p>
            <a:r>
              <a:rPr lang="en-US" altLang="zh-CN" dirty="0" smtClean="0">
                <a:solidFill>
                  <a:srgbClr val="0000FF"/>
                </a:solidFill>
                <a:latin typeface="Times New Roman" pitchFamily="18" charset="0"/>
              </a:rPr>
              <a:t>   else  </a:t>
            </a:r>
            <a:r>
              <a:rPr lang="en-US" altLang="zh-CN" dirty="0" err="1">
                <a:solidFill>
                  <a:srgbClr val="0000FF"/>
                </a:solidFill>
                <a:latin typeface="Times New Roman" pitchFamily="18" charset="0"/>
              </a:rPr>
              <a:t>E.type</a:t>
            </a:r>
            <a:r>
              <a:rPr lang="en-US" altLang="zh-CN" dirty="0">
                <a:solidFill>
                  <a:srgbClr val="0000FF"/>
                </a:solidFill>
                <a:latin typeface="Times New Roman" pitchFamily="18" charset="0"/>
              </a:rPr>
              <a:t> =real;  </a:t>
            </a:r>
            <a:r>
              <a:rPr lang="en-US" altLang="zh-CN" dirty="0" smtClean="0">
                <a:solidFill>
                  <a:srgbClr val="0000FF"/>
                </a:solidFill>
                <a:latin typeface="Times New Roman" pitchFamily="18" charset="0"/>
              </a:rPr>
              <a:t>}</a:t>
            </a:r>
            <a:endParaRPr lang="en-US" altLang="zh-CN" dirty="0">
              <a:solidFill>
                <a:srgbClr val="0000FF"/>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2660841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wipe(left)">
                                      <p:cBhvr>
                                        <p:cTn id="7" dur="500"/>
                                        <p:tgtEl>
                                          <p:spTgt spid="234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pRg st="1" end="1"/>
                                            </p:txEl>
                                          </p:spTgt>
                                        </p:tgtEl>
                                        <p:attrNameLst>
                                          <p:attrName>style.visibility</p:attrName>
                                        </p:attrNameLst>
                                      </p:cBhvr>
                                      <p:to>
                                        <p:strVal val="visible"/>
                                      </p:to>
                                    </p:set>
                                    <p:animEffect transition="in" filter="wipe(left)">
                                      <p:cBhvr>
                                        <p:cTn id="12" dur="500"/>
                                        <p:tgtEl>
                                          <p:spTgt spid="234499">
                                            <p:txEl>
                                              <p:pRg st="1" end="1"/>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500">
                                            <p:txEl>
                                              <p:pRg st="0" end="0"/>
                                            </p:txEl>
                                          </p:spTgt>
                                        </p:tgtEl>
                                        <p:attrNameLst>
                                          <p:attrName>style.visibility</p:attrName>
                                        </p:attrNameLst>
                                      </p:cBhvr>
                                      <p:to>
                                        <p:strVal val="visible"/>
                                      </p:to>
                                    </p:set>
                                    <p:animEffect transition="in" filter="wipe(left)">
                                      <p:cBhvr>
                                        <p:cTn id="17" dur="500"/>
                                        <p:tgtEl>
                                          <p:spTgt spid="23450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500">
                                            <p:txEl>
                                              <p:pRg st="1" end="1"/>
                                            </p:txEl>
                                          </p:spTgt>
                                        </p:tgtEl>
                                        <p:attrNameLst>
                                          <p:attrName>style.visibility</p:attrName>
                                        </p:attrNameLst>
                                      </p:cBhvr>
                                      <p:to>
                                        <p:strVal val="visible"/>
                                      </p:to>
                                    </p:set>
                                    <p:animEffect transition="in" filter="wipe(left)">
                                      <p:cBhvr>
                                        <p:cTn id="22" dur="500"/>
                                        <p:tgtEl>
                                          <p:spTgt spid="23450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4500">
                                            <p:txEl>
                                              <p:pRg st="2" end="2"/>
                                            </p:txEl>
                                          </p:spTgt>
                                        </p:tgtEl>
                                        <p:attrNameLst>
                                          <p:attrName>style.visibility</p:attrName>
                                        </p:attrNameLst>
                                      </p:cBhvr>
                                      <p:to>
                                        <p:strVal val="visible"/>
                                      </p:to>
                                    </p:set>
                                    <p:animEffect transition="in" filter="wipe(left)">
                                      <p:cBhvr>
                                        <p:cTn id="27" dur="500"/>
                                        <p:tgtEl>
                                          <p:spTgt spid="2345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P spid="234500"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C0E870F-735F-4364-844B-B2276B5CB03F}" type="slidenum">
              <a:rPr lang="en-US" altLang="zh-CN">
                <a:solidFill>
                  <a:srgbClr val="000000"/>
                </a:solidFill>
              </a:rPr>
              <a:pPr/>
              <a:t>91</a:t>
            </a:fld>
            <a:endParaRPr lang="en-US" altLang="zh-CN">
              <a:solidFill>
                <a:srgbClr val="000000"/>
              </a:solidFill>
            </a:endParaRPr>
          </a:p>
        </p:txBody>
      </p:sp>
      <p:sp>
        <p:nvSpPr>
          <p:cNvPr id="236547" name="Rectangle 3"/>
          <p:cNvSpPr>
            <a:spLocks noChangeArrowheads="1"/>
          </p:cNvSpPr>
          <p:nvPr/>
        </p:nvSpPr>
        <p:spPr bwMode="auto">
          <a:xfrm>
            <a:off x="1691680" y="773706"/>
            <a:ext cx="6480720" cy="59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smtClean="0">
                <a:solidFill>
                  <a:srgbClr val="0000FF"/>
                </a:solidFill>
                <a:latin typeface="Times New Roman" pitchFamily="18" charset="0"/>
                <a:cs typeface="Times New Roman" panose="02020603050405020304" pitchFamily="18" charset="0"/>
              </a:rPr>
              <a:t>E.entry</a:t>
            </a:r>
            <a:r>
              <a:rPr lang="en-US" altLang="zh-CN" sz="1800" dirty="0" smtClean="0">
                <a:solidFill>
                  <a:srgbClr val="0000FF"/>
                </a:solidFill>
                <a:latin typeface="Times New Roman" pitchFamily="18" charset="0"/>
                <a:cs typeface="Times New Roman" panose="02020603050405020304" pitchFamily="18" charset="0"/>
              </a:rPr>
              <a:t>=</a:t>
            </a:r>
            <a:r>
              <a:rPr lang="en-US" altLang="zh-CN" sz="1800" dirty="0" err="1" smtClean="0">
                <a:solidFill>
                  <a:srgbClr val="0000FF"/>
                </a:solidFill>
                <a:latin typeface="Times New Roman" pitchFamily="18" charset="0"/>
                <a:cs typeface="Times New Roman" panose="02020603050405020304" pitchFamily="18" charset="0"/>
              </a:rPr>
              <a:t>newtemp</a:t>
            </a:r>
            <a:r>
              <a:rPr lang="en-US" altLang="zh-CN" sz="1800" dirty="0" smtClean="0">
                <a:solidFill>
                  <a:srgbClr val="0000FF"/>
                </a:solidFill>
                <a:latin typeface="Times New Roman" pitchFamily="18" charset="0"/>
                <a:cs typeface="Times New Roman" panose="02020603050405020304" pitchFamily="18" charset="0"/>
              </a:rPr>
              <a:t>();</a:t>
            </a:r>
            <a:endParaRPr lang="en-US" altLang="zh-CN" sz="1800" dirty="0">
              <a:solidFill>
                <a:srgbClr val="0000FF"/>
              </a:solidFill>
              <a:latin typeface="Times New Roman" pitchFamily="18" charset="0"/>
              <a:cs typeface="Times New Roman" panose="02020603050405020304" pitchFamily="18" charset="0"/>
            </a:endParaRPr>
          </a:p>
          <a:p>
            <a:pPr marL="342900" indent="-342900" algn="just">
              <a:spcBef>
                <a:spcPct val="20000"/>
              </a:spcBef>
              <a:buClr>
                <a:srgbClr val="0099CC"/>
              </a:buClr>
              <a:buSzPct val="70000"/>
              <a:buFont typeface="Monotype Sorts" pitchFamily="2" charset="2"/>
              <a:buNone/>
            </a:pPr>
            <a:r>
              <a:rPr lang="en-US" altLang="zh-CN" sz="1800" dirty="0">
                <a:solidFill>
                  <a:srgbClr val="0000FF"/>
                </a:solidFill>
                <a:latin typeface="Times New Roman" pitchFamily="18" charset="0"/>
                <a:cs typeface="Times New Roman" panose="02020603050405020304" pitchFamily="18" charset="0"/>
              </a:rPr>
              <a:t>    if  (E</a:t>
            </a:r>
            <a:r>
              <a:rPr lang="en-US" altLang="zh-CN" sz="1800" baseline="-25000" dirty="0">
                <a:solidFill>
                  <a:srgbClr val="0000FF"/>
                </a:solidFill>
                <a:latin typeface="Times New Roman" pitchFamily="18" charset="0"/>
                <a:cs typeface="Times New Roman" panose="02020603050405020304" pitchFamily="18" charset="0"/>
              </a:rPr>
              <a:t>1</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integer</a:t>
            </a:r>
            <a:r>
              <a:rPr lang="en-US" altLang="zh-CN" sz="1800" dirty="0">
                <a:solidFill>
                  <a:srgbClr val="0000FF"/>
                </a:solidFill>
                <a:latin typeface="Times New Roman" pitchFamily="18" charset="0"/>
                <a:cs typeface="Times New Roman" panose="02020603050405020304" pitchFamily="18" charset="0"/>
              </a:rPr>
              <a:t>) &amp;&amp; (E</a:t>
            </a:r>
            <a:r>
              <a:rPr lang="en-US" altLang="zh-CN" sz="1800" baseline="-25000" dirty="0">
                <a:solidFill>
                  <a:srgbClr val="0000FF"/>
                </a:solidFill>
                <a:latin typeface="Times New Roman" pitchFamily="18" charset="0"/>
                <a:cs typeface="Times New Roman" panose="02020603050405020304" pitchFamily="18" charset="0"/>
              </a:rPr>
              <a:t>2</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integer</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 {</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smtClean="0">
                <a:solidFill>
                  <a:srgbClr val="0000FF"/>
                </a:solidFill>
                <a:latin typeface="Times New Roman" pitchFamily="18" charset="0"/>
                <a:cs typeface="Times New Roman" panose="02020603050405020304" pitchFamily="18" charset="0"/>
              </a:rPr>
              <a:t>outcode</a:t>
            </a:r>
            <a:r>
              <a:rPr lang="en-US" altLang="zh-CN" sz="1800" dirty="0" smtClean="0">
                <a:solidFill>
                  <a:srgbClr val="0000FF"/>
                </a:solidFill>
                <a:latin typeface="Times New Roman" pitchFamily="18" charset="0"/>
                <a:cs typeface="Times New Roman" panose="02020603050405020304" pitchFamily="18" charset="0"/>
              </a:rPr>
              <a:t>(</a:t>
            </a:r>
            <a:r>
              <a:rPr lang="en-US" altLang="zh-CN" sz="1800" dirty="0" err="1" smtClean="0">
                <a:solidFill>
                  <a:srgbClr val="0000FF"/>
                </a:solidFill>
                <a:latin typeface="Times New Roman" pitchFamily="18" charset="0"/>
                <a:cs typeface="Times New Roman" panose="02020603050405020304" pitchFamily="18" charset="0"/>
              </a:rPr>
              <a:t>E.entry</a:t>
            </a:r>
            <a:r>
              <a:rPr lang="en-US" altLang="zh-CN" sz="1800" dirty="0" smtClean="0">
                <a:solidFill>
                  <a:srgbClr val="0000FF"/>
                </a:solidFill>
                <a:latin typeface="Times New Roman" pitchFamily="18" charset="0"/>
                <a:cs typeface="Times New Roman" panose="02020603050405020304" pitchFamily="18" charset="0"/>
              </a:rPr>
              <a:t>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E</a:t>
            </a:r>
            <a:r>
              <a:rPr lang="en-US" altLang="zh-CN" sz="1800" baseline="-25000" dirty="0" smtClean="0">
                <a:solidFill>
                  <a:srgbClr val="0000FF"/>
                </a:solidFill>
                <a:latin typeface="Times New Roman" pitchFamily="18" charset="0"/>
                <a:cs typeface="Times New Roman" panose="02020603050405020304" pitchFamily="18" charset="0"/>
              </a:rPr>
              <a:t>1</a:t>
            </a:r>
            <a:r>
              <a:rPr lang="en-US" altLang="zh-CN" sz="1800" dirty="0" smtClean="0">
                <a:solidFill>
                  <a:srgbClr val="0000FF"/>
                </a:solidFill>
                <a:latin typeface="Times New Roman" pitchFamily="18" charset="0"/>
                <a:cs typeface="Times New Roman" panose="02020603050405020304" pitchFamily="18" charset="0"/>
              </a:rPr>
              <a:t>.entry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E</a:t>
            </a:r>
            <a:r>
              <a:rPr lang="en-US" altLang="zh-CN" sz="1800" baseline="-25000" dirty="0" smtClean="0">
                <a:solidFill>
                  <a:srgbClr val="0000FF"/>
                </a:solidFill>
                <a:latin typeface="Times New Roman" pitchFamily="18" charset="0"/>
                <a:cs typeface="Times New Roman" panose="02020603050405020304" pitchFamily="18" charset="0"/>
              </a:rPr>
              <a:t>2</a:t>
            </a:r>
            <a:r>
              <a:rPr lang="en-US" altLang="zh-CN" sz="1800" dirty="0" smtClean="0">
                <a:solidFill>
                  <a:srgbClr val="0000FF"/>
                </a:solidFill>
                <a:latin typeface="Times New Roman" pitchFamily="18" charset="0"/>
                <a:cs typeface="Times New Roman" panose="02020603050405020304" pitchFamily="18" charset="0"/>
              </a:rPr>
              <a:t>.entry);</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a:solidFill>
                  <a:srgbClr val="0000FF"/>
                </a:solidFill>
                <a:latin typeface="Times New Roman" pitchFamily="18" charset="0"/>
                <a:cs typeface="Times New Roman" panose="02020603050405020304" pitchFamily="18" charset="0"/>
              </a:rPr>
              <a:t>E.type</a:t>
            </a:r>
            <a:r>
              <a:rPr lang="en-US" altLang="zh-CN" sz="1800" dirty="0">
                <a:solidFill>
                  <a:srgbClr val="0000FF"/>
                </a:solidFill>
                <a:latin typeface="Times New Roman" pitchFamily="18" charset="0"/>
                <a:cs typeface="Times New Roman" panose="02020603050405020304" pitchFamily="18" charset="0"/>
              </a:rPr>
              <a:t>=integer</a:t>
            </a:r>
            <a:r>
              <a:rPr lang="en-US" altLang="zh-CN" sz="1800" dirty="0" smtClean="0">
                <a:solidFill>
                  <a:srgbClr val="0000FF"/>
                </a:solidFill>
                <a:latin typeface="Times New Roman" pitchFamily="18" charset="0"/>
                <a:cs typeface="Times New Roman" panose="02020603050405020304" pitchFamily="18" charset="0"/>
              </a:rPr>
              <a:t>;  </a:t>
            </a:r>
            <a:r>
              <a:rPr lang="en-US" altLang="zh-CN" sz="1800" dirty="0">
                <a:solidFill>
                  <a:srgbClr val="0000FF"/>
                </a:solidFill>
                <a:latin typeface="Times New Roman" pitchFamily="18" charset="0"/>
                <a:cs typeface="Times New Roman" panose="02020603050405020304" pitchFamily="18" charset="0"/>
              </a:rPr>
              <a:t>};</a:t>
            </a:r>
          </a:p>
          <a:p>
            <a:pPr marL="342900" indent="-342900" algn="just">
              <a:spcBef>
                <a:spcPct val="20000"/>
              </a:spcBef>
              <a:buClr>
                <a:srgbClr val="0099CC"/>
              </a:buClr>
              <a:buSzPct val="70000"/>
              <a:buFont typeface="Monotype Sorts" pitchFamily="2" charset="2"/>
              <a:buNone/>
            </a:pPr>
            <a:r>
              <a:rPr lang="en-US" altLang="zh-CN" sz="1800" dirty="0">
                <a:solidFill>
                  <a:srgbClr val="0000FF"/>
                </a:solidFill>
                <a:latin typeface="Times New Roman" pitchFamily="18" charset="0"/>
                <a:cs typeface="Times New Roman" panose="02020603050405020304" pitchFamily="18" charset="0"/>
              </a:rPr>
              <a:t>    else  if  (E</a:t>
            </a:r>
            <a:r>
              <a:rPr lang="en-US" altLang="zh-CN" sz="1800" baseline="-25000" dirty="0">
                <a:solidFill>
                  <a:srgbClr val="0000FF"/>
                </a:solidFill>
                <a:latin typeface="Times New Roman" pitchFamily="18" charset="0"/>
                <a:cs typeface="Times New Roman" panose="02020603050405020304" pitchFamily="18" charset="0"/>
              </a:rPr>
              <a:t>1</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real</a:t>
            </a:r>
            <a:r>
              <a:rPr lang="en-US" altLang="zh-CN" sz="1800" dirty="0">
                <a:solidFill>
                  <a:srgbClr val="0000FF"/>
                </a:solidFill>
                <a:latin typeface="Times New Roman" pitchFamily="18" charset="0"/>
                <a:cs typeface="Times New Roman" panose="02020603050405020304" pitchFamily="18" charset="0"/>
              </a:rPr>
              <a:t>) &amp;&amp; (E</a:t>
            </a:r>
            <a:r>
              <a:rPr lang="en-US" altLang="zh-CN" sz="1800" baseline="-25000" dirty="0">
                <a:solidFill>
                  <a:srgbClr val="0000FF"/>
                </a:solidFill>
                <a:latin typeface="Times New Roman" pitchFamily="18" charset="0"/>
                <a:cs typeface="Times New Roman" panose="02020603050405020304" pitchFamily="18" charset="0"/>
              </a:rPr>
              <a:t>2</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real</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 {</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smtClean="0">
                <a:solidFill>
                  <a:srgbClr val="0000FF"/>
                </a:solidFill>
                <a:latin typeface="Times New Roman" pitchFamily="18" charset="0"/>
                <a:cs typeface="Times New Roman" panose="02020603050405020304" pitchFamily="18" charset="0"/>
              </a:rPr>
              <a:t>outcode</a:t>
            </a:r>
            <a:r>
              <a:rPr lang="en-US" altLang="zh-CN" sz="1800" dirty="0" smtClean="0">
                <a:solidFill>
                  <a:srgbClr val="0000FF"/>
                </a:solidFill>
                <a:latin typeface="Times New Roman" pitchFamily="18" charset="0"/>
                <a:cs typeface="Times New Roman" panose="02020603050405020304" pitchFamily="18" charset="0"/>
              </a:rPr>
              <a:t>(</a:t>
            </a:r>
            <a:r>
              <a:rPr lang="en-US" altLang="zh-CN" sz="1800" dirty="0" err="1" smtClean="0">
                <a:solidFill>
                  <a:srgbClr val="0000FF"/>
                </a:solidFill>
                <a:latin typeface="Times New Roman" pitchFamily="18" charset="0"/>
                <a:cs typeface="Times New Roman" panose="02020603050405020304" pitchFamily="18" charset="0"/>
              </a:rPr>
              <a:t>E.entry</a:t>
            </a:r>
            <a:r>
              <a:rPr lang="en-US" altLang="zh-CN" sz="1800" dirty="0" smtClean="0">
                <a:solidFill>
                  <a:srgbClr val="0000FF"/>
                </a:solidFill>
                <a:latin typeface="Times New Roman" pitchFamily="18" charset="0"/>
                <a:cs typeface="Times New Roman" panose="02020603050405020304" pitchFamily="18" charset="0"/>
              </a:rPr>
              <a:t>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E</a:t>
            </a:r>
            <a:r>
              <a:rPr lang="en-US" altLang="zh-CN" sz="1800" baseline="-25000" dirty="0" smtClean="0">
                <a:solidFill>
                  <a:srgbClr val="0000FF"/>
                </a:solidFill>
                <a:latin typeface="Times New Roman" pitchFamily="18" charset="0"/>
                <a:cs typeface="Times New Roman" panose="02020603050405020304" pitchFamily="18" charset="0"/>
              </a:rPr>
              <a:t>1</a:t>
            </a:r>
            <a:r>
              <a:rPr lang="en-US" altLang="zh-CN" sz="1800" dirty="0" smtClean="0">
                <a:solidFill>
                  <a:srgbClr val="0000FF"/>
                </a:solidFill>
                <a:latin typeface="Times New Roman" pitchFamily="18" charset="0"/>
                <a:cs typeface="Times New Roman" panose="02020603050405020304" pitchFamily="18" charset="0"/>
              </a:rPr>
              <a:t>.entry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real+</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E</a:t>
            </a:r>
            <a:r>
              <a:rPr lang="en-US" altLang="zh-CN" sz="1800" baseline="-25000" dirty="0" smtClean="0">
                <a:solidFill>
                  <a:srgbClr val="0000FF"/>
                </a:solidFill>
                <a:latin typeface="Times New Roman" pitchFamily="18" charset="0"/>
                <a:cs typeface="Times New Roman" panose="02020603050405020304" pitchFamily="18" charset="0"/>
              </a:rPr>
              <a:t>2</a:t>
            </a:r>
            <a:r>
              <a:rPr lang="en-US" altLang="zh-CN" sz="1800" dirty="0" smtClean="0">
                <a:solidFill>
                  <a:srgbClr val="0000FF"/>
                </a:solidFill>
                <a:latin typeface="Times New Roman" pitchFamily="18" charset="0"/>
                <a:cs typeface="Times New Roman" panose="02020603050405020304" pitchFamily="18" charset="0"/>
              </a:rPr>
              <a:t>.entry);</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a:solidFill>
                  <a:srgbClr val="0000FF"/>
                </a:solidFill>
                <a:latin typeface="Times New Roman" pitchFamily="18" charset="0"/>
                <a:cs typeface="Times New Roman" panose="02020603050405020304" pitchFamily="18" charset="0"/>
              </a:rPr>
              <a:t>E.type</a:t>
            </a:r>
            <a:r>
              <a:rPr lang="en-US" altLang="zh-CN" sz="1800" dirty="0">
                <a:solidFill>
                  <a:srgbClr val="0000FF"/>
                </a:solidFill>
                <a:latin typeface="Times New Roman" pitchFamily="18" charset="0"/>
                <a:cs typeface="Times New Roman" panose="02020603050405020304" pitchFamily="18" charset="0"/>
              </a:rPr>
              <a:t>=real</a:t>
            </a:r>
            <a:r>
              <a:rPr lang="en-US" altLang="zh-CN" sz="1800" dirty="0" smtClean="0">
                <a:solidFill>
                  <a:srgbClr val="0000FF"/>
                </a:solidFill>
                <a:latin typeface="Times New Roman" pitchFamily="18" charset="0"/>
                <a:cs typeface="Times New Roman" panose="02020603050405020304" pitchFamily="18" charset="0"/>
              </a:rPr>
              <a:t>;  };</a:t>
            </a:r>
            <a:endParaRPr lang="en-US" altLang="zh-CN" sz="1800" dirty="0">
              <a:solidFill>
                <a:srgbClr val="0000FF"/>
              </a:solidFill>
              <a:latin typeface="Times New Roman" pitchFamily="18" charset="0"/>
              <a:cs typeface="Times New Roman" panose="02020603050405020304" pitchFamily="18" charset="0"/>
            </a:endParaRPr>
          </a:p>
          <a:p>
            <a:pPr marL="342900" indent="-342900" algn="just">
              <a:spcBef>
                <a:spcPct val="20000"/>
              </a:spcBef>
              <a:buClr>
                <a:srgbClr val="0099CC"/>
              </a:buClr>
              <a:buSzPct val="70000"/>
              <a:buFont typeface="Monotype Sorts" pitchFamily="2" charset="2"/>
              <a:buNone/>
            </a:pPr>
            <a:r>
              <a:rPr lang="en-US" altLang="zh-CN" sz="1800" dirty="0">
                <a:solidFill>
                  <a:srgbClr val="0000FF"/>
                </a:solidFill>
                <a:latin typeface="Times New Roman" pitchFamily="18" charset="0"/>
                <a:cs typeface="Times New Roman" panose="02020603050405020304" pitchFamily="18" charset="0"/>
              </a:rPr>
              <a:t>    else  if  (E</a:t>
            </a:r>
            <a:r>
              <a:rPr lang="en-US" altLang="zh-CN" sz="1800" baseline="-25000" dirty="0">
                <a:solidFill>
                  <a:srgbClr val="0000FF"/>
                </a:solidFill>
                <a:latin typeface="Times New Roman" pitchFamily="18" charset="0"/>
                <a:cs typeface="Times New Roman" panose="02020603050405020304" pitchFamily="18" charset="0"/>
              </a:rPr>
              <a:t>1</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integer</a:t>
            </a:r>
            <a:r>
              <a:rPr lang="en-US" altLang="zh-CN" sz="1800" dirty="0">
                <a:solidFill>
                  <a:srgbClr val="0000FF"/>
                </a:solidFill>
                <a:latin typeface="Times New Roman" pitchFamily="18" charset="0"/>
                <a:cs typeface="Times New Roman" panose="02020603050405020304" pitchFamily="18" charset="0"/>
              </a:rPr>
              <a:t>) &amp;&amp; (E</a:t>
            </a:r>
            <a:r>
              <a:rPr lang="en-US" altLang="zh-CN" sz="1800" baseline="-25000" dirty="0">
                <a:solidFill>
                  <a:srgbClr val="0000FF"/>
                </a:solidFill>
                <a:latin typeface="Times New Roman" pitchFamily="18" charset="0"/>
                <a:cs typeface="Times New Roman" panose="02020603050405020304" pitchFamily="18" charset="0"/>
              </a:rPr>
              <a:t>2</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real</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 {</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u=</a:t>
            </a:r>
            <a:r>
              <a:rPr lang="en-US" altLang="zh-CN" sz="1800" dirty="0" err="1" smtClean="0">
                <a:solidFill>
                  <a:srgbClr val="0000FF"/>
                </a:solidFill>
                <a:latin typeface="Times New Roman" pitchFamily="18" charset="0"/>
                <a:cs typeface="Times New Roman" panose="02020603050405020304" pitchFamily="18" charset="0"/>
              </a:rPr>
              <a:t>newtemp</a:t>
            </a:r>
            <a:r>
              <a:rPr lang="en-US" altLang="zh-CN" sz="1800" dirty="0" smtClean="0">
                <a:solidFill>
                  <a:srgbClr val="0000FF"/>
                </a:solidFill>
                <a:latin typeface="Times New Roman" pitchFamily="18" charset="0"/>
                <a:cs typeface="Times New Roman" panose="02020603050405020304" pitchFamily="18" charset="0"/>
              </a:rPr>
              <a:t>();</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smtClean="0">
                <a:solidFill>
                  <a:srgbClr val="0000FF"/>
                </a:solidFill>
                <a:latin typeface="Times New Roman" pitchFamily="18" charset="0"/>
                <a:cs typeface="Times New Roman" panose="02020603050405020304" pitchFamily="18" charset="0"/>
              </a:rPr>
              <a:t>outcode</a:t>
            </a:r>
            <a:r>
              <a:rPr lang="en-US" altLang="zh-CN" sz="1800" dirty="0" smtClean="0">
                <a:solidFill>
                  <a:srgbClr val="0000FF"/>
                </a:solidFill>
                <a:latin typeface="Times New Roman" pitchFamily="18" charset="0"/>
                <a:cs typeface="Times New Roman" panose="02020603050405020304" pitchFamily="18" charset="0"/>
              </a:rPr>
              <a:t>(u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err="1">
                <a:solidFill>
                  <a:srgbClr val="0000FF"/>
                </a:solidFill>
                <a:latin typeface="Times New Roman" pitchFamily="18" charset="0"/>
                <a:cs typeface="Times New Roman" panose="02020603050405020304" pitchFamily="18" charset="0"/>
              </a:rPr>
              <a:t>inttoreal</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E</a:t>
            </a:r>
            <a:r>
              <a:rPr lang="en-US" altLang="zh-CN" sz="1800" baseline="-25000" dirty="0" smtClean="0">
                <a:solidFill>
                  <a:srgbClr val="0000FF"/>
                </a:solidFill>
                <a:latin typeface="Times New Roman" pitchFamily="18" charset="0"/>
                <a:cs typeface="Times New Roman" panose="02020603050405020304" pitchFamily="18" charset="0"/>
              </a:rPr>
              <a:t>1</a:t>
            </a:r>
            <a:r>
              <a:rPr lang="en-US" altLang="zh-CN" sz="1800" dirty="0" smtClean="0">
                <a:solidFill>
                  <a:srgbClr val="0000FF"/>
                </a:solidFill>
                <a:latin typeface="Times New Roman" pitchFamily="18" charset="0"/>
                <a:cs typeface="Times New Roman" panose="02020603050405020304" pitchFamily="18" charset="0"/>
              </a:rPr>
              <a:t>.entry);</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smtClean="0">
                <a:solidFill>
                  <a:srgbClr val="0000FF"/>
                </a:solidFill>
                <a:latin typeface="Times New Roman" pitchFamily="18" charset="0"/>
                <a:cs typeface="Times New Roman" panose="02020603050405020304" pitchFamily="18" charset="0"/>
              </a:rPr>
              <a:t>outcode</a:t>
            </a:r>
            <a:r>
              <a:rPr lang="en-US" altLang="zh-CN" sz="1800" dirty="0" smtClean="0">
                <a:solidFill>
                  <a:srgbClr val="0000FF"/>
                </a:solidFill>
                <a:latin typeface="Times New Roman" pitchFamily="18" charset="0"/>
                <a:cs typeface="Times New Roman" panose="02020603050405020304" pitchFamily="18" charset="0"/>
              </a:rPr>
              <a:t>(</a:t>
            </a:r>
            <a:r>
              <a:rPr lang="en-US" altLang="zh-CN" sz="1800" dirty="0" err="1" smtClean="0">
                <a:solidFill>
                  <a:srgbClr val="0000FF"/>
                </a:solidFill>
                <a:latin typeface="Times New Roman" pitchFamily="18" charset="0"/>
                <a:cs typeface="Times New Roman" panose="02020603050405020304" pitchFamily="18" charset="0"/>
              </a:rPr>
              <a:t>E.entry</a:t>
            </a:r>
            <a:r>
              <a:rPr lang="en-US" altLang="zh-CN" sz="1800" dirty="0" smtClean="0">
                <a:solidFill>
                  <a:srgbClr val="0000FF"/>
                </a:solidFill>
                <a:latin typeface="Times New Roman" pitchFamily="18" charset="0"/>
                <a:cs typeface="Times New Roman" panose="02020603050405020304" pitchFamily="18" charset="0"/>
              </a:rPr>
              <a:t>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u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real+</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E</a:t>
            </a:r>
            <a:r>
              <a:rPr lang="en-US" altLang="zh-CN" sz="1800" baseline="-25000" dirty="0" smtClean="0">
                <a:solidFill>
                  <a:srgbClr val="0000FF"/>
                </a:solidFill>
                <a:latin typeface="Times New Roman" pitchFamily="18" charset="0"/>
                <a:cs typeface="Times New Roman" panose="02020603050405020304" pitchFamily="18" charset="0"/>
              </a:rPr>
              <a:t>2</a:t>
            </a:r>
            <a:r>
              <a:rPr lang="en-US" altLang="zh-CN" sz="1800" dirty="0" smtClean="0">
                <a:solidFill>
                  <a:srgbClr val="0000FF"/>
                </a:solidFill>
                <a:latin typeface="Times New Roman" pitchFamily="18" charset="0"/>
                <a:cs typeface="Times New Roman" panose="02020603050405020304" pitchFamily="18" charset="0"/>
              </a:rPr>
              <a:t>.entry);</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a:solidFill>
                  <a:srgbClr val="0000FF"/>
                </a:solidFill>
                <a:latin typeface="Times New Roman" pitchFamily="18" charset="0"/>
                <a:cs typeface="Times New Roman" panose="02020603050405020304" pitchFamily="18" charset="0"/>
              </a:rPr>
              <a:t>E.type</a:t>
            </a:r>
            <a:r>
              <a:rPr lang="en-US" altLang="zh-CN" sz="1800" dirty="0">
                <a:solidFill>
                  <a:srgbClr val="0000FF"/>
                </a:solidFill>
                <a:latin typeface="Times New Roman" pitchFamily="18" charset="0"/>
                <a:cs typeface="Times New Roman" panose="02020603050405020304" pitchFamily="18" charset="0"/>
              </a:rPr>
              <a:t>=real</a:t>
            </a:r>
            <a:r>
              <a:rPr lang="en-US" altLang="zh-CN" sz="1800" dirty="0" smtClean="0">
                <a:solidFill>
                  <a:srgbClr val="0000FF"/>
                </a:solidFill>
                <a:latin typeface="Times New Roman" pitchFamily="18" charset="0"/>
                <a:cs typeface="Times New Roman" panose="02020603050405020304" pitchFamily="18" charset="0"/>
              </a:rPr>
              <a:t>;  };</a:t>
            </a:r>
            <a:endParaRPr lang="en-US" altLang="zh-CN" sz="1800" dirty="0">
              <a:solidFill>
                <a:srgbClr val="0000FF"/>
              </a:solidFill>
              <a:latin typeface="Times New Roman" pitchFamily="18" charset="0"/>
              <a:cs typeface="Times New Roman" panose="02020603050405020304" pitchFamily="18" charset="0"/>
            </a:endParaRPr>
          </a:p>
          <a:p>
            <a:pPr marL="342900" indent="-342900" algn="just">
              <a:spcBef>
                <a:spcPct val="20000"/>
              </a:spcBef>
              <a:buClr>
                <a:srgbClr val="0099CC"/>
              </a:buClr>
              <a:buSzPct val="70000"/>
              <a:buFont typeface="Monotype Sorts" pitchFamily="2" charset="2"/>
              <a:buNone/>
            </a:pPr>
            <a:r>
              <a:rPr lang="en-US" altLang="zh-CN" sz="1800" dirty="0">
                <a:solidFill>
                  <a:srgbClr val="0000FF"/>
                </a:solidFill>
                <a:latin typeface="Times New Roman" pitchFamily="18" charset="0"/>
                <a:cs typeface="Times New Roman" panose="02020603050405020304" pitchFamily="18" charset="0"/>
              </a:rPr>
              <a:t>    else  if  (E</a:t>
            </a:r>
            <a:r>
              <a:rPr lang="en-US" altLang="zh-CN" sz="1800" baseline="-25000" dirty="0">
                <a:solidFill>
                  <a:srgbClr val="0000FF"/>
                </a:solidFill>
                <a:latin typeface="Times New Roman" pitchFamily="18" charset="0"/>
                <a:cs typeface="Times New Roman" panose="02020603050405020304" pitchFamily="18" charset="0"/>
              </a:rPr>
              <a:t>1</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real</a:t>
            </a:r>
            <a:r>
              <a:rPr lang="en-US" altLang="zh-CN" sz="1800" dirty="0">
                <a:solidFill>
                  <a:srgbClr val="0000FF"/>
                </a:solidFill>
                <a:latin typeface="Times New Roman" pitchFamily="18" charset="0"/>
                <a:cs typeface="Times New Roman" panose="02020603050405020304" pitchFamily="18" charset="0"/>
              </a:rPr>
              <a:t>) &amp;&amp; (E</a:t>
            </a:r>
            <a:r>
              <a:rPr lang="en-US" altLang="zh-CN" sz="1800" baseline="-25000" dirty="0">
                <a:solidFill>
                  <a:srgbClr val="0000FF"/>
                </a:solidFill>
                <a:latin typeface="Times New Roman" pitchFamily="18" charset="0"/>
                <a:cs typeface="Times New Roman" panose="02020603050405020304" pitchFamily="18" charset="0"/>
              </a:rPr>
              <a:t>2</a:t>
            </a:r>
            <a:r>
              <a:rPr lang="en-US" altLang="zh-CN" sz="1800" dirty="0">
                <a:solidFill>
                  <a:srgbClr val="0000FF"/>
                </a:solidFill>
                <a:latin typeface="Times New Roman" pitchFamily="18" charset="0"/>
                <a:cs typeface="Times New Roman" panose="02020603050405020304" pitchFamily="18" charset="0"/>
              </a:rPr>
              <a:t>.type==</a:t>
            </a:r>
            <a:r>
              <a:rPr lang="en-US" altLang="zh-CN" sz="1800" dirty="0">
                <a:solidFill>
                  <a:srgbClr val="FF0000"/>
                </a:solidFill>
                <a:latin typeface="Times New Roman" pitchFamily="18" charset="0"/>
                <a:cs typeface="Times New Roman" panose="02020603050405020304" pitchFamily="18" charset="0"/>
              </a:rPr>
              <a:t>integer</a:t>
            </a:r>
            <a:r>
              <a:rPr lang="en-US" altLang="zh-CN" sz="1800" dirty="0">
                <a:solidFill>
                  <a:srgbClr val="0000FF"/>
                </a:solidFill>
                <a:latin typeface="Times New Roman" pitchFamily="18" charset="0"/>
                <a:cs typeface="Times New Roman" panose="02020603050405020304" pitchFamily="18" charset="0"/>
              </a:rPr>
              <a:t>) {</a:t>
            </a: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u=</a:t>
            </a:r>
            <a:r>
              <a:rPr lang="en-US" altLang="zh-CN" sz="1800" dirty="0" err="1" smtClean="0">
                <a:solidFill>
                  <a:srgbClr val="0000FF"/>
                </a:solidFill>
                <a:latin typeface="Times New Roman" pitchFamily="18" charset="0"/>
                <a:cs typeface="Times New Roman" panose="02020603050405020304" pitchFamily="18" charset="0"/>
              </a:rPr>
              <a:t>newtemp</a:t>
            </a:r>
            <a:r>
              <a:rPr lang="en-US" altLang="zh-CN" sz="1800" dirty="0" smtClean="0">
                <a:solidFill>
                  <a:srgbClr val="0000FF"/>
                </a:solidFill>
                <a:latin typeface="Times New Roman" pitchFamily="18" charset="0"/>
                <a:cs typeface="Times New Roman" panose="02020603050405020304" pitchFamily="18" charset="0"/>
              </a:rPr>
              <a:t>();</a:t>
            </a:r>
            <a:endParaRPr lang="en-US" altLang="zh-CN" sz="1800" dirty="0">
              <a:solidFill>
                <a:srgbClr val="0000FF"/>
              </a:solidFill>
              <a:latin typeface="Times New Roman" pitchFamily="18" charset="0"/>
              <a:cs typeface="Times New Roman" panose="02020603050405020304" pitchFamily="18" charset="0"/>
            </a:endParaRP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smtClean="0">
                <a:solidFill>
                  <a:srgbClr val="0000FF"/>
                </a:solidFill>
                <a:latin typeface="Times New Roman" pitchFamily="18" charset="0"/>
                <a:cs typeface="Times New Roman" panose="02020603050405020304" pitchFamily="18" charset="0"/>
              </a:rPr>
              <a:t>outcode</a:t>
            </a:r>
            <a:r>
              <a:rPr lang="en-US" altLang="zh-CN" sz="1800" dirty="0" smtClean="0">
                <a:solidFill>
                  <a:srgbClr val="0000FF"/>
                </a:solidFill>
                <a:latin typeface="Times New Roman" pitchFamily="18" charset="0"/>
                <a:cs typeface="Times New Roman" panose="02020603050405020304" pitchFamily="18" charset="0"/>
              </a:rPr>
              <a:t>(u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err="1">
                <a:solidFill>
                  <a:srgbClr val="0000FF"/>
                </a:solidFill>
                <a:latin typeface="Times New Roman" pitchFamily="18" charset="0"/>
                <a:cs typeface="Times New Roman" panose="02020603050405020304" pitchFamily="18" charset="0"/>
              </a:rPr>
              <a:t>inttoreal</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E</a:t>
            </a:r>
            <a:r>
              <a:rPr lang="en-US" altLang="zh-CN" sz="1800" baseline="-25000" dirty="0">
                <a:solidFill>
                  <a:srgbClr val="0000FF"/>
                </a:solidFill>
                <a:latin typeface="Times New Roman" pitchFamily="18" charset="0"/>
                <a:cs typeface="Times New Roman" panose="02020603050405020304" pitchFamily="18" charset="0"/>
              </a:rPr>
              <a:t>2</a:t>
            </a:r>
            <a:r>
              <a:rPr lang="en-US" altLang="zh-CN" sz="1800" dirty="0">
                <a:solidFill>
                  <a:srgbClr val="0000FF"/>
                </a:solidFill>
                <a:latin typeface="Times New Roman" pitchFamily="18" charset="0"/>
                <a:cs typeface="Times New Roman" panose="02020603050405020304" pitchFamily="18" charset="0"/>
              </a:rPr>
              <a:t>.pace);</a:t>
            </a: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smtClean="0">
                <a:solidFill>
                  <a:srgbClr val="0000FF"/>
                </a:solidFill>
                <a:latin typeface="Times New Roman" pitchFamily="18" charset="0"/>
                <a:cs typeface="Times New Roman" panose="02020603050405020304" pitchFamily="18" charset="0"/>
              </a:rPr>
              <a:t>outcode</a:t>
            </a:r>
            <a:r>
              <a:rPr lang="en-US" altLang="zh-CN" sz="1800" dirty="0" smtClean="0">
                <a:solidFill>
                  <a:srgbClr val="0000FF"/>
                </a:solidFill>
                <a:latin typeface="Times New Roman" pitchFamily="18" charset="0"/>
                <a:cs typeface="Times New Roman" panose="02020603050405020304" pitchFamily="18" charset="0"/>
              </a:rPr>
              <a:t>(</a:t>
            </a:r>
            <a:r>
              <a:rPr lang="en-US" altLang="zh-CN" sz="1800" dirty="0" err="1" smtClean="0">
                <a:solidFill>
                  <a:srgbClr val="0000FF"/>
                </a:solidFill>
                <a:latin typeface="Times New Roman" pitchFamily="18" charset="0"/>
                <a:cs typeface="Times New Roman" panose="02020603050405020304" pitchFamily="18" charset="0"/>
              </a:rPr>
              <a:t>E.entry</a:t>
            </a:r>
            <a:r>
              <a:rPr lang="en-US" altLang="zh-CN" sz="1800" dirty="0" smtClean="0">
                <a:solidFill>
                  <a:srgbClr val="0000FF"/>
                </a:solidFill>
                <a:latin typeface="Times New Roman" pitchFamily="18" charset="0"/>
                <a:cs typeface="Times New Roman" panose="02020603050405020304" pitchFamily="18" charset="0"/>
              </a:rPr>
              <a:t>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a:t>
            </a:r>
            <a:r>
              <a:rPr lang="en-US" altLang="zh-CN" sz="1800" dirty="0" smtClean="0">
                <a:solidFill>
                  <a:srgbClr val="0000FF"/>
                </a:solidFill>
                <a:latin typeface="Times New Roman" pitchFamily="18" charset="0"/>
                <a:cs typeface="Times New Roman" panose="02020603050405020304" pitchFamily="18" charset="0"/>
              </a:rPr>
              <a:t>E</a:t>
            </a:r>
            <a:r>
              <a:rPr lang="en-US" altLang="zh-CN" sz="1800" baseline="-25000" dirty="0" smtClean="0">
                <a:solidFill>
                  <a:srgbClr val="0000FF"/>
                </a:solidFill>
                <a:latin typeface="Times New Roman" pitchFamily="18" charset="0"/>
                <a:cs typeface="Times New Roman" panose="02020603050405020304" pitchFamily="18" charset="0"/>
              </a:rPr>
              <a:t>1</a:t>
            </a:r>
            <a:r>
              <a:rPr lang="en-US" altLang="zh-CN" sz="1800" dirty="0" smtClean="0">
                <a:solidFill>
                  <a:srgbClr val="0000FF"/>
                </a:solidFill>
                <a:latin typeface="Times New Roman" pitchFamily="18" charset="0"/>
                <a:cs typeface="Times New Roman" panose="02020603050405020304" pitchFamily="18" charset="0"/>
              </a:rPr>
              <a:t>.entry </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real+</a:t>
            </a:r>
            <a:r>
              <a:rPr lang="en-US" altLang="zh-CN" sz="1800" dirty="0">
                <a:solidFill>
                  <a:srgbClr val="0000FF"/>
                </a:solidFill>
                <a:latin typeface="Times New Roman" pitchFamily="18" charset="0"/>
                <a:cs typeface="Times New Roman" panose="02020603050405020304" pitchFamily="18" charset="0"/>
                <a:sym typeface="Symbol" pitchFamily="18" charset="2"/>
              </a:rPr>
              <a:t></a:t>
            </a:r>
            <a:r>
              <a:rPr lang="en-US" altLang="zh-CN" sz="1800" dirty="0">
                <a:solidFill>
                  <a:srgbClr val="0000FF"/>
                </a:solidFill>
                <a:latin typeface="Times New Roman" pitchFamily="18" charset="0"/>
                <a:cs typeface="Times New Roman" panose="02020603050405020304" pitchFamily="18" charset="0"/>
              </a:rPr>
              <a:t> u);</a:t>
            </a:r>
          </a:p>
          <a:p>
            <a:pPr marL="742950" lvl="1" indent="-285750" algn="just">
              <a:spcBef>
                <a:spcPct val="20000"/>
              </a:spcBef>
            </a:pPr>
            <a:r>
              <a:rPr lang="en-US" altLang="zh-CN" sz="1800" dirty="0">
                <a:solidFill>
                  <a:srgbClr val="0000FF"/>
                </a:solidFill>
                <a:latin typeface="Times New Roman" pitchFamily="18" charset="0"/>
                <a:cs typeface="Times New Roman" panose="02020603050405020304" pitchFamily="18" charset="0"/>
              </a:rPr>
              <a:t>        </a:t>
            </a:r>
            <a:r>
              <a:rPr lang="en-US" altLang="zh-CN" sz="1800" dirty="0" err="1">
                <a:solidFill>
                  <a:srgbClr val="0000FF"/>
                </a:solidFill>
                <a:latin typeface="Times New Roman" pitchFamily="18" charset="0"/>
                <a:cs typeface="Times New Roman" panose="02020603050405020304" pitchFamily="18" charset="0"/>
              </a:rPr>
              <a:t>E.type</a:t>
            </a:r>
            <a:r>
              <a:rPr lang="en-US" altLang="zh-CN" sz="1800" dirty="0">
                <a:solidFill>
                  <a:srgbClr val="0000FF"/>
                </a:solidFill>
                <a:latin typeface="Times New Roman" pitchFamily="18" charset="0"/>
                <a:cs typeface="Times New Roman" panose="02020603050405020304" pitchFamily="18" charset="0"/>
              </a:rPr>
              <a:t>=real</a:t>
            </a:r>
            <a:r>
              <a:rPr lang="en-US" altLang="zh-CN" sz="1800" dirty="0" smtClean="0">
                <a:solidFill>
                  <a:srgbClr val="0000FF"/>
                </a:solidFill>
                <a:latin typeface="Times New Roman" pitchFamily="18" charset="0"/>
                <a:cs typeface="Times New Roman" panose="02020603050405020304" pitchFamily="18" charset="0"/>
              </a:rPr>
              <a:t>;  };</a:t>
            </a:r>
            <a:endParaRPr lang="en-US" altLang="zh-CN" sz="1800" dirty="0">
              <a:solidFill>
                <a:srgbClr val="0000FF"/>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None/>
            </a:pPr>
            <a:r>
              <a:rPr lang="en-US" altLang="zh-CN" sz="1800" dirty="0">
                <a:solidFill>
                  <a:srgbClr val="0000FF"/>
                </a:solidFill>
                <a:latin typeface="Times New Roman" pitchFamily="18" charset="0"/>
                <a:cs typeface="Times New Roman" panose="02020603050405020304" pitchFamily="18" charset="0"/>
              </a:rPr>
              <a:t>    else </a:t>
            </a:r>
            <a:r>
              <a:rPr lang="en-US" altLang="zh-CN" sz="1800" dirty="0" err="1">
                <a:solidFill>
                  <a:srgbClr val="0000FF"/>
                </a:solidFill>
                <a:latin typeface="Times New Roman" pitchFamily="18" charset="0"/>
                <a:cs typeface="Times New Roman" panose="02020603050405020304" pitchFamily="18" charset="0"/>
              </a:rPr>
              <a:t>E.type</a:t>
            </a:r>
            <a:r>
              <a:rPr lang="en-US" altLang="zh-CN" sz="1800" dirty="0">
                <a:solidFill>
                  <a:srgbClr val="0000FF"/>
                </a:solidFill>
                <a:latin typeface="Times New Roman" pitchFamily="18" charset="0"/>
                <a:cs typeface="Times New Roman" panose="02020603050405020304" pitchFamily="18" charset="0"/>
              </a:rPr>
              <a:t>=</a:t>
            </a:r>
            <a:r>
              <a:rPr lang="en-US" altLang="zh-CN" sz="1800" dirty="0" err="1">
                <a:solidFill>
                  <a:srgbClr val="0000FF"/>
                </a:solidFill>
                <a:latin typeface="Times New Roman" pitchFamily="18" charset="0"/>
                <a:cs typeface="Times New Roman" panose="02020603050405020304" pitchFamily="18" charset="0"/>
              </a:rPr>
              <a:t>type_error</a:t>
            </a:r>
            <a:r>
              <a:rPr lang="en-US" altLang="zh-CN" sz="1800" dirty="0">
                <a:solidFill>
                  <a:srgbClr val="0000FF"/>
                </a:solidFill>
                <a:latin typeface="Times New Roman" pitchFamily="18" charset="0"/>
                <a:cs typeface="Times New Roman" panose="02020603050405020304" pitchFamily="18" charset="0"/>
              </a:rPr>
              <a:t>;    }</a:t>
            </a:r>
          </a:p>
        </p:txBody>
      </p:sp>
      <p:sp>
        <p:nvSpPr>
          <p:cNvPr id="5" name="Rectangle 2"/>
          <p:cNvSpPr>
            <a:spLocks noGrp="1" noChangeArrowheads="1"/>
          </p:cNvSpPr>
          <p:nvPr>
            <p:ph type="title"/>
          </p:nvPr>
        </p:nvSpPr>
        <p:spPr>
          <a:xfrm>
            <a:off x="304800" y="98425"/>
            <a:ext cx="8610600" cy="727075"/>
          </a:xfrm>
        </p:spPr>
        <p:txBody>
          <a:bodyPr/>
          <a:lstStyle/>
          <a:p>
            <a:r>
              <a:rPr lang="en-US" altLang="zh-CN" sz="3600" dirty="0">
                <a:latin typeface="Times New Roman" panose="02020603050405020304" pitchFamily="18" charset="0"/>
                <a:cs typeface="Times New Roman" panose="02020603050405020304" pitchFamily="18" charset="0"/>
              </a:rPr>
              <a:t>E</a:t>
            </a:r>
            <a:r>
              <a:rPr lang="en-US" altLang="zh-CN" sz="3600" dirty="0">
                <a:latin typeface="Times New Roman" panose="02020603050405020304" pitchFamily="18" charset="0"/>
                <a:cs typeface="Times New Roman" panose="02020603050405020304" pitchFamily="18" charset="0"/>
                <a:sym typeface="Symbol" pitchFamily="18" charset="2"/>
              </a:rPr>
              <a:t></a:t>
            </a:r>
            <a:r>
              <a:rPr lang="en-US" altLang="zh-CN" sz="3600" dirty="0" smtClean="0">
                <a:latin typeface="Times New Roman" panose="02020603050405020304" pitchFamily="18" charset="0"/>
                <a:cs typeface="Times New Roman" panose="02020603050405020304" pitchFamily="18" charset="0"/>
              </a:rPr>
              <a:t>E</a:t>
            </a:r>
            <a:r>
              <a:rPr lang="en-US" altLang="zh-CN" sz="3600" baseline="-25000" dirty="0" smtClean="0">
                <a:latin typeface="Times New Roman" panose="02020603050405020304" pitchFamily="18" charset="0"/>
                <a:cs typeface="Times New Roman" panose="02020603050405020304" pitchFamily="18" charset="0"/>
              </a:rPr>
              <a:t>1</a:t>
            </a:r>
            <a:r>
              <a:rPr lang="en-US" altLang="zh-CN" sz="3600" dirty="0" smtClean="0">
                <a:latin typeface="Times New Roman" panose="02020603050405020304" pitchFamily="18" charset="0"/>
                <a:cs typeface="Times New Roman" panose="02020603050405020304" pitchFamily="18" charset="0"/>
              </a:rPr>
              <a:t>+E</a:t>
            </a:r>
            <a:r>
              <a:rPr lang="en-US" altLang="zh-CN" sz="3600" baseline="-25000" dirty="0" smtClean="0">
                <a:latin typeface="Times New Roman" panose="02020603050405020304" pitchFamily="18" charset="0"/>
                <a:cs typeface="Times New Roman" panose="02020603050405020304" pitchFamily="18" charset="0"/>
              </a:rPr>
              <a:t>2  </a:t>
            </a:r>
            <a:r>
              <a:rPr lang="zh-CN" altLang="en-US" sz="3600" dirty="0" smtClean="0"/>
              <a:t>带有类型检查的语义动作</a:t>
            </a:r>
            <a:endParaRPr lang="en-US" altLang="zh-CN" sz="2400" dirty="0"/>
          </a:p>
        </p:txBody>
      </p:sp>
    </p:spTree>
    <p:extLst>
      <p:ext uri="{BB962C8B-B14F-4D97-AF65-F5344CB8AC3E}">
        <p14:creationId xmlns:p14="http://schemas.microsoft.com/office/powerpoint/2010/main" val="414480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up)">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6547">
                                            <p:txEl>
                                              <p:pRg st="1" end="1"/>
                                            </p:txEl>
                                          </p:spTgt>
                                        </p:tgtEl>
                                        <p:attrNameLst>
                                          <p:attrName>style.visibility</p:attrName>
                                        </p:attrNameLst>
                                      </p:cBhvr>
                                      <p:to>
                                        <p:strVal val="visible"/>
                                      </p:to>
                                    </p:set>
                                    <p:animEffect transition="in" filter="wipe(up)">
                                      <p:cBhvr>
                                        <p:cTn id="12" dur="500"/>
                                        <p:tgtEl>
                                          <p:spTgt spid="23654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wipe(up)">
                                      <p:cBhvr>
                                        <p:cTn id="15" dur="500"/>
                                        <p:tgtEl>
                                          <p:spTgt spid="236547">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36547">
                                            <p:txEl>
                                              <p:pRg st="3" end="3"/>
                                            </p:txEl>
                                          </p:spTgt>
                                        </p:tgtEl>
                                        <p:attrNameLst>
                                          <p:attrName>style.visibility</p:attrName>
                                        </p:attrNameLst>
                                      </p:cBhvr>
                                      <p:to>
                                        <p:strVal val="visible"/>
                                      </p:to>
                                    </p:set>
                                    <p:animEffect transition="in" filter="wipe(up)">
                                      <p:cBhvr>
                                        <p:cTn id="18" dur="500"/>
                                        <p:tgtEl>
                                          <p:spTgt spid="2365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36547">
                                            <p:txEl>
                                              <p:pRg st="4" end="4"/>
                                            </p:txEl>
                                          </p:spTgt>
                                        </p:tgtEl>
                                        <p:attrNameLst>
                                          <p:attrName>style.visibility</p:attrName>
                                        </p:attrNameLst>
                                      </p:cBhvr>
                                      <p:to>
                                        <p:strVal val="visible"/>
                                      </p:to>
                                    </p:set>
                                    <p:animEffect transition="in" filter="wipe(up)">
                                      <p:cBhvr>
                                        <p:cTn id="23" dur="500"/>
                                        <p:tgtEl>
                                          <p:spTgt spid="236547">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wipe(up)">
                                      <p:cBhvr>
                                        <p:cTn id="26" dur="500"/>
                                        <p:tgtEl>
                                          <p:spTgt spid="236547">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36547">
                                            <p:txEl>
                                              <p:pRg st="6" end="6"/>
                                            </p:txEl>
                                          </p:spTgt>
                                        </p:tgtEl>
                                        <p:attrNameLst>
                                          <p:attrName>style.visibility</p:attrName>
                                        </p:attrNameLst>
                                      </p:cBhvr>
                                      <p:to>
                                        <p:strVal val="visible"/>
                                      </p:to>
                                    </p:set>
                                    <p:animEffect transition="in" filter="wipe(up)">
                                      <p:cBhvr>
                                        <p:cTn id="29" dur="500"/>
                                        <p:tgtEl>
                                          <p:spTgt spid="23654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6547">
                                            <p:txEl>
                                              <p:pRg st="7" end="7"/>
                                            </p:txEl>
                                          </p:spTgt>
                                        </p:tgtEl>
                                        <p:attrNameLst>
                                          <p:attrName>style.visibility</p:attrName>
                                        </p:attrNameLst>
                                      </p:cBhvr>
                                      <p:to>
                                        <p:strVal val="visible"/>
                                      </p:to>
                                    </p:set>
                                    <p:animEffect transition="in" filter="wipe(up)">
                                      <p:cBhvr>
                                        <p:cTn id="34" dur="500"/>
                                        <p:tgtEl>
                                          <p:spTgt spid="236547">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36547">
                                            <p:txEl>
                                              <p:pRg st="8" end="8"/>
                                            </p:txEl>
                                          </p:spTgt>
                                        </p:tgtEl>
                                        <p:attrNameLst>
                                          <p:attrName>style.visibility</p:attrName>
                                        </p:attrNameLst>
                                      </p:cBhvr>
                                      <p:to>
                                        <p:strVal val="visible"/>
                                      </p:to>
                                    </p:set>
                                    <p:animEffect transition="in" filter="wipe(up)">
                                      <p:cBhvr>
                                        <p:cTn id="37" dur="500"/>
                                        <p:tgtEl>
                                          <p:spTgt spid="236547">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36547">
                                            <p:txEl>
                                              <p:pRg st="9" end="9"/>
                                            </p:txEl>
                                          </p:spTgt>
                                        </p:tgtEl>
                                        <p:attrNameLst>
                                          <p:attrName>style.visibility</p:attrName>
                                        </p:attrNameLst>
                                      </p:cBhvr>
                                      <p:to>
                                        <p:strVal val="visible"/>
                                      </p:to>
                                    </p:set>
                                    <p:animEffect transition="in" filter="wipe(up)">
                                      <p:cBhvr>
                                        <p:cTn id="40" dur="500"/>
                                        <p:tgtEl>
                                          <p:spTgt spid="236547">
                                            <p:txEl>
                                              <p:pRg st="9" end="9"/>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36547">
                                            <p:txEl>
                                              <p:pRg st="10" end="10"/>
                                            </p:txEl>
                                          </p:spTgt>
                                        </p:tgtEl>
                                        <p:attrNameLst>
                                          <p:attrName>style.visibility</p:attrName>
                                        </p:attrNameLst>
                                      </p:cBhvr>
                                      <p:to>
                                        <p:strVal val="visible"/>
                                      </p:to>
                                    </p:set>
                                    <p:animEffect transition="in" filter="wipe(up)">
                                      <p:cBhvr>
                                        <p:cTn id="43" dur="500"/>
                                        <p:tgtEl>
                                          <p:spTgt spid="236547">
                                            <p:txEl>
                                              <p:pRg st="10" end="10"/>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36547">
                                            <p:txEl>
                                              <p:pRg st="11" end="11"/>
                                            </p:txEl>
                                          </p:spTgt>
                                        </p:tgtEl>
                                        <p:attrNameLst>
                                          <p:attrName>style.visibility</p:attrName>
                                        </p:attrNameLst>
                                      </p:cBhvr>
                                      <p:to>
                                        <p:strVal val="visible"/>
                                      </p:to>
                                    </p:set>
                                    <p:animEffect transition="in" filter="wipe(up)">
                                      <p:cBhvr>
                                        <p:cTn id="46" dur="500"/>
                                        <p:tgtEl>
                                          <p:spTgt spid="236547">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36547">
                                            <p:txEl>
                                              <p:pRg st="12" end="12"/>
                                            </p:txEl>
                                          </p:spTgt>
                                        </p:tgtEl>
                                        <p:attrNameLst>
                                          <p:attrName>style.visibility</p:attrName>
                                        </p:attrNameLst>
                                      </p:cBhvr>
                                      <p:to>
                                        <p:strVal val="visible"/>
                                      </p:to>
                                    </p:set>
                                    <p:animEffect transition="in" filter="wipe(up)">
                                      <p:cBhvr>
                                        <p:cTn id="51" dur="500"/>
                                        <p:tgtEl>
                                          <p:spTgt spid="236547">
                                            <p:txEl>
                                              <p:pRg st="12" end="12"/>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36547">
                                            <p:txEl>
                                              <p:pRg st="13" end="13"/>
                                            </p:txEl>
                                          </p:spTgt>
                                        </p:tgtEl>
                                        <p:attrNameLst>
                                          <p:attrName>style.visibility</p:attrName>
                                        </p:attrNameLst>
                                      </p:cBhvr>
                                      <p:to>
                                        <p:strVal val="visible"/>
                                      </p:to>
                                    </p:set>
                                    <p:animEffect transition="in" filter="wipe(up)">
                                      <p:cBhvr>
                                        <p:cTn id="54" dur="500"/>
                                        <p:tgtEl>
                                          <p:spTgt spid="236547">
                                            <p:txEl>
                                              <p:pRg st="13" end="13"/>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36547">
                                            <p:txEl>
                                              <p:pRg st="14" end="14"/>
                                            </p:txEl>
                                          </p:spTgt>
                                        </p:tgtEl>
                                        <p:attrNameLst>
                                          <p:attrName>style.visibility</p:attrName>
                                        </p:attrNameLst>
                                      </p:cBhvr>
                                      <p:to>
                                        <p:strVal val="visible"/>
                                      </p:to>
                                    </p:set>
                                    <p:animEffect transition="in" filter="wipe(up)">
                                      <p:cBhvr>
                                        <p:cTn id="57" dur="500"/>
                                        <p:tgtEl>
                                          <p:spTgt spid="236547">
                                            <p:txEl>
                                              <p:pRg st="14" end="14"/>
                                            </p:txEl>
                                          </p:spTgt>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36547">
                                            <p:txEl>
                                              <p:pRg st="15" end="15"/>
                                            </p:txEl>
                                          </p:spTgt>
                                        </p:tgtEl>
                                        <p:attrNameLst>
                                          <p:attrName>style.visibility</p:attrName>
                                        </p:attrNameLst>
                                      </p:cBhvr>
                                      <p:to>
                                        <p:strVal val="visible"/>
                                      </p:to>
                                    </p:set>
                                    <p:animEffect transition="in" filter="wipe(up)">
                                      <p:cBhvr>
                                        <p:cTn id="60" dur="500"/>
                                        <p:tgtEl>
                                          <p:spTgt spid="236547">
                                            <p:txEl>
                                              <p:pRg st="15" end="15"/>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36547">
                                            <p:txEl>
                                              <p:pRg st="16" end="16"/>
                                            </p:txEl>
                                          </p:spTgt>
                                        </p:tgtEl>
                                        <p:attrNameLst>
                                          <p:attrName>style.visibility</p:attrName>
                                        </p:attrNameLst>
                                      </p:cBhvr>
                                      <p:to>
                                        <p:strVal val="visible"/>
                                      </p:to>
                                    </p:set>
                                    <p:animEffect transition="in" filter="wipe(up)">
                                      <p:cBhvr>
                                        <p:cTn id="63" dur="500"/>
                                        <p:tgtEl>
                                          <p:spTgt spid="236547">
                                            <p:txEl>
                                              <p:pRg st="16" end="16"/>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36547">
                                            <p:txEl>
                                              <p:pRg st="17" end="17"/>
                                            </p:txEl>
                                          </p:spTgt>
                                        </p:tgtEl>
                                        <p:attrNameLst>
                                          <p:attrName>style.visibility</p:attrName>
                                        </p:attrNameLst>
                                      </p:cBhvr>
                                      <p:to>
                                        <p:strVal val="visible"/>
                                      </p:to>
                                    </p:set>
                                    <p:animEffect transition="in" filter="wipe(up)">
                                      <p:cBhvr>
                                        <p:cTn id="68" dur="500"/>
                                        <p:tgtEl>
                                          <p:spTgt spid="23654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43FC63D-5EC9-43A2-B076-D8EA7C597646}" type="slidenum">
              <a:rPr lang="en-US" altLang="zh-CN">
                <a:solidFill>
                  <a:srgbClr val="000000"/>
                </a:solidFill>
              </a:rPr>
              <a:pPr/>
              <a:t>92</a:t>
            </a:fld>
            <a:endParaRPr lang="en-US" altLang="zh-CN">
              <a:solidFill>
                <a:srgbClr val="000000"/>
              </a:solidFill>
            </a:endParaRPr>
          </a:p>
        </p:txBody>
      </p:sp>
      <p:sp>
        <p:nvSpPr>
          <p:cNvPr id="234498" name="Rectangle 2"/>
          <p:cNvSpPr>
            <a:spLocks noGrp="1" noChangeArrowheads="1"/>
          </p:cNvSpPr>
          <p:nvPr>
            <p:ph type="title"/>
          </p:nvPr>
        </p:nvSpPr>
        <p:spPr>
          <a:xfrm>
            <a:off x="304800" y="98425"/>
            <a:ext cx="8610600" cy="727075"/>
          </a:xfrm>
        </p:spPr>
        <p:txBody>
          <a:bodyPr/>
          <a:lstStyle/>
          <a:p>
            <a:r>
              <a:rPr lang="en-US" altLang="zh-CN" sz="3600" dirty="0" err="1" smtClean="0">
                <a:latin typeface="Times New Roman" panose="02020603050405020304" pitchFamily="18" charset="0"/>
                <a:cs typeface="Times New Roman" panose="02020603050405020304" pitchFamily="18" charset="0"/>
              </a:rPr>
              <a:t>S</a:t>
            </a:r>
            <a:r>
              <a:rPr lang="en-US" altLang="zh-CN" sz="3600" dirty="0" err="1" smtClean="0">
                <a:latin typeface="Times New Roman" panose="02020603050405020304" pitchFamily="18" charset="0"/>
                <a:cs typeface="Times New Roman" panose="02020603050405020304" pitchFamily="18" charset="0"/>
                <a:sym typeface="Symbol" pitchFamily="18" charset="2"/>
              </a:rPr>
              <a:t>id</a:t>
            </a:r>
            <a:r>
              <a:rPr lang="en-US" altLang="zh-CN" sz="3600" dirty="0" smtClean="0">
                <a:latin typeface="Times New Roman" panose="02020603050405020304" pitchFamily="18" charset="0"/>
                <a:cs typeface="Times New Roman" panose="02020603050405020304" pitchFamily="18" charset="0"/>
                <a:sym typeface="Symbol" pitchFamily="18" charset="2"/>
              </a:rPr>
              <a:t>:=</a:t>
            </a:r>
            <a:r>
              <a:rPr lang="en-US" altLang="zh-CN" sz="3600" dirty="0" smtClean="0">
                <a:latin typeface="Times New Roman" panose="02020603050405020304" pitchFamily="18" charset="0"/>
                <a:cs typeface="Times New Roman" panose="02020603050405020304" pitchFamily="18" charset="0"/>
              </a:rPr>
              <a:t>E</a:t>
            </a:r>
            <a:r>
              <a:rPr lang="en-US" altLang="zh-CN" sz="3600" baseline="-25000" dirty="0" smtClean="0">
                <a:latin typeface="Times New Roman" panose="02020603050405020304" pitchFamily="18" charset="0"/>
                <a:cs typeface="Times New Roman" panose="02020603050405020304" pitchFamily="18" charset="0"/>
              </a:rPr>
              <a:t>  </a:t>
            </a:r>
            <a:r>
              <a:rPr lang="zh-CN" altLang="en-US" sz="3600" dirty="0"/>
              <a:t>带有类型检查的语义动作</a:t>
            </a:r>
            <a:endParaRPr lang="en-US" altLang="zh-CN" sz="2400" dirty="0"/>
          </a:p>
        </p:txBody>
      </p:sp>
      <p:sp>
        <p:nvSpPr>
          <p:cNvPr id="234500" name="Rectangle 4"/>
          <p:cNvSpPr>
            <a:spLocks noChangeArrowheads="1"/>
          </p:cNvSpPr>
          <p:nvPr/>
        </p:nvSpPr>
        <p:spPr bwMode="auto">
          <a:xfrm>
            <a:off x="1691824" y="863715"/>
            <a:ext cx="7020635" cy="5853590"/>
          </a:xfrm>
          <a:prstGeom prst="rect">
            <a:avLst/>
          </a:prstGeom>
          <a:solidFill>
            <a:schemeClr val="bg1"/>
          </a:solidFill>
          <a:ln>
            <a:noFill/>
          </a:ln>
          <a:extLst/>
        </p:spPr>
        <p:txBody>
          <a:bodyPr/>
          <a:lstStyle/>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p=lookup(id.name);</a:t>
            </a:r>
          </a:p>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if  (p!=nil) {</a:t>
            </a:r>
          </a:p>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t=</a:t>
            </a:r>
            <a:r>
              <a:rPr lang="en-US" altLang="zh-CN" dirty="0" err="1">
                <a:solidFill>
                  <a:srgbClr val="0000FF"/>
                </a:solidFill>
                <a:latin typeface="Times New Roman" pitchFamily="18" charset="0"/>
                <a:cs typeface="Times New Roman" panose="02020603050405020304" pitchFamily="18" charset="0"/>
              </a:rPr>
              <a:t>gettype</a:t>
            </a:r>
            <a:r>
              <a:rPr lang="en-US" altLang="zh-CN" dirty="0">
                <a:solidFill>
                  <a:srgbClr val="0000FF"/>
                </a:solidFill>
                <a:latin typeface="Times New Roman" pitchFamily="18" charset="0"/>
                <a:cs typeface="Times New Roman" panose="02020603050405020304" pitchFamily="18" charset="0"/>
              </a:rPr>
              <a:t>(p);</a:t>
            </a:r>
          </a:p>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if (t==</a:t>
            </a:r>
            <a:r>
              <a:rPr lang="en-US" altLang="zh-CN" dirty="0" err="1">
                <a:solidFill>
                  <a:srgbClr val="0000FF"/>
                </a:solidFill>
                <a:latin typeface="Times New Roman" pitchFamily="18" charset="0"/>
                <a:cs typeface="Times New Roman" panose="02020603050405020304" pitchFamily="18" charset="0"/>
              </a:rPr>
              <a:t>E.type</a:t>
            </a:r>
            <a:r>
              <a:rPr lang="en-US" altLang="zh-CN" dirty="0">
                <a:solidFill>
                  <a:srgbClr val="0000FF"/>
                </a:solidFill>
                <a:latin typeface="Times New Roman" pitchFamily="18" charset="0"/>
                <a:cs typeface="Times New Roman" panose="02020603050405020304" pitchFamily="18" charset="0"/>
              </a:rPr>
              <a:t>) {</a:t>
            </a:r>
          </a:p>
          <a:p>
            <a:pPr marL="742950" lvl="1" indent="-285750">
              <a:lnSpc>
                <a:spcPct val="110000"/>
              </a:lnSpc>
              <a:spcBef>
                <a:spcPts val="0"/>
              </a:spcBef>
            </a:pPr>
            <a:r>
              <a:rPr lang="en-US" altLang="zh-CN" dirty="0">
                <a:solidFill>
                  <a:srgbClr val="0000FF"/>
                </a:solidFill>
                <a:latin typeface="Times New Roman" pitchFamily="18" charset="0"/>
                <a:cs typeface="Times New Roman" panose="02020603050405020304" pitchFamily="18" charset="0"/>
              </a:rPr>
              <a:t>                  </a:t>
            </a:r>
            <a:r>
              <a:rPr lang="en-US" altLang="zh-CN" dirty="0" err="1" smtClean="0">
                <a:solidFill>
                  <a:srgbClr val="0000FF"/>
                </a:solidFill>
                <a:latin typeface="Times New Roman" pitchFamily="18" charset="0"/>
                <a:cs typeface="Times New Roman" panose="02020603050405020304" pitchFamily="18" charset="0"/>
              </a:rPr>
              <a:t>outcode</a:t>
            </a:r>
            <a:r>
              <a:rPr lang="en-US" altLang="zh-CN" dirty="0" smtClean="0">
                <a:solidFill>
                  <a:srgbClr val="0000FF"/>
                </a:solidFill>
                <a:latin typeface="Times New Roman" pitchFamily="18" charset="0"/>
                <a:cs typeface="Times New Roman" panose="02020603050405020304" pitchFamily="18" charset="0"/>
              </a:rPr>
              <a:t>(p </a:t>
            </a:r>
            <a:r>
              <a:rPr lang="en-US" altLang="zh-CN" dirty="0">
                <a:solidFill>
                  <a:srgbClr val="0000FF"/>
                </a:solidFill>
                <a:latin typeface="Times New Roman" pitchFamily="18" charset="0"/>
                <a:cs typeface="Times New Roman" panose="02020603050405020304" pitchFamily="18" charset="0"/>
                <a:sym typeface="Symbol" pitchFamily="18" charset="2"/>
              </a:rPr>
              <a:t></a:t>
            </a:r>
            <a:r>
              <a:rPr lang="en-US" altLang="zh-CN" dirty="0">
                <a:solidFill>
                  <a:srgbClr val="0000FF"/>
                </a:solidFill>
                <a:latin typeface="Times New Roman" pitchFamily="18" charset="0"/>
                <a:cs typeface="Times New Roman" panose="02020603050405020304" pitchFamily="18" charset="0"/>
              </a:rPr>
              <a:t>:=</a:t>
            </a:r>
            <a:r>
              <a:rPr lang="en-US" altLang="zh-CN" dirty="0">
                <a:solidFill>
                  <a:srgbClr val="0000FF"/>
                </a:solidFill>
                <a:latin typeface="Times New Roman" pitchFamily="18" charset="0"/>
                <a:cs typeface="Times New Roman" panose="02020603050405020304" pitchFamily="18" charset="0"/>
                <a:sym typeface="Symbol" pitchFamily="18" charset="2"/>
              </a:rPr>
              <a:t></a:t>
            </a:r>
            <a:r>
              <a:rPr lang="en-US" altLang="zh-CN" dirty="0">
                <a:solidFill>
                  <a:srgbClr val="0000FF"/>
                </a:solidFill>
                <a:latin typeface="Times New Roman" pitchFamily="18" charset="0"/>
                <a:cs typeface="Times New Roman" panose="02020603050405020304" pitchFamily="18" charset="0"/>
              </a:rPr>
              <a:t> </a:t>
            </a:r>
            <a:r>
              <a:rPr lang="en-US" altLang="zh-CN" dirty="0" err="1" smtClean="0">
                <a:solidFill>
                  <a:srgbClr val="0000FF"/>
                </a:solidFill>
                <a:latin typeface="Times New Roman" pitchFamily="18" charset="0"/>
                <a:cs typeface="Times New Roman" panose="02020603050405020304" pitchFamily="18" charset="0"/>
              </a:rPr>
              <a:t>E.entry</a:t>
            </a:r>
            <a:r>
              <a:rPr lang="en-US" altLang="zh-CN" dirty="0" smtClean="0">
                <a:solidFill>
                  <a:srgbClr val="0000FF"/>
                </a:solidFill>
                <a:latin typeface="Times New Roman" pitchFamily="18" charset="0"/>
                <a:cs typeface="Times New Roman" panose="02020603050405020304" pitchFamily="18" charset="0"/>
              </a:rPr>
              <a:t>);</a:t>
            </a:r>
            <a:endParaRPr lang="en-US" altLang="zh-CN" dirty="0">
              <a:solidFill>
                <a:srgbClr val="0000FF"/>
              </a:solidFill>
              <a:latin typeface="Times New Roman" pitchFamily="18" charset="0"/>
              <a:cs typeface="Times New Roman" panose="02020603050405020304" pitchFamily="18" charset="0"/>
            </a:endParaRPr>
          </a:p>
          <a:p>
            <a:pPr marL="742950" lvl="1" indent="-285750">
              <a:lnSpc>
                <a:spcPct val="110000"/>
              </a:lnSpc>
              <a:spcBef>
                <a:spcPts val="0"/>
              </a:spcBef>
            </a:pPr>
            <a:r>
              <a:rPr lang="en-US" altLang="zh-CN" dirty="0">
                <a:solidFill>
                  <a:srgbClr val="0000FF"/>
                </a:solidFill>
                <a:latin typeface="Times New Roman" pitchFamily="18" charset="0"/>
                <a:cs typeface="Times New Roman" panose="02020603050405020304" pitchFamily="18" charset="0"/>
              </a:rPr>
              <a:t>                  </a:t>
            </a:r>
            <a:r>
              <a:rPr lang="en-US" altLang="zh-CN" dirty="0" err="1">
                <a:solidFill>
                  <a:srgbClr val="0000FF"/>
                </a:solidFill>
                <a:latin typeface="Times New Roman" pitchFamily="18" charset="0"/>
                <a:cs typeface="Times New Roman" panose="02020603050405020304" pitchFamily="18" charset="0"/>
              </a:rPr>
              <a:t>S.type</a:t>
            </a:r>
            <a:r>
              <a:rPr lang="en-US" altLang="zh-CN" dirty="0">
                <a:solidFill>
                  <a:srgbClr val="0000FF"/>
                </a:solidFill>
                <a:latin typeface="Times New Roman" pitchFamily="18" charset="0"/>
                <a:cs typeface="Times New Roman" panose="02020603050405020304" pitchFamily="18" charset="0"/>
              </a:rPr>
              <a:t>=void;   </a:t>
            </a:r>
            <a:r>
              <a:rPr lang="en-US" altLang="zh-CN" dirty="0" smtClean="0">
                <a:solidFill>
                  <a:srgbClr val="0000FF"/>
                </a:solidFill>
                <a:latin typeface="Times New Roman" pitchFamily="18" charset="0"/>
                <a:cs typeface="Times New Roman" panose="02020603050405020304" pitchFamily="18" charset="0"/>
              </a:rPr>
              <a:t>};</a:t>
            </a:r>
            <a:endParaRPr lang="en-US" altLang="zh-CN" dirty="0">
              <a:solidFill>
                <a:srgbClr val="0000FF"/>
              </a:solidFill>
              <a:latin typeface="Times New Roman" pitchFamily="18" charset="0"/>
              <a:cs typeface="Times New Roman" panose="02020603050405020304" pitchFamily="18" charset="0"/>
            </a:endParaRPr>
          </a:p>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else if  </a:t>
            </a:r>
            <a:r>
              <a:rPr lang="en-US" altLang="zh-CN" dirty="0" smtClean="0">
                <a:solidFill>
                  <a:srgbClr val="0000FF"/>
                </a:solidFill>
                <a:latin typeface="Times New Roman" pitchFamily="18" charset="0"/>
                <a:cs typeface="Times New Roman" panose="02020603050405020304" pitchFamily="18" charset="0"/>
              </a:rPr>
              <a:t>(t==real) &amp;&amp; (</a:t>
            </a:r>
            <a:r>
              <a:rPr lang="en-US" altLang="zh-CN" dirty="0" err="1" smtClean="0">
                <a:solidFill>
                  <a:srgbClr val="0000FF"/>
                </a:solidFill>
                <a:latin typeface="Times New Roman" pitchFamily="18" charset="0"/>
                <a:cs typeface="Times New Roman" panose="02020603050405020304" pitchFamily="18" charset="0"/>
              </a:rPr>
              <a:t>E.type</a:t>
            </a:r>
            <a:r>
              <a:rPr lang="en-US" altLang="zh-CN" dirty="0" smtClean="0">
                <a:solidFill>
                  <a:srgbClr val="0000FF"/>
                </a:solidFill>
                <a:latin typeface="Times New Roman" pitchFamily="18" charset="0"/>
                <a:cs typeface="Times New Roman" panose="02020603050405020304" pitchFamily="18" charset="0"/>
              </a:rPr>
              <a:t>==integer) </a:t>
            </a:r>
            <a:r>
              <a:rPr lang="en-US" altLang="zh-CN" dirty="0">
                <a:solidFill>
                  <a:srgbClr val="0000FF"/>
                </a:solidFill>
                <a:latin typeface="Times New Roman" pitchFamily="18" charset="0"/>
                <a:cs typeface="Times New Roman" panose="02020603050405020304" pitchFamily="18" charset="0"/>
              </a:rPr>
              <a:t>{</a:t>
            </a:r>
          </a:p>
          <a:p>
            <a:pPr marL="742950" lvl="1" indent="-285750">
              <a:lnSpc>
                <a:spcPct val="110000"/>
              </a:lnSpc>
              <a:spcBef>
                <a:spcPts val="0"/>
              </a:spcBef>
            </a:pPr>
            <a:r>
              <a:rPr lang="en-US" altLang="zh-CN" dirty="0">
                <a:solidFill>
                  <a:srgbClr val="0000FF"/>
                </a:solidFill>
                <a:latin typeface="Times New Roman" pitchFamily="18" charset="0"/>
                <a:cs typeface="Times New Roman" panose="02020603050405020304" pitchFamily="18" charset="0"/>
              </a:rPr>
              <a:t>                    </a:t>
            </a:r>
            <a:r>
              <a:rPr lang="en-US" altLang="zh-CN" dirty="0" smtClean="0">
                <a:solidFill>
                  <a:srgbClr val="0000FF"/>
                </a:solidFill>
                <a:latin typeface="Times New Roman" pitchFamily="18" charset="0"/>
                <a:cs typeface="Times New Roman" panose="02020603050405020304" pitchFamily="18" charset="0"/>
              </a:rPr>
              <a:t>u=</a:t>
            </a:r>
            <a:r>
              <a:rPr lang="en-US" altLang="zh-CN" dirty="0" err="1" smtClean="0">
                <a:solidFill>
                  <a:srgbClr val="0000FF"/>
                </a:solidFill>
                <a:latin typeface="Times New Roman" pitchFamily="18" charset="0"/>
                <a:cs typeface="Times New Roman" panose="02020603050405020304" pitchFamily="18" charset="0"/>
              </a:rPr>
              <a:t>newtemp</a:t>
            </a:r>
            <a:r>
              <a:rPr lang="en-US" altLang="zh-CN" dirty="0" smtClean="0">
                <a:solidFill>
                  <a:srgbClr val="0000FF"/>
                </a:solidFill>
                <a:latin typeface="Times New Roman" pitchFamily="18" charset="0"/>
                <a:cs typeface="Times New Roman" panose="02020603050405020304" pitchFamily="18" charset="0"/>
              </a:rPr>
              <a:t>();</a:t>
            </a:r>
            <a:endParaRPr lang="en-US" altLang="zh-CN" dirty="0">
              <a:solidFill>
                <a:srgbClr val="0000FF"/>
              </a:solidFill>
              <a:latin typeface="Times New Roman" pitchFamily="18" charset="0"/>
              <a:cs typeface="Times New Roman" panose="02020603050405020304" pitchFamily="18" charset="0"/>
            </a:endParaRPr>
          </a:p>
          <a:p>
            <a:pPr marL="742950" lvl="1" indent="-285750">
              <a:lnSpc>
                <a:spcPct val="110000"/>
              </a:lnSpc>
              <a:spcBef>
                <a:spcPts val="0"/>
              </a:spcBef>
            </a:pPr>
            <a:r>
              <a:rPr lang="en-US" altLang="zh-CN" dirty="0">
                <a:solidFill>
                  <a:srgbClr val="0000FF"/>
                </a:solidFill>
                <a:latin typeface="Times New Roman" pitchFamily="18" charset="0"/>
                <a:cs typeface="Times New Roman" panose="02020603050405020304" pitchFamily="18" charset="0"/>
              </a:rPr>
              <a:t>                    </a:t>
            </a:r>
            <a:r>
              <a:rPr lang="en-US" altLang="zh-CN" dirty="0" err="1" smtClean="0">
                <a:solidFill>
                  <a:srgbClr val="0000FF"/>
                </a:solidFill>
                <a:latin typeface="Times New Roman" pitchFamily="18" charset="0"/>
                <a:cs typeface="Times New Roman" panose="02020603050405020304" pitchFamily="18" charset="0"/>
              </a:rPr>
              <a:t>outcode</a:t>
            </a:r>
            <a:r>
              <a:rPr lang="en-US" altLang="zh-CN" dirty="0" smtClean="0">
                <a:solidFill>
                  <a:srgbClr val="0000FF"/>
                </a:solidFill>
                <a:latin typeface="Times New Roman" pitchFamily="18" charset="0"/>
                <a:cs typeface="Times New Roman" panose="02020603050405020304" pitchFamily="18" charset="0"/>
              </a:rPr>
              <a:t>(u </a:t>
            </a:r>
            <a:r>
              <a:rPr lang="en-US" altLang="zh-CN" dirty="0">
                <a:solidFill>
                  <a:srgbClr val="0000FF"/>
                </a:solidFill>
                <a:latin typeface="Times New Roman" pitchFamily="18" charset="0"/>
                <a:cs typeface="Times New Roman" panose="02020603050405020304" pitchFamily="18" charset="0"/>
                <a:sym typeface="Symbol" pitchFamily="18" charset="2"/>
              </a:rPr>
              <a:t></a:t>
            </a:r>
            <a:r>
              <a:rPr lang="en-US" altLang="zh-CN" dirty="0">
                <a:solidFill>
                  <a:srgbClr val="0000FF"/>
                </a:solidFill>
                <a:latin typeface="Times New Roman" pitchFamily="18" charset="0"/>
                <a:cs typeface="Times New Roman" panose="02020603050405020304" pitchFamily="18" charset="0"/>
              </a:rPr>
              <a:t>:=</a:t>
            </a:r>
            <a:r>
              <a:rPr lang="en-US" altLang="zh-CN" dirty="0">
                <a:solidFill>
                  <a:srgbClr val="0000FF"/>
                </a:solidFill>
                <a:latin typeface="Times New Roman" pitchFamily="18" charset="0"/>
                <a:cs typeface="Times New Roman" panose="02020603050405020304" pitchFamily="18" charset="0"/>
                <a:sym typeface="Symbol" pitchFamily="18" charset="2"/>
              </a:rPr>
              <a:t></a:t>
            </a:r>
            <a:r>
              <a:rPr lang="en-US" altLang="zh-CN" dirty="0">
                <a:solidFill>
                  <a:srgbClr val="0000FF"/>
                </a:solidFill>
                <a:latin typeface="Times New Roman" pitchFamily="18" charset="0"/>
                <a:cs typeface="Times New Roman" panose="02020603050405020304" pitchFamily="18" charset="0"/>
              </a:rPr>
              <a:t> </a:t>
            </a:r>
            <a:r>
              <a:rPr lang="en-US" altLang="zh-CN" dirty="0" smtClean="0">
                <a:solidFill>
                  <a:srgbClr val="0000FF"/>
                </a:solidFill>
                <a:latin typeface="Times New Roman" pitchFamily="18" charset="0"/>
                <a:cs typeface="Times New Roman" panose="02020603050405020304" pitchFamily="18" charset="0"/>
              </a:rPr>
              <a:t> '</a:t>
            </a:r>
            <a:r>
              <a:rPr lang="en-US" altLang="zh-CN" dirty="0" err="1" smtClean="0">
                <a:solidFill>
                  <a:srgbClr val="0000FF"/>
                </a:solidFill>
                <a:latin typeface="Times New Roman" pitchFamily="18" charset="0"/>
                <a:cs typeface="Times New Roman" panose="02020603050405020304" pitchFamily="18" charset="0"/>
              </a:rPr>
              <a:t>inttoreal</a:t>
            </a:r>
            <a:r>
              <a:rPr lang="en-US" altLang="zh-CN" dirty="0" smtClean="0">
                <a:solidFill>
                  <a:srgbClr val="0000FF"/>
                </a:solidFill>
                <a:latin typeface="Times New Roman" pitchFamily="18" charset="0"/>
                <a:cs typeface="Times New Roman" panose="02020603050405020304" pitchFamily="18" charset="0"/>
              </a:rPr>
              <a:t>' </a:t>
            </a:r>
            <a:r>
              <a:rPr lang="zh-CN" altLang="en-US" dirty="0" smtClean="0">
                <a:solidFill>
                  <a:srgbClr val="0000FF"/>
                </a:solidFill>
                <a:latin typeface="Times New Roman" pitchFamily="18" charset="0"/>
                <a:cs typeface="Times New Roman" panose="02020603050405020304" pitchFamily="18" charset="0"/>
              </a:rPr>
              <a:t> </a:t>
            </a:r>
            <a:r>
              <a:rPr lang="en-US" altLang="zh-CN" dirty="0" err="1" smtClean="0">
                <a:solidFill>
                  <a:srgbClr val="0000FF"/>
                </a:solidFill>
                <a:latin typeface="Times New Roman" pitchFamily="18" charset="0"/>
                <a:cs typeface="Times New Roman" panose="02020603050405020304" pitchFamily="18" charset="0"/>
              </a:rPr>
              <a:t>E.entry</a:t>
            </a:r>
            <a:r>
              <a:rPr lang="en-US" altLang="zh-CN" dirty="0" smtClean="0">
                <a:solidFill>
                  <a:srgbClr val="0000FF"/>
                </a:solidFill>
                <a:latin typeface="Times New Roman" pitchFamily="18" charset="0"/>
                <a:cs typeface="Times New Roman" panose="02020603050405020304" pitchFamily="18" charset="0"/>
              </a:rPr>
              <a:t>);</a:t>
            </a:r>
            <a:endParaRPr lang="en-US" altLang="zh-CN" dirty="0">
              <a:solidFill>
                <a:srgbClr val="0000FF"/>
              </a:solidFill>
              <a:latin typeface="Times New Roman" pitchFamily="18" charset="0"/>
              <a:cs typeface="Times New Roman" panose="02020603050405020304" pitchFamily="18" charset="0"/>
            </a:endParaRPr>
          </a:p>
          <a:p>
            <a:pPr marL="742950" lvl="1" indent="-285750">
              <a:lnSpc>
                <a:spcPct val="110000"/>
              </a:lnSpc>
              <a:spcBef>
                <a:spcPts val="0"/>
              </a:spcBef>
            </a:pPr>
            <a:r>
              <a:rPr lang="en-US" altLang="zh-CN" dirty="0">
                <a:solidFill>
                  <a:srgbClr val="0000FF"/>
                </a:solidFill>
                <a:latin typeface="Times New Roman" pitchFamily="18" charset="0"/>
                <a:cs typeface="Times New Roman" panose="02020603050405020304" pitchFamily="18" charset="0"/>
              </a:rPr>
              <a:t>                    </a:t>
            </a:r>
            <a:r>
              <a:rPr lang="en-US" altLang="zh-CN" dirty="0" err="1" smtClean="0">
                <a:solidFill>
                  <a:srgbClr val="0000FF"/>
                </a:solidFill>
                <a:latin typeface="Times New Roman" pitchFamily="18" charset="0"/>
                <a:cs typeface="Times New Roman" panose="02020603050405020304" pitchFamily="18" charset="0"/>
              </a:rPr>
              <a:t>outcode</a:t>
            </a:r>
            <a:r>
              <a:rPr lang="en-US" altLang="zh-CN" dirty="0" smtClean="0">
                <a:solidFill>
                  <a:srgbClr val="0000FF"/>
                </a:solidFill>
                <a:latin typeface="Times New Roman" pitchFamily="18" charset="0"/>
                <a:cs typeface="Times New Roman" panose="02020603050405020304" pitchFamily="18" charset="0"/>
              </a:rPr>
              <a:t>(p </a:t>
            </a:r>
            <a:r>
              <a:rPr lang="en-US" altLang="zh-CN" dirty="0">
                <a:solidFill>
                  <a:srgbClr val="0000FF"/>
                </a:solidFill>
                <a:latin typeface="Times New Roman" pitchFamily="18" charset="0"/>
                <a:cs typeface="Times New Roman" panose="02020603050405020304" pitchFamily="18" charset="0"/>
                <a:sym typeface="Symbol" pitchFamily="18" charset="2"/>
              </a:rPr>
              <a:t></a:t>
            </a:r>
            <a:r>
              <a:rPr lang="en-US" altLang="zh-CN" dirty="0">
                <a:solidFill>
                  <a:srgbClr val="0000FF"/>
                </a:solidFill>
                <a:latin typeface="Times New Roman" pitchFamily="18" charset="0"/>
                <a:cs typeface="Times New Roman" panose="02020603050405020304" pitchFamily="18" charset="0"/>
              </a:rPr>
              <a:t>:=</a:t>
            </a:r>
            <a:r>
              <a:rPr lang="en-US" altLang="zh-CN" dirty="0">
                <a:solidFill>
                  <a:srgbClr val="0000FF"/>
                </a:solidFill>
                <a:latin typeface="Times New Roman" pitchFamily="18" charset="0"/>
                <a:cs typeface="Times New Roman" panose="02020603050405020304" pitchFamily="18" charset="0"/>
                <a:sym typeface="Symbol" pitchFamily="18" charset="2"/>
              </a:rPr>
              <a:t></a:t>
            </a:r>
            <a:r>
              <a:rPr lang="en-US" altLang="zh-CN" dirty="0">
                <a:solidFill>
                  <a:srgbClr val="0000FF"/>
                </a:solidFill>
                <a:latin typeface="Times New Roman" pitchFamily="18" charset="0"/>
                <a:cs typeface="Times New Roman" panose="02020603050405020304" pitchFamily="18" charset="0"/>
              </a:rPr>
              <a:t> u);</a:t>
            </a:r>
          </a:p>
          <a:p>
            <a:pPr marL="742950" lvl="1" indent="-285750">
              <a:lnSpc>
                <a:spcPct val="110000"/>
              </a:lnSpc>
              <a:spcBef>
                <a:spcPts val="0"/>
              </a:spcBef>
            </a:pPr>
            <a:r>
              <a:rPr lang="en-US" altLang="zh-CN" dirty="0">
                <a:solidFill>
                  <a:srgbClr val="0000FF"/>
                </a:solidFill>
                <a:latin typeface="Times New Roman" pitchFamily="18" charset="0"/>
                <a:cs typeface="Times New Roman" panose="02020603050405020304" pitchFamily="18" charset="0"/>
              </a:rPr>
              <a:t>                    </a:t>
            </a:r>
            <a:r>
              <a:rPr lang="en-US" altLang="zh-CN" dirty="0" err="1">
                <a:solidFill>
                  <a:srgbClr val="0000FF"/>
                </a:solidFill>
                <a:latin typeface="Times New Roman" pitchFamily="18" charset="0"/>
                <a:cs typeface="Times New Roman" panose="02020603050405020304" pitchFamily="18" charset="0"/>
              </a:rPr>
              <a:t>S.type</a:t>
            </a:r>
            <a:r>
              <a:rPr lang="en-US" altLang="zh-CN" dirty="0">
                <a:solidFill>
                  <a:srgbClr val="0000FF"/>
                </a:solidFill>
                <a:latin typeface="Times New Roman" pitchFamily="18" charset="0"/>
                <a:cs typeface="Times New Roman" panose="02020603050405020304" pitchFamily="18" charset="0"/>
              </a:rPr>
              <a:t>=void</a:t>
            </a:r>
            <a:r>
              <a:rPr lang="en-US" altLang="zh-CN" dirty="0" smtClean="0">
                <a:solidFill>
                  <a:srgbClr val="0000FF"/>
                </a:solidFill>
                <a:latin typeface="Times New Roman" pitchFamily="18" charset="0"/>
                <a:cs typeface="Times New Roman" panose="02020603050405020304" pitchFamily="18" charset="0"/>
              </a:rPr>
              <a:t>;   }</a:t>
            </a:r>
            <a:endParaRPr lang="en-US" altLang="zh-CN" dirty="0">
              <a:solidFill>
                <a:srgbClr val="0000FF"/>
              </a:solidFill>
              <a:latin typeface="Times New Roman" pitchFamily="18" charset="0"/>
              <a:cs typeface="Times New Roman" panose="02020603050405020304" pitchFamily="18" charset="0"/>
            </a:endParaRPr>
          </a:p>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a:t>
            </a:r>
            <a:r>
              <a:rPr lang="en-US" altLang="zh-CN" dirty="0" smtClean="0">
                <a:solidFill>
                  <a:srgbClr val="0000FF"/>
                </a:solidFill>
                <a:latin typeface="Times New Roman" pitchFamily="18" charset="0"/>
                <a:cs typeface="Times New Roman" panose="02020603050405020304" pitchFamily="18" charset="0"/>
              </a:rPr>
              <a:t>else  </a:t>
            </a:r>
            <a:r>
              <a:rPr lang="en-US" altLang="zh-CN" dirty="0" err="1">
                <a:solidFill>
                  <a:srgbClr val="0000FF"/>
                </a:solidFill>
                <a:latin typeface="Times New Roman" pitchFamily="18" charset="0"/>
                <a:cs typeface="Times New Roman" panose="02020603050405020304" pitchFamily="18" charset="0"/>
              </a:rPr>
              <a:t>S.type</a:t>
            </a:r>
            <a:r>
              <a:rPr lang="en-US" altLang="zh-CN" dirty="0">
                <a:solidFill>
                  <a:srgbClr val="0000FF"/>
                </a:solidFill>
                <a:latin typeface="Times New Roman" pitchFamily="18" charset="0"/>
                <a:cs typeface="Times New Roman" panose="02020603050405020304" pitchFamily="18" charset="0"/>
              </a:rPr>
              <a:t>=</a:t>
            </a:r>
            <a:r>
              <a:rPr lang="en-US" altLang="zh-CN" dirty="0" err="1">
                <a:solidFill>
                  <a:srgbClr val="0000FF"/>
                </a:solidFill>
                <a:latin typeface="Times New Roman" pitchFamily="18" charset="0"/>
                <a:cs typeface="Times New Roman" panose="02020603050405020304" pitchFamily="18" charset="0"/>
              </a:rPr>
              <a:t>type_error</a:t>
            </a:r>
            <a:r>
              <a:rPr lang="en-US" altLang="zh-CN" dirty="0">
                <a:solidFill>
                  <a:srgbClr val="0000FF"/>
                </a:solidFill>
                <a:latin typeface="Times New Roman" pitchFamily="18" charset="0"/>
                <a:cs typeface="Times New Roman" panose="02020603050405020304" pitchFamily="18" charset="0"/>
              </a:rPr>
              <a:t>;</a:t>
            </a:r>
          </a:p>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a:t>
            </a:r>
            <a:r>
              <a:rPr lang="en-US" altLang="zh-CN" dirty="0" smtClean="0">
                <a:solidFill>
                  <a:srgbClr val="0000FF"/>
                </a:solidFill>
                <a:latin typeface="Times New Roman" pitchFamily="18" charset="0"/>
                <a:cs typeface="Times New Roman" panose="02020603050405020304" pitchFamily="18" charset="0"/>
              </a:rPr>
              <a:t>  };</a:t>
            </a:r>
            <a:endParaRPr lang="en-US" altLang="zh-CN" dirty="0">
              <a:solidFill>
                <a:srgbClr val="0000FF"/>
              </a:solidFill>
              <a:latin typeface="Times New Roman" pitchFamily="18" charset="0"/>
              <a:cs typeface="Times New Roman" panose="02020603050405020304" pitchFamily="18" charset="0"/>
            </a:endParaRPr>
          </a:p>
          <a:p>
            <a:pPr marL="342900" indent="-342900">
              <a:lnSpc>
                <a:spcPct val="110000"/>
              </a:lnSpc>
              <a:spcBef>
                <a:spcPts val="0"/>
              </a:spcBef>
              <a:buClr>
                <a:srgbClr val="0099CC"/>
              </a:buClr>
              <a:buSzPct val="70000"/>
              <a:buFont typeface="Monotype Sorts" pitchFamily="2" charset="2"/>
              <a:buNone/>
            </a:pPr>
            <a:r>
              <a:rPr lang="en-US" altLang="zh-CN" dirty="0">
                <a:solidFill>
                  <a:srgbClr val="0000FF"/>
                </a:solidFill>
                <a:latin typeface="Times New Roman" pitchFamily="18" charset="0"/>
                <a:cs typeface="Times New Roman" panose="02020603050405020304" pitchFamily="18" charset="0"/>
              </a:rPr>
              <a:t>    else  error();  }</a:t>
            </a:r>
          </a:p>
        </p:txBody>
      </p:sp>
    </p:spTree>
    <p:extLst>
      <p:ext uri="{BB962C8B-B14F-4D97-AF65-F5344CB8AC3E}">
        <p14:creationId xmlns:p14="http://schemas.microsoft.com/office/powerpoint/2010/main" val="5165569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500">
                                            <p:txEl>
                                              <p:pRg st="0" end="0"/>
                                            </p:txEl>
                                          </p:spTgt>
                                        </p:tgtEl>
                                        <p:attrNameLst>
                                          <p:attrName>style.visibility</p:attrName>
                                        </p:attrNameLst>
                                      </p:cBhvr>
                                      <p:to>
                                        <p:strVal val="visible"/>
                                      </p:to>
                                    </p:set>
                                    <p:animEffect transition="in" filter="wipe(left)">
                                      <p:cBhvr>
                                        <p:cTn id="7" dur="500"/>
                                        <p:tgtEl>
                                          <p:spTgt spid="234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500">
                                            <p:txEl>
                                              <p:pRg st="1" end="1"/>
                                            </p:txEl>
                                          </p:spTgt>
                                        </p:tgtEl>
                                        <p:attrNameLst>
                                          <p:attrName>style.visibility</p:attrName>
                                        </p:attrNameLst>
                                      </p:cBhvr>
                                      <p:to>
                                        <p:strVal val="visible"/>
                                      </p:to>
                                    </p:set>
                                    <p:animEffect transition="in" filter="wipe(left)">
                                      <p:cBhvr>
                                        <p:cTn id="12" dur="500"/>
                                        <p:tgtEl>
                                          <p:spTgt spid="2345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500">
                                            <p:txEl>
                                              <p:pRg st="2" end="2"/>
                                            </p:txEl>
                                          </p:spTgt>
                                        </p:tgtEl>
                                        <p:attrNameLst>
                                          <p:attrName>style.visibility</p:attrName>
                                        </p:attrNameLst>
                                      </p:cBhvr>
                                      <p:to>
                                        <p:strVal val="visible"/>
                                      </p:to>
                                    </p:set>
                                    <p:animEffect transition="in" filter="wipe(left)">
                                      <p:cBhvr>
                                        <p:cTn id="17" dur="500"/>
                                        <p:tgtEl>
                                          <p:spTgt spid="2345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500">
                                            <p:txEl>
                                              <p:pRg st="3" end="3"/>
                                            </p:txEl>
                                          </p:spTgt>
                                        </p:tgtEl>
                                        <p:attrNameLst>
                                          <p:attrName>style.visibility</p:attrName>
                                        </p:attrNameLst>
                                      </p:cBhvr>
                                      <p:to>
                                        <p:strVal val="visible"/>
                                      </p:to>
                                    </p:set>
                                    <p:animEffect transition="in" filter="wipe(left)">
                                      <p:cBhvr>
                                        <p:cTn id="22" dur="500"/>
                                        <p:tgtEl>
                                          <p:spTgt spid="234500">
                                            <p:txEl>
                                              <p:pRg st="3" end="3"/>
                                            </p:txEl>
                                          </p:spTgt>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34500">
                                            <p:txEl>
                                              <p:pRg st="4" end="4"/>
                                            </p:txEl>
                                          </p:spTgt>
                                        </p:tgtEl>
                                        <p:attrNameLst>
                                          <p:attrName>style.visibility</p:attrName>
                                        </p:attrNameLst>
                                      </p:cBhvr>
                                      <p:to>
                                        <p:strVal val="visible"/>
                                      </p:to>
                                    </p:set>
                                    <p:animEffect transition="in" filter="wipe(left)">
                                      <p:cBhvr>
                                        <p:cTn id="26" dur="500"/>
                                        <p:tgtEl>
                                          <p:spTgt spid="234500">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34500">
                                            <p:txEl>
                                              <p:pRg st="5" end="5"/>
                                            </p:txEl>
                                          </p:spTgt>
                                        </p:tgtEl>
                                        <p:attrNameLst>
                                          <p:attrName>style.visibility</p:attrName>
                                        </p:attrNameLst>
                                      </p:cBhvr>
                                      <p:to>
                                        <p:strVal val="visible"/>
                                      </p:to>
                                    </p:set>
                                    <p:animEffect transition="in" filter="wipe(left)">
                                      <p:cBhvr>
                                        <p:cTn id="29" dur="500"/>
                                        <p:tgtEl>
                                          <p:spTgt spid="234500">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4500">
                                            <p:txEl>
                                              <p:pRg st="6" end="6"/>
                                            </p:txEl>
                                          </p:spTgt>
                                        </p:tgtEl>
                                        <p:attrNameLst>
                                          <p:attrName>style.visibility</p:attrName>
                                        </p:attrNameLst>
                                      </p:cBhvr>
                                      <p:to>
                                        <p:strVal val="visible"/>
                                      </p:to>
                                    </p:set>
                                    <p:animEffect transition="in" filter="wipe(left)">
                                      <p:cBhvr>
                                        <p:cTn id="34" dur="500"/>
                                        <p:tgtEl>
                                          <p:spTgt spid="234500">
                                            <p:txEl>
                                              <p:pRg st="6" end="6"/>
                                            </p:txEl>
                                          </p:spTgt>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34500">
                                            <p:txEl>
                                              <p:pRg st="7" end="7"/>
                                            </p:txEl>
                                          </p:spTgt>
                                        </p:tgtEl>
                                        <p:attrNameLst>
                                          <p:attrName>style.visibility</p:attrName>
                                        </p:attrNameLst>
                                      </p:cBhvr>
                                      <p:to>
                                        <p:strVal val="visible"/>
                                      </p:to>
                                    </p:set>
                                    <p:animEffect transition="in" filter="wipe(left)">
                                      <p:cBhvr>
                                        <p:cTn id="38" dur="500"/>
                                        <p:tgtEl>
                                          <p:spTgt spid="234500">
                                            <p:txEl>
                                              <p:pRg st="7" end="7"/>
                                            </p:txEl>
                                          </p:spTgt>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34500">
                                            <p:txEl>
                                              <p:pRg st="8" end="8"/>
                                            </p:txEl>
                                          </p:spTgt>
                                        </p:tgtEl>
                                        <p:attrNameLst>
                                          <p:attrName>style.visibility</p:attrName>
                                        </p:attrNameLst>
                                      </p:cBhvr>
                                      <p:to>
                                        <p:strVal val="visible"/>
                                      </p:to>
                                    </p:set>
                                    <p:animEffect transition="in" filter="wipe(left)">
                                      <p:cBhvr>
                                        <p:cTn id="42" dur="500"/>
                                        <p:tgtEl>
                                          <p:spTgt spid="234500">
                                            <p:txEl>
                                              <p:pRg st="8" end="8"/>
                                            </p:txEl>
                                          </p:spTgt>
                                        </p:tgtEl>
                                      </p:cBhvr>
                                    </p:animEffect>
                                  </p:childTnLst>
                                </p:cTn>
                              </p:par>
                            </p:childTnLst>
                          </p:cTn>
                        </p:par>
                        <p:par>
                          <p:cTn id="43" fill="hold" nodeType="afterGroup">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234500">
                                            <p:txEl>
                                              <p:pRg st="9" end="9"/>
                                            </p:txEl>
                                          </p:spTgt>
                                        </p:tgtEl>
                                        <p:attrNameLst>
                                          <p:attrName>style.visibility</p:attrName>
                                        </p:attrNameLst>
                                      </p:cBhvr>
                                      <p:to>
                                        <p:strVal val="visible"/>
                                      </p:to>
                                    </p:set>
                                    <p:animEffect transition="in" filter="wipe(left)">
                                      <p:cBhvr>
                                        <p:cTn id="46" dur="500"/>
                                        <p:tgtEl>
                                          <p:spTgt spid="234500">
                                            <p:txEl>
                                              <p:pRg st="9" end="9"/>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4500">
                                            <p:txEl>
                                              <p:pRg st="10" end="10"/>
                                            </p:txEl>
                                          </p:spTgt>
                                        </p:tgtEl>
                                        <p:attrNameLst>
                                          <p:attrName>style.visibility</p:attrName>
                                        </p:attrNameLst>
                                      </p:cBhvr>
                                      <p:to>
                                        <p:strVal val="visible"/>
                                      </p:to>
                                    </p:set>
                                    <p:animEffect transition="in" filter="wipe(left)">
                                      <p:cBhvr>
                                        <p:cTn id="49" dur="500"/>
                                        <p:tgtEl>
                                          <p:spTgt spid="234500">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4500">
                                            <p:txEl>
                                              <p:pRg st="11" end="11"/>
                                            </p:txEl>
                                          </p:spTgt>
                                        </p:tgtEl>
                                        <p:attrNameLst>
                                          <p:attrName>style.visibility</p:attrName>
                                        </p:attrNameLst>
                                      </p:cBhvr>
                                      <p:to>
                                        <p:strVal val="visible"/>
                                      </p:to>
                                    </p:set>
                                    <p:animEffect transition="in" filter="wipe(left)">
                                      <p:cBhvr>
                                        <p:cTn id="54" dur="500"/>
                                        <p:tgtEl>
                                          <p:spTgt spid="234500">
                                            <p:txEl>
                                              <p:pRg st="11" end="11"/>
                                            </p:txEl>
                                          </p:spTgt>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34500">
                                            <p:txEl>
                                              <p:pRg st="12" end="12"/>
                                            </p:txEl>
                                          </p:spTgt>
                                        </p:tgtEl>
                                        <p:attrNameLst>
                                          <p:attrName>style.visibility</p:attrName>
                                        </p:attrNameLst>
                                      </p:cBhvr>
                                      <p:to>
                                        <p:strVal val="visible"/>
                                      </p:to>
                                    </p:set>
                                    <p:animEffect transition="in" filter="wipe(left)">
                                      <p:cBhvr>
                                        <p:cTn id="58" dur="500"/>
                                        <p:tgtEl>
                                          <p:spTgt spid="234500">
                                            <p:txEl>
                                              <p:pRg st="12" end="12"/>
                                            </p:txEl>
                                          </p:spTgt>
                                        </p:tgtEl>
                                      </p:cBhvr>
                                    </p:animEffect>
                                  </p:childTnLst>
                                </p:cTn>
                              </p:par>
                            </p:childTnLst>
                          </p:cTn>
                        </p:par>
                        <p:par>
                          <p:cTn id="59" fill="hold" nodeType="afterGroup">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34500">
                                            <p:txEl>
                                              <p:pRg st="13" end="13"/>
                                            </p:txEl>
                                          </p:spTgt>
                                        </p:tgtEl>
                                        <p:attrNameLst>
                                          <p:attrName>style.visibility</p:attrName>
                                        </p:attrNameLst>
                                      </p:cBhvr>
                                      <p:to>
                                        <p:strVal val="visible"/>
                                      </p:to>
                                    </p:set>
                                    <p:animEffect transition="in" filter="wipe(left)">
                                      <p:cBhvr>
                                        <p:cTn id="62" dur="500"/>
                                        <p:tgtEl>
                                          <p:spTgt spid="23450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灯片编号占位符 3"/>
          <p:cNvSpPr>
            <a:spLocks noGrp="1"/>
          </p:cNvSpPr>
          <p:nvPr>
            <p:ph type="sldNum" sz="quarter" idx="10"/>
          </p:nvPr>
        </p:nvSpPr>
        <p:spPr/>
        <p:txBody>
          <a:bodyPr/>
          <a:lstStyle/>
          <a:p>
            <a:fld id="{7959D3D5-28B2-4545-93B8-310B43363141}" type="slidenum">
              <a:rPr lang="en-US" altLang="zh-CN">
                <a:solidFill>
                  <a:srgbClr val="000000"/>
                </a:solidFill>
              </a:rPr>
              <a:pPr/>
              <a:t>93</a:t>
            </a:fld>
            <a:endParaRPr lang="en-US" altLang="zh-CN">
              <a:solidFill>
                <a:srgbClr val="000000"/>
              </a:solidFill>
            </a:endParaRPr>
          </a:p>
        </p:txBody>
      </p:sp>
      <p:sp>
        <p:nvSpPr>
          <p:cNvPr id="240642" name="Rectangle 2"/>
          <p:cNvSpPr>
            <a:spLocks noGrp="1" noChangeArrowheads="1"/>
          </p:cNvSpPr>
          <p:nvPr>
            <p:ph type="title"/>
          </p:nvPr>
        </p:nvSpPr>
        <p:spPr/>
        <p:txBody>
          <a:bodyPr/>
          <a:lstStyle/>
          <a:p>
            <a:r>
              <a:rPr lang="zh-CN" altLang="en-US" dirty="0">
                <a:latin typeface="Verdana" pitchFamily="34" charset="0"/>
              </a:rPr>
              <a:t>翻译赋值语句 </a:t>
            </a:r>
            <a:r>
              <a:rPr lang="en-US" altLang="zh-CN" dirty="0">
                <a:latin typeface="Verdana" pitchFamily="34" charset="0"/>
              </a:rPr>
              <a:t>x</a:t>
            </a:r>
            <a:r>
              <a:rPr lang="en-US" altLang="zh-CN" dirty="0" smtClean="0">
                <a:latin typeface="Verdana" pitchFamily="34" charset="0"/>
              </a:rPr>
              <a:t>:=a*b+y</a:t>
            </a:r>
            <a:endParaRPr lang="en-US" altLang="zh-CN" dirty="0">
              <a:latin typeface="Verdana" pitchFamily="34" charset="0"/>
            </a:endParaRPr>
          </a:p>
        </p:txBody>
      </p:sp>
      <p:sp>
        <p:nvSpPr>
          <p:cNvPr id="240643" name="Rectangle 3"/>
          <p:cNvSpPr>
            <a:spLocks noGrp="1" noChangeArrowheads="1"/>
          </p:cNvSpPr>
          <p:nvPr>
            <p:ph type="body" idx="1"/>
          </p:nvPr>
        </p:nvSpPr>
        <p:spPr>
          <a:xfrm>
            <a:off x="228600" y="1219200"/>
            <a:ext cx="8686800" cy="685800"/>
          </a:xfrm>
        </p:spPr>
        <p:txBody>
          <a:bodyPr/>
          <a:lstStyle/>
          <a:p>
            <a:r>
              <a:rPr lang="zh-CN" altLang="en-US" dirty="0">
                <a:latin typeface="Verdana" pitchFamily="34" charset="0"/>
              </a:rPr>
              <a:t>假定</a:t>
            </a:r>
            <a:r>
              <a:rPr lang="en-US" altLang="zh-CN" dirty="0">
                <a:latin typeface="Verdana" pitchFamily="34" charset="0"/>
              </a:rPr>
              <a:t>x</a:t>
            </a:r>
            <a:r>
              <a:rPr lang="zh-CN" altLang="en-US" dirty="0">
                <a:latin typeface="Verdana" pitchFamily="34" charset="0"/>
              </a:rPr>
              <a:t>和</a:t>
            </a:r>
            <a:r>
              <a:rPr lang="en-US" altLang="zh-CN" dirty="0">
                <a:latin typeface="Verdana" pitchFamily="34" charset="0"/>
              </a:rPr>
              <a:t>y</a:t>
            </a:r>
            <a:r>
              <a:rPr lang="zh-CN" altLang="en-US" dirty="0">
                <a:latin typeface="Verdana" pitchFamily="34" charset="0"/>
              </a:rPr>
              <a:t>的类型为</a:t>
            </a:r>
            <a:r>
              <a:rPr lang="en-US" altLang="zh-CN" dirty="0">
                <a:latin typeface="Verdana" pitchFamily="34" charset="0"/>
              </a:rPr>
              <a:t>real</a:t>
            </a:r>
            <a:r>
              <a:rPr lang="zh-CN" altLang="en-US" dirty="0" smtClean="0">
                <a:latin typeface="Verdana" pitchFamily="34" charset="0"/>
              </a:rPr>
              <a:t>，</a:t>
            </a:r>
            <a:r>
              <a:rPr lang="en-US" altLang="zh-CN" dirty="0">
                <a:latin typeface="Verdana" pitchFamily="34" charset="0"/>
              </a:rPr>
              <a:t>a</a:t>
            </a:r>
            <a:r>
              <a:rPr lang="zh-CN" altLang="en-US" dirty="0" smtClean="0">
                <a:latin typeface="Verdana" pitchFamily="34" charset="0"/>
              </a:rPr>
              <a:t>和</a:t>
            </a:r>
            <a:r>
              <a:rPr lang="en-US" altLang="zh-CN" dirty="0">
                <a:latin typeface="Verdana" pitchFamily="34" charset="0"/>
              </a:rPr>
              <a:t>b</a:t>
            </a:r>
            <a:r>
              <a:rPr lang="zh-CN" altLang="en-US" dirty="0" smtClean="0">
                <a:latin typeface="Verdana" pitchFamily="34" charset="0"/>
              </a:rPr>
              <a:t>的</a:t>
            </a:r>
            <a:r>
              <a:rPr lang="zh-CN" altLang="en-US" dirty="0">
                <a:latin typeface="Verdana" pitchFamily="34" charset="0"/>
              </a:rPr>
              <a:t>类型为</a:t>
            </a:r>
            <a:r>
              <a:rPr lang="en-US" altLang="zh-CN" dirty="0">
                <a:latin typeface="Verdana" pitchFamily="34" charset="0"/>
              </a:rPr>
              <a:t>integer</a:t>
            </a:r>
          </a:p>
        </p:txBody>
      </p:sp>
      <p:sp>
        <p:nvSpPr>
          <p:cNvPr id="240644" name="Rectangle 4"/>
          <p:cNvSpPr>
            <a:spLocks noChangeArrowheads="1"/>
          </p:cNvSpPr>
          <p:nvPr/>
        </p:nvSpPr>
        <p:spPr bwMode="auto">
          <a:xfrm>
            <a:off x="5292725" y="2209800"/>
            <a:ext cx="315436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Char char="n"/>
            </a:pPr>
            <a:r>
              <a:rPr lang="zh-CN" altLang="en-US" sz="2800">
                <a:solidFill>
                  <a:srgbClr val="000000"/>
                </a:solidFill>
              </a:rPr>
              <a:t>三地址代码：</a:t>
            </a:r>
          </a:p>
        </p:txBody>
      </p:sp>
      <p:sp>
        <p:nvSpPr>
          <p:cNvPr id="240667" name="Text Box 27"/>
          <p:cNvSpPr txBox="1">
            <a:spLocks noChangeArrowheads="1"/>
          </p:cNvSpPr>
          <p:nvPr/>
        </p:nvSpPr>
        <p:spPr bwMode="auto">
          <a:xfrm>
            <a:off x="5835650" y="2921943"/>
            <a:ext cx="247054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ea typeface="宋体" pitchFamily="2" charset="-122"/>
              </a:rPr>
              <a:t>t</a:t>
            </a:r>
            <a:r>
              <a:rPr lang="en-US" altLang="zh-CN" sz="2000" baseline="-25000" dirty="0">
                <a:solidFill>
                  <a:srgbClr val="000000"/>
                </a:solidFill>
                <a:ea typeface="宋体" pitchFamily="2" charset="-122"/>
              </a:rPr>
              <a:t>1</a:t>
            </a:r>
            <a:r>
              <a:rPr lang="en-US" altLang="zh-CN" dirty="0">
                <a:solidFill>
                  <a:srgbClr val="000000"/>
                </a:solidFill>
                <a:ea typeface="宋体" pitchFamily="2" charset="-122"/>
              </a:rPr>
              <a:t>:= </a:t>
            </a:r>
            <a:r>
              <a:rPr lang="en-US" altLang="zh-CN" dirty="0" smtClean="0">
                <a:solidFill>
                  <a:srgbClr val="000000"/>
                </a:solidFill>
                <a:ea typeface="宋体" pitchFamily="2" charset="-122"/>
              </a:rPr>
              <a:t>a  </a:t>
            </a:r>
            <a:r>
              <a:rPr lang="en-US" altLang="zh-CN" dirty="0" err="1">
                <a:solidFill>
                  <a:srgbClr val="000000"/>
                </a:solidFill>
                <a:ea typeface="宋体" pitchFamily="2" charset="-122"/>
              </a:rPr>
              <a:t>int</a:t>
            </a:r>
            <a:r>
              <a:rPr lang="en-US" altLang="zh-CN" dirty="0">
                <a:solidFill>
                  <a:srgbClr val="000000"/>
                </a:solidFill>
                <a:ea typeface="宋体" pitchFamily="2" charset="-122"/>
              </a:rPr>
              <a:t>*  </a:t>
            </a:r>
            <a:r>
              <a:rPr lang="en-US" altLang="zh-CN" dirty="0" smtClean="0">
                <a:solidFill>
                  <a:srgbClr val="000000"/>
                </a:solidFill>
                <a:ea typeface="宋体" pitchFamily="2" charset="-122"/>
              </a:rPr>
              <a:t>b</a:t>
            </a:r>
            <a:endParaRPr lang="en-US" altLang="zh-CN" dirty="0">
              <a:solidFill>
                <a:srgbClr val="000000"/>
              </a:solidFill>
              <a:ea typeface="宋体" pitchFamily="2" charset="-122"/>
            </a:endParaRPr>
          </a:p>
        </p:txBody>
      </p:sp>
      <p:sp>
        <p:nvSpPr>
          <p:cNvPr id="240670" name="Text Box 30"/>
          <p:cNvSpPr txBox="1">
            <a:spLocks noChangeArrowheads="1"/>
          </p:cNvSpPr>
          <p:nvPr/>
        </p:nvSpPr>
        <p:spPr bwMode="auto">
          <a:xfrm>
            <a:off x="5835650" y="3429000"/>
            <a:ext cx="2867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0000"/>
                </a:solidFill>
                <a:ea typeface="宋体" pitchFamily="2" charset="-122"/>
              </a:rPr>
              <a:t>t</a:t>
            </a:r>
            <a:r>
              <a:rPr lang="en-US" altLang="zh-CN" sz="2000" baseline="-25000">
                <a:solidFill>
                  <a:srgbClr val="000000"/>
                </a:solidFill>
                <a:ea typeface="宋体" pitchFamily="2" charset="-122"/>
              </a:rPr>
              <a:t>3</a:t>
            </a:r>
            <a:r>
              <a:rPr lang="en-US" altLang="zh-CN">
                <a:solidFill>
                  <a:srgbClr val="000000"/>
                </a:solidFill>
                <a:ea typeface="宋体" pitchFamily="2" charset="-122"/>
              </a:rPr>
              <a:t>:= inttoreal  t</a:t>
            </a:r>
            <a:r>
              <a:rPr lang="en-US" altLang="zh-CN" sz="2000" baseline="-25000">
                <a:solidFill>
                  <a:srgbClr val="000000"/>
                </a:solidFill>
                <a:ea typeface="宋体" pitchFamily="2" charset="-122"/>
              </a:rPr>
              <a:t>1</a:t>
            </a:r>
            <a:endParaRPr lang="en-US" altLang="zh-CN">
              <a:solidFill>
                <a:srgbClr val="000000"/>
              </a:solidFill>
              <a:ea typeface="宋体" pitchFamily="2" charset="-122"/>
            </a:endParaRPr>
          </a:p>
        </p:txBody>
      </p:sp>
      <p:sp>
        <p:nvSpPr>
          <p:cNvPr id="240671" name="Text Box 31"/>
          <p:cNvSpPr txBox="1">
            <a:spLocks noChangeArrowheads="1"/>
          </p:cNvSpPr>
          <p:nvPr/>
        </p:nvSpPr>
        <p:spPr bwMode="auto">
          <a:xfrm>
            <a:off x="5829300" y="3906193"/>
            <a:ext cx="276389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solidFill>
                  <a:srgbClr val="000000"/>
                </a:solidFill>
                <a:ea typeface="宋体" pitchFamily="2" charset="-122"/>
              </a:rPr>
              <a:t>t</a:t>
            </a:r>
            <a:r>
              <a:rPr lang="en-US" altLang="zh-CN" sz="2000" baseline="-25000" dirty="0">
                <a:solidFill>
                  <a:srgbClr val="000000"/>
                </a:solidFill>
                <a:ea typeface="宋体" pitchFamily="2" charset="-122"/>
              </a:rPr>
              <a:t>2</a:t>
            </a:r>
            <a:r>
              <a:rPr lang="en-US" altLang="zh-CN" dirty="0">
                <a:solidFill>
                  <a:srgbClr val="000000"/>
                </a:solidFill>
                <a:ea typeface="宋体" pitchFamily="2" charset="-122"/>
              </a:rPr>
              <a:t>:= </a:t>
            </a:r>
            <a:r>
              <a:rPr lang="en-US" altLang="zh-CN" dirty="0" smtClean="0">
                <a:solidFill>
                  <a:srgbClr val="000000"/>
                </a:solidFill>
                <a:ea typeface="宋体" pitchFamily="2" charset="-122"/>
              </a:rPr>
              <a:t>t</a:t>
            </a:r>
            <a:r>
              <a:rPr lang="en-US" altLang="zh-CN" sz="2000" baseline="-25000" dirty="0" smtClean="0">
                <a:solidFill>
                  <a:srgbClr val="000000"/>
                </a:solidFill>
                <a:ea typeface="宋体" pitchFamily="2" charset="-122"/>
              </a:rPr>
              <a:t>3</a:t>
            </a:r>
            <a:r>
              <a:rPr lang="en-US" altLang="zh-CN" dirty="0" smtClean="0">
                <a:solidFill>
                  <a:srgbClr val="000000"/>
                </a:solidFill>
                <a:ea typeface="宋体" pitchFamily="2" charset="-122"/>
              </a:rPr>
              <a:t>  </a:t>
            </a:r>
            <a:r>
              <a:rPr lang="en-US" altLang="zh-CN" dirty="0">
                <a:solidFill>
                  <a:srgbClr val="000000"/>
                </a:solidFill>
                <a:ea typeface="宋体" pitchFamily="2" charset="-122"/>
              </a:rPr>
              <a:t>real</a:t>
            </a:r>
            <a:r>
              <a:rPr lang="en-US" altLang="zh-CN" dirty="0" smtClean="0">
                <a:solidFill>
                  <a:srgbClr val="000000"/>
                </a:solidFill>
                <a:ea typeface="宋体" pitchFamily="2" charset="-122"/>
              </a:rPr>
              <a:t>+  y</a:t>
            </a:r>
            <a:endParaRPr lang="en-US" altLang="zh-CN" dirty="0">
              <a:solidFill>
                <a:srgbClr val="000000"/>
              </a:solidFill>
              <a:ea typeface="宋体" pitchFamily="2" charset="-122"/>
            </a:endParaRPr>
          </a:p>
        </p:txBody>
      </p:sp>
      <p:sp>
        <p:nvSpPr>
          <p:cNvPr id="240672" name="Text Box 32"/>
          <p:cNvSpPr txBox="1">
            <a:spLocks noChangeArrowheads="1"/>
          </p:cNvSpPr>
          <p:nvPr/>
        </p:nvSpPr>
        <p:spPr bwMode="auto">
          <a:xfrm>
            <a:off x="5859463" y="4411663"/>
            <a:ext cx="1135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0000"/>
                </a:solidFill>
                <a:ea typeface="宋体" pitchFamily="2" charset="-122"/>
              </a:rPr>
              <a:t>x:= t</a:t>
            </a:r>
            <a:r>
              <a:rPr lang="en-US" altLang="zh-CN" sz="2000" baseline="-25000">
                <a:solidFill>
                  <a:srgbClr val="000000"/>
                </a:solidFill>
                <a:ea typeface="宋体" pitchFamily="2" charset="-122"/>
              </a:rPr>
              <a:t>2</a:t>
            </a:r>
            <a:endParaRPr lang="en-US" altLang="zh-CN">
              <a:solidFill>
                <a:srgbClr val="000000"/>
              </a:solidFill>
              <a:ea typeface="宋体" pitchFamily="2"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420" y="1909762"/>
            <a:ext cx="2923575" cy="4188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666" name="AutoShape 26"/>
          <p:cNvSpPr>
            <a:spLocks noChangeArrowheads="1"/>
          </p:cNvSpPr>
          <p:nvPr/>
        </p:nvSpPr>
        <p:spPr bwMode="auto">
          <a:xfrm>
            <a:off x="386535" y="3251313"/>
            <a:ext cx="1676400" cy="457200"/>
          </a:xfrm>
          <a:prstGeom prst="wedgeRectCallout">
            <a:avLst>
              <a:gd name="adj1" fmla="val 72831"/>
              <a:gd name="adj2" fmla="val 11346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000000"/>
                </a:solidFill>
                <a:latin typeface="Times New Roman" pitchFamily="18" charset="0"/>
                <a:ea typeface="宋体" pitchFamily="2" charset="-122"/>
              </a:rPr>
              <a:t>t</a:t>
            </a:r>
            <a:r>
              <a:rPr lang="en-US" altLang="zh-CN" sz="2000" baseline="-25000" dirty="0" smtClean="0">
                <a:solidFill>
                  <a:srgbClr val="000000"/>
                </a:solidFill>
                <a:latin typeface="Times New Roman" pitchFamily="18" charset="0"/>
                <a:ea typeface="宋体" pitchFamily="2" charset="-122"/>
              </a:rPr>
              <a:t>1</a:t>
            </a:r>
            <a:r>
              <a:rPr lang="en-US" altLang="zh-CN" sz="2000" dirty="0" smtClean="0">
                <a:solidFill>
                  <a:srgbClr val="000000"/>
                </a:solidFill>
                <a:latin typeface="Times New Roman" pitchFamily="18" charset="0"/>
                <a:ea typeface="宋体" pitchFamily="2" charset="-122"/>
              </a:rPr>
              <a:t>=</a:t>
            </a:r>
            <a:r>
              <a:rPr lang="en-US" altLang="zh-CN" sz="2000" dirty="0" err="1" smtClean="0">
                <a:solidFill>
                  <a:srgbClr val="000000"/>
                </a:solidFill>
                <a:latin typeface="Times New Roman" pitchFamily="18" charset="0"/>
                <a:ea typeface="宋体" pitchFamily="2" charset="-122"/>
              </a:rPr>
              <a:t>newtemp</a:t>
            </a:r>
            <a:r>
              <a:rPr lang="en-US" altLang="zh-CN" sz="2000" dirty="0" smtClean="0">
                <a:solidFill>
                  <a:srgbClr val="000000"/>
                </a:solidFill>
                <a:latin typeface="Times New Roman" pitchFamily="18" charset="0"/>
                <a:ea typeface="宋体" pitchFamily="2" charset="-122"/>
              </a:rPr>
              <a:t>()</a:t>
            </a:r>
            <a:endParaRPr lang="en-US" altLang="zh-CN" sz="2000" dirty="0">
              <a:solidFill>
                <a:srgbClr val="000000"/>
              </a:solidFill>
              <a:latin typeface="Times New Roman" pitchFamily="18" charset="0"/>
              <a:ea typeface="宋体" pitchFamily="2" charset="-122"/>
            </a:endParaRPr>
          </a:p>
        </p:txBody>
      </p:sp>
      <p:sp>
        <p:nvSpPr>
          <p:cNvPr id="240668" name="AutoShape 28"/>
          <p:cNvSpPr>
            <a:spLocks noChangeArrowheads="1"/>
          </p:cNvSpPr>
          <p:nvPr/>
        </p:nvSpPr>
        <p:spPr bwMode="auto">
          <a:xfrm>
            <a:off x="3615439" y="1909762"/>
            <a:ext cx="1676400" cy="457200"/>
          </a:xfrm>
          <a:prstGeom prst="wedgeRectCallout">
            <a:avLst>
              <a:gd name="adj1" fmla="val -47169"/>
              <a:gd name="adj2" fmla="val 16052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000000"/>
                </a:solidFill>
                <a:latin typeface="Times New Roman" pitchFamily="18" charset="0"/>
                <a:ea typeface="宋体" pitchFamily="2" charset="-122"/>
              </a:rPr>
              <a:t>t</a:t>
            </a:r>
            <a:r>
              <a:rPr lang="en-US" altLang="zh-CN" sz="2000" baseline="-25000" dirty="0" smtClean="0">
                <a:solidFill>
                  <a:srgbClr val="000000"/>
                </a:solidFill>
                <a:latin typeface="Times New Roman" pitchFamily="18" charset="0"/>
                <a:ea typeface="宋体" pitchFamily="2" charset="-122"/>
              </a:rPr>
              <a:t>2</a:t>
            </a:r>
            <a:r>
              <a:rPr lang="en-US" altLang="zh-CN" sz="2000" dirty="0" smtClean="0">
                <a:solidFill>
                  <a:srgbClr val="000000"/>
                </a:solidFill>
                <a:latin typeface="Times New Roman" pitchFamily="18" charset="0"/>
                <a:ea typeface="宋体" pitchFamily="2" charset="-122"/>
              </a:rPr>
              <a:t>=</a:t>
            </a:r>
            <a:r>
              <a:rPr lang="en-US" altLang="zh-CN" sz="2000" dirty="0" err="1" smtClean="0">
                <a:solidFill>
                  <a:srgbClr val="000000"/>
                </a:solidFill>
                <a:latin typeface="Times New Roman" pitchFamily="18" charset="0"/>
                <a:ea typeface="宋体" pitchFamily="2" charset="-122"/>
              </a:rPr>
              <a:t>newtemp</a:t>
            </a:r>
            <a:r>
              <a:rPr lang="en-US" altLang="zh-CN" sz="2000" dirty="0" smtClean="0">
                <a:solidFill>
                  <a:srgbClr val="000000"/>
                </a:solidFill>
                <a:latin typeface="Times New Roman" pitchFamily="18" charset="0"/>
                <a:ea typeface="宋体" pitchFamily="2" charset="-122"/>
              </a:rPr>
              <a:t>()</a:t>
            </a:r>
            <a:endParaRPr lang="en-US" altLang="zh-CN" sz="2000" dirty="0">
              <a:solidFill>
                <a:srgbClr val="000000"/>
              </a:solidFill>
              <a:latin typeface="Times New Roman" pitchFamily="18" charset="0"/>
              <a:ea typeface="宋体" pitchFamily="2" charset="-122"/>
            </a:endParaRPr>
          </a:p>
        </p:txBody>
      </p:sp>
      <p:sp>
        <p:nvSpPr>
          <p:cNvPr id="240669" name="AutoShape 29"/>
          <p:cNvSpPr>
            <a:spLocks noChangeArrowheads="1"/>
          </p:cNvSpPr>
          <p:nvPr/>
        </p:nvSpPr>
        <p:spPr bwMode="auto">
          <a:xfrm>
            <a:off x="3761910" y="6162787"/>
            <a:ext cx="1676400" cy="457200"/>
          </a:xfrm>
          <a:prstGeom prst="wedgeRectCallout">
            <a:avLst>
              <a:gd name="adj1" fmla="val -63286"/>
              <a:gd name="adj2" fmla="val -479976"/>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smtClean="0">
                <a:solidFill>
                  <a:srgbClr val="000000"/>
                </a:solidFill>
                <a:latin typeface="Times New Roman" pitchFamily="18" charset="0"/>
                <a:ea typeface="宋体" pitchFamily="2" charset="-122"/>
              </a:rPr>
              <a:t>t</a:t>
            </a:r>
            <a:r>
              <a:rPr lang="en-US" altLang="zh-CN" sz="2000" baseline="-25000" dirty="0" smtClean="0">
                <a:solidFill>
                  <a:srgbClr val="000000"/>
                </a:solidFill>
                <a:latin typeface="Times New Roman" pitchFamily="18" charset="0"/>
                <a:ea typeface="宋体" pitchFamily="2" charset="-122"/>
              </a:rPr>
              <a:t>3</a:t>
            </a:r>
            <a:r>
              <a:rPr lang="en-US" altLang="zh-CN" sz="2000" dirty="0" smtClean="0">
                <a:solidFill>
                  <a:srgbClr val="000000"/>
                </a:solidFill>
                <a:latin typeface="Times New Roman" pitchFamily="18" charset="0"/>
                <a:ea typeface="宋体" pitchFamily="2" charset="-122"/>
              </a:rPr>
              <a:t>=</a:t>
            </a:r>
            <a:r>
              <a:rPr lang="en-US" altLang="zh-CN" sz="2000" dirty="0" err="1" smtClean="0">
                <a:solidFill>
                  <a:srgbClr val="000000"/>
                </a:solidFill>
                <a:latin typeface="Times New Roman" pitchFamily="18" charset="0"/>
                <a:ea typeface="宋体" pitchFamily="2" charset="-122"/>
              </a:rPr>
              <a:t>newtemp</a:t>
            </a:r>
            <a:r>
              <a:rPr lang="en-US" altLang="zh-CN" sz="2000" dirty="0" smtClean="0">
                <a:solidFill>
                  <a:srgbClr val="000000"/>
                </a:solidFill>
                <a:latin typeface="Times New Roman" pitchFamily="18" charset="0"/>
                <a:ea typeface="宋体" pitchFamily="2" charset="-122"/>
              </a:rPr>
              <a:t>()</a:t>
            </a:r>
            <a:endParaRPr lang="en-US" altLang="zh-CN" sz="2000" dirty="0">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2029240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left)">
                                      <p:cBhvr>
                                        <p:cTn id="7" dur="500"/>
                                        <p:tgtEl>
                                          <p:spTgt spid="24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up)">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064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240666"/>
                                        </p:tgtEl>
                                        <p:attrNameLst>
                                          <p:attrName>style.visibility</p:attrName>
                                        </p:attrNameLst>
                                      </p:cBhvr>
                                      <p:to>
                                        <p:strVal val="visible"/>
                                      </p:to>
                                    </p:set>
                                    <p:animEffect transition="in" filter="strips(upLeft)">
                                      <p:cBhvr>
                                        <p:cTn id="21" dur="500"/>
                                        <p:tgtEl>
                                          <p:spTgt spid="2406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0667"/>
                                        </p:tgtEl>
                                        <p:attrNameLst>
                                          <p:attrName>style.visibility</p:attrName>
                                        </p:attrNameLst>
                                      </p:cBhvr>
                                      <p:to>
                                        <p:strVal val="visible"/>
                                      </p:to>
                                    </p:set>
                                    <p:animEffect transition="in" filter="wipe(left)">
                                      <p:cBhvr>
                                        <p:cTn id="26" dur="500"/>
                                        <p:tgtEl>
                                          <p:spTgt spid="2406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240668"/>
                                        </p:tgtEl>
                                        <p:attrNameLst>
                                          <p:attrName>style.visibility</p:attrName>
                                        </p:attrNameLst>
                                      </p:cBhvr>
                                      <p:to>
                                        <p:strVal val="visible"/>
                                      </p:to>
                                    </p:set>
                                    <p:animEffect transition="in" filter="strips(upRight)">
                                      <p:cBhvr>
                                        <p:cTn id="31" dur="500"/>
                                        <p:tgtEl>
                                          <p:spTgt spid="2406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40669"/>
                                        </p:tgtEl>
                                        <p:attrNameLst>
                                          <p:attrName>style.visibility</p:attrName>
                                        </p:attrNameLst>
                                      </p:cBhvr>
                                      <p:to>
                                        <p:strVal val="visible"/>
                                      </p:to>
                                    </p:set>
                                    <p:animEffect transition="in" filter="strips(downRight)">
                                      <p:cBhvr>
                                        <p:cTn id="36" dur="500"/>
                                        <p:tgtEl>
                                          <p:spTgt spid="24066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0670"/>
                                        </p:tgtEl>
                                        <p:attrNameLst>
                                          <p:attrName>style.visibility</p:attrName>
                                        </p:attrNameLst>
                                      </p:cBhvr>
                                      <p:to>
                                        <p:strVal val="visible"/>
                                      </p:to>
                                    </p:set>
                                    <p:animEffect transition="in" filter="wipe(left)">
                                      <p:cBhvr>
                                        <p:cTn id="41" dur="500"/>
                                        <p:tgtEl>
                                          <p:spTgt spid="24067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0671"/>
                                        </p:tgtEl>
                                        <p:attrNameLst>
                                          <p:attrName>style.visibility</p:attrName>
                                        </p:attrNameLst>
                                      </p:cBhvr>
                                      <p:to>
                                        <p:strVal val="visible"/>
                                      </p:to>
                                    </p:set>
                                    <p:animEffect transition="in" filter="wipe(left)">
                                      <p:cBhvr>
                                        <p:cTn id="46" dur="500"/>
                                        <p:tgtEl>
                                          <p:spTgt spid="24067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40672"/>
                                        </p:tgtEl>
                                        <p:attrNameLst>
                                          <p:attrName>style.visibility</p:attrName>
                                        </p:attrNameLst>
                                      </p:cBhvr>
                                      <p:to>
                                        <p:strVal val="visible"/>
                                      </p:to>
                                    </p:set>
                                    <p:animEffect transition="in" filter="wipe(left)">
                                      <p:cBhvr>
                                        <p:cTn id="51" dur="500"/>
                                        <p:tgtEl>
                                          <p:spTgt spid="240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P spid="240644" grpId="0" autoUpdateAnimBg="0"/>
      <p:bldP spid="240667" grpId="0" autoUpdateAnimBg="0"/>
      <p:bldP spid="240670" grpId="0" autoUpdateAnimBg="0"/>
      <p:bldP spid="240671" grpId="0" autoUpdateAnimBg="0"/>
      <p:bldP spid="240672" grpId="0" autoUpdateAnimBg="0"/>
      <p:bldP spid="240666" grpId="0" animBg="1" autoUpdateAnimBg="0"/>
      <p:bldP spid="240668" grpId="0" animBg="1" autoUpdateAnimBg="0"/>
      <p:bldP spid="240669"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itchFamily="2" charset="-122"/>
              </a:rPr>
              <a:t>2 </a:t>
            </a:r>
            <a:r>
              <a:rPr lang="zh-CN" altLang="en-US" dirty="0">
                <a:latin typeface="宋体" pitchFamily="2" charset="-122"/>
              </a:rPr>
              <a:t>涉及数组元素的赋值语句</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rgbClr val="FF3300"/>
                </a:solidFill>
                <a:latin typeface="Times New Roman" panose="02020603050405020304" pitchFamily="18" charset="0"/>
                <a:cs typeface="Times New Roman" panose="02020603050405020304" pitchFamily="18" charset="0"/>
              </a:rPr>
              <a:t>1.</a:t>
            </a:r>
            <a:r>
              <a:rPr lang="zh-CN" altLang="en-US" dirty="0">
                <a:solidFill>
                  <a:srgbClr val="FF3300"/>
                </a:solidFill>
                <a:latin typeface="Times New Roman" panose="02020603050405020304" pitchFamily="18" charset="0"/>
                <a:cs typeface="Times New Roman" panose="02020603050405020304" pitchFamily="18" charset="0"/>
              </a:rPr>
              <a:t>计算数组元素的</a:t>
            </a:r>
            <a:r>
              <a:rPr lang="zh-CN" altLang="en-US" dirty="0" smtClean="0">
                <a:solidFill>
                  <a:srgbClr val="FF3300"/>
                </a:solidFill>
                <a:latin typeface="Times New Roman" panose="02020603050405020304" pitchFamily="18" charset="0"/>
                <a:cs typeface="Times New Roman" panose="02020603050405020304" pitchFamily="18" charset="0"/>
              </a:rPr>
              <a:t>地址</a:t>
            </a:r>
            <a:endParaRPr lang="en-US" altLang="zh-CN" dirty="0" smtClean="0">
              <a:solidFill>
                <a:srgbClr val="FF33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数组元素存储在一个连续的存储块中，根据数组元素的下标可以快速地查找每个</a:t>
            </a:r>
            <a:r>
              <a:rPr lang="zh-CN" altLang="en-US" dirty="0" smtClean="0">
                <a:latin typeface="Times New Roman" panose="02020603050405020304" pitchFamily="18" charset="0"/>
                <a:cs typeface="Times New Roman" panose="02020603050405020304" pitchFamily="18" charset="0"/>
              </a:rPr>
              <a:t>元素。</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数组空间起始地址：</a:t>
            </a:r>
            <a:r>
              <a:rPr lang="en-US" altLang="zh-CN" dirty="0" smtClean="0">
                <a:latin typeface="Times New Roman" panose="02020603050405020304" pitchFamily="18" charset="0"/>
                <a:cs typeface="Times New Roman" panose="02020603050405020304" pitchFamily="18" charset="0"/>
              </a:rPr>
              <a:t>base</a:t>
            </a:r>
          </a:p>
          <a:p>
            <a:pPr lvl="1"/>
            <a:r>
              <a:rPr lang="zh-CN" altLang="en-US" dirty="0">
                <a:latin typeface="Times New Roman" panose="02020603050405020304" pitchFamily="18" charset="0"/>
                <a:cs typeface="Times New Roman" panose="02020603050405020304" pitchFamily="18" charset="0"/>
              </a:rPr>
              <a:t>每个元素的域宽：</a:t>
            </a:r>
            <a:r>
              <a:rPr lang="en-US" altLang="zh-CN" dirty="0" smtClean="0">
                <a:latin typeface="Times New Roman" panose="02020603050405020304" pitchFamily="18" charset="0"/>
                <a:cs typeface="Times New Roman" panose="02020603050405020304" pitchFamily="18" charset="0"/>
              </a:rPr>
              <a:t>w</a:t>
            </a:r>
          </a:p>
          <a:p>
            <a:pPr lvl="2"/>
            <a:endParaRPr lang="zh-CN" altLang="en-US" dirty="0">
              <a:solidFill>
                <a:srgbClr val="FF33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一维数</a:t>
            </a:r>
            <a:r>
              <a:rPr lang="zh-CN" altLang="en-US" dirty="0" smtClean="0">
                <a:latin typeface="Times New Roman" panose="02020603050405020304" pitchFamily="18" charset="0"/>
                <a:cs typeface="Times New Roman" panose="02020603050405020304" pitchFamily="18" charset="0"/>
              </a:rPr>
              <a:t>组</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二维数组 </a:t>
            </a:r>
            <a:r>
              <a:rPr lang="en-US" altLang="zh-CN" dirty="0" smtClean="0">
                <a:latin typeface="Times New Roman" panose="02020603050405020304" pitchFamily="18" charset="0"/>
                <a:cs typeface="Times New Roman" panose="02020603050405020304" pitchFamily="18" charset="0"/>
              </a:rPr>
              <a:t>A[</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j]</a:t>
            </a:r>
          </a:p>
          <a:p>
            <a:r>
              <a:rPr lang="en-US" altLang="zh-CN" dirty="0" smtClean="0">
                <a:latin typeface="Times New Roman" panose="02020603050405020304" pitchFamily="18" charset="0"/>
                <a:cs typeface="Times New Roman" panose="02020603050405020304" pitchFamily="18" charset="0"/>
              </a:rPr>
              <a:t>k </a:t>
            </a:r>
            <a:r>
              <a:rPr lang="zh-CN" altLang="en-US" dirty="0" smtClean="0">
                <a:latin typeface="Times New Roman" panose="02020603050405020304" pitchFamily="18" charset="0"/>
                <a:cs typeface="Times New Roman" panose="02020603050405020304" pitchFamily="18" charset="0"/>
              </a:rPr>
              <a:t>维数组 </a:t>
            </a:r>
            <a:r>
              <a:rPr lang="en-US" altLang="zh-CN" dirty="0" smtClean="0">
                <a:latin typeface="Times New Roman" panose="02020603050405020304" pitchFamily="18" charset="0"/>
                <a:cs typeface="Times New Roman" panose="02020603050405020304" pitchFamily="18" charset="0"/>
              </a:rPr>
              <a:t>A[i</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i</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i</a:t>
            </a:r>
            <a:r>
              <a:rPr lang="en-US" altLang="zh-CN" baseline="-25000" dirty="0" err="1" smtClean="0">
                <a:latin typeface="Times New Roman" panose="02020603050405020304" pitchFamily="18" charset="0"/>
                <a:cs typeface="Times New Roman" panose="02020603050405020304" pitchFamily="18" charset="0"/>
              </a:rPr>
              <a:t>k</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B139A8A-E5F7-445E-9E5A-204BCF12916D}" type="slidenum">
              <a:rPr lang="en-US" altLang="zh-CN" smtClean="0">
                <a:solidFill>
                  <a:srgbClr val="000000"/>
                </a:solidFill>
              </a:rPr>
              <a:pPr/>
              <a:t>94</a:t>
            </a:fld>
            <a:endParaRPr lang="en-US" altLang="zh-CN">
              <a:solidFill>
                <a:srgbClr val="000000"/>
              </a:solidFill>
            </a:endParaRPr>
          </a:p>
        </p:txBody>
      </p:sp>
    </p:spTree>
    <p:extLst>
      <p:ext uri="{BB962C8B-B14F-4D97-AF65-F5344CB8AC3E}">
        <p14:creationId xmlns:p14="http://schemas.microsoft.com/office/powerpoint/2010/main" val="18310869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BE010DCB-5E5A-436B-9C9C-C1AEA5D75809}" type="slidenum">
              <a:rPr lang="en-US" altLang="zh-CN">
                <a:solidFill>
                  <a:srgbClr val="000000"/>
                </a:solidFill>
              </a:rPr>
              <a:pPr/>
              <a:t>95</a:t>
            </a:fld>
            <a:endParaRPr lang="en-US" altLang="zh-CN">
              <a:solidFill>
                <a:srgbClr val="000000"/>
              </a:solidFill>
            </a:endParaRPr>
          </a:p>
        </p:txBody>
      </p:sp>
      <p:sp>
        <p:nvSpPr>
          <p:cNvPr id="242690" name="Rectangle 2"/>
          <p:cNvSpPr>
            <a:spLocks noChangeArrowheads="1"/>
          </p:cNvSpPr>
          <p:nvPr/>
        </p:nvSpPr>
        <p:spPr bwMode="auto">
          <a:xfrm>
            <a:off x="3344679" y="5409220"/>
            <a:ext cx="2487461"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solidFill>
                  <a:srgbClr val="000000"/>
                </a:solidFill>
                <a:latin typeface="Times New Roman" pitchFamily="18" charset="0"/>
              </a:rPr>
              <a:t>                   </a:t>
            </a:r>
            <a:r>
              <a:rPr lang="zh-CN" altLang="en-US" dirty="0" smtClean="0">
                <a:solidFill>
                  <a:srgbClr val="000000"/>
                </a:solidFill>
                <a:latin typeface="Times New Roman" pitchFamily="18" charset="0"/>
              </a:rPr>
              <a:t>常数</a:t>
            </a:r>
            <a:r>
              <a:rPr lang="en-US" altLang="zh-CN" dirty="0" smtClean="0">
                <a:solidFill>
                  <a:srgbClr val="000000"/>
                </a:solidFill>
                <a:latin typeface="Times New Roman" pitchFamily="18" charset="0"/>
              </a:rPr>
              <a:t>C</a:t>
            </a:r>
            <a:endParaRPr lang="zh-CN" altLang="en-US" dirty="0">
              <a:solidFill>
                <a:srgbClr val="000000"/>
              </a:solidFill>
              <a:latin typeface="Times New Roman" pitchFamily="18" charset="0"/>
            </a:endParaRPr>
          </a:p>
        </p:txBody>
      </p:sp>
      <p:sp>
        <p:nvSpPr>
          <p:cNvPr id="242691" name="Rectangle 3"/>
          <p:cNvSpPr>
            <a:spLocks noGrp="1" noChangeArrowheads="1"/>
          </p:cNvSpPr>
          <p:nvPr>
            <p:ph type="title"/>
          </p:nvPr>
        </p:nvSpPr>
        <p:spPr>
          <a:xfrm>
            <a:off x="304800" y="152400"/>
            <a:ext cx="8610600" cy="614363"/>
          </a:xfrm>
        </p:spPr>
        <p:txBody>
          <a:bodyPr/>
          <a:lstStyle/>
          <a:p>
            <a:pPr marL="342900" indent="-342900">
              <a:spcBef>
                <a:spcPct val="20000"/>
              </a:spcBef>
            </a:pPr>
            <a:r>
              <a:rPr lang="zh-CN" altLang="en-US" sz="3600" dirty="0">
                <a:latin typeface="宋体" pitchFamily="2" charset="-122"/>
              </a:rPr>
              <a:t>一维数</a:t>
            </a:r>
            <a:r>
              <a:rPr lang="zh-CN" altLang="en-US" sz="3600" dirty="0" smtClean="0">
                <a:latin typeface="宋体" pitchFamily="2" charset="-122"/>
              </a:rPr>
              <a:t>组</a:t>
            </a:r>
            <a:r>
              <a:rPr lang="en-US" altLang="zh-CN" sz="3600" dirty="0" smtClean="0">
                <a:latin typeface="宋体" pitchFamily="2" charset="-122"/>
              </a:rPr>
              <a:t>--A[</a:t>
            </a:r>
            <a:r>
              <a:rPr lang="en-US" altLang="zh-CN" sz="3600" dirty="0" err="1" smtClean="0">
                <a:latin typeface="宋体" pitchFamily="2" charset="-122"/>
              </a:rPr>
              <a:t>i</a:t>
            </a:r>
            <a:r>
              <a:rPr lang="en-US" altLang="zh-CN" sz="3600" dirty="0" smtClean="0">
                <a:latin typeface="宋体" pitchFamily="2" charset="-122"/>
              </a:rPr>
              <a:t>]</a:t>
            </a:r>
            <a:r>
              <a:rPr lang="zh-CN" altLang="en-US" sz="3600" dirty="0" smtClean="0">
                <a:latin typeface="宋体" pitchFamily="2" charset="-122"/>
              </a:rPr>
              <a:t>的地址</a:t>
            </a:r>
            <a:endParaRPr lang="en-US" altLang="zh-CN" sz="3600" dirty="0">
              <a:latin typeface="宋体" pitchFamily="2" charset="-122"/>
            </a:endParaRPr>
          </a:p>
        </p:txBody>
      </p:sp>
      <p:grpSp>
        <p:nvGrpSpPr>
          <p:cNvPr id="242693" name="Group 5"/>
          <p:cNvGrpSpPr>
            <a:grpSpLocks/>
          </p:cNvGrpSpPr>
          <p:nvPr/>
        </p:nvGrpSpPr>
        <p:grpSpPr bwMode="auto">
          <a:xfrm>
            <a:off x="971450" y="2289497"/>
            <a:ext cx="1665288" cy="779463"/>
            <a:chOff x="183" y="2208"/>
            <a:chExt cx="1049" cy="491"/>
          </a:xfrm>
        </p:grpSpPr>
        <p:sp>
          <p:nvSpPr>
            <p:cNvPr id="242694" name="Line 6"/>
            <p:cNvSpPr>
              <a:spLocks noChangeShapeType="1"/>
            </p:cNvSpPr>
            <p:nvPr/>
          </p:nvSpPr>
          <p:spPr bwMode="auto">
            <a:xfrm flipV="1">
              <a:off x="1056" y="220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695" name="Text Box 7"/>
            <p:cNvSpPr txBox="1">
              <a:spLocks noChangeArrowheads="1"/>
            </p:cNvSpPr>
            <p:nvPr/>
          </p:nvSpPr>
          <p:spPr bwMode="auto">
            <a:xfrm>
              <a:off x="183" y="2447"/>
              <a:ext cx="104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下标下界 </a:t>
              </a:r>
              <a:r>
                <a:rPr lang="en-US" altLang="zh-CN" sz="2000" dirty="0" smtClean="0">
                  <a:solidFill>
                    <a:srgbClr val="000000"/>
                  </a:solidFill>
                  <a:latin typeface="Times New Roman" pitchFamily="18" charset="0"/>
                  <a:ea typeface="宋体" pitchFamily="2" charset="-122"/>
                </a:rPr>
                <a:t>low</a:t>
              </a:r>
              <a:endParaRPr lang="en-US" altLang="zh-CN" sz="2000" dirty="0">
                <a:solidFill>
                  <a:srgbClr val="000000"/>
                </a:solidFill>
                <a:latin typeface="Times New Roman" pitchFamily="18" charset="0"/>
                <a:ea typeface="宋体" pitchFamily="2" charset="-122"/>
              </a:endParaRPr>
            </a:p>
          </p:txBody>
        </p:sp>
      </p:grpSp>
      <p:grpSp>
        <p:nvGrpSpPr>
          <p:cNvPr id="242696" name="Group 8"/>
          <p:cNvGrpSpPr>
            <a:grpSpLocks/>
          </p:cNvGrpSpPr>
          <p:nvPr/>
        </p:nvGrpSpPr>
        <p:grpSpPr bwMode="auto">
          <a:xfrm>
            <a:off x="5146561" y="2289497"/>
            <a:ext cx="1765301" cy="779463"/>
            <a:chOff x="2813" y="2208"/>
            <a:chExt cx="1112" cy="491"/>
          </a:xfrm>
        </p:grpSpPr>
        <p:sp>
          <p:nvSpPr>
            <p:cNvPr id="242697" name="Line 9"/>
            <p:cNvSpPr>
              <a:spLocks noChangeShapeType="1"/>
            </p:cNvSpPr>
            <p:nvPr/>
          </p:nvSpPr>
          <p:spPr bwMode="auto">
            <a:xfrm flipV="1">
              <a:off x="3696" y="220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698" name="Text Box 10"/>
            <p:cNvSpPr txBox="1">
              <a:spLocks noChangeArrowheads="1"/>
            </p:cNvSpPr>
            <p:nvPr/>
          </p:nvSpPr>
          <p:spPr bwMode="auto">
            <a:xfrm>
              <a:off x="2813" y="2447"/>
              <a:ext cx="111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下标上界 </a:t>
              </a:r>
              <a:r>
                <a:rPr lang="en-US" altLang="zh-CN" sz="2000" dirty="0">
                  <a:solidFill>
                    <a:srgbClr val="000000"/>
                  </a:solidFill>
                  <a:latin typeface="Times New Roman" pitchFamily="18" charset="0"/>
                  <a:ea typeface="宋体" pitchFamily="2" charset="-122"/>
                </a:rPr>
                <a:t>high</a:t>
              </a:r>
            </a:p>
          </p:txBody>
        </p:sp>
      </p:grpSp>
      <p:grpSp>
        <p:nvGrpSpPr>
          <p:cNvPr id="242699" name="Group 11"/>
          <p:cNvGrpSpPr>
            <a:grpSpLocks/>
          </p:cNvGrpSpPr>
          <p:nvPr/>
        </p:nvGrpSpPr>
        <p:grpSpPr bwMode="auto">
          <a:xfrm>
            <a:off x="3871800" y="2289497"/>
            <a:ext cx="1069976" cy="779463"/>
            <a:chOff x="3240" y="2208"/>
            <a:chExt cx="674" cy="491"/>
          </a:xfrm>
        </p:grpSpPr>
        <p:sp>
          <p:nvSpPr>
            <p:cNvPr id="242700" name="Line 12"/>
            <p:cNvSpPr>
              <a:spLocks noChangeShapeType="1"/>
            </p:cNvSpPr>
            <p:nvPr/>
          </p:nvSpPr>
          <p:spPr bwMode="auto">
            <a:xfrm flipV="1">
              <a:off x="3696" y="220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01" name="Text Box 13"/>
            <p:cNvSpPr txBox="1">
              <a:spLocks noChangeArrowheads="1"/>
            </p:cNvSpPr>
            <p:nvPr/>
          </p:nvSpPr>
          <p:spPr bwMode="auto">
            <a:xfrm>
              <a:off x="3240" y="2447"/>
              <a:ext cx="67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元素</a:t>
              </a:r>
              <a:r>
                <a:rPr lang="en-US" altLang="zh-CN" sz="2000" dirty="0" smtClean="0">
                  <a:solidFill>
                    <a:srgbClr val="000000"/>
                  </a:solidFill>
                  <a:latin typeface="Times New Roman" pitchFamily="18" charset="0"/>
                  <a:ea typeface="宋体" pitchFamily="2" charset="-122"/>
                </a:rPr>
                <a:t>a[</a:t>
              </a:r>
              <a:r>
                <a:rPr lang="en-US" altLang="zh-CN" sz="2000" dirty="0" err="1" smtClean="0">
                  <a:solidFill>
                    <a:srgbClr val="000000"/>
                  </a:solidFill>
                  <a:latin typeface="Times New Roman" pitchFamily="18" charset="0"/>
                  <a:ea typeface="宋体" pitchFamily="2" charset="-122"/>
                </a:rPr>
                <a:t>i</a:t>
              </a:r>
              <a:r>
                <a:rPr lang="en-US" altLang="zh-CN" sz="2000" dirty="0" smtClean="0">
                  <a:solidFill>
                    <a:srgbClr val="000000"/>
                  </a:solidFill>
                  <a:latin typeface="Times New Roman" pitchFamily="18" charset="0"/>
                  <a:ea typeface="宋体" pitchFamily="2" charset="-122"/>
                </a:rPr>
                <a:t>]</a:t>
              </a:r>
              <a:endParaRPr lang="en-US" altLang="zh-CN" sz="2000" dirty="0">
                <a:solidFill>
                  <a:srgbClr val="000000"/>
                </a:solidFill>
                <a:latin typeface="Times New Roman" pitchFamily="18" charset="0"/>
                <a:ea typeface="宋体" pitchFamily="2" charset="-122"/>
              </a:endParaRPr>
            </a:p>
          </p:txBody>
        </p:sp>
      </p:grpSp>
      <p:grpSp>
        <p:nvGrpSpPr>
          <p:cNvPr id="242702" name="Group 14"/>
          <p:cNvGrpSpPr>
            <a:grpSpLocks/>
          </p:cNvGrpSpPr>
          <p:nvPr/>
        </p:nvGrpSpPr>
        <p:grpSpPr bwMode="auto">
          <a:xfrm>
            <a:off x="2128720" y="1832295"/>
            <a:ext cx="4572000" cy="457200"/>
            <a:chOff x="912" y="1920"/>
            <a:chExt cx="2880" cy="288"/>
          </a:xfrm>
        </p:grpSpPr>
        <p:grpSp>
          <p:nvGrpSpPr>
            <p:cNvPr id="242703" name="Group 15"/>
            <p:cNvGrpSpPr>
              <a:grpSpLocks/>
            </p:cNvGrpSpPr>
            <p:nvPr/>
          </p:nvGrpSpPr>
          <p:grpSpPr bwMode="auto">
            <a:xfrm>
              <a:off x="912" y="1968"/>
              <a:ext cx="2880" cy="240"/>
              <a:chOff x="912" y="1968"/>
              <a:chExt cx="2880" cy="240"/>
            </a:xfrm>
          </p:grpSpPr>
          <p:sp>
            <p:nvSpPr>
              <p:cNvPr id="242704" name="Rectangle 16"/>
              <p:cNvSpPr>
                <a:spLocks noChangeArrowheads="1"/>
              </p:cNvSpPr>
              <p:nvPr/>
            </p:nvSpPr>
            <p:spPr bwMode="auto">
              <a:xfrm>
                <a:off x="912" y="1968"/>
                <a:ext cx="2880"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05" name="Line 17"/>
              <p:cNvSpPr>
                <a:spLocks noChangeShapeType="1"/>
              </p:cNvSpPr>
              <p:nvPr/>
            </p:nvSpPr>
            <p:spPr bwMode="auto">
              <a:xfrm>
                <a:off x="115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06" name="Line 18"/>
              <p:cNvSpPr>
                <a:spLocks noChangeShapeType="1"/>
              </p:cNvSpPr>
              <p:nvPr/>
            </p:nvSpPr>
            <p:spPr bwMode="auto">
              <a:xfrm>
                <a:off x="139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07" name="Line 19"/>
              <p:cNvSpPr>
                <a:spLocks noChangeShapeType="1"/>
              </p:cNvSpPr>
              <p:nvPr/>
            </p:nvSpPr>
            <p:spPr bwMode="auto">
              <a:xfrm>
                <a:off x="163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08" name="Line 20"/>
              <p:cNvSpPr>
                <a:spLocks noChangeShapeType="1"/>
              </p:cNvSpPr>
              <p:nvPr/>
            </p:nvSpPr>
            <p:spPr bwMode="auto">
              <a:xfrm>
                <a:off x="235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09" name="Line 21"/>
              <p:cNvSpPr>
                <a:spLocks noChangeShapeType="1"/>
              </p:cNvSpPr>
              <p:nvPr/>
            </p:nvSpPr>
            <p:spPr bwMode="auto">
              <a:xfrm>
                <a:off x="259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10" name="Line 22"/>
              <p:cNvSpPr>
                <a:spLocks noChangeShapeType="1"/>
              </p:cNvSpPr>
              <p:nvPr/>
            </p:nvSpPr>
            <p:spPr bwMode="auto">
              <a:xfrm>
                <a:off x="331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2711" name="Line 23"/>
              <p:cNvSpPr>
                <a:spLocks noChangeShapeType="1"/>
              </p:cNvSpPr>
              <p:nvPr/>
            </p:nvSpPr>
            <p:spPr bwMode="auto">
              <a:xfrm>
                <a:off x="355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42712" name="Text Box 24"/>
            <p:cNvSpPr txBox="1">
              <a:spLocks noChangeArrowheads="1"/>
            </p:cNvSpPr>
            <p:nvPr/>
          </p:nvSpPr>
          <p:spPr bwMode="auto">
            <a:xfrm>
              <a:off x="1852" y="1920"/>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a:t>
              </a:r>
            </a:p>
          </p:txBody>
        </p:sp>
        <p:sp>
          <p:nvSpPr>
            <p:cNvPr id="242713" name="Text Box 25"/>
            <p:cNvSpPr txBox="1">
              <a:spLocks noChangeArrowheads="1"/>
            </p:cNvSpPr>
            <p:nvPr/>
          </p:nvSpPr>
          <p:spPr bwMode="auto">
            <a:xfrm>
              <a:off x="2860" y="1920"/>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000000"/>
                  </a:solidFill>
                  <a:latin typeface="Times New Roman" pitchFamily="18" charset="0"/>
                  <a:ea typeface="宋体" pitchFamily="2" charset="-122"/>
                </a:rPr>
                <a:t>...</a:t>
              </a:r>
            </a:p>
          </p:txBody>
        </p:sp>
      </p:grpSp>
      <p:sp>
        <p:nvSpPr>
          <p:cNvPr id="242715" name="Rectangle 27"/>
          <p:cNvSpPr>
            <a:spLocks noChangeArrowheads="1"/>
          </p:cNvSpPr>
          <p:nvPr/>
        </p:nvSpPr>
        <p:spPr bwMode="auto">
          <a:xfrm>
            <a:off x="521550" y="3792022"/>
            <a:ext cx="8335962" cy="242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buClr>
                <a:srgbClr val="0099CC"/>
              </a:buClr>
              <a:buSzPct val="70000"/>
            </a:pPr>
            <a:r>
              <a:rPr lang="zh-CN" altLang="en-US" sz="2800" dirty="0" smtClean="0">
                <a:solidFill>
                  <a:srgbClr val="000000"/>
                </a:solidFill>
                <a:latin typeface="Times New Roman" pitchFamily="18" charset="0"/>
                <a:ea typeface="黑体"/>
                <a:cs typeface="Times New Roman" panose="02020603050405020304" pitchFamily="18" charset="0"/>
              </a:rPr>
              <a:t>数组元素</a:t>
            </a:r>
            <a:r>
              <a:rPr lang="zh-CN" altLang="en-US" sz="2800" dirty="0">
                <a:solidFill>
                  <a:srgbClr val="000000"/>
                </a:solidFill>
                <a:latin typeface="Times New Roman" pitchFamily="18" charset="0"/>
                <a:ea typeface="黑体"/>
                <a:cs typeface="Times New Roman" panose="02020603050405020304" pitchFamily="18" charset="0"/>
              </a:rPr>
              <a:t>个数：</a:t>
            </a:r>
            <a:r>
              <a:rPr lang="en-US" altLang="zh-CN" sz="2800" dirty="0">
                <a:solidFill>
                  <a:srgbClr val="000000"/>
                </a:solidFill>
                <a:latin typeface="Times New Roman" pitchFamily="18" charset="0"/>
                <a:ea typeface="黑体"/>
                <a:cs typeface="Times New Roman" panose="02020603050405020304" pitchFamily="18" charset="0"/>
              </a:rPr>
              <a:t>high-low+1</a:t>
            </a:r>
          </a:p>
          <a:p>
            <a:pPr marL="342900" indent="-342900">
              <a:spcBef>
                <a:spcPct val="20000"/>
              </a:spcBef>
              <a:buClr>
                <a:srgbClr val="0099CC"/>
              </a:buClr>
              <a:buSzPct val="70000"/>
              <a:buFont typeface="Monotype Sorts" pitchFamily="2" charset="2"/>
              <a:buNone/>
            </a:pPr>
            <a:r>
              <a:rPr lang="zh-CN" altLang="en-US" sz="2800" dirty="0" smtClean="0">
                <a:solidFill>
                  <a:srgbClr val="000000"/>
                </a:solidFill>
                <a:latin typeface="Times New Roman" pitchFamily="18" charset="0"/>
                <a:ea typeface="黑体"/>
                <a:cs typeface="Times New Roman" panose="02020603050405020304" pitchFamily="18" charset="0"/>
              </a:rPr>
              <a:t>数组</a:t>
            </a:r>
            <a:r>
              <a:rPr lang="zh-CN" altLang="en-US" sz="2800" dirty="0">
                <a:solidFill>
                  <a:srgbClr val="000000"/>
                </a:solidFill>
                <a:latin typeface="Times New Roman" pitchFamily="18" charset="0"/>
                <a:ea typeface="黑体"/>
                <a:cs typeface="Times New Roman" panose="02020603050405020304" pitchFamily="18" charset="0"/>
              </a:rPr>
              <a:t>元素</a:t>
            </a:r>
            <a:r>
              <a:rPr lang="en-US" altLang="zh-CN" sz="2800" dirty="0">
                <a:solidFill>
                  <a:srgbClr val="000000"/>
                </a:solidFill>
                <a:latin typeface="Times New Roman" pitchFamily="18" charset="0"/>
                <a:ea typeface="黑体"/>
                <a:cs typeface="Times New Roman" panose="02020603050405020304" pitchFamily="18" charset="0"/>
              </a:rPr>
              <a:t>A[</a:t>
            </a:r>
            <a:r>
              <a:rPr lang="en-US" altLang="zh-CN" sz="2800" dirty="0" err="1">
                <a:solidFill>
                  <a:srgbClr val="000000"/>
                </a:solidFill>
                <a:latin typeface="Times New Roman" pitchFamily="18" charset="0"/>
                <a:ea typeface="黑体"/>
                <a:cs typeface="Times New Roman" panose="02020603050405020304" pitchFamily="18" charset="0"/>
              </a:rPr>
              <a:t>i</a:t>
            </a:r>
            <a:r>
              <a:rPr lang="en-US" altLang="zh-CN" sz="2800" dirty="0">
                <a:solidFill>
                  <a:srgbClr val="000000"/>
                </a:solidFill>
                <a:latin typeface="Times New Roman" pitchFamily="18" charset="0"/>
                <a:ea typeface="黑体"/>
                <a:cs typeface="Times New Roman" panose="02020603050405020304" pitchFamily="18" charset="0"/>
              </a:rPr>
              <a:t>]</a:t>
            </a:r>
            <a:r>
              <a:rPr lang="zh-CN" altLang="en-US" sz="2800" dirty="0">
                <a:solidFill>
                  <a:srgbClr val="000000"/>
                </a:solidFill>
                <a:latin typeface="Times New Roman" pitchFamily="18" charset="0"/>
                <a:ea typeface="黑体"/>
                <a:cs typeface="Times New Roman" panose="02020603050405020304" pitchFamily="18" charset="0"/>
              </a:rPr>
              <a:t>的位置：</a:t>
            </a:r>
          </a:p>
          <a:p>
            <a:pPr marL="819150" lvl="1" indent="-285750">
              <a:spcBef>
                <a:spcPct val="20000"/>
              </a:spcBef>
            </a:pPr>
            <a:r>
              <a:rPr lang="zh-CN" altLang="en-US" sz="2800" dirty="0">
                <a:solidFill>
                  <a:srgbClr val="000000"/>
                </a:solidFill>
                <a:latin typeface="Times New Roman" pitchFamily="18" charset="0"/>
                <a:ea typeface="黑体"/>
                <a:cs typeface="Times New Roman" panose="02020603050405020304" pitchFamily="18" charset="0"/>
              </a:rPr>
              <a:t>  </a:t>
            </a:r>
            <a:r>
              <a:rPr lang="en-US" altLang="zh-CN" sz="2800" dirty="0">
                <a:solidFill>
                  <a:srgbClr val="000000"/>
                </a:solidFill>
                <a:latin typeface="Times New Roman" pitchFamily="18" charset="0"/>
                <a:ea typeface="黑体"/>
                <a:cs typeface="Times New Roman" panose="02020603050405020304" pitchFamily="18" charset="0"/>
              </a:rPr>
              <a:t>base + ( </a:t>
            </a:r>
            <a:r>
              <a:rPr lang="en-US" altLang="zh-CN" sz="2800" dirty="0" err="1">
                <a:solidFill>
                  <a:srgbClr val="FF0000"/>
                </a:solidFill>
                <a:latin typeface="Times New Roman" pitchFamily="18" charset="0"/>
                <a:ea typeface="黑体"/>
                <a:cs typeface="Times New Roman" panose="02020603050405020304" pitchFamily="18" charset="0"/>
              </a:rPr>
              <a:t>i</a:t>
            </a:r>
            <a:r>
              <a:rPr lang="en-US" altLang="zh-CN" sz="2800" dirty="0">
                <a:solidFill>
                  <a:srgbClr val="000000"/>
                </a:solidFill>
                <a:latin typeface="Times New Roman" pitchFamily="18" charset="0"/>
                <a:ea typeface="黑体"/>
                <a:cs typeface="Times New Roman" panose="02020603050405020304" pitchFamily="18" charset="0"/>
              </a:rPr>
              <a:t>-low )</a:t>
            </a:r>
            <a:r>
              <a:rPr lang="en-US" altLang="zh-CN" sz="2000" dirty="0">
                <a:solidFill>
                  <a:srgbClr val="000000"/>
                </a:solidFill>
                <a:latin typeface="Times New Roman" pitchFamily="18" charset="0"/>
                <a:ea typeface="黑体"/>
                <a:cs typeface="Times New Roman" panose="02020603050405020304" pitchFamily="18" charset="0"/>
                <a:sym typeface="Symbol" pitchFamily="18" charset="2"/>
              </a:rPr>
              <a:t></a:t>
            </a:r>
            <a:r>
              <a:rPr lang="en-US" altLang="zh-CN" sz="2800" dirty="0">
                <a:solidFill>
                  <a:srgbClr val="000000"/>
                </a:solidFill>
                <a:latin typeface="Times New Roman" pitchFamily="18" charset="0"/>
                <a:ea typeface="黑体"/>
                <a:cs typeface="Times New Roman" panose="02020603050405020304" pitchFamily="18" charset="0"/>
              </a:rPr>
              <a:t>w</a:t>
            </a:r>
          </a:p>
          <a:p>
            <a:pPr marL="819150" lvl="1" indent="-285750">
              <a:spcBef>
                <a:spcPct val="20000"/>
              </a:spcBef>
            </a:pPr>
            <a:r>
              <a:rPr lang="en-US" altLang="zh-CN" sz="2800" dirty="0">
                <a:solidFill>
                  <a:srgbClr val="000000"/>
                </a:solidFill>
                <a:latin typeface="Times New Roman" pitchFamily="18" charset="0"/>
                <a:ea typeface="黑体"/>
                <a:cs typeface="Times New Roman" panose="02020603050405020304" pitchFamily="18" charset="0"/>
              </a:rPr>
              <a:t>=  </a:t>
            </a:r>
            <a:r>
              <a:rPr lang="en-US" altLang="zh-CN" sz="2800" dirty="0" err="1">
                <a:solidFill>
                  <a:srgbClr val="FF0000"/>
                </a:solidFill>
                <a:latin typeface="Times New Roman" pitchFamily="18" charset="0"/>
                <a:ea typeface="黑体"/>
                <a:cs typeface="Times New Roman" panose="02020603050405020304" pitchFamily="18" charset="0"/>
              </a:rPr>
              <a:t>i</a:t>
            </a:r>
            <a:r>
              <a:rPr lang="en-US" altLang="zh-CN" sz="2000" dirty="0" err="1">
                <a:solidFill>
                  <a:srgbClr val="000000"/>
                </a:solidFill>
                <a:latin typeface="Times New Roman" pitchFamily="18" charset="0"/>
                <a:ea typeface="黑体"/>
                <a:cs typeface="Times New Roman" panose="02020603050405020304" pitchFamily="18" charset="0"/>
                <a:sym typeface="Symbol" pitchFamily="18" charset="2"/>
              </a:rPr>
              <a:t></a:t>
            </a:r>
            <a:r>
              <a:rPr lang="en-US" altLang="zh-CN" sz="2800" dirty="0" err="1">
                <a:solidFill>
                  <a:srgbClr val="000000"/>
                </a:solidFill>
                <a:latin typeface="Times New Roman" pitchFamily="18" charset="0"/>
                <a:ea typeface="黑体"/>
                <a:cs typeface="Times New Roman" panose="02020603050405020304" pitchFamily="18" charset="0"/>
              </a:rPr>
              <a:t>w</a:t>
            </a:r>
            <a:r>
              <a:rPr lang="en-US" altLang="zh-CN" sz="2800" dirty="0">
                <a:solidFill>
                  <a:srgbClr val="000000"/>
                </a:solidFill>
                <a:latin typeface="Times New Roman" pitchFamily="18" charset="0"/>
                <a:ea typeface="黑体"/>
                <a:cs typeface="Times New Roman" panose="02020603050405020304" pitchFamily="18" charset="0"/>
              </a:rPr>
              <a:t> + base - </a:t>
            </a:r>
            <a:r>
              <a:rPr lang="en-US" altLang="zh-CN" sz="2800" dirty="0" err="1">
                <a:solidFill>
                  <a:srgbClr val="000000"/>
                </a:solidFill>
                <a:latin typeface="Times New Roman" pitchFamily="18" charset="0"/>
                <a:ea typeface="黑体"/>
                <a:cs typeface="Times New Roman" panose="02020603050405020304" pitchFamily="18" charset="0"/>
              </a:rPr>
              <a:t>low</a:t>
            </a:r>
            <a:r>
              <a:rPr lang="en-US" altLang="zh-CN" sz="2000" dirty="0" err="1">
                <a:solidFill>
                  <a:srgbClr val="000000"/>
                </a:solidFill>
                <a:latin typeface="Times New Roman" pitchFamily="18" charset="0"/>
                <a:ea typeface="黑体"/>
                <a:cs typeface="Times New Roman" panose="02020603050405020304" pitchFamily="18" charset="0"/>
                <a:sym typeface="Symbol" pitchFamily="18" charset="2"/>
              </a:rPr>
              <a:t></a:t>
            </a:r>
            <a:r>
              <a:rPr lang="en-US" altLang="zh-CN" sz="2800" dirty="0" err="1" smtClean="0">
                <a:solidFill>
                  <a:srgbClr val="000000"/>
                </a:solidFill>
                <a:latin typeface="Times New Roman" pitchFamily="18" charset="0"/>
                <a:ea typeface="黑体"/>
                <a:cs typeface="Times New Roman" panose="02020603050405020304" pitchFamily="18" charset="0"/>
              </a:rPr>
              <a:t>w</a:t>
            </a:r>
            <a:r>
              <a:rPr lang="en-US" altLang="zh-CN" sz="2800" dirty="0" smtClean="0">
                <a:solidFill>
                  <a:srgbClr val="000000"/>
                </a:solidFill>
                <a:latin typeface="Times New Roman" pitchFamily="18" charset="0"/>
                <a:ea typeface="黑体"/>
                <a:cs typeface="Times New Roman" panose="02020603050405020304" pitchFamily="18" charset="0"/>
              </a:rPr>
              <a:t>            </a:t>
            </a:r>
            <a:endParaRPr lang="en-US" altLang="zh-CN" sz="2800" dirty="0">
              <a:solidFill>
                <a:srgbClr val="000000"/>
              </a:solidFill>
              <a:latin typeface="Times New Roman" pitchFamily="18" charset="0"/>
              <a:ea typeface="黑体"/>
              <a:cs typeface="Times New Roman" panose="02020603050405020304" pitchFamily="18" charset="0"/>
            </a:endParaRPr>
          </a:p>
        </p:txBody>
      </p:sp>
      <p:grpSp>
        <p:nvGrpSpPr>
          <p:cNvPr id="29" name="Group 5"/>
          <p:cNvGrpSpPr>
            <a:grpSpLocks/>
          </p:cNvGrpSpPr>
          <p:nvPr/>
        </p:nvGrpSpPr>
        <p:grpSpPr bwMode="auto">
          <a:xfrm>
            <a:off x="610822" y="1133745"/>
            <a:ext cx="1828802" cy="741363"/>
            <a:chOff x="127" y="2463"/>
            <a:chExt cx="1152" cy="467"/>
          </a:xfrm>
        </p:grpSpPr>
        <p:sp>
          <p:nvSpPr>
            <p:cNvPr id="30" name="Line 6"/>
            <p:cNvSpPr>
              <a:spLocks noChangeShapeType="1"/>
            </p:cNvSpPr>
            <p:nvPr/>
          </p:nvSpPr>
          <p:spPr bwMode="auto">
            <a:xfrm flipV="1">
              <a:off x="1091" y="2690"/>
              <a:ext cx="0" cy="240"/>
            </a:xfrm>
            <a:prstGeom prst="line">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31" name="Text Box 7"/>
            <p:cNvSpPr txBox="1">
              <a:spLocks noChangeArrowheads="1"/>
            </p:cNvSpPr>
            <p:nvPr/>
          </p:nvSpPr>
          <p:spPr bwMode="auto">
            <a:xfrm>
              <a:off x="127" y="2463"/>
              <a:ext cx="115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000" dirty="0" smtClean="0">
                  <a:solidFill>
                    <a:srgbClr val="000000"/>
                  </a:solidFill>
                  <a:latin typeface="Times New Roman" pitchFamily="18" charset="0"/>
                  <a:ea typeface="宋体" pitchFamily="2" charset="-122"/>
                </a:rPr>
                <a:t>起始地址  </a:t>
              </a:r>
              <a:r>
                <a:rPr lang="en-US" altLang="zh-CN" sz="2000" dirty="0" smtClean="0">
                  <a:solidFill>
                    <a:srgbClr val="000000"/>
                  </a:solidFill>
                  <a:latin typeface="Times New Roman" pitchFamily="18" charset="0"/>
                  <a:ea typeface="宋体" pitchFamily="2" charset="-122"/>
                </a:rPr>
                <a:t>base</a:t>
              </a:r>
              <a:endParaRPr lang="en-US" altLang="zh-CN" sz="2000" dirty="0">
                <a:solidFill>
                  <a:srgbClr val="000000"/>
                </a:solidFill>
                <a:latin typeface="Times New Roman" pitchFamily="18" charset="0"/>
                <a:ea typeface="宋体" pitchFamily="2" charset="-122"/>
              </a:endParaRPr>
            </a:p>
          </p:txBody>
        </p:sp>
      </p:grpSp>
    </p:spTree>
    <p:extLst>
      <p:ext uri="{BB962C8B-B14F-4D97-AF65-F5344CB8AC3E}">
        <p14:creationId xmlns:p14="http://schemas.microsoft.com/office/powerpoint/2010/main" val="43743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42702"/>
                                        </p:tgtEl>
                                        <p:attrNameLst>
                                          <p:attrName>style.visibility</p:attrName>
                                        </p:attrNameLst>
                                      </p:cBhvr>
                                      <p:to>
                                        <p:strVal val="visible"/>
                                      </p:to>
                                    </p:set>
                                    <p:animEffect transition="in" filter="box(out)">
                                      <p:cBhvr>
                                        <p:cTn id="7" dur="500"/>
                                        <p:tgtEl>
                                          <p:spTgt spid="242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Effect transition="in" filter="wipe(down)">
                                      <p:cBhvr>
                                        <p:cTn id="12" dur="500"/>
                                        <p:tgtEl>
                                          <p:spTgt spid="242693"/>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242696"/>
                                        </p:tgtEl>
                                        <p:attrNameLst>
                                          <p:attrName>style.visibility</p:attrName>
                                        </p:attrNameLst>
                                      </p:cBhvr>
                                      <p:to>
                                        <p:strVal val="visible"/>
                                      </p:to>
                                    </p:set>
                                    <p:animEffect transition="in" filter="wipe(down)">
                                      <p:cBhvr>
                                        <p:cTn id="16" dur="500"/>
                                        <p:tgtEl>
                                          <p:spTgt spid="242696"/>
                                        </p:tgtEl>
                                      </p:cBhvr>
                                    </p:animEffect>
                                  </p:childTnLst>
                                </p:cTn>
                              </p:par>
                            </p:childTnLst>
                          </p:cTn>
                        </p:par>
                        <p:par>
                          <p:cTn id="17" fill="hold" nodeType="afterGroup">
                            <p:stCondLst>
                              <p:cond delay="1000"/>
                            </p:stCondLst>
                            <p:childTnLst>
                              <p:par>
                                <p:cTn id="18" presetID="22" presetClass="entr" presetSubtype="4" fill="hold" nodeType="afterEffect">
                                  <p:stCondLst>
                                    <p:cond delay="0"/>
                                  </p:stCondLst>
                                  <p:childTnLst>
                                    <p:set>
                                      <p:cBhvr>
                                        <p:cTn id="19" dur="1" fill="hold">
                                          <p:stCondLst>
                                            <p:cond delay="0"/>
                                          </p:stCondLst>
                                        </p:cTn>
                                        <p:tgtEl>
                                          <p:spTgt spid="242699"/>
                                        </p:tgtEl>
                                        <p:attrNameLst>
                                          <p:attrName>style.visibility</p:attrName>
                                        </p:attrNameLst>
                                      </p:cBhvr>
                                      <p:to>
                                        <p:strVal val="visible"/>
                                      </p:to>
                                    </p:set>
                                    <p:animEffect transition="in" filter="wipe(down)">
                                      <p:cBhvr>
                                        <p:cTn id="20" dur="500"/>
                                        <p:tgtEl>
                                          <p:spTgt spid="2426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2715">
                                            <p:txEl>
                                              <p:pRg st="0" end="0"/>
                                            </p:txEl>
                                          </p:spTgt>
                                        </p:tgtEl>
                                        <p:attrNameLst>
                                          <p:attrName>style.visibility</p:attrName>
                                        </p:attrNameLst>
                                      </p:cBhvr>
                                      <p:to>
                                        <p:strVal val="visible"/>
                                      </p:to>
                                    </p:set>
                                    <p:animEffect transition="in" filter="wipe(left)">
                                      <p:cBhvr>
                                        <p:cTn id="30" dur="500"/>
                                        <p:tgtEl>
                                          <p:spTgt spid="2427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2715">
                                            <p:txEl>
                                              <p:pRg st="1" end="1"/>
                                            </p:txEl>
                                          </p:spTgt>
                                        </p:tgtEl>
                                        <p:attrNameLst>
                                          <p:attrName>style.visibility</p:attrName>
                                        </p:attrNameLst>
                                      </p:cBhvr>
                                      <p:to>
                                        <p:strVal val="visible"/>
                                      </p:to>
                                    </p:set>
                                    <p:animEffect transition="in" filter="wipe(left)">
                                      <p:cBhvr>
                                        <p:cTn id="35" dur="500"/>
                                        <p:tgtEl>
                                          <p:spTgt spid="242715">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2715">
                                            <p:txEl>
                                              <p:pRg st="2" end="2"/>
                                            </p:txEl>
                                          </p:spTgt>
                                        </p:tgtEl>
                                        <p:attrNameLst>
                                          <p:attrName>style.visibility</p:attrName>
                                        </p:attrNameLst>
                                      </p:cBhvr>
                                      <p:to>
                                        <p:strVal val="visible"/>
                                      </p:to>
                                    </p:set>
                                    <p:animEffect transition="in" filter="wipe(left)">
                                      <p:cBhvr>
                                        <p:cTn id="40" dur="500"/>
                                        <p:tgtEl>
                                          <p:spTgt spid="242715">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2715">
                                            <p:txEl>
                                              <p:pRg st="3" end="3"/>
                                            </p:txEl>
                                          </p:spTgt>
                                        </p:tgtEl>
                                        <p:attrNameLst>
                                          <p:attrName>style.visibility</p:attrName>
                                        </p:attrNameLst>
                                      </p:cBhvr>
                                      <p:to>
                                        <p:strVal val="visible"/>
                                      </p:to>
                                    </p:set>
                                    <p:animEffect transition="in" filter="wipe(left)">
                                      <p:cBhvr>
                                        <p:cTn id="45" dur="500"/>
                                        <p:tgtEl>
                                          <p:spTgt spid="242715">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242690"/>
                                        </p:tgtEl>
                                        <p:attrNameLst>
                                          <p:attrName>style.visibility</p:attrName>
                                        </p:attrNameLst>
                                      </p:cBhvr>
                                      <p:to>
                                        <p:strVal val="visible"/>
                                      </p:to>
                                    </p:set>
                                    <p:animEffect transition="in" filter="box(out)">
                                      <p:cBhvr>
                                        <p:cTn id="50" dur="500"/>
                                        <p:tgtEl>
                                          <p:spTgt spid="242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nimBg="1"/>
      <p:bldP spid="242715"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B032C4D5-BABC-41D8-ABFB-DCF78D717A95}" type="slidenum">
              <a:rPr lang="en-US" altLang="zh-CN">
                <a:solidFill>
                  <a:srgbClr val="000000"/>
                </a:solidFill>
              </a:rPr>
              <a:pPr/>
              <a:t>96</a:t>
            </a:fld>
            <a:endParaRPr lang="en-US" altLang="zh-CN">
              <a:solidFill>
                <a:srgbClr val="000000"/>
              </a:solidFill>
            </a:endParaRPr>
          </a:p>
        </p:txBody>
      </p:sp>
      <p:sp>
        <p:nvSpPr>
          <p:cNvPr id="244738" name="Rectangle 2"/>
          <p:cNvSpPr>
            <a:spLocks noChangeArrowheads="1"/>
          </p:cNvSpPr>
          <p:nvPr/>
        </p:nvSpPr>
        <p:spPr bwMode="auto">
          <a:xfrm>
            <a:off x="3671900" y="5935960"/>
            <a:ext cx="4500500" cy="533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solidFill>
                  <a:srgbClr val="000000"/>
                </a:solidFill>
                <a:latin typeface="Times New Roman" pitchFamily="18" charset="0"/>
              </a:rPr>
              <a:t>                                            </a:t>
            </a:r>
            <a:r>
              <a:rPr lang="zh-CN" altLang="en-US" dirty="0" smtClean="0">
                <a:solidFill>
                  <a:srgbClr val="000000"/>
                </a:solidFill>
                <a:latin typeface="Times New Roman" pitchFamily="18" charset="0"/>
              </a:rPr>
              <a:t>常数</a:t>
            </a:r>
            <a:r>
              <a:rPr lang="en-US" altLang="zh-CN" dirty="0" smtClean="0">
                <a:solidFill>
                  <a:srgbClr val="000000"/>
                </a:solidFill>
                <a:latin typeface="Times New Roman" pitchFamily="18" charset="0"/>
              </a:rPr>
              <a:t>C</a:t>
            </a:r>
            <a:endParaRPr lang="zh-CN" altLang="en-US" dirty="0">
              <a:solidFill>
                <a:srgbClr val="000000"/>
              </a:solidFill>
              <a:latin typeface="Times New Roman" pitchFamily="18" charset="0"/>
            </a:endParaRPr>
          </a:p>
        </p:txBody>
      </p:sp>
      <p:sp>
        <p:nvSpPr>
          <p:cNvPr id="244739" name="Rectangle 3"/>
          <p:cNvSpPr>
            <a:spLocks noChangeArrowheads="1"/>
          </p:cNvSpPr>
          <p:nvPr/>
        </p:nvSpPr>
        <p:spPr bwMode="auto">
          <a:xfrm>
            <a:off x="5022050" y="1425370"/>
            <a:ext cx="2030341"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4740" name="Rectangle 4"/>
          <p:cNvSpPr>
            <a:spLocks noGrp="1" noChangeArrowheads="1"/>
          </p:cNvSpPr>
          <p:nvPr>
            <p:ph type="body" idx="1"/>
          </p:nvPr>
        </p:nvSpPr>
        <p:spPr>
          <a:xfrm>
            <a:off x="251520" y="1045350"/>
            <a:ext cx="3581400" cy="533400"/>
          </a:xfrm>
        </p:spPr>
        <p:txBody>
          <a:bodyPr/>
          <a:lstStyle/>
          <a:p>
            <a:r>
              <a:rPr lang="zh-CN" altLang="en-US" dirty="0"/>
              <a:t>二维数</a:t>
            </a:r>
            <a:r>
              <a:rPr lang="zh-CN" altLang="en-US" dirty="0" smtClean="0"/>
              <a:t>组 </a:t>
            </a:r>
            <a:r>
              <a:rPr lang="en-US" altLang="zh-CN" dirty="0" smtClean="0">
                <a:latin typeface="Times New Roman" panose="02020603050405020304" pitchFamily="18" charset="0"/>
                <a:cs typeface="Times New Roman" panose="02020603050405020304" pitchFamily="18" charset="0"/>
              </a:rPr>
              <a:t>A[m, n]</a:t>
            </a:r>
            <a:endParaRPr lang="en-US" altLang="zh-CN" dirty="0">
              <a:latin typeface="Times New Roman" panose="02020603050405020304" pitchFamily="18" charset="0"/>
              <a:cs typeface="Times New Roman" panose="02020603050405020304" pitchFamily="18" charset="0"/>
            </a:endParaRPr>
          </a:p>
        </p:txBody>
      </p:sp>
      <p:sp>
        <p:nvSpPr>
          <p:cNvPr id="244741" name="Rectangle 5"/>
          <p:cNvSpPr>
            <a:spLocks noChangeArrowheads="1"/>
          </p:cNvSpPr>
          <p:nvPr/>
        </p:nvSpPr>
        <p:spPr bwMode="auto">
          <a:xfrm>
            <a:off x="4572000" y="891970"/>
            <a:ext cx="41148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zh-CN" altLang="en-US" sz="2800" dirty="0">
                <a:solidFill>
                  <a:srgbClr val="000000"/>
                </a:solidFill>
                <a:latin typeface="黑体" pitchFamily="2" charset="-122"/>
              </a:rPr>
              <a:t>存储方式：</a:t>
            </a:r>
          </a:p>
          <a:p>
            <a:pPr marL="742950" lvl="1" indent="-285750">
              <a:spcBef>
                <a:spcPct val="20000"/>
              </a:spcBef>
            </a:pPr>
            <a:r>
              <a:rPr lang="zh-CN" altLang="en-US" dirty="0">
                <a:solidFill>
                  <a:srgbClr val="000000"/>
                </a:solidFill>
                <a:latin typeface="黑体" pitchFamily="2" charset="-122"/>
              </a:rPr>
              <a:t>按</a:t>
            </a:r>
            <a:r>
              <a:rPr lang="zh-CN" altLang="en-US" dirty="0" smtClean="0">
                <a:solidFill>
                  <a:srgbClr val="000000"/>
                </a:solidFill>
                <a:latin typeface="黑体" pitchFamily="2" charset="-122"/>
              </a:rPr>
              <a:t>行优先存放</a:t>
            </a:r>
            <a:endParaRPr lang="zh-CN" altLang="en-US" dirty="0">
              <a:solidFill>
                <a:srgbClr val="000000"/>
              </a:solidFill>
              <a:latin typeface="黑体" pitchFamily="2" charset="-122"/>
            </a:endParaRPr>
          </a:p>
          <a:p>
            <a:pPr marL="742950" lvl="1" indent="-285750">
              <a:spcBef>
                <a:spcPct val="20000"/>
              </a:spcBef>
            </a:pPr>
            <a:r>
              <a:rPr lang="zh-CN" altLang="en-US" dirty="0">
                <a:solidFill>
                  <a:srgbClr val="000000"/>
                </a:solidFill>
                <a:latin typeface="黑体" pitchFamily="2" charset="-122"/>
              </a:rPr>
              <a:t>按</a:t>
            </a:r>
            <a:r>
              <a:rPr lang="zh-CN" altLang="en-US" dirty="0" smtClean="0">
                <a:solidFill>
                  <a:srgbClr val="000000"/>
                </a:solidFill>
                <a:latin typeface="黑体" pitchFamily="2" charset="-122"/>
              </a:rPr>
              <a:t>列优先存放</a:t>
            </a:r>
            <a:endParaRPr lang="zh-CN" altLang="en-US" dirty="0">
              <a:solidFill>
                <a:srgbClr val="000000"/>
              </a:solidFill>
              <a:latin typeface="黑体" pitchFamily="2" charset="-122"/>
            </a:endParaRPr>
          </a:p>
        </p:txBody>
      </p:sp>
      <p:sp>
        <p:nvSpPr>
          <p:cNvPr id="244742" name="Rectangle 6"/>
          <p:cNvSpPr>
            <a:spLocks noChangeArrowheads="1"/>
          </p:cNvSpPr>
          <p:nvPr/>
        </p:nvSpPr>
        <p:spPr bwMode="auto">
          <a:xfrm>
            <a:off x="4571999" y="2568370"/>
            <a:ext cx="4365485" cy="1895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zh-CN" altLang="en-US" dirty="0">
                <a:solidFill>
                  <a:srgbClr val="000000"/>
                </a:solidFill>
                <a:latin typeface="Times New Roman" pitchFamily="18" charset="0"/>
                <a:cs typeface="Times New Roman" panose="02020603050405020304" pitchFamily="18" charset="0"/>
              </a:rPr>
              <a:t>每维的下界：</a:t>
            </a:r>
            <a:r>
              <a:rPr lang="en-US" altLang="zh-CN" dirty="0">
                <a:solidFill>
                  <a:srgbClr val="000000"/>
                </a:solidFill>
                <a:latin typeface="Times New Roman" pitchFamily="18" charset="0"/>
                <a:cs typeface="Times New Roman" panose="02020603050405020304" pitchFamily="18" charset="0"/>
              </a:rPr>
              <a:t>low</a:t>
            </a:r>
            <a:r>
              <a:rPr lang="en-US" altLang="zh-CN" baseline="-25000" dirty="0">
                <a:solidFill>
                  <a:srgbClr val="000000"/>
                </a:solidFill>
                <a:latin typeface="Times New Roman" pitchFamily="18" charset="0"/>
                <a:cs typeface="Times New Roman" panose="02020603050405020304" pitchFamily="18" charset="0"/>
              </a:rPr>
              <a:t>1</a:t>
            </a:r>
            <a:r>
              <a:rPr lang="zh-CN" altLang="en-US" dirty="0">
                <a:solidFill>
                  <a:srgbClr val="000000"/>
                </a:solidFill>
                <a:latin typeface="Times New Roman" pitchFamily="18" charset="0"/>
                <a:cs typeface="Times New Roman" panose="02020603050405020304" pitchFamily="18" charset="0"/>
              </a:rPr>
              <a:t>、</a:t>
            </a:r>
            <a:r>
              <a:rPr lang="en-US" altLang="zh-CN" dirty="0">
                <a:solidFill>
                  <a:srgbClr val="000000"/>
                </a:solidFill>
                <a:latin typeface="Times New Roman" pitchFamily="18" charset="0"/>
                <a:cs typeface="Times New Roman" panose="02020603050405020304" pitchFamily="18" charset="0"/>
              </a:rPr>
              <a:t>low</a:t>
            </a:r>
            <a:r>
              <a:rPr lang="en-US" altLang="zh-CN" baseline="-25000" dirty="0">
                <a:solidFill>
                  <a:srgbClr val="000000"/>
                </a:solidFill>
                <a:latin typeface="Times New Roman" pitchFamily="18" charset="0"/>
                <a:cs typeface="Times New Roman" panose="02020603050405020304" pitchFamily="18" charset="0"/>
              </a:rPr>
              <a:t>2</a:t>
            </a:r>
            <a:endParaRPr lang="en-US" altLang="zh-CN" dirty="0">
              <a:solidFill>
                <a:srgbClr val="000000"/>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None/>
            </a:pPr>
            <a:r>
              <a:rPr lang="zh-CN" altLang="en-US" dirty="0">
                <a:solidFill>
                  <a:srgbClr val="000000"/>
                </a:solidFill>
                <a:latin typeface="Times New Roman" pitchFamily="18" charset="0"/>
                <a:cs typeface="Times New Roman" panose="02020603050405020304" pitchFamily="18" charset="0"/>
              </a:rPr>
              <a:t>每维的上界：</a:t>
            </a:r>
            <a:r>
              <a:rPr lang="en-US" altLang="zh-CN" dirty="0">
                <a:solidFill>
                  <a:srgbClr val="000000"/>
                </a:solidFill>
                <a:latin typeface="Times New Roman" pitchFamily="18" charset="0"/>
                <a:cs typeface="Times New Roman" panose="02020603050405020304" pitchFamily="18" charset="0"/>
              </a:rPr>
              <a:t>high</a:t>
            </a:r>
            <a:r>
              <a:rPr lang="en-US" altLang="zh-CN" baseline="-25000" dirty="0">
                <a:solidFill>
                  <a:srgbClr val="000000"/>
                </a:solidFill>
                <a:latin typeface="Times New Roman" pitchFamily="18" charset="0"/>
                <a:cs typeface="Times New Roman" panose="02020603050405020304" pitchFamily="18" charset="0"/>
              </a:rPr>
              <a:t>1</a:t>
            </a:r>
            <a:r>
              <a:rPr lang="zh-CN" altLang="en-US" dirty="0">
                <a:solidFill>
                  <a:srgbClr val="000000"/>
                </a:solidFill>
                <a:latin typeface="Times New Roman" pitchFamily="18" charset="0"/>
                <a:cs typeface="Times New Roman" panose="02020603050405020304" pitchFamily="18" charset="0"/>
              </a:rPr>
              <a:t>、</a:t>
            </a:r>
            <a:r>
              <a:rPr lang="en-US" altLang="zh-CN" dirty="0">
                <a:solidFill>
                  <a:srgbClr val="000000"/>
                </a:solidFill>
                <a:latin typeface="Times New Roman" pitchFamily="18" charset="0"/>
                <a:cs typeface="Times New Roman" panose="02020603050405020304" pitchFamily="18" charset="0"/>
              </a:rPr>
              <a:t>high</a:t>
            </a:r>
            <a:r>
              <a:rPr lang="en-US" altLang="zh-CN" baseline="-25000" dirty="0">
                <a:solidFill>
                  <a:srgbClr val="000000"/>
                </a:solidFill>
                <a:latin typeface="Times New Roman" pitchFamily="18" charset="0"/>
                <a:cs typeface="Times New Roman" panose="02020603050405020304" pitchFamily="18" charset="0"/>
              </a:rPr>
              <a:t>2</a:t>
            </a:r>
            <a:endParaRPr lang="en-US" altLang="zh-CN" dirty="0">
              <a:solidFill>
                <a:srgbClr val="000000"/>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None/>
            </a:pPr>
            <a:r>
              <a:rPr lang="zh-CN" altLang="en-US" dirty="0">
                <a:solidFill>
                  <a:srgbClr val="000000"/>
                </a:solidFill>
                <a:latin typeface="Times New Roman" pitchFamily="18" charset="0"/>
                <a:cs typeface="Times New Roman" panose="02020603050405020304" pitchFamily="18" charset="0"/>
              </a:rPr>
              <a:t>每维的长度</a:t>
            </a:r>
            <a:r>
              <a:rPr lang="zh-CN" altLang="en-US" dirty="0" smtClean="0">
                <a:solidFill>
                  <a:srgbClr val="000000"/>
                </a:solidFill>
                <a:latin typeface="Times New Roman" pitchFamily="18" charset="0"/>
                <a:cs typeface="Times New Roman" panose="02020603050405020304" pitchFamily="18" charset="0"/>
              </a:rPr>
              <a:t>：</a:t>
            </a:r>
            <a:r>
              <a:rPr lang="en-US" altLang="zh-CN" dirty="0" smtClean="0">
                <a:solidFill>
                  <a:srgbClr val="000000"/>
                </a:solidFill>
                <a:latin typeface="Times New Roman" pitchFamily="18" charset="0"/>
                <a:cs typeface="Times New Roman" panose="02020603050405020304" pitchFamily="18" charset="0"/>
              </a:rPr>
              <a:t>m=high</a:t>
            </a:r>
            <a:r>
              <a:rPr lang="en-US" altLang="zh-CN" baseline="-25000" dirty="0" smtClean="0">
                <a:solidFill>
                  <a:srgbClr val="000000"/>
                </a:solidFill>
                <a:latin typeface="Times New Roman" pitchFamily="18" charset="0"/>
                <a:cs typeface="Times New Roman" panose="02020603050405020304" pitchFamily="18" charset="0"/>
              </a:rPr>
              <a:t>1</a:t>
            </a:r>
            <a:r>
              <a:rPr lang="en-US" altLang="zh-CN" dirty="0" smtClean="0">
                <a:solidFill>
                  <a:srgbClr val="000000"/>
                </a:solidFill>
                <a:latin typeface="Times New Roman" pitchFamily="18" charset="0"/>
                <a:cs typeface="Times New Roman" panose="02020603050405020304" pitchFamily="18" charset="0"/>
              </a:rPr>
              <a:t>-low</a:t>
            </a:r>
            <a:r>
              <a:rPr lang="en-US" altLang="zh-CN" baseline="-25000" dirty="0" smtClean="0">
                <a:solidFill>
                  <a:srgbClr val="000000"/>
                </a:solidFill>
                <a:latin typeface="Times New Roman" pitchFamily="18" charset="0"/>
                <a:cs typeface="Times New Roman" panose="02020603050405020304" pitchFamily="18" charset="0"/>
              </a:rPr>
              <a:t>1</a:t>
            </a:r>
            <a:r>
              <a:rPr lang="en-US" altLang="zh-CN" dirty="0" smtClean="0">
                <a:solidFill>
                  <a:srgbClr val="000000"/>
                </a:solidFill>
                <a:latin typeface="Times New Roman" pitchFamily="18" charset="0"/>
                <a:cs typeface="Times New Roman" panose="02020603050405020304" pitchFamily="18" charset="0"/>
              </a:rPr>
              <a:t>+1</a:t>
            </a:r>
            <a:endParaRPr lang="en-US" altLang="zh-CN" dirty="0">
              <a:solidFill>
                <a:srgbClr val="000000"/>
              </a:solidFill>
              <a:latin typeface="Times New Roman" pitchFamily="18" charset="0"/>
              <a:cs typeface="Times New Roman" panose="02020603050405020304" pitchFamily="18" charset="0"/>
            </a:endParaRPr>
          </a:p>
          <a:p>
            <a:pPr marL="342900" indent="-342900">
              <a:spcBef>
                <a:spcPct val="20000"/>
              </a:spcBef>
              <a:buClr>
                <a:srgbClr val="0099CC"/>
              </a:buClr>
              <a:buSzPct val="70000"/>
              <a:buFont typeface="Monotype Sorts" pitchFamily="2" charset="2"/>
              <a:buNone/>
            </a:pPr>
            <a:r>
              <a:rPr lang="en-US" altLang="zh-CN" dirty="0">
                <a:solidFill>
                  <a:srgbClr val="000000"/>
                </a:solidFill>
                <a:latin typeface="Times New Roman" pitchFamily="18" charset="0"/>
                <a:cs typeface="Times New Roman" panose="02020603050405020304" pitchFamily="18" charset="0"/>
              </a:rPr>
              <a:t>            </a:t>
            </a:r>
            <a:r>
              <a:rPr lang="en-US" altLang="zh-CN" dirty="0" smtClean="0">
                <a:solidFill>
                  <a:srgbClr val="000000"/>
                </a:solidFill>
                <a:latin typeface="Times New Roman" pitchFamily="18" charset="0"/>
                <a:cs typeface="Times New Roman" panose="02020603050405020304" pitchFamily="18" charset="0"/>
              </a:rPr>
              <a:t>             n=high</a:t>
            </a:r>
            <a:r>
              <a:rPr lang="en-US" altLang="zh-CN" baseline="-25000" dirty="0" smtClean="0">
                <a:solidFill>
                  <a:srgbClr val="000000"/>
                </a:solidFill>
                <a:latin typeface="Times New Roman" pitchFamily="18" charset="0"/>
                <a:cs typeface="Times New Roman" panose="02020603050405020304" pitchFamily="18" charset="0"/>
              </a:rPr>
              <a:t>2</a:t>
            </a:r>
            <a:r>
              <a:rPr lang="en-US" altLang="zh-CN" dirty="0" smtClean="0">
                <a:solidFill>
                  <a:srgbClr val="000000"/>
                </a:solidFill>
                <a:latin typeface="Times New Roman" pitchFamily="18" charset="0"/>
                <a:cs typeface="Times New Roman" panose="02020603050405020304" pitchFamily="18" charset="0"/>
              </a:rPr>
              <a:t>-low</a:t>
            </a:r>
            <a:r>
              <a:rPr lang="en-US" altLang="zh-CN" baseline="-25000" dirty="0" smtClean="0">
                <a:solidFill>
                  <a:srgbClr val="000000"/>
                </a:solidFill>
                <a:latin typeface="Times New Roman" pitchFamily="18" charset="0"/>
                <a:cs typeface="Times New Roman" panose="02020603050405020304" pitchFamily="18" charset="0"/>
              </a:rPr>
              <a:t>2</a:t>
            </a:r>
            <a:r>
              <a:rPr lang="en-US" altLang="zh-CN" dirty="0" smtClean="0">
                <a:solidFill>
                  <a:srgbClr val="000000"/>
                </a:solidFill>
                <a:latin typeface="Times New Roman" pitchFamily="18" charset="0"/>
                <a:cs typeface="Times New Roman" panose="02020603050405020304" pitchFamily="18" charset="0"/>
              </a:rPr>
              <a:t>+1</a:t>
            </a:r>
            <a:endParaRPr lang="en-US" altLang="zh-CN" dirty="0">
              <a:solidFill>
                <a:srgbClr val="000000"/>
              </a:solidFill>
              <a:latin typeface="Times New Roman" pitchFamily="18" charset="0"/>
              <a:cs typeface="Times New Roman" panose="02020603050405020304" pitchFamily="18" charset="0"/>
            </a:endParaRPr>
          </a:p>
        </p:txBody>
      </p:sp>
      <p:grpSp>
        <p:nvGrpSpPr>
          <p:cNvPr id="244743" name="Group 7"/>
          <p:cNvGrpSpPr>
            <a:grpSpLocks/>
          </p:cNvGrpSpPr>
          <p:nvPr/>
        </p:nvGrpSpPr>
        <p:grpSpPr bwMode="auto">
          <a:xfrm>
            <a:off x="480121" y="1629551"/>
            <a:ext cx="3506788" cy="3014663"/>
            <a:chOff x="2592" y="350"/>
            <a:chExt cx="2209" cy="1899"/>
          </a:xfrm>
        </p:grpSpPr>
        <p:sp>
          <p:nvSpPr>
            <p:cNvPr id="244744" name="Text Box 8"/>
            <p:cNvSpPr txBox="1">
              <a:spLocks noChangeArrowheads="1"/>
            </p:cNvSpPr>
            <p:nvPr/>
          </p:nvSpPr>
          <p:spPr bwMode="auto">
            <a:xfrm>
              <a:off x="2689" y="350"/>
              <a:ext cx="2112" cy="1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30000"/>
                </a:lnSpc>
              </a:pPr>
              <a:r>
                <a:rPr lang="en-US" altLang="zh-CN" dirty="0">
                  <a:solidFill>
                    <a:srgbClr val="000000"/>
                  </a:solidFill>
                  <a:latin typeface="Times New Roman" pitchFamily="18" charset="0"/>
                  <a:ea typeface="宋体" pitchFamily="2" charset="-122"/>
                </a:rPr>
                <a:t>a</a:t>
              </a:r>
              <a:r>
                <a:rPr lang="en-US" altLang="zh-CN" baseline="-25000" dirty="0">
                  <a:solidFill>
                    <a:srgbClr val="000000"/>
                  </a:solidFill>
                  <a:latin typeface="Times New Roman" pitchFamily="18" charset="0"/>
                  <a:ea typeface="宋体" pitchFamily="2" charset="-122"/>
                </a:rPr>
                <a:t>11</a:t>
              </a:r>
              <a:r>
                <a:rPr lang="en-US" altLang="zh-CN" dirty="0">
                  <a:solidFill>
                    <a:srgbClr val="000000"/>
                  </a:solidFill>
                  <a:latin typeface="Times New Roman" pitchFamily="18" charset="0"/>
                  <a:ea typeface="宋体" pitchFamily="2" charset="-122"/>
                </a:rPr>
                <a:t>   a</a:t>
              </a:r>
              <a:r>
                <a:rPr lang="en-US" altLang="zh-CN" baseline="-25000" dirty="0">
                  <a:solidFill>
                    <a:srgbClr val="000000"/>
                  </a:solidFill>
                  <a:latin typeface="Times New Roman" pitchFamily="18" charset="0"/>
                  <a:ea typeface="宋体" pitchFamily="2" charset="-122"/>
                </a:rPr>
                <a:t>12</a:t>
              </a: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 …   a</a:t>
              </a:r>
              <a:r>
                <a:rPr lang="en-US" altLang="zh-CN" baseline="-25000" dirty="0" smtClean="0">
                  <a:solidFill>
                    <a:srgbClr val="000000"/>
                  </a:solidFill>
                  <a:latin typeface="Times New Roman" pitchFamily="18" charset="0"/>
                  <a:ea typeface="宋体" pitchFamily="2" charset="-122"/>
                </a:rPr>
                <a:t>1j</a:t>
              </a:r>
              <a:r>
                <a:rPr lang="en-US" altLang="zh-CN" dirty="0" smtClean="0">
                  <a:solidFill>
                    <a:srgbClr val="000000"/>
                  </a:solidFill>
                  <a:latin typeface="Times New Roman" pitchFamily="18" charset="0"/>
                  <a:ea typeface="宋体" pitchFamily="2" charset="-122"/>
                </a:rPr>
                <a:t>   …  a</a:t>
              </a:r>
              <a:r>
                <a:rPr lang="en-US" altLang="zh-CN" baseline="-25000" dirty="0" smtClean="0">
                  <a:solidFill>
                    <a:srgbClr val="000000"/>
                  </a:solidFill>
                  <a:latin typeface="Times New Roman" pitchFamily="18" charset="0"/>
                  <a:ea typeface="宋体" pitchFamily="2" charset="-122"/>
                </a:rPr>
                <a:t>1n</a:t>
              </a:r>
              <a:endParaRPr lang="en-US" altLang="zh-CN" baseline="-25000" dirty="0">
                <a:solidFill>
                  <a:srgbClr val="000000"/>
                </a:solidFill>
                <a:latin typeface="Times New Roman" pitchFamily="18" charset="0"/>
                <a:ea typeface="宋体" pitchFamily="2" charset="-122"/>
              </a:endParaRPr>
            </a:p>
            <a:p>
              <a:pPr>
                <a:lnSpc>
                  <a:spcPct val="130000"/>
                </a:lnSpc>
              </a:pPr>
              <a:r>
                <a:rPr lang="en-US" altLang="zh-CN" dirty="0">
                  <a:solidFill>
                    <a:srgbClr val="000000"/>
                  </a:solidFill>
                  <a:latin typeface="Times New Roman" pitchFamily="18" charset="0"/>
                  <a:ea typeface="宋体" pitchFamily="2" charset="-122"/>
                </a:rPr>
                <a:t>a</a:t>
              </a:r>
              <a:r>
                <a:rPr lang="en-US" altLang="zh-CN" baseline="-25000" dirty="0">
                  <a:solidFill>
                    <a:srgbClr val="000000"/>
                  </a:solidFill>
                  <a:latin typeface="Times New Roman" pitchFamily="18" charset="0"/>
                  <a:ea typeface="宋体" pitchFamily="2" charset="-122"/>
                </a:rPr>
                <a:t>21</a:t>
              </a:r>
              <a:r>
                <a:rPr lang="en-US" altLang="zh-CN" dirty="0">
                  <a:solidFill>
                    <a:srgbClr val="000000"/>
                  </a:solidFill>
                  <a:latin typeface="Times New Roman" pitchFamily="18" charset="0"/>
                  <a:ea typeface="宋体" pitchFamily="2" charset="-122"/>
                </a:rPr>
                <a:t>   a</a:t>
              </a:r>
              <a:r>
                <a:rPr lang="en-US" altLang="zh-CN" baseline="-25000" dirty="0">
                  <a:solidFill>
                    <a:srgbClr val="000000"/>
                  </a:solidFill>
                  <a:latin typeface="Times New Roman" pitchFamily="18" charset="0"/>
                  <a:ea typeface="宋体" pitchFamily="2" charset="-122"/>
                </a:rPr>
                <a:t>22</a:t>
              </a: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 …   a</a:t>
              </a:r>
              <a:r>
                <a:rPr lang="en-US" altLang="zh-CN" baseline="-25000" dirty="0" smtClean="0">
                  <a:solidFill>
                    <a:srgbClr val="000000"/>
                  </a:solidFill>
                  <a:latin typeface="Times New Roman" pitchFamily="18" charset="0"/>
                  <a:ea typeface="宋体" pitchFamily="2" charset="-122"/>
                </a:rPr>
                <a:t>2j</a:t>
              </a:r>
              <a:r>
                <a:rPr lang="en-US" altLang="zh-CN" dirty="0" smtClean="0">
                  <a:solidFill>
                    <a:srgbClr val="000000"/>
                  </a:solidFill>
                  <a:latin typeface="Times New Roman" pitchFamily="18" charset="0"/>
                  <a:ea typeface="宋体" pitchFamily="2" charset="-122"/>
                </a:rPr>
                <a:t>   …  a</a:t>
              </a:r>
              <a:r>
                <a:rPr lang="en-US" altLang="zh-CN" baseline="-25000" dirty="0" smtClean="0">
                  <a:solidFill>
                    <a:srgbClr val="000000"/>
                  </a:solidFill>
                  <a:latin typeface="Times New Roman" pitchFamily="18" charset="0"/>
                  <a:ea typeface="宋体" pitchFamily="2" charset="-122"/>
                </a:rPr>
                <a:t>2n</a:t>
              </a:r>
              <a:endParaRPr lang="en-US" altLang="zh-CN" baseline="-25000" dirty="0">
                <a:solidFill>
                  <a:srgbClr val="000000"/>
                </a:solidFill>
                <a:latin typeface="Times New Roman" pitchFamily="18" charset="0"/>
                <a:ea typeface="宋体" pitchFamily="2" charset="-122"/>
              </a:endParaRPr>
            </a:p>
            <a:p>
              <a:pPr>
                <a:lnSpc>
                  <a:spcPct val="130000"/>
                </a:lnSpc>
              </a:pPr>
              <a:r>
                <a:rPr lang="en-US" altLang="zh-CN" baseline="-25000" dirty="0" smtClean="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a:t>
              </a:r>
              <a:endParaRPr lang="en-US" altLang="zh-CN" baseline="-25000" dirty="0">
                <a:solidFill>
                  <a:srgbClr val="000000"/>
                </a:solidFill>
                <a:latin typeface="Times New Roman" pitchFamily="18" charset="0"/>
                <a:ea typeface="宋体" pitchFamily="2" charset="-122"/>
              </a:endParaRPr>
            </a:p>
            <a:p>
              <a:pPr>
                <a:lnSpc>
                  <a:spcPct val="130000"/>
                </a:lnSpc>
              </a:pPr>
              <a:r>
                <a:rPr lang="en-US" altLang="zh-CN" dirty="0">
                  <a:solidFill>
                    <a:srgbClr val="000000"/>
                  </a:solidFill>
                  <a:latin typeface="Times New Roman" pitchFamily="18" charset="0"/>
                  <a:ea typeface="宋体" pitchFamily="2" charset="-122"/>
                </a:rPr>
                <a:t>a</a:t>
              </a:r>
              <a:r>
                <a:rPr lang="en-US" altLang="zh-CN" baseline="-25000" dirty="0">
                  <a:solidFill>
                    <a:srgbClr val="000000"/>
                  </a:solidFill>
                  <a:latin typeface="Times New Roman" pitchFamily="18" charset="0"/>
                  <a:ea typeface="宋体" pitchFamily="2" charset="-122"/>
                </a:rPr>
                <a:t>i1</a:t>
              </a:r>
              <a:r>
                <a:rPr lang="en-US" altLang="zh-CN" dirty="0">
                  <a:solidFill>
                    <a:srgbClr val="000000"/>
                  </a:solidFill>
                  <a:latin typeface="Times New Roman" pitchFamily="18" charset="0"/>
                  <a:ea typeface="宋体" pitchFamily="2" charset="-122"/>
                </a:rPr>
                <a:t>    a</a:t>
              </a:r>
              <a:r>
                <a:rPr lang="en-US" altLang="zh-CN" baseline="-25000" dirty="0">
                  <a:solidFill>
                    <a:srgbClr val="000000"/>
                  </a:solidFill>
                  <a:latin typeface="Times New Roman" pitchFamily="18" charset="0"/>
                  <a:ea typeface="宋体" pitchFamily="2" charset="-122"/>
                </a:rPr>
                <a:t>i2</a:t>
              </a: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   </a:t>
              </a:r>
              <a:r>
                <a:rPr lang="en-US" altLang="zh-CN" dirty="0" err="1">
                  <a:solidFill>
                    <a:srgbClr val="FF0000"/>
                  </a:solidFill>
                  <a:latin typeface="Times New Roman" pitchFamily="18" charset="0"/>
                  <a:ea typeface="宋体" pitchFamily="2" charset="-122"/>
                </a:rPr>
                <a:t>a</a:t>
              </a:r>
              <a:r>
                <a:rPr lang="en-US" altLang="zh-CN" baseline="-25000" dirty="0" err="1">
                  <a:solidFill>
                    <a:srgbClr val="FF0000"/>
                  </a:solidFill>
                  <a:latin typeface="Times New Roman" pitchFamily="18" charset="0"/>
                  <a:ea typeface="宋体" pitchFamily="2" charset="-122"/>
                </a:rPr>
                <a:t>ij</a:t>
              </a: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  …   </a:t>
              </a:r>
              <a:r>
                <a:rPr lang="en-US" altLang="zh-CN" dirty="0" err="1" smtClean="0">
                  <a:solidFill>
                    <a:srgbClr val="000000"/>
                  </a:solidFill>
                  <a:latin typeface="Times New Roman" pitchFamily="18" charset="0"/>
                  <a:ea typeface="宋体" pitchFamily="2" charset="-122"/>
                </a:rPr>
                <a:t>a</a:t>
              </a:r>
              <a:r>
                <a:rPr lang="en-US" altLang="zh-CN" baseline="-25000" dirty="0" err="1" smtClean="0">
                  <a:solidFill>
                    <a:srgbClr val="000000"/>
                  </a:solidFill>
                  <a:latin typeface="Times New Roman" pitchFamily="18" charset="0"/>
                  <a:ea typeface="宋体" pitchFamily="2" charset="-122"/>
                </a:rPr>
                <a:t>in</a:t>
              </a:r>
              <a:endParaRPr lang="en-US" altLang="zh-CN" baseline="-25000" dirty="0">
                <a:solidFill>
                  <a:srgbClr val="000000"/>
                </a:solidFill>
                <a:latin typeface="Times New Roman" pitchFamily="18" charset="0"/>
                <a:ea typeface="宋体" pitchFamily="2" charset="-122"/>
              </a:endParaRPr>
            </a:p>
            <a:p>
              <a:pPr>
                <a:lnSpc>
                  <a:spcPct val="130000"/>
                </a:lnSpc>
              </a:pPr>
              <a:r>
                <a:rPr lang="en-US" altLang="zh-CN" dirty="0">
                  <a:solidFill>
                    <a:srgbClr val="000000"/>
                  </a:solidFill>
                  <a:latin typeface="Times New Roman" pitchFamily="18" charset="0"/>
                  <a:ea typeface="宋体" pitchFamily="2" charset="-122"/>
                </a:rPr>
                <a:t>  </a:t>
              </a:r>
              <a:r>
                <a:rPr lang="en-US" altLang="zh-CN" dirty="0" smtClean="0">
                  <a:solidFill>
                    <a:srgbClr val="000000"/>
                  </a:solidFill>
                  <a:latin typeface="Times New Roman" pitchFamily="18" charset="0"/>
                  <a:ea typeface="宋体" pitchFamily="2" charset="-122"/>
                </a:rPr>
                <a:t>...</a:t>
              </a:r>
              <a:r>
                <a:rPr lang="en-US" altLang="zh-CN" baseline="-25000" dirty="0" smtClean="0">
                  <a:solidFill>
                    <a:srgbClr val="000000"/>
                  </a:solidFill>
                  <a:latin typeface="Times New Roman" pitchFamily="18" charset="0"/>
                  <a:ea typeface="宋体" pitchFamily="2" charset="-122"/>
                </a:rPr>
                <a:t>         </a:t>
              </a:r>
              <a:endParaRPr lang="en-US" altLang="zh-CN" baseline="-25000" dirty="0">
                <a:solidFill>
                  <a:srgbClr val="000000"/>
                </a:solidFill>
                <a:latin typeface="Times New Roman" pitchFamily="18" charset="0"/>
                <a:ea typeface="宋体" pitchFamily="2" charset="-122"/>
              </a:endParaRPr>
            </a:p>
            <a:p>
              <a:pPr>
                <a:lnSpc>
                  <a:spcPct val="130000"/>
                </a:lnSpc>
              </a:pPr>
              <a:r>
                <a:rPr lang="en-US" altLang="zh-CN" dirty="0" smtClean="0">
                  <a:solidFill>
                    <a:srgbClr val="000000"/>
                  </a:solidFill>
                  <a:latin typeface="Times New Roman" pitchFamily="18" charset="0"/>
                  <a:ea typeface="宋体" pitchFamily="2" charset="-122"/>
                </a:rPr>
                <a:t>a</a:t>
              </a:r>
              <a:r>
                <a:rPr lang="en-US" altLang="zh-CN" baseline="-25000" dirty="0" smtClean="0">
                  <a:solidFill>
                    <a:srgbClr val="000000"/>
                  </a:solidFill>
                  <a:latin typeface="Times New Roman" pitchFamily="18" charset="0"/>
                  <a:ea typeface="宋体" pitchFamily="2" charset="-122"/>
                </a:rPr>
                <a:t>m1</a:t>
              </a:r>
              <a:r>
                <a:rPr lang="en-US" altLang="zh-CN" dirty="0" smtClean="0">
                  <a:solidFill>
                    <a:srgbClr val="000000"/>
                  </a:solidFill>
                  <a:latin typeface="Times New Roman" pitchFamily="18" charset="0"/>
                  <a:ea typeface="宋体" pitchFamily="2" charset="-122"/>
                </a:rPr>
                <a:t>  a</a:t>
              </a:r>
              <a:r>
                <a:rPr lang="en-US" altLang="zh-CN" baseline="-25000" dirty="0" smtClean="0">
                  <a:solidFill>
                    <a:srgbClr val="000000"/>
                  </a:solidFill>
                  <a:latin typeface="Times New Roman" pitchFamily="18" charset="0"/>
                  <a:ea typeface="宋体" pitchFamily="2" charset="-122"/>
                </a:rPr>
                <a:t>m2</a:t>
              </a:r>
              <a:r>
                <a:rPr lang="en-US" altLang="zh-CN" dirty="0" smtClean="0">
                  <a:solidFill>
                    <a:srgbClr val="000000"/>
                  </a:solidFill>
                  <a:latin typeface="Times New Roman" pitchFamily="18" charset="0"/>
                  <a:ea typeface="宋体" pitchFamily="2" charset="-122"/>
                </a:rPr>
                <a:t>  …   </a:t>
              </a:r>
              <a:r>
                <a:rPr lang="en-US" altLang="zh-CN" dirty="0" err="1" smtClean="0">
                  <a:solidFill>
                    <a:srgbClr val="000000"/>
                  </a:solidFill>
                  <a:latin typeface="Times New Roman" pitchFamily="18" charset="0"/>
                  <a:ea typeface="宋体" pitchFamily="2" charset="-122"/>
                </a:rPr>
                <a:t>a</a:t>
              </a:r>
              <a:r>
                <a:rPr lang="en-US" altLang="zh-CN" baseline="-25000" dirty="0" err="1" smtClean="0">
                  <a:solidFill>
                    <a:srgbClr val="000000"/>
                  </a:solidFill>
                  <a:latin typeface="Times New Roman" pitchFamily="18" charset="0"/>
                  <a:ea typeface="宋体" pitchFamily="2" charset="-122"/>
                </a:rPr>
                <a:t>mj</a:t>
              </a:r>
              <a:r>
                <a:rPr lang="en-US" altLang="zh-CN" dirty="0" smtClean="0">
                  <a:solidFill>
                    <a:srgbClr val="000000"/>
                  </a:solidFill>
                  <a:latin typeface="Times New Roman" pitchFamily="18" charset="0"/>
                  <a:ea typeface="宋体" pitchFamily="2" charset="-122"/>
                </a:rPr>
                <a:t>  …  </a:t>
              </a:r>
              <a:r>
                <a:rPr lang="en-US" altLang="zh-CN" dirty="0" err="1" smtClean="0">
                  <a:solidFill>
                    <a:srgbClr val="000000"/>
                  </a:solidFill>
                  <a:latin typeface="Times New Roman" pitchFamily="18" charset="0"/>
                  <a:ea typeface="宋体" pitchFamily="2" charset="-122"/>
                </a:rPr>
                <a:t>a</a:t>
              </a:r>
              <a:r>
                <a:rPr lang="en-US" altLang="zh-CN" baseline="-25000" dirty="0" err="1" smtClean="0">
                  <a:solidFill>
                    <a:srgbClr val="000000"/>
                  </a:solidFill>
                  <a:latin typeface="Times New Roman" pitchFamily="18" charset="0"/>
                  <a:ea typeface="宋体" pitchFamily="2" charset="-122"/>
                </a:rPr>
                <a:t>mn</a:t>
              </a:r>
              <a:endParaRPr lang="en-US" altLang="zh-CN" baseline="-25000" dirty="0">
                <a:solidFill>
                  <a:srgbClr val="000000"/>
                </a:solidFill>
                <a:latin typeface="Times New Roman" pitchFamily="18" charset="0"/>
                <a:ea typeface="宋体" pitchFamily="2" charset="-122"/>
              </a:endParaRPr>
            </a:p>
          </p:txBody>
        </p:sp>
        <p:sp>
          <p:nvSpPr>
            <p:cNvPr id="244745" name="AutoShape 9"/>
            <p:cNvSpPr>
              <a:spLocks noChangeArrowheads="1"/>
            </p:cNvSpPr>
            <p:nvPr/>
          </p:nvSpPr>
          <p:spPr bwMode="auto">
            <a:xfrm>
              <a:off x="2592" y="432"/>
              <a:ext cx="2208" cy="1817"/>
            </a:xfrm>
            <a:prstGeom prst="bracketPair">
              <a:avLst>
                <a:gd name="adj" fmla="val 580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grpSp>
      <p:sp>
        <p:nvSpPr>
          <p:cNvPr id="244746" name="Rectangle 10"/>
          <p:cNvSpPr>
            <a:spLocks noChangeArrowheads="1"/>
          </p:cNvSpPr>
          <p:nvPr/>
        </p:nvSpPr>
        <p:spPr bwMode="auto">
          <a:xfrm>
            <a:off x="483338" y="4869160"/>
            <a:ext cx="8139112"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zh-CN" altLang="en-US" sz="2800" dirty="0">
                <a:solidFill>
                  <a:srgbClr val="000000"/>
                </a:solidFill>
                <a:latin typeface="Times New Roman" pitchFamily="18" charset="0"/>
                <a:cs typeface="Times New Roman" panose="02020603050405020304" pitchFamily="18" charset="0"/>
              </a:rPr>
              <a:t>数组元素</a:t>
            </a:r>
            <a:r>
              <a:rPr lang="en-US" altLang="zh-CN" sz="2800" dirty="0">
                <a:solidFill>
                  <a:srgbClr val="000000"/>
                </a:solidFill>
                <a:latin typeface="Times New Roman" pitchFamily="18" charset="0"/>
                <a:cs typeface="Times New Roman" panose="02020603050405020304" pitchFamily="18" charset="0"/>
              </a:rPr>
              <a:t>A[</a:t>
            </a:r>
            <a:r>
              <a:rPr lang="en-US" altLang="zh-CN" sz="2800" dirty="0" err="1">
                <a:solidFill>
                  <a:srgbClr val="000000"/>
                </a:solidFill>
                <a:latin typeface="Times New Roman" pitchFamily="18" charset="0"/>
                <a:cs typeface="Times New Roman" panose="02020603050405020304" pitchFamily="18" charset="0"/>
              </a:rPr>
              <a:t>i</a:t>
            </a:r>
            <a:r>
              <a:rPr lang="en-US" altLang="zh-CN" sz="2800" dirty="0" smtClean="0">
                <a:solidFill>
                  <a:srgbClr val="000000"/>
                </a:solidFill>
                <a:latin typeface="Times New Roman" pitchFamily="18" charset="0"/>
                <a:cs typeface="Times New Roman" panose="02020603050405020304" pitchFamily="18" charset="0"/>
              </a:rPr>
              <a:t>, j</a:t>
            </a:r>
            <a:r>
              <a:rPr lang="en-US" altLang="zh-CN" sz="2800" dirty="0">
                <a:solidFill>
                  <a:srgbClr val="000000"/>
                </a:solidFill>
                <a:latin typeface="Times New Roman" pitchFamily="18" charset="0"/>
                <a:cs typeface="Times New Roman" panose="02020603050405020304" pitchFamily="18" charset="0"/>
              </a:rPr>
              <a:t>]</a:t>
            </a:r>
            <a:r>
              <a:rPr lang="zh-CN" altLang="en-US" sz="2800" dirty="0">
                <a:solidFill>
                  <a:srgbClr val="000000"/>
                </a:solidFill>
                <a:latin typeface="Times New Roman" pitchFamily="18" charset="0"/>
                <a:cs typeface="Times New Roman" panose="02020603050405020304" pitchFamily="18" charset="0"/>
              </a:rPr>
              <a:t>的位置：</a:t>
            </a:r>
          </a:p>
          <a:p>
            <a:pPr marL="342900" indent="-342900">
              <a:spcBef>
                <a:spcPct val="20000"/>
              </a:spcBef>
              <a:buClr>
                <a:srgbClr val="0099CC"/>
              </a:buClr>
              <a:buSzPct val="70000"/>
              <a:buFont typeface="Monotype Sorts" pitchFamily="2" charset="2"/>
              <a:buNone/>
            </a:pPr>
            <a:r>
              <a:rPr lang="zh-CN" altLang="en-US" sz="2800" dirty="0">
                <a:solidFill>
                  <a:srgbClr val="000000"/>
                </a:solidFill>
                <a:latin typeface="Times New Roman" pitchFamily="18" charset="0"/>
                <a:cs typeface="Times New Roman" panose="02020603050405020304" pitchFamily="18" charset="0"/>
              </a:rPr>
              <a:t>    </a:t>
            </a:r>
            <a:r>
              <a:rPr lang="en-US" altLang="zh-CN" sz="2800" dirty="0" smtClean="0">
                <a:solidFill>
                  <a:srgbClr val="000000"/>
                </a:solidFill>
                <a:latin typeface="Times New Roman" pitchFamily="18" charset="0"/>
                <a:cs typeface="Times New Roman" panose="02020603050405020304" pitchFamily="18" charset="0"/>
              </a:rPr>
              <a:t>base + ((</a:t>
            </a:r>
            <a:r>
              <a:rPr lang="en-US" altLang="zh-CN" sz="2800" dirty="0">
                <a:solidFill>
                  <a:srgbClr val="FF0000"/>
                </a:solidFill>
                <a:latin typeface="Times New Roman" pitchFamily="18" charset="0"/>
                <a:cs typeface="Times New Roman" panose="02020603050405020304" pitchFamily="18" charset="0"/>
              </a:rPr>
              <a:t>i</a:t>
            </a:r>
            <a:r>
              <a:rPr lang="en-US" altLang="zh-CN" sz="2800" dirty="0">
                <a:solidFill>
                  <a:srgbClr val="000000"/>
                </a:solidFill>
                <a:latin typeface="Times New Roman" pitchFamily="18" charset="0"/>
                <a:cs typeface="Times New Roman" panose="02020603050405020304" pitchFamily="18" charset="0"/>
              </a:rPr>
              <a:t>-low</a:t>
            </a:r>
            <a:r>
              <a:rPr lang="en-US" altLang="zh-CN" sz="2800" baseline="-25000" dirty="0">
                <a:solidFill>
                  <a:srgbClr val="000000"/>
                </a:solidFill>
                <a:latin typeface="Times New Roman" pitchFamily="18" charset="0"/>
                <a:cs typeface="Times New Roman" panose="02020603050405020304" pitchFamily="18" charset="0"/>
              </a:rPr>
              <a:t>1</a:t>
            </a:r>
            <a:r>
              <a:rPr lang="en-US" altLang="zh-CN" sz="2800" dirty="0">
                <a:solidFill>
                  <a:srgbClr val="000000"/>
                </a:solidFill>
                <a:latin typeface="Times New Roman" pitchFamily="18" charset="0"/>
                <a:cs typeface="Times New Roman" panose="02020603050405020304" pitchFamily="18" charset="0"/>
              </a:rPr>
              <a:t>) </a:t>
            </a:r>
            <a:r>
              <a:rPr lang="en-US" altLang="zh-CN" sz="2800" dirty="0">
                <a:solidFill>
                  <a:srgbClr val="000000"/>
                </a:solidFill>
                <a:latin typeface="Times New Roman" pitchFamily="18" charset="0"/>
                <a:cs typeface="Times New Roman" panose="02020603050405020304" pitchFamily="18" charset="0"/>
                <a:sym typeface="Symbol" pitchFamily="18" charset="2"/>
              </a:rPr>
              <a:t> </a:t>
            </a:r>
            <a:r>
              <a:rPr lang="en-US" altLang="zh-CN" sz="2800" dirty="0" smtClean="0">
                <a:solidFill>
                  <a:srgbClr val="000000"/>
                </a:solidFill>
                <a:latin typeface="Times New Roman" pitchFamily="18" charset="0"/>
                <a:cs typeface="Times New Roman" panose="02020603050405020304" pitchFamily="18" charset="0"/>
              </a:rPr>
              <a:t>n </a:t>
            </a:r>
            <a:r>
              <a:rPr lang="en-US" altLang="zh-CN" sz="2800" dirty="0" smtClean="0">
                <a:solidFill>
                  <a:srgbClr val="000000"/>
                </a:solidFill>
                <a:latin typeface="Times New Roman" pitchFamily="18" charset="0"/>
                <a:cs typeface="Times New Roman" panose="02020603050405020304" pitchFamily="18" charset="0"/>
                <a:sym typeface="Symbol" pitchFamily="18" charset="2"/>
              </a:rPr>
              <a:t>+ (</a:t>
            </a:r>
            <a:r>
              <a:rPr lang="en-US" altLang="zh-CN" sz="2800" dirty="0">
                <a:solidFill>
                  <a:srgbClr val="FF0000"/>
                </a:solidFill>
                <a:latin typeface="Times New Roman" pitchFamily="18" charset="0"/>
                <a:cs typeface="Times New Roman" panose="02020603050405020304" pitchFamily="18" charset="0"/>
                <a:sym typeface="Symbol" pitchFamily="18" charset="2"/>
              </a:rPr>
              <a:t>j</a:t>
            </a:r>
            <a:r>
              <a:rPr lang="en-US" altLang="zh-CN" sz="2800" dirty="0">
                <a:solidFill>
                  <a:srgbClr val="000000"/>
                </a:solidFill>
                <a:latin typeface="Times New Roman" pitchFamily="18" charset="0"/>
                <a:cs typeface="Times New Roman" panose="02020603050405020304" pitchFamily="18" charset="0"/>
                <a:sym typeface="Symbol" pitchFamily="18" charset="2"/>
              </a:rPr>
              <a:t>-</a:t>
            </a:r>
            <a:r>
              <a:rPr lang="en-US" altLang="zh-CN" sz="2800" dirty="0">
                <a:solidFill>
                  <a:srgbClr val="000000"/>
                </a:solidFill>
                <a:latin typeface="Times New Roman" pitchFamily="18" charset="0"/>
                <a:cs typeface="Times New Roman" panose="02020603050405020304" pitchFamily="18" charset="0"/>
              </a:rPr>
              <a:t>low</a:t>
            </a:r>
            <a:r>
              <a:rPr lang="en-US" altLang="zh-CN" sz="2800" baseline="-25000" dirty="0">
                <a:solidFill>
                  <a:srgbClr val="000000"/>
                </a:solidFill>
                <a:latin typeface="Times New Roman" pitchFamily="18" charset="0"/>
                <a:cs typeface="Times New Roman" panose="02020603050405020304" pitchFamily="18" charset="0"/>
              </a:rPr>
              <a:t>2</a:t>
            </a:r>
            <a:r>
              <a:rPr lang="en-US" altLang="zh-CN" sz="2800" dirty="0" smtClean="0">
                <a:solidFill>
                  <a:srgbClr val="000000"/>
                </a:solidFill>
                <a:latin typeface="Times New Roman" pitchFamily="18" charset="0"/>
                <a:cs typeface="Times New Roman" panose="02020603050405020304" pitchFamily="18" charset="0"/>
                <a:sym typeface="Symbol" pitchFamily="18" charset="2"/>
              </a:rPr>
              <a:t>))  w</a:t>
            </a:r>
            <a:endParaRPr lang="en-US" altLang="zh-CN" sz="2800" dirty="0">
              <a:solidFill>
                <a:srgbClr val="000000"/>
              </a:solidFill>
              <a:latin typeface="Times New Roman" pitchFamily="18" charset="0"/>
              <a:cs typeface="Times New Roman" panose="02020603050405020304" pitchFamily="18" charset="0"/>
              <a:sym typeface="Symbol" pitchFamily="18" charset="2"/>
            </a:endParaRPr>
          </a:p>
          <a:p>
            <a:pPr marL="342900" indent="-342900">
              <a:spcBef>
                <a:spcPct val="20000"/>
              </a:spcBef>
              <a:buClr>
                <a:srgbClr val="0099CC"/>
              </a:buClr>
              <a:buSzPct val="70000"/>
              <a:buFont typeface="Monotype Sorts" pitchFamily="2" charset="2"/>
              <a:buNone/>
            </a:pPr>
            <a:r>
              <a:rPr lang="en-US" altLang="zh-CN" sz="2800" dirty="0" smtClean="0">
                <a:solidFill>
                  <a:srgbClr val="000000"/>
                </a:solidFill>
                <a:latin typeface="Times New Roman" pitchFamily="18" charset="0"/>
                <a:cs typeface="Times New Roman" panose="02020603050405020304" pitchFamily="18" charset="0"/>
                <a:sym typeface="Symbol" pitchFamily="18" charset="2"/>
              </a:rPr>
              <a:t>= (</a:t>
            </a:r>
            <a:r>
              <a:rPr lang="en-US" altLang="zh-CN" sz="2800" dirty="0" err="1">
                <a:solidFill>
                  <a:srgbClr val="FF0000"/>
                </a:solidFill>
                <a:latin typeface="Times New Roman" pitchFamily="18" charset="0"/>
                <a:cs typeface="Times New Roman" panose="02020603050405020304" pitchFamily="18" charset="0"/>
                <a:sym typeface="Symbol" pitchFamily="18" charset="2"/>
              </a:rPr>
              <a:t>i</a:t>
            </a:r>
            <a:r>
              <a:rPr lang="en-US" altLang="zh-CN" sz="2800" dirty="0" err="1">
                <a:solidFill>
                  <a:srgbClr val="000000"/>
                </a:solidFill>
                <a:latin typeface="Times New Roman" pitchFamily="18" charset="0"/>
                <a:cs typeface="Times New Roman" panose="02020603050405020304" pitchFamily="18" charset="0"/>
                <a:sym typeface="Symbol" pitchFamily="18" charset="2"/>
              </a:rPr>
              <a:t></a:t>
            </a:r>
            <a:r>
              <a:rPr lang="en-US" altLang="zh-CN" sz="2800" dirty="0" err="1" smtClean="0">
                <a:solidFill>
                  <a:srgbClr val="000000"/>
                </a:solidFill>
                <a:latin typeface="Times New Roman" pitchFamily="18" charset="0"/>
                <a:cs typeface="Times New Roman" panose="02020603050405020304" pitchFamily="18" charset="0"/>
                <a:sym typeface="Symbol" pitchFamily="18" charset="2"/>
              </a:rPr>
              <a:t>n+</a:t>
            </a:r>
            <a:r>
              <a:rPr lang="en-US" altLang="zh-CN" sz="2800" dirty="0" err="1" smtClean="0">
                <a:solidFill>
                  <a:srgbClr val="FF0000"/>
                </a:solidFill>
                <a:latin typeface="Times New Roman" pitchFamily="18" charset="0"/>
                <a:cs typeface="Times New Roman" panose="02020603050405020304" pitchFamily="18" charset="0"/>
                <a:sym typeface="Symbol" pitchFamily="18" charset="2"/>
              </a:rPr>
              <a:t>j</a:t>
            </a:r>
            <a:r>
              <a:rPr lang="en-US" altLang="zh-CN" sz="2800" dirty="0">
                <a:solidFill>
                  <a:srgbClr val="000000"/>
                </a:solidFill>
                <a:latin typeface="Times New Roman" pitchFamily="18" charset="0"/>
                <a:cs typeface="Times New Roman" panose="02020603050405020304" pitchFamily="18" charset="0"/>
                <a:sym typeface="Symbol" pitchFamily="18" charset="2"/>
              </a:rPr>
              <a:t>)</a:t>
            </a:r>
            <a:r>
              <a:rPr lang="en-US" altLang="zh-CN" sz="2800" dirty="0" smtClean="0">
                <a:solidFill>
                  <a:srgbClr val="000000"/>
                </a:solidFill>
                <a:latin typeface="Times New Roman" pitchFamily="18" charset="0"/>
                <a:cs typeface="Times New Roman" panose="02020603050405020304" pitchFamily="18" charset="0"/>
                <a:sym typeface="Symbol" pitchFamily="18" charset="2"/>
              </a:rPr>
              <a:t>w + base - (</a:t>
            </a:r>
            <a:r>
              <a:rPr lang="en-US" altLang="zh-CN" sz="2800" dirty="0">
                <a:solidFill>
                  <a:srgbClr val="000000"/>
                </a:solidFill>
                <a:latin typeface="Times New Roman" pitchFamily="18" charset="0"/>
                <a:cs typeface="Times New Roman" panose="02020603050405020304" pitchFamily="18" charset="0"/>
                <a:sym typeface="Symbol" pitchFamily="18" charset="2"/>
              </a:rPr>
              <a:t>low</a:t>
            </a:r>
            <a:r>
              <a:rPr lang="en-US" altLang="zh-CN" sz="2800" baseline="-25000" dirty="0">
                <a:solidFill>
                  <a:srgbClr val="000000"/>
                </a:solidFill>
                <a:latin typeface="Times New Roman" pitchFamily="18" charset="0"/>
                <a:cs typeface="Times New Roman" panose="02020603050405020304" pitchFamily="18" charset="0"/>
                <a:sym typeface="Symbol" pitchFamily="18" charset="2"/>
              </a:rPr>
              <a:t>1</a:t>
            </a:r>
            <a:r>
              <a:rPr lang="en-US" altLang="zh-CN" sz="2800" dirty="0">
                <a:solidFill>
                  <a:srgbClr val="000000"/>
                </a:solidFill>
                <a:latin typeface="Times New Roman" pitchFamily="18" charset="0"/>
                <a:cs typeface="Times New Roman" panose="02020603050405020304" pitchFamily="18" charset="0"/>
                <a:sym typeface="Symbol" pitchFamily="18" charset="2"/>
              </a:rPr>
              <a:t></a:t>
            </a:r>
            <a:r>
              <a:rPr lang="en-US" altLang="zh-CN" sz="2800" dirty="0" smtClean="0">
                <a:solidFill>
                  <a:srgbClr val="000000"/>
                </a:solidFill>
                <a:latin typeface="Times New Roman" pitchFamily="18" charset="0"/>
                <a:cs typeface="Times New Roman" panose="02020603050405020304" pitchFamily="18" charset="0"/>
                <a:sym typeface="Symbol" pitchFamily="18" charset="2"/>
              </a:rPr>
              <a:t>n+low</a:t>
            </a:r>
            <a:r>
              <a:rPr lang="en-US" altLang="zh-CN" sz="2800" baseline="-25000" dirty="0" smtClean="0">
                <a:solidFill>
                  <a:srgbClr val="000000"/>
                </a:solidFill>
                <a:latin typeface="Times New Roman" pitchFamily="18" charset="0"/>
                <a:cs typeface="Times New Roman" panose="02020603050405020304" pitchFamily="18" charset="0"/>
                <a:sym typeface="Symbol" pitchFamily="18" charset="2"/>
              </a:rPr>
              <a:t>2</a:t>
            </a:r>
            <a:r>
              <a:rPr lang="en-US" altLang="zh-CN" sz="2800" dirty="0">
                <a:solidFill>
                  <a:srgbClr val="000000"/>
                </a:solidFill>
                <a:latin typeface="Times New Roman" pitchFamily="18" charset="0"/>
                <a:cs typeface="Times New Roman" panose="02020603050405020304" pitchFamily="18" charset="0"/>
                <a:sym typeface="Symbol" pitchFamily="18" charset="2"/>
              </a:rPr>
              <a:t>)w</a:t>
            </a:r>
          </a:p>
        </p:txBody>
      </p:sp>
      <p:sp>
        <p:nvSpPr>
          <p:cNvPr id="12" name="Rectangle 3"/>
          <p:cNvSpPr>
            <a:spLocks noGrp="1" noChangeArrowheads="1"/>
          </p:cNvSpPr>
          <p:nvPr>
            <p:ph type="title"/>
          </p:nvPr>
        </p:nvSpPr>
        <p:spPr>
          <a:xfrm>
            <a:off x="304800" y="152400"/>
            <a:ext cx="8610600" cy="614363"/>
          </a:xfrm>
        </p:spPr>
        <p:txBody>
          <a:bodyPr/>
          <a:lstStyle/>
          <a:p>
            <a:pPr marL="342900" indent="-342900">
              <a:spcBef>
                <a:spcPct val="20000"/>
              </a:spcBef>
            </a:pPr>
            <a:r>
              <a:rPr lang="zh-CN" altLang="en-US" sz="3600" dirty="0" smtClean="0">
                <a:latin typeface="宋体" pitchFamily="2" charset="-122"/>
              </a:rPr>
              <a:t>二维数组</a:t>
            </a:r>
            <a:r>
              <a:rPr lang="en-US" altLang="zh-CN" sz="3600" dirty="0" smtClean="0">
                <a:latin typeface="宋体" pitchFamily="2" charset="-122"/>
              </a:rPr>
              <a:t>--A[</a:t>
            </a:r>
            <a:r>
              <a:rPr lang="en-US" altLang="zh-CN" sz="3600" dirty="0" err="1" smtClean="0">
                <a:latin typeface="宋体" pitchFamily="2" charset="-122"/>
              </a:rPr>
              <a:t>i,j</a:t>
            </a:r>
            <a:r>
              <a:rPr lang="en-US" altLang="zh-CN" sz="3600" dirty="0" smtClean="0">
                <a:latin typeface="宋体" pitchFamily="2" charset="-122"/>
              </a:rPr>
              <a:t>]</a:t>
            </a:r>
            <a:r>
              <a:rPr lang="zh-CN" altLang="en-US" sz="3600" dirty="0" smtClean="0">
                <a:latin typeface="宋体" pitchFamily="2" charset="-122"/>
              </a:rPr>
              <a:t>的地址</a:t>
            </a:r>
            <a:endParaRPr lang="en-US" altLang="zh-CN" sz="3600" dirty="0">
              <a:latin typeface="宋体" pitchFamily="2" charset="-122"/>
            </a:endParaRPr>
          </a:p>
        </p:txBody>
      </p:sp>
      <p:sp>
        <p:nvSpPr>
          <p:cNvPr id="2" name="矩形 1"/>
          <p:cNvSpPr/>
          <p:nvPr/>
        </p:nvSpPr>
        <p:spPr bwMode="auto">
          <a:xfrm>
            <a:off x="341530" y="1759726"/>
            <a:ext cx="3780420" cy="1442244"/>
          </a:xfrm>
          <a:prstGeom prst="rect">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14" name="矩形 13"/>
          <p:cNvSpPr/>
          <p:nvPr/>
        </p:nvSpPr>
        <p:spPr bwMode="auto">
          <a:xfrm>
            <a:off x="341530" y="3261025"/>
            <a:ext cx="1968979" cy="438006"/>
          </a:xfrm>
          <a:prstGeom prst="rect">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Tree>
    <p:extLst>
      <p:ext uri="{BB962C8B-B14F-4D97-AF65-F5344CB8AC3E}">
        <p14:creationId xmlns:p14="http://schemas.microsoft.com/office/powerpoint/2010/main" val="17269406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4743"/>
                                        </p:tgtEl>
                                        <p:attrNameLst>
                                          <p:attrName>style.visibility</p:attrName>
                                        </p:attrNameLst>
                                      </p:cBhvr>
                                      <p:to>
                                        <p:strVal val="visible"/>
                                      </p:to>
                                    </p:set>
                                    <p:animEffect transition="in" filter="wipe(up)">
                                      <p:cBhvr>
                                        <p:cTn id="7" dur="500"/>
                                        <p:tgtEl>
                                          <p:spTgt spid="2447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41">
                                            <p:txEl>
                                              <p:pRg st="0" end="0"/>
                                            </p:txEl>
                                          </p:spTgt>
                                        </p:tgtEl>
                                        <p:attrNameLst>
                                          <p:attrName>style.visibility</p:attrName>
                                        </p:attrNameLst>
                                      </p:cBhvr>
                                      <p:to>
                                        <p:strVal val="visible"/>
                                      </p:to>
                                    </p:set>
                                    <p:animEffect transition="in" filter="wipe(up)">
                                      <p:cBhvr>
                                        <p:cTn id="12" dur="500"/>
                                        <p:tgtEl>
                                          <p:spTgt spid="24474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44741">
                                            <p:txEl>
                                              <p:pRg st="1" end="1"/>
                                            </p:txEl>
                                          </p:spTgt>
                                        </p:tgtEl>
                                        <p:attrNameLst>
                                          <p:attrName>style.visibility</p:attrName>
                                        </p:attrNameLst>
                                      </p:cBhvr>
                                      <p:to>
                                        <p:strVal val="visible"/>
                                      </p:to>
                                    </p:set>
                                    <p:animEffect transition="in" filter="wipe(up)">
                                      <p:cBhvr>
                                        <p:cTn id="15" dur="500"/>
                                        <p:tgtEl>
                                          <p:spTgt spid="244741">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4741">
                                            <p:txEl>
                                              <p:pRg st="2" end="2"/>
                                            </p:txEl>
                                          </p:spTgt>
                                        </p:tgtEl>
                                        <p:attrNameLst>
                                          <p:attrName>style.visibility</p:attrName>
                                        </p:attrNameLst>
                                      </p:cBhvr>
                                      <p:to>
                                        <p:strVal val="visible"/>
                                      </p:to>
                                    </p:set>
                                    <p:animEffect transition="in" filter="wipe(up)">
                                      <p:cBhvr>
                                        <p:cTn id="18" dur="500"/>
                                        <p:tgtEl>
                                          <p:spTgt spid="24474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44739"/>
                                        </p:tgtEl>
                                        <p:attrNameLst>
                                          <p:attrName>style.visibility</p:attrName>
                                        </p:attrNameLst>
                                      </p:cBhvr>
                                      <p:to>
                                        <p:strVal val="visible"/>
                                      </p:to>
                                    </p:set>
                                    <p:animEffect transition="in" filter="box(out)">
                                      <p:cBhvr>
                                        <p:cTn id="23" dur="500"/>
                                        <p:tgtEl>
                                          <p:spTgt spid="2447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4742">
                                            <p:txEl>
                                              <p:pRg st="0" end="0"/>
                                            </p:txEl>
                                          </p:spTgt>
                                        </p:tgtEl>
                                        <p:attrNameLst>
                                          <p:attrName>style.visibility</p:attrName>
                                        </p:attrNameLst>
                                      </p:cBhvr>
                                      <p:to>
                                        <p:strVal val="visible"/>
                                      </p:to>
                                    </p:set>
                                    <p:animEffect transition="in" filter="wipe(left)">
                                      <p:cBhvr>
                                        <p:cTn id="28" dur="500"/>
                                        <p:tgtEl>
                                          <p:spTgt spid="244742">
                                            <p:txEl>
                                              <p:pRg st="0" end="0"/>
                                            </p:txEl>
                                          </p:spTgt>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44742">
                                            <p:txEl>
                                              <p:pRg st="1" end="1"/>
                                            </p:txEl>
                                          </p:spTgt>
                                        </p:tgtEl>
                                        <p:attrNameLst>
                                          <p:attrName>style.visibility</p:attrName>
                                        </p:attrNameLst>
                                      </p:cBhvr>
                                      <p:to>
                                        <p:strVal val="visible"/>
                                      </p:to>
                                    </p:set>
                                    <p:animEffect transition="in" filter="wipe(left)">
                                      <p:cBhvr>
                                        <p:cTn id="32" dur="500"/>
                                        <p:tgtEl>
                                          <p:spTgt spid="24474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4742">
                                            <p:txEl>
                                              <p:pRg st="2" end="2"/>
                                            </p:txEl>
                                          </p:spTgt>
                                        </p:tgtEl>
                                        <p:attrNameLst>
                                          <p:attrName>style.visibility</p:attrName>
                                        </p:attrNameLst>
                                      </p:cBhvr>
                                      <p:to>
                                        <p:strVal val="visible"/>
                                      </p:to>
                                    </p:set>
                                    <p:animEffect transition="in" filter="wipe(left)">
                                      <p:cBhvr>
                                        <p:cTn id="37" dur="500"/>
                                        <p:tgtEl>
                                          <p:spTgt spid="244742">
                                            <p:txEl>
                                              <p:pRg st="2" end="2"/>
                                            </p:txEl>
                                          </p:spTgt>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44742">
                                            <p:txEl>
                                              <p:pRg st="3" end="3"/>
                                            </p:txEl>
                                          </p:spTgt>
                                        </p:tgtEl>
                                        <p:attrNameLst>
                                          <p:attrName>style.visibility</p:attrName>
                                        </p:attrNameLst>
                                      </p:cBhvr>
                                      <p:to>
                                        <p:strVal val="visible"/>
                                      </p:to>
                                    </p:set>
                                    <p:animEffect transition="in" filter="wipe(left)">
                                      <p:cBhvr>
                                        <p:cTn id="41" dur="500"/>
                                        <p:tgtEl>
                                          <p:spTgt spid="24474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4746">
                                            <p:txEl>
                                              <p:pRg st="0" end="0"/>
                                            </p:txEl>
                                          </p:spTgt>
                                        </p:tgtEl>
                                        <p:attrNameLst>
                                          <p:attrName>style.visibility</p:attrName>
                                        </p:attrNameLst>
                                      </p:cBhvr>
                                      <p:to>
                                        <p:strVal val="visible"/>
                                      </p:to>
                                    </p:set>
                                    <p:animEffect transition="in" filter="wipe(left)">
                                      <p:cBhvr>
                                        <p:cTn id="46" dur="500"/>
                                        <p:tgtEl>
                                          <p:spTgt spid="24474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44746">
                                            <p:txEl>
                                              <p:pRg st="1" end="1"/>
                                            </p:txEl>
                                          </p:spTgt>
                                        </p:tgtEl>
                                        <p:attrNameLst>
                                          <p:attrName>style.visibility</p:attrName>
                                        </p:attrNameLst>
                                      </p:cBhvr>
                                      <p:to>
                                        <p:strVal val="visible"/>
                                      </p:to>
                                    </p:set>
                                    <p:animEffect transition="in" filter="wipe(left)">
                                      <p:cBhvr>
                                        <p:cTn id="61" dur="500"/>
                                        <p:tgtEl>
                                          <p:spTgt spid="244746">
                                            <p:txEl>
                                              <p:pRg st="1" end="1"/>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44746">
                                            <p:txEl>
                                              <p:pRg st="2" end="2"/>
                                            </p:txEl>
                                          </p:spTgt>
                                        </p:tgtEl>
                                        <p:attrNameLst>
                                          <p:attrName>style.visibility</p:attrName>
                                        </p:attrNameLst>
                                      </p:cBhvr>
                                      <p:to>
                                        <p:strVal val="visible"/>
                                      </p:to>
                                    </p:set>
                                    <p:animEffect transition="in" filter="wipe(left)">
                                      <p:cBhvr>
                                        <p:cTn id="66" dur="500"/>
                                        <p:tgtEl>
                                          <p:spTgt spid="244746">
                                            <p:txEl>
                                              <p:pRg st="2" end="2"/>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44738"/>
                                        </p:tgtEl>
                                        <p:attrNameLst>
                                          <p:attrName>style.visibility</p:attrName>
                                        </p:attrNameLst>
                                      </p:cBhvr>
                                      <p:to>
                                        <p:strVal val="visible"/>
                                      </p:to>
                                    </p:set>
                                    <p:animEffect transition="in" filter="box(out)">
                                      <p:cBhvr>
                                        <p:cTn id="71" dur="500"/>
                                        <p:tgtEl>
                                          <p:spTgt spid="244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nimBg="1"/>
      <p:bldP spid="244739" grpId="0" animBg="1"/>
      <p:bldP spid="244741" grpId="0" build="p" autoUpdateAnimBg="0"/>
      <p:bldP spid="244742" grpId="0" build="p" autoUpdateAnimBg="0"/>
      <p:bldP spid="244746" grpId="0" build="p" autoUpdateAnimBg="0"/>
      <p:bldP spid="2" grpId="0" animBg="1"/>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B438B605-714A-4726-8EE8-361561C7CF63}" type="slidenum">
              <a:rPr lang="en-US" altLang="zh-CN">
                <a:solidFill>
                  <a:srgbClr val="000000"/>
                </a:solidFill>
              </a:rPr>
              <a:pPr/>
              <a:t>97</a:t>
            </a:fld>
            <a:endParaRPr lang="en-US" altLang="zh-CN">
              <a:solidFill>
                <a:srgbClr val="000000"/>
              </a:solidFill>
            </a:endParaRPr>
          </a:p>
        </p:txBody>
      </p:sp>
      <p:sp>
        <p:nvSpPr>
          <p:cNvPr id="246786" name="Rectangle 2"/>
          <p:cNvSpPr>
            <a:spLocks noChangeArrowheads="1"/>
          </p:cNvSpPr>
          <p:nvPr/>
        </p:nvSpPr>
        <p:spPr bwMode="auto">
          <a:xfrm>
            <a:off x="1981200" y="2933945"/>
            <a:ext cx="2413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6787" name="Rectangle 3"/>
          <p:cNvSpPr>
            <a:spLocks noChangeArrowheads="1"/>
          </p:cNvSpPr>
          <p:nvPr/>
        </p:nvSpPr>
        <p:spPr bwMode="auto">
          <a:xfrm>
            <a:off x="1981200" y="2933945"/>
            <a:ext cx="1123950" cy="381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6788" name="Rectangle 4"/>
          <p:cNvSpPr>
            <a:spLocks noChangeArrowheads="1"/>
          </p:cNvSpPr>
          <p:nvPr/>
        </p:nvSpPr>
        <p:spPr bwMode="auto">
          <a:xfrm>
            <a:off x="1981200" y="2933945"/>
            <a:ext cx="2008188"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6789" name="Rectangle 5"/>
          <p:cNvSpPr>
            <a:spLocks noChangeArrowheads="1"/>
          </p:cNvSpPr>
          <p:nvPr/>
        </p:nvSpPr>
        <p:spPr bwMode="auto">
          <a:xfrm>
            <a:off x="1981200" y="2933945"/>
            <a:ext cx="3454400" cy="381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6790" name="Rectangle 6"/>
          <p:cNvSpPr>
            <a:spLocks noChangeArrowheads="1"/>
          </p:cNvSpPr>
          <p:nvPr/>
        </p:nvSpPr>
        <p:spPr bwMode="auto">
          <a:xfrm>
            <a:off x="2133600" y="3314945"/>
            <a:ext cx="6326188"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sp>
        <p:nvSpPr>
          <p:cNvPr id="246791" name="Rectangle 7"/>
          <p:cNvSpPr>
            <a:spLocks noGrp="1" noChangeArrowheads="1"/>
          </p:cNvSpPr>
          <p:nvPr>
            <p:ph type="body" idx="1"/>
          </p:nvPr>
        </p:nvSpPr>
        <p:spPr>
          <a:xfrm>
            <a:off x="587375" y="1114890"/>
            <a:ext cx="8305800" cy="3124200"/>
          </a:xfrm>
        </p:spPr>
        <p:txBody>
          <a:bodyPr/>
          <a:lstStyle/>
          <a:p>
            <a:pPr>
              <a:buFont typeface="Monotype Sorts" pitchFamily="2" charset="2"/>
              <a:buNone/>
            </a:pPr>
            <a:r>
              <a:rPr lang="zh-CN" altLang="en-US" sz="2400" dirty="0">
                <a:latin typeface="Times New Roman" panose="02020603050405020304" pitchFamily="18" charset="0"/>
                <a:cs typeface="Times New Roman" panose="02020603050405020304" pitchFamily="18" charset="0"/>
              </a:rPr>
              <a:t>每维的下界：</a:t>
            </a:r>
            <a:r>
              <a:rPr lang="en-US" altLang="zh-CN" sz="2400" dirty="0">
                <a:latin typeface="Times New Roman" panose="02020603050405020304" pitchFamily="18" charset="0"/>
                <a:cs typeface="Times New Roman" panose="02020603050405020304" pitchFamily="18" charset="0"/>
              </a:rPr>
              <a:t>low</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low</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low</a:t>
            </a:r>
            <a:r>
              <a:rPr lang="en-US" altLang="zh-CN" sz="2400" baseline="-25000" dirty="0" err="1">
                <a:latin typeface="Times New Roman" panose="02020603050405020304" pitchFamily="18" charset="0"/>
                <a:cs typeface="Times New Roman" panose="02020603050405020304" pitchFamily="18" charset="0"/>
              </a:rPr>
              <a:t>k</a:t>
            </a:r>
            <a:endParaRPr lang="en-US" altLang="zh-CN" sz="2400" dirty="0">
              <a:latin typeface="Times New Roman" panose="02020603050405020304" pitchFamily="18" charset="0"/>
              <a:cs typeface="Times New Roman" panose="02020603050405020304" pitchFamily="18" charset="0"/>
            </a:endParaRPr>
          </a:p>
          <a:p>
            <a:pPr>
              <a:buFont typeface="Monotype Sorts" pitchFamily="2" charset="2"/>
              <a:buNone/>
            </a:pPr>
            <a:r>
              <a:rPr lang="zh-CN" altLang="en-US" sz="2400" dirty="0">
                <a:latin typeface="Times New Roman" panose="02020603050405020304" pitchFamily="18" charset="0"/>
                <a:cs typeface="Times New Roman" panose="02020603050405020304" pitchFamily="18" charset="0"/>
              </a:rPr>
              <a:t>每维的长度：</a:t>
            </a:r>
            <a:r>
              <a:rPr lang="en-US" altLang="zh-CN" sz="2400" dirty="0">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a:t>
            </a:r>
            <a:r>
              <a:rPr lang="en-US" altLang="zh-CN" sz="2400" baseline="-25000" dirty="0" err="1">
                <a:latin typeface="Times New Roman" panose="02020603050405020304" pitchFamily="18" charset="0"/>
                <a:cs typeface="Times New Roman" panose="02020603050405020304" pitchFamily="18" charset="0"/>
              </a:rPr>
              <a:t>k</a:t>
            </a:r>
            <a:endParaRPr lang="en-US" altLang="zh-CN" sz="2400" dirty="0">
              <a:latin typeface="Times New Roman" panose="02020603050405020304" pitchFamily="18" charset="0"/>
              <a:cs typeface="Times New Roman" panose="02020603050405020304" pitchFamily="18" charset="0"/>
            </a:endParaRPr>
          </a:p>
          <a:p>
            <a:pPr>
              <a:buFont typeface="Monotype Sorts" pitchFamily="2" charset="2"/>
              <a:buNone/>
            </a:pPr>
            <a:r>
              <a:rPr lang="zh-CN" altLang="en-US" sz="2400" dirty="0">
                <a:latin typeface="Times New Roman" panose="02020603050405020304" pitchFamily="18" charset="0"/>
                <a:cs typeface="Times New Roman" panose="02020603050405020304" pitchFamily="18" charset="0"/>
              </a:rPr>
              <a:t>存储方式：按行存放</a:t>
            </a:r>
          </a:p>
          <a:p>
            <a:pPr>
              <a:buFont typeface="Monotype Sorts" pitchFamily="2" charset="2"/>
              <a:buNone/>
            </a:pPr>
            <a:r>
              <a:rPr lang="zh-CN" altLang="en-US" sz="2400" dirty="0">
                <a:latin typeface="Times New Roman" panose="02020603050405020304" pitchFamily="18" charset="0"/>
                <a:cs typeface="Times New Roman" panose="02020603050405020304" pitchFamily="18" charset="0"/>
              </a:rPr>
              <a:t>数组元素</a:t>
            </a:r>
            <a:r>
              <a:rPr lang="en-US" altLang="zh-CN" sz="2400" dirty="0">
                <a:latin typeface="Times New Roman" panose="02020603050405020304" pitchFamily="18" charset="0"/>
                <a:cs typeface="Times New Roman" panose="02020603050405020304" pitchFamily="18" charset="0"/>
              </a:rPr>
              <a:t>A[i</a:t>
            </a:r>
            <a:r>
              <a:rPr lang="en-US" altLang="zh-CN" sz="2400" baseline="-250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i</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 </a:t>
            </a:r>
            <a:r>
              <a:rPr lang="en-US" altLang="zh-CN" sz="2400" dirty="0" err="1" smtClean="0">
                <a:latin typeface="Times New Roman" panose="02020603050405020304" pitchFamily="18" charset="0"/>
                <a:cs typeface="Times New Roman" panose="02020603050405020304" pitchFamily="18" charset="0"/>
              </a:rPr>
              <a:t>i</a:t>
            </a:r>
            <a:r>
              <a:rPr lang="en-US" altLang="zh-CN" sz="2400" baseline="-25000" dirty="0" err="1" smtClean="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的位置：</a:t>
            </a:r>
          </a:p>
          <a:p>
            <a:pPr lvl="1" algn="just">
              <a:buFontTx/>
              <a:buNone/>
            </a:pPr>
            <a:r>
              <a:rPr lang="en-US" altLang="zh-CN" dirty="0">
                <a:latin typeface="Times New Roman" pitchFamily="18" charset="0"/>
                <a:ea typeface="宋体" pitchFamily="2" charset="-122"/>
                <a:cs typeface="Times New Roman" panose="02020603050405020304" pitchFamily="18" charset="0"/>
              </a:rPr>
              <a:t>( (…( (i</a:t>
            </a:r>
            <a:r>
              <a:rPr lang="en-US" altLang="zh-CN" baseline="-25000" dirty="0">
                <a:latin typeface="Times New Roman" pitchFamily="18" charset="0"/>
                <a:ea typeface="宋体" pitchFamily="2" charset="-122"/>
                <a:cs typeface="Times New Roman" panose="02020603050405020304" pitchFamily="18" charset="0"/>
              </a:rPr>
              <a:t>1</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a:latin typeface="Times New Roman" pitchFamily="18" charset="0"/>
                <a:ea typeface="宋体" pitchFamily="2" charset="-122"/>
                <a:cs typeface="Times New Roman" panose="02020603050405020304" pitchFamily="18" charset="0"/>
              </a:rPr>
              <a:t>n</a:t>
            </a:r>
            <a:r>
              <a:rPr lang="en-US" altLang="zh-CN" baseline="-25000" dirty="0">
                <a:latin typeface="Times New Roman" pitchFamily="18" charset="0"/>
                <a:ea typeface="宋体" pitchFamily="2" charset="-122"/>
                <a:cs typeface="Times New Roman" panose="02020603050405020304" pitchFamily="18" charset="0"/>
              </a:rPr>
              <a:t>2</a:t>
            </a:r>
            <a:r>
              <a:rPr lang="en-US" altLang="zh-CN" dirty="0">
                <a:latin typeface="Times New Roman" pitchFamily="18" charset="0"/>
                <a:ea typeface="宋体" pitchFamily="2" charset="-122"/>
                <a:cs typeface="Times New Roman" panose="02020603050405020304" pitchFamily="18" charset="0"/>
              </a:rPr>
              <a:t>+i</a:t>
            </a:r>
            <a:r>
              <a:rPr lang="en-US" altLang="zh-CN" baseline="-25000" dirty="0">
                <a:latin typeface="Times New Roman" pitchFamily="18" charset="0"/>
                <a:ea typeface="宋体" pitchFamily="2" charset="-122"/>
                <a:cs typeface="Times New Roman" panose="02020603050405020304" pitchFamily="18" charset="0"/>
              </a:rPr>
              <a:t>2</a:t>
            </a:r>
            <a:r>
              <a:rPr lang="en-US" altLang="zh-CN" dirty="0">
                <a:latin typeface="Times New Roman" pitchFamily="18" charset="0"/>
                <a:ea typeface="宋体" pitchFamily="2" charset="-122"/>
                <a:cs typeface="Times New Roman" panose="02020603050405020304" pitchFamily="18" charset="0"/>
              </a:rPr>
              <a:t>)</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a:latin typeface="Times New Roman" pitchFamily="18" charset="0"/>
                <a:ea typeface="宋体" pitchFamily="2" charset="-122"/>
                <a:cs typeface="Times New Roman" panose="02020603050405020304" pitchFamily="18" charset="0"/>
              </a:rPr>
              <a:t>n</a:t>
            </a:r>
            <a:r>
              <a:rPr lang="en-US" altLang="zh-CN" baseline="-25000" dirty="0">
                <a:latin typeface="Times New Roman" pitchFamily="18" charset="0"/>
                <a:ea typeface="宋体" pitchFamily="2" charset="-122"/>
                <a:cs typeface="Times New Roman" panose="02020603050405020304" pitchFamily="18" charset="0"/>
              </a:rPr>
              <a:t>3</a:t>
            </a:r>
            <a:r>
              <a:rPr lang="en-US" altLang="zh-CN" dirty="0">
                <a:latin typeface="Times New Roman" pitchFamily="18" charset="0"/>
                <a:ea typeface="宋体" pitchFamily="2" charset="-122"/>
                <a:cs typeface="Times New Roman" panose="02020603050405020304" pitchFamily="18" charset="0"/>
              </a:rPr>
              <a:t>+i</a:t>
            </a:r>
            <a:r>
              <a:rPr lang="en-US" altLang="zh-CN" baseline="-25000" dirty="0">
                <a:latin typeface="Times New Roman" pitchFamily="18" charset="0"/>
                <a:ea typeface="宋体" pitchFamily="2" charset="-122"/>
                <a:cs typeface="Times New Roman" panose="02020603050405020304" pitchFamily="18" charset="0"/>
              </a:rPr>
              <a:t>3 </a:t>
            </a:r>
            <a:r>
              <a:rPr lang="en-US" altLang="zh-CN" dirty="0">
                <a:latin typeface="Times New Roman" pitchFamily="18" charset="0"/>
                <a:ea typeface="宋体" pitchFamily="2" charset="-122"/>
                <a:cs typeface="Times New Roman" panose="02020603050405020304" pitchFamily="18" charset="0"/>
              </a:rPr>
              <a:t>)…)</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err="1">
                <a:latin typeface="Times New Roman" pitchFamily="18" charset="0"/>
                <a:ea typeface="宋体" pitchFamily="2" charset="-122"/>
                <a:cs typeface="Times New Roman" panose="02020603050405020304" pitchFamily="18" charset="0"/>
              </a:rPr>
              <a:t>n</a:t>
            </a:r>
            <a:r>
              <a:rPr lang="en-US" altLang="zh-CN" baseline="-25000" dirty="0" err="1">
                <a:latin typeface="Times New Roman" pitchFamily="18" charset="0"/>
                <a:ea typeface="宋体" pitchFamily="2" charset="-122"/>
                <a:cs typeface="Times New Roman" panose="02020603050405020304" pitchFamily="18" charset="0"/>
              </a:rPr>
              <a:t>k</a:t>
            </a:r>
            <a:r>
              <a:rPr lang="en-US" altLang="zh-CN" dirty="0" err="1">
                <a:latin typeface="Times New Roman" pitchFamily="18" charset="0"/>
                <a:ea typeface="宋体" pitchFamily="2" charset="-122"/>
                <a:cs typeface="Times New Roman" panose="02020603050405020304" pitchFamily="18" charset="0"/>
              </a:rPr>
              <a:t>+i</a:t>
            </a:r>
            <a:r>
              <a:rPr lang="en-US" altLang="zh-CN" baseline="-25000" dirty="0" err="1">
                <a:latin typeface="Times New Roman" pitchFamily="18" charset="0"/>
                <a:ea typeface="宋体" pitchFamily="2" charset="-122"/>
                <a:cs typeface="Times New Roman" panose="02020603050405020304" pitchFamily="18" charset="0"/>
              </a:rPr>
              <a:t>k</a:t>
            </a:r>
            <a:r>
              <a:rPr lang="en-US" altLang="zh-CN" baseline="-25000" dirty="0">
                <a:latin typeface="Times New Roman" pitchFamily="18" charset="0"/>
                <a:ea typeface="宋体" pitchFamily="2" charset="-122"/>
                <a:cs typeface="Times New Roman" panose="02020603050405020304" pitchFamily="18" charset="0"/>
              </a:rPr>
              <a:t> </a:t>
            </a:r>
            <a:r>
              <a:rPr lang="en-US" altLang="zh-CN" dirty="0">
                <a:latin typeface="Times New Roman" pitchFamily="18" charset="0"/>
                <a:ea typeface="宋体" pitchFamily="2" charset="-122"/>
                <a:cs typeface="Times New Roman" panose="02020603050405020304" pitchFamily="18" charset="0"/>
              </a:rPr>
              <a:t>)</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a:latin typeface="Times New Roman" pitchFamily="18" charset="0"/>
                <a:ea typeface="宋体" pitchFamily="2" charset="-122"/>
                <a:cs typeface="Times New Roman" panose="02020603050405020304" pitchFamily="18" charset="0"/>
              </a:rPr>
              <a:t>w</a:t>
            </a:r>
          </a:p>
          <a:p>
            <a:pPr lvl="1">
              <a:buFontTx/>
              <a:buNone/>
            </a:pPr>
            <a:r>
              <a:rPr lang="en-US" altLang="zh-CN" dirty="0">
                <a:latin typeface="Times New Roman" pitchFamily="18" charset="0"/>
                <a:ea typeface="宋体" pitchFamily="2" charset="-122"/>
                <a:cs typeface="Times New Roman" panose="02020603050405020304" pitchFamily="18" charset="0"/>
              </a:rPr>
              <a:t>+ base - ( (…( (low</a:t>
            </a:r>
            <a:r>
              <a:rPr lang="en-US" altLang="zh-CN" baseline="-25000" dirty="0">
                <a:latin typeface="Times New Roman" pitchFamily="18" charset="0"/>
                <a:ea typeface="宋体" pitchFamily="2" charset="-122"/>
                <a:cs typeface="Times New Roman" panose="02020603050405020304" pitchFamily="18" charset="0"/>
              </a:rPr>
              <a:t>1</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a:latin typeface="Times New Roman" pitchFamily="18" charset="0"/>
                <a:ea typeface="宋体" pitchFamily="2" charset="-122"/>
                <a:cs typeface="Times New Roman" panose="02020603050405020304" pitchFamily="18" charset="0"/>
              </a:rPr>
              <a:t>n</a:t>
            </a:r>
            <a:r>
              <a:rPr lang="en-US" altLang="zh-CN" baseline="-25000" dirty="0">
                <a:latin typeface="Times New Roman" pitchFamily="18" charset="0"/>
                <a:ea typeface="宋体" pitchFamily="2" charset="-122"/>
                <a:cs typeface="Times New Roman" panose="02020603050405020304" pitchFamily="18" charset="0"/>
              </a:rPr>
              <a:t>2</a:t>
            </a:r>
            <a:r>
              <a:rPr lang="en-US" altLang="zh-CN" dirty="0">
                <a:latin typeface="Times New Roman" pitchFamily="18" charset="0"/>
                <a:ea typeface="宋体" pitchFamily="2" charset="-122"/>
                <a:cs typeface="Times New Roman" panose="02020603050405020304" pitchFamily="18" charset="0"/>
              </a:rPr>
              <a:t>+low</a:t>
            </a:r>
            <a:r>
              <a:rPr lang="en-US" altLang="zh-CN" baseline="-25000" dirty="0">
                <a:latin typeface="Times New Roman" pitchFamily="18" charset="0"/>
                <a:ea typeface="宋体" pitchFamily="2" charset="-122"/>
                <a:cs typeface="Times New Roman" panose="02020603050405020304" pitchFamily="18" charset="0"/>
              </a:rPr>
              <a:t>2</a:t>
            </a:r>
            <a:r>
              <a:rPr lang="en-US" altLang="zh-CN" dirty="0">
                <a:latin typeface="Times New Roman" pitchFamily="18" charset="0"/>
                <a:ea typeface="宋体" pitchFamily="2" charset="-122"/>
                <a:cs typeface="Times New Roman" panose="02020603050405020304" pitchFamily="18" charset="0"/>
              </a:rPr>
              <a:t>)</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a:latin typeface="Times New Roman" pitchFamily="18" charset="0"/>
                <a:ea typeface="宋体" pitchFamily="2" charset="-122"/>
                <a:cs typeface="Times New Roman" panose="02020603050405020304" pitchFamily="18" charset="0"/>
              </a:rPr>
              <a:t>n</a:t>
            </a:r>
            <a:r>
              <a:rPr lang="en-US" altLang="zh-CN" baseline="-25000" dirty="0">
                <a:latin typeface="Times New Roman" pitchFamily="18" charset="0"/>
                <a:ea typeface="宋体" pitchFamily="2" charset="-122"/>
                <a:cs typeface="Times New Roman" panose="02020603050405020304" pitchFamily="18" charset="0"/>
              </a:rPr>
              <a:t>3</a:t>
            </a:r>
            <a:r>
              <a:rPr lang="en-US" altLang="zh-CN" dirty="0">
                <a:latin typeface="Times New Roman" pitchFamily="18" charset="0"/>
                <a:ea typeface="宋体" pitchFamily="2" charset="-122"/>
                <a:cs typeface="Times New Roman" panose="02020603050405020304" pitchFamily="18" charset="0"/>
              </a:rPr>
              <a:t>+low</a:t>
            </a:r>
            <a:r>
              <a:rPr lang="en-US" altLang="zh-CN" baseline="-25000" dirty="0">
                <a:latin typeface="Times New Roman" pitchFamily="18" charset="0"/>
                <a:ea typeface="宋体" pitchFamily="2" charset="-122"/>
                <a:cs typeface="Times New Roman" panose="02020603050405020304" pitchFamily="18" charset="0"/>
              </a:rPr>
              <a:t>3 </a:t>
            </a:r>
            <a:r>
              <a:rPr lang="en-US" altLang="zh-CN" dirty="0">
                <a:latin typeface="Times New Roman" pitchFamily="18" charset="0"/>
                <a:ea typeface="宋体" pitchFamily="2" charset="-122"/>
                <a:cs typeface="Times New Roman" panose="02020603050405020304" pitchFamily="18" charset="0"/>
              </a:rPr>
              <a:t>)…)</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err="1">
                <a:latin typeface="Times New Roman" pitchFamily="18" charset="0"/>
                <a:ea typeface="宋体" pitchFamily="2" charset="-122"/>
                <a:cs typeface="Times New Roman" panose="02020603050405020304" pitchFamily="18" charset="0"/>
              </a:rPr>
              <a:t>n</a:t>
            </a:r>
            <a:r>
              <a:rPr lang="en-US" altLang="zh-CN" baseline="-25000" dirty="0" err="1">
                <a:latin typeface="Times New Roman" pitchFamily="18" charset="0"/>
                <a:ea typeface="宋体" pitchFamily="2" charset="-122"/>
                <a:cs typeface="Times New Roman" panose="02020603050405020304" pitchFamily="18" charset="0"/>
              </a:rPr>
              <a:t>k</a:t>
            </a:r>
            <a:r>
              <a:rPr lang="en-US" altLang="zh-CN" dirty="0" err="1">
                <a:latin typeface="Times New Roman" pitchFamily="18" charset="0"/>
                <a:ea typeface="宋体" pitchFamily="2" charset="-122"/>
                <a:cs typeface="Times New Roman" panose="02020603050405020304" pitchFamily="18" charset="0"/>
              </a:rPr>
              <a:t>+low</a:t>
            </a:r>
            <a:r>
              <a:rPr lang="en-US" altLang="zh-CN" baseline="-25000" dirty="0" err="1">
                <a:latin typeface="Times New Roman" pitchFamily="18" charset="0"/>
                <a:ea typeface="宋体" pitchFamily="2" charset="-122"/>
                <a:cs typeface="Times New Roman" panose="02020603050405020304" pitchFamily="18" charset="0"/>
              </a:rPr>
              <a:t>k</a:t>
            </a:r>
            <a:r>
              <a:rPr lang="en-US" altLang="zh-CN" baseline="-25000" dirty="0">
                <a:latin typeface="Times New Roman" pitchFamily="18" charset="0"/>
                <a:ea typeface="宋体" pitchFamily="2" charset="-122"/>
                <a:cs typeface="Times New Roman" panose="02020603050405020304" pitchFamily="18" charset="0"/>
              </a:rPr>
              <a:t> </a:t>
            </a:r>
            <a:r>
              <a:rPr lang="en-US" altLang="zh-CN" dirty="0">
                <a:latin typeface="Times New Roman" pitchFamily="18" charset="0"/>
                <a:ea typeface="宋体" pitchFamily="2" charset="-122"/>
                <a:cs typeface="Times New Roman" panose="02020603050405020304" pitchFamily="18" charset="0"/>
              </a:rPr>
              <a:t>)</a:t>
            </a:r>
            <a:r>
              <a:rPr lang="en-US" altLang="zh-CN" dirty="0">
                <a:latin typeface="Times New Roman" pitchFamily="18" charset="0"/>
                <a:ea typeface="宋体" pitchFamily="2" charset="-122"/>
                <a:cs typeface="Times New Roman" panose="02020603050405020304" pitchFamily="18" charset="0"/>
                <a:sym typeface="Symbol" pitchFamily="18" charset="2"/>
              </a:rPr>
              <a:t></a:t>
            </a:r>
            <a:r>
              <a:rPr lang="en-US" altLang="zh-CN" dirty="0">
                <a:latin typeface="Times New Roman" pitchFamily="18" charset="0"/>
                <a:ea typeface="宋体" pitchFamily="2" charset="-122"/>
                <a:cs typeface="Times New Roman" panose="02020603050405020304" pitchFamily="18" charset="0"/>
              </a:rPr>
              <a:t>w</a:t>
            </a:r>
          </a:p>
        </p:txBody>
      </p:sp>
      <p:sp>
        <p:nvSpPr>
          <p:cNvPr id="246793" name="Rectangle 9"/>
          <p:cNvSpPr>
            <a:spLocks noChangeArrowheads="1"/>
          </p:cNvSpPr>
          <p:nvPr/>
        </p:nvSpPr>
        <p:spPr bwMode="auto">
          <a:xfrm>
            <a:off x="721695" y="3855005"/>
            <a:ext cx="8305800" cy="27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algn="just">
              <a:spcBef>
                <a:spcPct val="20000"/>
              </a:spcBef>
            </a:pPr>
            <a:r>
              <a:rPr lang="zh-CN" altLang="en-US" dirty="0">
                <a:solidFill>
                  <a:srgbClr val="000000"/>
                </a:solidFill>
              </a:rPr>
              <a:t>递归计算：</a:t>
            </a:r>
          </a:p>
          <a:p>
            <a:pPr marL="742950" lvl="1" indent="-285750" algn="just">
              <a:spcBef>
                <a:spcPct val="20000"/>
              </a:spcBef>
            </a:pPr>
            <a:r>
              <a:rPr lang="en-US" altLang="zh-CN" dirty="0" smtClean="0">
                <a:solidFill>
                  <a:srgbClr val="000000"/>
                </a:solidFill>
              </a:rPr>
              <a:t>e</a:t>
            </a:r>
            <a:r>
              <a:rPr lang="en-US" altLang="zh-CN" baseline="-25000" dirty="0" smtClean="0">
                <a:solidFill>
                  <a:srgbClr val="000000"/>
                </a:solidFill>
              </a:rPr>
              <a:t>1</a:t>
            </a:r>
            <a:r>
              <a:rPr lang="en-US" altLang="zh-CN" dirty="0" smtClean="0">
                <a:solidFill>
                  <a:srgbClr val="000000"/>
                </a:solidFill>
              </a:rPr>
              <a:t>=i</a:t>
            </a:r>
            <a:r>
              <a:rPr lang="en-US" altLang="zh-CN" baseline="-25000" dirty="0" smtClean="0">
                <a:solidFill>
                  <a:srgbClr val="000000"/>
                </a:solidFill>
              </a:rPr>
              <a:t>1</a:t>
            </a:r>
          </a:p>
          <a:p>
            <a:pPr marL="742950" lvl="1" indent="-285750" algn="just">
              <a:spcBef>
                <a:spcPct val="20000"/>
              </a:spcBef>
            </a:pPr>
            <a:r>
              <a:rPr lang="en-US" altLang="zh-CN" dirty="0">
                <a:solidFill>
                  <a:srgbClr val="000000"/>
                </a:solidFill>
                <a:ea typeface="宋体" pitchFamily="2" charset="-122"/>
              </a:rPr>
              <a:t>e</a:t>
            </a:r>
            <a:r>
              <a:rPr lang="en-US" altLang="zh-CN" baseline="-25000" dirty="0">
                <a:solidFill>
                  <a:srgbClr val="000000"/>
                </a:solidFill>
                <a:ea typeface="宋体" pitchFamily="2" charset="-122"/>
              </a:rPr>
              <a:t>2</a:t>
            </a:r>
            <a:r>
              <a:rPr lang="en-US" altLang="zh-CN" dirty="0">
                <a:solidFill>
                  <a:srgbClr val="000000"/>
                </a:solidFill>
                <a:ea typeface="宋体" pitchFamily="2" charset="-122"/>
              </a:rPr>
              <a:t>=e</a:t>
            </a:r>
            <a:r>
              <a:rPr lang="en-US" altLang="zh-CN" baseline="-25000" dirty="0">
                <a:solidFill>
                  <a:srgbClr val="000000"/>
                </a:solidFill>
                <a:ea typeface="宋体" pitchFamily="2" charset="-122"/>
              </a:rPr>
              <a:t>1</a:t>
            </a:r>
            <a:r>
              <a:rPr lang="en-US" altLang="zh-CN" dirty="0">
                <a:solidFill>
                  <a:srgbClr val="000000"/>
                </a:solidFill>
                <a:ea typeface="宋体" pitchFamily="2" charset="-122"/>
              </a:rPr>
              <a:t> </a:t>
            </a:r>
            <a:r>
              <a:rPr lang="en-US" altLang="zh-CN" dirty="0">
                <a:solidFill>
                  <a:srgbClr val="000000"/>
                </a:solidFill>
                <a:ea typeface="宋体" pitchFamily="2" charset="-122"/>
                <a:sym typeface="Symbol" pitchFamily="18" charset="2"/>
              </a:rPr>
              <a:t></a:t>
            </a:r>
            <a:r>
              <a:rPr lang="en-US" altLang="zh-CN" dirty="0">
                <a:solidFill>
                  <a:srgbClr val="000000"/>
                </a:solidFill>
                <a:ea typeface="宋体" pitchFamily="2" charset="-122"/>
              </a:rPr>
              <a:t>n</a:t>
            </a:r>
            <a:r>
              <a:rPr lang="en-US" altLang="zh-CN" baseline="-25000" dirty="0">
                <a:solidFill>
                  <a:srgbClr val="000000"/>
                </a:solidFill>
                <a:ea typeface="宋体" pitchFamily="2" charset="-122"/>
              </a:rPr>
              <a:t>2</a:t>
            </a:r>
            <a:r>
              <a:rPr lang="en-US" altLang="zh-CN" dirty="0">
                <a:solidFill>
                  <a:srgbClr val="000000"/>
                </a:solidFill>
                <a:ea typeface="宋体" pitchFamily="2" charset="-122"/>
              </a:rPr>
              <a:t>+i</a:t>
            </a:r>
            <a:r>
              <a:rPr lang="en-US" altLang="zh-CN" baseline="-25000" dirty="0">
                <a:solidFill>
                  <a:srgbClr val="000000"/>
                </a:solidFill>
                <a:ea typeface="宋体" pitchFamily="2" charset="-122"/>
              </a:rPr>
              <a:t>2</a:t>
            </a:r>
          </a:p>
          <a:p>
            <a:pPr marL="742950" lvl="1" indent="-285750" algn="just">
              <a:spcBef>
                <a:spcPct val="20000"/>
              </a:spcBef>
            </a:pPr>
            <a:r>
              <a:rPr lang="en-US" altLang="zh-CN" dirty="0">
                <a:solidFill>
                  <a:srgbClr val="000000"/>
                </a:solidFill>
                <a:ea typeface="宋体" pitchFamily="2" charset="-122"/>
              </a:rPr>
              <a:t>e</a:t>
            </a:r>
            <a:r>
              <a:rPr lang="en-US" altLang="zh-CN" baseline="-25000" dirty="0">
                <a:solidFill>
                  <a:srgbClr val="000000"/>
                </a:solidFill>
                <a:ea typeface="宋体" pitchFamily="2" charset="-122"/>
              </a:rPr>
              <a:t>3</a:t>
            </a:r>
            <a:r>
              <a:rPr lang="en-US" altLang="zh-CN" dirty="0">
                <a:solidFill>
                  <a:srgbClr val="000000"/>
                </a:solidFill>
                <a:ea typeface="宋体" pitchFamily="2" charset="-122"/>
              </a:rPr>
              <a:t>=e</a:t>
            </a:r>
            <a:r>
              <a:rPr lang="en-US" altLang="zh-CN" baseline="-25000" dirty="0">
                <a:solidFill>
                  <a:srgbClr val="000000"/>
                </a:solidFill>
                <a:ea typeface="宋体" pitchFamily="2" charset="-122"/>
              </a:rPr>
              <a:t>2</a:t>
            </a:r>
            <a:r>
              <a:rPr lang="en-US" altLang="zh-CN" dirty="0">
                <a:solidFill>
                  <a:srgbClr val="000000"/>
                </a:solidFill>
                <a:ea typeface="宋体" pitchFamily="2" charset="-122"/>
                <a:sym typeface="Symbol" pitchFamily="18" charset="2"/>
              </a:rPr>
              <a:t></a:t>
            </a:r>
            <a:r>
              <a:rPr lang="en-US" altLang="zh-CN" dirty="0" smtClean="0">
                <a:solidFill>
                  <a:srgbClr val="000000"/>
                </a:solidFill>
                <a:ea typeface="宋体" pitchFamily="2" charset="-122"/>
              </a:rPr>
              <a:t>n</a:t>
            </a:r>
            <a:r>
              <a:rPr lang="en-US" altLang="zh-CN" baseline="-25000" dirty="0" smtClean="0">
                <a:solidFill>
                  <a:srgbClr val="000000"/>
                </a:solidFill>
                <a:ea typeface="宋体" pitchFamily="2" charset="-122"/>
              </a:rPr>
              <a:t>3</a:t>
            </a:r>
            <a:r>
              <a:rPr lang="en-US" altLang="zh-CN" dirty="0" smtClean="0">
                <a:solidFill>
                  <a:srgbClr val="000000"/>
                </a:solidFill>
                <a:ea typeface="宋体" pitchFamily="2" charset="-122"/>
              </a:rPr>
              <a:t>+i</a:t>
            </a:r>
            <a:r>
              <a:rPr lang="en-US" altLang="zh-CN" baseline="-25000" dirty="0" smtClean="0">
                <a:solidFill>
                  <a:srgbClr val="000000"/>
                </a:solidFill>
                <a:ea typeface="宋体" pitchFamily="2" charset="-122"/>
              </a:rPr>
              <a:t>3</a:t>
            </a:r>
          </a:p>
          <a:p>
            <a:pPr marL="742950" lvl="1" indent="-285750" algn="just">
              <a:spcBef>
                <a:spcPct val="20000"/>
              </a:spcBef>
            </a:pPr>
            <a:r>
              <a:rPr lang="en-US" altLang="zh-CN" dirty="0" smtClean="0">
                <a:solidFill>
                  <a:srgbClr val="000000"/>
                </a:solidFill>
                <a:ea typeface="宋体" pitchFamily="2" charset="-122"/>
              </a:rPr>
              <a:t>…</a:t>
            </a:r>
            <a:r>
              <a:rPr lang="en-US" altLang="zh-CN" baseline="-25000" dirty="0" smtClean="0">
                <a:solidFill>
                  <a:srgbClr val="000000"/>
                </a:solidFill>
                <a:ea typeface="宋体" pitchFamily="2" charset="-122"/>
              </a:rPr>
              <a:t> </a:t>
            </a:r>
          </a:p>
          <a:p>
            <a:pPr marL="742950" lvl="1" indent="-285750" algn="just">
              <a:spcBef>
                <a:spcPct val="20000"/>
              </a:spcBef>
            </a:pPr>
            <a:r>
              <a:rPr lang="en-US" altLang="zh-CN" dirty="0" err="1">
                <a:solidFill>
                  <a:srgbClr val="000000"/>
                </a:solidFill>
                <a:ea typeface="宋体" pitchFamily="2" charset="-122"/>
              </a:rPr>
              <a:t>e</a:t>
            </a:r>
            <a:r>
              <a:rPr lang="en-US" altLang="zh-CN" baseline="-25000" dirty="0" err="1">
                <a:solidFill>
                  <a:srgbClr val="000000"/>
                </a:solidFill>
                <a:ea typeface="宋体" pitchFamily="2" charset="-122"/>
              </a:rPr>
              <a:t>k</a:t>
            </a:r>
            <a:r>
              <a:rPr lang="en-US" altLang="zh-CN" dirty="0">
                <a:solidFill>
                  <a:srgbClr val="000000"/>
                </a:solidFill>
                <a:ea typeface="宋体" pitchFamily="2" charset="-122"/>
              </a:rPr>
              <a:t>=e</a:t>
            </a:r>
            <a:r>
              <a:rPr lang="en-US" altLang="zh-CN" baseline="-25000" dirty="0">
                <a:solidFill>
                  <a:srgbClr val="000000"/>
                </a:solidFill>
                <a:ea typeface="宋体" pitchFamily="2" charset="-122"/>
              </a:rPr>
              <a:t>k-1</a:t>
            </a:r>
            <a:r>
              <a:rPr lang="en-US" altLang="zh-CN" dirty="0">
                <a:solidFill>
                  <a:srgbClr val="000000"/>
                </a:solidFill>
                <a:ea typeface="宋体" pitchFamily="2" charset="-122"/>
                <a:sym typeface="Symbol" pitchFamily="18" charset="2"/>
              </a:rPr>
              <a:t></a:t>
            </a:r>
            <a:r>
              <a:rPr lang="en-US" altLang="zh-CN" dirty="0" smtClean="0">
                <a:solidFill>
                  <a:srgbClr val="000000"/>
                </a:solidFill>
                <a:ea typeface="宋体" pitchFamily="2" charset="-122"/>
              </a:rPr>
              <a:t>n</a:t>
            </a:r>
            <a:r>
              <a:rPr lang="en-US" altLang="zh-CN" baseline="-25000" dirty="0" smtClean="0">
                <a:solidFill>
                  <a:srgbClr val="000000"/>
                </a:solidFill>
                <a:ea typeface="宋体" pitchFamily="2" charset="-122"/>
              </a:rPr>
              <a:t>k</a:t>
            </a:r>
            <a:r>
              <a:rPr lang="en-US" altLang="zh-CN" dirty="0" smtClean="0">
                <a:solidFill>
                  <a:srgbClr val="000000"/>
                </a:solidFill>
                <a:ea typeface="宋体" pitchFamily="2" charset="-122"/>
              </a:rPr>
              <a:t>+i</a:t>
            </a:r>
            <a:r>
              <a:rPr lang="en-US" altLang="zh-CN" baseline="-25000" dirty="0" smtClean="0">
                <a:solidFill>
                  <a:srgbClr val="000000"/>
                </a:solidFill>
                <a:ea typeface="宋体" pitchFamily="2" charset="-122"/>
              </a:rPr>
              <a:t>k</a:t>
            </a:r>
            <a:endParaRPr lang="en-US" altLang="zh-CN" baseline="-25000" dirty="0">
              <a:solidFill>
                <a:srgbClr val="000000"/>
              </a:solidFill>
              <a:ea typeface="宋体" pitchFamily="2" charset="-122"/>
            </a:endParaRPr>
          </a:p>
          <a:p>
            <a:pPr marL="742950" lvl="1" indent="-285750" algn="just">
              <a:spcBef>
                <a:spcPct val="20000"/>
              </a:spcBef>
            </a:pPr>
            <a:endParaRPr lang="en-US" altLang="zh-CN" dirty="0">
              <a:solidFill>
                <a:srgbClr val="000000"/>
              </a:solidFill>
            </a:endParaRPr>
          </a:p>
        </p:txBody>
      </p:sp>
      <p:grpSp>
        <p:nvGrpSpPr>
          <p:cNvPr id="246794" name="Group 10"/>
          <p:cNvGrpSpPr>
            <a:grpSpLocks/>
          </p:cNvGrpSpPr>
          <p:nvPr/>
        </p:nvGrpSpPr>
        <p:grpSpPr bwMode="auto">
          <a:xfrm>
            <a:off x="1026660" y="3314137"/>
            <a:ext cx="4916940" cy="990600"/>
            <a:chOff x="459" y="2159"/>
            <a:chExt cx="3285" cy="1224"/>
          </a:xfrm>
        </p:grpSpPr>
        <p:sp>
          <p:nvSpPr>
            <p:cNvPr id="246795" name="Line 11"/>
            <p:cNvSpPr>
              <a:spLocks noChangeShapeType="1"/>
            </p:cNvSpPr>
            <p:nvPr/>
          </p:nvSpPr>
          <p:spPr bwMode="auto">
            <a:xfrm>
              <a:off x="672" y="2160"/>
              <a:ext cx="307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itchFamily="18" charset="0"/>
              </a:endParaRPr>
            </a:p>
          </p:txBody>
        </p:sp>
        <p:cxnSp>
          <p:nvCxnSpPr>
            <p:cNvPr id="246796" name="AutoShape 12"/>
            <p:cNvCxnSpPr>
              <a:cxnSpLocks noChangeShapeType="1"/>
            </p:cNvCxnSpPr>
            <p:nvPr/>
          </p:nvCxnSpPr>
          <p:spPr bwMode="auto">
            <a:xfrm rot="5400000">
              <a:off x="-9" y="2627"/>
              <a:ext cx="1224" cy="288"/>
            </a:xfrm>
            <a:prstGeom prst="curvedConnector4">
              <a:avLst>
                <a:gd name="adj1" fmla="val 241"/>
                <a:gd name="adj2" fmla="val 150000"/>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Rectangle 3"/>
          <p:cNvSpPr>
            <a:spLocks noGrp="1" noChangeArrowheads="1"/>
          </p:cNvSpPr>
          <p:nvPr>
            <p:ph type="title"/>
          </p:nvPr>
        </p:nvSpPr>
        <p:spPr>
          <a:xfrm>
            <a:off x="304800" y="152400"/>
            <a:ext cx="8610600" cy="756320"/>
          </a:xfrm>
        </p:spPr>
        <p:txBody>
          <a:bodyPr/>
          <a:lstStyle/>
          <a:p>
            <a:pPr marL="342900" indent="-342900">
              <a:spcBef>
                <a:spcPct val="20000"/>
              </a:spcBef>
            </a:pPr>
            <a:r>
              <a:rPr lang="en-US" altLang="zh-CN" sz="3600" dirty="0">
                <a:latin typeface="Times New Roman" panose="02020603050405020304" pitchFamily="18" charset="0"/>
                <a:cs typeface="Times New Roman" panose="02020603050405020304" pitchFamily="18" charset="0"/>
              </a:rPr>
              <a:t>k</a:t>
            </a:r>
            <a:r>
              <a:rPr lang="zh-CN" altLang="en-US" sz="3600" dirty="0" smtClean="0">
                <a:latin typeface="Times New Roman" panose="02020603050405020304" pitchFamily="18" charset="0"/>
                <a:cs typeface="Times New Roman" panose="02020603050405020304" pitchFamily="18" charset="0"/>
              </a:rPr>
              <a:t>维数组</a:t>
            </a:r>
            <a:r>
              <a:rPr lang="en-US" altLang="zh-CN" sz="3600" dirty="0" smtClean="0">
                <a:latin typeface="Times New Roman" panose="02020603050405020304" pitchFamily="18" charset="0"/>
                <a:cs typeface="Times New Roman" panose="02020603050405020304" pitchFamily="18" charset="0"/>
              </a:rPr>
              <a:t>--A[i</a:t>
            </a:r>
            <a:r>
              <a:rPr lang="en-US" altLang="zh-CN" sz="3600" baseline="-25000" dirty="0" smtClean="0">
                <a:latin typeface="Times New Roman" panose="02020603050405020304" pitchFamily="18" charset="0"/>
                <a:cs typeface="Times New Roman" panose="02020603050405020304" pitchFamily="18" charset="0"/>
              </a:rPr>
              <a:t>1</a:t>
            </a:r>
            <a:r>
              <a:rPr lang="en-US" altLang="zh-CN" sz="3600" dirty="0" smtClean="0">
                <a:latin typeface="Times New Roman" panose="02020603050405020304" pitchFamily="18" charset="0"/>
                <a:cs typeface="Times New Roman" panose="02020603050405020304" pitchFamily="18" charset="0"/>
              </a:rPr>
              <a:t>, i</a:t>
            </a:r>
            <a:r>
              <a:rPr lang="en-US" altLang="zh-CN" sz="3600" baseline="-25000" dirty="0" smtClean="0">
                <a:latin typeface="Times New Roman" panose="02020603050405020304" pitchFamily="18" charset="0"/>
                <a:cs typeface="Times New Roman" panose="02020603050405020304" pitchFamily="18" charset="0"/>
              </a:rPr>
              <a:t>2</a:t>
            </a:r>
            <a:r>
              <a:rPr lang="en-US" altLang="zh-CN" sz="3600" dirty="0" smtClean="0">
                <a:latin typeface="Times New Roman" panose="02020603050405020304" pitchFamily="18" charset="0"/>
                <a:cs typeface="Times New Roman" panose="02020603050405020304" pitchFamily="18" charset="0"/>
              </a:rPr>
              <a:t>, ..., </a:t>
            </a:r>
            <a:r>
              <a:rPr lang="en-US" altLang="zh-CN" sz="3600" dirty="0" err="1" smtClean="0">
                <a:latin typeface="Times New Roman" panose="02020603050405020304" pitchFamily="18" charset="0"/>
                <a:cs typeface="Times New Roman" panose="02020603050405020304" pitchFamily="18" charset="0"/>
              </a:rPr>
              <a:t>i</a:t>
            </a:r>
            <a:r>
              <a:rPr lang="en-US" altLang="zh-CN" sz="3600" baseline="-25000" dirty="0" err="1" smtClean="0">
                <a:latin typeface="Times New Roman" panose="02020603050405020304" pitchFamily="18" charset="0"/>
                <a:cs typeface="Times New Roman" panose="02020603050405020304" pitchFamily="18" charset="0"/>
              </a:rPr>
              <a:t>k</a:t>
            </a:r>
            <a:r>
              <a:rPr lang="en-US" altLang="zh-CN" sz="3600" dirty="0" smtClean="0">
                <a:latin typeface="Times New Roman" panose="02020603050405020304" pitchFamily="18" charset="0"/>
                <a:cs typeface="Times New Roman" panose="02020603050405020304" pitchFamily="18" charset="0"/>
              </a:rPr>
              <a:t>]</a:t>
            </a:r>
            <a:r>
              <a:rPr lang="zh-CN" altLang="en-US" sz="3600" dirty="0" smtClean="0">
                <a:latin typeface="Times New Roman" panose="02020603050405020304" pitchFamily="18" charset="0"/>
                <a:cs typeface="Times New Roman" panose="02020603050405020304" pitchFamily="18" charset="0"/>
              </a:rPr>
              <a:t>的地址</a:t>
            </a:r>
            <a:endParaRPr lang="en-US"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40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91">
                                            <p:txEl>
                                              <p:pRg st="0" end="0"/>
                                            </p:txEl>
                                          </p:spTgt>
                                        </p:tgtEl>
                                        <p:attrNameLst>
                                          <p:attrName>style.visibility</p:attrName>
                                        </p:attrNameLst>
                                      </p:cBhvr>
                                      <p:to>
                                        <p:strVal val="visible"/>
                                      </p:to>
                                    </p:set>
                                    <p:animEffect transition="in" filter="wipe(left)">
                                      <p:cBhvr>
                                        <p:cTn id="7" dur="500"/>
                                        <p:tgtEl>
                                          <p:spTgt spid="2467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91">
                                            <p:txEl>
                                              <p:pRg st="1" end="1"/>
                                            </p:txEl>
                                          </p:spTgt>
                                        </p:tgtEl>
                                        <p:attrNameLst>
                                          <p:attrName>style.visibility</p:attrName>
                                        </p:attrNameLst>
                                      </p:cBhvr>
                                      <p:to>
                                        <p:strVal val="visible"/>
                                      </p:to>
                                    </p:set>
                                    <p:animEffect transition="in" filter="wipe(left)">
                                      <p:cBhvr>
                                        <p:cTn id="12" dur="500"/>
                                        <p:tgtEl>
                                          <p:spTgt spid="2467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91">
                                            <p:txEl>
                                              <p:pRg st="2" end="2"/>
                                            </p:txEl>
                                          </p:spTgt>
                                        </p:tgtEl>
                                        <p:attrNameLst>
                                          <p:attrName>style.visibility</p:attrName>
                                        </p:attrNameLst>
                                      </p:cBhvr>
                                      <p:to>
                                        <p:strVal val="visible"/>
                                      </p:to>
                                    </p:set>
                                    <p:animEffect transition="in" filter="wipe(left)">
                                      <p:cBhvr>
                                        <p:cTn id="17" dur="500"/>
                                        <p:tgtEl>
                                          <p:spTgt spid="2467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91">
                                            <p:txEl>
                                              <p:pRg st="3" end="3"/>
                                            </p:txEl>
                                          </p:spTgt>
                                        </p:tgtEl>
                                        <p:attrNameLst>
                                          <p:attrName>style.visibility</p:attrName>
                                        </p:attrNameLst>
                                      </p:cBhvr>
                                      <p:to>
                                        <p:strVal val="visible"/>
                                      </p:to>
                                    </p:set>
                                    <p:animEffect transition="in" filter="wipe(left)">
                                      <p:cBhvr>
                                        <p:cTn id="22" dur="500"/>
                                        <p:tgtEl>
                                          <p:spTgt spid="2467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91">
                                            <p:txEl>
                                              <p:pRg st="4" end="4"/>
                                            </p:txEl>
                                          </p:spTgt>
                                        </p:tgtEl>
                                        <p:attrNameLst>
                                          <p:attrName>style.visibility</p:attrName>
                                        </p:attrNameLst>
                                      </p:cBhvr>
                                      <p:to>
                                        <p:strVal val="visible"/>
                                      </p:to>
                                    </p:set>
                                    <p:animEffect transition="in" filter="wipe(left)">
                                      <p:cBhvr>
                                        <p:cTn id="27" dur="500"/>
                                        <p:tgtEl>
                                          <p:spTgt spid="246791">
                                            <p:txEl>
                                              <p:pRg st="4" end="4"/>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46791">
                                            <p:txEl>
                                              <p:pRg st="5" end="5"/>
                                            </p:txEl>
                                          </p:spTgt>
                                        </p:tgtEl>
                                        <p:attrNameLst>
                                          <p:attrName>style.visibility</p:attrName>
                                        </p:attrNameLst>
                                      </p:cBhvr>
                                      <p:to>
                                        <p:strVal val="visible"/>
                                      </p:to>
                                    </p:set>
                                    <p:animEffect transition="in" filter="wipe(left)">
                                      <p:cBhvr>
                                        <p:cTn id="31" dur="500"/>
                                        <p:tgtEl>
                                          <p:spTgt spid="24679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46790"/>
                                        </p:tgtEl>
                                        <p:attrNameLst>
                                          <p:attrName>style.visibility</p:attrName>
                                        </p:attrNameLst>
                                      </p:cBhvr>
                                      <p:to>
                                        <p:strVal val="visible"/>
                                      </p:to>
                                    </p:set>
                                    <p:animEffect transition="in" filter="box(out)">
                                      <p:cBhvr>
                                        <p:cTn id="36" dur="500"/>
                                        <p:tgtEl>
                                          <p:spTgt spid="24679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246794"/>
                                        </p:tgtEl>
                                        <p:attrNameLst>
                                          <p:attrName>style.visibility</p:attrName>
                                        </p:attrNameLst>
                                      </p:cBhvr>
                                      <p:to>
                                        <p:strVal val="visible"/>
                                      </p:to>
                                    </p:set>
                                    <p:animEffect transition="in" filter="strips(downLeft)">
                                      <p:cBhvr>
                                        <p:cTn id="41" dur="500"/>
                                        <p:tgtEl>
                                          <p:spTgt spid="24679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6793">
                                            <p:txEl>
                                              <p:pRg st="0" end="0"/>
                                            </p:txEl>
                                          </p:spTgt>
                                        </p:tgtEl>
                                        <p:attrNameLst>
                                          <p:attrName>style.visibility</p:attrName>
                                        </p:attrNameLst>
                                      </p:cBhvr>
                                      <p:to>
                                        <p:strVal val="visible"/>
                                      </p:to>
                                    </p:set>
                                    <p:animEffect transition="in" filter="wipe(left)">
                                      <p:cBhvr>
                                        <p:cTn id="46" dur="500"/>
                                        <p:tgtEl>
                                          <p:spTgt spid="24679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46786"/>
                                        </p:tgtEl>
                                        <p:attrNameLst>
                                          <p:attrName>style.visibility</p:attrName>
                                        </p:attrNameLst>
                                      </p:cBhvr>
                                      <p:to>
                                        <p:strVal val="visible"/>
                                      </p:to>
                                    </p:set>
                                    <p:animEffect transition="in" filter="box(out)">
                                      <p:cBhvr>
                                        <p:cTn id="51" dur="500"/>
                                        <p:tgtEl>
                                          <p:spTgt spid="24678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46793">
                                            <p:txEl>
                                              <p:pRg st="1" end="1"/>
                                            </p:txEl>
                                          </p:spTgt>
                                        </p:tgtEl>
                                        <p:attrNameLst>
                                          <p:attrName>style.visibility</p:attrName>
                                        </p:attrNameLst>
                                      </p:cBhvr>
                                      <p:to>
                                        <p:strVal val="visible"/>
                                      </p:to>
                                    </p:set>
                                    <p:animEffect transition="in" filter="wipe(left)">
                                      <p:cBhvr>
                                        <p:cTn id="56" dur="500"/>
                                        <p:tgtEl>
                                          <p:spTgt spid="246793">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246787"/>
                                        </p:tgtEl>
                                        <p:attrNameLst>
                                          <p:attrName>style.visibility</p:attrName>
                                        </p:attrNameLst>
                                      </p:cBhvr>
                                      <p:to>
                                        <p:strVal val="visible"/>
                                      </p:to>
                                    </p:set>
                                    <p:animEffect transition="in" filter="box(out)">
                                      <p:cBhvr>
                                        <p:cTn id="61" dur="500"/>
                                        <p:tgtEl>
                                          <p:spTgt spid="24678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46793">
                                            <p:txEl>
                                              <p:pRg st="2" end="2"/>
                                            </p:txEl>
                                          </p:spTgt>
                                        </p:tgtEl>
                                        <p:attrNameLst>
                                          <p:attrName>style.visibility</p:attrName>
                                        </p:attrNameLst>
                                      </p:cBhvr>
                                      <p:to>
                                        <p:strVal val="visible"/>
                                      </p:to>
                                    </p:set>
                                    <p:animEffect transition="in" filter="wipe(left)">
                                      <p:cBhvr>
                                        <p:cTn id="66" dur="500"/>
                                        <p:tgtEl>
                                          <p:spTgt spid="246793">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46788"/>
                                        </p:tgtEl>
                                        <p:attrNameLst>
                                          <p:attrName>style.visibility</p:attrName>
                                        </p:attrNameLst>
                                      </p:cBhvr>
                                      <p:to>
                                        <p:strVal val="visible"/>
                                      </p:to>
                                    </p:set>
                                    <p:animEffect transition="in" filter="box(out)">
                                      <p:cBhvr>
                                        <p:cTn id="71" dur="500"/>
                                        <p:tgtEl>
                                          <p:spTgt spid="24678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46793">
                                            <p:txEl>
                                              <p:pRg st="3" end="3"/>
                                            </p:txEl>
                                          </p:spTgt>
                                        </p:tgtEl>
                                        <p:attrNameLst>
                                          <p:attrName>style.visibility</p:attrName>
                                        </p:attrNameLst>
                                      </p:cBhvr>
                                      <p:to>
                                        <p:strVal val="visible"/>
                                      </p:to>
                                    </p:set>
                                    <p:animEffect transition="in" filter="wipe(left)">
                                      <p:cBhvr>
                                        <p:cTn id="76" dur="500"/>
                                        <p:tgtEl>
                                          <p:spTgt spid="246793">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46793">
                                            <p:txEl>
                                              <p:pRg st="4" end="4"/>
                                            </p:txEl>
                                          </p:spTgt>
                                        </p:tgtEl>
                                        <p:attrNameLst>
                                          <p:attrName>style.visibility</p:attrName>
                                        </p:attrNameLst>
                                      </p:cBhvr>
                                      <p:to>
                                        <p:strVal val="visible"/>
                                      </p:to>
                                    </p:set>
                                    <p:animEffect transition="in" filter="wipe(left)">
                                      <p:cBhvr>
                                        <p:cTn id="81" dur="500"/>
                                        <p:tgtEl>
                                          <p:spTgt spid="246793">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32" fill="hold" grpId="0" nodeType="clickEffect">
                                  <p:stCondLst>
                                    <p:cond delay="0"/>
                                  </p:stCondLst>
                                  <p:childTnLst>
                                    <p:set>
                                      <p:cBhvr>
                                        <p:cTn id="85" dur="1" fill="hold">
                                          <p:stCondLst>
                                            <p:cond delay="0"/>
                                          </p:stCondLst>
                                        </p:cTn>
                                        <p:tgtEl>
                                          <p:spTgt spid="246789"/>
                                        </p:tgtEl>
                                        <p:attrNameLst>
                                          <p:attrName>style.visibility</p:attrName>
                                        </p:attrNameLst>
                                      </p:cBhvr>
                                      <p:to>
                                        <p:strVal val="visible"/>
                                      </p:to>
                                    </p:set>
                                    <p:animEffect transition="in" filter="box(out)">
                                      <p:cBhvr>
                                        <p:cTn id="86" dur="500"/>
                                        <p:tgtEl>
                                          <p:spTgt spid="24678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46793">
                                            <p:txEl>
                                              <p:pRg st="5" end="5"/>
                                            </p:txEl>
                                          </p:spTgt>
                                        </p:tgtEl>
                                        <p:attrNameLst>
                                          <p:attrName>style.visibility</p:attrName>
                                        </p:attrNameLst>
                                      </p:cBhvr>
                                      <p:to>
                                        <p:strVal val="visible"/>
                                      </p:to>
                                    </p:set>
                                    <p:animEffect transition="in" filter="wipe(left)">
                                      <p:cBhvr>
                                        <p:cTn id="91" dur="500"/>
                                        <p:tgtEl>
                                          <p:spTgt spid="2467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nimBg="1"/>
      <p:bldP spid="246787" grpId="0" animBg="1"/>
      <p:bldP spid="246788" grpId="0" animBg="1"/>
      <p:bldP spid="246789" grpId="0" animBg="1"/>
      <p:bldP spid="246790" grpId="0" animBg="1"/>
      <p:bldP spid="246791" grpId="0" build="p" bldLvl="2" autoUpdateAnimBg="0"/>
      <p:bldP spid="246793"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灯片编号占位符 3"/>
          <p:cNvSpPr>
            <a:spLocks noGrp="1"/>
          </p:cNvSpPr>
          <p:nvPr>
            <p:ph type="sldNum" sz="quarter" idx="10"/>
          </p:nvPr>
        </p:nvSpPr>
        <p:spPr/>
        <p:txBody>
          <a:bodyPr/>
          <a:lstStyle/>
          <a:p>
            <a:fld id="{D5221092-5833-44C8-B5DF-DDC8905CE663}" type="slidenum">
              <a:rPr lang="en-US" altLang="zh-CN">
                <a:solidFill>
                  <a:srgbClr val="000000"/>
                </a:solidFill>
              </a:rPr>
              <a:pPr/>
              <a:t>98</a:t>
            </a:fld>
            <a:endParaRPr lang="en-US" altLang="zh-CN">
              <a:solidFill>
                <a:srgbClr val="000000"/>
              </a:solidFill>
            </a:endParaRPr>
          </a:p>
        </p:txBody>
      </p:sp>
      <p:sp>
        <p:nvSpPr>
          <p:cNvPr id="248839" name="Rectangle 7"/>
          <p:cNvSpPr>
            <a:spLocks noGrp="1" noChangeArrowheads="1"/>
          </p:cNvSpPr>
          <p:nvPr>
            <p:ph type="title"/>
          </p:nvPr>
        </p:nvSpPr>
        <p:spPr>
          <a:xfrm>
            <a:off x="304800" y="152400"/>
            <a:ext cx="8610600" cy="1206500"/>
          </a:xfrm>
        </p:spPr>
        <p:txBody>
          <a:bodyPr/>
          <a:lstStyle/>
          <a:p>
            <a:r>
              <a:rPr lang="zh-CN" altLang="zh-CN" dirty="0" smtClean="0"/>
              <a:t>涉</a:t>
            </a:r>
            <a:r>
              <a:rPr lang="zh-CN" altLang="zh-CN" dirty="0"/>
              <a:t>及数组元素的赋值语句的翻译</a:t>
            </a:r>
            <a:r>
              <a:rPr lang="zh-CN" altLang="en-US" dirty="0"/>
              <a:t/>
            </a:r>
            <a:br>
              <a:rPr lang="zh-CN" altLang="en-US" dirty="0"/>
            </a:br>
            <a:r>
              <a:rPr lang="zh-CN" altLang="en-US" dirty="0"/>
              <a:t>  </a:t>
            </a:r>
            <a:r>
              <a:rPr lang="en-US" altLang="zh-CN" dirty="0">
                <a:latin typeface="Times New Roman"/>
              </a:rPr>
              <a:t>——</a:t>
            </a:r>
            <a:r>
              <a:rPr lang="en-US" altLang="zh-CN" dirty="0"/>
              <a:t>L</a:t>
            </a:r>
            <a:r>
              <a:rPr lang="zh-CN" altLang="en-US" dirty="0"/>
              <a:t>属性定义</a:t>
            </a:r>
          </a:p>
        </p:txBody>
      </p:sp>
      <p:sp>
        <p:nvSpPr>
          <p:cNvPr id="248841" name="Rectangle 9"/>
          <p:cNvSpPr>
            <a:spLocks noChangeArrowheads="1"/>
          </p:cNvSpPr>
          <p:nvPr/>
        </p:nvSpPr>
        <p:spPr bwMode="auto">
          <a:xfrm>
            <a:off x="4346575" y="1314450"/>
            <a:ext cx="4546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99CC"/>
              </a:buClr>
              <a:buSzPct val="70000"/>
              <a:buFont typeface="Monotype Sorts" pitchFamily="2" charset="2"/>
              <a:buNone/>
            </a:pPr>
            <a:r>
              <a:rPr lang="zh-CN" altLang="en-US" dirty="0">
                <a:solidFill>
                  <a:srgbClr val="000000"/>
                </a:solidFill>
                <a:latin typeface="Times New Roman" pitchFamily="18" charset="0"/>
                <a:cs typeface="Times New Roman" panose="02020603050405020304" pitchFamily="18" charset="0"/>
              </a:rPr>
              <a:t>语句 </a:t>
            </a:r>
            <a:r>
              <a:rPr lang="en-US" altLang="zh-CN" dirty="0">
                <a:solidFill>
                  <a:srgbClr val="000000"/>
                </a:solidFill>
                <a:latin typeface="Times New Roman" pitchFamily="18" charset="0"/>
                <a:cs typeface="Times New Roman" panose="02020603050405020304" pitchFamily="18" charset="0"/>
              </a:rPr>
              <a:t>X:=A</a:t>
            </a:r>
            <a:r>
              <a:rPr lang="en-US" altLang="zh-CN" dirty="0">
                <a:solidFill>
                  <a:srgbClr val="000000"/>
                </a:solidFill>
                <a:latin typeface="Times New Roman" pitchFamily="18" charset="0"/>
                <a:cs typeface="Times New Roman" panose="02020603050405020304" pitchFamily="18" charset="0"/>
                <a:sym typeface="Symbol" pitchFamily="18" charset="2"/>
              </a:rPr>
              <a:t> [ </a:t>
            </a:r>
            <a:r>
              <a:rPr lang="en-US" altLang="zh-CN" dirty="0" err="1">
                <a:solidFill>
                  <a:srgbClr val="000000"/>
                </a:solidFill>
                <a:latin typeface="Times New Roman" pitchFamily="18" charset="0"/>
                <a:cs typeface="Times New Roman" panose="02020603050405020304" pitchFamily="18" charset="0"/>
                <a:sym typeface="Symbol" pitchFamily="18" charset="2"/>
              </a:rPr>
              <a:t>i</a:t>
            </a:r>
            <a:r>
              <a:rPr lang="en-US" altLang="zh-CN" dirty="0">
                <a:solidFill>
                  <a:srgbClr val="000000"/>
                </a:solidFill>
                <a:latin typeface="Times New Roman" pitchFamily="18" charset="0"/>
                <a:cs typeface="Times New Roman" panose="02020603050405020304" pitchFamily="18" charset="0"/>
                <a:sym typeface="Symbol" pitchFamily="18" charset="2"/>
              </a:rPr>
              <a:t>, j ] </a:t>
            </a:r>
            <a:r>
              <a:rPr lang="zh-CN" altLang="en-US" dirty="0">
                <a:solidFill>
                  <a:srgbClr val="000000"/>
                </a:solidFill>
                <a:latin typeface="Times New Roman" pitchFamily="18" charset="0"/>
                <a:cs typeface="Times New Roman" panose="02020603050405020304" pitchFamily="18" charset="0"/>
                <a:sym typeface="Symbol" pitchFamily="18" charset="2"/>
              </a:rPr>
              <a:t>的分析树</a:t>
            </a:r>
          </a:p>
        </p:txBody>
      </p:sp>
      <p:sp>
        <p:nvSpPr>
          <p:cNvPr id="248908" name="Rectangle 76"/>
          <p:cNvSpPr>
            <a:spLocks noGrp="1" noChangeArrowheads="1"/>
          </p:cNvSpPr>
          <p:nvPr>
            <p:ph type="body" idx="1"/>
          </p:nvPr>
        </p:nvSpPr>
        <p:spPr>
          <a:xfrm>
            <a:off x="228600" y="1763713"/>
            <a:ext cx="8686800" cy="4637087"/>
          </a:xfrm>
        </p:spPr>
        <p:txBody>
          <a:bodyPr/>
          <a:lstStyle/>
          <a:p>
            <a:r>
              <a:rPr lang="zh-CN" altLang="en-US" dirty="0">
                <a:latin typeface="Times New Roman" panose="02020603050405020304" pitchFamily="18" charset="0"/>
                <a:cs typeface="Times New Roman" panose="02020603050405020304" pitchFamily="18" charset="0"/>
              </a:rPr>
              <a:t>赋值语句的文法：</a:t>
            </a:r>
          </a:p>
          <a:p>
            <a:pPr lvl="1">
              <a:buFontTx/>
              <a:buNone/>
            </a:pPr>
            <a:r>
              <a:rPr lang="en-US" altLang="zh-CN" dirty="0">
                <a:latin typeface="Times New Roman" panose="02020603050405020304" pitchFamily="18" charset="0"/>
                <a:cs typeface="Times New Roman" panose="02020603050405020304" pitchFamily="18" charset="0"/>
              </a:rPr>
              <a:t>(1) S</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L:=E 	</a:t>
            </a:r>
          </a:p>
          <a:p>
            <a:pPr lvl="1">
              <a:buFontTx/>
              <a:buNone/>
            </a:pPr>
            <a:r>
              <a:rPr lang="en-US" altLang="zh-CN" dirty="0" smtClean="0">
                <a:latin typeface="Times New Roman" panose="02020603050405020304" pitchFamily="18" charset="0"/>
                <a:cs typeface="Times New Roman" panose="02020603050405020304" pitchFamily="18" charset="0"/>
              </a:rPr>
              <a:t>(2) </a:t>
            </a:r>
            <a:r>
              <a:rPr lang="en-US" altLang="zh-CN" dirty="0" err="1">
                <a:latin typeface="Times New Roman" panose="02020603050405020304" pitchFamily="18" charset="0"/>
                <a:cs typeface="Times New Roman" panose="02020603050405020304" pitchFamily="18" charset="0"/>
              </a:rPr>
              <a:t>L</a:t>
            </a:r>
            <a:r>
              <a:rPr lang="en-US" altLang="zh-CN" dirty="0" err="1">
                <a:latin typeface="Times New Roman" panose="02020603050405020304" pitchFamily="18" charset="0"/>
                <a:cs typeface="Times New Roman" panose="02020603050405020304" pitchFamily="18" charset="0"/>
                <a:sym typeface="Symbol" pitchFamily="18" charset="2"/>
              </a:rPr>
              <a:t>id</a:t>
            </a:r>
            <a:endParaRPr lang="en-US" altLang="zh-CN"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zh-CN" dirty="0" smtClean="0">
                <a:latin typeface="Times New Roman" panose="02020603050405020304" pitchFamily="18" charset="0"/>
                <a:cs typeface="Times New Roman" panose="02020603050405020304" pitchFamily="18" charset="0"/>
                <a:sym typeface="Symbol" pitchFamily="18" charset="2"/>
              </a:rPr>
              <a:t>(3) </a:t>
            </a:r>
            <a:r>
              <a:rPr lang="en-US" altLang="zh-CN" dirty="0" err="1">
                <a:latin typeface="Times New Roman" panose="02020603050405020304" pitchFamily="18" charset="0"/>
                <a:cs typeface="Times New Roman" panose="02020603050405020304" pitchFamily="18" charset="0"/>
                <a:sym typeface="Symbol" pitchFamily="18" charset="2"/>
              </a:rPr>
              <a:t>Lid</a:t>
            </a:r>
            <a:r>
              <a:rPr lang="en-US" altLang="zh-CN" dirty="0">
                <a:latin typeface="Times New Roman" panose="02020603050405020304" pitchFamily="18" charset="0"/>
                <a:cs typeface="Times New Roman" panose="02020603050405020304" pitchFamily="18" charset="0"/>
                <a:sym typeface="Symbol" pitchFamily="18" charset="2"/>
              </a:rPr>
              <a:t> [ </a:t>
            </a:r>
            <a:r>
              <a:rPr lang="en-US" altLang="zh-CN" dirty="0" err="1">
                <a:latin typeface="Times New Roman" panose="02020603050405020304" pitchFamily="18" charset="0"/>
                <a:cs typeface="Times New Roman" panose="02020603050405020304" pitchFamily="18" charset="0"/>
                <a:sym typeface="Symbol" pitchFamily="18" charset="2"/>
              </a:rPr>
              <a:t>Elist</a:t>
            </a:r>
            <a:r>
              <a:rPr lang="en-US" altLang="zh-CN" dirty="0">
                <a:latin typeface="Times New Roman" panose="02020603050405020304" pitchFamily="18" charset="0"/>
                <a:cs typeface="Times New Roman" panose="02020603050405020304" pitchFamily="18" charset="0"/>
                <a:sym typeface="Symbol" pitchFamily="18" charset="2"/>
              </a:rPr>
              <a:t> ]</a:t>
            </a:r>
          </a:p>
          <a:p>
            <a:pPr lvl="1">
              <a:buFontTx/>
              <a:buNone/>
            </a:pPr>
            <a:r>
              <a:rPr lang="en-US" altLang="zh-CN" dirty="0" smtClean="0">
                <a:latin typeface="Times New Roman" panose="02020603050405020304" pitchFamily="18" charset="0"/>
                <a:cs typeface="Times New Roman" panose="02020603050405020304" pitchFamily="18" charset="0"/>
                <a:sym typeface="Symbol" pitchFamily="18" charset="2"/>
              </a:rPr>
              <a:t>(4) </a:t>
            </a:r>
            <a:r>
              <a:rPr lang="en-US" altLang="zh-CN" dirty="0" err="1">
                <a:latin typeface="Times New Roman" panose="02020603050405020304" pitchFamily="18" charset="0"/>
                <a:cs typeface="Times New Roman" panose="02020603050405020304" pitchFamily="18" charset="0"/>
                <a:sym typeface="Symbol" pitchFamily="18" charset="2"/>
              </a:rPr>
              <a:t>ElistE</a:t>
            </a:r>
            <a:endParaRPr lang="en-US" altLang="zh-CN"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zh-CN" dirty="0" smtClean="0">
                <a:latin typeface="Times New Roman" panose="02020603050405020304" pitchFamily="18" charset="0"/>
                <a:cs typeface="Times New Roman" panose="02020603050405020304" pitchFamily="18" charset="0"/>
                <a:sym typeface="Symbol" pitchFamily="18" charset="2"/>
              </a:rPr>
              <a:t>(5) </a:t>
            </a:r>
            <a:r>
              <a:rPr lang="en-US" altLang="zh-CN" dirty="0">
                <a:latin typeface="Times New Roman" panose="02020603050405020304" pitchFamily="18" charset="0"/>
                <a:cs typeface="Times New Roman" panose="02020603050405020304" pitchFamily="18" charset="0"/>
                <a:sym typeface="Symbol" pitchFamily="18" charset="2"/>
              </a:rPr>
              <a:t>ElistElist</a:t>
            </a:r>
            <a:r>
              <a:rPr lang="en-US" altLang="zh-CN" baseline="-25000" dirty="0">
                <a:latin typeface="Times New Roman" panose="02020603050405020304" pitchFamily="18" charset="0"/>
                <a:cs typeface="Times New Roman" panose="02020603050405020304" pitchFamily="18" charset="0"/>
                <a:sym typeface="Symbol" pitchFamily="18" charset="2"/>
              </a:rPr>
              <a:t>1</a:t>
            </a:r>
            <a:r>
              <a:rPr lang="en-US" altLang="zh-CN" dirty="0">
                <a:latin typeface="Times New Roman" panose="02020603050405020304" pitchFamily="18" charset="0"/>
                <a:cs typeface="Times New Roman" panose="02020603050405020304" pitchFamily="18" charset="0"/>
                <a:sym typeface="Symbol" pitchFamily="18" charset="2"/>
              </a:rPr>
              <a:t> , E</a:t>
            </a:r>
          </a:p>
          <a:p>
            <a:pPr lvl="1">
              <a:buFontTx/>
              <a:buNone/>
            </a:pP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p>
          <a:p>
            <a:pPr lvl="1">
              <a:buFontTx/>
              <a:buNone/>
            </a:pPr>
            <a:r>
              <a:rPr lang="en-US" altLang="zh-CN" dirty="0" smtClean="0">
                <a:latin typeface="Times New Roman" panose="02020603050405020304" pitchFamily="18" charset="0"/>
                <a:cs typeface="Times New Roman" panose="02020603050405020304" pitchFamily="18" charset="0"/>
              </a:rPr>
              <a:t>(7) </a:t>
            </a: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p>
          <a:p>
            <a:pPr lvl="1">
              <a:buFontTx/>
              <a:buNone/>
            </a:pPr>
            <a:r>
              <a:rPr lang="en-US" altLang="zh-CN" dirty="0" smtClean="0">
                <a:latin typeface="Times New Roman" panose="02020603050405020304" pitchFamily="18" charset="0"/>
                <a:cs typeface="Times New Roman" panose="02020603050405020304" pitchFamily="18" charset="0"/>
              </a:rPr>
              <a:t>(8) </a:t>
            </a:r>
            <a:r>
              <a:rPr lang="en-US" altLang="zh-CN"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L</a:t>
            </a:r>
          </a:p>
          <a:p>
            <a:endParaRPr lang="en-US" altLang="zh-CN"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97279"/>
            <a:ext cx="2650325" cy="4232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5697125" y="5679250"/>
            <a:ext cx="2836010" cy="108012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algn="just">
              <a:spcBef>
                <a:spcPts val="0"/>
              </a:spcBef>
            </a:pPr>
            <a:r>
              <a:rPr lang="en-US" altLang="zh-CN" sz="2800" dirty="0" smtClean="0">
                <a:solidFill>
                  <a:srgbClr val="000000"/>
                </a:solidFill>
                <a:latin typeface="Times New Roman" pitchFamily="18" charset="0"/>
                <a:cs typeface="Times New Roman" panose="02020603050405020304" pitchFamily="18" charset="0"/>
              </a:rPr>
              <a:t>e</a:t>
            </a:r>
            <a:r>
              <a:rPr lang="en-US" altLang="zh-CN" sz="2800" baseline="-25000" dirty="0" smtClean="0">
                <a:solidFill>
                  <a:srgbClr val="000000"/>
                </a:solidFill>
                <a:latin typeface="Times New Roman" pitchFamily="18" charset="0"/>
                <a:cs typeface="Times New Roman" panose="02020603050405020304" pitchFamily="18" charset="0"/>
              </a:rPr>
              <a:t>1 </a:t>
            </a:r>
            <a:r>
              <a:rPr lang="en-US" altLang="zh-CN" sz="2800" dirty="0" smtClean="0">
                <a:solidFill>
                  <a:srgbClr val="000000"/>
                </a:solidFill>
                <a:latin typeface="Times New Roman" pitchFamily="18" charset="0"/>
                <a:cs typeface="Times New Roman" panose="02020603050405020304" pitchFamily="18" charset="0"/>
              </a:rPr>
              <a:t>= </a:t>
            </a:r>
            <a:r>
              <a:rPr lang="en-US" altLang="zh-CN" sz="2800" dirty="0" err="1" smtClean="0">
                <a:solidFill>
                  <a:srgbClr val="000000"/>
                </a:solidFill>
                <a:latin typeface="Times New Roman" pitchFamily="18" charset="0"/>
                <a:cs typeface="Times New Roman" panose="02020603050405020304" pitchFamily="18" charset="0"/>
              </a:rPr>
              <a:t>i</a:t>
            </a:r>
            <a:endParaRPr lang="en-US" altLang="zh-CN" sz="2800" baseline="-25000" dirty="0">
              <a:solidFill>
                <a:srgbClr val="000000"/>
              </a:solidFill>
              <a:latin typeface="Times New Roman" pitchFamily="18" charset="0"/>
              <a:cs typeface="Times New Roman" panose="02020603050405020304" pitchFamily="18" charset="0"/>
            </a:endParaRPr>
          </a:p>
          <a:p>
            <a:pPr marL="285750" indent="-285750" algn="just">
              <a:spcBef>
                <a:spcPts val="0"/>
              </a:spcBef>
            </a:pPr>
            <a:r>
              <a:rPr lang="en-US" altLang="zh-CN" sz="2800" dirty="0" smtClean="0">
                <a:solidFill>
                  <a:srgbClr val="000000"/>
                </a:solidFill>
                <a:latin typeface="Times New Roman" pitchFamily="18" charset="0"/>
                <a:ea typeface="宋体" pitchFamily="2" charset="-122"/>
                <a:cs typeface="Times New Roman" panose="02020603050405020304" pitchFamily="18" charset="0"/>
              </a:rPr>
              <a:t>e</a:t>
            </a:r>
            <a:r>
              <a:rPr lang="en-US" altLang="zh-CN" sz="2800" baseline="-25000" dirty="0" smtClean="0">
                <a:solidFill>
                  <a:srgbClr val="000000"/>
                </a:solidFill>
                <a:latin typeface="Times New Roman" pitchFamily="18" charset="0"/>
                <a:ea typeface="宋体" pitchFamily="2" charset="-122"/>
                <a:cs typeface="Times New Roman" panose="02020603050405020304" pitchFamily="18" charset="0"/>
              </a:rPr>
              <a:t>2 </a:t>
            </a:r>
            <a:r>
              <a:rPr lang="en-US" altLang="zh-CN" sz="2800" dirty="0" smtClean="0">
                <a:solidFill>
                  <a:srgbClr val="000000"/>
                </a:solidFill>
                <a:latin typeface="Times New Roman" pitchFamily="18" charset="0"/>
                <a:ea typeface="宋体" pitchFamily="2" charset="-122"/>
                <a:cs typeface="Times New Roman" panose="02020603050405020304" pitchFamily="18" charset="0"/>
              </a:rPr>
              <a:t>= e</a:t>
            </a:r>
            <a:r>
              <a:rPr lang="en-US" altLang="zh-CN" sz="2800" baseline="-25000" dirty="0" smtClean="0">
                <a:solidFill>
                  <a:srgbClr val="000000"/>
                </a:solidFill>
                <a:latin typeface="Times New Roman" pitchFamily="18" charset="0"/>
                <a:ea typeface="宋体" pitchFamily="2" charset="-122"/>
                <a:cs typeface="Times New Roman" panose="02020603050405020304" pitchFamily="18" charset="0"/>
              </a:rPr>
              <a:t>1</a:t>
            </a:r>
            <a:r>
              <a:rPr lang="en-US" altLang="zh-CN" sz="2800" dirty="0" smtClean="0">
                <a:solidFill>
                  <a:srgbClr val="000000"/>
                </a:solidFill>
                <a:latin typeface="Times New Roman" pitchFamily="18" charset="0"/>
                <a:ea typeface="宋体" pitchFamily="2" charset="-122"/>
                <a:cs typeface="Times New Roman" panose="02020603050405020304" pitchFamily="18" charset="0"/>
              </a:rPr>
              <a:t> </a:t>
            </a:r>
            <a:r>
              <a:rPr lang="en-US" altLang="zh-CN" sz="2800" dirty="0" smtClean="0">
                <a:solidFill>
                  <a:srgbClr val="000000"/>
                </a:solidFill>
                <a:latin typeface="Times New Roman" pitchFamily="18" charset="0"/>
                <a:ea typeface="宋体" pitchFamily="2" charset="-122"/>
                <a:cs typeface="Times New Roman" panose="02020603050405020304" pitchFamily="18" charset="0"/>
                <a:sym typeface="Symbol" pitchFamily="18" charset="2"/>
              </a:rPr>
              <a:t> </a:t>
            </a:r>
            <a:r>
              <a:rPr lang="en-US" altLang="zh-CN" sz="2800" dirty="0" smtClean="0">
                <a:solidFill>
                  <a:srgbClr val="000000"/>
                </a:solidFill>
                <a:latin typeface="Times New Roman" pitchFamily="18" charset="0"/>
                <a:ea typeface="宋体" pitchFamily="2" charset="-122"/>
                <a:cs typeface="Times New Roman" panose="02020603050405020304" pitchFamily="18" charset="0"/>
              </a:rPr>
              <a:t>n</a:t>
            </a:r>
            <a:r>
              <a:rPr lang="en-US" altLang="zh-CN" sz="2800" baseline="-25000" dirty="0" smtClean="0">
                <a:solidFill>
                  <a:srgbClr val="000000"/>
                </a:solidFill>
                <a:latin typeface="Times New Roman" pitchFamily="18" charset="0"/>
                <a:ea typeface="宋体" pitchFamily="2" charset="-122"/>
                <a:cs typeface="Times New Roman" panose="02020603050405020304" pitchFamily="18" charset="0"/>
              </a:rPr>
              <a:t>2 </a:t>
            </a:r>
            <a:r>
              <a:rPr lang="en-US" altLang="zh-CN" sz="2800" dirty="0" smtClean="0">
                <a:solidFill>
                  <a:srgbClr val="000000"/>
                </a:solidFill>
                <a:latin typeface="Times New Roman" pitchFamily="18" charset="0"/>
                <a:ea typeface="宋体" pitchFamily="2" charset="-122"/>
                <a:cs typeface="Times New Roman" panose="02020603050405020304" pitchFamily="18" charset="0"/>
              </a:rPr>
              <a:t>+ j</a:t>
            </a:r>
            <a:endParaRPr lang="en-US" altLang="zh-CN" sz="2800" baseline="-25000" dirty="0">
              <a:solidFill>
                <a:srgbClr val="000000"/>
              </a:solidFill>
              <a:latin typeface="Times New Roman" pitchFamily="18" charset="0"/>
              <a:ea typeface="宋体" pitchFamily="2" charset="-122"/>
              <a:cs typeface="Times New Roman" panose="02020603050405020304" pitchFamily="18" charset="0"/>
            </a:endParaRPr>
          </a:p>
        </p:txBody>
      </p:sp>
      <p:grpSp>
        <p:nvGrpSpPr>
          <p:cNvPr id="5" name="组合 4"/>
          <p:cNvGrpSpPr/>
          <p:nvPr/>
        </p:nvGrpSpPr>
        <p:grpSpPr>
          <a:xfrm>
            <a:off x="6957265" y="4599130"/>
            <a:ext cx="2070230" cy="2070230"/>
            <a:chOff x="6912260" y="4599130"/>
            <a:chExt cx="2070230" cy="2070230"/>
          </a:xfrm>
        </p:grpSpPr>
        <p:sp>
          <p:nvSpPr>
            <p:cNvPr id="3" name="椭圆 2"/>
            <p:cNvSpPr/>
            <p:nvPr/>
          </p:nvSpPr>
          <p:spPr bwMode="auto">
            <a:xfrm>
              <a:off x="6912260" y="6174306"/>
              <a:ext cx="495055" cy="495054"/>
            </a:xfrm>
            <a:prstGeom prst="ellipse">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
          <p:nvSpPr>
            <p:cNvPr id="4" name="云形标注 3"/>
            <p:cNvSpPr/>
            <p:nvPr/>
          </p:nvSpPr>
          <p:spPr bwMode="auto">
            <a:xfrm>
              <a:off x="7677345" y="4599130"/>
              <a:ext cx="1305145" cy="720080"/>
            </a:xfrm>
            <a:prstGeom prst="cloudCallout">
              <a:avLst>
                <a:gd name="adj1" fmla="val -79355"/>
                <a:gd name="adj2" fmla="val 156918"/>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altLang="zh-CN" dirty="0">
                  <a:solidFill>
                    <a:srgbClr val="000000"/>
                  </a:solidFill>
                  <a:latin typeface="Times New Roman" pitchFamily="18" charset="0"/>
                </a:rPr>
                <a:t>n</a:t>
              </a:r>
              <a:r>
                <a:rPr lang="en-US" altLang="zh-CN" baseline="-25000" dirty="0" smtClean="0">
                  <a:solidFill>
                    <a:srgbClr val="000000"/>
                  </a:solidFill>
                  <a:latin typeface="Times New Roman" pitchFamily="18" charset="0"/>
                </a:rPr>
                <a:t>2</a:t>
              </a:r>
              <a:r>
                <a:rPr lang="en-US" altLang="zh-CN" dirty="0" smtClean="0">
                  <a:solidFill>
                    <a:srgbClr val="000000"/>
                  </a:solidFill>
                  <a:latin typeface="Times New Roman" pitchFamily="18" charset="0"/>
                </a:rPr>
                <a:t> ?</a:t>
              </a:r>
              <a:endParaRPr lang="zh-CN" altLang="en-US" dirty="0" smtClean="0">
                <a:solidFill>
                  <a:srgbClr val="000000"/>
                </a:solidFill>
                <a:latin typeface="Times New Roman" pitchFamily="18" charset="0"/>
              </a:endParaRPr>
            </a:p>
          </p:txBody>
        </p:sp>
      </p:grpSp>
      <p:sp>
        <p:nvSpPr>
          <p:cNvPr id="6" name="圆角矩形 5"/>
          <p:cNvSpPr/>
          <p:nvPr/>
        </p:nvSpPr>
        <p:spPr bwMode="auto">
          <a:xfrm>
            <a:off x="566555" y="3203975"/>
            <a:ext cx="2835315" cy="1260140"/>
          </a:xfrm>
          <a:prstGeom prst="roundRect">
            <a:avLst>
              <a:gd name="adj" fmla="val 13252"/>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latin typeface="Times New Roman" pitchFamily="18" charset="0"/>
            </a:endParaRPr>
          </a:p>
        </p:txBody>
      </p:sp>
    </p:spTree>
    <p:extLst>
      <p:ext uri="{BB962C8B-B14F-4D97-AF65-F5344CB8AC3E}">
        <p14:creationId xmlns:p14="http://schemas.microsoft.com/office/powerpoint/2010/main" val="17948913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41"/>
                                        </p:tgtEl>
                                        <p:attrNameLst>
                                          <p:attrName>style.visibility</p:attrName>
                                        </p:attrNameLst>
                                      </p:cBhvr>
                                      <p:to>
                                        <p:strVal val="visible"/>
                                      </p:to>
                                    </p:set>
                                    <p:animEffect transition="in" filter="wipe(left)">
                                      <p:cBhvr>
                                        <p:cTn id="7" dur="500"/>
                                        <p:tgtEl>
                                          <p:spTgt spid="2488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up)">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1" grpId="0" autoUpdateAnimBg="0"/>
      <p:bldP spid="2"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085DB03-F299-4B7A-A672-9F0D9422261C}" type="slidenum">
              <a:rPr lang="en-US" altLang="zh-CN">
                <a:solidFill>
                  <a:srgbClr val="000000"/>
                </a:solidFill>
              </a:rPr>
              <a:pPr/>
              <a:t>99</a:t>
            </a:fld>
            <a:endParaRPr lang="en-US" altLang="zh-CN">
              <a:solidFill>
                <a:srgbClr val="000000"/>
              </a:solidFill>
            </a:endParaRPr>
          </a:p>
        </p:txBody>
      </p:sp>
      <p:sp>
        <p:nvSpPr>
          <p:cNvPr id="318466" name="Rectangle 2"/>
          <p:cNvSpPr>
            <a:spLocks noGrp="1" noChangeArrowheads="1"/>
          </p:cNvSpPr>
          <p:nvPr>
            <p:ph type="title"/>
          </p:nvPr>
        </p:nvSpPr>
        <p:spPr>
          <a:xfrm>
            <a:off x="179388" y="152400"/>
            <a:ext cx="9037637" cy="669925"/>
          </a:xfrm>
        </p:spPr>
        <p:txBody>
          <a:bodyPr/>
          <a:lstStyle/>
          <a:p>
            <a:r>
              <a:rPr lang="zh-CN" altLang="en-US" sz="3200">
                <a:latin typeface="Verdana" pitchFamily="34" charset="0"/>
              </a:rPr>
              <a:t>属性及函数设计</a:t>
            </a:r>
            <a:endParaRPr lang="zh-CN" altLang="en-US">
              <a:latin typeface="Verdana" pitchFamily="34" charset="0"/>
            </a:endParaRPr>
          </a:p>
        </p:txBody>
      </p:sp>
      <p:sp>
        <p:nvSpPr>
          <p:cNvPr id="318467" name="Rectangle 3"/>
          <p:cNvSpPr>
            <a:spLocks noGrp="1" noChangeArrowheads="1"/>
          </p:cNvSpPr>
          <p:nvPr>
            <p:ph type="body" idx="1"/>
          </p:nvPr>
        </p:nvSpPr>
        <p:spPr>
          <a:xfrm>
            <a:off x="269875" y="908050"/>
            <a:ext cx="8748713" cy="5715000"/>
          </a:xfrm>
        </p:spPr>
        <p:txBody>
          <a:bodyPr/>
          <a:lstStyle/>
          <a:p>
            <a:r>
              <a:rPr lang="en-US" altLang="zh-CN" sz="2400" dirty="0">
                <a:latin typeface="Times New Roman" panose="02020603050405020304" pitchFamily="18" charset="0"/>
                <a:cs typeface="Times New Roman" panose="02020603050405020304" pitchFamily="18" charset="0"/>
              </a:rPr>
              <a:t>L  </a:t>
            </a:r>
            <a:r>
              <a:rPr lang="zh-CN" altLang="en-US" sz="2400" dirty="0">
                <a:latin typeface="Times New Roman" panose="02020603050405020304" pitchFamily="18" charset="0"/>
                <a:cs typeface="Times New Roman" panose="02020603050405020304" pitchFamily="18" charset="0"/>
              </a:rPr>
              <a:t>综合</a:t>
            </a:r>
            <a:r>
              <a:rPr lang="zh-CN" altLang="en-US" sz="2400" dirty="0" smtClean="0">
                <a:latin typeface="Times New Roman" panose="02020603050405020304" pitchFamily="18" charset="0"/>
                <a:cs typeface="Times New Roman" panose="02020603050405020304" pitchFamily="18" charset="0"/>
              </a:rPr>
              <a:t>属性 </a:t>
            </a:r>
            <a:r>
              <a:rPr lang="en-US" altLang="zh-CN" sz="2400" dirty="0" err="1" smtClean="0">
                <a:latin typeface="Times New Roman" panose="02020603050405020304" pitchFamily="18" charset="0"/>
                <a:cs typeface="Times New Roman" panose="02020603050405020304" pitchFamily="18" charset="0"/>
              </a:rPr>
              <a:t>L.entry</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和 </a:t>
            </a:r>
            <a:r>
              <a:rPr lang="en-US" altLang="zh-CN" sz="2400" dirty="0" err="1" smtClean="0">
                <a:latin typeface="Times New Roman" panose="02020603050405020304" pitchFamily="18" charset="0"/>
                <a:cs typeface="Times New Roman" panose="02020603050405020304" pitchFamily="18" charset="0"/>
              </a:rPr>
              <a:t>L.offset</a:t>
            </a:r>
            <a:r>
              <a:rPr lang="zh-CN" altLang="en-US" sz="2400" dirty="0" smtClean="0">
                <a:latin typeface="Times New Roman" panose="02020603050405020304" pitchFamily="18" charset="0"/>
                <a:cs typeface="Times New Roman" panose="02020603050405020304" pitchFamily="18" charset="0"/>
              </a:rPr>
              <a:t>（符号表入口指针）</a:t>
            </a:r>
            <a:endParaRPr lang="en-US" altLang="zh-CN" sz="24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简单变量：</a:t>
            </a:r>
          </a:p>
          <a:p>
            <a:pPr lvl="2">
              <a:buFontTx/>
              <a:buNone/>
            </a:pPr>
            <a:r>
              <a:rPr lang="en-US" altLang="zh-CN" dirty="0" err="1">
                <a:latin typeface="Times New Roman" panose="02020603050405020304" pitchFamily="18" charset="0"/>
                <a:cs typeface="Times New Roman" panose="02020603050405020304" pitchFamily="18" charset="0"/>
              </a:rPr>
              <a:t>L.offset</a:t>
            </a:r>
            <a:r>
              <a:rPr lang="en-US" altLang="zh-CN" dirty="0">
                <a:latin typeface="Times New Roman" panose="02020603050405020304" pitchFamily="18" charset="0"/>
                <a:cs typeface="Times New Roman" panose="02020603050405020304" pitchFamily="18" charset="0"/>
              </a:rPr>
              <a:t>=null              </a:t>
            </a:r>
            <a:r>
              <a:rPr lang="en-US" altLang="zh-CN" dirty="0" err="1" smtClean="0">
                <a:latin typeface="Times New Roman" panose="02020603050405020304" pitchFamily="18" charset="0"/>
                <a:cs typeface="Times New Roman" panose="02020603050405020304" pitchFamily="18" charset="0"/>
              </a:rPr>
              <a:t>L.entry</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变量在符号表中的入口</a:t>
            </a:r>
            <a:r>
              <a:rPr lang="zh-CN" altLang="en-US" dirty="0">
                <a:latin typeface="Times New Roman" panose="02020603050405020304" pitchFamily="18" charset="0"/>
                <a:cs typeface="Times New Roman" panose="02020603050405020304" pitchFamily="18" charset="0"/>
              </a:rPr>
              <a:t>指针</a:t>
            </a:r>
            <a:endParaRPr lang="zh-CN" altLang="en-US" sz="18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数组</a:t>
            </a:r>
            <a:r>
              <a:rPr lang="zh-CN" altLang="en-US" sz="2000" dirty="0" smtClean="0">
                <a:latin typeface="Times New Roman" panose="02020603050405020304" pitchFamily="18" charset="0"/>
                <a:cs typeface="Times New Roman" panose="02020603050405020304" pitchFamily="18" charset="0"/>
              </a:rPr>
              <a:t>元素</a:t>
            </a:r>
            <a:r>
              <a:rPr lang="zh-CN" altLang="en-US" sz="2000" dirty="0" smtClean="0">
                <a:latin typeface="Times New Roman" panose="02020603050405020304" pitchFamily="18" charset="0"/>
                <a:cs typeface="Times New Roman" panose="02020603050405020304" pitchFamily="18" charset="0"/>
                <a:sym typeface="Wingdings" panose="05000000000000000000" pitchFamily="2" charset="2"/>
              </a:rPr>
              <a:t>：（临时变量在符号表中的入口指针）</a:t>
            </a:r>
            <a:endParaRPr lang="zh-CN" altLang="en-US" sz="2000" dirty="0">
              <a:latin typeface="Times New Roman" panose="02020603050405020304" pitchFamily="18" charset="0"/>
              <a:cs typeface="Times New Roman" panose="02020603050405020304" pitchFamily="18" charset="0"/>
            </a:endParaRPr>
          </a:p>
          <a:p>
            <a:pPr lvl="2">
              <a:buFontTx/>
              <a:buNone/>
            </a:pPr>
            <a:r>
              <a:rPr lang="en-US" altLang="zh-CN" dirty="0" err="1">
                <a:latin typeface="Times New Roman" panose="02020603050405020304" pitchFamily="18" charset="0"/>
                <a:cs typeface="Times New Roman" panose="02020603050405020304" pitchFamily="18" charset="0"/>
              </a:rPr>
              <a:t>L.offset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计算公式第一</a:t>
            </a:r>
            <a:r>
              <a:rPr lang="zh-CN" altLang="en-US" dirty="0" smtClean="0">
                <a:latin typeface="Times New Roman" panose="02020603050405020304" pitchFamily="18" charset="0"/>
                <a:cs typeface="Times New Roman" panose="02020603050405020304" pitchFamily="18" charset="0"/>
              </a:rPr>
              <a:t>项 </a:t>
            </a:r>
            <a:r>
              <a:rPr lang="en-US" altLang="zh-CN" dirty="0" smtClean="0">
                <a:latin typeface="Times New Roman" panose="02020603050405020304" pitchFamily="18" charset="0"/>
                <a:cs typeface="Times New Roman" panose="02020603050405020304" pitchFamily="18" charset="0"/>
              </a:rPr>
              <a:t>(</a:t>
            </a:r>
            <a:r>
              <a:rPr lang="en-US" altLang="zh-CN" dirty="0" err="1" smtClean="0">
                <a:ea typeface="宋体" pitchFamily="2" charset="-122"/>
                <a:cs typeface="Times New Roman" panose="02020603050405020304" pitchFamily="18" charset="0"/>
              </a:rPr>
              <a:t>e</a:t>
            </a:r>
            <a:r>
              <a:rPr lang="en-US" altLang="zh-CN" baseline="-25000" dirty="0" err="1" smtClean="0">
                <a:ea typeface="宋体" pitchFamily="2" charset="-122"/>
                <a:cs typeface="Times New Roman" panose="02020603050405020304" pitchFamily="18" charset="0"/>
              </a:rPr>
              <a:t>m</a:t>
            </a:r>
            <a:r>
              <a:rPr lang="en-US" altLang="zh-CN" dirty="0" err="1" smtClean="0">
                <a:ea typeface="宋体" pitchFamily="2" charset="-122"/>
                <a:cs typeface="Times New Roman" panose="02020603050405020304" pitchFamily="18" charset="0"/>
                <a:sym typeface="Symbol" pitchFamily="18" charset="2"/>
              </a:rPr>
              <a:t></a:t>
            </a:r>
            <a:r>
              <a:rPr lang="en-US" altLang="zh-CN" dirty="0" err="1" smtClean="0">
                <a:ea typeface="宋体" pitchFamily="2" charset="-122"/>
                <a:cs typeface="Times New Roman" panose="02020603050405020304" pitchFamily="18" charset="0"/>
              </a:rPr>
              <a:t>w</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L.entry</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计算公式第二</a:t>
            </a:r>
            <a:r>
              <a:rPr lang="zh-CN" altLang="en-US" dirty="0" smtClean="0">
                <a:latin typeface="Times New Roman" panose="02020603050405020304" pitchFamily="18" charset="0"/>
                <a:cs typeface="Times New Roman" panose="02020603050405020304" pitchFamily="18" charset="0"/>
              </a:rPr>
              <a:t>项 </a:t>
            </a:r>
            <a:r>
              <a:rPr lang="en-US" altLang="zh-CN" dirty="0" smtClean="0">
                <a:latin typeface="Times New Roman" panose="02020603050405020304" pitchFamily="18" charset="0"/>
                <a:cs typeface="Times New Roman" panose="02020603050405020304" pitchFamily="18" charset="0"/>
              </a:rPr>
              <a:t>(base-C)</a:t>
            </a:r>
            <a:endParaRPr lang="zh-CN" altLang="en-US" sz="18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  </a:t>
            </a:r>
            <a:r>
              <a:rPr lang="zh-CN" altLang="en-US" sz="2400" dirty="0">
                <a:latin typeface="Times New Roman" panose="02020603050405020304" pitchFamily="18" charset="0"/>
                <a:cs typeface="Times New Roman" panose="02020603050405020304" pitchFamily="18" charset="0"/>
              </a:rPr>
              <a:t>综合属性</a:t>
            </a:r>
            <a:r>
              <a:rPr lang="en-US" altLang="zh-CN" sz="2400" dirty="0" err="1" smtClean="0">
                <a:latin typeface="Times New Roman" panose="02020603050405020304" pitchFamily="18" charset="0"/>
                <a:cs typeface="Times New Roman" panose="02020603050405020304" pitchFamily="18" charset="0"/>
              </a:rPr>
              <a:t>E.entry</a:t>
            </a:r>
            <a:r>
              <a:rPr lang="zh-CN" altLang="en-US"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保存</a:t>
            </a:r>
            <a:r>
              <a:rPr lang="en-US" altLang="zh-CN" sz="2400" dirty="0">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值的变量在符号表中的位置</a:t>
            </a:r>
          </a:p>
          <a:p>
            <a:r>
              <a:rPr lang="en-US" altLang="zh-CN" sz="2400" dirty="0" err="1">
                <a:latin typeface="Times New Roman" panose="02020603050405020304" pitchFamily="18" charset="0"/>
                <a:cs typeface="Times New Roman" panose="02020603050405020304" pitchFamily="18" charset="0"/>
              </a:rPr>
              <a:t>Elist</a:t>
            </a:r>
            <a:r>
              <a:rPr lang="en-US" altLang="zh-CN" sz="2400" dirty="0">
                <a:latin typeface="Times New Roman" panose="02020603050405020304" pitchFamily="18" charset="0"/>
                <a:cs typeface="Times New Roman" panose="02020603050405020304" pitchFamily="18" charset="0"/>
              </a:rPr>
              <a:t>  </a:t>
            </a:r>
            <a:r>
              <a:rPr lang="zh-CN" altLang="en-US" sz="2400" dirty="0">
                <a:solidFill>
                  <a:srgbClr val="0000FF"/>
                </a:solidFill>
                <a:latin typeface="Times New Roman" panose="02020603050405020304" pitchFamily="18" charset="0"/>
                <a:cs typeface="Times New Roman" panose="02020603050405020304" pitchFamily="18" charset="0"/>
              </a:rPr>
              <a:t>继承属性</a:t>
            </a:r>
            <a:r>
              <a:rPr lang="en-US" altLang="zh-CN" sz="2400" dirty="0">
                <a:latin typeface="Times New Roman" panose="02020603050405020304" pitchFamily="18" charset="0"/>
                <a:cs typeface="Times New Roman" panose="02020603050405020304" pitchFamily="18" charset="0"/>
              </a:rPr>
              <a:t>array</a:t>
            </a:r>
            <a:r>
              <a:rPr lang="zh-CN" altLang="en-US" sz="2400" dirty="0">
                <a:latin typeface="Times New Roman" panose="02020603050405020304" pitchFamily="18" charset="0"/>
                <a:cs typeface="Times New Roman" panose="02020603050405020304" pitchFamily="18" charset="0"/>
              </a:rPr>
              <a:t>， 综合属性</a:t>
            </a:r>
            <a:r>
              <a:rPr lang="en-US" altLang="zh-CN" sz="2400" dirty="0" err="1">
                <a:latin typeface="Times New Roman" panose="02020603050405020304" pitchFamily="18" charset="0"/>
                <a:cs typeface="Times New Roman" panose="02020603050405020304" pitchFamily="18" charset="0"/>
              </a:rPr>
              <a:t>ndim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entry</a:t>
            </a:r>
            <a:endParaRPr lang="en-US" altLang="zh-CN" sz="2400" dirty="0">
              <a:latin typeface="Times New Roman" panose="02020603050405020304" pitchFamily="18" charset="0"/>
              <a:cs typeface="Times New Roman" panose="02020603050405020304" pitchFamily="18" charset="0"/>
            </a:endParaRPr>
          </a:p>
          <a:p>
            <a:pPr lvl="1"/>
            <a:r>
              <a:rPr lang="en-US" altLang="zh-CN" sz="2000" dirty="0" err="1">
                <a:latin typeface="Times New Roman" panose="02020603050405020304" pitchFamily="18" charset="0"/>
                <a:cs typeface="Times New Roman" panose="02020603050405020304" pitchFamily="18" charset="0"/>
              </a:rPr>
              <a:t>Elist.array</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数组名在符号表中的位置</a:t>
            </a:r>
            <a:endParaRPr lang="zh-CN" altLang="en-US" sz="2000" dirty="0">
              <a:latin typeface="Times New Roman" panose="02020603050405020304" pitchFamily="18" charset="0"/>
              <a:cs typeface="Times New Roman" panose="02020603050405020304" pitchFamily="18" charset="0"/>
            </a:endParaRPr>
          </a:p>
          <a:p>
            <a:pPr lvl="1"/>
            <a:r>
              <a:rPr lang="en-US" altLang="zh-CN" sz="2000" dirty="0" err="1">
                <a:latin typeface="Times New Roman" panose="02020603050405020304" pitchFamily="18" charset="0"/>
                <a:cs typeface="Times New Roman" panose="02020603050405020304" pitchFamily="18" charset="0"/>
              </a:rPr>
              <a:t>Elist.ndim</a:t>
            </a:r>
            <a:r>
              <a:rPr lang="zh-CN" altLang="en-US" sz="2000" dirty="0">
                <a:latin typeface="Times New Roman" panose="02020603050405020304" pitchFamily="18" charset="0"/>
                <a:cs typeface="Times New Roman" panose="02020603050405020304" pitchFamily="18" charset="0"/>
              </a:rPr>
              <a:t>：目前已经识别出的下标表达式的个数</a:t>
            </a:r>
          </a:p>
          <a:p>
            <a:pPr lvl="1"/>
            <a:r>
              <a:rPr lang="en-US" altLang="zh-CN" sz="2000" dirty="0" err="1" smtClean="0">
                <a:latin typeface="Times New Roman" panose="02020603050405020304" pitchFamily="18" charset="0"/>
                <a:cs typeface="Times New Roman" panose="02020603050405020304" pitchFamily="18" charset="0"/>
              </a:rPr>
              <a:t>Elist.entry</a:t>
            </a:r>
            <a:r>
              <a:rPr lang="zh-CN" altLang="en-US"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保存递推公式中</a:t>
            </a:r>
            <a:r>
              <a:rPr lang="en-US" altLang="zh-CN" sz="2000" dirty="0" err="1">
                <a:latin typeface="Times New Roman" panose="02020603050405020304" pitchFamily="18" charset="0"/>
                <a:cs typeface="Times New Roman" panose="02020603050405020304" pitchFamily="18" charset="0"/>
              </a:rPr>
              <a:t>e</a:t>
            </a:r>
            <a:r>
              <a:rPr lang="en-US" altLang="zh-CN" sz="2000" baseline="-25000" dirty="0" err="1">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值的临时变量在符号表中的位置</a:t>
            </a:r>
          </a:p>
          <a:p>
            <a:r>
              <a:rPr lang="zh-CN" altLang="en-US" sz="2400" dirty="0">
                <a:latin typeface="Times New Roman" panose="02020603050405020304" pitchFamily="18" charset="0"/>
                <a:cs typeface="Times New Roman" panose="02020603050405020304" pitchFamily="18" charset="0"/>
              </a:rPr>
              <a:t>函数</a:t>
            </a:r>
          </a:p>
          <a:p>
            <a:pPr lvl="1"/>
            <a:r>
              <a:rPr lang="en-US" altLang="zh-CN" sz="2000" dirty="0" err="1">
                <a:latin typeface="Times New Roman" panose="02020603050405020304" pitchFamily="18" charset="0"/>
                <a:cs typeface="Times New Roman" panose="02020603050405020304" pitchFamily="18" charset="0"/>
              </a:rPr>
              <a:t>getaddr</a:t>
            </a:r>
            <a:r>
              <a:rPr lang="en-US" altLang="zh-CN" sz="2000" dirty="0">
                <a:latin typeface="Times New Roman" panose="02020603050405020304" pitchFamily="18" charset="0"/>
                <a:cs typeface="Times New Roman" panose="02020603050405020304" pitchFamily="18" charset="0"/>
              </a:rPr>
              <a:t>(array)</a:t>
            </a:r>
            <a:r>
              <a:rPr lang="zh-CN" altLang="zh-CN" sz="2000" dirty="0" smtClean="0">
                <a:latin typeface="Times New Roman" panose="02020603050405020304" pitchFamily="18" charset="0"/>
                <a:cs typeface="Times New Roman" panose="02020603050405020304" pitchFamily="18" charset="0"/>
              </a:rPr>
              <a:t>：根据</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指针</a:t>
            </a:r>
            <a:r>
              <a:rPr lang="en-US" altLang="zh-CN" sz="2000" dirty="0" smtClean="0">
                <a:latin typeface="Times New Roman" panose="02020603050405020304" pitchFamily="18" charset="0"/>
                <a:cs typeface="Times New Roman" panose="02020603050405020304" pitchFamily="18" charset="0"/>
              </a:rPr>
              <a:t>array</a:t>
            </a:r>
            <a:r>
              <a:rPr lang="zh-CN" altLang="zh-CN" sz="2000" dirty="0">
                <a:latin typeface="Times New Roman" panose="02020603050405020304" pitchFamily="18" charset="0"/>
                <a:cs typeface="Times New Roman" panose="02020603050405020304" pitchFamily="18" charset="0"/>
              </a:rPr>
              <a:t>访问符号表，返回该表项中存放</a:t>
            </a:r>
            <a:r>
              <a:rPr lang="zh-CN" altLang="zh-CN" sz="2000" dirty="0" smtClean="0">
                <a:latin typeface="Times New Roman" panose="02020603050405020304" pitchFamily="18" charset="0"/>
                <a:cs typeface="Times New Roman" panose="02020603050405020304" pitchFamily="18" charset="0"/>
              </a:rPr>
              <a:t>的数组</a:t>
            </a:r>
            <a:r>
              <a:rPr lang="zh-CN" altLang="zh-CN" sz="2000" dirty="0">
                <a:latin typeface="Times New Roman" panose="02020603050405020304" pitchFamily="18" charset="0"/>
                <a:cs typeface="Times New Roman" panose="02020603050405020304" pitchFamily="18" charset="0"/>
              </a:rPr>
              <a:t>空间的起始</a:t>
            </a:r>
            <a:r>
              <a:rPr lang="zh-CN" altLang="zh-CN" sz="2000" dirty="0" smtClean="0">
                <a:latin typeface="Times New Roman" panose="02020603050405020304" pitchFamily="18" charset="0"/>
                <a:cs typeface="Times New Roman" panose="02020603050405020304" pitchFamily="18" charset="0"/>
              </a:rPr>
              <a:t>位置</a:t>
            </a:r>
            <a:r>
              <a:rPr lang="en-US" altLang="zh-CN" sz="2000" dirty="0" smtClean="0">
                <a:latin typeface="Times New Roman" panose="02020603050405020304" pitchFamily="18" charset="0"/>
                <a:cs typeface="Times New Roman" panose="02020603050405020304" pitchFamily="18" charset="0"/>
              </a:rPr>
              <a:t> base</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limit(array</a:t>
            </a:r>
            <a:r>
              <a:rPr lang="en-US" altLang="zh-CN" sz="2000" dirty="0">
                <a:latin typeface="Times New Roman" panose="02020603050405020304" pitchFamily="18" charset="0"/>
                <a:cs typeface="Times New Roman" panose="02020603050405020304" pitchFamily="18" charset="0"/>
              </a:rPr>
              <a:t>, j)</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array</a:t>
            </a:r>
            <a:r>
              <a:rPr lang="zh-CN" altLang="en-US" sz="2000" dirty="0">
                <a:latin typeface="Times New Roman" panose="02020603050405020304" pitchFamily="18" charset="0"/>
                <a:cs typeface="Times New Roman" panose="02020603050405020304" pitchFamily="18" charset="0"/>
              </a:rPr>
              <a:t>指向的</a:t>
            </a:r>
            <a:r>
              <a:rPr lang="zh-CN" altLang="en-US" sz="2000" dirty="0" smtClean="0">
                <a:latin typeface="Times New Roman" panose="02020603050405020304" pitchFamily="18" charset="0"/>
                <a:cs typeface="Times New Roman" panose="02020603050405020304" pitchFamily="18" charset="0"/>
              </a:rPr>
              <a:t>数组的第 </a:t>
            </a:r>
            <a:r>
              <a:rPr lang="en-US" altLang="zh-CN" sz="2000" dirty="0">
                <a:latin typeface="Times New Roman" panose="02020603050405020304" pitchFamily="18" charset="0"/>
                <a:cs typeface="Times New Roman" panose="02020603050405020304" pitchFamily="18" charset="0"/>
              </a:rPr>
              <a:t>j </a:t>
            </a:r>
            <a:r>
              <a:rPr lang="zh-CN" altLang="en-US" sz="2000" dirty="0">
                <a:latin typeface="Times New Roman" panose="02020603050405020304" pitchFamily="18" charset="0"/>
                <a:cs typeface="Times New Roman" panose="02020603050405020304" pitchFamily="18" charset="0"/>
              </a:rPr>
              <a:t>维的</a:t>
            </a:r>
            <a:r>
              <a:rPr lang="zh-CN" altLang="en-US" sz="2000" dirty="0" smtClean="0">
                <a:latin typeface="Times New Roman" panose="02020603050405020304" pitchFamily="18" charset="0"/>
                <a:cs typeface="Times New Roman" panose="02020603050405020304" pitchFamily="18" charset="0"/>
              </a:rPr>
              <a:t>长度。</a:t>
            </a:r>
            <a:endParaRPr lang="zh-CN" altLang="en-US"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invariant(array)</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array</a:t>
            </a:r>
            <a:r>
              <a:rPr lang="zh-CN" altLang="en-US" sz="2000" dirty="0">
                <a:latin typeface="Times New Roman" panose="02020603050405020304" pitchFamily="18" charset="0"/>
                <a:cs typeface="Times New Roman" panose="02020603050405020304" pitchFamily="18" charset="0"/>
              </a:rPr>
              <a:t>指向的数组的地址计算公式中</a:t>
            </a:r>
            <a:r>
              <a:rPr lang="zh-CN" altLang="en-US" sz="2000" dirty="0" smtClean="0">
                <a:latin typeface="Times New Roman" panose="02020603050405020304" pitchFamily="18" charset="0"/>
                <a:cs typeface="Times New Roman" panose="02020603050405020304" pitchFamily="18" charset="0"/>
              </a:rPr>
              <a:t>的常量</a:t>
            </a:r>
            <a:r>
              <a:rPr lang="en-US" altLang="zh-CN" sz="2000" dirty="0" smtClean="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7485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wipe(up)">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wipe(up)">
                                      <p:cBhvr>
                                        <p:cTn id="12" dur="500"/>
                                        <p:tgtEl>
                                          <p:spTgt spid="318467">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Effect transition="in" filter="wipe(up)">
                                      <p:cBhvr>
                                        <p:cTn id="15" dur="500"/>
                                        <p:tgtEl>
                                          <p:spTgt spid="3184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18467">
                                            <p:txEl>
                                              <p:pRg st="3" end="3"/>
                                            </p:txEl>
                                          </p:spTgt>
                                        </p:tgtEl>
                                        <p:attrNameLst>
                                          <p:attrName>style.visibility</p:attrName>
                                        </p:attrNameLst>
                                      </p:cBhvr>
                                      <p:to>
                                        <p:strVal val="visible"/>
                                      </p:to>
                                    </p:set>
                                    <p:animEffect transition="in" filter="wipe(up)">
                                      <p:cBhvr>
                                        <p:cTn id="20" dur="500"/>
                                        <p:tgtEl>
                                          <p:spTgt spid="318467">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18467">
                                            <p:txEl>
                                              <p:pRg st="4" end="4"/>
                                            </p:txEl>
                                          </p:spTgt>
                                        </p:tgtEl>
                                        <p:attrNameLst>
                                          <p:attrName>style.visibility</p:attrName>
                                        </p:attrNameLst>
                                      </p:cBhvr>
                                      <p:to>
                                        <p:strVal val="visible"/>
                                      </p:to>
                                    </p:set>
                                    <p:animEffect transition="in" filter="wipe(up)">
                                      <p:cBhvr>
                                        <p:cTn id="23" dur="500"/>
                                        <p:tgtEl>
                                          <p:spTgt spid="31846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18467">
                                            <p:txEl>
                                              <p:pRg st="5" end="5"/>
                                            </p:txEl>
                                          </p:spTgt>
                                        </p:tgtEl>
                                        <p:attrNameLst>
                                          <p:attrName>style.visibility</p:attrName>
                                        </p:attrNameLst>
                                      </p:cBhvr>
                                      <p:to>
                                        <p:strVal val="visible"/>
                                      </p:to>
                                    </p:set>
                                    <p:animEffect transition="in" filter="wipe(up)">
                                      <p:cBhvr>
                                        <p:cTn id="28" dur="500"/>
                                        <p:tgtEl>
                                          <p:spTgt spid="31846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18467">
                                            <p:txEl>
                                              <p:pRg st="6" end="6"/>
                                            </p:txEl>
                                          </p:spTgt>
                                        </p:tgtEl>
                                        <p:attrNameLst>
                                          <p:attrName>style.visibility</p:attrName>
                                        </p:attrNameLst>
                                      </p:cBhvr>
                                      <p:to>
                                        <p:strVal val="visible"/>
                                      </p:to>
                                    </p:set>
                                    <p:animEffect transition="in" filter="wipe(up)">
                                      <p:cBhvr>
                                        <p:cTn id="33" dur="500"/>
                                        <p:tgtEl>
                                          <p:spTgt spid="318467">
                                            <p:txEl>
                                              <p:pRg st="6" end="6"/>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18467">
                                            <p:txEl>
                                              <p:pRg st="7" end="7"/>
                                            </p:txEl>
                                          </p:spTgt>
                                        </p:tgtEl>
                                        <p:attrNameLst>
                                          <p:attrName>style.visibility</p:attrName>
                                        </p:attrNameLst>
                                      </p:cBhvr>
                                      <p:to>
                                        <p:strVal val="visible"/>
                                      </p:to>
                                    </p:set>
                                    <p:animEffect transition="in" filter="wipe(up)">
                                      <p:cBhvr>
                                        <p:cTn id="37" dur="500"/>
                                        <p:tgtEl>
                                          <p:spTgt spid="318467">
                                            <p:txEl>
                                              <p:pRg st="7" end="7"/>
                                            </p:txEl>
                                          </p:spTgt>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318467">
                                            <p:txEl>
                                              <p:pRg st="8" end="8"/>
                                            </p:txEl>
                                          </p:spTgt>
                                        </p:tgtEl>
                                        <p:attrNameLst>
                                          <p:attrName>style.visibility</p:attrName>
                                        </p:attrNameLst>
                                      </p:cBhvr>
                                      <p:to>
                                        <p:strVal val="visible"/>
                                      </p:to>
                                    </p:set>
                                    <p:animEffect transition="in" filter="wipe(up)">
                                      <p:cBhvr>
                                        <p:cTn id="41" dur="500"/>
                                        <p:tgtEl>
                                          <p:spTgt spid="318467">
                                            <p:txEl>
                                              <p:pRg st="8" end="8"/>
                                            </p:txEl>
                                          </p:spTgt>
                                        </p:tgtEl>
                                      </p:cBhvr>
                                    </p:animEffect>
                                  </p:childTnLst>
                                </p:cTn>
                              </p:par>
                            </p:childTnLst>
                          </p:cTn>
                        </p:par>
                        <p:par>
                          <p:cTn id="42" fill="hold" nodeType="afterGroup">
                            <p:stCondLst>
                              <p:cond delay="1500"/>
                            </p:stCondLst>
                            <p:childTnLst>
                              <p:par>
                                <p:cTn id="43" presetID="22" presetClass="entr" presetSubtype="1" fill="hold" grpId="0" nodeType="afterEffect">
                                  <p:stCondLst>
                                    <p:cond delay="0"/>
                                  </p:stCondLst>
                                  <p:childTnLst>
                                    <p:set>
                                      <p:cBhvr>
                                        <p:cTn id="44" dur="1" fill="hold">
                                          <p:stCondLst>
                                            <p:cond delay="0"/>
                                          </p:stCondLst>
                                        </p:cTn>
                                        <p:tgtEl>
                                          <p:spTgt spid="318467">
                                            <p:txEl>
                                              <p:pRg st="9" end="9"/>
                                            </p:txEl>
                                          </p:spTgt>
                                        </p:tgtEl>
                                        <p:attrNameLst>
                                          <p:attrName>style.visibility</p:attrName>
                                        </p:attrNameLst>
                                      </p:cBhvr>
                                      <p:to>
                                        <p:strVal val="visible"/>
                                      </p:to>
                                    </p:set>
                                    <p:animEffect transition="in" filter="wipe(up)">
                                      <p:cBhvr>
                                        <p:cTn id="45" dur="500"/>
                                        <p:tgtEl>
                                          <p:spTgt spid="318467">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18467">
                                            <p:txEl>
                                              <p:pRg st="10" end="10"/>
                                            </p:txEl>
                                          </p:spTgt>
                                        </p:tgtEl>
                                        <p:attrNameLst>
                                          <p:attrName>style.visibility</p:attrName>
                                        </p:attrNameLst>
                                      </p:cBhvr>
                                      <p:to>
                                        <p:strVal val="visible"/>
                                      </p:to>
                                    </p:set>
                                    <p:animEffect transition="in" filter="wipe(up)">
                                      <p:cBhvr>
                                        <p:cTn id="50" dur="500"/>
                                        <p:tgtEl>
                                          <p:spTgt spid="318467">
                                            <p:txEl>
                                              <p:pRg st="10" end="10"/>
                                            </p:txEl>
                                          </p:spTgt>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318467">
                                            <p:txEl>
                                              <p:pRg st="11" end="11"/>
                                            </p:txEl>
                                          </p:spTgt>
                                        </p:tgtEl>
                                        <p:attrNameLst>
                                          <p:attrName>style.visibility</p:attrName>
                                        </p:attrNameLst>
                                      </p:cBhvr>
                                      <p:to>
                                        <p:strVal val="visible"/>
                                      </p:to>
                                    </p:set>
                                    <p:animEffect transition="in" filter="wipe(up)">
                                      <p:cBhvr>
                                        <p:cTn id="54" dur="500"/>
                                        <p:tgtEl>
                                          <p:spTgt spid="318467">
                                            <p:txEl>
                                              <p:pRg st="11" end="11"/>
                                            </p:txEl>
                                          </p:spTgt>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318467">
                                            <p:txEl>
                                              <p:pRg st="12" end="12"/>
                                            </p:txEl>
                                          </p:spTgt>
                                        </p:tgtEl>
                                        <p:attrNameLst>
                                          <p:attrName>style.visibility</p:attrName>
                                        </p:attrNameLst>
                                      </p:cBhvr>
                                      <p:to>
                                        <p:strVal val="visible"/>
                                      </p:to>
                                    </p:set>
                                    <p:animEffect transition="in" filter="wipe(up)">
                                      <p:cBhvr>
                                        <p:cTn id="58" dur="500"/>
                                        <p:tgtEl>
                                          <p:spTgt spid="318467">
                                            <p:txEl>
                                              <p:pRg st="12" end="12"/>
                                            </p:txEl>
                                          </p:spTgt>
                                        </p:tgtEl>
                                      </p:cBhvr>
                                    </p:animEffect>
                                  </p:childTnLst>
                                </p:cTn>
                              </p:par>
                            </p:childTnLst>
                          </p:cTn>
                        </p:par>
                        <p:par>
                          <p:cTn id="59" fill="hold" nodeType="afterGroup">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318467">
                                            <p:txEl>
                                              <p:pRg st="13" end="13"/>
                                            </p:txEl>
                                          </p:spTgt>
                                        </p:tgtEl>
                                        <p:attrNameLst>
                                          <p:attrName>style.visibility</p:attrName>
                                        </p:attrNameLst>
                                      </p:cBhvr>
                                      <p:to>
                                        <p:strVal val="visible"/>
                                      </p:to>
                                    </p:set>
                                    <p:animEffect transition="in" filter="wipe(up)">
                                      <p:cBhvr>
                                        <p:cTn id="62" dur="500"/>
                                        <p:tgtEl>
                                          <p:spTgt spid="31846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bldLvl="2" autoUpdateAnimBg="0"/>
    </p:bld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Verdan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Verdana" pitchFamily="34"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编译">
  <a:themeElements>
    <a:clrScheme name="编译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编译">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编译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编译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编译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编译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编译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编译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编译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no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400" b="1" i="0" u="none" strike="noStrike" cap="none" normalizeH="0" baseline="0" dirty="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2749</TotalTime>
  <Words>17174</Words>
  <Application>Microsoft Office PowerPoint</Application>
  <PresentationFormat>全屏显示(4:3)</PresentationFormat>
  <Paragraphs>2614</Paragraphs>
  <Slides>148</Slides>
  <Notes>48</Notes>
  <HiddenSlides>0</HiddenSlides>
  <MMClips>0</MMClips>
  <ScaleCrop>false</ScaleCrop>
  <HeadingPairs>
    <vt:vector size="6" baseType="variant">
      <vt:variant>
        <vt:lpstr>主题</vt:lpstr>
      </vt:variant>
      <vt:variant>
        <vt:i4>4</vt:i4>
      </vt:variant>
      <vt:variant>
        <vt:lpstr>嵌入 OLE 服务器</vt:lpstr>
      </vt:variant>
      <vt:variant>
        <vt:i4>2</vt:i4>
      </vt:variant>
      <vt:variant>
        <vt:lpstr>幻灯片标题</vt:lpstr>
      </vt:variant>
      <vt:variant>
        <vt:i4>148</vt:i4>
      </vt:variant>
    </vt:vector>
  </HeadingPairs>
  <TitlesOfParts>
    <vt:vector size="154" baseType="lpstr">
      <vt:lpstr>领带型模板</vt:lpstr>
      <vt:lpstr>Capsules</vt:lpstr>
      <vt:lpstr>编译</vt:lpstr>
      <vt:lpstr>1_领带型模板</vt:lpstr>
      <vt:lpstr>剪辑</vt:lpstr>
      <vt:lpstr>Visio</vt:lpstr>
      <vt:lpstr>第5章  语法制导翻译 与中间代码生成 </vt:lpstr>
      <vt:lpstr>语法制导翻译</vt:lpstr>
      <vt:lpstr>PowerPoint 演示文稿</vt:lpstr>
      <vt:lpstr>PowerPoint 演示文稿</vt:lpstr>
      <vt:lpstr>PowerPoint 演示文稿</vt:lpstr>
      <vt:lpstr>PowerPoint 演示文稿</vt:lpstr>
      <vt:lpstr>PowerPoint 演示文稿</vt:lpstr>
      <vt:lpstr>PowerPoint 演示文稿</vt:lpstr>
      <vt:lpstr>语法制导翻译概述</vt:lpstr>
      <vt:lpstr>语法制导翻译的整体思路</vt:lpstr>
      <vt:lpstr>语法制导翻译示例</vt:lpstr>
      <vt:lpstr>语法制导翻译示例（续）</vt:lpstr>
      <vt:lpstr>翻译目标决定语义规则</vt:lpstr>
      <vt:lpstr>翻译结果依赖于语义规则</vt:lpstr>
      <vt:lpstr>语法制导翻译的一般步骤</vt:lpstr>
      <vt:lpstr>语义规则的执行时机</vt:lpstr>
      <vt:lpstr>5.1  语法制导定义及翻译方案</vt:lpstr>
      <vt:lpstr>5.1.1  语法制导定义</vt:lpstr>
      <vt:lpstr>语法制导定义</vt:lpstr>
      <vt:lpstr>语义规则</vt:lpstr>
      <vt:lpstr>简单算术表达式求值的语法制导定义</vt:lpstr>
      <vt:lpstr>综合属性</vt:lpstr>
      <vt:lpstr>6+7*8的分析树加注释的过程</vt:lpstr>
      <vt:lpstr>继承属性</vt:lpstr>
      <vt:lpstr>用继承属性L.in传递类型信息的语法制导定义</vt:lpstr>
      <vt:lpstr>语句real id1,id2,id3的注释分析树</vt:lpstr>
      <vt:lpstr>5.1.2  依赖图</vt:lpstr>
      <vt:lpstr>算法5.1  构造依赖图</vt:lpstr>
      <vt:lpstr>依赖图构造举例</vt:lpstr>
      <vt:lpstr>5.1.3  计算次序</vt:lpstr>
      <vt:lpstr>计算顺序</vt:lpstr>
      <vt:lpstr>语法制导翻译过程</vt:lpstr>
      <vt:lpstr>5.1.4  S属性定义和L属性定义</vt:lpstr>
      <vt:lpstr>PowerPoint 演示文稿</vt:lpstr>
      <vt:lpstr>属性计算顺序——深度优先遍历分析树</vt:lpstr>
      <vt:lpstr>5.1.5  翻译方案</vt:lpstr>
      <vt:lpstr>一个简单的翻译方案：    ETR    R +T { print('+') } R1            | -T { print('-') } R1            |     Tnum { print(num.val) }</vt:lpstr>
      <vt:lpstr>翻译方案的设计</vt:lpstr>
      <vt:lpstr>为L属性定义设计翻译方案的原则</vt:lpstr>
      <vt:lpstr>考虑如下翻译方案：     SA1A2 { A1.in=1；A2.in=2 }     Aa { print(A.in) }</vt:lpstr>
      <vt:lpstr>L属性定义翻译方案设计举例</vt:lpstr>
      <vt:lpstr>5.2 S-属性定义的自底向上翻译</vt:lpstr>
      <vt:lpstr>5.2.1 为表达式构造语法树的语法制导定义</vt:lpstr>
      <vt:lpstr>语法树示例</vt:lpstr>
      <vt:lpstr>构造表达式的语法树</vt:lpstr>
      <vt:lpstr>构造函数</vt:lpstr>
      <vt:lpstr>建立表达式a*4+b的语法树</vt:lpstr>
      <vt:lpstr>构造表达式语法树的语法制导定义</vt:lpstr>
      <vt:lpstr>构造表达式语法树的语法制导定义（续） </vt:lpstr>
      <vt:lpstr>表达式a*4+b的语法树的构造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中间代码的层次</vt:lpstr>
      <vt:lpstr>不同层次的中间代码举例</vt:lpstr>
      <vt:lpstr>逆波兰表示法（后缀式）</vt:lpstr>
      <vt:lpstr>N-元表示法</vt:lpstr>
      <vt:lpstr>三地址语句的种类及形式</vt:lpstr>
      <vt:lpstr>赋值语句 x:=(-y)*z+(-y)*z 的三地址代码</vt:lpstr>
      <vt:lpstr>三地址语句的实现——四元式</vt:lpstr>
      <vt:lpstr>三地址语句的实现——三元式</vt:lpstr>
      <vt:lpstr>语句x[i]:=y和x:=y[i]的三元式序列</vt:lpstr>
      <vt:lpstr>三地址语句的实现——间接三元式</vt:lpstr>
      <vt:lpstr>PowerPoint 演示文稿</vt:lpstr>
      <vt:lpstr>图形表示</vt:lpstr>
      <vt:lpstr>为赋值语句构造语法树的语法制导定义</vt:lpstr>
      <vt:lpstr>赋值语句 x:=(-y)*z+(-y)*z 的图表示法</vt:lpstr>
      <vt:lpstr>1 赋值语句的翻译</vt:lpstr>
      <vt:lpstr>仅涉及简单变量的赋值语句</vt:lpstr>
      <vt:lpstr>翻译方案</vt:lpstr>
      <vt:lpstr>同时进行类型检查的翻译方案</vt:lpstr>
      <vt:lpstr>EE1+E2  带有类型检查的语义动作</vt:lpstr>
      <vt:lpstr>Sid:=E  带有类型检查的语义动作</vt:lpstr>
      <vt:lpstr>翻译赋值语句 x:=a*b+y</vt:lpstr>
      <vt:lpstr>2 涉及数组元素的赋值语句</vt:lpstr>
      <vt:lpstr>一维数组--A[i]的地址</vt:lpstr>
      <vt:lpstr>二维数组--A[i,j]的地址</vt:lpstr>
      <vt:lpstr>k维数组--A[i1, i2, ..., ik]的地址</vt:lpstr>
      <vt:lpstr>涉及数组元素的赋值语句的翻译   ——L属性定义</vt:lpstr>
      <vt:lpstr>属性及函数设计</vt:lpstr>
      <vt:lpstr>翻译方案（--L属性定义）</vt:lpstr>
      <vt:lpstr>翻译方案（续）</vt:lpstr>
      <vt:lpstr>示例：翻译语句 x:=A[y, z] </vt:lpstr>
      <vt:lpstr> 赋值语句 x:=A[y, z]的翻译 </vt:lpstr>
      <vt:lpstr>涉及数组元素的赋值语句的翻译   ——S属性定义</vt:lpstr>
      <vt:lpstr>3.记录结构中域的访问</vt:lpstr>
      <vt:lpstr>访问记录域的翻译动作</vt:lpstr>
      <vt:lpstr>3  布尔表达式的翻译</vt:lpstr>
      <vt:lpstr>翻译布尔表达式的方法</vt:lpstr>
      <vt:lpstr>数值表示法</vt:lpstr>
      <vt:lpstr>语义动作中变量、属性及函数说明</vt:lpstr>
      <vt:lpstr>数值表示法翻译方案</vt:lpstr>
      <vt:lpstr>举例：a&gt;b and c&gt;d or e&lt;f</vt:lpstr>
      <vt:lpstr>控制流表示法及回填技术</vt:lpstr>
      <vt:lpstr>变量、属性及函数说明</vt:lpstr>
      <vt:lpstr>控制流表示法翻译布尔表达式</vt:lpstr>
      <vt:lpstr>控制流翻译方法的基本思想</vt:lpstr>
      <vt:lpstr>布尔表达式的代码结构（短路运算）</vt:lpstr>
      <vt:lpstr>例：a&gt;b and c&gt;d or e&lt;f       的代码结构及三地址语句</vt:lpstr>
      <vt:lpstr>用控制流表示法翻译布尔表达式         a&gt;b and c&gt;d or e&lt;f</vt:lpstr>
      <vt:lpstr>控制流表示法翻译布尔表达式</vt:lpstr>
      <vt:lpstr>控制流表示法翻译布尔表达式 ——回填技术</vt:lpstr>
      <vt:lpstr>例：用回填技术翻译     a&gt;b and c&gt;d or e&lt;f</vt:lpstr>
      <vt:lpstr>利用回填技术翻译布尔表达式</vt:lpstr>
      <vt:lpstr>属性定义及函数说明</vt:lpstr>
      <vt:lpstr>布尔表达式的翻译方案</vt:lpstr>
      <vt:lpstr>利用翻译方案翻译布尔表达式               a&gt;b and c&gt;d or e&lt;f</vt:lpstr>
      <vt:lpstr>4  控制语句的翻译</vt:lpstr>
      <vt:lpstr>控制语句的翻译方案</vt:lpstr>
      <vt:lpstr>例：</vt:lpstr>
      <vt:lpstr>5  goto语句的翻译</vt:lpstr>
      <vt:lpstr>标号引用性出现时的处理（goto L;）</vt:lpstr>
      <vt:lpstr>标号引用性出现时的处理（续1）</vt:lpstr>
      <vt:lpstr>标号引用性出现时的处理（续2）</vt:lpstr>
      <vt:lpstr>标号定义性出现时的处理（L：S）</vt:lpstr>
      <vt:lpstr>标号定义性出现时的处理（续1）</vt:lpstr>
      <vt:lpstr>其他语句</vt:lpstr>
      <vt:lpstr>6  CASE语句的翻译</vt:lpstr>
      <vt:lpstr>实现CASE语句语义的代码</vt:lpstr>
      <vt:lpstr>CASE语句的 代码结构</vt:lpstr>
      <vt:lpstr>CASE语句的翻译</vt:lpstr>
      <vt:lpstr>case队列</vt:lpstr>
      <vt:lpstr>PowerPoint 演示文稿</vt:lpstr>
      <vt:lpstr>PowerPoint 演示文稿</vt:lpstr>
      <vt:lpstr>PowerPoint 演示文稿</vt:lpstr>
      <vt:lpstr>8.7  过程调用语句的翻译</vt:lpstr>
      <vt:lpstr>过程调用语句的翻译（续）</vt:lpstr>
      <vt:lpstr>翻译思路</vt:lpstr>
      <vt:lpstr>翻译方案</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xb21cn</cp:lastModifiedBy>
  <cp:revision>346</cp:revision>
  <cp:lastPrinted>2002-07-19T08:01:10Z</cp:lastPrinted>
  <dcterms:created xsi:type="dcterms:W3CDTF">2002-06-11T01:14:55Z</dcterms:created>
  <dcterms:modified xsi:type="dcterms:W3CDTF">2021-04-17T03:26:35Z</dcterms:modified>
</cp:coreProperties>
</file>