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4" r:id="rId2"/>
    <p:sldId id="277" r:id="rId3"/>
    <p:sldId id="278" r:id="rId4"/>
    <p:sldId id="265" r:id="rId5"/>
    <p:sldId id="283" r:id="rId6"/>
    <p:sldId id="288" r:id="rId7"/>
    <p:sldId id="284" r:id="rId8"/>
    <p:sldId id="287" r:id="rId9"/>
    <p:sldId id="258" r:id="rId10"/>
    <p:sldId id="259" r:id="rId11"/>
    <p:sldId id="291" r:id="rId12"/>
    <p:sldId id="290" r:id="rId13"/>
    <p:sldId id="289" r:id="rId14"/>
    <p:sldId id="275" r:id="rId15"/>
    <p:sldId id="276" r:id="rId16"/>
    <p:sldId id="269" r:id="rId17"/>
    <p:sldId id="279" r:id="rId18"/>
    <p:sldId id="280" r:id="rId19"/>
    <p:sldId id="281" r:id="rId20"/>
    <p:sldId id="282" r:id="rId21"/>
    <p:sldId id="268" r:id="rId22"/>
    <p:sldId id="292" r:id="rId23"/>
    <p:sldId id="270" r:id="rId24"/>
    <p:sldId id="274" r:id="rId25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D163"/>
    <a:srgbClr val="E1E1E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66483" autoAdjust="0"/>
  </p:normalViewPr>
  <p:slideViewPr>
    <p:cSldViewPr>
      <p:cViewPr>
        <p:scale>
          <a:sx n="50" d="100"/>
          <a:sy n="50" d="100"/>
        </p:scale>
        <p:origin x="-193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DD4942B-5905-45EB-BA1A-985F608EFC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166B86D-87A9-4FA1-BB4E-9C7ECF89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B1EAC-8544-46E7-BDF3-5FB18CAD1CE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841375"/>
            <a:ext cx="5543550" cy="4157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9523" y="5265248"/>
            <a:ext cx="6311342" cy="49887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300" baseline="0" dirty="0" smtClean="0"/>
              <a:t>   </a:t>
            </a:r>
            <a:r>
              <a:rPr lang="zh-CN" altLang="zh-CN" sz="1300" dirty="0" smtClean="0"/>
              <a:t>近几年，由于</a:t>
            </a:r>
            <a:r>
              <a:rPr lang="en-US" altLang="zh-CN" sz="1300" dirty="0" smtClean="0"/>
              <a:t>SDN</a:t>
            </a:r>
            <a:r>
              <a:rPr lang="zh-CN" altLang="zh-CN" sz="1300" dirty="0" smtClean="0"/>
              <a:t>的出现，使得对网络的管控变得更加灵活，对分布式服务的管控也取得了许多突破。</a:t>
            </a:r>
            <a:endParaRPr lang="en-US" altLang="zh-CN" sz="1300" dirty="0" smtClean="0"/>
          </a:p>
          <a:p>
            <a:r>
              <a:rPr lang="en-US" altLang="zh-CN" sz="1300" dirty="0" smtClean="0"/>
              <a:t> </a:t>
            </a:r>
            <a:r>
              <a:rPr lang="zh-CN" altLang="zh-CN" sz="1300" dirty="0" smtClean="0"/>
              <a:t>但现有的管控仍然存在一个关键性的问题，那就是一台</a:t>
            </a:r>
            <a:r>
              <a:rPr lang="en-US" altLang="zh-CN" sz="1300" dirty="0" smtClean="0"/>
              <a:t>SDN</a:t>
            </a:r>
            <a:r>
              <a:rPr lang="zh-CN" altLang="zh-CN" sz="1300" dirty="0" smtClean="0"/>
              <a:t>交换机同时只能被一个</a:t>
            </a:r>
            <a:r>
              <a:rPr lang="en-US" altLang="zh-CN" sz="1300" dirty="0" smtClean="0"/>
              <a:t>SDN</a:t>
            </a:r>
            <a:r>
              <a:rPr lang="zh-CN" altLang="zh-CN" sz="1300" dirty="0" smtClean="0"/>
              <a:t>控制器所控制，</a:t>
            </a:r>
            <a:endParaRPr lang="en-US" altLang="zh-CN" sz="1300" dirty="0" smtClean="0"/>
          </a:p>
          <a:p>
            <a:r>
              <a:rPr lang="en-US" altLang="zh-CN" sz="1300" dirty="0" smtClean="0"/>
              <a:t> </a:t>
            </a:r>
            <a:r>
              <a:rPr lang="zh-CN" altLang="zh-CN" sz="1300" dirty="0" smtClean="0"/>
              <a:t>这就带来了</a:t>
            </a:r>
            <a:r>
              <a:rPr lang="en-US" altLang="zh-CN" sz="1300" dirty="0" smtClean="0"/>
              <a:t>Single Point of Failure</a:t>
            </a:r>
            <a:r>
              <a:rPr lang="zh-CN" altLang="zh-CN" sz="1300" dirty="0" smtClean="0"/>
              <a:t>和</a:t>
            </a:r>
            <a:r>
              <a:rPr lang="en-US" altLang="zh-CN" sz="1300" dirty="0" smtClean="0"/>
              <a:t>Load Balance</a:t>
            </a:r>
            <a:r>
              <a:rPr lang="zh-CN" altLang="zh-CN" sz="1300" dirty="0" smtClean="0"/>
              <a:t>等问题。</a:t>
            </a:r>
          </a:p>
          <a:p>
            <a:r>
              <a:rPr lang="en-US" altLang="zh-CN" sz="1300" dirty="0" smtClean="0"/>
              <a:t>   </a:t>
            </a:r>
            <a:r>
              <a:rPr lang="zh-CN" altLang="zh-CN" sz="1300" dirty="0" smtClean="0"/>
              <a:t>为此，我们提出一种基于</a:t>
            </a:r>
            <a:r>
              <a:rPr lang="en-US" altLang="zh-CN" sz="1300" dirty="0" smtClean="0"/>
              <a:t>SDN</a:t>
            </a:r>
            <a:r>
              <a:rPr lang="zh-CN" altLang="zh-CN" sz="1300" dirty="0" smtClean="0"/>
              <a:t>的集中协调、多控制器的副本选择机制——</a:t>
            </a:r>
            <a:r>
              <a:rPr lang="en-US" altLang="zh-CN" sz="1300" dirty="0" smtClean="0"/>
              <a:t>SDNS</a:t>
            </a:r>
            <a:r>
              <a:rPr lang="zh-CN" altLang="zh-CN" sz="1300" dirty="0" smtClean="0"/>
              <a:t>。</a:t>
            </a:r>
            <a:r>
              <a:rPr lang="en-US" altLang="zh-CN" sz="1300" dirty="0" smtClean="0"/>
              <a:t>SDNS</a:t>
            </a:r>
            <a:r>
              <a:rPr lang="zh-CN" altLang="zh-CN" sz="1300" dirty="0" smtClean="0"/>
              <a:t>架构的提出是在</a:t>
            </a:r>
            <a:r>
              <a:rPr lang="en-US" altLang="zh-CN" sz="1300" dirty="0" smtClean="0"/>
              <a:t>Client</a:t>
            </a:r>
            <a:r>
              <a:rPr lang="zh-CN" altLang="zh-CN" sz="1300" dirty="0" smtClean="0"/>
              <a:t>层和控制器层之间添加一层集中协调的</a:t>
            </a:r>
            <a:endParaRPr lang="en-US" altLang="zh-CN" sz="1300" dirty="0" smtClean="0"/>
          </a:p>
          <a:p>
            <a:r>
              <a:rPr lang="en-US" altLang="zh-CN" sz="1300" dirty="0" smtClean="0"/>
              <a:t> Coordinator</a:t>
            </a:r>
            <a:r>
              <a:rPr lang="zh-CN" altLang="zh-CN" sz="1300" dirty="0" smtClean="0"/>
              <a:t>。加入</a:t>
            </a:r>
            <a:r>
              <a:rPr lang="en-US" altLang="zh-CN" sz="1300" dirty="0" smtClean="0"/>
              <a:t>Coordinator</a:t>
            </a:r>
            <a:r>
              <a:rPr lang="zh-CN" altLang="zh-CN" sz="1300" dirty="0" smtClean="0"/>
              <a:t>后可以使得多控制器合作完成</a:t>
            </a:r>
            <a:r>
              <a:rPr lang="en-US" altLang="zh-CN" sz="1300" dirty="0" smtClean="0"/>
              <a:t>Single Task</a:t>
            </a:r>
            <a:r>
              <a:rPr lang="zh-CN" altLang="zh-CN" sz="1300" dirty="0" smtClean="0"/>
              <a:t>，并且可以保证来自</a:t>
            </a:r>
            <a:r>
              <a:rPr lang="en-US" altLang="zh-CN" sz="1300" dirty="0" smtClean="0"/>
              <a:t>SDN</a:t>
            </a:r>
            <a:r>
              <a:rPr lang="zh-CN" altLang="zh-CN" sz="1300" dirty="0" smtClean="0"/>
              <a:t>交换机的</a:t>
            </a:r>
            <a:r>
              <a:rPr lang="en-US" altLang="zh-CN" sz="1300" dirty="0" smtClean="0"/>
              <a:t>Packet-IN</a:t>
            </a:r>
            <a:r>
              <a:rPr lang="zh-CN" altLang="zh-CN" sz="1300" dirty="0" smtClean="0"/>
              <a:t>消息被调度给</a:t>
            </a:r>
            <a:r>
              <a:rPr lang="en-US" altLang="zh-CN" sz="1300" dirty="0" smtClean="0"/>
              <a:t>Fastest Server</a:t>
            </a:r>
          </a:p>
          <a:p>
            <a:r>
              <a:rPr lang="en-US" altLang="zh-CN" sz="1300" dirty="0" smtClean="0"/>
              <a:t> SDNS</a:t>
            </a:r>
            <a:r>
              <a:rPr lang="zh-CN" altLang="zh-CN" sz="1300" dirty="0" smtClean="0"/>
              <a:t>的可靠性和可用性。</a:t>
            </a:r>
          </a:p>
          <a:p>
            <a:r>
              <a:rPr lang="en-US" altLang="zh-CN" sz="1300" dirty="0" smtClean="0"/>
              <a:t>   </a:t>
            </a:r>
            <a:r>
              <a:rPr lang="zh-CN" altLang="zh-CN" sz="1300" dirty="0" smtClean="0"/>
              <a:t>此外，我们提出一种副本选择算法——</a:t>
            </a:r>
            <a:r>
              <a:rPr lang="en-US" altLang="zh-CN" sz="1300" dirty="0" smtClean="0"/>
              <a:t>Pentacore</a:t>
            </a:r>
            <a:r>
              <a:rPr lang="zh-CN" altLang="zh-CN" sz="1300" dirty="0" smtClean="0"/>
              <a:t>。由</a:t>
            </a:r>
            <a:r>
              <a:rPr lang="en-US" altLang="zh-CN" sz="1300" dirty="0" smtClean="0"/>
              <a:t>Pentacore</a:t>
            </a:r>
            <a:r>
              <a:rPr lang="zh-CN" altLang="zh-CN" sz="1300" dirty="0" smtClean="0"/>
              <a:t>指导集中协调的</a:t>
            </a:r>
            <a:r>
              <a:rPr lang="en-US" altLang="zh-CN" sz="1300" dirty="0" smtClean="0"/>
              <a:t>Coordinator</a:t>
            </a:r>
            <a:r>
              <a:rPr lang="zh-CN" altLang="zh-CN" sz="1300" dirty="0" smtClean="0"/>
              <a:t>以实现副本选择。</a:t>
            </a:r>
            <a:r>
              <a:rPr lang="en-US" altLang="zh-CN" sz="1300" dirty="0" smtClean="0"/>
              <a:t>Simulation</a:t>
            </a:r>
            <a:r>
              <a:rPr lang="zh-CN" altLang="zh-CN" sz="1300" dirty="0" smtClean="0"/>
              <a:t>和</a:t>
            </a:r>
            <a:r>
              <a:rPr lang="en-US" altLang="zh-CN" sz="1300" dirty="0" err="1" smtClean="0"/>
              <a:t>Testbed</a:t>
            </a:r>
            <a:r>
              <a:rPr lang="zh-CN" altLang="zh-CN" sz="1300" dirty="0" smtClean="0"/>
              <a:t>实验的结果显示，</a:t>
            </a:r>
            <a:endParaRPr lang="en-US" altLang="zh-CN" sz="1300" dirty="0" smtClean="0"/>
          </a:p>
          <a:p>
            <a:r>
              <a:rPr lang="en-US" altLang="zh-CN" sz="1300" dirty="0" smtClean="0"/>
              <a:t> SDNS</a:t>
            </a:r>
            <a:r>
              <a:rPr lang="zh-CN" altLang="zh-CN" sz="1300" dirty="0" smtClean="0"/>
              <a:t>可以满足低延迟、高带宽利用率和吞吐量的网络需求。</a:t>
            </a:r>
            <a:endParaRPr lang="zh-CN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2733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	SDNS</a:t>
            </a:r>
            <a:r>
              <a:rPr lang="zh-CN" altLang="zh-CN" sz="1300" dirty="0"/>
              <a:t>架构通过多控制器实现更大范围内端到端的流量管控，更加有效地执行</a:t>
            </a:r>
            <a:r>
              <a:rPr lang="en-US" altLang="zh-CN" sz="1300" dirty="0"/>
              <a:t>Task</a:t>
            </a:r>
            <a:r>
              <a:rPr lang="zh-CN" altLang="zh-CN" sz="1300" dirty="0"/>
              <a:t>，改进了现有的以负载均衡为目标的副本选择系统。</a:t>
            </a:r>
            <a:r>
              <a:rPr lang="en-US" altLang="zh-CN" sz="1300" dirty="0"/>
              <a:t>SDNS</a:t>
            </a:r>
            <a:r>
              <a:rPr lang="zh-CN" altLang="zh-CN" sz="1300" dirty="0"/>
              <a:t>架构紧跟目前的技术潮流，通过增量部署的方式增强管控能力。我们认为</a:t>
            </a:r>
            <a:r>
              <a:rPr lang="en-US" altLang="zh-CN" sz="1300" dirty="0"/>
              <a:t>SDN</a:t>
            </a:r>
            <a:r>
              <a:rPr lang="zh-CN" altLang="zh-CN" sz="1300" dirty="0"/>
              <a:t>有简化网络管理的能力，因此在分布式 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的管控之下，可以通过部署多控制器以支持新的网络服务。在多控制器的存在下，成百上千的主机可通过一种有效的副本选择机制得到适当的</a:t>
            </a:r>
            <a:r>
              <a:rPr lang="en-US" altLang="zh-CN" sz="1300" dirty="0" err="1"/>
              <a:t>Qos</a:t>
            </a:r>
            <a:r>
              <a:rPr lang="zh-CN" altLang="zh-CN" sz="1300" dirty="0"/>
              <a:t>管理，这一点对网络管理来说是至关重要的。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从应用领域来看，借助</a:t>
            </a:r>
            <a:r>
              <a:rPr lang="en-US" altLang="zh-CN" sz="1300" dirty="0"/>
              <a:t>SDNS</a:t>
            </a:r>
            <a:r>
              <a:rPr lang="zh-CN" altLang="zh-CN" sz="1300" dirty="0"/>
              <a:t>可以实现控制器间的负载均衡、请求的快速响应、高可用性、以及</a:t>
            </a:r>
            <a:r>
              <a:rPr lang="en-US" altLang="zh-CN" sz="1300" dirty="0"/>
              <a:t>Service Chain</a:t>
            </a:r>
            <a:r>
              <a:rPr lang="zh-CN" altLang="en-US" sz="1300" dirty="0"/>
              <a:t>。</a:t>
            </a:r>
            <a:endParaRPr lang="en-US" altLang="zh-CN" sz="1300" dirty="0"/>
          </a:p>
          <a:p>
            <a:pPr defTabSz="990570">
              <a:defRPr/>
            </a:pPr>
            <a:r>
              <a:rPr lang="en-US" altLang="zh-CN" dirty="0" smtClean="0"/>
              <a:t>	</a:t>
            </a:r>
            <a:r>
              <a:rPr lang="zh-CN" altLang="zh-CN" sz="1300" dirty="0"/>
              <a:t>从可扩展性来看，</a:t>
            </a:r>
            <a:r>
              <a:rPr lang="en-US" altLang="zh-CN" sz="1300" dirty="0"/>
              <a:t>SDNS</a:t>
            </a:r>
            <a:r>
              <a:rPr lang="zh-CN" altLang="zh-CN" sz="1300" dirty="0"/>
              <a:t>提供了较高的可扩展性，可以通过增加</a:t>
            </a:r>
            <a:r>
              <a:rPr lang="en-US" altLang="zh-CN" sz="1300" dirty="0"/>
              <a:t>Single Coordinator</a:t>
            </a:r>
            <a:r>
              <a:rPr lang="zh-CN" altLang="zh-CN" sz="1300" dirty="0"/>
              <a:t>的控制器资源以及采用</a:t>
            </a:r>
            <a:r>
              <a:rPr lang="en-US" altLang="zh-CN" sz="1300" dirty="0"/>
              <a:t>Multi-Coordinator</a:t>
            </a:r>
            <a:r>
              <a:rPr lang="zh-CN" altLang="zh-CN" sz="1300" dirty="0"/>
              <a:t>的架构的方式，适应成百上千主机规模的系统。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Packet-IN</a:t>
            </a:r>
            <a:r>
              <a:rPr lang="zh-CN" altLang="en-US" dirty="0" smtClean="0"/>
              <a:t>通过调度模块被交付给多个控制器副本，同时保证每个副本的负载分配比较均衡。</a:t>
            </a:r>
            <a:r>
              <a:rPr lang="zh-CN" altLang="en-US" smtClean="0"/>
              <a:t>并且，每一</a:t>
            </a:r>
            <a:r>
              <a:rPr lang="zh-CN" altLang="en-US" dirty="0" smtClean="0"/>
              <a:t>个请求可以被交付给与上一个请求不同的控制器副本，从而使得多个控制器并行处理请求，加快请求响应速度。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如图中所示，当副本组内的副本发生故障时，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通过感知与副本间连接状态的变化，快速感知故障的发生，副本组内的其他正常工作的副本可以无缝地接手故障副本的负载。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ServiceChain</a:t>
            </a:r>
            <a:r>
              <a:rPr lang="zh-CN" altLang="en-US" dirty="0" smtClean="0"/>
              <a:t>的工作模式下，一个副本组内的各个副本实现不同的网络服务，如图中所示，分别实现防火墙、负载均衡以及流量清洗，依靠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的调度使得</a:t>
            </a:r>
            <a:r>
              <a:rPr lang="en-US" altLang="zh-CN" dirty="0" smtClean="0"/>
              <a:t>Packet-IN</a:t>
            </a:r>
            <a:r>
              <a:rPr lang="zh-CN" altLang="en-US" dirty="0" smtClean="0"/>
              <a:t>数据流经完整</a:t>
            </a:r>
            <a:r>
              <a:rPr lang="en-US" altLang="zh-CN" dirty="0" err="1" smtClean="0"/>
              <a:t>ServiceChain</a:t>
            </a:r>
            <a:r>
              <a:rPr lang="zh-CN" altLang="en-US" dirty="0" smtClean="0"/>
              <a:t>，实现自定义的网络服务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	SDNS</a:t>
            </a:r>
            <a:r>
              <a:rPr lang="zh-CN" altLang="zh-CN" sz="1300" dirty="0"/>
              <a:t>中定义了副本选择的标准，它们分别是：负载均衡、可用性、响应时间以及吞吐量。如图所示，依据这些标准，我们在</a:t>
            </a:r>
            <a:r>
              <a:rPr lang="en-US" altLang="zh-CN" sz="1300" dirty="0"/>
              <a:t>SDNS</a:t>
            </a:r>
            <a:r>
              <a:rPr lang="zh-CN" altLang="zh-CN" sz="1300" dirty="0"/>
              <a:t>中定义了一种工作模式，降低了故障以及超时的可能性。这种工作模式可以满足交互式应用所需的特定的</a:t>
            </a:r>
            <a:r>
              <a:rPr lang="en-US" altLang="zh-CN" sz="1300" dirty="0" err="1"/>
              <a:t>Qos</a:t>
            </a:r>
            <a:r>
              <a:rPr lang="zh-CN" altLang="zh-CN" sz="1300" dirty="0"/>
              <a:t>等级，该等级与实际网络中的</a:t>
            </a:r>
            <a:r>
              <a:rPr lang="en-US" altLang="zh-CN" sz="1300" dirty="0"/>
              <a:t>Client</a:t>
            </a:r>
            <a:r>
              <a:rPr lang="zh-CN" altLang="zh-CN" sz="1300" dirty="0"/>
              <a:t>、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、</a:t>
            </a:r>
            <a:r>
              <a:rPr lang="en-US" altLang="zh-CN" sz="1300" dirty="0"/>
              <a:t>Controller</a:t>
            </a:r>
            <a:r>
              <a:rPr lang="zh-CN" altLang="zh-CN" sz="1300" dirty="0"/>
              <a:t>的数量级相符，并且，同时与应用类型、响应时间、控制器的资源变动、延迟概率以及故障频率等特征有关。</a:t>
            </a:r>
            <a:endParaRPr lang="en-US" altLang="zh-CN" sz="1300" dirty="0"/>
          </a:p>
          <a:p>
            <a:pPr defTabSz="990570">
              <a:defRPr/>
            </a:pPr>
            <a:r>
              <a:rPr lang="en-US" altLang="zh-CN" sz="1300" dirty="0"/>
              <a:t>	</a:t>
            </a:r>
            <a:r>
              <a:rPr lang="zh-CN" altLang="zh-CN" sz="1300" dirty="0"/>
              <a:t>在</a:t>
            </a:r>
            <a:r>
              <a:rPr lang="en-US" altLang="zh-CN" sz="1300" dirty="0"/>
              <a:t>SDNS</a:t>
            </a:r>
            <a:r>
              <a:rPr lang="zh-CN" altLang="zh-CN" sz="1300" dirty="0"/>
              <a:t>的工作模式下，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和控制器分别关联不同的任务。同控制器相关的计算任务是：计算控制器平均响应时间、分析控制器吞吐量、获取控制器队列长度。而同</a:t>
            </a:r>
            <a:r>
              <a:rPr lang="en-US" altLang="zh-CN" sz="1300" dirty="0"/>
              <a:t>Coordinator </a:t>
            </a:r>
            <a:r>
              <a:rPr lang="zh-CN" altLang="zh-CN" sz="1300" dirty="0"/>
              <a:t>相关的计算任务是：设置控制器的评分、设置特定控制器被请求速率的阈值、设定</a:t>
            </a:r>
            <a:r>
              <a:rPr lang="en-US" altLang="zh-CN" sz="1300" dirty="0"/>
              <a:t>Client</a:t>
            </a:r>
            <a:r>
              <a:rPr lang="zh-CN" altLang="zh-CN" sz="1300" dirty="0"/>
              <a:t>请求特定控制器的速率的阈值。</a:t>
            </a:r>
            <a:r>
              <a:rPr lang="en-US" altLang="zh-CN" dirty="0" smtClean="0"/>
              <a:t>CSF——Controller Scoring Function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CRS——Controller Rate Selection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RRS——Request Rate Selection</a:t>
            </a:r>
            <a:r>
              <a:rPr lang="zh-CN" altLang="en-US" dirty="0" smtClean="0"/>
              <a:t>。</a:t>
            </a:r>
            <a:endParaRPr lang="zh-CN" altLang="zh-CN" sz="1300" dirty="0"/>
          </a:p>
          <a:p>
            <a:r>
              <a:rPr lang="en-US" altLang="zh-CN" sz="1300" dirty="0"/>
              <a:t>	</a:t>
            </a:r>
            <a:endParaRPr lang="zh-CN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8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	SDNS</a:t>
            </a:r>
            <a:r>
              <a:rPr lang="zh-CN" altLang="zh-CN" sz="1300" dirty="0"/>
              <a:t>中使用名为</a:t>
            </a:r>
            <a:r>
              <a:rPr lang="en-US" altLang="zh-CN" sz="1300" dirty="0"/>
              <a:t>Pentacore</a:t>
            </a:r>
            <a:r>
              <a:rPr lang="zh-CN" altLang="zh-CN" sz="1300" dirty="0"/>
              <a:t>的副本选择机制，在</a:t>
            </a:r>
            <a:r>
              <a:rPr lang="en-US" altLang="zh-CN" sz="1300" dirty="0"/>
              <a:t>Pentacore</a:t>
            </a:r>
            <a:r>
              <a:rPr lang="zh-CN" altLang="zh-CN" sz="1300" dirty="0"/>
              <a:t>中，我们坚持使来自</a:t>
            </a:r>
            <a:r>
              <a:rPr lang="en-US" altLang="zh-CN" sz="1300" dirty="0"/>
              <a:t>Client</a:t>
            </a:r>
            <a:r>
              <a:rPr lang="zh-CN" altLang="zh-CN" sz="1300" dirty="0"/>
              <a:t>的请求均衡地被交付给各控制器副本，而不仅仅是贪婪地交付给处理速度最快的控制器。目的是有效地缓解长尾延迟，并实现较好的容错性。</a:t>
            </a:r>
            <a:r>
              <a:rPr lang="en-US" altLang="zh-CN" sz="1300" dirty="0"/>
              <a:t>Pentacore</a:t>
            </a:r>
            <a:r>
              <a:rPr lang="zh-CN" altLang="zh-CN" sz="1300" dirty="0"/>
              <a:t>算法的执行过程分为</a:t>
            </a:r>
            <a:r>
              <a:rPr lang="en-US" altLang="zh-CN" sz="1300" dirty="0"/>
              <a:t>5</a:t>
            </a:r>
            <a:r>
              <a:rPr lang="zh-CN" altLang="zh-CN" sz="1300" dirty="0"/>
              <a:t>步：</a:t>
            </a:r>
          </a:p>
          <a:p>
            <a:r>
              <a:rPr lang="en-US" altLang="zh-CN" sz="1300" dirty="0"/>
              <a:t>	Step 1 Random Selection</a:t>
            </a:r>
            <a:r>
              <a:rPr lang="zh-CN" altLang="zh-CN" sz="1300" dirty="0"/>
              <a:t>：当</a:t>
            </a:r>
            <a:r>
              <a:rPr lang="en-US" altLang="zh-CN" sz="1300" dirty="0"/>
              <a:t>m</a:t>
            </a:r>
            <a:r>
              <a:rPr lang="zh-CN" altLang="zh-CN" sz="1300" dirty="0"/>
              <a:t>个</a:t>
            </a:r>
            <a:r>
              <a:rPr lang="en-US" altLang="zh-CN" sz="1300" dirty="0"/>
              <a:t>Task</a:t>
            </a:r>
            <a:r>
              <a:rPr lang="zh-CN" altLang="zh-CN" sz="1300" dirty="0"/>
              <a:t>到达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时，通过随机选择的方式决定</a:t>
            </a:r>
            <a:r>
              <a:rPr lang="en-US" altLang="zh-CN" sz="1300" dirty="0"/>
              <a:t>Task</a:t>
            </a:r>
            <a:r>
              <a:rPr lang="zh-CN" altLang="zh-CN" sz="1300" dirty="0"/>
              <a:t>被交付的副本集合，通过这种方式，可省去获取所有副本</a:t>
            </a:r>
            <a:r>
              <a:rPr lang="en-US" altLang="zh-CN" sz="1300" dirty="0" err="1"/>
              <a:t>ServerLoad</a:t>
            </a:r>
            <a:r>
              <a:rPr lang="zh-CN" altLang="zh-CN" sz="1300" dirty="0"/>
              <a:t>信息的代价。</a:t>
            </a:r>
          </a:p>
          <a:p>
            <a:r>
              <a:rPr lang="en-US" altLang="zh-CN" sz="1300" dirty="0"/>
              <a:t>	Step 2 Power of Two Choice</a:t>
            </a:r>
            <a:r>
              <a:rPr lang="zh-CN" altLang="zh-CN" sz="1300" dirty="0"/>
              <a:t>：每个</a:t>
            </a:r>
            <a:r>
              <a:rPr lang="en-US" altLang="zh-CN" sz="1300" dirty="0"/>
              <a:t>Task</a:t>
            </a:r>
            <a:r>
              <a:rPr lang="zh-CN" altLang="zh-CN" sz="1300" dirty="0"/>
              <a:t>随机选择两个副本，查询其</a:t>
            </a:r>
            <a:r>
              <a:rPr lang="en-US" altLang="zh-CN" sz="1300" dirty="0" err="1"/>
              <a:t>ServerLoad</a:t>
            </a:r>
            <a:r>
              <a:rPr lang="zh-CN" altLang="zh-CN" sz="1300" dirty="0"/>
              <a:t>信息，并选中其中</a:t>
            </a:r>
            <a:r>
              <a:rPr lang="en-US" altLang="zh-CN" sz="1300" dirty="0" err="1"/>
              <a:t>ServerLoad</a:t>
            </a:r>
            <a:r>
              <a:rPr lang="zh-CN" altLang="zh-CN" sz="1300" dirty="0"/>
              <a:t>较小的副本。</a:t>
            </a:r>
          </a:p>
          <a:p>
            <a:r>
              <a:rPr lang="en-US" altLang="zh-CN" sz="1300" dirty="0"/>
              <a:t>	Step 3 Batch-Sampling</a:t>
            </a:r>
            <a:r>
              <a:rPr lang="zh-CN" altLang="zh-CN" sz="1300" dirty="0"/>
              <a:t>：将若干个</a:t>
            </a:r>
            <a:r>
              <a:rPr lang="en-US" altLang="zh-CN" sz="1300" dirty="0"/>
              <a:t>Task</a:t>
            </a:r>
            <a:r>
              <a:rPr lang="zh-CN" altLang="zh-CN" sz="1300" dirty="0"/>
              <a:t>交付给</a:t>
            </a:r>
            <a:r>
              <a:rPr lang="en-US" altLang="zh-CN" sz="1300" dirty="0" err="1"/>
              <a:t>ServerLoad</a:t>
            </a:r>
            <a:r>
              <a:rPr lang="zh-CN" altLang="zh-CN" sz="1300" dirty="0"/>
              <a:t>最小的副本，每个副本交付相同数量的</a:t>
            </a:r>
            <a:r>
              <a:rPr lang="en-US" altLang="zh-CN" sz="1300" dirty="0"/>
              <a:t>Task</a:t>
            </a:r>
            <a:r>
              <a:rPr lang="zh-CN" altLang="zh-CN" sz="1300" dirty="0"/>
              <a:t>。</a:t>
            </a:r>
          </a:p>
          <a:p>
            <a:r>
              <a:rPr lang="en-US" altLang="zh-CN" sz="1300" dirty="0"/>
              <a:t>	Step 4 Batch-Filling</a:t>
            </a:r>
            <a:r>
              <a:rPr lang="zh-CN" altLang="zh-CN" sz="1300" dirty="0"/>
              <a:t>：这是</a:t>
            </a:r>
            <a:r>
              <a:rPr lang="en-US" altLang="zh-CN" sz="1300" dirty="0"/>
              <a:t>Pentacore</a:t>
            </a:r>
            <a:r>
              <a:rPr lang="zh-CN" altLang="zh-CN" sz="1300" dirty="0"/>
              <a:t>算法中最有趣的一步，到达的</a:t>
            </a:r>
            <a:r>
              <a:rPr lang="en-US" altLang="zh-CN" sz="1300" dirty="0"/>
              <a:t>m</a:t>
            </a:r>
            <a:r>
              <a:rPr lang="zh-CN" altLang="zh-CN" sz="1300" dirty="0"/>
              <a:t>个</a:t>
            </a:r>
            <a:r>
              <a:rPr lang="en-US" altLang="zh-CN" sz="1300" dirty="0"/>
              <a:t>Task</a:t>
            </a:r>
            <a:r>
              <a:rPr lang="zh-CN" altLang="zh-CN" sz="1300" dirty="0"/>
              <a:t>以</a:t>
            </a:r>
            <a:r>
              <a:rPr lang="en-US" altLang="zh-CN" sz="1300" dirty="0"/>
              <a:t>Water Filling</a:t>
            </a:r>
            <a:r>
              <a:rPr lang="zh-CN" altLang="zh-CN" sz="1300" dirty="0"/>
              <a:t>思想被交付给副本，每个</a:t>
            </a:r>
            <a:r>
              <a:rPr lang="en-US" altLang="zh-CN" sz="1300" dirty="0"/>
              <a:t>Task</a:t>
            </a:r>
            <a:r>
              <a:rPr lang="zh-CN" altLang="zh-CN" sz="1300" dirty="0"/>
              <a:t>都被交付给当前选中副本集合里的</a:t>
            </a:r>
            <a:r>
              <a:rPr lang="en-US" altLang="zh-CN" sz="1300" dirty="0" err="1"/>
              <a:t>ServerLoad</a:t>
            </a:r>
            <a:r>
              <a:rPr lang="zh-CN" altLang="zh-CN" sz="1300" dirty="0"/>
              <a:t>最小的副本，并且每交付一次</a:t>
            </a:r>
            <a:r>
              <a:rPr lang="en-US" altLang="zh-CN" sz="1300" dirty="0"/>
              <a:t>Task</a:t>
            </a:r>
            <a:r>
              <a:rPr lang="zh-CN" altLang="zh-CN" sz="1300" dirty="0"/>
              <a:t>，都会更新当前选中的副本集合，以及</a:t>
            </a:r>
            <a:r>
              <a:rPr lang="en-US" altLang="zh-CN" sz="1300" dirty="0" err="1"/>
              <a:t>ServerLoad</a:t>
            </a:r>
            <a:r>
              <a:rPr lang="zh-CN" altLang="zh-CN" sz="1300" dirty="0"/>
              <a:t>的排行。因此最短队列长度是排行靠前的关键因素。</a:t>
            </a:r>
            <a:r>
              <a:rPr lang="en-US" altLang="zh-CN" sz="1300" dirty="0"/>
              <a:t>Pentacore</a:t>
            </a:r>
            <a:r>
              <a:rPr lang="zh-CN" altLang="zh-CN" sz="1300" dirty="0"/>
              <a:t>算法使得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会交付给性能强大的副本尽可能多的</a:t>
            </a:r>
            <a:r>
              <a:rPr lang="en-US" altLang="zh-CN" sz="1300" dirty="0"/>
              <a:t>Task</a:t>
            </a:r>
            <a:r>
              <a:rPr lang="zh-CN" altLang="zh-CN" sz="1300" dirty="0"/>
              <a:t>。</a:t>
            </a:r>
          </a:p>
          <a:p>
            <a:r>
              <a:rPr lang="en-US" altLang="zh-CN" sz="1300" dirty="0"/>
              <a:t>	Step 5 Replica Ranking</a:t>
            </a:r>
            <a:r>
              <a:rPr lang="zh-CN" altLang="zh-CN" sz="1300" dirty="0"/>
              <a:t>：在之前的步骤中，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根据控制器的</a:t>
            </a:r>
            <a:r>
              <a:rPr lang="en-US" altLang="zh-CN" sz="1300" dirty="0" err="1"/>
              <a:t>ServerLoad</a:t>
            </a:r>
            <a:r>
              <a:rPr lang="zh-CN" altLang="zh-CN" sz="1300" dirty="0"/>
              <a:t>信息执行了调度，但是应用要求的时帧同控制器的响应时间，之间可能存在较为严重的不一致。因此，我们应该在主机上为副本打上标签，并且与控制器评分系统协同工作，从而调节网络状态和网络需求。</a:t>
            </a:r>
          </a:p>
          <a:p>
            <a:r>
              <a:rPr lang="en-US" altLang="zh-CN" sz="1300" dirty="0"/>
              <a:t>	Coordinator</a:t>
            </a:r>
            <a:r>
              <a:rPr lang="zh-CN" altLang="zh-CN" sz="1300" dirty="0"/>
              <a:t>的控制器评分系统工作起来就像一个代理，当每一个请求到来时，</a:t>
            </a:r>
            <a:r>
              <a:rPr lang="en-US" altLang="zh-CN" sz="1300" dirty="0"/>
              <a:t>Client</a:t>
            </a:r>
            <a:r>
              <a:rPr lang="zh-CN" altLang="zh-CN" sz="1300" dirty="0"/>
              <a:t>和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利用评分系统选出性能较强的副本交付请求（分数低）。而为了缓解长尾延迟，我们在</a:t>
            </a:r>
            <a:r>
              <a:rPr lang="en-US" altLang="zh-CN" sz="1300" dirty="0"/>
              <a:t>Pentacore</a:t>
            </a:r>
            <a:r>
              <a:rPr lang="zh-CN" altLang="zh-CN" sz="1300" dirty="0"/>
              <a:t>中弱化控制器队列长度的权重。控制器对</a:t>
            </a:r>
            <a:r>
              <a:rPr lang="en-US" altLang="zh-CN" sz="1300" dirty="0"/>
              <a:t>Client</a:t>
            </a:r>
            <a:r>
              <a:rPr lang="zh-CN" altLang="zh-CN" sz="1300" dirty="0"/>
              <a:t>发出的请求作出响应的同时会回传其目前队列长度。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	</a:t>
            </a:r>
            <a:r>
              <a:rPr lang="zh-CN" altLang="zh-CN" sz="1300" dirty="0"/>
              <a:t>我们在</a:t>
            </a:r>
            <a:r>
              <a:rPr lang="en-US" altLang="zh-CN" sz="1300" dirty="0" err="1"/>
              <a:t>OpenVirteX</a:t>
            </a:r>
            <a:r>
              <a:rPr lang="zh-CN" altLang="zh-CN" sz="1300" dirty="0"/>
              <a:t>的基础上实现了</a:t>
            </a:r>
            <a:r>
              <a:rPr lang="en-US" altLang="zh-CN" sz="1300" dirty="0"/>
              <a:t>SDNS</a:t>
            </a:r>
            <a:r>
              <a:rPr lang="zh-CN" altLang="zh-CN" sz="1300" dirty="0"/>
              <a:t>。</a:t>
            </a:r>
            <a:r>
              <a:rPr lang="en-US" altLang="zh-CN" sz="1300" dirty="0" err="1"/>
              <a:t>OpenVirtex</a:t>
            </a:r>
            <a:r>
              <a:rPr lang="zh-CN" altLang="zh-CN" sz="1300" dirty="0"/>
              <a:t>作为一个</a:t>
            </a:r>
            <a:r>
              <a:rPr lang="en-US" altLang="zh-CN" sz="1300" dirty="0" err="1"/>
              <a:t>OpenFlow</a:t>
            </a:r>
            <a:r>
              <a:rPr lang="zh-CN" altLang="zh-CN" sz="1300" dirty="0"/>
              <a:t>控制器代理，位于底层网络和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控制器之间，这意味着一个</a:t>
            </a:r>
            <a:r>
              <a:rPr lang="en-US" altLang="zh-CN" sz="1300" dirty="0" err="1"/>
              <a:t>OpenVirteX</a:t>
            </a:r>
            <a:r>
              <a:rPr lang="zh-CN" altLang="zh-CN" sz="1300" dirty="0"/>
              <a:t>节点既作为一个</a:t>
            </a:r>
            <a:r>
              <a:rPr lang="en-US" altLang="zh-CN" sz="1300" dirty="0"/>
              <a:t>Client</a:t>
            </a:r>
            <a:r>
              <a:rPr lang="zh-CN" altLang="zh-CN" sz="1300" dirty="0"/>
              <a:t>，同时又是</a:t>
            </a:r>
            <a:r>
              <a:rPr lang="en-US" altLang="zh-CN" sz="1300" dirty="0"/>
              <a:t>Server</a:t>
            </a:r>
            <a:r>
              <a:rPr lang="zh-CN" altLang="zh-CN" sz="1300" dirty="0"/>
              <a:t>（</a:t>
            </a:r>
            <a:r>
              <a:rPr lang="en-US" altLang="zh-CN" sz="1300" dirty="0" err="1"/>
              <a:t>PhysicalSwitch</a:t>
            </a:r>
            <a:r>
              <a:rPr lang="zh-CN" altLang="zh-CN" sz="1300" dirty="0"/>
              <a:t>对象对于真实的交换机来说是</a:t>
            </a:r>
            <a:r>
              <a:rPr lang="en-US" altLang="zh-CN" sz="1300" dirty="0"/>
              <a:t>Server</a:t>
            </a:r>
            <a:r>
              <a:rPr lang="zh-CN" altLang="zh-CN" sz="1300" dirty="0"/>
              <a:t>，</a:t>
            </a:r>
            <a:r>
              <a:rPr lang="en-US" altLang="zh-CN" sz="1300" dirty="0" err="1"/>
              <a:t>OvxSwitch</a:t>
            </a:r>
            <a:r>
              <a:rPr lang="zh-CN" altLang="zh-CN" sz="1300" dirty="0"/>
              <a:t>对象对于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控制器来说又是</a:t>
            </a:r>
            <a:r>
              <a:rPr lang="en-US" altLang="zh-CN" sz="1300" dirty="0"/>
              <a:t>Client</a:t>
            </a:r>
            <a:r>
              <a:rPr lang="zh-CN" altLang="zh-CN" sz="1300" dirty="0"/>
              <a:t>）。在</a:t>
            </a:r>
            <a:r>
              <a:rPr lang="en-US" altLang="zh-CN" sz="1300" dirty="0" err="1"/>
              <a:t>OpenVirteX</a:t>
            </a:r>
            <a:r>
              <a:rPr lang="zh-CN" altLang="zh-CN" sz="1300" dirty="0"/>
              <a:t>中，可以通过面向租户的</a:t>
            </a:r>
            <a:r>
              <a:rPr lang="en-US" altLang="zh-CN" sz="1300" dirty="0"/>
              <a:t>OS</a:t>
            </a:r>
            <a:r>
              <a:rPr lang="zh-CN" altLang="zh-CN" sz="1300" dirty="0"/>
              <a:t>创建并管理虚拟网络。我们通过对租户逻辑进行修改，从而实现对</a:t>
            </a:r>
            <a:r>
              <a:rPr lang="en-US" altLang="zh-CN" sz="1300" dirty="0"/>
              <a:t>Packet-IN</a:t>
            </a:r>
            <a:r>
              <a:rPr lang="zh-CN" altLang="zh-CN" sz="1300" dirty="0"/>
              <a:t>缓存的控制，进而同</a:t>
            </a:r>
            <a:r>
              <a:rPr lang="en-US" altLang="zh-CN" sz="1300" dirty="0"/>
              <a:t>SDNS</a:t>
            </a:r>
            <a:r>
              <a:rPr lang="zh-CN" altLang="zh-CN" sz="1300" dirty="0"/>
              <a:t>的评分机制协同工作完成负载分配。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当请求到达</a:t>
            </a:r>
            <a:r>
              <a:rPr lang="en-US" altLang="zh-CN" sz="1300" dirty="0"/>
              <a:t>SDNS</a:t>
            </a:r>
            <a:r>
              <a:rPr lang="zh-CN" altLang="zh-CN" sz="1300" dirty="0"/>
              <a:t>时，将被异步地交付给调度器，调度器中对应若干副本组。请求被交付给副本组后，由副本组负责追踪处理时长以及队列长度，这些信息将反馈给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用于副本评分。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当</a:t>
            </a:r>
            <a:r>
              <a:rPr lang="en-US" altLang="zh-CN" sz="1300" dirty="0"/>
              <a:t>Packet-IN</a:t>
            </a:r>
            <a:r>
              <a:rPr lang="zh-CN" altLang="zh-CN" sz="1300" dirty="0"/>
              <a:t>被处理完毕，控制器将其从队列中移除。由于</a:t>
            </a:r>
            <a:r>
              <a:rPr lang="en-US" altLang="zh-CN" sz="1300" dirty="0"/>
              <a:t>Packet-IN</a:t>
            </a:r>
            <a:r>
              <a:rPr lang="zh-CN" altLang="zh-CN" sz="1300" dirty="0"/>
              <a:t>是以</a:t>
            </a:r>
            <a:r>
              <a:rPr lang="en-US" altLang="zh-CN" sz="1300" dirty="0"/>
              <a:t>DPID</a:t>
            </a:r>
            <a:r>
              <a:rPr lang="zh-CN" altLang="zh-CN" sz="1300" dirty="0"/>
              <a:t>和</a:t>
            </a:r>
            <a:r>
              <a:rPr lang="en-US" altLang="zh-CN" sz="1300" dirty="0" err="1"/>
              <a:t>BufferID</a:t>
            </a:r>
            <a:r>
              <a:rPr lang="zh-CN" altLang="zh-CN" sz="1300" dirty="0"/>
              <a:t>为标记的，因此处理结果会被直接交还给对应</a:t>
            </a:r>
            <a:r>
              <a:rPr lang="en-US" altLang="zh-CN" sz="1300" dirty="0"/>
              <a:t>Client</a:t>
            </a:r>
            <a:r>
              <a:rPr lang="zh-CN" altLang="zh-CN" sz="1300" dirty="0"/>
              <a:t>。</a:t>
            </a:r>
            <a:r>
              <a:rPr lang="en-US" altLang="zh-CN" sz="1300" dirty="0"/>
              <a:t>Packet-IN</a:t>
            </a:r>
            <a:r>
              <a:rPr lang="zh-CN" altLang="zh-CN" sz="1300" dirty="0"/>
              <a:t>队列长度在请求到达时自增，在收到</a:t>
            </a:r>
            <a:r>
              <a:rPr lang="en-US" altLang="zh-CN" sz="1300" dirty="0"/>
              <a:t>Packet-OUT</a:t>
            </a:r>
            <a:r>
              <a:rPr lang="zh-CN" altLang="zh-CN" sz="1300" dirty="0"/>
              <a:t>回复时自减。但在某些情况下，</a:t>
            </a:r>
            <a:r>
              <a:rPr lang="en-US" altLang="zh-CN" sz="1300" dirty="0"/>
              <a:t>Client</a:t>
            </a:r>
            <a:r>
              <a:rPr lang="zh-CN" altLang="zh-CN" sz="1300" dirty="0"/>
              <a:t>发出</a:t>
            </a:r>
            <a:r>
              <a:rPr lang="en-US" altLang="zh-CN" sz="1300" dirty="0"/>
              <a:t>Packet-IN</a:t>
            </a:r>
            <a:r>
              <a:rPr lang="zh-CN" altLang="zh-CN" sz="1300" dirty="0"/>
              <a:t>后超时未收到回复，</a:t>
            </a:r>
            <a:r>
              <a:rPr lang="en-US" altLang="zh-CN" sz="1300" dirty="0"/>
              <a:t>Client</a:t>
            </a:r>
            <a:r>
              <a:rPr lang="zh-CN" altLang="zh-CN" sz="1300" dirty="0"/>
              <a:t>此后会不断发送内容相同的请求，这可能会导致队列长度持续增加，因此缓存队列应该按时清空，以保证系统的正常工作。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另外，由于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的远端可能由多个副本组构成，因此可能导致竞争性地向同一个队列端中压入回复，从而造成副本饥饿现象的出现。因此我们让每个副本组使用单独的队列，同时对底层</a:t>
            </a:r>
            <a:r>
              <a:rPr lang="en-US" altLang="zh-CN" sz="1300" dirty="0"/>
              <a:t>Java</a:t>
            </a:r>
            <a:r>
              <a:rPr lang="zh-CN" altLang="zh-CN" sz="1300" dirty="0"/>
              <a:t>的线程调度进行配置，使得调度在这些队列中平均进行。因此，副本组压入回复时不会彼此影响，使饥饿现象得到缓解，同时增强了系统的健壮性。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7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6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4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	</a:t>
            </a:r>
            <a:r>
              <a:rPr lang="zh-CN" altLang="zh-CN" sz="1300" dirty="0"/>
              <a:t>为了测试</a:t>
            </a:r>
            <a:r>
              <a:rPr lang="en-US" altLang="zh-CN" sz="1300" dirty="0"/>
              <a:t>SDNS</a:t>
            </a:r>
            <a:r>
              <a:rPr lang="zh-CN" altLang="zh-CN" sz="1300" dirty="0"/>
              <a:t>的性能，我们进行了</a:t>
            </a:r>
            <a:r>
              <a:rPr lang="en-US" altLang="zh-CN" sz="1300" dirty="0"/>
              <a:t>Simulation</a:t>
            </a:r>
            <a:r>
              <a:rPr lang="zh-CN" altLang="zh-CN" sz="1300" dirty="0"/>
              <a:t>以及</a:t>
            </a:r>
            <a:r>
              <a:rPr lang="en-US" altLang="zh-CN" sz="1300" dirty="0" err="1"/>
              <a:t>Testbed</a:t>
            </a:r>
            <a:r>
              <a:rPr lang="zh-CN" altLang="zh-CN" sz="1300" dirty="0"/>
              <a:t>实验。在实验中，我们选择以下指标进行对比。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响应时间：平均响应时间用于评估系统处理</a:t>
            </a:r>
            <a:r>
              <a:rPr lang="en-US" altLang="zh-CN" sz="1300" dirty="0"/>
              <a:t>Packet-IN</a:t>
            </a:r>
            <a:r>
              <a:rPr lang="zh-CN" altLang="zh-CN" sz="1300" dirty="0"/>
              <a:t>消息的整体性能。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吞吐量：系统吞吐量由两方面构成，一方面是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的吞吐量，另一方面是网络的吞吐量，其中，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的吞吐量反映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的处理性能，分别体现在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处理</a:t>
            </a:r>
            <a:r>
              <a:rPr lang="en-US" altLang="zh-CN" sz="1300" dirty="0"/>
              <a:t>Packet-IN</a:t>
            </a:r>
            <a:r>
              <a:rPr lang="zh-CN" altLang="zh-CN" sz="1300" dirty="0"/>
              <a:t>消息的性能以及</a:t>
            </a:r>
            <a:r>
              <a:rPr lang="en-US" altLang="zh-CN" sz="1300" dirty="0"/>
              <a:t>JSON RPC</a:t>
            </a:r>
            <a:r>
              <a:rPr lang="zh-CN" altLang="zh-CN" sz="1300" dirty="0"/>
              <a:t>的吞吐量，网络的吞吐量则反映了网络性能。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带宽：带宽反映网络能承载的最大流量，带宽越高，可实时传输的数据量越大。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初始化时间：初始化时间反映初始化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并建立连接所需的时长。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9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	</a:t>
            </a:r>
            <a:r>
              <a:rPr lang="en-US" altLang="zh-CN" sz="1300" dirty="0"/>
              <a:t>SDNS</a:t>
            </a:r>
            <a:r>
              <a:rPr lang="zh-CN" altLang="zh-CN" sz="1300" dirty="0"/>
              <a:t>架构出现的目标是，改变现有的</a:t>
            </a:r>
            <a:r>
              <a:rPr lang="en-US" altLang="zh-CN" sz="1300" dirty="0"/>
              <a:t>Wide-Area</a:t>
            </a:r>
            <a:r>
              <a:rPr lang="zh-CN" altLang="zh-CN" sz="1300" dirty="0"/>
              <a:t>模式下的副本选择，设计并构建出一种软件定义网络系统——</a:t>
            </a:r>
            <a:r>
              <a:rPr lang="en-US" altLang="zh-CN" sz="1300" dirty="0"/>
              <a:t>Software Defined Networking System</a:t>
            </a:r>
            <a:r>
              <a:rPr lang="zh-CN" altLang="zh-CN" sz="1300" dirty="0"/>
              <a:t>（</a:t>
            </a:r>
            <a:r>
              <a:rPr lang="en-US" altLang="zh-CN" sz="1300" dirty="0"/>
              <a:t>SDNS</a:t>
            </a:r>
            <a:r>
              <a:rPr lang="zh-CN" altLang="zh-CN" sz="1300" dirty="0"/>
              <a:t>），以并行的方式处理交换机发送的</a:t>
            </a:r>
            <a:r>
              <a:rPr lang="en-US" altLang="zh-CN" sz="1300" dirty="0"/>
              <a:t>Packet-IN</a:t>
            </a:r>
            <a:r>
              <a:rPr lang="zh-CN" altLang="zh-CN" sz="1300" dirty="0"/>
              <a:t>消息。在</a:t>
            </a:r>
            <a:r>
              <a:rPr lang="en-US" altLang="zh-CN" sz="1300" dirty="0"/>
              <a:t>SDNS</a:t>
            </a:r>
            <a:r>
              <a:rPr lang="zh-CN" altLang="zh-CN" sz="1300" dirty="0"/>
              <a:t>中，网络的管理者可以定义出符合具体</a:t>
            </a:r>
            <a:r>
              <a:rPr lang="en-US" altLang="zh-CN" sz="1300" dirty="0" err="1"/>
              <a:t>Qos</a:t>
            </a:r>
            <a:r>
              <a:rPr lang="zh-CN" altLang="zh-CN" sz="1300" dirty="0"/>
              <a:t>需求的副本选择</a:t>
            </a:r>
            <a:r>
              <a:rPr lang="en-US" altLang="zh-CN" sz="1300" dirty="0"/>
              <a:t>Pattern</a:t>
            </a:r>
            <a:r>
              <a:rPr lang="zh-CN" altLang="zh-CN" sz="1300" dirty="0"/>
              <a:t>，并基于</a:t>
            </a:r>
            <a:r>
              <a:rPr lang="en-US" altLang="zh-CN" sz="1300" dirty="0"/>
              <a:t>Pattern</a:t>
            </a:r>
            <a:r>
              <a:rPr lang="zh-CN" altLang="zh-CN" sz="1300" dirty="0"/>
              <a:t>进行调度，而且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的副本选择在适当的冗余级别下可以实现高可用性。单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节点模式下的</a:t>
            </a:r>
            <a:r>
              <a:rPr lang="en-US" altLang="zh-CN" sz="1300" dirty="0"/>
              <a:t>SDNS</a:t>
            </a:r>
            <a:r>
              <a:rPr lang="zh-CN" altLang="zh-CN" sz="1300" dirty="0"/>
              <a:t>在主机、应用类型以及控制器数量有限的环境下表现良好，但是可以预测到，未来将需要多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节点的</a:t>
            </a:r>
            <a:r>
              <a:rPr lang="en-US" altLang="zh-CN" sz="1300" dirty="0"/>
              <a:t>SDNS</a:t>
            </a:r>
            <a:r>
              <a:rPr lang="zh-CN" altLang="zh-CN" sz="1300" dirty="0"/>
              <a:t>。</a:t>
            </a:r>
            <a:endParaRPr lang="en-US" altLang="zh-CN" sz="1300" dirty="0"/>
          </a:p>
          <a:p>
            <a:r>
              <a:rPr lang="en-US" altLang="zh-CN" sz="2600" dirty="0"/>
              <a:t>	</a:t>
            </a:r>
            <a:r>
              <a:rPr lang="zh-CN" altLang="en-US" sz="2600" dirty="0"/>
              <a:t>因此下一步仍然有许多可以工作可以做：</a:t>
            </a:r>
            <a:endParaRPr lang="en-US" altLang="zh-CN" sz="2600" dirty="0"/>
          </a:p>
          <a:p>
            <a:pPr marL="0" lvl="1" defTabSz="990570">
              <a:defRPr/>
            </a:pPr>
            <a:r>
              <a:rPr lang="en-US" altLang="zh-CN" sz="2600" dirty="0"/>
              <a:t>	</a:t>
            </a:r>
            <a:r>
              <a:rPr lang="zh-CN" altLang="en-US" sz="2600" dirty="0"/>
              <a:t>首先，</a:t>
            </a:r>
            <a:r>
              <a:rPr lang="en-US" altLang="zh-CN" sz="2600" dirty="0"/>
              <a:t>SDNS</a:t>
            </a:r>
            <a:r>
              <a:rPr lang="zh-CN" altLang="zh-CN" sz="2600" dirty="0"/>
              <a:t>架构理论上支持一系列的</a:t>
            </a:r>
            <a:r>
              <a:rPr lang="en-US" altLang="zh-CN" sz="2600" dirty="0"/>
              <a:t>Coordinator</a:t>
            </a:r>
            <a:r>
              <a:rPr lang="zh-CN" altLang="zh-CN" sz="2600" dirty="0"/>
              <a:t>，但目前我们只实现了一种</a:t>
            </a:r>
            <a:r>
              <a:rPr lang="en-US" altLang="zh-CN" sz="2600" dirty="0"/>
              <a:t>Single Centralized</a:t>
            </a:r>
            <a:r>
              <a:rPr lang="zh-CN" altLang="zh-CN" sz="2600" dirty="0"/>
              <a:t>的</a:t>
            </a:r>
            <a:r>
              <a:rPr lang="en-US" altLang="zh-CN" sz="2600" dirty="0"/>
              <a:t>Coordinator</a:t>
            </a:r>
            <a:r>
              <a:rPr lang="zh-CN" altLang="zh-CN" sz="2600" dirty="0"/>
              <a:t>。</a:t>
            </a:r>
            <a:endParaRPr lang="en-US" altLang="zh-CN" sz="2600" dirty="0"/>
          </a:p>
          <a:p>
            <a:pPr marL="0" lvl="1" defTabSz="990570">
              <a:defRPr/>
            </a:pPr>
            <a:r>
              <a:rPr lang="zh-CN" altLang="en-US" sz="2600" dirty="0"/>
              <a:t>下一步我们将考虑真正地实现</a:t>
            </a:r>
            <a:r>
              <a:rPr lang="en-US" altLang="zh-CN" sz="2600" dirty="0"/>
              <a:t>Multi-Coordinator</a:t>
            </a:r>
            <a:r>
              <a:rPr lang="zh-CN" altLang="en-US" sz="2600" dirty="0"/>
              <a:t>的</a:t>
            </a:r>
            <a:r>
              <a:rPr lang="en-US" altLang="zh-CN" sz="2600" dirty="0"/>
              <a:t>SDNS</a:t>
            </a:r>
            <a:r>
              <a:rPr lang="zh-CN" altLang="en-US" sz="2600" dirty="0"/>
              <a:t>架构，由多个</a:t>
            </a:r>
            <a:r>
              <a:rPr lang="en-US" altLang="zh-CN" sz="2600" dirty="0"/>
              <a:t>Coordinator</a:t>
            </a:r>
            <a:r>
              <a:rPr lang="zh-CN" altLang="en-US" sz="2600" dirty="0"/>
              <a:t>实例分别管理自己的片区，从而降低中间层</a:t>
            </a:r>
            <a:r>
              <a:rPr lang="en-US" altLang="zh-CN" sz="2600" dirty="0"/>
              <a:t>Coordinator</a:t>
            </a:r>
            <a:r>
              <a:rPr lang="zh-CN" altLang="en-US" sz="2600" dirty="0"/>
              <a:t>的负载，实现包含控制器层和调度层在内的整个控制平面的分布式。</a:t>
            </a:r>
            <a:endParaRPr lang="en-US" altLang="zh-CN" sz="2600" dirty="0"/>
          </a:p>
          <a:p>
            <a:pPr marL="0" lvl="1" defTabSz="990570">
              <a:defRPr/>
            </a:pPr>
            <a:r>
              <a:rPr lang="en-US" altLang="zh-CN" sz="2600" dirty="0"/>
              <a:t>	</a:t>
            </a:r>
            <a:r>
              <a:rPr lang="zh-CN" altLang="en-US" sz="2600" dirty="0"/>
              <a:t>然后，由于</a:t>
            </a:r>
            <a:r>
              <a:rPr lang="en-US" altLang="zh-CN" sz="2600" dirty="0"/>
              <a:t>Single Coordinator</a:t>
            </a:r>
            <a:r>
              <a:rPr lang="zh-CN" altLang="en-US" sz="2600" dirty="0"/>
              <a:t>在其所属的片区内作为一个</a:t>
            </a:r>
            <a:r>
              <a:rPr lang="en-US" altLang="zh-CN" sz="2600" dirty="0"/>
              <a:t>Single Point</a:t>
            </a:r>
            <a:r>
              <a:rPr lang="zh-CN" altLang="en-US" sz="2600" dirty="0"/>
              <a:t>，实现它的</a:t>
            </a:r>
            <a:r>
              <a:rPr lang="en-US" altLang="zh-CN" sz="2600" dirty="0"/>
              <a:t>HA</a:t>
            </a:r>
            <a:r>
              <a:rPr lang="en-US" altLang="zh-CN" sz="1300" dirty="0"/>
              <a:t>(High Available)</a:t>
            </a:r>
            <a:r>
              <a:rPr lang="zh-CN" altLang="en-US" sz="1300" dirty="0"/>
              <a:t>也是十分必要的。</a:t>
            </a:r>
            <a:endParaRPr lang="en-US" altLang="zh-CN" sz="1300" dirty="0"/>
          </a:p>
          <a:p>
            <a:pPr marL="0" lvl="1" defTabSz="990570">
              <a:defRPr/>
            </a:pPr>
            <a:r>
              <a:rPr lang="en-US" altLang="zh-CN" sz="1300" dirty="0"/>
              <a:t>	</a:t>
            </a:r>
            <a:r>
              <a:rPr lang="zh-CN" altLang="en-US" sz="1300" dirty="0"/>
              <a:t>最后，我们希望把</a:t>
            </a:r>
            <a:r>
              <a:rPr lang="en-US" altLang="zh-CN" sz="1300" dirty="0"/>
              <a:t>Single Coordinator</a:t>
            </a:r>
            <a:r>
              <a:rPr lang="zh-CN" altLang="en-US" sz="1300" dirty="0"/>
              <a:t>封装成一个</a:t>
            </a:r>
            <a:r>
              <a:rPr lang="en-US" altLang="zh-CN" sz="1300" dirty="0"/>
              <a:t>Multi-core big controller</a:t>
            </a:r>
            <a:r>
              <a:rPr lang="zh-CN" altLang="en-US" sz="1300" dirty="0"/>
              <a:t>，对外提供</a:t>
            </a:r>
            <a:r>
              <a:rPr lang="en-US" altLang="zh-CN" sz="1300" dirty="0"/>
              <a:t>Controlling Pool</a:t>
            </a:r>
            <a:r>
              <a:rPr lang="zh-CN" altLang="en-US" sz="1300" dirty="0"/>
              <a:t>，</a:t>
            </a:r>
            <a:r>
              <a:rPr lang="en-US" altLang="zh-CN" sz="1300" dirty="0"/>
              <a:t>Pentacore</a:t>
            </a:r>
            <a:r>
              <a:rPr lang="zh-CN" altLang="en-US" sz="1300" dirty="0"/>
              <a:t> </a:t>
            </a:r>
            <a:r>
              <a:rPr lang="en-US" altLang="zh-CN" sz="1300" dirty="0"/>
              <a:t>and FIB</a:t>
            </a:r>
            <a:r>
              <a:rPr lang="zh-CN" altLang="en-US" sz="1300" dirty="0"/>
              <a:t> </a:t>
            </a:r>
            <a:r>
              <a:rPr lang="en-US" altLang="zh-CN" sz="1300" dirty="0"/>
              <a:t>relative interface</a:t>
            </a:r>
            <a:r>
              <a:rPr lang="zh-CN" altLang="en-US" sz="1300" dirty="0"/>
              <a:t>。</a:t>
            </a:r>
            <a:endParaRPr lang="en-US" altLang="zh-CN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300" dirty="0"/>
              <a:t>	SDN</a:t>
            </a:r>
            <a:r>
              <a:rPr lang="zh-CN" altLang="zh-CN" sz="1300" dirty="0"/>
              <a:t>的出现为我们带来了更为灵活的网络管控。</a:t>
            </a:r>
            <a:endParaRPr lang="en-US" altLang="zh-CN" sz="1300" dirty="0"/>
          </a:p>
          <a:p>
            <a:pPr eaLnBrk="1" hangingPunct="1">
              <a:spcBef>
                <a:spcPct val="0"/>
              </a:spcBef>
            </a:pPr>
            <a:r>
              <a:rPr lang="en-US" altLang="zh-CN" sz="1300" dirty="0"/>
              <a:t>	</a:t>
            </a:r>
            <a:r>
              <a:rPr lang="zh-CN" altLang="zh-CN" sz="1300" dirty="0"/>
              <a:t>但是，目前，</a:t>
            </a:r>
            <a:r>
              <a:rPr lang="en-US" altLang="zh-CN" sz="1300" dirty="0"/>
              <a:t>SDN</a:t>
            </a:r>
            <a:r>
              <a:rPr lang="zh-CN" altLang="zh-CN" sz="1300" dirty="0"/>
              <a:t>中一个关键的性能瓶颈在于由单个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控制器来处理</a:t>
            </a:r>
            <a:r>
              <a:rPr lang="en-US" altLang="zh-CN" sz="1300" dirty="0" err="1"/>
              <a:t>OpenFlow</a:t>
            </a:r>
            <a:r>
              <a:rPr lang="zh-CN" altLang="zh-CN" sz="1300" dirty="0"/>
              <a:t>交换机传输的</a:t>
            </a:r>
            <a:r>
              <a:rPr lang="en-US" altLang="zh-CN" sz="1300" dirty="0"/>
              <a:t>Packet-IN</a:t>
            </a:r>
            <a:r>
              <a:rPr lang="zh-CN" altLang="zh-CN" sz="1300" dirty="0"/>
              <a:t>消息。</a:t>
            </a:r>
            <a:endParaRPr lang="en-US" altLang="zh-CN" sz="1300" dirty="0"/>
          </a:p>
          <a:p>
            <a:pPr eaLnBrk="1" hangingPunct="1">
              <a:spcBef>
                <a:spcPct val="0"/>
              </a:spcBef>
            </a:pPr>
            <a:r>
              <a:rPr lang="en-US" altLang="zh-CN" sz="1300" dirty="0"/>
              <a:t>	</a:t>
            </a:r>
            <a:r>
              <a:rPr lang="zh-CN" altLang="zh-CN" sz="1300" dirty="0"/>
              <a:t>这种</a:t>
            </a:r>
            <a:r>
              <a:rPr lang="en-US" altLang="zh-CN" sz="1300" dirty="0"/>
              <a:t>Packet-IN</a:t>
            </a:r>
            <a:r>
              <a:rPr lang="zh-CN" altLang="zh-CN" sz="1300" dirty="0"/>
              <a:t>消息的调度模式导致了一系列性能问题，特别体现在控制器处理的</a:t>
            </a:r>
            <a:r>
              <a:rPr lang="en-US" altLang="zh-CN" sz="1300" dirty="0"/>
              <a:t>Load Balance</a:t>
            </a:r>
            <a:r>
              <a:rPr lang="zh-CN" altLang="zh-CN" sz="1300" dirty="0"/>
              <a:t>的缺乏。</a:t>
            </a:r>
            <a:endParaRPr lang="en-US" altLang="zh-CN" sz="1300" dirty="0"/>
          </a:p>
          <a:p>
            <a:pPr eaLnBrk="1" hangingPunct="1">
              <a:spcBef>
                <a:spcPct val="0"/>
              </a:spcBef>
            </a:pPr>
            <a:r>
              <a:rPr lang="en-US" altLang="zh-CN" sz="1300" dirty="0"/>
              <a:t>	</a:t>
            </a:r>
            <a:r>
              <a:rPr lang="zh-CN" altLang="zh-CN" sz="1300" dirty="0"/>
              <a:t>并且，由于所有的</a:t>
            </a:r>
            <a:r>
              <a:rPr lang="en-US" altLang="zh-CN" sz="1300" dirty="0"/>
              <a:t>Task</a:t>
            </a:r>
            <a:r>
              <a:rPr lang="zh-CN" altLang="zh-CN" sz="1300" dirty="0"/>
              <a:t>交由单个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控制器来处理，容错性也将成为一个挑战。</a:t>
            </a:r>
            <a:endParaRPr lang="en-US" altLang="zh-CN" sz="1300" dirty="0"/>
          </a:p>
          <a:p>
            <a:pPr eaLnBrk="1" hangingPunct="1">
              <a:spcBef>
                <a:spcPct val="0"/>
              </a:spcBef>
            </a:pPr>
            <a:r>
              <a:rPr lang="en-US" altLang="zh-CN" sz="1300" dirty="0"/>
              <a:t>	</a:t>
            </a:r>
            <a:r>
              <a:rPr lang="zh-CN" altLang="zh-CN" sz="1300" dirty="0"/>
              <a:t>当控制器的处理处于超时或拥塞的情况下，有可能会完全中断所有</a:t>
            </a:r>
            <a:r>
              <a:rPr lang="en-US" altLang="zh-CN" sz="1300" dirty="0"/>
              <a:t>Task</a:t>
            </a:r>
            <a:r>
              <a:rPr lang="zh-CN" altLang="zh-CN" sz="1300" dirty="0"/>
              <a:t>的处理，</a:t>
            </a:r>
            <a:r>
              <a:rPr lang="en-US" altLang="zh-CN" sz="1300" dirty="0"/>
              <a:t>SDN</a:t>
            </a:r>
            <a:r>
              <a:rPr lang="zh-CN" altLang="zh-CN" sz="1300" dirty="0"/>
              <a:t>交换机将不能继续正常工作。</a:t>
            </a:r>
            <a:endParaRPr lang="en-US" altLang="zh-CN" sz="1300" dirty="0">
              <a:solidFill>
                <a:srgbClr val="3333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300" dirty="0"/>
              <a:t>	</a:t>
            </a:r>
            <a:r>
              <a:rPr lang="zh-CN" altLang="zh-CN" sz="1300" dirty="0"/>
              <a:t>为了避免这种情况的发生，许多种分布式的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控制器出现了，例如</a:t>
            </a:r>
            <a:r>
              <a:rPr lang="en-US" altLang="zh-CN" sz="1300" dirty="0"/>
              <a:t>ONOS</a:t>
            </a:r>
            <a:r>
              <a:rPr lang="zh-CN" altLang="en-US" sz="1300" dirty="0"/>
              <a:t>、</a:t>
            </a:r>
            <a:r>
              <a:rPr lang="en-US" altLang="zh-CN" sz="1300" dirty="0"/>
              <a:t>ONIX</a:t>
            </a:r>
            <a:r>
              <a:rPr lang="zh-CN" altLang="en-US" sz="1300" dirty="0"/>
              <a:t>、</a:t>
            </a:r>
            <a:r>
              <a:rPr lang="en-US" altLang="zh-CN" sz="1300" dirty="0" err="1"/>
              <a:t>OpenDaylight</a:t>
            </a:r>
            <a:r>
              <a:rPr lang="zh-CN" altLang="en-US" sz="1300" dirty="0"/>
              <a:t>、</a:t>
            </a:r>
            <a:r>
              <a:rPr lang="en-US" altLang="zh-CN" sz="1300" dirty="0" err="1"/>
              <a:t>HyperFlow</a:t>
            </a:r>
            <a:r>
              <a:rPr lang="zh-CN" altLang="en-US" sz="1300" dirty="0"/>
              <a:t>、</a:t>
            </a:r>
            <a:r>
              <a:rPr lang="en-US" altLang="zh-CN" sz="1300" dirty="0"/>
              <a:t>DIFANE</a:t>
            </a:r>
            <a:r>
              <a:rPr lang="zh-CN" altLang="zh-CN" sz="1300" dirty="0"/>
              <a:t>等等。</a:t>
            </a:r>
            <a:endParaRPr lang="zh-CN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r>
              <a:rPr lang="en-US" altLang="zh-CN" sz="1300" dirty="0"/>
              <a:t>	</a:t>
            </a:r>
            <a:r>
              <a:rPr lang="zh-CN" altLang="zh-CN" sz="1300" dirty="0"/>
              <a:t>以上这些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控制器面临的问题是，当其中一个</a:t>
            </a:r>
            <a:r>
              <a:rPr lang="en-US" altLang="zh-CN" sz="1300" dirty="0"/>
              <a:t>Master</a:t>
            </a:r>
            <a:r>
              <a:rPr lang="zh-CN" altLang="zh-CN" sz="1300" dirty="0"/>
              <a:t>控制节点发生了故障，其他的控制节点应该尽快感知到该故障的发生，并通过一个复杂的分布式算法选举出一个新的</a:t>
            </a:r>
            <a:r>
              <a:rPr lang="en-US" altLang="zh-CN" sz="1300" dirty="0"/>
              <a:t>Master</a:t>
            </a:r>
            <a:r>
              <a:rPr lang="zh-CN" altLang="zh-CN" sz="1300" dirty="0"/>
              <a:t>节点来接管之前的工作。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zh-CN" sz="1300" dirty="0"/>
              <a:t>为了解决上面提到的问题，我们提出了一种新的分布式架构</a:t>
            </a:r>
            <a:r>
              <a:rPr lang="en-US" altLang="zh-CN" sz="1300" dirty="0"/>
              <a:t>SDNS</a:t>
            </a:r>
            <a:r>
              <a:rPr lang="zh-CN" altLang="zh-CN" sz="1300" dirty="0"/>
              <a:t>。</a:t>
            </a:r>
            <a:endParaRPr lang="en-US" altLang="zh-CN" sz="1300" dirty="0"/>
          </a:p>
          <a:p>
            <a:pPr defTabSz="990570">
              <a:defRPr/>
            </a:pPr>
            <a:r>
              <a:rPr lang="en-US" altLang="zh-CN" sz="1300" dirty="0"/>
              <a:t>	</a:t>
            </a:r>
            <a:r>
              <a:rPr lang="zh-CN" altLang="zh-CN" sz="1300" dirty="0"/>
              <a:t>如图所示</a:t>
            </a:r>
            <a:r>
              <a:rPr lang="zh-CN" altLang="en-US" sz="1300" dirty="0"/>
              <a:t>，</a:t>
            </a:r>
            <a:r>
              <a:rPr lang="zh-CN" altLang="zh-CN" sz="1300" dirty="0"/>
              <a:t>在</a:t>
            </a:r>
            <a:r>
              <a:rPr lang="en-US" altLang="zh-CN" sz="1300" dirty="0"/>
              <a:t>SDNS</a:t>
            </a:r>
            <a:r>
              <a:rPr lang="zh-CN" altLang="zh-CN" sz="1300" dirty="0"/>
              <a:t>架构中，我们在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控制器和交换机之间添加了集中协调的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。</a:t>
            </a:r>
            <a:endParaRPr lang="en-US" altLang="zh-CN" sz="1300" dirty="0"/>
          </a:p>
          <a:p>
            <a:pPr defTabSz="990570">
              <a:defRPr/>
            </a:pPr>
            <a:r>
              <a:rPr lang="en-US" altLang="zh-CN" sz="1300" dirty="0"/>
              <a:t>	SDNS</a:t>
            </a:r>
            <a:r>
              <a:rPr lang="zh-CN" altLang="zh-CN" sz="1300" dirty="0"/>
              <a:t>由若干组件构成，且这些组件分布在不同层。主机在接入层中被接入</a:t>
            </a:r>
            <a:r>
              <a:rPr lang="en-US" altLang="zh-CN" sz="1300" dirty="0"/>
              <a:t>SDNS</a:t>
            </a:r>
            <a:r>
              <a:rPr lang="zh-CN" altLang="zh-CN" sz="1300" dirty="0"/>
              <a:t>网络，主机之间可通过转发层中的物理设备或者是虚拟交换机进行通信，而这些</a:t>
            </a:r>
            <a:r>
              <a:rPr lang="en-US" altLang="zh-CN" sz="1300" dirty="0"/>
              <a:t>Client</a:t>
            </a:r>
            <a:r>
              <a:rPr lang="zh-CN" altLang="zh-CN" sz="1300" dirty="0"/>
              <a:t>设备将被连接到</a:t>
            </a:r>
            <a:r>
              <a:rPr lang="en-US" altLang="zh-CN" sz="1300" dirty="0"/>
              <a:t>SDNS</a:t>
            </a:r>
            <a:r>
              <a:rPr lang="zh-CN" altLang="zh-CN" sz="1300" dirty="0"/>
              <a:t>中的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层或者称之为分发层，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通过</a:t>
            </a:r>
            <a:r>
              <a:rPr lang="en-US" altLang="zh-CN" sz="1300" dirty="0"/>
              <a:t>Physical Switch</a:t>
            </a:r>
            <a:r>
              <a:rPr lang="zh-CN" altLang="zh-CN" sz="1300" dirty="0"/>
              <a:t>和</a:t>
            </a:r>
            <a:r>
              <a:rPr lang="en-US" altLang="zh-CN" sz="1300" dirty="0"/>
              <a:t>OVX Switch</a:t>
            </a:r>
            <a:r>
              <a:rPr lang="zh-CN" altLang="zh-CN" sz="1300" dirty="0"/>
              <a:t>两种对象进行协调服务。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在副本选择算法的帮助下对请求进行</a:t>
            </a:r>
            <a:r>
              <a:rPr lang="en-US" altLang="zh-CN" sz="1300" dirty="0"/>
              <a:t>Batch Sampling</a:t>
            </a:r>
            <a:r>
              <a:rPr lang="zh-CN" altLang="zh-CN" sz="1300" dirty="0"/>
              <a:t>，之后把请求交付给合适的副本处理。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与多控制器相连，其中一个为</a:t>
            </a:r>
            <a:r>
              <a:rPr lang="en-US" altLang="zh-CN" sz="1300" dirty="0"/>
              <a:t>Master Controller,</a:t>
            </a:r>
            <a:r>
              <a:rPr lang="zh-CN" altLang="zh-CN" sz="1300" dirty="0"/>
              <a:t>其余为</a:t>
            </a:r>
            <a:r>
              <a:rPr lang="en-US" altLang="zh-CN" sz="1300" dirty="0"/>
              <a:t>Slave Controller</a:t>
            </a:r>
            <a:r>
              <a:rPr lang="zh-CN" altLang="zh-CN" sz="1300" dirty="0"/>
              <a:t>。这些控制器位于控制器层，负责接收</a:t>
            </a:r>
            <a:r>
              <a:rPr lang="en-US" altLang="zh-CN" sz="1300" dirty="0"/>
              <a:t>Coordinator Sampled</a:t>
            </a:r>
            <a:r>
              <a:rPr lang="zh-CN" altLang="zh-CN" sz="1300" dirty="0"/>
              <a:t>请求并响应。控制器收到请求后将其顺序入队，并以普遍性很强的</a:t>
            </a:r>
            <a:r>
              <a:rPr lang="en-US" altLang="zh-CN" sz="1300" dirty="0"/>
              <a:t>FIFO</a:t>
            </a:r>
            <a:r>
              <a:rPr lang="zh-CN" altLang="zh-CN" sz="1300" dirty="0"/>
              <a:t>方式针对</a:t>
            </a:r>
            <a:r>
              <a:rPr lang="en-US" altLang="zh-CN" sz="1300" dirty="0"/>
              <a:t>Task</a:t>
            </a:r>
            <a:r>
              <a:rPr lang="zh-CN" altLang="zh-CN" sz="1300" dirty="0"/>
              <a:t>进行处理。</a:t>
            </a:r>
            <a:endParaRPr lang="en-US" altLang="zh-CN" sz="1300" dirty="0"/>
          </a:p>
          <a:p>
            <a:r>
              <a:rPr lang="en-US" altLang="zh-CN" sz="1300" dirty="0"/>
              <a:t>	Coordinator</a:t>
            </a:r>
            <a:r>
              <a:rPr lang="zh-CN" altLang="zh-CN" sz="1300" dirty="0"/>
              <a:t>中包含许多集中协调的功能，其中主要的功能就是将</a:t>
            </a:r>
            <a:r>
              <a:rPr lang="en-US" altLang="zh-CN" sz="1300" dirty="0" err="1"/>
              <a:t>OpenFlow</a:t>
            </a:r>
            <a:r>
              <a:rPr lang="zh-CN" altLang="zh-CN" sz="1300" dirty="0"/>
              <a:t>请求的负载，均衡地调度到各个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控制器。其中，集中协调的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对于</a:t>
            </a:r>
            <a:r>
              <a:rPr lang="en-US" altLang="zh-CN" sz="1300" dirty="0"/>
              <a:t>Client</a:t>
            </a:r>
            <a:r>
              <a:rPr lang="zh-CN" altLang="zh-CN" sz="1300" dirty="0"/>
              <a:t>和控制器有不同的表现，对于</a:t>
            </a:r>
            <a:r>
              <a:rPr lang="en-US" altLang="zh-CN" sz="1300" dirty="0"/>
              <a:t>Client</a:t>
            </a:r>
            <a:r>
              <a:rPr lang="zh-CN" altLang="zh-CN" sz="1300" dirty="0"/>
              <a:t>，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表现得像</a:t>
            </a:r>
            <a:r>
              <a:rPr lang="en-US" altLang="zh-CN" sz="1300" dirty="0"/>
              <a:t>SDN</a:t>
            </a:r>
            <a:r>
              <a:rPr lang="zh-CN" altLang="zh-CN" sz="1300" dirty="0"/>
              <a:t>控制器，而对于控制器，</a:t>
            </a:r>
            <a:r>
              <a:rPr lang="en-US" altLang="zh-CN" sz="1300" dirty="0"/>
              <a:t>Coordinator</a:t>
            </a:r>
            <a:r>
              <a:rPr lang="zh-CN" altLang="zh-CN" sz="1300" dirty="0"/>
              <a:t>则表现得像交换机。</a:t>
            </a:r>
          </a:p>
          <a:p>
            <a:r>
              <a:rPr lang="en-US" altLang="zh-CN" sz="1300" dirty="0"/>
              <a:t>	</a:t>
            </a:r>
            <a:r>
              <a:rPr lang="zh-CN" altLang="zh-CN" sz="1300" dirty="0"/>
              <a:t>在</a:t>
            </a:r>
            <a:r>
              <a:rPr lang="en-US" altLang="zh-CN" sz="1300" dirty="0"/>
              <a:t>SDNS</a:t>
            </a:r>
            <a:r>
              <a:rPr lang="zh-CN" altLang="zh-CN" sz="1300" dirty="0"/>
              <a:t>架构中，控制器之间是合作伙伴关系，</a:t>
            </a:r>
            <a:r>
              <a:rPr lang="en-US" altLang="zh-CN" sz="1300" dirty="0"/>
              <a:t>Packet-IN</a:t>
            </a:r>
            <a:r>
              <a:rPr lang="zh-CN" altLang="zh-CN" sz="1300" dirty="0"/>
              <a:t>消息由多控制器共同处理，当其中某个控制器处于故障或是繁忙的状态时，它的一个有着更强性能的邻居可以分担负载。在这种工作方式之下，实时负载均衡成为可能，加强了整个系统的可靠性、可用性以及扩展性，提升了对系统资源的利用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6B86D-87A9-4FA1-BB4E-9C7ECF894D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74638"/>
            <a:ext cx="8755062" cy="1131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E128-78C0-4A6B-B601-8E54254A720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8B27-6327-472E-9816-FFE2A727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emf"/><Relationship Id="rId11" Type="http://schemas.openxmlformats.org/officeDocument/2006/relationships/image" Target="../media/image10.emf"/><Relationship Id="rId5" Type="http://schemas.openxmlformats.org/officeDocument/2006/relationships/image" Target="../media/image5.emf"/><Relationship Id="rId10" Type="http://schemas.openxmlformats.org/officeDocument/2006/relationships/image" Target="../media/image9.emf"/><Relationship Id="rId4" Type="http://schemas.openxmlformats.org/officeDocument/2006/relationships/image" Target="../media/image1.png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400" y="1066800"/>
            <a:ext cx="7772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2"/>
                </a:solidFill>
                <a:latin typeface="+mj-lt"/>
              </a:rPr>
              <a:t>SDNS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/>
            </a:r>
            <a:br>
              <a:rPr lang="en-US" altLang="zh-CN" dirty="0">
                <a:solidFill>
                  <a:schemeClr val="tx2"/>
                </a:solidFill>
                <a:latin typeface="+mj-lt"/>
              </a:rPr>
            </a:b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Centrally Coordinated Replica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Selection    Architecture 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in Multi-controller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SDN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8078" y="4343400"/>
            <a:ext cx="3496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pitchFamily="34" charset="-122"/>
              </a:rPr>
              <a:t>SDNS</a:t>
            </a:r>
          </a:p>
          <a:p>
            <a:r>
              <a:rPr lang="zh-CN" altLang="en-US" sz="2400" b="1" dirty="0">
                <a:latin typeface="+mj-lt"/>
                <a:ea typeface="微软雅黑" panose="020B0503020204020204" pitchFamily="34" charset="-122"/>
              </a:rPr>
              <a:t>集中协调的</a:t>
            </a:r>
            <a:r>
              <a:rPr lang="en-US" altLang="zh-CN" sz="2400" b="1" dirty="0">
                <a:latin typeface="+mj-lt"/>
                <a:ea typeface="微软雅黑" panose="020B0503020204020204" pitchFamily="34" charset="-122"/>
              </a:rPr>
              <a:t>SDN</a:t>
            </a:r>
            <a:r>
              <a:rPr lang="zh-CN" altLang="en-US" sz="2400" b="1" dirty="0">
                <a:latin typeface="+mj-lt"/>
                <a:ea typeface="微软雅黑" panose="020B0503020204020204" pitchFamily="34" charset="-122"/>
              </a:rPr>
              <a:t>多</a:t>
            </a:r>
            <a:r>
              <a:rPr lang="zh-CN" altLang="en-US" sz="2400" b="1" dirty="0" smtClean="0">
                <a:latin typeface="+mj-lt"/>
                <a:ea typeface="微软雅黑" panose="020B0503020204020204" pitchFamily="34" charset="-122"/>
              </a:rPr>
              <a:t>控制器</a:t>
            </a:r>
            <a:endParaRPr lang="en-US" altLang="zh-CN" sz="2400" b="1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+mj-lt"/>
                <a:ea typeface="微软雅黑" panose="020B0503020204020204" pitchFamily="34" charset="-122"/>
              </a:rPr>
              <a:t>副本</a:t>
            </a:r>
            <a:r>
              <a:rPr lang="zh-CN" altLang="en-US" sz="2400" b="1" dirty="0">
                <a:latin typeface="+mj-lt"/>
                <a:ea typeface="微软雅黑" panose="020B0503020204020204" pitchFamily="34" charset="-122"/>
              </a:rPr>
              <a:t>选择架构</a:t>
            </a:r>
            <a:endParaRPr lang="zh-CN" altLang="zh-CN" sz="2400" b="1" dirty="0">
              <a:latin typeface="+mj-lt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0"/>
            <a:ext cx="3238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SDNS </a:t>
            </a:r>
            <a:r>
              <a:rPr lang="en-US" altLang="zh-CN" sz="2800" b="1" dirty="0" smtClean="0"/>
              <a:t>Features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4648200"/>
          </a:xfrm>
        </p:spPr>
        <p:txBody>
          <a:bodyPr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600" dirty="0" smtClean="0">
                <a:solidFill>
                  <a:prstClr val="black"/>
                </a:solidFill>
              </a:rPr>
              <a:t>Application </a:t>
            </a:r>
            <a:r>
              <a:rPr lang="en-US" altLang="zh-CN" sz="2600" dirty="0">
                <a:solidFill>
                  <a:prstClr val="black"/>
                </a:solidFill>
              </a:rPr>
              <a:t>Domain</a:t>
            </a:r>
          </a:p>
          <a:p>
            <a:pPr marL="548640" lvl="1" indent="-274320">
              <a:spcBef>
                <a:spcPts val="500"/>
              </a:spcBef>
              <a:buClr>
                <a:srgbClr val="C0504D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rgbClr val="1F497D"/>
                </a:solidFill>
              </a:rPr>
              <a:t>Controller Load Balancing</a:t>
            </a:r>
          </a:p>
          <a:p>
            <a:pPr marL="548640" lvl="1" indent="-274320">
              <a:spcBef>
                <a:spcPts val="500"/>
              </a:spcBef>
              <a:buClr>
                <a:srgbClr val="C0504D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rgbClr val="1F497D"/>
                </a:solidFill>
              </a:rPr>
              <a:t>Maximum </a:t>
            </a:r>
            <a:r>
              <a:rPr lang="en-US" altLang="zh-CN" sz="2300" dirty="0" smtClean="0">
                <a:solidFill>
                  <a:srgbClr val="1F497D"/>
                </a:solidFill>
              </a:rPr>
              <a:t>Reliability</a:t>
            </a:r>
          </a:p>
          <a:p>
            <a:pPr marL="548640" lvl="1" indent="-274320">
              <a:spcBef>
                <a:spcPts val="500"/>
              </a:spcBef>
              <a:buClr>
                <a:srgbClr val="C0504D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rgbClr val="1F497D"/>
                </a:solidFill>
              </a:rPr>
              <a:t>Minimum Response </a:t>
            </a:r>
            <a:r>
              <a:rPr lang="en-US" altLang="zh-CN" sz="2300" dirty="0" smtClean="0">
                <a:solidFill>
                  <a:srgbClr val="1F497D"/>
                </a:solidFill>
              </a:rPr>
              <a:t>Time</a:t>
            </a:r>
            <a:endParaRPr lang="en-US" altLang="zh-CN" sz="2300" dirty="0">
              <a:solidFill>
                <a:srgbClr val="1F497D"/>
              </a:solidFill>
            </a:endParaRPr>
          </a:p>
          <a:p>
            <a:pPr marL="548640" lvl="1" indent="-274320">
              <a:spcBef>
                <a:spcPts val="500"/>
              </a:spcBef>
              <a:buClr>
                <a:srgbClr val="C0504D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rgbClr val="1F497D"/>
                </a:solidFill>
              </a:rPr>
              <a:t>Service </a:t>
            </a:r>
            <a:r>
              <a:rPr lang="en-US" altLang="zh-CN" sz="2300" dirty="0" smtClean="0">
                <a:solidFill>
                  <a:srgbClr val="1F497D"/>
                </a:solidFill>
              </a:rPr>
              <a:t>Chain</a:t>
            </a:r>
            <a:endParaRPr lang="en-US" altLang="zh-CN" sz="2300" dirty="0">
              <a:solidFill>
                <a:srgbClr val="1F497D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600" dirty="0" smtClean="0">
                <a:solidFill>
                  <a:prstClr val="black"/>
                </a:solidFill>
              </a:rPr>
              <a:t>Scalability</a:t>
            </a:r>
            <a:endParaRPr lang="en-US" altLang="zh-CN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Load Balancing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5405" r="4684" b="4054"/>
          <a:stretch/>
        </p:blipFill>
        <p:spPr>
          <a:xfrm>
            <a:off x="1447800" y="1219200"/>
            <a:ext cx="6248400" cy="518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1371600" cy="68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536" y="1466334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Processing…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5257800"/>
            <a:ext cx="1371600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4675" y="1461572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Processing…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5257800"/>
            <a:ext cx="1371600" cy="685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75539" y="1461572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Processing…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3038"/>
            <a:ext cx="1371600" cy="685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253037"/>
            <a:ext cx="1371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1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5 L 0.225 -0.1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5 L 0.225 -0.38334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4 L 3.33333E-6 -0.38334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8334 L 3.33333E-6 -0.47223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5E-6 -0.15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 L 0.07605 -0.15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5 -0.15 L 0.07605 -0.38334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5 -0.38334 L 5E-6 -0.38334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38334 L 0.00105 -0.47223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5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5 L -0.22291 -0.15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91 -0.15 L -0.22291 -0.38333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91 -0.38334 L 3.33333E-6 -0.38334 " pathEditMode="relative" rAng="0" ptsTypes="AA">
                                      <p:cBhvr>
                                        <p:cTn id="6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8334 L 0.00209 -0.47223 " pathEditMode="relative" rAng="0" ptsTypes="AA">
                                      <p:cBhvr>
                                        <p:cTn id="6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4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75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47223 L 3.33333E-6 -0.87223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0.15 " pathEditMode="relative" rAng="0" ptsTypes="AA">
                                      <p:cBhvr>
                                        <p:cTn id="8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5 L 0.225 -0.15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5 L 0.225 -0.38333 " pathEditMode="relative" rAng="0" ptsTypes="AA">
                                      <p:cBhvr>
                                        <p:cTn id="8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3 L 3.33333E-6 -0.38333 " pathEditMode="relative" rAng="0" ptsTypes="AA">
                                      <p:cBhvr>
                                        <p:cTn id="9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250"/>
                            </p:stCondLst>
                            <p:childTnLst>
                              <p:par>
                                <p:cTn id="9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8333 L 3.33333E-6 -0.47222 " pathEditMode="relative" rAng="0" ptsTypes="AA">
                                      <p:cBhvr>
                                        <p:cTn id="9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47223 L 0.00209 -0.89445 " pathEditMode="relative" rAng="0" ptsTypes="AA">
                                      <p:cBhvr>
                                        <p:cTn id="10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2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0.15 " pathEditMode="relative" rAng="0" ptsTypes="AA">
                                      <p:cBhvr>
                                        <p:cTn id="1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750"/>
                            </p:stCondLst>
                            <p:childTnLst>
                              <p:par>
                                <p:cTn id="1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5 L 0.07604 -0.15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15 L 0.07604 -0.38333 " pathEditMode="relative" rAng="0" ptsTypes="AA">
                                      <p:cBhvr>
                                        <p:cTn id="1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25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8333 L 0.29792 -0.38264 " pathEditMode="relative" rAng="0" ptsTypes="AA">
                                      <p:cBhvr>
                                        <p:cTn id="1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1 -0.38264 L 0.3 -0.47153 " pathEditMode="relative" rAng="0" ptsTypes="AA">
                                      <p:cBhvr>
                                        <p:cTn id="1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50"/>
                            </p:stCondLst>
                            <p:childTnLst>
                              <p:par>
                                <p:cTn id="12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9" grpId="0"/>
      <p:bldP spid="11" grpId="0"/>
      <p:bldP spid="11" grpId="1"/>
      <p:bldP spid="1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800" b="1" dirty="0"/>
              <a:t>Maximum Reliability</a:t>
            </a:r>
            <a:endParaRPr lang="zh-CN" altLang="en-US" sz="28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5405" r="4684" b="4054"/>
          <a:stretch/>
        </p:blipFill>
        <p:spPr>
          <a:xfrm>
            <a:off x="1447800" y="1219200"/>
            <a:ext cx="6248400" cy="5181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1371600" cy="685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63536" y="1466334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Processing…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5257800"/>
            <a:ext cx="1371600" cy="6858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14675" y="1461572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Processing…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5257800"/>
            <a:ext cx="1371600" cy="6858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075539" y="1461572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Processing…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085064" y="1789113"/>
            <a:ext cx="1085850" cy="563562"/>
          </a:xfrm>
          <a:prstGeom prst="ellipse">
            <a:avLst/>
          </a:prstGeom>
          <a:solidFill>
            <a:srgbClr val="73D163"/>
          </a:solidFill>
          <a:ln>
            <a:solidFill>
              <a:srgbClr val="73D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79777" y="1579700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 down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34639" y="2641323"/>
            <a:ext cx="304800" cy="542925"/>
          </a:xfrm>
          <a:prstGeom prst="rect">
            <a:avLst/>
          </a:prstGeom>
          <a:solidFill>
            <a:srgbClr val="E1E1E1"/>
          </a:solidFill>
          <a:ln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257800" y="2787570"/>
            <a:ext cx="1577135" cy="415449"/>
          </a:xfrm>
          <a:prstGeom prst="rect">
            <a:avLst/>
          </a:prstGeom>
          <a:solidFill>
            <a:srgbClr val="E1E1E1"/>
          </a:solidFill>
          <a:ln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562600" y="278237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Channel Close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5239029"/>
            <a:ext cx="1371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1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5 L 0.225 -0.1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5 L 0.225 -0.38334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4 L 3.33333E-6 -0.38334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8334 L 3.33333E-6 -0.47223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5E-6 -0.15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 L 0.07605 -0.15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5 -0.15 L 0.07605 -0.38334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5 -0.38334 L 5E-6 -0.38334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38334 L 0.00105 -0.47223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5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5 L -0.22291 -0.15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91 -0.15 L -0.22291 -0.38333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91 -0.38334 L 3.33333E-6 -0.38334 " pathEditMode="relative" rAng="0" ptsTypes="AA">
                                      <p:cBhvr>
                                        <p:cTn id="6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8334 L 0.00209 -0.47223 " pathEditMode="relative" rAng="0" ptsTypes="AA">
                                      <p:cBhvr>
                                        <p:cTn id="6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4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47223 L 3.33333E-6 -0.85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250"/>
                            </p:stCondLst>
                            <p:childTnLst>
                              <p:par>
                                <p:cTn id="1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-0.15 " pathEditMode="relative" rAng="0" ptsTypes="AA">
                                      <p:cBhvr>
                                        <p:cTn id="1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5 L -0.22291 -0.15 " pathEditMode="relative" rAng="0" ptsTypes="AA">
                                      <p:cBhvr>
                                        <p:cTn id="12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750"/>
                            </p:stCondLst>
                            <p:childTnLst>
                              <p:par>
                                <p:cTn id="1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91 -0.15 L -0.22291 -0.38333 " pathEditMode="relative" rAng="0" ptsTypes="AA">
                                      <p:cBhvr>
                                        <p:cTn id="1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91 -0.38333 L -0.44791 -0.38056 " pathEditMode="relative" rAng="0" ptsTypes="AA">
                                      <p:cBhvr>
                                        <p:cTn id="1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91 -0.38056 L -0.44791 -0.47083 " pathEditMode="relative" rAng="0" ptsTypes="AA">
                                      <p:cBhvr>
                                        <p:cTn id="1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7" grpId="0"/>
      <p:bldP spid="19" grpId="0"/>
      <p:bldP spid="19" grpId="1"/>
      <p:bldP spid="22" grpId="0" animBg="1"/>
      <p:bldP spid="23" grpId="0"/>
      <p:bldP spid="23" grpId="1"/>
      <p:bldP spid="24" grpId="0" animBg="1"/>
      <p:bldP spid="25" grpId="0" animBg="1"/>
      <p:bldP spid="26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800" b="1" dirty="0"/>
              <a:t>Service Chain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5405" r="4684" b="4054"/>
          <a:stretch/>
        </p:blipFill>
        <p:spPr>
          <a:xfrm>
            <a:off x="1447800" y="1219200"/>
            <a:ext cx="6248400" cy="5181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1200" y="1466850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FireWall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63012" y="146685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LoadBalance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5846" y="1466850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Fl</a:t>
            </a:r>
            <a:r>
              <a:rPr lang="en-US" altLang="zh-CN" dirty="0" err="1" smtClean="0"/>
              <a:t>owFilter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1371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15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5 L 0.225 -0.1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5 L 0.225 -0.38334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4 L 3.33333E-6 -0.38334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8334 L 3.33333E-6 -0.47223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47223 L 3.33333E-6 -0.38334 " pathEditMode="relative" rAng="0" ptsTypes="AA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8334 L 0.225 -0.38334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4 L 0.22639 -0.29445 " pathEditMode="relative" rAng="0" ptsTypes="AA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-0.29445 L 0.225 -0.38334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4 L 0.14166 -0.38334 " pathEditMode="relative" rAng="0" ptsTypes="AA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-0.38334 L 0.14166 -0.47223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-0.47223 L 0.14166 -0.38334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-0.38334 L 0.225 -0.38334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4 L 0.22639 -0.29445 " pathEditMode="relative" rAng="0" ptsTypes="AA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-0.29445 L 0.225 -0.38334 " pathEditMode="relative" rAng="0" ptsTypes="AA">
                                      <p:cBhvr>
                                        <p:cTn id="5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38334 L 0.45833 -0.38334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0.38334 L 0.45833 -0.47223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48725" cy="60642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800" b="1" dirty="0"/>
              <a:t>SDNS Working Scheme</a:t>
            </a:r>
            <a:endParaRPr lang="zh-CN" altLang="en-US" sz="2800" b="1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362" y="1295400"/>
            <a:ext cx="6400800" cy="503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marL="457200" indent="-457200"/>
            <a:r>
              <a:rPr lang="en-US" altLang="zh-CN" sz="2800" b="1" dirty="0"/>
              <a:t>Scheduling Algorithm of Pentacore</a:t>
            </a:r>
            <a:r>
              <a:rPr lang="zh-CN" altLang="en-US" sz="28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648200"/>
          </a:xfrm>
        </p:spPr>
        <p:txBody>
          <a:bodyPr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prstClr val="black"/>
                </a:solidFill>
              </a:rPr>
              <a:t>Step 1 Random Selection</a:t>
            </a: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prstClr val="black"/>
                </a:solidFill>
              </a:rPr>
              <a:t>Step 2 Power of Two choice</a:t>
            </a: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prstClr val="black"/>
                </a:solidFill>
              </a:rPr>
              <a:t>Step 3 Batch-Sampling</a:t>
            </a: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prstClr val="black"/>
                </a:solidFill>
              </a:rPr>
              <a:t>Step 4 Batch-Filling</a:t>
            </a: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prstClr val="black"/>
                </a:solidFill>
              </a:rPr>
              <a:t>Step 5 Replica Ranking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5" name="Picture 1" descr="C:\Users\Bluesy\Documents\Tencent Files\903420826\Image\Group\Z)DX0@R`0SJW[$UMDE[{1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5943600" cy="38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marL="457200" indent="-457200"/>
            <a:r>
              <a:rPr lang="en-US" altLang="zh-CN" sz="2800" b="1" dirty="0"/>
              <a:t>The Scheduler of Coordinator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15706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Based on</a:t>
            </a:r>
            <a:endParaRPr lang="en-US" sz="2400" b="1" dirty="0" smtClean="0"/>
          </a:p>
          <a:p>
            <a:pPr marL="285750" lvl="1"/>
            <a:r>
              <a:rPr lang="en-US" altLang="zh-CN" sz="1600" dirty="0" err="1" smtClean="0"/>
              <a:t>OpenVirtex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: a </a:t>
            </a:r>
            <a:r>
              <a:rPr lang="en-US" altLang="zh-CN" sz="1600" dirty="0"/>
              <a:t>network virtualization </a:t>
            </a:r>
            <a:r>
              <a:rPr lang="en-US" altLang="zh-CN" sz="1600" dirty="0" smtClean="0"/>
              <a:t>platform</a:t>
            </a:r>
            <a:r>
              <a:rPr lang="en-US" altLang="zh-CN" sz="1600" dirty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en-US" sz="2400" b="1" dirty="0" smtClean="0"/>
              <a:t>Three Main parts</a:t>
            </a:r>
          </a:p>
          <a:p>
            <a:pPr marL="285750" lvl="1"/>
            <a:r>
              <a:rPr lang="en-US" altLang="zh-CN" sz="2000" b="1" dirty="0" smtClean="0">
                <a:solidFill>
                  <a:prstClr val="black"/>
                </a:solidFill>
              </a:rPr>
              <a:t>Contact</a:t>
            </a:r>
            <a:endParaRPr lang="en-US" sz="2000" b="1" dirty="0" smtClean="0"/>
          </a:p>
          <a:p>
            <a:pPr lvl="1" indent="-342900">
              <a:buFont typeface="+mj-lt"/>
              <a:buAutoNum type="arabicPeriod"/>
            </a:pPr>
            <a:r>
              <a:rPr lang="en-US" sz="1600" b="1" dirty="0" smtClean="0"/>
              <a:t>True South(Controller Layer)</a:t>
            </a:r>
            <a:r>
              <a:rPr lang="en-US" sz="1600" dirty="0" smtClean="0"/>
              <a:t>: </a:t>
            </a:r>
            <a:r>
              <a:rPr lang="zh-CN" altLang="en-US" sz="1600" dirty="0" smtClean="0"/>
              <a:t>每个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都和真实交换机个数的</a:t>
            </a:r>
            <a:r>
              <a:rPr lang="en-US" altLang="zh-CN" sz="1600" dirty="0" err="1" smtClean="0"/>
              <a:t>VirtualSwitch</a:t>
            </a:r>
            <a:r>
              <a:rPr lang="zh-CN" altLang="en-US" sz="1600" dirty="0" smtClean="0"/>
              <a:t>对象通过多线程形式建立各自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通讯，所有线程由</a:t>
            </a:r>
            <a:r>
              <a:rPr lang="en-US" altLang="zh-CN" sz="1600" dirty="0" err="1"/>
              <a:t>Client</a:t>
            </a:r>
            <a:r>
              <a:rPr lang="en-US" altLang="zh-CN" sz="1600" dirty="0" err="1" smtClean="0"/>
              <a:t>BootStrap</a:t>
            </a:r>
            <a:r>
              <a:rPr lang="zh-CN" altLang="en-US" sz="1600" dirty="0" smtClean="0"/>
              <a:t>管理。</a:t>
            </a:r>
            <a:endParaRPr lang="en-US" altLang="zh-CN" sz="1600" dirty="0"/>
          </a:p>
          <a:p>
            <a:pPr lvl="1" indent="-342900">
              <a:buFont typeface="+mj-lt"/>
              <a:buAutoNum type="arabicPeriod"/>
            </a:pPr>
            <a:endParaRPr lang="en-US" sz="1600" dirty="0" smtClean="0"/>
          </a:p>
          <a:p>
            <a:pPr lvl="1" indent="-342900">
              <a:buFont typeface="+mj-lt"/>
              <a:buAutoNum type="arabicPeriod"/>
            </a:pPr>
            <a:endParaRPr lang="en-US" sz="1600" dirty="0"/>
          </a:p>
          <a:p>
            <a:pPr lvl="1" indent="-342900">
              <a:buFont typeface="+mj-lt"/>
              <a:buAutoNum type="arabicPeriod"/>
            </a:pPr>
            <a:endParaRPr lang="en-US" sz="1600" dirty="0" smtClean="0"/>
          </a:p>
          <a:p>
            <a:pPr lvl="1" indent="-342900">
              <a:buFont typeface="+mj-lt"/>
              <a:buAutoNum type="arabicPeriod"/>
            </a:pPr>
            <a:endParaRPr lang="en-US" sz="1600" dirty="0" smtClean="0"/>
          </a:p>
          <a:p>
            <a:pPr lvl="1" indent="-342900">
              <a:buFont typeface="+mj-lt"/>
              <a:buAutoNum type="arabicPeriod"/>
            </a:pPr>
            <a:endParaRPr lang="en-US" sz="1600" dirty="0" smtClean="0"/>
          </a:p>
          <a:p>
            <a:pPr lvl="1" indent="-342900">
              <a:buFont typeface="+mj-lt"/>
              <a:buAutoNum type="arabicPeriod"/>
            </a:pPr>
            <a:r>
              <a:rPr lang="en-US" sz="1600" b="1" dirty="0" smtClean="0"/>
              <a:t>True North(Forwarding Layer)</a:t>
            </a:r>
            <a:r>
              <a:rPr lang="en-US" sz="1600" dirty="0" smtClean="0"/>
              <a:t>: </a:t>
            </a:r>
            <a:r>
              <a:rPr lang="zh-CN" altLang="en-US" sz="1600" dirty="0" smtClean="0"/>
              <a:t>每个</a:t>
            </a:r>
            <a:r>
              <a:rPr lang="en-US" altLang="zh-CN" sz="1600" dirty="0" err="1" smtClean="0"/>
              <a:t>HardWareSwitch</a:t>
            </a:r>
            <a:r>
              <a:rPr lang="zh-CN" altLang="en-US" sz="1600" dirty="0" smtClean="0"/>
              <a:t>都和一个</a:t>
            </a:r>
            <a:r>
              <a:rPr lang="en-US" altLang="zh-CN" sz="1600" dirty="0" err="1" smtClean="0"/>
              <a:t>PhysicalSwitch</a:t>
            </a:r>
            <a:r>
              <a:rPr lang="zh-CN" altLang="en-US" sz="1600" dirty="0" smtClean="0"/>
              <a:t>对象通过</a:t>
            </a:r>
            <a:r>
              <a:rPr lang="zh-CN" altLang="en-US" sz="1600" dirty="0"/>
              <a:t>多</a:t>
            </a:r>
            <a:r>
              <a:rPr lang="zh-CN" altLang="en-US" sz="1600" dirty="0" smtClean="0"/>
              <a:t>线程的形式建立各自的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通讯，所有线程由</a:t>
            </a:r>
            <a:r>
              <a:rPr lang="en-US" altLang="zh-CN" sz="1600" dirty="0" err="1" smtClean="0"/>
              <a:t>SwitchBootStrap</a:t>
            </a:r>
            <a:r>
              <a:rPr lang="zh-CN" altLang="en-US" sz="1600" dirty="0" smtClean="0"/>
              <a:t>管理。</a:t>
            </a:r>
            <a:endParaRPr lang="en-US" altLang="zh-CN" sz="1600" dirty="0" smtClean="0"/>
          </a:p>
          <a:p>
            <a:pPr lvl="1" indent="-342900">
              <a:buFont typeface="+mj-lt"/>
              <a:buAutoNum type="arabicPeriod"/>
            </a:pPr>
            <a:endParaRPr lang="en-US" sz="1600" dirty="0"/>
          </a:p>
          <a:p>
            <a:pPr lvl="1" indent="-342900">
              <a:buFont typeface="+mj-lt"/>
              <a:buAutoNum type="arabicPeriod"/>
            </a:pPr>
            <a:endParaRPr lang="en-US" sz="1600" dirty="0" smtClean="0"/>
          </a:p>
          <a:p>
            <a:pPr lvl="1" indent="-342900">
              <a:buFont typeface="+mj-lt"/>
              <a:buAutoNum type="arabicPeriod"/>
            </a:pPr>
            <a:endParaRPr lang="en-US" sz="1600" dirty="0"/>
          </a:p>
          <a:p>
            <a:pPr lvl="1" indent="-342900">
              <a:buFont typeface="+mj-lt"/>
              <a:buAutoNum type="arabicPeriod"/>
            </a:pPr>
            <a:endParaRPr lang="en-US" sz="1600" dirty="0" smtClean="0"/>
          </a:p>
          <a:p>
            <a:pPr lvl="1" indent="-342900">
              <a:buFont typeface="+mj-lt"/>
              <a:buAutoNum type="arabicPeriod"/>
            </a:pPr>
            <a:endParaRPr lang="en-US" sz="1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08" y="3429000"/>
            <a:ext cx="3752381" cy="11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14" y="5410200"/>
            <a:ext cx="322857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marL="457200" indent="-457200"/>
            <a:r>
              <a:rPr lang="en-US" altLang="zh-CN" sz="2800" b="1" dirty="0"/>
              <a:t>The Scheduler of Coordinator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15706" cy="5181600"/>
          </a:xfrm>
        </p:spPr>
        <p:txBody>
          <a:bodyPr>
            <a:noAutofit/>
          </a:bodyPr>
          <a:lstStyle/>
          <a:p>
            <a:pPr marL="285750" lvl="1"/>
            <a:r>
              <a:rPr lang="en-US" altLang="zh-CN" sz="2000" b="1" dirty="0" smtClean="0">
                <a:solidFill>
                  <a:prstClr val="black"/>
                </a:solidFill>
              </a:rPr>
              <a:t>Contact</a:t>
            </a:r>
            <a:endParaRPr lang="en-US" sz="2000" dirty="0" smtClean="0"/>
          </a:p>
          <a:p>
            <a:pPr lvl="1" indent="-342900">
              <a:buAutoNum type="arabicPeriod" startAt="3"/>
            </a:pPr>
            <a:r>
              <a:rPr lang="en-US" altLang="zh-CN" sz="1600" b="1" dirty="0" smtClean="0"/>
              <a:t>Internal(Coordinator Layer)</a:t>
            </a:r>
            <a:r>
              <a:rPr lang="en-US" sz="1600" dirty="0" smtClean="0"/>
              <a:t>: </a:t>
            </a:r>
            <a:r>
              <a:rPr lang="zh-CN" altLang="en-US" sz="1600" dirty="0" smtClean="0"/>
              <a:t>每个</a:t>
            </a:r>
            <a:r>
              <a:rPr lang="en-US" altLang="zh-CN" sz="1600" dirty="0" err="1" smtClean="0"/>
              <a:t>VirtualSwitch</a:t>
            </a:r>
            <a:r>
              <a:rPr lang="zh-CN" altLang="en-US" sz="1600" dirty="0" smtClean="0"/>
              <a:t>都和它对应的</a:t>
            </a:r>
            <a:r>
              <a:rPr lang="en-US" altLang="zh-CN" sz="1600" dirty="0" err="1" smtClean="0"/>
              <a:t>PhysicalSwitch</a:t>
            </a:r>
            <a:r>
              <a:rPr lang="zh-CN" altLang="en-US" sz="1600" dirty="0" smtClean="0"/>
              <a:t>一一对应起来。同时</a:t>
            </a:r>
            <a:r>
              <a:rPr lang="en-US" altLang="zh-CN" sz="1600" dirty="0" smtClean="0"/>
              <a:t>Coordinator</a:t>
            </a:r>
            <a:r>
              <a:rPr lang="zh-CN" altLang="en-US" sz="1600" dirty="0" smtClean="0"/>
              <a:t>内部保存了从下层交换机获取来的</a:t>
            </a:r>
            <a:r>
              <a:rPr lang="en-US" altLang="zh-CN" sz="1600" dirty="0" err="1" smtClean="0"/>
              <a:t>PortInfo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LinkInfo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SwitchInfo</a:t>
            </a:r>
            <a:r>
              <a:rPr lang="zh-CN" altLang="en-US" sz="1600" dirty="0" smtClean="0"/>
              <a:t>等信息以及他们之间的联系并存储在内存中。</a:t>
            </a:r>
            <a:endParaRPr lang="en-US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23" y="2366749"/>
            <a:ext cx="450595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The Scheduler of Coordinator Implementation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15706" cy="5181600"/>
          </a:xfrm>
        </p:spPr>
        <p:txBody>
          <a:bodyPr>
            <a:noAutofit/>
          </a:bodyPr>
          <a:lstStyle/>
          <a:p>
            <a:pPr marL="285750" lvl="1"/>
            <a:r>
              <a:rPr lang="en-US" altLang="zh-CN" sz="2000" b="1" dirty="0" smtClean="0">
                <a:solidFill>
                  <a:prstClr val="black"/>
                </a:solidFill>
              </a:rPr>
              <a:t>Message Handling</a:t>
            </a:r>
          </a:p>
          <a:p>
            <a:pPr lvl="1" indent="-342900">
              <a:buFont typeface="+mj-lt"/>
              <a:buAutoNum type="arabicPeriod"/>
            </a:pPr>
            <a:r>
              <a:rPr lang="en-US" altLang="zh-CN" sz="1600" b="1" dirty="0" smtClean="0">
                <a:solidFill>
                  <a:prstClr val="black"/>
                </a:solidFill>
              </a:rPr>
              <a:t>Pretender Handling </a:t>
            </a:r>
            <a:r>
              <a:rPr lang="en-US" altLang="zh-CN" sz="1600" b="1" dirty="0">
                <a:solidFill>
                  <a:prstClr val="black"/>
                </a:solidFill>
              </a:rPr>
              <a:t>:</a:t>
            </a:r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r>
              <a:rPr lang="zh-CN" altLang="en-US" sz="1600" dirty="0">
                <a:solidFill>
                  <a:prstClr val="black"/>
                </a:solidFill>
              </a:rPr>
              <a:t>南</a:t>
            </a:r>
            <a:r>
              <a:rPr lang="zh-CN" altLang="en-US" sz="1600" dirty="0" smtClean="0">
                <a:solidFill>
                  <a:prstClr val="black"/>
                </a:solidFill>
              </a:rPr>
              <a:t>向伪装成</a:t>
            </a:r>
            <a:r>
              <a:rPr lang="en-US" altLang="zh-CN" sz="1600" dirty="0" smtClean="0">
                <a:solidFill>
                  <a:prstClr val="black"/>
                </a:solidFill>
              </a:rPr>
              <a:t>Controller</a:t>
            </a:r>
            <a:r>
              <a:rPr lang="zh-CN" altLang="en-US" sz="1600" dirty="0" smtClean="0">
                <a:solidFill>
                  <a:prstClr val="black"/>
                </a:solidFill>
              </a:rPr>
              <a:t>，北向伪装成</a:t>
            </a:r>
            <a:r>
              <a:rPr lang="en-US" altLang="zh-CN" sz="1600" dirty="0" smtClean="0">
                <a:solidFill>
                  <a:prstClr val="black"/>
                </a:solidFill>
              </a:rPr>
              <a:t>Switch</a:t>
            </a:r>
            <a:r>
              <a:rPr lang="zh-CN" altLang="en-US" sz="1600" dirty="0" smtClean="0">
                <a:solidFill>
                  <a:prstClr val="black"/>
                </a:solidFill>
              </a:rPr>
              <a:t>处理包括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Shackhand</a:t>
            </a:r>
            <a:r>
              <a:rPr lang="en-US" altLang="zh-CN" sz="1600" dirty="0" smtClean="0">
                <a:solidFill>
                  <a:prstClr val="black"/>
                </a:solidFill>
              </a:rPr>
              <a:t> (HELLO/FEATURES_REQUEST/FEATURES_REPLY/SET_CONFIG/BARRIER_REQUEST/GET_CONFIG_REQUEST/BARRIER_REPLY/GET_CONFIG_REPLY/STATS_REQUEST/STATS_REPLY)</a:t>
            </a:r>
            <a:r>
              <a:rPr lang="zh-CN" altLang="en-US" sz="1600" dirty="0" smtClean="0">
                <a:solidFill>
                  <a:prstClr val="black"/>
                </a:solidFill>
              </a:rPr>
              <a:t>，</a:t>
            </a:r>
            <a:r>
              <a:rPr lang="en-US" altLang="zh-CN" sz="1600" dirty="0" smtClean="0">
                <a:solidFill>
                  <a:prstClr val="black"/>
                </a:solidFill>
              </a:rPr>
              <a:t>LLDP</a:t>
            </a:r>
            <a:r>
              <a:rPr lang="zh-CN" altLang="en-US" sz="1600" dirty="0" smtClean="0">
                <a:solidFill>
                  <a:prstClr val="black"/>
                </a:solidFill>
              </a:rPr>
              <a:t>等信息。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lvl="1" indent="-342900">
              <a:buFont typeface="+mj-lt"/>
              <a:buAutoNum type="arabicPeriod"/>
            </a:pPr>
            <a:endParaRPr lang="en-US" altLang="zh-CN" sz="1600" dirty="0" smtClean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00" y="2438400"/>
            <a:ext cx="4255199" cy="42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The Scheduler of Coordinator Implementation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91" y="1447800"/>
            <a:ext cx="8215706" cy="5181600"/>
          </a:xfrm>
        </p:spPr>
        <p:txBody>
          <a:bodyPr>
            <a:noAutofit/>
          </a:bodyPr>
          <a:lstStyle/>
          <a:p>
            <a:pPr marL="285750" lvl="1"/>
            <a:r>
              <a:rPr lang="en-US" altLang="zh-CN" sz="2000" b="1" dirty="0" smtClean="0">
                <a:solidFill>
                  <a:prstClr val="black"/>
                </a:solidFill>
              </a:rPr>
              <a:t>Message Handling</a:t>
            </a:r>
          </a:p>
          <a:p>
            <a:pPr marL="400050" lvl="1" indent="0">
              <a:buNone/>
            </a:pPr>
            <a:r>
              <a:rPr lang="en-US" altLang="zh-CN" sz="1600" b="1" dirty="0" smtClean="0">
                <a:solidFill>
                  <a:prstClr val="black"/>
                </a:solidFill>
              </a:rPr>
              <a:t>2.     Core Message :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Packet_in</a:t>
            </a:r>
            <a:r>
              <a:rPr lang="zh-CN" altLang="en-US" sz="1600" dirty="0" smtClean="0">
                <a:solidFill>
                  <a:prstClr val="black"/>
                </a:solidFill>
              </a:rPr>
              <a:t>信息通过可扩展的调度算法处理后进行最佳分配并</a:t>
            </a:r>
            <a:r>
              <a:rPr lang="zh-CN" altLang="en-US" sz="1600" dirty="0">
                <a:solidFill>
                  <a:prstClr val="black"/>
                </a:solidFill>
              </a:rPr>
              <a:t>上</a:t>
            </a:r>
            <a:r>
              <a:rPr lang="zh-CN" altLang="en-US" sz="1600" dirty="0" smtClean="0">
                <a:solidFill>
                  <a:prstClr val="black"/>
                </a:solidFill>
              </a:rPr>
              <a:t>传给选择出的</a:t>
            </a:r>
            <a:r>
              <a:rPr lang="en-US" altLang="zh-CN" sz="1600" dirty="0" smtClean="0">
                <a:solidFill>
                  <a:prstClr val="black"/>
                </a:solidFill>
              </a:rPr>
              <a:t>Controller</a:t>
            </a:r>
            <a:r>
              <a:rPr lang="zh-CN" altLang="en-US" sz="1600" dirty="0" smtClean="0">
                <a:solidFill>
                  <a:prstClr val="black"/>
                </a:solidFill>
              </a:rPr>
              <a:t>；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</a:rPr>
              <a:t>      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Packet_out</a:t>
            </a:r>
            <a:r>
              <a:rPr lang="zh-CN" altLang="en-US" sz="1600" dirty="0" smtClean="0">
                <a:solidFill>
                  <a:prstClr val="black"/>
                </a:solidFill>
              </a:rPr>
              <a:t>，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FlowMod</a:t>
            </a:r>
            <a:r>
              <a:rPr lang="zh-CN" altLang="en-US" sz="1600" dirty="0" smtClean="0">
                <a:solidFill>
                  <a:prstClr val="black"/>
                </a:solidFill>
              </a:rPr>
              <a:t>信息对应下发给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PhysicalSwitch</a:t>
            </a:r>
            <a:r>
              <a:rPr lang="zh-CN" altLang="en-US" sz="1600" dirty="0" smtClean="0">
                <a:solidFill>
                  <a:prstClr val="black"/>
                </a:solidFill>
              </a:rPr>
              <a:t>进而下发至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HardWareSwitch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zh-CN" sz="2000" b="1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zh-CN" sz="2000" b="1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zh-CN" sz="2000" b="1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zh-CN" sz="2000" b="1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50" y="3124200"/>
            <a:ext cx="340090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Agenda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15706" cy="4800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Thinking on </a:t>
            </a:r>
            <a:r>
              <a:rPr lang="en-US" altLang="zh-CN" sz="2800" dirty="0" smtClean="0"/>
              <a:t>Distributed Service </a:t>
            </a:r>
            <a:r>
              <a:rPr lang="en-US" altLang="zh-CN" sz="2800" dirty="0"/>
              <a:t>in </a:t>
            </a:r>
            <a:r>
              <a:rPr lang="en-US" altLang="zh-CN" sz="2800" dirty="0" smtClean="0"/>
              <a:t>SDN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 smtClean="0"/>
              <a:t>Development of </a:t>
            </a:r>
            <a:r>
              <a:rPr lang="en-US" sz="2800" dirty="0"/>
              <a:t>the </a:t>
            </a:r>
            <a:r>
              <a:rPr lang="en-US" sz="2800" dirty="0" smtClean="0"/>
              <a:t>Solution to Single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SDNS Introduction</a:t>
            </a:r>
            <a:endParaRPr lang="zh-CN" alt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SDNS </a:t>
            </a:r>
            <a:r>
              <a:rPr lang="en-US" altLang="zh-CN" sz="2800" dirty="0" smtClean="0"/>
              <a:t>Features</a:t>
            </a:r>
            <a:endParaRPr lang="zh-CN" alt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SDN</a:t>
            </a:r>
            <a:r>
              <a:rPr lang="en-US" altLang="zh-CN" sz="2800" dirty="0"/>
              <a:t>S Working Scheme</a:t>
            </a:r>
            <a:endParaRPr lang="zh-CN" alt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Scheduling </a:t>
            </a:r>
            <a:r>
              <a:rPr lang="en-US" altLang="zh-CN" sz="2800" dirty="0"/>
              <a:t>A</a:t>
            </a:r>
            <a:r>
              <a:rPr lang="en-US" sz="2800" dirty="0" smtClean="0"/>
              <a:t>lgorithm </a:t>
            </a:r>
            <a:r>
              <a:rPr lang="en-US" altLang="zh-CN" sz="2800" dirty="0" smtClean="0"/>
              <a:t>of </a:t>
            </a:r>
            <a:r>
              <a:rPr lang="en-US" sz="2800" dirty="0" smtClean="0"/>
              <a:t>Pentacore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altLang="zh-CN" sz="2800" dirty="0"/>
              <a:t>S</a:t>
            </a:r>
            <a:r>
              <a:rPr lang="en-US" sz="2800" dirty="0" smtClean="0"/>
              <a:t>cheduler </a:t>
            </a:r>
            <a:r>
              <a:rPr lang="en-US" altLang="zh-CN" sz="2800" dirty="0" smtClean="0"/>
              <a:t>of </a:t>
            </a:r>
            <a:r>
              <a:rPr lang="en-US" sz="2800" dirty="0"/>
              <a:t>Coordinator </a:t>
            </a:r>
            <a:r>
              <a:rPr lang="en-US" altLang="zh-CN" sz="2800" dirty="0"/>
              <a:t>I</a:t>
            </a:r>
            <a:r>
              <a:rPr lang="en-US" sz="2800" dirty="0" smtClean="0"/>
              <a:t>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SDN</a:t>
            </a:r>
            <a:r>
              <a:rPr lang="en-US" altLang="zh-CN" sz="2800" dirty="0"/>
              <a:t>S Performance </a:t>
            </a:r>
            <a:r>
              <a:rPr lang="en-US" altLang="zh-CN" sz="2800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SDNS’s Future</a:t>
            </a:r>
            <a:endParaRPr lang="zh-CN" altLang="en-US" sz="2800" dirty="0"/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182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marL="457200" indent="-457200"/>
            <a:r>
              <a:rPr lang="en-US" altLang="zh-CN" sz="2800" b="1" dirty="0"/>
              <a:t>The Scheduler of Coordinator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15706" cy="5181600"/>
          </a:xfrm>
        </p:spPr>
        <p:txBody>
          <a:bodyPr>
            <a:noAutofit/>
          </a:bodyPr>
          <a:lstStyle/>
          <a:p>
            <a:pPr marL="285750" lvl="1"/>
            <a:r>
              <a:rPr lang="en-US" sz="2000" b="1" dirty="0" smtClean="0">
                <a:solidFill>
                  <a:prstClr val="black"/>
                </a:solidFill>
              </a:rPr>
              <a:t>Information Access </a:t>
            </a:r>
          </a:p>
          <a:p>
            <a:pPr marL="0" lvl="1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</a:rPr>
              <a:t>     </a:t>
            </a:r>
            <a:r>
              <a:rPr lang="zh-CN" altLang="en-US" sz="1600" dirty="0" smtClean="0">
                <a:solidFill>
                  <a:prstClr val="black"/>
                </a:solidFill>
              </a:rPr>
              <a:t>基于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JettyServer</a:t>
            </a:r>
            <a:r>
              <a:rPr lang="zh-CN" altLang="en-US" sz="1600" dirty="0" smtClean="0">
                <a:solidFill>
                  <a:prstClr val="black"/>
                </a:solidFill>
              </a:rPr>
              <a:t>，通过远程方法调用</a:t>
            </a:r>
            <a:r>
              <a:rPr lang="en-US" altLang="zh-CN" sz="1600" dirty="0" smtClean="0">
                <a:solidFill>
                  <a:prstClr val="black"/>
                </a:solidFill>
              </a:rPr>
              <a:t>RPC</a:t>
            </a:r>
            <a:r>
              <a:rPr lang="zh-CN" altLang="en-US" sz="1600" dirty="0" smtClean="0">
                <a:solidFill>
                  <a:prstClr val="black"/>
                </a:solidFill>
              </a:rPr>
              <a:t>向外部提供</a:t>
            </a:r>
            <a:r>
              <a:rPr lang="en-US" altLang="zh-CN" sz="1600" dirty="0" smtClean="0">
                <a:solidFill>
                  <a:prstClr val="black"/>
                </a:solidFill>
              </a:rPr>
              <a:t>API</a:t>
            </a:r>
            <a:r>
              <a:rPr lang="zh-CN" altLang="en-US" sz="1600" dirty="0" smtClean="0">
                <a:solidFill>
                  <a:prstClr val="black"/>
                </a:solidFill>
              </a:rPr>
              <a:t>接口，用于增加、删除</a:t>
            </a:r>
            <a:r>
              <a:rPr lang="en-US" altLang="zh-CN" sz="1600" dirty="0" smtClean="0">
                <a:solidFill>
                  <a:prstClr val="black"/>
                </a:solidFill>
              </a:rPr>
              <a:t>Controller</a:t>
            </a:r>
            <a:r>
              <a:rPr lang="zh-CN" altLang="en-US" sz="1600" dirty="0" smtClean="0">
                <a:solidFill>
                  <a:prstClr val="black"/>
                </a:solidFill>
              </a:rPr>
              <a:t>，选取当前的调度算法、获取网络拓扑信息等功能。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0" lvl="1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lvl="1" indent="0">
              <a:buNone/>
            </a:pPr>
            <a:endParaRPr lang="en-US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2875529" cy="8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SDNS Performance Evaluation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15706" cy="5181600"/>
          </a:xfrm>
        </p:spPr>
        <p:txBody>
          <a:bodyPr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800" dirty="0">
                <a:solidFill>
                  <a:prstClr val="black"/>
                </a:solidFill>
              </a:rPr>
              <a:t>Response Time</a:t>
            </a: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800" dirty="0">
                <a:solidFill>
                  <a:prstClr val="black"/>
                </a:solidFill>
              </a:rPr>
              <a:t>Throughput</a:t>
            </a: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800" dirty="0">
                <a:solidFill>
                  <a:prstClr val="black"/>
                </a:solidFill>
              </a:rPr>
              <a:t>Bandwidth </a:t>
            </a: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800" dirty="0">
                <a:solidFill>
                  <a:prstClr val="black"/>
                </a:solidFill>
              </a:rPr>
              <a:t>Initializing time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04313"/>
            <a:ext cx="4572000" cy="348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2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SDNS Performance Evaluation</a:t>
            </a:r>
            <a:endParaRPr lang="zh-CN" altLang="en-US" sz="2800" b="1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1" y="1295400"/>
            <a:ext cx="3047999" cy="20574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" y="3962400"/>
            <a:ext cx="3048000" cy="21336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3124200" y="1267022"/>
            <a:ext cx="3048000" cy="20857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0530" y="3352800"/>
            <a:ext cx="2697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UDP Bandwidth without flow-mod</a:t>
            </a:r>
            <a:endParaRPr lang="zh-CN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533400" y="6096000"/>
            <a:ext cx="2447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UDP Bandwidth with flow-mod</a:t>
            </a:r>
            <a:endParaRPr lang="zh-CN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3443864" y="3349823"/>
            <a:ext cx="265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TCP Bandwidth without flow-mod</a:t>
            </a:r>
            <a:endParaRPr lang="zh-CN" altLang="zh-CN" sz="1400" dirty="0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3124200" y="3962400"/>
            <a:ext cx="3048000" cy="2133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17732" y="6096000"/>
            <a:ext cx="240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TCP Bandwidth with flow-mod</a:t>
            </a:r>
            <a:endParaRPr lang="zh-CN" altLang="zh-CN" sz="1400" dirty="0"/>
          </a:p>
        </p:txBody>
      </p:sp>
      <p:pic>
        <p:nvPicPr>
          <p:cNvPr id="12" name="图片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172200" y="1267022"/>
            <a:ext cx="2895600" cy="208577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11018" y="3352800"/>
            <a:ext cx="1851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Latency of Coordinator</a:t>
            </a:r>
            <a:endParaRPr lang="zh-CN" altLang="zh-CN" sz="1400" dirty="0"/>
          </a:p>
        </p:txBody>
      </p:sp>
      <p:pic>
        <p:nvPicPr>
          <p:cNvPr id="15" name="图片 14"/>
          <p:cNvPicPr/>
          <p:nvPr/>
        </p:nvPicPr>
        <p:blipFill>
          <a:blip r:embed="rId8"/>
          <a:stretch>
            <a:fillRect/>
          </a:stretch>
        </p:blipFill>
        <p:spPr>
          <a:xfrm>
            <a:off x="6172200" y="3886200"/>
            <a:ext cx="2895600" cy="22098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686751" y="6096000"/>
            <a:ext cx="2152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Throughput of Coordinator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475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SDNS’s </a:t>
            </a:r>
            <a:r>
              <a:rPr lang="en-US" altLang="zh-CN" sz="2800" b="1" dirty="0" smtClean="0"/>
              <a:t>Future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15706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400" b="1" dirty="0" smtClean="0"/>
              <a:t>What ’s next</a:t>
            </a:r>
            <a:endParaRPr lang="en-US" sz="5400" b="1" dirty="0" smtClean="0"/>
          </a:p>
          <a:p>
            <a:pPr marL="285750" lvl="1"/>
            <a:r>
              <a:rPr lang="en-US" altLang="zh-CN" sz="3600" dirty="0" smtClean="0"/>
              <a:t>Multi-Coordinator</a:t>
            </a:r>
          </a:p>
          <a:p>
            <a:pPr marL="285750" lvl="1"/>
            <a:r>
              <a:rPr lang="en-US" altLang="zh-CN" sz="3600" dirty="0" smtClean="0"/>
              <a:t>Coordinator HA</a:t>
            </a:r>
          </a:p>
          <a:p>
            <a:pPr marL="285750" lvl="1"/>
            <a:r>
              <a:rPr lang="en-US" altLang="zh-CN" sz="3600" dirty="0" smtClean="0"/>
              <a:t>Multi-Core Big Controller</a:t>
            </a:r>
          </a:p>
          <a:p>
            <a:pPr marL="285750" lvl="1"/>
            <a:endParaRPr lang="en-US" sz="3600" dirty="0" smtClean="0"/>
          </a:p>
          <a:p>
            <a:pPr marL="285750"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741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15706" cy="5181600"/>
          </a:xfrm>
        </p:spPr>
        <p:txBody>
          <a:bodyPr>
            <a:noAutofit/>
          </a:bodyPr>
          <a:lstStyle/>
          <a:p>
            <a:pPr marL="685800" lvl="2"/>
            <a:endParaRPr lang="en-US" sz="1400" dirty="0" smtClean="0"/>
          </a:p>
          <a:p>
            <a:pPr marL="285750" lvl="1"/>
            <a:endParaRPr lang="en-US" sz="1400" dirty="0"/>
          </a:p>
          <a:p>
            <a:pPr marL="285750" lvl="1"/>
            <a:endParaRPr lang="en-US" sz="1400" dirty="0" smtClean="0"/>
          </a:p>
          <a:p>
            <a:pPr marL="0" lvl="1" indent="0">
              <a:buNone/>
            </a:pPr>
            <a:endParaRPr lang="en-US" sz="1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200400" y="2971800"/>
            <a:ext cx="2554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 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946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zh-CN" altLang="en-US" sz="2800" b="1" dirty="0" smtClean="0"/>
              <a:t> </a:t>
            </a:r>
            <a:r>
              <a:rPr lang="en-US" altLang="zh-CN" sz="2800" b="1" dirty="0"/>
              <a:t>Thinking on Distributed Service in SDN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47018"/>
            <a:ext cx="8229600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600" dirty="0">
                <a:solidFill>
                  <a:prstClr val="black"/>
                </a:solidFill>
              </a:rPr>
              <a:t>SDN ---- </a:t>
            </a:r>
            <a:r>
              <a:rPr lang="en-US" altLang="zh-CN" sz="2600" dirty="0" smtClean="0">
                <a:solidFill>
                  <a:prstClr val="black"/>
                </a:solidFill>
              </a:rPr>
              <a:t>Separate </a:t>
            </a:r>
            <a:r>
              <a:rPr lang="en-US" altLang="zh-CN" sz="2600" dirty="0">
                <a:solidFill>
                  <a:prstClr val="black"/>
                </a:solidFill>
              </a:rPr>
              <a:t>c</a:t>
            </a:r>
            <a:r>
              <a:rPr lang="en-US" altLang="zh-CN" sz="2600" dirty="0" smtClean="0">
                <a:solidFill>
                  <a:prstClr val="black"/>
                </a:solidFill>
              </a:rPr>
              <a:t>ontrolling from data plane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600" dirty="0">
                <a:solidFill>
                  <a:prstClr val="black"/>
                </a:solidFill>
              </a:rPr>
              <a:t>D</a:t>
            </a:r>
            <a:r>
              <a:rPr lang="en-US" altLang="zh-CN" sz="2600" dirty="0" smtClean="0">
                <a:solidFill>
                  <a:prstClr val="black"/>
                </a:solidFill>
              </a:rPr>
              <a:t>eal with Packet-IN via single </a:t>
            </a:r>
            <a:r>
              <a:rPr lang="en-US" altLang="zh-CN" sz="2600" dirty="0">
                <a:solidFill>
                  <a:prstClr val="black"/>
                </a:solidFill>
              </a:rPr>
              <a:t>c</a:t>
            </a:r>
            <a:r>
              <a:rPr lang="en-US" altLang="zh-CN" sz="2600" dirty="0" smtClean="0">
                <a:solidFill>
                  <a:prstClr val="black"/>
                </a:solidFill>
              </a:rPr>
              <a:t>ontroller---- </a:t>
            </a:r>
            <a:r>
              <a:rPr lang="en-US" altLang="zh-CN" sz="2600" dirty="0">
                <a:solidFill>
                  <a:prstClr val="black"/>
                </a:solidFill>
              </a:rPr>
              <a:t>Single </a:t>
            </a:r>
            <a:r>
              <a:rPr lang="en-US" altLang="zh-CN" sz="2600" dirty="0" smtClean="0">
                <a:solidFill>
                  <a:prstClr val="black"/>
                </a:solidFill>
              </a:rPr>
              <a:t>Point</a:t>
            </a:r>
          </a:p>
          <a:p>
            <a:pPr marL="548640" lvl="1" indent="-274320">
              <a:spcBef>
                <a:spcPts val="500"/>
              </a:spcBef>
              <a:buClr>
                <a:srgbClr val="C0504D"/>
              </a:buClr>
              <a:buSzPct val="76000"/>
              <a:buFont typeface="Wingdings 3"/>
              <a:buChar char=""/>
            </a:pPr>
            <a:r>
              <a:rPr lang="en-US" altLang="zh-CN" sz="2300" dirty="0">
                <a:solidFill>
                  <a:srgbClr val="1F497D"/>
                </a:solidFill>
              </a:rPr>
              <a:t>Process Load Balance Absence </a:t>
            </a:r>
            <a:endParaRPr lang="en-US" altLang="zh-CN" sz="2300" dirty="0" smtClean="0">
              <a:solidFill>
                <a:srgbClr val="1F497D"/>
              </a:solidFill>
            </a:endParaRPr>
          </a:p>
          <a:p>
            <a:pPr marL="548640" lvl="1" indent="-274320">
              <a:spcBef>
                <a:spcPts val="500"/>
              </a:spcBef>
              <a:buClr>
                <a:srgbClr val="C0504D"/>
              </a:buClr>
              <a:buSzPct val="76000"/>
              <a:buFont typeface="Wingdings 3"/>
              <a:buChar char=""/>
            </a:pPr>
            <a:r>
              <a:rPr lang="en-US" altLang="zh-CN" sz="2300" dirty="0" smtClean="0">
                <a:solidFill>
                  <a:srgbClr val="1F497D"/>
                </a:solidFill>
              </a:rPr>
              <a:t>Fault Tolerance</a:t>
            </a:r>
            <a:r>
              <a:rPr lang="zh-CN" altLang="en-US" sz="2300" dirty="0">
                <a:solidFill>
                  <a:srgbClr val="1F497D"/>
                </a:solidFill>
              </a:rPr>
              <a:t> </a:t>
            </a:r>
            <a:r>
              <a:rPr lang="en-US" altLang="zh-CN" sz="2300" dirty="0" smtClean="0">
                <a:solidFill>
                  <a:srgbClr val="1F497D"/>
                </a:solidFill>
              </a:rPr>
              <a:t>Challenging</a:t>
            </a:r>
            <a:endParaRPr lang="zh-CN" altLang="en-US" sz="2300" dirty="0">
              <a:solidFill>
                <a:srgbClr val="1F497D"/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4F81BD"/>
              </a:buClr>
              <a:buSzPct val="76000"/>
              <a:buNone/>
            </a:pPr>
            <a:endParaRPr lang="en-US" altLang="zh-CN" sz="2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4F81BD"/>
              </a:buClr>
              <a:buSzPct val="76000"/>
              <a:buNone/>
            </a:pPr>
            <a:endParaRPr lang="en-US" altLang="zh-CN" sz="2600" dirty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4F81BD"/>
              </a:buClr>
              <a:buSzPct val="76000"/>
              <a:buFont typeface="Wingdings 3"/>
              <a:buChar char=""/>
            </a:pPr>
            <a:r>
              <a:rPr lang="en-US" altLang="zh-CN" sz="2600" dirty="0">
                <a:solidFill>
                  <a:prstClr val="black"/>
                </a:solidFill>
              </a:rPr>
              <a:t>W</a:t>
            </a:r>
            <a:r>
              <a:rPr lang="en-US" altLang="zh-CN" sz="2600" dirty="0" smtClean="0">
                <a:solidFill>
                  <a:prstClr val="black"/>
                </a:solidFill>
              </a:rPr>
              <a:t>hen controller</a:t>
            </a:r>
            <a:r>
              <a:rPr lang="zh-CN" altLang="en-US" sz="2600" dirty="0" smtClean="0">
                <a:solidFill>
                  <a:prstClr val="black"/>
                </a:solidFill>
              </a:rPr>
              <a:t> </a:t>
            </a:r>
            <a:r>
              <a:rPr lang="en-US" altLang="zh-CN" sz="2600" dirty="0">
                <a:solidFill>
                  <a:prstClr val="black"/>
                </a:solidFill>
              </a:rPr>
              <a:t>task </a:t>
            </a:r>
            <a:r>
              <a:rPr lang="en-US" altLang="zh-CN" sz="2600" dirty="0" smtClean="0">
                <a:solidFill>
                  <a:prstClr val="black"/>
                </a:solidFill>
              </a:rPr>
              <a:t>processing meet with Delay</a:t>
            </a:r>
            <a:r>
              <a:rPr lang="zh-CN" altLang="en-US" sz="2600" dirty="0">
                <a:solidFill>
                  <a:prstClr val="black"/>
                </a:solidFill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</a:rPr>
              <a:t>or Congestion, may completely interrupt</a:t>
            </a:r>
            <a:r>
              <a:rPr lang="zh-CN" altLang="en-US" sz="2600" dirty="0" smtClean="0">
                <a:solidFill>
                  <a:prstClr val="black"/>
                </a:solidFill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</a:rPr>
              <a:t>all task</a:t>
            </a:r>
            <a:r>
              <a:rPr lang="zh-CN" altLang="en-US" sz="2600" dirty="0">
                <a:solidFill>
                  <a:prstClr val="black"/>
                </a:solidFill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</a:rPr>
              <a:t>processing, </a:t>
            </a:r>
            <a:r>
              <a:rPr lang="en-US" altLang="zh-CN" sz="2600" dirty="0">
                <a:solidFill>
                  <a:prstClr val="black"/>
                </a:solidFill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</a:rPr>
              <a:t>and switch would not work well.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cxnSp>
        <p:nvCxnSpPr>
          <p:cNvPr id="4" name="Straight Connector 10"/>
          <p:cNvCxnSpPr/>
          <p:nvPr/>
        </p:nvCxnSpPr>
        <p:spPr>
          <a:xfrm>
            <a:off x="533400" y="3429000"/>
            <a:ext cx="8291906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marL="457200" indent="-457200"/>
            <a:r>
              <a:rPr lang="en-US" altLang="zh-CN" sz="2800" b="1" dirty="0"/>
              <a:t>The Development of the Solution to Single Point</a:t>
            </a:r>
          </a:p>
        </p:txBody>
      </p:sp>
      <p:pic>
        <p:nvPicPr>
          <p:cNvPr id="1027" name="Picture 3" descr="C:\Users\Bluesy\Downloads\L3U1B{FQKIPUFIH0]L}LM]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09725"/>
            <a:ext cx="69723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ONOS – Wide Area Load Balance</a:t>
            </a:r>
            <a:endParaRPr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08" y="1447801"/>
            <a:ext cx="6808692" cy="19895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093" y="2309943"/>
            <a:ext cx="1155953" cy="4192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01" y="2315261"/>
            <a:ext cx="1155953" cy="41920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440" y="4389066"/>
            <a:ext cx="1397306" cy="41920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224" y="4421937"/>
            <a:ext cx="1397306" cy="41920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047" y="4389066"/>
            <a:ext cx="1397306" cy="419203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766666" y="1447800"/>
            <a:ext cx="14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 HA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070049" y="201207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057325" y="1991697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endCxn id="53" idx="0"/>
          </p:cNvCxnSpPr>
          <p:nvPr/>
        </p:nvCxnSpPr>
        <p:spPr>
          <a:xfrm flipH="1">
            <a:off x="1813093" y="2729146"/>
            <a:ext cx="2400765" cy="1659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1" idx="2"/>
            <a:endCxn id="54" idx="0"/>
          </p:cNvCxnSpPr>
          <p:nvPr/>
        </p:nvCxnSpPr>
        <p:spPr>
          <a:xfrm flipH="1">
            <a:off x="4494877" y="2734464"/>
            <a:ext cx="1" cy="16874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5" idx="0"/>
          </p:cNvCxnSpPr>
          <p:nvPr/>
        </p:nvCxnSpPr>
        <p:spPr>
          <a:xfrm>
            <a:off x="4810377" y="2729146"/>
            <a:ext cx="2432323" cy="1659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2391069" y="3559106"/>
            <a:ext cx="961731" cy="683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4661053" y="3559106"/>
            <a:ext cx="0" cy="7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5791200" y="3611410"/>
            <a:ext cx="939922" cy="63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644201" y="3777426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2931210" y="3768676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571802" y="3728487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PacketIn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1081" y="2309629"/>
            <a:ext cx="1117845" cy="41920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276258" y="2012470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9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ONOS – Wide Area Load Balance</a:t>
            </a:r>
            <a:endParaRPr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08" y="1447801"/>
            <a:ext cx="6808692" cy="19895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093" y="2309943"/>
            <a:ext cx="1155953" cy="4192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916901" y="2315261"/>
            <a:ext cx="1155953" cy="41920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081" y="2309629"/>
            <a:ext cx="1117845" cy="41920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14440" y="4389066"/>
            <a:ext cx="1397306" cy="41920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6224" y="4421937"/>
            <a:ext cx="1397306" cy="41920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4047" y="4389066"/>
            <a:ext cx="1397306" cy="419203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766666" y="1447800"/>
            <a:ext cx="14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 HA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070049" y="201207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6276258" y="2012470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057325" y="1991697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endCxn id="53" idx="0"/>
          </p:cNvCxnSpPr>
          <p:nvPr/>
        </p:nvCxnSpPr>
        <p:spPr>
          <a:xfrm flipH="1">
            <a:off x="1813093" y="2729146"/>
            <a:ext cx="2400765" cy="1659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1" idx="2"/>
            <a:endCxn id="54" idx="0"/>
          </p:cNvCxnSpPr>
          <p:nvPr/>
        </p:nvCxnSpPr>
        <p:spPr>
          <a:xfrm flipH="1">
            <a:off x="4494877" y="2734464"/>
            <a:ext cx="1" cy="16874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5" idx="0"/>
          </p:cNvCxnSpPr>
          <p:nvPr/>
        </p:nvCxnSpPr>
        <p:spPr>
          <a:xfrm>
            <a:off x="4810377" y="2729146"/>
            <a:ext cx="2432323" cy="1659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2391069" y="3559106"/>
            <a:ext cx="961731" cy="683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4661053" y="3559106"/>
            <a:ext cx="0" cy="7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5791200" y="3611410"/>
            <a:ext cx="939922" cy="63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644201" y="3777426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2931210" y="3768676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571802" y="3728487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PacketIn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81657" y="5188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负载加重</a:t>
            </a:r>
          </a:p>
        </p:txBody>
      </p:sp>
    </p:spTree>
    <p:extLst>
      <p:ext uri="{BB962C8B-B14F-4D97-AF65-F5344CB8AC3E}">
        <p14:creationId xmlns:p14="http://schemas.microsoft.com/office/powerpoint/2010/main" val="812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ONOS – Wide Area Load Balance</a:t>
            </a:r>
            <a:endParaRPr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908" y="1447801"/>
            <a:ext cx="6808692" cy="19895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093" y="2309943"/>
            <a:ext cx="1155953" cy="4192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916901" y="2315261"/>
            <a:ext cx="1155953" cy="41920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1081" y="2309629"/>
            <a:ext cx="1117845" cy="41920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14440" y="4389066"/>
            <a:ext cx="1397306" cy="41920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6224" y="4421937"/>
            <a:ext cx="1397306" cy="41920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047" y="4389066"/>
            <a:ext cx="1397306" cy="419203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766666" y="1447800"/>
            <a:ext cx="14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 HA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070049" y="201207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6276258" y="2012470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057325" y="1991697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endCxn id="53" idx="0"/>
          </p:cNvCxnSpPr>
          <p:nvPr/>
        </p:nvCxnSpPr>
        <p:spPr>
          <a:xfrm flipH="1">
            <a:off x="1813093" y="2729146"/>
            <a:ext cx="2400765" cy="1659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1" idx="2"/>
            <a:endCxn id="54" idx="0"/>
          </p:cNvCxnSpPr>
          <p:nvPr/>
        </p:nvCxnSpPr>
        <p:spPr>
          <a:xfrm flipH="1">
            <a:off x="4494877" y="2734464"/>
            <a:ext cx="1" cy="16874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5" idx="0"/>
          </p:cNvCxnSpPr>
          <p:nvPr/>
        </p:nvCxnSpPr>
        <p:spPr>
          <a:xfrm>
            <a:off x="4810377" y="2729146"/>
            <a:ext cx="2432323" cy="1659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2391069" y="3559106"/>
            <a:ext cx="961731" cy="683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4661053" y="3559106"/>
            <a:ext cx="0" cy="7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5791200" y="3611410"/>
            <a:ext cx="939922" cy="63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644201" y="3777426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2931210" y="3768676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571802" y="3728487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PacketIn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41077" y="518895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运行分布式选举算法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1073" y="4794623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……</a:t>
            </a:r>
            <a:endParaRPr lang="zh-CN" altLang="en-US" sz="4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601073" y="4808269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……</a:t>
            </a:r>
            <a:endParaRPr lang="zh-CN" altLang="en-US" sz="4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597526" y="4808269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……</a:t>
            </a:r>
            <a:endParaRPr lang="zh-CN" altLang="en-US" sz="4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905259" y="1965547"/>
            <a:ext cx="9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Master2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739543" y="2710774"/>
            <a:ext cx="506124" cy="16966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961215" y="3647298"/>
            <a:ext cx="157750" cy="503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4657" y="3715832"/>
            <a:ext cx="9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2998834" y="2501984"/>
            <a:ext cx="870199" cy="377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132370" y="2513878"/>
            <a:ext cx="870199" cy="377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51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4" grpId="0"/>
      <p:bldP spid="3" grpId="0"/>
      <p:bldP spid="3" grpId="1"/>
      <p:bldP spid="4" grpId="1"/>
      <p:bldP spid="4" grpId="2"/>
      <p:bldP spid="28" grpId="0"/>
      <p:bldP spid="28" grpId="1"/>
      <p:bldP spid="29" grpId="0"/>
      <p:bldP spid="29" grpId="1"/>
      <p:bldP spid="30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ONOS – Wide Area Load Balance</a:t>
            </a:r>
            <a:endParaRPr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08" y="1447801"/>
            <a:ext cx="6808692" cy="19895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093" y="2309943"/>
            <a:ext cx="1155953" cy="4192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01" y="2315261"/>
            <a:ext cx="1155953" cy="41920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081" y="2309629"/>
            <a:ext cx="1117845" cy="41920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440" y="4389066"/>
            <a:ext cx="1397306" cy="41920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6224" y="4421937"/>
            <a:ext cx="1397306" cy="41920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4047" y="4389066"/>
            <a:ext cx="1397306" cy="419203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766666" y="1447800"/>
            <a:ext cx="14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 HA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070049" y="201207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1" idx="2"/>
            <a:endCxn id="54" idx="0"/>
          </p:cNvCxnSpPr>
          <p:nvPr/>
        </p:nvCxnSpPr>
        <p:spPr>
          <a:xfrm flipH="1">
            <a:off x="4494877" y="2734464"/>
            <a:ext cx="1" cy="16874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5" idx="0"/>
          </p:cNvCxnSpPr>
          <p:nvPr/>
        </p:nvCxnSpPr>
        <p:spPr>
          <a:xfrm>
            <a:off x="4810377" y="2729146"/>
            <a:ext cx="2432323" cy="16599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4661053" y="3559106"/>
            <a:ext cx="0" cy="7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5791200" y="3611410"/>
            <a:ext cx="939922" cy="63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644201" y="3777426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571802" y="3728487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PacketIn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739543" y="2710774"/>
            <a:ext cx="506124" cy="16966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961215" y="3647298"/>
            <a:ext cx="157750" cy="503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4657" y="3715832"/>
            <a:ext cx="9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PacketIn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905259" y="1965547"/>
            <a:ext cx="9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276258" y="2012470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SDNS Introduction</a:t>
            </a:r>
            <a:endParaRPr 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40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6938</TotalTime>
  <Words>761</Words>
  <Application>Microsoft Office PowerPoint</Application>
  <PresentationFormat>全屏显示(4:3)</PresentationFormat>
  <Paragraphs>220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PowerPoint 演示文稿</vt:lpstr>
      <vt:lpstr>Agenda</vt:lpstr>
      <vt:lpstr> Thinking on Distributed Service in SDN</vt:lpstr>
      <vt:lpstr>The Development of the Solution to Single Point</vt:lpstr>
      <vt:lpstr>ONOS – Wide Area Load Balance</vt:lpstr>
      <vt:lpstr>ONOS – Wide Area Load Balance</vt:lpstr>
      <vt:lpstr>ONOS – Wide Area Load Balance</vt:lpstr>
      <vt:lpstr>ONOS – Wide Area Load Balance</vt:lpstr>
      <vt:lpstr>SDNS Introduction</vt:lpstr>
      <vt:lpstr>SDNS Features</vt:lpstr>
      <vt:lpstr>Load Balancing</vt:lpstr>
      <vt:lpstr>Maximum Reliability</vt:lpstr>
      <vt:lpstr>Service Chain</vt:lpstr>
      <vt:lpstr>SDNS Working Scheme</vt:lpstr>
      <vt:lpstr>Scheduling Algorithm of Pentacore </vt:lpstr>
      <vt:lpstr>The Scheduler of Coordinator Implementation</vt:lpstr>
      <vt:lpstr>The Scheduler of Coordinator Implementation</vt:lpstr>
      <vt:lpstr>The Scheduler of Coordinator Implementation</vt:lpstr>
      <vt:lpstr>The Scheduler of Coordinator Implementation</vt:lpstr>
      <vt:lpstr>The Scheduler of Coordinator Implementation</vt:lpstr>
      <vt:lpstr>SDNS Performance Evaluation</vt:lpstr>
      <vt:lpstr>SDNS Performance Evaluation</vt:lpstr>
      <vt:lpstr>SDNS’s Future</vt:lpstr>
      <vt:lpstr>PowerPoint 演示文稿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Bluesy</cp:lastModifiedBy>
  <cp:revision>242</cp:revision>
  <cp:lastPrinted>2015-08-26T07:52:46Z</cp:lastPrinted>
  <dcterms:created xsi:type="dcterms:W3CDTF">2014-04-23T16:19:37Z</dcterms:created>
  <dcterms:modified xsi:type="dcterms:W3CDTF">2017-04-12T23:33:36Z</dcterms:modified>
</cp:coreProperties>
</file>