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59"/>
  </p:handoutMasterIdLst>
  <p:sldIdLst>
    <p:sldId id="257" r:id="rId3"/>
    <p:sldId id="523" r:id="rId4"/>
    <p:sldId id="329" r:id="rId6"/>
    <p:sldId id="440" r:id="rId7"/>
    <p:sldId id="439" r:id="rId8"/>
    <p:sldId id="547" r:id="rId9"/>
    <p:sldId id="383" r:id="rId10"/>
    <p:sldId id="337" r:id="rId11"/>
    <p:sldId id="545" r:id="rId12"/>
    <p:sldId id="548" r:id="rId13"/>
    <p:sldId id="442" r:id="rId14"/>
    <p:sldId id="444" r:id="rId15"/>
    <p:sldId id="445" r:id="rId16"/>
    <p:sldId id="344" r:id="rId17"/>
    <p:sldId id="384" r:id="rId18"/>
    <p:sldId id="345" r:id="rId19"/>
    <p:sldId id="346" r:id="rId20"/>
    <p:sldId id="549" r:id="rId21"/>
    <p:sldId id="348" r:id="rId22"/>
    <p:sldId id="385" r:id="rId23"/>
    <p:sldId id="386" r:id="rId24"/>
    <p:sldId id="387" r:id="rId25"/>
    <p:sldId id="388" r:id="rId26"/>
    <p:sldId id="553" r:id="rId27"/>
    <p:sldId id="389" r:id="rId28"/>
    <p:sldId id="550" r:id="rId29"/>
    <p:sldId id="390" r:id="rId30"/>
    <p:sldId id="391" r:id="rId31"/>
    <p:sldId id="392" r:id="rId32"/>
    <p:sldId id="397" r:id="rId33"/>
    <p:sldId id="497" r:id="rId34"/>
    <p:sldId id="536" r:id="rId35"/>
    <p:sldId id="537" r:id="rId36"/>
    <p:sldId id="551" r:id="rId37"/>
    <p:sldId id="538" r:id="rId38"/>
    <p:sldId id="540" r:id="rId39"/>
    <p:sldId id="543" r:id="rId40"/>
    <p:sldId id="520" r:id="rId41"/>
    <p:sldId id="402" r:id="rId42"/>
    <p:sldId id="381" r:id="rId43"/>
    <p:sldId id="555" r:id="rId44"/>
    <p:sldId id="382" r:id="rId45"/>
    <p:sldId id="552" r:id="rId46"/>
    <p:sldId id="376" r:id="rId47"/>
    <p:sldId id="546" r:id="rId48"/>
    <p:sldId id="544" r:id="rId49"/>
    <p:sldId id="527" r:id="rId50"/>
    <p:sldId id="528" r:id="rId51"/>
    <p:sldId id="529" r:id="rId52"/>
    <p:sldId id="530" r:id="rId53"/>
    <p:sldId id="531" r:id="rId54"/>
    <p:sldId id="532" r:id="rId55"/>
    <p:sldId id="533" r:id="rId56"/>
    <p:sldId id="534" r:id="rId57"/>
    <p:sldId id="554" r:id="rId58"/>
  </p:sldIdLst>
  <p:sldSz cx="9144000" cy="6858000" type="screen4x3"/>
  <p:notesSz cx="6858000" cy="9116695"/>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054" autoAdjust="0"/>
  </p:normalViewPr>
  <p:slideViewPr>
    <p:cSldViewPr>
      <p:cViewPr varScale="1">
        <p:scale>
          <a:sx n="74" d="100"/>
          <a:sy n="74" d="100"/>
        </p:scale>
        <p:origin x="-1452" y="-96"/>
      </p:cViewPr>
      <p:guideLst>
        <p:guide orient="horz" pos="2205"/>
        <p:guide pos="2880"/>
      </p:guideLst>
    </p:cSldViewPr>
  </p:slideViewPr>
  <p:notesTextViewPr>
    <p:cViewPr>
      <p:scale>
        <a:sx n="100" d="100"/>
        <a:sy n="100" d="100"/>
      </p:scale>
      <p:origin x="0" y="0"/>
    </p:cViewPr>
  </p:notesTextViewPr>
  <p:notesViewPr>
    <p:cSldViewPr>
      <p:cViewPr varScale="1">
        <p:scale>
          <a:sx n="54" d="100"/>
          <a:sy n="54" d="100"/>
        </p:scale>
        <p:origin x="-1902" y="-78"/>
      </p:cViewPr>
      <p:guideLst>
        <p:guide orient="horz" pos="2871"/>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3.xml"/><Relationship Id="rId59" Type="http://schemas.openxmlformats.org/officeDocument/2006/relationships/handoutMaster" Target="handoutMasters/handoutMaster1.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5613"/>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5613"/>
          </a:xfrm>
          <a:prstGeom prst="rect">
            <a:avLst/>
          </a:prstGeom>
        </p:spPr>
        <p:txBody>
          <a:bodyPr vert="horz" lIns="91440" tIns="45720" rIns="91440" bIns="45720" rtlCol="0"/>
          <a:lstStyle>
            <a:lvl1pPr algn="r">
              <a:defRPr sz="1200"/>
            </a:lvl1pPr>
          </a:lstStyle>
          <a:p>
            <a:pPr>
              <a:defRPr/>
            </a:pPr>
            <a:fld id="{58B4D40A-0A98-4786-B703-14F5813A549D}" type="datetimeFigureOut">
              <a:rPr lang="zh-CN" altLang="en-US"/>
            </a:fld>
            <a:endParaRPr lang="zh-CN" altLang="en-US"/>
          </a:p>
        </p:txBody>
      </p:sp>
      <p:sp>
        <p:nvSpPr>
          <p:cNvPr id="4" name="页脚占位符 3"/>
          <p:cNvSpPr>
            <a:spLocks noGrp="1"/>
          </p:cNvSpPr>
          <p:nvPr>
            <p:ph type="ftr" sz="quarter" idx="2"/>
          </p:nvPr>
        </p:nvSpPr>
        <p:spPr>
          <a:xfrm>
            <a:off x="0" y="8659813"/>
            <a:ext cx="2971800" cy="455612"/>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59813"/>
            <a:ext cx="2971800" cy="455612"/>
          </a:xfrm>
          <a:prstGeom prst="rect">
            <a:avLst/>
          </a:prstGeom>
        </p:spPr>
        <p:txBody>
          <a:bodyPr vert="horz" lIns="91440" tIns="45720" rIns="91440" bIns="45720" rtlCol="0" anchor="b"/>
          <a:lstStyle>
            <a:lvl1pPr algn="r">
              <a:defRPr sz="1200"/>
            </a:lvl1pPr>
          </a:lstStyle>
          <a:p>
            <a:pPr>
              <a:defRPr/>
            </a:pPr>
            <a:fld id="{049C5FB1-B445-4834-B695-B1B618E6FA3E}"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Rot="1" noChangeAspect="1" noChangeArrowheads="1"/>
          </p:cNvSpPr>
          <p:nvPr>
            <p:ph type="sldImg" idx="2"/>
          </p:nvPr>
        </p:nvSpPr>
        <p:spPr bwMode="auto">
          <a:xfrm>
            <a:off x="1050925" y="750888"/>
            <a:ext cx="4572000" cy="3284537"/>
          </a:xfrm>
          <a:prstGeom prst="rect">
            <a:avLst/>
          </a:prstGeom>
          <a:noFill/>
          <a:ln w="9525">
            <a:noFill/>
            <a:miter lim="800000"/>
          </a:ln>
        </p:spPr>
      </p:sp>
      <p:sp>
        <p:nvSpPr>
          <p:cNvPr id="3075" name="Rectangle 3"/>
          <p:cNvSpPr>
            <a:spLocks noGrp="1" noChangeArrowheads="1"/>
          </p:cNvSpPr>
          <p:nvPr>
            <p:ph type="body" sz="quarter" idx="3"/>
          </p:nvPr>
        </p:nvSpPr>
        <p:spPr bwMode="auto">
          <a:xfrm>
            <a:off x="536575" y="4375150"/>
            <a:ext cx="5781675" cy="3941763"/>
          </a:xfrm>
          <a:prstGeom prst="rect">
            <a:avLst/>
          </a:prstGeom>
          <a:noFill/>
          <a:ln w="9525">
            <a:noFill/>
            <a:miter lim="800000"/>
          </a:ln>
        </p:spPr>
        <p:txBody>
          <a:bodyPr vert="horz" wrap="square" lIns="91440" tIns="45720" rIns="91440" bIns="45720" numCol="1" anchor="t" anchorCtr="0" compatLnSpc="1"/>
          <a:lstStyle/>
          <a:p>
            <a:pPr lvl="0"/>
            <a:r>
              <a:rPr lang="zh-CN" noProof="0" smtClean="0"/>
              <a:t>单击此处编辑母版文本样式</a:t>
            </a:r>
            <a:endParaRPr lang="zh-CN" noProof="0" smtClean="0"/>
          </a:p>
          <a:p>
            <a:pPr lvl="1"/>
            <a:r>
              <a:rPr lang="zh-CN" noProof="0" smtClean="0"/>
              <a:t>第二级</a:t>
            </a:r>
            <a:endParaRPr lang="zh-CN" noProof="0" smtClean="0"/>
          </a:p>
          <a:p>
            <a:pPr lvl="2"/>
            <a:r>
              <a:rPr lang="zh-CN" noProof="0" smtClean="0"/>
              <a:t>第三级</a:t>
            </a:r>
            <a:endParaRPr lang="zh-CN" noProof="0" smtClean="0"/>
          </a:p>
          <a:p>
            <a:pPr lvl="3"/>
            <a:r>
              <a:rPr lang="zh-CN" noProof="0" smtClean="0"/>
              <a:t>第四级</a:t>
            </a:r>
            <a:endParaRPr lang="zh-CN" noProof="0" smtClean="0"/>
          </a:p>
          <a:p>
            <a:pPr lvl="4"/>
            <a:r>
              <a:rPr lang="zh-CN" noProof="0" smtClean="0"/>
              <a:t>第五级</a:t>
            </a:r>
            <a:endParaRPr lang="zh-CN" noProof="0" smtClean="0"/>
          </a:p>
        </p:txBody>
      </p:sp>
      <p:sp>
        <p:nvSpPr>
          <p:cNvPr id="3076" name="Rectangle 4"/>
          <p:cNvSpPr>
            <a:spLocks noGrp="1" noChangeArrowheads="1"/>
          </p:cNvSpPr>
          <p:nvPr>
            <p:ph type="hdr" sz="quarter"/>
          </p:nvPr>
        </p:nvSpPr>
        <p:spPr bwMode="auto">
          <a:xfrm>
            <a:off x="0" y="0"/>
            <a:ext cx="2973388" cy="455613"/>
          </a:xfrm>
          <a:prstGeom prst="rect">
            <a:avLst/>
          </a:prstGeom>
          <a:noFill/>
          <a:ln w="9525">
            <a:noFill/>
            <a:miter lim="800000"/>
          </a:ln>
        </p:spPr>
        <p:txBody>
          <a:bodyPr vert="horz" wrap="square" lIns="91440" tIns="45720" rIns="91440" bIns="45720" numCol="1" anchor="t" anchorCtr="0" compatLnSpc="1"/>
          <a:lstStyle>
            <a:lvl1pPr>
              <a:buFont typeface="Arial" panose="020B0604020202020204" pitchFamily="34" charset="0"/>
              <a:buNone/>
              <a:defRPr sz="1200">
                <a:latin typeface="Arial" panose="020B0604020202020204" pitchFamily="34" charset="0"/>
              </a:defRPr>
            </a:lvl1pPr>
          </a:lstStyle>
          <a:p>
            <a:pPr>
              <a:defRPr/>
            </a:pPr>
            <a:endParaRPr lang="zh-CN" altLang="en-US"/>
          </a:p>
        </p:txBody>
      </p:sp>
      <p:sp>
        <p:nvSpPr>
          <p:cNvPr id="3077" name="Rectangle 5"/>
          <p:cNvSpPr>
            <a:spLocks noGrp="1" noChangeArrowheads="1"/>
          </p:cNvSpPr>
          <p:nvPr>
            <p:ph type="dt" idx="1"/>
          </p:nvPr>
        </p:nvSpPr>
        <p:spPr bwMode="auto">
          <a:xfrm>
            <a:off x="3883025" y="0"/>
            <a:ext cx="2974975" cy="455613"/>
          </a:xfrm>
          <a:prstGeom prst="rect">
            <a:avLst/>
          </a:prstGeom>
          <a:noFill/>
          <a:ln w="9525">
            <a:noFill/>
            <a:miter lim="800000"/>
          </a:ln>
        </p:spPr>
        <p:txBody>
          <a:bodyPr vert="horz" wrap="square" lIns="91440" tIns="45720" rIns="91440" bIns="45720" numCol="1" anchor="t" anchorCtr="0" compatLnSpc="1"/>
          <a:lstStyle>
            <a:lvl1pPr algn="r">
              <a:buFont typeface="Arial" panose="020B0604020202020204" pitchFamily="34" charset="0"/>
              <a:buNone/>
              <a:defRPr sz="1200">
                <a:latin typeface="Arial" panose="020B0604020202020204" pitchFamily="34" charset="0"/>
              </a:defRPr>
            </a:lvl1pPr>
          </a:lstStyle>
          <a:p>
            <a:pPr>
              <a:defRPr/>
            </a:pPr>
            <a:endParaRPr lang="zh-CN" altLang="en-US"/>
          </a:p>
        </p:txBody>
      </p:sp>
      <p:sp>
        <p:nvSpPr>
          <p:cNvPr id="3078" name="Rectangle 6"/>
          <p:cNvSpPr>
            <a:spLocks noGrp="1" noChangeArrowheads="1"/>
          </p:cNvSpPr>
          <p:nvPr>
            <p:ph type="ftr" sz="quarter" idx="4"/>
          </p:nvPr>
        </p:nvSpPr>
        <p:spPr bwMode="auto">
          <a:xfrm>
            <a:off x="0" y="8661400"/>
            <a:ext cx="2973388" cy="455613"/>
          </a:xfrm>
          <a:prstGeom prst="rect">
            <a:avLst/>
          </a:prstGeom>
          <a:noFill/>
          <a:ln w="9525">
            <a:noFill/>
            <a:miter lim="800000"/>
          </a:ln>
        </p:spPr>
        <p:txBody>
          <a:bodyPr vert="horz" wrap="square" lIns="91440" tIns="45720" rIns="91440" bIns="45720" numCol="1" anchor="t" anchorCtr="0" compatLnSpc="1"/>
          <a:lstStyle>
            <a:lvl1pPr>
              <a:buFont typeface="Arial" panose="020B0604020202020204" pitchFamily="34" charset="0"/>
              <a:buNone/>
              <a:defRPr sz="1200">
                <a:latin typeface="Arial" panose="020B0604020202020204" pitchFamily="34" charset="0"/>
              </a:defRPr>
            </a:lvl1pPr>
          </a:lstStyle>
          <a:p>
            <a:pPr>
              <a:defRPr/>
            </a:pPr>
            <a:endParaRPr lang="zh-CN" altLang="en-US"/>
          </a:p>
        </p:txBody>
      </p:sp>
      <p:sp>
        <p:nvSpPr>
          <p:cNvPr id="3079" name="Rectangle 7"/>
          <p:cNvSpPr>
            <a:spLocks noGrp="1" noChangeArrowheads="1"/>
          </p:cNvSpPr>
          <p:nvPr>
            <p:ph type="sldNum" sz="quarter" idx="5"/>
          </p:nvPr>
        </p:nvSpPr>
        <p:spPr bwMode="auto">
          <a:xfrm>
            <a:off x="3883025" y="8661400"/>
            <a:ext cx="2974975" cy="455613"/>
          </a:xfrm>
          <a:prstGeom prst="rect">
            <a:avLst/>
          </a:prstGeom>
          <a:noFill/>
          <a:ln w="9525">
            <a:noFill/>
            <a:miter lim="800000"/>
          </a:ln>
        </p:spPr>
        <p:txBody>
          <a:bodyPr vert="horz" wrap="square" lIns="91440" tIns="45720" rIns="91440" bIns="45720" numCol="1" anchor="t" anchorCtr="0" compatLnSpc="1"/>
          <a:lstStyle>
            <a:lvl1pPr algn="r">
              <a:buFont typeface="Arial" panose="020B0604020202020204" pitchFamily="34" charset="0"/>
              <a:buNone/>
              <a:defRPr sz="1200">
                <a:latin typeface="Arial" panose="020B0604020202020204" pitchFamily="34" charset="0"/>
              </a:defRPr>
            </a:lvl1pPr>
          </a:lstStyle>
          <a:p>
            <a:pPr>
              <a:defRPr/>
            </a:pPr>
            <a:fld id="{2FAAD33D-DB3D-4271-84DE-CB02F9588298}"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xfrm>
            <a:off x="1147763" y="750888"/>
            <a:ext cx="4378325" cy="3284537"/>
          </a:xfrm>
        </p:spPr>
      </p:sp>
      <p:sp>
        <p:nvSpPr>
          <p:cNvPr id="6147" name="备注占位符 2"/>
          <p:cNvSpPr>
            <a:spLocks noGrp="1"/>
          </p:cNvSpPr>
          <p:nvPr>
            <p:ph type="body" idx="1"/>
          </p:nvPr>
        </p:nvSpPr>
        <p:spPr/>
        <p:txBody>
          <a:bodyPr/>
          <a:lstStyle/>
          <a:p>
            <a:pPr marL="0" lvl="1">
              <a:defRPr/>
            </a:pPr>
            <a:r>
              <a:rPr lang="en-US" dirty="0" smtClean="0"/>
              <a:t>Usually begin with a labeled corpus containing examples of each class</a:t>
            </a:r>
            <a:endParaRPr lang="en-US" dirty="0" smtClean="0">
              <a:solidFill>
                <a:srgbClr val="FF0000"/>
              </a:solidFill>
            </a:endParaRPr>
          </a:p>
          <a:p>
            <a:pPr lvl="1" eaLnBrk="1" hangingPunct="1">
              <a:lnSpc>
                <a:spcPct val="80000"/>
              </a:lnSpc>
              <a:defRPr/>
            </a:pPr>
            <a:r>
              <a:rPr lang="zh-CN" altLang="en-US" sz="2000" dirty="0" smtClean="0"/>
              <a:t>如何判断文档的类别？</a:t>
            </a:r>
            <a:endParaRPr lang="en-US" altLang="zh-CN" sz="2000" dirty="0" smtClean="0"/>
          </a:p>
          <a:p>
            <a:pPr lvl="1" eaLnBrk="1" hangingPunct="1">
              <a:lnSpc>
                <a:spcPct val="80000"/>
              </a:lnSpc>
              <a:defRPr/>
            </a:pPr>
            <a:r>
              <a:rPr lang="zh-CN" altLang="en-US" sz="2000" dirty="0" smtClean="0">
                <a:solidFill>
                  <a:srgbClr val="FF0000"/>
                </a:solidFill>
              </a:rPr>
              <a:t>决定文档类别的主要语言要素及分析技术？</a:t>
            </a:r>
            <a:endParaRPr lang="en-US" sz="2000" dirty="0" smtClean="0">
              <a:solidFill>
                <a:srgbClr val="FF0000"/>
              </a:solidFill>
            </a:endParaRPr>
          </a:p>
          <a:p>
            <a:pPr>
              <a:defRPr/>
            </a:pPr>
            <a:endParaRPr lang="zh-CN" altLang="en-US" dirty="0" smtClean="0"/>
          </a:p>
        </p:txBody>
      </p:sp>
      <p:sp>
        <p:nvSpPr>
          <p:cNvPr id="60420" name="灯片编号占位符 3"/>
          <p:cNvSpPr txBox="1">
            <a:spLocks noGrp="1" noChangeArrowheads="1"/>
          </p:cNvSpPr>
          <p:nvPr/>
        </p:nvSpPr>
        <p:spPr bwMode="auto">
          <a:xfrm>
            <a:off x="3883025" y="8661400"/>
            <a:ext cx="2974975" cy="455613"/>
          </a:xfrm>
          <a:prstGeom prst="rect">
            <a:avLst/>
          </a:prstGeom>
          <a:noFill/>
          <a:ln w="9525">
            <a:noFill/>
            <a:miter lim="800000"/>
          </a:ln>
        </p:spPr>
        <p:txBody>
          <a:bodyPr/>
          <a:lstStyle/>
          <a:p>
            <a:pPr algn="r"/>
            <a:fld id="{61D81E12-E5BD-42CE-914D-70CEC256CE21}" type="slidenum">
              <a:rPr lang="zh-CN" altLang="en-US" sz="1200"/>
            </a:fld>
            <a:endParaRPr lang="zh-CN" altLang="en-US" sz="1200"/>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xfrm>
            <a:off x="1147763" y="750888"/>
            <a:ext cx="4378325" cy="3284537"/>
          </a:xfrm>
        </p:spPr>
      </p:sp>
      <p:sp>
        <p:nvSpPr>
          <p:cNvPr id="3" name="备注占位符 2"/>
          <p:cNvSpPr>
            <a:spLocks noGrp="1"/>
          </p:cNvSpPr>
          <p:nvPr>
            <p:ph type="body" idx="1"/>
          </p:nvPr>
        </p:nvSpPr>
        <p:spPr/>
        <p:txBody>
          <a:bodyPr>
            <a:normAutofit/>
          </a:bodyPr>
          <a:lstStyle/>
          <a:p>
            <a:pPr>
              <a:defRPr/>
            </a:pPr>
            <a:endParaRPr lang="zh-CN" altLang="en-US" dirty="0"/>
          </a:p>
        </p:txBody>
      </p:sp>
      <p:sp>
        <p:nvSpPr>
          <p:cNvPr id="69636" name="灯片编号占位符 3"/>
          <p:cNvSpPr>
            <a:spLocks noGrp="1"/>
          </p:cNvSpPr>
          <p:nvPr>
            <p:ph type="sldNum" sz="quarter" idx="5"/>
          </p:nvPr>
        </p:nvSpPr>
        <p:spPr>
          <a:noFill/>
        </p:spPr>
        <p:txBody>
          <a:bodyPr/>
          <a:lstStyle/>
          <a:p>
            <a:pPr>
              <a:buFont typeface="Arial" panose="020B0604020202020204" pitchFamily="34" charset="0"/>
              <a:buNone/>
            </a:pPr>
            <a:fld id="{EC9A13BB-6160-49D5-8C7D-244DF03A39EF}" type="slidenum">
              <a:rPr lang="zh-CN" altLang="en-US" smtClean="0">
                <a:latin typeface="Arial" panose="020B0604020202020204" pitchFamily="34" charset="0"/>
              </a:rPr>
            </a:fld>
            <a:endParaRPr lang="zh-CN" altLang="en-US" smtClean="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xfrm>
            <a:off x="1147763" y="750888"/>
            <a:ext cx="4378325" cy="3284537"/>
          </a:xfrm>
        </p:spPr>
      </p:sp>
      <p:sp>
        <p:nvSpPr>
          <p:cNvPr id="3" name="备注占位符 2"/>
          <p:cNvSpPr>
            <a:spLocks noGrp="1"/>
          </p:cNvSpPr>
          <p:nvPr>
            <p:ph type="body" idx="1"/>
          </p:nvPr>
        </p:nvSpPr>
        <p:spPr/>
        <p:txBody>
          <a:bodyPr>
            <a:normAutofit/>
          </a:bodyPr>
          <a:lstStyle/>
          <a:p>
            <a:pPr marL="342900" indent="-342900" eaLnBrk="1" hangingPunct="1">
              <a:spcBef>
                <a:spcPct val="20000"/>
              </a:spcBef>
              <a:buFontTx/>
              <a:buChar char="•"/>
              <a:defRPr/>
            </a:pPr>
            <a:endParaRPr lang="zh-CN" altLang="en-US" sz="1100" kern="0" dirty="0" smtClean="0"/>
          </a:p>
          <a:p>
            <a:pPr>
              <a:defRPr/>
            </a:pPr>
            <a:endParaRPr lang="zh-CN" altLang="en-US" dirty="0"/>
          </a:p>
        </p:txBody>
      </p:sp>
      <p:sp>
        <p:nvSpPr>
          <p:cNvPr id="70660" name="灯片编号占位符 3"/>
          <p:cNvSpPr>
            <a:spLocks noGrp="1"/>
          </p:cNvSpPr>
          <p:nvPr>
            <p:ph type="sldNum" sz="quarter" idx="5"/>
          </p:nvPr>
        </p:nvSpPr>
        <p:spPr>
          <a:noFill/>
        </p:spPr>
        <p:txBody>
          <a:bodyPr/>
          <a:lstStyle/>
          <a:p>
            <a:pPr>
              <a:buFont typeface="Arial" panose="020B0604020202020204" pitchFamily="34" charset="0"/>
              <a:buNone/>
            </a:pPr>
            <a:fld id="{305BA178-951D-4F00-98EC-33D244D37472}" type="slidenum">
              <a:rPr lang="zh-CN" altLang="en-US" smtClean="0">
                <a:latin typeface="Arial" panose="020B0604020202020204" pitchFamily="34" charset="0"/>
              </a:rPr>
            </a:fld>
            <a:endParaRPr lang="zh-CN" altLang="en-US" smtClean="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a:xfrm>
            <a:off x="1147763" y="750888"/>
            <a:ext cx="4378325" cy="3284537"/>
          </a:xfrm>
        </p:spPr>
      </p:sp>
      <p:sp>
        <p:nvSpPr>
          <p:cNvPr id="71683"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71684" name="灯片编号占位符 3"/>
          <p:cNvSpPr>
            <a:spLocks noGrp="1"/>
          </p:cNvSpPr>
          <p:nvPr>
            <p:ph type="sldNum" sz="quarter" idx="5"/>
          </p:nvPr>
        </p:nvSpPr>
        <p:spPr>
          <a:noFill/>
        </p:spPr>
        <p:txBody>
          <a:bodyPr/>
          <a:lstStyle/>
          <a:p>
            <a:pPr>
              <a:buFont typeface="Arial" panose="020B0604020202020204" pitchFamily="34" charset="0"/>
              <a:buNone/>
            </a:pPr>
            <a:fld id="{0CE7EE25-5CA2-4831-BACA-31B3FD43ECC9}" type="slidenum">
              <a:rPr lang="zh-CN" altLang="en-US" smtClean="0">
                <a:latin typeface="Arial" panose="020B0604020202020204" pitchFamily="34" charset="0"/>
              </a:rPr>
            </a:fld>
            <a:endParaRPr lang="zh-CN" altLang="en-US" smtClean="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xfrm>
            <a:off x="1147763" y="750888"/>
            <a:ext cx="4378325" cy="3284537"/>
          </a:xfrm>
        </p:spPr>
      </p:sp>
      <p:sp>
        <p:nvSpPr>
          <p:cNvPr id="72707"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72708" name="灯片编号占位符 3"/>
          <p:cNvSpPr>
            <a:spLocks noGrp="1"/>
          </p:cNvSpPr>
          <p:nvPr>
            <p:ph type="sldNum" sz="quarter" idx="5"/>
          </p:nvPr>
        </p:nvSpPr>
        <p:spPr>
          <a:noFill/>
        </p:spPr>
        <p:txBody>
          <a:bodyPr/>
          <a:lstStyle/>
          <a:p>
            <a:pPr>
              <a:buFont typeface="Arial" panose="020B0604020202020204" pitchFamily="34" charset="0"/>
              <a:buNone/>
            </a:pPr>
            <a:fld id="{EE57A3B7-CA8F-45D9-AB2D-F2D2FD6ABAC1}" type="slidenum">
              <a:rPr lang="zh-CN" altLang="en-US" smtClean="0">
                <a:latin typeface="Arial" panose="020B0604020202020204" pitchFamily="34" charset="0"/>
              </a:rPr>
            </a:fld>
            <a:endParaRPr lang="zh-CN" altLang="en-US" smtClean="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a:xfrm>
            <a:off x="1147763" y="750888"/>
            <a:ext cx="4378325" cy="3284537"/>
          </a:xfrm>
        </p:spPr>
      </p:sp>
      <p:sp>
        <p:nvSpPr>
          <p:cNvPr id="73731"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73732" name="灯片编号占位符 3"/>
          <p:cNvSpPr>
            <a:spLocks noGrp="1"/>
          </p:cNvSpPr>
          <p:nvPr>
            <p:ph type="sldNum" sz="quarter" idx="5"/>
          </p:nvPr>
        </p:nvSpPr>
        <p:spPr>
          <a:noFill/>
        </p:spPr>
        <p:txBody>
          <a:bodyPr/>
          <a:lstStyle/>
          <a:p>
            <a:pPr>
              <a:buFont typeface="Arial" panose="020B0604020202020204" pitchFamily="34" charset="0"/>
              <a:buNone/>
            </a:pPr>
            <a:fld id="{B49E3096-6F40-4B8B-AB1A-C164339986C4}" type="slidenum">
              <a:rPr lang="zh-CN" altLang="en-US" smtClean="0">
                <a:latin typeface="Arial" panose="020B0604020202020204" pitchFamily="34" charset="0"/>
              </a:rPr>
            </a:fld>
            <a:endParaRPr lang="zh-CN" altLang="en-US" smtClean="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xfrm>
            <a:off x="1147763" y="750888"/>
            <a:ext cx="4378325" cy="3284537"/>
          </a:xfrm>
        </p:spPr>
      </p:sp>
      <p:sp>
        <p:nvSpPr>
          <p:cNvPr id="74755"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74756" name="灯片编号占位符 3"/>
          <p:cNvSpPr>
            <a:spLocks noGrp="1"/>
          </p:cNvSpPr>
          <p:nvPr>
            <p:ph type="sldNum" sz="quarter" idx="5"/>
          </p:nvPr>
        </p:nvSpPr>
        <p:spPr>
          <a:noFill/>
        </p:spPr>
        <p:txBody>
          <a:bodyPr/>
          <a:lstStyle/>
          <a:p>
            <a:pPr>
              <a:buFont typeface="Arial" panose="020B0604020202020204" pitchFamily="34" charset="0"/>
              <a:buNone/>
            </a:pPr>
            <a:fld id="{7574F157-031C-4DF5-A1C5-19E2EFE42EA1}" type="slidenum">
              <a:rPr lang="zh-CN" altLang="en-US" smtClean="0">
                <a:latin typeface="Arial" panose="020B0604020202020204" pitchFamily="34" charset="0"/>
              </a:rPr>
            </a:fld>
            <a:endParaRPr lang="zh-CN" altLang="en-US" smtClean="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a:xfrm>
            <a:off x="1147763" y="750888"/>
            <a:ext cx="4378325" cy="3284537"/>
          </a:xfrm>
        </p:spPr>
      </p:sp>
      <p:sp>
        <p:nvSpPr>
          <p:cNvPr id="75779"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75780" name="灯片编号占位符 3"/>
          <p:cNvSpPr>
            <a:spLocks noGrp="1"/>
          </p:cNvSpPr>
          <p:nvPr>
            <p:ph type="sldNum" sz="quarter" idx="5"/>
          </p:nvPr>
        </p:nvSpPr>
        <p:spPr>
          <a:noFill/>
        </p:spPr>
        <p:txBody>
          <a:bodyPr/>
          <a:lstStyle/>
          <a:p>
            <a:pPr>
              <a:buFont typeface="Arial" panose="020B0604020202020204" pitchFamily="34" charset="0"/>
              <a:buNone/>
            </a:pPr>
            <a:fld id="{AE71DAF3-F712-4BAA-A2A3-EBC14DFAF44E}" type="slidenum">
              <a:rPr lang="zh-CN" altLang="en-US" smtClean="0">
                <a:latin typeface="Arial" panose="020B0604020202020204" pitchFamily="34" charset="0"/>
              </a:rPr>
            </a:fld>
            <a:endParaRPr lang="zh-CN" altLang="en-US" smtClean="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xfrm>
            <a:off x="1147763" y="750888"/>
            <a:ext cx="4378325" cy="3284537"/>
          </a:xfrm>
        </p:spPr>
      </p:sp>
      <p:sp>
        <p:nvSpPr>
          <p:cNvPr id="3" name="备注占位符 2"/>
          <p:cNvSpPr>
            <a:spLocks noGrp="1"/>
          </p:cNvSpPr>
          <p:nvPr>
            <p:ph type="body" idx="1"/>
          </p:nvPr>
        </p:nvSpPr>
        <p:spPr/>
        <p:txBody>
          <a:bodyPr>
            <a:normAutofit/>
          </a:bodyPr>
          <a:lstStyle/>
          <a:p>
            <a:pPr>
              <a:defRPr/>
            </a:pPr>
            <a:endParaRPr lang="zh-CN" altLang="en-US" dirty="0"/>
          </a:p>
        </p:txBody>
      </p:sp>
      <p:sp>
        <p:nvSpPr>
          <p:cNvPr id="76804" name="灯片编号占位符 3"/>
          <p:cNvSpPr>
            <a:spLocks noGrp="1"/>
          </p:cNvSpPr>
          <p:nvPr>
            <p:ph type="sldNum" sz="quarter" idx="5"/>
          </p:nvPr>
        </p:nvSpPr>
        <p:spPr>
          <a:noFill/>
        </p:spPr>
        <p:txBody>
          <a:bodyPr/>
          <a:lstStyle/>
          <a:p>
            <a:pPr>
              <a:buFont typeface="Arial" panose="020B0604020202020204" pitchFamily="34" charset="0"/>
              <a:buNone/>
            </a:pPr>
            <a:fld id="{520562F3-DC95-4856-B495-50DF3AE607F9}" type="slidenum">
              <a:rPr lang="zh-CN" altLang="en-US" smtClean="0">
                <a:latin typeface="Arial" panose="020B0604020202020204" pitchFamily="34" charset="0"/>
              </a:rPr>
            </a:fld>
            <a:endParaRPr lang="zh-CN" altLang="en-US" smtClean="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147763" y="750888"/>
            <a:ext cx="4378325" cy="3284537"/>
          </a:xfrm>
        </p:spPr>
      </p:sp>
      <p:sp>
        <p:nvSpPr>
          <p:cNvPr id="77827" name="Rectangle 3"/>
          <p:cNvSpPr>
            <a:spLocks noGrp="1" noChangeArrowheads="1"/>
          </p:cNvSpPr>
          <p:nvPr>
            <p:ph type="body" idx="1"/>
          </p:nvPr>
        </p:nvSpPr>
        <p:spPr>
          <a:noFill/>
        </p:spPr>
        <p:txBody>
          <a:bodyPr/>
          <a:lstStyle/>
          <a:p>
            <a:pPr eaLnBrk="1" hangingPunct="1"/>
            <a:endParaRPr lang="zh-CN" smtClean="0">
              <a:latin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a:xfrm>
            <a:off x="1147763" y="750888"/>
            <a:ext cx="4378325" cy="3284537"/>
          </a:xfrm>
        </p:spPr>
      </p:sp>
      <p:sp>
        <p:nvSpPr>
          <p:cNvPr id="78851"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78852" name="灯片编号占位符 3"/>
          <p:cNvSpPr txBox="1">
            <a:spLocks noGrp="1" noChangeArrowheads="1"/>
          </p:cNvSpPr>
          <p:nvPr/>
        </p:nvSpPr>
        <p:spPr bwMode="auto">
          <a:xfrm>
            <a:off x="3883025" y="8661400"/>
            <a:ext cx="2974975" cy="455613"/>
          </a:xfrm>
          <a:prstGeom prst="rect">
            <a:avLst/>
          </a:prstGeom>
          <a:noFill/>
          <a:ln w="9525">
            <a:noFill/>
            <a:miter lim="800000"/>
          </a:ln>
        </p:spPr>
        <p:txBody>
          <a:bodyPr/>
          <a:lstStyle/>
          <a:p>
            <a:pPr algn="r"/>
            <a:fld id="{410E7756-B908-4599-9D8C-4FCBC78677DA}" type="slidenum">
              <a:rPr lang="zh-CN" altLang="en-US" sz="1200"/>
            </a:fld>
            <a:endParaRPr lang="zh-CN" altLang="en-US" sz="120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xfrm>
            <a:off x="1147763" y="750888"/>
            <a:ext cx="4378325" cy="3284537"/>
          </a:xfrm>
        </p:spPr>
      </p:sp>
      <p:sp>
        <p:nvSpPr>
          <p:cNvPr id="61443"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61444" name="灯片编号占位符 3"/>
          <p:cNvSpPr>
            <a:spLocks noGrp="1"/>
          </p:cNvSpPr>
          <p:nvPr>
            <p:ph type="sldNum" sz="quarter" idx="5"/>
          </p:nvPr>
        </p:nvSpPr>
        <p:spPr>
          <a:noFill/>
        </p:spPr>
        <p:txBody>
          <a:bodyPr/>
          <a:lstStyle/>
          <a:p>
            <a:pPr>
              <a:buFont typeface="Arial" panose="020B0604020202020204" pitchFamily="34" charset="0"/>
              <a:buNone/>
            </a:pPr>
            <a:fld id="{4E15F2B4-1DA8-4170-957F-DFD44F38D95C}" type="slidenum">
              <a:rPr lang="zh-CN" altLang="en-US" smtClean="0">
                <a:latin typeface="Arial" panose="020B0604020202020204" pitchFamily="34" charset="0"/>
              </a:rPr>
            </a:fld>
            <a:endParaRPr lang="zh-CN" altLang="en-US" smtClean="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xfrm>
            <a:off x="1147763" y="750888"/>
            <a:ext cx="4378325" cy="3284537"/>
          </a:xfrm>
        </p:spPr>
      </p:sp>
      <p:sp>
        <p:nvSpPr>
          <p:cNvPr id="79875" name="备注占位符 2"/>
          <p:cNvSpPr>
            <a:spLocks noGrp="1"/>
          </p:cNvSpPr>
          <p:nvPr>
            <p:ph type="body" idx="1"/>
          </p:nvPr>
        </p:nvSpPr>
        <p:spPr>
          <a:noFill/>
        </p:spPr>
        <p:txBody>
          <a:bodyPr/>
          <a:lstStyle/>
          <a:p>
            <a:pPr eaLnBrk="1" hangingPunct="1"/>
            <a:endParaRPr lang="zh-CN" altLang="en-US" smtClean="0">
              <a:latin typeface="Arial" panose="020B0604020202020204" pitchFamily="34" charset="0"/>
            </a:endParaRPr>
          </a:p>
          <a:p>
            <a:pPr eaLnBrk="1" hangingPunct="1"/>
            <a:endParaRPr lang="zh-CN" altLang="en-US" smtClean="0">
              <a:latin typeface="Arial" panose="020B0604020202020204" pitchFamily="34" charset="0"/>
            </a:endParaRPr>
          </a:p>
        </p:txBody>
      </p:sp>
      <p:sp>
        <p:nvSpPr>
          <p:cNvPr id="79876" name="灯片编号占位符 3"/>
          <p:cNvSpPr txBox="1">
            <a:spLocks noGrp="1" noChangeArrowheads="1"/>
          </p:cNvSpPr>
          <p:nvPr/>
        </p:nvSpPr>
        <p:spPr bwMode="auto">
          <a:xfrm>
            <a:off x="3883025" y="8661400"/>
            <a:ext cx="2974975" cy="455613"/>
          </a:xfrm>
          <a:prstGeom prst="rect">
            <a:avLst/>
          </a:prstGeom>
          <a:noFill/>
          <a:ln w="9525">
            <a:noFill/>
            <a:miter lim="800000"/>
          </a:ln>
        </p:spPr>
        <p:txBody>
          <a:bodyPr/>
          <a:lstStyle/>
          <a:p>
            <a:pPr algn="r"/>
            <a:fld id="{C9A639FA-51A3-4921-8E59-9DFFAF0B8A25}" type="slidenum">
              <a:rPr lang="zh-CN" altLang="en-US" sz="1200"/>
            </a:fld>
            <a:endParaRPr lang="zh-CN" altLang="en-US" sz="1200"/>
          </a:p>
        </p:txBody>
      </p:sp>
    </p:spTree>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147763" y="750888"/>
            <a:ext cx="4378325" cy="3284537"/>
          </a:xfrm>
        </p:spPr>
      </p:sp>
      <p:sp>
        <p:nvSpPr>
          <p:cNvPr id="80899" name="备注占位符 2"/>
          <p:cNvSpPr>
            <a:spLocks noGrp="1"/>
          </p:cNvSpPr>
          <p:nvPr>
            <p:ph type="body" idx="1"/>
          </p:nvPr>
        </p:nvSpPr>
        <p:spPr>
          <a:noFill/>
        </p:spPr>
        <p:txBody>
          <a:bodyPr/>
          <a:lstStyle/>
          <a:p>
            <a:pPr eaLnBrk="1" hangingPunct="1"/>
            <a:endParaRPr lang="zh-CN" altLang="en-US" smtClean="0">
              <a:latin typeface="Arial" panose="020B0604020202020204" pitchFamily="34" charset="0"/>
            </a:endParaRPr>
          </a:p>
        </p:txBody>
      </p:sp>
      <p:sp>
        <p:nvSpPr>
          <p:cNvPr id="80900" name="灯片编号占位符 3"/>
          <p:cNvSpPr txBox="1">
            <a:spLocks noGrp="1" noChangeArrowheads="1"/>
          </p:cNvSpPr>
          <p:nvPr/>
        </p:nvSpPr>
        <p:spPr bwMode="auto">
          <a:xfrm>
            <a:off x="3883025" y="8661400"/>
            <a:ext cx="2974975" cy="455613"/>
          </a:xfrm>
          <a:prstGeom prst="rect">
            <a:avLst/>
          </a:prstGeom>
          <a:noFill/>
          <a:ln w="9525">
            <a:noFill/>
            <a:miter lim="800000"/>
          </a:ln>
        </p:spPr>
        <p:txBody>
          <a:bodyPr/>
          <a:lstStyle/>
          <a:p>
            <a:pPr algn="r"/>
            <a:fld id="{5FCCCA77-6057-42D5-AEB8-2AC2437C2802}" type="slidenum">
              <a:rPr lang="zh-CN" altLang="en-US" sz="1200"/>
            </a:fld>
            <a:endParaRPr lang="zh-CN" altLang="en-US" sz="1200"/>
          </a:p>
        </p:txBody>
      </p:sp>
    </p:spTree>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xfrm>
            <a:off x="1147763" y="750888"/>
            <a:ext cx="4378325" cy="3284537"/>
          </a:xfrm>
        </p:spPr>
      </p:sp>
      <p:sp>
        <p:nvSpPr>
          <p:cNvPr id="72707" name="备注占位符 2"/>
          <p:cNvSpPr>
            <a:spLocks noGrp="1"/>
          </p:cNvSpPr>
          <p:nvPr>
            <p:ph type="body" idx="1"/>
          </p:nvPr>
        </p:nvSpPr>
        <p:spPr/>
        <p:txBody>
          <a:bodyPr/>
          <a:lstStyle/>
          <a:p>
            <a:pPr>
              <a:defRPr/>
            </a:pPr>
            <a:endParaRPr lang="zh-CN" altLang="en-US" dirty="0" smtClean="0">
              <a:latin typeface="Arial" panose="020B0604020202020204" pitchFamily="34" charset="0"/>
            </a:endParaRPr>
          </a:p>
        </p:txBody>
      </p:sp>
      <p:sp>
        <p:nvSpPr>
          <p:cNvPr id="81924" name="灯片编号占位符 3"/>
          <p:cNvSpPr txBox="1">
            <a:spLocks noGrp="1" noChangeArrowheads="1"/>
          </p:cNvSpPr>
          <p:nvPr/>
        </p:nvSpPr>
        <p:spPr bwMode="auto">
          <a:xfrm>
            <a:off x="3883025" y="8661400"/>
            <a:ext cx="2974975" cy="455613"/>
          </a:xfrm>
          <a:prstGeom prst="rect">
            <a:avLst/>
          </a:prstGeom>
          <a:noFill/>
          <a:ln w="9525">
            <a:noFill/>
            <a:miter lim="800000"/>
          </a:ln>
        </p:spPr>
        <p:txBody>
          <a:bodyPr/>
          <a:lstStyle/>
          <a:p>
            <a:pPr algn="r"/>
            <a:fld id="{08D6DE98-8408-409E-AB28-DFA5B38B2688}" type="slidenum">
              <a:rPr lang="zh-CN" altLang="en-US" sz="1200"/>
            </a:fld>
            <a:endParaRPr lang="zh-CN" altLang="en-US" sz="1200"/>
          </a:p>
        </p:txBody>
      </p:sp>
    </p:spTree>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a:xfrm>
            <a:off x="1147763" y="750888"/>
            <a:ext cx="4378325" cy="3284537"/>
          </a:xfrm>
        </p:spPr>
      </p:sp>
      <p:sp>
        <p:nvSpPr>
          <p:cNvPr id="82947" name="备注占位符 2"/>
          <p:cNvSpPr>
            <a:spLocks noGrp="1"/>
          </p:cNvSpPr>
          <p:nvPr>
            <p:ph type="body" idx="1"/>
          </p:nvPr>
        </p:nvSpPr>
        <p:spPr>
          <a:noFill/>
        </p:spPr>
        <p:txBody>
          <a:bodyPr/>
          <a:lstStyle/>
          <a:p>
            <a:pPr>
              <a:lnSpc>
                <a:spcPct val="90000"/>
              </a:lnSpc>
            </a:pPr>
            <a:endParaRPr lang="zh-CN" altLang="en-US" sz="1100" smtClean="0">
              <a:latin typeface="Arial" panose="020B0604020202020204" pitchFamily="34" charset="0"/>
            </a:endParaRPr>
          </a:p>
        </p:txBody>
      </p:sp>
      <p:sp>
        <p:nvSpPr>
          <p:cNvPr id="82948" name="灯片编号占位符 3"/>
          <p:cNvSpPr txBox="1">
            <a:spLocks noGrp="1" noChangeArrowheads="1"/>
          </p:cNvSpPr>
          <p:nvPr/>
        </p:nvSpPr>
        <p:spPr bwMode="auto">
          <a:xfrm>
            <a:off x="3883025" y="8661400"/>
            <a:ext cx="2974975" cy="455613"/>
          </a:xfrm>
          <a:prstGeom prst="rect">
            <a:avLst/>
          </a:prstGeom>
          <a:noFill/>
          <a:ln w="9525">
            <a:noFill/>
            <a:miter lim="800000"/>
          </a:ln>
        </p:spPr>
        <p:txBody>
          <a:bodyPr/>
          <a:lstStyle/>
          <a:p>
            <a:pPr algn="r"/>
            <a:fld id="{4055613E-A93A-4D39-9794-6F80D4548EBD}" type="slidenum">
              <a:rPr lang="zh-CN" altLang="en-US" sz="1200"/>
            </a:fld>
            <a:endParaRPr lang="zh-CN" altLang="en-US" sz="1200"/>
          </a:p>
        </p:txBody>
      </p:sp>
    </p:spTree>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a:xfrm>
            <a:off x="1147763" y="750888"/>
            <a:ext cx="4378325" cy="3284537"/>
          </a:xfrm>
        </p:spPr>
      </p:sp>
      <p:sp>
        <p:nvSpPr>
          <p:cNvPr id="83971"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83972" name="灯片编号占位符 3"/>
          <p:cNvSpPr txBox="1">
            <a:spLocks noGrp="1" noChangeArrowheads="1"/>
          </p:cNvSpPr>
          <p:nvPr/>
        </p:nvSpPr>
        <p:spPr bwMode="auto">
          <a:xfrm>
            <a:off x="3883025" y="8661400"/>
            <a:ext cx="2974975" cy="455613"/>
          </a:xfrm>
          <a:prstGeom prst="rect">
            <a:avLst/>
          </a:prstGeom>
          <a:noFill/>
          <a:ln w="9525">
            <a:noFill/>
            <a:miter lim="800000"/>
          </a:ln>
        </p:spPr>
        <p:txBody>
          <a:bodyPr/>
          <a:lstStyle/>
          <a:p>
            <a:pPr algn="r"/>
            <a:fld id="{1493F9D2-CE17-42EE-A847-7FE44D0FFC8F}" type="slidenum">
              <a:rPr lang="zh-CN" altLang="en-US" sz="1200"/>
            </a:fld>
            <a:endParaRPr lang="zh-CN" altLang="en-US" sz="1200"/>
          </a:p>
        </p:txBody>
      </p:sp>
    </p:spTree>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xfrm>
            <a:off x="1147763" y="750888"/>
            <a:ext cx="4378325" cy="3284537"/>
          </a:xfrm>
        </p:spPr>
      </p:sp>
      <p:sp>
        <p:nvSpPr>
          <p:cNvPr id="84995"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84996" name="灯片编号占位符 3"/>
          <p:cNvSpPr txBox="1">
            <a:spLocks noGrp="1" noChangeArrowheads="1"/>
          </p:cNvSpPr>
          <p:nvPr/>
        </p:nvSpPr>
        <p:spPr bwMode="auto">
          <a:xfrm>
            <a:off x="3883025" y="8661400"/>
            <a:ext cx="2974975" cy="455613"/>
          </a:xfrm>
          <a:prstGeom prst="rect">
            <a:avLst/>
          </a:prstGeom>
          <a:noFill/>
          <a:ln w="9525">
            <a:noFill/>
            <a:miter lim="800000"/>
          </a:ln>
        </p:spPr>
        <p:txBody>
          <a:bodyPr/>
          <a:lstStyle/>
          <a:p>
            <a:pPr algn="r"/>
            <a:fld id="{24871F8D-538C-48B6-8492-C3DD0696C0A0}" type="slidenum">
              <a:rPr lang="zh-CN" altLang="en-US" sz="1200"/>
            </a:fld>
            <a:endParaRPr lang="zh-CN" altLang="en-US" sz="1200"/>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xfrm>
            <a:off x="1147763" y="750888"/>
            <a:ext cx="4378325" cy="3284537"/>
          </a:xfrm>
        </p:spPr>
      </p:sp>
      <p:sp>
        <p:nvSpPr>
          <p:cNvPr id="62467" name="备注占位符 2"/>
          <p:cNvSpPr>
            <a:spLocks noGrp="1"/>
          </p:cNvSpPr>
          <p:nvPr>
            <p:ph type="body" idx="1"/>
          </p:nvPr>
        </p:nvSpPr>
        <p:spPr>
          <a:noFill/>
        </p:spPr>
        <p:txBody>
          <a:bodyPr/>
          <a:lstStyle/>
          <a:p>
            <a:pPr>
              <a:lnSpc>
                <a:spcPct val="80000"/>
              </a:lnSpc>
            </a:pPr>
            <a:endParaRPr lang="zh-CN" altLang="en-US" sz="1000" smtClean="0">
              <a:latin typeface="Arial" panose="020B0604020202020204" pitchFamily="34" charset="0"/>
            </a:endParaRPr>
          </a:p>
        </p:txBody>
      </p:sp>
      <p:sp>
        <p:nvSpPr>
          <p:cNvPr id="62468" name="灯片编号占位符 3"/>
          <p:cNvSpPr txBox="1">
            <a:spLocks noGrp="1" noChangeArrowheads="1"/>
          </p:cNvSpPr>
          <p:nvPr/>
        </p:nvSpPr>
        <p:spPr bwMode="auto">
          <a:xfrm>
            <a:off x="3883025" y="8661400"/>
            <a:ext cx="2974975" cy="455613"/>
          </a:xfrm>
          <a:prstGeom prst="rect">
            <a:avLst/>
          </a:prstGeom>
          <a:noFill/>
          <a:ln w="9525">
            <a:noFill/>
            <a:miter lim="800000"/>
          </a:ln>
        </p:spPr>
        <p:txBody>
          <a:bodyPr/>
          <a:lstStyle/>
          <a:p>
            <a:pPr algn="r"/>
            <a:fld id="{628C9967-F833-4FAE-B22C-5E73AE15E5D6}" type="slidenum">
              <a:rPr lang="zh-CN" altLang="en-US" sz="1200"/>
            </a:fld>
            <a:endParaRPr lang="zh-CN" altLang="en-US" sz="1200"/>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xfrm>
            <a:off x="1147763" y="750888"/>
            <a:ext cx="4378325" cy="3284537"/>
          </a:xfrm>
        </p:spPr>
      </p:sp>
      <p:sp>
        <p:nvSpPr>
          <p:cNvPr id="63491"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63492" name="灯片编号占位符 3"/>
          <p:cNvSpPr txBox="1">
            <a:spLocks noGrp="1" noChangeArrowheads="1"/>
          </p:cNvSpPr>
          <p:nvPr/>
        </p:nvSpPr>
        <p:spPr bwMode="auto">
          <a:xfrm>
            <a:off x="3883025" y="8661400"/>
            <a:ext cx="2974975" cy="455613"/>
          </a:xfrm>
          <a:prstGeom prst="rect">
            <a:avLst/>
          </a:prstGeom>
          <a:noFill/>
          <a:ln w="9525">
            <a:noFill/>
            <a:miter lim="800000"/>
          </a:ln>
        </p:spPr>
        <p:txBody>
          <a:bodyPr/>
          <a:lstStyle/>
          <a:p>
            <a:pPr algn="r"/>
            <a:fld id="{CB9978EF-6F5D-4E89-8BF7-A355B8C021D8}" type="slidenum">
              <a:rPr lang="zh-CN" altLang="en-US" sz="1200"/>
            </a:fld>
            <a:endParaRPr lang="zh-CN" altLang="en-US" sz="1200"/>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a:xfrm>
            <a:off x="1147763" y="750888"/>
            <a:ext cx="4378325" cy="3284537"/>
          </a:xfrm>
        </p:spPr>
      </p:sp>
      <p:sp>
        <p:nvSpPr>
          <p:cNvPr id="64515"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64516" name="灯片编号占位符 3"/>
          <p:cNvSpPr txBox="1">
            <a:spLocks noGrp="1" noChangeArrowheads="1"/>
          </p:cNvSpPr>
          <p:nvPr/>
        </p:nvSpPr>
        <p:spPr bwMode="auto">
          <a:xfrm>
            <a:off x="3883025" y="8661400"/>
            <a:ext cx="2974975" cy="455613"/>
          </a:xfrm>
          <a:prstGeom prst="rect">
            <a:avLst/>
          </a:prstGeom>
          <a:noFill/>
          <a:ln w="9525">
            <a:noFill/>
            <a:miter lim="800000"/>
          </a:ln>
        </p:spPr>
        <p:txBody>
          <a:bodyPr/>
          <a:lstStyle/>
          <a:p>
            <a:pPr algn="r"/>
            <a:fld id="{B42FFB59-2654-4AFD-9A92-4AA892CEB5D5}" type="slidenum">
              <a:rPr lang="zh-CN" altLang="en-US" sz="1200"/>
            </a:fld>
            <a:endParaRPr lang="zh-CN" altLang="en-US" sz="1200"/>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xfrm>
            <a:off x="1147763" y="750888"/>
            <a:ext cx="4378325" cy="3284537"/>
          </a:xfrm>
        </p:spPr>
      </p:sp>
      <p:sp>
        <p:nvSpPr>
          <p:cNvPr id="65539"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65540" name="灯片编号占位符 3"/>
          <p:cNvSpPr txBox="1">
            <a:spLocks noGrp="1" noChangeArrowheads="1"/>
          </p:cNvSpPr>
          <p:nvPr/>
        </p:nvSpPr>
        <p:spPr bwMode="auto">
          <a:xfrm>
            <a:off x="3883025" y="8661400"/>
            <a:ext cx="2974975" cy="455613"/>
          </a:xfrm>
          <a:prstGeom prst="rect">
            <a:avLst/>
          </a:prstGeom>
          <a:noFill/>
          <a:ln w="9525">
            <a:noFill/>
            <a:miter lim="800000"/>
          </a:ln>
        </p:spPr>
        <p:txBody>
          <a:bodyPr/>
          <a:lstStyle/>
          <a:p>
            <a:pPr algn="r"/>
            <a:fld id="{D729EF34-BE6C-4141-A6D4-DCA4D3968AE3}" type="slidenum">
              <a:rPr lang="zh-CN" altLang="en-US" sz="1200"/>
            </a:fld>
            <a:endParaRPr lang="zh-CN" altLang="en-US" sz="1200"/>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a:xfrm>
            <a:off x="1147763" y="750888"/>
            <a:ext cx="4378325" cy="3284537"/>
          </a:xfrm>
        </p:spPr>
      </p:sp>
      <p:sp>
        <p:nvSpPr>
          <p:cNvPr id="66563" name="备注占位符 2"/>
          <p:cNvSpPr>
            <a:spLocks noGrp="1"/>
          </p:cNvSpPr>
          <p:nvPr>
            <p:ph type="body" idx="1"/>
          </p:nvPr>
        </p:nvSpPr>
        <p:spPr>
          <a:noFill/>
        </p:spPr>
        <p:txBody>
          <a:bodyPr/>
          <a:lstStyle/>
          <a:p>
            <a:endParaRPr lang="zh-CN" altLang="en-US" smtClean="0">
              <a:latin typeface="Arial" panose="020B0604020202020204" pitchFamily="34" charset="0"/>
            </a:endParaRPr>
          </a:p>
        </p:txBody>
      </p:sp>
      <p:sp>
        <p:nvSpPr>
          <p:cNvPr id="66564" name="灯片编号占位符 3"/>
          <p:cNvSpPr>
            <a:spLocks noGrp="1"/>
          </p:cNvSpPr>
          <p:nvPr>
            <p:ph type="sldNum" sz="quarter" idx="5"/>
          </p:nvPr>
        </p:nvSpPr>
        <p:spPr>
          <a:noFill/>
        </p:spPr>
        <p:txBody>
          <a:bodyPr/>
          <a:lstStyle/>
          <a:p>
            <a:pPr>
              <a:buFont typeface="Arial" panose="020B0604020202020204" pitchFamily="34" charset="0"/>
              <a:buNone/>
            </a:pPr>
            <a:fld id="{9FD79AE4-359B-4AA4-B921-60E6A5D08DC7}" type="slidenum">
              <a:rPr lang="zh-CN" altLang="en-US" smtClean="0">
                <a:latin typeface="Arial" panose="020B0604020202020204" pitchFamily="34" charset="0"/>
              </a:rPr>
            </a:fld>
            <a:endParaRPr lang="zh-CN" altLang="en-US"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a:xfrm>
            <a:off x="1147763" y="750888"/>
            <a:ext cx="4378325" cy="3284537"/>
          </a:xfrm>
        </p:spPr>
      </p:sp>
      <p:sp>
        <p:nvSpPr>
          <p:cNvPr id="67587" name="备注占位符 2"/>
          <p:cNvSpPr>
            <a:spLocks noGrp="1"/>
          </p:cNvSpPr>
          <p:nvPr>
            <p:ph type="body" idx="1"/>
          </p:nvPr>
        </p:nvSpPr>
        <p:spPr>
          <a:noFill/>
        </p:spPr>
        <p:txBody>
          <a:bodyPr/>
          <a:lstStyle/>
          <a:p>
            <a:pPr marL="0" lvl="1"/>
            <a:endParaRPr lang="zh-CN" altLang="en-US" sz="2000" smtClean="0">
              <a:latin typeface="Arial" panose="020B0604020202020204" pitchFamily="34" charset="0"/>
            </a:endParaRPr>
          </a:p>
          <a:p>
            <a:endParaRPr lang="zh-CN" altLang="en-US" smtClean="0">
              <a:latin typeface="Arial" panose="020B0604020202020204" pitchFamily="34" charset="0"/>
            </a:endParaRPr>
          </a:p>
        </p:txBody>
      </p:sp>
      <p:sp>
        <p:nvSpPr>
          <p:cNvPr id="67588" name="灯片编号占位符 3"/>
          <p:cNvSpPr txBox="1">
            <a:spLocks noGrp="1" noChangeArrowheads="1"/>
          </p:cNvSpPr>
          <p:nvPr/>
        </p:nvSpPr>
        <p:spPr bwMode="auto">
          <a:xfrm>
            <a:off x="3883025" y="8661400"/>
            <a:ext cx="2974975" cy="455613"/>
          </a:xfrm>
          <a:prstGeom prst="rect">
            <a:avLst/>
          </a:prstGeom>
          <a:noFill/>
          <a:ln w="9525">
            <a:noFill/>
            <a:miter lim="800000"/>
          </a:ln>
        </p:spPr>
        <p:txBody>
          <a:bodyPr/>
          <a:lstStyle/>
          <a:p>
            <a:pPr algn="r"/>
            <a:fld id="{12F3A9E3-F9BF-4A95-994B-20E7087947B7}" type="slidenum">
              <a:rPr lang="zh-CN" altLang="en-US" sz="1200"/>
            </a:fld>
            <a:endParaRPr lang="zh-CN" altLang="en-US" sz="1200"/>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xfrm>
            <a:off x="1147763" y="750888"/>
            <a:ext cx="4378325" cy="3284537"/>
          </a:xfrm>
        </p:spPr>
      </p:sp>
      <p:sp>
        <p:nvSpPr>
          <p:cNvPr id="3" name="备注占位符 2"/>
          <p:cNvSpPr>
            <a:spLocks noGrp="1"/>
          </p:cNvSpPr>
          <p:nvPr>
            <p:ph type="body" idx="1"/>
          </p:nvPr>
        </p:nvSpPr>
        <p:spPr/>
        <p:txBody>
          <a:bodyPr>
            <a:normAutofit/>
          </a:bodyPr>
          <a:lstStyle/>
          <a:p>
            <a:pPr>
              <a:defRPr/>
            </a:pPr>
            <a:endParaRPr lang="zh-CN" altLang="en-US" b="1" dirty="0"/>
          </a:p>
        </p:txBody>
      </p:sp>
      <p:sp>
        <p:nvSpPr>
          <p:cNvPr id="68612" name="灯片编号占位符 3"/>
          <p:cNvSpPr>
            <a:spLocks noGrp="1"/>
          </p:cNvSpPr>
          <p:nvPr>
            <p:ph type="sldNum" sz="quarter" idx="5"/>
          </p:nvPr>
        </p:nvSpPr>
        <p:spPr>
          <a:noFill/>
        </p:spPr>
        <p:txBody>
          <a:bodyPr/>
          <a:lstStyle/>
          <a:p>
            <a:pPr>
              <a:buFont typeface="Arial" panose="020B0604020202020204" pitchFamily="34" charset="0"/>
              <a:buNone/>
            </a:pPr>
            <a:fld id="{AB1FEB0C-E89B-469D-ACE7-11441DD56144}" type="slidenum">
              <a:rPr lang="zh-CN" altLang="en-US" smtClean="0">
                <a:latin typeface="Arial" panose="020B0604020202020204" pitchFamily="34" charset="0"/>
              </a:rPr>
            </a:fld>
            <a:endParaRPr lang="zh-CN" altLang="en-US"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fld id="{FAC15612-BCDC-484F-B556-303E692998CA}" type="slidenum">
              <a:rPr lang="zh-CN" alt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fld id="{2813E267-D642-4606-B54A-545ED1DEB048}" type="slidenum">
              <a:rPr lang="zh-CN" alt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a:defRPr/>
            </a:lvl1pPr>
          </a:lstStyle>
          <a:p>
            <a:pPr>
              <a:defRPr/>
            </a:pPr>
            <a:fld id="{A9EFDF8E-5203-433E-B7B3-F3740BE06B61}" type="slidenum">
              <a:rPr lang="zh-CN" alt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auto">
          <a:xfrm>
            <a:off x="0" y="0"/>
            <a:ext cx="9144000" cy="693738"/>
          </a:xfrm>
          <a:prstGeom prst="rect">
            <a:avLst/>
          </a:prstGeom>
          <a:gradFill rotWithShape="1">
            <a:gsLst>
              <a:gs pos="0">
                <a:srgbClr val="0000FF"/>
              </a:gs>
              <a:gs pos="100000">
                <a:schemeClr val="tx1"/>
              </a:gs>
            </a:gsLst>
            <a:lin ang="2700000" scaled="1"/>
          </a:gradFill>
          <a:ln w="9525">
            <a:noFill/>
            <a:miter lim="800000"/>
          </a:ln>
        </p:spPr>
        <p:txBody>
          <a:bodyPr vert="horz" wrap="square" lIns="91440" tIns="45720" rIns="91440" bIns="45720" numCol="1" anchor="ctr" anchorCtr="1" compatLnSpc="1"/>
          <a:lstStyle/>
          <a:p>
            <a:pPr lvl="0"/>
            <a:r>
              <a:rPr lang="zh-CN" smtClean="0"/>
              <a:t>单击此处编辑母版标题样式</a:t>
            </a:r>
            <a:endParaRPr lang="zh-CN" smtClean="0"/>
          </a:p>
        </p:txBody>
      </p:sp>
      <p:sp>
        <p:nvSpPr>
          <p:cNvPr id="21507" name="Rectangle 3"/>
          <p:cNvSpPr>
            <a:spLocks noGrp="1" noChangeArrowheads="1"/>
          </p:cNvSpPr>
          <p:nvPr>
            <p:ph type="body" idx="1"/>
          </p:nvPr>
        </p:nvSpPr>
        <p:spPr bwMode="auto">
          <a:xfrm>
            <a:off x="457200" y="1125538"/>
            <a:ext cx="8229600" cy="5000625"/>
          </a:xfrm>
          <a:prstGeom prst="rect">
            <a:avLst/>
          </a:prstGeom>
          <a:noFill/>
          <a:ln w="9525">
            <a:noFill/>
            <a:miter lim="800000"/>
          </a:ln>
        </p:spPr>
        <p:txBody>
          <a:bodyPr vert="horz" wrap="square" lIns="91440" tIns="45720" rIns="91440" bIns="45720" numCol="1" anchor="t" anchorCtr="0" compatLnSpc="1"/>
          <a:lstStyle/>
          <a:p>
            <a:pPr lvl="0"/>
            <a:r>
              <a:rPr lang="zh-CN" smtClean="0"/>
              <a:t>单击此处编辑母版文本样式</a:t>
            </a:r>
            <a:endParaRPr lang="zh-CN" smtClean="0"/>
          </a:p>
          <a:p>
            <a:pPr lvl="1"/>
            <a:r>
              <a:rPr lang="zh-CN" smtClean="0"/>
              <a:t>第二级</a:t>
            </a:r>
            <a:endParaRPr lang="zh-CN" smtClean="0"/>
          </a:p>
          <a:p>
            <a:pPr lvl="2"/>
            <a:r>
              <a:rPr lang="zh-CN" smtClean="0"/>
              <a:t>第三级</a:t>
            </a:r>
            <a:endParaRPr lang="zh-CN" smtClean="0"/>
          </a:p>
          <a:p>
            <a:pPr lvl="3"/>
            <a:r>
              <a:rPr lang="zh-CN" smtClean="0"/>
              <a:t>第四级</a:t>
            </a:r>
            <a:endParaRPr lang="zh-CN" smtClean="0"/>
          </a:p>
          <a:p>
            <a:pPr lvl="4"/>
            <a:r>
              <a:rPr lang="zh-CN" smtClean="0"/>
              <a:t>第五级</a:t>
            </a:r>
            <a:endParaRPr lang="zh-CN" smtClean="0"/>
          </a:p>
        </p:txBody>
      </p:sp>
      <p:sp>
        <p:nvSpPr>
          <p:cNvPr id="1028" name="Rectangle 4"/>
          <p:cNvSpPr>
            <a:spLocks noGrp="1" noChangeArrowheads="1"/>
          </p:cNvSpPr>
          <p:nvPr>
            <p:ph type="sldNum" sz="quarter" idx="4"/>
          </p:nvPr>
        </p:nvSpPr>
        <p:spPr bwMode="auto">
          <a:xfrm>
            <a:off x="7010400" y="6381750"/>
            <a:ext cx="2133600" cy="476250"/>
          </a:xfrm>
          <a:prstGeom prst="rect">
            <a:avLst/>
          </a:prstGeom>
          <a:noFill/>
          <a:ln w="9525">
            <a:noFill/>
            <a:miter lim="800000"/>
          </a:ln>
        </p:spPr>
        <p:txBody>
          <a:bodyPr vert="horz" wrap="square" lIns="91440" tIns="45720" rIns="91440" bIns="45720" numCol="1" anchor="t" anchorCtr="0" compatLnSpc="1"/>
          <a:lstStyle>
            <a:lvl1pPr algn="r">
              <a:buFont typeface="Arial" panose="020B0604020202020204" pitchFamily="34" charset="0"/>
              <a:buNone/>
              <a:defRPr sz="1400">
                <a:latin typeface="Arial" panose="020B0604020202020204" pitchFamily="34" charset="0"/>
              </a:defRPr>
            </a:lvl1pPr>
          </a:lstStyle>
          <a:p>
            <a:pPr>
              <a:defRPr/>
            </a:pPr>
            <a:fld id="{252973EC-03EF-486D-83AF-D12EF1271814}" type="slidenum">
              <a:rPr lang="zh-CN" altLang="en-US"/>
            </a:fld>
            <a:endParaRPr lang="en-US"/>
          </a:p>
        </p:txBody>
      </p:sp>
      <p:sp>
        <p:nvSpPr>
          <p:cNvPr id="1029" name="Rectangle 6"/>
          <p:cNvSpPr>
            <a:spLocks noChangeArrowheads="1"/>
          </p:cNvSpPr>
          <p:nvPr userDrawn="1"/>
        </p:nvSpPr>
        <p:spPr bwMode="auto">
          <a:xfrm rot="10800000">
            <a:off x="0" y="6597650"/>
            <a:ext cx="4500563" cy="260350"/>
          </a:xfrm>
          <a:prstGeom prst="rect">
            <a:avLst/>
          </a:prstGeom>
          <a:solidFill>
            <a:schemeClr val="tx2"/>
          </a:solidFill>
          <a:ln w="9525">
            <a:noFill/>
            <a:miter lim="800000"/>
          </a:ln>
        </p:spPr>
        <p:txBody>
          <a:bodyPr rot="10800000" wrap="none" anchor="ctr" anchorCtr="1"/>
          <a:lstStyle/>
          <a:p>
            <a:pPr>
              <a:buFont typeface="Arial" panose="020B0604020202020204" pitchFamily="34" charset="0"/>
              <a:buNone/>
              <a:defRPr/>
            </a:pPr>
            <a:r>
              <a:rPr lang="en-US" sz="1600">
                <a:solidFill>
                  <a:schemeClr val="bg1"/>
                </a:solidFill>
                <a:latin typeface="Calibri" panose="020F0502020204030204" pitchFamily="34" charset="0"/>
              </a:rPr>
              <a:t>Natural Language Processing</a:t>
            </a:r>
            <a:endParaRPr lang="en-US" sz="1600">
              <a:solidFill>
                <a:schemeClr val="bg1"/>
              </a:solidFill>
              <a:latin typeface="Calibri" panose="020F0502020204030204" pitchFamily="34" charset="0"/>
            </a:endParaRPr>
          </a:p>
        </p:txBody>
      </p:sp>
      <p:sp>
        <p:nvSpPr>
          <p:cNvPr id="1030" name="Rectangle 6"/>
          <p:cNvSpPr>
            <a:spLocks noChangeArrowheads="1"/>
          </p:cNvSpPr>
          <p:nvPr userDrawn="1"/>
        </p:nvSpPr>
        <p:spPr bwMode="auto">
          <a:xfrm rot="10800000">
            <a:off x="4500563" y="6597650"/>
            <a:ext cx="4643437" cy="260350"/>
          </a:xfrm>
          <a:prstGeom prst="rect">
            <a:avLst/>
          </a:prstGeom>
          <a:solidFill>
            <a:srgbClr val="0000FF"/>
          </a:solidFill>
          <a:ln w="9525">
            <a:noFill/>
            <a:miter lim="800000"/>
          </a:ln>
        </p:spPr>
        <p:txBody>
          <a:bodyPr rot="10800000" wrap="none" anchor="ctr" anchorCtr="1"/>
          <a:lstStyle/>
          <a:p>
            <a:pPr>
              <a:buFont typeface="Arial" panose="020B0604020202020204" pitchFamily="34" charset="0"/>
              <a:buNone/>
              <a:defRPr/>
            </a:pPr>
            <a:endParaRPr lang="en-US" sz="1600">
              <a:solidFill>
                <a:schemeClr val="bg1"/>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rtl="0" eaLnBrk="0" fontAlgn="base" hangingPunct="0">
        <a:spcBef>
          <a:spcPct val="0"/>
        </a:spcBef>
        <a:spcAft>
          <a:spcPct val="0"/>
        </a:spcAft>
        <a:defRPr sz="4000">
          <a:solidFill>
            <a:schemeClr val="bg1"/>
          </a:solidFill>
          <a:latin typeface="+mn-lt"/>
          <a:ea typeface="楷体" panose="02010609060101010101" pitchFamily="49" charset="-122"/>
          <a:cs typeface="+mj-cs"/>
        </a:defRPr>
      </a:lvl1pPr>
      <a:lvl2pPr algn="ctr" rtl="0" eaLnBrk="0" fontAlgn="base" hangingPunct="0">
        <a:spcBef>
          <a:spcPct val="0"/>
        </a:spcBef>
        <a:spcAft>
          <a:spcPct val="0"/>
        </a:spcAft>
        <a:defRPr sz="4000">
          <a:solidFill>
            <a:schemeClr val="bg1"/>
          </a:solidFill>
          <a:latin typeface="Calibri" panose="020F0502020204030204" pitchFamily="34" charset="0"/>
          <a:ea typeface="楷体" panose="02010609060101010101" pitchFamily="49" charset="-122"/>
        </a:defRPr>
      </a:lvl2pPr>
      <a:lvl3pPr algn="ctr" rtl="0" eaLnBrk="0" fontAlgn="base" hangingPunct="0">
        <a:spcBef>
          <a:spcPct val="0"/>
        </a:spcBef>
        <a:spcAft>
          <a:spcPct val="0"/>
        </a:spcAft>
        <a:defRPr sz="4000">
          <a:solidFill>
            <a:schemeClr val="bg1"/>
          </a:solidFill>
          <a:latin typeface="Calibri" panose="020F0502020204030204" pitchFamily="34" charset="0"/>
          <a:ea typeface="楷体" panose="02010609060101010101" pitchFamily="49" charset="-122"/>
        </a:defRPr>
      </a:lvl3pPr>
      <a:lvl4pPr algn="ctr" rtl="0" eaLnBrk="0" fontAlgn="base" hangingPunct="0">
        <a:spcBef>
          <a:spcPct val="0"/>
        </a:spcBef>
        <a:spcAft>
          <a:spcPct val="0"/>
        </a:spcAft>
        <a:defRPr sz="4000">
          <a:solidFill>
            <a:schemeClr val="bg1"/>
          </a:solidFill>
          <a:latin typeface="Calibri" panose="020F0502020204030204" pitchFamily="34" charset="0"/>
          <a:ea typeface="楷体" panose="02010609060101010101" pitchFamily="49" charset="-122"/>
        </a:defRPr>
      </a:lvl4pPr>
      <a:lvl5pPr algn="ctr" rtl="0" eaLnBrk="0" fontAlgn="base" hangingPunct="0">
        <a:spcBef>
          <a:spcPct val="0"/>
        </a:spcBef>
        <a:spcAft>
          <a:spcPct val="0"/>
        </a:spcAft>
        <a:defRPr sz="4000">
          <a:solidFill>
            <a:schemeClr val="bg1"/>
          </a:solidFill>
          <a:latin typeface="Calibri" panose="020F0502020204030204" pitchFamily="34" charset="0"/>
          <a:ea typeface="楷体" panose="02010609060101010101" pitchFamily="49" charset="-122"/>
        </a:defRPr>
      </a:lvl5pPr>
      <a:lvl6pPr marL="457200" algn="ctr" rtl="0" eaLnBrk="0" fontAlgn="base" hangingPunct="0">
        <a:spcBef>
          <a:spcPct val="0"/>
        </a:spcBef>
        <a:spcAft>
          <a:spcPct val="0"/>
        </a:spcAft>
        <a:defRPr sz="4000">
          <a:solidFill>
            <a:schemeClr val="bg1"/>
          </a:solidFill>
          <a:latin typeface="Times New Roman" panose="02020603050405020304" pitchFamily="18" charset="0"/>
          <a:ea typeface="宋体" panose="02010600030101010101" pitchFamily="2" charset="-122"/>
        </a:defRPr>
      </a:lvl6pPr>
      <a:lvl7pPr marL="914400" algn="ctr" rtl="0" eaLnBrk="0" fontAlgn="base" hangingPunct="0">
        <a:spcBef>
          <a:spcPct val="0"/>
        </a:spcBef>
        <a:spcAft>
          <a:spcPct val="0"/>
        </a:spcAft>
        <a:defRPr sz="4000">
          <a:solidFill>
            <a:schemeClr val="bg1"/>
          </a:solidFill>
          <a:latin typeface="Times New Roman" panose="02020603050405020304" pitchFamily="18" charset="0"/>
          <a:ea typeface="宋体" panose="02010600030101010101" pitchFamily="2" charset="-122"/>
        </a:defRPr>
      </a:lvl7pPr>
      <a:lvl8pPr marL="1371600" algn="ctr" rtl="0" eaLnBrk="0" fontAlgn="base" hangingPunct="0">
        <a:spcBef>
          <a:spcPct val="0"/>
        </a:spcBef>
        <a:spcAft>
          <a:spcPct val="0"/>
        </a:spcAft>
        <a:defRPr sz="4000">
          <a:solidFill>
            <a:schemeClr val="bg1"/>
          </a:solidFill>
          <a:latin typeface="Times New Roman" panose="02020603050405020304" pitchFamily="18" charset="0"/>
          <a:ea typeface="宋体" panose="02010600030101010101" pitchFamily="2" charset="-122"/>
        </a:defRPr>
      </a:lvl8pPr>
      <a:lvl9pPr marL="1828800" algn="ctr" rtl="0" eaLnBrk="0" fontAlgn="base" hangingPunct="0">
        <a:spcBef>
          <a:spcPct val="0"/>
        </a:spcBef>
        <a:spcAft>
          <a:spcPct val="0"/>
        </a:spcAft>
        <a:defRPr sz="4000">
          <a:solidFill>
            <a:schemeClr val="bg1"/>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楷体" panose="02010609060101010101" pitchFamily="49"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楷体" panose="02010609060101010101"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楷体" panose="02010609060101010101" pitchFamily="49" charset="-122"/>
        </a:defRPr>
      </a:lvl3pPr>
      <a:lvl4pPr marL="1600200" indent="-228600" algn="l" rtl="0" eaLnBrk="0" fontAlgn="base" hangingPunct="0">
        <a:spcBef>
          <a:spcPct val="20000"/>
        </a:spcBef>
        <a:spcAft>
          <a:spcPct val="0"/>
        </a:spcAft>
        <a:buChar char="–"/>
        <a:defRPr sz="2000">
          <a:solidFill>
            <a:schemeClr val="tx1"/>
          </a:solidFill>
          <a:latin typeface="+mn-lt"/>
          <a:ea typeface="楷体" panose="02010609060101010101" pitchFamily="49" charset="-122"/>
        </a:defRPr>
      </a:lvl4pPr>
      <a:lvl5pPr marL="2057400" indent="-228600" algn="l" rtl="0" eaLnBrk="0" fontAlgn="base" hangingPunct="0">
        <a:spcBef>
          <a:spcPct val="20000"/>
        </a:spcBef>
        <a:spcAft>
          <a:spcPct val="0"/>
        </a:spcAft>
        <a:buChar char="»"/>
        <a:defRPr sz="2000">
          <a:solidFill>
            <a:schemeClr val="tx1"/>
          </a:solidFill>
          <a:latin typeface="+mn-lt"/>
          <a:ea typeface="楷体" panose="02010609060101010101" pitchFamily="49" charset="-122"/>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1.vml"/><Relationship Id="rId3" Type="http://schemas.openxmlformats.org/officeDocument/2006/relationships/slideLayout" Target="../slideLayouts/slideLayout3.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3.xml"/><Relationship Id="rId2" Type="http://schemas.openxmlformats.org/officeDocument/2006/relationships/image" Target="../media/image2.wmf"/><Relationship Id="rId1"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vmlDrawing" Target="../drawings/vmlDrawing3.vml"/><Relationship Id="rId5" Type="http://schemas.openxmlformats.org/officeDocument/2006/relationships/slideLayout" Target="../slideLayouts/slideLayout3.xml"/><Relationship Id="rId4" Type="http://schemas.openxmlformats.org/officeDocument/2006/relationships/image" Target="../media/image4.wmf"/><Relationship Id="rId3" Type="http://schemas.openxmlformats.org/officeDocument/2006/relationships/oleObject" Target="../embeddings/oleObject4.bin"/><Relationship Id="rId2" Type="http://schemas.openxmlformats.org/officeDocument/2006/relationships/image" Target="../media/image3.wmf"/><Relationship Id="rId1"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vmlDrawing" Target="../drawings/vmlDrawing4.vml"/><Relationship Id="rId5" Type="http://schemas.openxmlformats.org/officeDocument/2006/relationships/slideLayout" Target="../slideLayouts/slideLayout3.xml"/><Relationship Id="rId4" Type="http://schemas.openxmlformats.org/officeDocument/2006/relationships/image" Target="../media/image6.wmf"/><Relationship Id="rId3" Type="http://schemas.openxmlformats.org/officeDocument/2006/relationships/oleObject" Target="../embeddings/oleObject6.bin"/><Relationship Id="rId2" Type="http://schemas.openxmlformats.org/officeDocument/2006/relationships/image" Target="../media/image5.wmf"/><Relationship Id="rId1" Type="http://schemas.openxmlformats.org/officeDocument/2006/relationships/oleObject" Target="../embeddings/oleObject5.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jpeg"/><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vmlDrawing" Target="../drawings/vmlDrawing5.vml"/><Relationship Id="rId3" Type="http://schemas.openxmlformats.org/officeDocument/2006/relationships/slideLayout" Target="../slideLayouts/slideLayout3.xml"/><Relationship Id="rId2" Type="http://schemas.openxmlformats.org/officeDocument/2006/relationships/image" Target="../media/image10.wmf"/><Relationship Id="rId1" Type="http://schemas.openxmlformats.org/officeDocument/2006/relationships/oleObject" Target="../embeddings/oleObject7.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vmlDrawing" Target="../drawings/vmlDrawing6.vml"/><Relationship Id="rId5" Type="http://schemas.openxmlformats.org/officeDocument/2006/relationships/slideLayout" Target="../slideLayouts/slideLayout3.xml"/><Relationship Id="rId4" Type="http://schemas.openxmlformats.org/officeDocument/2006/relationships/image" Target="../media/image12.wmf"/><Relationship Id="rId3" Type="http://schemas.openxmlformats.org/officeDocument/2006/relationships/oleObject" Target="../embeddings/oleObject9.bin"/><Relationship Id="rId2" Type="http://schemas.openxmlformats.org/officeDocument/2006/relationships/image" Target="../media/image11.wmf"/><Relationship Id="rId1" Type="http://schemas.openxmlformats.org/officeDocument/2006/relationships/oleObject" Target="../embeddings/oleObject8.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3.xml"/><Relationship Id="rId2" Type="http://schemas.openxmlformats.org/officeDocument/2006/relationships/image" Target="../media/image13.wmf"/><Relationship Id="rId1" Type="http://schemas.openxmlformats.org/officeDocument/2006/relationships/oleObject" Target="../embeddings/oleObject10.bin"/></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emf"/></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vmlDrawing" Target="../drawings/vmlDrawing8.vml"/><Relationship Id="rId3" Type="http://schemas.openxmlformats.org/officeDocument/2006/relationships/slideLayout" Target="../slideLayouts/slideLayout3.xml"/><Relationship Id="rId2" Type="http://schemas.openxmlformats.org/officeDocument/2006/relationships/image" Target="../media/image15.wmf"/><Relationship Id="rId1" Type="http://schemas.openxmlformats.org/officeDocument/2006/relationships/oleObject" Target="../embeddings/oleObject11.bin"/></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vmlDrawing" Target="../drawings/vmlDrawing9.vml"/><Relationship Id="rId3" Type="http://schemas.openxmlformats.org/officeDocument/2006/relationships/slideLayout" Target="../slideLayouts/slideLayout3.xml"/><Relationship Id="rId2" Type="http://schemas.openxmlformats.org/officeDocument/2006/relationships/image" Target="../media/image16.wmf"/><Relationship Id="rId1" Type="http://schemas.openxmlformats.org/officeDocument/2006/relationships/oleObject" Target="../embeddings/oleObject12.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3.xml"/><Relationship Id="rId4" Type="http://schemas.openxmlformats.org/officeDocument/2006/relationships/image" Target="../media/image18.wmf"/><Relationship Id="rId3" Type="http://schemas.openxmlformats.org/officeDocument/2006/relationships/oleObject" Target="../embeddings/oleObject14.bin"/><Relationship Id="rId2" Type="http://schemas.openxmlformats.org/officeDocument/2006/relationships/image" Target="../media/image17.wmf"/><Relationship Id="rId1" Type="http://schemas.openxmlformats.org/officeDocument/2006/relationships/oleObject" Target="../embeddings/oleObject13.bin"/></Relationships>
</file>

<file path=ppt/slides/_rels/slide36.xml.rels><?xml version="1.0" encoding="UTF-8" standalone="yes"?>
<Relationships xmlns="http://schemas.openxmlformats.org/package/2006/relationships"><Relationship Id="rId8" Type="http://schemas.openxmlformats.org/officeDocument/2006/relationships/vmlDrawing" Target="../drawings/vmlDrawing11.vml"/><Relationship Id="rId7" Type="http://schemas.openxmlformats.org/officeDocument/2006/relationships/slideLayout" Target="../slideLayouts/slideLayout3.xml"/><Relationship Id="rId6" Type="http://schemas.openxmlformats.org/officeDocument/2006/relationships/image" Target="../media/image21.wmf"/><Relationship Id="rId5" Type="http://schemas.openxmlformats.org/officeDocument/2006/relationships/oleObject" Target="../embeddings/oleObject17.bin"/><Relationship Id="rId4" Type="http://schemas.openxmlformats.org/officeDocument/2006/relationships/image" Target="../media/image20.wmf"/><Relationship Id="rId3" Type="http://schemas.openxmlformats.org/officeDocument/2006/relationships/oleObject" Target="../embeddings/oleObject16.bin"/><Relationship Id="rId2" Type="http://schemas.openxmlformats.org/officeDocument/2006/relationships/image" Target="../media/image19.wmf"/><Relationship Id="rId1" Type="http://schemas.openxmlformats.org/officeDocument/2006/relationships/oleObject" Target="../embeddings/oleObject15.bin"/></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3.xml"/><Relationship Id="rId2" Type="http://schemas.openxmlformats.org/officeDocument/2006/relationships/image" Target="../media/image22.wmf"/><Relationship Id="rId1" Type="http://schemas.openxmlformats.org/officeDocument/2006/relationships/oleObject" Target="../embeddings/oleObject18.bin"/></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3.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vmlDrawing" Target="../drawings/vmlDrawing13.vml"/><Relationship Id="rId3" Type="http://schemas.openxmlformats.org/officeDocument/2006/relationships/slideLayout" Target="../slideLayouts/slideLayout3.xml"/><Relationship Id="rId2" Type="http://schemas.openxmlformats.org/officeDocument/2006/relationships/image" Target="../media/image24.wmf"/><Relationship Id="rId1" Type="http://schemas.openxmlformats.org/officeDocument/2006/relationships/oleObject" Target="../embeddings/oleObject19.bin"/></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vmlDrawing" Target="../drawings/vmlDrawing14.vml"/><Relationship Id="rId3" Type="http://schemas.openxmlformats.org/officeDocument/2006/relationships/slideLayout" Target="../slideLayouts/slideLayout3.xml"/><Relationship Id="rId2" Type="http://schemas.openxmlformats.org/officeDocument/2006/relationships/image" Target="../media/image25.wmf"/><Relationship Id="rId1" Type="http://schemas.openxmlformats.org/officeDocument/2006/relationships/oleObject" Target="../embeddings/oleObject20.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vmlDrawing" Target="../drawings/vmlDrawing15.vml"/><Relationship Id="rId3" Type="http://schemas.openxmlformats.org/officeDocument/2006/relationships/slideLayout" Target="../slideLayouts/slideLayout3.xml"/><Relationship Id="rId2" Type="http://schemas.openxmlformats.org/officeDocument/2006/relationships/image" Target="../media/image26.wmf"/><Relationship Id="rId1" Type="http://schemas.openxmlformats.org/officeDocument/2006/relationships/oleObject" Target="../embeddings/oleObject21.bin"/></Relationships>
</file>

<file path=ppt/slides/_rels/slide51.xml.rels><?xml version="1.0" encoding="UTF-8" standalone="yes"?>
<Relationships xmlns="http://schemas.openxmlformats.org/package/2006/relationships"><Relationship Id="rId7" Type="http://schemas.openxmlformats.org/officeDocument/2006/relationships/notesSlide" Target="../notesSlides/notesSlide24.xml"/><Relationship Id="rId6" Type="http://schemas.openxmlformats.org/officeDocument/2006/relationships/vmlDrawing" Target="../drawings/vmlDrawing16.vml"/><Relationship Id="rId5" Type="http://schemas.openxmlformats.org/officeDocument/2006/relationships/slideLayout" Target="../slideLayouts/slideLayout3.xml"/><Relationship Id="rId4" Type="http://schemas.openxmlformats.org/officeDocument/2006/relationships/image" Target="../media/image28.wmf"/><Relationship Id="rId3" Type="http://schemas.openxmlformats.org/officeDocument/2006/relationships/oleObject" Target="../embeddings/oleObject23.bin"/><Relationship Id="rId2" Type="http://schemas.openxmlformats.org/officeDocument/2006/relationships/image" Target="../media/image27.wmf"/><Relationship Id="rId1" Type="http://schemas.openxmlformats.org/officeDocument/2006/relationships/oleObject" Target="../embeddings/oleObject22.bin"/></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3.xml"/><Relationship Id="rId2" Type="http://schemas.openxmlformats.org/officeDocument/2006/relationships/image" Target="../media/image29.wmf"/><Relationship Id="rId1" Type="http://schemas.openxmlformats.org/officeDocument/2006/relationships/oleObject" Target="../embeddings/oleObject24.bin"/></Relationships>
</file>

<file path=ppt/slides/_rels/slide53.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3.xml"/><Relationship Id="rId2" Type="http://schemas.openxmlformats.org/officeDocument/2006/relationships/image" Target="../media/image30.wmf"/><Relationship Id="rId1" Type="http://schemas.openxmlformats.org/officeDocument/2006/relationships/oleObject" Target="../embeddings/oleObject25.bin"/></Relationships>
</file>

<file path=ppt/slides/_rels/slide54.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vmlDrawing" Target="../drawings/vmlDrawing19.vml"/><Relationship Id="rId3" Type="http://schemas.openxmlformats.org/officeDocument/2006/relationships/slideLayout" Target="../slideLayouts/slideLayout3.xml"/><Relationship Id="rId2" Type="http://schemas.openxmlformats.org/officeDocument/2006/relationships/image" Target="../media/image31.wmf"/><Relationship Id="rId1" Type="http://schemas.openxmlformats.org/officeDocument/2006/relationships/oleObject" Target="../embeddings/oleObject26.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subTitle" idx="4294967295"/>
          </p:nvPr>
        </p:nvSpPr>
        <p:spPr>
          <a:xfrm>
            <a:off x="1457325" y="3886200"/>
            <a:ext cx="6400800" cy="1752600"/>
          </a:xfrm>
        </p:spPr>
        <p:txBody>
          <a:bodyPr/>
          <a:lstStyle/>
          <a:p>
            <a:pPr marL="0" indent="0" algn="ctr" eaLnBrk="1" hangingPunct="1">
              <a:buFontTx/>
              <a:buNone/>
            </a:pPr>
            <a:r>
              <a:rPr lang="zh-CN" altLang="en-US" sz="2800" smtClean="0"/>
              <a:t>创新港</a:t>
            </a:r>
            <a:endParaRPr lang="zh-CN" altLang="en-US" sz="2800" smtClean="0"/>
          </a:p>
          <a:p>
            <a:pPr marL="0" indent="0" algn="ctr" eaLnBrk="1" hangingPunct="1">
              <a:buFontTx/>
              <a:buNone/>
            </a:pPr>
            <a:endParaRPr lang="en-US" altLang="zh-CN" sz="2800" smtClean="0"/>
          </a:p>
        </p:txBody>
      </p:sp>
      <p:sp>
        <p:nvSpPr>
          <p:cNvPr id="22531" name="AutoShape 3"/>
          <p:cNvSpPr>
            <a:spLocks noChangeArrowheads="1"/>
          </p:cNvSpPr>
          <p:nvPr/>
        </p:nvSpPr>
        <p:spPr bwMode="auto">
          <a:xfrm>
            <a:off x="755650" y="1628775"/>
            <a:ext cx="7775575" cy="1439863"/>
          </a:xfrm>
          <a:prstGeom prst="roundRect">
            <a:avLst>
              <a:gd name="adj" fmla="val 16667"/>
            </a:avLst>
          </a:prstGeom>
          <a:gradFill rotWithShape="1">
            <a:gsLst>
              <a:gs pos="0">
                <a:srgbClr val="0000FF"/>
              </a:gs>
              <a:gs pos="100000">
                <a:schemeClr val="tx1"/>
              </a:gs>
            </a:gsLst>
            <a:lin ang="2700000" scaled="1"/>
          </a:gradFill>
          <a:ln w="9525">
            <a:noFill/>
            <a:round/>
          </a:ln>
        </p:spPr>
        <p:txBody>
          <a:bodyPr wrap="none" anchor="ctr"/>
          <a:lstStyle/>
          <a:p>
            <a:pPr algn="ctr"/>
            <a:r>
              <a:rPr lang="zh-CN" altLang="en-US" sz="2000">
                <a:solidFill>
                  <a:schemeClr val="bg1"/>
                </a:solidFill>
                <a:latin typeface="Calibri" panose="020F0502020204030204" pitchFamily="34" charset="0"/>
              </a:rPr>
              <a:t>Natural Language Processing</a:t>
            </a:r>
            <a:br>
              <a:rPr lang="zh-CN" altLang="en-US" sz="2400">
                <a:solidFill>
                  <a:schemeClr val="bg1"/>
                </a:solidFill>
                <a:latin typeface="Calibri" panose="020F0502020204030204" pitchFamily="34" charset="0"/>
              </a:rPr>
            </a:br>
            <a:r>
              <a:rPr lang="en-US" altLang="zh-CN" sz="3600">
                <a:solidFill>
                  <a:schemeClr val="bg1"/>
                </a:solidFill>
                <a:latin typeface="Calibri" panose="020F0502020204030204" pitchFamily="34" charset="0"/>
                <a:ea typeface="楷体" panose="02010609060101010101" pitchFamily="49" charset="-122"/>
              </a:rPr>
              <a:t>Text Classification</a:t>
            </a:r>
            <a:endParaRPr lang="zh-CN" altLang="en-US" sz="3600">
              <a:solidFill>
                <a:schemeClr val="bg1"/>
              </a:solidFill>
              <a:latin typeface="Calibri" panose="020F0502020204030204" pitchFamily="34" charset="0"/>
              <a:ea typeface="楷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pPr eaLnBrk="1" hangingPunct="1"/>
            <a:r>
              <a:rPr lang="zh-CN" altLang="en-US" sz="3600" smtClean="0"/>
              <a:t>向量空间模型</a:t>
            </a:r>
            <a:endParaRPr lang="zh-CN" altLang="en-US" sz="3600" smtClean="0"/>
          </a:p>
        </p:txBody>
      </p:sp>
      <p:sp>
        <p:nvSpPr>
          <p:cNvPr id="17411" name="Rectangle 3"/>
          <p:cNvSpPr>
            <a:spLocks noGrp="1" noChangeArrowheads="1"/>
          </p:cNvSpPr>
          <p:nvPr>
            <p:ph type="body" idx="4294967295"/>
          </p:nvPr>
        </p:nvSpPr>
        <p:spPr/>
        <p:txBody>
          <a:bodyPr/>
          <a:lstStyle/>
          <a:p>
            <a:pPr eaLnBrk="1" hangingPunct="1"/>
            <a:r>
              <a:rPr lang="zh-CN" altLang="en-US" smtClean="0">
                <a:solidFill>
                  <a:srgbClr val="0000FF"/>
                </a:solidFill>
              </a:rPr>
              <a:t>最常用的一种文本表示方法：Vector Space Model </a:t>
            </a:r>
            <a:r>
              <a:rPr lang="en-US" altLang="zh-CN" smtClean="0">
                <a:solidFill>
                  <a:srgbClr val="0000FF"/>
                </a:solidFill>
              </a:rPr>
              <a:t>(</a:t>
            </a:r>
            <a:r>
              <a:rPr lang="zh-CN" altLang="en-US" smtClean="0">
                <a:solidFill>
                  <a:srgbClr val="0000FF"/>
                </a:solidFill>
              </a:rPr>
              <a:t>VSM</a:t>
            </a:r>
            <a:r>
              <a:rPr lang="en-US" altLang="zh-CN" smtClean="0">
                <a:solidFill>
                  <a:srgbClr val="0000FF"/>
                </a:solidFill>
              </a:rPr>
              <a:t>, </a:t>
            </a:r>
            <a:r>
              <a:rPr lang="zh-CN" altLang="en-US" smtClean="0">
                <a:solidFill>
                  <a:srgbClr val="0000FF"/>
                </a:solidFill>
              </a:rPr>
              <a:t>向量空间模型</a:t>
            </a:r>
            <a:r>
              <a:rPr lang="en-US" altLang="zh-CN" smtClean="0">
                <a:solidFill>
                  <a:srgbClr val="0000FF"/>
                </a:solidFill>
              </a:rPr>
              <a:t>)</a:t>
            </a:r>
            <a:endParaRPr lang="zh-CN" altLang="en-US" smtClean="0"/>
          </a:p>
          <a:p>
            <a:pPr lvl="1" eaLnBrk="1" hangingPunct="1"/>
            <a:r>
              <a:rPr lang="zh-CN" altLang="en-US" smtClean="0"/>
              <a:t>将文本表示为由词条构成的向量</a:t>
            </a:r>
            <a:endParaRPr lang="en-US" altLang="zh-CN" smtClean="0"/>
          </a:p>
          <a:p>
            <a:pPr lvl="2" eaLnBrk="1" hangingPunct="1"/>
            <a:r>
              <a:rPr lang="zh-CN" altLang="en-US" smtClean="0"/>
              <a:t>不仅是文本，广泛适用于其它数据对象</a:t>
            </a:r>
            <a:endParaRPr lang="en-US" smtClean="0"/>
          </a:p>
          <a:p>
            <a:pPr lvl="1" eaLnBrk="1" hangingPunct="1"/>
            <a:r>
              <a:rPr lang="zh-CN" altLang="en-US" smtClean="0"/>
              <a:t>理论上假设词条之间统计独立（不考虑词在文本中的出现顺序），即文本是由词构成的词集合（词袋， bag-of-words ）</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pPr eaLnBrk="1" hangingPunct="1"/>
            <a:r>
              <a:rPr lang="zh-CN" altLang="en-US" sz="3600" smtClean="0"/>
              <a:t>向量空间模型</a:t>
            </a:r>
            <a:endParaRPr lang="zh-CN" altLang="en-US" sz="3600" smtClean="0"/>
          </a:p>
        </p:txBody>
      </p:sp>
      <p:sp>
        <p:nvSpPr>
          <p:cNvPr id="32771" name="Rectangle 4"/>
          <p:cNvSpPr>
            <a:spLocks noChangeArrowheads="1"/>
          </p:cNvSpPr>
          <p:nvPr/>
        </p:nvSpPr>
        <p:spPr bwMode="auto">
          <a:xfrm>
            <a:off x="539750" y="1341438"/>
            <a:ext cx="7848600" cy="3733800"/>
          </a:xfrm>
          <a:prstGeom prst="rect">
            <a:avLst/>
          </a:prstGeom>
          <a:solidFill>
            <a:srgbClr val="CCFFFF"/>
          </a:solidFill>
          <a:ln w="28575">
            <a:solidFill>
              <a:srgbClr val="3366FF"/>
            </a:solidFill>
            <a:miter lim="800000"/>
          </a:ln>
        </p:spPr>
        <p:txBody>
          <a:bodyPr/>
          <a:lstStyle/>
          <a:p>
            <a:pPr marL="342900" indent="-342900">
              <a:lnSpc>
                <a:spcPct val="80000"/>
              </a:lnSpc>
              <a:spcBef>
                <a:spcPct val="20000"/>
              </a:spcBef>
            </a:pPr>
            <a:r>
              <a:rPr lang="en-US" altLang="zh-CN">
                <a:solidFill>
                  <a:srgbClr val="336699"/>
                </a:solidFill>
                <a:sym typeface="Perpetua" panose="02020502060401020303" pitchFamily="18" charset="0"/>
              </a:rPr>
              <a:t>ARGENTINE</a:t>
            </a:r>
            <a:r>
              <a:rPr lang="en-US" altLang="zh-CN" sz="1600">
                <a:solidFill>
                  <a:srgbClr val="336699"/>
                </a:solidFill>
                <a:sym typeface="Perpetua" panose="02020502060401020303" pitchFamily="18" charset="0"/>
              </a:rPr>
              <a:t> 1986/87 </a:t>
            </a:r>
            <a:r>
              <a:rPr lang="en-US" altLang="zh-CN">
                <a:solidFill>
                  <a:schemeClr val="tx2"/>
                </a:solidFill>
                <a:sym typeface="Perpetua" panose="02020502060401020303" pitchFamily="18" charset="0"/>
              </a:rPr>
              <a:t>GRAIN</a:t>
            </a:r>
            <a:r>
              <a:rPr lang="en-US" altLang="zh-CN" sz="1600">
                <a:solidFill>
                  <a:schemeClr val="tx2"/>
                </a:solidFill>
                <a:sym typeface="Perpetua" panose="02020502060401020303" pitchFamily="18" charset="0"/>
              </a:rPr>
              <a:t>/</a:t>
            </a:r>
            <a:r>
              <a:rPr lang="en-US" altLang="zh-CN">
                <a:solidFill>
                  <a:schemeClr val="tx2"/>
                </a:solidFill>
                <a:sym typeface="Perpetua" panose="02020502060401020303" pitchFamily="18" charset="0"/>
              </a:rPr>
              <a:t>OILSEED</a:t>
            </a:r>
            <a:r>
              <a:rPr lang="en-US" altLang="zh-CN">
                <a:solidFill>
                  <a:srgbClr val="336699"/>
                </a:solidFill>
                <a:sym typeface="Perpetua" panose="02020502060401020303" pitchFamily="18" charset="0"/>
              </a:rPr>
              <a:t> </a:t>
            </a:r>
            <a:r>
              <a:rPr lang="en-US" altLang="zh-CN" sz="1600">
                <a:solidFill>
                  <a:srgbClr val="336699"/>
                </a:solidFill>
                <a:sym typeface="Perpetua" panose="02020502060401020303" pitchFamily="18" charset="0"/>
              </a:rPr>
              <a:t>REGISTRATIONS</a:t>
            </a:r>
            <a:endParaRPr lang="zh-CN" altLang="en-US" sz="1600">
              <a:solidFill>
                <a:srgbClr val="336699"/>
              </a:solidFill>
              <a:sym typeface="Perpetua" panose="02020502060401020303" pitchFamily="18" charset="0"/>
            </a:endParaRPr>
          </a:p>
          <a:p>
            <a:pPr marL="342900" indent="-342900">
              <a:lnSpc>
                <a:spcPct val="80000"/>
              </a:lnSpc>
              <a:spcBef>
                <a:spcPct val="20000"/>
              </a:spcBef>
            </a:pPr>
            <a:r>
              <a:rPr lang="en-US" altLang="zh-CN" sz="1600">
                <a:solidFill>
                  <a:srgbClr val="336699"/>
                </a:solidFill>
                <a:sym typeface="Perpetua" panose="02020502060401020303" pitchFamily="18" charset="0"/>
              </a:rPr>
              <a:t>BUENOS AIRES, Feb 26</a:t>
            </a:r>
            <a:endParaRPr lang="zh-CN" altLang="en-US" sz="1600">
              <a:solidFill>
                <a:srgbClr val="336699"/>
              </a:solidFill>
              <a:sym typeface="Perpetua" panose="02020502060401020303" pitchFamily="18" charset="0"/>
            </a:endParaRPr>
          </a:p>
          <a:p>
            <a:pPr marL="342900" indent="-342900">
              <a:lnSpc>
                <a:spcPct val="80000"/>
              </a:lnSpc>
              <a:spcBef>
                <a:spcPct val="20000"/>
              </a:spcBef>
            </a:pPr>
            <a:r>
              <a:rPr lang="en-US" altLang="zh-CN">
                <a:solidFill>
                  <a:srgbClr val="336699"/>
                </a:solidFill>
                <a:sym typeface="Perpetua" panose="02020502060401020303" pitchFamily="18" charset="0"/>
              </a:rPr>
              <a:t>Argentine</a:t>
            </a:r>
            <a:r>
              <a:rPr lang="en-US" altLang="zh-CN" sz="1600">
                <a:solidFill>
                  <a:schemeClr val="tx2"/>
                </a:solidFill>
                <a:sym typeface="Perpetua" panose="02020502060401020303" pitchFamily="18" charset="0"/>
              </a:rPr>
              <a:t> </a:t>
            </a:r>
            <a:r>
              <a:rPr lang="en-US" altLang="zh-CN">
                <a:solidFill>
                  <a:schemeClr val="tx2"/>
                </a:solidFill>
                <a:sym typeface="Perpetua" panose="02020502060401020303" pitchFamily="18" charset="0"/>
              </a:rPr>
              <a:t>grain</a:t>
            </a:r>
            <a:r>
              <a:rPr lang="en-US" altLang="zh-CN" sz="1600">
                <a:solidFill>
                  <a:srgbClr val="336699"/>
                </a:solidFill>
                <a:sym typeface="Perpetua" panose="02020502060401020303" pitchFamily="18" charset="0"/>
              </a:rPr>
              <a:t> board figures show crop registrations of </a:t>
            </a:r>
            <a:r>
              <a:rPr lang="en-US" altLang="zh-CN">
                <a:solidFill>
                  <a:schemeClr val="tx2"/>
                </a:solidFill>
                <a:sym typeface="Perpetua" panose="02020502060401020303" pitchFamily="18" charset="0"/>
              </a:rPr>
              <a:t>grains</a:t>
            </a:r>
            <a:r>
              <a:rPr lang="en-US" altLang="zh-CN" sz="1600">
                <a:solidFill>
                  <a:schemeClr val="tx2"/>
                </a:solidFill>
                <a:sym typeface="Perpetua" panose="02020502060401020303" pitchFamily="18" charset="0"/>
              </a:rPr>
              <a:t>, </a:t>
            </a:r>
            <a:r>
              <a:rPr lang="en-US" altLang="zh-CN">
                <a:solidFill>
                  <a:schemeClr val="tx2"/>
                </a:solidFill>
                <a:sym typeface="Perpetua" panose="02020502060401020303" pitchFamily="18" charset="0"/>
              </a:rPr>
              <a:t>oilseeds</a:t>
            </a:r>
            <a:r>
              <a:rPr lang="en-US" altLang="zh-CN" sz="1600">
                <a:solidFill>
                  <a:srgbClr val="336699"/>
                </a:solidFill>
                <a:sym typeface="Perpetua" panose="02020502060401020303" pitchFamily="18" charset="0"/>
              </a:rPr>
              <a:t> and their products to February 11, in thousands of </a:t>
            </a:r>
            <a:r>
              <a:rPr lang="en-US" altLang="zh-CN">
                <a:sym typeface="Perpetua" panose="02020502060401020303" pitchFamily="18" charset="0"/>
              </a:rPr>
              <a:t>tonnes</a:t>
            </a:r>
            <a:r>
              <a:rPr lang="en-US" altLang="zh-CN" sz="1600">
                <a:solidFill>
                  <a:srgbClr val="336699"/>
                </a:solidFill>
                <a:sym typeface="Perpetua" panose="02020502060401020303" pitchFamily="18" charset="0"/>
              </a:rPr>
              <a:t>, showing those for future </a:t>
            </a:r>
            <a:r>
              <a:rPr lang="en-US" altLang="zh-CN">
                <a:sym typeface="Perpetua" panose="02020502060401020303" pitchFamily="18" charset="0"/>
              </a:rPr>
              <a:t>shipments</a:t>
            </a:r>
            <a:r>
              <a:rPr lang="en-US" altLang="zh-CN" sz="1600">
                <a:solidFill>
                  <a:srgbClr val="336699"/>
                </a:solidFill>
                <a:sym typeface="Perpetua" panose="02020502060401020303" pitchFamily="18" charset="0"/>
              </a:rPr>
              <a:t> month, 1986/87 </a:t>
            </a:r>
            <a:r>
              <a:rPr lang="en-US" altLang="zh-CN">
                <a:sym typeface="Perpetua" panose="02020502060401020303" pitchFamily="18" charset="0"/>
              </a:rPr>
              <a:t>total</a:t>
            </a:r>
            <a:r>
              <a:rPr lang="en-US" altLang="zh-CN" sz="1600">
                <a:solidFill>
                  <a:srgbClr val="336699"/>
                </a:solidFill>
                <a:sym typeface="Perpetua" panose="02020502060401020303" pitchFamily="18" charset="0"/>
              </a:rPr>
              <a:t> and 1985/86 </a:t>
            </a:r>
            <a:r>
              <a:rPr lang="en-US" altLang="zh-CN">
                <a:solidFill>
                  <a:schemeClr val="tx2"/>
                </a:solidFill>
                <a:sym typeface="Perpetua" panose="02020502060401020303" pitchFamily="18" charset="0"/>
              </a:rPr>
              <a:t>total</a:t>
            </a:r>
            <a:r>
              <a:rPr lang="en-US" altLang="zh-CN" sz="1600">
                <a:solidFill>
                  <a:srgbClr val="336699"/>
                </a:solidFill>
                <a:sym typeface="Perpetua" panose="02020502060401020303" pitchFamily="18" charset="0"/>
              </a:rPr>
              <a:t> to February 12, 1986, in brackets:</a:t>
            </a:r>
            <a:endParaRPr lang="zh-CN" altLang="en-US" sz="1600">
              <a:solidFill>
                <a:srgbClr val="336699"/>
              </a:solidFill>
              <a:sym typeface="Perpetua" panose="02020502060401020303" pitchFamily="18" charset="0"/>
            </a:endParaRPr>
          </a:p>
          <a:p>
            <a:pPr marL="342900" indent="-342900">
              <a:lnSpc>
                <a:spcPct val="80000"/>
              </a:lnSpc>
              <a:spcBef>
                <a:spcPct val="20000"/>
              </a:spcBef>
              <a:buFont typeface="Arial" panose="020B0604020202020204" pitchFamily="34" charset="0"/>
              <a:buChar char="•"/>
            </a:pPr>
            <a:r>
              <a:rPr lang="en-US" altLang="zh-CN" sz="1600">
                <a:solidFill>
                  <a:srgbClr val="336699"/>
                </a:solidFill>
                <a:sym typeface="Perpetua" panose="02020502060401020303" pitchFamily="18" charset="0"/>
              </a:rPr>
              <a:t> Bread </a:t>
            </a:r>
            <a:r>
              <a:rPr lang="en-US" altLang="zh-CN">
                <a:sym typeface="Perpetua" panose="02020502060401020303" pitchFamily="18" charset="0"/>
              </a:rPr>
              <a:t>wheat</a:t>
            </a:r>
            <a:r>
              <a:rPr lang="en-US" altLang="zh-CN" sz="1600">
                <a:solidFill>
                  <a:srgbClr val="336699"/>
                </a:solidFill>
                <a:sym typeface="Perpetua" panose="02020502060401020303" pitchFamily="18" charset="0"/>
              </a:rPr>
              <a:t> prev 1,655.8, Feb 872.0, March 164.6, </a:t>
            </a:r>
            <a:r>
              <a:rPr lang="en-US" altLang="zh-CN">
                <a:sym typeface="Perpetua" panose="02020502060401020303" pitchFamily="18" charset="0"/>
              </a:rPr>
              <a:t>total</a:t>
            </a:r>
            <a:r>
              <a:rPr lang="en-US" altLang="zh-CN" sz="1600">
                <a:solidFill>
                  <a:srgbClr val="336699"/>
                </a:solidFill>
                <a:sym typeface="Perpetua" panose="02020502060401020303" pitchFamily="18" charset="0"/>
              </a:rPr>
              <a:t> 2,692.4 (4,161.0).</a:t>
            </a:r>
            <a:endParaRPr lang="zh-CN" altLang="en-US" sz="1600">
              <a:solidFill>
                <a:srgbClr val="336699"/>
              </a:solidFill>
              <a:sym typeface="Perpetua" panose="02020502060401020303" pitchFamily="18" charset="0"/>
            </a:endParaRPr>
          </a:p>
          <a:p>
            <a:pPr marL="342900" indent="-342900">
              <a:lnSpc>
                <a:spcPct val="80000"/>
              </a:lnSpc>
              <a:spcBef>
                <a:spcPct val="20000"/>
              </a:spcBef>
              <a:buFont typeface="Arial" panose="020B0604020202020204" pitchFamily="34" charset="0"/>
              <a:buChar char="•"/>
            </a:pPr>
            <a:r>
              <a:rPr lang="en-US" altLang="zh-CN" sz="1600">
                <a:solidFill>
                  <a:srgbClr val="336699"/>
                </a:solidFill>
                <a:sym typeface="Perpetua" panose="02020502060401020303" pitchFamily="18" charset="0"/>
              </a:rPr>
              <a:t> </a:t>
            </a:r>
            <a:r>
              <a:rPr lang="en-US" altLang="zh-CN">
                <a:sym typeface="Perpetua" panose="02020502060401020303" pitchFamily="18" charset="0"/>
              </a:rPr>
              <a:t>Maize</a:t>
            </a:r>
            <a:r>
              <a:rPr lang="en-US" altLang="zh-CN" sz="1600">
                <a:solidFill>
                  <a:srgbClr val="336699"/>
                </a:solidFill>
                <a:sym typeface="Perpetua" panose="02020502060401020303" pitchFamily="18" charset="0"/>
              </a:rPr>
              <a:t> Mar 48.0, total 48.0 (nil).</a:t>
            </a:r>
            <a:endParaRPr lang="zh-CN" altLang="en-US" sz="1600">
              <a:solidFill>
                <a:srgbClr val="336699"/>
              </a:solidFill>
              <a:sym typeface="Perpetua" panose="02020502060401020303" pitchFamily="18" charset="0"/>
            </a:endParaRPr>
          </a:p>
          <a:p>
            <a:pPr marL="342900" indent="-342900">
              <a:lnSpc>
                <a:spcPct val="80000"/>
              </a:lnSpc>
              <a:spcBef>
                <a:spcPct val="20000"/>
              </a:spcBef>
              <a:buFont typeface="Arial" panose="020B0604020202020204" pitchFamily="34" charset="0"/>
              <a:buChar char="•"/>
            </a:pPr>
            <a:r>
              <a:rPr lang="en-US" altLang="zh-CN" sz="1600">
                <a:solidFill>
                  <a:srgbClr val="336699"/>
                </a:solidFill>
                <a:sym typeface="Perpetua" panose="02020502060401020303" pitchFamily="18" charset="0"/>
              </a:rPr>
              <a:t> </a:t>
            </a:r>
            <a:r>
              <a:rPr lang="en-US" altLang="zh-CN">
                <a:sym typeface="Perpetua" panose="02020502060401020303" pitchFamily="18" charset="0"/>
              </a:rPr>
              <a:t>Sorghum</a:t>
            </a:r>
            <a:r>
              <a:rPr lang="en-US" altLang="zh-CN" sz="1600">
                <a:solidFill>
                  <a:srgbClr val="336699"/>
                </a:solidFill>
                <a:sym typeface="Perpetua" panose="02020502060401020303" pitchFamily="18" charset="0"/>
              </a:rPr>
              <a:t> nil (nil)</a:t>
            </a:r>
            <a:endParaRPr lang="zh-CN" altLang="en-US" sz="1600">
              <a:solidFill>
                <a:srgbClr val="336699"/>
              </a:solidFill>
              <a:sym typeface="Perpetua" panose="02020502060401020303" pitchFamily="18" charset="0"/>
            </a:endParaRPr>
          </a:p>
          <a:p>
            <a:pPr marL="342900" indent="-342900">
              <a:lnSpc>
                <a:spcPct val="80000"/>
              </a:lnSpc>
              <a:spcBef>
                <a:spcPct val="20000"/>
              </a:spcBef>
              <a:buFont typeface="Arial" panose="020B0604020202020204" pitchFamily="34" charset="0"/>
              <a:buChar char="•"/>
            </a:pPr>
            <a:r>
              <a:rPr lang="en-US" altLang="zh-CN" sz="1600">
                <a:solidFill>
                  <a:srgbClr val="336699"/>
                </a:solidFill>
                <a:sym typeface="Perpetua" panose="02020502060401020303" pitchFamily="18" charset="0"/>
              </a:rPr>
              <a:t> </a:t>
            </a:r>
            <a:r>
              <a:rPr lang="en-US" altLang="zh-CN">
                <a:sym typeface="Perpetua" panose="02020502060401020303" pitchFamily="18" charset="0"/>
              </a:rPr>
              <a:t>Oilseed</a:t>
            </a:r>
            <a:r>
              <a:rPr lang="en-US" altLang="zh-CN" sz="1600">
                <a:solidFill>
                  <a:srgbClr val="336699"/>
                </a:solidFill>
                <a:sym typeface="Perpetua" panose="02020502060401020303" pitchFamily="18" charset="0"/>
              </a:rPr>
              <a:t> export registrations were:</a:t>
            </a:r>
            <a:endParaRPr lang="zh-CN" altLang="en-US" sz="1600">
              <a:solidFill>
                <a:srgbClr val="336699"/>
              </a:solidFill>
              <a:sym typeface="Perpetua" panose="02020502060401020303" pitchFamily="18" charset="0"/>
            </a:endParaRPr>
          </a:p>
          <a:p>
            <a:pPr marL="342900" indent="-342900">
              <a:lnSpc>
                <a:spcPct val="80000"/>
              </a:lnSpc>
              <a:spcBef>
                <a:spcPct val="20000"/>
              </a:spcBef>
              <a:buFont typeface="Arial" panose="020B0604020202020204" pitchFamily="34" charset="0"/>
              <a:buChar char="•"/>
            </a:pPr>
            <a:r>
              <a:rPr lang="en-US" altLang="zh-CN" sz="1600">
                <a:solidFill>
                  <a:srgbClr val="336699"/>
                </a:solidFill>
                <a:sym typeface="Perpetua" panose="02020502060401020303" pitchFamily="18" charset="0"/>
              </a:rPr>
              <a:t> </a:t>
            </a:r>
            <a:r>
              <a:rPr lang="en-US" altLang="zh-CN">
                <a:sym typeface="Perpetua" panose="02020502060401020303" pitchFamily="18" charset="0"/>
              </a:rPr>
              <a:t>Sunflowerseed</a:t>
            </a:r>
            <a:r>
              <a:rPr lang="en-US" altLang="zh-CN" sz="1600">
                <a:solidFill>
                  <a:srgbClr val="336699"/>
                </a:solidFill>
                <a:sym typeface="Perpetua" panose="02020502060401020303" pitchFamily="18" charset="0"/>
              </a:rPr>
              <a:t> total 15.0 (7.9)</a:t>
            </a:r>
            <a:endParaRPr lang="zh-CN" altLang="en-US" sz="1600">
              <a:solidFill>
                <a:srgbClr val="336699"/>
              </a:solidFill>
              <a:sym typeface="Perpetua" panose="02020502060401020303" pitchFamily="18" charset="0"/>
            </a:endParaRPr>
          </a:p>
          <a:p>
            <a:pPr marL="342900" indent="-342900">
              <a:lnSpc>
                <a:spcPct val="80000"/>
              </a:lnSpc>
              <a:spcBef>
                <a:spcPct val="20000"/>
              </a:spcBef>
              <a:buFont typeface="Arial" panose="020B0604020202020204" pitchFamily="34" charset="0"/>
              <a:buChar char="•"/>
            </a:pPr>
            <a:r>
              <a:rPr lang="en-US" altLang="zh-CN" sz="1600">
                <a:solidFill>
                  <a:srgbClr val="336699"/>
                </a:solidFill>
                <a:sym typeface="Perpetua" panose="02020502060401020303" pitchFamily="18" charset="0"/>
              </a:rPr>
              <a:t> </a:t>
            </a:r>
            <a:r>
              <a:rPr lang="en-US" altLang="zh-CN">
                <a:sym typeface="Perpetua" panose="02020502060401020303" pitchFamily="18" charset="0"/>
              </a:rPr>
              <a:t>Soybean</a:t>
            </a:r>
            <a:r>
              <a:rPr lang="en-US" altLang="zh-CN" sz="1600">
                <a:solidFill>
                  <a:srgbClr val="336699"/>
                </a:solidFill>
                <a:sym typeface="Perpetua" panose="02020502060401020303" pitchFamily="18" charset="0"/>
              </a:rPr>
              <a:t> May 20.0, total 20.0 (nil)</a:t>
            </a:r>
            <a:endParaRPr lang="zh-CN" altLang="en-US" sz="1600">
              <a:solidFill>
                <a:srgbClr val="336699"/>
              </a:solidFill>
              <a:sym typeface="Perpetua" panose="02020502060401020303" pitchFamily="18" charset="0"/>
            </a:endParaRPr>
          </a:p>
          <a:p>
            <a:pPr marL="342900" indent="-342900">
              <a:lnSpc>
                <a:spcPct val="80000"/>
              </a:lnSpc>
              <a:spcBef>
                <a:spcPct val="20000"/>
              </a:spcBef>
            </a:pPr>
            <a:r>
              <a:rPr lang="en-US" altLang="zh-CN" sz="1600">
                <a:solidFill>
                  <a:srgbClr val="336699"/>
                </a:solidFill>
                <a:sym typeface="Perpetua" panose="02020502060401020303" pitchFamily="18" charset="0"/>
              </a:rPr>
              <a:t>The board also detailed export registrations for subproducts, as follows....</a:t>
            </a:r>
            <a:r>
              <a:rPr lang="en-US" altLang="zh-CN" sz="1200">
                <a:solidFill>
                  <a:srgbClr val="336699"/>
                </a:solidFill>
                <a:sym typeface="Perpetua" panose="02020502060401020303" pitchFamily="18" charset="0"/>
              </a:rPr>
              <a:t> </a:t>
            </a:r>
            <a:endParaRPr lang="en-US" altLang="zh-CN"/>
          </a:p>
        </p:txBody>
      </p:sp>
      <p:sp>
        <p:nvSpPr>
          <p:cNvPr id="18436" name="Text Box 5"/>
          <p:cNvSpPr>
            <a:spLocks noChangeArrowheads="1"/>
          </p:cNvSpPr>
          <p:nvPr/>
        </p:nvSpPr>
        <p:spPr bwMode="auto">
          <a:xfrm>
            <a:off x="2139950" y="5303838"/>
            <a:ext cx="4648200" cy="461962"/>
          </a:xfrm>
          <a:prstGeom prst="rect">
            <a:avLst/>
          </a:prstGeom>
          <a:noFill/>
          <a:ln w="9525">
            <a:noFill/>
            <a:miter lim="800000"/>
          </a:ln>
        </p:spPr>
        <p:txBody>
          <a:bodyPr>
            <a:spAutoFit/>
          </a:bodyPr>
          <a:lstStyle/>
          <a:p>
            <a:pPr algn="ctr">
              <a:spcBef>
                <a:spcPct val="50000"/>
              </a:spcBef>
            </a:pPr>
            <a:r>
              <a:rPr lang="en-US" altLang="zh-CN" sz="2400">
                <a:solidFill>
                  <a:srgbClr val="0000FF"/>
                </a:solidFill>
                <a:latin typeface="Calibri" panose="020F0502020204030204" pitchFamily="34" charset="0"/>
                <a:sym typeface="Times New Roman" panose="02020603050405020304" pitchFamily="18" charset="0"/>
              </a:rPr>
              <a:t>Categories: grain, wheat</a:t>
            </a:r>
            <a:endParaRPr lang="zh-CN" altLang="en-US" sz="2400">
              <a:solidFill>
                <a:srgbClr val="0000FF"/>
              </a:solidFill>
              <a:latin typeface="Calibri" panose="020F0502020204030204" pitchFamily="34" charset="0"/>
            </a:endParaRPr>
          </a:p>
        </p:txBody>
      </p:sp>
      <p:sp>
        <p:nvSpPr>
          <p:cNvPr id="18437" name="Line 6"/>
          <p:cNvSpPr>
            <a:spLocks noChangeShapeType="1"/>
          </p:cNvSpPr>
          <p:nvPr/>
        </p:nvSpPr>
        <p:spPr bwMode="auto">
          <a:xfrm>
            <a:off x="1758950" y="5532438"/>
            <a:ext cx="914400" cy="0"/>
          </a:xfrm>
          <a:prstGeom prst="line">
            <a:avLst/>
          </a:prstGeom>
          <a:noFill/>
          <a:ln w="76200">
            <a:solidFill>
              <a:schemeClr val="tx1"/>
            </a:solidFill>
            <a:round/>
            <a:tailEnd type="triangle" w="med" len="med"/>
          </a:ln>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bldLvl="0" autoUpdateAnimBg="0"/>
      <p:bldP spid="1843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p:txBody>
          <a:bodyPr/>
          <a:lstStyle/>
          <a:p>
            <a:pPr eaLnBrk="1" hangingPunct="1"/>
            <a:r>
              <a:rPr lang="zh-CN" altLang="en-US" sz="3600" smtClean="0"/>
              <a:t>向量空间模型</a:t>
            </a:r>
            <a:endParaRPr lang="zh-CN" altLang="en-US" sz="3600" smtClean="0"/>
          </a:p>
        </p:txBody>
      </p:sp>
      <p:sp>
        <p:nvSpPr>
          <p:cNvPr id="33795" name="Rectangle 3"/>
          <p:cNvSpPr>
            <a:spLocks noChangeArrowheads="1"/>
          </p:cNvSpPr>
          <p:nvPr/>
        </p:nvSpPr>
        <p:spPr bwMode="auto">
          <a:xfrm>
            <a:off x="611188" y="1412875"/>
            <a:ext cx="7848600" cy="3733800"/>
          </a:xfrm>
          <a:prstGeom prst="rect">
            <a:avLst/>
          </a:prstGeom>
          <a:solidFill>
            <a:srgbClr val="CCFFFF"/>
          </a:solidFill>
          <a:ln w="28575">
            <a:solidFill>
              <a:srgbClr val="3366FF"/>
            </a:solidFill>
            <a:miter lim="800000"/>
          </a:ln>
        </p:spPr>
        <p:txBody>
          <a:bodyPr/>
          <a:lstStyle/>
          <a:p>
            <a:pPr marL="342900" indent="-342900">
              <a:lnSpc>
                <a:spcPct val="80000"/>
              </a:lnSpc>
              <a:spcBef>
                <a:spcPct val="20000"/>
              </a:spcBef>
            </a:pPr>
            <a:r>
              <a:rPr lang="en-US" altLang="zh-CN">
                <a:solidFill>
                  <a:srgbClr val="336699"/>
                </a:solidFill>
                <a:sym typeface="Perpetua" panose="02020502060401020303" pitchFamily="18" charset="0"/>
              </a:rPr>
              <a:t>xxxxxxxxxxxxxxxxxxx</a:t>
            </a:r>
            <a:r>
              <a:rPr lang="en-US" altLang="zh-CN" sz="1600">
                <a:solidFill>
                  <a:srgbClr val="336699"/>
                </a:solidFill>
                <a:sym typeface="Perpetua" panose="02020502060401020303" pitchFamily="18" charset="0"/>
              </a:rPr>
              <a:t> </a:t>
            </a:r>
            <a:r>
              <a:rPr lang="en-US" altLang="zh-CN">
                <a:solidFill>
                  <a:schemeClr val="tx2"/>
                </a:solidFill>
                <a:sym typeface="Perpetua" panose="02020502060401020303" pitchFamily="18" charset="0"/>
              </a:rPr>
              <a:t>GRAIN</a:t>
            </a:r>
            <a:r>
              <a:rPr lang="en-US" altLang="zh-CN" sz="1600">
                <a:solidFill>
                  <a:schemeClr val="tx2"/>
                </a:solidFill>
                <a:sym typeface="Perpetua" panose="02020502060401020303" pitchFamily="18" charset="0"/>
              </a:rPr>
              <a:t>/</a:t>
            </a:r>
            <a:r>
              <a:rPr lang="en-US" altLang="zh-CN">
                <a:solidFill>
                  <a:schemeClr val="tx2"/>
                </a:solidFill>
                <a:sym typeface="Perpetua" panose="02020502060401020303" pitchFamily="18" charset="0"/>
              </a:rPr>
              <a:t>OILSEED</a:t>
            </a:r>
            <a:r>
              <a:rPr lang="en-US" altLang="zh-CN">
                <a:solidFill>
                  <a:srgbClr val="336699"/>
                </a:solidFill>
                <a:sym typeface="Perpetua" panose="02020502060401020303" pitchFamily="18" charset="0"/>
              </a:rPr>
              <a:t> </a:t>
            </a:r>
            <a:r>
              <a:rPr lang="en-US" altLang="zh-CN" sz="1600">
                <a:solidFill>
                  <a:srgbClr val="336699"/>
                </a:solidFill>
                <a:sym typeface="Perpetua" panose="02020502060401020303" pitchFamily="18" charset="0"/>
              </a:rPr>
              <a:t>xxxxxxxxxxxxx</a:t>
            </a:r>
            <a:endParaRPr lang="zh-CN" altLang="en-US" sz="1600">
              <a:solidFill>
                <a:srgbClr val="336699"/>
              </a:solidFill>
              <a:sym typeface="Perpetua" panose="02020502060401020303" pitchFamily="18" charset="0"/>
            </a:endParaRPr>
          </a:p>
          <a:p>
            <a:pPr marL="342900" indent="-342900">
              <a:lnSpc>
                <a:spcPct val="80000"/>
              </a:lnSpc>
              <a:spcBef>
                <a:spcPct val="20000"/>
              </a:spcBef>
            </a:pPr>
            <a:r>
              <a:rPr lang="en-US" altLang="zh-CN" sz="1600">
                <a:solidFill>
                  <a:srgbClr val="336699"/>
                </a:solidFill>
                <a:sym typeface="Perpetua" panose="02020502060401020303" pitchFamily="18" charset="0"/>
              </a:rPr>
              <a:t>xxxxxxxxxxxxxxxxxxxxxxx</a:t>
            </a:r>
            <a:endParaRPr lang="zh-CN" altLang="en-US" sz="1600">
              <a:solidFill>
                <a:srgbClr val="336699"/>
              </a:solidFill>
              <a:sym typeface="Perpetua" panose="02020502060401020303" pitchFamily="18" charset="0"/>
            </a:endParaRPr>
          </a:p>
          <a:p>
            <a:pPr marL="342900" indent="-342900">
              <a:lnSpc>
                <a:spcPct val="80000"/>
              </a:lnSpc>
              <a:spcBef>
                <a:spcPct val="20000"/>
              </a:spcBef>
            </a:pPr>
            <a:r>
              <a:rPr lang="en-US" altLang="zh-CN">
                <a:solidFill>
                  <a:srgbClr val="336699"/>
                </a:solidFill>
                <a:sym typeface="Perpetua" panose="02020502060401020303" pitchFamily="18" charset="0"/>
              </a:rPr>
              <a:t>xxxxxxxxx</a:t>
            </a:r>
            <a:r>
              <a:rPr lang="en-US" altLang="zh-CN" sz="1600">
                <a:solidFill>
                  <a:schemeClr val="tx2"/>
                </a:solidFill>
                <a:sym typeface="Perpetua" panose="02020502060401020303" pitchFamily="18" charset="0"/>
              </a:rPr>
              <a:t> </a:t>
            </a:r>
            <a:r>
              <a:rPr lang="en-US" altLang="zh-CN">
                <a:solidFill>
                  <a:schemeClr val="tx2"/>
                </a:solidFill>
                <a:sym typeface="Perpetua" panose="02020502060401020303" pitchFamily="18" charset="0"/>
              </a:rPr>
              <a:t>grain</a:t>
            </a:r>
            <a:r>
              <a:rPr lang="en-US" altLang="zh-CN" sz="1600">
                <a:solidFill>
                  <a:srgbClr val="336699"/>
                </a:solidFill>
                <a:sym typeface="Perpetua" panose="02020502060401020303" pitchFamily="18" charset="0"/>
              </a:rPr>
              <a:t> xxxxxxxxxxxxxxxxxxxxxxxxxxxxxxxx </a:t>
            </a:r>
            <a:r>
              <a:rPr lang="en-US" altLang="zh-CN">
                <a:solidFill>
                  <a:schemeClr val="tx2"/>
                </a:solidFill>
                <a:sym typeface="Perpetua" panose="02020502060401020303" pitchFamily="18" charset="0"/>
              </a:rPr>
              <a:t>grains</a:t>
            </a:r>
            <a:r>
              <a:rPr lang="en-US" altLang="zh-CN" sz="1600">
                <a:solidFill>
                  <a:schemeClr val="tx2"/>
                </a:solidFill>
                <a:sym typeface="Perpetua" panose="02020502060401020303" pitchFamily="18" charset="0"/>
              </a:rPr>
              <a:t>, </a:t>
            </a:r>
            <a:r>
              <a:rPr lang="en-US" altLang="zh-CN">
                <a:solidFill>
                  <a:schemeClr val="tx2"/>
                </a:solidFill>
                <a:sym typeface="Perpetua" panose="02020502060401020303" pitchFamily="18" charset="0"/>
              </a:rPr>
              <a:t>oilseeds</a:t>
            </a:r>
            <a:r>
              <a:rPr lang="en-US" altLang="zh-CN" sz="1600">
                <a:solidFill>
                  <a:srgbClr val="336699"/>
                </a:solidFill>
                <a:sym typeface="Perpetua" panose="02020502060401020303" pitchFamily="18" charset="0"/>
              </a:rPr>
              <a:t> xxxxxxxxxx xxxxxxxxxxxxxxxxxxxxxxxxxxx </a:t>
            </a:r>
            <a:r>
              <a:rPr lang="en-US" altLang="zh-CN">
                <a:sym typeface="Perpetua" panose="02020502060401020303" pitchFamily="18" charset="0"/>
              </a:rPr>
              <a:t>tonnes</a:t>
            </a:r>
            <a:r>
              <a:rPr lang="en-US" altLang="zh-CN" sz="1600">
                <a:solidFill>
                  <a:srgbClr val="336699"/>
                </a:solidFill>
                <a:sym typeface="Perpetua" panose="02020502060401020303" pitchFamily="18" charset="0"/>
              </a:rPr>
              <a:t>, xxxxxxxxxxxxxxxxx </a:t>
            </a:r>
            <a:r>
              <a:rPr lang="en-US" altLang="zh-CN">
                <a:sym typeface="Perpetua" panose="02020502060401020303" pitchFamily="18" charset="0"/>
              </a:rPr>
              <a:t>shipments</a:t>
            </a:r>
            <a:r>
              <a:rPr lang="en-US" altLang="zh-CN" sz="1600">
                <a:solidFill>
                  <a:srgbClr val="336699"/>
                </a:solidFill>
                <a:sym typeface="Perpetua" panose="02020502060401020303" pitchFamily="18" charset="0"/>
              </a:rPr>
              <a:t> xxxxxxxxxxxx </a:t>
            </a:r>
            <a:r>
              <a:rPr lang="en-US" altLang="zh-CN">
                <a:sym typeface="Perpetua" panose="02020502060401020303" pitchFamily="18" charset="0"/>
              </a:rPr>
              <a:t>total</a:t>
            </a:r>
            <a:r>
              <a:rPr lang="en-US" altLang="zh-CN" sz="1600">
                <a:solidFill>
                  <a:srgbClr val="336699"/>
                </a:solidFill>
                <a:sym typeface="Perpetua" panose="02020502060401020303" pitchFamily="18" charset="0"/>
              </a:rPr>
              <a:t> xxxxxxxxx </a:t>
            </a:r>
            <a:r>
              <a:rPr lang="en-US" altLang="zh-CN">
                <a:solidFill>
                  <a:schemeClr val="tx2"/>
                </a:solidFill>
                <a:sym typeface="Perpetua" panose="02020502060401020303" pitchFamily="18" charset="0"/>
              </a:rPr>
              <a:t>total</a:t>
            </a:r>
            <a:r>
              <a:rPr lang="en-US" altLang="zh-CN" sz="1600">
                <a:solidFill>
                  <a:srgbClr val="336699"/>
                </a:solidFill>
                <a:sym typeface="Perpetua" panose="02020502060401020303" pitchFamily="18" charset="0"/>
              </a:rPr>
              <a:t> xxxxxxxx  xxxxxxxxxxxxxxxxxxxx:</a:t>
            </a:r>
            <a:endParaRPr lang="zh-CN" altLang="en-US" sz="1600">
              <a:solidFill>
                <a:srgbClr val="336699"/>
              </a:solidFill>
              <a:sym typeface="Perpetua" panose="02020502060401020303" pitchFamily="18" charset="0"/>
            </a:endParaRPr>
          </a:p>
          <a:p>
            <a:pPr marL="342900" indent="-342900">
              <a:lnSpc>
                <a:spcPct val="80000"/>
              </a:lnSpc>
              <a:spcBef>
                <a:spcPct val="20000"/>
              </a:spcBef>
              <a:buFont typeface="Arial" panose="020B0604020202020204" pitchFamily="34" charset="0"/>
              <a:buChar char="•"/>
            </a:pPr>
            <a:r>
              <a:rPr lang="en-US" altLang="zh-CN" sz="1600">
                <a:solidFill>
                  <a:srgbClr val="336699"/>
                </a:solidFill>
                <a:sym typeface="Perpetua" panose="02020502060401020303" pitchFamily="18" charset="0"/>
              </a:rPr>
              <a:t> Xxxxx </a:t>
            </a:r>
            <a:r>
              <a:rPr lang="en-US" altLang="zh-CN">
                <a:sym typeface="Perpetua" panose="02020502060401020303" pitchFamily="18" charset="0"/>
              </a:rPr>
              <a:t>wheat</a:t>
            </a:r>
            <a:r>
              <a:rPr lang="en-US" altLang="zh-CN" sz="1600">
                <a:solidFill>
                  <a:srgbClr val="336699"/>
                </a:solidFill>
                <a:sym typeface="Perpetua" panose="02020502060401020303" pitchFamily="18" charset="0"/>
              </a:rPr>
              <a:t> xxxxxxxxxxxxxxxxxxxxxxxxxxxxxxxx, </a:t>
            </a:r>
            <a:r>
              <a:rPr lang="en-US" altLang="zh-CN">
                <a:sym typeface="Perpetua" panose="02020502060401020303" pitchFamily="18" charset="0"/>
              </a:rPr>
              <a:t>total</a:t>
            </a:r>
            <a:r>
              <a:rPr lang="en-US" altLang="zh-CN" sz="1600">
                <a:solidFill>
                  <a:srgbClr val="336699"/>
                </a:solidFill>
                <a:sym typeface="Perpetua" panose="02020502060401020303" pitchFamily="18" charset="0"/>
              </a:rPr>
              <a:t> xxxxxxxxxxxxxxxx</a:t>
            </a:r>
            <a:endParaRPr lang="zh-CN" altLang="en-US" sz="1600">
              <a:solidFill>
                <a:srgbClr val="336699"/>
              </a:solidFill>
              <a:sym typeface="Perpetua" panose="02020502060401020303" pitchFamily="18" charset="0"/>
            </a:endParaRPr>
          </a:p>
          <a:p>
            <a:pPr marL="342900" indent="-342900">
              <a:lnSpc>
                <a:spcPct val="80000"/>
              </a:lnSpc>
              <a:spcBef>
                <a:spcPct val="20000"/>
              </a:spcBef>
              <a:buFont typeface="Arial" panose="020B0604020202020204" pitchFamily="34" charset="0"/>
              <a:buChar char="•"/>
            </a:pPr>
            <a:r>
              <a:rPr lang="en-US" altLang="zh-CN" sz="1600">
                <a:solidFill>
                  <a:srgbClr val="336699"/>
                </a:solidFill>
                <a:sym typeface="Perpetua" panose="02020502060401020303" pitchFamily="18" charset="0"/>
              </a:rPr>
              <a:t> </a:t>
            </a:r>
            <a:r>
              <a:rPr lang="en-US" altLang="zh-CN">
                <a:sym typeface="Perpetua" panose="02020502060401020303" pitchFamily="18" charset="0"/>
              </a:rPr>
              <a:t>Maize</a:t>
            </a:r>
            <a:r>
              <a:rPr lang="en-US" altLang="zh-CN" sz="1600">
                <a:solidFill>
                  <a:srgbClr val="336699"/>
                </a:solidFill>
                <a:sym typeface="Perpetua" panose="02020502060401020303" pitchFamily="18" charset="0"/>
              </a:rPr>
              <a:t> xxxxxxxxxxxxxxxxx</a:t>
            </a:r>
            <a:endParaRPr lang="zh-CN" altLang="en-US" sz="1600">
              <a:solidFill>
                <a:srgbClr val="336699"/>
              </a:solidFill>
              <a:sym typeface="Perpetua" panose="02020502060401020303" pitchFamily="18" charset="0"/>
            </a:endParaRPr>
          </a:p>
          <a:p>
            <a:pPr marL="342900" indent="-342900">
              <a:lnSpc>
                <a:spcPct val="80000"/>
              </a:lnSpc>
              <a:spcBef>
                <a:spcPct val="20000"/>
              </a:spcBef>
              <a:buFont typeface="Arial" panose="020B0604020202020204" pitchFamily="34" charset="0"/>
              <a:buChar char="•"/>
            </a:pPr>
            <a:r>
              <a:rPr lang="en-US" altLang="zh-CN" sz="1600">
                <a:solidFill>
                  <a:srgbClr val="336699"/>
                </a:solidFill>
                <a:sym typeface="Perpetua" panose="02020502060401020303" pitchFamily="18" charset="0"/>
              </a:rPr>
              <a:t> </a:t>
            </a:r>
            <a:r>
              <a:rPr lang="en-US" altLang="zh-CN">
                <a:sym typeface="Perpetua" panose="02020502060401020303" pitchFamily="18" charset="0"/>
              </a:rPr>
              <a:t>Sorghum</a:t>
            </a:r>
            <a:r>
              <a:rPr lang="en-US" altLang="zh-CN" sz="1600">
                <a:solidFill>
                  <a:srgbClr val="336699"/>
                </a:solidFill>
                <a:sym typeface="Perpetua" panose="02020502060401020303" pitchFamily="18" charset="0"/>
              </a:rPr>
              <a:t> xxxxxxxxxx</a:t>
            </a:r>
            <a:endParaRPr lang="zh-CN" altLang="en-US" sz="1600">
              <a:solidFill>
                <a:srgbClr val="336699"/>
              </a:solidFill>
              <a:sym typeface="Perpetua" panose="02020502060401020303" pitchFamily="18" charset="0"/>
            </a:endParaRPr>
          </a:p>
          <a:p>
            <a:pPr marL="342900" indent="-342900">
              <a:lnSpc>
                <a:spcPct val="80000"/>
              </a:lnSpc>
              <a:spcBef>
                <a:spcPct val="20000"/>
              </a:spcBef>
              <a:buFont typeface="Arial" panose="020B0604020202020204" pitchFamily="34" charset="0"/>
              <a:buChar char="•"/>
            </a:pPr>
            <a:r>
              <a:rPr lang="en-US" altLang="zh-CN" sz="1600">
                <a:solidFill>
                  <a:srgbClr val="336699"/>
                </a:solidFill>
                <a:sym typeface="Perpetua" panose="02020502060401020303" pitchFamily="18" charset="0"/>
              </a:rPr>
              <a:t> </a:t>
            </a:r>
            <a:r>
              <a:rPr lang="en-US" altLang="zh-CN">
                <a:sym typeface="Perpetua" panose="02020502060401020303" pitchFamily="18" charset="0"/>
              </a:rPr>
              <a:t>Oilseed</a:t>
            </a:r>
            <a:r>
              <a:rPr lang="en-US" altLang="zh-CN" sz="1600">
                <a:solidFill>
                  <a:srgbClr val="336699"/>
                </a:solidFill>
                <a:sym typeface="Perpetua" panose="02020502060401020303" pitchFamily="18" charset="0"/>
              </a:rPr>
              <a:t> xxxxxxxxxxxxxxxxxxxxx</a:t>
            </a:r>
            <a:endParaRPr lang="zh-CN" altLang="en-US" sz="1600">
              <a:solidFill>
                <a:srgbClr val="336699"/>
              </a:solidFill>
              <a:sym typeface="Perpetua" panose="02020502060401020303" pitchFamily="18" charset="0"/>
            </a:endParaRPr>
          </a:p>
          <a:p>
            <a:pPr marL="342900" indent="-342900">
              <a:lnSpc>
                <a:spcPct val="80000"/>
              </a:lnSpc>
              <a:spcBef>
                <a:spcPct val="20000"/>
              </a:spcBef>
              <a:buFont typeface="Arial" panose="020B0604020202020204" pitchFamily="34" charset="0"/>
              <a:buChar char="•"/>
            </a:pPr>
            <a:r>
              <a:rPr lang="en-US" altLang="zh-CN" sz="1600">
                <a:solidFill>
                  <a:srgbClr val="336699"/>
                </a:solidFill>
                <a:sym typeface="Perpetua" panose="02020502060401020303" pitchFamily="18" charset="0"/>
              </a:rPr>
              <a:t> </a:t>
            </a:r>
            <a:r>
              <a:rPr lang="en-US" altLang="zh-CN">
                <a:sym typeface="Perpetua" panose="02020502060401020303" pitchFamily="18" charset="0"/>
              </a:rPr>
              <a:t>Sunflowerseed</a:t>
            </a:r>
            <a:r>
              <a:rPr lang="en-US" altLang="zh-CN" sz="1600">
                <a:solidFill>
                  <a:srgbClr val="336699"/>
                </a:solidFill>
                <a:sym typeface="Perpetua" panose="02020502060401020303" pitchFamily="18" charset="0"/>
              </a:rPr>
              <a:t> xxxxxxxxxxxxxx</a:t>
            </a:r>
            <a:endParaRPr lang="zh-CN" altLang="en-US" sz="1600">
              <a:solidFill>
                <a:srgbClr val="336699"/>
              </a:solidFill>
              <a:sym typeface="Perpetua" panose="02020502060401020303" pitchFamily="18" charset="0"/>
            </a:endParaRPr>
          </a:p>
          <a:p>
            <a:pPr marL="342900" indent="-342900">
              <a:lnSpc>
                <a:spcPct val="80000"/>
              </a:lnSpc>
              <a:spcBef>
                <a:spcPct val="20000"/>
              </a:spcBef>
              <a:buFont typeface="Arial" panose="020B0604020202020204" pitchFamily="34" charset="0"/>
              <a:buChar char="•"/>
            </a:pPr>
            <a:r>
              <a:rPr lang="en-US" altLang="zh-CN" sz="1600">
                <a:solidFill>
                  <a:srgbClr val="336699"/>
                </a:solidFill>
                <a:sym typeface="Perpetua" panose="02020502060401020303" pitchFamily="18" charset="0"/>
              </a:rPr>
              <a:t> </a:t>
            </a:r>
            <a:r>
              <a:rPr lang="en-US" altLang="zh-CN">
                <a:sym typeface="Perpetua" panose="02020502060401020303" pitchFamily="18" charset="0"/>
              </a:rPr>
              <a:t>Soybean</a:t>
            </a:r>
            <a:r>
              <a:rPr lang="en-US" altLang="zh-CN" sz="1600">
                <a:solidFill>
                  <a:srgbClr val="336699"/>
                </a:solidFill>
                <a:sym typeface="Perpetua" panose="02020502060401020303" pitchFamily="18" charset="0"/>
              </a:rPr>
              <a:t> xxxxxxxxxxxxxxxxxxxxxx</a:t>
            </a:r>
            <a:endParaRPr lang="zh-CN" altLang="en-US" sz="1600">
              <a:solidFill>
                <a:srgbClr val="336699"/>
              </a:solidFill>
              <a:sym typeface="Perpetua" panose="02020502060401020303" pitchFamily="18" charset="0"/>
            </a:endParaRPr>
          </a:p>
          <a:p>
            <a:pPr marL="342900" indent="-342900">
              <a:lnSpc>
                <a:spcPct val="80000"/>
              </a:lnSpc>
              <a:spcBef>
                <a:spcPct val="20000"/>
              </a:spcBef>
            </a:pPr>
            <a:r>
              <a:rPr lang="en-US" altLang="zh-CN" sz="1600">
                <a:solidFill>
                  <a:srgbClr val="336699"/>
                </a:solidFill>
                <a:sym typeface="Perpetua" panose="02020502060401020303" pitchFamily="18" charset="0"/>
              </a:rPr>
              <a:t>xxxxxxxxxxxxxxxxxxxxxxxxxxxxxxxxxxxxxxxxxxxxxxxxxxx....</a:t>
            </a:r>
            <a:r>
              <a:rPr lang="en-US" altLang="zh-CN" sz="1200">
                <a:solidFill>
                  <a:srgbClr val="336699"/>
                </a:solidFill>
                <a:sym typeface="Perpetua" panose="02020502060401020303" pitchFamily="18" charset="0"/>
              </a:rPr>
              <a:t> </a:t>
            </a:r>
            <a:endParaRPr lang="en-US" altLang="zh-CN"/>
          </a:p>
        </p:txBody>
      </p:sp>
      <p:sp>
        <p:nvSpPr>
          <p:cNvPr id="33796" name="Text Box 4"/>
          <p:cNvSpPr>
            <a:spLocks noChangeArrowheads="1"/>
          </p:cNvSpPr>
          <p:nvPr/>
        </p:nvSpPr>
        <p:spPr bwMode="auto">
          <a:xfrm>
            <a:off x="2211388" y="5375275"/>
            <a:ext cx="4648200" cy="461963"/>
          </a:xfrm>
          <a:prstGeom prst="rect">
            <a:avLst/>
          </a:prstGeom>
          <a:noFill/>
          <a:ln w="9525">
            <a:noFill/>
            <a:miter lim="800000"/>
          </a:ln>
        </p:spPr>
        <p:txBody>
          <a:bodyPr>
            <a:spAutoFit/>
          </a:bodyPr>
          <a:lstStyle/>
          <a:p>
            <a:pPr algn="ctr">
              <a:spcBef>
                <a:spcPct val="50000"/>
              </a:spcBef>
            </a:pPr>
            <a:r>
              <a:rPr lang="en-US" altLang="zh-CN" sz="2400">
                <a:solidFill>
                  <a:srgbClr val="0000FF"/>
                </a:solidFill>
                <a:latin typeface="Calibri" panose="020F0502020204030204" pitchFamily="34" charset="0"/>
                <a:sym typeface="Times New Roman" panose="02020603050405020304" pitchFamily="18" charset="0"/>
              </a:rPr>
              <a:t>Categories: grain, wheat</a:t>
            </a:r>
            <a:endParaRPr lang="zh-CN" altLang="en-US" sz="2400">
              <a:solidFill>
                <a:srgbClr val="0000FF"/>
              </a:solidFill>
              <a:latin typeface="Calibri" panose="020F0502020204030204" pitchFamily="34" charset="0"/>
            </a:endParaRPr>
          </a:p>
        </p:txBody>
      </p:sp>
      <p:sp>
        <p:nvSpPr>
          <p:cNvPr id="33797" name="Line 5"/>
          <p:cNvSpPr>
            <a:spLocks noChangeShapeType="1"/>
          </p:cNvSpPr>
          <p:nvPr/>
        </p:nvSpPr>
        <p:spPr bwMode="auto">
          <a:xfrm>
            <a:off x="1830388" y="5603875"/>
            <a:ext cx="914400" cy="0"/>
          </a:xfrm>
          <a:prstGeom prst="line">
            <a:avLst/>
          </a:prstGeom>
          <a:noFill/>
          <a:ln w="76200">
            <a:solidFill>
              <a:schemeClr val="tx1"/>
            </a:solidFill>
            <a:round/>
            <a:tailEnd type="triangle" w="med" len="med"/>
          </a:ln>
        </p:spPr>
        <p:txBody>
          <a:bodyPr>
            <a:spAutoFit/>
          </a:bodyPr>
          <a:lstStyle/>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p:txBody>
          <a:bodyPr/>
          <a:lstStyle/>
          <a:p>
            <a:pPr eaLnBrk="1" hangingPunct="1"/>
            <a:r>
              <a:rPr lang="zh-CN" altLang="en-US" sz="3600" smtClean="0"/>
              <a:t>向量空间模型</a:t>
            </a:r>
            <a:endParaRPr lang="zh-CN" altLang="en-US" sz="3600" smtClean="0"/>
          </a:p>
        </p:txBody>
      </p:sp>
      <p:graphicFrame>
        <p:nvGraphicFramePr>
          <p:cNvPr id="20485" name="Group 5"/>
          <p:cNvGraphicFramePr>
            <a:graphicFrameLocks noGrp="1"/>
          </p:cNvGraphicFramePr>
          <p:nvPr/>
        </p:nvGraphicFramePr>
        <p:xfrm>
          <a:off x="5500688" y="1557338"/>
          <a:ext cx="3048000" cy="4150045"/>
        </p:xfrm>
        <a:graphic>
          <a:graphicData uri="http://schemas.openxmlformats.org/drawingml/2006/table">
            <a:tbl>
              <a:tblPr/>
              <a:tblGrid>
                <a:gridCol w="1306513"/>
                <a:gridCol w="869950"/>
                <a:gridCol w="871537"/>
              </a:tblGrid>
              <a:tr h="517525">
                <a:tc>
                  <a:txBody>
                    <a:bodyPr/>
                    <a:lstStyle/>
                    <a:p>
                      <a:pPr marL="0" marR="0" lvl="0" indent="0" algn="l" defTabSz="914400" rtl="0" eaLnBrk="1" fontAlgn="base" latinLnBrk="0" hangingPunct="1">
                        <a:spcBef>
                          <a:spcPct val="20000"/>
                        </a:spcBef>
                        <a:spcAft>
                          <a:spcPct val="0"/>
                        </a:spcAft>
                        <a:buClrTx/>
                        <a:buSzTx/>
                        <a:buFontTx/>
                        <a:buNone/>
                      </a:pPr>
                      <a:r>
                        <a:rPr kumimoji="0" lang="zh-CN" altLang="en-US" sz="1800" b="1"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grain(s)</a:t>
                      </a:r>
                      <a:endParaRPr kumimoji="0" lang="zh-CN" altLang="en-US" sz="2800" b="0" i="0" u="none" strike="noStrike" cap="none" normalizeH="0" baseline="0" dirty="0" smtClean="0">
                        <a:ln>
                          <a:noFill/>
                        </a:ln>
                        <a:solidFill>
                          <a:schemeClr val="tx1"/>
                        </a:solidFill>
                        <a:effectLst/>
                        <a:latin typeface="Georgia" panose="02040502050405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zh-CN" altLang="en-US" sz="1800" b="1" i="1" u="none" strike="noStrike" cap="none" normalizeH="0" baseline="0" smtClean="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3</a:t>
                      </a:r>
                      <a:endParaRPr kumimoji="0" lang="zh-CN" altLang="en-US" sz="2800" b="0" i="0" u="none" strike="noStrike" cap="none" normalizeH="0" baseline="0" smtClean="0">
                        <a:ln>
                          <a:noFill/>
                        </a:ln>
                        <a:solidFill>
                          <a:srgbClr val="FF0000"/>
                        </a:solidFill>
                        <a:effectLst/>
                        <a:latin typeface="Georgia" panose="02040502050405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en-US" sz="2800" b="0" i="0" u="none" strike="noStrike" cap="none" normalizeH="0" baseline="0" smtClean="0">
                          <a:ln>
                            <a:noFill/>
                          </a:ln>
                          <a:solidFill>
                            <a:srgbClr val="FF0000"/>
                          </a:solidFill>
                          <a:effectLst/>
                          <a:latin typeface="Georgia" panose="02040502050405020303" pitchFamily="18" charset="0"/>
                          <a:ea typeface="宋体" panose="02010600030101010101" pitchFamily="2" charset="-122"/>
                        </a:rPr>
                        <a:t>…</a:t>
                      </a:r>
                      <a:endParaRPr kumimoji="0" lang="zh-CN" altLang="en-US" sz="2800" b="0" i="0" u="none" strike="noStrike" cap="none" normalizeH="0" baseline="0" smtClean="0">
                        <a:ln>
                          <a:noFill/>
                        </a:ln>
                        <a:solidFill>
                          <a:srgbClr val="FF0000"/>
                        </a:solidFill>
                        <a:effectLst/>
                        <a:latin typeface="Georgia" panose="02040502050405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13">
                <a:tc>
                  <a:txBody>
                    <a:bodyPr/>
                    <a:lstStyle/>
                    <a:p>
                      <a:pPr marL="0" marR="0" lvl="0" indent="0" algn="l" defTabSz="914400" rtl="0" eaLnBrk="1" fontAlgn="base" latinLnBrk="0" hangingPunct="1">
                        <a:spcBef>
                          <a:spcPct val="20000"/>
                        </a:spcBef>
                        <a:spcAft>
                          <a:spcPct val="0"/>
                        </a:spcAft>
                        <a:buClrTx/>
                        <a:buSzTx/>
                        <a:buFontTx/>
                        <a:buNone/>
                      </a:pPr>
                      <a:r>
                        <a:rPr kumimoji="0" lang="zh-CN" altLang="en-US" sz="1800" b="1" i="1"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oilseed(s)</a:t>
                      </a:r>
                      <a:endParaRPr kumimoji="0" lang="zh-CN" altLang="en-US" sz="2800" b="0" i="0" u="none" strike="noStrike" cap="none" normalizeH="0" baseline="0" smtClean="0">
                        <a:ln>
                          <a:noFill/>
                        </a:ln>
                        <a:solidFill>
                          <a:schemeClr val="tx1"/>
                        </a:solidFill>
                        <a:effectLst/>
                        <a:latin typeface="Georgia" panose="02040502050405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zh-CN" altLang="en-US" sz="1800" b="1" i="1" u="none" strike="noStrike" cap="none" normalizeH="0" baseline="0" smtClean="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2</a:t>
                      </a:r>
                      <a:endParaRPr kumimoji="0" lang="zh-CN" altLang="en-US" sz="2800" b="0" i="0" u="none" strike="noStrike" cap="none" normalizeH="0" baseline="0" smtClean="0">
                        <a:ln>
                          <a:noFill/>
                        </a:ln>
                        <a:solidFill>
                          <a:srgbClr val="FF0000"/>
                        </a:solidFill>
                        <a:effectLst/>
                        <a:latin typeface="Georgia" panose="02040502050405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en-US" sz="2800" b="0" i="0" u="none" strike="noStrike" cap="none" normalizeH="0" baseline="0" smtClean="0">
                          <a:ln>
                            <a:noFill/>
                          </a:ln>
                          <a:solidFill>
                            <a:srgbClr val="FF0000"/>
                          </a:solidFill>
                          <a:effectLst/>
                          <a:latin typeface="Georgia" panose="02040502050405020303" pitchFamily="18" charset="0"/>
                          <a:ea typeface="宋体" panose="02010600030101010101" pitchFamily="2" charset="-122"/>
                        </a:rPr>
                        <a:t>…</a:t>
                      </a:r>
                      <a:endParaRPr kumimoji="0" lang="zh-CN" altLang="en-US" sz="2800" b="0" i="0" u="none" strike="noStrike" cap="none" normalizeH="0" baseline="0" smtClean="0">
                        <a:ln>
                          <a:noFill/>
                        </a:ln>
                        <a:solidFill>
                          <a:srgbClr val="FF0000"/>
                        </a:solidFill>
                        <a:effectLst/>
                        <a:latin typeface="Georgia" panose="02040502050405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13">
                <a:tc>
                  <a:txBody>
                    <a:bodyPr/>
                    <a:lstStyle/>
                    <a:p>
                      <a:pPr marL="0" marR="0" lvl="0" indent="0" algn="l" defTabSz="914400" rtl="0" eaLnBrk="1" fontAlgn="base" latinLnBrk="0" hangingPunct="1">
                        <a:spcBef>
                          <a:spcPct val="20000"/>
                        </a:spcBef>
                        <a:spcAft>
                          <a:spcPct val="0"/>
                        </a:spcAft>
                        <a:buClrTx/>
                        <a:buSzTx/>
                        <a:buFontTx/>
                        <a:buNone/>
                      </a:pPr>
                      <a:r>
                        <a:rPr kumimoji="0" lang="zh-CN" altLang="en-US" sz="1800" b="1" i="1"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total</a:t>
                      </a:r>
                      <a:endParaRPr kumimoji="0" lang="zh-CN" altLang="en-US" sz="2800" b="0" i="0" u="none" strike="noStrike" cap="none" normalizeH="0" baseline="0" smtClean="0">
                        <a:ln>
                          <a:noFill/>
                        </a:ln>
                        <a:solidFill>
                          <a:schemeClr val="tx1"/>
                        </a:solidFill>
                        <a:effectLst/>
                        <a:latin typeface="Georgia" panose="02040502050405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zh-CN" altLang="en-US" sz="1800" b="1" i="1" u="none" strike="noStrike" cap="none" normalizeH="0" baseline="0" smtClean="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3</a:t>
                      </a:r>
                      <a:endParaRPr kumimoji="0" lang="zh-CN" altLang="en-US" sz="2800" b="0" i="0" u="none" strike="noStrike" cap="none" normalizeH="0" baseline="0" smtClean="0">
                        <a:ln>
                          <a:noFill/>
                        </a:ln>
                        <a:solidFill>
                          <a:srgbClr val="FF0000"/>
                        </a:solidFill>
                        <a:effectLst/>
                        <a:latin typeface="Georgia" panose="02040502050405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en-US" sz="2800" b="0" i="0" u="none" strike="noStrike" cap="none" normalizeH="0" baseline="0" smtClean="0">
                          <a:ln>
                            <a:noFill/>
                          </a:ln>
                          <a:solidFill>
                            <a:srgbClr val="FF0000"/>
                          </a:solidFill>
                          <a:effectLst/>
                          <a:latin typeface="Georgia" panose="02040502050405020303" pitchFamily="18" charset="0"/>
                          <a:ea typeface="宋体" panose="02010600030101010101" pitchFamily="2" charset="-122"/>
                        </a:rPr>
                        <a:t>…</a:t>
                      </a:r>
                      <a:endParaRPr kumimoji="0" lang="zh-CN" altLang="en-US" sz="2800" b="0" i="0" u="none" strike="noStrike" cap="none" normalizeH="0" baseline="0" smtClean="0">
                        <a:ln>
                          <a:noFill/>
                        </a:ln>
                        <a:solidFill>
                          <a:srgbClr val="FF0000"/>
                        </a:solidFill>
                        <a:effectLst/>
                        <a:latin typeface="Georgia" panose="02040502050405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13">
                <a:tc>
                  <a:txBody>
                    <a:bodyPr/>
                    <a:lstStyle/>
                    <a:p>
                      <a:pPr marL="0" marR="0" lvl="0" indent="0" algn="l" defTabSz="914400" rtl="0" eaLnBrk="1" fontAlgn="base" latinLnBrk="0" hangingPunct="1">
                        <a:spcBef>
                          <a:spcPct val="20000"/>
                        </a:spcBef>
                        <a:spcAft>
                          <a:spcPct val="0"/>
                        </a:spcAft>
                        <a:buClrTx/>
                        <a:buSzTx/>
                        <a:buFontTx/>
                        <a:buNone/>
                      </a:pPr>
                      <a:r>
                        <a:rPr kumimoji="0" lang="zh-CN" altLang="en-US" sz="1800" b="1" i="1"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wheat</a:t>
                      </a:r>
                      <a:endParaRPr kumimoji="0" lang="zh-CN" altLang="en-US" sz="2800" b="0" i="0" u="none" strike="noStrike" cap="none" normalizeH="0" baseline="0" smtClean="0">
                        <a:ln>
                          <a:noFill/>
                        </a:ln>
                        <a:solidFill>
                          <a:schemeClr val="tx1"/>
                        </a:solidFill>
                        <a:effectLst/>
                        <a:latin typeface="Georgia" panose="02040502050405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zh-CN" altLang="en-US" sz="1800" b="1" i="1" u="none" strike="noStrike" cap="none" normalizeH="0" baseline="0" smtClean="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1</a:t>
                      </a:r>
                      <a:endParaRPr kumimoji="0" lang="zh-CN" altLang="en-US" sz="2800" b="0" i="0" u="none" strike="noStrike" cap="none" normalizeH="0" baseline="0" smtClean="0">
                        <a:ln>
                          <a:noFill/>
                        </a:ln>
                        <a:solidFill>
                          <a:srgbClr val="FF0000"/>
                        </a:solidFill>
                        <a:effectLst/>
                        <a:latin typeface="Georgia" panose="02040502050405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en-US" sz="2800" b="0" i="0" u="none" strike="noStrike" cap="none" normalizeH="0" baseline="0" smtClean="0">
                          <a:ln>
                            <a:noFill/>
                          </a:ln>
                          <a:solidFill>
                            <a:srgbClr val="FF0000"/>
                          </a:solidFill>
                          <a:effectLst/>
                          <a:latin typeface="Georgia" panose="02040502050405020303" pitchFamily="18" charset="0"/>
                          <a:ea typeface="宋体" panose="02010600030101010101" pitchFamily="2" charset="-122"/>
                        </a:rPr>
                        <a:t>…</a:t>
                      </a:r>
                      <a:endParaRPr kumimoji="0" lang="zh-CN" altLang="en-US" sz="2800" b="0" i="0" u="none" strike="noStrike" cap="none" normalizeH="0" baseline="0" smtClean="0">
                        <a:ln>
                          <a:noFill/>
                        </a:ln>
                        <a:solidFill>
                          <a:srgbClr val="FF0000"/>
                        </a:solidFill>
                        <a:effectLst/>
                        <a:latin typeface="Georgia" panose="02040502050405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spcBef>
                          <a:spcPct val="20000"/>
                        </a:spcBef>
                        <a:spcAft>
                          <a:spcPct val="0"/>
                        </a:spcAft>
                        <a:buClrTx/>
                        <a:buSzTx/>
                        <a:buFontTx/>
                        <a:buNone/>
                      </a:pPr>
                      <a:r>
                        <a:rPr kumimoji="0" lang="zh-CN" altLang="en-US" sz="1800" b="1" i="1"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maize</a:t>
                      </a:r>
                      <a:endParaRPr kumimoji="0" lang="zh-CN" altLang="en-US" sz="2800" b="0" i="0" u="none" strike="noStrike" cap="none" normalizeH="0" baseline="0" smtClean="0">
                        <a:ln>
                          <a:noFill/>
                        </a:ln>
                        <a:solidFill>
                          <a:schemeClr val="tx1"/>
                        </a:solidFill>
                        <a:effectLst/>
                        <a:latin typeface="Georgia" panose="02040502050405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zh-CN" altLang="en-US" sz="1800" b="1" i="1" u="none" strike="noStrike" cap="none" normalizeH="0" baseline="0" smtClean="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1</a:t>
                      </a:r>
                      <a:endParaRPr kumimoji="0" lang="zh-CN" altLang="en-US" sz="2800" b="0" i="0" u="none" strike="noStrike" cap="none" normalizeH="0" baseline="0" smtClean="0">
                        <a:ln>
                          <a:noFill/>
                        </a:ln>
                        <a:solidFill>
                          <a:srgbClr val="FF0000"/>
                        </a:solidFill>
                        <a:effectLst/>
                        <a:latin typeface="Georgia" panose="02040502050405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en-US" sz="2800" b="0" i="0" u="none" strike="noStrike" cap="none" normalizeH="0" baseline="0" smtClean="0">
                          <a:ln>
                            <a:noFill/>
                          </a:ln>
                          <a:solidFill>
                            <a:srgbClr val="FF0000"/>
                          </a:solidFill>
                          <a:effectLst/>
                          <a:latin typeface="Georgia" panose="02040502050405020303" pitchFamily="18" charset="0"/>
                          <a:ea typeface="宋体" panose="02010600030101010101" pitchFamily="2" charset="-122"/>
                        </a:rPr>
                        <a:t>…</a:t>
                      </a:r>
                      <a:endParaRPr kumimoji="0" lang="zh-CN" altLang="en-US" sz="2800" b="0" i="0" u="none" strike="noStrike" cap="none" normalizeH="0" baseline="0" smtClean="0">
                        <a:ln>
                          <a:noFill/>
                        </a:ln>
                        <a:solidFill>
                          <a:srgbClr val="FF0000"/>
                        </a:solidFill>
                        <a:effectLst/>
                        <a:latin typeface="Georgia" panose="02040502050405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13">
                <a:tc>
                  <a:txBody>
                    <a:bodyPr/>
                    <a:lstStyle/>
                    <a:p>
                      <a:pPr marL="0" marR="0" lvl="0" indent="0" algn="l" defTabSz="914400" rtl="0" eaLnBrk="1" fontAlgn="base" latinLnBrk="0" hangingPunct="1">
                        <a:spcBef>
                          <a:spcPct val="20000"/>
                        </a:spcBef>
                        <a:spcAft>
                          <a:spcPct val="0"/>
                        </a:spcAft>
                        <a:buClrTx/>
                        <a:buSzTx/>
                        <a:buFontTx/>
                        <a:buNone/>
                      </a:pPr>
                      <a:r>
                        <a:rPr kumimoji="0" lang="zh-CN" altLang="en-US" sz="1800" b="1" i="1"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soybean</a:t>
                      </a:r>
                      <a:endParaRPr kumimoji="0" lang="zh-CN" altLang="en-US" sz="2800" b="0" i="0" u="none" strike="noStrike" cap="none" normalizeH="0" baseline="0" smtClean="0">
                        <a:ln>
                          <a:noFill/>
                        </a:ln>
                        <a:solidFill>
                          <a:schemeClr val="tx1"/>
                        </a:solidFill>
                        <a:effectLst/>
                        <a:latin typeface="Georgia" panose="02040502050405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zh-CN" altLang="en-US" sz="1800" b="1" i="1" u="none" strike="noStrike" cap="none" normalizeH="0" baseline="0" smtClean="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1</a:t>
                      </a:r>
                      <a:endParaRPr kumimoji="0" lang="zh-CN" altLang="en-US" sz="2800" b="0" i="0" u="none" strike="noStrike" cap="none" normalizeH="0" baseline="0" smtClean="0">
                        <a:ln>
                          <a:noFill/>
                        </a:ln>
                        <a:solidFill>
                          <a:srgbClr val="FF0000"/>
                        </a:solidFill>
                        <a:effectLst/>
                        <a:latin typeface="Georgia" panose="02040502050405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en-US" sz="2800" b="0" i="0" u="none" strike="noStrike" cap="none" normalizeH="0" baseline="0" dirty="0" smtClean="0">
                          <a:ln>
                            <a:noFill/>
                          </a:ln>
                          <a:solidFill>
                            <a:srgbClr val="FF0000"/>
                          </a:solidFill>
                          <a:effectLst/>
                          <a:latin typeface="Georgia" panose="02040502050405020303" pitchFamily="18" charset="0"/>
                          <a:ea typeface="宋体" panose="02010600030101010101" pitchFamily="2" charset="-122"/>
                        </a:rPr>
                        <a:t>…</a:t>
                      </a:r>
                      <a:endParaRPr kumimoji="0" lang="zh-CN" altLang="en-US" sz="2800" b="0" i="0" u="none" strike="noStrike" cap="none" normalizeH="0" baseline="0" dirty="0" smtClean="0">
                        <a:ln>
                          <a:noFill/>
                        </a:ln>
                        <a:solidFill>
                          <a:srgbClr val="FF0000"/>
                        </a:solidFill>
                        <a:effectLst/>
                        <a:latin typeface="Georgia" panose="02040502050405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spcBef>
                          <a:spcPct val="20000"/>
                        </a:spcBef>
                        <a:spcAft>
                          <a:spcPct val="0"/>
                        </a:spcAft>
                        <a:buClrTx/>
                        <a:buSzTx/>
                        <a:buFontTx/>
                        <a:buNone/>
                      </a:pPr>
                      <a:r>
                        <a:rPr kumimoji="0" lang="zh-CN" altLang="en-US" sz="1800" b="1" i="1"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tonnes</a:t>
                      </a:r>
                      <a:endParaRPr kumimoji="0" lang="zh-CN" altLang="en-US" sz="2800" b="0" i="0" u="none" strike="noStrike" cap="none" normalizeH="0" baseline="0" smtClean="0">
                        <a:ln>
                          <a:noFill/>
                        </a:ln>
                        <a:solidFill>
                          <a:schemeClr val="tx1"/>
                        </a:solidFill>
                        <a:effectLst/>
                        <a:latin typeface="Georgia" panose="02040502050405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zh-CN" altLang="en-US" sz="1800" b="1" i="1" u="none" strike="noStrike" cap="none" normalizeH="0" baseline="0" smtClean="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1</a:t>
                      </a:r>
                      <a:endParaRPr kumimoji="0" lang="zh-CN" altLang="en-US" sz="2800" b="0" i="0" u="none" strike="noStrike" cap="none" normalizeH="0" baseline="0" smtClean="0">
                        <a:ln>
                          <a:noFill/>
                        </a:ln>
                        <a:solidFill>
                          <a:srgbClr val="FF0000"/>
                        </a:solidFill>
                        <a:effectLst/>
                        <a:latin typeface="Georgia" panose="02040502050405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en-US" sz="2800" b="0" i="0" u="none" strike="noStrike" cap="none" normalizeH="0" baseline="0" dirty="0" smtClean="0">
                          <a:ln>
                            <a:noFill/>
                          </a:ln>
                          <a:solidFill>
                            <a:srgbClr val="FF0000"/>
                          </a:solidFill>
                          <a:effectLst/>
                          <a:latin typeface="Georgia" panose="02040502050405020303" pitchFamily="18" charset="0"/>
                          <a:ea typeface="宋体" panose="02010600030101010101" pitchFamily="2" charset="-122"/>
                        </a:rPr>
                        <a:t>…</a:t>
                      </a:r>
                      <a:endParaRPr kumimoji="0" lang="zh-CN" altLang="en-US" sz="2800" b="0" i="0" u="none" strike="noStrike" cap="none" normalizeH="0" baseline="0" dirty="0" smtClean="0">
                        <a:ln>
                          <a:noFill/>
                        </a:ln>
                        <a:solidFill>
                          <a:srgbClr val="FF0000"/>
                        </a:solidFill>
                        <a:effectLst/>
                        <a:latin typeface="Georgia" panose="02040502050405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13">
                <a:tc>
                  <a:txBody>
                    <a:bodyPr/>
                    <a:lstStyle/>
                    <a:p>
                      <a:pPr marL="0" marR="0" lvl="0" indent="0" algn="ctr" defTabSz="914400" rtl="0" eaLnBrk="1" fontAlgn="base" latinLnBrk="0" hangingPunct="1">
                        <a:spcBef>
                          <a:spcPct val="20000"/>
                        </a:spcBef>
                        <a:spcAft>
                          <a:spcPct val="0"/>
                        </a:spcAft>
                        <a:buClrTx/>
                        <a:buSzTx/>
                        <a:buFontTx/>
                        <a:buNone/>
                      </a:pPr>
                      <a:r>
                        <a:rPr kumimoji="0" lang="zh-CN" altLang="en-US" sz="2000" b="1" i="1"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a:t>
                      </a:r>
                      <a:endParaRPr kumimoji="0" lang="zh-CN" altLang="en-US" sz="2800" b="0" i="0" u="none" strike="noStrike" cap="none" normalizeH="0" baseline="0" smtClean="0">
                        <a:ln>
                          <a:noFill/>
                        </a:ln>
                        <a:solidFill>
                          <a:schemeClr val="tx1"/>
                        </a:solidFill>
                        <a:effectLst/>
                        <a:latin typeface="Georgia" panose="02040502050405020303"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zh-CN" altLang="en-US" sz="1800" b="1" i="1" u="none" strike="noStrike" cap="none" normalizeH="0" baseline="0" smtClean="0">
                          <a:ln>
                            <a:noFill/>
                          </a:ln>
                          <a:solidFill>
                            <a:srgbClr val="FF0000"/>
                          </a:solidFill>
                          <a:effectLst/>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a:t>
                      </a:r>
                      <a:endParaRPr kumimoji="0" lang="zh-CN" altLang="en-US" sz="2800" b="0" i="0" u="none" strike="noStrike" cap="none" normalizeH="0" baseline="0" smtClean="0">
                        <a:ln>
                          <a:noFill/>
                        </a:ln>
                        <a:solidFill>
                          <a:srgbClr val="FF0000"/>
                        </a:solidFill>
                        <a:effectLst/>
                        <a:latin typeface="Georgia" panose="02040502050405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0" lang="en-US" sz="2800" b="0" i="0" u="none" strike="noStrike" cap="none" normalizeH="0" baseline="0" dirty="0" smtClean="0">
                          <a:ln>
                            <a:noFill/>
                          </a:ln>
                          <a:solidFill>
                            <a:srgbClr val="FF0000"/>
                          </a:solidFill>
                          <a:effectLst/>
                          <a:latin typeface="Georgia" panose="02040502050405020303" pitchFamily="18" charset="0"/>
                          <a:ea typeface="宋体" panose="02010600030101010101" pitchFamily="2" charset="-122"/>
                        </a:rPr>
                        <a:t>…</a:t>
                      </a:r>
                      <a:endParaRPr kumimoji="0" lang="zh-CN" altLang="en-US" sz="2800" b="0" i="0" u="none" strike="noStrike" cap="none" normalizeH="0" baseline="0" dirty="0" smtClean="0">
                        <a:ln>
                          <a:noFill/>
                        </a:ln>
                        <a:solidFill>
                          <a:srgbClr val="FF0000"/>
                        </a:solidFill>
                        <a:effectLst/>
                        <a:latin typeface="Georgia" panose="02040502050405020303"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57" name="Text Box 46"/>
          <p:cNvSpPr>
            <a:spLocks noChangeArrowheads="1"/>
          </p:cNvSpPr>
          <p:nvPr/>
        </p:nvSpPr>
        <p:spPr bwMode="auto">
          <a:xfrm>
            <a:off x="5786438" y="1071563"/>
            <a:ext cx="735012" cy="396875"/>
          </a:xfrm>
          <a:prstGeom prst="rect">
            <a:avLst/>
          </a:prstGeom>
          <a:noFill/>
          <a:ln w="9525">
            <a:noFill/>
            <a:miter lim="800000"/>
          </a:ln>
        </p:spPr>
        <p:txBody>
          <a:bodyPr wrap="none">
            <a:spAutoFit/>
          </a:bodyPr>
          <a:lstStyle/>
          <a:p>
            <a:pPr algn="ctr"/>
            <a:r>
              <a:rPr lang="en-US" altLang="zh-CN" i="1">
                <a:sym typeface="Perpetua" panose="02020502060401020303" pitchFamily="18" charset="0"/>
              </a:rPr>
              <a:t>word</a:t>
            </a:r>
            <a:endParaRPr lang="zh-CN" altLang="en-US"/>
          </a:p>
        </p:txBody>
      </p:sp>
      <p:sp>
        <p:nvSpPr>
          <p:cNvPr id="34858" name="Text Box 47"/>
          <p:cNvSpPr>
            <a:spLocks noChangeArrowheads="1"/>
          </p:cNvSpPr>
          <p:nvPr/>
        </p:nvSpPr>
        <p:spPr bwMode="auto">
          <a:xfrm>
            <a:off x="6858000" y="1071563"/>
            <a:ext cx="620713" cy="369887"/>
          </a:xfrm>
          <a:prstGeom prst="rect">
            <a:avLst/>
          </a:prstGeom>
          <a:noFill/>
          <a:ln w="9525">
            <a:noFill/>
            <a:miter lim="800000"/>
          </a:ln>
        </p:spPr>
        <p:txBody>
          <a:bodyPr wrap="none">
            <a:spAutoFit/>
          </a:bodyPr>
          <a:lstStyle/>
          <a:p>
            <a:pPr algn="ctr"/>
            <a:r>
              <a:rPr lang="en-US" altLang="zh-CN" b="1" i="1">
                <a:solidFill>
                  <a:srgbClr val="FF0000"/>
                </a:solidFill>
                <a:sym typeface="Perpetua" panose="02020502060401020303" pitchFamily="18" charset="0"/>
              </a:rPr>
              <a:t>freq</a:t>
            </a:r>
            <a:endParaRPr lang="zh-CN" altLang="en-US" b="1">
              <a:solidFill>
                <a:srgbClr val="FF0000"/>
              </a:solidFill>
            </a:endParaRPr>
          </a:p>
        </p:txBody>
      </p:sp>
      <p:sp>
        <p:nvSpPr>
          <p:cNvPr id="34859" name="Rectangle 3"/>
          <p:cNvSpPr>
            <a:spLocks noChangeArrowheads="1"/>
          </p:cNvSpPr>
          <p:nvPr/>
        </p:nvSpPr>
        <p:spPr bwMode="auto">
          <a:xfrm>
            <a:off x="228600" y="1752600"/>
            <a:ext cx="4114800" cy="2667000"/>
          </a:xfrm>
          <a:prstGeom prst="rect">
            <a:avLst/>
          </a:prstGeom>
          <a:solidFill>
            <a:srgbClr val="CCFFFF"/>
          </a:solidFill>
          <a:ln w="28575">
            <a:solidFill>
              <a:srgbClr val="3366FF"/>
            </a:solidFill>
            <a:miter lim="800000"/>
          </a:ln>
        </p:spPr>
        <p:txBody>
          <a:bodyPr/>
          <a:lstStyle/>
          <a:p>
            <a:pPr marL="342900" indent="-342900">
              <a:lnSpc>
                <a:spcPct val="80000"/>
              </a:lnSpc>
              <a:spcBef>
                <a:spcPct val="20000"/>
              </a:spcBef>
            </a:pPr>
            <a:r>
              <a:rPr lang="en-US" altLang="zh-CN" sz="1000">
                <a:solidFill>
                  <a:srgbClr val="336699"/>
                </a:solidFill>
                <a:sym typeface="Perpetua" panose="02020502060401020303" pitchFamily="18" charset="0"/>
              </a:rPr>
              <a:t>xxxxxxxxxxxxxxxxxxx</a:t>
            </a:r>
            <a:r>
              <a:rPr lang="en-US" altLang="zh-CN" sz="900">
                <a:solidFill>
                  <a:srgbClr val="336699"/>
                </a:solidFill>
                <a:sym typeface="Perpetua" panose="02020502060401020303" pitchFamily="18" charset="0"/>
              </a:rPr>
              <a:t> </a:t>
            </a:r>
            <a:r>
              <a:rPr lang="en-US" altLang="zh-CN" sz="1000">
                <a:solidFill>
                  <a:schemeClr val="tx2"/>
                </a:solidFill>
                <a:sym typeface="Perpetua" panose="02020502060401020303" pitchFamily="18" charset="0"/>
              </a:rPr>
              <a:t>GRAIN</a:t>
            </a:r>
            <a:r>
              <a:rPr lang="en-US" altLang="zh-CN" sz="900">
                <a:solidFill>
                  <a:schemeClr val="tx2"/>
                </a:solidFill>
                <a:sym typeface="Perpetua" panose="02020502060401020303" pitchFamily="18" charset="0"/>
              </a:rPr>
              <a:t>/</a:t>
            </a:r>
            <a:r>
              <a:rPr lang="en-US" altLang="zh-CN" sz="1000">
                <a:solidFill>
                  <a:schemeClr val="tx2"/>
                </a:solidFill>
                <a:sym typeface="Perpetua" panose="02020502060401020303" pitchFamily="18" charset="0"/>
              </a:rPr>
              <a:t>OILSEED</a:t>
            </a:r>
            <a:r>
              <a:rPr lang="en-US" altLang="zh-CN" sz="1000">
                <a:solidFill>
                  <a:srgbClr val="336699"/>
                </a:solidFill>
                <a:sym typeface="Perpetua" panose="02020502060401020303" pitchFamily="18" charset="0"/>
              </a:rPr>
              <a:t> </a:t>
            </a:r>
            <a:r>
              <a:rPr lang="en-US" altLang="zh-CN" sz="900">
                <a:solidFill>
                  <a:srgbClr val="336699"/>
                </a:solidFill>
                <a:sym typeface="Perpetua" panose="02020502060401020303" pitchFamily="18" charset="0"/>
              </a:rPr>
              <a:t>xxxxxxxxxxxxx</a:t>
            </a:r>
            <a:endParaRPr lang="zh-CN" altLang="en-US" sz="900">
              <a:solidFill>
                <a:srgbClr val="336699"/>
              </a:solidFill>
              <a:sym typeface="Perpetua" panose="02020502060401020303" pitchFamily="18" charset="0"/>
            </a:endParaRPr>
          </a:p>
          <a:p>
            <a:pPr marL="342900" indent="-342900">
              <a:lnSpc>
                <a:spcPct val="80000"/>
              </a:lnSpc>
              <a:spcBef>
                <a:spcPct val="20000"/>
              </a:spcBef>
            </a:pPr>
            <a:r>
              <a:rPr lang="en-US" altLang="zh-CN" sz="900">
                <a:solidFill>
                  <a:srgbClr val="336699"/>
                </a:solidFill>
                <a:sym typeface="Perpetua" panose="02020502060401020303" pitchFamily="18" charset="0"/>
              </a:rPr>
              <a:t>xxxxxxxxxxxxxxxxxxxxxxx</a:t>
            </a:r>
            <a:endParaRPr lang="zh-CN" altLang="en-US" sz="900">
              <a:solidFill>
                <a:srgbClr val="336699"/>
              </a:solidFill>
              <a:sym typeface="Perpetua" panose="02020502060401020303" pitchFamily="18" charset="0"/>
            </a:endParaRPr>
          </a:p>
          <a:p>
            <a:pPr marL="342900" indent="-342900">
              <a:lnSpc>
                <a:spcPct val="80000"/>
              </a:lnSpc>
              <a:spcBef>
                <a:spcPct val="20000"/>
              </a:spcBef>
            </a:pPr>
            <a:r>
              <a:rPr lang="en-US" altLang="zh-CN" sz="1000">
                <a:solidFill>
                  <a:srgbClr val="336699"/>
                </a:solidFill>
                <a:sym typeface="Perpetua" panose="02020502060401020303" pitchFamily="18" charset="0"/>
              </a:rPr>
              <a:t>xxxxxxxxx</a:t>
            </a:r>
            <a:r>
              <a:rPr lang="en-US" altLang="zh-CN" sz="900">
                <a:solidFill>
                  <a:schemeClr val="tx2"/>
                </a:solidFill>
                <a:sym typeface="Perpetua" panose="02020502060401020303" pitchFamily="18" charset="0"/>
              </a:rPr>
              <a:t> </a:t>
            </a:r>
            <a:r>
              <a:rPr lang="en-US" altLang="zh-CN" sz="1000">
                <a:solidFill>
                  <a:schemeClr val="tx2"/>
                </a:solidFill>
                <a:sym typeface="Perpetua" panose="02020502060401020303" pitchFamily="18" charset="0"/>
              </a:rPr>
              <a:t>grain</a:t>
            </a:r>
            <a:r>
              <a:rPr lang="en-US" altLang="zh-CN" sz="900">
                <a:solidFill>
                  <a:srgbClr val="336699"/>
                </a:solidFill>
                <a:sym typeface="Perpetua" panose="02020502060401020303" pitchFamily="18" charset="0"/>
              </a:rPr>
              <a:t> xxxxxxxxxxxxxxxxxxxxxxxxxxxxxxxx </a:t>
            </a:r>
            <a:r>
              <a:rPr lang="en-US" altLang="zh-CN" sz="1000">
                <a:solidFill>
                  <a:schemeClr val="tx2"/>
                </a:solidFill>
                <a:sym typeface="Perpetua" panose="02020502060401020303" pitchFamily="18" charset="0"/>
              </a:rPr>
              <a:t>grains</a:t>
            </a:r>
            <a:r>
              <a:rPr lang="en-US" altLang="zh-CN" sz="900">
                <a:solidFill>
                  <a:schemeClr val="tx2"/>
                </a:solidFill>
                <a:sym typeface="Perpetua" panose="02020502060401020303" pitchFamily="18" charset="0"/>
              </a:rPr>
              <a:t>, </a:t>
            </a:r>
            <a:r>
              <a:rPr lang="en-US" altLang="zh-CN" sz="1000">
                <a:solidFill>
                  <a:schemeClr val="tx2"/>
                </a:solidFill>
                <a:sym typeface="Perpetua" panose="02020502060401020303" pitchFamily="18" charset="0"/>
              </a:rPr>
              <a:t>oilseeds</a:t>
            </a:r>
            <a:r>
              <a:rPr lang="en-US" altLang="zh-CN" sz="900">
                <a:solidFill>
                  <a:srgbClr val="336699"/>
                </a:solidFill>
                <a:sym typeface="Perpetua" panose="02020502060401020303" pitchFamily="18" charset="0"/>
              </a:rPr>
              <a:t> xxxxxxxxxx xxxxxxxxxxxxxxxxxxxxxxxxxxx </a:t>
            </a:r>
            <a:r>
              <a:rPr lang="en-US" altLang="zh-CN" sz="1000">
                <a:sym typeface="Perpetua" panose="02020502060401020303" pitchFamily="18" charset="0"/>
              </a:rPr>
              <a:t>tonnes</a:t>
            </a:r>
            <a:r>
              <a:rPr lang="en-US" altLang="zh-CN" sz="900">
                <a:solidFill>
                  <a:srgbClr val="336699"/>
                </a:solidFill>
                <a:sym typeface="Perpetua" panose="02020502060401020303" pitchFamily="18" charset="0"/>
              </a:rPr>
              <a:t>, xxxxxxxxxxxxxxxxx </a:t>
            </a:r>
            <a:r>
              <a:rPr lang="en-US" altLang="zh-CN" sz="1000">
                <a:sym typeface="Perpetua" panose="02020502060401020303" pitchFamily="18" charset="0"/>
              </a:rPr>
              <a:t>shipments</a:t>
            </a:r>
            <a:r>
              <a:rPr lang="en-US" altLang="zh-CN" sz="900">
                <a:solidFill>
                  <a:srgbClr val="336699"/>
                </a:solidFill>
                <a:sym typeface="Perpetua" panose="02020502060401020303" pitchFamily="18" charset="0"/>
              </a:rPr>
              <a:t> xxxxxxxxxxxx </a:t>
            </a:r>
            <a:r>
              <a:rPr lang="en-US" altLang="zh-CN" sz="1000">
                <a:sym typeface="Perpetua" panose="02020502060401020303" pitchFamily="18" charset="0"/>
              </a:rPr>
              <a:t>total</a:t>
            </a:r>
            <a:r>
              <a:rPr lang="en-US" altLang="zh-CN" sz="900">
                <a:solidFill>
                  <a:srgbClr val="336699"/>
                </a:solidFill>
                <a:sym typeface="Perpetua" panose="02020502060401020303" pitchFamily="18" charset="0"/>
              </a:rPr>
              <a:t> xxxxxxxxx </a:t>
            </a:r>
            <a:r>
              <a:rPr lang="en-US" altLang="zh-CN" sz="1000">
                <a:solidFill>
                  <a:schemeClr val="tx2"/>
                </a:solidFill>
                <a:sym typeface="Perpetua" panose="02020502060401020303" pitchFamily="18" charset="0"/>
              </a:rPr>
              <a:t>total</a:t>
            </a:r>
            <a:r>
              <a:rPr lang="en-US" altLang="zh-CN" sz="900">
                <a:solidFill>
                  <a:srgbClr val="336699"/>
                </a:solidFill>
                <a:sym typeface="Perpetua" panose="02020502060401020303" pitchFamily="18" charset="0"/>
              </a:rPr>
              <a:t> xxxxxxxx  xxxxxxxxxxxxxxxxxxxx:</a:t>
            </a:r>
            <a:endParaRPr lang="zh-CN" altLang="en-US" sz="900">
              <a:solidFill>
                <a:srgbClr val="336699"/>
              </a:solidFill>
              <a:sym typeface="Perpetua" panose="02020502060401020303" pitchFamily="18" charset="0"/>
            </a:endParaRPr>
          </a:p>
          <a:p>
            <a:pPr marL="342900" indent="-342900">
              <a:lnSpc>
                <a:spcPct val="80000"/>
              </a:lnSpc>
              <a:spcBef>
                <a:spcPct val="20000"/>
              </a:spcBef>
              <a:buFont typeface="Arial" panose="020B0604020202020204" pitchFamily="34" charset="0"/>
              <a:buChar char="•"/>
            </a:pPr>
            <a:r>
              <a:rPr lang="en-US" altLang="zh-CN" sz="900">
                <a:solidFill>
                  <a:srgbClr val="336699"/>
                </a:solidFill>
                <a:sym typeface="Perpetua" panose="02020502060401020303" pitchFamily="18" charset="0"/>
              </a:rPr>
              <a:t> Xxxxx </a:t>
            </a:r>
            <a:r>
              <a:rPr lang="en-US" altLang="zh-CN" sz="900">
                <a:sym typeface="Perpetua" panose="02020502060401020303" pitchFamily="18" charset="0"/>
              </a:rPr>
              <a:t>wheat</a:t>
            </a:r>
            <a:r>
              <a:rPr lang="en-US" altLang="zh-CN" sz="900">
                <a:solidFill>
                  <a:srgbClr val="336699"/>
                </a:solidFill>
                <a:sym typeface="Perpetua" panose="02020502060401020303" pitchFamily="18" charset="0"/>
              </a:rPr>
              <a:t> xxxxxxxxxxxxxxxxxxxxxxxxxxxxxxxx, </a:t>
            </a:r>
            <a:r>
              <a:rPr lang="en-US" altLang="zh-CN" sz="1000">
                <a:sym typeface="Perpetua" panose="02020502060401020303" pitchFamily="18" charset="0"/>
              </a:rPr>
              <a:t>total</a:t>
            </a:r>
            <a:r>
              <a:rPr lang="en-US" altLang="zh-CN" sz="900">
                <a:solidFill>
                  <a:srgbClr val="336699"/>
                </a:solidFill>
                <a:sym typeface="Perpetua" panose="02020502060401020303" pitchFamily="18" charset="0"/>
              </a:rPr>
              <a:t> xxxxxxxxxxxxxxxx</a:t>
            </a:r>
            <a:endParaRPr lang="zh-CN" altLang="en-US" sz="900">
              <a:solidFill>
                <a:srgbClr val="336699"/>
              </a:solidFill>
              <a:sym typeface="Perpetua" panose="02020502060401020303" pitchFamily="18" charset="0"/>
            </a:endParaRPr>
          </a:p>
          <a:p>
            <a:pPr marL="342900" indent="-342900">
              <a:lnSpc>
                <a:spcPct val="80000"/>
              </a:lnSpc>
              <a:spcBef>
                <a:spcPct val="20000"/>
              </a:spcBef>
              <a:buFont typeface="Arial" panose="020B0604020202020204" pitchFamily="34" charset="0"/>
              <a:buChar char="•"/>
            </a:pPr>
            <a:r>
              <a:rPr lang="en-US" altLang="zh-CN" sz="900">
                <a:solidFill>
                  <a:srgbClr val="336699"/>
                </a:solidFill>
                <a:sym typeface="Perpetua" panose="02020502060401020303" pitchFamily="18" charset="0"/>
              </a:rPr>
              <a:t> </a:t>
            </a:r>
            <a:r>
              <a:rPr lang="en-US" altLang="zh-CN" sz="1000">
                <a:sym typeface="Perpetua" panose="02020502060401020303" pitchFamily="18" charset="0"/>
              </a:rPr>
              <a:t>Maize</a:t>
            </a:r>
            <a:r>
              <a:rPr lang="en-US" altLang="zh-CN" sz="900">
                <a:solidFill>
                  <a:srgbClr val="336699"/>
                </a:solidFill>
                <a:sym typeface="Perpetua" panose="02020502060401020303" pitchFamily="18" charset="0"/>
              </a:rPr>
              <a:t> xxxxxxxxxxxxxxxxx</a:t>
            </a:r>
            <a:endParaRPr lang="zh-CN" altLang="en-US" sz="900">
              <a:solidFill>
                <a:srgbClr val="336699"/>
              </a:solidFill>
              <a:sym typeface="Perpetua" panose="02020502060401020303" pitchFamily="18" charset="0"/>
            </a:endParaRPr>
          </a:p>
          <a:p>
            <a:pPr marL="342900" indent="-342900">
              <a:lnSpc>
                <a:spcPct val="80000"/>
              </a:lnSpc>
              <a:spcBef>
                <a:spcPct val="20000"/>
              </a:spcBef>
              <a:buFont typeface="Arial" panose="020B0604020202020204" pitchFamily="34" charset="0"/>
              <a:buChar char="•"/>
            </a:pPr>
            <a:r>
              <a:rPr lang="en-US" altLang="zh-CN" sz="900">
                <a:solidFill>
                  <a:srgbClr val="336699"/>
                </a:solidFill>
                <a:sym typeface="Perpetua" panose="02020502060401020303" pitchFamily="18" charset="0"/>
              </a:rPr>
              <a:t> </a:t>
            </a:r>
            <a:r>
              <a:rPr lang="en-US" altLang="zh-CN" sz="1000">
                <a:sym typeface="Perpetua" panose="02020502060401020303" pitchFamily="18" charset="0"/>
              </a:rPr>
              <a:t>Sorghum</a:t>
            </a:r>
            <a:r>
              <a:rPr lang="en-US" altLang="zh-CN" sz="900">
                <a:solidFill>
                  <a:srgbClr val="336699"/>
                </a:solidFill>
                <a:sym typeface="Perpetua" panose="02020502060401020303" pitchFamily="18" charset="0"/>
              </a:rPr>
              <a:t> xxxxxxxxxx</a:t>
            </a:r>
            <a:endParaRPr lang="zh-CN" altLang="en-US" sz="900">
              <a:solidFill>
                <a:srgbClr val="336699"/>
              </a:solidFill>
              <a:sym typeface="Perpetua" panose="02020502060401020303" pitchFamily="18" charset="0"/>
            </a:endParaRPr>
          </a:p>
          <a:p>
            <a:pPr marL="342900" indent="-342900">
              <a:lnSpc>
                <a:spcPct val="80000"/>
              </a:lnSpc>
              <a:spcBef>
                <a:spcPct val="20000"/>
              </a:spcBef>
              <a:buFont typeface="Arial" panose="020B0604020202020204" pitchFamily="34" charset="0"/>
              <a:buChar char="•"/>
            </a:pPr>
            <a:r>
              <a:rPr lang="en-US" altLang="zh-CN" sz="900">
                <a:solidFill>
                  <a:srgbClr val="336699"/>
                </a:solidFill>
                <a:sym typeface="Perpetua" panose="02020502060401020303" pitchFamily="18" charset="0"/>
              </a:rPr>
              <a:t> </a:t>
            </a:r>
            <a:r>
              <a:rPr lang="en-US" altLang="zh-CN" sz="1000">
                <a:sym typeface="Perpetua" panose="02020502060401020303" pitchFamily="18" charset="0"/>
              </a:rPr>
              <a:t>Oilseed</a:t>
            </a:r>
            <a:r>
              <a:rPr lang="en-US" altLang="zh-CN" sz="900">
                <a:solidFill>
                  <a:srgbClr val="336699"/>
                </a:solidFill>
                <a:sym typeface="Perpetua" panose="02020502060401020303" pitchFamily="18" charset="0"/>
              </a:rPr>
              <a:t> xxxxxxxxxxxxxxxxxxxxx</a:t>
            </a:r>
            <a:endParaRPr lang="zh-CN" altLang="en-US" sz="900">
              <a:solidFill>
                <a:srgbClr val="336699"/>
              </a:solidFill>
              <a:sym typeface="Perpetua" panose="02020502060401020303" pitchFamily="18" charset="0"/>
            </a:endParaRPr>
          </a:p>
          <a:p>
            <a:pPr marL="342900" indent="-342900">
              <a:lnSpc>
                <a:spcPct val="80000"/>
              </a:lnSpc>
              <a:spcBef>
                <a:spcPct val="20000"/>
              </a:spcBef>
              <a:buFont typeface="Arial" panose="020B0604020202020204" pitchFamily="34" charset="0"/>
              <a:buChar char="•"/>
            </a:pPr>
            <a:r>
              <a:rPr lang="en-US" altLang="zh-CN" sz="900">
                <a:solidFill>
                  <a:srgbClr val="336699"/>
                </a:solidFill>
                <a:sym typeface="Perpetua" panose="02020502060401020303" pitchFamily="18" charset="0"/>
              </a:rPr>
              <a:t> </a:t>
            </a:r>
            <a:r>
              <a:rPr lang="en-US" altLang="zh-CN" sz="1000">
                <a:sym typeface="Perpetua" panose="02020502060401020303" pitchFamily="18" charset="0"/>
              </a:rPr>
              <a:t>Sunflowerseed</a:t>
            </a:r>
            <a:r>
              <a:rPr lang="en-US" altLang="zh-CN" sz="900">
                <a:solidFill>
                  <a:srgbClr val="336699"/>
                </a:solidFill>
                <a:sym typeface="Perpetua" panose="02020502060401020303" pitchFamily="18" charset="0"/>
              </a:rPr>
              <a:t> xxxxxxxxxxxxxx</a:t>
            </a:r>
            <a:endParaRPr lang="zh-CN" altLang="en-US" sz="900">
              <a:solidFill>
                <a:srgbClr val="336699"/>
              </a:solidFill>
              <a:sym typeface="Perpetua" panose="02020502060401020303" pitchFamily="18" charset="0"/>
            </a:endParaRPr>
          </a:p>
          <a:p>
            <a:pPr marL="342900" indent="-342900">
              <a:lnSpc>
                <a:spcPct val="80000"/>
              </a:lnSpc>
              <a:spcBef>
                <a:spcPct val="20000"/>
              </a:spcBef>
              <a:buFont typeface="Arial" panose="020B0604020202020204" pitchFamily="34" charset="0"/>
              <a:buChar char="•"/>
            </a:pPr>
            <a:r>
              <a:rPr lang="en-US" altLang="zh-CN" sz="900">
                <a:solidFill>
                  <a:srgbClr val="336699"/>
                </a:solidFill>
                <a:sym typeface="Perpetua" panose="02020502060401020303" pitchFamily="18" charset="0"/>
              </a:rPr>
              <a:t> </a:t>
            </a:r>
            <a:r>
              <a:rPr lang="en-US" altLang="zh-CN" sz="1000">
                <a:sym typeface="Perpetua" panose="02020502060401020303" pitchFamily="18" charset="0"/>
              </a:rPr>
              <a:t>Soybean</a:t>
            </a:r>
            <a:r>
              <a:rPr lang="en-US" altLang="zh-CN" sz="900">
                <a:solidFill>
                  <a:srgbClr val="336699"/>
                </a:solidFill>
                <a:sym typeface="Perpetua" panose="02020502060401020303" pitchFamily="18" charset="0"/>
              </a:rPr>
              <a:t> xxxxxxxxxxxxxxxxxxxxxx</a:t>
            </a:r>
            <a:endParaRPr lang="zh-CN" altLang="en-US" sz="900">
              <a:solidFill>
                <a:srgbClr val="336699"/>
              </a:solidFill>
              <a:sym typeface="Perpetua" panose="02020502060401020303" pitchFamily="18" charset="0"/>
            </a:endParaRPr>
          </a:p>
          <a:p>
            <a:pPr marL="342900" indent="-342900">
              <a:lnSpc>
                <a:spcPct val="80000"/>
              </a:lnSpc>
              <a:spcBef>
                <a:spcPct val="20000"/>
              </a:spcBef>
            </a:pPr>
            <a:r>
              <a:rPr lang="en-US" altLang="zh-CN" sz="900">
                <a:solidFill>
                  <a:srgbClr val="336699"/>
                </a:solidFill>
                <a:sym typeface="Perpetua" panose="02020502060401020303" pitchFamily="18" charset="0"/>
              </a:rPr>
              <a:t>xxxxxxxxxxxxxxxxxxxxxxxxxxxxxxxxxxxxxxxxxxxxxxxxxxx....</a:t>
            </a:r>
            <a:r>
              <a:rPr lang="en-US" altLang="zh-CN" sz="700">
                <a:solidFill>
                  <a:srgbClr val="336699"/>
                </a:solidFill>
                <a:sym typeface="Perpetua" panose="02020502060401020303" pitchFamily="18" charset="0"/>
              </a:rPr>
              <a:t> </a:t>
            </a:r>
            <a:endParaRPr lang="en-US" altLang="zh-CN"/>
          </a:p>
        </p:txBody>
      </p:sp>
      <p:sp>
        <p:nvSpPr>
          <p:cNvPr id="34860" name="Line 45"/>
          <p:cNvSpPr>
            <a:spLocks noChangeShapeType="1"/>
          </p:cNvSpPr>
          <p:nvPr/>
        </p:nvSpPr>
        <p:spPr bwMode="auto">
          <a:xfrm>
            <a:off x="4427538" y="3213100"/>
            <a:ext cx="762000" cy="0"/>
          </a:xfrm>
          <a:prstGeom prst="line">
            <a:avLst/>
          </a:prstGeom>
          <a:noFill/>
          <a:ln w="76200">
            <a:solidFill>
              <a:schemeClr val="tx1"/>
            </a:solidFill>
            <a:round/>
            <a:tailEnd type="triangle" w="med" len="med"/>
          </a:ln>
        </p:spPr>
        <p:txBody>
          <a:bodyPr>
            <a:spAutoFit/>
          </a:bodyPr>
          <a:lstStyle/>
          <a:p>
            <a:endParaRPr lang="zh-CN" altLang="en-US"/>
          </a:p>
        </p:txBody>
      </p:sp>
      <p:sp>
        <p:nvSpPr>
          <p:cNvPr id="34861" name="Text Box 47"/>
          <p:cNvSpPr>
            <a:spLocks noChangeArrowheads="1"/>
          </p:cNvSpPr>
          <p:nvPr/>
        </p:nvSpPr>
        <p:spPr bwMode="auto">
          <a:xfrm>
            <a:off x="7643813" y="928688"/>
            <a:ext cx="1184275" cy="646112"/>
          </a:xfrm>
          <a:prstGeom prst="rect">
            <a:avLst/>
          </a:prstGeom>
          <a:noFill/>
          <a:ln w="9525">
            <a:noFill/>
            <a:miter lim="800000"/>
          </a:ln>
        </p:spPr>
        <p:txBody>
          <a:bodyPr wrap="none">
            <a:spAutoFit/>
          </a:bodyPr>
          <a:lstStyle/>
          <a:p>
            <a:pPr algn="ctr"/>
            <a:r>
              <a:rPr lang="en-US" altLang="zh-CN" b="1" i="1">
                <a:solidFill>
                  <a:srgbClr val="FF0000"/>
                </a:solidFill>
                <a:sym typeface="Perpetua" panose="02020502060401020303" pitchFamily="18" charset="0"/>
              </a:rPr>
              <a:t>Other</a:t>
            </a:r>
            <a:endParaRPr lang="en-US" altLang="zh-CN" b="1" i="1">
              <a:solidFill>
                <a:srgbClr val="FF0000"/>
              </a:solidFill>
              <a:sym typeface="Perpetua" panose="02020502060401020303" pitchFamily="18" charset="0"/>
            </a:endParaRPr>
          </a:p>
          <a:p>
            <a:pPr algn="ctr"/>
            <a:r>
              <a:rPr lang="en-US" altLang="zh-CN" b="1" i="1">
                <a:solidFill>
                  <a:srgbClr val="FF0000"/>
                </a:solidFill>
                <a:sym typeface="Perpetua" panose="02020502060401020303" pitchFamily="18" charset="0"/>
              </a:rPr>
              <a:t>statistics</a:t>
            </a:r>
            <a:endParaRPr lang="zh-CN" altLang="en-US" b="1">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idx="4294967295"/>
          </p:nvPr>
        </p:nvSpPr>
        <p:spPr/>
        <p:txBody>
          <a:bodyPr/>
          <a:lstStyle/>
          <a:p>
            <a:pPr eaLnBrk="1" hangingPunct="1"/>
            <a:r>
              <a:rPr lang="zh-CN" altLang="en-US" sz="3600" smtClean="0"/>
              <a:t>向量空间模型</a:t>
            </a:r>
            <a:endParaRPr lang="zh-CN" altLang="en-US" sz="3600" smtClean="0"/>
          </a:p>
        </p:txBody>
      </p:sp>
      <p:sp>
        <p:nvSpPr>
          <p:cNvPr id="22531" name="Rectangle 3"/>
          <p:cNvSpPr>
            <a:spLocks noGrp="1" noChangeArrowheads="1"/>
          </p:cNvSpPr>
          <p:nvPr>
            <p:ph type="body" sz="half" idx="4294967295"/>
          </p:nvPr>
        </p:nvSpPr>
        <p:spPr>
          <a:xfrm>
            <a:off x="395288" y="1341438"/>
            <a:ext cx="8218487" cy="4781550"/>
          </a:xfrm>
        </p:spPr>
        <p:txBody>
          <a:bodyPr/>
          <a:lstStyle/>
          <a:p>
            <a:pPr eaLnBrk="1" hangingPunct="1"/>
            <a:r>
              <a:rPr lang="zh-CN" altLang="en-US" sz="2800" smtClean="0"/>
              <a:t>文档</a:t>
            </a:r>
            <a:r>
              <a:rPr lang="en-US" altLang="zh-CN" sz="2800" smtClean="0"/>
              <a:t>-</a:t>
            </a:r>
            <a:r>
              <a:rPr lang="zh-CN" altLang="en-US" sz="2800" smtClean="0"/>
              <a:t>词条矩阵 </a:t>
            </a:r>
            <a:r>
              <a:rPr lang="en-US" altLang="zh-CN" sz="2800" smtClean="0"/>
              <a:t>A=(a</a:t>
            </a:r>
            <a:r>
              <a:rPr lang="en-US" altLang="zh-CN" sz="2800" baseline="-25000" smtClean="0"/>
              <a:t>ik</a:t>
            </a:r>
            <a:r>
              <a:rPr lang="en-US" altLang="zh-CN" sz="2800" smtClean="0"/>
              <a:t>)</a:t>
            </a:r>
            <a:endParaRPr lang="zh-CN" altLang="en-US" sz="2800" smtClean="0"/>
          </a:p>
          <a:p>
            <a:pPr lvl="1" eaLnBrk="1" hangingPunct="1"/>
            <a:r>
              <a:rPr lang="zh-CN" altLang="en-US" sz="2400" smtClean="0"/>
              <a:t>每个文档表示为由词构成的列向量</a:t>
            </a:r>
            <a:endParaRPr lang="en-US" altLang="zh-CN" sz="2400" smtClean="0"/>
          </a:p>
          <a:p>
            <a:pPr lvl="1" eaLnBrk="1" hangingPunct="1"/>
            <a:r>
              <a:rPr lang="en-US" altLang="zh-CN" sz="2400" i="1" smtClean="0"/>
              <a:t>a</a:t>
            </a:r>
            <a:r>
              <a:rPr lang="en-US" altLang="zh-CN" sz="2400" i="1" baseline="-25000" smtClean="0"/>
              <a:t>ik</a:t>
            </a:r>
            <a:r>
              <a:rPr lang="zh-CN" altLang="en-US" sz="2400" smtClean="0"/>
              <a:t> 表示词</a:t>
            </a:r>
            <a:r>
              <a:rPr lang="en-US" sz="2400" smtClean="0"/>
              <a:t> </a:t>
            </a:r>
            <a:r>
              <a:rPr lang="en-US" altLang="zh-CN" sz="2400" smtClean="0"/>
              <a:t>k </a:t>
            </a:r>
            <a:r>
              <a:rPr lang="zh-CN" altLang="en-US" sz="2400" smtClean="0"/>
              <a:t>在文档 </a:t>
            </a:r>
            <a:r>
              <a:rPr lang="en-US" altLang="zh-CN" sz="2400" smtClean="0"/>
              <a:t>i </a:t>
            </a:r>
            <a:r>
              <a:rPr lang="zh-CN" altLang="en-US" sz="2400" smtClean="0"/>
              <a:t>中的权重</a:t>
            </a:r>
            <a:endParaRPr lang="en-US" altLang="zh-CN" sz="2400" smtClean="0"/>
          </a:p>
          <a:p>
            <a:pPr lvl="1" eaLnBrk="1" hangingPunct="1"/>
            <a:endParaRPr lang="en-US" smtClean="0"/>
          </a:p>
          <a:p>
            <a:pPr eaLnBrk="1" hangingPunct="1"/>
            <a:r>
              <a:rPr lang="zh-CN" altLang="en-US" sz="2800" smtClean="0"/>
              <a:t>如何计算权重</a:t>
            </a:r>
            <a:r>
              <a:rPr lang="zh-CN" altLang="en-US" sz="2800" i="1" smtClean="0"/>
              <a:t>a</a:t>
            </a:r>
            <a:r>
              <a:rPr lang="en-US" altLang="zh-CN" sz="2800" i="1" baseline="-25000" smtClean="0"/>
              <a:t>ik</a:t>
            </a:r>
            <a:r>
              <a:rPr lang="en-US" altLang="zh-CN" sz="2800" smtClean="0"/>
              <a:t>?</a:t>
            </a:r>
            <a:endParaRPr lang="zh-CN" altLang="en-US" sz="2800" smtClean="0">
              <a:solidFill>
                <a:srgbClr val="0000FF"/>
              </a:solidFill>
            </a:endParaRPr>
          </a:p>
          <a:p>
            <a:pPr lvl="1" eaLnBrk="1" hangingPunct="1"/>
            <a:r>
              <a:rPr lang="zh-CN" altLang="en-US" sz="2400" smtClean="0"/>
              <a:t>一个词条在</a:t>
            </a:r>
            <a:r>
              <a:rPr lang="zh-CN" altLang="en-US" sz="2400" smtClean="0">
                <a:solidFill>
                  <a:srgbClr val="0000FF"/>
                </a:solidFill>
              </a:rPr>
              <a:t>某个文档</a:t>
            </a:r>
            <a:r>
              <a:rPr lang="zh-CN" altLang="en-US" sz="2400" smtClean="0"/>
              <a:t>中出现的次数越多，则这个词条与此文档的类别相关性越大</a:t>
            </a:r>
            <a:endParaRPr lang="zh-CN" altLang="en-US" sz="2400" smtClean="0"/>
          </a:p>
          <a:p>
            <a:pPr lvl="1" eaLnBrk="1" hangingPunct="1"/>
            <a:r>
              <a:rPr lang="zh-CN" altLang="en-US" sz="2400" smtClean="0"/>
              <a:t>一个词条在</a:t>
            </a:r>
            <a:r>
              <a:rPr lang="zh-CN" altLang="en-US" sz="2400" smtClean="0">
                <a:solidFill>
                  <a:srgbClr val="0000FF"/>
                </a:solidFill>
              </a:rPr>
              <a:t>所有文档</a:t>
            </a:r>
            <a:r>
              <a:rPr lang="zh-CN" altLang="en-US" sz="2400" smtClean="0"/>
              <a:t>中出现的次数都很多，则这个词条对于文档的类别区分性就越低</a:t>
            </a:r>
            <a:endParaRPr lang="zh-CN" altLang="en-US" sz="2400" smtClean="0"/>
          </a:p>
        </p:txBody>
      </p:sp>
      <p:graphicFrame>
        <p:nvGraphicFramePr>
          <p:cNvPr id="1026" name="Object 5"/>
          <p:cNvGraphicFramePr>
            <a:graphicFrameLocks noChangeAspect="1"/>
          </p:cNvGraphicFramePr>
          <p:nvPr/>
        </p:nvGraphicFramePr>
        <p:xfrm>
          <a:off x="6276975" y="1125538"/>
          <a:ext cx="2835275" cy="1566862"/>
        </p:xfrm>
        <a:graphic>
          <a:graphicData uri="http://schemas.openxmlformats.org/presentationml/2006/ole">
            <mc:AlternateContent xmlns:mc="http://schemas.openxmlformats.org/markup-compatibility/2006">
              <mc:Choice xmlns:v="urn:schemas-microsoft-com:vml" Requires="v">
                <p:oleObj spid="_x0000_s1025" name="公式" r:id="rId1" imgW="40843200" imgH="22555200" progId="Equation.3">
                  <p:embed/>
                </p:oleObj>
              </mc:Choice>
              <mc:Fallback>
                <p:oleObj name="公式" r:id="rId1" imgW="40843200" imgH="22555200" progId="Equation.3">
                  <p:embed/>
                  <p:pic>
                    <p:nvPicPr>
                      <p:cNvPr id="0" name="Object 5"/>
                      <p:cNvPicPr>
                        <a:picLocks noChangeAspect="1"/>
                      </p:cNvPicPr>
                      <p:nvPr/>
                    </p:nvPicPr>
                    <p:blipFill>
                      <a:blip r:embed="rId2"/>
                      <a:stretch>
                        <a:fillRect/>
                      </a:stretch>
                    </p:blipFill>
                    <p:spPr>
                      <a:xfrm>
                        <a:off x="6276975" y="1125538"/>
                        <a:ext cx="2835275" cy="1566862"/>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p:txBody>
          <a:bodyPr/>
          <a:lstStyle/>
          <a:p>
            <a:pPr eaLnBrk="1" hangingPunct="1"/>
            <a:r>
              <a:rPr lang="zh-CN" altLang="en-US" sz="3600" smtClean="0"/>
              <a:t>几个符号</a:t>
            </a:r>
            <a:endParaRPr lang="zh-CN" altLang="en-US" sz="3600" smtClean="0"/>
          </a:p>
        </p:txBody>
      </p:sp>
      <p:sp>
        <p:nvSpPr>
          <p:cNvPr id="35843" name="Rectangle 3"/>
          <p:cNvSpPr>
            <a:spLocks noGrp="1" noChangeArrowheads="1"/>
          </p:cNvSpPr>
          <p:nvPr>
            <p:ph type="body" idx="4294967295"/>
          </p:nvPr>
        </p:nvSpPr>
        <p:spPr/>
        <p:txBody>
          <a:bodyPr/>
          <a:lstStyle/>
          <a:p>
            <a:pPr eaLnBrk="1" hangingPunct="1"/>
            <a:r>
              <a:rPr lang="zh-CN" altLang="en-US" i="1" smtClean="0"/>
              <a:t>f</a:t>
            </a:r>
            <a:r>
              <a:rPr lang="en-US" altLang="zh-CN" i="1" baseline="-25000" smtClean="0"/>
              <a:t>ik</a:t>
            </a:r>
            <a:r>
              <a:rPr lang="zh-CN" altLang="en-US" smtClean="0"/>
              <a:t> 词条 </a:t>
            </a:r>
            <a:r>
              <a:rPr lang="en-US" altLang="zh-CN" smtClean="0"/>
              <a:t>k </a:t>
            </a:r>
            <a:r>
              <a:rPr lang="zh-CN" altLang="en-US" smtClean="0"/>
              <a:t>在文档</a:t>
            </a:r>
            <a:r>
              <a:rPr lang="en-US" altLang="zh-CN" smtClean="0"/>
              <a:t>i</a:t>
            </a:r>
            <a:r>
              <a:rPr lang="zh-CN" altLang="en-US" smtClean="0"/>
              <a:t>中的出现次数</a:t>
            </a:r>
            <a:endParaRPr lang="en-US" smtClean="0">
              <a:solidFill>
                <a:srgbClr val="0000FF"/>
              </a:solidFill>
            </a:endParaRPr>
          </a:p>
          <a:p>
            <a:pPr eaLnBrk="1" hangingPunct="1"/>
            <a:r>
              <a:rPr lang="zh-CN" altLang="en-US" i="1" smtClean="0"/>
              <a:t>n</a:t>
            </a:r>
            <a:r>
              <a:rPr lang="en-US" altLang="zh-CN" i="1" baseline="-25000" smtClean="0"/>
              <a:t>k</a:t>
            </a:r>
            <a:r>
              <a:rPr lang="zh-CN" altLang="en-US" smtClean="0"/>
              <a:t> 词条 </a:t>
            </a:r>
            <a:r>
              <a:rPr lang="en-US" altLang="zh-CN" smtClean="0"/>
              <a:t>k </a:t>
            </a:r>
            <a:r>
              <a:rPr lang="zh-CN" altLang="en-US" smtClean="0"/>
              <a:t>在文档集合中的出现总次数</a:t>
            </a:r>
            <a:endParaRPr lang="en-US" smtClean="0">
              <a:solidFill>
                <a:srgbClr val="0000FF"/>
              </a:solidFill>
            </a:endParaRPr>
          </a:p>
          <a:p>
            <a:pPr eaLnBrk="1" hangingPunct="1"/>
            <a:r>
              <a:rPr lang="zh-CN" altLang="en-US" smtClean="0"/>
              <a:t>N 文档集合包含的文档个数</a:t>
            </a:r>
            <a:endParaRPr lang="en-US" smtClean="0"/>
          </a:p>
          <a:p>
            <a:pPr eaLnBrk="1" hangingPunct="1"/>
            <a:r>
              <a:rPr lang="en-US" altLang="zh-CN" smtClean="0"/>
              <a:t>M </a:t>
            </a:r>
            <a:r>
              <a:rPr lang="zh-CN" altLang="en-US" smtClean="0"/>
              <a:t>预处理后文档集合包含的词条个数</a:t>
            </a:r>
            <a:endParaRPr lang="zh-CN" altLang="en-US" smtClean="0"/>
          </a:p>
          <a:p>
            <a:pPr eaLnBrk="1" hangingPunct="1"/>
            <a:endParaRPr lang="zh-CN" alt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zh-CN" altLang="en-US" sz="3600" smtClean="0"/>
              <a:t>词的权重</a:t>
            </a:r>
            <a:endParaRPr lang="zh-CN" altLang="en-US" sz="3600" smtClean="0"/>
          </a:p>
        </p:txBody>
      </p:sp>
      <p:sp>
        <p:nvSpPr>
          <p:cNvPr id="25603" name="Rectangle 3"/>
          <p:cNvSpPr>
            <a:spLocks noGrp="1" noChangeArrowheads="1"/>
          </p:cNvSpPr>
          <p:nvPr>
            <p:ph type="body" sz="half" idx="4294967295"/>
          </p:nvPr>
        </p:nvSpPr>
        <p:spPr>
          <a:xfrm>
            <a:off x="468313" y="1268413"/>
            <a:ext cx="8291512" cy="4565650"/>
          </a:xfrm>
        </p:spPr>
        <p:txBody>
          <a:bodyPr/>
          <a:lstStyle/>
          <a:p>
            <a:pPr eaLnBrk="1" hangingPunct="1"/>
            <a:r>
              <a:rPr lang="zh-CN" altLang="en-US" sz="2800" smtClean="0">
                <a:solidFill>
                  <a:srgbClr val="0000FF"/>
                </a:solidFill>
              </a:rPr>
              <a:t>布尔权重：</a:t>
            </a:r>
            <a:endParaRPr lang="zh-CN" altLang="en-US" sz="2800" smtClean="0">
              <a:solidFill>
                <a:srgbClr val="0000FF"/>
              </a:solidFill>
            </a:endParaRPr>
          </a:p>
          <a:p>
            <a:pPr lvl="1" eaLnBrk="1" hangingPunct="1"/>
            <a:r>
              <a:rPr lang="zh-CN" altLang="en-US" sz="2400" smtClean="0"/>
              <a:t>如果词在文档中出现，则权重为</a:t>
            </a:r>
            <a:r>
              <a:rPr lang="en-US" altLang="zh-CN" sz="2400" smtClean="0"/>
              <a:t>1</a:t>
            </a:r>
            <a:r>
              <a:rPr lang="zh-CN" altLang="en-US" sz="2400" smtClean="0"/>
              <a:t>；否则为</a:t>
            </a:r>
            <a:r>
              <a:rPr lang="en-US" altLang="zh-CN" sz="2400" smtClean="0"/>
              <a:t>0</a:t>
            </a:r>
            <a:endParaRPr lang="zh-CN" altLang="en-US" sz="2400" smtClean="0"/>
          </a:p>
          <a:p>
            <a:pPr eaLnBrk="1" hangingPunct="1">
              <a:buFontTx/>
              <a:buNone/>
            </a:pPr>
            <a:r>
              <a:rPr lang="zh-CN" altLang="en-US" sz="2800" smtClean="0"/>
              <a:t>          </a:t>
            </a:r>
            <a:r>
              <a:rPr lang="zh-CN" altLang="en-US" sz="2800" i="1" smtClean="0"/>
              <a:t>a</a:t>
            </a:r>
            <a:r>
              <a:rPr lang="en-US" altLang="zh-CN" sz="2800" i="1" baseline="-25000" smtClean="0"/>
              <a:t>ik</a:t>
            </a:r>
            <a:r>
              <a:rPr lang="zh-CN" altLang="en-US" sz="2800" i="1" baseline="-25000" smtClean="0"/>
              <a:t> </a:t>
            </a:r>
            <a:r>
              <a:rPr lang="zh-CN" altLang="en-US" sz="2800" smtClean="0"/>
              <a:t>＝1， if  </a:t>
            </a:r>
            <a:r>
              <a:rPr lang="zh-CN" altLang="en-US" sz="2800" i="1" smtClean="0"/>
              <a:t>f</a:t>
            </a:r>
            <a:r>
              <a:rPr lang="en-US" altLang="zh-CN" sz="2800" i="1" baseline="-25000" smtClean="0"/>
              <a:t>ik</a:t>
            </a:r>
            <a:r>
              <a:rPr lang="zh-CN" altLang="en-US" sz="2800" smtClean="0"/>
              <a:t>  &gt;0;</a:t>
            </a:r>
            <a:endParaRPr lang="zh-CN" altLang="en-US" sz="2800" smtClean="0"/>
          </a:p>
          <a:p>
            <a:pPr eaLnBrk="1" hangingPunct="1">
              <a:buFontTx/>
              <a:buNone/>
            </a:pPr>
            <a:r>
              <a:rPr lang="zh-CN" altLang="en-US" sz="2800" smtClean="0"/>
              <a:t>          </a:t>
            </a:r>
            <a:r>
              <a:rPr lang="zh-CN" altLang="en-US" sz="2800" i="1" smtClean="0"/>
              <a:t>a</a:t>
            </a:r>
            <a:r>
              <a:rPr lang="en-US" altLang="zh-CN" sz="2800" i="1" baseline="-25000" smtClean="0"/>
              <a:t>ik</a:t>
            </a:r>
            <a:r>
              <a:rPr lang="zh-CN" altLang="en-US" sz="2800" i="1" baseline="-25000" smtClean="0"/>
              <a:t> </a:t>
            </a:r>
            <a:r>
              <a:rPr lang="zh-CN" altLang="en-US" sz="2800" smtClean="0"/>
              <a:t>=0,   </a:t>
            </a:r>
            <a:r>
              <a:rPr lang="en-US" altLang="zh-CN" sz="2800" smtClean="0"/>
              <a:t>otherwise</a:t>
            </a:r>
            <a:endParaRPr lang="zh-CN" altLang="en-US" sz="2800" smtClean="0"/>
          </a:p>
          <a:p>
            <a:pPr eaLnBrk="1" hangingPunct="1">
              <a:buFontTx/>
              <a:buNone/>
            </a:pPr>
            <a:endParaRPr lang="zh-CN" altLang="en-US" sz="2800" smtClean="0"/>
          </a:p>
          <a:p>
            <a:pPr eaLnBrk="1" hangingPunct="1"/>
            <a:r>
              <a:rPr lang="zh-CN" altLang="en-US" sz="2800" smtClean="0">
                <a:solidFill>
                  <a:srgbClr val="0000FF"/>
                </a:solidFill>
                <a:sym typeface="Arial" panose="020B0604020202020204" pitchFamily="34" charset="0"/>
              </a:rPr>
              <a:t>词条频次权重</a:t>
            </a:r>
            <a:r>
              <a:rPr lang="en-US" altLang="zh-CN" sz="2800" smtClean="0">
                <a:solidFill>
                  <a:srgbClr val="0000FF"/>
                </a:solidFill>
                <a:sym typeface="Arial" panose="020B0604020202020204" pitchFamily="34" charset="0"/>
              </a:rPr>
              <a:t>(term frequency weighting, tf)</a:t>
            </a:r>
            <a:endParaRPr lang="zh-CN" altLang="en-US" sz="2800" smtClean="0">
              <a:solidFill>
                <a:srgbClr val="0000FF"/>
              </a:solidFill>
              <a:sym typeface="Arial" panose="020B0604020202020204" pitchFamily="34" charset="0"/>
            </a:endParaRPr>
          </a:p>
          <a:p>
            <a:pPr lvl="1" eaLnBrk="1" hangingPunct="1"/>
            <a:r>
              <a:rPr lang="zh-CN" altLang="en-US" sz="2400" smtClean="0"/>
              <a:t>使用词条在文档中的出现次数作为词的权重</a:t>
            </a:r>
            <a:endParaRPr lang="zh-CN" altLang="en-US" sz="2400" smtClean="0"/>
          </a:p>
          <a:p>
            <a:pPr lvl="1" eaLnBrk="1" hangingPunct="1"/>
            <a:r>
              <a:rPr lang="zh-CN" altLang="en-US" sz="2400" i="1" smtClean="0"/>
              <a:t>a</a:t>
            </a:r>
            <a:r>
              <a:rPr lang="en-US" altLang="zh-CN" sz="2400" i="1" baseline="-25000" smtClean="0"/>
              <a:t>ik</a:t>
            </a:r>
            <a:r>
              <a:rPr lang="zh-CN" altLang="en-US" sz="2400" i="1" baseline="-25000" smtClean="0"/>
              <a:t> </a:t>
            </a:r>
            <a:r>
              <a:rPr lang="zh-CN" altLang="en-US" sz="2400" smtClean="0"/>
              <a:t>＝  </a:t>
            </a:r>
            <a:r>
              <a:rPr lang="zh-CN" altLang="en-US" sz="2400" i="1" smtClean="0"/>
              <a:t>f</a:t>
            </a:r>
            <a:r>
              <a:rPr lang="en-US" altLang="zh-CN" sz="2400" i="1" baseline="-25000" smtClean="0"/>
              <a:t>ik</a:t>
            </a:r>
            <a:r>
              <a:rPr lang="zh-CN" altLang="en-US" sz="2400" smtClean="0"/>
              <a:t> </a:t>
            </a:r>
            <a:endParaRPr lang="zh-CN" altLang="en-US" sz="24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6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idx="4294967295"/>
          </p:nvPr>
        </p:nvSpPr>
        <p:spPr/>
        <p:txBody>
          <a:bodyPr/>
          <a:lstStyle/>
          <a:p>
            <a:pPr eaLnBrk="1" hangingPunct="1"/>
            <a:r>
              <a:rPr lang="zh-CN" altLang="en-US" sz="3600" smtClean="0"/>
              <a:t>词的权重</a:t>
            </a:r>
            <a:endParaRPr lang="zh-CN" altLang="en-US" sz="3600" smtClean="0"/>
          </a:p>
        </p:txBody>
      </p:sp>
      <p:sp>
        <p:nvSpPr>
          <p:cNvPr id="2052" name="Rectangle 3"/>
          <p:cNvSpPr>
            <a:spLocks noGrp="1" noChangeArrowheads="1"/>
          </p:cNvSpPr>
          <p:nvPr>
            <p:ph type="body" sz="half" idx="4294967295"/>
          </p:nvPr>
        </p:nvSpPr>
        <p:spPr>
          <a:xfrm>
            <a:off x="395288" y="1125538"/>
            <a:ext cx="8291512" cy="4781550"/>
          </a:xfrm>
        </p:spPr>
        <p:txBody>
          <a:bodyPr/>
          <a:lstStyle/>
          <a:p>
            <a:pPr eaLnBrk="1" hangingPunct="1"/>
            <a:r>
              <a:rPr lang="zh-CN" altLang="en-US" sz="2800" smtClean="0">
                <a:solidFill>
                  <a:srgbClr val="0000FF"/>
                </a:solidFill>
              </a:rPr>
              <a:t>逆文档频次</a:t>
            </a:r>
            <a:r>
              <a:rPr lang="en-US" altLang="zh-CN" sz="2800" smtClean="0">
                <a:solidFill>
                  <a:srgbClr val="0000FF"/>
                </a:solidFill>
              </a:rPr>
              <a:t>(inverse document frequency, idf)</a:t>
            </a:r>
            <a:endParaRPr lang="en-US" altLang="zh-CN" sz="2800" smtClean="0">
              <a:solidFill>
                <a:srgbClr val="0000FF"/>
              </a:solidFill>
            </a:endParaRPr>
          </a:p>
          <a:p>
            <a:pPr lvl="1" eaLnBrk="1" hangingPunct="1"/>
            <a:r>
              <a:rPr lang="zh-CN" altLang="en-US" sz="2400" smtClean="0"/>
              <a:t>考虑包含某词条的文档个数</a:t>
            </a:r>
            <a:endParaRPr lang="en-US" altLang="zh-CN" sz="2400" smtClean="0"/>
          </a:p>
          <a:p>
            <a:pPr lvl="1" eaLnBrk="1" hangingPunct="1"/>
            <a:r>
              <a:rPr lang="zh-CN" altLang="en-US" sz="2400" i="1" smtClean="0"/>
              <a:t>a</a:t>
            </a:r>
            <a:r>
              <a:rPr lang="en-US" altLang="zh-CN" sz="2400" i="1" baseline="-25000" smtClean="0"/>
              <a:t>ik</a:t>
            </a:r>
            <a:r>
              <a:rPr lang="zh-CN" altLang="en-US" sz="2400" i="1" baseline="-25000" smtClean="0"/>
              <a:t>  </a:t>
            </a:r>
            <a:r>
              <a:rPr lang="zh-CN" altLang="en-US" sz="2400" smtClean="0"/>
              <a:t>∝  </a:t>
            </a:r>
            <a:r>
              <a:rPr lang="en-US" altLang="zh-CN" sz="2400" smtClean="0"/>
              <a:t>1/</a:t>
            </a:r>
            <a:r>
              <a:rPr lang="en-US" altLang="zh-CN" sz="2400" i="1" smtClean="0"/>
              <a:t>n</a:t>
            </a:r>
            <a:r>
              <a:rPr lang="en-US" altLang="zh-CN" sz="2400" i="1" baseline="-25000" smtClean="0"/>
              <a:t>k</a:t>
            </a:r>
            <a:endParaRPr lang="en-US" altLang="zh-CN" sz="2400" smtClean="0">
              <a:solidFill>
                <a:srgbClr val="0000FF"/>
              </a:solidFill>
            </a:endParaRPr>
          </a:p>
          <a:p>
            <a:pPr lvl="1" eaLnBrk="1" hangingPunct="1"/>
            <a:endParaRPr lang="en-US" altLang="zh-CN" sz="2400" smtClean="0">
              <a:solidFill>
                <a:srgbClr val="0000FF"/>
              </a:solidFill>
            </a:endParaRPr>
          </a:p>
          <a:p>
            <a:pPr eaLnBrk="1" hangingPunct="1"/>
            <a:r>
              <a:rPr lang="zh-CN" altLang="en-US" sz="2800" smtClean="0">
                <a:solidFill>
                  <a:srgbClr val="0000FF"/>
                </a:solidFill>
              </a:rPr>
              <a:t>tf </a:t>
            </a:r>
            <a:r>
              <a:rPr lang="zh-CN" altLang="en-US" sz="2800" smtClean="0">
                <a:solidFill>
                  <a:srgbClr val="0000FF"/>
                </a:solidFill>
                <a:sym typeface="Symbol" panose="05050102010706020507" pitchFamily="18" charset="2"/>
              </a:rPr>
              <a:t></a:t>
            </a:r>
            <a:r>
              <a:rPr lang="zh-CN" altLang="en-US" sz="2800" smtClean="0">
                <a:solidFill>
                  <a:srgbClr val="0000FF"/>
                </a:solidFill>
              </a:rPr>
              <a:t> idf 权重：</a:t>
            </a:r>
            <a:endParaRPr lang="zh-CN" altLang="en-US" sz="2800" smtClean="0">
              <a:solidFill>
                <a:srgbClr val="0000FF"/>
              </a:solidFill>
            </a:endParaRPr>
          </a:p>
          <a:p>
            <a:pPr lvl="1" eaLnBrk="1" hangingPunct="1"/>
            <a:r>
              <a:rPr lang="zh-CN" altLang="en-US" sz="2400" smtClean="0"/>
              <a:t>同时考虑词条频次和逆文档频次</a:t>
            </a:r>
            <a:endParaRPr lang="en-US" altLang="zh-CN" sz="2400" smtClean="0"/>
          </a:p>
          <a:p>
            <a:pPr lvl="1" eaLnBrk="1" hangingPunct="1">
              <a:buFontTx/>
              <a:buNone/>
            </a:pPr>
            <a:endParaRPr lang="zh-CN" altLang="en-US" smtClean="0"/>
          </a:p>
          <a:p>
            <a:pPr eaLnBrk="1" hangingPunct="1"/>
            <a:endParaRPr lang="zh-CN" altLang="en-US" sz="2800" smtClean="0">
              <a:solidFill>
                <a:schemeClr val="hlink"/>
              </a:solidFill>
            </a:endParaRPr>
          </a:p>
          <a:p>
            <a:pPr lvl="2" eaLnBrk="1" hangingPunct="1"/>
            <a:r>
              <a:rPr lang="zh-CN" altLang="en-US" sz="2000" smtClean="0"/>
              <a:t>正比于词条在文档中的出现频次</a:t>
            </a:r>
            <a:endParaRPr lang="en-US" sz="2000" smtClean="0"/>
          </a:p>
          <a:p>
            <a:pPr lvl="2" eaLnBrk="1" hangingPunct="1"/>
            <a:r>
              <a:rPr lang="zh-CN" altLang="en-US" sz="2000" smtClean="0"/>
              <a:t>反比于包含词条的文档个数</a:t>
            </a:r>
            <a:endParaRPr lang="en-US" sz="2000" smtClean="0"/>
          </a:p>
        </p:txBody>
      </p:sp>
      <p:graphicFrame>
        <p:nvGraphicFramePr>
          <p:cNvPr id="2050" name="Object 5"/>
          <p:cNvGraphicFramePr>
            <a:graphicFrameLocks noChangeAspect="1"/>
          </p:cNvGraphicFramePr>
          <p:nvPr/>
        </p:nvGraphicFramePr>
        <p:xfrm>
          <a:off x="2335213" y="3933825"/>
          <a:ext cx="2309812" cy="863600"/>
        </p:xfrm>
        <a:graphic>
          <a:graphicData uri="http://schemas.openxmlformats.org/presentationml/2006/ole">
            <mc:AlternateContent xmlns:mc="http://schemas.openxmlformats.org/markup-compatibility/2006">
              <mc:Choice xmlns:v="urn:schemas-microsoft-com:vml" Requires="v">
                <p:oleObj spid="_x0000_s2049" name="公式" r:id="rId1" imgW="27736800" imgH="10363200" progId="Equation.3">
                  <p:embed/>
                </p:oleObj>
              </mc:Choice>
              <mc:Fallback>
                <p:oleObj name="公式" r:id="rId1" imgW="27736800" imgH="10363200" progId="Equation.3">
                  <p:embed/>
                  <p:pic>
                    <p:nvPicPr>
                      <p:cNvPr id="0" name="Object 5"/>
                      <p:cNvPicPr>
                        <a:picLocks noChangeAspect="1"/>
                      </p:cNvPicPr>
                      <p:nvPr/>
                    </p:nvPicPr>
                    <p:blipFill>
                      <a:blip r:embed="rId2"/>
                      <a:stretch>
                        <a:fillRect/>
                      </a:stretch>
                    </p:blipFill>
                    <p:spPr>
                      <a:xfrm>
                        <a:off x="2335213" y="3933825"/>
                        <a:ext cx="2309812" cy="863600"/>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idx="4294967295"/>
          </p:nvPr>
        </p:nvSpPr>
        <p:spPr/>
        <p:txBody>
          <a:bodyPr/>
          <a:lstStyle/>
          <a:p>
            <a:pPr eaLnBrk="1" hangingPunct="1"/>
            <a:r>
              <a:rPr lang="zh-CN" altLang="en-US" sz="3600" smtClean="0"/>
              <a:t>词的权重</a:t>
            </a:r>
            <a:endParaRPr lang="zh-CN" altLang="en-US" sz="3600" smtClean="0"/>
          </a:p>
        </p:txBody>
      </p:sp>
      <p:sp>
        <p:nvSpPr>
          <p:cNvPr id="3077" name="Rectangle 3"/>
          <p:cNvSpPr>
            <a:spLocks noGrp="1" noChangeArrowheads="1"/>
          </p:cNvSpPr>
          <p:nvPr>
            <p:ph type="body" sz="half" idx="4294967295"/>
          </p:nvPr>
        </p:nvSpPr>
        <p:spPr>
          <a:xfrm>
            <a:off x="467544" y="1124744"/>
            <a:ext cx="8291512" cy="4565650"/>
          </a:xfrm>
        </p:spPr>
        <p:txBody>
          <a:bodyPr/>
          <a:lstStyle/>
          <a:p>
            <a:pPr eaLnBrk="1" hangingPunct="1"/>
            <a:r>
              <a:rPr lang="en-US" altLang="zh-CN" sz="2800" dirty="0" err="1" smtClean="0">
                <a:solidFill>
                  <a:srgbClr val="0000FF"/>
                </a:solidFill>
              </a:rPr>
              <a:t>tf-idf</a:t>
            </a:r>
            <a:r>
              <a:rPr lang="zh-CN" altLang="en-US" sz="2800" dirty="0" smtClean="0">
                <a:solidFill>
                  <a:srgbClr val="0000FF"/>
                </a:solidFill>
              </a:rPr>
              <a:t>的一些变形：</a:t>
            </a:r>
            <a:endParaRPr lang="en-US" altLang="zh-CN" sz="2800" dirty="0" smtClean="0">
              <a:solidFill>
                <a:srgbClr val="0000FF"/>
              </a:solidFill>
            </a:endParaRPr>
          </a:p>
          <a:p>
            <a:pPr lvl="1" eaLnBrk="1" hangingPunct="1"/>
            <a:r>
              <a:rPr lang="en-US" altLang="zh-CN" sz="2400" dirty="0" err="1" smtClean="0">
                <a:solidFill>
                  <a:srgbClr val="0000FF"/>
                </a:solidFill>
              </a:rPr>
              <a:t>tfc</a:t>
            </a:r>
            <a:r>
              <a:rPr lang="en-US" altLang="zh-CN" sz="2400" dirty="0" smtClean="0">
                <a:solidFill>
                  <a:srgbClr val="0000FF"/>
                </a:solidFill>
              </a:rPr>
              <a:t> (term frequency component)</a:t>
            </a:r>
            <a:r>
              <a:rPr lang="zh-CN" altLang="en-US" sz="2400" dirty="0" smtClean="0">
                <a:solidFill>
                  <a:srgbClr val="0000FF"/>
                </a:solidFill>
              </a:rPr>
              <a:t>权重：</a:t>
            </a:r>
            <a:endParaRPr lang="en-US" altLang="zh-CN" sz="2400" dirty="0" smtClean="0">
              <a:solidFill>
                <a:srgbClr val="0000FF"/>
              </a:solidFill>
            </a:endParaRPr>
          </a:p>
          <a:p>
            <a:pPr lvl="2" eaLnBrk="1" hangingPunct="1"/>
            <a:r>
              <a:rPr lang="zh-CN" altLang="en-US" sz="1600" dirty="0" smtClean="0">
                <a:solidFill>
                  <a:srgbClr val="0000FF"/>
                </a:solidFill>
              </a:rPr>
              <a:t>对文档长度进行正则化</a:t>
            </a:r>
            <a:endParaRPr lang="en-US" altLang="zh-CN" sz="1600" dirty="0" smtClean="0">
              <a:solidFill>
                <a:srgbClr val="0000FF"/>
              </a:solidFill>
            </a:endParaRPr>
          </a:p>
          <a:p>
            <a:pPr lvl="2" eaLnBrk="1" hangingPunct="1"/>
            <a:endParaRPr lang="en-US" altLang="zh-CN" sz="1600" dirty="0" smtClean="0">
              <a:solidFill>
                <a:srgbClr val="0000FF"/>
              </a:solidFill>
            </a:endParaRPr>
          </a:p>
          <a:p>
            <a:pPr lvl="2" eaLnBrk="1" hangingPunct="1"/>
            <a:endParaRPr lang="en-US" altLang="zh-CN" sz="1600" dirty="0" smtClean="0">
              <a:solidFill>
                <a:srgbClr val="0000FF"/>
              </a:solidFill>
            </a:endParaRPr>
          </a:p>
          <a:p>
            <a:pPr lvl="2" eaLnBrk="1" hangingPunct="1"/>
            <a:endParaRPr lang="en-US" altLang="zh-CN" sz="1600" dirty="0" smtClean="0">
              <a:solidFill>
                <a:srgbClr val="0000FF"/>
              </a:solidFill>
            </a:endParaRPr>
          </a:p>
          <a:p>
            <a:pPr lvl="1" eaLnBrk="1" hangingPunct="1"/>
            <a:r>
              <a:rPr lang="en-US" altLang="zh-CN" dirty="0" smtClean="0">
                <a:solidFill>
                  <a:srgbClr val="0000FF"/>
                </a:solidFill>
              </a:rPr>
              <a:t>l</a:t>
            </a:r>
            <a:r>
              <a:rPr lang="zh-CN" altLang="en-US" dirty="0" smtClean="0">
                <a:solidFill>
                  <a:srgbClr val="0000FF"/>
                </a:solidFill>
              </a:rPr>
              <a:t>tc</a:t>
            </a:r>
            <a:r>
              <a:rPr lang="en-US" altLang="zh-CN" dirty="0" smtClean="0">
                <a:solidFill>
                  <a:srgbClr val="0000FF"/>
                </a:solidFill>
              </a:rPr>
              <a:t> </a:t>
            </a:r>
            <a:r>
              <a:rPr lang="zh-CN" altLang="en-US" dirty="0" smtClean="0">
                <a:solidFill>
                  <a:srgbClr val="0000FF"/>
                </a:solidFill>
              </a:rPr>
              <a:t>权重：</a:t>
            </a:r>
            <a:endParaRPr lang="zh-CN" altLang="en-US" dirty="0" smtClean="0">
              <a:solidFill>
                <a:srgbClr val="0000FF"/>
              </a:solidFill>
            </a:endParaRPr>
          </a:p>
          <a:p>
            <a:pPr lvl="2" eaLnBrk="1" hangingPunct="1"/>
            <a:r>
              <a:rPr lang="zh-CN" altLang="en-US" sz="1600" dirty="0" smtClean="0"/>
              <a:t>减小绝对频次的差异带来的影响</a:t>
            </a:r>
            <a:endParaRPr lang="zh-CN" altLang="en-US" sz="1600" dirty="0" smtClean="0"/>
          </a:p>
          <a:p>
            <a:pPr lvl="3" eaLnBrk="1" hangingPunct="1"/>
            <a:endParaRPr lang="zh-CN" altLang="en-US" sz="1200" dirty="0" smtClean="0"/>
          </a:p>
        </p:txBody>
      </p:sp>
      <p:graphicFrame>
        <p:nvGraphicFramePr>
          <p:cNvPr id="3074" name="Object 5"/>
          <p:cNvGraphicFramePr>
            <a:graphicFrameLocks noChangeAspect="1"/>
          </p:cNvGraphicFramePr>
          <p:nvPr/>
        </p:nvGraphicFramePr>
        <p:xfrm>
          <a:off x="4462463" y="2120900"/>
          <a:ext cx="3224212" cy="1854200"/>
        </p:xfrm>
        <a:graphic>
          <a:graphicData uri="http://schemas.openxmlformats.org/presentationml/2006/ole">
            <mc:AlternateContent xmlns:mc="http://schemas.openxmlformats.org/markup-compatibility/2006">
              <mc:Choice xmlns:v="urn:schemas-microsoft-com:vml" Requires="v">
                <p:oleObj spid="_x0000_s3073" name="公式" r:id="rId1" imgW="38709600" imgH="22250400" progId="Equation.3">
                  <p:embed/>
                </p:oleObj>
              </mc:Choice>
              <mc:Fallback>
                <p:oleObj name="公式" r:id="rId1" imgW="38709600" imgH="22250400" progId="Equation.3">
                  <p:embed/>
                  <p:pic>
                    <p:nvPicPr>
                      <p:cNvPr id="0" name="Object 5"/>
                      <p:cNvPicPr>
                        <a:picLocks noChangeAspect="1"/>
                      </p:cNvPicPr>
                      <p:nvPr/>
                    </p:nvPicPr>
                    <p:blipFill>
                      <a:blip r:embed="rId2"/>
                      <a:stretch>
                        <a:fillRect/>
                      </a:stretch>
                    </p:blipFill>
                    <p:spPr>
                      <a:xfrm>
                        <a:off x="4462463" y="2120900"/>
                        <a:ext cx="3224212" cy="1854200"/>
                      </a:xfrm>
                      <a:prstGeom prst="rect">
                        <a:avLst/>
                      </a:prstGeom>
                      <a:noFill/>
                      <a:ln w="9525">
                        <a:noFill/>
                        <a:miter/>
                      </a:ln>
                    </p:spPr>
                  </p:pic>
                </p:oleObj>
              </mc:Fallback>
            </mc:AlternateContent>
          </a:graphicData>
        </a:graphic>
      </p:graphicFrame>
      <p:graphicFrame>
        <p:nvGraphicFramePr>
          <p:cNvPr id="3075" name="Object 5"/>
          <p:cNvGraphicFramePr>
            <a:graphicFrameLocks noChangeAspect="1"/>
          </p:cNvGraphicFramePr>
          <p:nvPr/>
        </p:nvGraphicFramePr>
        <p:xfrm>
          <a:off x="3775075" y="4340225"/>
          <a:ext cx="4213225" cy="1854200"/>
        </p:xfrm>
        <a:graphic>
          <a:graphicData uri="http://schemas.openxmlformats.org/presentationml/2006/ole">
            <mc:AlternateContent xmlns:mc="http://schemas.openxmlformats.org/markup-compatibility/2006">
              <mc:Choice xmlns:v="urn:schemas-microsoft-com:vml" Requires="v">
                <p:oleObj spid="_x0000_s2" name="公式" r:id="rId3" imgW="50596800" imgH="22250400" progId="Equation.3">
                  <p:embed/>
                </p:oleObj>
              </mc:Choice>
              <mc:Fallback>
                <p:oleObj name="公式" r:id="rId3" imgW="50596800" imgH="22250400" progId="Equation.3">
                  <p:embed/>
                  <p:pic>
                    <p:nvPicPr>
                      <p:cNvPr id="0" name="图片 3074"/>
                      <p:cNvPicPr>
                        <a:picLocks noChangeAspect="1"/>
                      </p:cNvPicPr>
                      <p:nvPr/>
                    </p:nvPicPr>
                    <p:blipFill>
                      <a:blip r:embed="rId4"/>
                      <a:stretch>
                        <a:fillRect/>
                      </a:stretch>
                    </p:blipFill>
                    <p:spPr>
                      <a:xfrm>
                        <a:off x="3775075" y="4340225"/>
                        <a:ext cx="4213225" cy="1854200"/>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idx="4294967295"/>
          </p:nvPr>
        </p:nvSpPr>
        <p:spPr/>
        <p:txBody>
          <a:bodyPr/>
          <a:lstStyle/>
          <a:p>
            <a:pPr eaLnBrk="1" hangingPunct="1"/>
            <a:r>
              <a:rPr lang="zh-CN" altLang="en-US" sz="3600" smtClean="0"/>
              <a:t>词的权重</a:t>
            </a:r>
            <a:endParaRPr lang="zh-CN" altLang="en-US" sz="3600" smtClean="0"/>
          </a:p>
        </p:txBody>
      </p:sp>
      <p:sp>
        <p:nvSpPr>
          <p:cNvPr id="4101" name="Rectangle 3"/>
          <p:cNvSpPr>
            <a:spLocks noGrp="1" noChangeArrowheads="1"/>
          </p:cNvSpPr>
          <p:nvPr>
            <p:ph type="body" sz="half" idx="4294967295"/>
          </p:nvPr>
        </p:nvSpPr>
        <p:spPr>
          <a:xfrm>
            <a:off x="457200" y="1125538"/>
            <a:ext cx="8220075" cy="5040312"/>
          </a:xfrm>
        </p:spPr>
        <p:txBody>
          <a:bodyPr/>
          <a:lstStyle/>
          <a:p>
            <a:pPr eaLnBrk="1" hangingPunct="1"/>
            <a:r>
              <a:rPr lang="zh-CN" altLang="en-US" sz="2800" smtClean="0">
                <a:solidFill>
                  <a:srgbClr val="0000FF"/>
                </a:solidFill>
              </a:rPr>
              <a:t>熵权重</a:t>
            </a:r>
            <a:r>
              <a:rPr lang="en-US" altLang="zh-CN" sz="2800" smtClean="0">
                <a:solidFill>
                  <a:srgbClr val="0000FF"/>
                </a:solidFill>
              </a:rPr>
              <a:t>(Entropy weighting)</a:t>
            </a:r>
            <a:r>
              <a:rPr lang="zh-CN" altLang="en-US" sz="2800" smtClean="0">
                <a:solidFill>
                  <a:srgbClr val="0000FF"/>
                </a:solidFill>
              </a:rPr>
              <a:t>：</a:t>
            </a:r>
            <a:endParaRPr lang="zh-CN" altLang="en-US" sz="2800" smtClean="0">
              <a:solidFill>
                <a:srgbClr val="0000FF"/>
              </a:solidFill>
            </a:endParaRPr>
          </a:p>
          <a:p>
            <a:pPr eaLnBrk="1" hangingPunct="1"/>
            <a:endParaRPr lang="zh-CN" altLang="en-US" sz="2400" smtClean="0">
              <a:solidFill>
                <a:srgbClr val="0000FF"/>
              </a:solidFill>
            </a:endParaRPr>
          </a:p>
          <a:p>
            <a:pPr eaLnBrk="1" hangingPunct="1"/>
            <a:endParaRPr lang="zh-CN" altLang="en-US" sz="2400" smtClean="0"/>
          </a:p>
          <a:p>
            <a:pPr eaLnBrk="1" hangingPunct="1"/>
            <a:endParaRPr lang="zh-CN" altLang="en-US" sz="2400" smtClean="0"/>
          </a:p>
          <a:p>
            <a:pPr lvl="1" eaLnBrk="1" hangingPunct="1"/>
            <a:r>
              <a:rPr lang="zh-CN" altLang="en-US" sz="2400" smtClean="0"/>
              <a:t>词条</a:t>
            </a:r>
            <a:r>
              <a:rPr lang="en-US" sz="2400" smtClean="0"/>
              <a:t> </a:t>
            </a:r>
            <a:r>
              <a:rPr lang="en-US" altLang="zh-CN" sz="2400" smtClean="0"/>
              <a:t>k </a:t>
            </a:r>
            <a:r>
              <a:rPr lang="zh-CN" altLang="en-US" sz="2400" smtClean="0"/>
              <a:t>的信息熵</a:t>
            </a:r>
            <a:r>
              <a:rPr lang="en-US" altLang="zh-CN" sz="2400" smtClean="0"/>
              <a:t>:</a:t>
            </a:r>
            <a:endParaRPr lang="en-US" altLang="zh-CN" sz="2400" smtClean="0"/>
          </a:p>
          <a:p>
            <a:pPr lvl="1" eaLnBrk="1" hangingPunct="1"/>
            <a:endParaRPr lang="en-US" sz="2400" smtClean="0"/>
          </a:p>
          <a:p>
            <a:pPr lvl="1" eaLnBrk="1" hangingPunct="1"/>
            <a:endParaRPr lang="en-US" sz="2400" smtClean="0"/>
          </a:p>
          <a:p>
            <a:pPr lvl="1" eaLnBrk="1" hangingPunct="1"/>
            <a:endParaRPr lang="en-US" sz="2400" smtClean="0"/>
          </a:p>
          <a:p>
            <a:pPr lvl="1" eaLnBrk="1" hangingPunct="1"/>
            <a:endParaRPr lang="en-US" sz="2400" smtClean="0"/>
          </a:p>
          <a:p>
            <a:pPr lvl="2" eaLnBrk="1" hangingPunct="1"/>
            <a:r>
              <a:rPr lang="zh-CN" altLang="en-US" sz="1600" smtClean="0"/>
              <a:t>如果在所有文档中的分布相等，则熵为</a:t>
            </a:r>
            <a:r>
              <a:rPr lang="en-US" altLang="zh-CN" sz="1600" smtClean="0"/>
              <a:t>-1</a:t>
            </a:r>
            <a:r>
              <a:rPr lang="zh-CN" altLang="en-US" sz="1600" smtClean="0"/>
              <a:t>；如果只在一个文档中出现，则熵为</a:t>
            </a:r>
            <a:r>
              <a:rPr lang="en-US" altLang="zh-CN" sz="1600" smtClean="0"/>
              <a:t>0</a:t>
            </a:r>
            <a:endParaRPr lang="zh-CN" altLang="en-US" smtClean="0"/>
          </a:p>
        </p:txBody>
      </p:sp>
      <p:graphicFrame>
        <p:nvGraphicFramePr>
          <p:cNvPr id="4098" name="Object 5"/>
          <p:cNvGraphicFramePr>
            <a:graphicFrameLocks noChangeAspect="1"/>
          </p:cNvGraphicFramePr>
          <p:nvPr/>
        </p:nvGraphicFramePr>
        <p:xfrm>
          <a:off x="1428750" y="1728788"/>
          <a:ext cx="5735638" cy="914400"/>
        </p:xfrm>
        <a:graphic>
          <a:graphicData uri="http://schemas.openxmlformats.org/presentationml/2006/ole">
            <mc:AlternateContent xmlns:mc="http://schemas.openxmlformats.org/markup-compatibility/2006">
              <mc:Choice xmlns:v="urn:schemas-microsoft-com:vml" Requires="v">
                <p:oleObj spid="_x0000_s4097" name="公式" r:id="rId1" imgW="68884800" imgH="10972800" progId="Equation.3">
                  <p:embed/>
                </p:oleObj>
              </mc:Choice>
              <mc:Fallback>
                <p:oleObj name="公式" r:id="rId1" imgW="68884800" imgH="10972800" progId="Equation.3">
                  <p:embed/>
                  <p:pic>
                    <p:nvPicPr>
                      <p:cNvPr id="0" name="Object 5"/>
                      <p:cNvPicPr>
                        <a:picLocks noChangeAspect="1"/>
                      </p:cNvPicPr>
                      <p:nvPr/>
                    </p:nvPicPr>
                    <p:blipFill>
                      <a:blip r:embed="rId2"/>
                      <a:stretch>
                        <a:fillRect/>
                      </a:stretch>
                    </p:blipFill>
                    <p:spPr>
                      <a:xfrm>
                        <a:off x="1428750" y="1728788"/>
                        <a:ext cx="5735638" cy="914400"/>
                      </a:xfrm>
                      <a:prstGeom prst="rect">
                        <a:avLst/>
                      </a:prstGeom>
                      <a:noFill/>
                      <a:ln w="9525">
                        <a:noFill/>
                        <a:miter/>
                      </a:ln>
                    </p:spPr>
                  </p:pic>
                </p:oleObj>
              </mc:Fallback>
            </mc:AlternateContent>
          </a:graphicData>
        </a:graphic>
      </p:graphicFrame>
      <p:graphicFrame>
        <p:nvGraphicFramePr>
          <p:cNvPr id="4099" name="Object 5"/>
          <p:cNvGraphicFramePr>
            <a:graphicFrameLocks noChangeAspect="1"/>
          </p:cNvGraphicFramePr>
          <p:nvPr/>
        </p:nvGraphicFramePr>
        <p:xfrm>
          <a:off x="2286000" y="3571875"/>
          <a:ext cx="3503613" cy="914400"/>
        </p:xfrm>
        <a:graphic>
          <a:graphicData uri="http://schemas.openxmlformats.org/presentationml/2006/ole">
            <mc:AlternateContent xmlns:mc="http://schemas.openxmlformats.org/markup-compatibility/2006">
              <mc:Choice xmlns:v="urn:schemas-microsoft-com:vml" Requires="v">
                <p:oleObj spid="_x0000_s2" name="公式" r:id="rId3" imgW="42062400" imgH="10972800" progId="Equation.3">
                  <p:embed/>
                </p:oleObj>
              </mc:Choice>
              <mc:Fallback>
                <p:oleObj name="公式" r:id="rId3" imgW="42062400" imgH="10972800" progId="Equation.3">
                  <p:embed/>
                  <p:pic>
                    <p:nvPicPr>
                      <p:cNvPr id="0" name="图片 4098"/>
                      <p:cNvPicPr>
                        <a:picLocks noChangeAspect="1"/>
                      </p:cNvPicPr>
                      <p:nvPr/>
                    </p:nvPicPr>
                    <p:blipFill>
                      <a:blip r:embed="rId4"/>
                      <a:stretch>
                        <a:fillRect/>
                      </a:stretch>
                    </p:blipFill>
                    <p:spPr>
                      <a:xfrm>
                        <a:off x="2286000" y="3571875"/>
                        <a:ext cx="3503613" cy="914400"/>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idx="4294967295"/>
          </p:nvPr>
        </p:nvSpPr>
        <p:spPr/>
        <p:txBody>
          <a:bodyPr/>
          <a:lstStyle/>
          <a:p>
            <a:pPr eaLnBrk="1" hangingPunct="1"/>
            <a:r>
              <a:rPr lang="en-US" altLang="zh-CN" sz="3600" smtClean="0"/>
              <a:t>Overview</a:t>
            </a:r>
            <a:endParaRPr lang="zh-CN" altLang="en-US" sz="3600" smtClean="0"/>
          </a:p>
        </p:txBody>
      </p:sp>
      <p:sp>
        <p:nvSpPr>
          <p:cNvPr id="5123" name="内容占位符 2"/>
          <p:cNvSpPr>
            <a:spLocks noGrp="1"/>
          </p:cNvSpPr>
          <p:nvPr>
            <p:ph idx="4294967295"/>
          </p:nvPr>
        </p:nvSpPr>
        <p:spPr>
          <a:xfrm>
            <a:off x="457200" y="1125538"/>
            <a:ext cx="8229600" cy="5040312"/>
          </a:xfrm>
        </p:spPr>
        <p:txBody>
          <a:bodyPr/>
          <a:lstStyle/>
          <a:p>
            <a:pPr eaLnBrk="1" hangingPunct="1">
              <a:lnSpc>
                <a:spcPct val="80000"/>
              </a:lnSpc>
            </a:pPr>
            <a:r>
              <a:rPr lang="zh-CN" altLang="en-US" sz="2200" smtClean="0"/>
              <a:t>目前为止：</a:t>
            </a:r>
            <a:r>
              <a:rPr lang="en-US" altLang="zh-CN" sz="2200" smtClean="0"/>
              <a:t>N-gram</a:t>
            </a:r>
            <a:r>
              <a:rPr lang="zh-CN" altLang="en-US" sz="2200" smtClean="0"/>
              <a:t>模型可以计算</a:t>
            </a:r>
            <a:r>
              <a:rPr lang="en-US" altLang="zh-CN" sz="2200" smtClean="0"/>
              <a:t>p(s)</a:t>
            </a:r>
            <a:endParaRPr lang="en-US" altLang="zh-CN" sz="2200" smtClean="0"/>
          </a:p>
          <a:p>
            <a:pPr lvl="1" eaLnBrk="1" hangingPunct="1">
              <a:lnSpc>
                <a:spcPct val="80000"/>
              </a:lnSpc>
            </a:pPr>
            <a:r>
              <a:rPr lang="zh-CN" altLang="en-US" sz="2000" smtClean="0"/>
              <a:t>用于衡量语言的通顺性（“出现的可能性”）</a:t>
            </a:r>
            <a:endParaRPr lang="en-US" sz="2000" smtClean="0"/>
          </a:p>
          <a:p>
            <a:pPr lvl="1" eaLnBrk="1" hangingPunct="1">
              <a:lnSpc>
                <a:spcPct val="80000"/>
              </a:lnSpc>
            </a:pPr>
            <a:r>
              <a:rPr lang="zh-CN" altLang="en-US" sz="2000" smtClean="0"/>
              <a:t>但</a:t>
            </a:r>
            <a:r>
              <a:rPr lang="en-US" altLang="zh-CN" sz="2000" smtClean="0"/>
              <a:t>N-gram</a:t>
            </a:r>
            <a:r>
              <a:rPr lang="zh-CN" altLang="en-US" sz="2000" smtClean="0"/>
              <a:t>模型不能表示语言的结构或含义等深层问题</a:t>
            </a:r>
            <a:endParaRPr lang="en-US" sz="2000" smtClean="0"/>
          </a:p>
          <a:p>
            <a:pPr lvl="1" eaLnBrk="1" hangingPunct="1">
              <a:lnSpc>
                <a:spcPct val="80000"/>
              </a:lnSpc>
            </a:pPr>
            <a:r>
              <a:rPr lang="zh-CN" altLang="en-US" sz="2000" smtClean="0"/>
              <a:t>与“出现的可能性”相比，往往需要知道文本的句法、语义、主题等</a:t>
            </a:r>
            <a:endParaRPr lang="en-US" sz="2000" smtClean="0"/>
          </a:p>
          <a:p>
            <a:pPr eaLnBrk="1" hangingPunct="1">
              <a:lnSpc>
                <a:spcPct val="80000"/>
              </a:lnSpc>
            </a:pPr>
            <a:r>
              <a:rPr lang="zh-CN" altLang="en-US" sz="2200" smtClean="0"/>
              <a:t>文本分类</a:t>
            </a:r>
            <a:endParaRPr lang="en-US" sz="2200" smtClean="0"/>
          </a:p>
          <a:p>
            <a:pPr lvl="1" eaLnBrk="1" hangingPunct="1">
              <a:lnSpc>
                <a:spcPct val="80000"/>
              </a:lnSpc>
            </a:pPr>
            <a:r>
              <a:rPr lang="zh-CN" altLang="en-US" sz="2000" smtClean="0"/>
              <a:t>将文本划分到特定的主题下，例如政治、经济、体育等</a:t>
            </a:r>
            <a:endParaRPr lang="en-US" altLang="zh-CN" sz="2000" smtClean="0"/>
          </a:p>
          <a:p>
            <a:pPr lvl="1" eaLnBrk="1" hangingPunct="1">
              <a:lnSpc>
                <a:spcPct val="80000"/>
              </a:lnSpc>
            </a:pPr>
            <a:endParaRPr lang="en-US" altLang="zh-CN" sz="2000" smtClean="0"/>
          </a:p>
          <a:p>
            <a:pPr lvl="1" eaLnBrk="1" hangingPunct="1">
              <a:lnSpc>
                <a:spcPct val="80000"/>
              </a:lnSpc>
            </a:pPr>
            <a:endParaRPr lang="en-US" altLang="zh-CN" sz="2000" smtClean="0"/>
          </a:p>
          <a:p>
            <a:pPr lvl="1" eaLnBrk="1" hangingPunct="1">
              <a:lnSpc>
                <a:spcPct val="80000"/>
              </a:lnSpc>
            </a:pPr>
            <a:endParaRPr lang="en-US" altLang="zh-CN" sz="2000" smtClean="0"/>
          </a:p>
          <a:p>
            <a:pPr lvl="1" eaLnBrk="1" hangingPunct="1">
              <a:lnSpc>
                <a:spcPct val="80000"/>
              </a:lnSpc>
            </a:pPr>
            <a:endParaRPr lang="en-US" altLang="zh-CN" sz="2000" smtClean="0"/>
          </a:p>
          <a:p>
            <a:pPr lvl="1" eaLnBrk="1" hangingPunct="1">
              <a:lnSpc>
                <a:spcPct val="80000"/>
              </a:lnSpc>
            </a:pPr>
            <a:endParaRPr lang="en-US" altLang="zh-CN" sz="2000" smtClean="0"/>
          </a:p>
          <a:p>
            <a:pPr eaLnBrk="1" hangingPunct="1">
              <a:lnSpc>
                <a:spcPct val="80000"/>
              </a:lnSpc>
            </a:pPr>
            <a:endParaRPr lang="en-US" altLang="zh-CN" sz="2400" smtClean="0"/>
          </a:p>
          <a:p>
            <a:pPr eaLnBrk="1" hangingPunct="1">
              <a:lnSpc>
                <a:spcPct val="80000"/>
              </a:lnSpc>
            </a:pPr>
            <a:r>
              <a:rPr lang="zh-CN" altLang="en-US" sz="2400" smtClean="0"/>
              <a:t>问题：</a:t>
            </a:r>
            <a:endParaRPr lang="en-US" sz="2400" smtClean="0"/>
          </a:p>
          <a:p>
            <a:pPr lvl="1" eaLnBrk="1" hangingPunct="1">
              <a:lnSpc>
                <a:spcPct val="80000"/>
              </a:lnSpc>
            </a:pPr>
            <a:r>
              <a:rPr lang="zh-CN" altLang="en-US" sz="2000" smtClean="0"/>
              <a:t>如何判断文档的主题类别？</a:t>
            </a:r>
            <a:endParaRPr lang="en-US" altLang="zh-CN" sz="2000" smtClean="0"/>
          </a:p>
          <a:p>
            <a:pPr lvl="1" eaLnBrk="1" hangingPunct="1">
              <a:lnSpc>
                <a:spcPct val="80000"/>
              </a:lnSpc>
            </a:pPr>
            <a:r>
              <a:rPr lang="zh-CN" altLang="en-US" sz="2000" smtClean="0">
                <a:solidFill>
                  <a:srgbClr val="FF0000"/>
                </a:solidFill>
              </a:rPr>
              <a:t>做这种判断需要哪些语言分析技术？</a:t>
            </a:r>
            <a:endParaRPr lang="en-US" sz="2000" smtClean="0">
              <a:solidFill>
                <a:srgbClr val="FF0000"/>
              </a:solidFill>
            </a:endParaRPr>
          </a:p>
        </p:txBody>
      </p:sp>
      <p:grpSp>
        <p:nvGrpSpPr>
          <p:cNvPr id="2" name="组合 5"/>
          <p:cNvGrpSpPr/>
          <p:nvPr/>
        </p:nvGrpSpPr>
        <p:grpSpPr bwMode="auto">
          <a:xfrm>
            <a:off x="539750" y="3357563"/>
            <a:ext cx="7993063" cy="1323975"/>
            <a:chOff x="0" y="0"/>
            <a:chExt cx="7993063" cy="1322873"/>
          </a:xfrm>
        </p:grpSpPr>
        <p:sp>
          <p:nvSpPr>
            <p:cNvPr id="23557" name="矩形 3"/>
            <p:cNvSpPr>
              <a:spLocks noChangeArrowheads="1"/>
            </p:cNvSpPr>
            <p:nvPr/>
          </p:nvSpPr>
          <p:spPr bwMode="auto">
            <a:xfrm>
              <a:off x="0" y="0"/>
              <a:ext cx="3816350" cy="1322872"/>
            </a:xfrm>
            <a:prstGeom prst="rect">
              <a:avLst/>
            </a:prstGeom>
            <a:noFill/>
            <a:ln w="9525">
              <a:solidFill>
                <a:srgbClr val="FF0000"/>
              </a:solidFill>
              <a:miter lim="800000"/>
            </a:ln>
          </p:spPr>
          <p:txBody>
            <a:bodyPr>
              <a:spAutoFit/>
            </a:bodyPr>
            <a:lstStyle/>
            <a:p>
              <a:r>
                <a:rPr lang="zh-CN" altLang="en-US" sz="1600"/>
                <a:t>报告称马航</a:t>
              </a:r>
              <a:r>
                <a:rPr lang="en-US" altLang="zh-CN" sz="1600"/>
                <a:t>MH17</a:t>
              </a:r>
              <a:r>
                <a:rPr lang="zh-CN" altLang="en-US" sz="1600"/>
                <a:t>坠毁的直接原因，或因从外界而来的高能量物体，直接刺穿飞机，造成了结构性的损伤所致。初步报告只是“技术表述”，专家认为客机可能被不止一枚导弹击中。</a:t>
              </a:r>
              <a:endParaRPr lang="zh-CN" altLang="en-US" sz="1600"/>
            </a:p>
          </p:txBody>
        </p:sp>
        <p:sp>
          <p:nvSpPr>
            <p:cNvPr id="23558" name="矩形 4"/>
            <p:cNvSpPr>
              <a:spLocks noChangeArrowheads="1"/>
            </p:cNvSpPr>
            <p:nvPr/>
          </p:nvSpPr>
          <p:spPr bwMode="auto">
            <a:xfrm>
              <a:off x="3960813" y="1"/>
              <a:ext cx="4032250" cy="1322872"/>
            </a:xfrm>
            <a:prstGeom prst="rect">
              <a:avLst/>
            </a:prstGeom>
            <a:noFill/>
            <a:ln w="9525">
              <a:solidFill>
                <a:srgbClr val="0000FF"/>
              </a:solidFill>
              <a:miter lim="800000"/>
            </a:ln>
          </p:spPr>
          <p:txBody>
            <a:bodyPr>
              <a:spAutoFit/>
            </a:bodyPr>
            <a:lstStyle/>
            <a:p>
              <a:r>
                <a:rPr lang="zh-CN" altLang="en-US" sz="1600"/>
                <a:t>在瓦伦西亚城市球场，卫冕冠军西班牙主场</a:t>
              </a:r>
              <a:r>
                <a:rPr lang="en-US" altLang="zh-CN" sz="1600"/>
                <a:t>5</a:t>
              </a:r>
              <a:r>
                <a:rPr lang="zh-CN" altLang="en-US" sz="1600"/>
                <a:t>比</a:t>
              </a:r>
              <a:r>
                <a:rPr lang="en-US" altLang="zh-CN" sz="1600"/>
                <a:t>1</a:t>
              </a:r>
              <a:r>
                <a:rPr lang="zh-CN" altLang="en-US" sz="1600"/>
                <a:t>轻取马其顿迎来开门红。阿尔卡塞尔和布斯克茨收获处子球，拉莫斯、席尔瓦和佩德罗各进一球，穆尼尔上演处子秀，法布雷加斯还曾射中一次横梁。</a:t>
              </a:r>
              <a:endParaRPr lang="zh-CN" altLang="en-US" sz="16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3">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3">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lstStyle/>
          <a:p>
            <a:pPr eaLnBrk="1" hangingPunct="1"/>
            <a:r>
              <a:rPr lang="en-US" altLang="zh-CN" sz="3600" smtClean="0"/>
              <a:t>Step 3: </a:t>
            </a:r>
            <a:r>
              <a:rPr lang="zh-CN" altLang="en-US" sz="3600" smtClean="0"/>
              <a:t>分类模型</a:t>
            </a:r>
            <a:endParaRPr lang="zh-CN" altLang="en-US" sz="3600" smtClean="0"/>
          </a:p>
        </p:txBody>
      </p:sp>
      <p:sp>
        <p:nvSpPr>
          <p:cNvPr id="31747" name="Rectangle 3"/>
          <p:cNvSpPr>
            <a:spLocks noGrp="1" noChangeArrowheads="1"/>
          </p:cNvSpPr>
          <p:nvPr>
            <p:ph type="body" idx="4294967295"/>
          </p:nvPr>
        </p:nvSpPr>
        <p:spPr>
          <a:xfrm>
            <a:off x="522288" y="1044575"/>
            <a:ext cx="8369300" cy="4813300"/>
          </a:xfrm>
        </p:spPr>
        <p:txBody>
          <a:bodyPr/>
          <a:lstStyle/>
          <a:p>
            <a:pPr eaLnBrk="1" hangingPunct="1">
              <a:lnSpc>
                <a:spcPct val="90000"/>
              </a:lnSpc>
              <a:buFontTx/>
              <a:buNone/>
            </a:pPr>
            <a:r>
              <a:rPr lang="zh-CN" altLang="en-US" sz="2600" smtClean="0"/>
              <a:t>I)   Instance-based methods:</a:t>
            </a:r>
            <a:endParaRPr lang="zh-CN" altLang="en-US" sz="2600" smtClean="0"/>
          </a:p>
          <a:p>
            <a:pPr lvl="1" eaLnBrk="1" hangingPunct="1">
              <a:lnSpc>
                <a:spcPct val="90000"/>
              </a:lnSpc>
              <a:buFontTx/>
              <a:buNone/>
            </a:pPr>
            <a:r>
              <a:rPr lang="zh-CN" altLang="en-US" sz="2200" smtClean="0"/>
              <a:t>1) Nearest neighbor</a:t>
            </a:r>
            <a:endParaRPr lang="zh-CN" altLang="en-US" sz="2200" smtClean="0"/>
          </a:p>
          <a:p>
            <a:pPr eaLnBrk="1" hangingPunct="1">
              <a:lnSpc>
                <a:spcPct val="90000"/>
              </a:lnSpc>
              <a:buFontTx/>
              <a:buNone/>
            </a:pPr>
            <a:r>
              <a:rPr lang="zh-CN" altLang="en-US" sz="2600" smtClean="0"/>
              <a:t>II)  Probabilistic models:</a:t>
            </a:r>
            <a:endParaRPr lang="zh-CN" altLang="en-US" sz="2600" smtClean="0"/>
          </a:p>
          <a:p>
            <a:pPr lvl="1" eaLnBrk="1" hangingPunct="1">
              <a:lnSpc>
                <a:spcPct val="90000"/>
              </a:lnSpc>
              <a:buFontTx/>
              <a:buNone/>
            </a:pPr>
            <a:r>
              <a:rPr lang="zh-CN" altLang="en-US" sz="2200" smtClean="0"/>
              <a:t>1) Naïve Bayes</a:t>
            </a:r>
            <a:endParaRPr lang="zh-CN" altLang="en-US" sz="2200" smtClean="0"/>
          </a:p>
          <a:p>
            <a:pPr lvl="1" eaLnBrk="1" hangingPunct="1">
              <a:lnSpc>
                <a:spcPct val="90000"/>
              </a:lnSpc>
              <a:buFontTx/>
              <a:buNone/>
            </a:pPr>
            <a:r>
              <a:rPr lang="zh-CN" altLang="en-US" sz="2200" smtClean="0"/>
              <a:t>2) Maximum Entropy Model</a:t>
            </a:r>
            <a:endParaRPr lang="zh-CN" altLang="en-US" sz="2200" smtClean="0"/>
          </a:p>
          <a:p>
            <a:pPr eaLnBrk="1" hangingPunct="1">
              <a:lnSpc>
                <a:spcPct val="90000"/>
              </a:lnSpc>
              <a:buFontTx/>
              <a:buNone/>
            </a:pPr>
            <a:r>
              <a:rPr lang="zh-CN" altLang="en-US" sz="2600" smtClean="0"/>
              <a:t>III) Linear Models:</a:t>
            </a:r>
            <a:endParaRPr lang="zh-CN" altLang="en-US" sz="2600" smtClean="0"/>
          </a:p>
          <a:p>
            <a:pPr lvl="1" eaLnBrk="1" hangingPunct="1">
              <a:lnSpc>
                <a:spcPct val="90000"/>
              </a:lnSpc>
              <a:buFontTx/>
              <a:buNone/>
            </a:pPr>
            <a:r>
              <a:rPr lang="zh-CN" altLang="en-US" sz="2200" smtClean="0"/>
              <a:t>1) Linear Regression/Perceptron</a:t>
            </a:r>
            <a:endParaRPr lang="zh-CN" altLang="en-US" sz="2200" smtClean="0"/>
          </a:p>
          <a:p>
            <a:pPr lvl="1" eaLnBrk="1" hangingPunct="1">
              <a:lnSpc>
                <a:spcPct val="90000"/>
              </a:lnSpc>
              <a:buFontTx/>
              <a:buNone/>
            </a:pPr>
            <a:r>
              <a:rPr lang="zh-CN" altLang="en-US" sz="2200" smtClean="0"/>
              <a:t>2) Support Vector Machine</a:t>
            </a:r>
            <a:endParaRPr lang="zh-CN" altLang="en-US" sz="2200" smtClean="0"/>
          </a:p>
          <a:p>
            <a:pPr eaLnBrk="1" hangingPunct="1">
              <a:lnSpc>
                <a:spcPct val="90000"/>
              </a:lnSpc>
              <a:buFontTx/>
              <a:buNone/>
            </a:pPr>
            <a:r>
              <a:rPr lang="zh-CN" altLang="en-US" sz="2600" smtClean="0"/>
              <a:t>IV) Decision Models:</a:t>
            </a:r>
            <a:endParaRPr lang="zh-CN" altLang="en-US" sz="2600" smtClean="0"/>
          </a:p>
          <a:p>
            <a:pPr lvl="1" eaLnBrk="1" hangingPunct="1">
              <a:lnSpc>
                <a:spcPct val="90000"/>
              </a:lnSpc>
              <a:buFontTx/>
              <a:buNone/>
            </a:pPr>
            <a:r>
              <a:rPr lang="zh-CN" altLang="en-US" sz="2200" smtClean="0"/>
              <a:t>1) Decision Trees</a:t>
            </a:r>
            <a:endParaRPr lang="zh-CN" altLang="en-US" sz="2200" smtClean="0"/>
          </a:p>
          <a:p>
            <a:pPr lvl="1" eaLnBrk="1" hangingPunct="1">
              <a:lnSpc>
                <a:spcPct val="90000"/>
              </a:lnSpc>
              <a:buFontTx/>
              <a:buNone/>
            </a:pPr>
            <a:r>
              <a:rPr lang="zh-CN" altLang="en-US" sz="2200" smtClean="0"/>
              <a:t>2) Boosted Decision Trees</a:t>
            </a:r>
            <a:endParaRPr lang="zh-CN" altLang="en-US" sz="2200" smtClean="0"/>
          </a:p>
          <a:p>
            <a:pPr lvl="1" eaLnBrk="1" hangingPunct="1">
              <a:lnSpc>
                <a:spcPct val="90000"/>
              </a:lnSpc>
              <a:buFontTx/>
              <a:buNone/>
            </a:pPr>
            <a:r>
              <a:rPr lang="zh-CN" altLang="en-US" sz="2200" smtClean="0"/>
              <a:t>3) Random Forest</a:t>
            </a:r>
            <a:endParaRPr lang="zh-CN" altLang="en-US" sz="2200" smtClean="0"/>
          </a:p>
        </p:txBody>
      </p:sp>
      <p:sp>
        <p:nvSpPr>
          <p:cNvPr id="31748" name="Rectangle 4"/>
          <p:cNvSpPr>
            <a:spLocks noChangeArrowheads="1"/>
          </p:cNvSpPr>
          <p:nvPr/>
        </p:nvSpPr>
        <p:spPr bwMode="auto">
          <a:xfrm>
            <a:off x="871538" y="1403350"/>
            <a:ext cx="2744787" cy="495300"/>
          </a:xfrm>
          <a:prstGeom prst="rect">
            <a:avLst/>
          </a:prstGeom>
          <a:noFill/>
          <a:ln w="19050">
            <a:solidFill>
              <a:srgbClr val="FF0906"/>
            </a:solidFill>
            <a:miter lim="800000"/>
          </a:ln>
        </p:spPr>
        <p:txBody>
          <a:bodyPr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4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74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4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4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4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4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47">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747">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17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autoUpdateAnimBg="0" build="p"/>
      <p:bldP spid="31748"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p:txBody>
          <a:bodyPr/>
          <a:lstStyle/>
          <a:p>
            <a:pPr eaLnBrk="1" hangingPunct="1"/>
            <a:r>
              <a:rPr lang="zh-CN" altLang="en-US" sz="3600" smtClean="0"/>
              <a:t>最近邻分类器</a:t>
            </a:r>
            <a:endParaRPr lang="zh-CN" altLang="en-US" sz="3600" smtClean="0"/>
          </a:p>
        </p:txBody>
      </p:sp>
      <p:sp>
        <p:nvSpPr>
          <p:cNvPr id="32771" name="Rectangle 3"/>
          <p:cNvSpPr>
            <a:spLocks noGrp="1" noChangeArrowheads="1"/>
          </p:cNvSpPr>
          <p:nvPr>
            <p:ph type="body" sz="half" idx="4294967295"/>
          </p:nvPr>
        </p:nvSpPr>
        <p:spPr>
          <a:xfrm>
            <a:off x="457200" y="1125538"/>
            <a:ext cx="5149850" cy="5000625"/>
          </a:xfrm>
        </p:spPr>
        <p:txBody>
          <a:bodyPr/>
          <a:lstStyle/>
          <a:p>
            <a:pPr eaLnBrk="1" hangingPunct="1"/>
            <a:r>
              <a:rPr lang="en-US" altLang="zh-CN" sz="2800" smtClean="0"/>
              <a:t>Nearest neighbor classifier</a:t>
            </a:r>
            <a:endParaRPr lang="en-US" altLang="zh-CN" sz="2800" smtClean="0"/>
          </a:p>
          <a:p>
            <a:pPr eaLnBrk="1" hangingPunct="1"/>
            <a:r>
              <a:rPr lang="zh-CN" altLang="en-US" sz="2800" smtClean="0"/>
              <a:t>思想：</a:t>
            </a:r>
            <a:endParaRPr lang="zh-CN" altLang="en-US" sz="2800" smtClean="0"/>
          </a:p>
          <a:p>
            <a:pPr lvl="1" eaLnBrk="1" hangingPunct="1"/>
            <a:r>
              <a:rPr lang="zh-CN" altLang="en-US" sz="2400" smtClean="0"/>
              <a:t>定义两个样本点之间的距离函数</a:t>
            </a:r>
            <a:endParaRPr lang="zh-CN" altLang="en-US" sz="2400" smtClean="0"/>
          </a:p>
          <a:p>
            <a:pPr lvl="2" eaLnBrk="1" hangingPunct="1"/>
            <a:r>
              <a:rPr lang="zh-CN" altLang="en-US" smtClean="0">
                <a:solidFill>
                  <a:schemeClr val="accent2"/>
                </a:solidFill>
              </a:rPr>
              <a:t>e.g., d(x</a:t>
            </a:r>
            <a:r>
              <a:rPr lang="zh-CN" altLang="en-US" baseline="-25000" smtClean="0">
                <a:solidFill>
                  <a:schemeClr val="accent2"/>
                </a:solidFill>
              </a:rPr>
              <a:t>1</a:t>
            </a:r>
            <a:r>
              <a:rPr lang="zh-CN" altLang="en-US" smtClean="0">
                <a:solidFill>
                  <a:schemeClr val="accent2"/>
                </a:solidFill>
              </a:rPr>
              <a:t>,x</a:t>
            </a:r>
            <a:r>
              <a:rPr lang="zh-CN" altLang="en-US" baseline="-25000" smtClean="0">
                <a:solidFill>
                  <a:schemeClr val="accent2"/>
                </a:solidFill>
                <a:sym typeface="Arial" panose="020B0604020202020204" pitchFamily="34" charset="0"/>
              </a:rPr>
              <a:t>2</a:t>
            </a:r>
            <a:r>
              <a:rPr lang="zh-CN" altLang="en-US" smtClean="0">
                <a:solidFill>
                  <a:schemeClr val="accent2"/>
                </a:solidFill>
              </a:rPr>
              <a:t>)=||x</a:t>
            </a:r>
            <a:r>
              <a:rPr lang="zh-CN" altLang="en-US" baseline="-25000" smtClean="0">
                <a:solidFill>
                  <a:schemeClr val="accent2"/>
                </a:solidFill>
              </a:rPr>
              <a:t>1</a:t>
            </a:r>
            <a:r>
              <a:rPr lang="zh-CN" altLang="en-US" smtClean="0">
                <a:solidFill>
                  <a:schemeClr val="accent2"/>
                </a:solidFill>
              </a:rPr>
              <a:t>-x</a:t>
            </a:r>
            <a:r>
              <a:rPr lang="zh-CN" altLang="en-US" baseline="-25000" smtClean="0">
                <a:solidFill>
                  <a:schemeClr val="accent2"/>
                </a:solidFill>
                <a:sym typeface="Arial" panose="020B0604020202020204" pitchFamily="34" charset="0"/>
              </a:rPr>
              <a:t>2</a:t>
            </a:r>
            <a:r>
              <a:rPr lang="zh-CN" altLang="en-US" smtClean="0">
                <a:solidFill>
                  <a:schemeClr val="accent2"/>
                </a:solidFill>
              </a:rPr>
              <a:t>||</a:t>
            </a:r>
            <a:endParaRPr lang="zh-CN" altLang="en-US" smtClean="0">
              <a:solidFill>
                <a:schemeClr val="accent2"/>
              </a:solidFill>
            </a:endParaRPr>
          </a:p>
          <a:p>
            <a:pPr lvl="1" eaLnBrk="1" hangingPunct="1"/>
            <a:r>
              <a:rPr lang="zh-CN" altLang="en-US" sz="2400" smtClean="0"/>
              <a:t>将新的样本划分到</a:t>
            </a:r>
            <a:r>
              <a:rPr lang="zh-CN" altLang="en-US" sz="2400" smtClean="0">
                <a:solidFill>
                  <a:srgbClr val="FF0000"/>
                </a:solidFill>
              </a:rPr>
              <a:t>距离它最近的样本（最近邻）所属的类别中</a:t>
            </a:r>
            <a:endParaRPr lang="zh-CN" altLang="en-US" sz="2400" smtClean="0">
              <a:solidFill>
                <a:srgbClr val="FF0000"/>
              </a:solidFill>
            </a:endParaRPr>
          </a:p>
          <a:p>
            <a:pPr lvl="2" eaLnBrk="1" hangingPunct="1"/>
            <a:r>
              <a:rPr lang="en-US" altLang="zh-CN" smtClean="0">
                <a:solidFill>
                  <a:schemeClr val="accent2"/>
                </a:solidFill>
              </a:rPr>
              <a:t>f</a:t>
            </a:r>
            <a:r>
              <a:rPr lang="zh-CN" altLang="en-US" smtClean="0">
                <a:solidFill>
                  <a:schemeClr val="accent2"/>
                </a:solidFill>
              </a:rPr>
              <a:t>(x) = y</a:t>
            </a:r>
            <a:r>
              <a:rPr lang="zh-CN" altLang="en-US" baseline="-25000" smtClean="0">
                <a:solidFill>
                  <a:schemeClr val="accent2"/>
                </a:solidFill>
              </a:rPr>
              <a:t>i*</a:t>
            </a:r>
            <a:endParaRPr lang="zh-CN" altLang="en-US" baseline="-25000" smtClean="0">
              <a:solidFill>
                <a:schemeClr val="accent2"/>
              </a:solidFill>
            </a:endParaRPr>
          </a:p>
          <a:p>
            <a:pPr lvl="2" eaLnBrk="1" hangingPunct="1"/>
            <a:r>
              <a:rPr lang="zh-CN" altLang="en-US" smtClean="0">
                <a:solidFill>
                  <a:schemeClr val="accent2"/>
                </a:solidFill>
              </a:rPr>
              <a:t>where i*=arg</a:t>
            </a:r>
            <a:r>
              <a:rPr lang="zh-CN" altLang="en-US" baseline="-25000" smtClean="0">
                <a:solidFill>
                  <a:schemeClr val="accent2"/>
                </a:solidFill>
              </a:rPr>
              <a:t>i</a:t>
            </a:r>
            <a:r>
              <a:rPr lang="zh-CN" altLang="en-US" smtClean="0">
                <a:solidFill>
                  <a:schemeClr val="accent2"/>
                </a:solidFill>
              </a:rPr>
              <a:t> min d(x, x</a:t>
            </a:r>
            <a:r>
              <a:rPr lang="zh-CN" altLang="en-US" baseline="-25000" smtClean="0">
                <a:solidFill>
                  <a:schemeClr val="accent2"/>
                </a:solidFill>
                <a:sym typeface="Arial" panose="020B0604020202020204" pitchFamily="34" charset="0"/>
              </a:rPr>
              <a:t>i</a:t>
            </a:r>
            <a:r>
              <a:rPr lang="zh-CN" altLang="en-US" smtClean="0">
                <a:solidFill>
                  <a:schemeClr val="accent2"/>
                </a:solidFill>
              </a:rPr>
              <a:t>)</a:t>
            </a:r>
            <a:endParaRPr lang="zh-CN" altLang="en-US" smtClean="0">
              <a:solidFill>
                <a:schemeClr val="accent2"/>
              </a:solidFill>
            </a:endParaRPr>
          </a:p>
          <a:p>
            <a:pPr lvl="1" eaLnBrk="1" hangingPunct="1"/>
            <a:endParaRPr lang="zh-CN" altLang="en-US" sz="2400" smtClean="0"/>
          </a:p>
        </p:txBody>
      </p:sp>
      <p:pic>
        <p:nvPicPr>
          <p:cNvPr id="38916" name="Picture 4"/>
          <p:cNvPicPr>
            <a:picLocks noGrp="1" noChangeAspect="1" noChangeArrowheads="1"/>
          </p:cNvPicPr>
          <p:nvPr>
            <p:ph sz="half" idx="4294967295"/>
          </p:nvPr>
        </p:nvPicPr>
        <p:blipFill>
          <a:blip r:embed="rId1" cstate="print"/>
          <a:srcRect/>
          <a:stretch>
            <a:fillRect/>
          </a:stretch>
        </p:blipFill>
        <p:spPr>
          <a:xfrm>
            <a:off x="5876925" y="1905000"/>
            <a:ext cx="2673350" cy="2689225"/>
          </a:xfr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77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77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77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autoUpdateAnimBg="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p:txBody>
          <a:bodyPr/>
          <a:lstStyle/>
          <a:p>
            <a:pPr eaLnBrk="1" hangingPunct="1"/>
            <a:r>
              <a:rPr lang="zh-CN" altLang="en-US" sz="3600" smtClean="0"/>
              <a:t>最近邻分类器的问题</a:t>
            </a:r>
            <a:endParaRPr lang="zh-CN" altLang="en-US" sz="3600" smtClean="0"/>
          </a:p>
        </p:txBody>
      </p:sp>
      <p:sp>
        <p:nvSpPr>
          <p:cNvPr id="33795" name="Rectangle 3"/>
          <p:cNvSpPr>
            <a:spLocks noGrp="1" noChangeArrowheads="1"/>
          </p:cNvSpPr>
          <p:nvPr>
            <p:ph type="body" idx="4294967295"/>
          </p:nvPr>
        </p:nvSpPr>
        <p:spPr/>
        <p:txBody>
          <a:bodyPr/>
          <a:lstStyle/>
          <a:p>
            <a:pPr eaLnBrk="1" hangingPunct="1">
              <a:lnSpc>
                <a:spcPct val="80000"/>
              </a:lnSpc>
            </a:pPr>
            <a:r>
              <a:rPr lang="zh-CN" altLang="en-US" smtClean="0">
                <a:solidFill>
                  <a:srgbClr val="FF0906"/>
                </a:solidFill>
              </a:rPr>
              <a:t>容易过度拟合数据</a:t>
            </a:r>
            <a:r>
              <a:rPr lang="en-US" altLang="zh-CN" smtClean="0">
                <a:solidFill>
                  <a:srgbClr val="FF0906"/>
                </a:solidFill>
              </a:rPr>
              <a:t>(</a:t>
            </a:r>
            <a:r>
              <a:rPr lang="zh-CN" altLang="en-US" smtClean="0">
                <a:solidFill>
                  <a:srgbClr val="FF0906"/>
                </a:solidFill>
              </a:rPr>
              <a:t>overfit</a:t>
            </a:r>
            <a:r>
              <a:rPr lang="en-US" altLang="zh-CN" smtClean="0">
                <a:solidFill>
                  <a:srgbClr val="FF0906"/>
                </a:solidFill>
              </a:rPr>
              <a:t>ting)</a:t>
            </a:r>
            <a:endParaRPr lang="zh-CN" altLang="en-US" smtClean="0">
              <a:solidFill>
                <a:srgbClr val="FF0906"/>
              </a:solidFill>
            </a:endParaRPr>
          </a:p>
          <a:p>
            <a:pPr lvl="1" eaLnBrk="1" hangingPunct="1">
              <a:lnSpc>
                <a:spcPct val="80000"/>
              </a:lnSpc>
            </a:pPr>
            <a:r>
              <a:rPr lang="zh-CN" altLang="en-US" smtClean="0"/>
              <a:t>忠实于每一个训练数据，包括噪声和错误数据</a:t>
            </a:r>
            <a:endParaRPr lang="zh-CN" altLang="en-US" smtClean="0"/>
          </a:p>
          <a:p>
            <a:pPr lvl="1" eaLnBrk="1" hangingPunct="1">
              <a:lnSpc>
                <a:spcPct val="80000"/>
              </a:lnSpc>
            </a:pPr>
            <a:endParaRPr lang="zh-CN" altLang="en-US" smtClean="0"/>
          </a:p>
          <a:p>
            <a:pPr lvl="1" eaLnBrk="1" hangingPunct="1">
              <a:lnSpc>
                <a:spcPct val="80000"/>
              </a:lnSpc>
            </a:pPr>
            <a:endParaRPr lang="zh-CN" altLang="en-US" smtClean="0"/>
          </a:p>
          <a:p>
            <a:pPr lvl="1" eaLnBrk="1" hangingPunct="1">
              <a:lnSpc>
                <a:spcPct val="80000"/>
              </a:lnSpc>
            </a:pPr>
            <a:endParaRPr lang="zh-CN" altLang="en-US" smtClean="0"/>
          </a:p>
          <a:p>
            <a:pPr lvl="1" eaLnBrk="1" hangingPunct="1">
              <a:lnSpc>
                <a:spcPct val="80000"/>
              </a:lnSpc>
            </a:pPr>
            <a:endParaRPr lang="zh-CN" altLang="en-US" smtClean="0"/>
          </a:p>
          <a:p>
            <a:pPr lvl="1" eaLnBrk="1" hangingPunct="1">
              <a:lnSpc>
                <a:spcPct val="80000"/>
              </a:lnSpc>
            </a:pPr>
            <a:endParaRPr lang="zh-CN" altLang="en-US" smtClean="0"/>
          </a:p>
          <a:p>
            <a:pPr lvl="1" eaLnBrk="1" hangingPunct="1">
              <a:lnSpc>
                <a:spcPct val="80000"/>
              </a:lnSpc>
            </a:pPr>
            <a:endParaRPr lang="zh-CN" altLang="en-US" smtClean="0"/>
          </a:p>
          <a:p>
            <a:pPr eaLnBrk="1" hangingPunct="1">
              <a:lnSpc>
                <a:spcPct val="80000"/>
              </a:lnSpc>
            </a:pPr>
            <a:r>
              <a:rPr lang="zh-CN" altLang="en-US" sz="2800" smtClean="0"/>
              <a:t>解决方案：</a:t>
            </a:r>
            <a:r>
              <a:rPr lang="en-US" altLang="zh-CN" sz="2800" smtClean="0"/>
              <a:t>1-</a:t>
            </a:r>
            <a:r>
              <a:rPr lang="zh-CN" altLang="en-US" sz="2800" smtClean="0"/>
              <a:t>近邻扩展到</a:t>
            </a:r>
            <a:r>
              <a:rPr lang="en-US" altLang="zh-CN" sz="2800" smtClean="0"/>
              <a:t>k-</a:t>
            </a:r>
            <a:r>
              <a:rPr lang="zh-CN" altLang="en-US" sz="2800" smtClean="0"/>
              <a:t>近邻（达到平滑分类边界的效果）</a:t>
            </a:r>
            <a:endParaRPr lang="zh-CN" altLang="en-US" sz="2800" smtClean="0"/>
          </a:p>
        </p:txBody>
      </p:sp>
      <p:grpSp>
        <p:nvGrpSpPr>
          <p:cNvPr id="39940" name="Group 4"/>
          <p:cNvGrpSpPr/>
          <p:nvPr/>
        </p:nvGrpSpPr>
        <p:grpSpPr bwMode="auto">
          <a:xfrm>
            <a:off x="2195513" y="2492375"/>
            <a:ext cx="1800225" cy="1800225"/>
            <a:chOff x="0" y="0"/>
            <a:chExt cx="2836" cy="2834"/>
          </a:xfrm>
        </p:grpSpPr>
        <p:sp>
          <p:nvSpPr>
            <p:cNvPr id="39970" name="Line 5"/>
            <p:cNvSpPr>
              <a:spLocks noChangeShapeType="1"/>
            </p:cNvSpPr>
            <p:nvPr/>
          </p:nvSpPr>
          <p:spPr bwMode="auto">
            <a:xfrm>
              <a:off x="355" y="0"/>
              <a:ext cx="1" cy="2835"/>
            </a:xfrm>
            <a:prstGeom prst="line">
              <a:avLst/>
            </a:prstGeom>
            <a:noFill/>
            <a:ln w="38100">
              <a:solidFill>
                <a:schemeClr val="hlink"/>
              </a:solidFill>
              <a:round/>
            </a:ln>
          </p:spPr>
          <p:txBody>
            <a:bodyPr wrap="none" anchor="ctr">
              <a:spAutoFit/>
            </a:bodyPr>
            <a:lstStyle/>
            <a:p>
              <a:endParaRPr lang="zh-CN" altLang="en-US"/>
            </a:p>
          </p:txBody>
        </p:sp>
        <p:sp>
          <p:nvSpPr>
            <p:cNvPr id="39971" name="Line 6"/>
            <p:cNvSpPr>
              <a:spLocks noChangeShapeType="1"/>
            </p:cNvSpPr>
            <p:nvPr/>
          </p:nvSpPr>
          <p:spPr bwMode="auto">
            <a:xfrm flipV="1">
              <a:off x="213" y="2551"/>
              <a:ext cx="2622" cy="1"/>
            </a:xfrm>
            <a:prstGeom prst="line">
              <a:avLst/>
            </a:prstGeom>
            <a:noFill/>
            <a:ln w="50800">
              <a:solidFill>
                <a:schemeClr val="hlink"/>
              </a:solidFill>
              <a:round/>
            </a:ln>
          </p:spPr>
          <p:txBody>
            <a:bodyPr anchor="ctr">
              <a:spAutoFit/>
            </a:bodyPr>
            <a:lstStyle/>
            <a:p>
              <a:endParaRPr lang="zh-CN" altLang="en-US"/>
            </a:p>
          </p:txBody>
        </p:sp>
        <p:sp>
          <p:nvSpPr>
            <p:cNvPr id="39972" name="Oval 7"/>
            <p:cNvSpPr>
              <a:spLocks noChangeAspect="1" noChangeArrowheads="1"/>
            </p:cNvSpPr>
            <p:nvPr/>
          </p:nvSpPr>
          <p:spPr bwMode="auto">
            <a:xfrm>
              <a:off x="922" y="1913"/>
              <a:ext cx="95" cy="75"/>
            </a:xfrm>
            <a:prstGeom prst="ellipse">
              <a:avLst/>
            </a:prstGeom>
            <a:solidFill>
              <a:schemeClr val="bg1"/>
            </a:solidFill>
            <a:ln w="9525">
              <a:solidFill>
                <a:schemeClr val="tx1"/>
              </a:solidFill>
              <a:round/>
            </a:ln>
          </p:spPr>
          <p:txBody>
            <a:bodyPr wrap="none" anchor="ctr"/>
            <a:lstStyle/>
            <a:p>
              <a:endParaRPr lang="zh-CN" altLang="en-US"/>
            </a:p>
          </p:txBody>
        </p:sp>
        <p:sp>
          <p:nvSpPr>
            <p:cNvPr id="39973" name="Oval 8"/>
            <p:cNvSpPr>
              <a:spLocks noChangeAspect="1" noChangeArrowheads="1"/>
            </p:cNvSpPr>
            <p:nvPr/>
          </p:nvSpPr>
          <p:spPr bwMode="auto">
            <a:xfrm>
              <a:off x="71" y="1984"/>
              <a:ext cx="95" cy="75"/>
            </a:xfrm>
            <a:prstGeom prst="ellipse">
              <a:avLst/>
            </a:prstGeom>
            <a:solidFill>
              <a:schemeClr val="tx2"/>
            </a:solidFill>
            <a:ln w="9525">
              <a:solidFill>
                <a:schemeClr val="tx1"/>
              </a:solidFill>
              <a:round/>
            </a:ln>
          </p:spPr>
          <p:txBody>
            <a:bodyPr wrap="none" anchor="ctr"/>
            <a:lstStyle/>
            <a:p>
              <a:endParaRPr lang="zh-CN" altLang="en-US"/>
            </a:p>
          </p:txBody>
        </p:sp>
        <p:sp>
          <p:nvSpPr>
            <p:cNvPr id="39974" name="Oval 9"/>
            <p:cNvSpPr>
              <a:spLocks noChangeAspect="1" noChangeArrowheads="1"/>
            </p:cNvSpPr>
            <p:nvPr/>
          </p:nvSpPr>
          <p:spPr bwMode="auto">
            <a:xfrm>
              <a:off x="1134" y="1062"/>
              <a:ext cx="95" cy="75"/>
            </a:xfrm>
            <a:prstGeom prst="ellipse">
              <a:avLst/>
            </a:prstGeom>
            <a:solidFill>
              <a:schemeClr val="tx2"/>
            </a:solidFill>
            <a:ln w="9525">
              <a:solidFill>
                <a:schemeClr val="tx1"/>
              </a:solidFill>
              <a:round/>
            </a:ln>
          </p:spPr>
          <p:txBody>
            <a:bodyPr wrap="none" anchor="ctr"/>
            <a:lstStyle/>
            <a:p>
              <a:endParaRPr lang="zh-CN" altLang="en-US"/>
            </a:p>
          </p:txBody>
        </p:sp>
        <p:sp>
          <p:nvSpPr>
            <p:cNvPr id="39975" name="Oval 10"/>
            <p:cNvSpPr>
              <a:spLocks noChangeAspect="1" noChangeArrowheads="1"/>
            </p:cNvSpPr>
            <p:nvPr/>
          </p:nvSpPr>
          <p:spPr bwMode="auto">
            <a:xfrm>
              <a:off x="2481" y="779"/>
              <a:ext cx="95" cy="75"/>
            </a:xfrm>
            <a:prstGeom prst="ellipse">
              <a:avLst/>
            </a:prstGeom>
            <a:solidFill>
              <a:schemeClr val="bg1"/>
            </a:solidFill>
            <a:ln w="9525">
              <a:solidFill>
                <a:schemeClr val="tx1"/>
              </a:solidFill>
              <a:round/>
            </a:ln>
          </p:spPr>
          <p:txBody>
            <a:bodyPr wrap="none" anchor="ctr"/>
            <a:lstStyle/>
            <a:p>
              <a:endParaRPr lang="zh-CN" altLang="en-US"/>
            </a:p>
          </p:txBody>
        </p:sp>
        <p:sp>
          <p:nvSpPr>
            <p:cNvPr id="39976" name="Oval 11"/>
            <p:cNvSpPr>
              <a:spLocks noChangeAspect="1" noChangeArrowheads="1"/>
            </p:cNvSpPr>
            <p:nvPr/>
          </p:nvSpPr>
          <p:spPr bwMode="auto">
            <a:xfrm>
              <a:off x="1645" y="714"/>
              <a:ext cx="95" cy="80"/>
            </a:xfrm>
            <a:prstGeom prst="ellipse">
              <a:avLst/>
            </a:prstGeom>
            <a:solidFill>
              <a:schemeClr val="tx2"/>
            </a:solidFill>
            <a:ln w="9525">
              <a:solidFill>
                <a:schemeClr val="tx1"/>
              </a:solidFill>
              <a:round/>
            </a:ln>
          </p:spPr>
          <p:txBody>
            <a:bodyPr wrap="none" anchor="ctr"/>
            <a:lstStyle/>
            <a:p>
              <a:endParaRPr lang="zh-CN" altLang="en-US"/>
            </a:p>
          </p:txBody>
        </p:sp>
        <p:sp>
          <p:nvSpPr>
            <p:cNvPr id="39977" name="Oval 12"/>
            <p:cNvSpPr>
              <a:spLocks noChangeAspect="1" noChangeArrowheads="1"/>
            </p:cNvSpPr>
            <p:nvPr/>
          </p:nvSpPr>
          <p:spPr bwMode="auto">
            <a:xfrm>
              <a:off x="1075" y="1439"/>
              <a:ext cx="95" cy="93"/>
            </a:xfrm>
            <a:prstGeom prst="ellipse">
              <a:avLst/>
            </a:prstGeom>
            <a:solidFill>
              <a:schemeClr val="tx2"/>
            </a:solidFill>
            <a:ln w="9525">
              <a:solidFill>
                <a:schemeClr val="tx1"/>
              </a:solidFill>
              <a:round/>
            </a:ln>
          </p:spPr>
          <p:txBody>
            <a:bodyPr wrap="none" anchor="ctr"/>
            <a:lstStyle/>
            <a:p>
              <a:endParaRPr lang="zh-CN" altLang="en-US"/>
            </a:p>
          </p:txBody>
        </p:sp>
        <p:sp>
          <p:nvSpPr>
            <p:cNvPr id="39978" name="Oval 13"/>
            <p:cNvSpPr>
              <a:spLocks noChangeAspect="1" noChangeArrowheads="1"/>
            </p:cNvSpPr>
            <p:nvPr/>
          </p:nvSpPr>
          <p:spPr bwMode="auto">
            <a:xfrm>
              <a:off x="1063" y="2125"/>
              <a:ext cx="95" cy="80"/>
            </a:xfrm>
            <a:prstGeom prst="ellipse">
              <a:avLst/>
            </a:prstGeom>
            <a:solidFill>
              <a:schemeClr val="bg1"/>
            </a:solidFill>
            <a:ln w="9525">
              <a:solidFill>
                <a:schemeClr val="tx1"/>
              </a:solidFill>
              <a:round/>
            </a:ln>
          </p:spPr>
          <p:txBody>
            <a:bodyPr wrap="none" anchor="ctr"/>
            <a:lstStyle/>
            <a:p>
              <a:endParaRPr lang="zh-CN" altLang="en-US"/>
            </a:p>
          </p:txBody>
        </p:sp>
        <p:sp>
          <p:nvSpPr>
            <p:cNvPr id="39979" name="Oval 14"/>
            <p:cNvSpPr>
              <a:spLocks noChangeAspect="1" noChangeArrowheads="1"/>
            </p:cNvSpPr>
            <p:nvPr/>
          </p:nvSpPr>
          <p:spPr bwMode="auto">
            <a:xfrm rot="-1118273">
              <a:off x="2126" y="2125"/>
              <a:ext cx="85" cy="75"/>
            </a:xfrm>
            <a:prstGeom prst="ellipse">
              <a:avLst/>
            </a:prstGeom>
            <a:solidFill>
              <a:schemeClr val="bg1"/>
            </a:solidFill>
            <a:ln w="9525">
              <a:solidFill>
                <a:schemeClr val="tx1"/>
              </a:solidFill>
              <a:round/>
            </a:ln>
          </p:spPr>
          <p:txBody>
            <a:bodyPr wrap="none" anchor="ctr"/>
            <a:lstStyle/>
            <a:p>
              <a:endParaRPr lang="zh-CN" altLang="en-US"/>
            </a:p>
          </p:txBody>
        </p:sp>
        <p:sp>
          <p:nvSpPr>
            <p:cNvPr id="39980" name="Oval 15"/>
            <p:cNvSpPr>
              <a:spLocks noChangeAspect="1" noChangeArrowheads="1"/>
            </p:cNvSpPr>
            <p:nvPr/>
          </p:nvSpPr>
          <p:spPr bwMode="auto">
            <a:xfrm rot="-1118273">
              <a:off x="1195" y="719"/>
              <a:ext cx="95" cy="80"/>
            </a:xfrm>
            <a:prstGeom prst="ellipse">
              <a:avLst/>
            </a:prstGeom>
            <a:solidFill>
              <a:schemeClr val="tx2"/>
            </a:solidFill>
            <a:ln w="9525">
              <a:solidFill>
                <a:schemeClr val="tx1"/>
              </a:solidFill>
              <a:round/>
            </a:ln>
          </p:spPr>
          <p:txBody>
            <a:bodyPr wrap="none" anchor="ctr"/>
            <a:lstStyle/>
            <a:p>
              <a:endParaRPr lang="zh-CN" altLang="en-US"/>
            </a:p>
          </p:txBody>
        </p:sp>
        <p:sp>
          <p:nvSpPr>
            <p:cNvPr id="39981" name="Oval 16"/>
            <p:cNvSpPr>
              <a:spLocks noChangeAspect="1" noChangeArrowheads="1"/>
            </p:cNvSpPr>
            <p:nvPr/>
          </p:nvSpPr>
          <p:spPr bwMode="auto">
            <a:xfrm rot="-1118273">
              <a:off x="1701" y="1346"/>
              <a:ext cx="95" cy="80"/>
            </a:xfrm>
            <a:prstGeom prst="ellipse">
              <a:avLst/>
            </a:prstGeom>
            <a:solidFill>
              <a:schemeClr val="bg1"/>
            </a:solidFill>
            <a:ln w="9525">
              <a:solidFill>
                <a:schemeClr val="tx1"/>
              </a:solidFill>
              <a:round/>
            </a:ln>
          </p:spPr>
          <p:txBody>
            <a:bodyPr wrap="none" anchor="ctr"/>
            <a:lstStyle/>
            <a:p>
              <a:endParaRPr lang="zh-CN" altLang="en-US"/>
            </a:p>
          </p:txBody>
        </p:sp>
        <p:sp>
          <p:nvSpPr>
            <p:cNvPr id="39982" name="Oval 17"/>
            <p:cNvSpPr>
              <a:spLocks noChangeAspect="1" noChangeArrowheads="1"/>
            </p:cNvSpPr>
            <p:nvPr/>
          </p:nvSpPr>
          <p:spPr bwMode="auto">
            <a:xfrm rot="-1118273">
              <a:off x="638" y="1700"/>
              <a:ext cx="95" cy="75"/>
            </a:xfrm>
            <a:prstGeom prst="ellipse">
              <a:avLst/>
            </a:prstGeom>
            <a:solidFill>
              <a:schemeClr val="tx2"/>
            </a:solidFill>
            <a:ln w="9525">
              <a:solidFill>
                <a:schemeClr val="tx1"/>
              </a:solidFill>
              <a:round/>
            </a:ln>
          </p:spPr>
          <p:txBody>
            <a:bodyPr wrap="none" anchor="ctr"/>
            <a:lstStyle/>
            <a:p>
              <a:endParaRPr lang="zh-CN" altLang="en-US"/>
            </a:p>
          </p:txBody>
        </p:sp>
        <p:sp>
          <p:nvSpPr>
            <p:cNvPr id="39983" name="Oval 18"/>
            <p:cNvSpPr>
              <a:spLocks noChangeAspect="1" noChangeArrowheads="1"/>
            </p:cNvSpPr>
            <p:nvPr/>
          </p:nvSpPr>
          <p:spPr bwMode="auto">
            <a:xfrm rot="5895381">
              <a:off x="1189" y="1748"/>
              <a:ext cx="88" cy="95"/>
            </a:xfrm>
            <a:prstGeom prst="ellipse">
              <a:avLst/>
            </a:prstGeom>
            <a:solidFill>
              <a:schemeClr val="bg1"/>
            </a:solidFill>
            <a:ln w="9525">
              <a:solidFill>
                <a:schemeClr val="tx1"/>
              </a:solidFill>
              <a:round/>
            </a:ln>
          </p:spPr>
          <p:txBody>
            <a:bodyPr wrap="none" anchor="ctr"/>
            <a:lstStyle/>
            <a:p>
              <a:endParaRPr lang="zh-CN" altLang="en-US"/>
            </a:p>
          </p:txBody>
        </p:sp>
        <p:sp>
          <p:nvSpPr>
            <p:cNvPr id="39984" name="Oval 19"/>
            <p:cNvSpPr>
              <a:spLocks noChangeAspect="1" noChangeArrowheads="1"/>
            </p:cNvSpPr>
            <p:nvPr/>
          </p:nvSpPr>
          <p:spPr bwMode="auto">
            <a:xfrm rot="5895381">
              <a:off x="628" y="890"/>
              <a:ext cx="75" cy="95"/>
            </a:xfrm>
            <a:prstGeom prst="ellipse">
              <a:avLst/>
            </a:prstGeom>
            <a:solidFill>
              <a:schemeClr val="tx2"/>
            </a:solidFill>
            <a:ln w="9525">
              <a:solidFill>
                <a:schemeClr val="tx1"/>
              </a:solidFill>
              <a:round/>
            </a:ln>
          </p:spPr>
          <p:txBody>
            <a:bodyPr wrap="none" anchor="ctr"/>
            <a:lstStyle/>
            <a:p>
              <a:endParaRPr lang="zh-CN" altLang="en-US"/>
            </a:p>
          </p:txBody>
        </p:sp>
        <p:sp>
          <p:nvSpPr>
            <p:cNvPr id="39985" name="Oval 20"/>
            <p:cNvSpPr>
              <a:spLocks noChangeAspect="1" noChangeArrowheads="1"/>
            </p:cNvSpPr>
            <p:nvPr/>
          </p:nvSpPr>
          <p:spPr bwMode="auto">
            <a:xfrm rot="5895381">
              <a:off x="1615" y="1959"/>
              <a:ext cx="75" cy="85"/>
            </a:xfrm>
            <a:prstGeom prst="ellipse">
              <a:avLst/>
            </a:prstGeom>
            <a:solidFill>
              <a:schemeClr val="bg1"/>
            </a:solidFill>
            <a:ln w="9525">
              <a:solidFill>
                <a:schemeClr val="tx1"/>
              </a:solidFill>
              <a:round/>
            </a:ln>
          </p:spPr>
          <p:txBody>
            <a:bodyPr wrap="none" anchor="ctr"/>
            <a:lstStyle/>
            <a:p>
              <a:endParaRPr lang="zh-CN" altLang="en-US"/>
            </a:p>
          </p:txBody>
        </p:sp>
        <p:sp>
          <p:nvSpPr>
            <p:cNvPr id="39986" name="Oval 21"/>
            <p:cNvSpPr>
              <a:spLocks noChangeAspect="1" noChangeArrowheads="1"/>
            </p:cNvSpPr>
            <p:nvPr/>
          </p:nvSpPr>
          <p:spPr bwMode="auto">
            <a:xfrm rot="5895381">
              <a:off x="1118" y="194"/>
              <a:ext cx="75" cy="95"/>
            </a:xfrm>
            <a:prstGeom prst="ellipse">
              <a:avLst/>
            </a:prstGeom>
            <a:solidFill>
              <a:schemeClr val="tx2"/>
            </a:solidFill>
            <a:ln w="9525">
              <a:solidFill>
                <a:schemeClr val="tx1"/>
              </a:solidFill>
              <a:round/>
            </a:ln>
          </p:spPr>
          <p:txBody>
            <a:bodyPr wrap="none" anchor="ctr"/>
            <a:lstStyle/>
            <a:p>
              <a:endParaRPr lang="zh-CN" altLang="en-US"/>
            </a:p>
          </p:txBody>
        </p:sp>
        <p:sp>
          <p:nvSpPr>
            <p:cNvPr id="39987" name="Oval 22"/>
            <p:cNvSpPr>
              <a:spLocks noChangeAspect="1" noChangeArrowheads="1"/>
            </p:cNvSpPr>
            <p:nvPr/>
          </p:nvSpPr>
          <p:spPr bwMode="auto">
            <a:xfrm rot="5895381">
              <a:off x="2111" y="1179"/>
              <a:ext cx="75" cy="85"/>
            </a:xfrm>
            <a:prstGeom prst="ellipse">
              <a:avLst/>
            </a:prstGeom>
            <a:solidFill>
              <a:schemeClr val="bg1"/>
            </a:solidFill>
            <a:ln w="9525">
              <a:solidFill>
                <a:schemeClr val="tx1"/>
              </a:solidFill>
              <a:round/>
            </a:ln>
          </p:spPr>
          <p:txBody>
            <a:bodyPr wrap="none" anchor="ctr"/>
            <a:lstStyle/>
            <a:p>
              <a:endParaRPr lang="zh-CN" altLang="en-US"/>
            </a:p>
          </p:txBody>
        </p:sp>
        <p:sp>
          <p:nvSpPr>
            <p:cNvPr id="39988" name="Oval 23"/>
            <p:cNvSpPr>
              <a:spLocks noChangeAspect="1" noChangeArrowheads="1"/>
            </p:cNvSpPr>
            <p:nvPr/>
          </p:nvSpPr>
          <p:spPr bwMode="auto">
            <a:xfrm rot="5895381">
              <a:off x="828" y="2676"/>
              <a:ext cx="92" cy="85"/>
            </a:xfrm>
            <a:prstGeom prst="ellipse">
              <a:avLst/>
            </a:prstGeom>
            <a:solidFill>
              <a:schemeClr val="bg1"/>
            </a:solidFill>
            <a:ln w="9525">
              <a:solidFill>
                <a:schemeClr val="tx1"/>
              </a:solidFill>
              <a:round/>
            </a:ln>
          </p:spPr>
          <p:txBody>
            <a:bodyPr wrap="none" anchor="ctr"/>
            <a:lstStyle/>
            <a:p>
              <a:endParaRPr lang="zh-CN" altLang="en-US"/>
            </a:p>
          </p:txBody>
        </p:sp>
        <p:sp>
          <p:nvSpPr>
            <p:cNvPr id="39989" name="Oval 24"/>
            <p:cNvSpPr>
              <a:spLocks noChangeAspect="1" noChangeArrowheads="1"/>
            </p:cNvSpPr>
            <p:nvPr/>
          </p:nvSpPr>
          <p:spPr bwMode="auto">
            <a:xfrm rot="4777107">
              <a:off x="2253" y="2596"/>
              <a:ext cx="75" cy="85"/>
            </a:xfrm>
            <a:prstGeom prst="ellipse">
              <a:avLst/>
            </a:prstGeom>
            <a:solidFill>
              <a:schemeClr val="bg1"/>
            </a:solidFill>
            <a:ln w="9525">
              <a:solidFill>
                <a:schemeClr val="tx1"/>
              </a:solidFill>
              <a:round/>
            </a:ln>
          </p:spPr>
          <p:txBody>
            <a:bodyPr wrap="none" anchor="ctr"/>
            <a:lstStyle/>
            <a:p>
              <a:endParaRPr lang="zh-CN" altLang="en-US"/>
            </a:p>
          </p:txBody>
        </p:sp>
        <p:sp>
          <p:nvSpPr>
            <p:cNvPr id="39990" name="Oval 25"/>
            <p:cNvSpPr>
              <a:spLocks noChangeAspect="1" noChangeArrowheads="1"/>
            </p:cNvSpPr>
            <p:nvPr/>
          </p:nvSpPr>
          <p:spPr bwMode="auto">
            <a:xfrm rot="4777107">
              <a:off x="2537" y="1250"/>
              <a:ext cx="75" cy="85"/>
            </a:xfrm>
            <a:prstGeom prst="ellipse">
              <a:avLst/>
            </a:prstGeom>
            <a:solidFill>
              <a:schemeClr val="bg1"/>
            </a:solidFill>
            <a:ln w="9525">
              <a:solidFill>
                <a:schemeClr val="tx1"/>
              </a:solidFill>
              <a:round/>
            </a:ln>
          </p:spPr>
          <p:txBody>
            <a:bodyPr wrap="none" anchor="ctr"/>
            <a:lstStyle/>
            <a:p>
              <a:endParaRPr lang="zh-CN" altLang="en-US"/>
            </a:p>
          </p:txBody>
        </p:sp>
        <p:sp>
          <p:nvSpPr>
            <p:cNvPr id="39991" name="Oval 26"/>
            <p:cNvSpPr>
              <a:spLocks noChangeAspect="1" noChangeArrowheads="1"/>
            </p:cNvSpPr>
            <p:nvPr/>
          </p:nvSpPr>
          <p:spPr bwMode="auto">
            <a:xfrm rot="4777107">
              <a:off x="189" y="834"/>
              <a:ext cx="93" cy="85"/>
            </a:xfrm>
            <a:prstGeom prst="ellipse">
              <a:avLst/>
            </a:prstGeom>
            <a:solidFill>
              <a:schemeClr val="tx2"/>
            </a:solidFill>
            <a:ln w="9525">
              <a:solidFill>
                <a:schemeClr val="tx1"/>
              </a:solidFill>
              <a:round/>
            </a:ln>
          </p:spPr>
          <p:txBody>
            <a:bodyPr wrap="none" anchor="ctr"/>
            <a:lstStyle/>
            <a:p>
              <a:endParaRPr lang="zh-CN" altLang="en-US"/>
            </a:p>
          </p:txBody>
        </p:sp>
        <p:sp>
          <p:nvSpPr>
            <p:cNvPr id="39992" name="Oval 27"/>
            <p:cNvSpPr>
              <a:spLocks noChangeAspect="1" noChangeArrowheads="1"/>
            </p:cNvSpPr>
            <p:nvPr/>
          </p:nvSpPr>
          <p:spPr bwMode="auto">
            <a:xfrm rot="4777107">
              <a:off x="2185" y="1460"/>
              <a:ext cx="80" cy="95"/>
            </a:xfrm>
            <a:prstGeom prst="ellipse">
              <a:avLst/>
            </a:prstGeom>
            <a:solidFill>
              <a:schemeClr val="bg1"/>
            </a:solidFill>
            <a:ln w="9525">
              <a:solidFill>
                <a:schemeClr val="tx1"/>
              </a:solidFill>
              <a:round/>
            </a:ln>
          </p:spPr>
          <p:txBody>
            <a:bodyPr wrap="none" anchor="ctr"/>
            <a:lstStyle/>
            <a:p>
              <a:endParaRPr lang="zh-CN" altLang="en-US"/>
            </a:p>
          </p:txBody>
        </p:sp>
        <p:sp>
          <p:nvSpPr>
            <p:cNvPr id="39993" name="Oval 28"/>
            <p:cNvSpPr>
              <a:spLocks noChangeAspect="1" noChangeArrowheads="1"/>
            </p:cNvSpPr>
            <p:nvPr/>
          </p:nvSpPr>
          <p:spPr bwMode="auto">
            <a:xfrm rot="4777107">
              <a:off x="199" y="1353"/>
              <a:ext cx="93" cy="95"/>
            </a:xfrm>
            <a:prstGeom prst="ellipse">
              <a:avLst/>
            </a:prstGeom>
            <a:solidFill>
              <a:schemeClr val="tx2"/>
            </a:solidFill>
            <a:ln w="9525">
              <a:solidFill>
                <a:schemeClr val="tx1"/>
              </a:solidFill>
              <a:round/>
            </a:ln>
          </p:spPr>
          <p:txBody>
            <a:bodyPr wrap="none" anchor="ctr"/>
            <a:lstStyle/>
            <a:p>
              <a:endParaRPr lang="zh-CN" altLang="en-US"/>
            </a:p>
          </p:txBody>
        </p:sp>
        <p:sp>
          <p:nvSpPr>
            <p:cNvPr id="39994" name="Oval 29"/>
            <p:cNvSpPr>
              <a:spLocks noChangeAspect="1" noChangeArrowheads="1"/>
            </p:cNvSpPr>
            <p:nvPr/>
          </p:nvSpPr>
          <p:spPr bwMode="auto">
            <a:xfrm rot="4777107">
              <a:off x="1614" y="2315"/>
              <a:ext cx="88" cy="95"/>
            </a:xfrm>
            <a:prstGeom prst="ellipse">
              <a:avLst/>
            </a:prstGeom>
            <a:solidFill>
              <a:schemeClr val="bg1"/>
            </a:solidFill>
            <a:ln w="9525">
              <a:solidFill>
                <a:schemeClr val="tx1"/>
              </a:solidFill>
              <a:round/>
            </a:ln>
          </p:spPr>
          <p:txBody>
            <a:bodyPr wrap="none" anchor="ctr"/>
            <a:lstStyle/>
            <a:p>
              <a:endParaRPr lang="zh-CN" altLang="en-US"/>
            </a:p>
          </p:txBody>
        </p:sp>
        <p:sp>
          <p:nvSpPr>
            <p:cNvPr id="39995" name="Line 30"/>
            <p:cNvSpPr>
              <a:spLocks noChangeShapeType="1"/>
            </p:cNvSpPr>
            <p:nvPr/>
          </p:nvSpPr>
          <p:spPr bwMode="auto">
            <a:xfrm flipV="1">
              <a:off x="0" y="212"/>
              <a:ext cx="2836" cy="2340"/>
            </a:xfrm>
            <a:prstGeom prst="line">
              <a:avLst/>
            </a:prstGeom>
            <a:noFill/>
            <a:ln w="12700">
              <a:solidFill>
                <a:schemeClr val="tx1"/>
              </a:solidFill>
              <a:round/>
            </a:ln>
          </p:spPr>
          <p:txBody>
            <a:bodyPr anchor="ctr">
              <a:spAutoFit/>
            </a:bodyPr>
            <a:lstStyle/>
            <a:p>
              <a:endParaRPr lang="zh-CN" altLang="en-US"/>
            </a:p>
          </p:txBody>
        </p:sp>
      </p:grpSp>
      <p:grpSp>
        <p:nvGrpSpPr>
          <p:cNvPr id="3" name="Group 31"/>
          <p:cNvGrpSpPr/>
          <p:nvPr/>
        </p:nvGrpSpPr>
        <p:grpSpPr bwMode="auto">
          <a:xfrm>
            <a:off x="4860925" y="2420938"/>
            <a:ext cx="1800225" cy="1801812"/>
            <a:chOff x="0" y="0"/>
            <a:chExt cx="2834" cy="2836"/>
          </a:xfrm>
        </p:grpSpPr>
        <p:sp>
          <p:nvSpPr>
            <p:cNvPr id="39942" name="Line 32"/>
            <p:cNvSpPr>
              <a:spLocks noChangeShapeType="1"/>
            </p:cNvSpPr>
            <p:nvPr/>
          </p:nvSpPr>
          <p:spPr bwMode="auto">
            <a:xfrm>
              <a:off x="354" y="0"/>
              <a:ext cx="1" cy="2836"/>
            </a:xfrm>
            <a:prstGeom prst="line">
              <a:avLst/>
            </a:prstGeom>
            <a:noFill/>
            <a:ln w="38100">
              <a:solidFill>
                <a:schemeClr val="hlink"/>
              </a:solidFill>
              <a:round/>
            </a:ln>
          </p:spPr>
          <p:txBody>
            <a:bodyPr wrap="none" anchor="ctr">
              <a:spAutoFit/>
            </a:bodyPr>
            <a:lstStyle/>
            <a:p>
              <a:endParaRPr lang="zh-CN" altLang="en-US"/>
            </a:p>
          </p:txBody>
        </p:sp>
        <p:sp>
          <p:nvSpPr>
            <p:cNvPr id="39943" name="Line 33"/>
            <p:cNvSpPr>
              <a:spLocks noChangeShapeType="1"/>
            </p:cNvSpPr>
            <p:nvPr/>
          </p:nvSpPr>
          <p:spPr bwMode="auto">
            <a:xfrm flipV="1">
              <a:off x="212" y="2549"/>
              <a:ext cx="2622" cy="1"/>
            </a:xfrm>
            <a:prstGeom prst="line">
              <a:avLst/>
            </a:prstGeom>
            <a:noFill/>
            <a:ln w="50800">
              <a:solidFill>
                <a:schemeClr val="hlink"/>
              </a:solidFill>
              <a:round/>
            </a:ln>
          </p:spPr>
          <p:txBody>
            <a:bodyPr anchor="ctr">
              <a:spAutoFit/>
            </a:bodyPr>
            <a:lstStyle/>
            <a:p>
              <a:endParaRPr lang="zh-CN" altLang="en-US"/>
            </a:p>
          </p:txBody>
        </p:sp>
        <p:sp>
          <p:nvSpPr>
            <p:cNvPr id="39944" name="Oval 34"/>
            <p:cNvSpPr>
              <a:spLocks noChangeAspect="1" noChangeArrowheads="1"/>
            </p:cNvSpPr>
            <p:nvPr/>
          </p:nvSpPr>
          <p:spPr bwMode="auto">
            <a:xfrm>
              <a:off x="921" y="1913"/>
              <a:ext cx="95" cy="75"/>
            </a:xfrm>
            <a:prstGeom prst="ellipse">
              <a:avLst/>
            </a:prstGeom>
            <a:solidFill>
              <a:schemeClr val="bg1"/>
            </a:solidFill>
            <a:ln w="9525">
              <a:solidFill>
                <a:schemeClr val="tx1"/>
              </a:solidFill>
              <a:round/>
            </a:ln>
          </p:spPr>
          <p:txBody>
            <a:bodyPr wrap="none" anchor="ctr"/>
            <a:lstStyle/>
            <a:p>
              <a:endParaRPr lang="zh-CN" altLang="en-US"/>
            </a:p>
          </p:txBody>
        </p:sp>
        <p:sp>
          <p:nvSpPr>
            <p:cNvPr id="39945" name="Oval 35"/>
            <p:cNvSpPr>
              <a:spLocks noChangeAspect="1" noChangeArrowheads="1"/>
            </p:cNvSpPr>
            <p:nvPr/>
          </p:nvSpPr>
          <p:spPr bwMode="auto">
            <a:xfrm>
              <a:off x="70" y="1984"/>
              <a:ext cx="95" cy="75"/>
            </a:xfrm>
            <a:prstGeom prst="ellipse">
              <a:avLst/>
            </a:prstGeom>
            <a:solidFill>
              <a:schemeClr val="tx2"/>
            </a:solidFill>
            <a:ln w="9525">
              <a:solidFill>
                <a:schemeClr val="tx1"/>
              </a:solidFill>
              <a:round/>
            </a:ln>
          </p:spPr>
          <p:txBody>
            <a:bodyPr wrap="none" anchor="ctr"/>
            <a:lstStyle/>
            <a:p>
              <a:endParaRPr lang="zh-CN" altLang="en-US"/>
            </a:p>
          </p:txBody>
        </p:sp>
        <p:sp>
          <p:nvSpPr>
            <p:cNvPr id="39946" name="Oval 36"/>
            <p:cNvSpPr>
              <a:spLocks noChangeAspect="1" noChangeArrowheads="1"/>
            </p:cNvSpPr>
            <p:nvPr/>
          </p:nvSpPr>
          <p:spPr bwMode="auto">
            <a:xfrm>
              <a:off x="1133" y="1062"/>
              <a:ext cx="95" cy="75"/>
            </a:xfrm>
            <a:prstGeom prst="ellipse">
              <a:avLst/>
            </a:prstGeom>
            <a:solidFill>
              <a:schemeClr val="tx2"/>
            </a:solidFill>
            <a:ln w="9525">
              <a:solidFill>
                <a:schemeClr val="tx1"/>
              </a:solidFill>
              <a:round/>
            </a:ln>
          </p:spPr>
          <p:txBody>
            <a:bodyPr wrap="none" anchor="ctr"/>
            <a:lstStyle/>
            <a:p>
              <a:endParaRPr lang="zh-CN" altLang="en-US"/>
            </a:p>
          </p:txBody>
        </p:sp>
        <p:sp>
          <p:nvSpPr>
            <p:cNvPr id="39947" name="Oval 37"/>
            <p:cNvSpPr>
              <a:spLocks noChangeAspect="1" noChangeArrowheads="1"/>
            </p:cNvSpPr>
            <p:nvPr/>
          </p:nvSpPr>
          <p:spPr bwMode="auto">
            <a:xfrm>
              <a:off x="2480" y="779"/>
              <a:ext cx="95" cy="75"/>
            </a:xfrm>
            <a:prstGeom prst="ellipse">
              <a:avLst/>
            </a:prstGeom>
            <a:solidFill>
              <a:schemeClr val="bg1"/>
            </a:solidFill>
            <a:ln w="9525">
              <a:solidFill>
                <a:schemeClr val="tx1"/>
              </a:solidFill>
              <a:round/>
            </a:ln>
          </p:spPr>
          <p:txBody>
            <a:bodyPr wrap="none" anchor="ctr"/>
            <a:lstStyle/>
            <a:p>
              <a:endParaRPr lang="zh-CN" altLang="en-US"/>
            </a:p>
          </p:txBody>
        </p:sp>
        <p:sp>
          <p:nvSpPr>
            <p:cNvPr id="39948" name="Oval 38"/>
            <p:cNvSpPr>
              <a:spLocks noChangeAspect="1" noChangeArrowheads="1"/>
            </p:cNvSpPr>
            <p:nvPr/>
          </p:nvSpPr>
          <p:spPr bwMode="auto">
            <a:xfrm>
              <a:off x="1644" y="714"/>
              <a:ext cx="95" cy="80"/>
            </a:xfrm>
            <a:prstGeom prst="ellipse">
              <a:avLst/>
            </a:prstGeom>
            <a:solidFill>
              <a:schemeClr val="tx2"/>
            </a:solidFill>
            <a:ln w="9525">
              <a:solidFill>
                <a:schemeClr val="tx1"/>
              </a:solidFill>
              <a:round/>
            </a:ln>
          </p:spPr>
          <p:txBody>
            <a:bodyPr wrap="none" anchor="ctr"/>
            <a:lstStyle/>
            <a:p>
              <a:endParaRPr lang="zh-CN" altLang="en-US"/>
            </a:p>
          </p:txBody>
        </p:sp>
        <p:sp>
          <p:nvSpPr>
            <p:cNvPr id="39949" name="Oval 39"/>
            <p:cNvSpPr>
              <a:spLocks noChangeAspect="1" noChangeArrowheads="1"/>
            </p:cNvSpPr>
            <p:nvPr/>
          </p:nvSpPr>
          <p:spPr bwMode="auto">
            <a:xfrm>
              <a:off x="1074" y="1439"/>
              <a:ext cx="95" cy="93"/>
            </a:xfrm>
            <a:prstGeom prst="ellipse">
              <a:avLst/>
            </a:prstGeom>
            <a:solidFill>
              <a:schemeClr val="tx2"/>
            </a:solidFill>
            <a:ln w="9525">
              <a:solidFill>
                <a:schemeClr val="tx1"/>
              </a:solidFill>
              <a:round/>
            </a:ln>
          </p:spPr>
          <p:txBody>
            <a:bodyPr wrap="none" anchor="ctr"/>
            <a:lstStyle/>
            <a:p>
              <a:endParaRPr lang="zh-CN" altLang="en-US"/>
            </a:p>
          </p:txBody>
        </p:sp>
        <p:sp>
          <p:nvSpPr>
            <p:cNvPr id="39950" name="Oval 40"/>
            <p:cNvSpPr>
              <a:spLocks noChangeAspect="1" noChangeArrowheads="1"/>
            </p:cNvSpPr>
            <p:nvPr/>
          </p:nvSpPr>
          <p:spPr bwMode="auto">
            <a:xfrm>
              <a:off x="1062" y="2125"/>
              <a:ext cx="95" cy="80"/>
            </a:xfrm>
            <a:prstGeom prst="ellipse">
              <a:avLst/>
            </a:prstGeom>
            <a:solidFill>
              <a:schemeClr val="bg1"/>
            </a:solidFill>
            <a:ln w="9525">
              <a:solidFill>
                <a:schemeClr val="tx1"/>
              </a:solidFill>
              <a:round/>
            </a:ln>
          </p:spPr>
          <p:txBody>
            <a:bodyPr wrap="none" anchor="ctr"/>
            <a:lstStyle/>
            <a:p>
              <a:endParaRPr lang="zh-CN" altLang="en-US"/>
            </a:p>
          </p:txBody>
        </p:sp>
        <p:sp>
          <p:nvSpPr>
            <p:cNvPr id="39951" name="Oval 41"/>
            <p:cNvSpPr>
              <a:spLocks noChangeAspect="1" noChangeArrowheads="1"/>
            </p:cNvSpPr>
            <p:nvPr/>
          </p:nvSpPr>
          <p:spPr bwMode="auto">
            <a:xfrm rot="-1140000">
              <a:off x="2125" y="2123"/>
              <a:ext cx="85" cy="75"/>
            </a:xfrm>
            <a:prstGeom prst="ellipse">
              <a:avLst/>
            </a:prstGeom>
            <a:solidFill>
              <a:schemeClr val="bg1"/>
            </a:solidFill>
            <a:ln w="9525">
              <a:solidFill>
                <a:schemeClr val="tx1"/>
              </a:solidFill>
              <a:round/>
            </a:ln>
          </p:spPr>
          <p:txBody>
            <a:bodyPr wrap="none" anchor="ctr"/>
            <a:lstStyle/>
            <a:p>
              <a:endParaRPr lang="zh-CN" altLang="en-US"/>
            </a:p>
          </p:txBody>
        </p:sp>
        <p:sp>
          <p:nvSpPr>
            <p:cNvPr id="39952" name="Oval 42"/>
            <p:cNvSpPr>
              <a:spLocks noChangeAspect="1" noChangeArrowheads="1"/>
            </p:cNvSpPr>
            <p:nvPr/>
          </p:nvSpPr>
          <p:spPr bwMode="auto">
            <a:xfrm rot="-1140000">
              <a:off x="1192" y="717"/>
              <a:ext cx="95" cy="80"/>
            </a:xfrm>
            <a:prstGeom prst="ellipse">
              <a:avLst/>
            </a:prstGeom>
            <a:solidFill>
              <a:schemeClr val="tx2"/>
            </a:solidFill>
            <a:ln w="9525">
              <a:solidFill>
                <a:schemeClr val="tx1"/>
              </a:solidFill>
              <a:round/>
            </a:ln>
          </p:spPr>
          <p:txBody>
            <a:bodyPr wrap="none" anchor="ctr"/>
            <a:lstStyle/>
            <a:p>
              <a:endParaRPr lang="zh-CN" altLang="en-US"/>
            </a:p>
          </p:txBody>
        </p:sp>
        <p:sp>
          <p:nvSpPr>
            <p:cNvPr id="39953" name="Oval 43"/>
            <p:cNvSpPr>
              <a:spLocks noChangeAspect="1" noChangeArrowheads="1"/>
            </p:cNvSpPr>
            <p:nvPr/>
          </p:nvSpPr>
          <p:spPr bwMode="auto">
            <a:xfrm rot="-1140000">
              <a:off x="1698" y="1344"/>
              <a:ext cx="95" cy="80"/>
            </a:xfrm>
            <a:prstGeom prst="ellipse">
              <a:avLst/>
            </a:prstGeom>
            <a:solidFill>
              <a:schemeClr val="bg1"/>
            </a:solidFill>
            <a:ln w="9525">
              <a:solidFill>
                <a:schemeClr val="tx1"/>
              </a:solidFill>
              <a:round/>
            </a:ln>
          </p:spPr>
          <p:txBody>
            <a:bodyPr wrap="none" anchor="ctr"/>
            <a:lstStyle/>
            <a:p>
              <a:endParaRPr lang="zh-CN" altLang="en-US"/>
            </a:p>
          </p:txBody>
        </p:sp>
        <p:sp>
          <p:nvSpPr>
            <p:cNvPr id="39954" name="Oval 44"/>
            <p:cNvSpPr>
              <a:spLocks noChangeAspect="1" noChangeArrowheads="1"/>
            </p:cNvSpPr>
            <p:nvPr/>
          </p:nvSpPr>
          <p:spPr bwMode="auto">
            <a:xfrm rot="-1140000">
              <a:off x="637" y="1698"/>
              <a:ext cx="95" cy="75"/>
            </a:xfrm>
            <a:prstGeom prst="ellipse">
              <a:avLst/>
            </a:prstGeom>
            <a:solidFill>
              <a:schemeClr val="tx2"/>
            </a:solidFill>
            <a:ln w="9525">
              <a:solidFill>
                <a:schemeClr val="tx1"/>
              </a:solidFill>
              <a:round/>
            </a:ln>
          </p:spPr>
          <p:txBody>
            <a:bodyPr wrap="none" anchor="ctr"/>
            <a:lstStyle/>
            <a:p>
              <a:endParaRPr lang="zh-CN" altLang="en-US"/>
            </a:p>
          </p:txBody>
        </p:sp>
        <p:sp>
          <p:nvSpPr>
            <p:cNvPr id="39955" name="Oval 45"/>
            <p:cNvSpPr>
              <a:spLocks noChangeAspect="1" noChangeArrowheads="1"/>
            </p:cNvSpPr>
            <p:nvPr/>
          </p:nvSpPr>
          <p:spPr bwMode="auto">
            <a:xfrm rot="5880000">
              <a:off x="1186" y="1746"/>
              <a:ext cx="88" cy="95"/>
            </a:xfrm>
            <a:prstGeom prst="ellipse">
              <a:avLst/>
            </a:prstGeom>
            <a:solidFill>
              <a:schemeClr val="bg1"/>
            </a:solidFill>
            <a:ln w="9525">
              <a:solidFill>
                <a:schemeClr val="tx1"/>
              </a:solidFill>
              <a:round/>
            </a:ln>
          </p:spPr>
          <p:txBody>
            <a:bodyPr wrap="none" anchor="ctr"/>
            <a:lstStyle/>
            <a:p>
              <a:endParaRPr lang="zh-CN" altLang="en-US"/>
            </a:p>
          </p:txBody>
        </p:sp>
        <p:sp>
          <p:nvSpPr>
            <p:cNvPr id="39956" name="Oval 46"/>
            <p:cNvSpPr>
              <a:spLocks noChangeAspect="1" noChangeArrowheads="1"/>
            </p:cNvSpPr>
            <p:nvPr/>
          </p:nvSpPr>
          <p:spPr bwMode="auto">
            <a:xfrm rot="5880000">
              <a:off x="623" y="888"/>
              <a:ext cx="75" cy="95"/>
            </a:xfrm>
            <a:prstGeom prst="ellipse">
              <a:avLst/>
            </a:prstGeom>
            <a:solidFill>
              <a:schemeClr val="tx2"/>
            </a:solidFill>
            <a:ln w="9525">
              <a:solidFill>
                <a:schemeClr val="tx1"/>
              </a:solidFill>
              <a:round/>
            </a:ln>
          </p:spPr>
          <p:txBody>
            <a:bodyPr wrap="none" anchor="ctr"/>
            <a:lstStyle/>
            <a:p>
              <a:endParaRPr lang="zh-CN" altLang="en-US"/>
            </a:p>
          </p:txBody>
        </p:sp>
        <p:sp>
          <p:nvSpPr>
            <p:cNvPr id="39957" name="Oval 47"/>
            <p:cNvSpPr>
              <a:spLocks noChangeAspect="1" noChangeArrowheads="1"/>
            </p:cNvSpPr>
            <p:nvPr/>
          </p:nvSpPr>
          <p:spPr bwMode="auto">
            <a:xfrm rot="5880000">
              <a:off x="1610" y="1957"/>
              <a:ext cx="75" cy="85"/>
            </a:xfrm>
            <a:prstGeom prst="ellipse">
              <a:avLst/>
            </a:prstGeom>
            <a:solidFill>
              <a:schemeClr val="bg1"/>
            </a:solidFill>
            <a:ln w="9525">
              <a:solidFill>
                <a:schemeClr val="tx1"/>
              </a:solidFill>
              <a:round/>
            </a:ln>
          </p:spPr>
          <p:txBody>
            <a:bodyPr wrap="none" anchor="ctr"/>
            <a:lstStyle/>
            <a:p>
              <a:endParaRPr lang="zh-CN" altLang="en-US"/>
            </a:p>
          </p:txBody>
        </p:sp>
        <p:sp>
          <p:nvSpPr>
            <p:cNvPr id="39958" name="Oval 48"/>
            <p:cNvSpPr>
              <a:spLocks noChangeAspect="1" noChangeArrowheads="1"/>
            </p:cNvSpPr>
            <p:nvPr/>
          </p:nvSpPr>
          <p:spPr bwMode="auto">
            <a:xfrm rot="5880000">
              <a:off x="1113" y="192"/>
              <a:ext cx="75" cy="95"/>
            </a:xfrm>
            <a:prstGeom prst="ellipse">
              <a:avLst/>
            </a:prstGeom>
            <a:solidFill>
              <a:schemeClr val="tx2"/>
            </a:solidFill>
            <a:ln w="9525">
              <a:solidFill>
                <a:schemeClr val="tx1"/>
              </a:solidFill>
              <a:round/>
            </a:ln>
          </p:spPr>
          <p:txBody>
            <a:bodyPr wrap="none" anchor="ctr"/>
            <a:lstStyle/>
            <a:p>
              <a:endParaRPr lang="zh-CN" altLang="en-US"/>
            </a:p>
          </p:txBody>
        </p:sp>
        <p:sp>
          <p:nvSpPr>
            <p:cNvPr id="39959" name="Oval 49"/>
            <p:cNvSpPr>
              <a:spLocks noChangeAspect="1" noChangeArrowheads="1"/>
            </p:cNvSpPr>
            <p:nvPr/>
          </p:nvSpPr>
          <p:spPr bwMode="auto">
            <a:xfrm rot="5880000">
              <a:off x="2106" y="1177"/>
              <a:ext cx="75" cy="85"/>
            </a:xfrm>
            <a:prstGeom prst="ellipse">
              <a:avLst/>
            </a:prstGeom>
            <a:solidFill>
              <a:schemeClr val="bg1"/>
            </a:solidFill>
            <a:ln w="9525">
              <a:solidFill>
                <a:schemeClr val="tx1"/>
              </a:solidFill>
              <a:round/>
            </a:ln>
          </p:spPr>
          <p:txBody>
            <a:bodyPr wrap="none" anchor="ctr"/>
            <a:lstStyle/>
            <a:p>
              <a:endParaRPr lang="zh-CN" altLang="en-US"/>
            </a:p>
          </p:txBody>
        </p:sp>
        <p:sp>
          <p:nvSpPr>
            <p:cNvPr id="39960" name="Oval 50"/>
            <p:cNvSpPr>
              <a:spLocks noChangeAspect="1" noChangeArrowheads="1"/>
            </p:cNvSpPr>
            <p:nvPr/>
          </p:nvSpPr>
          <p:spPr bwMode="auto">
            <a:xfrm rot="5880000">
              <a:off x="825" y="2674"/>
              <a:ext cx="92" cy="85"/>
            </a:xfrm>
            <a:prstGeom prst="ellipse">
              <a:avLst/>
            </a:prstGeom>
            <a:solidFill>
              <a:schemeClr val="bg1"/>
            </a:solidFill>
            <a:ln w="9525">
              <a:solidFill>
                <a:schemeClr val="tx1"/>
              </a:solidFill>
              <a:round/>
            </a:ln>
          </p:spPr>
          <p:txBody>
            <a:bodyPr wrap="none" anchor="ctr"/>
            <a:lstStyle/>
            <a:p>
              <a:endParaRPr lang="zh-CN" altLang="en-US"/>
            </a:p>
          </p:txBody>
        </p:sp>
        <p:sp>
          <p:nvSpPr>
            <p:cNvPr id="39961" name="Oval 51"/>
            <p:cNvSpPr>
              <a:spLocks noChangeAspect="1" noChangeArrowheads="1"/>
            </p:cNvSpPr>
            <p:nvPr/>
          </p:nvSpPr>
          <p:spPr bwMode="auto">
            <a:xfrm rot="4740000">
              <a:off x="2250" y="2596"/>
              <a:ext cx="75" cy="85"/>
            </a:xfrm>
            <a:prstGeom prst="ellipse">
              <a:avLst/>
            </a:prstGeom>
            <a:solidFill>
              <a:schemeClr val="bg1"/>
            </a:solidFill>
            <a:ln w="9525">
              <a:solidFill>
                <a:schemeClr val="tx1"/>
              </a:solidFill>
              <a:round/>
            </a:ln>
          </p:spPr>
          <p:txBody>
            <a:bodyPr wrap="none" anchor="ctr"/>
            <a:lstStyle/>
            <a:p>
              <a:endParaRPr lang="zh-CN" altLang="en-US"/>
            </a:p>
          </p:txBody>
        </p:sp>
        <p:sp>
          <p:nvSpPr>
            <p:cNvPr id="39962" name="Oval 52"/>
            <p:cNvSpPr>
              <a:spLocks noChangeAspect="1" noChangeArrowheads="1"/>
            </p:cNvSpPr>
            <p:nvPr/>
          </p:nvSpPr>
          <p:spPr bwMode="auto">
            <a:xfrm rot="4740000">
              <a:off x="2534" y="1250"/>
              <a:ext cx="75" cy="85"/>
            </a:xfrm>
            <a:prstGeom prst="ellipse">
              <a:avLst/>
            </a:prstGeom>
            <a:solidFill>
              <a:schemeClr val="bg1"/>
            </a:solidFill>
            <a:ln w="9525">
              <a:solidFill>
                <a:schemeClr val="tx1"/>
              </a:solidFill>
              <a:round/>
            </a:ln>
          </p:spPr>
          <p:txBody>
            <a:bodyPr wrap="none" anchor="ctr"/>
            <a:lstStyle/>
            <a:p>
              <a:endParaRPr lang="zh-CN" altLang="en-US"/>
            </a:p>
          </p:txBody>
        </p:sp>
        <p:sp>
          <p:nvSpPr>
            <p:cNvPr id="39963" name="Oval 53"/>
            <p:cNvSpPr>
              <a:spLocks noChangeAspect="1" noChangeArrowheads="1"/>
            </p:cNvSpPr>
            <p:nvPr/>
          </p:nvSpPr>
          <p:spPr bwMode="auto">
            <a:xfrm rot="4740000">
              <a:off x="186" y="834"/>
              <a:ext cx="93" cy="85"/>
            </a:xfrm>
            <a:prstGeom prst="ellipse">
              <a:avLst/>
            </a:prstGeom>
            <a:solidFill>
              <a:schemeClr val="tx2"/>
            </a:solidFill>
            <a:ln w="9525">
              <a:solidFill>
                <a:schemeClr val="tx1"/>
              </a:solidFill>
              <a:round/>
            </a:ln>
          </p:spPr>
          <p:txBody>
            <a:bodyPr wrap="none" anchor="ctr"/>
            <a:lstStyle/>
            <a:p>
              <a:endParaRPr lang="zh-CN" altLang="en-US"/>
            </a:p>
          </p:txBody>
        </p:sp>
        <p:sp>
          <p:nvSpPr>
            <p:cNvPr id="39964" name="Oval 54"/>
            <p:cNvSpPr>
              <a:spLocks noChangeAspect="1" noChangeArrowheads="1"/>
            </p:cNvSpPr>
            <p:nvPr/>
          </p:nvSpPr>
          <p:spPr bwMode="auto">
            <a:xfrm rot="4740000">
              <a:off x="2182" y="1458"/>
              <a:ext cx="80" cy="95"/>
            </a:xfrm>
            <a:prstGeom prst="ellipse">
              <a:avLst/>
            </a:prstGeom>
            <a:solidFill>
              <a:schemeClr val="bg1"/>
            </a:solidFill>
            <a:ln w="9525">
              <a:solidFill>
                <a:schemeClr val="tx1"/>
              </a:solidFill>
              <a:round/>
            </a:ln>
          </p:spPr>
          <p:txBody>
            <a:bodyPr wrap="none" anchor="ctr"/>
            <a:lstStyle/>
            <a:p>
              <a:endParaRPr lang="zh-CN" altLang="en-US"/>
            </a:p>
          </p:txBody>
        </p:sp>
        <p:sp>
          <p:nvSpPr>
            <p:cNvPr id="39965" name="Oval 55"/>
            <p:cNvSpPr>
              <a:spLocks noChangeAspect="1" noChangeArrowheads="1"/>
            </p:cNvSpPr>
            <p:nvPr/>
          </p:nvSpPr>
          <p:spPr bwMode="auto">
            <a:xfrm rot="4740000">
              <a:off x="196" y="1353"/>
              <a:ext cx="93" cy="95"/>
            </a:xfrm>
            <a:prstGeom prst="ellipse">
              <a:avLst/>
            </a:prstGeom>
            <a:solidFill>
              <a:schemeClr val="tx2"/>
            </a:solidFill>
            <a:ln w="9525">
              <a:solidFill>
                <a:schemeClr val="tx1"/>
              </a:solidFill>
              <a:round/>
            </a:ln>
          </p:spPr>
          <p:txBody>
            <a:bodyPr wrap="none" anchor="ctr"/>
            <a:lstStyle/>
            <a:p>
              <a:endParaRPr lang="zh-CN" altLang="en-US"/>
            </a:p>
          </p:txBody>
        </p:sp>
        <p:sp>
          <p:nvSpPr>
            <p:cNvPr id="39966" name="Oval 56"/>
            <p:cNvSpPr>
              <a:spLocks noChangeAspect="1" noChangeArrowheads="1"/>
            </p:cNvSpPr>
            <p:nvPr/>
          </p:nvSpPr>
          <p:spPr bwMode="auto">
            <a:xfrm rot="4740000">
              <a:off x="1611" y="2313"/>
              <a:ext cx="88" cy="95"/>
            </a:xfrm>
            <a:prstGeom prst="ellipse">
              <a:avLst/>
            </a:prstGeom>
            <a:solidFill>
              <a:schemeClr val="bg1"/>
            </a:solidFill>
            <a:ln w="9525">
              <a:solidFill>
                <a:schemeClr val="tx1"/>
              </a:solidFill>
              <a:round/>
            </a:ln>
          </p:spPr>
          <p:txBody>
            <a:bodyPr wrap="none" anchor="ctr"/>
            <a:lstStyle/>
            <a:p>
              <a:endParaRPr lang="zh-CN" altLang="en-US"/>
            </a:p>
          </p:txBody>
        </p:sp>
        <p:sp>
          <p:nvSpPr>
            <p:cNvPr id="39967" name="Line 57"/>
            <p:cNvSpPr>
              <a:spLocks noChangeShapeType="1"/>
            </p:cNvSpPr>
            <p:nvPr/>
          </p:nvSpPr>
          <p:spPr bwMode="auto">
            <a:xfrm flipV="1">
              <a:off x="0" y="212"/>
              <a:ext cx="2835" cy="2340"/>
            </a:xfrm>
            <a:prstGeom prst="line">
              <a:avLst/>
            </a:prstGeom>
            <a:noFill/>
            <a:ln w="12700">
              <a:solidFill>
                <a:schemeClr val="tx1"/>
              </a:solidFill>
              <a:prstDash val="dash"/>
              <a:round/>
            </a:ln>
          </p:spPr>
          <p:txBody>
            <a:bodyPr anchor="ctr">
              <a:spAutoFit/>
            </a:bodyPr>
            <a:lstStyle/>
            <a:p>
              <a:endParaRPr lang="zh-CN" altLang="en-US"/>
            </a:p>
          </p:txBody>
        </p:sp>
        <p:sp>
          <p:nvSpPr>
            <p:cNvPr id="39968" name="未知"/>
            <p:cNvSpPr/>
            <p:nvPr/>
          </p:nvSpPr>
          <p:spPr bwMode="auto">
            <a:xfrm>
              <a:off x="0" y="285"/>
              <a:ext cx="2652" cy="240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0 w 21600"/>
                <a:gd name="T19" fmla="*/ 0 h 21600"/>
                <a:gd name="T20" fmla="*/ 216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0" y="21600"/>
                  </a:moveTo>
                  <a:cubicBezTo>
                    <a:pt x="903" y="21078"/>
                    <a:pt x="3818" y="20205"/>
                    <a:pt x="5446" y="18477"/>
                  </a:cubicBezTo>
                  <a:cubicBezTo>
                    <a:pt x="7075" y="16749"/>
                    <a:pt x="7669" y="13257"/>
                    <a:pt x="9770" y="11214"/>
                  </a:cubicBezTo>
                  <a:cubicBezTo>
                    <a:pt x="11870" y="9171"/>
                    <a:pt x="16185" y="7920"/>
                    <a:pt x="18033" y="6228"/>
                  </a:cubicBezTo>
                  <a:cubicBezTo>
                    <a:pt x="19882" y="4536"/>
                    <a:pt x="20256" y="2070"/>
                    <a:pt x="20850" y="1035"/>
                  </a:cubicBezTo>
                  <a:cubicBezTo>
                    <a:pt x="21445" y="0"/>
                    <a:pt x="21477" y="171"/>
                    <a:pt x="21600" y="0"/>
                  </a:cubicBezTo>
                </a:path>
              </a:pathLst>
            </a:custGeom>
            <a:noFill/>
            <a:ln w="38100">
              <a:solidFill>
                <a:srgbClr val="FF0906"/>
              </a:solidFill>
              <a:bevel/>
            </a:ln>
          </p:spPr>
          <p:txBody>
            <a:bodyPr/>
            <a:lstStyle/>
            <a:p>
              <a:endParaRPr lang="zh-CN" altLang="en-US"/>
            </a:p>
          </p:txBody>
        </p:sp>
        <p:sp>
          <p:nvSpPr>
            <p:cNvPr id="39969" name="Oval 59"/>
            <p:cNvSpPr>
              <a:spLocks noChangeArrowheads="1"/>
            </p:cNvSpPr>
            <p:nvPr/>
          </p:nvSpPr>
          <p:spPr bwMode="auto">
            <a:xfrm>
              <a:off x="496" y="2197"/>
              <a:ext cx="120" cy="120"/>
            </a:xfrm>
            <a:prstGeom prst="ellipse">
              <a:avLst/>
            </a:prstGeom>
            <a:solidFill>
              <a:srgbClr val="FF0906"/>
            </a:solidFill>
            <a:ln w="9525">
              <a:solidFill>
                <a:schemeClr val="tx1"/>
              </a:solidFill>
              <a:round/>
            </a:ln>
          </p:spPr>
          <p:txBody>
            <a:bodyPr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lstStyle/>
          <a:p>
            <a:pPr eaLnBrk="1" hangingPunct="1"/>
            <a:r>
              <a:rPr lang="en-US" altLang="zh-CN" sz="3600" smtClean="0"/>
              <a:t>k-</a:t>
            </a:r>
            <a:r>
              <a:rPr lang="zh-CN" altLang="en-US" sz="3600" smtClean="0"/>
              <a:t>近邻分类器</a:t>
            </a:r>
            <a:endParaRPr lang="zh-CN" altLang="en-US" sz="3600" smtClean="0"/>
          </a:p>
        </p:txBody>
      </p:sp>
      <p:sp>
        <p:nvSpPr>
          <p:cNvPr id="39939" name="Rectangle 3"/>
          <p:cNvSpPr>
            <a:spLocks noGrp="1" noChangeArrowheads="1"/>
          </p:cNvSpPr>
          <p:nvPr>
            <p:ph type="body" sz="half" idx="4294967295"/>
          </p:nvPr>
        </p:nvSpPr>
        <p:spPr>
          <a:xfrm>
            <a:off x="457200" y="1125538"/>
            <a:ext cx="7859713" cy="5000625"/>
          </a:xfrm>
        </p:spPr>
        <p:txBody>
          <a:bodyPr/>
          <a:lstStyle/>
          <a:p>
            <a:pPr eaLnBrk="1" hangingPunct="1"/>
            <a:r>
              <a:rPr lang="en-US" altLang="zh-CN" sz="2400" smtClean="0"/>
              <a:t>k-n</a:t>
            </a:r>
            <a:r>
              <a:rPr lang="zh-CN" altLang="en-US" sz="2400" smtClean="0"/>
              <a:t>earest </a:t>
            </a:r>
            <a:r>
              <a:rPr lang="en-US" altLang="zh-CN" sz="2400" smtClean="0"/>
              <a:t>neighbor classifier (kNN)</a:t>
            </a:r>
            <a:endParaRPr lang="en-US" altLang="zh-CN" sz="2400" smtClean="0"/>
          </a:p>
          <a:p>
            <a:pPr eaLnBrk="1" hangingPunct="1"/>
            <a:r>
              <a:rPr lang="zh-CN" altLang="en-US" sz="2400" smtClean="0"/>
              <a:t>为新样本找到距离最近的</a:t>
            </a:r>
            <a:r>
              <a:rPr lang="en-US" altLang="zh-CN" sz="2400" smtClean="0"/>
              <a:t>k</a:t>
            </a:r>
            <a:r>
              <a:rPr lang="zh-CN" altLang="en-US" sz="2400" smtClean="0"/>
              <a:t>个样本点（</a:t>
            </a:r>
            <a:r>
              <a:rPr lang="en-US" altLang="zh-CN" sz="2400" smtClean="0"/>
              <a:t>k-</a:t>
            </a:r>
            <a:r>
              <a:rPr lang="zh-CN" altLang="en-US" sz="2400" smtClean="0"/>
              <a:t>近邻）</a:t>
            </a:r>
            <a:endParaRPr lang="en-US" altLang="zh-CN" sz="2400" smtClean="0"/>
          </a:p>
          <a:p>
            <a:pPr eaLnBrk="1" hangingPunct="1"/>
            <a:r>
              <a:rPr lang="zh-CN" altLang="en-US" sz="2400" smtClean="0"/>
              <a:t>将其划分到</a:t>
            </a:r>
            <a:r>
              <a:rPr lang="en-US" altLang="zh-CN" sz="2400" smtClean="0">
                <a:solidFill>
                  <a:srgbClr val="FF0000"/>
                </a:solidFill>
              </a:rPr>
              <a:t>k</a:t>
            </a:r>
            <a:r>
              <a:rPr lang="zh-CN" altLang="en-US" sz="2400" smtClean="0">
                <a:solidFill>
                  <a:srgbClr val="FF0000"/>
                </a:solidFill>
              </a:rPr>
              <a:t>个最近邻中出现最多的类别</a:t>
            </a:r>
            <a:r>
              <a:rPr lang="zh-CN" altLang="en-US" sz="2400" smtClean="0"/>
              <a:t>（少数服从多数）</a:t>
            </a:r>
            <a:endParaRPr lang="en-US" altLang="zh-CN" sz="2400" smtClean="0"/>
          </a:p>
          <a:p>
            <a:pPr eaLnBrk="1" hangingPunct="1"/>
            <a:endParaRPr lang="en-US" altLang="zh-CN" sz="2400" smtClean="0"/>
          </a:p>
          <a:p>
            <a:pPr eaLnBrk="1" hangingPunct="1"/>
            <a:endParaRPr lang="en-US" altLang="zh-CN" sz="2400" smtClean="0"/>
          </a:p>
          <a:p>
            <a:pPr eaLnBrk="1" hangingPunct="1"/>
            <a:endParaRPr lang="en-US" altLang="zh-CN" sz="2400" smtClean="0"/>
          </a:p>
          <a:p>
            <a:pPr eaLnBrk="1" hangingPunct="1"/>
            <a:endParaRPr lang="en-US" altLang="zh-CN" sz="2400" smtClean="0"/>
          </a:p>
          <a:p>
            <a:pPr eaLnBrk="1" hangingPunct="1"/>
            <a:endParaRPr lang="en-US" altLang="zh-CN" sz="2400" smtClean="0"/>
          </a:p>
          <a:p>
            <a:pPr marL="342900" lvl="1" indent="-342900" eaLnBrk="1" hangingPunct="1">
              <a:buFontTx/>
              <a:buChar char="•"/>
            </a:pPr>
            <a:r>
              <a:rPr lang="zh-CN" altLang="en-US" sz="2000" smtClean="0"/>
              <a:t>参数</a:t>
            </a:r>
            <a:r>
              <a:rPr lang="en-US" altLang="zh-CN" sz="2000" smtClean="0"/>
              <a:t>k</a:t>
            </a:r>
            <a:r>
              <a:rPr lang="zh-CN" altLang="en-US" sz="2000" smtClean="0"/>
              <a:t>：平滑或正则化（ </a:t>
            </a:r>
            <a:r>
              <a:rPr lang="zh-CN" altLang="en-US" sz="2000" smtClean="0">
                <a:solidFill>
                  <a:srgbClr val="FF0906"/>
                </a:solidFill>
              </a:rPr>
              <a:t>smoothing</a:t>
            </a:r>
            <a:r>
              <a:rPr lang="zh-CN" altLang="en-US" sz="2000" smtClean="0"/>
              <a:t>/</a:t>
            </a:r>
            <a:r>
              <a:rPr lang="zh-CN" altLang="en-US" sz="2000" smtClean="0">
                <a:solidFill>
                  <a:srgbClr val="FF0906"/>
                </a:solidFill>
              </a:rPr>
              <a:t>regularization</a:t>
            </a:r>
            <a:r>
              <a:rPr lang="zh-CN" altLang="en-US" sz="2000" smtClean="0"/>
              <a:t>）参数</a:t>
            </a:r>
            <a:endParaRPr lang="zh-CN" altLang="en-US" sz="2000" smtClean="0"/>
          </a:p>
        </p:txBody>
      </p:sp>
      <p:grpSp>
        <p:nvGrpSpPr>
          <p:cNvPr id="2" name="Group 4"/>
          <p:cNvGrpSpPr/>
          <p:nvPr/>
        </p:nvGrpSpPr>
        <p:grpSpPr bwMode="auto">
          <a:xfrm>
            <a:off x="1476375" y="2928938"/>
            <a:ext cx="3051175" cy="1939925"/>
            <a:chOff x="0" y="0"/>
            <a:chExt cx="4804" cy="3054"/>
          </a:xfrm>
        </p:grpSpPr>
        <p:pic>
          <p:nvPicPr>
            <p:cNvPr id="40968" name="Picture 5"/>
            <p:cNvPicPr>
              <a:picLocks noChangeAspect="1" noChangeArrowheads="1"/>
            </p:cNvPicPr>
            <p:nvPr/>
          </p:nvPicPr>
          <p:blipFill>
            <a:blip r:embed="rId1" cstate="print"/>
            <a:srcRect/>
            <a:stretch>
              <a:fillRect/>
            </a:stretch>
          </p:blipFill>
          <p:spPr bwMode="auto">
            <a:xfrm>
              <a:off x="0" y="0"/>
              <a:ext cx="3295" cy="3055"/>
            </a:xfrm>
            <a:prstGeom prst="rect">
              <a:avLst/>
            </a:prstGeom>
            <a:noFill/>
            <a:ln w="9525">
              <a:noFill/>
              <a:miter lim="800000"/>
              <a:headEnd/>
              <a:tailEnd/>
            </a:ln>
          </p:spPr>
        </p:pic>
        <p:sp>
          <p:nvSpPr>
            <p:cNvPr id="40969" name="Text Box 6"/>
            <p:cNvSpPr txBox="1">
              <a:spLocks noChangeArrowheads="1"/>
            </p:cNvSpPr>
            <p:nvPr/>
          </p:nvSpPr>
          <p:spPr bwMode="auto">
            <a:xfrm>
              <a:off x="3472" y="1135"/>
              <a:ext cx="1333" cy="720"/>
            </a:xfrm>
            <a:prstGeom prst="rect">
              <a:avLst/>
            </a:prstGeom>
            <a:noFill/>
            <a:ln w="9525">
              <a:noFill/>
              <a:miter lim="800000"/>
            </a:ln>
          </p:spPr>
          <p:txBody>
            <a:bodyPr>
              <a:spAutoFit/>
            </a:bodyPr>
            <a:lstStyle/>
            <a:p>
              <a:r>
                <a:rPr lang="zh-CN" altLang="en-US">
                  <a:latin typeface="Times New Roman" panose="02020603050405020304" pitchFamily="18" charset="0"/>
                </a:rPr>
                <a:t>k=1</a:t>
              </a:r>
              <a:endParaRPr lang="zh-CN" altLang="en-US">
                <a:latin typeface="Times New Roman" panose="02020603050405020304" pitchFamily="18" charset="0"/>
              </a:endParaRPr>
            </a:p>
          </p:txBody>
        </p:sp>
      </p:grpSp>
      <p:grpSp>
        <p:nvGrpSpPr>
          <p:cNvPr id="3" name="Group 7"/>
          <p:cNvGrpSpPr/>
          <p:nvPr/>
        </p:nvGrpSpPr>
        <p:grpSpPr bwMode="auto">
          <a:xfrm>
            <a:off x="5003800" y="2928938"/>
            <a:ext cx="3005138" cy="1876425"/>
            <a:chOff x="0" y="0"/>
            <a:chExt cx="4732" cy="2954"/>
          </a:xfrm>
        </p:grpSpPr>
        <p:pic>
          <p:nvPicPr>
            <p:cNvPr id="40966" name="Picture 8"/>
            <p:cNvPicPr>
              <a:picLocks noChangeAspect="1" noChangeArrowheads="1"/>
            </p:cNvPicPr>
            <p:nvPr/>
          </p:nvPicPr>
          <p:blipFill>
            <a:blip r:embed="rId2" cstate="print"/>
            <a:srcRect/>
            <a:stretch>
              <a:fillRect/>
            </a:stretch>
          </p:blipFill>
          <p:spPr bwMode="auto">
            <a:xfrm>
              <a:off x="0" y="0"/>
              <a:ext cx="3210" cy="2955"/>
            </a:xfrm>
            <a:prstGeom prst="rect">
              <a:avLst/>
            </a:prstGeom>
            <a:noFill/>
            <a:ln w="9525">
              <a:noFill/>
              <a:miter lim="800000"/>
              <a:headEnd/>
              <a:tailEnd/>
            </a:ln>
          </p:spPr>
        </p:pic>
        <p:sp>
          <p:nvSpPr>
            <p:cNvPr id="40967" name="Text Box 9"/>
            <p:cNvSpPr txBox="1">
              <a:spLocks noChangeArrowheads="1"/>
            </p:cNvSpPr>
            <p:nvPr/>
          </p:nvSpPr>
          <p:spPr bwMode="auto">
            <a:xfrm>
              <a:off x="3402" y="1205"/>
              <a:ext cx="1330" cy="720"/>
            </a:xfrm>
            <a:prstGeom prst="rect">
              <a:avLst/>
            </a:prstGeom>
            <a:noFill/>
            <a:ln w="9525">
              <a:noFill/>
              <a:miter lim="800000"/>
            </a:ln>
          </p:spPr>
          <p:txBody>
            <a:bodyPr>
              <a:spAutoFit/>
            </a:bodyPr>
            <a:lstStyle/>
            <a:p>
              <a:r>
                <a:rPr lang="zh-CN" altLang="en-US">
                  <a:latin typeface="Times New Roman" panose="02020603050405020304" pitchFamily="18" charset="0"/>
                </a:rPr>
                <a:t>k=15</a:t>
              </a:r>
              <a:endParaRPr lang="zh-CN" altLang="en-US">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99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0" y="0"/>
            <a:ext cx="9144000" cy="693738"/>
          </a:xfrm>
          <a:prstGeom prst="rect">
            <a:avLst/>
          </a:prstGeom>
          <a:gradFill rotWithShape="1">
            <a:gsLst>
              <a:gs pos="0">
                <a:srgbClr val="0000FF"/>
              </a:gs>
              <a:gs pos="100000">
                <a:schemeClr val="tx1"/>
              </a:gs>
            </a:gsLst>
            <a:lin ang="2700000" scaled="1"/>
          </a:gradFill>
          <a:ln w="9525">
            <a:noFill/>
            <a:miter lim="800000"/>
          </a:ln>
        </p:spPr>
        <p:txBody>
          <a:bodyPr anchor="ctr" anchorCtr="1"/>
          <a:lstStyle/>
          <a:p>
            <a:pPr algn="ctr">
              <a:buFontTx/>
              <a:buNone/>
              <a:defRPr/>
            </a:pPr>
            <a:r>
              <a:rPr lang="en-US" altLang="zh-CN" sz="3600" kern="0">
                <a:solidFill>
                  <a:schemeClr val="bg1"/>
                </a:solidFill>
                <a:latin typeface="+mn-lt"/>
                <a:ea typeface="楷体" panose="02010609060101010101" pitchFamily="49" charset="-122"/>
                <a:cs typeface="+mj-cs"/>
              </a:rPr>
              <a:t>k-</a:t>
            </a:r>
            <a:r>
              <a:rPr lang="zh-CN" altLang="en-US" sz="3600" kern="0">
                <a:solidFill>
                  <a:schemeClr val="bg1"/>
                </a:solidFill>
                <a:latin typeface="+mn-lt"/>
                <a:ea typeface="楷体" panose="02010609060101010101" pitchFamily="49" charset="-122"/>
                <a:cs typeface="+mj-cs"/>
              </a:rPr>
              <a:t>近邻分类器</a:t>
            </a:r>
            <a:endParaRPr lang="zh-CN" altLang="en-US" sz="3600" kern="0">
              <a:solidFill>
                <a:schemeClr val="bg1"/>
              </a:solidFill>
              <a:latin typeface="+mn-lt"/>
              <a:ea typeface="楷体" panose="02010609060101010101" pitchFamily="49" charset="-122"/>
              <a:cs typeface="+mj-cs"/>
            </a:endParaRPr>
          </a:p>
        </p:txBody>
      </p:sp>
      <p:sp>
        <p:nvSpPr>
          <p:cNvPr id="3" name="Rectangle 3"/>
          <p:cNvSpPr txBox="1">
            <a:spLocks noChangeArrowheads="1"/>
          </p:cNvSpPr>
          <p:nvPr/>
        </p:nvSpPr>
        <p:spPr bwMode="auto">
          <a:xfrm>
            <a:off x="457200" y="1125538"/>
            <a:ext cx="7859713" cy="5000625"/>
          </a:xfrm>
          <a:prstGeom prst="rect">
            <a:avLst/>
          </a:prstGeom>
          <a:noFill/>
          <a:ln w="9525">
            <a:noFill/>
            <a:miter lim="800000"/>
          </a:ln>
        </p:spPr>
        <p:txBody>
          <a:bodyPr>
            <a:normAutofit fontScale="92500" lnSpcReduction="10000"/>
          </a:bodyPr>
          <a:lstStyle/>
          <a:p>
            <a:pPr marL="342900" indent="-342900">
              <a:spcBef>
                <a:spcPct val="20000"/>
              </a:spcBef>
              <a:buFontTx/>
              <a:buChar char="•"/>
              <a:defRPr/>
            </a:pPr>
            <a:r>
              <a:rPr lang="zh-CN" altLang="en-US" sz="2800" kern="0" dirty="0">
                <a:latin typeface="+mn-lt"/>
                <a:ea typeface="楷体" panose="02010609060101010101" pitchFamily="49" charset="-122"/>
              </a:rPr>
              <a:t>训练过程：</a:t>
            </a:r>
            <a:endParaRPr lang="en-US" altLang="zh-CN" sz="2800" kern="0" dirty="0">
              <a:latin typeface="+mn-lt"/>
              <a:ea typeface="楷体" panose="02010609060101010101" pitchFamily="49" charset="-122"/>
            </a:endParaRPr>
          </a:p>
          <a:p>
            <a:pPr marL="800100" lvl="1" indent="-342900">
              <a:spcBef>
                <a:spcPct val="20000"/>
              </a:spcBef>
              <a:buFontTx/>
              <a:buChar char="•"/>
              <a:defRPr/>
            </a:pPr>
            <a:r>
              <a:rPr lang="zh-CN" altLang="en-US" sz="2800" kern="0" dirty="0">
                <a:latin typeface="+mn-lt"/>
                <a:ea typeface="楷体" panose="02010609060101010101" pitchFamily="49" charset="-122"/>
              </a:rPr>
              <a:t>对于每一个训练实例</a:t>
            </a:r>
            <a:r>
              <a:rPr lang="en-US" altLang="zh-CN" sz="2800" kern="0" dirty="0">
                <a:latin typeface="+mn-lt"/>
                <a:ea typeface="楷体" panose="02010609060101010101" pitchFamily="49" charset="-122"/>
              </a:rPr>
              <a:t>&lt;x,</a:t>
            </a:r>
            <a:r>
              <a:rPr lang="zh-CN" altLang="en-US" sz="2800" kern="0" dirty="0">
                <a:latin typeface="+mn-lt"/>
                <a:ea typeface="楷体" panose="02010609060101010101" pitchFamily="49" charset="-122"/>
              </a:rPr>
              <a:t>  </a:t>
            </a:r>
            <a:r>
              <a:rPr lang="en-US" altLang="zh-CN" sz="2800" kern="0" dirty="0">
                <a:latin typeface="+mn-lt"/>
                <a:ea typeface="楷体" panose="02010609060101010101" pitchFamily="49" charset="-122"/>
              </a:rPr>
              <a:t>y&gt;</a:t>
            </a:r>
            <a:r>
              <a:rPr lang="zh-CN" altLang="en-US" sz="2800" kern="0" dirty="0">
                <a:latin typeface="+mn-lt"/>
                <a:ea typeface="楷体" panose="02010609060101010101" pitchFamily="49" charset="-122"/>
              </a:rPr>
              <a:t>，把这个样例加入</a:t>
            </a:r>
            <a:r>
              <a:rPr lang="en-US" altLang="zh-CN" sz="2800" kern="0" dirty="0">
                <a:latin typeface="+mn-lt"/>
                <a:ea typeface="楷体" panose="02010609060101010101" pitchFamily="49" charset="-122"/>
              </a:rPr>
              <a:t>training examples</a:t>
            </a:r>
            <a:r>
              <a:rPr lang="zh-CN" altLang="en-US" sz="2800" kern="0" dirty="0">
                <a:latin typeface="+mn-lt"/>
                <a:ea typeface="楷体" panose="02010609060101010101" pitchFamily="49" charset="-122"/>
              </a:rPr>
              <a:t>中</a:t>
            </a:r>
            <a:endParaRPr lang="en-US" altLang="zh-CN" sz="2800" kern="0" dirty="0">
              <a:latin typeface="+mn-lt"/>
              <a:ea typeface="楷体" panose="02010609060101010101" pitchFamily="49" charset="-122"/>
            </a:endParaRPr>
          </a:p>
          <a:p>
            <a:pPr marL="342900" indent="-342900">
              <a:spcBef>
                <a:spcPct val="20000"/>
              </a:spcBef>
              <a:buFontTx/>
              <a:buChar char="•"/>
              <a:defRPr/>
            </a:pPr>
            <a:r>
              <a:rPr lang="zh-CN" altLang="en-US" sz="2800" kern="0" dirty="0">
                <a:latin typeface="+mn-lt"/>
                <a:ea typeface="楷体" panose="02010609060101010101" pitchFamily="49" charset="-122"/>
              </a:rPr>
              <a:t>分类过程：</a:t>
            </a:r>
            <a:endParaRPr lang="en-US" altLang="zh-CN" sz="2800" kern="0" dirty="0">
              <a:latin typeface="+mn-lt"/>
              <a:ea typeface="楷体" panose="02010609060101010101" pitchFamily="49" charset="-122"/>
            </a:endParaRPr>
          </a:p>
          <a:p>
            <a:pPr marL="800100" lvl="1" indent="-342900">
              <a:spcBef>
                <a:spcPct val="20000"/>
              </a:spcBef>
              <a:buFontTx/>
              <a:buChar char="•"/>
              <a:defRPr/>
            </a:pPr>
            <a:r>
              <a:rPr lang="zh-CN" altLang="en-US" sz="2400" kern="0" dirty="0">
                <a:latin typeface="+mn-lt"/>
                <a:ea typeface="楷体" panose="02010609060101010101" pitchFamily="49" charset="-122"/>
              </a:rPr>
              <a:t>给定一个要分类的实例</a:t>
            </a:r>
            <a:r>
              <a:rPr lang="en-US" altLang="zh-CN" sz="2400" kern="0" dirty="0" err="1">
                <a:latin typeface="+mn-lt"/>
                <a:ea typeface="楷体" panose="02010609060101010101" pitchFamily="49" charset="-122"/>
              </a:rPr>
              <a:t>x</a:t>
            </a:r>
            <a:r>
              <a:rPr lang="en-US" altLang="zh-CN" sz="2400" kern="0" baseline="-25000" dirty="0" err="1">
                <a:latin typeface="Times New Roman" panose="02020603050405020304"/>
                <a:ea typeface="楷体" panose="02010609060101010101" pitchFamily="49" charset="-122"/>
                <a:cs typeface="Times New Roman" panose="02020603050405020304"/>
                <a:sym typeface="Wingdings" panose="05000000000000000000" pitchFamily="2" charset="2"/>
              </a:rPr>
              <a:t>q</a:t>
            </a:r>
            <a:endParaRPr lang="en-US" altLang="zh-CN" sz="2400" kern="0" baseline="-25000" dirty="0">
              <a:latin typeface="Times New Roman" panose="02020603050405020304"/>
              <a:ea typeface="楷体" panose="02010609060101010101" pitchFamily="49" charset="-122"/>
              <a:cs typeface="Times New Roman" panose="02020603050405020304"/>
              <a:sym typeface="Wingdings" panose="05000000000000000000" pitchFamily="2" charset="2"/>
            </a:endParaRPr>
          </a:p>
          <a:p>
            <a:pPr marL="800100" lvl="1" indent="-342900">
              <a:spcBef>
                <a:spcPct val="20000"/>
              </a:spcBef>
              <a:buFontTx/>
              <a:buChar char="•"/>
              <a:defRPr/>
            </a:pPr>
            <a:r>
              <a:rPr lang="zh-CN" altLang="en-US" sz="2400" kern="0" dirty="0">
                <a:latin typeface="+mn-lt"/>
                <a:ea typeface="楷体" panose="02010609060101010101" pitchFamily="49" charset="-122"/>
              </a:rPr>
              <a:t>在</a:t>
            </a:r>
            <a:r>
              <a:rPr lang="en-US" altLang="zh-CN" sz="2400" kern="0" dirty="0">
                <a:ea typeface="楷体" panose="02010609060101010101" pitchFamily="49" charset="-122"/>
              </a:rPr>
              <a:t>training examples</a:t>
            </a:r>
            <a:r>
              <a:rPr lang="zh-CN" altLang="en-US" sz="2400" kern="0" dirty="0">
                <a:ea typeface="楷体" panose="02010609060101010101" pitchFamily="49" charset="-122"/>
              </a:rPr>
              <a:t>中选出最靠近</a:t>
            </a:r>
            <a:r>
              <a:rPr lang="en-US" altLang="zh-CN" sz="2400" kern="0" dirty="0" err="1">
                <a:ea typeface="楷体" panose="02010609060101010101" pitchFamily="49" charset="-122"/>
              </a:rPr>
              <a:t>x</a:t>
            </a:r>
            <a:r>
              <a:rPr lang="en-US" altLang="zh-CN" sz="2400" kern="0" baseline="-25000" dirty="0" err="1">
                <a:latin typeface="Times New Roman" panose="02020603050405020304"/>
                <a:ea typeface="楷体" panose="02010609060101010101" pitchFamily="49" charset="-122"/>
                <a:cs typeface="Times New Roman" panose="02020603050405020304"/>
                <a:sym typeface="Wingdings" panose="05000000000000000000" pitchFamily="2" charset="2"/>
              </a:rPr>
              <a:t>q</a:t>
            </a:r>
            <a:r>
              <a:rPr lang="zh-CN" altLang="en-US" sz="2400" kern="0" dirty="0">
                <a:ea typeface="楷体" panose="02010609060101010101" pitchFamily="49" charset="-122"/>
              </a:rPr>
              <a:t>的</a:t>
            </a:r>
            <a:r>
              <a:rPr lang="en-US" altLang="zh-CN" sz="2400" kern="0" dirty="0">
                <a:ea typeface="楷体" panose="02010609060101010101" pitchFamily="49" charset="-122"/>
              </a:rPr>
              <a:t>k</a:t>
            </a:r>
            <a:r>
              <a:rPr lang="zh-CN" altLang="en-US" sz="2400" kern="0" dirty="0">
                <a:ea typeface="楷体" panose="02010609060101010101" pitchFamily="49" charset="-122"/>
              </a:rPr>
              <a:t>个实例，记为：</a:t>
            </a:r>
            <a:r>
              <a:rPr lang="en-US" altLang="zh-CN" sz="2400" kern="0" dirty="0" err="1">
                <a:ea typeface="楷体" panose="02010609060101010101" pitchFamily="49" charset="-122"/>
              </a:rPr>
              <a:t>x</a:t>
            </a:r>
            <a:r>
              <a:rPr lang="en-US" altLang="zh-CN" sz="2400" kern="0" baseline="-25000" dirty="0" err="1">
                <a:latin typeface="Times New Roman" panose="02020603050405020304"/>
                <a:ea typeface="楷体" panose="02010609060101010101" pitchFamily="49" charset="-122"/>
                <a:cs typeface="Times New Roman" panose="02020603050405020304"/>
                <a:sym typeface="Wingdings" panose="05000000000000000000" pitchFamily="2" charset="2"/>
              </a:rPr>
              <a:t>1</a:t>
            </a:r>
            <a:r>
              <a:rPr lang="en-US" altLang="zh-CN" sz="2400" kern="0" dirty="0">
                <a:ea typeface="楷体" panose="02010609060101010101" pitchFamily="49" charset="-122"/>
              </a:rPr>
              <a:t>, …, </a:t>
            </a:r>
            <a:r>
              <a:rPr lang="en-US" altLang="zh-CN" sz="2400" kern="0" dirty="0" err="1">
                <a:ea typeface="楷体" panose="02010609060101010101" pitchFamily="49" charset="-122"/>
              </a:rPr>
              <a:t>x</a:t>
            </a:r>
            <a:r>
              <a:rPr lang="en-US" altLang="zh-CN" sz="2400" kern="0" baseline="-25000" dirty="0" err="1">
                <a:latin typeface="Times New Roman" panose="02020603050405020304"/>
                <a:ea typeface="楷体" panose="02010609060101010101" pitchFamily="49" charset="-122"/>
                <a:cs typeface="Times New Roman" panose="02020603050405020304"/>
                <a:sym typeface="Wingdings" panose="05000000000000000000" pitchFamily="2" charset="2"/>
              </a:rPr>
              <a:t>k</a:t>
            </a:r>
            <a:endParaRPr lang="en-US" altLang="zh-CN" sz="2400" kern="0" baseline="-25000" dirty="0">
              <a:latin typeface="Times New Roman" panose="02020603050405020304"/>
              <a:ea typeface="楷体" panose="02010609060101010101" pitchFamily="49" charset="-122"/>
              <a:cs typeface="Times New Roman" panose="02020603050405020304"/>
              <a:sym typeface="Wingdings" panose="05000000000000000000" pitchFamily="2" charset="2"/>
            </a:endParaRPr>
          </a:p>
          <a:p>
            <a:pPr marL="800100" lvl="1" indent="-342900">
              <a:spcBef>
                <a:spcPct val="20000"/>
              </a:spcBef>
              <a:buFontTx/>
              <a:buChar char="•"/>
              <a:defRPr/>
            </a:pPr>
            <a:r>
              <a:rPr lang="zh-CN" altLang="en-US" sz="2400" kern="0" dirty="0">
                <a:latin typeface="+mn-lt"/>
                <a:ea typeface="楷体" panose="02010609060101010101" pitchFamily="49" charset="-122"/>
              </a:rPr>
              <a:t>返回：</a:t>
            </a:r>
            <a:endParaRPr lang="en-US" altLang="zh-CN" sz="2400" kern="0" dirty="0">
              <a:latin typeface="+mn-lt"/>
              <a:ea typeface="楷体" panose="02010609060101010101" pitchFamily="49" charset="-122"/>
            </a:endParaRPr>
          </a:p>
          <a:p>
            <a:pPr marL="800100" lvl="1" indent="-342900" algn="ctr">
              <a:spcBef>
                <a:spcPct val="20000"/>
              </a:spcBef>
              <a:defRPr/>
            </a:pPr>
            <a:endParaRPr lang="en-US" altLang="zh-CN" sz="2400" kern="0" dirty="0">
              <a:latin typeface="+mn-lt"/>
              <a:ea typeface="楷体" panose="02010609060101010101" pitchFamily="49" charset="-122"/>
            </a:endParaRPr>
          </a:p>
          <a:p>
            <a:pPr marL="800100" lvl="1" indent="-342900">
              <a:spcBef>
                <a:spcPct val="20000"/>
              </a:spcBef>
              <a:buFontTx/>
              <a:buChar char="•"/>
              <a:defRPr/>
            </a:pPr>
            <a:endParaRPr lang="en-US" altLang="zh-CN" sz="2400" kern="0" dirty="0">
              <a:latin typeface="+mn-lt"/>
              <a:ea typeface="楷体" panose="02010609060101010101" pitchFamily="49" charset="-122"/>
            </a:endParaRPr>
          </a:p>
          <a:p>
            <a:pPr marL="1257300" lvl="2" indent="-342900">
              <a:spcBef>
                <a:spcPct val="20000"/>
              </a:spcBef>
              <a:buFontTx/>
              <a:buChar char="•"/>
              <a:defRPr/>
            </a:pPr>
            <a:r>
              <a:rPr lang="zh-CN" altLang="en-US" sz="2400" kern="0" dirty="0">
                <a:latin typeface="+mn-lt"/>
                <a:ea typeface="楷体" panose="02010609060101010101" pitchFamily="49" charset="-122"/>
              </a:rPr>
              <a:t>其中：</a:t>
            </a:r>
            <a:endParaRPr lang="en-US" altLang="zh-CN" sz="2400" kern="0" dirty="0">
              <a:latin typeface="+mn-lt"/>
              <a:ea typeface="楷体" panose="02010609060101010101" pitchFamily="49" charset="-122"/>
            </a:endParaRPr>
          </a:p>
          <a:p>
            <a:pPr marL="1714500" lvl="3" indent="-342900">
              <a:spcBef>
                <a:spcPct val="20000"/>
              </a:spcBef>
              <a:buFontTx/>
              <a:buChar char="•"/>
              <a:defRPr/>
            </a:pPr>
            <a:r>
              <a:rPr lang="en-US" altLang="zh-CN" sz="2200" dirty="0">
                <a:latin typeface="+mn-lt"/>
                <a:ea typeface="楷体" panose="02010609060101010101" pitchFamily="49" charset="-122"/>
                <a:sym typeface="Symbol" panose="05050102010706020507" pitchFamily="18" charset="2"/>
              </a:rPr>
              <a:t>V={</a:t>
            </a:r>
            <a:r>
              <a:rPr lang="en-US" altLang="zh-CN" sz="2200" dirty="0" err="1">
                <a:latin typeface="+mn-lt"/>
                <a:ea typeface="楷体" panose="02010609060101010101" pitchFamily="49" charset="-122"/>
                <a:sym typeface="Symbol" panose="05050102010706020507" pitchFamily="18" charset="2"/>
              </a:rPr>
              <a:t>v</a:t>
            </a:r>
            <a:r>
              <a:rPr lang="en-US" altLang="zh-CN" sz="2200" baseline="-25000" dirty="0" err="1">
                <a:latin typeface="+mn-lt"/>
                <a:ea typeface="楷体" panose="02010609060101010101" pitchFamily="49" charset="-122"/>
                <a:sym typeface="Symbol" panose="05050102010706020507" pitchFamily="18" charset="2"/>
              </a:rPr>
              <a:t>1</a:t>
            </a:r>
            <a:r>
              <a:rPr lang="en-US" altLang="zh-CN" sz="2200" dirty="0">
                <a:latin typeface="+mn-lt"/>
                <a:ea typeface="楷体" panose="02010609060101010101" pitchFamily="49" charset="-122"/>
                <a:sym typeface="Symbol" panose="05050102010706020507" pitchFamily="18" charset="2"/>
              </a:rPr>
              <a:t>,...,</a:t>
            </a:r>
            <a:r>
              <a:rPr lang="en-US" altLang="zh-CN" sz="2200" dirty="0" err="1">
                <a:latin typeface="+mn-lt"/>
                <a:ea typeface="楷体" panose="02010609060101010101" pitchFamily="49" charset="-122"/>
                <a:sym typeface="Symbol" panose="05050102010706020507" pitchFamily="18" charset="2"/>
              </a:rPr>
              <a:t>v</a:t>
            </a:r>
            <a:r>
              <a:rPr lang="en-US" altLang="zh-CN" sz="2200" baseline="-25000" dirty="0" err="1">
                <a:latin typeface="+mn-lt"/>
                <a:ea typeface="楷体" panose="02010609060101010101" pitchFamily="49" charset="-122"/>
                <a:sym typeface="Symbol" panose="05050102010706020507" pitchFamily="18" charset="2"/>
              </a:rPr>
              <a:t>s</a:t>
            </a:r>
            <a:r>
              <a:rPr lang="en-US" altLang="zh-CN" sz="2200" dirty="0">
                <a:latin typeface="+mn-lt"/>
                <a:ea typeface="楷体" panose="02010609060101010101" pitchFamily="49" charset="-122"/>
                <a:sym typeface="Symbol" panose="05050102010706020507" pitchFamily="18" charset="2"/>
              </a:rPr>
              <a:t>}</a:t>
            </a:r>
            <a:r>
              <a:rPr lang="zh-CN" altLang="en-US" sz="2200" dirty="0">
                <a:latin typeface="+mn-lt"/>
                <a:ea typeface="楷体" panose="02010609060101010101" pitchFamily="49" charset="-122"/>
                <a:sym typeface="Symbol" panose="05050102010706020507" pitchFamily="18" charset="2"/>
              </a:rPr>
              <a:t>为有限的类别值集合</a:t>
            </a:r>
            <a:endParaRPr lang="en-US" altLang="zh-CN" sz="2200" kern="0" dirty="0">
              <a:latin typeface="+mn-lt"/>
              <a:ea typeface="楷体" panose="02010609060101010101" pitchFamily="49" charset="-122"/>
            </a:endParaRPr>
          </a:p>
          <a:p>
            <a:pPr marL="1714500" lvl="3" indent="-342900">
              <a:spcBef>
                <a:spcPct val="20000"/>
              </a:spcBef>
              <a:buFontTx/>
              <a:buChar char="•"/>
              <a:defRPr/>
            </a:pPr>
            <a:r>
              <a:rPr lang="zh-CN" altLang="en-US" sz="2200" kern="0" dirty="0">
                <a:latin typeface="+mn-lt"/>
                <a:ea typeface="楷体" panose="02010609060101010101" pitchFamily="49" charset="-122"/>
              </a:rPr>
              <a:t>如果</a:t>
            </a:r>
            <a:r>
              <a:rPr lang="en-US" altLang="zh-CN" sz="2200" kern="0" dirty="0">
                <a:latin typeface="+mn-lt"/>
                <a:ea typeface="楷体" panose="02010609060101010101" pitchFamily="49" charset="-122"/>
              </a:rPr>
              <a:t>a=b</a:t>
            </a:r>
            <a:r>
              <a:rPr lang="zh-CN" altLang="en-US" sz="2200" kern="0" dirty="0">
                <a:latin typeface="+mn-lt"/>
                <a:ea typeface="楷体" panose="02010609060101010101" pitchFamily="49" charset="-122"/>
              </a:rPr>
              <a:t>，则</a:t>
            </a:r>
            <a:r>
              <a:rPr lang="el-GR" altLang="zh-CN" sz="2200" kern="0" dirty="0">
                <a:latin typeface="Times New Roman" panose="02020603050405020304"/>
                <a:ea typeface="楷体" panose="02010609060101010101" pitchFamily="49" charset="-122"/>
                <a:cs typeface="Times New Roman" panose="02020603050405020304"/>
                <a:sym typeface="Wingdings" panose="05000000000000000000" pitchFamily="2" charset="2"/>
              </a:rPr>
              <a:t>δ</a:t>
            </a:r>
            <a:r>
              <a:rPr lang="en-US" altLang="zh-CN" sz="2200" kern="0" dirty="0">
                <a:latin typeface="+mn-lt"/>
                <a:ea typeface="楷体" panose="02010609060101010101" pitchFamily="49" charset="-122"/>
              </a:rPr>
              <a:t>(a, b)=1</a:t>
            </a:r>
            <a:r>
              <a:rPr lang="zh-CN" altLang="en-US" sz="2200" kern="0" dirty="0">
                <a:latin typeface="+mn-lt"/>
                <a:ea typeface="楷体" panose="02010609060101010101" pitchFamily="49" charset="-122"/>
              </a:rPr>
              <a:t>；否则</a:t>
            </a:r>
            <a:r>
              <a:rPr lang="el-GR" altLang="zh-CN" sz="2200" kern="0" dirty="0">
                <a:latin typeface="Times New Roman" panose="02020603050405020304"/>
                <a:ea typeface="楷体" panose="02010609060101010101" pitchFamily="49" charset="-122"/>
                <a:cs typeface="Times New Roman" panose="02020603050405020304"/>
                <a:sym typeface="Wingdings" panose="05000000000000000000" pitchFamily="2" charset="2"/>
              </a:rPr>
              <a:t>δ</a:t>
            </a:r>
            <a:r>
              <a:rPr lang="en-US" altLang="zh-CN" sz="2200" kern="0" dirty="0">
                <a:ea typeface="楷体" panose="02010609060101010101" pitchFamily="49" charset="-122"/>
              </a:rPr>
              <a:t>(a, b)</a:t>
            </a:r>
            <a:r>
              <a:rPr lang="en-US" altLang="zh-CN" sz="2200" kern="0" dirty="0">
                <a:latin typeface="+mn-lt"/>
                <a:ea typeface="楷体" panose="02010609060101010101" pitchFamily="49" charset="-122"/>
              </a:rPr>
              <a:t>=0</a:t>
            </a:r>
            <a:endParaRPr lang="en-US" altLang="zh-CN" sz="2200" kern="0" dirty="0">
              <a:latin typeface="+mn-lt"/>
              <a:ea typeface="楷体" panose="02010609060101010101" pitchFamily="49" charset="-122"/>
            </a:endParaRPr>
          </a:p>
        </p:txBody>
      </p:sp>
      <p:graphicFrame>
        <p:nvGraphicFramePr>
          <p:cNvPr id="83970" name="Object 2"/>
          <p:cNvGraphicFramePr>
            <a:graphicFrameLocks noChangeAspect="1"/>
          </p:cNvGraphicFramePr>
          <p:nvPr/>
        </p:nvGraphicFramePr>
        <p:xfrm>
          <a:off x="2124075" y="4076700"/>
          <a:ext cx="3836988" cy="865188"/>
        </p:xfrm>
        <a:graphic>
          <a:graphicData uri="http://schemas.openxmlformats.org/presentationml/2006/ole">
            <mc:AlternateContent xmlns:mc="http://schemas.openxmlformats.org/markup-compatibility/2006">
              <mc:Choice xmlns:v="urn:schemas-microsoft-com:vml" Requires="v">
                <p:oleObj spid="_x0000_s5121" name="公式" r:id="rId1" imgW="46024800" imgH="10363200" progId="Equation.3">
                  <p:embed/>
                </p:oleObj>
              </mc:Choice>
              <mc:Fallback>
                <p:oleObj name="公式" r:id="rId1" imgW="46024800" imgH="10363200" progId="Equation.3">
                  <p:embed/>
                  <p:pic>
                    <p:nvPicPr>
                      <p:cNvPr id="0" name="Object 2"/>
                      <p:cNvPicPr>
                        <a:picLocks noChangeAspect="1"/>
                      </p:cNvPicPr>
                      <p:nvPr/>
                    </p:nvPicPr>
                    <p:blipFill>
                      <a:blip r:embed="rId2"/>
                      <a:stretch>
                        <a:fillRect/>
                      </a:stretch>
                    </p:blipFill>
                    <p:spPr>
                      <a:xfrm>
                        <a:off x="2124075" y="4076700"/>
                        <a:ext cx="3836988" cy="865188"/>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397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pPr eaLnBrk="1" hangingPunct="1"/>
            <a:r>
              <a:rPr lang="zh-CN" altLang="en-US" sz="3600" smtClean="0"/>
              <a:t>如何选择</a:t>
            </a:r>
            <a:r>
              <a:rPr lang="en-US" altLang="zh-CN" sz="3600" smtClean="0"/>
              <a:t>k</a:t>
            </a:r>
            <a:r>
              <a:rPr lang="zh-CN" altLang="en-US" sz="3600" smtClean="0"/>
              <a:t>？</a:t>
            </a:r>
            <a:endParaRPr lang="zh-CN" altLang="en-US" sz="3600" smtClean="0"/>
          </a:p>
        </p:txBody>
      </p:sp>
      <p:sp>
        <p:nvSpPr>
          <p:cNvPr id="40963" name="Rectangle 3"/>
          <p:cNvSpPr>
            <a:spLocks noGrp="1" noChangeArrowheads="1"/>
          </p:cNvSpPr>
          <p:nvPr>
            <p:ph type="body" sz="half" idx="4294967295"/>
          </p:nvPr>
        </p:nvSpPr>
        <p:spPr>
          <a:xfrm>
            <a:off x="457200" y="1125538"/>
            <a:ext cx="7786688" cy="5000625"/>
          </a:xfrm>
        </p:spPr>
        <p:txBody>
          <a:bodyPr/>
          <a:lstStyle/>
          <a:p>
            <a:pPr eaLnBrk="1" hangingPunct="1">
              <a:lnSpc>
                <a:spcPct val="90000"/>
              </a:lnSpc>
            </a:pPr>
            <a:r>
              <a:rPr lang="en-US" altLang="zh-CN" sz="2800" smtClean="0"/>
              <a:t>k</a:t>
            </a:r>
            <a:r>
              <a:rPr lang="zh-CN" altLang="en-US" sz="2800" smtClean="0"/>
              <a:t>值固定时，样本越多，越有可能找到</a:t>
            </a:r>
            <a:r>
              <a:rPr lang="en-US" altLang="zh-CN" sz="2800" smtClean="0"/>
              <a:t>x</a:t>
            </a:r>
            <a:r>
              <a:rPr lang="zh-CN" altLang="en-US" sz="2800" smtClean="0"/>
              <a:t>的正确类别</a:t>
            </a:r>
            <a:endParaRPr lang="en-US" altLang="zh-CN" sz="2800" smtClean="0"/>
          </a:p>
          <a:p>
            <a:pPr eaLnBrk="1" hangingPunct="1">
              <a:lnSpc>
                <a:spcPct val="90000"/>
              </a:lnSpc>
            </a:pPr>
            <a:endParaRPr lang="en-US" altLang="zh-CN" sz="2800" smtClean="0"/>
          </a:p>
          <a:p>
            <a:pPr eaLnBrk="1" hangingPunct="1">
              <a:lnSpc>
                <a:spcPct val="90000"/>
              </a:lnSpc>
            </a:pPr>
            <a:endParaRPr lang="en-US" altLang="zh-CN" sz="2800" smtClean="0"/>
          </a:p>
          <a:p>
            <a:pPr eaLnBrk="1" hangingPunct="1">
              <a:lnSpc>
                <a:spcPct val="90000"/>
              </a:lnSpc>
            </a:pPr>
            <a:endParaRPr lang="en-US" altLang="zh-CN" sz="2800" smtClean="0"/>
          </a:p>
          <a:p>
            <a:pPr eaLnBrk="1" hangingPunct="1">
              <a:lnSpc>
                <a:spcPct val="90000"/>
              </a:lnSpc>
            </a:pPr>
            <a:endParaRPr lang="en-US" altLang="zh-CN" sz="2800" smtClean="0"/>
          </a:p>
          <a:p>
            <a:pPr eaLnBrk="1" hangingPunct="1">
              <a:lnSpc>
                <a:spcPct val="90000"/>
              </a:lnSpc>
            </a:pPr>
            <a:endParaRPr lang="en-US" altLang="zh-CN" sz="2800" smtClean="0"/>
          </a:p>
          <a:p>
            <a:pPr eaLnBrk="1" hangingPunct="1">
              <a:lnSpc>
                <a:spcPct val="90000"/>
              </a:lnSpc>
            </a:pPr>
            <a:endParaRPr lang="en-US" altLang="zh-CN" sz="2800" smtClean="0"/>
          </a:p>
          <a:p>
            <a:pPr eaLnBrk="1" hangingPunct="1">
              <a:lnSpc>
                <a:spcPct val="90000"/>
              </a:lnSpc>
            </a:pPr>
            <a:r>
              <a:rPr lang="en-US" altLang="zh-CN" sz="2800" smtClean="0"/>
              <a:t>k</a:t>
            </a:r>
            <a:r>
              <a:rPr lang="zh-CN" altLang="en-US" sz="2800" smtClean="0"/>
              <a:t>值过低？</a:t>
            </a:r>
            <a:r>
              <a:rPr lang="en-US" altLang="zh-CN" sz="2800" smtClean="0"/>
              <a:t>k=1</a:t>
            </a:r>
            <a:endParaRPr lang="en-US" altLang="zh-CN" sz="2800" smtClean="0"/>
          </a:p>
          <a:p>
            <a:pPr eaLnBrk="1" hangingPunct="1">
              <a:lnSpc>
                <a:spcPct val="90000"/>
              </a:lnSpc>
            </a:pPr>
            <a:r>
              <a:rPr lang="en-US" altLang="zh-CN" sz="2800" smtClean="0"/>
              <a:t>k</a:t>
            </a:r>
            <a:r>
              <a:rPr lang="zh-CN" altLang="en-US" sz="2800" smtClean="0"/>
              <a:t>值过高？</a:t>
            </a:r>
            <a:r>
              <a:rPr lang="en-US" altLang="zh-CN" sz="2800" smtClean="0"/>
              <a:t>k=N</a:t>
            </a:r>
            <a:endParaRPr lang="en-US" altLang="zh-CN" sz="2800" smtClean="0"/>
          </a:p>
          <a:p>
            <a:pPr eaLnBrk="1" hangingPunct="1">
              <a:lnSpc>
                <a:spcPct val="90000"/>
              </a:lnSpc>
            </a:pPr>
            <a:endParaRPr lang="en-US" altLang="zh-CN" sz="2800" smtClean="0"/>
          </a:p>
          <a:p>
            <a:pPr eaLnBrk="1" hangingPunct="1">
              <a:lnSpc>
                <a:spcPct val="90000"/>
              </a:lnSpc>
            </a:pPr>
            <a:endParaRPr lang="zh-CN" altLang="en-US" sz="2800" smtClean="0"/>
          </a:p>
        </p:txBody>
      </p:sp>
      <p:sp>
        <p:nvSpPr>
          <p:cNvPr id="41988" name="Line 61"/>
          <p:cNvSpPr>
            <a:spLocks noChangeShapeType="1"/>
          </p:cNvSpPr>
          <p:nvPr/>
        </p:nvSpPr>
        <p:spPr bwMode="auto">
          <a:xfrm>
            <a:off x="6380163" y="476250"/>
            <a:ext cx="1587" cy="0"/>
          </a:xfrm>
          <a:prstGeom prst="line">
            <a:avLst/>
          </a:prstGeom>
          <a:noFill/>
          <a:ln w="12700" cap="sq">
            <a:solidFill>
              <a:schemeClr val="tx1"/>
            </a:solidFill>
            <a:round/>
          </a:ln>
        </p:spPr>
        <p:txBody>
          <a:bodyPr wrap="none"/>
          <a:lstStyle/>
          <a:p>
            <a:endParaRPr lang="zh-CN" altLang="en-US"/>
          </a:p>
        </p:txBody>
      </p:sp>
      <p:grpSp>
        <p:nvGrpSpPr>
          <p:cNvPr id="41989" name="组合 82"/>
          <p:cNvGrpSpPr/>
          <p:nvPr/>
        </p:nvGrpSpPr>
        <p:grpSpPr bwMode="auto">
          <a:xfrm>
            <a:off x="2998788" y="1916113"/>
            <a:ext cx="2663825" cy="2376487"/>
            <a:chOff x="2999000" y="1916832"/>
            <a:chExt cx="2664296" cy="2376264"/>
          </a:xfrm>
        </p:grpSpPr>
        <p:sp>
          <p:nvSpPr>
            <p:cNvPr id="42003" name="椭圆 73"/>
            <p:cNvSpPr>
              <a:spLocks noChangeArrowheads="1"/>
            </p:cNvSpPr>
            <p:nvPr/>
          </p:nvSpPr>
          <p:spPr bwMode="auto">
            <a:xfrm>
              <a:off x="3359040" y="2492896"/>
              <a:ext cx="1188640" cy="1152128"/>
            </a:xfrm>
            <a:prstGeom prst="ellipse">
              <a:avLst/>
            </a:prstGeom>
            <a:solidFill>
              <a:schemeClr val="bg1"/>
            </a:solidFill>
            <a:ln w="9525" algn="ctr">
              <a:solidFill>
                <a:schemeClr val="tx1"/>
              </a:solidFill>
              <a:prstDash val="dash"/>
              <a:round/>
            </a:ln>
          </p:spPr>
          <p:txBody>
            <a:bodyPr/>
            <a:lstStyle/>
            <a:p>
              <a:endParaRPr lang="zh-CN" altLang="en-US"/>
            </a:p>
          </p:txBody>
        </p:sp>
        <p:sp>
          <p:nvSpPr>
            <p:cNvPr id="42004" name="椭圆 72"/>
            <p:cNvSpPr>
              <a:spLocks noChangeArrowheads="1"/>
            </p:cNvSpPr>
            <p:nvPr/>
          </p:nvSpPr>
          <p:spPr bwMode="auto">
            <a:xfrm>
              <a:off x="3575064" y="2708920"/>
              <a:ext cx="756592" cy="720080"/>
            </a:xfrm>
            <a:prstGeom prst="ellipse">
              <a:avLst/>
            </a:prstGeom>
            <a:solidFill>
              <a:schemeClr val="bg1"/>
            </a:solidFill>
            <a:ln w="9525" algn="ctr">
              <a:solidFill>
                <a:schemeClr val="tx1"/>
              </a:solidFill>
              <a:prstDash val="dash"/>
              <a:round/>
            </a:ln>
          </p:spPr>
          <p:txBody>
            <a:bodyPr/>
            <a:lstStyle/>
            <a:p>
              <a:endParaRPr lang="zh-CN" altLang="en-US"/>
            </a:p>
          </p:txBody>
        </p:sp>
        <p:grpSp>
          <p:nvGrpSpPr>
            <p:cNvPr id="42005" name="组合 71"/>
            <p:cNvGrpSpPr/>
            <p:nvPr/>
          </p:nvGrpSpPr>
          <p:grpSpPr bwMode="auto">
            <a:xfrm>
              <a:off x="3755592" y="2924944"/>
              <a:ext cx="395536" cy="360040"/>
              <a:chOff x="-432048" y="3356992"/>
              <a:chExt cx="395536" cy="360040"/>
            </a:xfrm>
          </p:grpSpPr>
          <p:sp>
            <p:nvSpPr>
              <p:cNvPr id="42036" name="椭圆 69"/>
              <p:cNvSpPr>
                <a:spLocks noChangeArrowheads="1"/>
              </p:cNvSpPr>
              <p:nvPr/>
            </p:nvSpPr>
            <p:spPr bwMode="auto">
              <a:xfrm>
                <a:off x="-432048" y="3356992"/>
                <a:ext cx="395536" cy="360040"/>
              </a:xfrm>
              <a:prstGeom prst="ellipse">
                <a:avLst/>
              </a:prstGeom>
              <a:solidFill>
                <a:schemeClr val="bg1"/>
              </a:solidFill>
              <a:ln w="9525" algn="ctr">
                <a:solidFill>
                  <a:schemeClr val="tx1"/>
                </a:solidFill>
                <a:prstDash val="dash"/>
                <a:round/>
              </a:ln>
            </p:spPr>
            <p:txBody>
              <a:bodyPr/>
              <a:lstStyle/>
              <a:p>
                <a:endParaRPr lang="zh-CN" altLang="en-US"/>
              </a:p>
            </p:txBody>
          </p:sp>
          <p:sp>
            <p:nvSpPr>
              <p:cNvPr id="42037" name="等腰三角形 70"/>
              <p:cNvSpPr>
                <a:spLocks noChangeArrowheads="1"/>
              </p:cNvSpPr>
              <p:nvPr/>
            </p:nvSpPr>
            <p:spPr bwMode="auto">
              <a:xfrm>
                <a:off x="-252536" y="3501008"/>
                <a:ext cx="45719" cy="72008"/>
              </a:xfrm>
              <a:prstGeom prst="triangle">
                <a:avLst>
                  <a:gd name="adj" fmla="val 50000"/>
                </a:avLst>
              </a:prstGeom>
              <a:solidFill>
                <a:schemeClr val="accent1"/>
              </a:solidFill>
              <a:ln w="9525" algn="ctr">
                <a:solidFill>
                  <a:schemeClr val="tx1"/>
                </a:solidFill>
                <a:round/>
              </a:ln>
            </p:spPr>
            <p:txBody>
              <a:bodyPr/>
              <a:lstStyle/>
              <a:p>
                <a:endParaRPr lang="zh-CN" altLang="en-US"/>
              </a:p>
            </p:txBody>
          </p:sp>
        </p:grpSp>
        <p:sp>
          <p:nvSpPr>
            <p:cNvPr id="42006" name="椭圆 39"/>
            <p:cNvSpPr>
              <a:spLocks noChangeArrowheads="1"/>
            </p:cNvSpPr>
            <p:nvPr/>
          </p:nvSpPr>
          <p:spPr bwMode="auto">
            <a:xfrm>
              <a:off x="3863096" y="2996952"/>
              <a:ext cx="72008" cy="72008"/>
            </a:xfrm>
            <a:prstGeom prst="ellipse">
              <a:avLst/>
            </a:prstGeom>
            <a:solidFill>
              <a:srgbClr val="FF0000"/>
            </a:solidFill>
            <a:ln w="9525" algn="ctr">
              <a:solidFill>
                <a:schemeClr val="tx1"/>
              </a:solidFill>
              <a:round/>
            </a:ln>
          </p:spPr>
          <p:txBody>
            <a:bodyPr/>
            <a:lstStyle/>
            <a:p>
              <a:endParaRPr lang="zh-CN" altLang="en-US"/>
            </a:p>
          </p:txBody>
        </p:sp>
        <p:sp>
          <p:nvSpPr>
            <p:cNvPr id="42007" name="椭圆 40"/>
            <p:cNvSpPr>
              <a:spLocks noChangeArrowheads="1"/>
            </p:cNvSpPr>
            <p:nvPr/>
          </p:nvSpPr>
          <p:spPr bwMode="auto">
            <a:xfrm>
              <a:off x="3791088" y="3429000"/>
              <a:ext cx="72008" cy="72008"/>
            </a:xfrm>
            <a:prstGeom prst="ellipse">
              <a:avLst/>
            </a:prstGeom>
            <a:solidFill>
              <a:srgbClr val="FF0000"/>
            </a:solidFill>
            <a:ln w="9525" algn="ctr">
              <a:solidFill>
                <a:schemeClr val="tx1"/>
              </a:solidFill>
              <a:round/>
            </a:ln>
          </p:spPr>
          <p:txBody>
            <a:bodyPr/>
            <a:lstStyle/>
            <a:p>
              <a:endParaRPr lang="zh-CN" altLang="en-US"/>
            </a:p>
          </p:txBody>
        </p:sp>
        <p:sp>
          <p:nvSpPr>
            <p:cNvPr id="42008" name="椭圆 41"/>
            <p:cNvSpPr>
              <a:spLocks noChangeArrowheads="1"/>
            </p:cNvSpPr>
            <p:nvPr/>
          </p:nvSpPr>
          <p:spPr bwMode="auto">
            <a:xfrm>
              <a:off x="4007112" y="3501008"/>
              <a:ext cx="72008" cy="72008"/>
            </a:xfrm>
            <a:prstGeom prst="ellipse">
              <a:avLst/>
            </a:prstGeom>
            <a:solidFill>
              <a:srgbClr val="FF0000"/>
            </a:solidFill>
            <a:ln w="9525" algn="ctr">
              <a:solidFill>
                <a:schemeClr val="tx1"/>
              </a:solidFill>
              <a:round/>
            </a:ln>
          </p:spPr>
          <p:txBody>
            <a:bodyPr/>
            <a:lstStyle/>
            <a:p>
              <a:endParaRPr lang="zh-CN" altLang="en-US"/>
            </a:p>
          </p:txBody>
        </p:sp>
        <p:sp>
          <p:nvSpPr>
            <p:cNvPr id="42009" name="椭圆 42"/>
            <p:cNvSpPr>
              <a:spLocks noChangeArrowheads="1"/>
            </p:cNvSpPr>
            <p:nvPr/>
          </p:nvSpPr>
          <p:spPr bwMode="auto">
            <a:xfrm>
              <a:off x="3575064" y="3356992"/>
              <a:ext cx="72008" cy="72008"/>
            </a:xfrm>
            <a:prstGeom prst="ellipse">
              <a:avLst/>
            </a:prstGeom>
            <a:solidFill>
              <a:srgbClr val="FF0000"/>
            </a:solidFill>
            <a:ln w="9525" algn="ctr">
              <a:solidFill>
                <a:schemeClr val="tx1"/>
              </a:solidFill>
              <a:round/>
            </a:ln>
          </p:spPr>
          <p:txBody>
            <a:bodyPr/>
            <a:lstStyle/>
            <a:p>
              <a:endParaRPr lang="zh-CN" altLang="en-US"/>
            </a:p>
          </p:txBody>
        </p:sp>
        <p:sp>
          <p:nvSpPr>
            <p:cNvPr id="42010" name="椭圆 43"/>
            <p:cNvSpPr>
              <a:spLocks noChangeArrowheads="1"/>
            </p:cNvSpPr>
            <p:nvPr/>
          </p:nvSpPr>
          <p:spPr bwMode="auto">
            <a:xfrm>
              <a:off x="4151128" y="3645024"/>
              <a:ext cx="72008" cy="72008"/>
            </a:xfrm>
            <a:prstGeom prst="ellipse">
              <a:avLst/>
            </a:prstGeom>
            <a:solidFill>
              <a:srgbClr val="FF0000"/>
            </a:solidFill>
            <a:ln w="9525" algn="ctr">
              <a:solidFill>
                <a:schemeClr val="tx1"/>
              </a:solidFill>
              <a:round/>
            </a:ln>
          </p:spPr>
          <p:txBody>
            <a:bodyPr/>
            <a:lstStyle/>
            <a:p>
              <a:endParaRPr lang="zh-CN" altLang="en-US"/>
            </a:p>
          </p:txBody>
        </p:sp>
        <p:sp>
          <p:nvSpPr>
            <p:cNvPr id="42011" name="椭圆 44"/>
            <p:cNvSpPr>
              <a:spLocks noChangeArrowheads="1"/>
            </p:cNvSpPr>
            <p:nvPr/>
          </p:nvSpPr>
          <p:spPr bwMode="auto">
            <a:xfrm>
              <a:off x="3863096" y="3717032"/>
              <a:ext cx="72008" cy="72008"/>
            </a:xfrm>
            <a:prstGeom prst="ellipse">
              <a:avLst/>
            </a:prstGeom>
            <a:solidFill>
              <a:srgbClr val="FF0000"/>
            </a:solidFill>
            <a:ln w="9525" algn="ctr">
              <a:solidFill>
                <a:schemeClr val="tx1"/>
              </a:solidFill>
              <a:round/>
            </a:ln>
          </p:spPr>
          <p:txBody>
            <a:bodyPr/>
            <a:lstStyle/>
            <a:p>
              <a:endParaRPr lang="zh-CN" altLang="en-US"/>
            </a:p>
          </p:txBody>
        </p:sp>
        <p:sp>
          <p:nvSpPr>
            <p:cNvPr id="42012" name="椭圆 45"/>
            <p:cNvSpPr>
              <a:spLocks noChangeArrowheads="1"/>
            </p:cNvSpPr>
            <p:nvPr/>
          </p:nvSpPr>
          <p:spPr bwMode="auto">
            <a:xfrm>
              <a:off x="4561472" y="2687216"/>
              <a:ext cx="72008" cy="72008"/>
            </a:xfrm>
            <a:prstGeom prst="ellipse">
              <a:avLst/>
            </a:prstGeom>
            <a:solidFill>
              <a:srgbClr val="FF0000"/>
            </a:solidFill>
            <a:ln w="9525" algn="ctr">
              <a:solidFill>
                <a:schemeClr val="tx1"/>
              </a:solidFill>
              <a:round/>
            </a:ln>
          </p:spPr>
          <p:txBody>
            <a:bodyPr/>
            <a:lstStyle/>
            <a:p>
              <a:endParaRPr lang="zh-CN" altLang="en-US"/>
            </a:p>
          </p:txBody>
        </p:sp>
        <p:sp>
          <p:nvSpPr>
            <p:cNvPr id="42013" name="椭圆 46"/>
            <p:cNvSpPr>
              <a:spLocks noChangeArrowheads="1"/>
            </p:cNvSpPr>
            <p:nvPr/>
          </p:nvSpPr>
          <p:spPr bwMode="auto">
            <a:xfrm>
              <a:off x="3935104" y="3429000"/>
              <a:ext cx="72008" cy="72008"/>
            </a:xfrm>
            <a:prstGeom prst="ellipse">
              <a:avLst/>
            </a:prstGeom>
            <a:solidFill>
              <a:srgbClr val="FF0000"/>
            </a:solidFill>
            <a:ln w="9525" algn="ctr">
              <a:solidFill>
                <a:schemeClr val="tx1"/>
              </a:solidFill>
              <a:round/>
            </a:ln>
          </p:spPr>
          <p:txBody>
            <a:bodyPr/>
            <a:lstStyle/>
            <a:p>
              <a:endParaRPr lang="zh-CN" altLang="en-US"/>
            </a:p>
          </p:txBody>
        </p:sp>
        <p:sp>
          <p:nvSpPr>
            <p:cNvPr id="42014" name="椭圆 47"/>
            <p:cNvSpPr>
              <a:spLocks noChangeArrowheads="1"/>
            </p:cNvSpPr>
            <p:nvPr/>
          </p:nvSpPr>
          <p:spPr bwMode="auto">
            <a:xfrm>
              <a:off x="4655184" y="2924944"/>
              <a:ext cx="72008" cy="72008"/>
            </a:xfrm>
            <a:prstGeom prst="ellipse">
              <a:avLst/>
            </a:prstGeom>
            <a:solidFill>
              <a:srgbClr val="FF0000"/>
            </a:solidFill>
            <a:ln w="9525" algn="ctr">
              <a:solidFill>
                <a:schemeClr val="tx1"/>
              </a:solidFill>
              <a:round/>
            </a:ln>
          </p:spPr>
          <p:txBody>
            <a:bodyPr/>
            <a:lstStyle/>
            <a:p>
              <a:endParaRPr lang="zh-CN" altLang="en-US"/>
            </a:p>
          </p:txBody>
        </p:sp>
        <p:sp>
          <p:nvSpPr>
            <p:cNvPr id="42015" name="椭圆 48"/>
            <p:cNvSpPr>
              <a:spLocks noChangeArrowheads="1"/>
            </p:cNvSpPr>
            <p:nvPr/>
          </p:nvSpPr>
          <p:spPr bwMode="auto">
            <a:xfrm>
              <a:off x="4367152" y="3284984"/>
              <a:ext cx="72008" cy="72008"/>
            </a:xfrm>
            <a:prstGeom prst="ellipse">
              <a:avLst/>
            </a:prstGeom>
            <a:solidFill>
              <a:srgbClr val="FF0000"/>
            </a:solidFill>
            <a:ln w="9525" algn="ctr">
              <a:solidFill>
                <a:schemeClr val="tx1"/>
              </a:solidFill>
              <a:round/>
            </a:ln>
          </p:spPr>
          <p:txBody>
            <a:bodyPr/>
            <a:lstStyle/>
            <a:p>
              <a:endParaRPr lang="zh-CN" altLang="en-US"/>
            </a:p>
          </p:txBody>
        </p:sp>
        <p:sp>
          <p:nvSpPr>
            <p:cNvPr id="42016" name="椭圆 49"/>
            <p:cNvSpPr>
              <a:spLocks noChangeArrowheads="1"/>
            </p:cNvSpPr>
            <p:nvPr/>
          </p:nvSpPr>
          <p:spPr bwMode="auto">
            <a:xfrm>
              <a:off x="4439160" y="3140968"/>
              <a:ext cx="72008" cy="72008"/>
            </a:xfrm>
            <a:prstGeom prst="ellipse">
              <a:avLst/>
            </a:prstGeom>
            <a:solidFill>
              <a:srgbClr val="FF0000"/>
            </a:solidFill>
            <a:ln w="9525" algn="ctr">
              <a:solidFill>
                <a:schemeClr val="tx1"/>
              </a:solidFill>
              <a:round/>
            </a:ln>
          </p:spPr>
          <p:txBody>
            <a:bodyPr/>
            <a:lstStyle/>
            <a:p>
              <a:endParaRPr lang="zh-CN" altLang="en-US"/>
            </a:p>
          </p:txBody>
        </p:sp>
        <p:sp>
          <p:nvSpPr>
            <p:cNvPr id="42017" name="椭圆 51"/>
            <p:cNvSpPr>
              <a:spLocks noChangeArrowheads="1"/>
            </p:cNvSpPr>
            <p:nvPr/>
          </p:nvSpPr>
          <p:spPr bwMode="auto">
            <a:xfrm>
              <a:off x="3719080" y="2204864"/>
              <a:ext cx="72008" cy="72008"/>
            </a:xfrm>
            <a:prstGeom prst="ellipse">
              <a:avLst/>
            </a:prstGeom>
            <a:solidFill>
              <a:schemeClr val="bg1"/>
            </a:solidFill>
            <a:ln w="9525" algn="ctr">
              <a:solidFill>
                <a:schemeClr val="tx1"/>
              </a:solidFill>
              <a:round/>
            </a:ln>
          </p:spPr>
          <p:txBody>
            <a:bodyPr/>
            <a:lstStyle/>
            <a:p>
              <a:endParaRPr lang="zh-CN" altLang="en-US"/>
            </a:p>
          </p:txBody>
        </p:sp>
        <p:sp>
          <p:nvSpPr>
            <p:cNvPr id="42018" name="椭圆 52"/>
            <p:cNvSpPr>
              <a:spLocks noChangeArrowheads="1"/>
            </p:cNvSpPr>
            <p:nvPr/>
          </p:nvSpPr>
          <p:spPr bwMode="auto">
            <a:xfrm>
              <a:off x="3647072" y="2420888"/>
              <a:ext cx="72008" cy="72008"/>
            </a:xfrm>
            <a:prstGeom prst="ellipse">
              <a:avLst/>
            </a:prstGeom>
            <a:solidFill>
              <a:schemeClr val="bg1"/>
            </a:solidFill>
            <a:ln w="9525" algn="ctr">
              <a:solidFill>
                <a:schemeClr val="tx1"/>
              </a:solidFill>
              <a:round/>
            </a:ln>
          </p:spPr>
          <p:txBody>
            <a:bodyPr/>
            <a:lstStyle/>
            <a:p>
              <a:endParaRPr lang="zh-CN" altLang="en-US"/>
            </a:p>
          </p:txBody>
        </p:sp>
        <p:sp>
          <p:nvSpPr>
            <p:cNvPr id="42019" name="椭圆 53"/>
            <p:cNvSpPr>
              <a:spLocks noChangeArrowheads="1"/>
            </p:cNvSpPr>
            <p:nvPr/>
          </p:nvSpPr>
          <p:spPr bwMode="auto">
            <a:xfrm>
              <a:off x="3816240" y="2806080"/>
              <a:ext cx="72008" cy="72008"/>
            </a:xfrm>
            <a:prstGeom prst="ellipse">
              <a:avLst/>
            </a:prstGeom>
            <a:solidFill>
              <a:schemeClr val="bg1"/>
            </a:solidFill>
            <a:ln w="9525" algn="ctr">
              <a:solidFill>
                <a:schemeClr val="tx1"/>
              </a:solidFill>
              <a:round/>
            </a:ln>
          </p:spPr>
          <p:txBody>
            <a:bodyPr/>
            <a:lstStyle/>
            <a:p>
              <a:endParaRPr lang="zh-CN" altLang="en-US"/>
            </a:p>
          </p:txBody>
        </p:sp>
        <p:sp>
          <p:nvSpPr>
            <p:cNvPr id="42020" name="椭圆 54"/>
            <p:cNvSpPr>
              <a:spLocks noChangeArrowheads="1"/>
            </p:cNvSpPr>
            <p:nvPr/>
          </p:nvSpPr>
          <p:spPr bwMode="auto">
            <a:xfrm>
              <a:off x="3575064" y="2780928"/>
              <a:ext cx="72008" cy="72008"/>
            </a:xfrm>
            <a:prstGeom prst="ellipse">
              <a:avLst/>
            </a:prstGeom>
            <a:solidFill>
              <a:schemeClr val="bg1"/>
            </a:solidFill>
            <a:ln w="9525" algn="ctr">
              <a:solidFill>
                <a:schemeClr val="tx1"/>
              </a:solidFill>
              <a:round/>
            </a:ln>
          </p:spPr>
          <p:txBody>
            <a:bodyPr/>
            <a:lstStyle/>
            <a:p>
              <a:endParaRPr lang="zh-CN" altLang="en-US"/>
            </a:p>
          </p:txBody>
        </p:sp>
        <p:sp>
          <p:nvSpPr>
            <p:cNvPr id="42021" name="椭圆 55"/>
            <p:cNvSpPr>
              <a:spLocks noChangeArrowheads="1"/>
            </p:cNvSpPr>
            <p:nvPr/>
          </p:nvSpPr>
          <p:spPr bwMode="auto">
            <a:xfrm>
              <a:off x="4151128" y="2420888"/>
              <a:ext cx="72008" cy="72008"/>
            </a:xfrm>
            <a:prstGeom prst="ellipse">
              <a:avLst/>
            </a:prstGeom>
            <a:solidFill>
              <a:schemeClr val="bg1"/>
            </a:solidFill>
            <a:ln w="9525" algn="ctr">
              <a:solidFill>
                <a:schemeClr val="tx1"/>
              </a:solidFill>
              <a:round/>
            </a:ln>
          </p:spPr>
          <p:txBody>
            <a:bodyPr/>
            <a:lstStyle/>
            <a:p>
              <a:endParaRPr lang="zh-CN" altLang="en-US"/>
            </a:p>
          </p:txBody>
        </p:sp>
        <p:sp>
          <p:nvSpPr>
            <p:cNvPr id="42022" name="椭圆 56"/>
            <p:cNvSpPr>
              <a:spLocks noChangeArrowheads="1"/>
            </p:cNvSpPr>
            <p:nvPr/>
          </p:nvSpPr>
          <p:spPr bwMode="auto">
            <a:xfrm>
              <a:off x="3863096" y="2348880"/>
              <a:ext cx="72008" cy="72008"/>
            </a:xfrm>
            <a:prstGeom prst="ellipse">
              <a:avLst/>
            </a:prstGeom>
            <a:solidFill>
              <a:schemeClr val="bg1"/>
            </a:solidFill>
            <a:ln w="9525" algn="ctr">
              <a:solidFill>
                <a:schemeClr val="tx1"/>
              </a:solidFill>
              <a:round/>
            </a:ln>
          </p:spPr>
          <p:txBody>
            <a:bodyPr/>
            <a:lstStyle/>
            <a:p>
              <a:endParaRPr lang="zh-CN" altLang="en-US"/>
            </a:p>
          </p:txBody>
        </p:sp>
        <p:sp>
          <p:nvSpPr>
            <p:cNvPr id="42023" name="椭圆 57"/>
            <p:cNvSpPr>
              <a:spLocks noChangeArrowheads="1"/>
            </p:cNvSpPr>
            <p:nvPr/>
          </p:nvSpPr>
          <p:spPr bwMode="auto">
            <a:xfrm>
              <a:off x="3575064" y="2996952"/>
              <a:ext cx="72008" cy="72008"/>
            </a:xfrm>
            <a:prstGeom prst="ellipse">
              <a:avLst/>
            </a:prstGeom>
            <a:solidFill>
              <a:schemeClr val="bg1"/>
            </a:solidFill>
            <a:ln w="9525" algn="ctr">
              <a:solidFill>
                <a:schemeClr val="tx1"/>
              </a:solidFill>
              <a:round/>
            </a:ln>
          </p:spPr>
          <p:txBody>
            <a:bodyPr/>
            <a:lstStyle/>
            <a:p>
              <a:endParaRPr lang="zh-CN" altLang="en-US"/>
            </a:p>
          </p:txBody>
        </p:sp>
        <p:sp>
          <p:nvSpPr>
            <p:cNvPr id="42024" name="椭圆 58"/>
            <p:cNvSpPr>
              <a:spLocks noChangeArrowheads="1"/>
            </p:cNvSpPr>
            <p:nvPr/>
          </p:nvSpPr>
          <p:spPr bwMode="auto">
            <a:xfrm>
              <a:off x="4295144" y="2708920"/>
              <a:ext cx="72008" cy="72008"/>
            </a:xfrm>
            <a:prstGeom prst="ellipse">
              <a:avLst/>
            </a:prstGeom>
            <a:solidFill>
              <a:schemeClr val="bg1"/>
            </a:solidFill>
            <a:ln w="9525" algn="ctr">
              <a:solidFill>
                <a:schemeClr val="tx1"/>
              </a:solidFill>
              <a:round/>
            </a:ln>
          </p:spPr>
          <p:txBody>
            <a:bodyPr/>
            <a:lstStyle/>
            <a:p>
              <a:endParaRPr lang="zh-CN" altLang="en-US"/>
            </a:p>
          </p:txBody>
        </p:sp>
        <p:sp>
          <p:nvSpPr>
            <p:cNvPr id="42025" name="椭圆 59"/>
            <p:cNvSpPr>
              <a:spLocks noChangeArrowheads="1"/>
            </p:cNvSpPr>
            <p:nvPr/>
          </p:nvSpPr>
          <p:spPr bwMode="auto">
            <a:xfrm>
              <a:off x="4079120" y="2780928"/>
              <a:ext cx="72008" cy="72008"/>
            </a:xfrm>
            <a:prstGeom prst="ellipse">
              <a:avLst/>
            </a:prstGeom>
            <a:solidFill>
              <a:schemeClr val="bg1"/>
            </a:solidFill>
            <a:ln w="9525" algn="ctr">
              <a:solidFill>
                <a:schemeClr val="tx1"/>
              </a:solidFill>
              <a:round/>
            </a:ln>
          </p:spPr>
          <p:txBody>
            <a:bodyPr/>
            <a:lstStyle/>
            <a:p>
              <a:endParaRPr lang="zh-CN" altLang="en-US"/>
            </a:p>
          </p:txBody>
        </p:sp>
        <p:sp>
          <p:nvSpPr>
            <p:cNvPr id="42026" name="椭圆 60"/>
            <p:cNvSpPr>
              <a:spLocks noChangeArrowheads="1"/>
            </p:cNvSpPr>
            <p:nvPr/>
          </p:nvSpPr>
          <p:spPr bwMode="auto">
            <a:xfrm>
              <a:off x="4007112" y="2636912"/>
              <a:ext cx="72008" cy="72008"/>
            </a:xfrm>
            <a:prstGeom prst="ellipse">
              <a:avLst/>
            </a:prstGeom>
            <a:solidFill>
              <a:schemeClr val="bg1"/>
            </a:solidFill>
            <a:ln w="9525" algn="ctr">
              <a:solidFill>
                <a:schemeClr val="tx1"/>
              </a:solidFill>
              <a:round/>
            </a:ln>
          </p:spPr>
          <p:txBody>
            <a:bodyPr/>
            <a:lstStyle/>
            <a:p>
              <a:endParaRPr lang="zh-CN" altLang="en-US"/>
            </a:p>
          </p:txBody>
        </p:sp>
        <p:sp>
          <p:nvSpPr>
            <p:cNvPr id="42027" name="椭圆 61"/>
            <p:cNvSpPr>
              <a:spLocks noChangeArrowheads="1"/>
            </p:cNvSpPr>
            <p:nvPr/>
          </p:nvSpPr>
          <p:spPr bwMode="auto">
            <a:xfrm>
              <a:off x="4367152" y="2348880"/>
              <a:ext cx="72008" cy="72008"/>
            </a:xfrm>
            <a:prstGeom prst="ellipse">
              <a:avLst/>
            </a:prstGeom>
            <a:solidFill>
              <a:schemeClr val="bg1"/>
            </a:solidFill>
            <a:ln w="9525" algn="ctr">
              <a:solidFill>
                <a:schemeClr val="tx1"/>
              </a:solidFill>
              <a:round/>
            </a:ln>
          </p:spPr>
          <p:txBody>
            <a:bodyPr/>
            <a:lstStyle/>
            <a:p>
              <a:endParaRPr lang="zh-CN" altLang="en-US"/>
            </a:p>
          </p:txBody>
        </p:sp>
        <p:cxnSp>
          <p:nvCxnSpPr>
            <p:cNvPr id="42028" name="直接箭头连接符 63"/>
            <p:cNvCxnSpPr>
              <a:cxnSpLocks noChangeShapeType="1"/>
            </p:cNvCxnSpPr>
            <p:nvPr/>
          </p:nvCxnSpPr>
          <p:spPr bwMode="auto">
            <a:xfrm>
              <a:off x="2999000" y="4077072"/>
              <a:ext cx="2664296" cy="0"/>
            </a:xfrm>
            <a:prstGeom prst="straightConnector1">
              <a:avLst/>
            </a:prstGeom>
            <a:noFill/>
            <a:ln w="9525" algn="ctr">
              <a:solidFill>
                <a:schemeClr val="tx1"/>
              </a:solidFill>
              <a:round/>
              <a:tailEnd type="arrow" w="med" len="med"/>
            </a:ln>
          </p:spPr>
        </p:cxnSp>
        <p:cxnSp>
          <p:nvCxnSpPr>
            <p:cNvPr id="42029" name="直接箭头连接符 65"/>
            <p:cNvCxnSpPr>
              <a:cxnSpLocks noChangeShapeType="1"/>
            </p:cNvCxnSpPr>
            <p:nvPr/>
          </p:nvCxnSpPr>
          <p:spPr bwMode="auto">
            <a:xfrm flipV="1">
              <a:off x="3215024" y="1916832"/>
              <a:ext cx="0" cy="2376264"/>
            </a:xfrm>
            <a:prstGeom prst="straightConnector1">
              <a:avLst/>
            </a:prstGeom>
            <a:noFill/>
            <a:ln w="9525" algn="ctr">
              <a:solidFill>
                <a:schemeClr val="tx1"/>
              </a:solidFill>
              <a:round/>
              <a:tailEnd type="arrow" w="med" len="med"/>
            </a:ln>
          </p:spPr>
        </p:cxnSp>
        <p:sp>
          <p:nvSpPr>
            <p:cNvPr id="42030" name="椭圆 67"/>
            <p:cNvSpPr>
              <a:spLocks noChangeArrowheads="1"/>
            </p:cNvSpPr>
            <p:nvPr/>
          </p:nvSpPr>
          <p:spPr bwMode="auto">
            <a:xfrm>
              <a:off x="4367152" y="2852936"/>
              <a:ext cx="72008" cy="72008"/>
            </a:xfrm>
            <a:prstGeom prst="ellipse">
              <a:avLst/>
            </a:prstGeom>
            <a:solidFill>
              <a:srgbClr val="FF0000"/>
            </a:solidFill>
            <a:ln w="9525" algn="ctr">
              <a:solidFill>
                <a:schemeClr val="tx1"/>
              </a:solidFill>
              <a:round/>
            </a:ln>
          </p:spPr>
          <p:txBody>
            <a:bodyPr/>
            <a:lstStyle/>
            <a:p>
              <a:endParaRPr lang="zh-CN" altLang="en-US"/>
            </a:p>
          </p:txBody>
        </p:sp>
        <p:sp>
          <p:nvSpPr>
            <p:cNvPr id="42031" name="椭圆 68"/>
            <p:cNvSpPr>
              <a:spLocks noChangeArrowheads="1"/>
            </p:cNvSpPr>
            <p:nvPr/>
          </p:nvSpPr>
          <p:spPr bwMode="auto">
            <a:xfrm>
              <a:off x="4239904" y="3445768"/>
              <a:ext cx="72008" cy="72008"/>
            </a:xfrm>
            <a:prstGeom prst="ellipse">
              <a:avLst/>
            </a:prstGeom>
            <a:solidFill>
              <a:srgbClr val="FF0000"/>
            </a:solidFill>
            <a:ln w="9525" algn="ctr">
              <a:solidFill>
                <a:schemeClr val="tx1"/>
              </a:solidFill>
              <a:round/>
            </a:ln>
          </p:spPr>
          <p:txBody>
            <a:bodyPr/>
            <a:lstStyle/>
            <a:p>
              <a:endParaRPr lang="zh-CN" altLang="en-US"/>
            </a:p>
          </p:txBody>
        </p:sp>
        <p:sp>
          <p:nvSpPr>
            <p:cNvPr id="42032" name="椭圆 74"/>
            <p:cNvSpPr>
              <a:spLocks noChangeArrowheads="1"/>
            </p:cNvSpPr>
            <p:nvPr/>
          </p:nvSpPr>
          <p:spPr bwMode="auto">
            <a:xfrm>
              <a:off x="3431048" y="3645024"/>
              <a:ext cx="72008" cy="72008"/>
            </a:xfrm>
            <a:prstGeom prst="ellipse">
              <a:avLst/>
            </a:prstGeom>
            <a:solidFill>
              <a:srgbClr val="FF0000"/>
            </a:solidFill>
            <a:ln w="9525" algn="ctr">
              <a:solidFill>
                <a:schemeClr val="tx1"/>
              </a:solidFill>
              <a:round/>
            </a:ln>
          </p:spPr>
          <p:txBody>
            <a:bodyPr/>
            <a:lstStyle/>
            <a:p>
              <a:endParaRPr lang="zh-CN" altLang="en-US"/>
            </a:p>
          </p:txBody>
        </p:sp>
        <p:sp>
          <p:nvSpPr>
            <p:cNvPr id="42033" name="椭圆 75"/>
            <p:cNvSpPr>
              <a:spLocks noChangeArrowheads="1"/>
            </p:cNvSpPr>
            <p:nvPr/>
          </p:nvSpPr>
          <p:spPr bwMode="auto">
            <a:xfrm>
              <a:off x="4583176" y="3429000"/>
              <a:ext cx="72008" cy="72008"/>
            </a:xfrm>
            <a:prstGeom prst="ellipse">
              <a:avLst/>
            </a:prstGeom>
            <a:solidFill>
              <a:srgbClr val="FF0000"/>
            </a:solidFill>
            <a:ln w="9525" algn="ctr">
              <a:solidFill>
                <a:schemeClr val="tx1"/>
              </a:solidFill>
              <a:round/>
            </a:ln>
          </p:spPr>
          <p:txBody>
            <a:bodyPr/>
            <a:lstStyle/>
            <a:p>
              <a:endParaRPr lang="zh-CN" altLang="en-US"/>
            </a:p>
          </p:txBody>
        </p:sp>
        <p:sp>
          <p:nvSpPr>
            <p:cNvPr id="42034" name="椭圆 76"/>
            <p:cNvSpPr>
              <a:spLocks noChangeArrowheads="1"/>
            </p:cNvSpPr>
            <p:nvPr/>
          </p:nvSpPr>
          <p:spPr bwMode="auto">
            <a:xfrm>
              <a:off x="4295144" y="3573016"/>
              <a:ext cx="72008" cy="72008"/>
            </a:xfrm>
            <a:prstGeom prst="ellipse">
              <a:avLst/>
            </a:prstGeom>
            <a:solidFill>
              <a:srgbClr val="FF0000"/>
            </a:solidFill>
            <a:ln w="9525" algn="ctr">
              <a:solidFill>
                <a:schemeClr val="tx1"/>
              </a:solidFill>
              <a:round/>
            </a:ln>
          </p:spPr>
          <p:txBody>
            <a:bodyPr/>
            <a:lstStyle/>
            <a:p>
              <a:endParaRPr lang="zh-CN" altLang="en-US"/>
            </a:p>
          </p:txBody>
        </p:sp>
        <p:cxnSp>
          <p:nvCxnSpPr>
            <p:cNvPr id="42035" name="直接箭头连接符 78"/>
            <p:cNvCxnSpPr>
              <a:cxnSpLocks noChangeShapeType="1"/>
            </p:cNvCxnSpPr>
            <p:nvPr/>
          </p:nvCxnSpPr>
          <p:spPr bwMode="auto">
            <a:xfrm flipH="1">
              <a:off x="4007112" y="2348880"/>
              <a:ext cx="1368152" cy="720080"/>
            </a:xfrm>
            <a:prstGeom prst="straightConnector1">
              <a:avLst/>
            </a:prstGeom>
            <a:noFill/>
            <a:ln w="9525" algn="ctr">
              <a:solidFill>
                <a:schemeClr val="tx1"/>
              </a:solidFill>
              <a:round/>
              <a:tailEnd type="arrow" w="med" len="med"/>
            </a:ln>
          </p:spPr>
        </p:cxnSp>
      </p:grpSp>
      <p:sp>
        <p:nvSpPr>
          <p:cNvPr id="41990" name="TextBox 79"/>
          <p:cNvSpPr txBox="1">
            <a:spLocks noChangeArrowheads="1"/>
          </p:cNvSpPr>
          <p:nvPr/>
        </p:nvSpPr>
        <p:spPr bwMode="auto">
          <a:xfrm>
            <a:off x="5303838" y="2133600"/>
            <a:ext cx="1079500" cy="368300"/>
          </a:xfrm>
          <a:prstGeom prst="rect">
            <a:avLst/>
          </a:prstGeom>
          <a:noFill/>
          <a:ln w="9525">
            <a:noFill/>
            <a:miter lim="800000"/>
          </a:ln>
        </p:spPr>
        <p:txBody>
          <a:bodyPr>
            <a:spAutoFit/>
          </a:bodyPr>
          <a:lstStyle/>
          <a:p>
            <a:r>
              <a:rPr lang="en-US" altLang="zh-CN">
                <a:latin typeface="Calibri" panose="020F0502020204030204" pitchFamily="34" charset="0"/>
              </a:rPr>
              <a:t>New text</a:t>
            </a:r>
            <a:endParaRPr lang="zh-CN" altLang="en-US">
              <a:latin typeface="Calibri" panose="020F0502020204030204" pitchFamily="34" charset="0"/>
            </a:endParaRPr>
          </a:p>
        </p:txBody>
      </p:sp>
      <p:grpSp>
        <p:nvGrpSpPr>
          <p:cNvPr id="4" name="组合 83"/>
          <p:cNvGrpSpPr/>
          <p:nvPr/>
        </p:nvGrpSpPr>
        <p:grpSpPr bwMode="auto">
          <a:xfrm>
            <a:off x="4151313" y="2924175"/>
            <a:ext cx="3265487" cy="369888"/>
            <a:chOff x="4151127" y="2924944"/>
            <a:chExt cx="3266392" cy="369294"/>
          </a:xfrm>
        </p:grpSpPr>
        <p:sp>
          <p:nvSpPr>
            <p:cNvPr id="42000" name="Line 44"/>
            <p:cNvSpPr>
              <a:spLocks noChangeShapeType="1"/>
            </p:cNvSpPr>
            <p:nvPr/>
          </p:nvSpPr>
          <p:spPr bwMode="auto">
            <a:xfrm flipH="1" flipV="1">
              <a:off x="4151127" y="3068959"/>
              <a:ext cx="1939677" cy="38031"/>
            </a:xfrm>
            <a:prstGeom prst="line">
              <a:avLst/>
            </a:prstGeom>
            <a:noFill/>
            <a:ln w="12700">
              <a:solidFill>
                <a:schemeClr val="tx1"/>
              </a:solidFill>
              <a:prstDash val="sysDot"/>
              <a:round/>
              <a:tailEnd type="triangle" w="sm" len="sm"/>
            </a:ln>
          </p:spPr>
          <p:txBody>
            <a:bodyPr wrap="none"/>
            <a:lstStyle/>
            <a:p>
              <a:endParaRPr lang="zh-CN" altLang="en-US"/>
            </a:p>
          </p:txBody>
        </p:sp>
        <p:sp>
          <p:nvSpPr>
            <p:cNvPr id="42001" name="Text Box 45"/>
            <p:cNvSpPr>
              <a:spLocks noChangeArrowheads="1"/>
            </p:cNvSpPr>
            <p:nvPr/>
          </p:nvSpPr>
          <p:spPr bwMode="auto">
            <a:xfrm>
              <a:off x="6090805" y="2924944"/>
              <a:ext cx="1326714" cy="369294"/>
            </a:xfrm>
            <a:prstGeom prst="rect">
              <a:avLst/>
            </a:prstGeom>
            <a:noFill/>
            <a:ln w="9525">
              <a:noFill/>
              <a:miter lim="800000"/>
            </a:ln>
          </p:spPr>
          <p:txBody>
            <a:bodyPr>
              <a:spAutoFit/>
            </a:bodyPr>
            <a:lstStyle/>
            <a:p>
              <a:pPr>
                <a:spcBef>
                  <a:spcPct val="50000"/>
                </a:spcBef>
              </a:pPr>
              <a:r>
                <a:rPr lang="en-US" altLang="zh-CN" i="1"/>
                <a:t>k=1, type </a:t>
              </a:r>
              <a:endParaRPr lang="zh-CN" altLang="en-US"/>
            </a:p>
          </p:txBody>
        </p:sp>
        <p:sp>
          <p:nvSpPr>
            <p:cNvPr id="42002" name="椭圆 80"/>
            <p:cNvSpPr>
              <a:spLocks noChangeArrowheads="1"/>
            </p:cNvSpPr>
            <p:nvPr/>
          </p:nvSpPr>
          <p:spPr bwMode="auto">
            <a:xfrm>
              <a:off x="7175464" y="3068960"/>
              <a:ext cx="72008" cy="72008"/>
            </a:xfrm>
            <a:prstGeom prst="ellipse">
              <a:avLst/>
            </a:prstGeom>
            <a:solidFill>
              <a:srgbClr val="FF0000"/>
            </a:solidFill>
            <a:ln w="9525" algn="ctr">
              <a:solidFill>
                <a:schemeClr val="tx1"/>
              </a:solidFill>
              <a:round/>
            </a:ln>
          </p:spPr>
          <p:txBody>
            <a:bodyPr/>
            <a:lstStyle/>
            <a:p>
              <a:endParaRPr lang="zh-CN" altLang="en-US"/>
            </a:p>
          </p:txBody>
        </p:sp>
      </p:grpSp>
      <p:grpSp>
        <p:nvGrpSpPr>
          <p:cNvPr id="5" name="组合 85"/>
          <p:cNvGrpSpPr/>
          <p:nvPr/>
        </p:nvGrpSpPr>
        <p:grpSpPr bwMode="auto">
          <a:xfrm>
            <a:off x="4367213" y="3492500"/>
            <a:ext cx="3233737" cy="368300"/>
            <a:chOff x="4367152" y="3491754"/>
            <a:chExt cx="3233723" cy="369294"/>
          </a:xfrm>
        </p:grpSpPr>
        <p:sp>
          <p:nvSpPr>
            <p:cNvPr id="41997" name="Line 49"/>
            <p:cNvSpPr>
              <a:spLocks noChangeShapeType="1"/>
            </p:cNvSpPr>
            <p:nvPr/>
          </p:nvSpPr>
          <p:spPr bwMode="auto">
            <a:xfrm flipH="1" flipV="1">
              <a:off x="4367152" y="3501008"/>
              <a:ext cx="1728192" cy="72008"/>
            </a:xfrm>
            <a:prstGeom prst="line">
              <a:avLst/>
            </a:prstGeom>
            <a:noFill/>
            <a:ln w="12700">
              <a:solidFill>
                <a:schemeClr val="tx1"/>
              </a:solidFill>
              <a:prstDash val="sysDot"/>
              <a:round/>
              <a:tailEnd type="triangle" w="sm" len="sm"/>
            </a:ln>
          </p:spPr>
          <p:txBody>
            <a:bodyPr wrap="none"/>
            <a:lstStyle/>
            <a:p>
              <a:endParaRPr lang="zh-CN" altLang="en-US"/>
            </a:p>
          </p:txBody>
        </p:sp>
        <p:sp>
          <p:nvSpPr>
            <p:cNvPr id="41998" name="Text Box 50"/>
            <p:cNvSpPr>
              <a:spLocks noChangeArrowheads="1"/>
            </p:cNvSpPr>
            <p:nvPr/>
          </p:nvSpPr>
          <p:spPr bwMode="auto">
            <a:xfrm>
              <a:off x="6023336" y="3491754"/>
              <a:ext cx="1577539" cy="369294"/>
            </a:xfrm>
            <a:prstGeom prst="rect">
              <a:avLst/>
            </a:prstGeom>
            <a:noFill/>
            <a:ln w="9525">
              <a:noFill/>
              <a:miter lim="800000"/>
            </a:ln>
          </p:spPr>
          <p:txBody>
            <a:bodyPr>
              <a:spAutoFit/>
            </a:bodyPr>
            <a:lstStyle/>
            <a:p>
              <a:pPr>
                <a:spcBef>
                  <a:spcPct val="50000"/>
                </a:spcBef>
              </a:pPr>
              <a:r>
                <a:rPr lang="en-US" altLang="zh-CN" i="1"/>
                <a:t>k=10, type</a:t>
              </a:r>
              <a:endParaRPr lang="zh-CN" altLang="en-US"/>
            </a:p>
          </p:txBody>
        </p:sp>
        <p:sp>
          <p:nvSpPr>
            <p:cNvPr id="41999" name="椭圆 81"/>
            <p:cNvSpPr>
              <a:spLocks noChangeArrowheads="1"/>
            </p:cNvSpPr>
            <p:nvPr/>
          </p:nvSpPr>
          <p:spPr bwMode="auto">
            <a:xfrm>
              <a:off x="7247472" y="3645024"/>
              <a:ext cx="72008" cy="72008"/>
            </a:xfrm>
            <a:prstGeom prst="ellipse">
              <a:avLst/>
            </a:prstGeom>
            <a:solidFill>
              <a:srgbClr val="FF0000"/>
            </a:solidFill>
            <a:ln w="9525" algn="ctr">
              <a:solidFill>
                <a:schemeClr val="tx1"/>
              </a:solidFill>
              <a:round/>
            </a:ln>
          </p:spPr>
          <p:txBody>
            <a:bodyPr/>
            <a:lstStyle/>
            <a:p>
              <a:endParaRPr lang="zh-CN" altLang="en-US"/>
            </a:p>
          </p:txBody>
        </p:sp>
      </p:grpSp>
      <p:grpSp>
        <p:nvGrpSpPr>
          <p:cNvPr id="6" name="组合 86"/>
          <p:cNvGrpSpPr/>
          <p:nvPr/>
        </p:nvGrpSpPr>
        <p:grpSpPr bwMode="auto">
          <a:xfrm>
            <a:off x="4295775" y="3216275"/>
            <a:ext cx="3371850" cy="369888"/>
            <a:chOff x="4295144" y="3216924"/>
            <a:chExt cx="3373200" cy="369294"/>
          </a:xfrm>
        </p:grpSpPr>
        <p:sp>
          <p:nvSpPr>
            <p:cNvPr id="41994" name="Text Box 48"/>
            <p:cNvSpPr>
              <a:spLocks noChangeArrowheads="1"/>
            </p:cNvSpPr>
            <p:nvPr/>
          </p:nvSpPr>
          <p:spPr bwMode="auto">
            <a:xfrm>
              <a:off x="6030501" y="3216924"/>
              <a:ext cx="1637843" cy="369294"/>
            </a:xfrm>
            <a:prstGeom prst="rect">
              <a:avLst/>
            </a:prstGeom>
            <a:noFill/>
            <a:ln w="9525">
              <a:noFill/>
              <a:miter lim="800000"/>
            </a:ln>
          </p:spPr>
          <p:txBody>
            <a:bodyPr>
              <a:spAutoFit/>
            </a:bodyPr>
            <a:lstStyle/>
            <a:p>
              <a:pPr>
                <a:spcBef>
                  <a:spcPct val="50000"/>
                </a:spcBef>
              </a:pPr>
              <a:r>
                <a:rPr lang="en-US" altLang="zh-CN" i="1"/>
                <a:t>k=4, type</a:t>
              </a:r>
              <a:endParaRPr lang="zh-CN" altLang="en-US"/>
            </a:p>
          </p:txBody>
        </p:sp>
        <p:sp>
          <p:nvSpPr>
            <p:cNvPr id="41995" name="椭圆 50"/>
            <p:cNvSpPr>
              <a:spLocks noChangeArrowheads="1"/>
            </p:cNvSpPr>
            <p:nvPr/>
          </p:nvSpPr>
          <p:spPr bwMode="auto">
            <a:xfrm>
              <a:off x="7175464" y="3356992"/>
              <a:ext cx="72008" cy="72008"/>
            </a:xfrm>
            <a:prstGeom prst="ellipse">
              <a:avLst/>
            </a:prstGeom>
            <a:solidFill>
              <a:schemeClr val="bg1"/>
            </a:solidFill>
            <a:ln w="9525" algn="ctr">
              <a:solidFill>
                <a:schemeClr val="tx1"/>
              </a:solidFill>
              <a:round/>
            </a:ln>
          </p:spPr>
          <p:txBody>
            <a:bodyPr/>
            <a:lstStyle/>
            <a:p>
              <a:endParaRPr lang="zh-CN" altLang="en-US"/>
            </a:p>
          </p:txBody>
        </p:sp>
        <p:sp>
          <p:nvSpPr>
            <p:cNvPr id="41996" name="Line 47"/>
            <p:cNvSpPr>
              <a:spLocks noChangeShapeType="1"/>
            </p:cNvSpPr>
            <p:nvPr/>
          </p:nvSpPr>
          <p:spPr bwMode="auto">
            <a:xfrm flipH="1" flipV="1">
              <a:off x="4295144" y="3284984"/>
              <a:ext cx="1728192" cy="72007"/>
            </a:xfrm>
            <a:prstGeom prst="line">
              <a:avLst/>
            </a:prstGeom>
            <a:noFill/>
            <a:ln w="12700">
              <a:solidFill>
                <a:schemeClr val="tx1"/>
              </a:solidFill>
              <a:prstDash val="sysDot"/>
              <a:round/>
              <a:tailEnd type="triangle" w="sm" len="sm"/>
            </a:ln>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6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lstStyle/>
          <a:p>
            <a:pPr eaLnBrk="1" hangingPunct="1"/>
            <a:r>
              <a:rPr lang="zh-CN" altLang="en-US" sz="3600" smtClean="0"/>
              <a:t>如何选择</a:t>
            </a:r>
            <a:r>
              <a:rPr lang="en-US" altLang="zh-CN" sz="3600" smtClean="0"/>
              <a:t>k</a:t>
            </a:r>
            <a:r>
              <a:rPr lang="zh-CN" altLang="en-US" sz="3600" smtClean="0"/>
              <a:t>？</a:t>
            </a:r>
            <a:endParaRPr lang="zh-CN" altLang="en-US" sz="3600" smtClean="0"/>
          </a:p>
        </p:txBody>
      </p:sp>
      <p:sp>
        <p:nvSpPr>
          <p:cNvPr id="35843" name="Rectangle 3"/>
          <p:cNvSpPr>
            <a:spLocks noGrp="1" noChangeArrowheads="1"/>
          </p:cNvSpPr>
          <p:nvPr>
            <p:ph type="body" sz="half" idx="4294967295"/>
          </p:nvPr>
        </p:nvSpPr>
        <p:spPr>
          <a:xfrm>
            <a:off x="457200" y="1125538"/>
            <a:ext cx="7786688" cy="5000625"/>
          </a:xfrm>
        </p:spPr>
        <p:txBody>
          <a:bodyPr/>
          <a:lstStyle/>
          <a:p>
            <a:pPr eaLnBrk="1" hangingPunct="1">
              <a:lnSpc>
                <a:spcPct val="90000"/>
              </a:lnSpc>
            </a:pPr>
            <a:r>
              <a:rPr lang="zh-CN" altLang="en-US" sz="2800" smtClean="0"/>
              <a:t>采用验证数据（validation data）</a:t>
            </a:r>
            <a:endParaRPr lang="zh-CN" altLang="en-US" sz="2800" smtClean="0"/>
          </a:p>
          <a:p>
            <a:pPr lvl="1" eaLnBrk="1" hangingPunct="1">
              <a:lnSpc>
                <a:spcPct val="90000"/>
              </a:lnSpc>
            </a:pPr>
            <a:r>
              <a:rPr lang="zh-CN" altLang="en-US" sz="2400" smtClean="0"/>
              <a:t>将训练数据分成两个不同的部分：训练数据、验证数据</a:t>
            </a:r>
            <a:endParaRPr lang="zh-CN" altLang="en-US" sz="2400" smtClean="0"/>
          </a:p>
          <a:p>
            <a:pPr lvl="1" eaLnBrk="1" hangingPunct="1">
              <a:lnSpc>
                <a:spcPct val="90000"/>
              </a:lnSpc>
            </a:pPr>
            <a:r>
              <a:rPr lang="zh-CN" altLang="en-US" sz="2400" smtClean="0"/>
              <a:t>通过选择不同的</a:t>
            </a:r>
            <a:r>
              <a:rPr lang="en-US" altLang="zh-CN" sz="2400" smtClean="0"/>
              <a:t>k</a:t>
            </a:r>
            <a:r>
              <a:rPr lang="zh-CN" altLang="en-US" sz="2400" smtClean="0"/>
              <a:t>，得到不同的</a:t>
            </a:r>
            <a:r>
              <a:rPr lang="en-US" altLang="zh-CN" sz="2400" smtClean="0"/>
              <a:t>kNN</a:t>
            </a:r>
            <a:r>
              <a:rPr lang="zh-CN" altLang="en-US" sz="2400" smtClean="0"/>
              <a:t>分类器</a:t>
            </a:r>
            <a:endParaRPr lang="zh-CN" altLang="en-US" sz="2400" smtClean="0"/>
          </a:p>
          <a:p>
            <a:pPr lvl="1" eaLnBrk="1" hangingPunct="1">
              <a:lnSpc>
                <a:spcPct val="90000"/>
              </a:lnSpc>
            </a:pPr>
            <a:r>
              <a:rPr lang="zh-CN" altLang="en-US" sz="2400" smtClean="0"/>
              <a:t>将不同的分类器用于分类验证数据</a:t>
            </a:r>
            <a:endParaRPr lang="zh-CN" altLang="en-US" sz="2400" smtClean="0"/>
          </a:p>
          <a:p>
            <a:pPr lvl="1" eaLnBrk="1" hangingPunct="1">
              <a:lnSpc>
                <a:spcPct val="90000"/>
              </a:lnSpc>
            </a:pPr>
            <a:r>
              <a:rPr lang="zh-CN" altLang="en-US" sz="2400" smtClean="0"/>
              <a:t>选取具有最高分类性能的分类器对应的</a:t>
            </a:r>
            <a:r>
              <a:rPr lang="en-US" altLang="zh-CN" sz="2400" smtClean="0"/>
              <a:t>k</a:t>
            </a:r>
            <a:r>
              <a:rPr lang="zh-CN" altLang="en-US" sz="2400" smtClean="0"/>
              <a:t>值</a:t>
            </a:r>
            <a:endParaRPr lang="zh-CN" altLang="en-US" sz="24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idx="4294967295"/>
          </p:nvPr>
        </p:nvSpPr>
        <p:spPr/>
        <p:txBody>
          <a:bodyPr/>
          <a:lstStyle/>
          <a:p>
            <a:pPr eaLnBrk="1" hangingPunct="1"/>
            <a:r>
              <a:rPr lang="zh-CN" altLang="en-US" sz="3600" smtClean="0"/>
              <a:t>其它问题</a:t>
            </a:r>
            <a:endParaRPr lang="zh-CN" altLang="en-US" sz="3600" smtClean="0"/>
          </a:p>
        </p:txBody>
      </p:sp>
      <p:sp>
        <p:nvSpPr>
          <p:cNvPr id="36868" name="Rectangle 4"/>
          <p:cNvSpPr>
            <a:spLocks noGrp="1" noChangeArrowheads="1"/>
          </p:cNvSpPr>
          <p:nvPr>
            <p:ph type="body" sz="half" idx="4294967295"/>
          </p:nvPr>
        </p:nvSpPr>
        <p:spPr>
          <a:xfrm>
            <a:off x="458788" y="1125538"/>
            <a:ext cx="8216900" cy="5256212"/>
          </a:xfrm>
        </p:spPr>
        <p:txBody>
          <a:bodyPr/>
          <a:lstStyle/>
          <a:p>
            <a:pPr eaLnBrk="1" hangingPunct="1"/>
            <a:r>
              <a:rPr lang="zh-CN" altLang="en-US" sz="2800" smtClean="0"/>
              <a:t>距离度量的选择：</a:t>
            </a:r>
            <a:endParaRPr lang="en-US" altLang="zh-CN" sz="2800" smtClean="0"/>
          </a:p>
          <a:p>
            <a:pPr lvl="1" eaLnBrk="1" hangingPunct="1"/>
            <a:r>
              <a:rPr lang="zh-CN" altLang="en-US" sz="2400" smtClean="0"/>
              <a:t>欧氏距离：</a:t>
            </a:r>
            <a:endParaRPr lang="en-US" altLang="zh-CN" sz="2400" smtClean="0"/>
          </a:p>
          <a:p>
            <a:pPr lvl="1" eaLnBrk="1" hangingPunct="1"/>
            <a:endParaRPr lang="en-US" altLang="zh-CN" sz="2400" smtClean="0"/>
          </a:p>
          <a:p>
            <a:pPr lvl="1" eaLnBrk="1" hangingPunct="1"/>
            <a:endParaRPr lang="en-US" altLang="zh-CN" sz="2400" smtClean="0"/>
          </a:p>
          <a:p>
            <a:pPr lvl="1" eaLnBrk="1" hangingPunct="1"/>
            <a:endParaRPr lang="en-US" altLang="zh-CN" sz="2400" smtClean="0"/>
          </a:p>
          <a:p>
            <a:pPr lvl="1" eaLnBrk="1" hangingPunct="1"/>
            <a:r>
              <a:rPr lang="zh-CN" altLang="en-US" sz="2400" smtClean="0"/>
              <a:t>余弦距离：</a:t>
            </a:r>
            <a:endParaRPr lang="en-US" altLang="zh-CN" smtClean="0"/>
          </a:p>
          <a:p>
            <a:pPr eaLnBrk="1" hangingPunct="1"/>
            <a:endParaRPr lang="en-US" altLang="zh-CN" sz="2800" smtClean="0"/>
          </a:p>
          <a:p>
            <a:pPr eaLnBrk="1" hangingPunct="1"/>
            <a:endParaRPr lang="en-US" altLang="zh-CN" sz="2800" smtClean="0"/>
          </a:p>
          <a:p>
            <a:pPr eaLnBrk="1" hangingPunct="1"/>
            <a:r>
              <a:rPr lang="zh-CN" altLang="en-US" sz="2800" smtClean="0"/>
              <a:t>设计支持快速找到最近邻的数据结构</a:t>
            </a:r>
            <a:endParaRPr lang="zh-CN" altLang="en-US" sz="2800" smtClean="0"/>
          </a:p>
          <a:p>
            <a:pPr lvl="1" eaLnBrk="1" hangingPunct="1"/>
            <a:r>
              <a:rPr lang="zh-CN" altLang="en-US" sz="2400" smtClean="0"/>
              <a:t>树结构：较少计算量</a:t>
            </a:r>
            <a:endParaRPr lang="en-US" altLang="zh-CN" sz="2400" smtClean="0"/>
          </a:p>
          <a:p>
            <a:pPr lvl="1" eaLnBrk="1" hangingPunct="1"/>
            <a:r>
              <a:rPr lang="zh-CN" altLang="en-US" sz="2400" smtClean="0"/>
              <a:t>剪辑近邻、压缩近邻：减少存储量</a:t>
            </a:r>
            <a:endParaRPr lang="zh-CN" altLang="en-US" sz="2400" smtClean="0"/>
          </a:p>
          <a:p>
            <a:pPr lvl="1" eaLnBrk="1" hangingPunct="1"/>
            <a:endParaRPr lang="zh-CN" altLang="en-US" sz="2400" smtClean="0"/>
          </a:p>
        </p:txBody>
      </p:sp>
      <p:graphicFrame>
        <p:nvGraphicFramePr>
          <p:cNvPr id="6146" name="Object 5"/>
          <p:cNvGraphicFramePr>
            <a:graphicFrameLocks noChangeAspect="1"/>
          </p:cNvGraphicFramePr>
          <p:nvPr/>
        </p:nvGraphicFramePr>
        <p:xfrm>
          <a:off x="3347864" y="1484784"/>
          <a:ext cx="2878137" cy="1047750"/>
        </p:xfrm>
        <a:graphic>
          <a:graphicData uri="http://schemas.openxmlformats.org/presentationml/2006/ole">
            <mc:AlternateContent xmlns:mc="http://schemas.openxmlformats.org/markup-compatibility/2006">
              <mc:Choice xmlns:v="urn:schemas-microsoft-com:vml" Requires="v">
                <p:oleObj spid="_x0000_s6145" name="公式" r:id="rId1" imgW="32004000" imgH="11582400" progId="Equation.3">
                  <p:embed/>
                </p:oleObj>
              </mc:Choice>
              <mc:Fallback>
                <p:oleObj name="公式" r:id="rId1" imgW="32004000" imgH="11582400" progId="Equation.3">
                  <p:embed/>
                  <p:pic>
                    <p:nvPicPr>
                      <p:cNvPr id="0" name="Object 5"/>
                      <p:cNvPicPr>
                        <a:picLocks noChangeAspect="1"/>
                      </p:cNvPicPr>
                      <p:nvPr/>
                    </p:nvPicPr>
                    <p:blipFill>
                      <a:blip r:embed="rId2"/>
                      <a:stretch>
                        <a:fillRect/>
                      </a:stretch>
                    </p:blipFill>
                    <p:spPr>
                      <a:xfrm>
                        <a:off x="3347864" y="1484784"/>
                        <a:ext cx="2878137" cy="1047750"/>
                      </a:xfrm>
                      <a:prstGeom prst="rect">
                        <a:avLst/>
                      </a:prstGeom>
                      <a:noFill/>
                      <a:ln w="9525">
                        <a:noFill/>
                        <a:miter/>
                      </a:ln>
                    </p:spPr>
                  </p:pic>
                </p:oleObj>
              </mc:Fallback>
            </mc:AlternateContent>
          </a:graphicData>
        </a:graphic>
      </p:graphicFrame>
      <p:graphicFrame>
        <p:nvGraphicFramePr>
          <p:cNvPr id="6147" name="Object 6"/>
          <p:cNvGraphicFramePr>
            <a:graphicFrameLocks noChangeAspect="1"/>
          </p:cNvGraphicFramePr>
          <p:nvPr/>
        </p:nvGraphicFramePr>
        <p:xfrm>
          <a:off x="2987824" y="2708920"/>
          <a:ext cx="3398837" cy="1928813"/>
        </p:xfrm>
        <a:graphic>
          <a:graphicData uri="http://schemas.openxmlformats.org/presentationml/2006/ole">
            <mc:AlternateContent xmlns:mc="http://schemas.openxmlformats.org/markup-compatibility/2006">
              <mc:Choice xmlns:v="urn:schemas-microsoft-com:vml" Requires="v">
                <p:oleObj spid="_x0000_s2" name="公式" r:id="rId3" imgW="37795200" imgH="21336000" progId="Equation.3">
                  <p:embed/>
                </p:oleObj>
              </mc:Choice>
              <mc:Fallback>
                <p:oleObj name="公式" r:id="rId3" imgW="37795200" imgH="21336000" progId="Equation.3">
                  <p:embed/>
                  <p:pic>
                    <p:nvPicPr>
                      <p:cNvPr id="0" name="Object 6"/>
                      <p:cNvPicPr>
                        <a:picLocks noChangeAspect="1"/>
                      </p:cNvPicPr>
                      <p:nvPr/>
                    </p:nvPicPr>
                    <p:blipFill>
                      <a:blip r:embed="rId4"/>
                      <a:stretch>
                        <a:fillRect/>
                      </a:stretch>
                    </p:blipFill>
                    <p:spPr>
                      <a:xfrm>
                        <a:off x="2987824" y="2708920"/>
                        <a:ext cx="3398837" cy="1928813"/>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868">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868">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86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p:txBody>
          <a:bodyPr/>
          <a:lstStyle/>
          <a:p>
            <a:pPr eaLnBrk="1" hangingPunct="1"/>
            <a:r>
              <a:rPr lang="zh-CN" altLang="en-US" sz="3600" smtClean="0"/>
              <a:t>kNN总结</a:t>
            </a:r>
            <a:endParaRPr lang="zh-CN" altLang="en-US" sz="3600" smtClean="0"/>
          </a:p>
        </p:txBody>
      </p:sp>
      <p:sp>
        <p:nvSpPr>
          <p:cNvPr id="37891" name="Rectangle 3"/>
          <p:cNvSpPr>
            <a:spLocks noGrp="1" noChangeArrowheads="1"/>
          </p:cNvSpPr>
          <p:nvPr>
            <p:ph type="body" idx="4294967295"/>
          </p:nvPr>
        </p:nvSpPr>
        <p:spPr>
          <a:xfrm>
            <a:off x="457200" y="1125538"/>
            <a:ext cx="8229600" cy="4967287"/>
          </a:xfrm>
        </p:spPr>
        <p:txBody>
          <a:bodyPr/>
          <a:lstStyle/>
          <a:p>
            <a:pPr eaLnBrk="1" hangingPunct="1"/>
            <a:r>
              <a:rPr lang="zh-CN" altLang="en-US" sz="2800" b="1" smtClean="0">
                <a:solidFill>
                  <a:srgbClr val="FF0906"/>
                </a:solidFill>
              </a:rPr>
              <a:t>Pros</a:t>
            </a:r>
            <a:r>
              <a:rPr lang="zh-CN" altLang="en-US" sz="2800" smtClean="0"/>
              <a:t>:</a:t>
            </a:r>
            <a:endParaRPr lang="zh-CN" altLang="en-US" sz="2800" smtClean="0"/>
          </a:p>
          <a:p>
            <a:pPr lvl="1" eaLnBrk="1" hangingPunct="1"/>
            <a:r>
              <a:rPr lang="zh-CN" altLang="en-US" sz="2400" smtClean="0"/>
              <a:t>可以描述很复杂的分类边界 (非参数)</a:t>
            </a:r>
            <a:endParaRPr lang="zh-CN" altLang="en-US" sz="2400" smtClean="0"/>
          </a:p>
          <a:p>
            <a:pPr lvl="1" eaLnBrk="1" hangingPunct="1"/>
            <a:r>
              <a:rPr lang="zh-CN" altLang="en-US" sz="2400" smtClean="0"/>
              <a:t>训练快速 (仅需要构建数据结构)</a:t>
            </a:r>
            <a:endParaRPr lang="zh-CN" altLang="en-US" sz="2400" smtClean="0"/>
          </a:p>
          <a:p>
            <a:pPr lvl="1" eaLnBrk="1" hangingPunct="1"/>
            <a:r>
              <a:rPr lang="zh-CN" altLang="en-US" sz="2400" smtClean="0"/>
              <a:t>简单且好用 (e.g., 在comp</a:t>
            </a:r>
            <a:r>
              <a:rPr lang="en-US" altLang="zh-CN" sz="2400" smtClean="0"/>
              <a:t>u</a:t>
            </a:r>
            <a:r>
              <a:rPr lang="zh-CN" altLang="en-US" sz="2400" smtClean="0"/>
              <a:t>ter vision中使用很多)</a:t>
            </a:r>
            <a:endParaRPr lang="zh-CN" altLang="en-US" sz="2400" smtClean="0"/>
          </a:p>
          <a:p>
            <a:pPr lvl="1" eaLnBrk="1" hangingPunct="1"/>
            <a:r>
              <a:rPr lang="zh-CN" altLang="en-US" sz="2400" smtClean="0"/>
              <a:t>模型结果可解释性好</a:t>
            </a:r>
            <a:r>
              <a:rPr lang="en-US" altLang="zh-CN" sz="2400" smtClean="0"/>
              <a:t>(</a:t>
            </a:r>
            <a:r>
              <a:rPr lang="zh-CN" altLang="en-US" sz="2400" smtClean="0"/>
              <a:t>通过近邻观察</a:t>
            </a:r>
            <a:r>
              <a:rPr lang="en-US" altLang="zh-CN" sz="2400" smtClean="0"/>
              <a:t>)</a:t>
            </a:r>
            <a:endParaRPr lang="zh-CN" altLang="en-US" sz="2400" smtClean="0"/>
          </a:p>
          <a:p>
            <a:pPr eaLnBrk="1" hangingPunct="1"/>
            <a:r>
              <a:rPr lang="zh-CN" altLang="en-US" sz="2800" b="1" smtClean="0">
                <a:solidFill>
                  <a:srgbClr val="FF0906"/>
                </a:solidFill>
              </a:rPr>
              <a:t>Cons</a:t>
            </a:r>
            <a:r>
              <a:rPr lang="zh-CN" altLang="en-US" sz="2800" smtClean="0"/>
              <a:t>:</a:t>
            </a:r>
            <a:endParaRPr lang="zh-CN" altLang="en-US" sz="2800" smtClean="0"/>
          </a:p>
          <a:p>
            <a:pPr lvl="1" eaLnBrk="1" hangingPunct="1"/>
            <a:r>
              <a:rPr lang="zh-CN" altLang="en-US" sz="2400" smtClean="0"/>
              <a:t>存储开销大</a:t>
            </a:r>
            <a:endParaRPr lang="en-US" altLang="zh-CN" sz="2400" smtClean="0"/>
          </a:p>
          <a:p>
            <a:pPr lvl="1" eaLnBrk="1" hangingPunct="1"/>
            <a:r>
              <a:rPr lang="zh-CN" altLang="en-US" sz="2400" smtClean="0"/>
              <a:t>样本不均衡的影响</a:t>
            </a:r>
            <a:endParaRPr lang="en-US" altLang="zh-CN" sz="2400" smtClean="0"/>
          </a:p>
          <a:p>
            <a:pPr lvl="1" eaLnBrk="1" hangingPunct="1"/>
            <a:r>
              <a:rPr lang="zh-CN" altLang="en-US" sz="2400" smtClean="0"/>
              <a:t>参数空间很大时会导致搜索近邻很慢</a:t>
            </a:r>
            <a:endParaRPr lang="zh-CN" altLang="en-US" sz="2400" smtClean="0"/>
          </a:p>
          <a:p>
            <a:pPr lvl="1" eaLnBrk="1" hangingPunct="1"/>
            <a:r>
              <a:rPr lang="zh-CN" altLang="en-US" sz="2400" smtClean="0"/>
              <a:t>不是“最好”的分类器（性能上看）</a:t>
            </a:r>
            <a:endParaRPr lang="zh-CN" altLang="en-US" sz="24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9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89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89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891">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8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p:txBody>
          <a:bodyPr/>
          <a:lstStyle/>
          <a:p>
            <a:pPr eaLnBrk="1" hangingPunct="1"/>
            <a:r>
              <a:rPr lang="en-US" altLang="zh-CN" sz="3600" smtClean="0"/>
              <a:t>Methods</a:t>
            </a:r>
            <a:endParaRPr lang="en-US" altLang="zh-CN" sz="3600" smtClean="0"/>
          </a:p>
        </p:txBody>
      </p:sp>
      <p:sp>
        <p:nvSpPr>
          <p:cNvPr id="45059" name="Rectangle 3"/>
          <p:cNvSpPr>
            <a:spLocks noGrp="1" noChangeArrowheads="1"/>
          </p:cNvSpPr>
          <p:nvPr>
            <p:ph type="body" idx="4294967295"/>
          </p:nvPr>
        </p:nvSpPr>
        <p:spPr>
          <a:xfrm>
            <a:off x="522288" y="1044575"/>
            <a:ext cx="8369300" cy="4813300"/>
          </a:xfrm>
        </p:spPr>
        <p:txBody>
          <a:bodyPr/>
          <a:lstStyle/>
          <a:p>
            <a:pPr eaLnBrk="1" hangingPunct="1">
              <a:lnSpc>
                <a:spcPct val="90000"/>
              </a:lnSpc>
              <a:buFontTx/>
              <a:buNone/>
            </a:pPr>
            <a:r>
              <a:rPr lang="zh-CN" altLang="en-US" sz="2600" smtClean="0"/>
              <a:t>I)   Instance-based methods:</a:t>
            </a:r>
            <a:endParaRPr lang="zh-CN" altLang="en-US" sz="2600" smtClean="0"/>
          </a:p>
          <a:p>
            <a:pPr lvl="1" eaLnBrk="1" hangingPunct="1">
              <a:lnSpc>
                <a:spcPct val="90000"/>
              </a:lnSpc>
              <a:buFontTx/>
              <a:buNone/>
            </a:pPr>
            <a:r>
              <a:rPr lang="zh-CN" altLang="en-US" sz="2200" smtClean="0"/>
              <a:t>1) Nearest neighbor</a:t>
            </a:r>
            <a:endParaRPr lang="zh-CN" altLang="en-US" sz="2200" smtClean="0"/>
          </a:p>
          <a:p>
            <a:pPr eaLnBrk="1" hangingPunct="1">
              <a:lnSpc>
                <a:spcPct val="90000"/>
              </a:lnSpc>
              <a:buFontTx/>
              <a:buNone/>
            </a:pPr>
            <a:r>
              <a:rPr lang="zh-CN" altLang="en-US" sz="2600" smtClean="0"/>
              <a:t>II)  Probabilistic models:</a:t>
            </a:r>
            <a:endParaRPr lang="zh-CN" altLang="en-US" sz="2600" smtClean="0"/>
          </a:p>
          <a:p>
            <a:pPr lvl="1" eaLnBrk="1" hangingPunct="1">
              <a:lnSpc>
                <a:spcPct val="90000"/>
              </a:lnSpc>
              <a:buFontTx/>
              <a:buNone/>
            </a:pPr>
            <a:r>
              <a:rPr lang="zh-CN" altLang="en-US" sz="2200" smtClean="0"/>
              <a:t>1) Naïve Bayes</a:t>
            </a:r>
            <a:endParaRPr lang="zh-CN" altLang="en-US" sz="2200" smtClean="0"/>
          </a:p>
          <a:p>
            <a:pPr lvl="1" eaLnBrk="1" hangingPunct="1">
              <a:lnSpc>
                <a:spcPct val="90000"/>
              </a:lnSpc>
              <a:buFontTx/>
              <a:buNone/>
            </a:pPr>
            <a:r>
              <a:rPr lang="zh-CN" altLang="en-US" sz="1800" smtClean="0"/>
              <a:t>2) </a:t>
            </a:r>
            <a:r>
              <a:rPr lang="zh-CN" altLang="en-US" sz="2200" smtClean="0">
                <a:sym typeface="Arial" panose="020B0604020202020204" pitchFamily="34" charset="0"/>
              </a:rPr>
              <a:t>Maximum Entropy Model</a:t>
            </a:r>
            <a:endParaRPr lang="zh-CN" altLang="en-US" sz="2200" smtClean="0">
              <a:sym typeface="Arial" panose="020B0604020202020204" pitchFamily="34" charset="0"/>
            </a:endParaRPr>
          </a:p>
          <a:p>
            <a:pPr eaLnBrk="1" hangingPunct="1">
              <a:lnSpc>
                <a:spcPct val="90000"/>
              </a:lnSpc>
              <a:buFontTx/>
              <a:buNone/>
            </a:pPr>
            <a:r>
              <a:rPr lang="zh-CN" altLang="en-US" sz="2200" smtClean="0"/>
              <a:t>III) Linear Models:</a:t>
            </a:r>
            <a:endParaRPr lang="zh-CN" altLang="en-US" sz="2200" smtClean="0"/>
          </a:p>
          <a:p>
            <a:pPr lvl="1" eaLnBrk="1" hangingPunct="1">
              <a:lnSpc>
                <a:spcPct val="90000"/>
              </a:lnSpc>
              <a:buFontTx/>
              <a:buNone/>
            </a:pPr>
            <a:r>
              <a:rPr lang="zh-CN" altLang="en-US" sz="1800" smtClean="0"/>
              <a:t>1) </a:t>
            </a:r>
            <a:r>
              <a:rPr lang="en-US" altLang="zh-CN" sz="2200" smtClean="0">
                <a:sym typeface="Arial" panose="020B0604020202020204" pitchFamily="34" charset="0"/>
              </a:rPr>
              <a:t> </a:t>
            </a:r>
            <a:r>
              <a:rPr lang="zh-CN" altLang="en-US" sz="2200" smtClean="0">
                <a:sym typeface="Arial" panose="020B0604020202020204" pitchFamily="34" charset="0"/>
              </a:rPr>
              <a:t>Linear Regression/Perceptron</a:t>
            </a:r>
            <a:endParaRPr lang="zh-CN" altLang="en-US" sz="2200" smtClean="0">
              <a:sym typeface="Arial" panose="020B0604020202020204" pitchFamily="34" charset="0"/>
            </a:endParaRPr>
          </a:p>
          <a:p>
            <a:pPr lvl="1" eaLnBrk="1" hangingPunct="1">
              <a:lnSpc>
                <a:spcPct val="90000"/>
              </a:lnSpc>
              <a:buFontTx/>
              <a:buNone/>
            </a:pPr>
            <a:r>
              <a:rPr lang="zh-CN" altLang="en-US" sz="2200" smtClean="0"/>
              <a:t>2) Support Vector Machine</a:t>
            </a:r>
            <a:endParaRPr lang="zh-CN" altLang="en-US" sz="2200" smtClean="0"/>
          </a:p>
          <a:p>
            <a:pPr eaLnBrk="1" hangingPunct="1">
              <a:lnSpc>
                <a:spcPct val="90000"/>
              </a:lnSpc>
              <a:buFontTx/>
              <a:buNone/>
            </a:pPr>
            <a:r>
              <a:rPr lang="zh-CN" altLang="en-US" sz="2600" smtClean="0"/>
              <a:t>IV) Decision Models:</a:t>
            </a:r>
            <a:endParaRPr lang="zh-CN" altLang="en-US" sz="2600" smtClean="0"/>
          </a:p>
          <a:p>
            <a:pPr lvl="1" eaLnBrk="1" hangingPunct="1">
              <a:lnSpc>
                <a:spcPct val="90000"/>
              </a:lnSpc>
              <a:buFontTx/>
              <a:buNone/>
            </a:pPr>
            <a:r>
              <a:rPr lang="zh-CN" altLang="en-US" sz="2200" smtClean="0"/>
              <a:t>1) Decision Trees</a:t>
            </a:r>
            <a:endParaRPr lang="zh-CN" altLang="en-US" sz="2200" smtClean="0"/>
          </a:p>
          <a:p>
            <a:pPr lvl="1" eaLnBrk="1" hangingPunct="1">
              <a:lnSpc>
                <a:spcPct val="90000"/>
              </a:lnSpc>
              <a:buFontTx/>
              <a:buNone/>
            </a:pPr>
            <a:r>
              <a:rPr lang="zh-CN" altLang="en-US" sz="2200" smtClean="0"/>
              <a:t>2) Boosted Decision Trees</a:t>
            </a:r>
            <a:endParaRPr lang="zh-CN" altLang="en-US" sz="2200" smtClean="0"/>
          </a:p>
          <a:p>
            <a:pPr lvl="1" eaLnBrk="1" hangingPunct="1">
              <a:lnSpc>
                <a:spcPct val="90000"/>
              </a:lnSpc>
              <a:buFontTx/>
              <a:buNone/>
            </a:pPr>
            <a:r>
              <a:rPr lang="zh-CN" altLang="en-US" sz="2200" smtClean="0"/>
              <a:t>3) Random Forest</a:t>
            </a:r>
            <a:endParaRPr lang="zh-CN" altLang="en-US" sz="2200" smtClean="0"/>
          </a:p>
        </p:txBody>
      </p:sp>
      <p:sp>
        <p:nvSpPr>
          <p:cNvPr id="45060" name="Rectangle 4"/>
          <p:cNvSpPr>
            <a:spLocks noChangeArrowheads="1"/>
          </p:cNvSpPr>
          <p:nvPr/>
        </p:nvSpPr>
        <p:spPr bwMode="auto">
          <a:xfrm>
            <a:off x="836613" y="2212975"/>
            <a:ext cx="2744787" cy="495300"/>
          </a:xfrm>
          <a:prstGeom prst="rect">
            <a:avLst/>
          </a:prstGeom>
          <a:noFill/>
          <a:ln w="19050">
            <a:solidFill>
              <a:srgbClr val="FF0906"/>
            </a:solidFill>
            <a:miter lim="800000"/>
          </a:ln>
        </p:spPr>
        <p:txBody>
          <a:bodyPr anchor="ctr"/>
          <a:lstStyle/>
          <a:p>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lstStyle/>
          <a:p>
            <a:pPr eaLnBrk="1" hangingPunct="1"/>
            <a:r>
              <a:rPr lang="zh-CN" altLang="en-US" sz="3600" smtClean="0"/>
              <a:t>文本分类：例子</a:t>
            </a:r>
            <a:endParaRPr lang="zh-CN" altLang="en-US" sz="3600" smtClean="0"/>
          </a:p>
        </p:txBody>
      </p:sp>
      <p:sp>
        <p:nvSpPr>
          <p:cNvPr id="7171" name="Rectangle 3"/>
          <p:cNvSpPr>
            <a:spLocks noGrp="1" noChangeArrowheads="1"/>
          </p:cNvSpPr>
          <p:nvPr/>
        </p:nvSpPr>
        <p:spPr bwMode="auto">
          <a:xfrm>
            <a:off x="341313" y="1143000"/>
            <a:ext cx="8231187" cy="4697413"/>
          </a:xfrm>
          <a:prstGeom prst="rect">
            <a:avLst/>
          </a:prstGeom>
          <a:noFill/>
          <a:ln w="9525">
            <a:noFill/>
            <a:miter lim="800000"/>
          </a:ln>
        </p:spPr>
        <p:txBody>
          <a:bodyPr/>
          <a:lstStyle/>
          <a:p>
            <a:pPr marL="342900" indent="-342900">
              <a:lnSpc>
                <a:spcPct val="150000"/>
              </a:lnSpc>
              <a:spcBef>
                <a:spcPct val="20000"/>
              </a:spcBef>
              <a:buFont typeface="Arial" panose="020B0604020202020204" pitchFamily="34" charset="0"/>
              <a:buChar char="•"/>
              <a:defRPr/>
            </a:pPr>
            <a:r>
              <a:rPr lang="zh-CN" altLang="en-US" sz="2400" dirty="0">
                <a:latin typeface="+mn-lt"/>
                <a:ea typeface="楷体" panose="02010609060101010101" pitchFamily="49" charset="-122"/>
                <a:sym typeface="Calibri" panose="020F0502020204030204" pitchFamily="34" charset="0"/>
              </a:rPr>
              <a:t>新闻文本 </a:t>
            </a:r>
            <a:r>
              <a:rPr lang="en-US" altLang="zh-CN" sz="2400" dirty="0">
                <a:latin typeface="+mn-lt"/>
                <a:ea typeface="楷体" panose="02010609060101010101" pitchFamily="49" charset="-122"/>
                <a:sym typeface="Wingdings" panose="05000000000000000000" pitchFamily="2" charset="2"/>
              </a:rPr>
              <a:t> </a:t>
            </a:r>
            <a:r>
              <a:rPr lang="zh-CN" altLang="en-US" sz="2400" dirty="0">
                <a:latin typeface="+mn-lt"/>
                <a:ea typeface="楷体" panose="02010609060101010101" pitchFamily="49" charset="-122"/>
                <a:sym typeface="Wingdings" panose="05000000000000000000" pitchFamily="2" charset="2"/>
              </a:rPr>
              <a:t>商业、科技、娱乐、健康</a:t>
            </a:r>
            <a:endParaRPr lang="en-US" altLang="zh-CN" sz="2400" dirty="0">
              <a:latin typeface="+mn-lt"/>
              <a:ea typeface="楷体" panose="02010609060101010101" pitchFamily="49" charset="-122"/>
              <a:sym typeface="Wingdings" panose="05000000000000000000" pitchFamily="2" charset="2"/>
            </a:endParaRPr>
          </a:p>
          <a:p>
            <a:pPr marL="342900" indent="-342900">
              <a:lnSpc>
                <a:spcPct val="150000"/>
              </a:lnSpc>
              <a:spcBef>
                <a:spcPct val="20000"/>
              </a:spcBef>
              <a:buFont typeface="Arial" panose="020B0604020202020204" pitchFamily="34" charset="0"/>
              <a:buChar char="•"/>
              <a:defRPr/>
            </a:pPr>
            <a:r>
              <a:rPr lang="zh-CN" altLang="en-US" sz="2400" dirty="0">
                <a:latin typeface="+mn-lt"/>
                <a:ea typeface="楷体" panose="02010609060101010101" pitchFamily="49" charset="-122"/>
                <a:sym typeface="Wingdings" panose="05000000000000000000" pitchFamily="2" charset="2"/>
              </a:rPr>
              <a:t>校布告栏信息 </a:t>
            </a:r>
            <a:r>
              <a:rPr lang="en-US" altLang="zh-CN" sz="2400" dirty="0">
                <a:latin typeface="+mn-lt"/>
                <a:ea typeface="楷体" panose="02010609060101010101" pitchFamily="49" charset="-122"/>
                <a:sym typeface="Wingdings" panose="05000000000000000000" pitchFamily="2" charset="2"/>
              </a:rPr>
              <a:t> </a:t>
            </a:r>
            <a:r>
              <a:rPr lang="zh-CN" altLang="en-US" sz="2400" dirty="0">
                <a:latin typeface="+mn-lt"/>
                <a:ea typeface="楷体" panose="02010609060101010101" pitchFamily="49" charset="-122"/>
                <a:sym typeface="Wingdings" panose="05000000000000000000" pitchFamily="2" charset="2"/>
              </a:rPr>
              <a:t>学生、老师、教辅人员</a:t>
            </a:r>
            <a:endParaRPr lang="en-US" altLang="zh-CN" sz="2400" dirty="0">
              <a:latin typeface="+mn-lt"/>
              <a:ea typeface="楷体" panose="02010609060101010101" pitchFamily="49" charset="-122"/>
              <a:sym typeface="Wingdings" panose="05000000000000000000" pitchFamily="2" charset="2"/>
            </a:endParaRPr>
          </a:p>
          <a:p>
            <a:pPr marL="342900" indent="-342900">
              <a:lnSpc>
                <a:spcPct val="150000"/>
              </a:lnSpc>
              <a:spcBef>
                <a:spcPct val="20000"/>
              </a:spcBef>
              <a:buFont typeface="Arial" panose="020B0604020202020204" pitchFamily="34" charset="0"/>
              <a:buChar char="•"/>
              <a:defRPr/>
            </a:pPr>
            <a:r>
              <a:rPr lang="zh-CN" altLang="en-US" sz="2400" dirty="0">
                <a:latin typeface="+mn-lt"/>
                <a:ea typeface="楷体" panose="02010609060101010101" pitchFamily="49" charset="-122"/>
                <a:sym typeface="Wingdings" panose="05000000000000000000" pitchFamily="2" charset="2"/>
              </a:rPr>
              <a:t>学生作文 </a:t>
            </a:r>
            <a:r>
              <a:rPr lang="en-US" altLang="zh-CN" sz="2400" dirty="0">
                <a:latin typeface="+mn-lt"/>
                <a:ea typeface="楷体" panose="02010609060101010101" pitchFamily="49" charset="-122"/>
                <a:sym typeface="Wingdings" panose="05000000000000000000" pitchFamily="2" charset="2"/>
              </a:rPr>
              <a:t> </a:t>
            </a:r>
            <a:r>
              <a:rPr lang="zh-CN" altLang="en-US" sz="2400" dirty="0">
                <a:latin typeface="+mn-lt"/>
                <a:ea typeface="楷体" panose="02010609060101010101" pitchFamily="49" charset="-122"/>
                <a:sym typeface="Wingdings" panose="05000000000000000000" pitchFamily="2" charset="2"/>
              </a:rPr>
              <a:t>等级</a:t>
            </a:r>
            <a:r>
              <a:rPr lang="en-US" altLang="zh-CN" sz="2400" dirty="0">
                <a:latin typeface="+mn-lt"/>
                <a:ea typeface="楷体" panose="02010609060101010101" pitchFamily="49" charset="-122"/>
                <a:sym typeface="Wingdings" panose="05000000000000000000" pitchFamily="2" charset="2"/>
              </a:rPr>
              <a:t>A</a:t>
            </a:r>
            <a:r>
              <a:rPr lang="zh-CN" altLang="en-US" sz="2400" dirty="0">
                <a:latin typeface="+mn-lt"/>
                <a:ea typeface="楷体" panose="02010609060101010101" pitchFamily="49" charset="-122"/>
                <a:sym typeface="Wingdings" panose="05000000000000000000" pitchFamily="2" charset="2"/>
              </a:rPr>
              <a:t>，</a:t>
            </a:r>
            <a:r>
              <a:rPr lang="en-US" altLang="zh-CN" sz="2400" dirty="0">
                <a:latin typeface="+mn-lt"/>
                <a:ea typeface="楷体" panose="02010609060101010101" pitchFamily="49" charset="-122"/>
                <a:sym typeface="Wingdings" panose="05000000000000000000" pitchFamily="2" charset="2"/>
              </a:rPr>
              <a:t>B</a:t>
            </a:r>
            <a:r>
              <a:rPr lang="zh-CN" altLang="en-US" sz="2400" dirty="0">
                <a:latin typeface="+mn-lt"/>
                <a:ea typeface="楷体" panose="02010609060101010101" pitchFamily="49" charset="-122"/>
                <a:sym typeface="Wingdings" panose="05000000000000000000" pitchFamily="2" charset="2"/>
              </a:rPr>
              <a:t>，</a:t>
            </a:r>
            <a:r>
              <a:rPr lang="en-US" altLang="zh-CN" sz="2400" dirty="0">
                <a:latin typeface="+mn-lt"/>
                <a:ea typeface="楷体" panose="02010609060101010101" pitchFamily="49" charset="-122"/>
                <a:sym typeface="Wingdings" panose="05000000000000000000" pitchFamily="2" charset="2"/>
              </a:rPr>
              <a:t>C</a:t>
            </a:r>
            <a:r>
              <a:rPr lang="zh-CN" altLang="en-US" sz="2400" dirty="0">
                <a:latin typeface="+mn-lt"/>
                <a:ea typeface="楷体" panose="02010609060101010101" pitchFamily="49" charset="-122"/>
                <a:sym typeface="Wingdings" panose="05000000000000000000" pitchFamily="2" charset="2"/>
              </a:rPr>
              <a:t>，</a:t>
            </a:r>
            <a:r>
              <a:rPr lang="en-US" altLang="zh-CN" sz="2400" dirty="0">
                <a:latin typeface="+mn-lt"/>
                <a:ea typeface="楷体" panose="02010609060101010101" pitchFamily="49" charset="-122"/>
                <a:sym typeface="Wingdings" panose="05000000000000000000" pitchFamily="2" charset="2"/>
              </a:rPr>
              <a:t>D</a:t>
            </a:r>
            <a:endParaRPr lang="zh-CN" altLang="en-US" sz="2400" dirty="0">
              <a:latin typeface="+mn-lt"/>
              <a:ea typeface="楷体" panose="02010609060101010101" pitchFamily="49" charset="-122"/>
              <a:sym typeface="Calibri" panose="020F0502020204030204" pitchFamily="34" charset="0"/>
            </a:endParaRPr>
          </a:p>
          <a:p>
            <a:pPr marL="342900" indent="-342900">
              <a:lnSpc>
                <a:spcPct val="150000"/>
              </a:lnSpc>
              <a:spcBef>
                <a:spcPct val="20000"/>
              </a:spcBef>
              <a:buFont typeface="Arial" panose="020B0604020202020204" pitchFamily="34" charset="0"/>
              <a:buChar char="•"/>
              <a:defRPr/>
            </a:pPr>
            <a:r>
              <a:rPr lang="en-US" altLang="zh-CN" sz="2400" dirty="0">
                <a:latin typeface="+mn-lt"/>
                <a:ea typeface="楷体" panose="02010609060101010101" pitchFamily="49" charset="-122"/>
                <a:sym typeface="Calibri" panose="020F0502020204030204" pitchFamily="34" charset="0"/>
              </a:rPr>
              <a:t>Email </a:t>
            </a:r>
            <a:r>
              <a:rPr lang="en-US" altLang="zh-CN" sz="2400" dirty="0">
                <a:latin typeface="+mn-lt"/>
                <a:ea typeface="楷体" panose="02010609060101010101" pitchFamily="49" charset="-122"/>
                <a:sym typeface="Wingdings" panose="05000000000000000000" pitchFamily="2" charset="2"/>
              </a:rPr>
              <a:t> </a:t>
            </a:r>
            <a:r>
              <a:rPr lang="zh-CN" altLang="en-US" sz="2400" dirty="0">
                <a:latin typeface="+mn-lt"/>
                <a:ea typeface="楷体" panose="02010609060101010101" pitchFamily="49" charset="-122"/>
                <a:sym typeface="Wingdings" panose="05000000000000000000" pitchFamily="2" charset="2"/>
              </a:rPr>
              <a:t>垃圾邮件、正常邮件</a:t>
            </a:r>
            <a:endParaRPr lang="en-US" altLang="zh-CN" sz="2400" dirty="0">
              <a:latin typeface="+mn-lt"/>
              <a:ea typeface="楷体" panose="02010609060101010101" pitchFamily="49" charset="-122"/>
              <a:sym typeface="Wingdings" panose="05000000000000000000" pitchFamily="2" charset="2"/>
            </a:endParaRPr>
          </a:p>
          <a:p>
            <a:pPr marL="342900" indent="-342900">
              <a:lnSpc>
                <a:spcPct val="150000"/>
              </a:lnSpc>
              <a:spcBef>
                <a:spcPct val="20000"/>
              </a:spcBef>
              <a:buFont typeface="Arial" panose="020B0604020202020204" pitchFamily="34" charset="0"/>
              <a:buChar char="•"/>
              <a:defRPr/>
            </a:pPr>
            <a:r>
              <a:rPr lang="zh-CN" altLang="en-US" sz="2400" dirty="0">
                <a:latin typeface="+mn-lt"/>
                <a:ea typeface="楷体" panose="02010609060101010101" pitchFamily="49" charset="-122"/>
                <a:sym typeface="Calibri" panose="020F0502020204030204" pitchFamily="34" charset="0"/>
              </a:rPr>
              <a:t>科技文献 </a:t>
            </a:r>
            <a:r>
              <a:rPr lang="en-US" altLang="zh-CN" sz="2400" dirty="0">
                <a:latin typeface="+mn-lt"/>
                <a:ea typeface="楷体" panose="02010609060101010101" pitchFamily="49" charset="-122"/>
                <a:sym typeface="Wingdings" panose="05000000000000000000" pitchFamily="2" charset="2"/>
              </a:rPr>
              <a:t> </a:t>
            </a:r>
            <a:r>
              <a:rPr lang="zh-CN" altLang="en-US" sz="2400" dirty="0">
                <a:latin typeface="+mn-lt"/>
                <a:ea typeface="楷体" panose="02010609060101010101" pitchFamily="49" charset="-122"/>
                <a:sym typeface="Wingdings" panose="05000000000000000000" pitchFamily="2" charset="2"/>
              </a:rPr>
              <a:t>感兴趣、不感兴趣</a:t>
            </a:r>
            <a:endParaRPr lang="en-US" altLang="zh-CN" sz="2400" dirty="0">
              <a:latin typeface="+mn-lt"/>
              <a:ea typeface="楷体" panose="02010609060101010101" pitchFamily="49" charset="-122"/>
              <a:sym typeface="Wingdings" panose="05000000000000000000" pitchFamily="2" charset="2"/>
            </a:endParaRPr>
          </a:p>
          <a:p>
            <a:pPr marL="342900" indent="-342900">
              <a:lnSpc>
                <a:spcPct val="150000"/>
              </a:lnSpc>
              <a:spcBef>
                <a:spcPct val="20000"/>
              </a:spcBef>
              <a:buFont typeface="Arial" panose="020B0604020202020204" pitchFamily="34" charset="0"/>
              <a:buChar char="•"/>
              <a:defRPr/>
            </a:pPr>
            <a:r>
              <a:rPr lang="en-US" altLang="zh-CN" sz="2400" dirty="0">
                <a:latin typeface="+mn-lt"/>
                <a:ea typeface="楷体" panose="02010609060101010101" pitchFamily="49" charset="-122"/>
                <a:sym typeface="Wingdings" panose="05000000000000000000" pitchFamily="2" charset="2"/>
              </a:rPr>
              <a:t>Movie  </a:t>
            </a:r>
            <a:r>
              <a:rPr lang="zh-CN" altLang="en-US" sz="2400" dirty="0">
                <a:latin typeface="+mn-lt"/>
                <a:ea typeface="楷体" panose="02010609060101010101" pitchFamily="49" charset="-122"/>
                <a:sym typeface="Wingdings" panose="05000000000000000000" pitchFamily="2" charset="2"/>
              </a:rPr>
              <a:t>好评、中评、差评</a:t>
            </a:r>
            <a:endParaRPr lang="en-US" altLang="zh-CN" sz="2400" dirty="0">
              <a:latin typeface="+mn-lt"/>
              <a:ea typeface="楷体" panose="02010609060101010101" pitchFamily="49" charset="-122"/>
              <a:sym typeface="Calibri" panose="020F0502020204030204" pitchFamily="34" charset="0"/>
            </a:endParaRPr>
          </a:p>
          <a:p>
            <a:pPr marL="342900" indent="-342900">
              <a:lnSpc>
                <a:spcPct val="150000"/>
              </a:lnSpc>
              <a:spcBef>
                <a:spcPct val="20000"/>
              </a:spcBef>
              <a:buFont typeface="Arial" panose="020B0604020202020204" pitchFamily="34" charset="0"/>
              <a:buChar char="•"/>
              <a:defRPr/>
            </a:pPr>
            <a:r>
              <a:rPr lang="zh-CN" altLang="en-US" sz="2400" dirty="0">
                <a:latin typeface="+mn-lt"/>
                <a:ea typeface="楷体" panose="02010609060101010101" pitchFamily="49" charset="-122"/>
                <a:sym typeface="Wingdings" panose="05000000000000000000" pitchFamily="2" charset="2"/>
              </a:rPr>
              <a:t>商品 </a:t>
            </a:r>
            <a:r>
              <a:rPr lang="en-US" altLang="zh-CN" sz="2400" dirty="0">
                <a:latin typeface="+mn-lt"/>
                <a:ea typeface="楷体" panose="02010609060101010101" pitchFamily="49" charset="-122"/>
                <a:sym typeface="Wingdings" panose="05000000000000000000" pitchFamily="2" charset="2"/>
              </a:rPr>
              <a:t> </a:t>
            </a:r>
            <a:r>
              <a:rPr lang="zh-CN" altLang="en-US" sz="2400" dirty="0">
                <a:latin typeface="+mn-lt"/>
                <a:ea typeface="楷体" panose="02010609060101010101" pitchFamily="49" charset="-122"/>
                <a:sym typeface="Wingdings" panose="05000000000000000000" pitchFamily="2" charset="2"/>
              </a:rPr>
              <a:t>推荐、不推荐</a:t>
            </a:r>
            <a:endParaRPr lang="en-US" altLang="zh-CN" sz="2400" dirty="0">
              <a:latin typeface="+mn-lt"/>
              <a:ea typeface="楷体" panose="02010609060101010101" pitchFamily="49" charset="-122"/>
              <a:sym typeface="Wingdings" panose="05000000000000000000" pitchFamily="2" charset="2"/>
            </a:endParaRPr>
          </a:p>
          <a:p>
            <a:pPr marL="342900" indent="-342900">
              <a:lnSpc>
                <a:spcPct val="150000"/>
              </a:lnSpc>
              <a:spcBef>
                <a:spcPct val="20000"/>
              </a:spcBef>
              <a:buFont typeface="Arial" panose="020B0604020202020204" pitchFamily="34" charset="0"/>
              <a:buChar char="•"/>
              <a:defRPr/>
            </a:pPr>
            <a:r>
              <a:rPr lang="en-US" altLang="zh-CN" sz="2400" dirty="0">
                <a:latin typeface="+mn-lt"/>
                <a:ea typeface="楷体" panose="02010609060101010101" pitchFamily="49" charset="-122"/>
                <a:sym typeface="Wingdings" panose="05000000000000000000" pitchFamily="2" charset="2"/>
              </a:rPr>
              <a:t>……</a:t>
            </a:r>
            <a:endParaRPr lang="zh-CN" altLang="en-US" sz="2400" dirty="0">
              <a:latin typeface="+mn-lt"/>
              <a:ea typeface="楷体" panose="02010609060101010101" pitchFamily="49" charset="-122"/>
              <a:sym typeface="Calibri" panose="020F050202020403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p:txBody>
          <a:bodyPr/>
          <a:lstStyle/>
          <a:p>
            <a:pPr eaLnBrk="1" hangingPunct="1"/>
            <a:r>
              <a:rPr lang="zh-CN" altLang="en-US" sz="3200" smtClean="0"/>
              <a:t>朴素贝叶斯模型</a:t>
            </a:r>
            <a:endParaRPr lang="zh-CN" altLang="en-US" sz="3600" smtClean="0"/>
          </a:p>
        </p:txBody>
      </p:sp>
      <p:sp>
        <p:nvSpPr>
          <p:cNvPr id="6148" name="Rectangle 3"/>
          <p:cNvSpPr>
            <a:spLocks noGrp="1" noChangeArrowheads="1"/>
          </p:cNvSpPr>
          <p:nvPr>
            <p:ph type="body" idx="4294967295"/>
          </p:nvPr>
        </p:nvSpPr>
        <p:spPr/>
        <p:txBody>
          <a:bodyPr/>
          <a:lstStyle/>
          <a:p>
            <a:pPr eaLnBrk="1" hangingPunct="1"/>
            <a:r>
              <a:rPr lang="zh-CN" altLang="en-US" b="1" smtClean="0">
                <a:solidFill>
                  <a:srgbClr val="FF0000"/>
                </a:solidFill>
              </a:rPr>
              <a:t>动机</a:t>
            </a:r>
            <a:r>
              <a:rPr lang="zh-CN" altLang="en-US" smtClean="0"/>
              <a:t>：通过先验事件的知识来预测未来事件</a:t>
            </a:r>
            <a:endParaRPr lang="zh-CN" altLang="en-US" smtClean="0"/>
          </a:p>
          <a:p>
            <a:pPr eaLnBrk="1" hangingPunct="1"/>
            <a:r>
              <a:rPr lang="zh-CN" altLang="en-US" smtClean="0">
                <a:sym typeface="Arial" panose="020B0604020202020204" pitchFamily="34" charset="0"/>
              </a:rPr>
              <a:t>贝叶斯定理：The Bayes Theorem</a:t>
            </a:r>
            <a:endParaRPr lang="zh-CN" altLang="en-US" smtClean="0">
              <a:sym typeface="Arial" panose="020B0604020202020204" pitchFamily="34" charset="0"/>
            </a:endParaRPr>
          </a:p>
          <a:p>
            <a:pPr eaLnBrk="1" hangingPunct="1">
              <a:buFontTx/>
              <a:buNone/>
            </a:pPr>
            <a:r>
              <a:rPr lang="zh-CN" altLang="en-US" smtClean="0"/>
              <a:t>		</a:t>
            </a:r>
            <a:endParaRPr lang="en-US" altLang="zh-CN" sz="2800" smtClean="0"/>
          </a:p>
          <a:p>
            <a:pPr lvl="1" eaLnBrk="1" hangingPunct="1"/>
            <a:endParaRPr lang="en-US" altLang="zh-CN" smtClean="0"/>
          </a:p>
          <a:p>
            <a:pPr lvl="1" eaLnBrk="1" hangingPunct="1"/>
            <a:r>
              <a:rPr lang="zh-CN" altLang="en-US" smtClean="0"/>
              <a:t>P(</a:t>
            </a:r>
            <a:r>
              <a:rPr lang="en-US" altLang="zh-CN" smtClean="0"/>
              <a:t>c</a:t>
            </a:r>
            <a:r>
              <a:rPr lang="en-US" altLang="zh-CN" baseline="-25000" smtClean="0"/>
              <a:t>k</a:t>
            </a:r>
            <a:r>
              <a:rPr lang="zh-CN" altLang="en-US" smtClean="0"/>
              <a:t>): Prior probability of hypothesis </a:t>
            </a:r>
            <a:r>
              <a:rPr lang="en-US" altLang="zh-CN" smtClean="0"/>
              <a:t>c</a:t>
            </a:r>
            <a:r>
              <a:rPr lang="en-US" altLang="zh-CN" baseline="-25000" smtClean="0"/>
              <a:t>k</a:t>
            </a:r>
            <a:endParaRPr lang="zh-CN" altLang="en-US" smtClean="0"/>
          </a:p>
          <a:p>
            <a:pPr lvl="1" eaLnBrk="1" hangingPunct="1"/>
            <a:r>
              <a:rPr lang="zh-CN" altLang="en-US" smtClean="0"/>
              <a:t>P(</a:t>
            </a:r>
            <a:r>
              <a:rPr lang="en-US" altLang="zh-CN" smtClean="0"/>
              <a:t>x</a:t>
            </a:r>
            <a:r>
              <a:rPr lang="en-US" altLang="zh-CN" baseline="-25000" smtClean="0"/>
              <a:t>i</a:t>
            </a:r>
            <a:r>
              <a:rPr lang="zh-CN" altLang="en-US" smtClean="0"/>
              <a:t>): Prior probability of training data </a:t>
            </a:r>
            <a:r>
              <a:rPr lang="en-US" altLang="zh-CN" smtClean="0"/>
              <a:t>x</a:t>
            </a:r>
            <a:r>
              <a:rPr lang="en-US" altLang="zh-CN" baseline="-25000" smtClean="0"/>
              <a:t>i</a:t>
            </a:r>
            <a:endParaRPr lang="zh-CN" altLang="en-US" smtClean="0"/>
          </a:p>
          <a:p>
            <a:pPr lvl="1" eaLnBrk="1" hangingPunct="1"/>
            <a:r>
              <a:rPr lang="zh-CN" altLang="en-US" smtClean="0"/>
              <a:t>P(</a:t>
            </a:r>
            <a:r>
              <a:rPr lang="en-US" altLang="zh-CN" smtClean="0"/>
              <a:t>c</a:t>
            </a:r>
            <a:r>
              <a:rPr lang="en-US" altLang="zh-CN" baseline="-25000" smtClean="0"/>
              <a:t>k </a:t>
            </a:r>
            <a:r>
              <a:rPr lang="zh-CN" altLang="en-US" smtClean="0"/>
              <a:t>|</a:t>
            </a:r>
            <a:r>
              <a:rPr lang="en-US" altLang="zh-CN" smtClean="0"/>
              <a:t>x</a:t>
            </a:r>
            <a:r>
              <a:rPr lang="en-US" altLang="zh-CN" baseline="-25000" smtClean="0"/>
              <a:t>i</a:t>
            </a:r>
            <a:r>
              <a:rPr lang="zh-CN" altLang="en-US" smtClean="0"/>
              <a:t>): Probability of </a:t>
            </a:r>
            <a:r>
              <a:rPr lang="en-US" altLang="zh-CN" smtClean="0"/>
              <a:t>c</a:t>
            </a:r>
            <a:r>
              <a:rPr lang="en-US" altLang="zh-CN" baseline="-25000" smtClean="0"/>
              <a:t>k</a:t>
            </a:r>
            <a:r>
              <a:rPr lang="zh-CN" altLang="en-US" smtClean="0"/>
              <a:t> given </a:t>
            </a:r>
            <a:r>
              <a:rPr lang="en-US" altLang="zh-CN" smtClean="0"/>
              <a:t>x</a:t>
            </a:r>
            <a:r>
              <a:rPr lang="en-US" altLang="zh-CN" baseline="-25000" smtClean="0"/>
              <a:t>i </a:t>
            </a:r>
            <a:r>
              <a:rPr lang="en-US" altLang="zh-CN" smtClean="0"/>
              <a:t>(posteriori) </a:t>
            </a:r>
            <a:endParaRPr lang="zh-CN" altLang="en-US" smtClean="0"/>
          </a:p>
          <a:p>
            <a:pPr lvl="1" eaLnBrk="1" hangingPunct="1"/>
            <a:r>
              <a:rPr lang="zh-CN" altLang="en-US" smtClean="0"/>
              <a:t>P(</a:t>
            </a:r>
            <a:r>
              <a:rPr lang="en-US" altLang="zh-CN" smtClean="0"/>
              <a:t>x</a:t>
            </a:r>
            <a:r>
              <a:rPr lang="en-US" altLang="zh-CN" baseline="-25000" smtClean="0"/>
              <a:t>i</a:t>
            </a:r>
            <a:r>
              <a:rPr lang="zh-CN" altLang="en-US" smtClean="0"/>
              <a:t>|</a:t>
            </a:r>
            <a:r>
              <a:rPr lang="en-US" altLang="zh-CN" smtClean="0"/>
              <a:t>c</a:t>
            </a:r>
            <a:r>
              <a:rPr lang="en-US" altLang="zh-CN" baseline="-25000" smtClean="0"/>
              <a:t>k</a:t>
            </a:r>
            <a:r>
              <a:rPr lang="zh-CN" altLang="en-US" smtClean="0"/>
              <a:t>): Probability of </a:t>
            </a:r>
            <a:r>
              <a:rPr lang="en-US" altLang="zh-CN" smtClean="0"/>
              <a:t>x</a:t>
            </a:r>
            <a:r>
              <a:rPr lang="en-US" altLang="zh-CN" baseline="-25000" smtClean="0"/>
              <a:t>i</a:t>
            </a:r>
            <a:r>
              <a:rPr lang="zh-CN" altLang="en-US" smtClean="0"/>
              <a:t> given </a:t>
            </a:r>
            <a:r>
              <a:rPr lang="en-US" altLang="zh-CN" smtClean="0"/>
              <a:t>c</a:t>
            </a:r>
            <a:r>
              <a:rPr lang="en-US" altLang="zh-CN" baseline="-25000" smtClean="0"/>
              <a:t>k</a:t>
            </a:r>
            <a:r>
              <a:rPr lang="en-US" altLang="zh-CN" smtClean="0"/>
              <a:t> (likelihood) </a:t>
            </a:r>
            <a:endParaRPr lang="zh-CN" altLang="en-US" smtClean="0"/>
          </a:p>
        </p:txBody>
      </p:sp>
      <p:graphicFrame>
        <p:nvGraphicFramePr>
          <p:cNvPr id="6146" name="Object 4"/>
          <p:cNvGraphicFramePr>
            <a:graphicFrameLocks noChangeAspect="1"/>
          </p:cNvGraphicFramePr>
          <p:nvPr/>
        </p:nvGraphicFramePr>
        <p:xfrm>
          <a:off x="1928813" y="2857500"/>
          <a:ext cx="3535362" cy="936625"/>
        </p:xfrm>
        <a:graphic>
          <a:graphicData uri="http://schemas.openxmlformats.org/presentationml/2006/ole">
            <mc:AlternateContent xmlns:mc="http://schemas.openxmlformats.org/markup-compatibility/2006">
              <mc:Choice xmlns:v="urn:schemas-microsoft-com:vml" Requires="v">
                <p:oleObj spid="_x0000_s7169" name="公式" r:id="rId1" imgW="39319200" imgH="10363200" progId="Equation.3">
                  <p:embed/>
                </p:oleObj>
              </mc:Choice>
              <mc:Fallback>
                <p:oleObj name="公式" r:id="rId1" imgW="39319200" imgH="10363200" progId="Equation.3">
                  <p:embed/>
                  <p:pic>
                    <p:nvPicPr>
                      <p:cNvPr id="0" name="Object 4"/>
                      <p:cNvPicPr>
                        <a:picLocks noChangeAspect="1"/>
                      </p:cNvPicPr>
                      <p:nvPr/>
                    </p:nvPicPr>
                    <p:blipFill>
                      <a:blip r:embed="rId2"/>
                      <a:stretch>
                        <a:fillRect/>
                      </a:stretch>
                    </p:blipFill>
                    <p:spPr>
                      <a:xfrm>
                        <a:off x="1928813" y="2857500"/>
                        <a:ext cx="3535362" cy="936625"/>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48">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4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p:txBody>
          <a:bodyPr/>
          <a:lstStyle/>
          <a:p>
            <a:pPr eaLnBrk="1" hangingPunct="1"/>
            <a:r>
              <a:rPr lang="zh-CN" altLang="en-US" sz="3600" smtClean="0"/>
              <a:t>朴素贝叶斯假设</a:t>
            </a:r>
            <a:endParaRPr lang="zh-CN" altLang="en-US" sz="3600" smtClean="0"/>
          </a:p>
        </p:txBody>
      </p:sp>
      <p:sp>
        <p:nvSpPr>
          <p:cNvPr id="46083" name="Rectangle 3"/>
          <p:cNvSpPr>
            <a:spLocks noGrp="1" noChangeArrowheads="1"/>
          </p:cNvSpPr>
          <p:nvPr>
            <p:ph type="body" sz="half" idx="4294967295"/>
          </p:nvPr>
        </p:nvSpPr>
        <p:spPr>
          <a:xfrm>
            <a:off x="457200" y="1127125"/>
            <a:ext cx="8075613" cy="5000625"/>
          </a:xfrm>
        </p:spPr>
        <p:txBody>
          <a:bodyPr/>
          <a:lstStyle/>
          <a:p>
            <a:pPr eaLnBrk="1" hangingPunct="1"/>
            <a:r>
              <a:rPr lang="zh-CN" altLang="en-US" sz="2800" b="1" dirty="0" smtClean="0">
                <a:solidFill>
                  <a:srgbClr val="00A000"/>
                </a:solidFill>
              </a:rPr>
              <a:t>条件独立性：</a:t>
            </a:r>
            <a:endParaRPr lang="zh-CN" altLang="en-US" sz="2800" dirty="0" smtClean="0"/>
          </a:p>
          <a:p>
            <a:pPr lvl="1" eaLnBrk="1" hangingPunct="1"/>
            <a:r>
              <a:rPr lang="zh-CN" altLang="en-US" dirty="0" smtClean="0"/>
              <a:t>给定类别</a:t>
            </a:r>
            <a:r>
              <a:rPr lang="en-US" altLang="zh-CN" dirty="0" smtClean="0"/>
              <a:t>C</a:t>
            </a:r>
            <a:r>
              <a:rPr lang="zh-CN" altLang="en-US" dirty="0" smtClean="0"/>
              <a:t>，变量X</a:t>
            </a:r>
            <a:r>
              <a:rPr lang="zh-CN" altLang="en-US" baseline="-25000" dirty="0" smtClean="0"/>
              <a:t>1</a:t>
            </a:r>
            <a:r>
              <a:rPr lang="zh-CN" altLang="en-US" dirty="0" smtClean="0"/>
              <a:t>,X</a:t>
            </a:r>
            <a:r>
              <a:rPr lang="en-US" altLang="zh-CN" baseline="-25000" dirty="0" smtClean="0"/>
              <a:t>2</a:t>
            </a:r>
            <a:r>
              <a:rPr lang="zh-CN" altLang="en-US" dirty="0" smtClean="0"/>
              <a:t>…X</a:t>
            </a:r>
            <a:r>
              <a:rPr lang="en-US" altLang="zh-CN" baseline="-25000" dirty="0" smtClean="0"/>
              <a:t>n</a:t>
            </a:r>
            <a:r>
              <a:rPr lang="zh-CN" altLang="en-US" dirty="0" smtClean="0"/>
              <a:t>之间互相独立</a:t>
            </a:r>
            <a:r>
              <a:rPr lang="zh-CN" altLang="en-US" sz="2400" dirty="0" smtClean="0">
                <a:solidFill>
                  <a:srgbClr val="FF3300"/>
                </a:solidFill>
              </a:rPr>
              <a:t>	</a:t>
            </a:r>
            <a:endParaRPr lang="en-US" altLang="zh-CN" sz="2400" dirty="0" smtClean="0">
              <a:solidFill>
                <a:srgbClr val="FF3300"/>
              </a:solidFill>
            </a:endParaRPr>
          </a:p>
          <a:p>
            <a:pPr lvl="1" eaLnBrk="1" hangingPunct="1"/>
            <a:r>
              <a:rPr lang="zh-CN" altLang="en-US" sz="2400" dirty="0" smtClean="0">
                <a:solidFill>
                  <a:srgbClr val="FF3300"/>
                </a:solidFill>
              </a:rPr>
              <a:t>则P(X</a:t>
            </a:r>
            <a:r>
              <a:rPr lang="zh-CN" altLang="en-US" sz="2400" baseline="-25000" dirty="0" smtClean="0">
                <a:solidFill>
                  <a:srgbClr val="FF3300"/>
                </a:solidFill>
              </a:rPr>
              <a:t>1</a:t>
            </a:r>
            <a:r>
              <a:rPr lang="zh-CN" altLang="en-US" sz="2400" dirty="0" smtClean="0">
                <a:solidFill>
                  <a:srgbClr val="FF3300"/>
                </a:solidFill>
              </a:rPr>
              <a:t>,X</a:t>
            </a:r>
            <a:r>
              <a:rPr lang="en-US" altLang="zh-CN" sz="2400" baseline="-25000" dirty="0" smtClean="0">
                <a:solidFill>
                  <a:srgbClr val="FF3300"/>
                </a:solidFill>
              </a:rPr>
              <a:t>2</a:t>
            </a:r>
            <a:r>
              <a:rPr lang="zh-CN" altLang="en-US" sz="2400" dirty="0" smtClean="0">
                <a:solidFill>
                  <a:srgbClr val="FF3300"/>
                </a:solidFill>
              </a:rPr>
              <a:t>…X</a:t>
            </a:r>
            <a:r>
              <a:rPr lang="en-US" altLang="zh-CN" sz="2400" baseline="-25000" dirty="0" smtClean="0">
                <a:solidFill>
                  <a:srgbClr val="FF3300"/>
                </a:solidFill>
              </a:rPr>
              <a:t>n</a:t>
            </a:r>
            <a:r>
              <a:rPr lang="en-US" altLang="zh-CN" sz="2400" dirty="0" smtClean="0">
                <a:solidFill>
                  <a:srgbClr val="FF3300"/>
                </a:solidFill>
              </a:rPr>
              <a:t> |</a:t>
            </a:r>
            <a:r>
              <a:rPr lang="zh-CN" altLang="en-US" sz="2400" dirty="0" smtClean="0">
                <a:solidFill>
                  <a:srgbClr val="FF3300"/>
                </a:solidFill>
              </a:rPr>
              <a:t>C) = P(X</a:t>
            </a:r>
            <a:r>
              <a:rPr lang="zh-CN" altLang="en-US" sz="2400" baseline="-25000" dirty="0" smtClean="0">
                <a:solidFill>
                  <a:srgbClr val="FF3300"/>
                </a:solidFill>
              </a:rPr>
              <a:t>1</a:t>
            </a:r>
            <a:r>
              <a:rPr lang="zh-CN" altLang="en-US" sz="2400" dirty="0" smtClean="0">
                <a:solidFill>
                  <a:srgbClr val="FF3300"/>
                </a:solidFill>
              </a:rPr>
              <a:t>|C)</a:t>
            </a:r>
            <a:r>
              <a:rPr lang="zh-CN" altLang="en-US" sz="2400" dirty="0" smtClean="0">
                <a:solidFill>
                  <a:schemeClr val="tx2"/>
                </a:solidFill>
                <a:sym typeface="Symbol" panose="05050102010706020507" pitchFamily="18" charset="2"/>
              </a:rPr>
              <a:t></a:t>
            </a:r>
            <a:r>
              <a:rPr lang="zh-CN" altLang="en-US" sz="2400" dirty="0" smtClean="0">
                <a:solidFill>
                  <a:srgbClr val="FF3300"/>
                </a:solidFill>
              </a:rPr>
              <a:t>P(X</a:t>
            </a:r>
            <a:r>
              <a:rPr lang="en-US" altLang="zh-CN" sz="2400" baseline="-25000" dirty="0" smtClean="0">
                <a:solidFill>
                  <a:srgbClr val="FF3300"/>
                </a:solidFill>
              </a:rPr>
              <a:t>2</a:t>
            </a:r>
            <a:r>
              <a:rPr lang="zh-CN" altLang="en-US" sz="2400" dirty="0" smtClean="0">
                <a:solidFill>
                  <a:srgbClr val="FF3300"/>
                </a:solidFill>
              </a:rPr>
              <a:t>|C)</a:t>
            </a:r>
            <a:r>
              <a:rPr lang="zh-CN" altLang="en-US" sz="2400" dirty="0" smtClean="0">
                <a:solidFill>
                  <a:schemeClr val="tx2"/>
                </a:solidFill>
                <a:sym typeface="Symbol" panose="05050102010706020507" pitchFamily="18" charset="2"/>
              </a:rPr>
              <a:t></a:t>
            </a:r>
            <a:r>
              <a:rPr lang="zh-CN" altLang="en-US" sz="2400" dirty="0" smtClean="0">
                <a:solidFill>
                  <a:srgbClr val="FF3300"/>
                </a:solidFill>
              </a:rPr>
              <a:t>…</a:t>
            </a:r>
            <a:r>
              <a:rPr lang="zh-CN" altLang="en-US" sz="2400" dirty="0" smtClean="0">
                <a:solidFill>
                  <a:schemeClr val="tx2"/>
                </a:solidFill>
                <a:sym typeface="Symbol" panose="05050102010706020507" pitchFamily="18" charset="2"/>
              </a:rPr>
              <a:t></a:t>
            </a:r>
            <a:r>
              <a:rPr lang="zh-CN" altLang="en-US" sz="2400" dirty="0" smtClean="0">
                <a:solidFill>
                  <a:srgbClr val="FF3300"/>
                </a:solidFill>
              </a:rPr>
              <a:t>P(X</a:t>
            </a:r>
            <a:r>
              <a:rPr lang="en-US" altLang="zh-CN" sz="2400" baseline="-25000" dirty="0" smtClean="0">
                <a:solidFill>
                  <a:srgbClr val="FF3300"/>
                </a:solidFill>
              </a:rPr>
              <a:t>n</a:t>
            </a:r>
            <a:r>
              <a:rPr lang="zh-CN" altLang="en-US" sz="2400" dirty="0" smtClean="0">
                <a:solidFill>
                  <a:srgbClr val="FF3300"/>
                </a:solidFill>
              </a:rPr>
              <a:t>|C)</a:t>
            </a:r>
            <a:endParaRPr lang="en-US" altLang="zh-CN" sz="2400" dirty="0" smtClean="0">
              <a:solidFill>
                <a:srgbClr val="FF3300"/>
              </a:solidFill>
            </a:endParaRPr>
          </a:p>
          <a:p>
            <a:pPr lvl="1" eaLnBrk="1" hangingPunct="1">
              <a:buFontTx/>
              <a:buNone/>
            </a:pPr>
            <a:endParaRPr lang="zh-CN" altLang="en-US" sz="2400" dirty="0" smtClean="0"/>
          </a:p>
          <a:p>
            <a:pPr eaLnBrk="1" hangingPunct="1"/>
            <a:endParaRPr lang="zh-CN" altLang="en-US" sz="2400" dirty="0" smtClean="0"/>
          </a:p>
        </p:txBody>
      </p:sp>
      <p:pic>
        <p:nvPicPr>
          <p:cNvPr id="45060" name="Picture 4"/>
          <p:cNvPicPr>
            <a:picLocks noChangeAspect="1" noChangeArrowheads="1"/>
          </p:cNvPicPr>
          <p:nvPr/>
        </p:nvPicPr>
        <p:blipFill>
          <a:blip r:embed="rId1" cstate="print"/>
          <a:srcRect/>
          <a:stretch>
            <a:fillRect/>
          </a:stretch>
        </p:blipFill>
        <p:spPr bwMode="auto">
          <a:xfrm>
            <a:off x="1763713" y="2852738"/>
            <a:ext cx="4981575" cy="1857375"/>
          </a:xfrm>
          <a:prstGeom prst="rect">
            <a:avLst/>
          </a:prstGeom>
          <a:noFill/>
          <a:ln w="9525">
            <a:noFill/>
            <a:miter lim="800000"/>
            <a:headEnd/>
            <a:tailEnd/>
          </a:ln>
        </p:spPr>
      </p:pic>
      <p:sp>
        <p:nvSpPr>
          <p:cNvPr id="45061" name="TextBox 4"/>
          <p:cNvSpPr txBox="1">
            <a:spLocks noChangeArrowheads="1"/>
          </p:cNvSpPr>
          <p:nvPr/>
        </p:nvSpPr>
        <p:spPr bwMode="auto">
          <a:xfrm>
            <a:off x="1403350" y="5157788"/>
            <a:ext cx="6913563" cy="646112"/>
          </a:xfrm>
          <a:prstGeom prst="rect">
            <a:avLst/>
          </a:prstGeom>
          <a:noFill/>
          <a:ln w="9525">
            <a:noFill/>
            <a:miter lim="800000"/>
          </a:ln>
        </p:spPr>
        <p:txBody>
          <a:bodyPr>
            <a:spAutoFit/>
          </a:bodyPr>
          <a:lstStyle/>
          <a:p>
            <a:pPr algn="ctr"/>
            <a:r>
              <a:rPr lang="zh-CN" altLang="en-US" b="1">
                <a:solidFill>
                  <a:srgbClr val="FF3300"/>
                </a:solidFill>
              </a:rPr>
              <a:t>P(</a:t>
            </a:r>
            <a:r>
              <a:rPr lang="en-US" altLang="zh-CN" b="1">
                <a:solidFill>
                  <a:srgbClr val="FF3300"/>
                </a:solidFill>
              </a:rPr>
              <a:t>runny nose, sinus, cough, fever, muscle-ache | Flu</a:t>
            </a:r>
            <a:r>
              <a:rPr lang="zh-CN" altLang="en-US" b="1">
                <a:solidFill>
                  <a:srgbClr val="FF3300"/>
                </a:solidFill>
              </a:rPr>
              <a:t>) = </a:t>
            </a:r>
            <a:br>
              <a:rPr lang="en-US" altLang="zh-CN" b="1">
                <a:solidFill>
                  <a:srgbClr val="FF3300"/>
                </a:solidFill>
              </a:rPr>
            </a:br>
            <a:r>
              <a:rPr lang="zh-CN" altLang="en-US" b="1">
                <a:solidFill>
                  <a:srgbClr val="FF3300"/>
                </a:solidFill>
              </a:rPr>
              <a:t>P(</a:t>
            </a:r>
            <a:r>
              <a:rPr lang="en-US" altLang="zh-CN" b="1">
                <a:solidFill>
                  <a:srgbClr val="FF3300"/>
                </a:solidFill>
              </a:rPr>
              <a:t>runny nose </a:t>
            </a:r>
            <a:r>
              <a:rPr lang="zh-CN" altLang="en-US" b="1">
                <a:solidFill>
                  <a:srgbClr val="FF3300"/>
                </a:solidFill>
              </a:rPr>
              <a:t>|</a:t>
            </a:r>
            <a:r>
              <a:rPr lang="en-US" altLang="zh-CN" b="1">
                <a:solidFill>
                  <a:srgbClr val="FF3300"/>
                </a:solidFill>
              </a:rPr>
              <a:t>Flu</a:t>
            </a:r>
            <a:r>
              <a:rPr lang="zh-CN" altLang="en-US" b="1">
                <a:solidFill>
                  <a:srgbClr val="FF3300"/>
                </a:solidFill>
              </a:rPr>
              <a:t>)</a:t>
            </a:r>
            <a:r>
              <a:rPr lang="zh-CN" altLang="en-US" b="1">
                <a:solidFill>
                  <a:schemeClr val="tx2"/>
                </a:solidFill>
                <a:sym typeface="Symbol" panose="05050102010706020507" pitchFamily="18" charset="2"/>
              </a:rPr>
              <a:t></a:t>
            </a:r>
            <a:r>
              <a:rPr lang="zh-CN" altLang="en-US" b="1">
                <a:solidFill>
                  <a:srgbClr val="FF3300"/>
                </a:solidFill>
              </a:rPr>
              <a:t>P(</a:t>
            </a:r>
            <a:r>
              <a:rPr lang="en-US" altLang="zh-CN" b="1">
                <a:solidFill>
                  <a:srgbClr val="FF3300"/>
                </a:solidFill>
              </a:rPr>
              <a:t>sinus </a:t>
            </a:r>
            <a:r>
              <a:rPr lang="zh-CN" altLang="en-US" b="1">
                <a:solidFill>
                  <a:srgbClr val="FF3300"/>
                </a:solidFill>
              </a:rPr>
              <a:t>|</a:t>
            </a:r>
            <a:r>
              <a:rPr lang="en-US" altLang="zh-CN" b="1">
                <a:solidFill>
                  <a:srgbClr val="FF3300"/>
                </a:solidFill>
              </a:rPr>
              <a:t> Flu</a:t>
            </a:r>
            <a:r>
              <a:rPr lang="zh-CN" altLang="en-US" b="1">
                <a:solidFill>
                  <a:srgbClr val="FF3300"/>
                </a:solidFill>
              </a:rPr>
              <a:t>)</a:t>
            </a:r>
            <a:r>
              <a:rPr lang="zh-CN" altLang="en-US" b="1">
                <a:solidFill>
                  <a:schemeClr val="tx2"/>
                </a:solidFill>
                <a:sym typeface="Symbol" panose="05050102010706020507" pitchFamily="18" charset="2"/>
              </a:rPr>
              <a:t></a:t>
            </a:r>
            <a:r>
              <a:rPr lang="zh-CN" altLang="en-US" b="1">
                <a:solidFill>
                  <a:srgbClr val="FF3300"/>
                </a:solidFill>
              </a:rPr>
              <a:t>…</a:t>
            </a:r>
            <a:r>
              <a:rPr lang="zh-CN" altLang="en-US" b="1">
                <a:solidFill>
                  <a:schemeClr val="tx2"/>
                </a:solidFill>
                <a:sym typeface="Symbol" panose="05050102010706020507" pitchFamily="18" charset="2"/>
              </a:rPr>
              <a:t></a:t>
            </a:r>
            <a:r>
              <a:rPr lang="zh-CN" altLang="en-US" b="1">
                <a:solidFill>
                  <a:srgbClr val="FF3300"/>
                </a:solidFill>
              </a:rPr>
              <a:t>P(</a:t>
            </a:r>
            <a:r>
              <a:rPr lang="en-US" altLang="zh-CN" b="1">
                <a:solidFill>
                  <a:srgbClr val="FF3300"/>
                </a:solidFill>
              </a:rPr>
              <a:t>muscle-ache </a:t>
            </a:r>
            <a:r>
              <a:rPr lang="zh-CN" altLang="en-US" b="1">
                <a:solidFill>
                  <a:srgbClr val="FF3300"/>
                </a:solidFill>
              </a:rPr>
              <a:t>|</a:t>
            </a:r>
            <a:r>
              <a:rPr lang="en-US" altLang="zh-CN" b="1">
                <a:solidFill>
                  <a:srgbClr val="FF3300"/>
                </a:solidFill>
              </a:rPr>
              <a:t> Flu</a:t>
            </a:r>
            <a:r>
              <a:rPr lang="zh-CN" altLang="en-US" b="1">
                <a:solidFill>
                  <a:srgbClr val="FF3300"/>
                </a:solidFill>
              </a:rPr>
              <a:t>)</a:t>
            </a: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p:txBody>
          <a:bodyPr/>
          <a:lstStyle/>
          <a:p>
            <a:pPr eaLnBrk="1" hangingPunct="1"/>
            <a:r>
              <a:rPr lang="zh-CN" altLang="en-US" sz="3600" smtClean="0"/>
              <a:t>朴素贝叶斯分类器</a:t>
            </a:r>
            <a:endParaRPr lang="en-US" altLang="zh-CN" sz="3600" smtClean="0"/>
          </a:p>
        </p:txBody>
      </p:sp>
      <p:sp>
        <p:nvSpPr>
          <p:cNvPr id="8196" name="Rectangle 3"/>
          <p:cNvSpPr>
            <a:spLocks noGrp="1" noChangeArrowheads="1"/>
          </p:cNvSpPr>
          <p:nvPr>
            <p:ph type="body" idx="4294967295"/>
          </p:nvPr>
        </p:nvSpPr>
        <p:spPr/>
        <p:txBody>
          <a:bodyPr/>
          <a:lstStyle/>
          <a:p>
            <a:pPr eaLnBrk="1" hangingPunct="1"/>
            <a:r>
              <a:rPr lang="zh-CN" altLang="en-US" dirty="0" smtClean="0"/>
              <a:t>e.g., spam detection:</a:t>
            </a:r>
            <a:endParaRPr lang="zh-CN" altLang="en-US" dirty="0" smtClean="0"/>
          </a:p>
          <a:p>
            <a:pPr eaLnBrk="1" hangingPunct="1"/>
            <a:r>
              <a:rPr lang="zh-CN" altLang="en-US" dirty="0" smtClean="0">
                <a:latin typeface="Times New Roman" panose="02020603050405020304" pitchFamily="18" charset="0"/>
              </a:rPr>
              <a:t>训练数据：</a:t>
            </a:r>
            <a:r>
              <a:rPr lang="zh-CN" altLang="en-US" i="1" dirty="0" smtClean="0">
                <a:latin typeface="Times New Roman" panose="02020603050405020304" pitchFamily="18" charset="0"/>
              </a:rPr>
              <a:t>D </a:t>
            </a:r>
            <a:r>
              <a:rPr lang="zh-CN" altLang="en-US" i="1" baseline="30000" dirty="0" smtClean="0">
                <a:latin typeface="Times New Roman" panose="02020603050405020304" pitchFamily="18" charset="0"/>
              </a:rPr>
              <a:t>(k)</a:t>
            </a:r>
            <a:r>
              <a:rPr lang="zh-CN" altLang="en-US" i="1" dirty="0" smtClean="0">
                <a:latin typeface="Times New Roman" panose="02020603050405020304" pitchFamily="18" charset="0"/>
              </a:rPr>
              <a:t> </a:t>
            </a:r>
            <a:r>
              <a:rPr lang="zh-CN" altLang="en-US" dirty="0" smtClean="0">
                <a:latin typeface="Times New Roman" panose="02020603050405020304" pitchFamily="18" charset="0"/>
              </a:rPr>
              <a:t>= {(</a:t>
            </a:r>
            <a:r>
              <a:rPr lang="zh-CN" altLang="en-US" i="1" dirty="0" smtClean="0">
                <a:latin typeface="Times New Roman" panose="02020603050405020304" pitchFamily="18" charset="0"/>
              </a:rPr>
              <a:t>x</a:t>
            </a:r>
            <a:r>
              <a:rPr lang="zh-CN" altLang="en-US" i="1" baseline="-25000" dirty="0" smtClean="0">
                <a:latin typeface="Times New Roman" panose="02020603050405020304" pitchFamily="18" charset="0"/>
              </a:rPr>
              <a:t>i</a:t>
            </a:r>
            <a:r>
              <a:rPr lang="zh-CN" altLang="en-US" i="1" dirty="0" smtClean="0">
                <a:latin typeface="Times New Roman" panose="02020603050405020304" pitchFamily="18" charset="0"/>
              </a:rPr>
              <a:t>, </a:t>
            </a:r>
            <a:r>
              <a:rPr lang="en-US" altLang="zh-CN" i="1" dirty="0" smtClean="0">
                <a:latin typeface="Times New Roman" panose="02020603050405020304" pitchFamily="18" charset="0"/>
              </a:rPr>
              <a:t>c</a:t>
            </a:r>
            <a:r>
              <a:rPr lang="zh-CN" altLang="en-US" i="1" baseline="-25000" dirty="0" smtClean="0">
                <a:latin typeface="Times New Roman" panose="02020603050405020304" pitchFamily="18" charset="0"/>
              </a:rPr>
              <a:t>i </a:t>
            </a:r>
            <a:r>
              <a:rPr lang="zh-CN" altLang="en-US" i="1" baseline="30000" dirty="0" smtClean="0">
                <a:latin typeface="Times New Roman" panose="02020603050405020304" pitchFamily="18" charset="0"/>
              </a:rPr>
              <a:t>(k)</a:t>
            </a:r>
            <a:r>
              <a:rPr lang="zh-CN" altLang="en-US" i="1" dirty="0" smtClean="0">
                <a:latin typeface="Times New Roman" panose="02020603050405020304" pitchFamily="18" charset="0"/>
              </a:rPr>
              <a:t> </a:t>
            </a:r>
            <a:r>
              <a:rPr lang="zh-CN" altLang="en-US" dirty="0" smtClean="0">
                <a:latin typeface="Times New Roman" panose="02020603050405020304" pitchFamily="18" charset="0"/>
              </a:rPr>
              <a:t>)}</a:t>
            </a:r>
            <a:endParaRPr lang="zh-CN" altLang="en-US" i="1" dirty="0" smtClean="0">
              <a:latin typeface="Times New Roman" panose="02020603050405020304" pitchFamily="18" charset="0"/>
            </a:endParaRPr>
          </a:p>
        </p:txBody>
      </p:sp>
      <p:graphicFrame>
        <p:nvGraphicFramePr>
          <p:cNvPr id="8194" name="Object 4"/>
          <p:cNvGraphicFramePr>
            <a:graphicFrameLocks noChangeAspect="1"/>
          </p:cNvGraphicFramePr>
          <p:nvPr/>
        </p:nvGraphicFramePr>
        <p:xfrm>
          <a:off x="2886075" y="3236913"/>
          <a:ext cx="3278188" cy="1566862"/>
        </p:xfrm>
        <a:graphic>
          <a:graphicData uri="http://schemas.openxmlformats.org/presentationml/2006/ole">
            <mc:AlternateContent xmlns:mc="http://schemas.openxmlformats.org/markup-compatibility/2006">
              <mc:Choice xmlns:v="urn:schemas-microsoft-com:vml" Requires="v">
                <p:oleObj spid="_x0000_s8193" name="" r:id="rId1" imgW="47244000" imgH="22555200" progId="Equation.3">
                  <p:embed/>
                </p:oleObj>
              </mc:Choice>
              <mc:Fallback>
                <p:oleObj name="" r:id="rId1" imgW="47244000" imgH="22555200" progId="Equation.3">
                  <p:embed/>
                  <p:pic>
                    <p:nvPicPr>
                      <p:cNvPr id="0" name="Object 4"/>
                      <p:cNvPicPr>
                        <a:picLocks noChangeAspect="1"/>
                      </p:cNvPicPr>
                      <p:nvPr/>
                    </p:nvPicPr>
                    <p:blipFill>
                      <a:blip r:embed="rId2"/>
                      <a:stretch>
                        <a:fillRect/>
                      </a:stretch>
                    </p:blipFill>
                    <p:spPr>
                      <a:xfrm>
                        <a:off x="2886075" y="3236913"/>
                        <a:ext cx="3278188" cy="1566862"/>
                      </a:xfrm>
                      <a:prstGeom prst="rect">
                        <a:avLst/>
                      </a:prstGeom>
                      <a:noFill/>
                      <a:ln w="9525">
                        <a:noFill/>
                        <a:miter/>
                      </a:ln>
                    </p:spPr>
                  </p:pic>
                </p:oleObj>
              </mc:Fallback>
            </mc:AlternateContent>
          </a:graphicData>
        </a:graphic>
      </p:graphicFrame>
      <p:sp>
        <p:nvSpPr>
          <p:cNvPr id="41989" name="Rounded Rectangle 9"/>
          <p:cNvSpPr>
            <a:spLocks noChangeArrowheads="1"/>
          </p:cNvSpPr>
          <p:nvPr/>
        </p:nvSpPr>
        <p:spPr bwMode="auto">
          <a:xfrm>
            <a:off x="2735263" y="3657600"/>
            <a:ext cx="2557462" cy="300038"/>
          </a:xfrm>
          <a:prstGeom prst="roundRect">
            <a:avLst>
              <a:gd name="adj" fmla="val 16667"/>
            </a:avLst>
          </a:prstGeom>
          <a:noFill/>
          <a:ln w="25400">
            <a:solidFill>
              <a:srgbClr val="FF0000"/>
            </a:solidFill>
            <a:round/>
          </a:ln>
        </p:spPr>
        <p:txBody>
          <a:bodyPr wrap="none" anchor="ctr"/>
          <a:lstStyle/>
          <a:p>
            <a:endParaRPr lang="zh-CN" altLang="en-US"/>
          </a:p>
        </p:txBody>
      </p:sp>
      <p:sp>
        <p:nvSpPr>
          <p:cNvPr id="41990" name="Rounded Rectangle 10"/>
          <p:cNvSpPr>
            <a:spLocks noChangeArrowheads="1"/>
          </p:cNvSpPr>
          <p:nvPr/>
        </p:nvSpPr>
        <p:spPr bwMode="auto">
          <a:xfrm>
            <a:off x="2928938" y="3149600"/>
            <a:ext cx="381000" cy="1676400"/>
          </a:xfrm>
          <a:prstGeom prst="roundRect">
            <a:avLst>
              <a:gd name="adj" fmla="val 16667"/>
            </a:avLst>
          </a:prstGeom>
          <a:noFill/>
          <a:ln w="25400">
            <a:solidFill>
              <a:srgbClr val="FF0000"/>
            </a:solidFill>
            <a:round/>
          </a:ln>
        </p:spPr>
        <p:txBody>
          <a:bodyPr wrap="none" anchor="ctr"/>
          <a:lstStyle/>
          <a:p>
            <a:endParaRPr lang="zh-CN" altLang="en-US"/>
          </a:p>
        </p:txBody>
      </p:sp>
      <p:sp>
        <p:nvSpPr>
          <p:cNvPr id="41991" name="TextBox 12"/>
          <p:cNvSpPr txBox="1">
            <a:spLocks noChangeArrowheads="1"/>
          </p:cNvSpPr>
          <p:nvPr/>
        </p:nvSpPr>
        <p:spPr bwMode="auto">
          <a:xfrm>
            <a:off x="1150938" y="3582988"/>
            <a:ext cx="1216025" cy="368300"/>
          </a:xfrm>
          <a:prstGeom prst="rect">
            <a:avLst/>
          </a:prstGeom>
          <a:noFill/>
          <a:ln w="9525">
            <a:noFill/>
            <a:miter lim="800000"/>
          </a:ln>
        </p:spPr>
        <p:txBody>
          <a:bodyPr wrap="none">
            <a:spAutoFit/>
          </a:bodyPr>
          <a:lstStyle/>
          <a:p>
            <a:r>
              <a:rPr lang="en-US" altLang="zh-CN">
                <a:solidFill>
                  <a:srgbClr val="C00000"/>
                </a:solidFill>
                <a:latin typeface="Comic Sans MS" panose="030F0702030302020204" pitchFamily="66" charset="0"/>
              </a:rPr>
              <a:t>document</a:t>
            </a:r>
            <a:endParaRPr lang="en-US" altLang="zh-CN">
              <a:solidFill>
                <a:srgbClr val="C00000"/>
              </a:solidFill>
              <a:latin typeface="Comic Sans MS" panose="030F0702030302020204" pitchFamily="66" charset="0"/>
            </a:endParaRPr>
          </a:p>
        </p:txBody>
      </p:sp>
      <p:sp>
        <p:nvSpPr>
          <p:cNvPr id="41992" name="TextBox 13"/>
          <p:cNvSpPr txBox="1">
            <a:spLocks noChangeArrowheads="1"/>
          </p:cNvSpPr>
          <p:nvPr/>
        </p:nvSpPr>
        <p:spPr bwMode="auto">
          <a:xfrm>
            <a:off x="2776538" y="2781300"/>
            <a:ext cx="711200" cy="368300"/>
          </a:xfrm>
          <a:prstGeom prst="rect">
            <a:avLst/>
          </a:prstGeom>
          <a:noFill/>
          <a:ln w="9525">
            <a:noFill/>
            <a:miter lim="800000"/>
          </a:ln>
        </p:spPr>
        <p:txBody>
          <a:bodyPr wrap="none">
            <a:spAutoFit/>
          </a:bodyPr>
          <a:lstStyle/>
          <a:p>
            <a:r>
              <a:rPr lang="en-US" altLang="zh-CN">
                <a:solidFill>
                  <a:srgbClr val="C00000"/>
                </a:solidFill>
                <a:latin typeface="Comic Sans MS" panose="030F0702030302020204" pitchFamily="66" charset="0"/>
              </a:rPr>
              <a:t>term</a:t>
            </a:r>
            <a:endParaRPr lang="en-US" altLang="zh-CN">
              <a:solidFill>
                <a:srgbClr val="C00000"/>
              </a:solidFill>
              <a:latin typeface="Comic Sans MS" panose="030F0702030302020204" pitchFamily="66" charset="0"/>
            </a:endParaRPr>
          </a:p>
        </p:txBody>
      </p:sp>
      <p:sp>
        <p:nvSpPr>
          <p:cNvPr id="9" name="Rounded Rectangle 10"/>
          <p:cNvSpPr>
            <a:spLocks noChangeArrowheads="1"/>
          </p:cNvSpPr>
          <p:nvPr/>
        </p:nvSpPr>
        <p:spPr bwMode="auto">
          <a:xfrm>
            <a:off x="5516563" y="3162300"/>
            <a:ext cx="381000" cy="1676400"/>
          </a:xfrm>
          <a:prstGeom prst="roundRect">
            <a:avLst>
              <a:gd name="adj" fmla="val 16667"/>
            </a:avLst>
          </a:prstGeom>
          <a:noFill/>
          <a:ln w="25400">
            <a:solidFill>
              <a:srgbClr val="FF0000"/>
            </a:solidFill>
            <a:round/>
          </a:ln>
        </p:spPr>
        <p:txBody>
          <a:bodyPr wrap="none" anchor="ctr"/>
          <a:lstStyle/>
          <a:p>
            <a:endParaRPr lang="zh-CN" altLang="en-US"/>
          </a:p>
        </p:txBody>
      </p:sp>
      <p:sp>
        <p:nvSpPr>
          <p:cNvPr id="10" name="TextBox 13"/>
          <p:cNvSpPr txBox="1">
            <a:spLocks noChangeArrowheads="1"/>
          </p:cNvSpPr>
          <p:nvPr/>
        </p:nvSpPr>
        <p:spPr bwMode="auto">
          <a:xfrm>
            <a:off x="5364163" y="2794000"/>
            <a:ext cx="708025" cy="368300"/>
          </a:xfrm>
          <a:prstGeom prst="rect">
            <a:avLst/>
          </a:prstGeom>
          <a:noFill/>
          <a:ln w="9525">
            <a:noFill/>
            <a:miter lim="800000"/>
          </a:ln>
        </p:spPr>
        <p:txBody>
          <a:bodyPr wrap="none">
            <a:spAutoFit/>
          </a:bodyPr>
          <a:lstStyle/>
          <a:p>
            <a:r>
              <a:rPr lang="en-US" altLang="zh-CN">
                <a:solidFill>
                  <a:srgbClr val="C00000"/>
                </a:solidFill>
                <a:latin typeface="Comic Sans MS" panose="030F0702030302020204" pitchFamily="66" charset="0"/>
              </a:rPr>
              <a:t>class</a:t>
            </a:r>
            <a:endParaRPr lang="en-US" altLang="zh-CN">
              <a:solidFill>
                <a:srgbClr val="C00000"/>
              </a:solidFill>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91"/>
                                        </p:tgtEl>
                                        <p:attrNameLst>
                                          <p:attrName>style.visibility</p:attrName>
                                        </p:attrNameLst>
                                      </p:cBhvr>
                                      <p:to>
                                        <p:strVal val="visible"/>
                                      </p:to>
                                    </p:set>
                                    <p:anim calcmode="lin" valueType="num">
                                      <p:cBhvr additive="base">
                                        <p:cTn id="7" dur="500" fill="hold"/>
                                        <p:tgtEl>
                                          <p:spTgt spid="41991"/>
                                        </p:tgtEl>
                                        <p:attrNameLst>
                                          <p:attrName>ppt_x</p:attrName>
                                        </p:attrNameLst>
                                      </p:cBhvr>
                                      <p:tavLst>
                                        <p:tav tm="0">
                                          <p:val>
                                            <p:strVal val="#ppt_x"/>
                                          </p:val>
                                        </p:tav>
                                        <p:tav tm="100000">
                                          <p:val>
                                            <p:strVal val="#ppt_x"/>
                                          </p:val>
                                        </p:tav>
                                      </p:tavLst>
                                    </p:anim>
                                    <p:anim calcmode="lin" valueType="num">
                                      <p:cBhvr additive="base">
                                        <p:cTn id="8" dur="500" fill="hold"/>
                                        <p:tgtEl>
                                          <p:spTgt spid="4199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1989"/>
                                        </p:tgtEl>
                                        <p:attrNameLst>
                                          <p:attrName>style.visibility</p:attrName>
                                        </p:attrNameLst>
                                      </p:cBhvr>
                                      <p:to>
                                        <p:strVal val="visible"/>
                                      </p:to>
                                    </p:set>
                                    <p:anim calcmode="lin" valueType="num">
                                      <p:cBhvr additive="base">
                                        <p:cTn id="11" dur="500" fill="hold"/>
                                        <p:tgtEl>
                                          <p:spTgt spid="41989"/>
                                        </p:tgtEl>
                                        <p:attrNameLst>
                                          <p:attrName>ppt_x</p:attrName>
                                        </p:attrNameLst>
                                      </p:cBhvr>
                                      <p:tavLst>
                                        <p:tav tm="0">
                                          <p:val>
                                            <p:strVal val="#ppt_x"/>
                                          </p:val>
                                        </p:tav>
                                        <p:tav tm="100000">
                                          <p:val>
                                            <p:strVal val="#ppt_x"/>
                                          </p:val>
                                        </p:tav>
                                      </p:tavLst>
                                    </p:anim>
                                    <p:anim calcmode="lin" valueType="num">
                                      <p:cBhvr additive="base">
                                        <p:cTn id="12" dur="500" fill="hold"/>
                                        <p:tgtEl>
                                          <p:spTgt spid="4198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1992"/>
                                        </p:tgtEl>
                                        <p:attrNameLst>
                                          <p:attrName>style.visibility</p:attrName>
                                        </p:attrNameLst>
                                      </p:cBhvr>
                                      <p:to>
                                        <p:strVal val="visible"/>
                                      </p:to>
                                    </p:set>
                                    <p:anim calcmode="lin" valueType="num">
                                      <p:cBhvr additive="base">
                                        <p:cTn id="17" dur="500" fill="hold"/>
                                        <p:tgtEl>
                                          <p:spTgt spid="41992"/>
                                        </p:tgtEl>
                                        <p:attrNameLst>
                                          <p:attrName>ppt_x</p:attrName>
                                        </p:attrNameLst>
                                      </p:cBhvr>
                                      <p:tavLst>
                                        <p:tav tm="0">
                                          <p:val>
                                            <p:strVal val="#ppt_x"/>
                                          </p:val>
                                        </p:tav>
                                        <p:tav tm="100000">
                                          <p:val>
                                            <p:strVal val="#ppt_x"/>
                                          </p:val>
                                        </p:tav>
                                      </p:tavLst>
                                    </p:anim>
                                    <p:anim calcmode="lin" valueType="num">
                                      <p:cBhvr additive="base">
                                        <p:cTn id="18" dur="500" fill="hold"/>
                                        <p:tgtEl>
                                          <p:spTgt spid="4199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1990"/>
                                        </p:tgtEl>
                                        <p:attrNameLst>
                                          <p:attrName>style.visibility</p:attrName>
                                        </p:attrNameLst>
                                      </p:cBhvr>
                                      <p:to>
                                        <p:strVal val="visible"/>
                                      </p:to>
                                    </p:set>
                                    <p:anim calcmode="lin" valueType="num">
                                      <p:cBhvr additive="base">
                                        <p:cTn id="21" dur="500" fill="hold"/>
                                        <p:tgtEl>
                                          <p:spTgt spid="41990"/>
                                        </p:tgtEl>
                                        <p:attrNameLst>
                                          <p:attrName>ppt_x</p:attrName>
                                        </p:attrNameLst>
                                      </p:cBhvr>
                                      <p:tavLst>
                                        <p:tav tm="0">
                                          <p:val>
                                            <p:strVal val="#ppt_x"/>
                                          </p:val>
                                        </p:tav>
                                        <p:tav tm="100000">
                                          <p:val>
                                            <p:strVal val="#ppt_x"/>
                                          </p:val>
                                        </p:tav>
                                      </p:tavLst>
                                    </p:anim>
                                    <p:anim calcmode="lin" valueType="num">
                                      <p:cBhvr additive="base">
                                        <p:cTn id="22" dur="500" fill="hold"/>
                                        <p:tgtEl>
                                          <p:spTgt spid="4199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bldLvl="0" animBg="1" autoUpdateAnimBg="0"/>
      <p:bldP spid="41990" grpId="0" bldLvl="0" animBg="1" autoUpdateAnimBg="0"/>
      <p:bldP spid="41991" grpId="0" autoUpdateAnimBg="0"/>
      <p:bldP spid="41992" grpId="0" autoUpdateAnimBg="0"/>
      <p:bldP spid="9" grpId="0" bldLvl="0" animBg="1" autoUpdateAnimBg="0"/>
      <p:bldP spid="10"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p:txBody>
          <a:bodyPr/>
          <a:lstStyle/>
          <a:p>
            <a:pPr eaLnBrk="1" hangingPunct="1"/>
            <a:r>
              <a:rPr lang="zh-CN" altLang="en-US" sz="3600" smtClean="0"/>
              <a:t>朴素贝叶斯分类器</a:t>
            </a:r>
            <a:endParaRPr lang="en-US" altLang="zh-CN" sz="3600" smtClean="0"/>
          </a:p>
        </p:txBody>
      </p:sp>
      <p:sp>
        <p:nvSpPr>
          <p:cNvPr id="9220" name="Rectangle 3"/>
          <p:cNvSpPr>
            <a:spLocks noGrp="1" noChangeArrowheads="1"/>
          </p:cNvSpPr>
          <p:nvPr>
            <p:ph type="body" idx="4294967295"/>
          </p:nvPr>
        </p:nvSpPr>
        <p:spPr/>
        <p:txBody>
          <a:bodyPr/>
          <a:lstStyle/>
          <a:p>
            <a:pPr eaLnBrk="1" hangingPunct="1"/>
            <a:r>
              <a:rPr lang="zh-CN" altLang="en-US" sz="2400" smtClean="0"/>
              <a:t>目标：给定</a:t>
            </a:r>
            <a:r>
              <a:rPr lang="en-US" altLang="zh-CN" sz="2400" smtClean="0"/>
              <a:t>email</a:t>
            </a:r>
            <a:r>
              <a:rPr lang="zh-CN" altLang="en-US" sz="2400" smtClean="0"/>
              <a:t> x</a:t>
            </a:r>
            <a:r>
              <a:rPr lang="en-US" altLang="zh-CN" sz="2400" baseline="-25000" smtClean="0"/>
              <a:t>i</a:t>
            </a:r>
            <a:r>
              <a:rPr lang="zh-CN" altLang="en-US" sz="2400" smtClean="0"/>
              <a:t>，为其找到最可能的类别</a:t>
            </a:r>
            <a:endParaRPr lang="en-US" altLang="zh-CN" sz="2400" smtClean="0"/>
          </a:p>
          <a:p>
            <a:pPr eaLnBrk="1" hangingPunct="1"/>
            <a:r>
              <a:rPr lang="zh-CN" altLang="en-US" sz="2400" smtClean="0"/>
              <a:t>由最大化后验概率（</a:t>
            </a:r>
            <a:r>
              <a:rPr lang="en-US" altLang="zh-CN" sz="2400" smtClean="0"/>
              <a:t> maximum a posteriori</a:t>
            </a:r>
            <a:r>
              <a:rPr lang="zh-CN" altLang="en-US" sz="2400" smtClean="0"/>
              <a:t>）：</a:t>
            </a:r>
            <a:endParaRPr lang="zh-CN" altLang="en-US" sz="2400" smtClean="0"/>
          </a:p>
        </p:txBody>
      </p:sp>
      <p:graphicFrame>
        <p:nvGraphicFramePr>
          <p:cNvPr id="9218" name="Object 4"/>
          <p:cNvGraphicFramePr>
            <a:graphicFrameLocks noChangeAspect="1"/>
          </p:cNvGraphicFramePr>
          <p:nvPr/>
        </p:nvGraphicFramePr>
        <p:xfrm>
          <a:off x="1027113" y="2430463"/>
          <a:ext cx="5976937" cy="3273425"/>
        </p:xfrm>
        <a:graphic>
          <a:graphicData uri="http://schemas.openxmlformats.org/presentationml/2006/ole">
            <mc:AlternateContent xmlns:mc="http://schemas.openxmlformats.org/markup-compatibility/2006">
              <mc:Choice xmlns:v="urn:schemas-microsoft-com:vml" Requires="v">
                <p:oleObj spid="_x0000_s9217" name="公式" r:id="rId1" imgW="72237600" imgH="42062400" progId="Equation.3">
                  <p:embed/>
                </p:oleObj>
              </mc:Choice>
              <mc:Fallback>
                <p:oleObj name="公式" r:id="rId1" imgW="72237600" imgH="42062400" progId="Equation.3">
                  <p:embed/>
                  <p:pic>
                    <p:nvPicPr>
                      <p:cNvPr id="0" name="Object 4"/>
                      <p:cNvPicPr>
                        <a:picLocks noChangeAspect="1"/>
                      </p:cNvPicPr>
                      <p:nvPr/>
                    </p:nvPicPr>
                    <p:blipFill>
                      <a:blip r:embed="rId2"/>
                      <a:stretch>
                        <a:fillRect/>
                      </a:stretch>
                    </p:blipFill>
                    <p:spPr>
                      <a:xfrm>
                        <a:off x="1027113" y="2430463"/>
                        <a:ext cx="5976937" cy="3273425"/>
                      </a:xfrm>
                      <a:prstGeom prst="rect">
                        <a:avLst/>
                      </a:prstGeom>
                      <a:noFill/>
                      <a:ln w="9525">
                        <a:noFill/>
                        <a:miter/>
                      </a:ln>
                    </p:spPr>
                  </p:pic>
                </p:oleObj>
              </mc:Fallback>
            </mc:AlternateContent>
          </a:graphicData>
        </a:graphic>
      </p:graphicFrame>
      <p:sp>
        <p:nvSpPr>
          <p:cNvPr id="43013" name="Text Box 10"/>
          <p:cNvSpPr txBox="1">
            <a:spLocks noChangeArrowheads="1"/>
          </p:cNvSpPr>
          <p:nvPr/>
        </p:nvSpPr>
        <p:spPr bwMode="auto">
          <a:xfrm>
            <a:off x="5581650" y="3192463"/>
            <a:ext cx="1338263" cy="400050"/>
          </a:xfrm>
          <a:prstGeom prst="rect">
            <a:avLst/>
          </a:prstGeom>
          <a:noFill/>
          <a:ln w="9525">
            <a:noFill/>
            <a:miter lim="800000"/>
          </a:ln>
        </p:spPr>
        <p:txBody>
          <a:bodyPr wrap="none">
            <a:spAutoFit/>
          </a:bodyPr>
          <a:lstStyle/>
          <a:p>
            <a:pPr>
              <a:defRPr/>
            </a:pPr>
            <a:r>
              <a:rPr lang="en-US" altLang="zh-CN" sz="2000" dirty="0" err="1">
                <a:solidFill>
                  <a:srgbClr val="FF0906"/>
                </a:solidFill>
                <a:latin typeface="+mn-lt"/>
                <a:ea typeface="楷体" panose="02010609060101010101" pitchFamily="49" charset="-122"/>
              </a:rPr>
              <a:t>Bayes</a:t>
            </a:r>
            <a:r>
              <a:rPr lang="zh-CN" altLang="en-US" sz="2000" dirty="0">
                <a:solidFill>
                  <a:srgbClr val="FF0906"/>
                </a:solidFill>
                <a:latin typeface="+mn-lt"/>
                <a:ea typeface="楷体" panose="02010609060101010101" pitchFamily="49" charset="-122"/>
              </a:rPr>
              <a:t>法则</a:t>
            </a:r>
            <a:endParaRPr lang="en-US" altLang="zh-CN" sz="2000" dirty="0">
              <a:solidFill>
                <a:srgbClr val="FF0906"/>
              </a:solidFill>
              <a:latin typeface="+mn-lt"/>
              <a:ea typeface="楷体" panose="02010609060101010101" pitchFamily="49" charset="-122"/>
            </a:endParaRPr>
          </a:p>
        </p:txBody>
      </p:sp>
      <p:sp>
        <p:nvSpPr>
          <p:cNvPr id="43014" name="Freeform 11"/>
          <p:cNvSpPr/>
          <p:nvPr/>
        </p:nvSpPr>
        <p:spPr bwMode="auto">
          <a:xfrm>
            <a:off x="4824413" y="2636838"/>
            <a:ext cx="1066800" cy="685800"/>
          </a:xfrm>
          <a:custGeom>
            <a:avLst/>
            <a:gdLst>
              <a:gd name="T0" fmla="*/ 0 w 256"/>
              <a:gd name="T1" fmla="*/ 0 h 336"/>
              <a:gd name="T2" fmla="*/ 2147483647 w 256"/>
              <a:gd name="T3" fmla="*/ 2147483647 h 336"/>
              <a:gd name="T4" fmla="*/ 2147483647 w 256"/>
              <a:gd name="T5" fmla="*/ 2147483647 h 336"/>
              <a:gd name="T6" fmla="*/ 0 60000 65536"/>
              <a:gd name="T7" fmla="*/ 0 60000 65536"/>
              <a:gd name="T8" fmla="*/ 0 60000 65536"/>
              <a:gd name="T9" fmla="*/ 0 w 256"/>
              <a:gd name="T10" fmla="*/ 0 h 336"/>
              <a:gd name="T11" fmla="*/ 256 w 256"/>
              <a:gd name="T12" fmla="*/ 336 h 336"/>
            </a:gdLst>
            <a:ahLst/>
            <a:cxnLst>
              <a:cxn ang="T6">
                <a:pos x="T0" y="T1"/>
              </a:cxn>
              <a:cxn ang="T7">
                <a:pos x="T2" y="T3"/>
              </a:cxn>
              <a:cxn ang="T8">
                <a:pos x="T4" y="T5"/>
              </a:cxn>
            </a:cxnLst>
            <a:rect l="T9" t="T10" r="T11" b="T12"/>
            <a:pathLst>
              <a:path w="256" h="336">
                <a:moveTo>
                  <a:pt x="0" y="0"/>
                </a:moveTo>
                <a:cubicBezTo>
                  <a:pt x="112" y="44"/>
                  <a:pt x="224" y="88"/>
                  <a:pt x="240" y="144"/>
                </a:cubicBezTo>
                <a:cubicBezTo>
                  <a:pt x="256" y="200"/>
                  <a:pt x="176" y="268"/>
                  <a:pt x="96" y="336"/>
                </a:cubicBezTo>
              </a:path>
            </a:pathLst>
          </a:custGeom>
          <a:noFill/>
          <a:ln w="19050">
            <a:solidFill>
              <a:srgbClr val="FF0906"/>
            </a:solidFill>
            <a:bevel/>
            <a:tailEnd type="arrow" w="med" len="med"/>
          </a:ln>
        </p:spPr>
        <p:txBody>
          <a:bodyPr wrap="none"/>
          <a:lstStyle/>
          <a:p>
            <a:endParaRPr lang="zh-CN" altLang="en-US"/>
          </a:p>
        </p:txBody>
      </p:sp>
      <p:sp>
        <p:nvSpPr>
          <p:cNvPr id="43015" name="Text Box 15"/>
          <p:cNvSpPr txBox="1">
            <a:spLocks noChangeArrowheads="1"/>
          </p:cNvSpPr>
          <p:nvPr/>
        </p:nvSpPr>
        <p:spPr bwMode="auto">
          <a:xfrm>
            <a:off x="5508625" y="3789363"/>
            <a:ext cx="3240088" cy="708025"/>
          </a:xfrm>
          <a:prstGeom prst="rect">
            <a:avLst/>
          </a:prstGeom>
          <a:noFill/>
          <a:ln w="9525">
            <a:noFill/>
            <a:miter lim="800000"/>
          </a:ln>
        </p:spPr>
        <p:txBody>
          <a:bodyPr>
            <a:spAutoFit/>
          </a:bodyPr>
          <a:lstStyle/>
          <a:p>
            <a:pPr>
              <a:defRPr/>
            </a:pPr>
            <a:r>
              <a:rPr lang="zh-CN" altLang="en-US" sz="2000" dirty="0">
                <a:solidFill>
                  <a:srgbClr val="FF0906"/>
                </a:solidFill>
                <a:latin typeface="+mn-lt"/>
                <a:ea typeface="楷体" panose="02010609060101010101" pitchFamily="49" charset="-122"/>
              </a:rPr>
              <a:t>假设</a:t>
            </a:r>
            <a:r>
              <a:rPr lang="en-US" altLang="zh-CN" sz="2000" dirty="0">
                <a:solidFill>
                  <a:srgbClr val="FF0906"/>
                </a:solidFill>
                <a:latin typeface="+mn-lt"/>
                <a:ea typeface="楷体" panose="02010609060101010101" pitchFamily="49" charset="-122"/>
              </a:rPr>
              <a:t>terms</a:t>
            </a:r>
            <a:r>
              <a:rPr lang="zh-CN" altLang="en-US" sz="2000" dirty="0">
                <a:solidFill>
                  <a:srgbClr val="FF0906"/>
                </a:solidFill>
                <a:latin typeface="+mn-lt"/>
                <a:ea typeface="楷体" panose="02010609060101010101" pitchFamily="49" charset="-122"/>
              </a:rPr>
              <a:t>服从多项式分布且相互独立</a:t>
            </a:r>
            <a:endParaRPr lang="en-US" altLang="zh-CN" sz="2000" dirty="0">
              <a:solidFill>
                <a:srgbClr val="FF0906"/>
              </a:solidFill>
              <a:latin typeface="+mn-lt"/>
              <a:ea typeface="楷体" panose="02010609060101010101" pitchFamily="49" charset="-122"/>
            </a:endParaRPr>
          </a:p>
        </p:txBody>
      </p:sp>
      <p:sp>
        <p:nvSpPr>
          <p:cNvPr id="43016" name="Freeform 17"/>
          <p:cNvSpPr/>
          <p:nvPr/>
        </p:nvSpPr>
        <p:spPr bwMode="auto">
          <a:xfrm>
            <a:off x="6156325" y="4365625"/>
            <a:ext cx="1462088" cy="642938"/>
          </a:xfrm>
          <a:custGeom>
            <a:avLst/>
            <a:gdLst>
              <a:gd name="T0" fmla="*/ 0 w 256"/>
              <a:gd name="T1" fmla="*/ 0 h 336"/>
              <a:gd name="T2" fmla="*/ 2147483647 w 256"/>
              <a:gd name="T3" fmla="*/ 2147483647 h 336"/>
              <a:gd name="T4" fmla="*/ 2147483647 w 256"/>
              <a:gd name="T5" fmla="*/ 2147483647 h 336"/>
              <a:gd name="T6" fmla="*/ 0 60000 65536"/>
              <a:gd name="T7" fmla="*/ 0 60000 65536"/>
              <a:gd name="T8" fmla="*/ 0 60000 65536"/>
              <a:gd name="T9" fmla="*/ 0 w 256"/>
              <a:gd name="T10" fmla="*/ 0 h 336"/>
              <a:gd name="T11" fmla="*/ 256 w 256"/>
              <a:gd name="T12" fmla="*/ 336 h 336"/>
            </a:gdLst>
            <a:ahLst/>
            <a:cxnLst>
              <a:cxn ang="T6">
                <a:pos x="T0" y="T1"/>
              </a:cxn>
              <a:cxn ang="T7">
                <a:pos x="T2" y="T3"/>
              </a:cxn>
              <a:cxn ang="T8">
                <a:pos x="T4" y="T5"/>
              </a:cxn>
            </a:cxnLst>
            <a:rect l="T9" t="T10" r="T11" b="T12"/>
            <a:pathLst>
              <a:path w="256" h="336">
                <a:moveTo>
                  <a:pt x="0" y="0"/>
                </a:moveTo>
                <a:cubicBezTo>
                  <a:pt x="112" y="44"/>
                  <a:pt x="224" y="88"/>
                  <a:pt x="240" y="144"/>
                </a:cubicBezTo>
                <a:cubicBezTo>
                  <a:pt x="256" y="200"/>
                  <a:pt x="176" y="268"/>
                  <a:pt x="96" y="336"/>
                </a:cubicBezTo>
              </a:path>
            </a:pathLst>
          </a:custGeom>
          <a:noFill/>
          <a:ln w="19050">
            <a:solidFill>
              <a:srgbClr val="FF0906"/>
            </a:solidFill>
            <a:bevel/>
            <a:tailEnd type="arrow" w="med" len="med"/>
          </a:ln>
        </p:spPr>
        <p:txBody>
          <a:bodyPr wrap="none"/>
          <a:lstStyle/>
          <a:p>
            <a:endParaRPr lang="zh-CN" altLang="en-US"/>
          </a:p>
        </p:txBody>
      </p:sp>
      <p:sp>
        <p:nvSpPr>
          <p:cNvPr id="43017" name="Text Box 18"/>
          <p:cNvSpPr txBox="1">
            <a:spLocks noChangeArrowheads="1"/>
          </p:cNvSpPr>
          <p:nvPr/>
        </p:nvSpPr>
        <p:spPr bwMode="auto">
          <a:xfrm>
            <a:off x="5443538" y="2408238"/>
            <a:ext cx="3519487" cy="400050"/>
          </a:xfrm>
          <a:prstGeom prst="rect">
            <a:avLst/>
          </a:prstGeom>
          <a:noFill/>
          <a:ln w="9525">
            <a:noFill/>
            <a:miter lim="800000"/>
          </a:ln>
        </p:spPr>
        <p:txBody>
          <a:bodyPr wrap="none">
            <a:spAutoFit/>
          </a:bodyPr>
          <a:lstStyle/>
          <a:p>
            <a:r>
              <a:rPr lang="zh-CN" altLang="en-US" sz="2000">
                <a:solidFill>
                  <a:srgbClr val="FF0906"/>
                </a:solidFill>
                <a:latin typeface="楷体" panose="02010609060101010101" pitchFamily="49" charset="-122"/>
                <a:ea typeface="楷体" panose="02010609060101010101" pitchFamily="49" charset="-122"/>
              </a:rPr>
              <a:t>假设每个文档只属于一个类别</a:t>
            </a:r>
            <a:endParaRPr lang="en-US" altLang="zh-CN" sz="2000">
              <a:solidFill>
                <a:srgbClr val="FF0906"/>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7"/>
                                        </p:tgtEl>
                                        <p:attrNameLst>
                                          <p:attrName>style.visibility</p:attrName>
                                        </p:attrNameLst>
                                      </p:cBhvr>
                                      <p:to>
                                        <p:strVal val="visible"/>
                                      </p:to>
                                    </p:set>
                                    <p:anim calcmode="lin" valueType="num">
                                      <p:cBhvr additive="base">
                                        <p:cTn id="7" dur="500" fill="hold"/>
                                        <p:tgtEl>
                                          <p:spTgt spid="43017"/>
                                        </p:tgtEl>
                                        <p:attrNameLst>
                                          <p:attrName>ppt_x</p:attrName>
                                        </p:attrNameLst>
                                      </p:cBhvr>
                                      <p:tavLst>
                                        <p:tav tm="0">
                                          <p:val>
                                            <p:strVal val="#ppt_x"/>
                                          </p:val>
                                        </p:tav>
                                        <p:tav tm="100000">
                                          <p:val>
                                            <p:strVal val="#ppt_x"/>
                                          </p:val>
                                        </p:tav>
                                      </p:tavLst>
                                    </p:anim>
                                    <p:anim calcmode="lin" valueType="num">
                                      <p:cBhvr additive="base">
                                        <p:cTn id="8" dur="500" fill="hold"/>
                                        <p:tgtEl>
                                          <p:spTgt spid="430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014"/>
                                        </p:tgtEl>
                                        <p:attrNameLst>
                                          <p:attrName>style.visibility</p:attrName>
                                        </p:attrNameLst>
                                      </p:cBhvr>
                                      <p:to>
                                        <p:strVal val="visible"/>
                                      </p:to>
                                    </p:set>
                                    <p:anim calcmode="lin" valueType="num">
                                      <p:cBhvr additive="base">
                                        <p:cTn id="13" dur="500" fill="hold"/>
                                        <p:tgtEl>
                                          <p:spTgt spid="43014"/>
                                        </p:tgtEl>
                                        <p:attrNameLst>
                                          <p:attrName>ppt_x</p:attrName>
                                        </p:attrNameLst>
                                      </p:cBhvr>
                                      <p:tavLst>
                                        <p:tav tm="0">
                                          <p:val>
                                            <p:strVal val="#ppt_x"/>
                                          </p:val>
                                        </p:tav>
                                        <p:tav tm="100000">
                                          <p:val>
                                            <p:strVal val="#ppt_x"/>
                                          </p:val>
                                        </p:tav>
                                      </p:tavLst>
                                    </p:anim>
                                    <p:anim calcmode="lin" valueType="num">
                                      <p:cBhvr additive="base">
                                        <p:cTn id="14" dur="500" fill="hold"/>
                                        <p:tgtEl>
                                          <p:spTgt spid="4301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3013"/>
                                        </p:tgtEl>
                                        <p:attrNameLst>
                                          <p:attrName>style.visibility</p:attrName>
                                        </p:attrNameLst>
                                      </p:cBhvr>
                                      <p:to>
                                        <p:strVal val="visible"/>
                                      </p:to>
                                    </p:set>
                                    <p:anim calcmode="lin" valueType="num">
                                      <p:cBhvr additive="base">
                                        <p:cTn id="17" dur="500" fill="hold"/>
                                        <p:tgtEl>
                                          <p:spTgt spid="43013"/>
                                        </p:tgtEl>
                                        <p:attrNameLst>
                                          <p:attrName>ppt_x</p:attrName>
                                        </p:attrNameLst>
                                      </p:cBhvr>
                                      <p:tavLst>
                                        <p:tav tm="0">
                                          <p:val>
                                            <p:strVal val="#ppt_x"/>
                                          </p:val>
                                        </p:tav>
                                        <p:tav tm="100000">
                                          <p:val>
                                            <p:strVal val="#ppt_x"/>
                                          </p:val>
                                        </p:tav>
                                      </p:tavLst>
                                    </p:anim>
                                    <p:anim calcmode="lin" valueType="num">
                                      <p:cBhvr additive="base">
                                        <p:cTn id="18" dur="500" fill="hold"/>
                                        <p:tgtEl>
                                          <p:spTgt spid="430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3016"/>
                                        </p:tgtEl>
                                        <p:attrNameLst>
                                          <p:attrName>style.visibility</p:attrName>
                                        </p:attrNameLst>
                                      </p:cBhvr>
                                      <p:to>
                                        <p:strVal val="visible"/>
                                      </p:to>
                                    </p:set>
                                    <p:anim calcmode="lin" valueType="num">
                                      <p:cBhvr additive="base">
                                        <p:cTn id="23" dur="500" fill="hold"/>
                                        <p:tgtEl>
                                          <p:spTgt spid="43016"/>
                                        </p:tgtEl>
                                        <p:attrNameLst>
                                          <p:attrName>ppt_x</p:attrName>
                                        </p:attrNameLst>
                                      </p:cBhvr>
                                      <p:tavLst>
                                        <p:tav tm="0">
                                          <p:val>
                                            <p:strVal val="#ppt_x"/>
                                          </p:val>
                                        </p:tav>
                                        <p:tav tm="100000">
                                          <p:val>
                                            <p:strVal val="#ppt_x"/>
                                          </p:val>
                                        </p:tav>
                                      </p:tavLst>
                                    </p:anim>
                                    <p:anim calcmode="lin" valueType="num">
                                      <p:cBhvr additive="base">
                                        <p:cTn id="24" dur="500" fill="hold"/>
                                        <p:tgtEl>
                                          <p:spTgt spid="4301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3015"/>
                                        </p:tgtEl>
                                        <p:attrNameLst>
                                          <p:attrName>style.visibility</p:attrName>
                                        </p:attrNameLst>
                                      </p:cBhvr>
                                      <p:to>
                                        <p:strVal val="visible"/>
                                      </p:to>
                                    </p:set>
                                    <p:anim calcmode="lin" valueType="num">
                                      <p:cBhvr additive="base">
                                        <p:cTn id="29" dur="500" fill="hold"/>
                                        <p:tgtEl>
                                          <p:spTgt spid="43015"/>
                                        </p:tgtEl>
                                        <p:attrNameLst>
                                          <p:attrName>ppt_x</p:attrName>
                                        </p:attrNameLst>
                                      </p:cBhvr>
                                      <p:tavLst>
                                        <p:tav tm="0">
                                          <p:val>
                                            <p:strVal val="#ppt_x"/>
                                          </p:val>
                                        </p:tav>
                                        <p:tav tm="100000">
                                          <p:val>
                                            <p:strVal val="#ppt_x"/>
                                          </p:val>
                                        </p:tav>
                                      </p:tavLst>
                                    </p:anim>
                                    <p:anim calcmode="lin" valueType="num">
                                      <p:cBhvr additive="base">
                                        <p:cTn id="30" dur="500" fill="hold"/>
                                        <p:tgtEl>
                                          <p:spTgt spid="430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autoUpdateAnimBg="0"/>
      <p:bldP spid="43014" grpId="0" animBg="1"/>
      <p:bldP spid="43015" grpId="0" autoUpdateAnimBg="0"/>
      <p:bldP spid="43016" grpId="0" animBg="1"/>
      <p:bldP spid="43017"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0" y="0"/>
            <a:ext cx="9144000" cy="693738"/>
          </a:xfrm>
          <a:prstGeom prst="rect">
            <a:avLst/>
          </a:prstGeom>
          <a:gradFill rotWithShape="1">
            <a:gsLst>
              <a:gs pos="0">
                <a:srgbClr val="0000FF"/>
              </a:gs>
              <a:gs pos="100000">
                <a:schemeClr val="tx1"/>
              </a:gs>
            </a:gsLst>
            <a:lin ang="2700000" scaled="1"/>
          </a:gradFill>
          <a:ln w="9525">
            <a:noFill/>
            <a:miter lim="800000"/>
          </a:ln>
        </p:spPr>
        <p:txBody>
          <a:bodyPr anchor="ctr" anchorCtr="1"/>
          <a:lstStyle/>
          <a:p>
            <a:pPr algn="ctr">
              <a:buFontTx/>
              <a:buNone/>
              <a:defRPr/>
            </a:pPr>
            <a:r>
              <a:rPr lang="zh-CN" altLang="en-US" sz="3600" kern="0">
                <a:solidFill>
                  <a:schemeClr val="bg1"/>
                </a:solidFill>
                <a:latin typeface="+mn-lt"/>
                <a:ea typeface="楷体" panose="02010609060101010101" pitchFamily="49" charset="-122"/>
                <a:cs typeface="+mj-cs"/>
              </a:rPr>
              <a:t>朴素贝叶斯分类器</a:t>
            </a:r>
            <a:endParaRPr lang="en-US" altLang="zh-CN" sz="3600" kern="0" dirty="0">
              <a:solidFill>
                <a:schemeClr val="bg1"/>
              </a:solidFill>
              <a:latin typeface="+mn-lt"/>
              <a:ea typeface="楷体" panose="02010609060101010101" pitchFamily="49" charset="-122"/>
              <a:cs typeface="+mj-cs"/>
            </a:endParaRPr>
          </a:p>
        </p:txBody>
      </p:sp>
      <p:sp>
        <p:nvSpPr>
          <p:cNvPr id="3" name="Rectangle 3"/>
          <p:cNvSpPr txBox="1">
            <a:spLocks noChangeArrowheads="1"/>
          </p:cNvSpPr>
          <p:nvPr/>
        </p:nvSpPr>
        <p:spPr bwMode="auto">
          <a:xfrm>
            <a:off x="457200" y="1125538"/>
            <a:ext cx="8229600" cy="5000625"/>
          </a:xfrm>
          <a:prstGeom prst="rect">
            <a:avLst/>
          </a:prstGeom>
          <a:noFill/>
          <a:ln w="9525">
            <a:noFill/>
            <a:miter lim="800000"/>
          </a:ln>
        </p:spPr>
        <p:txBody>
          <a:bodyPr/>
          <a:lstStyle/>
          <a:p>
            <a:pPr marL="342900" indent="-342900">
              <a:lnSpc>
                <a:spcPct val="90000"/>
              </a:lnSpc>
              <a:spcBef>
                <a:spcPct val="20000"/>
              </a:spcBef>
              <a:buFontTx/>
              <a:buChar char="•"/>
              <a:defRPr/>
            </a:pPr>
            <a:r>
              <a:rPr lang="zh-CN" altLang="en-US" sz="2800" kern="0" dirty="0">
                <a:latin typeface="+mn-lt"/>
                <a:ea typeface="楷体" panose="02010609060101010101" pitchFamily="49" charset="-122"/>
              </a:rPr>
              <a:t>P(c</a:t>
            </a:r>
            <a:r>
              <a:rPr lang="zh-CN" altLang="en-US" sz="2800" kern="0" baseline="-25000" dirty="0">
                <a:latin typeface="+mn-lt"/>
                <a:ea typeface="楷体" panose="02010609060101010101" pitchFamily="49" charset="-122"/>
              </a:rPr>
              <a:t>j</a:t>
            </a:r>
            <a:r>
              <a:rPr lang="zh-CN" altLang="en-US" sz="2800" kern="0" dirty="0">
                <a:latin typeface="+mn-lt"/>
                <a:ea typeface="楷体" panose="02010609060101010101" pitchFamily="49" charset="-122"/>
              </a:rPr>
              <a:t>)</a:t>
            </a:r>
            <a:endParaRPr lang="zh-CN" altLang="en-US" sz="2800" kern="0" dirty="0">
              <a:latin typeface="+mn-lt"/>
              <a:ea typeface="楷体" panose="02010609060101010101" pitchFamily="49" charset="-122"/>
            </a:endParaRPr>
          </a:p>
          <a:p>
            <a:pPr marL="742950" lvl="1" indent="-285750">
              <a:lnSpc>
                <a:spcPct val="90000"/>
              </a:lnSpc>
              <a:spcBef>
                <a:spcPct val="20000"/>
              </a:spcBef>
              <a:buFontTx/>
              <a:buChar char="–"/>
              <a:defRPr/>
            </a:pPr>
            <a:r>
              <a:rPr lang="zh-CN" altLang="en-US" sz="2500" kern="0" dirty="0">
                <a:latin typeface="+mn-lt"/>
                <a:ea typeface="楷体" panose="02010609060101010101" pitchFamily="49" charset="-122"/>
              </a:rPr>
              <a:t>可以根据训练语料中类别频率进行估计</a:t>
            </a:r>
            <a:endParaRPr lang="zh-CN" altLang="en-US" sz="2500" kern="0" dirty="0">
              <a:latin typeface="+mn-lt"/>
              <a:ea typeface="楷体" panose="02010609060101010101" pitchFamily="49" charset="-122"/>
            </a:endParaRPr>
          </a:p>
          <a:p>
            <a:pPr marL="342900" indent="-342900">
              <a:lnSpc>
                <a:spcPct val="90000"/>
              </a:lnSpc>
              <a:spcBef>
                <a:spcPct val="20000"/>
              </a:spcBef>
              <a:buFontTx/>
              <a:buChar char="•"/>
              <a:defRPr/>
            </a:pPr>
            <a:r>
              <a:rPr lang="zh-CN" altLang="en-US" sz="2800" kern="0" dirty="0">
                <a:latin typeface="+mn-lt"/>
                <a:ea typeface="楷体" panose="02010609060101010101" pitchFamily="49" charset="-122"/>
              </a:rPr>
              <a:t>P(</a:t>
            </a:r>
            <a:r>
              <a:rPr lang="en-US" altLang="zh-CN" sz="2800" kern="0" dirty="0">
                <a:latin typeface="+mn-lt"/>
                <a:ea typeface="楷体" panose="02010609060101010101" pitchFamily="49" charset="-122"/>
              </a:rPr>
              <a:t>t</a:t>
            </a:r>
            <a:r>
              <a:rPr lang="en-US" altLang="zh-CN" sz="2800" kern="0" baseline="-25000" dirty="0">
                <a:latin typeface="+mn-lt"/>
                <a:ea typeface="楷体" panose="02010609060101010101" pitchFamily="49" charset="-122"/>
              </a:rPr>
              <a:t>1</a:t>
            </a:r>
            <a:r>
              <a:rPr lang="zh-CN" altLang="en-US" sz="2800" kern="0" dirty="0">
                <a:latin typeface="+mn-lt"/>
                <a:ea typeface="楷体" panose="02010609060101010101" pitchFamily="49" charset="-122"/>
              </a:rPr>
              <a:t>, </a:t>
            </a:r>
            <a:r>
              <a:rPr lang="en-US" altLang="zh-CN" sz="2800" kern="0" dirty="0">
                <a:latin typeface="+mn-lt"/>
                <a:ea typeface="楷体" panose="02010609060101010101" pitchFamily="49" charset="-122"/>
              </a:rPr>
              <a:t>t</a:t>
            </a:r>
            <a:r>
              <a:rPr lang="en-US" altLang="zh-CN" sz="2800" kern="0" baseline="-25000" dirty="0">
                <a:latin typeface="+mn-lt"/>
                <a:ea typeface="楷体" panose="02010609060101010101" pitchFamily="49" charset="-122"/>
              </a:rPr>
              <a:t>2</a:t>
            </a:r>
            <a:r>
              <a:rPr lang="zh-CN" altLang="en-US" sz="2800" kern="0" dirty="0">
                <a:latin typeface="+mn-lt"/>
                <a:ea typeface="楷体" panose="02010609060101010101" pitchFamily="49" charset="-122"/>
              </a:rPr>
              <a:t>, …, </a:t>
            </a:r>
            <a:r>
              <a:rPr lang="en-US" altLang="zh-CN" sz="2800" kern="0" dirty="0" err="1">
                <a:latin typeface="+mn-lt"/>
                <a:ea typeface="楷体" panose="02010609060101010101" pitchFamily="49" charset="-122"/>
              </a:rPr>
              <a:t>t</a:t>
            </a:r>
            <a:r>
              <a:rPr lang="en-US" altLang="zh-CN" sz="2800" kern="0" baseline="-25000" dirty="0" err="1">
                <a:latin typeface="+mn-lt"/>
                <a:ea typeface="楷体" panose="02010609060101010101" pitchFamily="49" charset="-122"/>
              </a:rPr>
              <a:t>n</a:t>
            </a:r>
            <a:r>
              <a:rPr lang="zh-CN" altLang="en-US" sz="2800" kern="0" dirty="0">
                <a:latin typeface="+mn-lt"/>
                <a:ea typeface="楷体" panose="02010609060101010101" pitchFamily="49" charset="-122"/>
              </a:rPr>
              <a:t>|c</a:t>
            </a:r>
            <a:r>
              <a:rPr lang="zh-CN" altLang="en-US" sz="2800" kern="0" baseline="-25000" dirty="0">
                <a:latin typeface="+mn-lt"/>
                <a:ea typeface="楷体" panose="02010609060101010101" pitchFamily="49" charset="-122"/>
              </a:rPr>
              <a:t>j</a:t>
            </a:r>
            <a:r>
              <a:rPr lang="zh-CN" altLang="en-US" sz="2800" kern="0" dirty="0">
                <a:latin typeface="+mn-lt"/>
                <a:ea typeface="楷体" panose="02010609060101010101" pitchFamily="49" charset="-122"/>
              </a:rPr>
              <a:t>) </a:t>
            </a:r>
            <a:endParaRPr lang="zh-CN" altLang="en-US" sz="2800" kern="0" dirty="0">
              <a:latin typeface="+mn-lt"/>
              <a:ea typeface="楷体" panose="02010609060101010101" pitchFamily="49" charset="-122"/>
            </a:endParaRPr>
          </a:p>
          <a:p>
            <a:pPr marL="742950" lvl="1" indent="-285750">
              <a:lnSpc>
                <a:spcPct val="90000"/>
              </a:lnSpc>
              <a:spcBef>
                <a:spcPct val="20000"/>
              </a:spcBef>
              <a:buFontTx/>
              <a:buChar char="–"/>
              <a:defRPr/>
            </a:pPr>
            <a:r>
              <a:rPr lang="zh-CN" altLang="en-US" sz="2500" kern="0" dirty="0">
                <a:latin typeface="+mn-lt"/>
                <a:ea typeface="楷体" panose="02010609060101010101" pitchFamily="49" charset="-122"/>
              </a:rPr>
              <a:t>参数规模：O(|</a:t>
            </a:r>
            <a:r>
              <a:rPr lang="en-US" altLang="zh-CN" sz="2500" kern="0" dirty="0">
                <a:latin typeface="+mn-lt"/>
                <a:ea typeface="楷体" panose="02010609060101010101" pitchFamily="49" charset="-122"/>
              </a:rPr>
              <a:t>T</a:t>
            </a:r>
            <a:r>
              <a:rPr lang="zh-CN" altLang="en-US" sz="2500" kern="0" dirty="0">
                <a:latin typeface="+mn-lt"/>
                <a:ea typeface="楷体" panose="02010609060101010101" pitchFamily="49" charset="-122"/>
              </a:rPr>
              <a:t>|</a:t>
            </a:r>
            <a:r>
              <a:rPr lang="zh-CN" altLang="en-US" sz="2500" kern="0" baseline="30000" dirty="0">
                <a:latin typeface="+mn-lt"/>
                <a:ea typeface="楷体" panose="02010609060101010101" pitchFamily="49" charset="-122"/>
              </a:rPr>
              <a:t>n</a:t>
            </a:r>
            <a:r>
              <a:rPr lang="zh-CN" altLang="en-US" sz="2500" kern="0" dirty="0">
                <a:latin typeface="+mn-lt"/>
                <a:ea typeface="楷体" panose="02010609060101010101" pitchFamily="49" charset="-122"/>
              </a:rPr>
              <a:t>•|C|)</a:t>
            </a:r>
            <a:endParaRPr lang="zh-CN" altLang="en-US" sz="2500" kern="0" dirty="0">
              <a:latin typeface="+mn-lt"/>
              <a:ea typeface="楷体" panose="02010609060101010101" pitchFamily="49" charset="-122"/>
            </a:endParaRPr>
          </a:p>
          <a:p>
            <a:pPr marL="742950" lvl="1" indent="-285750">
              <a:lnSpc>
                <a:spcPct val="90000"/>
              </a:lnSpc>
              <a:spcBef>
                <a:spcPct val="20000"/>
              </a:spcBef>
              <a:buFontTx/>
              <a:buChar char="–"/>
              <a:defRPr/>
            </a:pPr>
            <a:r>
              <a:rPr lang="zh-CN" altLang="en-US" sz="2500" kern="0" dirty="0">
                <a:latin typeface="+mn-lt"/>
                <a:ea typeface="楷体" panose="02010609060101010101" pitchFamily="49" charset="-122"/>
              </a:rPr>
              <a:t>依赖于规模巨大的训练数据，才可能对其进行有效估计</a:t>
            </a:r>
            <a:endParaRPr lang="zh-CN" altLang="en-US" sz="2500" kern="0" dirty="0">
              <a:latin typeface="+mn-lt"/>
              <a:ea typeface="楷体" panose="02010609060101010101" pitchFamily="49" charset="-122"/>
            </a:endParaRPr>
          </a:p>
          <a:p>
            <a:pPr marL="342900" indent="-342900">
              <a:lnSpc>
                <a:spcPct val="90000"/>
              </a:lnSpc>
              <a:spcBef>
                <a:spcPct val="20000"/>
              </a:spcBef>
              <a:buFontTx/>
              <a:buChar char="•"/>
              <a:defRPr/>
            </a:pPr>
            <a:r>
              <a:rPr lang="zh-CN" altLang="en-US" sz="2800" kern="0" dirty="0">
                <a:latin typeface="+mn-lt"/>
                <a:ea typeface="楷体" panose="02010609060101010101" pitchFamily="49" charset="-122"/>
              </a:rPr>
              <a:t>根据</a:t>
            </a:r>
            <a:r>
              <a:rPr lang="zh-CN" altLang="en-US" sz="2800" kern="0" dirty="0">
                <a:solidFill>
                  <a:srgbClr val="0000FF"/>
                </a:solidFill>
                <a:latin typeface="+mn-lt"/>
                <a:ea typeface="楷体" panose="02010609060101010101" pitchFamily="49" charset="-122"/>
              </a:rPr>
              <a:t>朴素贝叶斯假设：</a:t>
            </a:r>
            <a:endParaRPr lang="zh-CN" altLang="en-US" sz="2800" kern="0" dirty="0">
              <a:latin typeface="+mn-lt"/>
              <a:ea typeface="楷体" panose="02010609060101010101" pitchFamily="49" charset="-122"/>
            </a:endParaRPr>
          </a:p>
          <a:p>
            <a:pPr marL="742950" lvl="1" indent="-285750">
              <a:lnSpc>
                <a:spcPct val="90000"/>
              </a:lnSpc>
              <a:spcBef>
                <a:spcPct val="20000"/>
              </a:spcBef>
              <a:buFontTx/>
              <a:buChar char="–"/>
              <a:defRPr/>
            </a:pPr>
            <a:r>
              <a:rPr lang="zh-CN" altLang="en-US" sz="2500" kern="0" dirty="0">
                <a:latin typeface="+mn-lt"/>
                <a:ea typeface="楷体" panose="02010609060101010101" pitchFamily="49" charset="-122"/>
              </a:rPr>
              <a:t>假设</a:t>
            </a:r>
            <a:r>
              <a:rPr lang="zh-CN" altLang="en-US" sz="2400" kern="0" dirty="0">
                <a:latin typeface="+mn-lt"/>
                <a:ea typeface="楷体" panose="02010609060101010101" pitchFamily="49" charset="-122"/>
              </a:rPr>
              <a:t>P(</a:t>
            </a:r>
            <a:r>
              <a:rPr lang="en-US" altLang="zh-CN" sz="2400" kern="0" dirty="0">
                <a:latin typeface="+mn-lt"/>
                <a:ea typeface="楷体" panose="02010609060101010101" pitchFamily="49" charset="-122"/>
              </a:rPr>
              <a:t>t</a:t>
            </a:r>
            <a:r>
              <a:rPr lang="en-US" altLang="zh-CN" sz="2400" kern="0" baseline="-25000" dirty="0">
                <a:latin typeface="+mn-lt"/>
                <a:ea typeface="楷体" panose="02010609060101010101" pitchFamily="49" charset="-122"/>
              </a:rPr>
              <a:t>1</a:t>
            </a:r>
            <a:r>
              <a:rPr lang="zh-CN" altLang="en-US" sz="2400" kern="0" dirty="0">
                <a:latin typeface="+mn-lt"/>
                <a:ea typeface="楷体" panose="02010609060101010101" pitchFamily="49" charset="-122"/>
              </a:rPr>
              <a:t>, </a:t>
            </a:r>
            <a:r>
              <a:rPr lang="en-US" altLang="zh-CN" sz="2400" kern="0" dirty="0">
                <a:latin typeface="+mn-lt"/>
                <a:ea typeface="楷体" panose="02010609060101010101" pitchFamily="49" charset="-122"/>
              </a:rPr>
              <a:t>t</a:t>
            </a:r>
            <a:r>
              <a:rPr lang="en-US" altLang="zh-CN" sz="2400" kern="0" baseline="-25000" dirty="0">
                <a:latin typeface="+mn-lt"/>
                <a:ea typeface="楷体" panose="02010609060101010101" pitchFamily="49" charset="-122"/>
              </a:rPr>
              <a:t>2</a:t>
            </a:r>
            <a:r>
              <a:rPr lang="zh-CN" altLang="en-US" sz="2400" kern="0" dirty="0">
                <a:latin typeface="+mn-lt"/>
                <a:ea typeface="楷体" panose="02010609060101010101" pitchFamily="49" charset="-122"/>
              </a:rPr>
              <a:t>, …, </a:t>
            </a:r>
            <a:r>
              <a:rPr lang="en-US" altLang="zh-CN" sz="2400" kern="0" dirty="0" err="1">
                <a:latin typeface="+mn-lt"/>
                <a:ea typeface="楷体" panose="02010609060101010101" pitchFamily="49" charset="-122"/>
              </a:rPr>
              <a:t>t</a:t>
            </a:r>
            <a:r>
              <a:rPr lang="en-US" altLang="zh-CN" sz="2400" kern="0" baseline="-25000" dirty="0" err="1">
                <a:latin typeface="+mn-lt"/>
                <a:ea typeface="楷体" panose="02010609060101010101" pitchFamily="49" charset="-122"/>
              </a:rPr>
              <a:t>n</a:t>
            </a:r>
            <a:r>
              <a:rPr lang="zh-CN" altLang="en-US" sz="2400" kern="0" dirty="0">
                <a:latin typeface="+mn-lt"/>
                <a:ea typeface="楷体" panose="02010609060101010101" pitchFamily="49" charset="-122"/>
              </a:rPr>
              <a:t>|c</a:t>
            </a:r>
            <a:r>
              <a:rPr lang="zh-CN" altLang="en-US" sz="2400" kern="0" baseline="-25000" dirty="0">
                <a:latin typeface="+mn-lt"/>
                <a:ea typeface="楷体" panose="02010609060101010101" pitchFamily="49" charset="-122"/>
              </a:rPr>
              <a:t>j</a:t>
            </a:r>
            <a:r>
              <a:rPr lang="zh-CN" altLang="en-US" sz="2400" kern="0" dirty="0">
                <a:latin typeface="+mn-lt"/>
                <a:ea typeface="楷体" panose="02010609060101010101" pitchFamily="49" charset="-122"/>
              </a:rPr>
              <a:t>) </a:t>
            </a:r>
            <a:r>
              <a:rPr lang="en-US" altLang="zh-CN" sz="2400" kern="0" dirty="0">
                <a:latin typeface="+mn-lt"/>
                <a:ea typeface="楷体" panose="02010609060101010101" pitchFamily="49" charset="-122"/>
              </a:rPr>
              <a:t>= ∏</a:t>
            </a:r>
            <a:r>
              <a:rPr lang="en-US" altLang="zh-CN" sz="2400" kern="0" baseline="-25000" dirty="0" err="1">
                <a:latin typeface="+mn-lt"/>
                <a:ea typeface="楷体" panose="02010609060101010101" pitchFamily="49" charset="-122"/>
              </a:rPr>
              <a:t>i</a:t>
            </a:r>
            <a:r>
              <a:rPr lang="en-US" altLang="zh-CN" sz="2400" kern="0" baseline="-25000" dirty="0">
                <a:latin typeface="+mn-lt"/>
                <a:ea typeface="楷体" panose="02010609060101010101" pitchFamily="49" charset="-122"/>
              </a:rPr>
              <a:t>=1,…n</a:t>
            </a:r>
            <a:r>
              <a:rPr lang="zh-CN" altLang="en-US" sz="2500" kern="0" dirty="0">
                <a:latin typeface="+mn-lt"/>
                <a:ea typeface="楷体" panose="02010609060101010101" pitchFamily="49" charset="-122"/>
              </a:rPr>
              <a:t> P(</a:t>
            </a:r>
            <a:r>
              <a:rPr lang="en-US" altLang="zh-CN" sz="2500" kern="0" dirty="0">
                <a:latin typeface="+mn-lt"/>
                <a:ea typeface="楷体" panose="02010609060101010101" pitchFamily="49" charset="-122"/>
              </a:rPr>
              <a:t>t</a:t>
            </a:r>
            <a:r>
              <a:rPr lang="zh-CN" altLang="en-US" sz="2500" kern="0" baseline="-25000" dirty="0">
                <a:latin typeface="+mn-lt"/>
                <a:ea typeface="楷体" panose="02010609060101010101" pitchFamily="49" charset="-122"/>
              </a:rPr>
              <a:t>i</a:t>
            </a:r>
            <a:r>
              <a:rPr lang="zh-CN" altLang="en-US" sz="2500" kern="0" dirty="0">
                <a:latin typeface="+mn-lt"/>
                <a:ea typeface="楷体" panose="02010609060101010101" pitchFamily="49" charset="-122"/>
              </a:rPr>
              <a:t>|c</a:t>
            </a:r>
            <a:r>
              <a:rPr lang="zh-CN" altLang="en-US" sz="2500" kern="0" baseline="-25000" dirty="0">
                <a:latin typeface="+mn-lt"/>
                <a:ea typeface="楷体" panose="02010609060101010101" pitchFamily="49" charset="-122"/>
              </a:rPr>
              <a:t>j</a:t>
            </a:r>
            <a:r>
              <a:rPr lang="zh-CN" altLang="en-US" sz="2500" kern="0" dirty="0">
                <a:latin typeface="+mn-lt"/>
                <a:ea typeface="楷体" panose="02010609060101010101" pitchFamily="49" charset="-122"/>
              </a:rPr>
              <a:t>)</a:t>
            </a:r>
            <a:endParaRPr lang="en-US" altLang="zh-CN" sz="2500" kern="0" dirty="0">
              <a:latin typeface="+mn-lt"/>
              <a:ea typeface="楷体" panose="02010609060101010101" pitchFamily="49" charset="-122"/>
            </a:endParaRPr>
          </a:p>
          <a:p>
            <a:pPr marL="742950" lvl="1" indent="-285750">
              <a:lnSpc>
                <a:spcPct val="90000"/>
              </a:lnSpc>
              <a:spcBef>
                <a:spcPct val="20000"/>
              </a:spcBef>
              <a:buFontTx/>
              <a:buChar char="–"/>
              <a:defRPr/>
            </a:pPr>
            <a:r>
              <a:rPr lang="zh-CN" altLang="en-US" sz="2500" kern="0" dirty="0">
                <a:latin typeface="+mn-lt"/>
                <a:ea typeface="楷体" panose="02010609060101010101" pitchFamily="49" charset="-122"/>
              </a:rPr>
              <a:t>参数规模：</a:t>
            </a:r>
            <a:r>
              <a:rPr lang="zh-CN" altLang="en-US" sz="2800" kern="0" dirty="0">
                <a:latin typeface="+mn-lt"/>
                <a:ea typeface="楷体" panose="02010609060101010101" pitchFamily="49" charset="-122"/>
              </a:rPr>
              <a:t> O(|</a:t>
            </a:r>
            <a:r>
              <a:rPr lang="en-US" altLang="zh-CN" sz="2800" kern="0" dirty="0">
                <a:latin typeface="+mn-lt"/>
                <a:ea typeface="楷体" panose="02010609060101010101" pitchFamily="49" charset="-122"/>
              </a:rPr>
              <a:t>T</a:t>
            </a:r>
            <a:r>
              <a:rPr lang="zh-CN" altLang="en-US" sz="2800" kern="0" dirty="0">
                <a:latin typeface="+mn-lt"/>
                <a:ea typeface="楷体" panose="02010609060101010101" pitchFamily="49" charset="-122"/>
              </a:rPr>
              <a:t>|•|C|)</a:t>
            </a:r>
            <a:endParaRPr lang="en-US" altLang="zh-CN" sz="2800" kern="0" dirty="0">
              <a:latin typeface="+mn-lt"/>
              <a:ea typeface="楷体" panose="02010609060101010101" pitchFamily="49" charset="-122"/>
            </a:endParaRPr>
          </a:p>
          <a:p>
            <a:pPr marL="742950" lvl="1" indent="-285750">
              <a:lnSpc>
                <a:spcPct val="90000"/>
              </a:lnSpc>
              <a:spcBef>
                <a:spcPct val="20000"/>
              </a:spcBef>
              <a:buFontTx/>
              <a:buChar char="–"/>
              <a:defRPr/>
            </a:pPr>
            <a:r>
              <a:rPr lang="zh-CN" altLang="en-US" sz="2400" dirty="0">
                <a:latin typeface="+mn-lt"/>
                <a:ea typeface="楷体" panose="02010609060101010101" pitchFamily="49" charset="-122"/>
              </a:rPr>
              <a:t>意味着：</a:t>
            </a:r>
            <a:endParaRPr lang="en-US" altLang="zh-CN" sz="2400" dirty="0">
              <a:latin typeface="+mn-lt"/>
              <a:ea typeface="楷体" panose="02010609060101010101" pitchFamily="49" charset="-122"/>
            </a:endParaRPr>
          </a:p>
          <a:p>
            <a:pPr marL="1200150" lvl="2" indent="-285750">
              <a:lnSpc>
                <a:spcPct val="90000"/>
              </a:lnSpc>
              <a:spcBef>
                <a:spcPct val="20000"/>
              </a:spcBef>
              <a:buFontTx/>
              <a:buChar char="–"/>
              <a:defRPr/>
            </a:pPr>
            <a:r>
              <a:rPr lang="zh-CN" altLang="en-US" sz="2000" dirty="0">
                <a:latin typeface="+mn-lt"/>
                <a:ea typeface="楷体" panose="02010609060101010101" pitchFamily="49" charset="-122"/>
              </a:rPr>
              <a:t>类别与词的出现位置无关</a:t>
            </a:r>
            <a:endParaRPr lang="en-US" altLang="zh-CN" sz="2000" dirty="0">
              <a:latin typeface="+mn-lt"/>
              <a:ea typeface="楷体" panose="02010609060101010101" pitchFamily="49" charset="-122"/>
            </a:endParaRPr>
          </a:p>
          <a:p>
            <a:pPr marL="1200150" lvl="2" indent="-285750">
              <a:lnSpc>
                <a:spcPct val="90000"/>
              </a:lnSpc>
              <a:spcBef>
                <a:spcPct val="20000"/>
              </a:spcBef>
              <a:buFontTx/>
              <a:buChar char="–"/>
              <a:defRPr/>
            </a:pPr>
            <a:r>
              <a:rPr lang="zh-CN" altLang="en-US" sz="2000" dirty="0">
                <a:latin typeface="+mn-lt"/>
                <a:ea typeface="楷体" panose="02010609060101010101" pitchFamily="49" charset="-122"/>
                <a:cs typeface="MS PGothic" panose="020B0600070205080204" charset="-128"/>
              </a:rPr>
              <a:t>亦即：</a:t>
            </a:r>
            <a:r>
              <a:rPr lang="en-US" altLang="zh-CN" sz="2000" dirty="0">
                <a:latin typeface="+mn-lt"/>
                <a:ea typeface="楷体" panose="02010609060101010101" pitchFamily="49" charset="-122"/>
                <a:cs typeface="MS PGothic" panose="020B0600070205080204" charset="-128"/>
              </a:rPr>
              <a:t>bag of words </a:t>
            </a:r>
            <a:r>
              <a:rPr lang="zh-CN" altLang="en-US" sz="2000" dirty="0">
                <a:latin typeface="+mn-lt"/>
                <a:ea typeface="楷体" panose="02010609060101010101" pitchFamily="49" charset="-122"/>
                <a:cs typeface="MS PGothic" panose="020B0600070205080204" charset="-128"/>
              </a:rPr>
              <a:t>模型</a:t>
            </a:r>
            <a:endParaRPr lang="en-US" altLang="zh-CN" sz="2000" dirty="0">
              <a:latin typeface="+mn-lt"/>
              <a:ea typeface="楷体" panose="02010609060101010101" pitchFamily="49" charset="-122"/>
              <a:cs typeface="MS PGothic" panose="020B0600070205080204" charset="-128"/>
            </a:endParaRPr>
          </a:p>
          <a:p>
            <a:pPr marL="742950" lvl="1" indent="-285750">
              <a:lnSpc>
                <a:spcPct val="90000"/>
              </a:lnSpc>
              <a:spcBef>
                <a:spcPct val="20000"/>
              </a:spcBef>
              <a:buFontTx/>
              <a:buChar char="–"/>
              <a:defRPr/>
            </a:pPr>
            <a:endParaRPr lang="zh-CN" altLang="en-US" sz="2800" kern="0" dirty="0">
              <a:latin typeface="+mn-lt"/>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idx="4294967295"/>
          </p:nvPr>
        </p:nvSpPr>
        <p:spPr/>
        <p:txBody>
          <a:bodyPr/>
          <a:lstStyle/>
          <a:p>
            <a:pPr eaLnBrk="1" hangingPunct="1"/>
            <a:r>
              <a:rPr lang="en-US" altLang="zh-CN" sz="3600" smtClean="0"/>
              <a:t>NBC</a:t>
            </a:r>
            <a:r>
              <a:rPr lang="zh-CN" altLang="en-US" sz="3600" smtClean="0"/>
              <a:t>：学习过程</a:t>
            </a:r>
            <a:endParaRPr lang="en-US" altLang="zh-CN" sz="3600" smtClean="0"/>
          </a:p>
        </p:txBody>
      </p:sp>
      <p:sp>
        <p:nvSpPr>
          <p:cNvPr id="10245" name="Rectangle 3"/>
          <p:cNvSpPr>
            <a:spLocks noGrp="1" noChangeArrowheads="1"/>
          </p:cNvSpPr>
          <p:nvPr>
            <p:ph type="body" idx="4294967295"/>
          </p:nvPr>
        </p:nvSpPr>
        <p:spPr/>
        <p:txBody>
          <a:bodyPr/>
          <a:lstStyle/>
          <a:p>
            <a:pPr eaLnBrk="1" hangingPunct="1"/>
            <a:r>
              <a:rPr lang="zh-CN" altLang="en-US" sz="2800" smtClean="0"/>
              <a:t>给定训练数据，从中抽取出</a:t>
            </a:r>
            <a:r>
              <a:rPr lang="en-US" altLang="zh-CN" sz="2800" smtClean="0"/>
              <a:t>vocabulary</a:t>
            </a:r>
            <a:r>
              <a:rPr lang="zh-CN" altLang="en-US" sz="2800" smtClean="0"/>
              <a:t>，计算模型参数</a:t>
            </a:r>
            <a:endParaRPr lang="en-US" altLang="zh-CN" sz="2800" smtClean="0"/>
          </a:p>
          <a:p>
            <a:pPr lvl="1" eaLnBrk="1" hangingPunct="1"/>
            <a:r>
              <a:rPr lang="zh-CN" altLang="en-US" sz="2400" smtClean="0"/>
              <a:t>类别</a:t>
            </a:r>
            <a:r>
              <a:rPr lang="en-US" altLang="zh-CN" sz="2400" smtClean="0"/>
              <a:t>c</a:t>
            </a:r>
            <a:r>
              <a:rPr lang="en-US" altLang="zh-CN" sz="2400" baseline="-25000" smtClean="0"/>
              <a:t>k</a:t>
            </a:r>
            <a:r>
              <a:rPr lang="zh-CN" altLang="en-US" sz="2400" smtClean="0"/>
              <a:t>的先验概率：</a:t>
            </a:r>
            <a:endParaRPr lang="en-US" altLang="zh-CN" sz="2400" smtClean="0"/>
          </a:p>
          <a:p>
            <a:pPr lvl="1" eaLnBrk="1" hangingPunct="1"/>
            <a:endParaRPr lang="en-US" altLang="zh-CN" sz="2000" smtClean="0"/>
          </a:p>
          <a:p>
            <a:pPr lvl="1" eaLnBrk="1" hangingPunct="1">
              <a:buFontTx/>
              <a:buNone/>
            </a:pPr>
            <a:endParaRPr lang="en-US" altLang="zh-CN" sz="2000" smtClean="0"/>
          </a:p>
          <a:p>
            <a:pPr lvl="1" eaLnBrk="1" hangingPunct="1"/>
            <a:r>
              <a:rPr lang="zh-CN" altLang="en-US" sz="2400" smtClean="0"/>
              <a:t>已知类别</a:t>
            </a:r>
            <a:r>
              <a:rPr lang="en-US" altLang="zh-CN" sz="2400" smtClean="0"/>
              <a:t>c</a:t>
            </a:r>
            <a:r>
              <a:rPr lang="en-US" altLang="zh-CN" sz="2400" baseline="-25000" smtClean="0"/>
              <a:t>k</a:t>
            </a:r>
            <a:r>
              <a:rPr lang="zh-CN" altLang="en-US" sz="2400" smtClean="0"/>
              <a:t>时</a:t>
            </a:r>
            <a:r>
              <a:rPr lang="en-US" altLang="zh-CN" sz="2400" smtClean="0"/>
              <a:t>terms t</a:t>
            </a:r>
            <a:r>
              <a:rPr lang="en-US" altLang="zh-CN" sz="2400" baseline="-25000" smtClean="0"/>
              <a:t>j</a:t>
            </a:r>
            <a:r>
              <a:rPr lang="zh-CN" altLang="en-US" sz="2400" smtClean="0"/>
              <a:t>的出现概率：</a:t>
            </a:r>
            <a:endParaRPr lang="en-US" altLang="zh-CN" sz="2400" smtClean="0"/>
          </a:p>
        </p:txBody>
      </p:sp>
      <p:graphicFrame>
        <p:nvGraphicFramePr>
          <p:cNvPr id="10242" name="Object 4"/>
          <p:cNvGraphicFramePr>
            <a:graphicFrameLocks noChangeAspect="1"/>
          </p:cNvGraphicFramePr>
          <p:nvPr/>
        </p:nvGraphicFramePr>
        <p:xfrm>
          <a:off x="1908175" y="3789363"/>
          <a:ext cx="5176838" cy="1216025"/>
        </p:xfrm>
        <a:graphic>
          <a:graphicData uri="http://schemas.openxmlformats.org/presentationml/2006/ole">
            <mc:AlternateContent xmlns:mc="http://schemas.openxmlformats.org/markup-compatibility/2006">
              <mc:Choice xmlns:v="urn:schemas-microsoft-com:vml" Requires="v">
                <p:oleObj spid="_x0000_s10241" name="" r:id="rId1" imgW="62484000" imgH="14630400" progId="Equation.3">
                  <p:embed/>
                </p:oleObj>
              </mc:Choice>
              <mc:Fallback>
                <p:oleObj name="" r:id="rId1" imgW="62484000" imgH="14630400" progId="Equation.3">
                  <p:embed/>
                  <p:pic>
                    <p:nvPicPr>
                      <p:cNvPr id="0" name="Object 4"/>
                      <p:cNvPicPr>
                        <a:picLocks noChangeAspect="1"/>
                      </p:cNvPicPr>
                      <p:nvPr/>
                    </p:nvPicPr>
                    <p:blipFill>
                      <a:blip r:embed="rId2"/>
                      <a:stretch>
                        <a:fillRect/>
                      </a:stretch>
                    </p:blipFill>
                    <p:spPr>
                      <a:xfrm>
                        <a:off x="1908175" y="3789363"/>
                        <a:ext cx="5176838" cy="1216025"/>
                      </a:xfrm>
                      <a:prstGeom prst="rect">
                        <a:avLst/>
                      </a:prstGeom>
                      <a:noFill/>
                      <a:ln w="9525">
                        <a:noFill/>
                        <a:miter/>
                      </a:ln>
                    </p:spPr>
                  </p:pic>
                </p:oleObj>
              </mc:Fallback>
            </mc:AlternateContent>
          </a:graphicData>
        </a:graphic>
      </p:graphicFrame>
      <p:graphicFrame>
        <p:nvGraphicFramePr>
          <p:cNvPr id="10243" name="Object 5"/>
          <p:cNvGraphicFramePr>
            <a:graphicFrameLocks noChangeAspect="1"/>
          </p:cNvGraphicFramePr>
          <p:nvPr/>
        </p:nvGraphicFramePr>
        <p:xfrm>
          <a:off x="1979613" y="2492375"/>
          <a:ext cx="5146675" cy="855663"/>
        </p:xfrm>
        <a:graphic>
          <a:graphicData uri="http://schemas.openxmlformats.org/presentationml/2006/ole">
            <mc:AlternateContent xmlns:mc="http://schemas.openxmlformats.org/markup-compatibility/2006">
              <mc:Choice xmlns:v="urn:schemas-microsoft-com:vml" Requires="v">
                <p:oleObj spid="_x0000_s2" name="" r:id="rId3" imgW="56692800" imgH="9448800" progId="Equation.3">
                  <p:embed/>
                </p:oleObj>
              </mc:Choice>
              <mc:Fallback>
                <p:oleObj name="" r:id="rId3" imgW="56692800" imgH="9448800" progId="Equation.3">
                  <p:embed/>
                  <p:pic>
                    <p:nvPicPr>
                      <p:cNvPr id="0" name="Object 5"/>
                      <p:cNvPicPr>
                        <a:picLocks noChangeAspect="1"/>
                      </p:cNvPicPr>
                      <p:nvPr/>
                    </p:nvPicPr>
                    <p:blipFill>
                      <a:blip r:embed="rId4"/>
                      <a:stretch>
                        <a:fillRect/>
                      </a:stretch>
                    </p:blipFill>
                    <p:spPr>
                      <a:xfrm>
                        <a:off x="1979613" y="2492375"/>
                        <a:ext cx="5146675" cy="855663"/>
                      </a:xfrm>
                      <a:prstGeom prst="rect">
                        <a:avLst/>
                      </a:prstGeom>
                      <a:noFill/>
                      <a:ln w="9525">
                        <a:noFill/>
                        <a:miter/>
                      </a:ln>
                    </p:spPr>
                  </p:pic>
                </p:oleObj>
              </mc:Fallback>
            </mc:AlternateContent>
          </a:graphicData>
        </a:graphic>
      </p:graphicFrame>
      <p:sp>
        <p:nvSpPr>
          <p:cNvPr id="45062" name="TextBox 10"/>
          <p:cNvSpPr txBox="1">
            <a:spLocks noChangeArrowheads="1"/>
          </p:cNvSpPr>
          <p:nvPr/>
        </p:nvSpPr>
        <p:spPr bwMode="auto">
          <a:xfrm>
            <a:off x="1258888" y="5300663"/>
            <a:ext cx="6248400" cy="708025"/>
          </a:xfrm>
          <a:prstGeom prst="rect">
            <a:avLst/>
          </a:prstGeom>
          <a:noFill/>
          <a:ln w="9525">
            <a:noFill/>
            <a:miter lim="800000"/>
          </a:ln>
        </p:spPr>
        <p:txBody>
          <a:bodyPr>
            <a:spAutoFit/>
          </a:bodyPr>
          <a:lstStyle/>
          <a:p>
            <a:r>
              <a:rPr lang="en-US" altLang="zh-CN" sz="2000" b="1" dirty="0">
                <a:latin typeface="楷体" panose="02010609060101010101" pitchFamily="49" charset="-122"/>
                <a:ea typeface="楷体" panose="02010609060101010101" pitchFamily="49" charset="-122"/>
                <a:sym typeface="Wingdings" panose="05000000000000000000" pitchFamily="2" charset="2"/>
              </a:rPr>
              <a:t></a:t>
            </a:r>
            <a:r>
              <a:rPr lang="zh-CN" altLang="en-US" sz="2000" b="1" dirty="0">
                <a:latin typeface="楷体" panose="02010609060101010101" pitchFamily="49" charset="-122"/>
                <a:ea typeface="楷体" panose="02010609060101010101" pitchFamily="49" charset="-122"/>
              </a:rPr>
              <a:t>极大似然估计法 </a:t>
            </a:r>
            <a:r>
              <a:rPr lang="en-US" altLang="zh-CN" sz="2000" b="1" dirty="0">
                <a:latin typeface="楷体" panose="02010609060101010101" pitchFamily="49" charset="-122"/>
                <a:ea typeface="楷体" panose="02010609060101010101" pitchFamily="49" charset="-122"/>
              </a:rPr>
              <a:t>(</a:t>
            </a:r>
            <a:r>
              <a:rPr lang="en-US" altLang="zh-CN" sz="2000" b="1" i="1" dirty="0">
                <a:solidFill>
                  <a:srgbClr val="C00000"/>
                </a:solidFill>
                <a:latin typeface="+mn-lt"/>
                <a:ea typeface="楷体" panose="02010609060101010101" pitchFamily="49" charset="-122"/>
              </a:rPr>
              <a:t>maximum likelihood estimates</a:t>
            </a:r>
            <a:r>
              <a:rPr lang="en-US" altLang="zh-CN" sz="2000" b="1" dirty="0">
                <a:latin typeface="楷体" panose="02010609060101010101" pitchFamily="49" charset="-122"/>
                <a:ea typeface="楷体" panose="02010609060101010101" pitchFamily="49" charset="-122"/>
              </a:rPr>
              <a:t>, </a:t>
            </a:r>
            <a:r>
              <a:rPr lang="en-US" altLang="zh-CN" sz="2000" b="1" dirty="0" err="1">
                <a:latin typeface="+mn-lt"/>
                <a:ea typeface="楷体" panose="02010609060101010101" pitchFamily="49" charset="-122"/>
              </a:rPr>
              <a:t>MLE</a:t>
            </a:r>
            <a:r>
              <a:rPr lang="en-US" altLang="zh-CN" sz="2000" b="1" dirty="0">
                <a:latin typeface="楷体" panose="02010609060101010101" pitchFamily="49" charset="-122"/>
                <a:ea typeface="楷体" panose="02010609060101010101" pitchFamily="49" charset="-122"/>
              </a:rPr>
              <a:t>)</a:t>
            </a:r>
            <a:endParaRPr lang="en-US" altLang="zh-CN" sz="2000" b="1"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2" grpId="0" bldLvl="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idx="4294967295"/>
          </p:nvPr>
        </p:nvSpPr>
        <p:spPr/>
        <p:txBody>
          <a:bodyPr/>
          <a:lstStyle/>
          <a:p>
            <a:pPr eaLnBrk="1" hangingPunct="1"/>
            <a:r>
              <a:rPr lang="en-US" altLang="zh-CN" sz="3600" smtClean="0"/>
              <a:t>NBC</a:t>
            </a:r>
            <a:r>
              <a:rPr lang="zh-CN" altLang="en-US" sz="3600" smtClean="0"/>
              <a:t>：分类过程</a:t>
            </a:r>
            <a:endParaRPr lang="en-US" altLang="zh-CN" sz="3600" smtClean="0"/>
          </a:p>
        </p:txBody>
      </p:sp>
      <p:sp>
        <p:nvSpPr>
          <p:cNvPr id="47107" name="Rectangle 3"/>
          <p:cNvSpPr>
            <a:spLocks noGrp="1" noChangeArrowheads="1"/>
          </p:cNvSpPr>
          <p:nvPr>
            <p:ph type="body" idx="4294967295"/>
          </p:nvPr>
        </p:nvSpPr>
        <p:spPr/>
        <p:txBody>
          <a:bodyPr/>
          <a:lstStyle/>
          <a:p>
            <a:pPr eaLnBrk="1" hangingPunct="1">
              <a:spcAft>
                <a:spcPct val="20000"/>
              </a:spcAft>
              <a:buClr>
                <a:schemeClr val="tx1"/>
              </a:buClr>
            </a:pPr>
            <a:r>
              <a:rPr lang="zh-CN" altLang="en-US" sz="2400" smtClean="0"/>
              <a:t>计算测试文本</a:t>
            </a:r>
            <a:r>
              <a:rPr lang="en-US" altLang="zh-CN" sz="2400" smtClean="0"/>
              <a:t>x</a:t>
            </a:r>
            <a:r>
              <a:rPr lang="en-US" altLang="zh-CN" sz="2400" baseline="-25000" smtClean="0"/>
              <a:t>i</a:t>
            </a:r>
            <a:r>
              <a:rPr lang="zh-CN" altLang="en-US" sz="2400" smtClean="0"/>
              <a:t>属于每个类别</a:t>
            </a:r>
            <a:r>
              <a:rPr lang="en-US" altLang="zh-CN" sz="2400" smtClean="0"/>
              <a:t>c</a:t>
            </a:r>
            <a:r>
              <a:rPr lang="en-US" altLang="zh-CN" sz="2400" baseline="-25000" smtClean="0"/>
              <a:t>k</a:t>
            </a:r>
            <a:r>
              <a:rPr lang="zh-CN" altLang="en-US" sz="2400" smtClean="0"/>
              <a:t>的概率，返回概率最大时对应的类别</a:t>
            </a:r>
            <a:endParaRPr lang="en-US" altLang="zh-CN" sz="2400" smtClean="0"/>
          </a:p>
          <a:p>
            <a:pPr eaLnBrk="1" hangingPunct="1">
              <a:spcAft>
                <a:spcPct val="20000"/>
              </a:spcAft>
              <a:buClr>
                <a:schemeClr val="tx1"/>
              </a:buClr>
            </a:pPr>
            <a:endParaRPr lang="en-US" altLang="zh-CN" sz="2400" smtClean="0"/>
          </a:p>
          <a:p>
            <a:pPr eaLnBrk="1" hangingPunct="1">
              <a:spcAft>
                <a:spcPct val="20000"/>
              </a:spcAft>
              <a:buClr>
                <a:schemeClr val="tx1"/>
              </a:buClr>
            </a:pPr>
            <a:r>
              <a:rPr lang="zh-CN" altLang="en-US" sz="2400" smtClean="0"/>
              <a:t>实际操作中：</a:t>
            </a:r>
            <a:endParaRPr lang="en-US" altLang="zh-CN" sz="2400" smtClean="0"/>
          </a:p>
          <a:p>
            <a:pPr eaLnBrk="1" hangingPunct="1">
              <a:spcAft>
                <a:spcPct val="20000"/>
              </a:spcAft>
              <a:buClr>
                <a:schemeClr val="tx1"/>
              </a:buClr>
              <a:buFontTx/>
              <a:buNone/>
            </a:pPr>
            <a:endParaRPr lang="en-US" altLang="zh-CN" sz="2400" smtClean="0"/>
          </a:p>
          <a:p>
            <a:pPr eaLnBrk="1" hangingPunct="1">
              <a:spcAft>
                <a:spcPct val="20000"/>
              </a:spcAft>
              <a:buClr>
                <a:schemeClr val="tx1"/>
              </a:buClr>
              <a:buFontTx/>
              <a:buNone/>
            </a:pPr>
            <a:endParaRPr lang="en-US" altLang="zh-CN" sz="2400" smtClean="0"/>
          </a:p>
          <a:p>
            <a:pPr eaLnBrk="1" hangingPunct="1">
              <a:spcAft>
                <a:spcPct val="20000"/>
              </a:spcAft>
              <a:buClr>
                <a:schemeClr val="tx1"/>
              </a:buClr>
              <a:buFontTx/>
              <a:buNone/>
            </a:pPr>
            <a:endParaRPr lang="en-US" altLang="zh-CN" sz="2400" smtClean="0"/>
          </a:p>
          <a:p>
            <a:pPr eaLnBrk="1" hangingPunct="1">
              <a:spcAft>
                <a:spcPct val="20000"/>
              </a:spcAft>
              <a:buClr>
                <a:schemeClr val="tx1"/>
              </a:buClr>
              <a:buFontTx/>
              <a:buNone/>
            </a:pPr>
            <a:endParaRPr lang="en-US" altLang="zh-CN" sz="2400" smtClean="0"/>
          </a:p>
          <a:p>
            <a:pPr lvl="1" eaLnBrk="1" hangingPunct="1">
              <a:spcAft>
                <a:spcPct val="20000"/>
              </a:spcAft>
              <a:buClr>
                <a:schemeClr val="tx1"/>
              </a:buClr>
            </a:pPr>
            <a:r>
              <a:rPr lang="zh-CN" altLang="en-US" sz="2000" smtClean="0"/>
              <a:t>最可能的类别：</a:t>
            </a:r>
            <a:endParaRPr lang="en-US" altLang="zh-CN" sz="2000" smtClean="0"/>
          </a:p>
        </p:txBody>
      </p:sp>
      <p:graphicFrame>
        <p:nvGraphicFramePr>
          <p:cNvPr id="11266" name="Object 4"/>
          <p:cNvGraphicFramePr>
            <a:graphicFrameLocks noChangeAspect="1"/>
          </p:cNvGraphicFramePr>
          <p:nvPr/>
        </p:nvGraphicFramePr>
        <p:xfrm>
          <a:off x="1377950" y="2867025"/>
          <a:ext cx="5410200" cy="2001838"/>
        </p:xfrm>
        <a:graphic>
          <a:graphicData uri="http://schemas.openxmlformats.org/presentationml/2006/ole">
            <mc:AlternateContent xmlns:mc="http://schemas.openxmlformats.org/markup-compatibility/2006">
              <mc:Choice xmlns:v="urn:schemas-microsoft-com:vml" Requires="v">
                <p:oleObj spid="_x0000_s12289" name="" r:id="rId1" imgW="73761600" imgH="26517600" progId="Equation.3">
                  <p:embed/>
                </p:oleObj>
              </mc:Choice>
              <mc:Fallback>
                <p:oleObj name="" r:id="rId1" imgW="73761600" imgH="26517600" progId="Equation.3">
                  <p:embed/>
                  <p:pic>
                    <p:nvPicPr>
                      <p:cNvPr id="0" name="Object 4"/>
                      <p:cNvPicPr>
                        <a:picLocks noChangeAspect="1"/>
                      </p:cNvPicPr>
                      <p:nvPr/>
                    </p:nvPicPr>
                    <p:blipFill>
                      <a:blip r:embed="rId2"/>
                      <a:stretch>
                        <a:fillRect/>
                      </a:stretch>
                    </p:blipFill>
                    <p:spPr>
                      <a:xfrm>
                        <a:off x="1377950" y="2867025"/>
                        <a:ext cx="5410200" cy="2001838"/>
                      </a:xfrm>
                      <a:prstGeom prst="rect">
                        <a:avLst/>
                      </a:prstGeom>
                      <a:noFill/>
                      <a:ln w="9525">
                        <a:noFill/>
                        <a:miter/>
                      </a:ln>
                    </p:spPr>
                  </p:pic>
                </p:oleObj>
              </mc:Fallback>
            </mc:AlternateContent>
          </a:graphicData>
        </a:graphic>
      </p:graphicFrame>
      <p:graphicFrame>
        <p:nvGraphicFramePr>
          <p:cNvPr id="47109" name="Object 5"/>
          <p:cNvGraphicFramePr>
            <a:graphicFrameLocks noChangeAspect="1"/>
          </p:cNvGraphicFramePr>
          <p:nvPr/>
        </p:nvGraphicFramePr>
        <p:xfrm>
          <a:off x="2501900" y="5653088"/>
          <a:ext cx="2522538" cy="439737"/>
        </p:xfrm>
        <a:graphic>
          <a:graphicData uri="http://schemas.openxmlformats.org/presentationml/2006/ole">
            <mc:AlternateContent xmlns:mc="http://schemas.openxmlformats.org/markup-compatibility/2006">
              <mc:Choice xmlns:v="urn:schemas-microsoft-com:vml" Requires="v">
                <p:oleObj spid="_x0000_s12291" name="" r:id="rId3" imgW="33223200" imgH="5791200" progId="Equation.3">
                  <p:embed/>
                </p:oleObj>
              </mc:Choice>
              <mc:Fallback>
                <p:oleObj name="" r:id="rId3" imgW="33223200" imgH="5791200" progId="Equation.3">
                  <p:embed/>
                  <p:pic>
                    <p:nvPicPr>
                      <p:cNvPr id="0" name="Object 5"/>
                      <p:cNvPicPr>
                        <a:picLocks noChangeAspect="1"/>
                      </p:cNvPicPr>
                      <p:nvPr/>
                    </p:nvPicPr>
                    <p:blipFill>
                      <a:blip r:embed="rId4"/>
                      <a:stretch>
                        <a:fillRect/>
                      </a:stretch>
                    </p:blipFill>
                    <p:spPr>
                      <a:xfrm>
                        <a:off x="2501900" y="5653088"/>
                        <a:ext cx="2522538" cy="439737"/>
                      </a:xfrm>
                      <a:prstGeom prst="rect">
                        <a:avLst/>
                      </a:prstGeom>
                      <a:noFill/>
                      <a:ln w="9525">
                        <a:noFill/>
                        <a:miter/>
                      </a:ln>
                    </p:spPr>
                  </p:pic>
                </p:oleObj>
              </mc:Fallback>
            </mc:AlternateContent>
          </a:graphicData>
        </a:graphic>
      </p:graphicFrame>
      <p:graphicFrame>
        <p:nvGraphicFramePr>
          <p:cNvPr id="12292" name="Object 6"/>
          <p:cNvGraphicFramePr>
            <a:graphicFrameLocks noChangeAspect="1"/>
          </p:cNvGraphicFramePr>
          <p:nvPr/>
        </p:nvGraphicFramePr>
        <p:xfrm>
          <a:off x="1884363" y="1879600"/>
          <a:ext cx="3095625" cy="506413"/>
        </p:xfrm>
        <a:graphic>
          <a:graphicData uri="http://schemas.openxmlformats.org/presentationml/2006/ole">
            <mc:AlternateContent xmlns:mc="http://schemas.openxmlformats.org/markup-compatibility/2006">
              <mc:Choice xmlns:v="urn:schemas-microsoft-com:vml" Requires="v">
                <p:oleObj spid="_x0000_s2" name="公式" r:id="rId5" imgW="39319200" imgH="6400800" progId="Equation.3">
                  <p:embed/>
                </p:oleObj>
              </mc:Choice>
              <mc:Fallback>
                <p:oleObj name="公式" r:id="rId5" imgW="39319200" imgH="6400800" progId="Equation.3">
                  <p:embed/>
                  <p:pic>
                    <p:nvPicPr>
                      <p:cNvPr id="0" name="Object 6"/>
                      <p:cNvPicPr>
                        <a:picLocks noChangeAspect="1"/>
                      </p:cNvPicPr>
                      <p:nvPr/>
                    </p:nvPicPr>
                    <p:blipFill>
                      <a:blip r:embed="rId6"/>
                      <a:stretch>
                        <a:fillRect/>
                      </a:stretch>
                    </p:blipFill>
                    <p:spPr>
                      <a:xfrm>
                        <a:off x="1884363" y="1879600"/>
                        <a:ext cx="3095625" cy="506413"/>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10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p:txBody>
          <a:bodyPr/>
          <a:lstStyle/>
          <a:p>
            <a:pPr eaLnBrk="1" hangingPunct="1"/>
            <a:r>
              <a:rPr lang="zh-CN" altLang="en-US" sz="3600" smtClean="0"/>
              <a:t>其它问题</a:t>
            </a:r>
            <a:endParaRPr lang="zh-CN" altLang="en-US" sz="3600" smtClean="0"/>
          </a:p>
        </p:txBody>
      </p:sp>
      <p:sp>
        <p:nvSpPr>
          <p:cNvPr id="48131" name="Rectangle 3"/>
          <p:cNvSpPr>
            <a:spLocks noGrp="1" noChangeArrowheads="1"/>
          </p:cNvSpPr>
          <p:nvPr>
            <p:ph type="body" sz="half" idx="4294967295"/>
          </p:nvPr>
        </p:nvSpPr>
        <p:spPr>
          <a:xfrm>
            <a:off x="457200" y="1127125"/>
            <a:ext cx="8120063" cy="5000625"/>
          </a:xfrm>
        </p:spPr>
        <p:txBody>
          <a:bodyPr/>
          <a:lstStyle/>
          <a:p>
            <a:pPr eaLnBrk="1" hangingPunct="1"/>
            <a:r>
              <a:rPr lang="en-US" altLang="zh-CN" sz="2800" dirty="0" err="1" smtClean="0"/>
              <a:t>MLE</a:t>
            </a:r>
            <a:r>
              <a:rPr lang="zh-CN" altLang="en-US" sz="2800" dirty="0" smtClean="0"/>
              <a:t>的问题：</a:t>
            </a:r>
            <a:endParaRPr lang="en-US" altLang="zh-CN" sz="2800" dirty="0" smtClean="0"/>
          </a:p>
          <a:p>
            <a:pPr lvl="1" eaLnBrk="1" hangingPunct="1"/>
            <a:endParaRPr lang="en-US" altLang="zh-CN" sz="2000" dirty="0" smtClean="0"/>
          </a:p>
          <a:p>
            <a:pPr lvl="1" eaLnBrk="1" hangingPunct="1">
              <a:buFontTx/>
              <a:buNone/>
            </a:pPr>
            <a:endParaRPr lang="en-US" altLang="zh-CN" sz="2000" dirty="0" smtClean="0"/>
          </a:p>
          <a:p>
            <a:pPr lvl="1" eaLnBrk="1" hangingPunct="1"/>
            <a:endParaRPr lang="en-US" altLang="zh-CN" sz="2000" dirty="0" smtClean="0"/>
          </a:p>
          <a:p>
            <a:pPr lvl="1" eaLnBrk="1" hangingPunct="1"/>
            <a:r>
              <a:rPr lang="zh-CN" altLang="en-US" sz="2000" dirty="0" smtClean="0"/>
              <a:t>数据稀疏（</a:t>
            </a:r>
            <a:r>
              <a:rPr lang="en-US" altLang="zh-CN" sz="2000" dirty="0" smtClean="0"/>
              <a:t>data sparseness</a:t>
            </a:r>
            <a:r>
              <a:rPr lang="zh-CN" altLang="en-US" sz="2000" dirty="0" smtClean="0"/>
              <a:t>）</a:t>
            </a:r>
            <a:endParaRPr lang="en-US" altLang="zh-CN" sz="2000" dirty="0" smtClean="0"/>
          </a:p>
          <a:p>
            <a:pPr lvl="1" eaLnBrk="1" hangingPunct="1"/>
            <a:r>
              <a:rPr lang="zh-CN" altLang="en-US" sz="2000" dirty="0" smtClean="0"/>
              <a:t>过拟合（</a:t>
            </a:r>
            <a:r>
              <a:rPr lang="en-US" altLang="zh-CN" sz="2000" dirty="0" err="1" smtClean="0"/>
              <a:t>overfitting</a:t>
            </a:r>
            <a:r>
              <a:rPr lang="zh-CN" altLang="en-US" sz="2000" dirty="0" smtClean="0"/>
              <a:t>）</a:t>
            </a:r>
            <a:endParaRPr lang="zh-CN" altLang="en-US" sz="2000" dirty="0" smtClean="0"/>
          </a:p>
          <a:p>
            <a:pPr eaLnBrk="1" hangingPunct="1"/>
            <a:endParaRPr lang="en-US" altLang="zh-CN" sz="2800" dirty="0" smtClean="0"/>
          </a:p>
          <a:p>
            <a:pPr eaLnBrk="1" hangingPunct="1"/>
            <a:endParaRPr lang="zh-CN" altLang="en-US" sz="2400" dirty="0" smtClean="0"/>
          </a:p>
        </p:txBody>
      </p:sp>
      <p:sp>
        <p:nvSpPr>
          <p:cNvPr id="48133" name="Rectangle 5"/>
          <p:cNvSpPr>
            <a:spLocks noChangeArrowheads="1"/>
          </p:cNvSpPr>
          <p:nvPr/>
        </p:nvSpPr>
        <p:spPr bwMode="auto">
          <a:xfrm>
            <a:off x="4860032" y="1844824"/>
            <a:ext cx="3529012" cy="449262"/>
          </a:xfrm>
          <a:prstGeom prst="rect">
            <a:avLst/>
          </a:prstGeom>
          <a:solidFill>
            <a:srgbClr val="FFFF99"/>
          </a:solidFill>
          <a:ln w="12700">
            <a:solidFill>
              <a:srgbClr val="FF0906"/>
            </a:solidFill>
            <a:miter lim="800000"/>
          </a:ln>
        </p:spPr>
        <p:txBody>
          <a:bodyPr wrap="none" anchor="ctr"/>
          <a:lstStyle/>
          <a:p>
            <a:pPr algn="ctr"/>
            <a:r>
              <a:rPr lang="zh-CN" altLang="en-US" sz="2000">
                <a:latin typeface="Georgia" panose="02040502050405020303" pitchFamily="18" charset="0"/>
              </a:rPr>
              <a:t>what if </a:t>
            </a:r>
            <a:r>
              <a:rPr lang="en-US" altLang="zh-CN" sz="2000">
                <a:latin typeface="Georgia" panose="02040502050405020303" pitchFamily="18" charset="0"/>
              </a:rPr>
              <a:t>N(t</a:t>
            </a:r>
            <a:r>
              <a:rPr lang="en-US" altLang="zh-CN" sz="2000" baseline="-25000">
                <a:latin typeface="Georgia" panose="02040502050405020303" pitchFamily="18" charset="0"/>
              </a:rPr>
              <a:t>5</a:t>
            </a:r>
            <a:r>
              <a:rPr lang="en-US" altLang="zh-CN" sz="2000">
                <a:latin typeface="Georgia" panose="02040502050405020303" pitchFamily="18" charset="0"/>
              </a:rPr>
              <a:t>=t, C=c)</a:t>
            </a:r>
            <a:r>
              <a:rPr lang="zh-CN" altLang="en-US" sz="2000" i="1">
                <a:latin typeface="Georgia" panose="02040502050405020303" pitchFamily="18" charset="0"/>
              </a:rPr>
              <a:t> </a:t>
            </a:r>
            <a:r>
              <a:rPr lang="zh-CN" altLang="en-US" sz="2000">
                <a:latin typeface="Georgia" panose="02040502050405020303" pitchFamily="18" charset="0"/>
              </a:rPr>
              <a:t>is zero?</a:t>
            </a:r>
            <a:endParaRPr lang="zh-CN" altLang="en-US" sz="2000">
              <a:latin typeface="Georgia" panose="02040502050405020303" pitchFamily="18" charset="0"/>
            </a:endParaRPr>
          </a:p>
        </p:txBody>
      </p:sp>
      <p:graphicFrame>
        <p:nvGraphicFramePr>
          <p:cNvPr id="13314" name="Object 6"/>
          <p:cNvGraphicFramePr>
            <a:graphicFrameLocks noChangeAspect="1"/>
          </p:cNvGraphicFramePr>
          <p:nvPr>
            <p:ph sz="half" idx="4294967295"/>
          </p:nvPr>
        </p:nvGraphicFramePr>
        <p:xfrm>
          <a:off x="1331913" y="1773238"/>
          <a:ext cx="3163887" cy="639762"/>
        </p:xfrm>
        <a:graphic>
          <a:graphicData uri="http://schemas.openxmlformats.org/presentationml/2006/ole">
            <mc:AlternateContent xmlns:mc="http://schemas.openxmlformats.org/markup-compatibility/2006">
              <mc:Choice xmlns:v="urn:schemas-microsoft-com:vml" Requires="v">
                <p:oleObj spid="_x0000_s13313" name="公式" r:id="rId1" imgW="49682400" imgH="10058400" progId="Equation.3">
                  <p:embed/>
                </p:oleObj>
              </mc:Choice>
              <mc:Fallback>
                <p:oleObj name="公式" r:id="rId1" imgW="49682400" imgH="10058400" progId="Equation.3">
                  <p:embed/>
                  <p:pic>
                    <p:nvPicPr>
                      <p:cNvPr id="0" name="Object 6"/>
                      <p:cNvPicPr>
                        <a:picLocks noChangeAspect="1"/>
                      </p:cNvPicPr>
                      <p:nvPr/>
                    </p:nvPicPr>
                    <p:blipFill>
                      <a:blip r:embed="rId2"/>
                      <a:stretch>
                        <a:fillRect/>
                      </a:stretch>
                    </p:blipFill>
                    <p:spPr>
                      <a:xfrm>
                        <a:off x="1331913" y="1773238"/>
                        <a:ext cx="3163887" cy="639762"/>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1">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1" presetClass="entr" presetSubtype="0" fill="hold" grpId="0" nodeType="clickEffect">
                                  <p:stCondLst>
                                    <p:cond delay="0"/>
                                  </p:stCondLst>
                                  <p:childTnLst>
                                    <p:set>
                                      <p:cBhvr>
                                        <p:cTn id="12" dur="1000">
                                          <p:stCondLst>
                                            <p:cond delay="0"/>
                                          </p:stCondLst>
                                        </p:cTn>
                                        <p:tgtEl>
                                          <p:spTgt spid="48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bldLvl="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p:txBody>
          <a:bodyPr/>
          <a:lstStyle/>
          <a:p>
            <a:pPr eaLnBrk="1" hangingPunct="1"/>
            <a:r>
              <a:rPr lang="zh-CN" altLang="en-US" sz="3600" smtClean="0"/>
              <a:t>模型参数的平滑</a:t>
            </a:r>
            <a:endParaRPr lang="zh-CN" altLang="en-US" sz="3600" smtClean="0"/>
          </a:p>
        </p:txBody>
      </p:sp>
      <p:sp>
        <p:nvSpPr>
          <p:cNvPr id="48131" name="Rectangle 3"/>
          <p:cNvSpPr>
            <a:spLocks noGrp="1" noChangeArrowheads="1"/>
          </p:cNvSpPr>
          <p:nvPr>
            <p:ph type="body" sz="half" idx="4294967295"/>
          </p:nvPr>
        </p:nvSpPr>
        <p:spPr>
          <a:xfrm>
            <a:off x="457200" y="1127125"/>
            <a:ext cx="7643813" cy="5000625"/>
          </a:xfrm>
        </p:spPr>
        <p:txBody>
          <a:bodyPr/>
          <a:lstStyle/>
          <a:p>
            <a:pPr eaLnBrk="1" hangingPunct="1"/>
            <a:r>
              <a:rPr lang="zh-CN" altLang="en-US" sz="2800" smtClean="0"/>
              <a:t>Laplace:</a:t>
            </a:r>
            <a:endParaRPr lang="zh-CN" altLang="en-US" sz="2800" smtClean="0"/>
          </a:p>
          <a:p>
            <a:pPr eaLnBrk="1" hangingPunct="1"/>
            <a:endParaRPr lang="zh-CN" altLang="en-US" sz="2800" smtClean="0"/>
          </a:p>
          <a:p>
            <a:pPr eaLnBrk="1" hangingPunct="1"/>
            <a:endParaRPr lang="zh-CN" altLang="en-US" sz="2800" smtClean="0"/>
          </a:p>
          <a:p>
            <a:pPr eaLnBrk="1" hangingPunct="1"/>
            <a:endParaRPr lang="zh-CN" altLang="en-US" sz="2800" smtClean="0"/>
          </a:p>
          <a:p>
            <a:pPr eaLnBrk="1" hangingPunct="1"/>
            <a:endParaRPr lang="zh-CN" altLang="en-US" sz="2800" smtClean="0"/>
          </a:p>
        </p:txBody>
      </p:sp>
      <p:pic>
        <p:nvPicPr>
          <p:cNvPr id="48132" name="Picture 4"/>
          <p:cNvPicPr>
            <a:picLocks noGrp="1" noChangeAspect="1" noChangeArrowheads="1"/>
          </p:cNvPicPr>
          <p:nvPr>
            <p:ph sz="quarter" idx="4294967295"/>
          </p:nvPr>
        </p:nvPicPr>
        <p:blipFill>
          <a:blip r:embed="rId1" cstate="print"/>
          <a:srcRect/>
          <a:stretch>
            <a:fillRect/>
          </a:stretch>
        </p:blipFill>
        <p:spPr>
          <a:xfrm>
            <a:off x="2627313" y="1485900"/>
            <a:ext cx="4038600" cy="1295400"/>
          </a:xfr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p:txBody>
          <a:bodyPr/>
          <a:lstStyle/>
          <a:p>
            <a:pPr eaLnBrk="1" hangingPunct="1"/>
            <a:r>
              <a:rPr lang="zh-CN" altLang="en-US" sz="3600" smtClean="0"/>
              <a:t>Summary for Naive Bayes</a:t>
            </a:r>
            <a:endParaRPr lang="zh-CN" altLang="en-US" sz="3600" smtClean="0"/>
          </a:p>
        </p:txBody>
      </p:sp>
      <p:sp>
        <p:nvSpPr>
          <p:cNvPr id="51203" name="Rectangle 3"/>
          <p:cNvSpPr>
            <a:spLocks noGrp="1" noChangeArrowheads="1"/>
          </p:cNvSpPr>
          <p:nvPr>
            <p:ph type="body" idx="4294967295"/>
          </p:nvPr>
        </p:nvSpPr>
        <p:spPr/>
        <p:txBody>
          <a:bodyPr/>
          <a:lstStyle/>
          <a:p>
            <a:pPr eaLnBrk="1" hangingPunct="1">
              <a:lnSpc>
                <a:spcPct val="90000"/>
              </a:lnSpc>
            </a:pPr>
            <a:r>
              <a:rPr lang="zh-CN" altLang="en-US" b="1" smtClean="0">
                <a:solidFill>
                  <a:srgbClr val="FF0906"/>
                </a:solidFill>
              </a:rPr>
              <a:t>Pros</a:t>
            </a:r>
            <a:r>
              <a:rPr lang="zh-CN" altLang="en-US" smtClean="0"/>
              <a:t>:</a:t>
            </a:r>
            <a:endParaRPr lang="zh-CN" altLang="en-US" smtClean="0"/>
          </a:p>
          <a:p>
            <a:pPr lvl="1" eaLnBrk="1" hangingPunct="1">
              <a:lnSpc>
                <a:spcPct val="90000"/>
              </a:lnSpc>
            </a:pPr>
            <a:r>
              <a:rPr lang="zh-CN" altLang="en-US" smtClean="0"/>
              <a:t>原理简单</a:t>
            </a:r>
            <a:endParaRPr lang="zh-CN" altLang="en-US" smtClean="0"/>
          </a:p>
          <a:p>
            <a:pPr lvl="1" eaLnBrk="1" hangingPunct="1">
              <a:lnSpc>
                <a:spcPct val="90000"/>
              </a:lnSpc>
            </a:pPr>
            <a:r>
              <a:rPr lang="zh-CN" altLang="en-US" smtClean="0"/>
              <a:t>易于处理大规模训练数据 （只需要计数运算）</a:t>
            </a:r>
            <a:endParaRPr lang="zh-CN" altLang="en-US" smtClean="0"/>
          </a:p>
          <a:p>
            <a:pPr lvl="1" eaLnBrk="1" hangingPunct="1">
              <a:lnSpc>
                <a:spcPct val="90000"/>
              </a:lnSpc>
            </a:pPr>
            <a:r>
              <a:rPr lang="zh-CN" altLang="en-US" smtClean="0"/>
              <a:t>实际应用中表现良好 (e.g. text classification)</a:t>
            </a:r>
            <a:endParaRPr lang="zh-CN" altLang="en-US" smtClean="0"/>
          </a:p>
          <a:p>
            <a:pPr eaLnBrk="1" hangingPunct="1">
              <a:lnSpc>
                <a:spcPct val="90000"/>
              </a:lnSpc>
            </a:pPr>
            <a:r>
              <a:rPr lang="zh-CN" altLang="en-US" b="1" smtClean="0">
                <a:solidFill>
                  <a:srgbClr val="FF0906"/>
                </a:solidFill>
              </a:rPr>
              <a:t>Cons</a:t>
            </a:r>
            <a:r>
              <a:rPr lang="zh-CN" altLang="en-US" smtClean="0"/>
              <a:t>:</a:t>
            </a:r>
            <a:endParaRPr lang="zh-CN" altLang="en-US" smtClean="0"/>
          </a:p>
          <a:p>
            <a:pPr lvl="1" eaLnBrk="1" hangingPunct="1">
              <a:lnSpc>
                <a:spcPct val="90000"/>
              </a:lnSpc>
            </a:pPr>
            <a:r>
              <a:rPr lang="zh-CN" altLang="en-US" smtClean="0"/>
              <a:t>糟糕的条件独立性假设</a:t>
            </a:r>
            <a:endParaRPr lang="zh-CN" altLang="en-US" smtClean="0"/>
          </a:p>
          <a:p>
            <a:pPr lvl="1" eaLnBrk="1" hangingPunct="1">
              <a:lnSpc>
                <a:spcPct val="90000"/>
              </a:lnSpc>
            </a:pPr>
            <a:r>
              <a:rPr lang="zh-CN" altLang="en-US" smtClean="0"/>
              <a:t>词汇位置无关假设</a:t>
            </a:r>
            <a:endParaRPr lang="en-US" altLang="zh-CN" smtClean="0"/>
          </a:p>
          <a:p>
            <a:pPr lvl="1" eaLnBrk="1" hangingPunct="1">
              <a:lnSpc>
                <a:spcPct val="90000"/>
              </a:lnSpc>
            </a:pPr>
            <a:r>
              <a:rPr lang="zh-CN" altLang="en-US" smtClean="0"/>
              <a:t>不能融入较复杂的特征</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0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0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120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0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0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lstStyle/>
          <a:p>
            <a:pPr eaLnBrk="1" hangingPunct="1"/>
            <a:r>
              <a:rPr lang="zh-CN" altLang="en-US" sz="3600" smtClean="0"/>
              <a:t>如何进行分类？</a:t>
            </a:r>
            <a:endParaRPr lang="zh-CN" altLang="en-US" sz="3600" smtClean="0"/>
          </a:p>
        </p:txBody>
      </p:sp>
      <p:sp>
        <p:nvSpPr>
          <p:cNvPr id="10243" name="Rectangle 3"/>
          <p:cNvSpPr>
            <a:spLocks noGrp="1" noChangeArrowheads="1"/>
          </p:cNvSpPr>
          <p:nvPr>
            <p:ph type="body" idx="4294967295"/>
          </p:nvPr>
        </p:nvSpPr>
        <p:spPr/>
        <p:txBody>
          <a:bodyPr/>
          <a:lstStyle/>
          <a:p>
            <a:pPr eaLnBrk="1" hangingPunct="1"/>
            <a:r>
              <a:rPr lang="zh-CN" altLang="en-US" smtClean="0">
                <a:sym typeface="Calibri" panose="020F0502020204030204" pitchFamily="34" charset="0"/>
              </a:rPr>
              <a:t>（手工）规则：</a:t>
            </a:r>
            <a:r>
              <a:rPr lang="zh-CN" altLang="en-US" smtClean="0"/>
              <a:t>Hand-coded rules</a:t>
            </a:r>
            <a:endParaRPr lang="en-US" altLang="zh-CN" smtClean="0"/>
          </a:p>
          <a:p>
            <a:pPr lvl="1" eaLnBrk="1" hangingPunct="1"/>
            <a:r>
              <a:rPr lang="zh-CN" altLang="en-US" smtClean="0"/>
              <a:t>一些垃圾邮件过滤系统：</a:t>
            </a:r>
            <a:endParaRPr lang="zh-CN" altLang="en-US" smtClean="0">
              <a:sym typeface="Calibri" panose="020F0502020204030204" pitchFamily="34" charset="0"/>
            </a:endParaRPr>
          </a:p>
          <a:p>
            <a:pPr lvl="2" eaLnBrk="1" hangingPunct="1"/>
            <a:r>
              <a:rPr lang="zh-CN" altLang="en-US" smtClean="0">
                <a:sym typeface="Calibri" panose="020F0502020204030204" pitchFamily="34" charset="0"/>
              </a:rPr>
              <a:t>例如，如果</a:t>
            </a:r>
            <a:r>
              <a:rPr lang="en-US" altLang="zh-CN" smtClean="0">
                <a:sym typeface="Calibri" panose="020F0502020204030204" pitchFamily="34" charset="0"/>
              </a:rPr>
              <a:t>email</a:t>
            </a:r>
            <a:r>
              <a:rPr lang="zh-CN" altLang="en-US" smtClean="0">
                <a:sym typeface="Calibri" panose="020F0502020204030204" pitchFamily="34" charset="0"/>
              </a:rPr>
              <a:t>里包含</a:t>
            </a:r>
            <a:r>
              <a:rPr lang="en-US" altLang="zh-CN" smtClean="0">
                <a:sym typeface="Calibri" panose="020F0502020204030204" pitchFamily="34" charset="0"/>
              </a:rPr>
              <a:t>$</a:t>
            </a:r>
            <a:r>
              <a:rPr lang="zh-CN" altLang="en-US" smtClean="0">
                <a:sym typeface="Calibri" panose="020F0502020204030204" pitchFamily="34" charset="0"/>
              </a:rPr>
              <a:t>、</a:t>
            </a:r>
            <a:r>
              <a:rPr lang="en-US" altLang="zh-CN" smtClean="0">
                <a:sym typeface="Calibri" panose="020F0502020204030204" pitchFamily="34" charset="0"/>
              </a:rPr>
              <a:t>RMB</a:t>
            </a:r>
            <a:r>
              <a:rPr lang="zh-CN" altLang="en-US" smtClean="0">
                <a:sym typeface="Calibri" panose="020F0502020204030204" pitchFamily="34" charset="0"/>
              </a:rPr>
              <a:t>、发票、免费等，则判断为</a:t>
            </a:r>
            <a:r>
              <a:rPr lang="en-US" altLang="zh-CN" smtClean="0">
                <a:sym typeface="Calibri" panose="020F0502020204030204" pitchFamily="34" charset="0"/>
              </a:rPr>
              <a:t>spam</a:t>
            </a:r>
            <a:endParaRPr lang="zh-CN" altLang="en-US" smtClean="0">
              <a:sym typeface="Calibri" panose="020F0502020204030204" pitchFamily="34" charset="0"/>
            </a:endParaRPr>
          </a:p>
          <a:p>
            <a:pPr lvl="1" eaLnBrk="1" hangingPunct="1"/>
            <a:r>
              <a:rPr lang="zh-CN" altLang="en-US" smtClean="0">
                <a:sym typeface="Calibri" panose="020F0502020204030204" pitchFamily="34" charset="0"/>
              </a:rPr>
              <a:t>如果规则定义好，准确率往往很高</a:t>
            </a:r>
            <a:endParaRPr lang="zh-CN" altLang="en-US" smtClean="0">
              <a:sym typeface="Calibri" panose="020F0502020204030204" pitchFamily="34" charset="0"/>
            </a:endParaRPr>
          </a:p>
          <a:p>
            <a:pPr lvl="1" eaLnBrk="1" hangingPunct="1"/>
            <a:r>
              <a:rPr lang="zh-CN" altLang="en-US" smtClean="0">
                <a:sym typeface="Calibri" panose="020F0502020204030204" pitchFamily="34" charset="0"/>
              </a:rPr>
              <a:t>然而，编制及维护规则的成本很大</a:t>
            </a:r>
            <a:endParaRPr lang="zh-CN" altLang="en-US" smtClean="0">
              <a:solidFill>
                <a:srgbClr val="FF0000"/>
              </a:solidFill>
            </a:endParaRPr>
          </a:p>
          <a:p>
            <a:pPr eaLnBrk="1" hangingPunct="1"/>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p:txBody>
          <a:bodyPr/>
          <a:lstStyle/>
          <a:p>
            <a:pPr eaLnBrk="1" hangingPunct="1"/>
            <a:r>
              <a:rPr lang="en-US" altLang="zh-CN" sz="3600" smtClean="0"/>
              <a:t>Step 4: </a:t>
            </a:r>
            <a:r>
              <a:rPr lang="zh-CN" altLang="en-US" sz="3600" smtClean="0"/>
              <a:t>评价</a:t>
            </a:r>
            <a:endParaRPr lang="zh-CN" altLang="en-US" sz="3600" smtClean="0"/>
          </a:p>
        </p:txBody>
      </p:sp>
      <p:sp>
        <p:nvSpPr>
          <p:cNvPr id="50179" name="Rectangle 3"/>
          <p:cNvSpPr>
            <a:spLocks noGrp="1" noChangeArrowheads="1"/>
          </p:cNvSpPr>
          <p:nvPr>
            <p:ph type="body" idx="4294967295"/>
          </p:nvPr>
        </p:nvSpPr>
        <p:spPr>
          <a:xfrm>
            <a:off x="387350" y="998538"/>
            <a:ext cx="5735638" cy="3024187"/>
          </a:xfrm>
        </p:spPr>
        <p:txBody>
          <a:bodyPr/>
          <a:lstStyle/>
          <a:p>
            <a:pPr eaLnBrk="1" hangingPunct="1">
              <a:lnSpc>
                <a:spcPct val="90000"/>
              </a:lnSpc>
            </a:pPr>
            <a:r>
              <a:rPr lang="zh-CN" altLang="en-US" sz="2400" smtClean="0"/>
              <a:t>一般实验设置：</a:t>
            </a:r>
            <a:endParaRPr lang="en-US" altLang="zh-CN" sz="2400" smtClean="0"/>
          </a:p>
          <a:p>
            <a:pPr lvl="1" eaLnBrk="1" hangingPunct="1">
              <a:lnSpc>
                <a:spcPct val="90000"/>
              </a:lnSpc>
            </a:pPr>
            <a:r>
              <a:rPr lang="zh-CN" altLang="en-US" sz="2400" smtClean="0"/>
              <a:t>数据集：有标记数据（例如标注了垃圾或正常标签的邮件）</a:t>
            </a:r>
            <a:endParaRPr lang="zh-CN" altLang="en-US" sz="2400" smtClean="0"/>
          </a:p>
          <a:p>
            <a:pPr lvl="1" eaLnBrk="1" hangingPunct="1">
              <a:lnSpc>
                <a:spcPct val="90000"/>
              </a:lnSpc>
            </a:pPr>
            <a:r>
              <a:rPr lang="zh-CN" altLang="en-US" sz="2400" smtClean="0"/>
              <a:t>将数据分为训练数据和测试数据（不交叉）</a:t>
            </a:r>
            <a:endParaRPr lang="zh-CN" altLang="en-US" sz="2400" smtClean="0"/>
          </a:p>
          <a:p>
            <a:pPr lvl="2" eaLnBrk="1" hangingPunct="1">
              <a:lnSpc>
                <a:spcPct val="90000"/>
              </a:lnSpc>
            </a:pPr>
            <a:r>
              <a:rPr lang="zh-CN" altLang="en-US" sz="2000" smtClean="0"/>
              <a:t>在训练数据上进行参数学习</a:t>
            </a:r>
            <a:endParaRPr lang="zh-CN" altLang="en-US" sz="2000" smtClean="0"/>
          </a:p>
          <a:p>
            <a:pPr lvl="2" eaLnBrk="1" hangingPunct="1">
              <a:lnSpc>
                <a:spcPct val="90000"/>
              </a:lnSpc>
            </a:pPr>
            <a:r>
              <a:rPr lang="zh-CN" altLang="en-US" sz="2000" smtClean="0"/>
              <a:t>在测试数据上进行测试</a:t>
            </a:r>
            <a:endParaRPr lang="zh-CN" altLang="en-US" sz="2000" smtClean="0"/>
          </a:p>
          <a:p>
            <a:pPr lvl="2" eaLnBrk="1" hangingPunct="1">
              <a:lnSpc>
                <a:spcPct val="90000"/>
              </a:lnSpc>
            </a:pPr>
            <a:r>
              <a:rPr lang="zh-CN" altLang="en-US" sz="2000" smtClean="0"/>
              <a:t>用在测试数据上的错误表示模型的错误</a:t>
            </a:r>
            <a:endParaRPr lang="zh-CN" altLang="en-US" sz="2000" smtClean="0"/>
          </a:p>
        </p:txBody>
      </p:sp>
      <p:grpSp>
        <p:nvGrpSpPr>
          <p:cNvPr id="50180" name="Group 4"/>
          <p:cNvGrpSpPr/>
          <p:nvPr/>
        </p:nvGrpSpPr>
        <p:grpSpPr bwMode="auto">
          <a:xfrm>
            <a:off x="1241425" y="4419600"/>
            <a:ext cx="6911975" cy="1225550"/>
            <a:chOff x="0" y="0"/>
            <a:chExt cx="10885" cy="1928"/>
          </a:xfrm>
        </p:grpSpPr>
        <p:sp>
          <p:nvSpPr>
            <p:cNvPr id="50185" name="AutoShape 5"/>
            <p:cNvSpPr>
              <a:spLocks noChangeArrowheads="1"/>
            </p:cNvSpPr>
            <p:nvPr/>
          </p:nvSpPr>
          <p:spPr bwMode="auto">
            <a:xfrm>
              <a:off x="0" y="0"/>
              <a:ext cx="3290" cy="1928"/>
            </a:xfrm>
            <a:prstGeom prst="flowChartMultidocument">
              <a:avLst/>
            </a:prstGeom>
            <a:solidFill>
              <a:srgbClr val="FFCC99"/>
            </a:solidFill>
            <a:ln w="9525">
              <a:solidFill>
                <a:schemeClr val="tx1"/>
              </a:solidFill>
              <a:miter lim="800000"/>
            </a:ln>
          </p:spPr>
          <p:txBody>
            <a:bodyPr wrap="none" anchor="ctr"/>
            <a:lstStyle/>
            <a:p>
              <a:pPr algn="ctr"/>
              <a:r>
                <a:rPr lang="zh-CN" altLang="en-US" sz="2800" dirty="0">
                  <a:latin typeface="+mn-lt"/>
                </a:rPr>
                <a:t>trainning </a:t>
              </a:r>
              <a:endParaRPr lang="zh-CN" altLang="en-US" sz="2800" dirty="0">
                <a:latin typeface="+mn-lt"/>
              </a:endParaRPr>
            </a:p>
            <a:p>
              <a:pPr algn="ctr"/>
              <a:r>
                <a:rPr lang="zh-CN" altLang="en-US" sz="2800" dirty="0">
                  <a:latin typeface="+mn-lt"/>
                </a:rPr>
                <a:t>data</a:t>
              </a:r>
              <a:endParaRPr lang="zh-CN" altLang="en-US" sz="2800" dirty="0">
                <a:latin typeface="+mn-lt"/>
              </a:endParaRPr>
            </a:p>
          </p:txBody>
        </p:sp>
        <p:sp>
          <p:nvSpPr>
            <p:cNvPr id="50186" name="AutoShape 6"/>
            <p:cNvSpPr>
              <a:spLocks noChangeArrowheads="1"/>
            </p:cNvSpPr>
            <p:nvPr/>
          </p:nvSpPr>
          <p:spPr bwMode="auto">
            <a:xfrm>
              <a:off x="3288" y="680"/>
              <a:ext cx="907" cy="340"/>
            </a:xfrm>
            <a:prstGeom prst="rightArrow">
              <a:avLst>
                <a:gd name="adj1" fmla="val 50000"/>
                <a:gd name="adj2" fmla="val 66691"/>
              </a:avLst>
            </a:prstGeom>
            <a:solidFill>
              <a:schemeClr val="hlink"/>
            </a:solidFill>
            <a:ln w="9525">
              <a:solidFill>
                <a:schemeClr val="tx1"/>
              </a:solidFill>
              <a:miter lim="800000"/>
            </a:ln>
          </p:spPr>
          <p:txBody>
            <a:bodyPr anchor="ctr"/>
            <a:lstStyle/>
            <a:p>
              <a:endParaRPr lang="zh-CN" altLang="en-US">
                <a:latin typeface="+mn-lt"/>
              </a:endParaRPr>
            </a:p>
          </p:txBody>
        </p:sp>
        <p:sp>
          <p:nvSpPr>
            <p:cNvPr id="50187" name="Rectangle 7"/>
            <p:cNvSpPr>
              <a:spLocks noChangeArrowheads="1"/>
            </p:cNvSpPr>
            <p:nvPr/>
          </p:nvSpPr>
          <p:spPr bwMode="auto">
            <a:xfrm>
              <a:off x="4195" y="227"/>
              <a:ext cx="2948" cy="1247"/>
            </a:xfrm>
            <a:prstGeom prst="rect">
              <a:avLst/>
            </a:prstGeom>
            <a:solidFill>
              <a:srgbClr val="FFFF99"/>
            </a:solidFill>
            <a:ln w="9525">
              <a:solidFill>
                <a:schemeClr val="tx1"/>
              </a:solidFill>
              <a:miter lim="800000"/>
            </a:ln>
          </p:spPr>
          <p:txBody>
            <a:bodyPr wrap="none" anchor="ctr"/>
            <a:lstStyle/>
            <a:p>
              <a:pPr algn="ctr"/>
              <a:r>
                <a:rPr lang="zh-CN" altLang="en-US" sz="2800">
                  <a:latin typeface="+mn-lt"/>
                </a:rPr>
                <a:t>Learner</a:t>
              </a:r>
              <a:endParaRPr lang="zh-CN" altLang="en-US" sz="2800">
                <a:latin typeface="+mn-lt"/>
              </a:endParaRPr>
            </a:p>
          </p:txBody>
        </p:sp>
        <p:sp>
          <p:nvSpPr>
            <p:cNvPr id="50188" name="AutoShape 8"/>
            <p:cNvSpPr>
              <a:spLocks noChangeArrowheads="1"/>
            </p:cNvSpPr>
            <p:nvPr/>
          </p:nvSpPr>
          <p:spPr bwMode="auto">
            <a:xfrm>
              <a:off x="8051" y="227"/>
              <a:ext cx="2835" cy="1361"/>
            </a:xfrm>
            <a:prstGeom prst="foldedCorner">
              <a:avLst>
                <a:gd name="adj" fmla="val 17389"/>
              </a:avLst>
            </a:prstGeom>
            <a:solidFill>
              <a:srgbClr val="FFCC99"/>
            </a:solidFill>
            <a:ln w="9525">
              <a:solidFill>
                <a:schemeClr val="tx1"/>
              </a:solidFill>
              <a:round/>
            </a:ln>
          </p:spPr>
          <p:txBody>
            <a:bodyPr wrap="none" anchor="ctr"/>
            <a:lstStyle/>
            <a:p>
              <a:pPr algn="ctr"/>
              <a:r>
                <a:rPr lang="zh-CN" altLang="en-US" sz="2800">
                  <a:latin typeface="+mn-lt"/>
                </a:rPr>
                <a:t>test </a:t>
              </a:r>
              <a:endParaRPr lang="zh-CN" altLang="en-US" sz="2800">
                <a:latin typeface="+mn-lt"/>
              </a:endParaRPr>
            </a:p>
            <a:p>
              <a:pPr algn="ctr"/>
              <a:r>
                <a:rPr lang="zh-CN" altLang="en-US" sz="2800">
                  <a:latin typeface="+mn-lt"/>
                </a:rPr>
                <a:t>data</a:t>
              </a:r>
              <a:endParaRPr lang="zh-CN" altLang="en-US" sz="2800">
                <a:latin typeface="+mn-lt"/>
              </a:endParaRPr>
            </a:p>
          </p:txBody>
        </p:sp>
        <p:sp>
          <p:nvSpPr>
            <p:cNvPr id="50189" name="AutoShape 9"/>
            <p:cNvSpPr>
              <a:spLocks noChangeArrowheads="1"/>
            </p:cNvSpPr>
            <p:nvPr/>
          </p:nvSpPr>
          <p:spPr bwMode="auto">
            <a:xfrm>
              <a:off x="7144" y="794"/>
              <a:ext cx="907" cy="340"/>
            </a:xfrm>
            <a:prstGeom prst="rightArrow">
              <a:avLst>
                <a:gd name="adj1" fmla="val 50000"/>
                <a:gd name="adj2" fmla="val 66691"/>
              </a:avLst>
            </a:prstGeom>
            <a:solidFill>
              <a:schemeClr val="hlink"/>
            </a:solidFill>
            <a:ln w="9525">
              <a:solidFill>
                <a:schemeClr val="tx1"/>
              </a:solidFill>
              <a:miter lim="800000"/>
            </a:ln>
          </p:spPr>
          <p:txBody>
            <a:bodyPr anchor="ctr"/>
            <a:lstStyle/>
            <a:p>
              <a:endParaRPr lang="zh-CN" altLang="en-US">
                <a:latin typeface="+mn-lt"/>
              </a:endParaRPr>
            </a:p>
          </p:txBody>
        </p:sp>
      </p:grpSp>
      <p:sp>
        <p:nvSpPr>
          <p:cNvPr id="50181" name="Text Box 10"/>
          <p:cNvSpPr txBox="1">
            <a:spLocks noChangeArrowheads="1"/>
          </p:cNvSpPr>
          <p:nvPr/>
        </p:nvSpPr>
        <p:spPr bwMode="auto">
          <a:xfrm>
            <a:off x="2771775" y="5373688"/>
            <a:ext cx="1444625" cy="701675"/>
          </a:xfrm>
          <a:prstGeom prst="rect">
            <a:avLst/>
          </a:prstGeom>
          <a:noFill/>
          <a:ln w="9525">
            <a:noFill/>
            <a:miter lim="800000"/>
          </a:ln>
        </p:spPr>
        <p:txBody>
          <a:bodyPr>
            <a:spAutoFit/>
          </a:bodyPr>
          <a:lstStyle/>
          <a:p>
            <a:pPr algn="ctr"/>
            <a:r>
              <a:rPr lang="zh-CN" altLang="en-US" sz="2000" b="1">
                <a:solidFill>
                  <a:srgbClr val="FF0906"/>
                </a:solidFill>
                <a:latin typeface="+mn-lt"/>
              </a:rPr>
              <a:t>Trainning/</a:t>
            </a:r>
            <a:endParaRPr lang="zh-CN" altLang="en-US" sz="2000" b="1">
              <a:solidFill>
                <a:srgbClr val="FF0906"/>
              </a:solidFill>
              <a:latin typeface="+mn-lt"/>
            </a:endParaRPr>
          </a:p>
          <a:p>
            <a:pPr algn="ctr"/>
            <a:r>
              <a:rPr lang="zh-CN" altLang="en-US" sz="2000" b="1">
                <a:solidFill>
                  <a:srgbClr val="FF0906"/>
                </a:solidFill>
                <a:latin typeface="+mn-lt"/>
              </a:rPr>
              <a:t>Learning</a:t>
            </a:r>
            <a:endParaRPr lang="zh-CN" altLang="en-US" sz="2000" b="1">
              <a:solidFill>
                <a:srgbClr val="FF0906"/>
              </a:solidFill>
              <a:latin typeface="+mn-lt"/>
            </a:endParaRPr>
          </a:p>
        </p:txBody>
      </p:sp>
      <p:sp>
        <p:nvSpPr>
          <p:cNvPr id="50182" name="Text Box 11"/>
          <p:cNvSpPr txBox="1">
            <a:spLocks noChangeArrowheads="1"/>
          </p:cNvSpPr>
          <p:nvPr/>
        </p:nvSpPr>
        <p:spPr bwMode="auto">
          <a:xfrm>
            <a:off x="5292725" y="5373688"/>
            <a:ext cx="1444625" cy="701675"/>
          </a:xfrm>
          <a:prstGeom prst="rect">
            <a:avLst/>
          </a:prstGeom>
          <a:noFill/>
          <a:ln w="9525">
            <a:noFill/>
            <a:miter lim="800000"/>
          </a:ln>
        </p:spPr>
        <p:txBody>
          <a:bodyPr>
            <a:spAutoFit/>
          </a:bodyPr>
          <a:lstStyle/>
          <a:p>
            <a:pPr algn="ctr"/>
            <a:r>
              <a:rPr lang="zh-CN" altLang="en-US" sz="2000" b="1">
                <a:solidFill>
                  <a:srgbClr val="FF0906"/>
                </a:solidFill>
                <a:latin typeface="+mn-lt"/>
              </a:rPr>
              <a:t>Testing/</a:t>
            </a:r>
            <a:endParaRPr lang="zh-CN" altLang="en-US" sz="2000" b="1">
              <a:solidFill>
                <a:srgbClr val="FF0906"/>
              </a:solidFill>
              <a:latin typeface="+mn-lt"/>
            </a:endParaRPr>
          </a:p>
          <a:p>
            <a:pPr algn="ctr"/>
            <a:r>
              <a:rPr lang="zh-CN" altLang="en-US" sz="2000" b="1">
                <a:solidFill>
                  <a:srgbClr val="FF0906"/>
                </a:solidFill>
                <a:latin typeface="+mn-lt"/>
              </a:rPr>
              <a:t>Predicting</a:t>
            </a:r>
            <a:endParaRPr lang="zh-CN" altLang="en-US" sz="2000" b="1">
              <a:solidFill>
                <a:srgbClr val="FF0906"/>
              </a:solidFill>
              <a:latin typeface="+mn-lt"/>
            </a:endParaRPr>
          </a:p>
        </p:txBody>
      </p:sp>
      <p:sp>
        <p:nvSpPr>
          <p:cNvPr id="50183" name="Rectangle 4"/>
          <p:cNvSpPr>
            <a:spLocks noChangeArrowheads="1"/>
          </p:cNvSpPr>
          <p:nvPr/>
        </p:nvSpPr>
        <p:spPr bwMode="auto">
          <a:xfrm>
            <a:off x="7092950" y="728663"/>
            <a:ext cx="1676400" cy="2590800"/>
          </a:xfrm>
          <a:prstGeom prst="rect">
            <a:avLst/>
          </a:prstGeom>
          <a:solidFill>
            <a:schemeClr val="accent1"/>
          </a:solidFill>
          <a:ln w="9525">
            <a:solidFill>
              <a:schemeClr val="tx1"/>
            </a:solidFill>
            <a:miter lim="800000"/>
          </a:ln>
        </p:spPr>
        <p:txBody>
          <a:bodyPr wrap="none" anchor="ctr"/>
          <a:lstStyle/>
          <a:p>
            <a:pPr algn="ctr"/>
            <a:r>
              <a:rPr lang="en-US" altLang="zh-CN">
                <a:latin typeface="+mn-lt"/>
              </a:rPr>
              <a:t>Training</a:t>
            </a:r>
            <a:endParaRPr lang="en-US" altLang="zh-CN">
              <a:latin typeface="+mn-lt"/>
            </a:endParaRPr>
          </a:p>
          <a:p>
            <a:pPr algn="ctr"/>
            <a:r>
              <a:rPr lang="en-US" altLang="zh-CN">
                <a:latin typeface="+mn-lt"/>
              </a:rPr>
              <a:t>Data</a:t>
            </a:r>
            <a:endParaRPr lang="en-US" altLang="zh-CN">
              <a:latin typeface="+mn-lt"/>
            </a:endParaRPr>
          </a:p>
        </p:txBody>
      </p:sp>
      <p:sp>
        <p:nvSpPr>
          <p:cNvPr id="50184" name="Rectangle 6"/>
          <p:cNvSpPr>
            <a:spLocks noChangeArrowheads="1"/>
          </p:cNvSpPr>
          <p:nvPr/>
        </p:nvSpPr>
        <p:spPr bwMode="auto">
          <a:xfrm>
            <a:off x="7092950" y="3294063"/>
            <a:ext cx="1676400" cy="914400"/>
          </a:xfrm>
          <a:prstGeom prst="rect">
            <a:avLst/>
          </a:prstGeom>
          <a:solidFill>
            <a:srgbClr val="FF99CC"/>
          </a:solidFill>
          <a:ln w="9525">
            <a:solidFill>
              <a:schemeClr val="tx1"/>
            </a:solidFill>
            <a:miter lim="800000"/>
          </a:ln>
        </p:spPr>
        <p:txBody>
          <a:bodyPr wrap="none" anchor="ctr"/>
          <a:lstStyle/>
          <a:p>
            <a:pPr algn="ctr"/>
            <a:r>
              <a:rPr lang="en-US" altLang="zh-CN">
                <a:latin typeface="+mn-lt"/>
              </a:rPr>
              <a:t>Test</a:t>
            </a:r>
            <a:endParaRPr lang="en-US" altLang="zh-CN">
              <a:latin typeface="+mn-lt"/>
            </a:endParaRPr>
          </a:p>
          <a:p>
            <a:pPr algn="ctr"/>
            <a:r>
              <a:rPr lang="en-US" altLang="zh-CN">
                <a:latin typeface="+mn-lt"/>
              </a:rPr>
              <a:t>Data</a:t>
            </a:r>
            <a:endParaRPr lang="en-US" altLang="zh-CN">
              <a:latin typeface="+mn-l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p:txBody>
          <a:bodyPr/>
          <a:lstStyle/>
          <a:p>
            <a:pPr eaLnBrk="1" hangingPunct="1"/>
            <a:r>
              <a:rPr lang="en-US" altLang="zh-CN" sz="3600" smtClean="0"/>
              <a:t>Step 4: </a:t>
            </a:r>
            <a:r>
              <a:rPr lang="zh-CN" altLang="en-US" sz="3600" smtClean="0"/>
              <a:t>评价</a:t>
            </a:r>
            <a:endParaRPr lang="en-US" altLang="zh-CN" sz="3600" smtClean="0"/>
          </a:p>
        </p:txBody>
      </p:sp>
      <p:sp>
        <p:nvSpPr>
          <p:cNvPr id="56323" name="Rectangle 3"/>
          <p:cNvSpPr>
            <a:spLocks noGrp="1" noChangeArrowheads="1"/>
          </p:cNvSpPr>
          <p:nvPr/>
        </p:nvSpPr>
        <p:spPr bwMode="auto">
          <a:xfrm>
            <a:off x="323850" y="1196975"/>
            <a:ext cx="5400675" cy="4664075"/>
          </a:xfrm>
          <a:prstGeom prst="rect">
            <a:avLst/>
          </a:prstGeom>
          <a:noFill/>
          <a:ln w="9525">
            <a:noFill/>
            <a:miter lim="800000"/>
          </a:ln>
        </p:spPr>
        <p:txBody>
          <a:bodyPr/>
          <a:lstStyle/>
          <a:p>
            <a:pPr marL="342900" indent="-342900">
              <a:lnSpc>
                <a:spcPct val="80000"/>
              </a:lnSpc>
              <a:spcBef>
                <a:spcPct val="20000"/>
              </a:spcBef>
              <a:buFont typeface="Arial" panose="020B0604020202020204" pitchFamily="34" charset="0"/>
              <a:buChar char="•"/>
              <a:defRPr/>
            </a:pPr>
            <a:r>
              <a:rPr lang="zh-CN" altLang="en-US" sz="2800" dirty="0">
                <a:latin typeface="+mn-lt"/>
                <a:ea typeface="楷体" panose="02010609060101010101" pitchFamily="49" charset="-122"/>
              </a:rPr>
              <a:t>另一种实验设置：</a:t>
            </a:r>
            <a:r>
              <a:rPr lang="en-US" altLang="zh-CN" sz="2800" dirty="0">
                <a:latin typeface="+mn-lt"/>
                <a:ea typeface="楷体" panose="02010609060101010101" pitchFamily="49" charset="-122"/>
              </a:rPr>
              <a:t>n</a:t>
            </a:r>
            <a:r>
              <a:rPr lang="zh-CN" altLang="en-US" sz="2800" dirty="0">
                <a:latin typeface="+mn-lt"/>
                <a:ea typeface="楷体" panose="02010609060101010101" pitchFamily="49" charset="-122"/>
              </a:rPr>
              <a:t>倍交叉验证（</a:t>
            </a:r>
            <a:r>
              <a:rPr lang="en-US" altLang="zh-CN" sz="2800" dirty="0">
                <a:latin typeface="+mn-lt"/>
                <a:ea typeface="楷体" panose="02010609060101010101" pitchFamily="49" charset="-122"/>
              </a:rPr>
              <a:t>n-fold cross validation</a:t>
            </a:r>
            <a:r>
              <a:rPr lang="zh-CN" altLang="en-US" sz="2800" dirty="0">
                <a:latin typeface="+mn-lt"/>
                <a:ea typeface="楷体" panose="02010609060101010101" pitchFamily="49" charset="-122"/>
              </a:rPr>
              <a:t>）</a:t>
            </a:r>
            <a:endParaRPr lang="en-US" altLang="zh-CN" sz="2800" dirty="0">
              <a:latin typeface="+mn-lt"/>
              <a:ea typeface="楷体" panose="02010609060101010101" pitchFamily="49" charset="-122"/>
            </a:endParaRPr>
          </a:p>
          <a:p>
            <a:pPr marL="800100" lvl="1" indent="-342900">
              <a:lnSpc>
                <a:spcPct val="80000"/>
              </a:lnSpc>
              <a:spcBef>
                <a:spcPct val="20000"/>
              </a:spcBef>
              <a:buFont typeface="Arial" panose="020B0604020202020204" pitchFamily="34" charset="0"/>
              <a:buChar char="•"/>
              <a:defRPr/>
            </a:pPr>
            <a:r>
              <a:rPr lang="en-US" altLang="zh-CN" sz="2800" dirty="0">
                <a:latin typeface="+mn-lt"/>
                <a:ea typeface="楷体" panose="02010609060101010101" pitchFamily="49" charset="-122"/>
              </a:rPr>
              <a:t>E.g., 5-fold cross validation</a:t>
            </a:r>
            <a:endParaRPr lang="en-US" altLang="zh-CN" sz="2800" dirty="0">
              <a:latin typeface="+mn-lt"/>
              <a:ea typeface="楷体" panose="02010609060101010101" pitchFamily="49" charset="-122"/>
            </a:endParaRPr>
          </a:p>
          <a:p>
            <a:pPr marL="1257300" lvl="2" indent="-342900">
              <a:lnSpc>
                <a:spcPct val="80000"/>
              </a:lnSpc>
              <a:spcBef>
                <a:spcPct val="20000"/>
              </a:spcBef>
              <a:buFont typeface="Arial" panose="020B0604020202020204" pitchFamily="34" charset="0"/>
              <a:buChar char="•"/>
              <a:defRPr/>
            </a:pPr>
            <a:r>
              <a:rPr lang="zh-CN" altLang="en-US" sz="2400" dirty="0">
                <a:latin typeface="+mn-lt"/>
                <a:ea typeface="楷体" panose="02010609060101010101" pitchFamily="49" charset="-122"/>
              </a:rPr>
              <a:t>把有标记数据等分为不交叉的</a:t>
            </a:r>
            <a:r>
              <a:rPr lang="en-US" altLang="zh-CN" sz="2400" dirty="0">
                <a:latin typeface="+mn-lt"/>
                <a:ea typeface="楷体" panose="02010609060101010101" pitchFamily="49" charset="-122"/>
              </a:rPr>
              <a:t>5</a:t>
            </a:r>
            <a:r>
              <a:rPr lang="zh-CN" altLang="en-US" sz="2400" dirty="0">
                <a:latin typeface="+mn-lt"/>
                <a:ea typeface="楷体" panose="02010609060101010101" pitchFamily="49" charset="-122"/>
              </a:rPr>
              <a:t>份，其中一份做测试，另外</a:t>
            </a:r>
            <a:r>
              <a:rPr lang="en-US" altLang="zh-CN" sz="2400" dirty="0">
                <a:latin typeface="+mn-lt"/>
                <a:ea typeface="楷体" panose="02010609060101010101" pitchFamily="49" charset="-122"/>
              </a:rPr>
              <a:t>4</a:t>
            </a:r>
            <a:r>
              <a:rPr lang="zh-CN" altLang="en-US" sz="2400" dirty="0">
                <a:latin typeface="+mn-lt"/>
                <a:ea typeface="楷体" panose="02010609060101010101" pitchFamily="49" charset="-122"/>
              </a:rPr>
              <a:t>份做训练</a:t>
            </a:r>
            <a:endParaRPr lang="en-US" altLang="zh-CN" sz="2400" dirty="0">
              <a:latin typeface="+mn-lt"/>
              <a:ea typeface="楷体" panose="02010609060101010101" pitchFamily="49" charset="-122"/>
            </a:endParaRPr>
          </a:p>
          <a:p>
            <a:pPr marL="1257300" lvl="2" indent="-342900">
              <a:lnSpc>
                <a:spcPct val="80000"/>
              </a:lnSpc>
              <a:spcBef>
                <a:spcPct val="20000"/>
              </a:spcBef>
              <a:buFont typeface="Arial" panose="020B0604020202020204" pitchFamily="34" charset="0"/>
              <a:buChar char="•"/>
              <a:defRPr/>
            </a:pPr>
            <a:r>
              <a:rPr lang="zh-CN" altLang="en-US" sz="2400" dirty="0">
                <a:latin typeface="+mn-lt"/>
                <a:ea typeface="楷体" panose="02010609060101010101" pitchFamily="49" charset="-122"/>
              </a:rPr>
              <a:t>独立地做</a:t>
            </a:r>
            <a:r>
              <a:rPr lang="en-US" altLang="zh-CN" sz="2400" dirty="0">
                <a:latin typeface="+mn-lt"/>
                <a:ea typeface="楷体" panose="02010609060101010101" pitchFamily="49" charset="-122"/>
              </a:rPr>
              <a:t>5</a:t>
            </a:r>
            <a:r>
              <a:rPr lang="zh-CN" altLang="en-US" sz="2400" dirty="0">
                <a:latin typeface="+mn-lt"/>
                <a:ea typeface="楷体" panose="02010609060101010101" pitchFamily="49" charset="-122"/>
              </a:rPr>
              <a:t>轮</a:t>
            </a:r>
            <a:endParaRPr lang="en-US" altLang="zh-CN" sz="2400" dirty="0">
              <a:latin typeface="+mn-lt"/>
              <a:ea typeface="楷体" panose="02010609060101010101" pitchFamily="49" charset="-122"/>
            </a:endParaRPr>
          </a:p>
          <a:p>
            <a:pPr marL="1257300" lvl="2" indent="-342900">
              <a:lnSpc>
                <a:spcPct val="80000"/>
              </a:lnSpc>
              <a:spcBef>
                <a:spcPct val="20000"/>
              </a:spcBef>
              <a:buFont typeface="Arial" panose="020B0604020202020204" pitchFamily="34" charset="0"/>
              <a:buChar char="•"/>
              <a:defRPr/>
            </a:pPr>
            <a:r>
              <a:rPr lang="zh-CN" altLang="en-US" sz="2400" dirty="0">
                <a:latin typeface="+mn-lt"/>
                <a:ea typeface="楷体" panose="02010609060101010101" pitchFamily="49" charset="-122"/>
              </a:rPr>
              <a:t>用</a:t>
            </a:r>
            <a:r>
              <a:rPr lang="en-US" altLang="zh-CN" sz="2400" dirty="0">
                <a:latin typeface="+mn-lt"/>
                <a:ea typeface="楷体" panose="02010609060101010101" pitchFamily="49" charset="-122"/>
              </a:rPr>
              <a:t>5</a:t>
            </a:r>
            <a:r>
              <a:rPr lang="zh-CN" altLang="en-US" sz="2400" dirty="0">
                <a:latin typeface="+mn-lt"/>
                <a:ea typeface="楷体" panose="02010609060101010101" pitchFamily="49" charset="-122"/>
              </a:rPr>
              <a:t>轮测试的平均性能作为模型的性能</a:t>
            </a:r>
            <a:endParaRPr lang="zh-CN" altLang="en-US" sz="2400" dirty="0">
              <a:latin typeface="+mn-lt"/>
              <a:ea typeface="楷体" panose="02010609060101010101" pitchFamily="49" charset="-122"/>
            </a:endParaRPr>
          </a:p>
          <a:p>
            <a:pPr marL="742950" lvl="1" indent="-285750">
              <a:lnSpc>
                <a:spcPct val="80000"/>
              </a:lnSpc>
              <a:spcBef>
                <a:spcPct val="20000"/>
              </a:spcBef>
              <a:defRPr/>
            </a:pPr>
            <a:endParaRPr lang="zh-CN" altLang="en-US" sz="2400" dirty="0">
              <a:latin typeface="楷体" panose="02010609060101010101" pitchFamily="49" charset="-122"/>
              <a:ea typeface="楷体" panose="02010609060101010101" pitchFamily="49" charset="-122"/>
            </a:endParaRPr>
          </a:p>
        </p:txBody>
      </p:sp>
      <p:sp>
        <p:nvSpPr>
          <p:cNvPr id="51206" name="Rectangle 6"/>
          <p:cNvSpPr>
            <a:spLocks noChangeArrowheads="1"/>
          </p:cNvSpPr>
          <p:nvPr/>
        </p:nvSpPr>
        <p:spPr bwMode="auto">
          <a:xfrm>
            <a:off x="6588125" y="5006975"/>
            <a:ext cx="1676400" cy="1014413"/>
          </a:xfrm>
          <a:prstGeom prst="rect">
            <a:avLst/>
          </a:prstGeom>
          <a:solidFill>
            <a:srgbClr val="FFFF00"/>
          </a:solidFill>
          <a:ln w="9525">
            <a:solidFill>
              <a:schemeClr val="tx1"/>
            </a:solidFill>
            <a:miter lim="800000"/>
          </a:ln>
        </p:spPr>
        <p:txBody>
          <a:bodyPr wrap="none" anchor="ctr"/>
          <a:lstStyle/>
          <a:p>
            <a:pPr algn="ctr"/>
            <a:r>
              <a:rPr lang="en-US" altLang="zh-CN">
                <a:latin typeface="+mn-lt"/>
              </a:rPr>
              <a:t>Portion 5</a:t>
            </a:r>
            <a:endParaRPr lang="en-US" altLang="zh-CN">
              <a:latin typeface="+mn-lt"/>
            </a:endParaRPr>
          </a:p>
        </p:txBody>
      </p:sp>
      <p:sp>
        <p:nvSpPr>
          <p:cNvPr id="9" name="Rectangle 6"/>
          <p:cNvSpPr>
            <a:spLocks noChangeArrowheads="1"/>
          </p:cNvSpPr>
          <p:nvPr/>
        </p:nvSpPr>
        <p:spPr bwMode="auto">
          <a:xfrm>
            <a:off x="6588125" y="2990850"/>
            <a:ext cx="1676400" cy="1014413"/>
          </a:xfrm>
          <a:prstGeom prst="rect">
            <a:avLst/>
          </a:prstGeom>
          <a:solidFill>
            <a:srgbClr val="FFFFCC"/>
          </a:solidFill>
          <a:ln w="9525">
            <a:solidFill>
              <a:schemeClr val="tx1"/>
            </a:solidFill>
            <a:miter lim="800000"/>
          </a:ln>
        </p:spPr>
        <p:txBody>
          <a:bodyPr wrap="none" anchor="ctr"/>
          <a:lstStyle/>
          <a:p>
            <a:pPr algn="ctr"/>
            <a:r>
              <a:rPr lang="en-US" altLang="zh-CN">
                <a:latin typeface="+mn-lt"/>
              </a:rPr>
              <a:t>Portion 3</a:t>
            </a:r>
            <a:endParaRPr lang="en-US" altLang="zh-CN">
              <a:latin typeface="+mn-lt"/>
            </a:endParaRPr>
          </a:p>
        </p:txBody>
      </p:sp>
      <p:sp>
        <p:nvSpPr>
          <p:cNvPr id="10" name="Rectangle 6"/>
          <p:cNvSpPr>
            <a:spLocks noChangeArrowheads="1"/>
          </p:cNvSpPr>
          <p:nvPr/>
        </p:nvSpPr>
        <p:spPr bwMode="auto">
          <a:xfrm>
            <a:off x="6588125" y="1982788"/>
            <a:ext cx="1676400" cy="1014412"/>
          </a:xfrm>
          <a:prstGeom prst="rect">
            <a:avLst/>
          </a:prstGeom>
          <a:solidFill>
            <a:srgbClr val="FFCCFF"/>
          </a:solidFill>
          <a:ln w="9525">
            <a:solidFill>
              <a:schemeClr val="tx1"/>
            </a:solidFill>
            <a:miter lim="800000"/>
          </a:ln>
        </p:spPr>
        <p:txBody>
          <a:bodyPr wrap="none" anchor="ctr"/>
          <a:lstStyle/>
          <a:p>
            <a:pPr algn="ctr"/>
            <a:r>
              <a:rPr lang="en-US" altLang="zh-CN">
                <a:latin typeface="+mn-lt"/>
              </a:rPr>
              <a:t>Portion 2</a:t>
            </a:r>
            <a:endParaRPr lang="en-US" altLang="zh-CN">
              <a:latin typeface="+mn-lt"/>
            </a:endParaRPr>
          </a:p>
        </p:txBody>
      </p:sp>
      <p:sp>
        <p:nvSpPr>
          <p:cNvPr id="11" name="Rectangle 6"/>
          <p:cNvSpPr>
            <a:spLocks noChangeArrowheads="1"/>
          </p:cNvSpPr>
          <p:nvPr/>
        </p:nvSpPr>
        <p:spPr bwMode="auto">
          <a:xfrm>
            <a:off x="6588125" y="974725"/>
            <a:ext cx="1676400" cy="1014413"/>
          </a:xfrm>
          <a:prstGeom prst="rect">
            <a:avLst/>
          </a:prstGeom>
          <a:solidFill>
            <a:srgbClr val="FF99CC"/>
          </a:solidFill>
          <a:ln w="9525">
            <a:solidFill>
              <a:schemeClr val="tx1"/>
            </a:solidFill>
            <a:miter lim="800000"/>
          </a:ln>
        </p:spPr>
        <p:txBody>
          <a:bodyPr wrap="none" anchor="ctr"/>
          <a:lstStyle/>
          <a:p>
            <a:pPr algn="ctr"/>
            <a:r>
              <a:rPr lang="en-US" altLang="zh-CN">
                <a:latin typeface="+mn-lt"/>
              </a:rPr>
              <a:t>Portion 1</a:t>
            </a:r>
            <a:endParaRPr lang="en-US" altLang="zh-CN">
              <a:latin typeface="+mn-lt"/>
            </a:endParaRPr>
          </a:p>
        </p:txBody>
      </p:sp>
      <p:sp>
        <p:nvSpPr>
          <p:cNvPr id="12" name="Rectangle 6"/>
          <p:cNvSpPr>
            <a:spLocks noChangeArrowheads="1"/>
          </p:cNvSpPr>
          <p:nvPr/>
        </p:nvSpPr>
        <p:spPr bwMode="auto">
          <a:xfrm>
            <a:off x="6588125" y="3998913"/>
            <a:ext cx="1676400" cy="1014412"/>
          </a:xfrm>
          <a:prstGeom prst="rect">
            <a:avLst/>
          </a:prstGeom>
          <a:solidFill>
            <a:srgbClr val="FFCC66"/>
          </a:solidFill>
          <a:ln w="9525">
            <a:solidFill>
              <a:schemeClr val="tx1"/>
            </a:solidFill>
            <a:miter lim="800000"/>
          </a:ln>
        </p:spPr>
        <p:txBody>
          <a:bodyPr wrap="none" anchor="ctr"/>
          <a:lstStyle/>
          <a:p>
            <a:pPr algn="ctr"/>
            <a:r>
              <a:rPr lang="en-US" altLang="zh-CN">
                <a:latin typeface="+mn-lt"/>
              </a:rPr>
              <a:t>Portion 4</a:t>
            </a:r>
            <a:endParaRPr lang="en-US" altLang="zh-CN">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32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32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8" presetClass="emph" presetSubtype="0" fill="hold" nodeType="clickEffect">
                                  <p:stCondLst>
                                    <p:cond delay="0"/>
                                  </p:stCondLst>
                                  <p:childTnLst>
                                    <p:animRot by="21600000">
                                      <p:cBhvr>
                                        <p:cTn id="24" dur="1000" fill="hold"/>
                                        <p:tgtEl>
                                          <p:spTgt spid="11"/>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8" presetClass="emph" presetSubtype="0" fill="hold" nodeType="clickEffect">
                                  <p:stCondLst>
                                    <p:cond delay="0"/>
                                  </p:stCondLst>
                                  <p:childTnLst>
                                    <p:animRot by="21600000">
                                      <p:cBhvr>
                                        <p:cTn id="28" dur="1000" fill="hold"/>
                                        <p:tgtEl>
                                          <p:spTgt spid="10"/>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8" presetClass="emph" presetSubtype="0" fill="hold" nodeType="clickEffect">
                                  <p:stCondLst>
                                    <p:cond delay="0"/>
                                  </p:stCondLst>
                                  <p:childTnLst>
                                    <p:animRot by="21600000">
                                      <p:cBhvr>
                                        <p:cTn id="32" dur="1000" fill="hold"/>
                                        <p:tgtEl>
                                          <p:spTgt spid="9"/>
                                        </p:tgtEl>
                                        <p:attrNameLst>
                                          <p:attrName>r</p:attrName>
                                        </p:attrNameLst>
                                      </p:cBhvr>
                                    </p:animRot>
                                  </p:childTnLst>
                                </p:cTn>
                              </p:par>
                            </p:childTnLst>
                          </p:cTn>
                        </p:par>
                      </p:childTnLst>
                    </p:cTn>
                  </p:par>
                  <p:par>
                    <p:cTn id="33" fill="hold">
                      <p:stCondLst>
                        <p:cond delay="indefinite"/>
                      </p:stCondLst>
                      <p:childTnLst>
                        <p:par>
                          <p:cTn id="34" fill="hold">
                            <p:stCondLst>
                              <p:cond delay="0"/>
                            </p:stCondLst>
                            <p:childTnLst>
                              <p:par>
                                <p:cTn id="35" presetID="8" presetClass="emph" presetSubtype="0" fill="hold" nodeType="clickEffect">
                                  <p:stCondLst>
                                    <p:cond delay="0"/>
                                  </p:stCondLst>
                                  <p:childTnLst>
                                    <p:animRot by="21600000">
                                      <p:cBhvr>
                                        <p:cTn id="36" dur="1000" fill="hold"/>
                                        <p:tgtEl>
                                          <p:spTgt spid="12"/>
                                        </p:tgtEl>
                                        <p:attrNameLst>
                                          <p:attrName>r</p:attrName>
                                        </p:attrNameLst>
                                      </p:cBhvr>
                                    </p:animRot>
                                  </p:childTnLst>
                                </p:cTn>
                              </p:par>
                            </p:childTnLst>
                          </p:cTn>
                        </p:par>
                      </p:childTnLst>
                    </p:cTn>
                  </p:par>
                  <p:par>
                    <p:cTn id="37" fill="hold">
                      <p:stCondLst>
                        <p:cond delay="indefinite"/>
                      </p:stCondLst>
                      <p:childTnLst>
                        <p:par>
                          <p:cTn id="38" fill="hold">
                            <p:stCondLst>
                              <p:cond delay="0"/>
                            </p:stCondLst>
                            <p:childTnLst>
                              <p:par>
                                <p:cTn id="39" presetID="8" presetClass="emph" presetSubtype="0" fill="hold" grpId="1" nodeType="clickEffect">
                                  <p:stCondLst>
                                    <p:cond delay="0"/>
                                  </p:stCondLst>
                                  <p:childTnLst>
                                    <p:animRot by="21600000">
                                      <p:cBhvr>
                                        <p:cTn id="40" dur="1000" fill="hold"/>
                                        <p:tgtEl>
                                          <p:spTgt spid="5120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animBg="1"/>
      <p:bldP spid="51206" grpId="1" animBg="1"/>
      <p:bldP spid="9" grpId="0" animBg="1"/>
      <p:bldP spid="10" grpId="0" animBg="1"/>
      <p:bldP spid="11" grpId="0" animBg="1"/>
      <p:bldP spid="1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pPr eaLnBrk="1" hangingPunct="1"/>
            <a:r>
              <a:rPr lang="en-US" altLang="zh-CN" sz="3600" smtClean="0"/>
              <a:t>Step 4: </a:t>
            </a:r>
            <a:r>
              <a:rPr lang="zh-CN" altLang="en-US" sz="3600" smtClean="0"/>
              <a:t>评价</a:t>
            </a:r>
            <a:endParaRPr lang="en-US" altLang="zh-CN" sz="3600" smtClean="0"/>
          </a:p>
        </p:txBody>
      </p:sp>
      <p:sp>
        <p:nvSpPr>
          <p:cNvPr id="56323" name="Rectangle 3"/>
          <p:cNvSpPr>
            <a:spLocks noGrp="1" noChangeArrowheads="1"/>
          </p:cNvSpPr>
          <p:nvPr/>
        </p:nvSpPr>
        <p:spPr bwMode="auto">
          <a:xfrm>
            <a:off x="476250" y="1179513"/>
            <a:ext cx="6324600" cy="4664075"/>
          </a:xfrm>
          <a:prstGeom prst="rect">
            <a:avLst/>
          </a:prstGeom>
          <a:noFill/>
          <a:ln w="9525">
            <a:noFill/>
            <a:miter lim="800000"/>
          </a:ln>
        </p:spPr>
        <p:txBody>
          <a:bodyPr/>
          <a:lstStyle/>
          <a:p>
            <a:pPr marL="342900" indent="-342900">
              <a:spcBef>
                <a:spcPct val="20000"/>
              </a:spcBef>
              <a:buFont typeface="Arial" panose="020B0604020202020204" pitchFamily="34" charset="0"/>
              <a:buChar char="•"/>
            </a:pPr>
            <a:r>
              <a:rPr lang="zh-CN" altLang="en-US" sz="2800" dirty="0">
                <a:latin typeface="楷体" panose="02010609060101010101" pitchFamily="49" charset="-122"/>
                <a:ea typeface="楷体" panose="02010609060101010101" pitchFamily="49" charset="-122"/>
              </a:rPr>
              <a:t>另一种实验设置：保留测试</a:t>
            </a:r>
            <a:r>
              <a:rPr lang="zh-CN" altLang="en-US" sz="2800" dirty="0">
                <a:latin typeface="+mn-lt"/>
                <a:ea typeface="楷体" panose="02010609060101010101" pitchFamily="49" charset="-122"/>
              </a:rPr>
              <a:t>（</a:t>
            </a:r>
            <a:r>
              <a:rPr lang="en-US" altLang="zh-CN" sz="2800" dirty="0">
                <a:latin typeface="+mn-lt"/>
                <a:ea typeface="楷体" panose="02010609060101010101" pitchFamily="49" charset="-122"/>
              </a:rPr>
              <a:t>hold-out test</a:t>
            </a:r>
            <a:r>
              <a:rPr lang="zh-CN" altLang="en-US" sz="2800" dirty="0">
                <a:latin typeface="+mn-lt"/>
                <a:ea typeface="楷体" panose="02010609060101010101" pitchFamily="49" charset="-122"/>
              </a:rPr>
              <a:t>）</a:t>
            </a:r>
            <a:endParaRPr lang="zh-CN" altLang="en-US" sz="2800" dirty="0">
              <a:latin typeface="+mn-lt"/>
              <a:ea typeface="楷体" panose="02010609060101010101" pitchFamily="49" charset="-122"/>
            </a:endParaRPr>
          </a:p>
          <a:p>
            <a:pPr marL="742950" lvl="1" indent="-285750">
              <a:spcBef>
                <a:spcPct val="20000"/>
              </a:spcBef>
              <a:buFont typeface="Arial" panose="020B0604020202020204" pitchFamily="34" charset="0"/>
              <a:buChar char="–"/>
            </a:pPr>
            <a:r>
              <a:rPr lang="zh-CN" altLang="en-US" sz="2400" dirty="0">
                <a:latin typeface="+mn-lt"/>
                <a:ea typeface="楷体" panose="02010609060101010101" pitchFamily="49" charset="-122"/>
              </a:rPr>
              <a:t>在训练样本中学习模型参数</a:t>
            </a:r>
            <a:endParaRPr lang="zh-CN" altLang="en-US" sz="2400" dirty="0">
              <a:latin typeface="+mn-lt"/>
              <a:ea typeface="楷体" panose="02010609060101010101" pitchFamily="49" charset="-122"/>
            </a:endParaRPr>
          </a:p>
          <a:p>
            <a:pPr marL="742950" lvl="1" indent="-285750">
              <a:spcBef>
                <a:spcPct val="20000"/>
              </a:spcBef>
              <a:buFont typeface="Arial" panose="020B0604020202020204" pitchFamily="34" charset="0"/>
              <a:buChar char="–"/>
            </a:pPr>
            <a:r>
              <a:rPr lang="zh-CN" altLang="en-US" sz="2400" dirty="0">
                <a:latin typeface="+mn-lt"/>
                <a:ea typeface="楷体" panose="02010609060101010101" pitchFamily="49" charset="-122"/>
              </a:rPr>
              <a:t>通过验证集（发展集）来调整超参数（hyperparameters） </a:t>
            </a:r>
            <a:endParaRPr lang="zh-CN" altLang="en-US" sz="2400" dirty="0">
              <a:latin typeface="+mn-lt"/>
              <a:ea typeface="楷体" panose="02010609060101010101" pitchFamily="49" charset="-122"/>
            </a:endParaRPr>
          </a:p>
          <a:p>
            <a:pPr marL="742950" lvl="1" indent="-285750">
              <a:spcBef>
                <a:spcPct val="20000"/>
              </a:spcBef>
              <a:buFont typeface="Arial" panose="020B0604020202020204" pitchFamily="34" charset="0"/>
              <a:buChar char="–"/>
            </a:pPr>
            <a:r>
              <a:rPr lang="zh-CN" altLang="en-US" sz="2400" dirty="0">
                <a:latin typeface="+mn-lt"/>
                <a:ea typeface="楷体" panose="02010609060101010101" pitchFamily="49" charset="-122"/>
              </a:rPr>
              <a:t>在测试集中进行模型评价</a:t>
            </a:r>
            <a:endParaRPr lang="en-US" altLang="zh-CN" sz="2400" dirty="0">
              <a:latin typeface="+mn-lt"/>
              <a:ea typeface="楷体" panose="02010609060101010101" pitchFamily="49" charset="-122"/>
            </a:endParaRPr>
          </a:p>
          <a:p>
            <a:pPr marL="742950" lvl="1" indent="-285750">
              <a:spcBef>
                <a:spcPct val="20000"/>
              </a:spcBef>
              <a:buFont typeface="Arial" panose="020B0604020202020204" pitchFamily="34" charset="0"/>
              <a:buChar char="–"/>
            </a:pPr>
            <a:endParaRPr lang="zh-CN" altLang="en-US" sz="2400" dirty="0">
              <a:latin typeface="楷体" panose="02010609060101010101" pitchFamily="49" charset="-122"/>
              <a:ea typeface="楷体" panose="02010609060101010101" pitchFamily="49" charset="-122"/>
            </a:endParaRPr>
          </a:p>
          <a:p>
            <a:pPr marL="742950" lvl="1" indent="-285750">
              <a:spcBef>
                <a:spcPct val="20000"/>
              </a:spcBef>
            </a:pPr>
            <a:endParaRPr lang="zh-CN" altLang="en-US" sz="2400" dirty="0">
              <a:latin typeface="楷体" panose="02010609060101010101" pitchFamily="49" charset="-122"/>
              <a:ea typeface="楷体" panose="02010609060101010101" pitchFamily="49" charset="-122"/>
            </a:endParaRPr>
          </a:p>
        </p:txBody>
      </p:sp>
      <p:sp>
        <p:nvSpPr>
          <p:cNvPr id="52228" name="Rectangle 4"/>
          <p:cNvSpPr>
            <a:spLocks noChangeArrowheads="1"/>
          </p:cNvSpPr>
          <p:nvPr/>
        </p:nvSpPr>
        <p:spPr bwMode="auto">
          <a:xfrm>
            <a:off x="6911975" y="1090613"/>
            <a:ext cx="1676400" cy="2590800"/>
          </a:xfrm>
          <a:prstGeom prst="rect">
            <a:avLst/>
          </a:prstGeom>
          <a:solidFill>
            <a:schemeClr val="accent1"/>
          </a:solidFill>
          <a:ln w="9525">
            <a:solidFill>
              <a:schemeClr val="tx1"/>
            </a:solidFill>
            <a:miter lim="800000"/>
          </a:ln>
        </p:spPr>
        <p:txBody>
          <a:bodyPr wrap="none" anchor="ctr"/>
          <a:lstStyle/>
          <a:p>
            <a:pPr algn="ctr"/>
            <a:r>
              <a:rPr lang="en-US" altLang="zh-CN" dirty="0">
                <a:latin typeface="+mn-lt"/>
              </a:rPr>
              <a:t>Training</a:t>
            </a:r>
            <a:endParaRPr lang="en-US" altLang="zh-CN" dirty="0">
              <a:latin typeface="+mn-lt"/>
            </a:endParaRPr>
          </a:p>
          <a:p>
            <a:pPr algn="ctr"/>
            <a:r>
              <a:rPr lang="en-US" altLang="zh-CN" dirty="0">
                <a:latin typeface="+mn-lt"/>
              </a:rPr>
              <a:t>Data</a:t>
            </a:r>
            <a:endParaRPr lang="en-US" altLang="zh-CN" dirty="0">
              <a:latin typeface="+mn-lt"/>
            </a:endParaRPr>
          </a:p>
        </p:txBody>
      </p:sp>
      <p:sp>
        <p:nvSpPr>
          <p:cNvPr id="52229" name="Rectangle 5"/>
          <p:cNvSpPr>
            <a:spLocks noChangeArrowheads="1"/>
          </p:cNvSpPr>
          <p:nvPr/>
        </p:nvSpPr>
        <p:spPr bwMode="auto">
          <a:xfrm>
            <a:off x="6911975" y="3757613"/>
            <a:ext cx="1676400" cy="990600"/>
          </a:xfrm>
          <a:prstGeom prst="rect">
            <a:avLst/>
          </a:prstGeom>
          <a:solidFill>
            <a:srgbClr val="CCFFCC"/>
          </a:solidFill>
          <a:ln w="9525">
            <a:solidFill>
              <a:schemeClr val="tx1"/>
            </a:solidFill>
            <a:miter lim="800000"/>
          </a:ln>
        </p:spPr>
        <p:txBody>
          <a:bodyPr wrap="none" anchor="ctr"/>
          <a:lstStyle/>
          <a:p>
            <a:pPr algn="ctr"/>
            <a:r>
              <a:rPr lang="en-US" altLang="zh-CN">
                <a:latin typeface="+mn-lt"/>
              </a:rPr>
              <a:t>Validation</a:t>
            </a:r>
            <a:endParaRPr lang="en-US" altLang="zh-CN">
              <a:latin typeface="+mn-lt"/>
            </a:endParaRPr>
          </a:p>
          <a:p>
            <a:pPr algn="ctr"/>
            <a:r>
              <a:rPr lang="en-US" altLang="zh-CN">
                <a:latin typeface="+mn-lt"/>
              </a:rPr>
              <a:t>Data</a:t>
            </a:r>
            <a:endParaRPr lang="en-US" altLang="zh-CN">
              <a:latin typeface="+mn-lt"/>
            </a:endParaRPr>
          </a:p>
        </p:txBody>
      </p:sp>
      <p:sp>
        <p:nvSpPr>
          <p:cNvPr id="52230" name="Rectangle 6"/>
          <p:cNvSpPr>
            <a:spLocks noChangeArrowheads="1"/>
          </p:cNvSpPr>
          <p:nvPr/>
        </p:nvSpPr>
        <p:spPr bwMode="auto">
          <a:xfrm>
            <a:off x="6911975" y="4824413"/>
            <a:ext cx="1676400" cy="914400"/>
          </a:xfrm>
          <a:prstGeom prst="rect">
            <a:avLst/>
          </a:prstGeom>
          <a:solidFill>
            <a:srgbClr val="FF99CC"/>
          </a:solidFill>
          <a:ln w="9525">
            <a:solidFill>
              <a:schemeClr val="tx1"/>
            </a:solidFill>
            <a:miter lim="800000"/>
          </a:ln>
        </p:spPr>
        <p:txBody>
          <a:bodyPr wrap="none" anchor="ctr"/>
          <a:lstStyle/>
          <a:p>
            <a:pPr algn="ctr"/>
            <a:r>
              <a:rPr lang="en-US" altLang="zh-CN">
                <a:latin typeface="+mn-lt"/>
              </a:rPr>
              <a:t>Test</a:t>
            </a:r>
            <a:endParaRPr lang="en-US" altLang="zh-CN">
              <a:latin typeface="+mn-lt"/>
            </a:endParaRPr>
          </a:p>
          <a:p>
            <a:pPr algn="ctr"/>
            <a:r>
              <a:rPr lang="en-US" altLang="zh-CN">
                <a:latin typeface="+mn-lt"/>
              </a:rPr>
              <a:t>Data</a:t>
            </a:r>
            <a:endParaRPr lang="en-US" altLang="zh-CN">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32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p:txBody>
          <a:bodyPr/>
          <a:lstStyle/>
          <a:p>
            <a:pPr eaLnBrk="1" hangingPunct="1"/>
            <a:r>
              <a:rPr lang="en-US" altLang="zh-CN" sz="3600" smtClean="0"/>
              <a:t>Step 4: </a:t>
            </a:r>
            <a:r>
              <a:rPr lang="zh-CN" altLang="en-US" sz="3600" smtClean="0"/>
              <a:t>评价</a:t>
            </a:r>
            <a:endParaRPr lang="zh-CN" altLang="en-US" sz="3600" smtClean="0"/>
          </a:p>
        </p:txBody>
      </p:sp>
      <p:sp>
        <p:nvSpPr>
          <p:cNvPr id="53251" name="Rectangle 3"/>
          <p:cNvSpPr>
            <a:spLocks noGrp="1" noChangeArrowheads="1"/>
          </p:cNvSpPr>
          <p:nvPr>
            <p:ph type="body" sz="half" idx="4294967295"/>
          </p:nvPr>
        </p:nvSpPr>
        <p:spPr>
          <a:xfrm>
            <a:off x="457200" y="1127125"/>
            <a:ext cx="7859713" cy="5000625"/>
          </a:xfrm>
        </p:spPr>
        <p:txBody>
          <a:bodyPr/>
          <a:lstStyle/>
          <a:p>
            <a:pPr eaLnBrk="1" hangingPunct="1"/>
            <a:r>
              <a:rPr lang="zh-CN" altLang="en-US" sz="2800" smtClean="0"/>
              <a:t>评价指标：借鉴信息检索的性能评价</a:t>
            </a:r>
            <a:endParaRPr lang="zh-CN" altLang="en-US" sz="2800" smtClean="0"/>
          </a:p>
          <a:p>
            <a:pPr eaLnBrk="1" hangingPunct="1"/>
            <a:endParaRPr lang="zh-CN" altLang="en-US" sz="2800" smtClean="0"/>
          </a:p>
          <a:p>
            <a:pPr eaLnBrk="1" hangingPunct="1"/>
            <a:endParaRPr lang="zh-CN" altLang="en-US" sz="2800" smtClean="0"/>
          </a:p>
          <a:p>
            <a:pPr eaLnBrk="1" hangingPunct="1"/>
            <a:endParaRPr lang="zh-CN" altLang="en-US" sz="2800" smtClean="0"/>
          </a:p>
        </p:txBody>
      </p:sp>
      <p:graphicFrame>
        <p:nvGraphicFramePr>
          <p:cNvPr id="52228" name="Group 4"/>
          <p:cNvGraphicFramePr>
            <a:graphicFrameLocks noGrp="1"/>
          </p:cNvGraphicFramePr>
          <p:nvPr>
            <p:ph sz="half" idx="4294967295"/>
          </p:nvPr>
        </p:nvGraphicFramePr>
        <p:xfrm>
          <a:off x="1341438" y="2349500"/>
          <a:ext cx="5464175" cy="1873251"/>
        </p:xfrm>
        <a:graphic>
          <a:graphicData uri="http://schemas.openxmlformats.org/drawingml/2006/table">
            <a:tbl>
              <a:tblPr/>
              <a:tblGrid>
                <a:gridCol w="1814512"/>
                <a:gridCol w="1824038"/>
                <a:gridCol w="1825625"/>
              </a:tblGrid>
              <a:tr h="641350">
                <a:tc>
                  <a:txBody>
                    <a:bodyPr/>
                    <a:lstStyle/>
                    <a:p>
                      <a:pPr marL="0" marR="0" lvl="0" indent="0" algn="l" defTabSz="914400" rtl="0" eaLnBrk="1" fontAlgn="base" latinLnBrk="0" hangingPunct="1">
                        <a:spcBef>
                          <a:spcPct val="20000"/>
                        </a:spcBef>
                        <a:spcAft>
                          <a:spcPct val="0"/>
                        </a:spcAft>
                        <a:buClrTx/>
                        <a:buSzTx/>
                        <a:buFontTx/>
                        <a:buNone/>
                      </a:pPr>
                      <a:endParaRPr kumimoji="0" lang="zh-CN" altLang="en-US" sz="28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endParaRPr>
                    </a:p>
                  </a:txBody>
                  <a:tcPr horzOverflow="overflow">
                    <a:lnL>
                      <a:noFill/>
                    </a:lnL>
                    <a:lnR>
                      <a:noFill/>
                    </a:lnR>
                    <a:lnT>
                      <a:noFill/>
                    </a:lnT>
                    <a:lnB>
                      <a:noFill/>
                    </a:lnB>
                    <a:lnTlToBr>
                      <a:noFill/>
                    </a:lnTlToBr>
                    <a:lnBlToTr>
                      <a:noFill/>
                    </a:lnBlToTr>
                    <a:solidFill>
                      <a:srgbClr val="F79646"/>
                    </a:solidFill>
                  </a:tcPr>
                </a:tc>
                <a:tc>
                  <a:txBody>
                    <a:bodyPr/>
                    <a:lstStyle/>
                    <a:p>
                      <a:pPr marL="0" marR="0" lvl="0" indent="0" algn="l" defTabSz="914400" rtl="0" eaLnBrk="1" fontAlgn="base" latinLnBrk="0" hangingPunct="1">
                        <a:spcBef>
                          <a:spcPct val="20000"/>
                        </a:spcBef>
                        <a:spcAft>
                          <a:spcPct val="0"/>
                        </a:spcAft>
                        <a:buClrTx/>
                        <a:buSzTx/>
                        <a:buFontTx/>
                        <a:buNone/>
                      </a:pPr>
                      <a:r>
                        <a:rPr kumimoji="0" lang="zh-CN" altLang="en-US" sz="24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relevant</a:t>
                      </a:r>
                      <a:endParaRPr kumimoji="0" lang="zh-CN" altLang="en-US" sz="24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endParaRPr>
                    </a:p>
                  </a:txBody>
                  <a:tcPr horzOverflow="overflow">
                    <a:lnL>
                      <a:noFill/>
                    </a:lnL>
                    <a:lnR>
                      <a:noFill/>
                    </a:lnR>
                    <a:lnT>
                      <a:noFill/>
                    </a:lnT>
                    <a:lnB>
                      <a:noFill/>
                    </a:lnB>
                    <a:lnTlToBr>
                      <a:noFill/>
                    </a:lnTlToBr>
                    <a:lnBlToTr>
                      <a:noFill/>
                    </a:lnBlToTr>
                    <a:solidFill>
                      <a:srgbClr val="F79646"/>
                    </a:solidFill>
                  </a:tcPr>
                </a:tc>
                <a:tc>
                  <a:txBody>
                    <a:bodyPr/>
                    <a:lstStyle/>
                    <a:p>
                      <a:pPr marL="0" marR="0" lvl="0" indent="0" algn="l" defTabSz="914400" rtl="0" eaLnBrk="1" fontAlgn="base" latinLnBrk="0" hangingPunct="1">
                        <a:spcBef>
                          <a:spcPct val="20000"/>
                        </a:spcBef>
                        <a:spcAft>
                          <a:spcPct val="0"/>
                        </a:spcAft>
                        <a:buClrTx/>
                        <a:buSzTx/>
                        <a:buFontTx/>
                        <a:buNone/>
                      </a:pPr>
                      <a:r>
                        <a:rPr kumimoji="0" lang="zh-CN" altLang="en-US" sz="24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rPr>
                        <a:t>non-relevant</a:t>
                      </a:r>
                      <a:endParaRPr kumimoji="0" lang="zh-CN" altLang="en-US" sz="2400" b="1" i="0" u="none" strike="noStrike" cap="none" normalizeH="0" baseline="0" smtClean="0">
                        <a:ln>
                          <a:noFill/>
                        </a:ln>
                        <a:solidFill>
                          <a:srgbClr val="FFFFFF"/>
                        </a:solidFill>
                        <a:effectLst/>
                        <a:latin typeface="Calibri" panose="020F0502020204030204" pitchFamily="34" charset="0"/>
                        <a:ea typeface="宋体" panose="02010600030101010101" pitchFamily="2" charset="-122"/>
                      </a:endParaRPr>
                    </a:p>
                  </a:txBody>
                  <a:tcPr horzOverflow="overflow">
                    <a:lnL>
                      <a:noFill/>
                    </a:lnL>
                    <a:lnR>
                      <a:noFill/>
                    </a:lnR>
                    <a:lnT>
                      <a:noFill/>
                    </a:lnT>
                    <a:lnB>
                      <a:noFill/>
                    </a:lnB>
                    <a:lnTlToBr>
                      <a:noFill/>
                    </a:lnTlToBr>
                    <a:lnBlToTr>
                      <a:noFill/>
                    </a:lnBlToTr>
                    <a:solidFill>
                      <a:srgbClr val="F79646"/>
                    </a:solidFill>
                  </a:tcPr>
                </a:tc>
              </a:tr>
              <a:tr h="588963">
                <a:tc>
                  <a:txBody>
                    <a:bodyPr/>
                    <a:lstStyle/>
                    <a:p>
                      <a:pPr marL="0" marR="0" lvl="0" indent="0" algn="l" defTabSz="914400" rtl="0" eaLnBrk="1" fontAlgn="base" latinLnBrk="0" hangingPunct="1">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retrived</a:t>
                      </a:r>
                      <a:endParaRPr kumimoji="0" lang="zh-CN" altLang="en-US" sz="2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a:txBody>
                  <a:tcPr horzOverflow="overflow">
                    <a:lnL>
                      <a:noFill/>
                    </a:lnL>
                    <a:lnR>
                      <a:noFill/>
                    </a:lnR>
                    <a:lnT>
                      <a:noFill/>
                    </a:lnT>
                    <a:lnB>
                      <a:noFill/>
                    </a:lnB>
                    <a:lnTlToBr>
                      <a:noFill/>
                    </a:lnTlToBr>
                    <a:lnBlToTr>
                      <a:noFill/>
                    </a:lnBlToTr>
                    <a:solidFill>
                      <a:srgbClr val="D0E3EA"/>
                    </a:solidFill>
                  </a:tcPr>
                </a:tc>
                <a:tc>
                  <a:txBody>
                    <a:bodyPr/>
                    <a:lstStyle/>
                    <a:p>
                      <a:pPr marL="0" marR="0" lvl="0" indent="0" algn="ctr" defTabSz="914400" rtl="0" eaLnBrk="1" fontAlgn="base" latinLnBrk="0" hangingPunct="1">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a</a:t>
                      </a:r>
                      <a:endParaRPr kumimoji="0" lang="zh-CN" altLang="en-US" sz="2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a:txBody>
                  <a:tcPr horzOverflow="overflow">
                    <a:lnL>
                      <a:noFill/>
                    </a:lnL>
                    <a:lnR>
                      <a:noFill/>
                    </a:lnR>
                    <a:lnT>
                      <a:noFill/>
                    </a:lnT>
                    <a:lnB>
                      <a:noFill/>
                    </a:lnB>
                    <a:lnTlToBr>
                      <a:noFill/>
                    </a:lnTlToBr>
                    <a:lnBlToTr>
                      <a:noFill/>
                    </a:lnBlToTr>
                    <a:solidFill>
                      <a:srgbClr val="D0E3EA"/>
                    </a:solidFill>
                  </a:tcPr>
                </a:tc>
                <a:tc>
                  <a:txBody>
                    <a:bodyPr/>
                    <a:lstStyle/>
                    <a:p>
                      <a:pPr marL="0" marR="0" lvl="0" indent="0" algn="ctr" defTabSz="914400" rtl="0" eaLnBrk="1" fontAlgn="base" latinLnBrk="0" hangingPunct="1">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b</a:t>
                      </a:r>
                      <a:endParaRPr kumimoji="0" lang="zh-CN" altLang="en-US" sz="2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a:txBody>
                  <a:tcPr horzOverflow="overflow">
                    <a:lnL>
                      <a:noFill/>
                    </a:lnL>
                    <a:lnR>
                      <a:noFill/>
                    </a:lnR>
                    <a:lnT>
                      <a:noFill/>
                    </a:lnT>
                    <a:lnB>
                      <a:noFill/>
                    </a:lnB>
                    <a:lnTlToBr>
                      <a:noFill/>
                    </a:lnTlToBr>
                    <a:lnBlToTr>
                      <a:noFill/>
                    </a:lnBlToTr>
                    <a:solidFill>
                      <a:srgbClr val="D0E3EA"/>
                    </a:solidFill>
                  </a:tcPr>
                </a:tc>
              </a:tr>
              <a:tr h="642938">
                <a:tc>
                  <a:txBody>
                    <a:bodyPr/>
                    <a:lstStyle/>
                    <a:p>
                      <a:pPr marL="0" marR="0" lvl="0" indent="0" algn="l" defTabSz="914400" rtl="0" eaLnBrk="1" fontAlgn="base" latinLnBrk="0" hangingPunct="1">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non-retrived</a:t>
                      </a:r>
                      <a:endParaRPr kumimoji="0" lang="zh-CN" altLang="en-US" sz="2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ctr" defTabSz="914400" rtl="0" eaLnBrk="1" fontAlgn="base" latinLnBrk="0" hangingPunct="1">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c</a:t>
                      </a:r>
                      <a:endParaRPr kumimoji="0" lang="zh-CN" altLang="en-US" sz="2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ctr" defTabSz="914400" rtl="0" eaLnBrk="1" fontAlgn="base" latinLnBrk="0" hangingPunct="1">
                        <a:spcBef>
                          <a:spcPct val="20000"/>
                        </a:spcBef>
                        <a:spcAft>
                          <a:spcPct val="0"/>
                        </a:spcAft>
                        <a:buClrTx/>
                        <a:buSzTx/>
                        <a:buFontTx/>
                        <a:buNone/>
                      </a:pPr>
                      <a:r>
                        <a:rPr kumimoji="0" lang="zh-CN" altLang="en-US" sz="2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rPr>
                        <a:t>d</a:t>
                      </a:r>
                      <a:endParaRPr kumimoji="0" lang="zh-CN" altLang="en-US" sz="2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a:txBody>
                  <a:tcPr horzOverflow="overflow">
                    <a:lnL>
                      <a:noFill/>
                    </a:lnL>
                    <a:lnR>
                      <a:noFill/>
                    </a:lnR>
                    <a:lnT>
                      <a:noFill/>
                    </a:lnT>
                    <a:lnB>
                      <a:noFill/>
                    </a:lnB>
                    <a:lnTlToBr>
                      <a:noFill/>
                    </a:lnTlToBr>
                    <a:lnBlToTr>
                      <a:noFill/>
                    </a:lnBlToTr>
                    <a:solidFill>
                      <a:schemeClr val="accent1"/>
                    </a:solidFill>
                  </a:tcPr>
                </a:tc>
              </a:tr>
            </a:tbl>
          </a:graphicData>
        </a:graphic>
      </p:graphicFrame>
      <p:sp>
        <p:nvSpPr>
          <p:cNvPr id="53262" name="Text Box 38"/>
          <p:cNvSpPr txBox="1">
            <a:spLocks noChangeArrowheads="1"/>
          </p:cNvSpPr>
          <p:nvPr/>
        </p:nvSpPr>
        <p:spPr bwMode="auto">
          <a:xfrm>
            <a:off x="1227138" y="1916113"/>
            <a:ext cx="2840037" cy="400050"/>
          </a:xfrm>
          <a:prstGeom prst="rect">
            <a:avLst/>
          </a:prstGeom>
          <a:noFill/>
          <a:ln w="9525">
            <a:noFill/>
            <a:miter lim="800000"/>
          </a:ln>
        </p:spPr>
        <p:txBody>
          <a:bodyPr>
            <a:spAutoFit/>
          </a:bodyPr>
          <a:lstStyle/>
          <a:p>
            <a:r>
              <a:rPr lang="zh-CN" altLang="en-US" sz="2000">
                <a:latin typeface="楷体" panose="02010609060101010101" pitchFamily="49" charset="-122"/>
                <a:ea typeface="楷体" panose="02010609060101010101" pitchFamily="49" charset="-122"/>
              </a:rPr>
              <a:t>困惑矩阵：</a:t>
            </a:r>
            <a:endParaRPr lang="zh-CN" altLang="en-US" sz="2000">
              <a:latin typeface="楷体" panose="02010609060101010101" pitchFamily="49" charset="-122"/>
              <a:ea typeface="楷体" panose="02010609060101010101" pitchFamily="49" charset="-122"/>
            </a:endParaRPr>
          </a:p>
        </p:txBody>
      </p:sp>
      <p:sp>
        <p:nvSpPr>
          <p:cNvPr id="49167" name="Text Box 39"/>
          <p:cNvSpPr txBox="1">
            <a:spLocks noChangeArrowheads="1"/>
          </p:cNvSpPr>
          <p:nvPr/>
        </p:nvSpPr>
        <p:spPr bwMode="auto">
          <a:xfrm>
            <a:off x="1260475" y="4365625"/>
            <a:ext cx="7099300" cy="2103438"/>
          </a:xfrm>
          <a:prstGeom prst="rect">
            <a:avLst/>
          </a:prstGeom>
          <a:noFill/>
          <a:ln w="9525">
            <a:noFill/>
            <a:miter lim="800000"/>
          </a:ln>
        </p:spPr>
        <p:txBody>
          <a:bodyPr>
            <a:spAutoFit/>
          </a:bodyPr>
          <a:lstStyle/>
          <a:p>
            <a:pPr>
              <a:defRPr/>
            </a:pPr>
            <a:r>
              <a:rPr lang="zh-CN" altLang="en-US" sz="2400" dirty="0">
                <a:latin typeface="+mn-lt"/>
              </a:rPr>
              <a:t>Precision = </a:t>
            </a:r>
            <a:r>
              <a:rPr lang="zh-CN" altLang="en-US" sz="2400" u="sng" dirty="0">
                <a:latin typeface="+mn-lt"/>
              </a:rPr>
              <a:t>retrived     &amp;     relevant</a:t>
            </a:r>
            <a:r>
              <a:rPr lang="zh-CN" altLang="en-US" sz="2400" dirty="0">
                <a:latin typeface="+mn-lt"/>
              </a:rPr>
              <a:t> = </a:t>
            </a:r>
            <a:r>
              <a:rPr lang="zh-CN" altLang="en-US" sz="2400" u="sng" dirty="0">
                <a:latin typeface="+mn-lt"/>
              </a:rPr>
              <a:t>     a  </a:t>
            </a:r>
            <a:endParaRPr lang="zh-CN" altLang="en-US" sz="2400" u="sng" dirty="0">
              <a:latin typeface="+mn-lt"/>
            </a:endParaRPr>
          </a:p>
          <a:p>
            <a:pPr>
              <a:defRPr/>
            </a:pPr>
            <a:r>
              <a:rPr lang="zh-CN" altLang="en-US" sz="2400" dirty="0">
                <a:latin typeface="+mn-lt"/>
              </a:rPr>
              <a:t>                           all retrived docs            a+b</a:t>
            </a:r>
            <a:endParaRPr lang="zh-CN" altLang="en-US" sz="2400" dirty="0">
              <a:latin typeface="+mn-lt"/>
            </a:endParaRPr>
          </a:p>
          <a:p>
            <a:pPr>
              <a:defRPr/>
            </a:pPr>
            <a:endParaRPr lang="zh-CN" altLang="en-US" dirty="0">
              <a:latin typeface="+mn-lt"/>
            </a:endParaRPr>
          </a:p>
          <a:p>
            <a:pPr>
              <a:defRPr/>
            </a:pPr>
            <a:endParaRPr lang="zh-CN" altLang="en-US" dirty="0">
              <a:latin typeface="+mn-lt"/>
            </a:endParaRPr>
          </a:p>
          <a:p>
            <a:pPr algn="just">
              <a:defRPr/>
            </a:pPr>
            <a:r>
              <a:rPr lang="zh-CN" altLang="en-US" sz="2400" dirty="0">
                <a:latin typeface="+mn-lt"/>
              </a:rPr>
              <a:t>Recall = </a:t>
            </a:r>
            <a:r>
              <a:rPr lang="zh-CN" altLang="en-US" sz="2400" u="sng" dirty="0">
                <a:latin typeface="+mn-lt"/>
              </a:rPr>
              <a:t>retrived     &amp;     rele</a:t>
            </a:r>
            <a:r>
              <a:rPr lang="zh-CN" altLang="en-US" sz="2400" u="sng" dirty="0">
                <a:latin typeface="+mn-lt"/>
                <a:sym typeface="Arial" panose="020B0604020202020204" pitchFamily="34" charset="0"/>
              </a:rPr>
              <a:t>vant </a:t>
            </a:r>
            <a:r>
              <a:rPr lang="zh-CN" altLang="en-US" sz="2400" dirty="0">
                <a:latin typeface="+mn-lt"/>
                <a:sym typeface="Arial" panose="020B0604020202020204" pitchFamily="34" charset="0"/>
              </a:rPr>
              <a:t> =  </a:t>
            </a:r>
            <a:r>
              <a:rPr lang="zh-CN" altLang="en-US" sz="2400" u="sng" dirty="0">
                <a:latin typeface="+mn-lt"/>
                <a:sym typeface="Arial" panose="020B0604020202020204" pitchFamily="34" charset="0"/>
              </a:rPr>
              <a:t>  </a:t>
            </a:r>
            <a:r>
              <a:rPr lang="zh-CN" altLang="en-US" sz="2400" u="sng" dirty="0" smtClean="0">
                <a:latin typeface="+mn-lt"/>
                <a:sym typeface="Arial" panose="020B0604020202020204" pitchFamily="34" charset="0"/>
              </a:rPr>
              <a:t>    a  </a:t>
            </a:r>
            <a:endParaRPr lang="zh-CN" altLang="en-US" sz="2400" u="sng" dirty="0">
              <a:latin typeface="+mn-lt"/>
              <a:sym typeface="Arial" panose="020B0604020202020204" pitchFamily="34" charset="0"/>
            </a:endParaRPr>
          </a:p>
          <a:p>
            <a:pPr>
              <a:defRPr/>
            </a:pPr>
            <a:r>
              <a:rPr lang="zh-CN" altLang="en-US" sz="2400" dirty="0">
                <a:latin typeface="+mn-lt"/>
              </a:rPr>
              <a:t>                           all relevent docs        a+c</a:t>
            </a:r>
            <a:endParaRPr lang="zh-CN" altLang="en-US" sz="2400" dirty="0">
              <a:latin typeface="+mn-lt"/>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p:txBody>
          <a:bodyPr/>
          <a:lstStyle/>
          <a:p>
            <a:pPr eaLnBrk="1" hangingPunct="1"/>
            <a:r>
              <a:rPr lang="en-US" altLang="zh-CN" sz="3600" smtClean="0"/>
              <a:t>Step 4: </a:t>
            </a:r>
            <a:r>
              <a:rPr lang="zh-CN" altLang="en-US" sz="3600" smtClean="0"/>
              <a:t>评价</a:t>
            </a:r>
            <a:endParaRPr lang="zh-CN" altLang="en-US" sz="3600" smtClean="0"/>
          </a:p>
        </p:txBody>
      </p:sp>
      <p:sp>
        <p:nvSpPr>
          <p:cNvPr id="54275" name="Rectangle 3"/>
          <p:cNvSpPr>
            <a:spLocks noGrp="1" noChangeArrowheads="1"/>
          </p:cNvSpPr>
          <p:nvPr>
            <p:ph type="body" idx="4294967295"/>
          </p:nvPr>
        </p:nvSpPr>
        <p:spPr/>
        <p:txBody>
          <a:bodyPr/>
          <a:lstStyle/>
          <a:p>
            <a:pPr eaLnBrk="1" hangingPunct="1"/>
            <a:r>
              <a:rPr lang="zh-CN" altLang="en-US" dirty="0" smtClean="0"/>
              <a:t>Presion: P = a/(a+b)		</a:t>
            </a:r>
            <a:endParaRPr lang="zh-CN" altLang="en-US" dirty="0" smtClean="0"/>
          </a:p>
          <a:p>
            <a:pPr eaLnBrk="1" hangingPunct="1"/>
            <a:r>
              <a:rPr lang="zh-CN" altLang="en-US" dirty="0" smtClean="0"/>
              <a:t>Recall: R = a/(a+c)</a:t>
            </a:r>
            <a:endParaRPr lang="en-US" altLang="zh-CN" dirty="0" smtClean="0"/>
          </a:p>
          <a:p>
            <a:pPr eaLnBrk="1" hangingPunct="1"/>
            <a:r>
              <a:rPr lang="zh-CN" altLang="en-US" dirty="0" smtClean="0"/>
              <a:t>F measure: F</a:t>
            </a:r>
            <a:r>
              <a:rPr lang="zh-CN" altLang="en-US" baseline="-25000" dirty="0" smtClean="0"/>
              <a:t>1</a:t>
            </a:r>
            <a:r>
              <a:rPr lang="zh-CN" altLang="en-US" dirty="0" smtClean="0"/>
              <a:t> = 2PR/(P+R)</a:t>
            </a:r>
            <a:endParaRPr lang="zh-CN" altLang="en-US" dirty="0" smtClean="0"/>
          </a:p>
          <a:p>
            <a:pPr eaLnBrk="1" hangingPunct="1"/>
            <a:r>
              <a:rPr lang="zh-CN" altLang="en-US" dirty="0" smtClean="0"/>
              <a:t>Accuracy: Acc = (a+d)/(a+b+c+d)</a:t>
            </a:r>
            <a:endParaRPr lang="zh-CN" altLang="en-US" dirty="0" smtClean="0"/>
          </a:p>
          <a:p>
            <a:pPr eaLnBrk="1" hangingPunct="1"/>
            <a:r>
              <a:rPr lang="zh-CN" altLang="en-US" dirty="0" smtClean="0"/>
              <a:t>Miss = c/(a+c) = 1 - R </a:t>
            </a:r>
            <a:endParaRPr lang="zh-CN" altLang="en-US" dirty="0" smtClean="0"/>
          </a:p>
          <a:p>
            <a:pPr eaLnBrk="1" hangingPunct="1">
              <a:buFontTx/>
              <a:buNone/>
            </a:pPr>
            <a:r>
              <a:rPr lang="zh-CN" altLang="en-US" dirty="0" smtClean="0"/>
              <a:t>  		(false negative)</a:t>
            </a:r>
            <a:endParaRPr lang="zh-CN" altLang="en-US" dirty="0" smtClean="0"/>
          </a:p>
          <a:p>
            <a:pPr eaLnBrk="1" hangingPunct="1"/>
            <a:r>
              <a:rPr lang="zh-CN" altLang="en-US" dirty="0" smtClean="0"/>
              <a:t>F/A = b/(a+b+c+d)</a:t>
            </a:r>
            <a:endParaRPr lang="zh-CN" altLang="en-US" dirty="0" smtClean="0"/>
          </a:p>
          <a:p>
            <a:pPr eaLnBrk="1" hangingPunct="1">
              <a:buFontTx/>
              <a:buNone/>
            </a:pPr>
            <a:r>
              <a:rPr lang="zh-CN" altLang="en-US" dirty="0" smtClean="0"/>
              <a:t>    	(false positive)</a:t>
            </a:r>
            <a:endParaRPr lang="zh-CN" altLang="en-US"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r>
              <a:rPr lang="zh-CN" altLang="en-US" sz="3600" smtClean="0"/>
              <a:t>Text Classification</a:t>
            </a:r>
            <a:endParaRPr lang="zh-CN" altLang="en-US" sz="3600" smtClean="0"/>
          </a:p>
        </p:txBody>
      </p:sp>
      <p:grpSp>
        <p:nvGrpSpPr>
          <p:cNvPr id="55299" name="Group 4"/>
          <p:cNvGrpSpPr/>
          <p:nvPr/>
        </p:nvGrpSpPr>
        <p:grpSpPr bwMode="auto">
          <a:xfrm>
            <a:off x="755650" y="1412875"/>
            <a:ext cx="7442200" cy="4610100"/>
            <a:chOff x="0" y="0"/>
            <a:chExt cx="11720" cy="7260"/>
          </a:xfrm>
        </p:grpSpPr>
        <p:sp>
          <p:nvSpPr>
            <p:cNvPr id="55300" name="Rectangle 5"/>
            <p:cNvSpPr>
              <a:spLocks noChangeArrowheads="1"/>
            </p:cNvSpPr>
            <p:nvPr/>
          </p:nvSpPr>
          <p:spPr bwMode="auto">
            <a:xfrm>
              <a:off x="6509" y="935"/>
              <a:ext cx="5211" cy="3360"/>
            </a:xfrm>
            <a:prstGeom prst="rect">
              <a:avLst/>
            </a:prstGeom>
            <a:noFill/>
            <a:ln w="12700">
              <a:solidFill>
                <a:schemeClr val="tx1"/>
              </a:solidFill>
              <a:prstDash val="lgDash"/>
              <a:miter lim="800000"/>
            </a:ln>
          </p:spPr>
          <p:txBody>
            <a:bodyPr wrap="none" anchor="ctr"/>
            <a:lstStyle/>
            <a:p>
              <a:endParaRPr lang="zh-CN" altLang="en-US">
                <a:latin typeface="Calibri" panose="020F0502020204030204" pitchFamily="34" charset="0"/>
              </a:endParaRPr>
            </a:p>
          </p:txBody>
        </p:sp>
        <p:sp>
          <p:nvSpPr>
            <p:cNvPr id="55301" name="Rectangle 6"/>
            <p:cNvSpPr>
              <a:spLocks noChangeArrowheads="1"/>
            </p:cNvSpPr>
            <p:nvPr/>
          </p:nvSpPr>
          <p:spPr bwMode="auto">
            <a:xfrm>
              <a:off x="815" y="935"/>
              <a:ext cx="5331" cy="3360"/>
            </a:xfrm>
            <a:prstGeom prst="rect">
              <a:avLst/>
            </a:prstGeom>
            <a:noFill/>
            <a:ln w="12700">
              <a:solidFill>
                <a:schemeClr val="tx1"/>
              </a:solidFill>
              <a:prstDash val="lgDash"/>
              <a:miter lim="800000"/>
            </a:ln>
          </p:spPr>
          <p:txBody>
            <a:bodyPr wrap="none" anchor="ctr"/>
            <a:lstStyle/>
            <a:p>
              <a:endParaRPr lang="zh-CN" altLang="en-US">
                <a:latin typeface="Calibri" panose="020F0502020204030204" pitchFamily="34" charset="0"/>
              </a:endParaRPr>
            </a:p>
          </p:txBody>
        </p:sp>
        <p:sp>
          <p:nvSpPr>
            <p:cNvPr id="55302" name="Rectangle 7"/>
            <p:cNvSpPr>
              <a:spLocks noChangeArrowheads="1"/>
            </p:cNvSpPr>
            <p:nvPr/>
          </p:nvSpPr>
          <p:spPr bwMode="auto">
            <a:xfrm>
              <a:off x="815" y="4415"/>
              <a:ext cx="10905" cy="1920"/>
            </a:xfrm>
            <a:prstGeom prst="rect">
              <a:avLst/>
            </a:prstGeom>
            <a:noFill/>
            <a:ln w="12700">
              <a:solidFill>
                <a:schemeClr val="tx1"/>
              </a:solidFill>
              <a:prstDash val="lgDash"/>
              <a:miter lim="800000"/>
            </a:ln>
          </p:spPr>
          <p:txBody>
            <a:bodyPr wrap="none" anchor="ctr"/>
            <a:lstStyle/>
            <a:p>
              <a:endParaRPr lang="zh-CN" altLang="en-US">
                <a:latin typeface="Calibri" panose="020F0502020204030204" pitchFamily="34" charset="0"/>
              </a:endParaRPr>
            </a:p>
          </p:txBody>
        </p:sp>
        <p:sp>
          <p:nvSpPr>
            <p:cNvPr id="55303" name="AutoShape 8"/>
            <p:cNvSpPr/>
            <p:nvPr/>
          </p:nvSpPr>
          <p:spPr bwMode="auto">
            <a:xfrm>
              <a:off x="2154" y="113"/>
              <a:ext cx="2831" cy="474"/>
            </a:xfrm>
            <a:prstGeom prst="borderCallout2">
              <a:avLst>
                <a:gd name="adj1" fmla="val 36546"/>
                <a:gd name="adj2" fmla="val 104764"/>
                <a:gd name="adj3" fmla="val 36546"/>
                <a:gd name="adj4" fmla="val 104764"/>
                <a:gd name="adj5" fmla="val 171065"/>
                <a:gd name="adj6" fmla="val 117958"/>
              </a:avLst>
            </a:prstGeom>
            <a:solidFill>
              <a:srgbClr val="FFD6C9"/>
            </a:solidFill>
            <a:ln w="9525">
              <a:solidFill>
                <a:schemeClr val="tx1"/>
              </a:solidFill>
              <a:miter lim="800000"/>
            </a:ln>
          </p:spPr>
          <p:txBody>
            <a:bodyPr/>
            <a:lstStyle/>
            <a:p>
              <a:pPr algn="ctr" latinLnBrk="1"/>
              <a:r>
                <a:rPr lang="en-US" altLang="zh-CN" sz="1600" dirty="0">
                  <a:solidFill>
                    <a:schemeClr val="hlink"/>
                  </a:solidFill>
                  <a:latin typeface="Calibri" panose="020F0502020204030204" pitchFamily="34" charset="0"/>
                </a:rPr>
                <a:t>Text representation</a:t>
              </a:r>
              <a:endParaRPr lang="zh-CN" altLang="en-US" sz="1600" dirty="0">
                <a:solidFill>
                  <a:schemeClr val="hlink"/>
                </a:solidFill>
                <a:latin typeface="Calibri" panose="020F0502020204030204" pitchFamily="34" charset="0"/>
              </a:endParaRPr>
            </a:p>
          </p:txBody>
        </p:sp>
        <p:sp>
          <p:nvSpPr>
            <p:cNvPr id="55304" name="AutoShape 9"/>
            <p:cNvSpPr/>
            <p:nvPr/>
          </p:nvSpPr>
          <p:spPr bwMode="auto">
            <a:xfrm>
              <a:off x="6946" y="62"/>
              <a:ext cx="2961" cy="493"/>
            </a:xfrm>
            <a:prstGeom prst="borderCallout2">
              <a:avLst>
                <a:gd name="adj1" fmla="val 36546"/>
                <a:gd name="adj2" fmla="val 104093"/>
                <a:gd name="adj3" fmla="val 36546"/>
                <a:gd name="adj4" fmla="val 104093"/>
                <a:gd name="adj5" fmla="val 175125"/>
                <a:gd name="adj6" fmla="val 118671"/>
              </a:avLst>
            </a:prstGeom>
            <a:solidFill>
              <a:srgbClr val="FFD6C9"/>
            </a:solidFill>
            <a:ln w="9525">
              <a:solidFill>
                <a:schemeClr val="tx1"/>
              </a:solidFill>
              <a:miter lim="800000"/>
            </a:ln>
          </p:spPr>
          <p:txBody>
            <a:bodyPr/>
            <a:lstStyle/>
            <a:p>
              <a:pPr algn="ctr" latinLnBrk="1"/>
              <a:r>
                <a:rPr lang="en-US" altLang="zh-CN" sz="1600">
                  <a:solidFill>
                    <a:schemeClr val="hlink"/>
                  </a:solidFill>
                  <a:latin typeface="Calibri" panose="020F0502020204030204" pitchFamily="34" charset="0"/>
                </a:rPr>
                <a:t>Training</a:t>
              </a:r>
              <a:endParaRPr lang="zh-CN" altLang="en-US" sz="1600">
                <a:solidFill>
                  <a:schemeClr val="hlink"/>
                </a:solidFill>
                <a:latin typeface="Calibri" panose="020F0502020204030204" pitchFamily="34" charset="0"/>
              </a:endParaRPr>
            </a:p>
          </p:txBody>
        </p:sp>
        <p:sp>
          <p:nvSpPr>
            <p:cNvPr id="55305" name="AutoShape 10"/>
            <p:cNvSpPr/>
            <p:nvPr/>
          </p:nvSpPr>
          <p:spPr bwMode="auto">
            <a:xfrm>
              <a:off x="0" y="6767"/>
              <a:ext cx="2544" cy="493"/>
            </a:xfrm>
            <a:prstGeom prst="borderCallout2">
              <a:avLst>
                <a:gd name="adj1" fmla="val 36546"/>
                <a:gd name="adj2" fmla="val 104764"/>
                <a:gd name="adj3" fmla="val 36546"/>
                <a:gd name="adj4" fmla="val 104764"/>
                <a:gd name="adj5" fmla="val -83250"/>
                <a:gd name="adj6" fmla="val 117958"/>
              </a:avLst>
            </a:prstGeom>
            <a:solidFill>
              <a:srgbClr val="FFD6C9"/>
            </a:solidFill>
            <a:ln w="9525">
              <a:solidFill>
                <a:schemeClr val="tx1"/>
              </a:solidFill>
              <a:miter lim="800000"/>
            </a:ln>
          </p:spPr>
          <p:txBody>
            <a:bodyPr/>
            <a:lstStyle/>
            <a:p>
              <a:pPr algn="ctr" latinLnBrk="1"/>
              <a:endParaRPr lang="zh-CN" altLang="en-US" sz="2400">
                <a:latin typeface="Calibri" panose="020F0502020204030204" pitchFamily="34" charset="0"/>
                <a:ea typeface="Gulim" panose="020B0600000101010101" pitchFamily="34" charset="-127"/>
              </a:endParaRPr>
            </a:p>
          </p:txBody>
        </p:sp>
        <p:sp>
          <p:nvSpPr>
            <p:cNvPr id="55306" name="Text Box 11"/>
            <p:cNvSpPr txBox="1">
              <a:spLocks noChangeArrowheads="1"/>
            </p:cNvSpPr>
            <p:nvPr/>
          </p:nvSpPr>
          <p:spPr bwMode="auto">
            <a:xfrm>
              <a:off x="0" y="6717"/>
              <a:ext cx="2423" cy="530"/>
            </a:xfrm>
            <a:prstGeom prst="rect">
              <a:avLst/>
            </a:prstGeom>
            <a:noFill/>
            <a:ln w="9525">
              <a:noFill/>
              <a:miter lim="800000"/>
            </a:ln>
          </p:spPr>
          <p:txBody>
            <a:bodyPr>
              <a:spAutoFit/>
            </a:bodyPr>
            <a:lstStyle/>
            <a:p>
              <a:pPr algn="ctr" latinLnBrk="1"/>
              <a:r>
                <a:rPr lang="en-US" altLang="zh-CN" sz="1600">
                  <a:solidFill>
                    <a:schemeClr val="hlink"/>
                  </a:solidFill>
                  <a:latin typeface="Calibri" panose="020F0502020204030204" pitchFamily="34" charset="0"/>
                </a:rPr>
                <a:t>Categorizing</a:t>
              </a:r>
              <a:endParaRPr lang="ko-KR" altLang="en-US" sz="1600">
                <a:solidFill>
                  <a:schemeClr val="hlink"/>
                </a:solidFill>
                <a:latin typeface="Calibri" panose="020F0502020204030204" pitchFamily="34" charset="0"/>
              </a:endParaRPr>
            </a:p>
          </p:txBody>
        </p:sp>
        <p:sp>
          <p:nvSpPr>
            <p:cNvPr id="57355" name="Text Box 12"/>
            <p:cNvSpPr txBox="1">
              <a:spLocks noChangeArrowheads="1"/>
            </p:cNvSpPr>
            <p:nvPr/>
          </p:nvSpPr>
          <p:spPr bwMode="auto">
            <a:xfrm>
              <a:off x="2515" y="0"/>
              <a:ext cx="2453" cy="578"/>
            </a:xfrm>
            <a:prstGeom prst="rect">
              <a:avLst/>
            </a:prstGeom>
            <a:noFill/>
            <a:ln w="9525">
              <a:noFill/>
              <a:miter lim="800000"/>
            </a:ln>
          </p:spPr>
          <p:txBody>
            <a:bodyPr>
              <a:spAutoFit/>
            </a:bodyPr>
            <a:lstStyle/>
            <a:p>
              <a:pPr latinLnBrk="1">
                <a:buFont typeface="Arial" panose="020B0604020202020204" pitchFamily="34" charset="0"/>
                <a:buNone/>
                <a:defRPr/>
              </a:pPr>
              <a:endParaRPr lang="ko-KR" altLang="en-US" b="1">
                <a:effectLst>
                  <a:outerShdw blurRad="38100" dist="38100" dir="2700000" algn="tl">
                    <a:srgbClr val="C0C0C0"/>
                  </a:outerShdw>
                </a:effectLst>
                <a:latin typeface="Calibri" panose="020F0502020204030204" pitchFamily="34" charset="0"/>
                <a:ea typeface="Gulim" panose="020B0600000101010101" pitchFamily="34" charset="-127"/>
              </a:endParaRPr>
            </a:p>
          </p:txBody>
        </p:sp>
        <p:sp>
          <p:nvSpPr>
            <p:cNvPr id="57356" name="AutoShape 13"/>
            <p:cNvSpPr>
              <a:spLocks noChangeArrowheads="1"/>
            </p:cNvSpPr>
            <p:nvPr/>
          </p:nvSpPr>
          <p:spPr bwMode="auto">
            <a:xfrm>
              <a:off x="1300" y="1535"/>
              <a:ext cx="1090" cy="1080"/>
            </a:xfrm>
            <a:prstGeom prst="foldedCorner">
              <a:avLst>
                <a:gd name="adj" fmla="val 12500"/>
              </a:avLst>
            </a:prstGeom>
            <a:solidFill>
              <a:srgbClr val="CCFFCC"/>
            </a:solidFill>
            <a:ln w="9525" cmpd="sng">
              <a:solidFill>
                <a:schemeClr val="tx1"/>
              </a:solidFill>
              <a:round/>
            </a:ln>
            <a:effectLst>
              <a:outerShdw dist="35921" dir="2700000" algn="ctr" rotWithShape="0">
                <a:schemeClr val="bg2"/>
              </a:outerShdw>
            </a:effectLst>
          </p:spPr>
          <p:txBody>
            <a:bodyPr wrap="none" anchor="ctr"/>
            <a:lstStyle/>
            <a:p>
              <a:pPr>
                <a:buFont typeface="Arial" panose="020B0604020202020204" pitchFamily="34" charset="0"/>
                <a:buNone/>
                <a:defRPr/>
              </a:pPr>
              <a:endParaRPr lang="zh-CN" altLang="en-US">
                <a:latin typeface="Calibri" panose="020F0502020204030204" pitchFamily="34" charset="0"/>
              </a:endParaRPr>
            </a:p>
          </p:txBody>
        </p:sp>
        <p:sp>
          <p:nvSpPr>
            <p:cNvPr id="57357" name="AutoShape 14"/>
            <p:cNvSpPr>
              <a:spLocks noChangeArrowheads="1"/>
            </p:cNvSpPr>
            <p:nvPr/>
          </p:nvSpPr>
          <p:spPr bwMode="auto">
            <a:xfrm>
              <a:off x="1543" y="1415"/>
              <a:ext cx="1180" cy="1080"/>
            </a:xfrm>
            <a:prstGeom prst="foldedCorner">
              <a:avLst>
                <a:gd name="adj" fmla="val 12500"/>
              </a:avLst>
            </a:prstGeom>
            <a:solidFill>
              <a:srgbClr val="CCFFCC"/>
            </a:solidFill>
            <a:ln w="9525" cmpd="sng">
              <a:solidFill>
                <a:schemeClr val="tx1"/>
              </a:solidFill>
              <a:round/>
            </a:ln>
            <a:effectLst>
              <a:outerShdw dist="35921" dir="2700000" algn="ctr" rotWithShape="0">
                <a:schemeClr val="bg2"/>
              </a:outerShdw>
            </a:effectLst>
          </p:spPr>
          <p:txBody>
            <a:bodyPr wrap="none" anchor="ctr"/>
            <a:lstStyle/>
            <a:p>
              <a:pPr>
                <a:buFont typeface="Arial" panose="020B0604020202020204" pitchFamily="34" charset="0"/>
                <a:buNone/>
                <a:defRPr/>
              </a:pPr>
              <a:endParaRPr lang="zh-CN" altLang="en-US">
                <a:latin typeface="Calibri" panose="020F0502020204030204" pitchFamily="34" charset="0"/>
              </a:endParaRPr>
            </a:p>
          </p:txBody>
        </p:sp>
        <p:sp>
          <p:nvSpPr>
            <p:cNvPr id="57358" name="AutoShape 15"/>
            <p:cNvSpPr>
              <a:spLocks noChangeArrowheads="1"/>
            </p:cNvSpPr>
            <p:nvPr/>
          </p:nvSpPr>
          <p:spPr bwMode="auto">
            <a:xfrm>
              <a:off x="1300" y="1055"/>
              <a:ext cx="1310" cy="1080"/>
            </a:xfrm>
            <a:prstGeom prst="foldedCorner">
              <a:avLst>
                <a:gd name="adj" fmla="val 12500"/>
              </a:avLst>
            </a:prstGeom>
            <a:solidFill>
              <a:srgbClr val="CCFFCC"/>
            </a:solidFill>
            <a:ln w="9525" cmpd="sng">
              <a:solidFill>
                <a:schemeClr val="tx1"/>
              </a:solidFill>
              <a:round/>
            </a:ln>
            <a:effectLst>
              <a:outerShdw dist="35921" dir="2700000" algn="ctr" rotWithShape="0">
                <a:schemeClr val="bg2"/>
              </a:outerShdw>
            </a:effectLst>
          </p:spPr>
          <p:txBody>
            <a:bodyPr wrap="none" anchor="ctr"/>
            <a:lstStyle/>
            <a:p>
              <a:pPr>
                <a:buFont typeface="Arial" panose="020B0604020202020204" pitchFamily="34" charset="0"/>
                <a:buNone/>
                <a:defRPr/>
              </a:pPr>
              <a:endParaRPr lang="zh-CN" altLang="en-US">
                <a:latin typeface="Calibri" panose="020F0502020204030204" pitchFamily="34" charset="0"/>
              </a:endParaRPr>
            </a:p>
          </p:txBody>
        </p:sp>
        <p:sp>
          <p:nvSpPr>
            <p:cNvPr id="57359" name="AutoShape 16"/>
            <p:cNvSpPr>
              <a:spLocks noChangeArrowheads="1"/>
            </p:cNvSpPr>
            <p:nvPr/>
          </p:nvSpPr>
          <p:spPr bwMode="auto">
            <a:xfrm>
              <a:off x="938" y="1280"/>
              <a:ext cx="1557" cy="1080"/>
            </a:xfrm>
            <a:prstGeom prst="foldedCorner">
              <a:avLst>
                <a:gd name="adj" fmla="val 12500"/>
              </a:avLst>
            </a:prstGeom>
            <a:solidFill>
              <a:srgbClr val="CCFFCC"/>
            </a:solidFill>
            <a:ln w="9525" cmpd="sng">
              <a:solidFill>
                <a:schemeClr val="tx1"/>
              </a:solidFill>
              <a:round/>
            </a:ln>
            <a:effectLst>
              <a:outerShdw dist="35921" dir="2700000" algn="ctr" rotWithShape="0">
                <a:schemeClr val="bg2"/>
              </a:outerShdw>
            </a:effectLst>
          </p:spPr>
          <p:txBody>
            <a:bodyPr wrap="none" anchor="ctr"/>
            <a:lstStyle/>
            <a:p>
              <a:pPr algn="ctr" latinLnBrk="1">
                <a:buFont typeface="Arial" panose="020B0604020202020204" pitchFamily="34" charset="0"/>
                <a:buNone/>
                <a:defRPr/>
              </a:pPr>
              <a:r>
                <a:rPr lang="en-US" sz="1600">
                  <a:solidFill>
                    <a:schemeClr val="hlink"/>
                  </a:solidFill>
                  <a:latin typeface="Calibri" panose="020F0502020204030204" pitchFamily="34" charset="0"/>
                </a:rPr>
                <a:t>Training</a:t>
              </a:r>
              <a:endParaRPr lang="en-US" sz="1600">
                <a:solidFill>
                  <a:schemeClr val="hlink"/>
                </a:solidFill>
                <a:latin typeface="Calibri" panose="020F0502020204030204" pitchFamily="34" charset="0"/>
              </a:endParaRPr>
            </a:p>
            <a:p>
              <a:pPr algn="ctr" latinLnBrk="1">
                <a:buFont typeface="Arial" panose="020B0604020202020204" pitchFamily="34" charset="0"/>
                <a:buNone/>
                <a:defRPr/>
              </a:pPr>
              <a:r>
                <a:rPr lang="en-US" sz="1600">
                  <a:solidFill>
                    <a:schemeClr val="hlink"/>
                  </a:solidFill>
                  <a:latin typeface="Calibri" panose="020F0502020204030204" pitchFamily="34" charset="0"/>
                </a:rPr>
                <a:t>text</a:t>
              </a:r>
              <a:endParaRPr lang="ko-KR" altLang="en-US" sz="1600">
                <a:solidFill>
                  <a:schemeClr val="hlink"/>
                </a:solidFill>
                <a:latin typeface="Calibri" panose="020F0502020204030204" pitchFamily="34" charset="0"/>
              </a:endParaRPr>
            </a:p>
          </p:txBody>
        </p:sp>
        <p:sp>
          <p:nvSpPr>
            <p:cNvPr id="55312" name="Line 17"/>
            <p:cNvSpPr>
              <a:spLocks noChangeShapeType="1"/>
            </p:cNvSpPr>
            <p:nvPr/>
          </p:nvSpPr>
          <p:spPr bwMode="auto">
            <a:xfrm>
              <a:off x="2907" y="2105"/>
              <a:ext cx="363" cy="240"/>
            </a:xfrm>
            <a:prstGeom prst="line">
              <a:avLst/>
            </a:prstGeom>
            <a:noFill/>
            <a:ln w="9525">
              <a:solidFill>
                <a:schemeClr val="tx1"/>
              </a:solidFill>
              <a:round/>
              <a:tailEnd type="triangle" w="med" len="med"/>
            </a:ln>
          </p:spPr>
          <p:txBody>
            <a:bodyPr wrap="none"/>
            <a:lstStyle/>
            <a:p>
              <a:endParaRPr lang="zh-CN" altLang="en-US"/>
            </a:p>
          </p:txBody>
        </p:sp>
        <p:sp>
          <p:nvSpPr>
            <p:cNvPr id="57361" name="Rectangle 18"/>
            <p:cNvSpPr>
              <a:spLocks noChangeArrowheads="1"/>
            </p:cNvSpPr>
            <p:nvPr/>
          </p:nvSpPr>
          <p:spPr bwMode="auto">
            <a:xfrm>
              <a:off x="3013" y="2395"/>
              <a:ext cx="1937" cy="600"/>
            </a:xfrm>
            <a:prstGeom prst="rect">
              <a:avLst/>
            </a:prstGeom>
            <a:solidFill>
              <a:srgbClr val="CCFFFF"/>
            </a:solidFill>
            <a:ln w="9525" cmpd="sng">
              <a:solidFill>
                <a:schemeClr val="tx1"/>
              </a:solidFill>
              <a:miter lim="800000"/>
            </a:ln>
            <a:effectLst>
              <a:outerShdw dist="35921" dir="2700000" algn="ctr" rotWithShape="0">
                <a:schemeClr val="bg2"/>
              </a:outerShdw>
            </a:effectLst>
          </p:spPr>
          <p:txBody>
            <a:bodyPr wrap="none" anchor="ctr"/>
            <a:lstStyle/>
            <a:p>
              <a:pPr algn="ctr" latinLnBrk="1">
                <a:buFont typeface="Arial" panose="020B0604020202020204" pitchFamily="34" charset="0"/>
                <a:buNone/>
                <a:defRPr/>
              </a:pPr>
              <a:r>
                <a:rPr lang="en-US" sz="1600" dirty="0">
                  <a:solidFill>
                    <a:schemeClr val="hlink"/>
                  </a:solidFill>
                  <a:latin typeface="Calibri" panose="020F0502020204030204" pitchFamily="34" charset="0"/>
                </a:rPr>
                <a:t>Calculating</a:t>
              </a:r>
              <a:endParaRPr lang="ko-KR" altLang="en-US" sz="1600" dirty="0">
                <a:solidFill>
                  <a:schemeClr val="hlink"/>
                </a:solidFill>
                <a:latin typeface="Calibri" panose="020F0502020204030204" pitchFamily="34" charset="0"/>
              </a:endParaRPr>
            </a:p>
          </p:txBody>
        </p:sp>
        <p:sp>
          <p:nvSpPr>
            <p:cNvPr id="55314" name="Line 19"/>
            <p:cNvSpPr>
              <a:spLocks noChangeShapeType="1"/>
            </p:cNvSpPr>
            <p:nvPr/>
          </p:nvSpPr>
          <p:spPr bwMode="auto">
            <a:xfrm>
              <a:off x="4085" y="3080"/>
              <a:ext cx="364" cy="240"/>
            </a:xfrm>
            <a:prstGeom prst="line">
              <a:avLst/>
            </a:prstGeom>
            <a:noFill/>
            <a:ln w="9525">
              <a:solidFill>
                <a:schemeClr val="tx1"/>
              </a:solidFill>
              <a:round/>
              <a:tailEnd type="triangle" w="med" len="med"/>
            </a:ln>
          </p:spPr>
          <p:txBody>
            <a:bodyPr wrap="none"/>
            <a:lstStyle/>
            <a:p>
              <a:endParaRPr lang="zh-CN" altLang="en-US"/>
            </a:p>
          </p:txBody>
        </p:sp>
        <p:sp>
          <p:nvSpPr>
            <p:cNvPr id="55315" name="AutoShape 20"/>
            <p:cNvSpPr>
              <a:spLocks noChangeArrowheads="1"/>
            </p:cNvSpPr>
            <p:nvPr/>
          </p:nvSpPr>
          <p:spPr bwMode="auto">
            <a:xfrm>
              <a:off x="4085" y="3335"/>
              <a:ext cx="1575" cy="840"/>
            </a:xfrm>
            <a:prstGeom prst="can">
              <a:avLst>
                <a:gd name="adj" fmla="val 25000"/>
              </a:avLst>
            </a:prstGeom>
            <a:solidFill>
              <a:srgbClr val="FFCC99"/>
            </a:solidFill>
            <a:ln w="9525">
              <a:solidFill>
                <a:schemeClr val="tx1"/>
              </a:solidFill>
              <a:round/>
            </a:ln>
          </p:spPr>
          <p:txBody>
            <a:bodyPr wrap="none" anchor="ctr"/>
            <a:lstStyle/>
            <a:p>
              <a:pPr algn="ctr" latinLnBrk="1"/>
              <a:r>
                <a:rPr lang="en-US" altLang="zh-CN" sz="1600">
                  <a:solidFill>
                    <a:schemeClr val="hlink"/>
                  </a:solidFill>
                  <a:latin typeface="Calibri" panose="020F0502020204030204" pitchFamily="34" charset="0"/>
                </a:rPr>
                <a:t>Statistics</a:t>
              </a:r>
              <a:endParaRPr lang="ko-KR" altLang="en-US" sz="1600">
                <a:solidFill>
                  <a:schemeClr val="hlink"/>
                </a:solidFill>
                <a:latin typeface="Calibri" panose="020F0502020204030204" pitchFamily="34" charset="0"/>
              </a:endParaRPr>
            </a:p>
          </p:txBody>
        </p:sp>
        <p:sp>
          <p:nvSpPr>
            <p:cNvPr id="55316" name="AutoShape 21"/>
            <p:cNvSpPr>
              <a:spLocks noChangeArrowheads="1"/>
            </p:cNvSpPr>
            <p:nvPr/>
          </p:nvSpPr>
          <p:spPr bwMode="auto">
            <a:xfrm>
              <a:off x="5055" y="1880"/>
              <a:ext cx="363" cy="1560"/>
            </a:xfrm>
            <a:prstGeom prst="upArrow">
              <a:avLst>
                <a:gd name="adj1" fmla="val 50000"/>
                <a:gd name="adj2" fmla="val 107438"/>
              </a:avLst>
            </a:prstGeom>
            <a:solidFill>
              <a:schemeClr val="bg1"/>
            </a:solidFill>
            <a:ln w="9525">
              <a:solidFill>
                <a:schemeClr val="tx1"/>
              </a:solidFill>
              <a:miter lim="800000"/>
            </a:ln>
          </p:spPr>
          <p:txBody>
            <a:bodyPr wrap="none" anchor="ctr"/>
            <a:lstStyle/>
            <a:p>
              <a:endParaRPr lang="zh-CN" altLang="en-US">
                <a:latin typeface="Calibri" panose="020F0502020204030204" pitchFamily="34" charset="0"/>
              </a:endParaRPr>
            </a:p>
          </p:txBody>
        </p:sp>
        <p:sp>
          <p:nvSpPr>
            <p:cNvPr id="55317" name="AutoShape 22"/>
            <p:cNvSpPr>
              <a:spLocks noChangeArrowheads="1"/>
            </p:cNvSpPr>
            <p:nvPr/>
          </p:nvSpPr>
          <p:spPr bwMode="auto">
            <a:xfrm>
              <a:off x="2995" y="1520"/>
              <a:ext cx="3514" cy="360"/>
            </a:xfrm>
            <a:prstGeom prst="rightArrow">
              <a:avLst>
                <a:gd name="adj1" fmla="val 50000"/>
                <a:gd name="adj2" fmla="val 139548"/>
              </a:avLst>
            </a:prstGeom>
            <a:solidFill>
              <a:schemeClr val="bg1"/>
            </a:solidFill>
            <a:ln w="9525">
              <a:solidFill>
                <a:schemeClr val="tx1"/>
              </a:solidFill>
              <a:miter lim="800000"/>
            </a:ln>
          </p:spPr>
          <p:txBody>
            <a:bodyPr wrap="none" anchor="ctr"/>
            <a:lstStyle/>
            <a:p>
              <a:endParaRPr lang="zh-CN" altLang="en-US">
                <a:latin typeface="Calibri" panose="020F0502020204030204" pitchFamily="34" charset="0"/>
              </a:endParaRPr>
            </a:p>
          </p:txBody>
        </p:sp>
        <p:grpSp>
          <p:nvGrpSpPr>
            <p:cNvPr id="55318" name="Group 23"/>
            <p:cNvGrpSpPr/>
            <p:nvPr/>
          </p:nvGrpSpPr>
          <p:grpSpPr bwMode="auto">
            <a:xfrm>
              <a:off x="6631" y="1175"/>
              <a:ext cx="4864" cy="2827"/>
              <a:chOff x="0" y="0"/>
              <a:chExt cx="1927" cy="1131"/>
            </a:xfrm>
          </p:grpSpPr>
          <p:sp>
            <p:nvSpPr>
              <p:cNvPr id="57367" name="AutoShape 24"/>
              <p:cNvSpPr>
                <a:spLocks noChangeArrowheads="1"/>
              </p:cNvSpPr>
              <p:nvPr/>
            </p:nvSpPr>
            <p:spPr bwMode="auto">
              <a:xfrm>
                <a:off x="25" y="0"/>
                <a:ext cx="839" cy="528"/>
              </a:xfrm>
              <a:prstGeom prst="flowChartMultidocument">
                <a:avLst/>
              </a:prstGeom>
              <a:solidFill>
                <a:srgbClr val="FFFF99"/>
              </a:solidFill>
              <a:ln w="9525" cmpd="sng">
                <a:solidFill>
                  <a:schemeClr val="tx1"/>
                </a:solidFill>
                <a:miter lim="800000"/>
              </a:ln>
              <a:effectLst>
                <a:outerShdw dist="35921" dir="2700000" algn="ctr" rotWithShape="0">
                  <a:schemeClr val="bg2"/>
                </a:outerShdw>
              </a:effectLst>
            </p:spPr>
            <p:txBody>
              <a:bodyPr wrap="none" anchor="ctr"/>
              <a:lstStyle/>
              <a:p>
                <a:pPr algn="ctr" latinLnBrk="1">
                  <a:buFont typeface="Arial" panose="020B0604020202020204" pitchFamily="34" charset="0"/>
                  <a:buNone/>
                  <a:defRPr/>
                </a:pPr>
                <a:r>
                  <a:rPr lang="en-US" sz="1600">
                    <a:solidFill>
                      <a:schemeClr val="hlink"/>
                    </a:solidFill>
                    <a:latin typeface="Calibri" panose="020F0502020204030204" pitchFamily="34" charset="0"/>
                  </a:rPr>
                  <a:t>Features</a:t>
                </a:r>
                <a:endParaRPr lang="ko-KR" altLang="en-US" sz="1600">
                  <a:solidFill>
                    <a:schemeClr val="hlink"/>
                  </a:solidFill>
                  <a:latin typeface="Calibri" panose="020F0502020204030204" pitchFamily="34" charset="0"/>
                  <a:ea typeface="Gulim" panose="020B0600000101010101" pitchFamily="34" charset="-127"/>
                </a:endParaRPr>
              </a:p>
            </p:txBody>
          </p:sp>
          <p:sp>
            <p:nvSpPr>
              <p:cNvPr id="57368" name="Rectangle 25"/>
              <p:cNvSpPr>
                <a:spLocks noChangeArrowheads="1"/>
              </p:cNvSpPr>
              <p:nvPr/>
            </p:nvSpPr>
            <p:spPr bwMode="auto">
              <a:xfrm>
                <a:off x="0" y="816"/>
                <a:ext cx="816" cy="240"/>
              </a:xfrm>
              <a:prstGeom prst="rect">
                <a:avLst/>
              </a:prstGeom>
              <a:solidFill>
                <a:srgbClr val="CCFFFF"/>
              </a:solidFill>
              <a:ln w="9525" cmpd="sng">
                <a:solidFill>
                  <a:schemeClr val="tx1"/>
                </a:solidFill>
                <a:miter lim="800000"/>
              </a:ln>
              <a:effectLst>
                <a:outerShdw dist="35921" dir="2700000" algn="ctr" rotWithShape="0">
                  <a:schemeClr val="bg2"/>
                </a:outerShdw>
              </a:effectLst>
            </p:spPr>
            <p:txBody>
              <a:bodyPr wrap="none" anchor="ctr"/>
              <a:lstStyle/>
              <a:p>
                <a:pPr algn="ctr" latinLnBrk="1">
                  <a:buFont typeface="Arial" panose="020B0604020202020204" pitchFamily="34" charset="0"/>
                  <a:buNone/>
                  <a:defRPr/>
                </a:pPr>
                <a:r>
                  <a:rPr lang="en-US" sz="1600">
                    <a:solidFill>
                      <a:schemeClr val="hlink"/>
                    </a:solidFill>
                    <a:latin typeface="Calibri" panose="020F0502020204030204" pitchFamily="34" charset="0"/>
                  </a:rPr>
                  <a:t>Learning</a:t>
                </a:r>
                <a:endParaRPr lang="en-US" sz="1600">
                  <a:solidFill>
                    <a:schemeClr val="hlink"/>
                  </a:solidFill>
                  <a:latin typeface="Calibri" panose="020F0502020204030204" pitchFamily="34" charset="0"/>
                </a:endParaRPr>
              </a:p>
            </p:txBody>
          </p:sp>
          <p:sp>
            <p:nvSpPr>
              <p:cNvPr id="55329" name="AutoShape 26"/>
              <p:cNvSpPr>
                <a:spLocks noChangeArrowheads="1"/>
              </p:cNvSpPr>
              <p:nvPr/>
            </p:nvSpPr>
            <p:spPr bwMode="auto">
              <a:xfrm>
                <a:off x="349" y="576"/>
                <a:ext cx="144" cy="192"/>
              </a:xfrm>
              <a:prstGeom prst="downArrow">
                <a:avLst>
                  <a:gd name="adj1" fmla="val 50000"/>
                  <a:gd name="adj2" fmla="val 33333"/>
                </a:avLst>
              </a:prstGeom>
              <a:noFill/>
              <a:ln w="9525">
                <a:solidFill>
                  <a:schemeClr val="tx1"/>
                </a:solidFill>
                <a:miter lim="800000"/>
              </a:ln>
            </p:spPr>
            <p:txBody>
              <a:bodyPr wrap="none" anchor="ctr"/>
              <a:lstStyle/>
              <a:p>
                <a:endParaRPr lang="zh-CN" altLang="en-US">
                  <a:latin typeface="Calibri" panose="020F0502020204030204" pitchFamily="34" charset="0"/>
                </a:endParaRPr>
              </a:p>
            </p:txBody>
          </p:sp>
          <p:sp>
            <p:nvSpPr>
              <p:cNvPr id="57370" name="AutoShape 27"/>
              <p:cNvSpPr>
                <a:spLocks noChangeArrowheads="1"/>
              </p:cNvSpPr>
              <p:nvPr/>
            </p:nvSpPr>
            <p:spPr bwMode="auto">
              <a:xfrm>
                <a:off x="1046" y="651"/>
                <a:ext cx="881" cy="480"/>
              </a:xfrm>
              <a:prstGeom prst="cube">
                <a:avLst>
                  <a:gd name="adj" fmla="val 25000"/>
                </a:avLst>
              </a:prstGeom>
              <a:solidFill>
                <a:srgbClr val="FFCC99"/>
              </a:solidFill>
              <a:ln w="9525" cmpd="sng">
                <a:solidFill>
                  <a:schemeClr val="tx1"/>
                </a:solidFill>
                <a:miter lim="800000"/>
              </a:ln>
              <a:effectLst>
                <a:outerShdw dist="35921" dir="2700000" algn="ctr" rotWithShape="0">
                  <a:schemeClr val="bg2"/>
                </a:outerShdw>
              </a:effectLst>
            </p:spPr>
            <p:txBody>
              <a:bodyPr wrap="none" anchor="ctr"/>
              <a:lstStyle/>
              <a:p>
                <a:pPr algn="ctr" latinLnBrk="1">
                  <a:buFont typeface="Arial" panose="020B0604020202020204" pitchFamily="34" charset="0"/>
                  <a:buNone/>
                  <a:defRPr/>
                </a:pPr>
                <a:r>
                  <a:rPr lang="en-US" sz="1600">
                    <a:solidFill>
                      <a:schemeClr val="hlink"/>
                    </a:solidFill>
                    <a:latin typeface="Calibri" panose="020F0502020204030204" pitchFamily="34" charset="0"/>
                  </a:rPr>
                  <a:t>Classifier</a:t>
                </a:r>
                <a:endParaRPr lang="ko-KR" altLang="en-US" sz="1600">
                  <a:solidFill>
                    <a:schemeClr val="hlink"/>
                  </a:solidFill>
                  <a:latin typeface="Calibri" panose="020F0502020204030204" pitchFamily="34" charset="0"/>
                  <a:ea typeface="Gulim" panose="020B0600000101010101" pitchFamily="34" charset="-127"/>
                </a:endParaRPr>
              </a:p>
            </p:txBody>
          </p:sp>
          <p:sp>
            <p:nvSpPr>
              <p:cNvPr id="55331" name="AutoShape 28"/>
              <p:cNvSpPr>
                <a:spLocks noChangeArrowheads="1"/>
              </p:cNvSpPr>
              <p:nvPr/>
            </p:nvSpPr>
            <p:spPr bwMode="auto">
              <a:xfrm>
                <a:off x="864" y="864"/>
                <a:ext cx="144" cy="144"/>
              </a:xfrm>
              <a:prstGeom prst="rightArrow">
                <a:avLst>
                  <a:gd name="adj1" fmla="val 50000"/>
                  <a:gd name="adj2" fmla="val 25000"/>
                </a:avLst>
              </a:prstGeom>
              <a:solidFill>
                <a:schemeClr val="bg1"/>
              </a:solidFill>
              <a:ln w="9525">
                <a:solidFill>
                  <a:schemeClr val="tx1"/>
                </a:solidFill>
                <a:miter lim="800000"/>
              </a:ln>
            </p:spPr>
            <p:txBody>
              <a:bodyPr wrap="none" anchor="ctr"/>
              <a:lstStyle/>
              <a:p>
                <a:endParaRPr lang="zh-CN" altLang="en-US">
                  <a:latin typeface="Calibri" panose="020F0502020204030204" pitchFamily="34" charset="0"/>
                </a:endParaRPr>
              </a:p>
            </p:txBody>
          </p:sp>
        </p:grpSp>
        <p:grpSp>
          <p:nvGrpSpPr>
            <p:cNvPr id="55319" name="Group 29"/>
            <p:cNvGrpSpPr/>
            <p:nvPr/>
          </p:nvGrpSpPr>
          <p:grpSpPr bwMode="auto">
            <a:xfrm>
              <a:off x="1905" y="4087"/>
              <a:ext cx="9640" cy="1888"/>
              <a:chOff x="0" y="0"/>
              <a:chExt cx="3819" cy="755"/>
            </a:xfrm>
          </p:grpSpPr>
          <p:sp>
            <p:nvSpPr>
              <p:cNvPr id="57373" name="AutoShape 30"/>
              <p:cNvSpPr>
                <a:spLocks noChangeArrowheads="1"/>
              </p:cNvSpPr>
              <p:nvPr/>
            </p:nvSpPr>
            <p:spPr bwMode="auto">
              <a:xfrm>
                <a:off x="0" y="179"/>
                <a:ext cx="432" cy="432"/>
              </a:xfrm>
              <a:prstGeom prst="foldedCorner">
                <a:avLst>
                  <a:gd name="adj" fmla="val 12500"/>
                </a:avLst>
              </a:prstGeom>
              <a:solidFill>
                <a:srgbClr val="CCFFCC"/>
              </a:solidFill>
              <a:ln w="9525" cmpd="sng">
                <a:solidFill>
                  <a:schemeClr val="tx1"/>
                </a:solidFill>
                <a:round/>
              </a:ln>
              <a:effectLst>
                <a:outerShdw dist="35921" dir="2700000" algn="ctr" rotWithShape="0">
                  <a:schemeClr val="bg2"/>
                </a:outerShdw>
              </a:effectLst>
            </p:spPr>
            <p:txBody>
              <a:bodyPr wrap="none" anchor="ctr"/>
              <a:lstStyle/>
              <a:p>
                <a:pPr algn="ctr" latinLnBrk="1">
                  <a:buFont typeface="Arial" panose="020B0604020202020204" pitchFamily="34" charset="0"/>
                  <a:buNone/>
                  <a:defRPr/>
                </a:pPr>
                <a:r>
                  <a:rPr lang="en-US" sz="1600">
                    <a:solidFill>
                      <a:schemeClr val="hlink"/>
                    </a:solidFill>
                    <a:latin typeface="Calibri" panose="020F0502020204030204" pitchFamily="34" charset="0"/>
                  </a:rPr>
                  <a:t>New </a:t>
                </a:r>
                <a:endParaRPr lang="en-US" sz="1600">
                  <a:solidFill>
                    <a:schemeClr val="hlink"/>
                  </a:solidFill>
                  <a:latin typeface="Calibri" panose="020F0502020204030204" pitchFamily="34" charset="0"/>
                </a:endParaRPr>
              </a:p>
              <a:p>
                <a:pPr algn="ctr" latinLnBrk="1">
                  <a:buFont typeface="Arial" panose="020B0604020202020204" pitchFamily="34" charset="0"/>
                  <a:buNone/>
                  <a:defRPr/>
                </a:pPr>
                <a:r>
                  <a:rPr lang="en-US" sz="1600">
                    <a:solidFill>
                      <a:schemeClr val="hlink"/>
                    </a:solidFill>
                    <a:latin typeface="Calibri" panose="020F0502020204030204" pitchFamily="34" charset="0"/>
                  </a:rPr>
                  <a:t>text</a:t>
                </a:r>
                <a:endParaRPr lang="ko-KR" altLang="en-US" sz="1600">
                  <a:solidFill>
                    <a:schemeClr val="hlink"/>
                  </a:solidFill>
                  <a:latin typeface="Calibri" panose="020F0502020204030204" pitchFamily="34" charset="0"/>
                </a:endParaRPr>
              </a:p>
            </p:txBody>
          </p:sp>
          <p:sp>
            <p:nvSpPr>
              <p:cNvPr id="55322" name="AutoShape 31"/>
              <p:cNvSpPr>
                <a:spLocks noChangeArrowheads="1"/>
              </p:cNvSpPr>
              <p:nvPr/>
            </p:nvSpPr>
            <p:spPr bwMode="auto">
              <a:xfrm>
                <a:off x="480" y="323"/>
                <a:ext cx="1392" cy="144"/>
              </a:xfrm>
              <a:prstGeom prst="rightArrow">
                <a:avLst>
                  <a:gd name="adj1" fmla="val 50000"/>
                  <a:gd name="adj2" fmla="val 138198"/>
                </a:avLst>
              </a:prstGeom>
              <a:solidFill>
                <a:schemeClr val="bg1"/>
              </a:solidFill>
              <a:ln w="9525">
                <a:solidFill>
                  <a:schemeClr val="tx1"/>
                </a:solidFill>
                <a:miter lim="800000"/>
              </a:ln>
            </p:spPr>
            <p:txBody>
              <a:bodyPr wrap="none" anchor="ctr"/>
              <a:lstStyle/>
              <a:p>
                <a:endParaRPr lang="zh-CN" altLang="en-US">
                  <a:latin typeface="Calibri" panose="020F0502020204030204" pitchFamily="34" charset="0"/>
                </a:endParaRPr>
              </a:p>
            </p:txBody>
          </p:sp>
          <p:sp>
            <p:nvSpPr>
              <p:cNvPr id="57375" name="AutoShape 32"/>
              <p:cNvSpPr>
                <a:spLocks noChangeArrowheads="1"/>
              </p:cNvSpPr>
              <p:nvPr/>
            </p:nvSpPr>
            <p:spPr bwMode="auto">
              <a:xfrm>
                <a:off x="1920" y="275"/>
                <a:ext cx="768" cy="288"/>
              </a:xfrm>
              <a:prstGeom prst="flowChartDocument">
                <a:avLst/>
              </a:prstGeom>
              <a:solidFill>
                <a:srgbClr val="FFFF99"/>
              </a:solidFill>
              <a:ln w="9525" cmpd="sng">
                <a:solidFill>
                  <a:schemeClr val="tx1"/>
                </a:solidFill>
                <a:miter lim="800000"/>
              </a:ln>
              <a:effectLst>
                <a:outerShdw dist="35921" dir="2700000" algn="ctr" rotWithShape="0">
                  <a:schemeClr val="bg2"/>
                </a:outerShdw>
              </a:effectLst>
            </p:spPr>
            <p:txBody>
              <a:bodyPr wrap="none" anchor="ctr"/>
              <a:lstStyle/>
              <a:p>
                <a:pPr algn="ctr" latinLnBrk="1">
                  <a:buFont typeface="Arial" panose="020B0604020202020204" pitchFamily="34" charset="0"/>
                  <a:buNone/>
                  <a:defRPr/>
                </a:pPr>
                <a:r>
                  <a:rPr lang="en-US" sz="1600">
                    <a:solidFill>
                      <a:schemeClr val="hlink"/>
                    </a:solidFill>
                    <a:latin typeface="Calibri" panose="020F0502020204030204" pitchFamily="34" charset="0"/>
                  </a:rPr>
                  <a:t>Features</a:t>
                </a:r>
                <a:endParaRPr lang="ko-KR" altLang="en-US" sz="1600">
                  <a:latin typeface="Calibri" panose="020F0502020204030204" pitchFamily="34" charset="0"/>
                  <a:ea typeface="Gulim" panose="020B0600000101010101" pitchFamily="34" charset="-127"/>
                </a:endParaRPr>
              </a:p>
            </p:txBody>
          </p:sp>
          <p:sp>
            <p:nvSpPr>
              <p:cNvPr id="55324" name="AutoShape 33"/>
              <p:cNvSpPr>
                <a:spLocks noChangeArrowheads="1"/>
              </p:cNvSpPr>
              <p:nvPr/>
            </p:nvSpPr>
            <p:spPr bwMode="auto">
              <a:xfrm>
                <a:off x="2749" y="0"/>
                <a:ext cx="768"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7694720 60000 65536"/>
                  <a:gd name="T13" fmla="*/ 11796480 60000 65536"/>
                  <a:gd name="T14" fmla="*/ 11796480 60000 65536"/>
                  <a:gd name="T15" fmla="*/ 5898240 60000 65536"/>
                  <a:gd name="T16" fmla="*/ 0 60000 65536"/>
                  <a:gd name="T17" fmla="*/ 0 60000 65536"/>
                  <a:gd name="T18" fmla="*/ 0 w 21600"/>
                  <a:gd name="T19" fmla="*/ 18150 h 21600"/>
                  <a:gd name="T20" fmla="*/ 189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382" y="0"/>
                    </a:moveTo>
                    <a:lnTo>
                      <a:pt x="13163" y="6050"/>
                    </a:lnTo>
                    <a:lnTo>
                      <a:pt x="15863" y="6050"/>
                    </a:lnTo>
                    <a:lnTo>
                      <a:pt x="15863" y="18129"/>
                    </a:lnTo>
                    <a:lnTo>
                      <a:pt x="0" y="18129"/>
                    </a:lnTo>
                    <a:lnTo>
                      <a:pt x="0" y="21600"/>
                    </a:lnTo>
                    <a:lnTo>
                      <a:pt x="18900" y="21600"/>
                    </a:lnTo>
                    <a:lnTo>
                      <a:pt x="18900" y="6050"/>
                    </a:lnTo>
                    <a:lnTo>
                      <a:pt x="21600" y="6050"/>
                    </a:lnTo>
                    <a:close/>
                  </a:path>
                </a:pathLst>
              </a:custGeom>
              <a:solidFill>
                <a:schemeClr val="bg1"/>
              </a:solidFill>
              <a:ln w="9525">
                <a:solidFill>
                  <a:schemeClr val="tx1"/>
                </a:solidFill>
                <a:miter lim="800000"/>
              </a:ln>
            </p:spPr>
            <p:txBody>
              <a:bodyPr wrap="none" anchor="ctr"/>
              <a:lstStyle/>
              <a:p>
                <a:endParaRPr lang="zh-CN" altLang="en-US"/>
              </a:p>
            </p:txBody>
          </p:sp>
          <p:sp>
            <p:nvSpPr>
              <p:cNvPr id="55325" name="AutoShape 34"/>
              <p:cNvSpPr>
                <a:spLocks noChangeArrowheads="1"/>
              </p:cNvSpPr>
              <p:nvPr/>
            </p:nvSpPr>
            <p:spPr bwMode="auto">
              <a:xfrm>
                <a:off x="3552" y="15"/>
                <a:ext cx="96" cy="452"/>
              </a:xfrm>
              <a:prstGeom prst="downArrow">
                <a:avLst>
                  <a:gd name="adj1" fmla="val 50000"/>
                  <a:gd name="adj2" fmla="val 117708"/>
                </a:avLst>
              </a:prstGeom>
              <a:solidFill>
                <a:schemeClr val="bg1"/>
              </a:solidFill>
              <a:ln w="9525">
                <a:solidFill>
                  <a:schemeClr val="tx1"/>
                </a:solidFill>
                <a:miter lim="800000"/>
              </a:ln>
            </p:spPr>
            <p:txBody>
              <a:bodyPr wrap="none" anchor="ctr"/>
              <a:lstStyle/>
              <a:p>
                <a:endParaRPr lang="zh-CN" altLang="en-US">
                  <a:latin typeface="Calibri" panose="020F0502020204030204" pitchFamily="34" charset="0"/>
                </a:endParaRPr>
              </a:p>
            </p:txBody>
          </p:sp>
          <p:sp>
            <p:nvSpPr>
              <p:cNvPr id="55326" name="AutoShape 35"/>
              <p:cNvSpPr>
                <a:spLocks noChangeArrowheads="1"/>
              </p:cNvSpPr>
              <p:nvPr/>
            </p:nvSpPr>
            <p:spPr bwMode="auto">
              <a:xfrm>
                <a:off x="3435" y="467"/>
                <a:ext cx="384" cy="288"/>
              </a:xfrm>
              <a:prstGeom prst="flowChartMagneticTape">
                <a:avLst/>
              </a:prstGeom>
              <a:solidFill>
                <a:srgbClr val="CCCCFF"/>
              </a:solidFill>
              <a:ln w="9525">
                <a:solidFill>
                  <a:schemeClr val="tx1"/>
                </a:solidFill>
                <a:miter lim="800000"/>
              </a:ln>
            </p:spPr>
            <p:txBody>
              <a:bodyPr wrap="none" anchor="ctr"/>
              <a:lstStyle/>
              <a:p>
                <a:pPr algn="ctr" latinLnBrk="1"/>
                <a:r>
                  <a:rPr lang="en-US" altLang="zh-CN" sz="1600">
                    <a:solidFill>
                      <a:schemeClr val="hlink"/>
                    </a:solidFill>
                    <a:latin typeface="Calibri" panose="020F0502020204030204" pitchFamily="34" charset="0"/>
                  </a:rPr>
                  <a:t>Class</a:t>
                </a:r>
                <a:endParaRPr lang="ko-KR" altLang="en-US" sz="1600">
                  <a:solidFill>
                    <a:schemeClr val="hlink"/>
                  </a:solidFill>
                  <a:latin typeface="Calibri" panose="020F0502020204030204" pitchFamily="34" charset="0"/>
                </a:endParaRPr>
              </a:p>
            </p:txBody>
          </p:sp>
        </p:grpSp>
        <p:sp>
          <p:nvSpPr>
            <p:cNvPr id="55320" name="AutoShape 36"/>
            <p:cNvSpPr>
              <a:spLocks noChangeArrowheads="1"/>
            </p:cNvSpPr>
            <p:nvPr/>
          </p:nvSpPr>
          <p:spPr bwMode="auto">
            <a:xfrm flipV="1">
              <a:off x="5056" y="4175"/>
              <a:ext cx="363" cy="840"/>
            </a:xfrm>
            <a:prstGeom prst="upArrow">
              <a:avLst>
                <a:gd name="adj1" fmla="val 50000"/>
                <a:gd name="adj2" fmla="val 57851"/>
              </a:avLst>
            </a:prstGeom>
            <a:solidFill>
              <a:schemeClr val="bg1"/>
            </a:solidFill>
            <a:ln w="9525">
              <a:solidFill>
                <a:schemeClr val="tx1"/>
              </a:solidFill>
              <a:miter lim="800000"/>
            </a:ln>
          </p:spPr>
          <p:txBody>
            <a:bodyPr wrap="none" anchor="ctr"/>
            <a:lstStyle/>
            <a:p>
              <a:endParaRPr lang="zh-CN" altLang="en-US">
                <a:latin typeface="Calibri" panose="020F0502020204030204" pitchFamily="34" charset="0"/>
              </a:endParaRPr>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p:txBody>
          <a:bodyPr/>
          <a:lstStyle/>
          <a:p>
            <a:pPr eaLnBrk="1" hangingPunct="1"/>
            <a:r>
              <a:rPr lang="en-US" altLang="zh-CN" sz="3600" smtClean="0"/>
              <a:t>Other issues</a:t>
            </a:r>
            <a:endParaRPr lang="zh-CN" altLang="en-US" sz="3600" smtClean="0"/>
          </a:p>
        </p:txBody>
      </p:sp>
      <p:sp>
        <p:nvSpPr>
          <p:cNvPr id="56323" name="Rectangle 3"/>
          <p:cNvSpPr>
            <a:spLocks noGrp="1" noChangeArrowheads="1"/>
          </p:cNvSpPr>
          <p:nvPr>
            <p:ph type="body" idx="4294967295"/>
          </p:nvPr>
        </p:nvSpPr>
        <p:spPr/>
        <p:txBody>
          <a:bodyPr/>
          <a:lstStyle/>
          <a:p>
            <a:pPr eaLnBrk="1" hangingPunct="1"/>
            <a:r>
              <a:rPr lang="en-US" altLang="zh-CN" smtClean="0"/>
              <a:t>Dimension Reduction (or feature selection )</a:t>
            </a:r>
            <a:endParaRPr lang="en-US" altLang="zh-CN" smtClean="0"/>
          </a:p>
          <a:p>
            <a:pPr eaLnBrk="1" hangingPunct="1"/>
            <a:r>
              <a:rPr lang="en-US" altLang="zh-CN" smtClean="0"/>
              <a:t>Text re-parameterization: </a:t>
            </a:r>
            <a:endParaRPr lang="en-US" altLang="zh-CN" smtClean="0"/>
          </a:p>
          <a:p>
            <a:pPr lvl="1" eaLnBrk="1" hangingPunct="1"/>
            <a:r>
              <a:rPr lang="zh-CN" altLang="en-US" smtClean="0"/>
              <a:t>LSI</a:t>
            </a:r>
            <a:r>
              <a:rPr lang="en-US" altLang="zh-CN" smtClean="0"/>
              <a:t> (</a:t>
            </a:r>
            <a:r>
              <a:rPr lang="zh-CN" altLang="en-US" smtClean="0"/>
              <a:t>Latent Semantic Indexing</a:t>
            </a:r>
            <a:r>
              <a:rPr lang="en-US" altLang="zh-CN" smtClean="0"/>
              <a:t>, will be discussed later)</a:t>
            </a:r>
            <a:endParaRPr lang="zh-CN" alt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p:txBody>
          <a:bodyPr/>
          <a:lstStyle/>
          <a:p>
            <a:pPr eaLnBrk="1" hangingPunct="1"/>
            <a:r>
              <a:rPr lang="zh-CN" altLang="en-US" sz="3600" smtClean="0"/>
              <a:t>特征选择（降维）</a:t>
            </a:r>
            <a:endParaRPr lang="zh-CN" altLang="en-US" sz="3600" smtClean="0"/>
          </a:p>
        </p:txBody>
      </p:sp>
      <p:sp>
        <p:nvSpPr>
          <p:cNvPr id="57347" name="Rectangle 3"/>
          <p:cNvSpPr>
            <a:spLocks noGrp="1" noChangeArrowheads="1"/>
          </p:cNvSpPr>
          <p:nvPr>
            <p:ph type="body" sz="half" idx="4294967295"/>
          </p:nvPr>
        </p:nvSpPr>
        <p:spPr>
          <a:xfrm>
            <a:off x="468313" y="1052513"/>
            <a:ext cx="8075612" cy="4781550"/>
          </a:xfrm>
        </p:spPr>
        <p:txBody>
          <a:bodyPr/>
          <a:lstStyle/>
          <a:p>
            <a:pPr eaLnBrk="1" hangingPunct="1"/>
            <a:r>
              <a:rPr lang="zh-CN" altLang="en-US" sz="2800" smtClean="0"/>
              <a:t>文档频次(DF, document frency)</a:t>
            </a:r>
            <a:endParaRPr lang="zh-CN" altLang="en-US" sz="2800" smtClean="0"/>
          </a:p>
          <a:p>
            <a:pPr eaLnBrk="1" hangingPunct="1"/>
            <a:r>
              <a:rPr lang="zh-CN" altLang="en-US" sz="2800" smtClean="0"/>
              <a:t>信息增益(IG, information gain)</a:t>
            </a:r>
            <a:endParaRPr lang="zh-CN" altLang="en-US" sz="2800" smtClean="0"/>
          </a:p>
          <a:p>
            <a:pPr eaLnBrk="1" hangingPunct="1"/>
            <a:r>
              <a:rPr lang="zh-CN" altLang="en-US" sz="2800" smtClean="0"/>
              <a:t>互信息(MI, mutual information)</a:t>
            </a:r>
            <a:endParaRPr lang="zh-CN" altLang="en-US" sz="2800" smtClean="0"/>
          </a:p>
          <a:p>
            <a:pPr eaLnBrk="1" hangingPunct="1"/>
            <a:r>
              <a:rPr lang="zh-CN" altLang="en-US" sz="2800" smtClean="0"/>
              <a:t>统计量CHI (</a:t>
            </a:r>
            <a:r>
              <a:rPr lang="zh-CN" altLang="en-US" sz="2800" i="1" smtClean="0"/>
              <a:t>x</a:t>
            </a:r>
            <a:r>
              <a:rPr lang="zh-CN" altLang="en-US" sz="2800" i="1" baseline="30000" smtClean="0"/>
              <a:t>2</a:t>
            </a:r>
            <a:r>
              <a:rPr lang="zh-CN" altLang="en-US" sz="2800" smtClean="0"/>
              <a:t>)</a:t>
            </a:r>
            <a:endParaRPr lang="zh-CN" altLang="en-US" sz="2800" smtClean="0"/>
          </a:p>
          <a:p>
            <a:pPr eaLnBrk="1" hangingPunct="1"/>
            <a:r>
              <a:rPr lang="zh-CN" altLang="en-US" sz="2800" smtClean="0"/>
              <a:t>期望交叉熵(ECE, expected cross-entropy)</a:t>
            </a:r>
            <a:endParaRPr lang="zh-CN" altLang="en-US" sz="2800" smtClean="0"/>
          </a:p>
          <a:p>
            <a:pPr eaLnBrk="1" hangingPunct="1"/>
            <a:r>
              <a:rPr lang="zh-CN" altLang="en-US" sz="2800" smtClean="0"/>
              <a:t>文本证据权(WET, Weight of Evidence for Text)</a:t>
            </a:r>
            <a:endParaRPr lang="zh-CN" altLang="en-US" sz="2800" smtClean="0"/>
          </a:p>
          <a:p>
            <a:pPr eaLnBrk="1" hangingPunct="1"/>
            <a:r>
              <a:rPr lang="zh-CN" altLang="en-US" sz="2800" smtClean="0"/>
              <a:t>几率比(OR, </a:t>
            </a:r>
            <a:r>
              <a:rPr lang="zh-CN" altLang="en-US" sz="2800" smtClean="0">
                <a:sym typeface="Arial" panose="020B0604020202020204" pitchFamily="34" charset="0"/>
              </a:rPr>
              <a:t>Odds Ratio</a:t>
            </a:r>
            <a:r>
              <a:rPr lang="zh-CN" altLang="en-US" sz="2800" smtClean="0"/>
              <a:t>)</a:t>
            </a:r>
            <a:endParaRPr lang="zh-CN" altLang="en-US" sz="280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p:txBody>
          <a:bodyPr/>
          <a:lstStyle/>
          <a:p>
            <a:pPr eaLnBrk="1" hangingPunct="1"/>
            <a:r>
              <a:rPr lang="zh-CN" altLang="en-US" sz="3600" smtClean="0"/>
              <a:t>文档频次</a:t>
            </a:r>
            <a:endParaRPr lang="zh-CN" altLang="en-US" sz="3600" smtClean="0"/>
          </a:p>
        </p:txBody>
      </p:sp>
      <p:graphicFrame>
        <p:nvGraphicFramePr>
          <p:cNvPr id="14338" name="Object 4"/>
          <p:cNvGraphicFramePr>
            <a:graphicFrameLocks noChangeAspect="1"/>
          </p:cNvGraphicFramePr>
          <p:nvPr>
            <p:ph sz="quarter" idx="4294967295"/>
          </p:nvPr>
        </p:nvGraphicFramePr>
        <p:xfrm>
          <a:off x="3203575" y="2708275"/>
          <a:ext cx="2016125" cy="1035050"/>
        </p:xfrm>
        <a:graphic>
          <a:graphicData uri="http://schemas.openxmlformats.org/presentationml/2006/ole">
            <mc:AlternateContent xmlns:mc="http://schemas.openxmlformats.org/markup-compatibility/2006">
              <mc:Choice xmlns:v="urn:schemas-microsoft-com:vml" Requires="v">
                <p:oleObj spid="_x0000_s14337" name="" r:id="rId1" imgW="18288000" imgH="9448800" progId="Equation.DSMT4">
                  <p:embed/>
                </p:oleObj>
              </mc:Choice>
              <mc:Fallback>
                <p:oleObj name="" r:id="rId1" imgW="18288000" imgH="9448800" progId="Equation.DSMT4">
                  <p:embed/>
                  <p:pic>
                    <p:nvPicPr>
                      <p:cNvPr id="0" name="Object 4"/>
                      <p:cNvPicPr>
                        <a:picLocks noChangeAspect="1"/>
                      </p:cNvPicPr>
                      <p:nvPr/>
                    </p:nvPicPr>
                    <p:blipFill>
                      <a:blip r:embed="rId2"/>
                      <a:stretch>
                        <a:fillRect/>
                      </a:stretch>
                    </p:blipFill>
                    <p:spPr>
                      <a:xfrm>
                        <a:off x="3203575" y="2708275"/>
                        <a:ext cx="2016125" cy="1035050"/>
                      </a:xfrm>
                      <a:prstGeom prst="rect">
                        <a:avLst/>
                      </a:prstGeom>
                      <a:noFill/>
                      <a:ln w="9525">
                        <a:noFill/>
                        <a:miter/>
                      </a:ln>
                    </p:spPr>
                  </p:pic>
                </p:oleObj>
              </mc:Fallback>
            </mc:AlternateContent>
          </a:graphicData>
        </a:graphic>
      </p:graphicFrame>
      <p:sp>
        <p:nvSpPr>
          <p:cNvPr id="5" name="Rectangle 3"/>
          <p:cNvSpPr txBox="1">
            <a:spLocks noChangeArrowheads="1"/>
          </p:cNvSpPr>
          <p:nvPr/>
        </p:nvSpPr>
        <p:spPr>
          <a:xfrm>
            <a:off x="468313" y="1268413"/>
            <a:ext cx="8147050" cy="4565650"/>
          </a:xfrm>
          <a:prstGeom prst="rect">
            <a:avLst/>
          </a:prstGeom>
        </p:spPr>
        <p:txBody>
          <a:bodyPr/>
          <a:lstStyle/>
          <a:p>
            <a:pPr marL="342900" indent="-342900">
              <a:spcBef>
                <a:spcPct val="20000"/>
              </a:spcBef>
              <a:buFontTx/>
              <a:buChar char="•"/>
              <a:defRPr/>
            </a:pPr>
            <a:r>
              <a:rPr lang="zh-CN" altLang="en-US" sz="2800" kern="0" dirty="0">
                <a:solidFill>
                  <a:srgbClr val="0000FF"/>
                </a:solidFill>
                <a:latin typeface="+mn-lt"/>
                <a:ea typeface="楷体" panose="02010609060101010101" pitchFamily="49" charset="-122"/>
              </a:rPr>
              <a:t>文档频次(DF)：</a:t>
            </a:r>
            <a:endParaRPr lang="zh-CN" altLang="en-US" sz="2800" kern="0" dirty="0">
              <a:solidFill>
                <a:srgbClr val="0000FF"/>
              </a:solidFill>
              <a:latin typeface="+mn-lt"/>
              <a:ea typeface="楷体" panose="02010609060101010101" pitchFamily="49" charset="-122"/>
            </a:endParaRPr>
          </a:p>
          <a:p>
            <a:pPr marL="742950" lvl="1" indent="-285750">
              <a:spcBef>
                <a:spcPct val="20000"/>
              </a:spcBef>
              <a:buFontTx/>
              <a:buChar char="–"/>
              <a:defRPr/>
            </a:pPr>
            <a:r>
              <a:rPr lang="zh-CN" altLang="en-US" sz="2400" kern="0" dirty="0">
                <a:latin typeface="+mn-lt"/>
                <a:ea typeface="楷体" panose="02010609060101010101" pitchFamily="49" charset="-122"/>
              </a:rPr>
              <a:t>文档频次是指有该词条出现的文档数量</a:t>
            </a:r>
            <a:endParaRPr lang="zh-CN" altLang="en-US" sz="2400" kern="0" dirty="0">
              <a:latin typeface="+mn-lt"/>
              <a:ea typeface="楷体" panose="02010609060101010101" pitchFamily="49" charset="-122"/>
            </a:endParaRPr>
          </a:p>
          <a:p>
            <a:pPr marL="742950" lvl="1" indent="-285750">
              <a:spcBef>
                <a:spcPct val="20000"/>
              </a:spcBef>
              <a:buFontTx/>
              <a:buChar char="–"/>
              <a:defRPr/>
            </a:pPr>
            <a:r>
              <a:rPr lang="zh-CN" altLang="en-US" sz="2400" i="1" kern="0" dirty="0">
                <a:latin typeface="+mn-lt"/>
                <a:ea typeface="楷体" panose="02010609060101010101" pitchFamily="49" charset="-122"/>
              </a:rPr>
              <a:t>n</a:t>
            </a:r>
            <a:r>
              <a:rPr lang="zh-CN" altLang="en-US" sz="2400" i="1" kern="0" baseline="-25000" dirty="0">
                <a:latin typeface="+mn-lt"/>
                <a:ea typeface="楷体" panose="02010609060101010101" pitchFamily="49" charset="-122"/>
              </a:rPr>
              <a:t>t</a:t>
            </a:r>
            <a:r>
              <a:rPr lang="zh-CN" altLang="en-US" sz="2400" kern="0" dirty="0">
                <a:latin typeface="+mn-lt"/>
                <a:ea typeface="楷体" panose="02010609060101010101" pitchFamily="49" charset="-122"/>
              </a:rPr>
              <a:t> 是出现词条t的文档数量，N为总的文档数</a:t>
            </a:r>
            <a:endParaRPr lang="zh-CN" altLang="en-US" sz="2400" kern="0" dirty="0">
              <a:latin typeface="+mn-lt"/>
              <a:ea typeface="楷体" panose="02010609060101010101" pitchFamily="49" charset="-122"/>
            </a:endParaRPr>
          </a:p>
          <a:p>
            <a:pPr marL="342900" indent="-342900">
              <a:spcBef>
                <a:spcPct val="20000"/>
              </a:spcBef>
              <a:buFontTx/>
              <a:buNone/>
              <a:defRPr/>
            </a:pPr>
            <a:endParaRPr lang="zh-CN" altLang="en-US" sz="2800" kern="0" dirty="0">
              <a:latin typeface="+mn-lt"/>
              <a:ea typeface="楷体" panose="02010609060101010101" pitchFamily="49" charset="-122"/>
            </a:endParaRPr>
          </a:p>
          <a:p>
            <a:pPr marL="342900" indent="-342900">
              <a:spcBef>
                <a:spcPct val="20000"/>
              </a:spcBef>
              <a:buFontTx/>
              <a:buNone/>
              <a:defRPr/>
            </a:pPr>
            <a:endParaRPr lang="zh-CN" altLang="en-US" sz="2800" kern="0" dirty="0">
              <a:latin typeface="+mn-lt"/>
              <a:ea typeface="楷体" panose="02010609060101010101" pitchFamily="49" charset="-122"/>
            </a:endParaRPr>
          </a:p>
          <a:p>
            <a:pPr marL="742950" lvl="1" indent="-285750">
              <a:spcBef>
                <a:spcPct val="20000"/>
              </a:spcBef>
              <a:buFontTx/>
              <a:buChar char="–"/>
              <a:defRPr/>
            </a:pPr>
            <a:r>
              <a:rPr lang="zh-CN" altLang="en-US" sz="2400" kern="0" dirty="0">
                <a:latin typeface="+mn-lt"/>
                <a:ea typeface="楷体" panose="02010609060101010101" pitchFamily="49" charset="-122"/>
              </a:rPr>
              <a:t>在训练文本集中对每个词条计算它的文档频次</a:t>
            </a:r>
            <a:endParaRPr lang="zh-CN" altLang="en-US" sz="2400" kern="0" dirty="0">
              <a:latin typeface="+mn-lt"/>
              <a:ea typeface="楷体" panose="02010609060101010101" pitchFamily="49" charset="-122"/>
            </a:endParaRPr>
          </a:p>
          <a:p>
            <a:pPr marL="742950" lvl="1" indent="-285750">
              <a:spcBef>
                <a:spcPct val="20000"/>
              </a:spcBef>
              <a:buFontTx/>
              <a:buChar char="–"/>
              <a:defRPr/>
            </a:pPr>
            <a:r>
              <a:rPr lang="zh-CN" altLang="en-US" sz="2400" kern="0" dirty="0">
                <a:latin typeface="+mn-lt"/>
                <a:ea typeface="楷体" panose="02010609060101010101" pitchFamily="49" charset="-122"/>
              </a:rPr>
              <a:t>剔除在特征空间中文档频次小于预先定义的阈值的词条</a:t>
            </a:r>
            <a:endParaRPr lang="zh-CN" altLang="en-US" sz="2400" kern="0" dirty="0">
              <a:latin typeface="+mn-lt"/>
              <a:ea typeface="楷体" panose="02010609060101010101" pitchFamily="49" charset="-122"/>
            </a:endParaRPr>
          </a:p>
          <a:p>
            <a:pPr marL="342900" indent="-342900">
              <a:spcBef>
                <a:spcPct val="20000"/>
              </a:spcBef>
              <a:buFontTx/>
              <a:buChar char="•"/>
              <a:defRPr/>
            </a:pPr>
            <a:endParaRPr lang="zh-CN" altLang="en-US" sz="2800" kern="0" dirty="0">
              <a:latin typeface="+mn-lt"/>
              <a:ea typeface="楷体" panose="02010609060101010101" pitchFamily="49"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p:txBody>
          <a:bodyPr/>
          <a:lstStyle/>
          <a:p>
            <a:pPr eaLnBrk="1" hangingPunct="1"/>
            <a:r>
              <a:rPr lang="zh-CN" altLang="zh-CN" sz="3600" smtClean="0"/>
              <a:t>信息增益</a:t>
            </a:r>
            <a:endParaRPr lang="zh-CN" altLang="en-US" sz="3600" smtClean="0"/>
          </a:p>
        </p:txBody>
      </p:sp>
      <p:sp>
        <p:nvSpPr>
          <p:cNvPr id="15364" name="Line 5"/>
          <p:cNvSpPr>
            <a:spLocks noChangeShapeType="1"/>
          </p:cNvSpPr>
          <p:nvPr/>
        </p:nvSpPr>
        <p:spPr bwMode="auto">
          <a:xfrm>
            <a:off x="1835696" y="2708920"/>
            <a:ext cx="142875" cy="1588"/>
          </a:xfrm>
          <a:prstGeom prst="line">
            <a:avLst/>
          </a:prstGeom>
          <a:noFill/>
          <a:ln w="9525">
            <a:solidFill>
              <a:schemeClr val="tx1"/>
            </a:solidFill>
            <a:round/>
          </a:ln>
        </p:spPr>
        <p:txBody>
          <a:bodyPr/>
          <a:lstStyle/>
          <a:p>
            <a:endParaRPr lang="zh-CN" altLang="en-US"/>
          </a:p>
        </p:txBody>
      </p:sp>
      <p:sp>
        <p:nvSpPr>
          <p:cNvPr id="6" name="Rectangle 3"/>
          <p:cNvSpPr txBox="1">
            <a:spLocks noChangeArrowheads="1"/>
          </p:cNvSpPr>
          <p:nvPr/>
        </p:nvSpPr>
        <p:spPr>
          <a:xfrm>
            <a:off x="395288" y="1268413"/>
            <a:ext cx="8280400" cy="2692400"/>
          </a:xfrm>
          <a:prstGeom prst="rect">
            <a:avLst/>
          </a:prstGeom>
        </p:spPr>
        <p:txBody>
          <a:bodyPr/>
          <a:lstStyle/>
          <a:p>
            <a:pPr marL="342900" indent="-342900">
              <a:lnSpc>
                <a:spcPct val="80000"/>
              </a:lnSpc>
              <a:spcBef>
                <a:spcPct val="20000"/>
              </a:spcBef>
              <a:buFontTx/>
              <a:buChar char="•"/>
              <a:defRPr/>
            </a:pPr>
            <a:r>
              <a:rPr lang="zh-CN" altLang="en-US" sz="2800" kern="0" dirty="0">
                <a:solidFill>
                  <a:srgbClr val="0000FF"/>
                </a:solidFill>
                <a:latin typeface="+mn-lt"/>
                <a:ea typeface="楷体" panose="02010609060101010101" pitchFamily="49" charset="-122"/>
              </a:rPr>
              <a:t>信息增益(IG)：</a:t>
            </a:r>
            <a:endParaRPr lang="zh-CN" altLang="en-US" sz="2800" kern="0" dirty="0">
              <a:solidFill>
                <a:srgbClr val="0000FF"/>
              </a:solidFill>
              <a:latin typeface="+mn-lt"/>
              <a:ea typeface="楷体" panose="02010609060101010101" pitchFamily="49" charset="-122"/>
            </a:endParaRPr>
          </a:p>
          <a:p>
            <a:pPr marL="742950" lvl="1" indent="-285750">
              <a:lnSpc>
                <a:spcPct val="80000"/>
              </a:lnSpc>
              <a:spcBef>
                <a:spcPct val="20000"/>
              </a:spcBef>
              <a:buFontTx/>
              <a:buChar char="–"/>
              <a:defRPr/>
            </a:pPr>
            <a:r>
              <a:rPr lang="zh-CN" altLang="en-US" sz="2400" kern="0" dirty="0">
                <a:latin typeface="+mn-lt"/>
                <a:ea typeface="楷体" panose="02010609060101010101" pitchFamily="49" charset="-122"/>
              </a:rPr>
              <a:t>特征能够为分类系统带来多少信息，带来的信息越多（信息增益越大），该特征越重要</a:t>
            </a:r>
            <a:endParaRPr lang="zh-CN" altLang="en-US" sz="2400" kern="0" dirty="0">
              <a:latin typeface="+mn-lt"/>
              <a:ea typeface="楷体" panose="02010609060101010101" pitchFamily="49" charset="-122"/>
            </a:endParaRPr>
          </a:p>
          <a:p>
            <a:pPr marL="742950" lvl="1" indent="-285750">
              <a:lnSpc>
                <a:spcPct val="80000"/>
              </a:lnSpc>
              <a:spcBef>
                <a:spcPct val="20000"/>
              </a:spcBef>
              <a:buFontTx/>
              <a:buChar char="–"/>
              <a:defRPr/>
            </a:pPr>
            <a:r>
              <a:rPr lang="zh-CN" altLang="en-US" sz="2400" kern="0" dirty="0">
                <a:latin typeface="+mn-lt"/>
                <a:ea typeface="楷体" panose="02010609060101010101" pitchFamily="49" charset="-122"/>
              </a:rPr>
              <a:t>P(C</a:t>
            </a:r>
            <a:r>
              <a:rPr lang="zh-CN" altLang="en-US" sz="2400" kern="0" baseline="-25000" dirty="0">
                <a:latin typeface="+mn-lt"/>
                <a:ea typeface="楷体" panose="02010609060101010101" pitchFamily="49" charset="-122"/>
              </a:rPr>
              <a:t>i</a:t>
            </a:r>
            <a:r>
              <a:rPr lang="zh-CN" altLang="en-US" sz="2400" kern="0" dirty="0">
                <a:latin typeface="+mn-lt"/>
                <a:ea typeface="楷体" panose="02010609060101010101" pitchFamily="49" charset="-122"/>
              </a:rPr>
              <a:t>|t) 表示文本中出现特征t时，文本属于C</a:t>
            </a:r>
            <a:r>
              <a:rPr lang="zh-CN" altLang="en-US" sz="2400" kern="0" baseline="-25000" dirty="0">
                <a:latin typeface="+mn-lt"/>
                <a:ea typeface="楷体" panose="02010609060101010101" pitchFamily="49" charset="-122"/>
              </a:rPr>
              <a:t>i</a:t>
            </a:r>
            <a:r>
              <a:rPr lang="zh-CN" altLang="en-US" sz="2400" kern="0" dirty="0">
                <a:latin typeface="+mn-lt"/>
                <a:ea typeface="楷体" panose="02010609060101010101" pitchFamily="49" charset="-122"/>
              </a:rPr>
              <a:t>的概率</a:t>
            </a:r>
            <a:endParaRPr lang="zh-CN" altLang="en-US" sz="2400" kern="0" dirty="0">
              <a:latin typeface="+mn-lt"/>
              <a:ea typeface="楷体" panose="02010609060101010101" pitchFamily="49" charset="-122"/>
            </a:endParaRPr>
          </a:p>
          <a:p>
            <a:pPr marL="742950" lvl="1" indent="-285750">
              <a:lnSpc>
                <a:spcPct val="80000"/>
              </a:lnSpc>
              <a:spcBef>
                <a:spcPct val="20000"/>
              </a:spcBef>
              <a:buFontTx/>
              <a:buChar char="–"/>
              <a:defRPr/>
            </a:pPr>
            <a:r>
              <a:rPr lang="zh-CN" altLang="en-US" sz="2400" kern="0" dirty="0">
                <a:latin typeface="+mn-lt"/>
                <a:ea typeface="楷体" panose="02010609060101010101" pitchFamily="49" charset="-122"/>
              </a:rPr>
              <a:t>P(C</a:t>
            </a:r>
            <a:r>
              <a:rPr lang="zh-CN" altLang="en-US" sz="2400" kern="0" baseline="-25000" dirty="0">
                <a:latin typeface="+mn-lt"/>
                <a:ea typeface="楷体" panose="02010609060101010101" pitchFamily="49" charset="-122"/>
              </a:rPr>
              <a:t>i</a:t>
            </a:r>
            <a:r>
              <a:rPr lang="zh-CN" altLang="en-US" sz="2400" kern="0" dirty="0">
                <a:latin typeface="+mn-lt"/>
                <a:ea typeface="楷体" panose="02010609060101010101" pitchFamily="49" charset="-122"/>
              </a:rPr>
              <a:t>|t) 表示文本中不出现单词t时，文本属于C</a:t>
            </a:r>
            <a:r>
              <a:rPr lang="zh-CN" altLang="en-US" sz="2400" kern="0" baseline="-25000" dirty="0">
                <a:latin typeface="+mn-lt"/>
                <a:ea typeface="楷体" panose="02010609060101010101" pitchFamily="49" charset="-122"/>
              </a:rPr>
              <a:t>i</a:t>
            </a:r>
            <a:r>
              <a:rPr lang="zh-CN" altLang="en-US" sz="2400" kern="0" dirty="0">
                <a:latin typeface="+mn-lt"/>
                <a:ea typeface="楷体" panose="02010609060101010101" pitchFamily="49" charset="-122"/>
              </a:rPr>
              <a:t>的概率</a:t>
            </a:r>
            <a:endParaRPr lang="zh-CN" altLang="en-US" sz="2400" kern="0" dirty="0">
              <a:latin typeface="+mn-lt"/>
              <a:ea typeface="楷体" panose="02010609060101010101" pitchFamily="49" charset="-122"/>
            </a:endParaRPr>
          </a:p>
          <a:p>
            <a:pPr marL="742950" lvl="1" indent="-285750">
              <a:lnSpc>
                <a:spcPct val="80000"/>
              </a:lnSpc>
              <a:spcBef>
                <a:spcPct val="20000"/>
              </a:spcBef>
              <a:buFontTx/>
              <a:buChar char="–"/>
              <a:defRPr/>
            </a:pPr>
            <a:r>
              <a:rPr lang="zh-CN" altLang="en-US" sz="2400" kern="0" dirty="0">
                <a:latin typeface="+mn-lt"/>
                <a:ea typeface="楷体" panose="02010609060101010101" pitchFamily="49" charset="-122"/>
              </a:rPr>
              <a:t>P(C</a:t>
            </a:r>
            <a:r>
              <a:rPr lang="zh-CN" altLang="en-US" sz="2400" kern="0" baseline="-25000" dirty="0">
                <a:latin typeface="+mn-lt"/>
                <a:ea typeface="楷体" panose="02010609060101010101" pitchFamily="49" charset="-122"/>
              </a:rPr>
              <a:t>i</a:t>
            </a:r>
            <a:r>
              <a:rPr lang="zh-CN" altLang="en-US" sz="2400" kern="0" dirty="0">
                <a:latin typeface="+mn-lt"/>
                <a:ea typeface="楷体" panose="02010609060101010101" pitchFamily="49" charset="-122"/>
              </a:rPr>
              <a:t>) 表示类别出现的概率</a:t>
            </a:r>
            <a:endParaRPr lang="zh-CN" altLang="en-US" sz="2400" kern="0" dirty="0">
              <a:latin typeface="+mn-lt"/>
              <a:ea typeface="楷体" panose="02010609060101010101" pitchFamily="49" charset="-122"/>
            </a:endParaRPr>
          </a:p>
          <a:p>
            <a:pPr marL="742950" lvl="1" indent="-285750">
              <a:lnSpc>
                <a:spcPct val="80000"/>
              </a:lnSpc>
              <a:spcBef>
                <a:spcPct val="20000"/>
              </a:spcBef>
              <a:buFontTx/>
              <a:buChar char="–"/>
              <a:defRPr/>
            </a:pPr>
            <a:r>
              <a:rPr lang="zh-CN" altLang="en-US" sz="2400" kern="0" dirty="0">
                <a:latin typeface="+mn-lt"/>
                <a:ea typeface="楷体" panose="02010609060101010101" pitchFamily="49" charset="-122"/>
              </a:rPr>
              <a:t>P(t)表示t在整个文本训练集中出现的概率</a:t>
            </a:r>
            <a:endParaRPr lang="zh-CN" altLang="en-US" sz="2400" kern="0" dirty="0">
              <a:latin typeface="+mn-lt"/>
              <a:ea typeface="楷体" panose="02010609060101010101" pitchFamily="49" charset="-122"/>
            </a:endParaRPr>
          </a:p>
        </p:txBody>
      </p:sp>
      <p:graphicFrame>
        <p:nvGraphicFramePr>
          <p:cNvPr id="15362" name="Object 2"/>
          <p:cNvGraphicFramePr>
            <a:graphicFrameLocks noChangeAspect="1"/>
          </p:cNvGraphicFramePr>
          <p:nvPr/>
        </p:nvGraphicFramePr>
        <p:xfrm>
          <a:off x="755576" y="4005263"/>
          <a:ext cx="7524824" cy="1252537"/>
        </p:xfrm>
        <a:graphic>
          <a:graphicData uri="http://schemas.openxmlformats.org/presentationml/2006/ole">
            <mc:AlternateContent xmlns:mc="http://schemas.openxmlformats.org/markup-compatibility/2006">
              <mc:Choice xmlns:v="urn:schemas-microsoft-com:vml" Requires="v">
                <p:oleObj spid="_x0000_s15361" name="" r:id="rId1" imgW="100888800" imgH="12801600" progId="Equation.DSMT4">
                  <p:embed/>
                </p:oleObj>
              </mc:Choice>
              <mc:Fallback>
                <p:oleObj name="" r:id="rId1" imgW="100888800" imgH="12801600" progId="Equation.DSMT4">
                  <p:embed/>
                  <p:pic>
                    <p:nvPicPr>
                      <p:cNvPr id="0" name="Object 2"/>
                      <p:cNvPicPr>
                        <a:picLocks noChangeAspect="1"/>
                      </p:cNvPicPr>
                      <p:nvPr/>
                    </p:nvPicPr>
                    <p:blipFill>
                      <a:blip r:embed="rId2"/>
                      <a:stretch>
                        <a:fillRect/>
                      </a:stretch>
                    </p:blipFill>
                    <p:spPr>
                      <a:xfrm>
                        <a:off x="755576" y="4005263"/>
                        <a:ext cx="7524824" cy="1252537"/>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pPr eaLnBrk="1" hangingPunct="1"/>
            <a:r>
              <a:rPr lang="zh-CN" altLang="en-US" sz="3600" smtClean="0"/>
              <a:t>如何进行分类？</a:t>
            </a:r>
            <a:endParaRPr lang="zh-CN" altLang="en-US" sz="3600" smtClean="0"/>
          </a:p>
        </p:txBody>
      </p:sp>
      <p:sp>
        <p:nvSpPr>
          <p:cNvPr id="11267" name="Rectangle 3"/>
          <p:cNvSpPr>
            <a:spLocks noGrp="1" noChangeArrowheads="1"/>
          </p:cNvSpPr>
          <p:nvPr>
            <p:ph type="body" idx="4294967295"/>
          </p:nvPr>
        </p:nvSpPr>
        <p:spPr/>
        <p:txBody>
          <a:bodyPr/>
          <a:lstStyle/>
          <a:p>
            <a:pPr eaLnBrk="1" hangingPunct="1">
              <a:lnSpc>
                <a:spcPct val="90000"/>
              </a:lnSpc>
            </a:pPr>
            <a:r>
              <a:rPr lang="zh-CN" altLang="en-US" sz="2800" dirty="0" smtClean="0">
                <a:sym typeface="Calibri" panose="020F0502020204030204" pitchFamily="34" charset="0"/>
              </a:rPr>
              <a:t>机器学习：</a:t>
            </a:r>
            <a:endParaRPr lang="zh-CN" altLang="en-US" sz="2800" dirty="0" smtClean="0">
              <a:sym typeface="Calibri" panose="020F0502020204030204" pitchFamily="34" charset="0"/>
            </a:endParaRPr>
          </a:p>
          <a:p>
            <a:pPr lvl="1" eaLnBrk="1" hangingPunct="1">
              <a:lnSpc>
                <a:spcPct val="90000"/>
              </a:lnSpc>
            </a:pPr>
            <a:r>
              <a:rPr lang="zh-CN" altLang="en-US" sz="2400" dirty="0" smtClean="0">
                <a:sym typeface="Calibri" panose="020F0502020204030204" pitchFamily="34" charset="0"/>
              </a:rPr>
              <a:t>学习一个</a:t>
            </a:r>
            <a:r>
              <a:rPr lang="zh-CN" altLang="en-US" sz="2400" dirty="0" smtClean="0">
                <a:solidFill>
                  <a:srgbClr val="FF0000"/>
                </a:solidFill>
                <a:sym typeface="Calibri" panose="020F0502020204030204" pitchFamily="34" charset="0"/>
              </a:rPr>
              <a:t>从文档到文档类别的映射函数</a:t>
            </a:r>
            <a:endParaRPr lang="zh-CN" altLang="en-US" sz="2400" dirty="0" smtClean="0">
              <a:solidFill>
                <a:srgbClr val="FF0000"/>
              </a:solidFill>
              <a:sym typeface="Calibri" panose="020F0502020204030204" pitchFamily="34" charset="0"/>
            </a:endParaRPr>
          </a:p>
          <a:p>
            <a:pPr lvl="1" eaLnBrk="1" hangingPunct="1">
              <a:lnSpc>
                <a:spcPct val="90000"/>
              </a:lnSpc>
            </a:pPr>
            <a:r>
              <a:rPr lang="en-US" altLang="zh-CN" b="1" dirty="0" smtClean="0">
                <a:solidFill>
                  <a:srgbClr val="0000FF"/>
                </a:solidFill>
                <a:sym typeface="Calibri" panose="020F0502020204030204" pitchFamily="34" charset="0"/>
              </a:rPr>
              <a:t>BUT n</a:t>
            </a:r>
            <a:r>
              <a:rPr lang="zh-CN" altLang="en-US" b="1" dirty="0" smtClean="0">
                <a:solidFill>
                  <a:srgbClr val="0000FF"/>
                </a:solidFill>
                <a:sym typeface="Calibri" panose="020F0502020204030204" pitchFamily="34" charset="0"/>
              </a:rPr>
              <a:t>o free lunch</a:t>
            </a:r>
            <a:r>
              <a:rPr lang="zh-CN" altLang="en-US" dirty="0" smtClean="0">
                <a:sym typeface="Calibri" panose="020F0502020204030204" pitchFamily="34" charset="0"/>
              </a:rPr>
              <a:t>: 一般需要人工分好类的文本作为学习样本（训练数据）</a:t>
            </a:r>
            <a:endParaRPr lang="zh-CN" altLang="en-US" dirty="0" smtClean="0">
              <a:sym typeface="Calibri" panose="020F0502020204030204" pitchFamily="34" charset="0"/>
            </a:endParaRPr>
          </a:p>
          <a:p>
            <a:pPr lvl="2" eaLnBrk="1" hangingPunct="1">
              <a:lnSpc>
                <a:spcPct val="90000"/>
              </a:lnSpc>
            </a:pPr>
            <a:r>
              <a:rPr lang="zh-CN" altLang="en-US" dirty="0" smtClean="0">
                <a:sym typeface="Calibri" panose="020F0502020204030204" pitchFamily="34" charset="0"/>
              </a:rPr>
              <a:t>标注数据相较于编制规则较为容易（一般不需要专家直接参与）</a:t>
            </a:r>
            <a:endParaRPr lang="en-US" altLang="zh-CN" dirty="0" smtClean="0">
              <a:sym typeface="Calibri" panose="020F0502020204030204" pitchFamily="34" charset="0"/>
            </a:endParaRPr>
          </a:p>
          <a:p>
            <a:pPr lvl="1" eaLnBrk="1" hangingPunct="1">
              <a:lnSpc>
                <a:spcPct val="90000"/>
              </a:lnSpc>
            </a:pPr>
            <a:r>
              <a:rPr lang="zh-CN" altLang="en-US" dirty="0" smtClean="0">
                <a:sym typeface="Calibri" panose="020F0502020204030204" pitchFamily="34" charset="0"/>
              </a:rPr>
              <a:t>有监督机器学习：</a:t>
            </a:r>
            <a:r>
              <a:rPr lang="en-US" altLang="zh-CN" dirty="0" smtClean="0">
                <a:sym typeface="Calibri" panose="020F0502020204030204" pitchFamily="34" charset="0"/>
              </a:rPr>
              <a:t>Supervised Machine Learning</a:t>
            </a:r>
            <a:endParaRPr lang="zh-CN" altLang="en-US" dirty="0" smtClean="0">
              <a:sym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6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p:txBody>
          <a:bodyPr/>
          <a:lstStyle/>
          <a:p>
            <a:pPr eaLnBrk="1" hangingPunct="1"/>
            <a:r>
              <a:rPr lang="zh-CN" altLang="zh-CN" sz="3600" smtClean="0"/>
              <a:t>互信息</a:t>
            </a:r>
            <a:endParaRPr lang="zh-CN" altLang="en-US" sz="3600" smtClean="0"/>
          </a:p>
        </p:txBody>
      </p:sp>
      <p:sp>
        <p:nvSpPr>
          <p:cNvPr id="8" name="Rectangle 3"/>
          <p:cNvSpPr txBox="1">
            <a:spLocks noChangeArrowheads="1"/>
          </p:cNvSpPr>
          <p:nvPr/>
        </p:nvSpPr>
        <p:spPr>
          <a:xfrm>
            <a:off x="468313" y="908050"/>
            <a:ext cx="8291512" cy="4638675"/>
          </a:xfrm>
          <a:prstGeom prst="rect">
            <a:avLst/>
          </a:prstGeom>
        </p:spPr>
        <p:txBody>
          <a:bodyPr/>
          <a:lstStyle/>
          <a:p>
            <a:pPr marL="342900" indent="-342900">
              <a:spcBef>
                <a:spcPct val="20000"/>
              </a:spcBef>
              <a:buFontTx/>
              <a:buChar char="•"/>
              <a:defRPr/>
            </a:pPr>
            <a:r>
              <a:rPr lang="zh-CN" altLang="en-US" sz="2800" kern="0" dirty="0">
                <a:latin typeface="+mn-lt"/>
                <a:ea typeface="楷体" panose="02010609060101010101" pitchFamily="49" charset="-122"/>
              </a:rPr>
              <a:t>MI是信息论中的概念，用于度量一个消息中两个信号之间的相互依赖程度</a:t>
            </a:r>
            <a:endParaRPr lang="zh-CN" altLang="en-US" sz="2800" kern="0" dirty="0">
              <a:latin typeface="+mn-lt"/>
              <a:ea typeface="楷体" panose="02010609060101010101" pitchFamily="49" charset="-122"/>
            </a:endParaRPr>
          </a:p>
          <a:p>
            <a:pPr marL="342900" indent="-342900">
              <a:spcBef>
                <a:spcPct val="20000"/>
              </a:spcBef>
              <a:buFontTx/>
              <a:buChar char="•"/>
              <a:defRPr/>
            </a:pPr>
            <a:r>
              <a:rPr lang="zh-CN" altLang="en-US" sz="2800" kern="0" dirty="0">
                <a:latin typeface="+mn-lt"/>
                <a:ea typeface="楷体" panose="02010609060101010101" pitchFamily="49" charset="-122"/>
              </a:rPr>
              <a:t>在特征选择时，特征t和类别C 的互信息体现了特征与类别的相关</a:t>
            </a:r>
            <a:r>
              <a:rPr lang="zh-CN" altLang="en-US" sz="2800" kern="0" dirty="0" smtClean="0">
                <a:latin typeface="+mn-lt"/>
                <a:ea typeface="楷体" panose="02010609060101010101" pitchFamily="49" charset="-122"/>
              </a:rPr>
              <a:t>程度</a:t>
            </a:r>
            <a:endParaRPr lang="en-US" altLang="zh-CN" sz="2800" kern="0" dirty="0" smtClean="0">
              <a:latin typeface="+mn-lt"/>
              <a:ea typeface="楷体" panose="02010609060101010101" pitchFamily="49" charset="-122"/>
            </a:endParaRPr>
          </a:p>
          <a:p>
            <a:pPr marL="342900" indent="-342900">
              <a:spcBef>
                <a:spcPct val="20000"/>
              </a:spcBef>
              <a:buFontTx/>
              <a:buChar char="•"/>
              <a:defRPr/>
            </a:pPr>
            <a:r>
              <a:rPr lang="zh-CN" altLang="en-US" sz="2800" kern="0" dirty="0" smtClean="0">
                <a:latin typeface="+mn-lt"/>
                <a:ea typeface="楷体" panose="02010609060101010101" pitchFamily="49" charset="-122"/>
              </a:rPr>
              <a:t>在</a:t>
            </a:r>
            <a:r>
              <a:rPr lang="zh-CN" altLang="en-US" sz="2800" kern="0" dirty="0">
                <a:latin typeface="+mn-lt"/>
                <a:ea typeface="楷体" panose="02010609060101010101" pitchFamily="49" charset="-122"/>
              </a:rPr>
              <a:t>某个类别C 中出现的概率高，而在其它类别中出现的概率低的特征t将获得较高的互信息</a:t>
            </a:r>
            <a:endParaRPr lang="zh-CN" altLang="en-US" sz="2800" kern="0" dirty="0">
              <a:latin typeface="+mn-lt"/>
              <a:ea typeface="楷体" panose="02010609060101010101" pitchFamily="49" charset="-122"/>
            </a:endParaRPr>
          </a:p>
          <a:p>
            <a:pPr marL="742950" lvl="1" indent="-285750">
              <a:spcBef>
                <a:spcPct val="20000"/>
              </a:spcBef>
              <a:buFontTx/>
              <a:buChar char="–"/>
              <a:defRPr/>
            </a:pPr>
            <a:r>
              <a:rPr lang="zh-CN" altLang="en-US" sz="2400" kern="0" dirty="0">
                <a:latin typeface="+mn-lt"/>
                <a:ea typeface="楷体" panose="02010609060101010101" pitchFamily="49" charset="-122"/>
              </a:rPr>
              <a:t>P(C</a:t>
            </a:r>
            <a:r>
              <a:rPr lang="zh-CN" altLang="en-US" sz="2400" kern="0" baseline="-25000" dirty="0">
                <a:latin typeface="+mn-lt"/>
                <a:ea typeface="楷体" panose="02010609060101010101" pitchFamily="49" charset="-122"/>
              </a:rPr>
              <a:t>i</a:t>
            </a:r>
            <a:r>
              <a:rPr lang="zh-CN" altLang="en-US" sz="2400" kern="0" dirty="0">
                <a:latin typeface="+mn-lt"/>
                <a:ea typeface="楷体" panose="02010609060101010101" pitchFamily="49" charset="-122"/>
              </a:rPr>
              <a:t>) 表示类别出现的概率</a:t>
            </a:r>
            <a:endParaRPr lang="zh-CN" altLang="en-US" sz="2400" kern="0" dirty="0">
              <a:latin typeface="+mn-lt"/>
              <a:ea typeface="楷体" panose="02010609060101010101" pitchFamily="49" charset="-122"/>
            </a:endParaRPr>
          </a:p>
          <a:p>
            <a:pPr marL="742950" lvl="1" indent="-285750">
              <a:spcBef>
                <a:spcPct val="20000"/>
              </a:spcBef>
              <a:buFontTx/>
              <a:buChar char="–"/>
              <a:defRPr/>
            </a:pPr>
            <a:r>
              <a:rPr lang="zh-CN" altLang="en-US" sz="2400" kern="0" dirty="0">
                <a:latin typeface="+mn-lt"/>
                <a:ea typeface="楷体" panose="02010609060101010101" pitchFamily="49" charset="-122"/>
              </a:rPr>
              <a:t>P(t|C</a:t>
            </a:r>
            <a:r>
              <a:rPr lang="zh-CN" altLang="en-US" sz="2400" kern="0" baseline="-25000" dirty="0">
                <a:latin typeface="+mn-lt"/>
                <a:ea typeface="楷体" panose="02010609060101010101" pitchFamily="49" charset="-122"/>
              </a:rPr>
              <a:t>i</a:t>
            </a:r>
            <a:r>
              <a:rPr lang="zh-CN" altLang="en-US" sz="2400" kern="0" dirty="0">
                <a:latin typeface="+mn-lt"/>
                <a:ea typeface="楷体" panose="02010609060101010101" pitchFamily="49" charset="-122"/>
              </a:rPr>
              <a:t>) 表示类C</a:t>
            </a:r>
            <a:r>
              <a:rPr lang="zh-CN" altLang="en-US" sz="2400" kern="0" baseline="-25000" dirty="0">
                <a:latin typeface="+mn-lt"/>
                <a:ea typeface="楷体" panose="02010609060101010101" pitchFamily="49" charset="-122"/>
              </a:rPr>
              <a:t>i</a:t>
            </a:r>
            <a:r>
              <a:rPr lang="zh-CN" altLang="en-US" sz="2400" kern="0" dirty="0">
                <a:latin typeface="+mn-lt"/>
                <a:ea typeface="楷体" panose="02010609060101010101" pitchFamily="49" charset="-122"/>
              </a:rPr>
              <a:t>中词t出现的概率</a:t>
            </a:r>
            <a:endParaRPr lang="zh-CN" altLang="en-US" sz="2400" kern="0" dirty="0">
              <a:latin typeface="+mn-lt"/>
              <a:ea typeface="楷体" panose="02010609060101010101" pitchFamily="49" charset="-122"/>
            </a:endParaRPr>
          </a:p>
          <a:p>
            <a:pPr marL="742950" lvl="1" indent="-285750">
              <a:spcBef>
                <a:spcPct val="20000"/>
              </a:spcBef>
              <a:buFontTx/>
              <a:buChar char="–"/>
              <a:defRPr/>
            </a:pPr>
            <a:r>
              <a:rPr lang="zh-CN" altLang="en-US" sz="2400" kern="0" dirty="0">
                <a:latin typeface="+mn-lt"/>
                <a:ea typeface="楷体" panose="02010609060101010101" pitchFamily="49" charset="-122"/>
              </a:rPr>
              <a:t>P(t) 是词t出现的</a:t>
            </a:r>
            <a:r>
              <a:rPr lang="zh-CN" altLang="en-US" sz="2400" kern="0" dirty="0" smtClean="0">
                <a:latin typeface="+mn-lt"/>
                <a:ea typeface="楷体" panose="02010609060101010101" pitchFamily="49" charset="-122"/>
              </a:rPr>
              <a:t>概率</a:t>
            </a:r>
            <a:endParaRPr lang="zh-CN" altLang="en-US" sz="2400" kern="0" dirty="0">
              <a:latin typeface="+mn-lt"/>
              <a:ea typeface="楷体" panose="02010609060101010101" pitchFamily="49" charset="-122"/>
            </a:endParaRPr>
          </a:p>
          <a:p>
            <a:pPr marL="342900" indent="-342900">
              <a:spcBef>
                <a:spcPct val="20000"/>
              </a:spcBef>
              <a:buFontTx/>
              <a:buChar char="•"/>
              <a:defRPr/>
            </a:pPr>
            <a:endParaRPr lang="zh-CN" altLang="en-US" sz="2800" kern="0" dirty="0">
              <a:latin typeface="+mn-lt"/>
              <a:ea typeface="楷体" panose="02010609060101010101" pitchFamily="49" charset="-122"/>
            </a:endParaRPr>
          </a:p>
        </p:txBody>
      </p:sp>
      <p:graphicFrame>
        <p:nvGraphicFramePr>
          <p:cNvPr id="16386" name="Object 2"/>
          <p:cNvGraphicFramePr>
            <a:graphicFrameLocks noChangeAspect="1"/>
          </p:cNvGraphicFramePr>
          <p:nvPr/>
        </p:nvGraphicFramePr>
        <p:xfrm>
          <a:off x="3203848" y="5085184"/>
          <a:ext cx="3455938" cy="851695"/>
        </p:xfrm>
        <a:graphic>
          <a:graphicData uri="http://schemas.openxmlformats.org/presentationml/2006/ole">
            <mc:AlternateContent xmlns:mc="http://schemas.openxmlformats.org/markup-compatibility/2006">
              <mc:Choice xmlns:v="urn:schemas-microsoft-com:vml" Requires="v">
                <p:oleObj spid="_x0000_s16385" name="" r:id="rId1" imgW="45720000" imgH="11277600" progId="Equation.DSMT4">
                  <p:embed/>
                </p:oleObj>
              </mc:Choice>
              <mc:Fallback>
                <p:oleObj name="" r:id="rId1" imgW="45720000" imgH="11277600" progId="Equation.DSMT4">
                  <p:embed/>
                  <p:pic>
                    <p:nvPicPr>
                      <p:cNvPr id="0" name="Object 2"/>
                      <p:cNvPicPr>
                        <a:picLocks noChangeAspect="1"/>
                      </p:cNvPicPr>
                      <p:nvPr/>
                    </p:nvPicPr>
                    <p:blipFill>
                      <a:blip r:embed="rId2"/>
                      <a:stretch>
                        <a:fillRect/>
                      </a:stretch>
                    </p:blipFill>
                    <p:spPr>
                      <a:xfrm>
                        <a:off x="3203848" y="5085184"/>
                        <a:ext cx="3455938" cy="851695"/>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idx="4294967295"/>
          </p:nvPr>
        </p:nvSpPr>
        <p:spPr>
          <a:xfrm>
            <a:off x="0" y="0"/>
            <a:ext cx="9144000" cy="577850"/>
          </a:xfrm>
        </p:spPr>
        <p:txBody>
          <a:bodyPr/>
          <a:lstStyle/>
          <a:p>
            <a:pPr eaLnBrk="1" hangingPunct="1"/>
            <a:r>
              <a:rPr lang="zh-CN" altLang="en-US" sz="3600" i="1" smtClean="0"/>
              <a:t>x</a:t>
            </a:r>
            <a:r>
              <a:rPr lang="zh-CN" altLang="en-US" sz="3600" baseline="30000" smtClean="0"/>
              <a:t>2</a:t>
            </a:r>
            <a:r>
              <a:rPr lang="zh-CN" altLang="en-US" sz="4900" baseline="30000" smtClean="0"/>
              <a:t> </a:t>
            </a:r>
            <a:r>
              <a:rPr lang="zh-CN" altLang="en-US" sz="3600" smtClean="0"/>
              <a:t>Statistic</a:t>
            </a:r>
            <a:endParaRPr lang="zh-CN" altLang="en-US" sz="3600" smtClean="0"/>
          </a:p>
        </p:txBody>
      </p:sp>
      <p:sp>
        <p:nvSpPr>
          <p:cNvPr id="17413" name="Rectangle 3"/>
          <p:cNvSpPr>
            <a:spLocks noGrp="1" noChangeArrowheads="1"/>
          </p:cNvSpPr>
          <p:nvPr>
            <p:ph type="body" sz="half" idx="4294967295"/>
          </p:nvPr>
        </p:nvSpPr>
        <p:spPr>
          <a:xfrm>
            <a:off x="396875" y="692150"/>
            <a:ext cx="8289925" cy="3673475"/>
          </a:xfrm>
        </p:spPr>
        <p:txBody>
          <a:bodyPr/>
          <a:lstStyle/>
          <a:p>
            <a:pPr eaLnBrk="1" hangingPunct="1">
              <a:lnSpc>
                <a:spcPct val="90000"/>
              </a:lnSpc>
            </a:pPr>
            <a:r>
              <a:rPr lang="zh-CN" altLang="en-US" sz="2800" smtClean="0">
                <a:solidFill>
                  <a:srgbClr val="0000FF"/>
                </a:solidFill>
              </a:rPr>
              <a:t>CHI (</a:t>
            </a:r>
            <a:r>
              <a:rPr lang="zh-CN" altLang="en-US" sz="4000" i="1" smtClean="0">
                <a:solidFill>
                  <a:srgbClr val="0000FF"/>
                </a:solidFill>
              </a:rPr>
              <a:t>x</a:t>
            </a:r>
            <a:r>
              <a:rPr lang="zh-CN" altLang="en-US" sz="4000" baseline="30000" smtClean="0">
                <a:solidFill>
                  <a:srgbClr val="0000FF"/>
                </a:solidFill>
              </a:rPr>
              <a:t>2 </a:t>
            </a:r>
            <a:r>
              <a:rPr lang="zh-CN" altLang="en-US" sz="2800" smtClean="0">
                <a:solidFill>
                  <a:srgbClr val="0000FF"/>
                </a:solidFill>
              </a:rPr>
              <a:t>Statistic）</a:t>
            </a:r>
            <a:r>
              <a:rPr lang="zh-CN" altLang="en-US" sz="2800" smtClean="0"/>
              <a:t>：</a:t>
            </a:r>
            <a:endParaRPr lang="zh-CN" altLang="en-US" sz="2800" smtClean="0"/>
          </a:p>
          <a:p>
            <a:pPr lvl="1" eaLnBrk="1" hangingPunct="1">
              <a:lnSpc>
                <a:spcPct val="90000"/>
              </a:lnSpc>
            </a:pPr>
            <a:r>
              <a:rPr lang="zh-CN" altLang="en-US" sz="2000" smtClean="0"/>
              <a:t>假设：特征t与文本类别C 之间的非独立关系类似于具有一维自由度的x 分布。</a:t>
            </a:r>
            <a:endParaRPr lang="zh-CN" altLang="en-US" sz="2000" smtClean="0"/>
          </a:p>
          <a:p>
            <a:pPr lvl="1" eaLnBrk="1" hangingPunct="1">
              <a:lnSpc>
                <a:spcPct val="90000"/>
              </a:lnSpc>
            </a:pPr>
            <a:r>
              <a:rPr lang="zh-CN" altLang="en-US" sz="2000" smtClean="0"/>
              <a:t>在指定类别C 的文本中出现频率高的词语和在其他类的文本中出现频率高的词语，对判断文章是否属于类别C 都有帮助</a:t>
            </a:r>
            <a:endParaRPr lang="zh-CN" altLang="en-US" sz="2000" smtClean="0"/>
          </a:p>
          <a:p>
            <a:pPr lvl="1" eaLnBrk="1" hangingPunct="1">
              <a:lnSpc>
                <a:spcPct val="90000"/>
              </a:lnSpc>
            </a:pPr>
            <a:r>
              <a:rPr lang="zh-CN" altLang="en-US" sz="2000" smtClean="0"/>
              <a:t>A是特征t和第i类文档共同出现的频度</a:t>
            </a:r>
            <a:endParaRPr lang="zh-CN" altLang="en-US" sz="2000" smtClean="0"/>
          </a:p>
          <a:p>
            <a:pPr lvl="1" eaLnBrk="1" hangingPunct="1">
              <a:lnSpc>
                <a:spcPct val="90000"/>
              </a:lnSpc>
            </a:pPr>
            <a:r>
              <a:rPr lang="zh-CN" altLang="en-US" sz="2000" smtClean="0"/>
              <a:t>B是特征t出现而第i类文档不出现的频度</a:t>
            </a:r>
            <a:endParaRPr lang="zh-CN" altLang="en-US" sz="2000" smtClean="0"/>
          </a:p>
          <a:p>
            <a:pPr lvl="1" eaLnBrk="1" hangingPunct="1">
              <a:lnSpc>
                <a:spcPct val="90000"/>
              </a:lnSpc>
            </a:pPr>
            <a:r>
              <a:rPr lang="zh-CN" altLang="en-US" sz="2000" smtClean="0"/>
              <a:t>C是第i类文档出现而特征t不出现的频度</a:t>
            </a:r>
            <a:endParaRPr lang="zh-CN" altLang="en-US" sz="2000" smtClean="0"/>
          </a:p>
          <a:p>
            <a:pPr lvl="1" eaLnBrk="1" hangingPunct="1">
              <a:lnSpc>
                <a:spcPct val="90000"/>
              </a:lnSpc>
            </a:pPr>
            <a:r>
              <a:rPr lang="zh-CN" altLang="en-US" sz="2000" smtClean="0"/>
              <a:t>D是第i类文档和特征t都不出现的频度</a:t>
            </a:r>
            <a:endParaRPr lang="zh-CN" altLang="en-US" sz="2000" smtClean="0"/>
          </a:p>
          <a:p>
            <a:pPr lvl="1" eaLnBrk="1" hangingPunct="1">
              <a:lnSpc>
                <a:spcPct val="90000"/>
              </a:lnSpc>
            </a:pPr>
            <a:r>
              <a:rPr lang="zh-CN" altLang="en-US" sz="2000" smtClean="0"/>
              <a:t>N 为总共的文本数</a:t>
            </a:r>
            <a:endParaRPr lang="zh-CN" altLang="en-US" sz="2000" smtClean="0"/>
          </a:p>
        </p:txBody>
      </p:sp>
      <p:graphicFrame>
        <p:nvGraphicFramePr>
          <p:cNvPr id="17410" name="Object 4"/>
          <p:cNvGraphicFramePr>
            <a:graphicFrameLocks noChangeAspect="1"/>
          </p:cNvGraphicFramePr>
          <p:nvPr>
            <p:ph sz="quarter" idx="4294967295"/>
          </p:nvPr>
        </p:nvGraphicFramePr>
        <p:xfrm>
          <a:off x="1835150" y="5086350"/>
          <a:ext cx="5832475" cy="1022350"/>
        </p:xfrm>
        <a:graphic>
          <a:graphicData uri="http://schemas.openxmlformats.org/presentationml/2006/ole">
            <mc:AlternateContent xmlns:mc="http://schemas.openxmlformats.org/markup-compatibility/2006">
              <mc:Choice xmlns:v="urn:schemas-microsoft-com:vml" Requires="v">
                <p:oleObj spid="_x0000_s17409" name="" r:id="rId1" imgW="69494400" imgH="12192000" progId="Equation.DSMT4">
                  <p:embed/>
                </p:oleObj>
              </mc:Choice>
              <mc:Fallback>
                <p:oleObj name="" r:id="rId1" imgW="69494400" imgH="12192000" progId="Equation.DSMT4">
                  <p:embed/>
                  <p:pic>
                    <p:nvPicPr>
                      <p:cNvPr id="0" name="Object 4"/>
                      <p:cNvPicPr>
                        <a:picLocks noChangeAspect="1"/>
                      </p:cNvPicPr>
                      <p:nvPr/>
                    </p:nvPicPr>
                    <p:blipFill>
                      <a:blip r:embed="rId2"/>
                      <a:stretch>
                        <a:fillRect/>
                      </a:stretch>
                    </p:blipFill>
                    <p:spPr>
                      <a:xfrm>
                        <a:off x="1835150" y="5086350"/>
                        <a:ext cx="5832475" cy="1022350"/>
                      </a:xfrm>
                      <a:prstGeom prst="rect">
                        <a:avLst/>
                      </a:prstGeom>
                      <a:noFill/>
                      <a:ln w="9525">
                        <a:noFill/>
                        <a:miter/>
                      </a:ln>
                    </p:spPr>
                  </p:pic>
                </p:oleObj>
              </mc:Fallback>
            </mc:AlternateContent>
          </a:graphicData>
        </a:graphic>
      </p:graphicFrame>
      <p:graphicFrame>
        <p:nvGraphicFramePr>
          <p:cNvPr id="17411" name="Object 5"/>
          <p:cNvGraphicFramePr>
            <a:graphicFrameLocks noChangeAspect="1"/>
          </p:cNvGraphicFramePr>
          <p:nvPr>
            <p:ph sz="quarter" idx="4294967295"/>
          </p:nvPr>
        </p:nvGraphicFramePr>
        <p:xfrm>
          <a:off x="3000375" y="4532313"/>
          <a:ext cx="3460750" cy="622300"/>
        </p:xfrm>
        <a:graphic>
          <a:graphicData uri="http://schemas.openxmlformats.org/presentationml/2006/ole">
            <mc:AlternateContent xmlns:mc="http://schemas.openxmlformats.org/markup-compatibility/2006">
              <mc:Choice xmlns:v="urn:schemas-microsoft-com:vml" Requires="v">
                <p:oleObj spid="_x0000_s2" name="Equation" r:id="rId3" imgW="45720000" imgH="8229600" progId="Equation.DSMT4">
                  <p:embed/>
                </p:oleObj>
              </mc:Choice>
              <mc:Fallback>
                <p:oleObj name="Equation" r:id="rId3" imgW="45720000" imgH="8229600" progId="Equation.DSMT4">
                  <p:embed/>
                  <p:pic>
                    <p:nvPicPr>
                      <p:cNvPr id="0" name="Object 5"/>
                      <p:cNvPicPr>
                        <a:picLocks noChangeAspect="1"/>
                      </p:cNvPicPr>
                      <p:nvPr/>
                    </p:nvPicPr>
                    <p:blipFill>
                      <a:blip r:embed="rId4"/>
                      <a:stretch>
                        <a:fillRect/>
                      </a:stretch>
                    </p:blipFill>
                    <p:spPr>
                      <a:xfrm>
                        <a:off x="3000375" y="4532313"/>
                        <a:ext cx="3460750" cy="622300"/>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p:txBody>
          <a:bodyPr/>
          <a:lstStyle/>
          <a:p>
            <a:pPr eaLnBrk="1" hangingPunct="1"/>
            <a:r>
              <a:rPr lang="zh-CN" altLang="en-US" sz="3600" smtClean="0"/>
              <a:t>期望交叉熵</a:t>
            </a:r>
            <a:endParaRPr lang="zh-CN" altLang="en-US" sz="3600" smtClean="0"/>
          </a:p>
        </p:txBody>
      </p:sp>
      <p:sp>
        <p:nvSpPr>
          <p:cNvPr id="18436" name="Rectangle 3"/>
          <p:cNvSpPr>
            <a:spLocks noGrp="1" noChangeArrowheads="1"/>
          </p:cNvSpPr>
          <p:nvPr>
            <p:ph type="body" sz="half" idx="4294967295"/>
          </p:nvPr>
        </p:nvSpPr>
        <p:spPr>
          <a:xfrm>
            <a:off x="468313" y="981075"/>
            <a:ext cx="8291512" cy="3457575"/>
          </a:xfrm>
        </p:spPr>
        <p:txBody>
          <a:bodyPr/>
          <a:lstStyle/>
          <a:p>
            <a:pPr eaLnBrk="1" hangingPunct="1"/>
            <a:r>
              <a:rPr lang="zh-CN" altLang="en-US" sz="2800" smtClean="0">
                <a:solidFill>
                  <a:srgbClr val="0000FF"/>
                </a:solidFill>
              </a:rPr>
              <a:t>期望交叉熵(ECE, Expected Cross Entropy)：</a:t>
            </a:r>
            <a:endParaRPr lang="zh-CN" altLang="en-US" sz="2800" smtClean="0">
              <a:solidFill>
                <a:srgbClr val="0000FF"/>
              </a:solidFill>
            </a:endParaRPr>
          </a:p>
          <a:p>
            <a:pPr lvl="1" eaLnBrk="1" hangingPunct="1"/>
            <a:r>
              <a:rPr lang="zh-CN" altLang="en-US" sz="2400" smtClean="0"/>
              <a:t>如果特征t和类别C 强相关，那么P(C</a:t>
            </a:r>
            <a:r>
              <a:rPr lang="zh-CN" altLang="en-US" sz="2400" baseline="-25000" smtClean="0"/>
              <a:t>i</a:t>
            </a:r>
            <a:r>
              <a:rPr lang="zh-CN" altLang="en-US" sz="2400" smtClean="0"/>
              <a:t>|t)就大， 若P(C</a:t>
            </a:r>
            <a:r>
              <a:rPr lang="zh-CN" altLang="en-US" sz="2400" baseline="-25000" smtClean="0"/>
              <a:t>i</a:t>
            </a:r>
            <a:r>
              <a:rPr lang="zh-CN" altLang="en-US" sz="2400" smtClean="0"/>
              <a:t>)又很小，则说明该词对分类的影响大</a:t>
            </a:r>
            <a:endParaRPr lang="zh-CN" altLang="en-US" sz="2400" smtClean="0"/>
          </a:p>
          <a:p>
            <a:pPr lvl="1" eaLnBrk="1" hangingPunct="1"/>
            <a:r>
              <a:rPr lang="zh-CN" altLang="en-US" sz="2400" smtClean="0"/>
              <a:t>ECE反映了文本类别的概率分布和出现了某种特征的条件下文本类别的概率分布之间的距离</a:t>
            </a:r>
            <a:endParaRPr lang="zh-CN" altLang="en-US" sz="2400" smtClean="0"/>
          </a:p>
          <a:p>
            <a:pPr lvl="1" eaLnBrk="1" hangingPunct="1"/>
            <a:r>
              <a:rPr lang="zh-CN" altLang="en-US" sz="2400" smtClean="0"/>
              <a:t>P(t)：词条t出现的概率</a:t>
            </a:r>
            <a:endParaRPr lang="zh-CN" altLang="en-US" sz="2400" smtClean="0"/>
          </a:p>
          <a:p>
            <a:pPr lvl="1" eaLnBrk="1" hangingPunct="1"/>
            <a:r>
              <a:rPr lang="zh-CN" altLang="en-US" sz="2400" smtClean="0"/>
              <a:t>P(C</a:t>
            </a:r>
            <a:r>
              <a:rPr lang="zh-CN" altLang="en-US" sz="2400" baseline="-25000" smtClean="0"/>
              <a:t>i</a:t>
            </a:r>
            <a:r>
              <a:rPr lang="zh-CN" altLang="en-US" sz="2400" smtClean="0"/>
              <a:t>|t)：词条t出现属于类C</a:t>
            </a:r>
            <a:r>
              <a:rPr lang="zh-CN" altLang="en-US" sz="2400" baseline="-25000" smtClean="0"/>
              <a:t>i</a:t>
            </a:r>
            <a:r>
              <a:rPr lang="zh-CN" altLang="en-US" sz="2400" smtClean="0"/>
              <a:t>的概率</a:t>
            </a:r>
            <a:endParaRPr lang="zh-CN" altLang="en-US" sz="2400" smtClean="0"/>
          </a:p>
          <a:p>
            <a:pPr lvl="1" eaLnBrk="1" hangingPunct="1"/>
            <a:r>
              <a:rPr lang="zh-CN" altLang="en-US" sz="2400" smtClean="0"/>
              <a:t>P(C</a:t>
            </a:r>
            <a:r>
              <a:rPr lang="zh-CN" altLang="en-US" sz="2400" baseline="-25000" smtClean="0"/>
              <a:t>i</a:t>
            </a:r>
            <a:r>
              <a:rPr lang="zh-CN" altLang="en-US" sz="2400" smtClean="0"/>
              <a:t>)：类C</a:t>
            </a:r>
            <a:r>
              <a:rPr lang="zh-CN" altLang="en-US" sz="2400" baseline="-25000" smtClean="0"/>
              <a:t>i</a:t>
            </a:r>
            <a:r>
              <a:rPr lang="zh-CN" altLang="en-US" sz="2400" smtClean="0"/>
              <a:t>出现的概率</a:t>
            </a:r>
            <a:endParaRPr lang="zh-CN" altLang="en-US" sz="2400" smtClean="0"/>
          </a:p>
        </p:txBody>
      </p:sp>
      <p:graphicFrame>
        <p:nvGraphicFramePr>
          <p:cNvPr id="18434" name="Object 4"/>
          <p:cNvGraphicFramePr>
            <a:graphicFrameLocks noChangeAspect="1"/>
          </p:cNvGraphicFramePr>
          <p:nvPr>
            <p:ph sz="quarter" idx="4294967295"/>
          </p:nvPr>
        </p:nvGraphicFramePr>
        <p:xfrm>
          <a:off x="2339975" y="4581525"/>
          <a:ext cx="5053013" cy="974725"/>
        </p:xfrm>
        <a:graphic>
          <a:graphicData uri="http://schemas.openxmlformats.org/presentationml/2006/ole">
            <mc:AlternateContent xmlns:mc="http://schemas.openxmlformats.org/markup-compatibility/2006">
              <mc:Choice xmlns:v="urn:schemas-microsoft-com:vml" Requires="v">
                <p:oleObj spid="_x0000_s18433" name="" r:id="rId1" imgW="58826400" imgH="11277600" progId="Equation.DSMT4">
                  <p:embed/>
                </p:oleObj>
              </mc:Choice>
              <mc:Fallback>
                <p:oleObj name="" r:id="rId1" imgW="58826400" imgH="11277600" progId="Equation.DSMT4">
                  <p:embed/>
                  <p:pic>
                    <p:nvPicPr>
                      <p:cNvPr id="0" name="Object 4"/>
                      <p:cNvPicPr>
                        <a:picLocks noChangeAspect="1"/>
                      </p:cNvPicPr>
                      <p:nvPr/>
                    </p:nvPicPr>
                    <p:blipFill>
                      <a:blip r:embed="rId2"/>
                      <a:stretch>
                        <a:fillRect/>
                      </a:stretch>
                    </p:blipFill>
                    <p:spPr>
                      <a:xfrm>
                        <a:off x="2339975" y="4581525"/>
                        <a:ext cx="5053013" cy="974725"/>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p:txBody>
          <a:bodyPr/>
          <a:lstStyle/>
          <a:p>
            <a:pPr eaLnBrk="1" hangingPunct="1"/>
            <a:r>
              <a:rPr lang="zh-CN" altLang="en-US" sz="3600" smtClean="0"/>
              <a:t>文本证据权</a:t>
            </a:r>
            <a:endParaRPr lang="zh-CN" altLang="en-US" sz="3600" smtClean="0"/>
          </a:p>
        </p:txBody>
      </p:sp>
      <p:sp>
        <p:nvSpPr>
          <p:cNvPr id="19460" name="Rectangle 3"/>
          <p:cNvSpPr>
            <a:spLocks noGrp="1" noChangeArrowheads="1"/>
          </p:cNvSpPr>
          <p:nvPr>
            <p:ph type="body" sz="half" idx="4294967295"/>
          </p:nvPr>
        </p:nvSpPr>
        <p:spPr>
          <a:xfrm>
            <a:off x="468313" y="2565400"/>
            <a:ext cx="8291512" cy="3457575"/>
          </a:xfrm>
        </p:spPr>
        <p:txBody>
          <a:bodyPr/>
          <a:lstStyle/>
          <a:p>
            <a:pPr eaLnBrk="1" hangingPunct="1"/>
            <a:r>
              <a:rPr lang="zh-CN" altLang="en-US" sz="2800" smtClean="0">
                <a:solidFill>
                  <a:srgbClr val="0000FF"/>
                </a:solidFill>
              </a:rPr>
              <a:t>文本证据权(WET，the Weight of Evidence for Text):</a:t>
            </a:r>
            <a:endParaRPr lang="zh-CN" altLang="en-US" sz="2800" smtClean="0">
              <a:solidFill>
                <a:srgbClr val="0000FF"/>
              </a:solidFill>
            </a:endParaRPr>
          </a:p>
          <a:p>
            <a:pPr lvl="1" eaLnBrk="1" hangingPunct="1"/>
            <a:r>
              <a:rPr lang="zh-CN" altLang="en-US" sz="2400" smtClean="0"/>
              <a:t>WET比较了P(C</a:t>
            </a:r>
            <a:r>
              <a:rPr lang="zh-CN" altLang="en-US" sz="2400" baseline="-25000" smtClean="0"/>
              <a:t>i</a:t>
            </a:r>
            <a:r>
              <a:rPr lang="zh-CN" altLang="en-US" sz="2400" smtClean="0"/>
              <a:t>)与P(C</a:t>
            </a:r>
            <a:r>
              <a:rPr lang="zh-CN" altLang="en-US" sz="2400" baseline="-25000" smtClean="0"/>
              <a:t>i</a:t>
            </a:r>
            <a:r>
              <a:rPr lang="zh-CN" altLang="en-US" sz="2400" smtClean="0"/>
              <a:t>|t)之间的差别</a:t>
            </a:r>
            <a:endParaRPr lang="zh-CN" altLang="en-US" sz="2400" smtClean="0"/>
          </a:p>
          <a:p>
            <a:pPr lvl="1" eaLnBrk="1" hangingPunct="1"/>
            <a:r>
              <a:rPr lang="zh-CN" altLang="en-US" sz="2400" smtClean="0"/>
              <a:t>如果t和类别强相关，即P(C</a:t>
            </a:r>
            <a:r>
              <a:rPr lang="zh-CN" altLang="en-US" sz="2400" baseline="-25000" smtClean="0"/>
              <a:t>i</a:t>
            </a:r>
            <a:r>
              <a:rPr lang="zh-CN" altLang="en-US" sz="2400" smtClean="0"/>
              <a:t>|t)大，并且相应类别出现的概率小，说明t对分类的影响大，计算出来的函数值就大，可以选取作为特征项；反之，就不选其作为特征项</a:t>
            </a:r>
            <a:endParaRPr lang="zh-CN" altLang="en-US" sz="2400" smtClean="0"/>
          </a:p>
        </p:txBody>
      </p:sp>
      <p:graphicFrame>
        <p:nvGraphicFramePr>
          <p:cNvPr id="19458" name="Object 4"/>
          <p:cNvGraphicFramePr>
            <a:graphicFrameLocks noChangeAspect="1"/>
          </p:cNvGraphicFramePr>
          <p:nvPr/>
        </p:nvGraphicFramePr>
        <p:xfrm>
          <a:off x="2051720" y="1340768"/>
          <a:ext cx="5429225" cy="1038574"/>
        </p:xfrm>
        <a:graphic>
          <a:graphicData uri="http://schemas.openxmlformats.org/presentationml/2006/ole">
            <mc:AlternateContent xmlns:mc="http://schemas.openxmlformats.org/markup-compatibility/2006">
              <mc:Choice xmlns:v="urn:schemas-microsoft-com:vml" Requires="v">
                <p:oleObj spid="_x0000_s19457" name="Equation" r:id="rId1" imgW="74980800" imgH="12801600" progId="Equation.DSMT4">
                  <p:embed/>
                </p:oleObj>
              </mc:Choice>
              <mc:Fallback>
                <p:oleObj name="Equation" r:id="rId1" imgW="74980800" imgH="12801600" progId="Equation.DSMT4">
                  <p:embed/>
                  <p:pic>
                    <p:nvPicPr>
                      <p:cNvPr id="0" name="Object 4"/>
                      <p:cNvPicPr>
                        <a:picLocks noChangeAspect="1"/>
                      </p:cNvPicPr>
                      <p:nvPr/>
                    </p:nvPicPr>
                    <p:blipFill>
                      <a:blip r:embed="rId2"/>
                      <a:stretch>
                        <a:fillRect/>
                      </a:stretch>
                    </p:blipFill>
                    <p:spPr>
                      <a:xfrm>
                        <a:off x="2051720" y="1340768"/>
                        <a:ext cx="5429225" cy="1038574"/>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p:txBody>
          <a:bodyPr/>
          <a:lstStyle/>
          <a:p>
            <a:pPr eaLnBrk="1" hangingPunct="1"/>
            <a:r>
              <a:rPr lang="zh-CN" altLang="en-US" sz="3600" smtClean="0"/>
              <a:t>几率比</a:t>
            </a:r>
            <a:endParaRPr lang="zh-CN" altLang="en-US" sz="3600" smtClean="0"/>
          </a:p>
        </p:txBody>
      </p:sp>
      <p:sp>
        <p:nvSpPr>
          <p:cNvPr id="20484" name="Rectangle 3"/>
          <p:cNvSpPr>
            <a:spLocks noGrp="1" noChangeArrowheads="1"/>
          </p:cNvSpPr>
          <p:nvPr>
            <p:ph type="body" sz="half" idx="4294967295"/>
          </p:nvPr>
        </p:nvSpPr>
        <p:spPr>
          <a:xfrm>
            <a:off x="468313" y="1125538"/>
            <a:ext cx="8291512" cy="4637087"/>
          </a:xfrm>
        </p:spPr>
        <p:txBody>
          <a:bodyPr/>
          <a:lstStyle/>
          <a:p>
            <a:pPr eaLnBrk="1" hangingPunct="1"/>
            <a:r>
              <a:rPr lang="zh-CN" altLang="en-US" sz="2800" dirty="0" smtClean="0">
                <a:solidFill>
                  <a:srgbClr val="0000FF"/>
                </a:solidFill>
              </a:rPr>
              <a:t>几率比(OR，Odds Ratio)：</a:t>
            </a:r>
            <a:endParaRPr lang="zh-CN" altLang="en-US" sz="2800" dirty="0" smtClean="0">
              <a:solidFill>
                <a:srgbClr val="0000FF"/>
              </a:solidFill>
            </a:endParaRPr>
          </a:p>
          <a:p>
            <a:pPr lvl="1" eaLnBrk="1" hangingPunct="1"/>
            <a:r>
              <a:rPr lang="zh-CN" altLang="en-US" sz="2400" dirty="0" smtClean="0"/>
              <a:t>几率比法考察本类别和其它所有类别的差异，将其它类别全部看做负样本</a:t>
            </a:r>
            <a:endParaRPr lang="zh-CN" altLang="en-US" sz="2400" dirty="0" smtClean="0"/>
          </a:p>
          <a:p>
            <a:pPr eaLnBrk="1" hangingPunct="1"/>
            <a:endParaRPr lang="zh-CN" altLang="en-US" sz="2800" dirty="0" smtClean="0"/>
          </a:p>
          <a:p>
            <a:pPr eaLnBrk="1" hangingPunct="1"/>
            <a:endParaRPr lang="zh-CN" altLang="en-US" sz="2800" dirty="0" smtClean="0"/>
          </a:p>
          <a:p>
            <a:pPr eaLnBrk="1" hangingPunct="1"/>
            <a:endParaRPr lang="zh-CN" altLang="en-US" sz="2800" dirty="0" smtClean="0"/>
          </a:p>
          <a:p>
            <a:pPr lvl="1" eaLnBrk="1" hangingPunct="1"/>
            <a:r>
              <a:rPr lang="zh-CN" altLang="en-US" sz="2400" i="1" dirty="0" smtClean="0"/>
              <a:t>C</a:t>
            </a:r>
            <a:r>
              <a:rPr lang="zh-CN" altLang="en-US" sz="2400" i="1" baseline="-25000" dirty="0" smtClean="0"/>
              <a:t>pos</a:t>
            </a:r>
            <a:r>
              <a:rPr lang="zh-CN" altLang="en-US" sz="2400" dirty="0" smtClean="0"/>
              <a:t>表示正样本的情况，</a:t>
            </a:r>
            <a:r>
              <a:rPr lang="zh-CN" altLang="en-US" sz="2400" i="1" dirty="0" smtClean="0"/>
              <a:t>C</a:t>
            </a:r>
            <a:r>
              <a:rPr lang="zh-CN" altLang="en-US" sz="2400" i="1" baseline="-25000" dirty="0" smtClean="0"/>
              <a:t>neg</a:t>
            </a:r>
            <a:r>
              <a:rPr lang="zh-CN" altLang="en-US" sz="2400" dirty="0" smtClean="0"/>
              <a:t>表示负样本的情况</a:t>
            </a:r>
            <a:endParaRPr lang="zh-CN" altLang="en-US" sz="2400" dirty="0" smtClean="0"/>
          </a:p>
          <a:p>
            <a:pPr eaLnBrk="1" hangingPunct="1"/>
            <a:endParaRPr lang="zh-CN" altLang="en-US" sz="2800" dirty="0" smtClean="0"/>
          </a:p>
        </p:txBody>
      </p:sp>
      <p:graphicFrame>
        <p:nvGraphicFramePr>
          <p:cNvPr id="20482" name="Object 4"/>
          <p:cNvGraphicFramePr>
            <a:graphicFrameLocks noChangeAspect="1"/>
          </p:cNvGraphicFramePr>
          <p:nvPr>
            <p:ph sz="quarter" idx="4294967295"/>
          </p:nvPr>
        </p:nvGraphicFramePr>
        <p:xfrm>
          <a:off x="2339752" y="2564904"/>
          <a:ext cx="4318744" cy="1191788"/>
        </p:xfrm>
        <a:graphic>
          <a:graphicData uri="http://schemas.openxmlformats.org/presentationml/2006/ole">
            <mc:AlternateContent xmlns:mc="http://schemas.openxmlformats.org/markup-compatibility/2006">
              <mc:Choice xmlns:v="urn:schemas-microsoft-com:vml" Requires="v">
                <p:oleObj spid="_x0000_s20481" name="" r:id="rId1" imgW="56997600" imgH="14020800" progId="Equation.DSMT4">
                  <p:embed/>
                </p:oleObj>
              </mc:Choice>
              <mc:Fallback>
                <p:oleObj name="" r:id="rId1" imgW="56997600" imgH="14020800" progId="Equation.DSMT4">
                  <p:embed/>
                  <p:pic>
                    <p:nvPicPr>
                      <p:cNvPr id="0" name="Object 4"/>
                      <p:cNvPicPr>
                        <a:picLocks noChangeAspect="1"/>
                      </p:cNvPicPr>
                      <p:nvPr/>
                    </p:nvPicPr>
                    <p:blipFill>
                      <a:blip r:embed="rId2"/>
                      <a:stretch>
                        <a:fillRect/>
                      </a:stretch>
                    </p:blipFill>
                    <p:spPr>
                      <a:xfrm>
                        <a:off x="2339752" y="2564904"/>
                        <a:ext cx="4318744" cy="1191788"/>
                      </a:xfrm>
                      <a:prstGeom prst="rect">
                        <a:avLst/>
                      </a:prstGeom>
                      <a:noFill/>
                      <a:ln w="9525">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0" y="0"/>
            <a:ext cx="9144000" cy="693738"/>
          </a:xfrm>
          <a:prstGeom prst="rect">
            <a:avLst/>
          </a:prstGeom>
          <a:gradFill rotWithShape="1">
            <a:gsLst>
              <a:gs pos="0">
                <a:srgbClr val="0000FF"/>
              </a:gs>
              <a:gs pos="100000">
                <a:schemeClr val="tx1"/>
              </a:gs>
            </a:gsLst>
            <a:lin ang="2700000" scaled="1"/>
          </a:gradFill>
          <a:ln w="9525">
            <a:noFill/>
            <a:miter lim="800000"/>
          </a:ln>
        </p:spPr>
        <p:txBody>
          <a:bodyPr anchor="ctr" anchorCtr="1"/>
          <a:lstStyle/>
          <a:p>
            <a:pPr algn="ctr">
              <a:buFontTx/>
              <a:buNone/>
              <a:defRPr/>
            </a:pPr>
            <a:r>
              <a:rPr lang="en-US" altLang="zh-CN" sz="3600" kern="0" dirty="0">
                <a:solidFill>
                  <a:schemeClr val="bg1"/>
                </a:solidFill>
                <a:latin typeface="+mn-lt"/>
                <a:ea typeface="楷体" panose="02010609060101010101" pitchFamily="49" charset="-122"/>
                <a:cs typeface="+mj-cs"/>
              </a:rPr>
              <a:t>Next lecture</a:t>
            </a:r>
            <a:endParaRPr lang="zh-CN" altLang="en-US" sz="3600" kern="0" dirty="0">
              <a:solidFill>
                <a:schemeClr val="bg1"/>
              </a:solidFill>
              <a:latin typeface="+mn-lt"/>
              <a:ea typeface="楷体" panose="02010609060101010101" pitchFamily="49" charset="-122"/>
              <a:cs typeface="+mj-cs"/>
            </a:endParaRPr>
          </a:p>
        </p:txBody>
      </p:sp>
      <p:sp>
        <p:nvSpPr>
          <p:cNvPr id="3" name="Rectangle 3"/>
          <p:cNvSpPr txBox="1">
            <a:spLocks noChangeArrowheads="1"/>
          </p:cNvSpPr>
          <p:nvPr/>
        </p:nvSpPr>
        <p:spPr bwMode="auto">
          <a:xfrm>
            <a:off x="468313" y="1125538"/>
            <a:ext cx="8291512" cy="4637087"/>
          </a:xfrm>
          <a:prstGeom prst="rect">
            <a:avLst/>
          </a:prstGeom>
          <a:noFill/>
          <a:ln w="9525">
            <a:noFill/>
            <a:miter lim="800000"/>
          </a:ln>
        </p:spPr>
        <p:txBody>
          <a:bodyPr/>
          <a:lstStyle/>
          <a:p>
            <a:pPr marL="342900" indent="-342900">
              <a:spcBef>
                <a:spcPct val="20000"/>
              </a:spcBef>
              <a:buFontTx/>
              <a:buChar char="•"/>
              <a:defRPr/>
            </a:pPr>
            <a:r>
              <a:rPr lang="en-US" altLang="zh-CN" sz="2800" kern="0" dirty="0">
                <a:latin typeface="+mn-lt"/>
                <a:ea typeface="楷体" panose="02010609060101010101" pitchFamily="49" charset="-122"/>
              </a:rPr>
              <a:t>Text clustering</a:t>
            </a:r>
            <a:endParaRPr lang="zh-CN" altLang="en-US" sz="2800" kern="0" dirty="0">
              <a:latin typeface="+mn-lt"/>
              <a:ea typeface="楷体" panose="02010609060101010101"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p:txBody>
          <a:bodyPr/>
          <a:lstStyle/>
          <a:p>
            <a:pPr eaLnBrk="1" hangingPunct="1"/>
            <a:r>
              <a:rPr lang="zh-CN" altLang="en-US" sz="3600" smtClean="0"/>
              <a:t>如何进行分类？</a:t>
            </a:r>
            <a:endParaRPr lang="zh-CN" altLang="en-US" sz="3600" smtClean="0"/>
          </a:p>
        </p:txBody>
      </p:sp>
      <p:sp>
        <p:nvSpPr>
          <p:cNvPr id="27651" name="Rectangle 3"/>
          <p:cNvSpPr>
            <a:spLocks noGrp="1" noChangeArrowheads="1"/>
          </p:cNvSpPr>
          <p:nvPr>
            <p:ph type="body" idx="4294967295"/>
          </p:nvPr>
        </p:nvSpPr>
        <p:spPr/>
        <p:txBody>
          <a:bodyPr/>
          <a:lstStyle/>
          <a:p>
            <a:pPr eaLnBrk="1" hangingPunct="1"/>
            <a:r>
              <a:rPr lang="zh-CN" altLang="en-US" smtClean="0">
                <a:sym typeface="Calibri" panose="020F0502020204030204" pitchFamily="34" charset="0"/>
              </a:rPr>
              <a:t>有监督机器学习模型：</a:t>
            </a:r>
            <a:endParaRPr lang="en-US" altLang="zh-CN" smtClean="0">
              <a:sym typeface="Calibri" panose="020F0502020204030204" pitchFamily="34" charset="0"/>
            </a:endParaRPr>
          </a:p>
          <a:p>
            <a:pPr lvl="1" eaLnBrk="1" hangingPunct="1"/>
            <a:r>
              <a:rPr lang="zh-CN" altLang="en-US" smtClean="0">
                <a:sym typeface="Calibri" panose="020F0502020204030204" pitchFamily="34" charset="0"/>
              </a:rPr>
              <a:t>学习器：</a:t>
            </a:r>
            <a:endParaRPr lang="zh-CN" altLang="en-US" smtClean="0">
              <a:sym typeface="Calibri" panose="020F0502020204030204" pitchFamily="34" charset="0"/>
            </a:endParaRPr>
          </a:p>
          <a:p>
            <a:pPr lvl="2" eaLnBrk="1" hangingPunct="1"/>
            <a:r>
              <a:rPr lang="zh-CN" altLang="en-US" i="1" smtClean="0">
                <a:sym typeface="Calibri" panose="020F0502020204030204" pitchFamily="34" charset="0"/>
              </a:rPr>
              <a:t>输入：m </a:t>
            </a:r>
            <a:r>
              <a:rPr lang="zh-CN" altLang="en-US" smtClean="0">
                <a:sym typeface="Calibri" panose="020F0502020204030204" pitchFamily="34" charset="0"/>
              </a:rPr>
              <a:t>个手工标注了类别的文本集合 </a:t>
            </a:r>
            <a:r>
              <a:rPr lang="zh-CN" altLang="en-US" i="1" smtClean="0">
                <a:sym typeface="Calibri" panose="020F0502020204030204" pitchFamily="34" charset="0"/>
              </a:rPr>
              <a:t>(d</a:t>
            </a:r>
            <a:r>
              <a:rPr lang="zh-CN" altLang="en-US" i="1" baseline="-25000" smtClean="0">
                <a:sym typeface="Calibri" panose="020F0502020204030204" pitchFamily="34" charset="0"/>
              </a:rPr>
              <a:t>1</a:t>
            </a:r>
            <a:r>
              <a:rPr lang="zh-CN" altLang="en-US" i="1" smtClean="0">
                <a:sym typeface="Calibri" panose="020F0502020204030204" pitchFamily="34" charset="0"/>
              </a:rPr>
              <a:t>,c</a:t>
            </a:r>
            <a:r>
              <a:rPr lang="zh-CN" altLang="en-US" i="1" baseline="-25000" smtClean="0">
                <a:sym typeface="Calibri" panose="020F0502020204030204" pitchFamily="34" charset="0"/>
              </a:rPr>
              <a:t>1</a:t>
            </a:r>
            <a:r>
              <a:rPr lang="zh-CN" altLang="en-US" i="1" smtClean="0">
                <a:sym typeface="Calibri" panose="020F0502020204030204" pitchFamily="34" charset="0"/>
              </a:rPr>
              <a:t>),....,(d</a:t>
            </a:r>
            <a:r>
              <a:rPr lang="zh-CN" altLang="en-US" i="1" baseline="-25000" smtClean="0">
                <a:sym typeface="Calibri" panose="020F0502020204030204" pitchFamily="34" charset="0"/>
              </a:rPr>
              <a:t>m</a:t>
            </a:r>
            <a:r>
              <a:rPr lang="zh-CN" altLang="en-US" i="1" smtClean="0">
                <a:sym typeface="Calibri" panose="020F0502020204030204" pitchFamily="34" charset="0"/>
              </a:rPr>
              <a:t>,c</a:t>
            </a:r>
            <a:r>
              <a:rPr lang="zh-CN" altLang="en-US" i="1" baseline="-25000" smtClean="0">
                <a:sym typeface="Calibri" panose="020F0502020204030204" pitchFamily="34" charset="0"/>
              </a:rPr>
              <a:t>m</a:t>
            </a:r>
            <a:r>
              <a:rPr lang="zh-CN" altLang="en-US" i="1" smtClean="0">
                <a:sym typeface="Calibri" panose="020F0502020204030204" pitchFamily="34" charset="0"/>
              </a:rPr>
              <a:t>)</a:t>
            </a:r>
            <a:r>
              <a:rPr lang="en-US" altLang="zh-CN" i="1" smtClean="0">
                <a:sym typeface="Calibri" panose="020F0502020204030204" pitchFamily="34" charset="0"/>
              </a:rPr>
              <a:t> </a:t>
            </a:r>
            <a:r>
              <a:rPr lang="en-US" altLang="zh-CN" smtClean="0">
                <a:sym typeface="Calibri" panose="020F0502020204030204" pitchFamily="34" charset="0"/>
              </a:rPr>
              <a:t>(</a:t>
            </a:r>
            <a:r>
              <a:rPr lang="en-US" altLang="zh-CN" smtClean="0">
                <a:solidFill>
                  <a:srgbClr val="FF0000"/>
                </a:solidFill>
                <a:sym typeface="Calibri" panose="020F0502020204030204" pitchFamily="34" charset="0"/>
              </a:rPr>
              <a:t>training data</a:t>
            </a:r>
            <a:r>
              <a:rPr lang="en-US" altLang="zh-CN" smtClean="0">
                <a:sym typeface="Calibri" panose="020F0502020204030204" pitchFamily="34" charset="0"/>
              </a:rPr>
              <a:t>) </a:t>
            </a:r>
            <a:endParaRPr lang="zh-CN" altLang="en-US" i="1" smtClean="0">
              <a:sym typeface="Calibri" panose="020F0502020204030204" pitchFamily="34" charset="0"/>
            </a:endParaRPr>
          </a:p>
          <a:p>
            <a:pPr lvl="2" eaLnBrk="1" hangingPunct="1"/>
            <a:r>
              <a:rPr lang="zh-CN" altLang="en-US" i="1" smtClean="0">
                <a:sym typeface="Calibri" panose="020F0502020204030204" pitchFamily="34" charset="0"/>
              </a:rPr>
              <a:t>输出：</a:t>
            </a:r>
            <a:r>
              <a:rPr lang="zh-CN" altLang="en-US" smtClean="0">
                <a:sym typeface="Calibri" panose="020F0502020204030204" pitchFamily="34" charset="0"/>
              </a:rPr>
              <a:t>训练好的分类器</a:t>
            </a:r>
            <a:r>
              <a:rPr lang="zh-CN" altLang="en-US" i="1" smtClean="0">
                <a:sym typeface="Calibri" panose="020F0502020204030204" pitchFamily="34" charset="0"/>
              </a:rPr>
              <a:t>f:</a:t>
            </a:r>
            <a:r>
              <a:rPr lang="en-US" altLang="zh-CN" i="1" smtClean="0">
                <a:sym typeface="Calibri" panose="020F0502020204030204" pitchFamily="34" charset="0"/>
              </a:rPr>
              <a:t> </a:t>
            </a:r>
            <a:r>
              <a:rPr lang="zh-CN" altLang="en-US" i="1" smtClean="0">
                <a:sym typeface="Calibri" panose="020F0502020204030204" pitchFamily="34" charset="0"/>
              </a:rPr>
              <a:t>d</a:t>
            </a:r>
            <a:r>
              <a:rPr lang="en-US" altLang="zh-CN" i="1" smtClean="0">
                <a:sym typeface="Wingdings" panose="05000000000000000000" pitchFamily="2" charset="2"/>
              </a:rPr>
              <a:t></a:t>
            </a:r>
            <a:r>
              <a:rPr lang="zh-CN" altLang="en-US" i="1" smtClean="0">
                <a:sym typeface="Calibri" panose="020F0502020204030204" pitchFamily="34" charset="0"/>
              </a:rPr>
              <a:t>c</a:t>
            </a:r>
            <a:endParaRPr lang="zh-CN" altLang="en-US" i="1" smtClean="0">
              <a:sym typeface="Calibri" panose="020F0502020204030204" pitchFamily="34" charset="0"/>
            </a:endParaRPr>
          </a:p>
          <a:p>
            <a:pPr lvl="1" eaLnBrk="1" hangingPunct="1"/>
            <a:r>
              <a:rPr lang="zh-CN" altLang="en-US" smtClean="0">
                <a:sym typeface="Calibri" panose="020F0502020204030204" pitchFamily="34" charset="0"/>
              </a:rPr>
              <a:t>分类器： </a:t>
            </a:r>
            <a:endParaRPr lang="zh-CN" altLang="en-US" smtClean="0">
              <a:sym typeface="Calibri" panose="020F0502020204030204" pitchFamily="34" charset="0"/>
            </a:endParaRPr>
          </a:p>
          <a:p>
            <a:pPr lvl="2" eaLnBrk="1" hangingPunct="1"/>
            <a:r>
              <a:rPr lang="zh-CN" altLang="en-US" i="1" smtClean="0">
                <a:sym typeface="Calibri" panose="020F0502020204030204" pitchFamily="34" charset="0"/>
              </a:rPr>
              <a:t>输入</a:t>
            </a:r>
            <a:r>
              <a:rPr lang="zh-CN" altLang="en-US" smtClean="0">
                <a:sym typeface="Calibri" panose="020F0502020204030204" pitchFamily="34" charset="0"/>
              </a:rPr>
              <a:t>: 文档</a:t>
            </a:r>
            <a:r>
              <a:rPr lang="zh-CN" altLang="en-US" i="1" smtClean="0">
                <a:sym typeface="Calibri" panose="020F0502020204030204" pitchFamily="34" charset="0"/>
              </a:rPr>
              <a:t>d</a:t>
            </a:r>
            <a:r>
              <a:rPr lang="en-US" altLang="zh-CN" i="1" smtClean="0">
                <a:sym typeface="Calibri" panose="020F0502020204030204" pitchFamily="34" charset="0"/>
              </a:rPr>
              <a:t> </a:t>
            </a:r>
            <a:r>
              <a:rPr lang="en-US" altLang="zh-CN" smtClean="0">
                <a:sym typeface="Calibri" panose="020F0502020204030204" pitchFamily="34" charset="0"/>
              </a:rPr>
              <a:t>(</a:t>
            </a:r>
            <a:r>
              <a:rPr lang="en-US" altLang="zh-CN" smtClean="0">
                <a:solidFill>
                  <a:srgbClr val="FF0000"/>
                </a:solidFill>
                <a:sym typeface="Calibri" panose="020F0502020204030204" pitchFamily="34" charset="0"/>
              </a:rPr>
              <a:t>test data</a:t>
            </a:r>
            <a:r>
              <a:rPr lang="en-US" altLang="zh-CN" smtClean="0">
                <a:sym typeface="Calibri" panose="020F0502020204030204" pitchFamily="34" charset="0"/>
              </a:rPr>
              <a:t>) </a:t>
            </a:r>
            <a:endParaRPr lang="zh-CN" altLang="en-US" i="1" smtClean="0">
              <a:sym typeface="Calibri" panose="020F0502020204030204" pitchFamily="34" charset="0"/>
            </a:endParaRPr>
          </a:p>
          <a:p>
            <a:pPr lvl="2" eaLnBrk="1" hangingPunct="1"/>
            <a:r>
              <a:rPr lang="zh-CN" altLang="en-US" i="1" smtClean="0">
                <a:sym typeface="Calibri" panose="020F0502020204030204" pitchFamily="34" charset="0"/>
              </a:rPr>
              <a:t>输出</a:t>
            </a:r>
            <a:r>
              <a:rPr lang="zh-CN" altLang="en-US" smtClean="0">
                <a:sym typeface="Calibri" panose="020F0502020204030204" pitchFamily="34" charset="0"/>
              </a:rPr>
              <a:t>: 从类别集合</a:t>
            </a:r>
            <a:r>
              <a:rPr lang="zh-CN" altLang="en-US" i="1" smtClean="0">
                <a:sym typeface="Calibri" panose="020F0502020204030204" pitchFamily="34" charset="0"/>
              </a:rPr>
              <a:t>c</a:t>
            </a:r>
            <a:r>
              <a:rPr lang="zh-CN" altLang="en-US" i="1" baseline="-25000" smtClean="0">
                <a:sym typeface="Calibri" panose="020F0502020204030204" pitchFamily="34" charset="0"/>
              </a:rPr>
              <a:t>1</a:t>
            </a:r>
            <a:r>
              <a:rPr lang="zh-CN" altLang="en-US" i="1" smtClean="0">
                <a:sym typeface="Calibri" panose="020F0502020204030204" pitchFamily="34" charset="0"/>
              </a:rPr>
              <a:t>,...,c</a:t>
            </a:r>
            <a:r>
              <a:rPr lang="zh-CN" altLang="en-US" i="1" baseline="-25000" smtClean="0">
                <a:sym typeface="Calibri" panose="020F0502020204030204" pitchFamily="34" charset="0"/>
              </a:rPr>
              <a:t>K</a:t>
            </a:r>
            <a:r>
              <a:rPr lang="zh-CN" altLang="en-US" smtClean="0">
                <a:sym typeface="Calibri" panose="020F0502020204030204" pitchFamily="34" charset="0"/>
              </a:rPr>
              <a:t>中选择一个类别作为</a:t>
            </a:r>
            <a:r>
              <a:rPr lang="en-US" altLang="zh-CN" i="1" smtClean="0">
                <a:sym typeface="Calibri" panose="020F0502020204030204" pitchFamily="34" charset="0"/>
              </a:rPr>
              <a:t>d</a:t>
            </a:r>
            <a:r>
              <a:rPr lang="en-US" altLang="zh-CN" smtClean="0">
                <a:sym typeface="Calibri" panose="020F0502020204030204" pitchFamily="34" charset="0"/>
              </a:rPr>
              <a:t> </a:t>
            </a:r>
            <a:r>
              <a:rPr lang="zh-CN" altLang="en-US" smtClean="0">
                <a:sym typeface="Calibri" panose="020F0502020204030204" pitchFamily="34" charset="0"/>
              </a:rPr>
              <a:t>的类别输出</a:t>
            </a:r>
            <a:endParaRPr lang="zh-CN" altLang="en-US" i="1" baseline="-25000" smtClean="0">
              <a:sym typeface="Calibri" panose="020F050202020403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a:lstStyle/>
          <a:p>
            <a:pPr eaLnBrk="1" hangingPunct="1"/>
            <a:r>
              <a:rPr lang="zh-CN" altLang="en-US" sz="3600" smtClean="0"/>
              <a:t>Outline</a:t>
            </a:r>
            <a:endParaRPr lang="zh-CN" altLang="en-US" sz="3600" smtClean="0"/>
          </a:p>
        </p:txBody>
      </p:sp>
      <p:sp>
        <p:nvSpPr>
          <p:cNvPr id="28675" name="Rectangle 3"/>
          <p:cNvSpPr>
            <a:spLocks noGrp="1" noChangeArrowheads="1"/>
          </p:cNvSpPr>
          <p:nvPr>
            <p:ph type="body" idx="4294967295"/>
          </p:nvPr>
        </p:nvSpPr>
        <p:spPr/>
        <p:txBody>
          <a:bodyPr/>
          <a:lstStyle/>
          <a:p>
            <a:pPr eaLnBrk="1" hangingPunct="1"/>
            <a:r>
              <a:rPr lang="zh-CN" altLang="en-US" smtClean="0"/>
              <a:t>文本分类</a:t>
            </a:r>
            <a:endParaRPr lang="zh-CN" altLang="en-US" smtClean="0"/>
          </a:p>
          <a:p>
            <a:pPr lvl="1" eaLnBrk="1" hangingPunct="1"/>
            <a:r>
              <a:rPr lang="en-US" altLang="zh-CN" smtClean="0"/>
              <a:t>Step 1</a:t>
            </a:r>
            <a:r>
              <a:rPr lang="zh-CN" altLang="en-US" smtClean="0"/>
              <a:t>：预处理</a:t>
            </a:r>
            <a:endParaRPr lang="zh-CN" altLang="en-US" smtClean="0"/>
          </a:p>
          <a:p>
            <a:pPr lvl="1" eaLnBrk="1" hangingPunct="1"/>
            <a:r>
              <a:rPr lang="en-US" altLang="zh-CN" smtClean="0"/>
              <a:t>Step 2</a:t>
            </a:r>
            <a:r>
              <a:rPr lang="zh-CN" altLang="en-US" smtClean="0"/>
              <a:t>：文本表示</a:t>
            </a:r>
            <a:endParaRPr lang="en-US" altLang="zh-CN" smtClean="0"/>
          </a:p>
          <a:p>
            <a:pPr lvl="1" eaLnBrk="1" hangingPunct="1"/>
            <a:r>
              <a:rPr lang="en-US" altLang="zh-CN" smtClean="0"/>
              <a:t>Step 3</a:t>
            </a:r>
            <a:r>
              <a:rPr lang="zh-CN" altLang="en-US" smtClean="0"/>
              <a:t>：分类模型</a:t>
            </a:r>
            <a:endParaRPr lang="en-US" altLang="zh-CN" smtClean="0"/>
          </a:p>
          <a:p>
            <a:pPr lvl="1" eaLnBrk="1" hangingPunct="1"/>
            <a:r>
              <a:rPr lang="en-US" altLang="zh-CN" smtClean="0"/>
              <a:t>Step 4</a:t>
            </a:r>
            <a:r>
              <a:rPr lang="zh-CN" altLang="en-US" smtClean="0"/>
              <a:t>：评价</a:t>
            </a:r>
            <a:endParaRPr lang="en-US" altLang="zh-CN" smtClean="0"/>
          </a:p>
          <a:p>
            <a:pPr lvl="1" eaLnBrk="1" hangingPunct="1"/>
            <a:r>
              <a:rPr lang="zh-CN" altLang="en-US" smtClean="0"/>
              <a:t>其它：特征选择</a:t>
            </a:r>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p:txBody>
          <a:bodyPr/>
          <a:lstStyle/>
          <a:p>
            <a:pPr eaLnBrk="1" hangingPunct="1"/>
            <a:r>
              <a:rPr lang="en-US" altLang="zh-CN" sz="3600" smtClean="0"/>
              <a:t>Step 1: </a:t>
            </a:r>
            <a:r>
              <a:rPr lang="zh-CN" altLang="en-US" sz="3600" smtClean="0"/>
              <a:t>预处理</a:t>
            </a:r>
            <a:endParaRPr lang="zh-CN" altLang="en-US" sz="3600" smtClean="0"/>
          </a:p>
        </p:txBody>
      </p:sp>
      <p:sp>
        <p:nvSpPr>
          <p:cNvPr id="13315" name="Rectangle 3"/>
          <p:cNvSpPr>
            <a:spLocks noGrp="1" noChangeArrowheads="1"/>
          </p:cNvSpPr>
          <p:nvPr>
            <p:ph type="body" idx="4294967295"/>
          </p:nvPr>
        </p:nvSpPr>
        <p:spPr/>
        <p:txBody>
          <a:bodyPr/>
          <a:lstStyle/>
          <a:p>
            <a:pPr eaLnBrk="1" hangingPunct="1"/>
            <a:r>
              <a:rPr lang="zh-CN" altLang="en-US" smtClean="0"/>
              <a:t>依据具体的文本形式及任务而定：</a:t>
            </a:r>
            <a:endParaRPr lang="en-US" altLang="zh-CN" smtClean="0"/>
          </a:p>
          <a:p>
            <a:pPr lvl="1" eaLnBrk="1" hangingPunct="1"/>
            <a:r>
              <a:rPr lang="zh-CN" altLang="en-US" smtClean="0"/>
              <a:t>去除</a:t>
            </a:r>
            <a:r>
              <a:rPr lang="en-US" altLang="zh-CN" smtClean="0"/>
              <a:t>HTML (or other)</a:t>
            </a:r>
            <a:r>
              <a:rPr lang="zh-CN" altLang="en-US" smtClean="0"/>
              <a:t>标签</a:t>
            </a:r>
            <a:endParaRPr lang="zh-CN" altLang="en-US" smtClean="0"/>
          </a:p>
          <a:p>
            <a:pPr lvl="1" eaLnBrk="1" hangingPunct="1"/>
            <a:r>
              <a:rPr lang="en-US" altLang="zh-CN" smtClean="0">
                <a:solidFill>
                  <a:srgbClr val="0000FF"/>
                </a:solidFill>
              </a:rPr>
              <a:t>S</a:t>
            </a:r>
            <a:r>
              <a:rPr lang="zh-CN" altLang="en-US" smtClean="0">
                <a:solidFill>
                  <a:srgbClr val="0000FF"/>
                </a:solidFill>
              </a:rPr>
              <a:t>top-word</a:t>
            </a:r>
            <a:r>
              <a:rPr lang="en-US" altLang="zh-CN" smtClean="0">
                <a:solidFill>
                  <a:srgbClr val="0000FF"/>
                </a:solidFill>
              </a:rPr>
              <a:t>s</a:t>
            </a:r>
            <a:r>
              <a:rPr lang="zh-CN" altLang="en-US" smtClean="0">
                <a:solidFill>
                  <a:srgbClr val="0000FF"/>
                </a:solidFill>
              </a:rPr>
              <a:t>(停用词)</a:t>
            </a:r>
            <a:r>
              <a:rPr lang="en-US" altLang="zh-CN" smtClean="0">
                <a:solidFill>
                  <a:srgbClr val="0000FF"/>
                </a:solidFill>
              </a:rPr>
              <a:t>:</a:t>
            </a:r>
            <a:endParaRPr lang="zh-CN" altLang="en-US" smtClean="0">
              <a:solidFill>
                <a:srgbClr val="0000FF"/>
              </a:solidFill>
            </a:endParaRPr>
          </a:p>
          <a:p>
            <a:pPr lvl="2" eaLnBrk="1" hangingPunct="1"/>
            <a:r>
              <a:rPr lang="zh-CN" altLang="en-US" smtClean="0"/>
              <a:t>高频词往往携带较少信息</a:t>
            </a:r>
            <a:endParaRPr lang="zh-CN" altLang="en-US" smtClean="0"/>
          </a:p>
          <a:p>
            <a:pPr lvl="2" eaLnBrk="1" hangingPunct="1"/>
            <a:r>
              <a:rPr lang="en-US" altLang="zh-CN" smtClean="0"/>
              <a:t>E.g.,</a:t>
            </a:r>
            <a:r>
              <a:rPr lang="zh-CN" altLang="en-US" smtClean="0"/>
              <a:t> </a:t>
            </a:r>
            <a:r>
              <a:rPr lang="en-US" altLang="zh-CN" smtClean="0"/>
              <a:t>“</a:t>
            </a:r>
            <a:r>
              <a:rPr lang="zh-CN" altLang="en-US" smtClean="0"/>
              <a:t>a，an，the，this，for，at，on</a:t>
            </a:r>
            <a:r>
              <a:rPr lang="en-US" altLang="zh-CN" smtClean="0"/>
              <a:t>“,</a:t>
            </a:r>
            <a:r>
              <a:rPr lang="zh-CN" altLang="en-US" smtClean="0"/>
              <a:t> </a:t>
            </a:r>
            <a:r>
              <a:rPr lang="en-US" altLang="zh-CN" smtClean="0"/>
              <a:t>”</a:t>
            </a:r>
            <a:r>
              <a:rPr lang="zh-CN" altLang="en-US" smtClean="0"/>
              <a:t>的，得，地，这，尽管，但是</a:t>
            </a:r>
            <a:r>
              <a:rPr lang="en-US" smtClean="0"/>
              <a:t>”</a:t>
            </a:r>
            <a:r>
              <a:rPr lang="zh-CN" altLang="en-US" smtClean="0"/>
              <a:t> </a:t>
            </a:r>
            <a:r>
              <a:rPr lang="en-US" altLang="zh-CN" smtClean="0"/>
              <a:t>etc.</a:t>
            </a:r>
            <a:endParaRPr lang="en-US" altLang="zh-CN" smtClean="0"/>
          </a:p>
          <a:p>
            <a:pPr lvl="1" eaLnBrk="1" hangingPunct="1"/>
            <a:r>
              <a:rPr lang="en-US" altLang="zh-CN" smtClean="0">
                <a:solidFill>
                  <a:srgbClr val="0000FF"/>
                </a:solidFill>
              </a:rPr>
              <a:t>Word stemming(</a:t>
            </a:r>
            <a:r>
              <a:rPr lang="zh-CN" altLang="en-US" smtClean="0">
                <a:solidFill>
                  <a:srgbClr val="0000FF"/>
                </a:solidFill>
              </a:rPr>
              <a:t>词干</a:t>
            </a:r>
            <a:r>
              <a:rPr lang="en-US" altLang="zh-CN" smtClean="0">
                <a:solidFill>
                  <a:srgbClr val="0000FF"/>
                </a:solidFill>
              </a:rPr>
              <a:t>):</a:t>
            </a:r>
            <a:endParaRPr lang="en-US" altLang="zh-CN" smtClean="0">
              <a:solidFill>
                <a:srgbClr val="0000FF"/>
              </a:solidFill>
            </a:endParaRPr>
          </a:p>
          <a:p>
            <a:pPr lvl="2" eaLnBrk="1" hangingPunct="1"/>
            <a:r>
              <a:rPr lang="zh-CN" altLang="en-US" smtClean="0"/>
              <a:t>词的后缀及变形处理</a:t>
            </a:r>
            <a:endParaRPr lang="en-US" smtClean="0"/>
          </a:p>
          <a:p>
            <a:pPr lvl="2" eaLnBrk="1" hangingPunct="1"/>
            <a:r>
              <a:rPr lang="zh-CN" altLang="en-US" smtClean="0"/>
              <a:t>将具有相同概念意义的词进行合并，例如</a:t>
            </a:r>
            <a:r>
              <a:rPr lang="en-US" smtClean="0"/>
              <a:t> </a:t>
            </a:r>
            <a:r>
              <a:rPr lang="en-US" altLang="zh-CN" smtClean="0"/>
              <a:t>walk, walker, walked, and walking</a:t>
            </a:r>
            <a:endParaRPr lang="en-US" altLang="zh-CN" smtClean="0"/>
          </a:p>
          <a:p>
            <a:pPr eaLnBrk="1" hangingPunct="1"/>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1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p:txBody>
          <a:bodyPr/>
          <a:lstStyle/>
          <a:p>
            <a:pPr eaLnBrk="1" hangingPunct="1"/>
            <a:r>
              <a:rPr lang="en-US" altLang="zh-CN" sz="3600" smtClean="0"/>
              <a:t>Step 2: </a:t>
            </a:r>
            <a:r>
              <a:rPr lang="zh-CN" altLang="en-US" sz="3600" smtClean="0"/>
              <a:t>文本表示</a:t>
            </a:r>
            <a:endParaRPr lang="zh-CN" altLang="en-US" sz="3200" smtClean="0"/>
          </a:p>
        </p:txBody>
      </p:sp>
      <p:sp>
        <p:nvSpPr>
          <p:cNvPr id="30723" name="Rectangle 4"/>
          <p:cNvSpPr>
            <a:spLocks noChangeArrowheads="1"/>
          </p:cNvSpPr>
          <p:nvPr/>
        </p:nvSpPr>
        <p:spPr bwMode="auto">
          <a:xfrm>
            <a:off x="1295400" y="1600200"/>
            <a:ext cx="4572000" cy="1905000"/>
          </a:xfrm>
          <a:prstGeom prst="rect">
            <a:avLst/>
          </a:prstGeom>
          <a:solidFill>
            <a:srgbClr val="CCFFFF"/>
          </a:solidFill>
          <a:ln w="28575">
            <a:solidFill>
              <a:schemeClr val="tx1"/>
            </a:solidFill>
            <a:miter lim="800000"/>
          </a:ln>
        </p:spPr>
        <p:txBody>
          <a:bodyPr/>
          <a:lstStyle/>
          <a:p>
            <a:pPr marL="342900" indent="-342900">
              <a:lnSpc>
                <a:spcPct val="80000"/>
              </a:lnSpc>
              <a:spcBef>
                <a:spcPct val="20000"/>
              </a:spcBef>
            </a:pPr>
            <a:r>
              <a:rPr lang="en-US" altLang="zh-CN" sz="900">
                <a:sym typeface="Perpetua" panose="02020502060401020303" pitchFamily="18" charset="0"/>
              </a:rPr>
              <a:t>ARGENTINE 1986/87 GRAIN/OILSEED REGISTRATIONS</a:t>
            </a:r>
            <a:endParaRPr lang="zh-CN" altLang="en-US" sz="900">
              <a:sym typeface="Perpetua" panose="02020502060401020303" pitchFamily="18" charset="0"/>
            </a:endParaRPr>
          </a:p>
          <a:p>
            <a:pPr marL="342900" indent="-342900">
              <a:lnSpc>
                <a:spcPct val="80000"/>
              </a:lnSpc>
              <a:spcBef>
                <a:spcPct val="20000"/>
              </a:spcBef>
            </a:pPr>
            <a:r>
              <a:rPr lang="en-US" altLang="zh-CN" sz="900">
                <a:sym typeface="Perpetua" panose="02020502060401020303" pitchFamily="18" charset="0"/>
              </a:rPr>
              <a:t>BUENOS AIRES, Feb 26</a:t>
            </a:r>
            <a:endParaRPr lang="zh-CN" altLang="en-US" sz="900">
              <a:sym typeface="Perpetua" panose="02020502060401020303" pitchFamily="18" charset="0"/>
            </a:endParaRPr>
          </a:p>
          <a:p>
            <a:pPr marL="342900" indent="-342900">
              <a:lnSpc>
                <a:spcPct val="80000"/>
              </a:lnSpc>
              <a:spcBef>
                <a:spcPct val="20000"/>
              </a:spcBef>
            </a:pPr>
            <a:r>
              <a:rPr lang="en-US" altLang="zh-CN" sz="900">
                <a:sym typeface="Perpetua" panose="02020502060401020303" pitchFamily="18" charset="0"/>
              </a:rPr>
              <a:t>Argentine grain board figures show crop registrations of grains, oilseeds and their products to February 11, in thousands of tonnes, showing those for future shipments month, 1986/87 total and 1985/86 total to February 12, 1986, in brackets:</a:t>
            </a:r>
            <a:endParaRPr lang="zh-CN" altLang="en-US" sz="900">
              <a:sym typeface="Perpetua" panose="02020502060401020303" pitchFamily="18" charset="0"/>
            </a:endParaRPr>
          </a:p>
          <a:p>
            <a:pPr marL="342900" indent="-342900">
              <a:lnSpc>
                <a:spcPct val="80000"/>
              </a:lnSpc>
              <a:spcBef>
                <a:spcPct val="20000"/>
              </a:spcBef>
              <a:buFont typeface="Arial" panose="020B0604020202020204" pitchFamily="34" charset="0"/>
              <a:buChar char="•"/>
            </a:pPr>
            <a:r>
              <a:rPr lang="en-US" altLang="zh-CN" sz="900">
                <a:sym typeface="Perpetua" panose="02020502060401020303" pitchFamily="18" charset="0"/>
              </a:rPr>
              <a:t> Bread wheat prev 1,655.8, Feb 872.0, March 164.6, total 2,692.4 (4,161.0).</a:t>
            </a:r>
            <a:endParaRPr lang="zh-CN" altLang="en-US" sz="900">
              <a:sym typeface="Perpetua" panose="02020502060401020303" pitchFamily="18" charset="0"/>
            </a:endParaRPr>
          </a:p>
          <a:p>
            <a:pPr marL="342900" indent="-342900">
              <a:lnSpc>
                <a:spcPct val="80000"/>
              </a:lnSpc>
              <a:spcBef>
                <a:spcPct val="20000"/>
              </a:spcBef>
              <a:buFont typeface="Arial" panose="020B0604020202020204" pitchFamily="34" charset="0"/>
              <a:buChar char="•"/>
            </a:pPr>
            <a:r>
              <a:rPr lang="en-US" altLang="zh-CN" sz="900">
                <a:sym typeface="Perpetua" panose="02020502060401020303" pitchFamily="18" charset="0"/>
              </a:rPr>
              <a:t> Maize Mar 48.0, total 48.0 (nil).</a:t>
            </a:r>
            <a:endParaRPr lang="zh-CN" altLang="en-US" sz="900">
              <a:sym typeface="Perpetua" panose="02020502060401020303" pitchFamily="18" charset="0"/>
            </a:endParaRPr>
          </a:p>
          <a:p>
            <a:pPr marL="342900" indent="-342900">
              <a:lnSpc>
                <a:spcPct val="80000"/>
              </a:lnSpc>
              <a:spcBef>
                <a:spcPct val="20000"/>
              </a:spcBef>
              <a:buFont typeface="Arial" panose="020B0604020202020204" pitchFamily="34" charset="0"/>
              <a:buChar char="•"/>
            </a:pPr>
            <a:r>
              <a:rPr lang="en-US" altLang="zh-CN" sz="900">
                <a:sym typeface="Perpetua" panose="02020502060401020303" pitchFamily="18" charset="0"/>
              </a:rPr>
              <a:t> Sorghum nil (nil)</a:t>
            </a:r>
            <a:endParaRPr lang="zh-CN" altLang="en-US" sz="900">
              <a:sym typeface="Perpetua" panose="02020502060401020303" pitchFamily="18" charset="0"/>
            </a:endParaRPr>
          </a:p>
          <a:p>
            <a:pPr marL="342900" indent="-342900">
              <a:lnSpc>
                <a:spcPct val="80000"/>
              </a:lnSpc>
              <a:spcBef>
                <a:spcPct val="20000"/>
              </a:spcBef>
              <a:buFont typeface="Arial" panose="020B0604020202020204" pitchFamily="34" charset="0"/>
              <a:buChar char="•"/>
            </a:pPr>
            <a:r>
              <a:rPr lang="en-US" altLang="zh-CN" sz="900">
                <a:sym typeface="Perpetua" panose="02020502060401020303" pitchFamily="18" charset="0"/>
              </a:rPr>
              <a:t> Oilseed export registrations were:</a:t>
            </a:r>
            <a:endParaRPr lang="zh-CN" altLang="en-US" sz="900">
              <a:sym typeface="Perpetua" panose="02020502060401020303" pitchFamily="18" charset="0"/>
            </a:endParaRPr>
          </a:p>
          <a:p>
            <a:pPr marL="342900" indent="-342900">
              <a:lnSpc>
                <a:spcPct val="80000"/>
              </a:lnSpc>
              <a:spcBef>
                <a:spcPct val="20000"/>
              </a:spcBef>
              <a:buFont typeface="Arial" panose="020B0604020202020204" pitchFamily="34" charset="0"/>
              <a:buChar char="•"/>
            </a:pPr>
            <a:r>
              <a:rPr lang="en-US" altLang="zh-CN" sz="900">
                <a:sym typeface="Perpetua" panose="02020502060401020303" pitchFamily="18" charset="0"/>
              </a:rPr>
              <a:t> Sunflowerseed total 15.0 (7.9)</a:t>
            </a:r>
            <a:endParaRPr lang="zh-CN" altLang="en-US" sz="900">
              <a:sym typeface="Perpetua" panose="02020502060401020303" pitchFamily="18" charset="0"/>
            </a:endParaRPr>
          </a:p>
          <a:p>
            <a:pPr marL="342900" indent="-342900">
              <a:lnSpc>
                <a:spcPct val="80000"/>
              </a:lnSpc>
              <a:spcBef>
                <a:spcPct val="20000"/>
              </a:spcBef>
              <a:buFont typeface="Arial" panose="020B0604020202020204" pitchFamily="34" charset="0"/>
              <a:buChar char="•"/>
            </a:pPr>
            <a:r>
              <a:rPr lang="en-US" altLang="zh-CN" sz="900">
                <a:sym typeface="Perpetua" panose="02020502060401020303" pitchFamily="18" charset="0"/>
              </a:rPr>
              <a:t> Soybean May 20.0, total 20.0 (nil)</a:t>
            </a:r>
            <a:endParaRPr lang="zh-CN" altLang="en-US" sz="900">
              <a:sym typeface="Perpetua" panose="02020502060401020303" pitchFamily="18" charset="0"/>
            </a:endParaRPr>
          </a:p>
          <a:p>
            <a:pPr marL="342900" indent="-342900">
              <a:lnSpc>
                <a:spcPct val="80000"/>
              </a:lnSpc>
              <a:spcBef>
                <a:spcPct val="20000"/>
              </a:spcBef>
            </a:pPr>
            <a:r>
              <a:rPr lang="en-US" altLang="zh-CN" sz="900">
                <a:sym typeface="Perpetua" panose="02020502060401020303" pitchFamily="18" charset="0"/>
              </a:rPr>
              <a:t>The board also detailed export registrations for subproducts, as follows....</a:t>
            </a:r>
            <a:r>
              <a:rPr lang="en-US" altLang="zh-CN" sz="1200">
                <a:sym typeface="Perpetua" panose="02020502060401020303" pitchFamily="18" charset="0"/>
              </a:rPr>
              <a:t> </a:t>
            </a:r>
            <a:endParaRPr lang="en-US" altLang="zh-CN"/>
          </a:p>
        </p:txBody>
      </p:sp>
      <p:sp>
        <p:nvSpPr>
          <p:cNvPr id="30724" name="Text Box 5"/>
          <p:cNvSpPr>
            <a:spLocks noChangeArrowheads="1"/>
          </p:cNvSpPr>
          <p:nvPr/>
        </p:nvSpPr>
        <p:spPr bwMode="auto">
          <a:xfrm>
            <a:off x="288925" y="1484313"/>
            <a:ext cx="1006475" cy="1708150"/>
          </a:xfrm>
          <a:prstGeom prst="rect">
            <a:avLst/>
          </a:prstGeom>
          <a:noFill/>
          <a:ln w="9525">
            <a:noFill/>
            <a:miter lim="800000"/>
          </a:ln>
        </p:spPr>
        <p:txBody>
          <a:bodyPr wrap="none">
            <a:spAutoFit/>
          </a:bodyPr>
          <a:lstStyle/>
          <a:p>
            <a:r>
              <a:rPr lang="en-US" altLang="zh-CN" sz="10600">
                <a:sym typeface="Perpetua" panose="02020502060401020303" pitchFamily="18" charset="0"/>
              </a:rPr>
              <a:t>f(</a:t>
            </a:r>
            <a:endParaRPr lang="zh-CN" altLang="en-US"/>
          </a:p>
        </p:txBody>
      </p:sp>
      <p:sp>
        <p:nvSpPr>
          <p:cNvPr id="30725" name="Text Box 6"/>
          <p:cNvSpPr>
            <a:spLocks noChangeArrowheads="1"/>
          </p:cNvSpPr>
          <p:nvPr/>
        </p:nvSpPr>
        <p:spPr bwMode="auto">
          <a:xfrm>
            <a:off x="5835650" y="1484313"/>
            <a:ext cx="2111375" cy="1724025"/>
          </a:xfrm>
          <a:prstGeom prst="rect">
            <a:avLst/>
          </a:prstGeom>
          <a:noFill/>
          <a:ln w="9525">
            <a:noFill/>
            <a:miter lim="800000"/>
          </a:ln>
        </p:spPr>
        <p:txBody>
          <a:bodyPr wrap="none">
            <a:spAutoFit/>
          </a:bodyPr>
          <a:lstStyle/>
          <a:p>
            <a:r>
              <a:rPr lang="en-US" altLang="zh-CN" sz="10600">
                <a:sym typeface="Perpetua" panose="02020502060401020303" pitchFamily="18" charset="0"/>
              </a:rPr>
              <a:t>)=c</a:t>
            </a:r>
            <a:endParaRPr lang="zh-CN" altLang="en-US"/>
          </a:p>
        </p:txBody>
      </p:sp>
      <p:sp>
        <p:nvSpPr>
          <p:cNvPr id="30726" name="AutoShape 7"/>
          <p:cNvSpPr/>
          <p:nvPr/>
        </p:nvSpPr>
        <p:spPr bwMode="auto">
          <a:xfrm rot="-5400000">
            <a:off x="3276600" y="1676400"/>
            <a:ext cx="609600" cy="4572000"/>
          </a:xfrm>
          <a:prstGeom prst="leftBrace">
            <a:avLst>
              <a:gd name="adj1" fmla="val 62500"/>
              <a:gd name="adj2" fmla="val 50000"/>
            </a:avLst>
          </a:prstGeom>
          <a:noFill/>
          <a:ln w="25400">
            <a:solidFill>
              <a:schemeClr val="accent2"/>
            </a:solidFill>
            <a:round/>
          </a:ln>
        </p:spPr>
        <p:txBody>
          <a:bodyPr wrap="none" anchor="ctr"/>
          <a:lstStyle/>
          <a:p>
            <a:endParaRPr lang="zh-CN" altLang="en-US">
              <a:sym typeface="Perpetua" panose="02020502060401020303" pitchFamily="18" charset="0"/>
            </a:endParaRPr>
          </a:p>
        </p:txBody>
      </p:sp>
      <p:sp>
        <p:nvSpPr>
          <p:cNvPr id="30727" name="Text Box 8"/>
          <p:cNvSpPr>
            <a:spLocks noChangeArrowheads="1"/>
          </p:cNvSpPr>
          <p:nvPr/>
        </p:nvSpPr>
        <p:spPr bwMode="auto">
          <a:xfrm>
            <a:off x="3505200" y="4495800"/>
            <a:ext cx="184150" cy="396875"/>
          </a:xfrm>
          <a:prstGeom prst="rect">
            <a:avLst/>
          </a:prstGeom>
          <a:noFill/>
          <a:ln w="9525">
            <a:noFill/>
            <a:miter lim="800000"/>
          </a:ln>
        </p:spPr>
        <p:txBody>
          <a:bodyPr wrap="none">
            <a:spAutoFit/>
          </a:bodyPr>
          <a:lstStyle/>
          <a:p>
            <a:endParaRPr lang="zh-CN" altLang="en-US">
              <a:sym typeface="Perpetua" panose="02020502060401020303" pitchFamily="18" charset="0"/>
            </a:endParaRPr>
          </a:p>
        </p:txBody>
      </p:sp>
      <p:sp>
        <p:nvSpPr>
          <p:cNvPr id="30728" name="Text Box 9"/>
          <p:cNvSpPr>
            <a:spLocks noChangeArrowheads="1"/>
          </p:cNvSpPr>
          <p:nvPr/>
        </p:nvSpPr>
        <p:spPr bwMode="auto">
          <a:xfrm>
            <a:off x="3352800" y="4343400"/>
            <a:ext cx="431800" cy="579438"/>
          </a:xfrm>
          <a:prstGeom prst="rect">
            <a:avLst/>
          </a:prstGeom>
          <a:noFill/>
          <a:ln w="9525">
            <a:noFill/>
            <a:miter lim="800000"/>
          </a:ln>
        </p:spPr>
        <p:txBody>
          <a:bodyPr wrap="none">
            <a:spAutoFit/>
          </a:bodyPr>
          <a:lstStyle/>
          <a:p>
            <a:pPr algn="ctr"/>
            <a:r>
              <a:rPr lang="en-US" altLang="zh-CN" sz="3200">
                <a:sym typeface="Perpetua" panose="02020502060401020303" pitchFamily="18" charset="0"/>
              </a:rPr>
              <a:t>?</a:t>
            </a:r>
            <a:endParaRPr lang="zh-CN" altLang="en-US"/>
          </a:p>
        </p:txBody>
      </p:sp>
      <p:sp>
        <p:nvSpPr>
          <p:cNvPr id="30729" name="Text Box 10"/>
          <p:cNvSpPr>
            <a:spLocks noChangeArrowheads="1"/>
          </p:cNvSpPr>
          <p:nvPr/>
        </p:nvSpPr>
        <p:spPr bwMode="auto">
          <a:xfrm>
            <a:off x="4419600" y="4419600"/>
            <a:ext cx="4495800" cy="1200150"/>
          </a:xfrm>
          <a:prstGeom prst="rect">
            <a:avLst/>
          </a:prstGeom>
          <a:noFill/>
          <a:ln w="9525">
            <a:noFill/>
            <a:miter lim="800000"/>
          </a:ln>
        </p:spPr>
        <p:txBody>
          <a:bodyPr>
            <a:spAutoFit/>
          </a:bodyPr>
          <a:lstStyle/>
          <a:p>
            <a:pPr>
              <a:spcBef>
                <a:spcPct val="50000"/>
              </a:spcBef>
            </a:pPr>
            <a:r>
              <a:rPr lang="en-US" altLang="zh-CN">
                <a:sym typeface="Perpetua" panose="02020502060401020303" pitchFamily="18" charset="0"/>
              </a:rPr>
              <a:t>What is the best representation for the document </a:t>
            </a:r>
            <a:r>
              <a:rPr lang="en-US" altLang="zh-CN" i="1">
                <a:sym typeface="Perpetua" panose="02020502060401020303" pitchFamily="18" charset="0"/>
              </a:rPr>
              <a:t>d</a:t>
            </a:r>
            <a:r>
              <a:rPr lang="en-US" altLang="zh-CN">
                <a:sym typeface="Perpetua" panose="02020502060401020303" pitchFamily="18" charset="0"/>
              </a:rPr>
              <a:t> being classified?</a:t>
            </a:r>
            <a:endParaRPr lang="zh-CN" altLang="en-US"/>
          </a:p>
        </p:txBody>
      </p:sp>
      <p:grpSp>
        <p:nvGrpSpPr>
          <p:cNvPr id="30730" name="组合 13"/>
          <p:cNvGrpSpPr/>
          <p:nvPr/>
        </p:nvGrpSpPr>
        <p:grpSpPr bwMode="auto">
          <a:xfrm>
            <a:off x="6000750" y="3571875"/>
            <a:ext cx="1947863" cy="914400"/>
            <a:chOff x="6096000" y="3962400"/>
            <a:chExt cx="1948428" cy="914400"/>
          </a:xfrm>
        </p:grpSpPr>
        <p:sp>
          <p:nvSpPr>
            <p:cNvPr id="30732" name="Line 11"/>
            <p:cNvSpPr>
              <a:spLocks noChangeShapeType="1"/>
            </p:cNvSpPr>
            <p:nvPr/>
          </p:nvSpPr>
          <p:spPr bwMode="auto">
            <a:xfrm flipH="1">
              <a:off x="6096000" y="4343400"/>
              <a:ext cx="685800" cy="533400"/>
            </a:xfrm>
            <a:prstGeom prst="line">
              <a:avLst/>
            </a:prstGeom>
            <a:noFill/>
            <a:ln w="25400">
              <a:solidFill>
                <a:srgbClr val="FF0000"/>
              </a:solidFill>
              <a:round/>
            </a:ln>
          </p:spPr>
          <p:txBody>
            <a:bodyPr/>
            <a:lstStyle/>
            <a:p>
              <a:endParaRPr lang="zh-CN" altLang="en-US"/>
            </a:p>
          </p:txBody>
        </p:sp>
        <p:sp>
          <p:nvSpPr>
            <p:cNvPr id="30733" name="Text Box 12"/>
            <p:cNvSpPr>
              <a:spLocks noChangeArrowheads="1"/>
            </p:cNvSpPr>
            <p:nvPr/>
          </p:nvSpPr>
          <p:spPr bwMode="auto">
            <a:xfrm>
              <a:off x="6705600" y="3962400"/>
              <a:ext cx="1338828" cy="369332"/>
            </a:xfrm>
            <a:prstGeom prst="rect">
              <a:avLst/>
            </a:prstGeom>
            <a:noFill/>
            <a:ln w="9525">
              <a:noFill/>
              <a:miter lim="800000"/>
            </a:ln>
          </p:spPr>
          <p:txBody>
            <a:bodyPr wrap="none">
              <a:spAutoFit/>
            </a:bodyPr>
            <a:lstStyle/>
            <a:p>
              <a:r>
                <a:rPr lang="zh-CN" altLang="en-US">
                  <a:solidFill>
                    <a:srgbClr val="FF0000"/>
                  </a:solidFill>
                  <a:latin typeface="楷体" panose="02010609060101010101" pitchFamily="49" charset="-122"/>
                  <a:ea typeface="楷体" panose="02010609060101010101" pitchFamily="49" charset="-122"/>
                </a:rPr>
                <a:t>简单、好用</a:t>
              </a:r>
              <a:endParaRPr lang="zh-CN" altLang="en-US">
                <a:solidFill>
                  <a:srgbClr val="FF0000"/>
                </a:solidFill>
                <a:latin typeface="楷体" panose="02010609060101010101" pitchFamily="49" charset="-122"/>
                <a:ea typeface="楷体" panose="02010609060101010101" pitchFamily="49" charset="-122"/>
              </a:endParaRPr>
            </a:p>
          </p:txBody>
        </p:sp>
      </p:grpSp>
      <p:sp>
        <p:nvSpPr>
          <p:cNvPr id="30731" name="Text Box 12"/>
          <p:cNvSpPr txBox="1">
            <a:spLocks noChangeArrowheads="1"/>
          </p:cNvSpPr>
          <p:nvPr/>
        </p:nvSpPr>
        <p:spPr bwMode="auto">
          <a:xfrm>
            <a:off x="0" y="785813"/>
            <a:ext cx="3570288" cy="461962"/>
          </a:xfrm>
          <a:prstGeom prst="rect">
            <a:avLst/>
          </a:prstGeom>
          <a:noFill/>
          <a:ln w="9525">
            <a:noFill/>
            <a:miter lim="800000"/>
          </a:ln>
        </p:spPr>
        <p:txBody>
          <a:bodyPr wrap="none">
            <a:spAutoFit/>
          </a:bodyPr>
          <a:lstStyle/>
          <a:p>
            <a:r>
              <a:rPr lang="en-US" altLang="zh-CN" sz="2400">
                <a:latin typeface="楷体" panose="02010609060101010101" pitchFamily="49" charset="-122"/>
                <a:ea typeface="楷体" panose="02010609060101010101" pitchFamily="49" charset="-122"/>
              </a:rPr>
              <a:t>(</a:t>
            </a:r>
            <a:r>
              <a:rPr lang="zh-CN" altLang="en-US" sz="2400">
                <a:latin typeface="楷体" panose="02010609060101010101" pitchFamily="49" charset="-122"/>
                <a:ea typeface="楷体" panose="02010609060101010101" pitchFamily="49" charset="-122"/>
              </a:rPr>
              <a:t>或文本索引，后续再提</a:t>
            </a:r>
            <a:r>
              <a:rPr lang="en-US" altLang="zh-CN" sz="2400">
                <a:latin typeface="楷体" panose="02010609060101010101" pitchFamily="49" charset="-122"/>
                <a:ea typeface="楷体" panose="02010609060101010101" pitchFamily="49" charset="-122"/>
              </a:rPr>
              <a:t>)</a:t>
            </a:r>
            <a:endParaRPr lang="zh-CN" altLang="en-US" sz="240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_3">
  <a:themeElements>
    <a:clrScheme name="默认设计模板_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3">
      <a:majorFont>
        <a:latin typeface="Times New Roman"/>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_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9600</Words>
  <Application>WPS 演示</Application>
  <PresentationFormat>全屏显示(4:3)</PresentationFormat>
  <Paragraphs>758</Paragraphs>
  <Slides>55</Slides>
  <Notes>25</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26</vt:i4>
      </vt:variant>
      <vt:variant>
        <vt:lpstr>幻灯片标题</vt:lpstr>
      </vt:variant>
      <vt:variant>
        <vt:i4>55</vt:i4>
      </vt:variant>
    </vt:vector>
  </HeadingPairs>
  <TitlesOfParts>
    <vt:vector size="98" baseType="lpstr">
      <vt:lpstr>Arial</vt:lpstr>
      <vt:lpstr>宋体</vt:lpstr>
      <vt:lpstr>Wingdings</vt:lpstr>
      <vt:lpstr>Calibri</vt:lpstr>
      <vt:lpstr>楷体</vt:lpstr>
      <vt:lpstr>Times New Roman</vt:lpstr>
      <vt:lpstr>Perpetua</vt:lpstr>
      <vt:lpstr>微软雅黑</vt:lpstr>
      <vt:lpstr>Arial Unicode MS</vt:lpstr>
      <vt:lpstr>Georgia</vt:lpstr>
      <vt:lpstr>Symbol</vt:lpstr>
      <vt:lpstr>Times New Roman</vt:lpstr>
      <vt:lpstr>Comic Sans MS</vt:lpstr>
      <vt:lpstr>MS PGothic</vt:lpstr>
      <vt:lpstr>Gulim</vt:lpstr>
      <vt:lpstr>Malgun Gothic</vt:lpstr>
      <vt:lpstr>默认设计模板_3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PowerPoint 演示文稿</vt:lpstr>
      <vt:lpstr>Overview</vt:lpstr>
      <vt:lpstr>文本分类：例子</vt:lpstr>
      <vt:lpstr>如何进行分类？</vt:lpstr>
      <vt:lpstr>如何进行分类？</vt:lpstr>
      <vt:lpstr>如何进行分类？</vt:lpstr>
      <vt:lpstr>Outline</vt:lpstr>
      <vt:lpstr>Step 1: 预处理</vt:lpstr>
      <vt:lpstr>Step 2: 文本表示</vt:lpstr>
      <vt:lpstr>向量空间模型</vt:lpstr>
      <vt:lpstr>向量空间模型</vt:lpstr>
      <vt:lpstr>向量空间模型</vt:lpstr>
      <vt:lpstr>向量空间模型</vt:lpstr>
      <vt:lpstr>向量空间模型</vt:lpstr>
      <vt:lpstr>几个符号</vt:lpstr>
      <vt:lpstr>词的权重</vt:lpstr>
      <vt:lpstr>词的权重</vt:lpstr>
      <vt:lpstr>词的权重</vt:lpstr>
      <vt:lpstr>词的权重</vt:lpstr>
      <vt:lpstr>Step 3: 分类模型</vt:lpstr>
      <vt:lpstr>最近邻分类器</vt:lpstr>
      <vt:lpstr>最近邻分类器的问题</vt:lpstr>
      <vt:lpstr>k-近邻分类器</vt:lpstr>
      <vt:lpstr>PowerPoint 演示文稿</vt:lpstr>
      <vt:lpstr>如何选择k？</vt:lpstr>
      <vt:lpstr>如何选择k？</vt:lpstr>
      <vt:lpstr>其它问题</vt:lpstr>
      <vt:lpstr>kNN总结</vt:lpstr>
      <vt:lpstr>Methods</vt:lpstr>
      <vt:lpstr>朴素贝叶斯模型</vt:lpstr>
      <vt:lpstr>朴素贝叶斯假设</vt:lpstr>
      <vt:lpstr>朴素贝叶斯分类器</vt:lpstr>
      <vt:lpstr>朴素贝叶斯分类器</vt:lpstr>
      <vt:lpstr>PowerPoint 演示文稿</vt:lpstr>
      <vt:lpstr>NBC：学习过程</vt:lpstr>
      <vt:lpstr>NBC：分类过程</vt:lpstr>
      <vt:lpstr>其它问题</vt:lpstr>
      <vt:lpstr>模型参数的平滑</vt:lpstr>
      <vt:lpstr>Summary for Naive Bayes</vt:lpstr>
      <vt:lpstr>Step 4: 评价</vt:lpstr>
      <vt:lpstr>Step 4: 评价</vt:lpstr>
      <vt:lpstr>Step 4: 评价</vt:lpstr>
      <vt:lpstr>Step 4: 评价</vt:lpstr>
      <vt:lpstr>Step 4: 评价</vt:lpstr>
      <vt:lpstr>Text Classification</vt:lpstr>
      <vt:lpstr>Other issues</vt:lpstr>
      <vt:lpstr>特征选择（降维）</vt:lpstr>
      <vt:lpstr>文档频次</vt:lpstr>
      <vt:lpstr>信息增益</vt:lpstr>
      <vt:lpstr>互信息</vt:lpstr>
      <vt:lpstr>x2 Statistic</vt:lpstr>
      <vt:lpstr>期望交叉熵</vt:lpstr>
      <vt:lpstr>文本证据权</vt:lpstr>
      <vt:lpstr>几率比</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Yuan</dc:creator>
  <cp:lastModifiedBy>J.P.L</cp:lastModifiedBy>
  <cp:revision>225</cp:revision>
  <dcterms:created xsi:type="dcterms:W3CDTF">2011-02-28T18:33:00Z</dcterms:created>
  <dcterms:modified xsi:type="dcterms:W3CDTF">2021-03-25T18:31:59Z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765B5C5570C4432687B6B9FAC72E9DA1</vt:lpwstr>
  </property>
</Properties>
</file>