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 API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3200"/>
              </a:spcBef>
              <a:defRPr sz="2772"/>
            </a:pPr>
            <a:r>
              <a:t>update_info(struct * update);</a:t>
            </a:r>
          </a:p>
          <a:p>
            <a:pPr marL="0" indent="0" defTabSz="449833">
              <a:spcBef>
                <a:spcPts val="3200"/>
              </a:spcBef>
              <a:buSzTx/>
              <a:buNone/>
              <a:defRPr i="1" sz="2772">
                <a:solidFill>
                  <a:schemeClr val="accent1"/>
                </a:solidFill>
              </a:defRPr>
            </a:pPr>
            <a:r>
              <a:t>================edge level================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generate_one_update();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apply_one_update();</a:t>
            </a:r>
          </a:p>
          <a:p>
            <a:pPr marL="0" indent="0" defTabSz="449833">
              <a:spcBef>
                <a:spcPts val="3200"/>
              </a:spcBef>
              <a:buSzTx/>
              <a:buNone/>
              <a:defRPr i="1" sz="2772">
                <a:solidFill>
                  <a:schemeClr val="accent1"/>
                </a:solidFill>
              </a:defRPr>
            </a:pPr>
            <a:r>
              <a:t>================partition level==============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engine.scatter(std::function *generate_one_update());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engine.gather(std::function *apply_one_update());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engine.join(std::function *generate_one_update());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149640" y="3568697"/>
            <a:ext cx="12705521" cy="3124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800"/>
            </a:pPr>
            <a:r>
              <a:t>private void gather(update_in_stream *input, vertex_table, std::function *apply_one_update()) {</a:t>
            </a:r>
          </a:p>
          <a:p>
            <a:pPr algn="l">
              <a:defRPr sz="2800"/>
            </a:pPr>
          </a:p>
          <a:p>
            <a:pPr lvl="2" algn="l">
              <a:defRPr sz="28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parallel foreach</a:t>
            </a:r>
            <a:r>
              <a:t> update in input (update_in_stream)</a:t>
            </a:r>
          </a:p>
          <a:p>
            <a:pPr lvl="4" algn="l">
              <a:defRPr sz="2800"/>
            </a:pPr>
            <a:r>
              <a:t>update vertex value by apply_one_update();</a:t>
            </a:r>
          </a:p>
          <a:p>
            <a:pPr lvl="4" algn="l">
              <a:defRPr sz="2800"/>
            </a:pPr>
          </a:p>
          <a:p>
            <a:pPr algn="l">
              <a:defRPr sz="28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149640" y="1136650"/>
            <a:ext cx="12705521" cy="798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800"/>
            </a:pPr>
            <a:r>
              <a:t>public void join(std::function *generate_one_update()) {</a:t>
            </a:r>
          </a:p>
          <a:p>
            <a:pPr lvl="2" algn="l">
              <a:defRPr i="1" sz="2800">
                <a:solidFill>
                  <a:schemeClr val="accent1"/>
                </a:solidFill>
              </a:defRPr>
            </a:pPr>
            <a:r>
              <a:t>// for each &lt;edge partition, update partition&gt; pair</a:t>
            </a:r>
          </a:p>
          <a:p>
            <a:pPr lvl="2" algn="l">
              <a:defRPr sz="2800"/>
            </a:pPr>
            <a:r>
              <a:t>for(int i = 0; i &lt; num_partitions; i++) {</a:t>
            </a:r>
          </a:p>
          <a:p>
            <a:pPr lvl="4" algn="l">
              <a:defRPr sz="2800"/>
            </a:pPr>
            <a:r>
              <a:t>char * edge_buffer = buffer_manager.get_edge_buffer();</a:t>
            </a:r>
          </a:p>
          <a:p>
            <a:pPr lvl="4" algn="l">
              <a:defRPr sz="2800"/>
            </a:pPr>
            <a:r>
              <a:t>char * update_in_buffer = buffer_manager.get_update_in_buffer();</a:t>
            </a:r>
          </a:p>
          <a:p>
            <a:pPr lvl="4" algn="l">
              <a:defRPr sz="2800"/>
            </a:pPr>
          </a:p>
          <a:p>
            <a:pPr lvl="4" algn="l">
              <a:defRPr i="1" sz="2800">
                <a:solidFill>
                  <a:schemeClr val="accent1"/>
                </a:solidFill>
              </a:defRPr>
            </a:pPr>
            <a:r>
              <a:t>// parallel loading</a:t>
            </a:r>
          </a:p>
          <a:p>
            <a:pPr lvl="4" algn="l">
              <a:defRPr sz="2800"/>
            </a:pPr>
            <a:r>
              <a:t>io_manager.read_from_file(edge_file(i), edge_buffer, length, offset);</a:t>
            </a:r>
          </a:p>
          <a:p>
            <a:pPr lvl="4" algn="l">
              <a:defRPr sz="2800"/>
            </a:pPr>
            <a:r>
              <a:t>io_manager.read_from_file(update_file(i), update_in_buffer, length, offset);</a:t>
            </a:r>
          </a:p>
          <a:p>
            <a:pPr lvl="4" algn="l">
              <a:defRPr sz="2800"/>
            </a:pPr>
          </a:p>
          <a:p>
            <a:pPr lvl="4" algn="l">
              <a:defRPr sz="2800"/>
            </a:pPr>
            <a:r>
              <a:t>char ** update_out_buffer = buffer_manager.get_update_out_buffer();</a:t>
            </a:r>
          </a:p>
          <a:p>
            <a:pPr lvl="4" algn="l">
              <a:defRPr sz="2800"/>
            </a:pPr>
          </a:p>
          <a:p>
            <a:pPr lvl="4" algn="l">
              <a:defRPr i="1" sz="2800">
                <a:solidFill>
                  <a:schemeClr val="accent1"/>
                </a:solidFill>
              </a:defRPr>
            </a:pPr>
            <a:r>
              <a:t>// parallel join</a:t>
            </a:r>
          </a:p>
          <a:p>
            <a:pPr lvl="4" algn="l">
              <a:defRPr sz="2800"/>
            </a:pPr>
            <a:r>
              <a:t>join(*update_in_buffer, *edge_buffer, **update_out_buffer, *generate_one_update());</a:t>
            </a:r>
          </a:p>
          <a:p>
            <a:pPr lvl="2" algn="l">
              <a:defRPr sz="2800"/>
            </a:pPr>
            <a:r>
              <a:t>}</a:t>
            </a:r>
          </a:p>
          <a:p>
            <a:pPr lvl="2" algn="l">
              <a:defRPr sz="2800"/>
            </a:pPr>
          </a:p>
          <a:p>
            <a:pPr algn="l"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149640" y="1193794"/>
            <a:ext cx="12705521" cy="7874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800"/>
            </a:pPr>
            <a:r>
              <a:t>private void join(update_in_stream * input1, edge_stream *input2, update_out_stream **output, std::function *generate_one_update()) {</a:t>
            </a:r>
          </a:p>
          <a:p>
            <a:pPr algn="l">
              <a:defRPr sz="2800"/>
            </a:pPr>
          </a:p>
          <a:p>
            <a:pPr lvl="2" algn="l">
              <a:defRPr sz="28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parallel foreach</a:t>
            </a:r>
            <a:r>
              <a:t> update in input1 (update_in_stream)</a:t>
            </a:r>
          </a:p>
          <a:p>
            <a:pPr lvl="8" algn="l">
              <a:defRPr sz="28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foreach</a:t>
            </a:r>
            <a:r>
              <a:t> edge in input2 (edge_stream) </a:t>
            </a:r>
          </a:p>
          <a:p>
            <a:pPr lvl="8" algn="l">
              <a:defRPr sz="2800"/>
            </a:pPr>
          </a:p>
          <a:p>
            <a:pPr lvl="4" algn="l">
              <a:defRPr sz="2800"/>
            </a:pPr>
            <a:r>
              <a:t>struct update_info *one_update = generate_one_update();</a:t>
            </a:r>
          </a:p>
          <a:p>
            <a:pPr lvl="4" algn="l">
              <a:defRPr sz="2800"/>
            </a:pPr>
          </a:p>
          <a:p>
            <a:pPr lvl="4" algn="l">
              <a:defRPr sz="2800">
                <a:solidFill>
                  <a:schemeClr val="accent1"/>
                </a:solidFill>
              </a:defRPr>
            </a:pPr>
            <a:r>
              <a:t>// find corresponding output[index]</a:t>
            </a:r>
          </a:p>
          <a:p>
            <a:pPr lvl="4" algn="l">
              <a:defRPr sz="2800"/>
            </a:pPr>
            <a:r>
              <a:t>i(output[index].is_not_full())</a:t>
            </a:r>
          </a:p>
          <a:p>
            <a:pPr lvl="6" algn="l">
              <a:defRPr sz="2800"/>
            </a:pPr>
            <a:r>
              <a:t>output[index].insert(one_update);</a:t>
            </a:r>
          </a:p>
          <a:p>
            <a:pPr lvl="4" algn="l">
              <a:defRPr sz="2800"/>
            </a:pPr>
            <a:r>
              <a:t>else {</a:t>
            </a:r>
          </a:p>
          <a:p>
            <a:pPr lvl="6" algn="l">
              <a:defRPr sz="2800">
                <a:solidFill>
                  <a:schemeClr val="accent1"/>
                </a:solidFill>
              </a:defRPr>
            </a:pPr>
            <a:r>
              <a:t>// store to disk</a:t>
            </a:r>
          </a:p>
          <a:p>
            <a:pPr lvl="6" algn="l">
              <a:defRPr sz="2800"/>
            </a:pPr>
            <a:r>
              <a:t>io_manager.write_to_file(output[index], fd, len, offset);</a:t>
            </a:r>
          </a:p>
          <a:p>
            <a:pPr lvl="6" algn="l">
              <a:defRPr sz="2800"/>
            </a:pPr>
            <a:r>
              <a:t>buffer_manager.clear(output[index];)</a:t>
            </a:r>
          </a:p>
          <a:p>
            <a:pPr lvl="4" algn="l">
              <a:defRPr sz="2800"/>
            </a:pPr>
            <a:r>
              <a:t>}</a:t>
            </a:r>
          </a:p>
          <a:p>
            <a:pPr lvl="4" algn="l">
              <a:defRPr sz="2800"/>
            </a:pPr>
          </a:p>
          <a:p>
            <a:pPr algn="l">
              <a:defRPr sz="28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270635" y="1111787"/>
            <a:ext cx="3691187" cy="158333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0" name="Shape 150"/>
          <p:cNvSpPr/>
          <p:nvPr/>
        </p:nvSpPr>
        <p:spPr>
          <a:xfrm>
            <a:off x="1154153" y="1229212"/>
            <a:ext cx="552551" cy="29497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/>
            </a:lvl1pPr>
          </a:lstStyle>
          <a:p>
            <a:pPr/>
            <a:r>
              <a:t>1</a:t>
            </a:r>
          </a:p>
        </p:txBody>
      </p:sp>
      <p:sp>
        <p:nvSpPr>
          <p:cNvPr id="151" name="Shape 151"/>
          <p:cNvSpPr/>
          <p:nvPr/>
        </p:nvSpPr>
        <p:spPr>
          <a:xfrm>
            <a:off x="1839953" y="1229212"/>
            <a:ext cx="552551" cy="29497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/>
            </a:lvl1pPr>
          </a:lstStyle>
          <a:p>
            <a:pPr/>
            <a:r>
              <a:t>2</a:t>
            </a:r>
          </a:p>
        </p:txBody>
      </p:sp>
      <p:sp>
        <p:nvSpPr>
          <p:cNvPr id="152" name="Shape 152"/>
          <p:cNvSpPr/>
          <p:nvPr/>
        </p:nvSpPr>
        <p:spPr>
          <a:xfrm>
            <a:off x="3211553" y="1229212"/>
            <a:ext cx="552551" cy="29497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/>
            </a:lvl1pPr>
          </a:lstStyle>
          <a:p>
            <a:pPr/>
            <a:r>
              <a:t>4</a:t>
            </a:r>
          </a:p>
        </p:txBody>
      </p:sp>
      <p:sp>
        <p:nvSpPr>
          <p:cNvPr id="153" name="Shape 153"/>
          <p:cNvSpPr/>
          <p:nvPr/>
        </p:nvSpPr>
        <p:spPr>
          <a:xfrm>
            <a:off x="2525753" y="1229212"/>
            <a:ext cx="552551" cy="29497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/>
            </a:lvl1pPr>
          </a:lstStyle>
          <a:p>
            <a:pPr/>
            <a:r>
              <a:t>3</a:t>
            </a:r>
          </a:p>
        </p:txBody>
      </p:sp>
      <p:sp>
        <p:nvSpPr>
          <p:cNvPr id="154" name="Shape 154"/>
          <p:cNvSpPr/>
          <p:nvPr/>
        </p:nvSpPr>
        <p:spPr>
          <a:xfrm>
            <a:off x="3211553" y="1927712"/>
            <a:ext cx="552551" cy="29497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/>
            </a:lvl1pPr>
          </a:lstStyle>
          <a:p>
            <a:pPr/>
            <a:r>
              <a:t>8</a:t>
            </a:r>
          </a:p>
        </p:txBody>
      </p:sp>
      <p:sp>
        <p:nvSpPr>
          <p:cNvPr id="155" name="Shape 155"/>
          <p:cNvSpPr/>
          <p:nvPr/>
        </p:nvSpPr>
        <p:spPr>
          <a:xfrm>
            <a:off x="1839953" y="1927712"/>
            <a:ext cx="552551" cy="29497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/>
            </a:lvl1pPr>
          </a:lstStyle>
          <a:p>
            <a:pPr/>
            <a:r>
              <a:t>6</a:t>
            </a:r>
          </a:p>
        </p:txBody>
      </p:sp>
      <p:sp>
        <p:nvSpPr>
          <p:cNvPr id="156" name="Shape 156"/>
          <p:cNvSpPr/>
          <p:nvPr/>
        </p:nvSpPr>
        <p:spPr>
          <a:xfrm>
            <a:off x="2525753" y="1927712"/>
            <a:ext cx="552551" cy="29497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/>
            </a:lvl1pPr>
          </a:lstStyle>
          <a:p>
            <a:pPr/>
            <a:r>
              <a:t>7</a:t>
            </a:r>
          </a:p>
        </p:txBody>
      </p:sp>
      <p:sp>
        <p:nvSpPr>
          <p:cNvPr id="157" name="Shape 157"/>
          <p:cNvSpPr/>
          <p:nvPr/>
        </p:nvSpPr>
        <p:spPr>
          <a:xfrm>
            <a:off x="1154153" y="1927712"/>
            <a:ext cx="552551" cy="29497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/>
            </a:lvl1pPr>
          </a:lstStyle>
          <a:p>
            <a:pPr/>
            <a:r>
              <a:t>5</a:t>
            </a:r>
          </a:p>
        </p:txBody>
      </p:sp>
      <p:sp>
        <p:nvSpPr>
          <p:cNvPr id="158" name="Shape 158"/>
          <p:cNvSpPr/>
          <p:nvPr/>
        </p:nvSpPr>
        <p:spPr>
          <a:xfrm>
            <a:off x="3257887" y="288327"/>
            <a:ext cx="82584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disk</a:t>
            </a:r>
          </a:p>
        </p:txBody>
      </p:sp>
      <p:pic>
        <p:nvPicPr>
          <p:cNvPr id="159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6366" y="4374720"/>
            <a:ext cx="1914592" cy="2475244"/>
          </a:xfrm>
          <a:prstGeom prst="rect">
            <a:avLst/>
          </a:prstGeom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  <p:sp>
        <p:nvSpPr>
          <p:cNvPr id="160" name="Shape 160"/>
          <p:cNvSpPr/>
          <p:nvPr/>
        </p:nvSpPr>
        <p:spPr>
          <a:xfrm>
            <a:off x="2372932" y="3596737"/>
            <a:ext cx="168146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edge_stream</a:t>
            </a:r>
          </a:p>
        </p:txBody>
      </p:sp>
      <p:sp>
        <p:nvSpPr>
          <p:cNvPr id="161" name="Shape 161"/>
          <p:cNvSpPr/>
          <p:nvPr/>
        </p:nvSpPr>
        <p:spPr>
          <a:xfrm>
            <a:off x="393700" y="3904977"/>
            <a:ext cx="964952" cy="410469"/>
          </a:xfrm>
          <a:prstGeom prst="rightArrow">
            <a:avLst>
              <a:gd name="adj1" fmla="val 28689"/>
              <a:gd name="adj2" fmla="val 54423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2" name="Shape 162"/>
          <p:cNvSpPr/>
          <p:nvPr/>
        </p:nvSpPr>
        <p:spPr>
          <a:xfrm>
            <a:off x="393700" y="7159674"/>
            <a:ext cx="964952" cy="410469"/>
          </a:xfrm>
          <a:prstGeom prst="rightArrow">
            <a:avLst>
              <a:gd name="adj1" fmla="val 28689"/>
              <a:gd name="adj2" fmla="val 54423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3" name="Shape 163"/>
          <p:cNvSpPr/>
          <p:nvPr/>
        </p:nvSpPr>
        <p:spPr>
          <a:xfrm>
            <a:off x="393700" y="4953471"/>
            <a:ext cx="964952" cy="410469"/>
          </a:xfrm>
          <a:prstGeom prst="rightArrow">
            <a:avLst>
              <a:gd name="adj1" fmla="val 28689"/>
              <a:gd name="adj2" fmla="val 54423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4" name="Shape 164"/>
          <p:cNvSpPr/>
          <p:nvPr/>
        </p:nvSpPr>
        <p:spPr>
          <a:xfrm>
            <a:off x="393700" y="5908666"/>
            <a:ext cx="964952" cy="410469"/>
          </a:xfrm>
          <a:prstGeom prst="rightArrow">
            <a:avLst>
              <a:gd name="adj1" fmla="val 28689"/>
              <a:gd name="adj2" fmla="val 54423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5" name="Shape 165"/>
          <p:cNvSpPr/>
          <p:nvPr/>
        </p:nvSpPr>
        <p:spPr>
          <a:xfrm>
            <a:off x="363654" y="3385389"/>
            <a:ext cx="102504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thread t1</a:t>
            </a:r>
          </a:p>
        </p:txBody>
      </p:sp>
      <p:sp>
        <p:nvSpPr>
          <p:cNvPr id="166" name="Shape 166"/>
          <p:cNvSpPr/>
          <p:nvPr/>
        </p:nvSpPr>
        <p:spPr>
          <a:xfrm>
            <a:off x="363654" y="6663121"/>
            <a:ext cx="102504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thread t4</a:t>
            </a:r>
          </a:p>
        </p:txBody>
      </p:sp>
      <p:sp>
        <p:nvSpPr>
          <p:cNvPr id="167" name="Shape 167"/>
          <p:cNvSpPr/>
          <p:nvPr/>
        </p:nvSpPr>
        <p:spPr>
          <a:xfrm>
            <a:off x="363654" y="5667449"/>
            <a:ext cx="102504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thread t3</a:t>
            </a:r>
          </a:p>
        </p:txBody>
      </p:sp>
      <p:sp>
        <p:nvSpPr>
          <p:cNvPr id="168" name="Shape 168"/>
          <p:cNvSpPr/>
          <p:nvPr/>
        </p:nvSpPr>
        <p:spPr>
          <a:xfrm>
            <a:off x="363654" y="4443958"/>
            <a:ext cx="102504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thread t2</a:t>
            </a:r>
          </a:p>
        </p:txBody>
      </p:sp>
      <p:sp>
        <p:nvSpPr>
          <p:cNvPr id="169" name="Shape 169"/>
          <p:cNvSpPr/>
          <p:nvPr/>
        </p:nvSpPr>
        <p:spPr>
          <a:xfrm>
            <a:off x="4499504" y="3596737"/>
            <a:ext cx="228818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update_in_stream</a:t>
            </a:r>
          </a:p>
        </p:txBody>
      </p:sp>
      <p:pic>
        <p:nvPicPr>
          <p:cNvPr id="170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58102" y="4374720"/>
            <a:ext cx="1914592" cy="2475244"/>
          </a:xfrm>
          <a:prstGeom prst="rect">
            <a:avLst/>
          </a:prstGeom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  <p:sp>
        <p:nvSpPr>
          <p:cNvPr id="171" name="Shape 171"/>
          <p:cNvSpPr/>
          <p:nvPr/>
        </p:nvSpPr>
        <p:spPr>
          <a:xfrm>
            <a:off x="1154153" y="1578462"/>
            <a:ext cx="552551" cy="294979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/>
            </a:lvl1pPr>
          </a:lstStyle>
          <a:p>
            <a:pPr/>
            <a:r>
              <a:t>1</a:t>
            </a:r>
          </a:p>
        </p:txBody>
      </p:sp>
      <p:sp>
        <p:nvSpPr>
          <p:cNvPr id="172" name="Shape 172"/>
          <p:cNvSpPr/>
          <p:nvPr/>
        </p:nvSpPr>
        <p:spPr>
          <a:xfrm>
            <a:off x="1839953" y="1578462"/>
            <a:ext cx="552551" cy="294979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/>
            </a:lvl1pPr>
          </a:lstStyle>
          <a:p>
            <a:pPr/>
            <a:r>
              <a:t>2</a:t>
            </a:r>
          </a:p>
        </p:txBody>
      </p:sp>
      <p:sp>
        <p:nvSpPr>
          <p:cNvPr id="173" name="Shape 173"/>
          <p:cNvSpPr/>
          <p:nvPr/>
        </p:nvSpPr>
        <p:spPr>
          <a:xfrm>
            <a:off x="2525753" y="1578462"/>
            <a:ext cx="552551" cy="294979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/>
            </a:lvl1pPr>
          </a:lstStyle>
          <a:p>
            <a:pPr/>
            <a:r>
              <a:t>3</a:t>
            </a:r>
          </a:p>
        </p:txBody>
      </p:sp>
      <p:sp>
        <p:nvSpPr>
          <p:cNvPr id="174" name="Shape 174"/>
          <p:cNvSpPr/>
          <p:nvPr/>
        </p:nvSpPr>
        <p:spPr>
          <a:xfrm>
            <a:off x="3211553" y="1578462"/>
            <a:ext cx="552551" cy="294979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/>
            </a:lvl1pPr>
          </a:lstStyle>
          <a:p>
            <a:pPr/>
            <a:r>
              <a:t>4</a:t>
            </a:r>
          </a:p>
        </p:txBody>
      </p:sp>
      <p:sp>
        <p:nvSpPr>
          <p:cNvPr id="175" name="Shape 175"/>
          <p:cNvSpPr/>
          <p:nvPr/>
        </p:nvSpPr>
        <p:spPr>
          <a:xfrm>
            <a:off x="1154153" y="2276962"/>
            <a:ext cx="552551" cy="294979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/>
            </a:lvl1pPr>
          </a:lstStyle>
          <a:p>
            <a:pPr/>
            <a:r>
              <a:t>5</a:t>
            </a:r>
          </a:p>
        </p:txBody>
      </p:sp>
      <p:sp>
        <p:nvSpPr>
          <p:cNvPr id="176" name="Shape 176"/>
          <p:cNvSpPr/>
          <p:nvPr/>
        </p:nvSpPr>
        <p:spPr>
          <a:xfrm>
            <a:off x="1839953" y="2276962"/>
            <a:ext cx="552551" cy="294979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/>
            </a:lvl1pPr>
          </a:lstStyle>
          <a:p>
            <a:pPr/>
            <a:r>
              <a:t>6</a:t>
            </a:r>
          </a:p>
        </p:txBody>
      </p:sp>
      <p:sp>
        <p:nvSpPr>
          <p:cNvPr id="177" name="Shape 177"/>
          <p:cNvSpPr/>
          <p:nvPr/>
        </p:nvSpPr>
        <p:spPr>
          <a:xfrm>
            <a:off x="2525753" y="2276962"/>
            <a:ext cx="552551" cy="294979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/>
            </a:lvl1pPr>
          </a:lstStyle>
          <a:p>
            <a:pPr/>
            <a:r>
              <a:t>7</a:t>
            </a:r>
          </a:p>
        </p:txBody>
      </p:sp>
      <p:sp>
        <p:nvSpPr>
          <p:cNvPr id="178" name="Shape 178"/>
          <p:cNvSpPr/>
          <p:nvPr/>
        </p:nvSpPr>
        <p:spPr>
          <a:xfrm>
            <a:off x="3211553" y="2276962"/>
            <a:ext cx="552551" cy="294979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/>
            </a:lvl1pPr>
          </a:lstStyle>
          <a:p>
            <a:pPr/>
            <a:r>
              <a:t>8</a:t>
            </a:r>
          </a:p>
        </p:txBody>
      </p:sp>
      <p:sp>
        <p:nvSpPr>
          <p:cNvPr id="179" name="Shape 179"/>
          <p:cNvSpPr/>
          <p:nvPr/>
        </p:nvSpPr>
        <p:spPr>
          <a:xfrm>
            <a:off x="392153" y="193679"/>
            <a:ext cx="552551" cy="294978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400"/>
            </a:pPr>
          </a:p>
        </p:txBody>
      </p:sp>
      <p:sp>
        <p:nvSpPr>
          <p:cNvPr id="180" name="Shape 180"/>
          <p:cNvSpPr/>
          <p:nvPr/>
        </p:nvSpPr>
        <p:spPr>
          <a:xfrm>
            <a:off x="392153" y="759469"/>
            <a:ext cx="552551" cy="294979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400"/>
            </a:pPr>
          </a:p>
        </p:txBody>
      </p:sp>
      <p:sp>
        <p:nvSpPr>
          <p:cNvPr id="181" name="Shape 181"/>
          <p:cNvSpPr/>
          <p:nvPr/>
        </p:nvSpPr>
        <p:spPr>
          <a:xfrm>
            <a:off x="1266344" y="137967"/>
            <a:ext cx="16997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edge partition</a:t>
            </a:r>
          </a:p>
        </p:txBody>
      </p:sp>
      <p:sp>
        <p:nvSpPr>
          <p:cNvPr id="182" name="Shape 182"/>
          <p:cNvSpPr/>
          <p:nvPr/>
        </p:nvSpPr>
        <p:spPr>
          <a:xfrm>
            <a:off x="1160426" y="618527"/>
            <a:ext cx="191160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update partition</a:t>
            </a:r>
          </a:p>
        </p:txBody>
      </p:sp>
      <p:pic>
        <p:nvPicPr>
          <p:cNvPr id="183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884832" y="1732139"/>
            <a:ext cx="1346201" cy="686125"/>
          </a:xfrm>
          <a:prstGeom prst="rect">
            <a:avLst/>
          </a:prstGeom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  <p:pic>
        <p:nvPicPr>
          <p:cNvPr id="184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884832" y="2604205"/>
            <a:ext cx="1346201" cy="686126"/>
          </a:xfrm>
          <a:prstGeom prst="rect">
            <a:avLst/>
          </a:prstGeom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  <p:pic>
        <p:nvPicPr>
          <p:cNvPr id="185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884832" y="3481556"/>
            <a:ext cx="1346201" cy="686126"/>
          </a:xfrm>
          <a:prstGeom prst="rect">
            <a:avLst/>
          </a:prstGeom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  <p:pic>
        <p:nvPicPr>
          <p:cNvPr id="186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884832" y="7871379"/>
            <a:ext cx="1346201" cy="686125"/>
          </a:xfrm>
          <a:prstGeom prst="rect">
            <a:avLst/>
          </a:prstGeom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  <p:pic>
        <p:nvPicPr>
          <p:cNvPr id="187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884832" y="5269279"/>
            <a:ext cx="1346201" cy="686125"/>
          </a:xfrm>
          <a:prstGeom prst="rect">
            <a:avLst/>
          </a:prstGeom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  <p:pic>
        <p:nvPicPr>
          <p:cNvPr id="188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884832" y="4359930"/>
            <a:ext cx="1346201" cy="686125"/>
          </a:xfrm>
          <a:prstGeom prst="rect">
            <a:avLst/>
          </a:prstGeom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  <p:pic>
        <p:nvPicPr>
          <p:cNvPr id="189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884832" y="6962030"/>
            <a:ext cx="1346201" cy="686125"/>
          </a:xfrm>
          <a:prstGeom prst="rect">
            <a:avLst/>
          </a:prstGeom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  <p:pic>
        <p:nvPicPr>
          <p:cNvPr id="190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884832" y="6115654"/>
            <a:ext cx="1346201" cy="686125"/>
          </a:xfrm>
          <a:prstGeom prst="rect">
            <a:avLst/>
          </a:prstGeom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  <p:sp>
        <p:nvSpPr>
          <p:cNvPr id="191" name="Shape 191"/>
          <p:cNvSpPr/>
          <p:nvPr/>
        </p:nvSpPr>
        <p:spPr>
          <a:xfrm flipV="1">
            <a:off x="6771308" y="2175880"/>
            <a:ext cx="2025590" cy="32412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2" name="Shape 192"/>
          <p:cNvSpPr/>
          <p:nvPr/>
        </p:nvSpPr>
        <p:spPr>
          <a:xfrm flipV="1">
            <a:off x="6767805" y="3994967"/>
            <a:ext cx="2014480" cy="14056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3" name="Shape 193"/>
          <p:cNvSpPr/>
          <p:nvPr/>
        </p:nvSpPr>
        <p:spPr>
          <a:xfrm flipV="1">
            <a:off x="6663266" y="3171038"/>
            <a:ext cx="2133632" cy="233627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4" name="Shape 194"/>
          <p:cNvSpPr/>
          <p:nvPr/>
        </p:nvSpPr>
        <p:spPr>
          <a:xfrm flipV="1">
            <a:off x="6764341" y="4783666"/>
            <a:ext cx="2032557" cy="65235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5" name="Shape 195"/>
          <p:cNvSpPr/>
          <p:nvPr/>
        </p:nvSpPr>
        <p:spPr>
          <a:xfrm>
            <a:off x="6762625" y="5464625"/>
            <a:ext cx="2034442" cy="3546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6" name="Shape 196"/>
          <p:cNvSpPr/>
          <p:nvPr/>
        </p:nvSpPr>
        <p:spPr>
          <a:xfrm>
            <a:off x="6732407" y="5472974"/>
            <a:ext cx="2098327" cy="105482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7" name="Shape 197"/>
          <p:cNvSpPr/>
          <p:nvPr/>
        </p:nvSpPr>
        <p:spPr>
          <a:xfrm>
            <a:off x="6718023" y="5472747"/>
            <a:ext cx="2129644" cy="183234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8" name="Shape 198"/>
          <p:cNvSpPr/>
          <p:nvPr/>
        </p:nvSpPr>
        <p:spPr>
          <a:xfrm>
            <a:off x="6770348" y="5558194"/>
            <a:ext cx="2145053" cy="25989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9" name="Shape 199"/>
          <p:cNvSpPr/>
          <p:nvPr/>
        </p:nvSpPr>
        <p:spPr>
          <a:xfrm>
            <a:off x="7327395" y="351827"/>
            <a:ext cx="446107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update_out_stream[num_partitions]</a:t>
            </a:r>
          </a:p>
        </p:txBody>
      </p:sp>
      <p:sp>
        <p:nvSpPr>
          <p:cNvPr id="200" name="Shape 200"/>
          <p:cNvSpPr/>
          <p:nvPr/>
        </p:nvSpPr>
        <p:spPr>
          <a:xfrm>
            <a:off x="8153267" y="812447"/>
            <a:ext cx="28093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count[num_partitions]</a:t>
            </a:r>
          </a:p>
        </p:txBody>
      </p:sp>
      <p:sp>
        <p:nvSpPr>
          <p:cNvPr id="201" name="Shape 201"/>
          <p:cNvSpPr/>
          <p:nvPr/>
        </p:nvSpPr>
        <p:spPr>
          <a:xfrm>
            <a:off x="8124866" y="1173501"/>
            <a:ext cx="286613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mutex[num_partitions]</a:t>
            </a:r>
          </a:p>
        </p:txBody>
      </p:sp>
      <p:sp>
        <p:nvSpPr>
          <p:cNvPr id="202" name="Shape 202"/>
          <p:cNvSpPr/>
          <p:nvPr/>
        </p:nvSpPr>
        <p:spPr>
          <a:xfrm>
            <a:off x="9023022" y="2687376"/>
            <a:ext cx="1069821" cy="519784"/>
          </a:xfrm>
          <a:prstGeom prst="rect">
            <a:avLst/>
          </a:prstGeom>
          <a:solidFill>
            <a:srgbClr val="EB99CD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3" name="Shape 203"/>
          <p:cNvSpPr/>
          <p:nvPr/>
        </p:nvSpPr>
        <p:spPr>
          <a:xfrm>
            <a:off x="9023022" y="5304964"/>
            <a:ext cx="1069821" cy="519783"/>
          </a:xfrm>
          <a:prstGeom prst="rect">
            <a:avLst/>
          </a:prstGeom>
          <a:solidFill>
            <a:srgbClr val="EB99CD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4" name="Shape 204"/>
          <p:cNvSpPr/>
          <p:nvPr/>
        </p:nvSpPr>
        <p:spPr>
          <a:xfrm>
            <a:off x="7090393" y="1598491"/>
            <a:ext cx="4935079" cy="7395033"/>
          </a:xfrm>
          <a:prstGeom prst="rect">
            <a:avLst/>
          </a:prstGeom>
          <a:ln w="76200">
            <a:solidFill>
              <a:srgbClr val="C264A5"/>
            </a:solidFill>
            <a:custDash>
              <a:ds d="600000" sp="600000"/>
            </a:custDash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5" name="Shape 205"/>
          <p:cNvSpPr/>
          <p:nvPr/>
        </p:nvSpPr>
        <p:spPr>
          <a:xfrm>
            <a:off x="4721593" y="1206539"/>
            <a:ext cx="1987611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Critical Resource</a:t>
            </a:r>
          </a:p>
          <a:p>
            <a:pPr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synchronize</a:t>
            </a:r>
          </a:p>
        </p:txBody>
      </p:sp>
      <p:sp>
        <p:nvSpPr>
          <p:cNvPr id="206" name="Shape 206"/>
          <p:cNvSpPr/>
          <p:nvPr/>
        </p:nvSpPr>
        <p:spPr>
          <a:xfrm flipH="1">
            <a:off x="10528300" y="2685886"/>
            <a:ext cx="964952" cy="410469"/>
          </a:xfrm>
          <a:prstGeom prst="rightArrow">
            <a:avLst>
              <a:gd name="adj1" fmla="val 28689"/>
              <a:gd name="adj2" fmla="val 54423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7" name="Shape 207"/>
          <p:cNvSpPr/>
          <p:nvPr/>
        </p:nvSpPr>
        <p:spPr>
          <a:xfrm flipH="1">
            <a:off x="10528300" y="5407107"/>
            <a:ext cx="964952" cy="410469"/>
          </a:xfrm>
          <a:prstGeom prst="rightArrow">
            <a:avLst>
              <a:gd name="adj1" fmla="val 28689"/>
              <a:gd name="adj2" fmla="val 54423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35" grpId="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mph" nodeType="withEffect" presetSubtype="0" presetID="35" grpId="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mph" nodeType="withEffect" presetSubtype="0" presetID="35" grpId="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mph" nodeType="withEffect" presetSubtype="0" presetID="35" grpId="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path" nodeType="click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38822 0.424472" origin="layout" pathEditMode="relative">
                                      <p:cBhvr>
                                        <p:cTn id="19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mph" nodeType="withEffect" presetSubtype="0" presetID="6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150"/>
                                        </p:tgtEl>
                                      </p:cBhvr>
                                      <p:by x="260497" y="26049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path" nodeType="click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35136 0.390767" origin="layout" pathEditMode="relative">
                                      <p:cBhvr>
                                        <p:cTn id="26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mph" nodeType="withEffect" presetSubtype="0" presetID="6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1000" fill="hold"/>
                                        <p:tgtEl>
                                          <p:spTgt spid="171"/>
                                        </p:tgtEl>
                                      </p:cBhvr>
                                      <p:by x="277688" y="277688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mph" nodeType="clickEffect" presetSubtype="0" presetID="35" grpId="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mph" nodeType="withEffect" presetSubtype="0" presetID="35" grpId="1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mph" nodeType="withEffect" presetSubtype="0" presetID="35" grpId="1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mph" nodeType="withEffect" presetSubtype="0" presetID="35" grpId="1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Class="entr" nodeType="afterEffect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1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Class="entr" nodeType="afterEffect" presetSubtype="8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5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Class="entr" nodeType="afterEffect" presetSubtype="8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9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Class="entr" nodeType="afterEffect" presetSubtype="8" presetID="2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3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Class="entr" nodeType="afterEffect" presetSubtype="8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Class="entr" nodeType="afterEffect" presetSubtype="8" presetID="2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1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Class="entr" nodeType="afterEffect" presetSubtype="8" presetID="2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5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Class="entr" nodeType="afterEffect" presetSubtype="8" presetID="2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9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Class="entr" nodeType="afterEffect" presetSubtype="8" presetID="22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Class="entr" nodeType="afterEffect" presetSubtype="8" presetID="22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500"/>
                            </p:stCondLst>
                            <p:childTnLst>
                              <p:par>
                                <p:cTn id="89" presetClass="entr" nodeType="afterEffect" presetSubtype="8" presetID="22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Class="entr" nodeType="afterEffect" presetSubtype="8" presetID="22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Class="entr" nodeType="afterEffect" presetSubtype="8" presetID="22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1" presetClass="entr" nodeType="afterEffect" presetSubtype="8" presetID="22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5" presetClass="entr" nodeType="afterEffect" presetSubtype="8" presetID="22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9" presetClass="entr" nodeType="afterEffect" presetSubtype="8" presetID="22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after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Class="emph" nodeType="afterEffect" presetSubtype="0" presetID="35" grpId="3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1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Class="entr" nodeType="click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Class="entr" nodeType="after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Class="emph" nodeType="afterEffect" presetSubtype="0" presetID="35" grpId="3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1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Class="path" nodeType="clickEffect" presetSubtype="0" presetID="-1" grpId="3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572796 -0.124546" origin="layout" pathEditMode="relative">
                                      <p:cBhvr>
                                        <p:cTn id="135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mph" nodeType="withEffect" presetSubtype="0" presetID="6" grpId="3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8" dur="1000" fill="hold"/>
                                        <p:tgtEl>
                                          <p:spTgt spid="202"/>
                                        </p:tgtEl>
                                      </p:cBhvr>
                                      <p:by x="53661" y="53661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path" nodeType="clickEffect" presetSubtype="0" presetID="-1" grpId="3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624986 -0.321764" origin="layout" pathEditMode="relative">
                                      <p:cBhvr>
                                        <p:cTn id="142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Class="emph" nodeType="withEffect" presetSubtype="0" presetID="6" grpId="3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5" dur="1000" fill="hold"/>
                                        <p:tgtEl>
                                          <p:spTgt spid="203"/>
                                        </p:tgtEl>
                                      </p:cBhvr>
                                      <p:by x="56750" y="5675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Class="entr" nodeType="clickEffect" presetSubtype="0" presetID="1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Class="entr" nodeType="afterEffect" presetSubtype="8" presetID="22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Class="entr" nodeType="afterEffect" presetSubtype="8" presetID="22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7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500"/>
                            </p:stCondLst>
                            <p:childTnLst>
                              <p:par>
                                <p:cTn id="159" presetClass="entr" nodeType="afterEffect" presetSubtype="8" presetID="22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1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18"/>
      <p:bldP build="whole" bldLvl="1" animBg="1" rev="0" advAuto="0" spid="164" grpId="11"/>
      <p:bldP build="whole" bldLvl="1" animBg="1" rev="0" advAuto="0" spid="203" grpId="33"/>
      <p:bldP build="whole" bldLvl="1" animBg="1" rev="0" advAuto="0" spid="207" grpId="34"/>
      <p:bldP build="whole" bldLvl="1" animBg="1" rev="0" advAuto="0" spid="189" grpId="28"/>
      <p:bldP build="whole" bldLvl="1" animBg="1" rev="0" advAuto="0" spid="207" grpId="35"/>
      <p:bldP build="whole" bldLvl="1" animBg="1" rev="0" advAuto="0" spid="203" grpId="39"/>
      <p:bldP build="whole" bldLvl="1" animBg="1" rev="0" advAuto="0" spid="199" grpId="21"/>
      <p:bldP build="whole" bldLvl="1" animBg="1" rev="0" advAuto="0" spid="202" grpId="30"/>
      <p:bldP build="whole" bldLvl="1" animBg="1" rev="0" advAuto="0" spid="194" grpId="16"/>
      <p:bldP build="whole" bldLvl="1" animBg="1" rev="0" advAuto="0" spid="204" grpId="40"/>
      <p:bldP build="whole" bldLvl="1" animBg="1" rev="0" advAuto="0" spid="162" grpId="2"/>
      <p:bldP build="whole" bldLvl="1" animBg="1" rev="0" advAuto="0" spid="202" grpId="37"/>
      <p:bldP build="whole" bldLvl="1" animBg="1" rev="0" advAuto="0" spid="150" grpId="6"/>
      <p:bldP build="whole" bldLvl="1" animBg="1" rev="0" advAuto="0" spid="197" grpId="19"/>
      <p:bldP build="whole" bldLvl="1" animBg="1" rev="0" advAuto="0" spid="186" grpId="29"/>
      <p:bldP build="whole" bldLvl="1" animBg="1" rev="0" advAuto="0" spid="162" grpId="12"/>
      <p:bldP build="whole" bldLvl="1" animBg="1" rev="0" advAuto="0" spid="163" grpId="3"/>
      <p:bldP build="whole" bldLvl="1" animBg="1" rev="0" advAuto="0" spid="184" grpId="23"/>
      <p:bldP build="whole" bldLvl="1" animBg="1" rev="0" advAuto="0" spid="192" grpId="15"/>
      <p:bldP build="whole" bldLvl="1" animBg="1" rev="0" advAuto="0" spid="206" grpId="31"/>
      <p:bldP build="whole" bldLvl="1" animBg="1" rev="0" advAuto="0" spid="206" grpId="32"/>
      <p:bldP build="whole" bldLvl="1" animBg="1" rev="0" advAuto="0" spid="171" grpId="8"/>
      <p:bldP build="whole" bldLvl="1" animBg="1" rev="0" advAuto="0" spid="163" grpId="10"/>
      <p:bldP build="whole" bldLvl="1" animBg="1" rev="0" advAuto="0" spid="200" grpId="43"/>
      <p:bldP build="whole" bldLvl="1" animBg="1" rev="0" advAuto="0" spid="198" grpId="20"/>
      <p:bldP build="whole" bldLvl="1" animBg="1" rev="0" advAuto="0" spid="161" grpId="1"/>
      <p:bldP build="whole" bldLvl="1" animBg="1" rev="0" advAuto="0" spid="193" grpId="14"/>
      <p:bldP build="whole" bldLvl="1" animBg="1" rev="0" advAuto="0" spid="195" grpId="17"/>
      <p:bldP build="whole" bldLvl="1" animBg="1" rev="0" advAuto="0" spid="191" grpId="13"/>
      <p:bldP build="whole" bldLvl="1" animBg="1" rev="0" advAuto="0" spid="187" grpId="26"/>
      <p:bldP build="whole" bldLvl="1" animBg="1" rev="0" advAuto="0" spid="161" grpId="9"/>
      <p:bldP build="whole" bldLvl="1" animBg="1" rev="0" advAuto="0" spid="188" grpId="25"/>
      <p:bldP build="whole" bldLvl="1" animBg="1" rev="0" advAuto="0" spid="190" grpId="27"/>
      <p:bldP build="whole" bldLvl="1" animBg="1" rev="0" advAuto="0" spid="205" grpId="41"/>
      <p:bldP build="whole" bldLvl="1" animBg="1" rev="0" advAuto="0" spid="185" grpId="24"/>
      <p:bldP build="whole" bldLvl="1" animBg="1" rev="0" advAuto="0" spid="183" grpId="22"/>
      <p:bldP build="whole" bldLvl="1" animBg="1" rev="0" advAuto="0" spid="164" grpId="4"/>
      <p:bldP build="whole" bldLvl="1" animBg="1" rev="0" advAuto="0" spid="201" grpId="4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2083115" y="63499"/>
            <a:ext cx="9553342" cy="1003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800"/>
            </a:pPr>
            <a:r>
              <a:t>private void producer() {</a:t>
            </a:r>
          </a:p>
          <a:p>
            <a:pPr lvl="1" algn="l">
              <a:defRPr sz="2800"/>
            </a:pPr>
            <a:r>
              <a:t>while(!input_buffer.is_empty()) {</a:t>
            </a:r>
          </a:p>
          <a:p>
            <a:pPr lvl="2" algn="l">
              <a:defRPr sz="2800"/>
            </a:pPr>
            <a:r>
              <a:t>produce one update;</a:t>
            </a:r>
          </a:p>
          <a:p>
            <a:pPr lvl="2" algn="l">
              <a:defRPr sz="2800">
                <a:solidFill>
                  <a:schemeClr val="accent1"/>
                </a:solidFill>
              </a:defRPr>
            </a:pPr>
            <a:r>
              <a:t>// shuffle to  corresponding update_out_stream[index]</a:t>
            </a:r>
          </a:p>
          <a:p>
            <a:pPr lvl="2" algn="l">
              <a:defRPr sz="2800"/>
            </a:pPr>
            <a:r>
              <a:t>pthrea_mutex_lock(&amp;mutex[index]);</a:t>
            </a:r>
          </a:p>
          <a:p>
            <a:pPr lvl="2" algn="l">
              <a:defRPr sz="2800"/>
            </a:pPr>
          </a:p>
          <a:p>
            <a:pPr lvl="2" algn="l">
              <a:defRPr sz="2800">
                <a:solidFill>
                  <a:schemeClr val="accent1"/>
                </a:solidFill>
              </a:defRPr>
            </a:pPr>
            <a:r>
              <a:t>// output buffer is full, wait for consumer</a:t>
            </a:r>
          </a:p>
          <a:p>
            <a:pPr lvl="2" algn="l">
              <a:defRPr sz="2800"/>
            </a:pPr>
            <a:r>
              <a:t>while(count[index] == THRESHOLD)</a:t>
            </a:r>
          </a:p>
          <a:p>
            <a:pPr lvl="4" algn="l">
              <a:defRPr sz="2800"/>
            </a:pPr>
            <a:r>
              <a:t>pthread_cond_wait(&amp;cond);</a:t>
            </a:r>
          </a:p>
          <a:p>
            <a:pPr lvl="4" algn="l">
              <a:defRPr sz="2800"/>
            </a:pPr>
          </a:p>
          <a:p>
            <a:pPr lvl="2" algn="l">
              <a:defRPr sz="2800">
                <a:solidFill>
                  <a:schemeClr val="accent1"/>
                </a:solidFill>
              </a:defRPr>
            </a:pPr>
            <a:r>
              <a:t>// put one update into corresponding output buffer</a:t>
            </a:r>
          </a:p>
          <a:p>
            <a:pPr lvl="2" algn="l">
              <a:defRPr sz="2800"/>
            </a:pPr>
            <a:r>
              <a:t>update_out_stream[index].insert_one_update();</a:t>
            </a:r>
          </a:p>
          <a:p>
            <a:pPr lvl="2" algn="l">
              <a:defRPr sz="2800"/>
            </a:pPr>
          </a:p>
          <a:p>
            <a:pPr lvl="2" algn="l">
              <a:defRPr sz="2800"/>
            </a:pPr>
            <a:r>
              <a:t>count[index]++;</a:t>
            </a:r>
          </a:p>
          <a:p>
            <a:pPr lvl="2" algn="l">
              <a:defRPr sz="2800"/>
            </a:pPr>
          </a:p>
          <a:p>
            <a:pPr lvl="2" algn="l">
              <a:defRPr sz="2800">
                <a:solidFill>
                  <a:schemeClr val="accent1"/>
                </a:solidFill>
              </a:defRPr>
            </a:pPr>
            <a:r>
              <a:t>// output buffer is full, notify consumer</a:t>
            </a:r>
          </a:p>
          <a:p>
            <a:pPr lvl="2" algn="l">
              <a:defRPr sz="2800"/>
            </a:pPr>
            <a:r>
              <a:t>if(size[index] == THRESHOLD)</a:t>
            </a:r>
          </a:p>
          <a:p>
            <a:pPr lvl="4" algn="l">
              <a:defRPr sz="2800"/>
            </a:pPr>
            <a:r>
              <a:t>pthread_cond_signal(&amp;cond);</a:t>
            </a:r>
          </a:p>
          <a:p>
            <a:pPr lvl="4" algn="l">
              <a:defRPr sz="2800"/>
            </a:pPr>
          </a:p>
          <a:p>
            <a:pPr lvl="2" algn="l">
              <a:defRPr sz="2800"/>
            </a:pPr>
            <a:r>
              <a:t>pthread_mutex_unlock(&amp;mutex[index]);</a:t>
            </a:r>
          </a:p>
          <a:p>
            <a:pPr lvl="1" algn="l">
              <a:defRPr sz="2800"/>
            </a:pPr>
            <a:r>
              <a:t>}</a:t>
            </a:r>
          </a:p>
          <a:p>
            <a:pPr algn="l">
              <a:defRPr sz="28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2083115" y="711199"/>
            <a:ext cx="9571003" cy="873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800"/>
            </a:pPr>
            <a:r>
              <a:t>private void consumer() {</a:t>
            </a:r>
          </a:p>
          <a:p>
            <a:pPr lvl="1" algn="l">
              <a:defRPr sz="2800"/>
            </a:pPr>
            <a:r>
              <a:t>while(true) {</a:t>
            </a:r>
          </a:p>
          <a:p>
            <a:pPr lvl="2" algn="l">
              <a:defRPr sz="2800">
                <a:solidFill>
                  <a:schemeClr val="accent1"/>
                </a:solidFill>
              </a:defRPr>
            </a:pPr>
            <a:r>
              <a:t>// output buffer is not full, wait for producer</a:t>
            </a:r>
          </a:p>
          <a:p>
            <a:pPr lvl="2" algn="l">
              <a:defRPr sz="2800"/>
            </a:pPr>
            <a:r>
              <a:t>while(count[index] &lt; THRESHOLD)</a:t>
            </a:r>
          </a:p>
          <a:p>
            <a:pPr lvl="4" algn="l">
              <a:defRPr sz="2800"/>
            </a:pPr>
            <a:r>
              <a:t>pthread_cond_wait(&amp;cond);</a:t>
            </a:r>
          </a:p>
          <a:p>
            <a:pPr lvl="2" algn="l">
              <a:defRPr sz="2800"/>
            </a:pPr>
          </a:p>
          <a:p>
            <a:pPr lvl="2" algn="l">
              <a:defRPr sz="2800"/>
            </a:pPr>
            <a:r>
              <a:t>pthrea_mutex_lock(&amp;mutex[index]);</a:t>
            </a:r>
          </a:p>
          <a:p>
            <a:pPr lvl="2" algn="l">
              <a:defRPr sz="2800"/>
            </a:pPr>
          </a:p>
          <a:p>
            <a:pPr lvl="2" algn="l">
              <a:defRPr sz="2800">
                <a:solidFill>
                  <a:schemeClr val="accent1"/>
                </a:solidFill>
              </a:defRPr>
            </a:pPr>
            <a:r>
              <a:t>// write corresponding update_out_stream[index] to disk</a:t>
            </a:r>
          </a:p>
          <a:p>
            <a:pPr lvl="2" algn="l">
              <a:defRPr sz="2800"/>
            </a:pPr>
            <a:r>
              <a:t>io_manager.write_to_disk(update_out_stream[index]);</a:t>
            </a:r>
          </a:p>
          <a:p>
            <a:pPr lvl="2" algn="l">
              <a:defRPr sz="2800"/>
            </a:pPr>
          </a:p>
          <a:p>
            <a:pPr lvl="2" algn="l">
              <a:defRPr sz="2800"/>
            </a:pPr>
            <a:r>
              <a:t>count[index] = 0;</a:t>
            </a:r>
          </a:p>
          <a:p>
            <a:pPr lvl="2" algn="l">
              <a:defRPr sz="2800"/>
            </a:pPr>
          </a:p>
          <a:p>
            <a:pPr lvl="2" algn="l">
              <a:defRPr sz="2800">
                <a:solidFill>
                  <a:schemeClr val="accent1"/>
                </a:solidFill>
              </a:defRPr>
            </a:pPr>
            <a:r>
              <a:t>// notify producer thread</a:t>
            </a:r>
          </a:p>
          <a:p>
            <a:pPr lvl="2" algn="l">
              <a:defRPr sz="2800"/>
            </a:pPr>
            <a:r>
              <a:t>pthread_cond_signal(&amp;cond);</a:t>
            </a:r>
          </a:p>
          <a:p>
            <a:pPr lvl="4" algn="l">
              <a:defRPr sz="2800"/>
            </a:pPr>
          </a:p>
          <a:p>
            <a:pPr lvl="2" algn="l">
              <a:defRPr sz="2800"/>
            </a:pPr>
            <a:r>
              <a:t>pthread_mutex_unlock(&amp;mutex[index]);</a:t>
            </a:r>
          </a:p>
          <a:p>
            <a:pPr lvl="1" algn="l">
              <a:defRPr sz="2800"/>
            </a:pPr>
            <a:r>
              <a:t>}</a:t>
            </a:r>
          </a:p>
          <a:p>
            <a:pPr algn="l">
              <a:defRPr sz="28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149640" y="1409699"/>
            <a:ext cx="12705521" cy="744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800"/>
            </a:pPr>
            <a:r>
              <a:t>private void scatter(edge_stream *input, update_out_stream **output, std::function *generate_one_update()) {</a:t>
            </a:r>
          </a:p>
          <a:p>
            <a:pPr algn="l">
              <a:defRPr sz="2800"/>
            </a:pPr>
          </a:p>
          <a:p>
            <a:pPr lvl="2" algn="l">
              <a:defRPr sz="2800"/>
            </a:pPr>
            <a:r>
              <a:t>pthread_t producer[num_producer], consumer[num_consumer];</a:t>
            </a:r>
          </a:p>
          <a:p>
            <a:pPr lvl="2" algn="l">
              <a:defRPr sz="2800"/>
            </a:pPr>
          </a:p>
          <a:p>
            <a:pPr lvl="2" algn="l">
              <a:defRPr sz="2800">
                <a:solidFill>
                  <a:schemeClr val="accent1"/>
                </a:solidFill>
              </a:defRPr>
            </a:pPr>
            <a:r>
              <a:t>// foreach producer thread</a:t>
            </a:r>
          </a:p>
          <a:p>
            <a:pPr lvl="2" algn="l">
              <a:defRPr sz="2800"/>
            </a:pPr>
            <a:r>
              <a:t>for(int = 0; i &lt; num_producer; i++)</a:t>
            </a:r>
          </a:p>
          <a:p>
            <a:pPr lvl="3" algn="l">
              <a:defRPr sz="2800"/>
            </a:pPr>
            <a:r>
              <a:t>pthread_create(producer[i], producer);</a:t>
            </a:r>
          </a:p>
          <a:p>
            <a:pPr lvl="2" algn="l">
              <a:defRPr sz="2800"/>
            </a:pPr>
          </a:p>
          <a:p>
            <a:pPr lvl="2" algn="l">
              <a:defRPr sz="2800">
                <a:solidFill>
                  <a:schemeClr val="accent1"/>
                </a:solidFill>
              </a:defRPr>
            </a:pPr>
            <a:r>
              <a:t>// foreach consumer thread</a:t>
            </a:r>
          </a:p>
          <a:p>
            <a:pPr lvl="2" algn="l">
              <a:defRPr sz="2800"/>
            </a:pPr>
            <a:r>
              <a:t>for(int i = 0; i &lt; num_consumer)</a:t>
            </a:r>
          </a:p>
          <a:p>
            <a:pPr lvl="3" algn="l">
              <a:defRPr sz="2800"/>
            </a:pPr>
            <a:r>
              <a:t>pthread_create(consumer[i], consumer);</a:t>
            </a:r>
          </a:p>
          <a:p>
            <a:pPr lvl="3" algn="l">
              <a:defRPr sz="2800"/>
            </a:pPr>
          </a:p>
          <a:p>
            <a:pPr lvl="2" algn="l">
              <a:defRPr sz="2800"/>
            </a:pPr>
            <a:r>
              <a:rPr>
                <a:solidFill>
                  <a:schemeClr val="accent1"/>
                </a:solidFill>
              </a:rPr>
              <a:t>// join all threads</a:t>
            </a:r>
          </a:p>
          <a:p>
            <a:pPr lvl="2" algn="l">
              <a:defRPr sz="2800"/>
            </a:pPr>
            <a:r>
              <a:t>pthread_join();</a:t>
            </a:r>
          </a:p>
          <a:p>
            <a:pPr lvl="3" algn="l">
              <a:defRPr sz="2800"/>
            </a:pPr>
          </a:p>
          <a:p>
            <a:pPr algn="l">
              <a:defRPr sz="28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/>
        </p:nvSpPr>
        <p:spPr>
          <a:xfrm>
            <a:off x="202902" y="513208"/>
            <a:ext cx="3691186" cy="158333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6" name="Shape 216"/>
          <p:cNvSpPr/>
          <p:nvPr/>
        </p:nvSpPr>
        <p:spPr>
          <a:xfrm>
            <a:off x="1086420" y="630634"/>
            <a:ext cx="552550" cy="294978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/>
            </a:lvl1pPr>
          </a:lstStyle>
          <a:p>
            <a:pPr/>
            <a:r>
              <a:t>1</a:t>
            </a:r>
          </a:p>
        </p:txBody>
      </p:sp>
      <p:sp>
        <p:nvSpPr>
          <p:cNvPr id="217" name="Shape 217"/>
          <p:cNvSpPr/>
          <p:nvPr/>
        </p:nvSpPr>
        <p:spPr>
          <a:xfrm>
            <a:off x="1772220" y="630634"/>
            <a:ext cx="552550" cy="294978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/>
            </a:lvl1pPr>
          </a:lstStyle>
          <a:p>
            <a:pPr/>
            <a:r>
              <a:t>2</a:t>
            </a:r>
          </a:p>
        </p:txBody>
      </p:sp>
      <p:sp>
        <p:nvSpPr>
          <p:cNvPr id="218" name="Shape 218"/>
          <p:cNvSpPr/>
          <p:nvPr/>
        </p:nvSpPr>
        <p:spPr>
          <a:xfrm>
            <a:off x="3143820" y="630634"/>
            <a:ext cx="552550" cy="294978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/>
            </a:lvl1pPr>
          </a:lstStyle>
          <a:p>
            <a:pPr/>
            <a:r>
              <a:t>4</a:t>
            </a:r>
          </a:p>
        </p:txBody>
      </p:sp>
      <p:sp>
        <p:nvSpPr>
          <p:cNvPr id="219" name="Shape 219"/>
          <p:cNvSpPr/>
          <p:nvPr/>
        </p:nvSpPr>
        <p:spPr>
          <a:xfrm>
            <a:off x="2458020" y="630634"/>
            <a:ext cx="552550" cy="294978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/>
            </a:lvl1pPr>
          </a:lstStyle>
          <a:p>
            <a:pPr/>
            <a:r>
              <a:t>3</a:t>
            </a:r>
          </a:p>
        </p:txBody>
      </p:sp>
      <p:sp>
        <p:nvSpPr>
          <p:cNvPr id="220" name="Shape 220"/>
          <p:cNvSpPr/>
          <p:nvPr/>
        </p:nvSpPr>
        <p:spPr>
          <a:xfrm>
            <a:off x="3143820" y="1329134"/>
            <a:ext cx="552550" cy="294978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/>
            </a:lvl1pPr>
          </a:lstStyle>
          <a:p>
            <a:pPr/>
            <a:r>
              <a:t>8</a:t>
            </a:r>
          </a:p>
        </p:txBody>
      </p:sp>
      <p:sp>
        <p:nvSpPr>
          <p:cNvPr id="221" name="Shape 221"/>
          <p:cNvSpPr/>
          <p:nvPr/>
        </p:nvSpPr>
        <p:spPr>
          <a:xfrm>
            <a:off x="1772220" y="1329134"/>
            <a:ext cx="552550" cy="294978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/>
            </a:lvl1pPr>
          </a:lstStyle>
          <a:p>
            <a:pPr/>
            <a:r>
              <a:t>6</a:t>
            </a:r>
          </a:p>
        </p:txBody>
      </p:sp>
      <p:sp>
        <p:nvSpPr>
          <p:cNvPr id="222" name="Shape 222"/>
          <p:cNvSpPr/>
          <p:nvPr/>
        </p:nvSpPr>
        <p:spPr>
          <a:xfrm>
            <a:off x="2458020" y="1329134"/>
            <a:ext cx="552550" cy="294978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/>
            </a:lvl1pPr>
          </a:lstStyle>
          <a:p>
            <a:pPr/>
            <a:r>
              <a:t>7</a:t>
            </a:r>
          </a:p>
        </p:txBody>
      </p:sp>
      <p:sp>
        <p:nvSpPr>
          <p:cNvPr id="223" name="Shape 223"/>
          <p:cNvSpPr/>
          <p:nvPr/>
        </p:nvSpPr>
        <p:spPr>
          <a:xfrm>
            <a:off x="1086420" y="1329134"/>
            <a:ext cx="552550" cy="294978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/>
            </a:lvl1pPr>
          </a:lstStyle>
          <a:p>
            <a:pPr/>
            <a:r>
              <a:t>5</a:t>
            </a:r>
          </a:p>
        </p:txBody>
      </p:sp>
      <p:sp>
        <p:nvSpPr>
          <p:cNvPr id="224" name="Shape 224"/>
          <p:cNvSpPr/>
          <p:nvPr/>
        </p:nvSpPr>
        <p:spPr>
          <a:xfrm>
            <a:off x="4838700" y="629989"/>
            <a:ext cx="5238999" cy="385069"/>
          </a:xfrm>
          <a:prstGeom prst="rect">
            <a:avLst/>
          </a:prstGeom>
          <a:ln w="25400">
            <a:solidFill>
              <a:schemeClr val="accent6">
                <a:satOff val="24555"/>
                <a:lumOff val="22232"/>
              </a:schemeClr>
            </a:solidFill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5" name="Shape 225"/>
          <p:cNvSpPr/>
          <p:nvPr/>
        </p:nvSpPr>
        <p:spPr>
          <a:xfrm>
            <a:off x="2023121" y="-107950"/>
            <a:ext cx="76611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disk</a:t>
            </a:r>
          </a:p>
        </p:txBody>
      </p:sp>
      <p:sp>
        <p:nvSpPr>
          <p:cNvPr id="226" name="Shape 226"/>
          <p:cNvSpPr/>
          <p:nvPr/>
        </p:nvSpPr>
        <p:spPr>
          <a:xfrm>
            <a:off x="6340373" y="44450"/>
            <a:ext cx="187345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task queue</a:t>
            </a:r>
          </a:p>
        </p:txBody>
      </p:sp>
      <p:sp>
        <p:nvSpPr>
          <p:cNvPr id="227" name="Shape 227"/>
          <p:cNvSpPr/>
          <p:nvPr/>
        </p:nvSpPr>
        <p:spPr>
          <a:xfrm>
            <a:off x="4927600" y="675034"/>
            <a:ext cx="552550" cy="29497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28" name="Shape 228"/>
          <p:cNvSpPr/>
          <p:nvPr/>
        </p:nvSpPr>
        <p:spPr>
          <a:xfrm>
            <a:off x="6197600" y="675034"/>
            <a:ext cx="552550" cy="29497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29" name="Shape 229"/>
          <p:cNvSpPr/>
          <p:nvPr/>
        </p:nvSpPr>
        <p:spPr>
          <a:xfrm>
            <a:off x="5562600" y="675034"/>
            <a:ext cx="552550" cy="29497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30" name="Shape 230"/>
          <p:cNvSpPr/>
          <p:nvPr/>
        </p:nvSpPr>
        <p:spPr>
          <a:xfrm>
            <a:off x="8082979" y="675034"/>
            <a:ext cx="552550" cy="29497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31" name="Shape 231"/>
          <p:cNvSpPr/>
          <p:nvPr/>
        </p:nvSpPr>
        <p:spPr>
          <a:xfrm>
            <a:off x="6832600" y="675034"/>
            <a:ext cx="552550" cy="29497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32" name="Shape 232"/>
          <p:cNvSpPr/>
          <p:nvPr/>
        </p:nvSpPr>
        <p:spPr>
          <a:xfrm>
            <a:off x="7467600" y="675034"/>
            <a:ext cx="552550" cy="29497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33" name="Shape 233"/>
          <p:cNvSpPr/>
          <p:nvPr/>
        </p:nvSpPr>
        <p:spPr>
          <a:xfrm>
            <a:off x="8698358" y="675034"/>
            <a:ext cx="552551" cy="29497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34" name="Shape 234"/>
          <p:cNvSpPr/>
          <p:nvPr/>
        </p:nvSpPr>
        <p:spPr>
          <a:xfrm>
            <a:off x="9313738" y="675034"/>
            <a:ext cx="552550" cy="29497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35" name="Shape 235"/>
          <p:cNvSpPr/>
          <p:nvPr/>
        </p:nvSpPr>
        <p:spPr>
          <a:xfrm>
            <a:off x="393700" y="3003550"/>
            <a:ext cx="964952" cy="410468"/>
          </a:xfrm>
          <a:prstGeom prst="rightArrow">
            <a:avLst>
              <a:gd name="adj1" fmla="val 28689"/>
              <a:gd name="adj2" fmla="val 54423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6" name="Shape 236"/>
          <p:cNvSpPr/>
          <p:nvPr/>
        </p:nvSpPr>
        <p:spPr>
          <a:xfrm>
            <a:off x="393700" y="8343304"/>
            <a:ext cx="964952" cy="410469"/>
          </a:xfrm>
          <a:prstGeom prst="rightArrow">
            <a:avLst>
              <a:gd name="adj1" fmla="val 28689"/>
              <a:gd name="adj2" fmla="val 54423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7" name="Shape 237"/>
          <p:cNvSpPr/>
          <p:nvPr/>
        </p:nvSpPr>
        <p:spPr>
          <a:xfrm>
            <a:off x="393700" y="4522522"/>
            <a:ext cx="964952" cy="410469"/>
          </a:xfrm>
          <a:prstGeom prst="rightArrow">
            <a:avLst>
              <a:gd name="adj1" fmla="val 28689"/>
              <a:gd name="adj2" fmla="val 54423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8" name="Shape 238"/>
          <p:cNvSpPr/>
          <p:nvPr/>
        </p:nvSpPr>
        <p:spPr>
          <a:xfrm>
            <a:off x="393700" y="6432913"/>
            <a:ext cx="964952" cy="410469"/>
          </a:xfrm>
          <a:prstGeom prst="rightArrow">
            <a:avLst>
              <a:gd name="adj1" fmla="val 28689"/>
              <a:gd name="adj2" fmla="val 54423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9" name="Shape 239"/>
          <p:cNvSpPr/>
          <p:nvPr/>
        </p:nvSpPr>
        <p:spPr>
          <a:xfrm>
            <a:off x="363654" y="2641599"/>
            <a:ext cx="102504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thread t1</a:t>
            </a:r>
          </a:p>
        </p:txBody>
      </p:sp>
      <p:sp>
        <p:nvSpPr>
          <p:cNvPr id="240" name="Shape 240"/>
          <p:cNvSpPr/>
          <p:nvPr/>
        </p:nvSpPr>
        <p:spPr>
          <a:xfrm>
            <a:off x="363654" y="7831401"/>
            <a:ext cx="102504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thread t4</a:t>
            </a:r>
          </a:p>
        </p:txBody>
      </p:sp>
      <p:sp>
        <p:nvSpPr>
          <p:cNvPr id="241" name="Shape 241"/>
          <p:cNvSpPr/>
          <p:nvPr/>
        </p:nvSpPr>
        <p:spPr>
          <a:xfrm>
            <a:off x="363654" y="6041495"/>
            <a:ext cx="102504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thread t3</a:t>
            </a:r>
          </a:p>
        </p:txBody>
      </p:sp>
      <p:sp>
        <p:nvSpPr>
          <p:cNvPr id="242" name="Shape 242"/>
          <p:cNvSpPr/>
          <p:nvPr/>
        </p:nvSpPr>
        <p:spPr>
          <a:xfrm>
            <a:off x="363654" y="4080577"/>
            <a:ext cx="102504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thread t2</a:t>
            </a:r>
          </a:p>
        </p:txBody>
      </p:sp>
      <p:pic>
        <p:nvPicPr>
          <p:cNvPr id="243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56366" y="2882900"/>
            <a:ext cx="1346201" cy="1004160"/>
          </a:xfrm>
          <a:prstGeom prst="rect">
            <a:avLst/>
          </a:prstGeom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  <p:pic>
        <p:nvPicPr>
          <p:cNvPr id="244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56366" y="4533900"/>
            <a:ext cx="1346201" cy="1004160"/>
          </a:xfrm>
          <a:prstGeom prst="rect">
            <a:avLst/>
          </a:prstGeom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  <p:pic>
        <p:nvPicPr>
          <p:cNvPr id="245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56366" y="6184900"/>
            <a:ext cx="1346201" cy="1004160"/>
          </a:xfrm>
          <a:prstGeom prst="rect">
            <a:avLst/>
          </a:prstGeom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  <p:pic>
        <p:nvPicPr>
          <p:cNvPr id="246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56366" y="7962717"/>
            <a:ext cx="1346201" cy="1004161"/>
          </a:xfrm>
          <a:prstGeom prst="rect">
            <a:avLst/>
          </a:prstGeom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  <p:sp>
        <p:nvSpPr>
          <p:cNvPr id="247" name="Shape 247"/>
          <p:cNvSpPr/>
          <p:nvPr/>
        </p:nvSpPr>
        <p:spPr>
          <a:xfrm>
            <a:off x="2088736" y="2292870"/>
            <a:ext cx="168146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edge_stream</a:t>
            </a:r>
          </a:p>
        </p:txBody>
      </p:sp>
      <p:pic>
        <p:nvPicPr>
          <p:cNvPr id="248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70236" y="2882900"/>
            <a:ext cx="1346201" cy="1004160"/>
          </a:xfrm>
          <a:prstGeom prst="rect">
            <a:avLst/>
          </a:prstGeom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  <p:pic>
        <p:nvPicPr>
          <p:cNvPr id="249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70236" y="7962717"/>
            <a:ext cx="1346201" cy="1004161"/>
          </a:xfrm>
          <a:prstGeom prst="rect">
            <a:avLst/>
          </a:prstGeom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  <p:pic>
        <p:nvPicPr>
          <p:cNvPr id="250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70236" y="6184900"/>
            <a:ext cx="1346201" cy="1004160"/>
          </a:xfrm>
          <a:prstGeom prst="rect">
            <a:avLst/>
          </a:prstGeom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  <p:pic>
        <p:nvPicPr>
          <p:cNvPr id="251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70236" y="4533900"/>
            <a:ext cx="1346201" cy="1004160"/>
          </a:xfrm>
          <a:prstGeom prst="rect">
            <a:avLst/>
          </a:prstGeom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  <p:sp>
        <p:nvSpPr>
          <p:cNvPr id="252" name="Shape 252"/>
          <p:cNvSpPr/>
          <p:nvPr/>
        </p:nvSpPr>
        <p:spPr>
          <a:xfrm>
            <a:off x="3999244" y="2292870"/>
            <a:ext cx="228818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update_in_stream</a:t>
            </a:r>
          </a:p>
        </p:txBody>
      </p:sp>
      <p:pic>
        <p:nvPicPr>
          <p:cNvPr id="253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785099" y="2884995"/>
            <a:ext cx="1346201" cy="1008351"/>
          </a:xfrm>
          <a:prstGeom prst="rect">
            <a:avLst/>
          </a:prstGeom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  <p:pic>
        <p:nvPicPr>
          <p:cNvPr id="254" name="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785099" y="4532820"/>
            <a:ext cx="1346201" cy="1004161"/>
          </a:xfrm>
          <a:prstGeom prst="rect">
            <a:avLst/>
          </a:prstGeom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  <p:pic>
        <p:nvPicPr>
          <p:cNvPr id="255" name="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785099" y="6184900"/>
            <a:ext cx="1346201" cy="1004160"/>
          </a:xfrm>
          <a:prstGeom prst="rect">
            <a:avLst/>
          </a:prstGeom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  <p:pic>
        <p:nvPicPr>
          <p:cNvPr id="256" name="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785099" y="7850320"/>
            <a:ext cx="1346201" cy="1004161"/>
          </a:xfrm>
          <a:prstGeom prst="rect">
            <a:avLst/>
          </a:prstGeom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  <p:sp>
        <p:nvSpPr>
          <p:cNvPr id="257" name="Shape 257"/>
          <p:cNvSpPr/>
          <p:nvPr/>
        </p:nvSpPr>
        <p:spPr>
          <a:xfrm>
            <a:off x="6431891" y="2292870"/>
            <a:ext cx="245735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update_out_stream</a:t>
            </a:r>
          </a:p>
        </p:txBody>
      </p:sp>
      <p:sp>
        <p:nvSpPr>
          <p:cNvPr id="258" name="Shape 258"/>
          <p:cNvSpPr/>
          <p:nvPr/>
        </p:nvSpPr>
        <p:spPr>
          <a:xfrm>
            <a:off x="7350645" y="3294872"/>
            <a:ext cx="215108" cy="180216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9" name="Shape 259"/>
          <p:cNvSpPr/>
          <p:nvPr/>
        </p:nvSpPr>
        <p:spPr>
          <a:xfrm>
            <a:off x="7001321" y="3118676"/>
            <a:ext cx="215107" cy="18021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60" name="Shape 260"/>
          <p:cNvSpPr/>
          <p:nvPr/>
        </p:nvSpPr>
        <p:spPr>
          <a:xfrm>
            <a:off x="7001321" y="3487348"/>
            <a:ext cx="215107" cy="180216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261" name="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15639" y="1761608"/>
            <a:ext cx="1346201" cy="1004161"/>
          </a:xfrm>
          <a:prstGeom prst="rect">
            <a:avLst/>
          </a:prstGeom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  <p:pic>
        <p:nvPicPr>
          <p:cNvPr id="262" name="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15639" y="2706703"/>
            <a:ext cx="1346201" cy="1004161"/>
          </a:xfrm>
          <a:prstGeom prst="rect">
            <a:avLst/>
          </a:prstGeom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  <p:pic>
        <p:nvPicPr>
          <p:cNvPr id="263" name="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15639" y="3747297"/>
            <a:ext cx="1346201" cy="1004161"/>
          </a:xfrm>
          <a:prstGeom prst="rect">
            <a:avLst/>
          </a:prstGeom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  <p:pic>
        <p:nvPicPr>
          <p:cNvPr id="264" name="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15639" y="4711700"/>
            <a:ext cx="1346201" cy="1004160"/>
          </a:xfrm>
          <a:prstGeom prst="rect">
            <a:avLst/>
          </a:prstGeom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  <p:pic>
        <p:nvPicPr>
          <p:cNvPr id="265" name="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15639" y="5729916"/>
            <a:ext cx="1346201" cy="1004161"/>
          </a:xfrm>
          <a:prstGeom prst="rect">
            <a:avLst/>
          </a:prstGeom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  <p:pic>
        <p:nvPicPr>
          <p:cNvPr id="266" name="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15639" y="6716696"/>
            <a:ext cx="1346201" cy="1004161"/>
          </a:xfrm>
          <a:prstGeom prst="rect">
            <a:avLst/>
          </a:prstGeom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  <p:pic>
        <p:nvPicPr>
          <p:cNvPr id="267" name="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15639" y="7712533"/>
            <a:ext cx="1346201" cy="1004161"/>
          </a:xfrm>
          <a:prstGeom prst="rect">
            <a:avLst/>
          </a:prstGeom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  <p:pic>
        <p:nvPicPr>
          <p:cNvPr id="268" name="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15639" y="8753127"/>
            <a:ext cx="1346201" cy="1004161"/>
          </a:xfrm>
          <a:prstGeom prst="rect">
            <a:avLst/>
          </a:prstGeom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  <p:sp>
        <p:nvSpPr>
          <p:cNvPr id="269" name="Shape 269"/>
          <p:cNvSpPr/>
          <p:nvPr/>
        </p:nvSpPr>
        <p:spPr>
          <a:xfrm>
            <a:off x="7344720" y="3006063"/>
            <a:ext cx="215107" cy="180215"/>
          </a:xfrm>
          <a:prstGeom prst="ellipse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0" name="Shape 270"/>
          <p:cNvSpPr/>
          <p:nvPr/>
        </p:nvSpPr>
        <p:spPr>
          <a:xfrm>
            <a:off x="6817245" y="3292355"/>
            <a:ext cx="215108" cy="180215"/>
          </a:xfrm>
          <a:prstGeom prst="ellipse">
            <a:avLst/>
          </a:prstGeom>
          <a:solidFill>
            <a:srgbClr val="AAE9E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71" name="Shape 271"/>
          <p:cNvSpPr/>
          <p:nvPr/>
        </p:nvSpPr>
        <p:spPr>
          <a:xfrm>
            <a:off x="7408484" y="3516221"/>
            <a:ext cx="215107" cy="180215"/>
          </a:xfrm>
          <a:prstGeom prst="ellipse">
            <a:avLst/>
          </a:prstGeom>
          <a:solidFill>
            <a:srgbClr val="EBBDC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72" name="Shape 272"/>
          <p:cNvSpPr/>
          <p:nvPr/>
        </p:nvSpPr>
        <p:spPr>
          <a:xfrm>
            <a:off x="7636321" y="5184688"/>
            <a:ext cx="215107" cy="18021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73" name="Shape 273"/>
          <p:cNvSpPr/>
          <p:nvPr/>
        </p:nvSpPr>
        <p:spPr>
          <a:xfrm>
            <a:off x="7636321" y="4786692"/>
            <a:ext cx="215107" cy="180216"/>
          </a:xfrm>
          <a:prstGeom prst="ellipse">
            <a:avLst/>
          </a:prstGeom>
          <a:solidFill>
            <a:srgbClr val="AAE9E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74" name="Shape 274"/>
          <p:cNvSpPr/>
          <p:nvPr/>
        </p:nvSpPr>
        <p:spPr>
          <a:xfrm>
            <a:off x="7169546" y="4655393"/>
            <a:ext cx="215108" cy="180215"/>
          </a:xfrm>
          <a:prstGeom prst="ellipse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5" name="Shape 275"/>
          <p:cNvSpPr/>
          <p:nvPr/>
        </p:nvSpPr>
        <p:spPr>
          <a:xfrm>
            <a:off x="7001321" y="4945872"/>
            <a:ext cx="215107" cy="180216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76" name="Shape 276"/>
          <p:cNvSpPr/>
          <p:nvPr/>
        </p:nvSpPr>
        <p:spPr>
          <a:xfrm>
            <a:off x="7249652" y="5213780"/>
            <a:ext cx="215108" cy="180215"/>
          </a:xfrm>
          <a:prstGeom prst="ellipse">
            <a:avLst/>
          </a:prstGeom>
          <a:solidFill>
            <a:srgbClr val="EBBDC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77" name="Shape 277"/>
          <p:cNvSpPr/>
          <p:nvPr/>
        </p:nvSpPr>
        <p:spPr>
          <a:xfrm>
            <a:off x="7636321" y="6375524"/>
            <a:ext cx="215107" cy="180215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78" name="Shape 278"/>
          <p:cNvSpPr/>
          <p:nvPr/>
        </p:nvSpPr>
        <p:spPr>
          <a:xfrm>
            <a:off x="7636321" y="6773068"/>
            <a:ext cx="215107" cy="180216"/>
          </a:xfrm>
          <a:prstGeom prst="ellipse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9" name="Shape 279"/>
          <p:cNvSpPr/>
          <p:nvPr/>
        </p:nvSpPr>
        <p:spPr>
          <a:xfrm>
            <a:off x="7350645" y="6890440"/>
            <a:ext cx="215108" cy="180215"/>
          </a:xfrm>
          <a:prstGeom prst="ellipse">
            <a:avLst/>
          </a:prstGeom>
          <a:solidFill>
            <a:srgbClr val="AAE9E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0" name="Shape 280"/>
          <p:cNvSpPr/>
          <p:nvPr/>
        </p:nvSpPr>
        <p:spPr>
          <a:xfrm>
            <a:off x="7001321" y="6896447"/>
            <a:ext cx="215107" cy="180215"/>
          </a:xfrm>
          <a:prstGeom prst="ellipse">
            <a:avLst/>
          </a:prstGeom>
          <a:solidFill>
            <a:schemeClr val="accent1">
              <a:hueOff val="273562"/>
              <a:satOff val="2937"/>
              <a:lumOff val="-2223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1" name="Shape 281"/>
          <p:cNvSpPr/>
          <p:nvPr/>
        </p:nvSpPr>
        <p:spPr>
          <a:xfrm>
            <a:off x="7350645" y="6375524"/>
            <a:ext cx="215108" cy="180215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2" name="Shape 282"/>
          <p:cNvSpPr/>
          <p:nvPr/>
        </p:nvSpPr>
        <p:spPr>
          <a:xfrm>
            <a:off x="7083945" y="6408613"/>
            <a:ext cx="215108" cy="180215"/>
          </a:xfrm>
          <a:prstGeom prst="ellipse">
            <a:avLst/>
          </a:prstGeom>
          <a:solidFill>
            <a:srgbClr val="EBBDC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3" name="Shape 283"/>
          <p:cNvSpPr/>
          <p:nvPr/>
        </p:nvSpPr>
        <p:spPr>
          <a:xfrm>
            <a:off x="7350645" y="6607611"/>
            <a:ext cx="215108" cy="18021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4" name="Shape 284"/>
          <p:cNvSpPr/>
          <p:nvPr/>
        </p:nvSpPr>
        <p:spPr>
          <a:xfrm>
            <a:off x="7636321" y="8548538"/>
            <a:ext cx="215107" cy="180215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5" name="Shape 285"/>
          <p:cNvSpPr/>
          <p:nvPr/>
        </p:nvSpPr>
        <p:spPr>
          <a:xfrm>
            <a:off x="7636321" y="7962717"/>
            <a:ext cx="215107" cy="180216"/>
          </a:xfrm>
          <a:prstGeom prst="ellipse">
            <a:avLst/>
          </a:prstGeom>
          <a:solidFill>
            <a:srgbClr val="EBBDC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6" name="Shape 286"/>
          <p:cNvSpPr/>
          <p:nvPr/>
        </p:nvSpPr>
        <p:spPr>
          <a:xfrm>
            <a:off x="6817245" y="8458431"/>
            <a:ext cx="215108" cy="180216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7" name="Shape 287"/>
          <p:cNvSpPr/>
          <p:nvPr/>
        </p:nvSpPr>
        <p:spPr>
          <a:xfrm>
            <a:off x="6817245" y="7990937"/>
            <a:ext cx="215108" cy="180216"/>
          </a:xfrm>
          <a:prstGeom prst="ellipse">
            <a:avLst/>
          </a:prstGeom>
          <a:solidFill>
            <a:schemeClr val="accent1">
              <a:hueOff val="273562"/>
              <a:satOff val="2937"/>
              <a:lumOff val="-2223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8" name="Shape 288"/>
          <p:cNvSpPr/>
          <p:nvPr/>
        </p:nvSpPr>
        <p:spPr>
          <a:xfrm>
            <a:off x="7226783" y="8095654"/>
            <a:ext cx="215107" cy="180216"/>
          </a:xfrm>
          <a:prstGeom prst="ellipse">
            <a:avLst/>
          </a:prstGeom>
          <a:solidFill>
            <a:srgbClr val="AAE9E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9" name="Shape 289"/>
          <p:cNvSpPr/>
          <p:nvPr/>
        </p:nvSpPr>
        <p:spPr>
          <a:xfrm>
            <a:off x="7169546" y="8464798"/>
            <a:ext cx="215108" cy="18021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0" name="Shape 290"/>
          <p:cNvSpPr/>
          <p:nvPr/>
        </p:nvSpPr>
        <p:spPr>
          <a:xfrm>
            <a:off x="7553014" y="8185761"/>
            <a:ext cx="215107" cy="180215"/>
          </a:xfrm>
          <a:prstGeom prst="ellipse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1" name="Shape 291"/>
          <p:cNvSpPr/>
          <p:nvPr/>
        </p:nvSpPr>
        <p:spPr>
          <a:xfrm>
            <a:off x="5834365" y="3179746"/>
            <a:ext cx="964953" cy="410468"/>
          </a:xfrm>
          <a:prstGeom prst="rightArrow">
            <a:avLst>
              <a:gd name="adj1" fmla="val 28689"/>
              <a:gd name="adj2" fmla="val 54423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2" name="Shape 292"/>
          <p:cNvSpPr/>
          <p:nvPr/>
        </p:nvSpPr>
        <p:spPr>
          <a:xfrm>
            <a:off x="5834364" y="4799207"/>
            <a:ext cx="964953" cy="410469"/>
          </a:xfrm>
          <a:prstGeom prst="rightArrow">
            <a:avLst>
              <a:gd name="adj1" fmla="val 28689"/>
              <a:gd name="adj2" fmla="val 54423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3" name="Shape 293"/>
          <p:cNvSpPr/>
          <p:nvPr/>
        </p:nvSpPr>
        <p:spPr>
          <a:xfrm>
            <a:off x="5834364" y="6545907"/>
            <a:ext cx="964953" cy="410469"/>
          </a:xfrm>
          <a:prstGeom prst="rightArrow">
            <a:avLst>
              <a:gd name="adj1" fmla="val 28689"/>
              <a:gd name="adj2" fmla="val 54423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4" name="Shape 294"/>
          <p:cNvSpPr/>
          <p:nvPr/>
        </p:nvSpPr>
        <p:spPr>
          <a:xfrm>
            <a:off x="5834365" y="8185761"/>
            <a:ext cx="964953" cy="410469"/>
          </a:xfrm>
          <a:prstGeom prst="rightArrow">
            <a:avLst>
              <a:gd name="adj1" fmla="val 28689"/>
              <a:gd name="adj2" fmla="val 54423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5" name="Shape 295"/>
          <p:cNvSpPr/>
          <p:nvPr/>
        </p:nvSpPr>
        <p:spPr>
          <a:xfrm>
            <a:off x="6056484" y="2800098"/>
            <a:ext cx="52071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gen</a:t>
            </a:r>
          </a:p>
        </p:txBody>
      </p:sp>
      <p:sp>
        <p:nvSpPr>
          <p:cNvPr id="296" name="Shape 296"/>
          <p:cNvSpPr/>
          <p:nvPr/>
        </p:nvSpPr>
        <p:spPr>
          <a:xfrm>
            <a:off x="6042217" y="4532833"/>
            <a:ext cx="52071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gen</a:t>
            </a:r>
          </a:p>
        </p:txBody>
      </p:sp>
      <p:sp>
        <p:nvSpPr>
          <p:cNvPr id="297" name="Shape 297"/>
          <p:cNvSpPr/>
          <p:nvPr/>
        </p:nvSpPr>
        <p:spPr>
          <a:xfrm>
            <a:off x="6042217" y="6179071"/>
            <a:ext cx="52071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gen</a:t>
            </a:r>
          </a:p>
        </p:txBody>
      </p:sp>
      <p:sp>
        <p:nvSpPr>
          <p:cNvPr id="298" name="Shape 298"/>
          <p:cNvSpPr/>
          <p:nvPr/>
        </p:nvSpPr>
        <p:spPr>
          <a:xfrm>
            <a:off x="6042217" y="7831401"/>
            <a:ext cx="52071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gen</a:t>
            </a:r>
          </a:p>
        </p:txBody>
      </p:sp>
      <p:sp>
        <p:nvSpPr>
          <p:cNvPr id="299" name="Shape 299"/>
          <p:cNvSpPr/>
          <p:nvPr/>
        </p:nvSpPr>
        <p:spPr>
          <a:xfrm>
            <a:off x="5807199" y="3483554"/>
            <a:ext cx="990749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updates</a:t>
            </a:r>
          </a:p>
        </p:txBody>
      </p:sp>
      <p:sp>
        <p:nvSpPr>
          <p:cNvPr id="300" name="Shape 300"/>
          <p:cNvSpPr/>
          <p:nvPr/>
        </p:nvSpPr>
        <p:spPr>
          <a:xfrm>
            <a:off x="5807199" y="5155981"/>
            <a:ext cx="990749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updates</a:t>
            </a:r>
          </a:p>
        </p:txBody>
      </p:sp>
      <p:sp>
        <p:nvSpPr>
          <p:cNvPr id="301" name="Shape 301"/>
          <p:cNvSpPr/>
          <p:nvPr/>
        </p:nvSpPr>
        <p:spPr>
          <a:xfrm>
            <a:off x="5801134" y="6828408"/>
            <a:ext cx="99075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updates</a:t>
            </a:r>
          </a:p>
        </p:txBody>
      </p:sp>
      <p:sp>
        <p:nvSpPr>
          <p:cNvPr id="302" name="Shape 302"/>
          <p:cNvSpPr/>
          <p:nvPr/>
        </p:nvSpPr>
        <p:spPr>
          <a:xfrm>
            <a:off x="5821466" y="8588449"/>
            <a:ext cx="99075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updates</a:t>
            </a:r>
          </a:p>
        </p:txBody>
      </p:sp>
      <p:sp>
        <p:nvSpPr>
          <p:cNvPr id="303" name="Shape 303"/>
          <p:cNvSpPr/>
          <p:nvPr/>
        </p:nvSpPr>
        <p:spPr>
          <a:xfrm>
            <a:off x="8190993" y="3120768"/>
            <a:ext cx="964953" cy="410469"/>
          </a:xfrm>
          <a:prstGeom prst="rightArrow">
            <a:avLst>
              <a:gd name="adj1" fmla="val 28689"/>
              <a:gd name="adj2" fmla="val 54423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4" name="Shape 304"/>
          <p:cNvSpPr/>
          <p:nvPr/>
        </p:nvSpPr>
        <p:spPr>
          <a:xfrm>
            <a:off x="8190993" y="4714221"/>
            <a:ext cx="964953" cy="410469"/>
          </a:xfrm>
          <a:prstGeom prst="rightArrow">
            <a:avLst>
              <a:gd name="adj1" fmla="val 28689"/>
              <a:gd name="adj2" fmla="val 54423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5" name="Shape 305"/>
          <p:cNvSpPr/>
          <p:nvPr/>
        </p:nvSpPr>
        <p:spPr>
          <a:xfrm>
            <a:off x="8271321" y="6432913"/>
            <a:ext cx="964953" cy="410469"/>
          </a:xfrm>
          <a:prstGeom prst="rightArrow">
            <a:avLst>
              <a:gd name="adj1" fmla="val 28689"/>
              <a:gd name="adj2" fmla="val 54423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6" name="Shape 306"/>
          <p:cNvSpPr/>
          <p:nvPr/>
        </p:nvSpPr>
        <p:spPr>
          <a:xfrm>
            <a:off x="8190993" y="8070634"/>
            <a:ext cx="964953" cy="410469"/>
          </a:xfrm>
          <a:prstGeom prst="rightArrow">
            <a:avLst>
              <a:gd name="adj1" fmla="val 28689"/>
              <a:gd name="adj2" fmla="val 54423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7" name="Shape 307"/>
          <p:cNvSpPr/>
          <p:nvPr/>
        </p:nvSpPr>
        <p:spPr>
          <a:xfrm>
            <a:off x="8157314" y="2791085"/>
            <a:ext cx="86361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shuffle</a:t>
            </a:r>
          </a:p>
        </p:txBody>
      </p:sp>
      <p:sp>
        <p:nvSpPr>
          <p:cNvPr id="308" name="Shape 308"/>
          <p:cNvSpPr/>
          <p:nvPr/>
        </p:nvSpPr>
        <p:spPr>
          <a:xfrm>
            <a:off x="8241662" y="4387386"/>
            <a:ext cx="86361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shuffle</a:t>
            </a:r>
          </a:p>
        </p:txBody>
      </p:sp>
      <p:sp>
        <p:nvSpPr>
          <p:cNvPr id="309" name="Shape 309"/>
          <p:cNvSpPr/>
          <p:nvPr/>
        </p:nvSpPr>
        <p:spPr>
          <a:xfrm>
            <a:off x="8271321" y="6041495"/>
            <a:ext cx="86361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shuffle</a:t>
            </a:r>
          </a:p>
        </p:txBody>
      </p:sp>
      <p:sp>
        <p:nvSpPr>
          <p:cNvPr id="310" name="Shape 310"/>
          <p:cNvSpPr/>
          <p:nvPr/>
        </p:nvSpPr>
        <p:spPr>
          <a:xfrm>
            <a:off x="8241662" y="7712533"/>
            <a:ext cx="86361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shuffle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64153 0.244654" origin="layout" pathEditMode="relative">
                                      <p:cBhvr>
                                        <p:cTn id="6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12787 0.402724" origin="layout" pathEditMode="relative">
                                      <p:cBhvr>
                                        <p:cTn id="9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62602 0.596775" origin="layout" pathEditMode="relative">
                                      <p:cBhvr>
                                        <p:cTn id="12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path" nodeType="with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415011 0.791653" origin="layout" pathEditMode="relative">
                                      <p:cBhvr>
                                        <p:cTn id="15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path" nodeType="click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18126 0.261549" origin="layout" pathEditMode="relative">
                                      <p:cBhvr>
                                        <p:cTn id="19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path" nodeType="with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70427 0.428474" origin="layout" pathEditMode="relative">
                                      <p:cBhvr>
                                        <p:cTn id="22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path" nodeType="with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16177 0.598368" origin="layout" pathEditMode="relative">
                                      <p:cBhvr>
                                        <p:cTn id="25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path" nodeType="with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38175 0.791890" origin="layout" pathEditMode="relative">
                                      <p:cBhvr>
                                        <p:cTn id="28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Class="entr" nodeType="after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7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Class="entr" nodeType="afterEffect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1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Class="entr" nodeType="after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5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Class="entr" nodeType="afterEffec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9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Class="entr" nodeType="afterEffect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3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Class="entr" nodeType="afterEffect" presetSubtype="8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7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Class="entr" nodeType="afterEffect" presetSubtype="8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1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0"/>
                            </p:stCondLst>
                            <p:childTnLst>
                              <p:par>
                                <p:cTn id="63" presetClass="entr" nodeType="afterEffect" presetSubtype="8" presetID="2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5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Class="entr" nodeType="afterEffect" presetSubtype="8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9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0"/>
                            </p:stCondLst>
                            <p:childTnLst>
                              <p:par>
                                <p:cTn id="71" presetClass="entr" nodeType="afterEffect" presetSubtype="8" presetID="2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3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000"/>
                            </p:stCondLst>
                            <p:childTnLst>
                              <p:par>
                                <p:cTn id="75" presetClass="entr" nodeType="afterEffect" presetSubtype="8" presetID="2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7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after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Class="entr" nodeType="after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after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Class="entr" nodeType="after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after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entr" nodeType="after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after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Class="entr" nodeType="after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Class="entr" nodeType="after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Class="entr" nodeType="after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after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Class="entr" nodeType="after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ntr" nodeType="after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Class="entr" nodeType="after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ntr" nodeType="after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Class="entr" nodeType="afterEffect" presetSubtype="0" presetID="1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entr" nodeType="after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Class="entr" nodeType="afterEffect" presetSubtype="0" presetID="1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ntr" nodeType="afterEffect" presetSubtype="0" presetID="1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Class="entr" nodeType="afterEffect" presetSubtype="0" presetID="1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Class="entr" nodeType="afterEffect" presetSubtype="0" presetID="1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Class="entr" nodeType="afterEffect" presetSubtype="0" presetID="1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Class="entr" nodeType="afterEffect" presetSubtype="0" presetID="1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Class="entr" nodeType="afterEffect" presetSubtype="0" presetID="1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Class="path" nodeType="clickEffect" presetSubtype="0" presetID="-1" grpId="4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02988 -0.134800" origin="layout" pathEditMode="relative">
                                      <p:cBhvr>
                                        <p:cTn id="157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Class="path" nodeType="withEffect" presetSubtype="0" presetID="-1" grpId="4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91116 -0.292508" origin="layout" pathEditMode="relative">
                                      <p:cBhvr>
                                        <p:cTn id="160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Class="path" nodeType="withEffect" presetSubtype="0" presetID="-1" grpId="4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66234 -0.455722" origin="layout" pathEditMode="relative">
                                      <p:cBhvr>
                                        <p:cTn id="163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Class="path" nodeType="withEffect" presetSubtype="0" presetID="-1" grpId="4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16899 -0.587124" origin="layout" pathEditMode="relative">
                                      <p:cBhvr>
                                        <p:cTn id="166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Class="path" nodeType="withEffect" presetSubtype="0" presetID="-1" grpId="5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59795 -0.008375" origin="layout" pathEditMode="relative">
                                      <p:cBhvr>
                                        <p:cTn id="169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Class="path" nodeType="withEffect" presetSubtype="0" presetID="-1" grpId="5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21313 -0.180562" origin="layout" pathEditMode="relative">
                                      <p:cBhvr>
                                        <p:cTn id="172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Class="path" nodeType="withEffect" presetSubtype="0" presetID="-1" grpId="5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52161 -0.362169" origin="layout" pathEditMode="relative">
                                      <p:cBhvr>
                                        <p:cTn id="17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Class="path" nodeType="withEffect" presetSubtype="0" presetID="-1" grpId="5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94173 -0.504062" origin="layout" pathEditMode="relative">
                                      <p:cBhvr>
                                        <p:cTn id="178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Class="path" nodeType="withEffect" presetSubtype="0" presetID="-1" grpId="5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86885 0.084581" origin="layout" pathEditMode="relative">
                                      <p:cBhvr>
                                        <p:cTn id="181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Class="path" nodeType="withEffect" presetSubtype="0" presetID="-1" grpId="5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79245 -0.121148" origin="layout" pathEditMode="relative">
                                      <p:cBhvr>
                                        <p:cTn id="184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Class="path" nodeType="withEffect" presetSubtype="0" presetID="-1" grpId="5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63523 -0.230699" origin="layout" pathEditMode="relative">
                                      <p:cBhvr>
                                        <p:cTn id="187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Class="path" nodeType="withEffect" presetSubtype="0" presetID="-1" grpId="5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29055 -0.428128" origin="layout" pathEditMode="relative">
                                      <p:cBhvr>
                                        <p:cTn id="190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Class="path" nodeType="withEffect" presetSubtype="0" presetID="-1" grpId="5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69912 0.183580" origin="layout" pathEditMode="relative">
                                      <p:cBhvr>
                                        <p:cTn id="193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Class="path" nodeType="withEffect" presetSubtype="0" presetID="-1" grpId="5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31608 0.006558" origin="layout" pathEditMode="relative">
                                      <p:cBhvr>
                                        <p:cTn id="196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Class="path" nodeType="withEffect" presetSubtype="0" presetID="-1" grpId="6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72033 -0.112305" origin="layout" pathEditMode="relative">
                                      <p:cBhvr>
                                        <p:cTn id="199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Class="path" nodeType="withEffect" presetSubtype="0" presetID="-1" grpId="6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89621 -0.068014" origin="layout" pathEditMode="relative">
                                      <p:cBhvr>
                                        <p:cTn id="202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Class="path" nodeType="withEffect" presetSubtype="0" presetID="-1" grpId="6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40265 -0.181478" origin="layout" pathEditMode="relative">
                                      <p:cBhvr>
                                        <p:cTn id="205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Class="path" nodeType="withEffect" presetSubtype="0" presetID="-1" grpId="6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11019 0.362847" origin="layout" pathEditMode="relative">
                                      <p:cBhvr>
                                        <p:cTn id="208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Class="path" nodeType="withEffect" presetSubtype="0" presetID="-1" grpId="6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38428 0.088508" origin="layout" pathEditMode="relative">
                                      <p:cBhvr>
                                        <p:cTn id="211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Class="path" nodeType="withEffect" presetSubtype="0" presetID="-1" grpId="6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51851 -0.140455" origin="layout" pathEditMode="relative">
                                      <p:cBhvr>
                                        <p:cTn id="214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Class="path" nodeType="withEffect" presetSubtype="0" presetID="-1" grpId="6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65787 0.446682" origin="layout" pathEditMode="relative">
                                      <p:cBhvr>
                                        <p:cTn id="217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Class="path" nodeType="withEffect" presetSubtype="0" presetID="-1" grpId="6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20464 0.274794" origin="layout" pathEditMode="relative">
                                      <p:cBhvr>
                                        <p:cTn id="220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Class="path" nodeType="withEffect" presetSubtype="0" presetID="-1" grpId="6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86661 0.193542" origin="layout" pathEditMode="relative">
                                      <p:cBhvr>
                                        <p:cTn id="223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Class="path" nodeType="withEffect" presetSubtype="0" presetID="-1" grpId="6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88741 0.037998" origin="layout" pathEditMode="relative">
                                      <p:cBhvr>
                                        <p:cTn id="226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Class="path" nodeType="withEffect" presetSubtype="0" presetID="-1" grpId="7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60482 0.057149" origin="layout" pathEditMode="relative">
                                      <p:cBhvr>
                                        <p:cTn id="229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000"/>
                            </p:stCondLst>
                            <p:childTnLst>
                              <p:par>
                                <p:cTn id="231" presetClass="entr" nodeType="afterEffect" presetSubtype="8" presetID="22" grpId="7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2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33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2000"/>
                            </p:stCondLst>
                            <p:childTnLst>
                              <p:par>
                                <p:cTn id="235" presetClass="entr" nodeType="afterEffect" presetSubtype="8" presetID="22" grpId="7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6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37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3000"/>
                            </p:stCondLst>
                            <p:childTnLst>
                              <p:par>
                                <p:cTn id="239" presetClass="entr" nodeType="afterEffect" presetSubtype="8" presetID="22" grpId="7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41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4000"/>
                            </p:stCondLst>
                            <p:childTnLst>
                              <p:par>
                                <p:cTn id="243" presetClass="entr" nodeType="afterEffect" presetSubtype="8" presetID="22" grpId="7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4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45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0"/>
                            </p:stCondLst>
                            <p:childTnLst>
                              <p:par>
                                <p:cTn id="247" presetClass="entr" nodeType="afterEffect" presetSubtype="8" presetID="22" grpId="7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8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49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6000"/>
                            </p:stCondLst>
                            <p:childTnLst>
                              <p:par>
                                <p:cTn id="251" presetClass="entr" nodeType="afterEffect" presetSubtype="8" presetID="22" grpId="7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2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3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5" presetClass="entr" nodeType="afterEffect" presetSubtype="8" presetID="22" grpId="7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6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7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8000"/>
                            </p:stCondLst>
                            <p:childTnLst>
                              <p:par>
                                <p:cTn id="259" presetClass="entr" nodeType="afterEffect" presetSubtype="8" presetID="22" grpId="7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61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9" grpId="23"/>
      <p:bldP build="whole" bldLvl="1" animBg="1" rev="0" advAuto="0" spid="301" grpId="12"/>
      <p:bldP build="whole" bldLvl="1" animBg="1" rev="0" advAuto="0" spid="289" grpId="44"/>
      <p:bldP build="whole" bldLvl="1" animBg="1" rev="0" advAuto="0" spid="291" grpId="17"/>
      <p:bldP build="whole" bldLvl="1" animBg="1" rev="0" advAuto="0" spid="281" grpId="32"/>
      <p:bldP build="whole" bldLvl="1" animBg="1" rev="0" advAuto="0" spid="279" grpId="37"/>
      <p:bldP build="whole" bldLvl="1" animBg="1" rev="0" advAuto="0" spid="271" grpId="26"/>
      <p:bldP build="whole" bldLvl="1" animBg="1" rev="0" advAuto="0" spid="272" grpId="30"/>
      <p:bldP build="whole" bldLvl="1" animBg="1" rev="0" advAuto="0" spid="303" grpId="71"/>
      <p:bldP build="whole" bldLvl="1" animBg="1" rev="0" advAuto="0" spid="297" grpId="11"/>
      <p:bldP build="whole" bldLvl="1" animBg="1" rev="0" advAuto="0" spid="296" grpId="9"/>
      <p:bldP build="whole" bldLvl="1" animBg="1" rev="0" advAuto="0" spid="299" grpId="13"/>
      <p:bldP build="whole" bldLvl="1" animBg="1" rev="0" advAuto="0" spid="287" grpId="40"/>
      <p:bldP build="whole" bldLvl="1" animBg="1" rev="0" advAuto="0" spid="274" grpId="27"/>
      <p:bldP build="whole" bldLvl="1" animBg="1" rev="0" advAuto="0" spid="260" grpId="25"/>
      <p:bldP build="whole" bldLvl="1" animBg="1" rev="0" advAuto="0" spid="277" grpId="33"/>
      <p:bldP build="whole" bldLvl="1" animBg="1" rev="0" advAuto="0" spid="293" grpId="19"/>
      <p:bldP build="whole" bldLvl="1" animBg="1" rev="0" advAuto="0" spid="300" grpId="10"/>
      <p:bldP build="whole" bldLvl="1" animBg="1" rev="0" advAuto="0" spid="280" grpId="38"/>
      <p:bldP build="whole" bldLvl="1" animBg="1" rev="0" advAuto="0" spid="305" grpId="73"/>
      <p:bldP build="whole" bldLvl="1" animBg="1" rev="0" advAuto="0" spid="290" grpId="42"/>
      <p:bldP build="whole" bldLvl="1" animBg="1" rev="0" advAuto="0" spid="307" grpId="75"/>
      <p:bldP build="whole" bldLvl="1" animBg="1" rev="0" advAuto="0" spid="309" grpId="77"/>
      <p:bldP build="whole" bldLvl="1" animBg="1" rev="0" advAuto="0" spid="310" grpId="78"/>
      <p:bldP build="whole" bldLvl="1" animBg="1" rev="0" advAuto="0" spid="285" grpId="39"/>
      <p:bldP build="whole" bldLvl="1" animBg="1" rev="0" advAuto="0" spid="283" grpId="35"/>
      <p:bldP build="whole" bldLvl="1" animBg="1" rev="0" advAuto="0" spid="282" grpId="34"/>
      <p:bldP build="whole" bldLvl="1" animBg="1" rev="0" advAuto="0" spid="304" grpId="72"/>
      <p:bldP build="whole" bldLvl="1" animBg="1" rev="0" advAuto="0" spid="269" grpId="22"/>
      <p:bldP build="whole" bldLvl="1" animBg="1" rev="0" advAuto="0" spid="308" grpId="76"/>
      <p:bldP build="whole" bldLvl="1" animBg="1" rev="0" advAuto="0" spid="278" grpId="36"/>
      <p:bldP build="whole" bldLvl="1" animBg="1" rev="0" advAuto="0" spid="286" grpId="43"/>
      <p:bldP build="whole" bldLvl="1" animBg="1" rev="0" advAuto="0" spid="302" grpId="15"/>
      <p:bldP build="whole" bldLvl="1" animBg="1" rev="0" advAuto="0" spid="295" grpId="16"/>
      <p:bldP build="whole" bldLvl="1" animBg="1" rev="0" advAuto="0" spid="306" grpId="74"/>
      <p:bldP build="whole" bldLvl="1" animBg="1" rev="0" advAuto="0" spid="298" grpId="14"/>
      <p:bldP build="whole" bldLvl="1" animBg="1" rev="0" advAuto="0" spid="276" grpId="31"/>
      <p:bldP build="whole" bldLvl="1" animBg="1" rev="0" advAuto="0" spid="273" grpId="28"/>
      <p:bldP build="whole" bldLvl="1" animBg="1" rev="0" advAuto="0" spid="258" grpId="21"/>
      <p:bldP build="whole" bldLvl="1" animBg="1" rev="0" advAuto="0" spid="284" grpId="45"/>
      <p:bldP build="whole" bldLvl="1" animBg="1" rev="0" advAuto="0" spid="275" grpId="29"/>
      <p:bldP build="whole" bldLvl="1" animBg="1" rev="0" advAuto="0" spid="270" grpId="24"/>
      <p:bldP build="whole" bldLvl="1" animBg="1" rev="0" advAuto="0" spid="288" grpId="41"/>
      <p:bldP build="whole" bldLvl="1" animBg="1" rev="0" advAuto="0" spid="292" grpId="18"/>
      <p:bldP build="whole" bldLvl="1" animBg="1" rev="0" advAuto="0" spid="294" grpId="2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defRPr sz="4640"/>
            </a:lvl1pPr>
          </a:lstStyle>
          <a:p>
            <a:pPr/>
            <a:r>
              <a:t>abstract class Program&lt;VertexDataType, EdgeDataType&gt;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virtual update_info(struct * update);</a:t>
            </a:r>
          </a:p>
          <a:p>
            <a:pPr/>
            <a:r>
              <a:t>virtual apply_one_update();</a:t>
            </a:r>
          </a:p>
          <a:p>
            <a:pPr/>
            <a:r>
              <a:t>virtual generate_one_update();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pPr/>
            <a:r>
              <a:t>class PageRank : public Program</a:t>
            </a:r>
          </a:p>
        </p:txBody>
      </p:sp>
      <p:sp>
        <p:nvSpPr>
          <p:cNvPr id="126" name="Shape 126"/>
          <p:cNvSpPr/>
          <p:nvPr/>
        </p:nvSpPr>
        <p:spPr>
          <a:xfrm>
            <a:off x="854895" y="2425700"/>
            <a:ext cx="11295010" cy="665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update_info(struct * update) {……}</a:t>
            </a:r>
          </a:p>
          <a:p>
            <a:pPr algn="l"/>
            <a:r>
              <a:t>generate_one_update() {……}</a:t>
            </a:r>
          </a:p>
          <a:p>
            <a:pPr algn="l"/>
            <a:r>
              <a:t>apply_one_update() {……}</a:t>
            </a:r>
          </a:p>
          <a:p>
            <a:pPr algn="l"/>
          </a:p>
          <a:p>
            <a:pPr algn="l"/>
            <a:r>
              <a:t>int main() {</a:t>
            </a:r>
          </a:p>
          <a:p>
            <a:pPr lvl="2" algn="l"/>
            <a:r>
              <a:t>PageRank pr();</a:t>
            </a:r>
          </a:p>
          <a:p>
            <a:pPr lvl="2" algn="l"/>
            <a:r>
              <a:t>engine&lt;float, float&gt; e();</a:t>
            </a:r>
          </a:p>
          <a:p>
            <a:pPr lvl="2" algn="l"/>
            <a:r>
              <a:t>while(!terminate()) {</a:t>
            </a:r>
          </a:p>
          <a:p>
            <a:pPr lvl="4" algn="l"/>
            <a:r>
              <a:t>engine.scatter(pr.generate_one_update());</a:t>
            </a:r>
          </a:p>
          <a:p>
            <a:pPr lvl="4" algn="l"/>
            <a:r>
              <a:t>engine.gather(pr.apply_one_update());</a:t>
            </a:r>
          </a:p>
          <a:p>
            <a:pPr lvl="2" algn="l"/>
            <a:r>
              <a:t>}</a:t>
            </a:r>
          </a:p>
          <a:p>
            <a:pPr algn="l"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 engine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85572">
              <a:spcBef>
                <a:spcPts val="2700"/>
              </a:spcBef>
              <a:buSzTx/>
              <a:buNone/>
              <a:defRPr i="1" sz="2376">
                <a:solidFill>
                  <a:schemeClr val="accent1"/>
                </a:solidFill>
              </a:defRPr>
            </a:pPr>
            <a:r>
              <a:t>=================== ==public interface====================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t>public scatter(std::function *generate_one_update());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t>public gather(std::function *apply_one_update());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t>public join(std::function *generate_one_update());</a:t>
            </a:r>
          </a:p>
          <a:p>
            <a:pPr marL="0" indent="0" defTabSz="385572">
              <a:spcBef>
                <a:spcPts val="2700"/>
              </a:spcBef>
              <a:buSzTx/>
              <a:buNone/>
              <a:defRPr i="1" sz="2376">
                <a:solidFill>
                  <a:schemeClr val="accent1"/>
                </a:solidFill>
              </a:defRPr>
            </a:pPr>
            <a:r>
              <a:t>===================underlying implementation===============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t>private scatter(edge_stream *input, update_out_stream **output, std::function *generate_one_update());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t>private gather(update_in_stream *input, std::function *apply_one_update());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t>private join(update_in_stream *input1, edge_stream *input2, update_out_stream **output, std::function *generate_one_update());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 io_manager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read_from_file(int fd, char * buffer, size_t count, off_t offset);</a:t>
            </a:r>
          </a:p>
          <a:p>
            <a:pPr/>
            <a:r>
              <a:t>write_to_file(char * buffer, int fd, size_t count, off_t offset);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 buffer_manager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char * get_edge_buffer();</a:t>
            </a:r>
          </a:p>
          <a:p>
            <a:pPr/>
            <a:r>
              <a:t>char * get_update_in_buffer();</a:t>
            </a:r>
          </a:p>
          <a:p>
            <a:pPr/>
            <a:r>
              <a:t>char ** get_update_out_buffer();</a:t>
            </a:r>
          </a:p>
          <a:p>
            <a:pPr/>
            <a:r>
              <a:t>clear(char * buffer);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149640" y="1784350"/>
            <a:ext cx="12705521" cy="669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800"/>
            </a:pPr>
            <a:r>
              <a:t>public void scatter(std::function *generate_one_update()) {</a:t>
            </a:r>
          </a:p>
          <a:p>
            <a:pPr lvl="2" algn="l">
              <a:defRPr i="1" sz="2800">
                <a:solidFill>
                  <a:schemeClr val="accent1"/>
                </a:solidFill>
              </a:defRPr>
            </a:pPr>
            <a:r>
              <a:t>// for each edge partitions</a:t>
            </a:r>
          </a:p>
          <a:p>
            <a:pPr lvl="2" algn="l">
              <a:defRPr sz="2800"/>
            </a:pPr>
            <a:r>
              <a:t>for(int i = 0; i &lt; num_partitions; i++) {</a:t>
            </a:r>
          </a:p>
          <a:p>
            <a:pPr lvl="4" algn="l">
              <a:defRPr sz="2800"/>
            </a:pPr>
            <a:r>
              <a:t>char * edge_buffer = buffer_manager.get_edge_buffer();</a:t>
            </a:r>
          </a:p>
          <a:p>
            <a:pPr lvl="4" algn="l">
              <a:defRPr sz="2800"/>
            </a:pPr>
          </a:p>
          <a:p>
            <a:pPr lvl="4" algn="l">
              <a:defRPr i="1" sz="2800">
                <a:solidFill>
                  <a:schemeClr val="accent1"/>
                </a:solidFill>
              </a:defRPr>
            </a:pPr>
            <a:r>
              <a:t>// parallel loading</a:t>
            </a:r>
          </a:p>
          <a:p>
            <a:pPr lvl="4" algn="l">
              <a:defRPr sz="2800"/>
            </a:pPr>
            <a:r>
              <a:t>io_manager.read_from_file(edge_file(i), edge_buffer, length, offset);</a:t>
            </a:r>
          </a:p>
          <a:p>
            <a:pPr lvl="4" algn="l">
              <a:defRPr sz="2800"/>
            </a:pPr>
          </a:p>
          <a:p>
            <a:pPr lvl="4" algn="l">
              <a:defRPr sz="2800"/>
            </a:pPr>
            <a:r>
              <a:t>char ** update_out_buffer = buffer_manager.get_update_out_buffer();</a:t>
            </a:r>
          </a:p>
          <a:p>
            <a:pPr lvl="4" algn="l">
              <a:defRPr sz="2800"/>
            </a:pPr>
          </a:p>
          <a:p>
            <a:pPr lvl="4" algn="l">
              <a:defRPr i="1" sz="2800">
                <a:solidFill>
                  <a:schemeClr val="accent1"/>
                </a:solidFill>
              </a:defRPr>
            </a:pPr>
            <a:r>
              <a:t>// parallel scatter</a:t>
            </a:r>
          </a:p>
          <a:p>
            <a:pPr lvl="4" algn="l">
              <a:defRPr sz="2800"/>
            </a:pPr>
            <a:r>
              <a:t>scatter(*edge_buffer, **update_out_buffer, *generate_one_update());</a:t>
            </a:r>
          </a:p>
          <a:p>
            <a:pPr lvl="2" algn="l">
              <a:defRPr sz="2800"/>
            </a:pPr>
            <a:r>
              <a:t>}</a:t>
            </a:r>
          </a:p>
          <a:p>
            <a:pPr lvl="2" algn="l">
              <a:defRPr sz="2800"/>
            </a:pPr>
          </a:p>
          <a:p>
            <a:pPr algn="l"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49640" y="1625597"/>
            <a:ext cx="12705521" cy="7010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800"/>
            </a:pPr>
            <a:r>
              <a:t>private void scatter(edge_stream *input, update_out_stream **output, std::function *generate_one_update()) {</a:t>
            </a:r>
          </a:p>
          <a:p>
            <a:pPr algn="l">
              <a:defRPr sz="2800"/>
            </a:pPr>
          </a:p>
          <a:p>
            <a:pPr lvl="2" algn="l">
              <a:defRPr sz="28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parallel foreach</a:t>
            </a:r>
            <a:r>
              <a:t> edge in input (edge_stream)</a:t>
            </a:r>
          </a:p>
          <a:p>
            <a:pPr lvl="4" algn="l">
              <a:defRPr sz="2800"/>
            </a:pPr>
            <a:r>
              <a:t>struct update_info *one_update = generate_one_update();</a:t>
            </a:r>
          </a:p>
          <a:p>
            <a:pPr lvl="4" algn="l">
              <a:defRPr sz="2800"/>
            </a:pPr>
          </a:p>
          <a:p>
            <a:pPr lvl="4" algn="l">
              <a:defRPr sz="2800">
                <a:solidFill>
                  <a:schemeClr val="accent1"/>
                </a:solidFill>
              </a:defRPr>
            </a:pPr>
            <a:r>
              <a:t>// find corresponding output[index]</a:t>
            </a:r>
          </a:p>
          <a:p>
            <a:pPr lvl="4" algn="l">
              <a:defRPr sz="2800"/>
            </a:pPr>
            <a:r>
              <a:t>i(output[index].is_not_full())</a:t>
            </a:r>
          </a:p>
          <a:p>
            <a:pPr lvl="6" algn="l">
              <a:defRPr sz="2800"/>
            </a:pPr>
            <a:r>
              <a:t>output[index].insert(one_update);</a:t>
            </a:r>
          </a:p>
          <a:p>
            <a:pPr lvl="4" algn="l">
              <a:defRPr sz="2800"/>
            </a:pPr>
            <a:r>
              <a:t>else {</a:t>
            </a:r>
          </a:p>
          <a:p>
            <a:pPr lvl="6" algn="l">
              <a:defRPr sz="2800">
                <a:solidFill>
                  <a:schemeClr val="accent1"/>
                </a:solidFill>
              </a:defRPr>
            </a:pPr>
            <a:r>
              <a:t>// store to disk</a:t>
            </a:r>
          </a:p>
          <a:p>
            <a:pPr lvl="6" algn="l">
              <a:defRPr sz="2800"/>
            </a:pPr>
            <a:r>
              <a:t>io_manager.write_to_file(output[index], fd, len, offset);</a:t>
            </a:r>
          </a:p>
          <a:p>
            <a:pPr lvl="6" algn="l">
              <a:defRPr sz="2800"/>
            </a:pPr>
            <a:r>
              <a:t>buffer_manager.clear(output[index];)</a:t>
            </a:r>
          </a:p>
          <a:p>
            <a:pPr lvl="4" algn="l">
              <a:defRPr sz="2800"/>
            </a:pPr>
            <a:r>
              <a:t>}</a:t>
            </a:r>
          </a:p>
          <a:p>
            <a:pPr lvl="4" algn="l">
              <a:defRPr sz="2800"/>
            </a:pPr>
          </a:p>
          <a:p>
            <a:pPr algn="l">
              <a:defRPr sz="28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149640" y="2216149"/>
            <a:ext cx="12705521" cy="582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800"/>
            </a:pPr>
            <a:r>
              <a:t>public void gather(std::function *apply_one_update()) {</a:t>
            </a:r>
          </a:p>
          <a:p>
            <a:pPr lvl="2" algn="l">
              <a:defRPr i="1" sz="2800">
                <a:solidFill>
                  <a:schemeClr val="accent1"/>
                </a:solidFill>
              </a:defRPr>
            </a:pPr>
            <a:r>
              <a:t>// for each update partitions</a:t>
            </a:r>
          </a:p>
          <a:p>
            <a:pPr lvl="2" algn="l">
              <a:defRPr sz="2800"/>
            </a:pPr>
            <a:r>
              <a:t>for(int i = 0; i &lt; num_partitions; i++) {</a:t>
            </a:r>
          </a:p>
          <a:p>
            <a:pPr lvl="4" algn="l">
              <a:defRPr sz="2800"/>
            </a:pPr>
            <a:r>
              <a:t>char * update_in_buffer = buffer_manager.get_buffer();</a:t>
            </a:r>
          </a:p>
          <a:p>
            <a:pPr lvl="4" algn="l">
              <a:defRPr sz="2800"/>
            </a:pPr>
          </a:p>
          <a:p>
            <a:pPr lvl="4" algn="l">
              <a:defRPr i="1" sz="2800">
                <a:solidFill>
                  <a:schemeClr val="accent1"/>
                </a:solidFill>
              </a:defRPr>
            </a:pPr>
            <a:r>
              <a:t>// parallel loading</a:t>
            </a:r>
          </a:p>
          <a:p>
            <a:pPr lvl="4" algn="l">
              <a:defRPr sz="2800"/>
            </a:pPr>
            <a:r>
              <a:t>io_manager.read_from_file(update_file(i), update_in_buffer, length, offset);</a:t>
            </a:r>
          </a:p>
          <a:p>
            <a:pPr lvl="4" algn="l">
              <a:defRPr sz="2800"/>
            </a:pPr>
          </a:p>
          <a:p>
            <a:pPr lvl="4" algn="l">
              <a:defRPr i="1" sz="2800">
                <a:solidFill>
                  <a:schemeClr val="accent1"/>
                </a:solidFill>
              </a:defRPr>
            </a:pPr>
            <a:r>
              <a:t>// parallel gather</a:t>
            </a:r>
          </a:p>
          <a:p>
            <a:pPr lvl="4" algn="l">
              <a:defRPr sz="2800"/>
            </a:pPr>
            <a:r>
              <a:t>gather(*update_in_buffer, *vertex_table, *apply_one_update());</a:t>
            </a:r>
          </a:p>
          <a:p>
            <a:pPr lvl="2" algn="l">
              <a:defRPr sz="2800"/>
            </a:pPr>
            <a:r>
              <a:t>}</a:t>
            </a:r>
          </a:p>
          <a:p>
            <a:pPr lvl="2" algn="l">
              <a:defRPr sz="2800"/>
            </a:pPr>
          </a:p>
          <a:p>
            <a:pPr algn="l"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