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73" r:id="rId4"/>
    <p:sldId id="292" r:id="rId5"/>
    <p:sldId id="310" r:id="rId6"/>
    <p:sldId id="337" r:id="rId7"/>
    <p:sldId id="311" r:id="rId8"/>
    <p:sldId id="312" r:id="rId9"/>
    <p:sldId id="338" r:id="rId10"/>
    <p:sldId id="339" r:id="rId11"/>
    <p:sldId id="340" r:id="rId12"/>
    <p:sldId id="336" r:id="rId13"/>
    <p:sldId id="276" r:id="rId14"/>
    <p:sldId id="293" r:id="rId15"/>
    <p:sldId id="314" r:id="rId16"/>
    <p:sldId id="274" r:id="rId17"/>
    <p:sldId id="277" r:id="rId18"/>
    <p:sldId id="308" r:id="rId19"/>
    <p:sldId id="263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87D5"/>
    <a:srgbClr val="F0871A"/>
    <a:srgbClr val="313038"/>
    <a:srgbClr val="F1F2F6"/>
    <a:srgbClr val="2A93E4"/>
    <a:srgbClr val="0376CF"/>
    <a:srgbClr val="047CE1"/>
    <a:srgbClr val="057DE3"/>
    <a:srgbClr val="1E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4" autoAdjust="0"/>
  </p:normalViewPr>
  <p:slideViewPr>
    <p:cSldViewPr>
      <p:cViewPr varScale="1">
        <p:scale>
          <a:sx n="133" d="100"/>
          <a:sy n="133" d="100"/>
        </p:scale>
        <p:origin x="984" y="114"/>
      </p:cViewPr>
      <p:guideLst>
        <p:guide orient="horz" pos="171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30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E55F-A318-4397-99AE-DC23C6C2EB07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5FDC7-61E5-4186-8AB7-0EDDC7E47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6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ts</a:t>
            </a:r>
            <a:r>
              <a:rPr lang="zh-CN" altLang="en-US" dirty="0"/>
              <a:t>一方面是对</a:t>
            </a:r>
            <a:r>
              <a:rPr lang="en-US" altLang="zh-CN" dirty="0" err="1"/>
              <a:t>js</a:t>
            </a:r>
            <a:r>
              <a:rPr lang="zh-CN" altLang="en-US" dirty="0"/>
              <a:t>加上了很多条条框框的限制，另一方面是拓展了</a:t>
            </a:r>
            <a:r>
              <a:rPr lang="en-US" altLang="zh-CN" dirty="0" err="1"/>
              <a:t>js</a:t>
            </a:r>
            <a:r>
              <a:rPr lang="zh-CN" altLang="en-US" dirty="0"/>
              <a:t>的一些能力，就像</a:t>
            </a:r>
            <a:r>
              <a:rPr lang="en-US" altLang="zh-CN" dirty="0"/>
              <a:t>es6</a:t>
            </a:r>
            <a:r>
              <a:rPr lang="zh-CN" altLang="en-US" dirty="0"/>
              <a:t>提供了那么多神奇的语法糖一样。</a:t>
            </a:r>
            <a:endParaRPr lang="en-US" altLang="zh-CN" dirty="0"/>
          </a:p>
          <a:p>
            <a:r>
              <a:rPr lang="zh-CN" altLang="en-US" dirty="0"/>
              <a:t>只要按照一定的规则去书写</a:t>
            </a:r>
            <a:r>
              <a:rPr lang="en-US" altLang="zh-CN" dirty="0" err="1"/>
              <a:t>js</a:t>
            </a:r>
            <a:r>
              <a:rPr lang="zh-CN" altLang="en-US" dirty="0"/>
              <a:t>，就能享受到</a:t>
            </a:r>
            <a:r>
              <a:rPr lang="en-US" altLang="zh-CN" dirty="0" err="1"/>
              <a:t>ts</a:t>
            </a:r>
            <a:r>
              <a:rPr lang="zh-CN" altLang="en-US" dirty="0"/>
              <a:t>带来的好处。</a:t>
            </a:r>
            <a:endParaRPr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改造成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的工作量很大程度取决于你想对自己的代码限制的有多细致，描述的有多完善。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最简单的就像上面说的，改个拓展名就行了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当然很大程度上可能会通过不了各种静态检查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。如果你写的越多，用你代码的同志就越大可能喜欢你写的东西。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9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7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5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93035" y="2110105"/>
            <a:ext cx="3669665" cy="47371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>
                <a:sym typeface="Arial" panose="020B0604020202020204" pitchFamily="34" charset="0"/>
              </a:rPr>
              <a:t>单击编辑母版小标题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43050" y="262255"/>
            <a:ext cx="5939790" cy="172974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Autofit/>
          </a:bodyPr>
          <a:lstStyle>
            <a:lvl1pPr algn="ctr" eaLnBrk="1" hangingPunct="1">
              <a:buFont typeface="Arial" panose="020B0604020202020204" pitchFamily="34" charset="0"/>
              <a:buNone/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dirty="0">
                <a:sym typeface="Arial" panose="020B0604020202020204" pitchFamily="34" charset="0"/>
              </a:rPr>
              <a:t>单击编辑母版标题</a:t>
            </a:r>
          </a:p>
        </p:txBody>
      </p:sp>
      <p:pic>
        <p:nvPicPr>
          <p:cNvPr id="10" name="图片 9" descr="D:\wafer gexin\工作内容\市场宣传\VI手册\wafer-logo20161220.pngwafer-logo2016122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695565" y="4641850"/>
            <a:ext cx="1150620" cy="261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160" y="-20955"/>
            <a:ext cx="9140825" cy="465772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8945" y="32385"/>
            <a:ext cx="3008630" cy="70294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A93E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2A93E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标题文本样式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814705"/>
            <a:ext cx="3008630" cy="3780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文本样式</a:t>
            </a:r>
          </a:p>
        </p:txBody>
      </p: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0" y="-7620"/>
            <a:ext cx="9140825" cy="46367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A93E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05" y="636270"/>
            <a:ext cx="5486400" cy="271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文本样式</a:t>
            </a:r>
          </a:p>
        </p:txBody>
      </p: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0160" y="749300"/>
            <a:ext cx="9140825" cy="38874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21285" y="122555"/>
            <a:ext cx="8229600" cy="63817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699135"/>
            <a:ext cx="2677160" cy="76200"/>
          </a:xfrm>
          <a:prstGeom prst="rect">
            <a:avLst/>
          </a:prstGeom>
          <a:solidFill>
            <a:srgbClr val="2A9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768350"/>
            <a:ext cx="9134475" cy="0"/>
          </a:xfrm>
          <a:prstGeom prst="line">
            <a:avLst/>
          </a:prstGeom>
          <a:ln>
            <a:solidFill>
              <a:srgbClr val="2A93E4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0160" y="0"/>
            <a:ext cx="9140825" cy="46367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 sz="3200" b="1">
                <a:solidFill>
                  <a:srgbClr val="2A93E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 userDrawn="1"/>
        </p:nvSpPr>
        <p:spPr>
          <a:xfrm>
            <a:off x="229235" y="278765"/>
            <a:ext cx="136969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9065" y="981075"/>
            <a:ext cx="1591310" cy="76200"/>
          </a:xfrm>
          <a:prstGeom prst="rect">
            <a:avLst/>
          </a:prstGeom>
          <a:solidFill>
            <a:srgbClr val="2A9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730375" y="981075"/>
            <a:ext cx="0" cy="4155440"/>
          </a:xfrm>
          <a:prstGeom prst="line">
            <a:avLst/>
          </a:prstGeom>
          <a:ln>
            <a:solidFill>
              <a:srgbClr val="2A9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74370" y="1344930"/>
            <a:ext cx="8469630" cy="1777365"/>
          </a:xfrm>
          <a:prstGeom prst="rect">
            <a:avLst/>
          </a:prstGeom>
          <a:solidFill>
            <a:srgbClr val="0376C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11"/>
          <p:cNvPicPr>
            <a:picLocks noChangeAspect="1"/>
          </p:cNvPicPr>
          <p:nvPr userDrawn="1"/>
        </p:nvPicPr>
        <p:blipFill>
          <a:blip r:embed="rId2"/>
          <a:srcRect l="15586" t="7696" r="10141" b="33397"/>
          <a:stretch>
            <a:fillRect/>
          </a:stretch>
        </p:blipFill>
        <p:spPr>
          <a:xfrm>
            <a:off x="110490" y="1363345"/>
            <a:ext cx="9129395" cy="177419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 hasCustomPrompt="1"/>
          </p:nvPr>
        </p:nvSpPr>
        <p:spPr>
          <a:xfrm>
            <a:off x="955040" y="1833880"/>
            <a:ext cx="5912485" cy="857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章节标题文本样式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-15240" y="1332230"/>
            <a:ext cx="467995" cy="1800225"/>
          </a:xfrm>
          <a:prstGeom prst="rect">
            <a:avLst/>
          </a:prstGeom>
          <a:solidFill>
            <a:srgbClr val="F08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49830" y="4701540"/>
            <a:ext cx="3669665" cy="47371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>
                <a:sym typeface="Arial" panose="020B0604020202020204" pitchFamily="34" charset="0"/>
              </a:rPr>
              <a:t>单击编辑母版小标题</a:t>
            </a:r>
          </a:p>
        </p:txBody>
      </p: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21285" y="122555"/>
            <a:ext cx="8229600" cy="63817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99135"/>
            <a:ext cx="2677160" cy="76200"/>
          </a:xfrm>
          <a:prstGeom prst="rect">
            <a:avLst/>
          </a:prstGeom>
          <a:solidFill>
            <a:srgbClr val="2A9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768350"/>
            <a:ext cx="9134475" cy="0"/>
          </a:xfrm>
          <a:prstGeom prst="line">
            <a:avLst/>
          </a:prstGeom>
          <a:ln>
            <a:solidFill>
              <a:srgbClr val="2287D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第一级文本内容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文本内容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文本内容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文本内容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2A93E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文本样式</a:t>
            </a:r>
          </a:p>
        </p:txBody>
      </p: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0160" y="749300"/>
            <a:ext cx="9140825" cy="38874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第一级文本样式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第一级文本样式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121285" y="122555"/>
            <a:ext cx="8229600" cy="63817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0" y="699135"/>
            <a:ext cx="2677160" cy="76200"/>
          </a:xfrm>
          <a:prstGeom prst="rect">
            <a:avLst/>
          </a:prstGeom>
          <a:solidFill>
            <a:srgbClr val="2A9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768350"/>
            <a:ext cx="9134475" cy="0"/>
          </a:xfrm>
          <a:prstGeom prst="line">
            <a:avLst/>
          </a:prstGeom>
          <a:ln>
            <a:solidFill>
              <a:srgbClr val="2A93E4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3175" y="749300"/>
            <a:ext cx="9154795" cy="38874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第一级文本样式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标题文本样式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第一级文本样式</a:t>
            </a:r>
          </a:p>
          <a:p>
            <a:pPr lvl="1"/>
            <a:r>
              <a:rPr lang="zh-CN" altLang="en-US" dirty="0"/>
              <a:t>第二级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zh-CN" altLang="en-US" dirty="0">
                <a:sym typeface="+mn-ea"/>
              </a:rPr>
              <a:t>文本样式</a:t>
            </a:r>
            <a:endParaRPr lang="zh-CN" altLang="en-US" dirty="0"/>
          </a:p>
        </p:txBody>
      </p:sp>
      <p:sp>
        <p:nvSpPr>
          <p:cNvPr id="15" name="TextBox 4"/>
          <p:cNvSpPr txBox="1"/>
          <p:nvPr userDrawn="1"/>
        </p:nvSpPr>
        <p:spPr>
          <a:xfrm>
            <a:off x="2132330" y="4723765"/>
            <a:ext cx="489331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© 2017，Wafer Systems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All Rights Reserved</a:t>
            </a:r>
            <a:endParaRPr lang="en-US" altLang="en-US" sz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10795" y="4861560"/>
            <a:ext cx="3022600" cy="0"/>
          </a:xfrm>
          <a:prstGeom prst="line">
            <a:avLst/>
          </a:prstGeom>
          <a:ln>
            <a:solidFill>
              <a:srgbClr val="70B8FC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6127750" y="4861560"/>
            <a:ext cx="3022600" cy="0"/>
          </a:xfrm>
          <a:prstGeom prst="line">
            <a:avLst/>
          </a:prstGeom>
          <a:ln>
            <a:solidFill>
              <a:srgbClr val="70B8FC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285" y="122555"/>
            <a:ext cx="8229600" cy="63817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9135"/>
            <a:ext cx="2677160" cy="76200"/>
          </a:xfrm>
          <a:prstGeom prst="rect">
            <a:avLst/>
          </a:prstGeom>
          <a:solidFill>
            <a:srgbClr val="2A9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768350"/>
            <a:ext cx="9134475" cy="0"/>
          </a:xfrm>
          <a:prstGeom prst="line">
            <a:avLst/>
          </a:prstGeom>
          <a:ln>
            <a:solidFill>
              <a:srgbClr val="2A93E4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0160" y="0"/>
            <a:ext cx="9140825" cy="46367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afer logo(矢量)-2012横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5565" y="4633595"/>
            <a:ext cx="1150620" cy="2781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im/entry/5d19adb3f265da1b7b31a28b" TargetMode="External"/><Relationship Id="rId2" Type="http://schemas.openxmlformats.org/officeDocument/2006/relationships/hyperlink" Target="https://github.com/xcatliu/typescript-tutorial/blob/master/README.m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juejin.im/post/5d53a8895188257fad671cb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TypeScript</a:t>
            </a:r>
            <a:r>
              <a:rPr lang="zh-CN" altLang="en-US" dirty="0">
                <a:sym typeface="+mn-ea"/>
              </a:rPr>
              <a:t>安利指南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264025" y="4509990"/>
            <a:ext cx="657225" cy="339090"/>
          </a:xfrm>
          <a:custGeom>
            <a:avLst/>
            <a:gdLst>
              <a:gd name="connsiteX0" fmla="*/ 1035 w 1035"/>
              <a:gd name="connsiteY0" fmla="*/ 0 h 534"/>
              <a:gd name="connsiteX1" fmla="*/ 518 w 1035"/>
              <a:gd name="connsiteY1" fmla="*/ 534 h 534"/>
              <a:gd name="connsiteX2" fmla="*/ 0 w 1035"/>
              <a:gd name="connsiteY2" fmla="*/ 0 h 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" h="534">
                <a:moveTo>
                  <a:pt x="1035" y="0"/>
                </a:moveTo>
                <a:cubicBezTo>
                  <a:pt x="1035" y="295"/>
                  <a:pt x="803" y="534"/>
                  <a:pt x="518" y="534"/>
                </a:cubicBezTo>
                <a:cubicBezTo>
                  <a:pt x="232" y="534"/>
                  <a:pt x="0" y="295"/>
                  <a:pt x="0" y="0"/>
                </a:cubicBezTo>
              </a:path>
            </a:pathLst>
          </a:custGeom>
          <a:noFill/>
          <a:ln w="50800">
            <a:solidFill>
              <a:srgbClr val="F08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0800000">
            <a:off x="4264025" y="4170900"/>
            <a:ext cx="657225" cy="339090"/>
          </a:xfrm>
          <a:custGeom>
            <a:avLst/>
            <a:gdLst>
              <a:gd name="connsiteX0" fmla="*/ 1035 w 1035"/>
              <a:gd name="connsiteY0" fmla="*/ 0 h 534"/>
              <a:gd name="connsiteX1" fmla="*/ 518 w 1035"/>
              <a:gd name="connsiteY1" fmla="*/ 534 h 534"/>
              <a:gd name="connsiteX2" fmla="*/ 0 w 1035"/>
              <a:gd name="connsiteY2" fmla="*/ 0 h 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" h="534">
                <a:moveTo>
                  <a:pt x="1035" y="0"/>
                </a:moveTo>
                <a:cubicBezTo>
                  <a:pt x="1035" y="295"/>
                  <a:pt x="803" y="534"/>
                  <a:pt x="518" y="534"/>
                </a:cubicBezTo>
                <a:cubicBezTo>
                  <a:pt x="232" y="534"/>
                  <a:pt x="0" y="295"/>
                  <a:pt x="0" y="0"/>
                </a:cubicBezTo>
              </a:path>
            </a:pathLst>
          </a:custGeom>
          <a:noFill/>
          <a:ln w="50800">
            <a:solidFill>
              <a:srgbClr val="228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0800000">
            <a:off x="4376420" y="4436110"/>
            <a:ext cx="432435" cy="205740"/>
          </a:xfrm>
          <a:custGeom>
            <a:avLst/>
            <a:gdLst>
              <a:gd name="connsiteX0" fmla="*/ 0 w 681"/>
              <a:gd name="connsiteY0" fmla="*/ 402 h 402"/>
              <a:gd name="connsiteX1" fmla="*/ 341 w 681"/>
              <a:gd name="connsiteY1" fmla="*/ 0 h 402"/>
              <a:gd name="connsiteX2" fmla="*/ 681 w 681"/>
              <a:gd name="connsiteY2" fmla="*/ 402 h 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" h="402">
                <a:moveTo>
                  <a:pt x="0" y="402"/>
                </a:moveTo>
                <a:lnTo>
                  <a:pt x="341" y="0"/>
                </a:lnTo>
                <a:lnTo>
                  <a:pt x="681" y="402"/>
                </a:lnTo>
              </a:path>
            </a:pathLst>
          </a:cu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sz="2800" dirty="0"/>
              <a:t>-</a:t>
            </a:r>
            <a:r>
              <a:rPr lang="zh-CN" altLang="en-US" dirty="0"/>
              <a:t>接口数据不知道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在维护代码的过程中，可能经常遇到某个接口不知道有啥数据，通常这个时候我们需要去查接口文档。然而当次数一多，或者后台大佬一坑起来，改了字段，可能会查到怀疑人生。</a:t>
            </a:r>
          </a:p>
          <a:p>
            <a:pPr marL="0" indent="0">
              <a:buNone/>
            </a:pPr>
            <a:r>
              <a:rPr lang="zh-CN" altLang="en-US" sz="1400" dirty="0"/>
              <a:t>如果使用</a:t>
            </a:r>
            <a:r>
              <a:rPr lang="en-US" altLang="zh-CN" sz="1400" dirty="0" err="1"/>
              <a:t>ts</a:t>
            </a:r>
            <a:r>
              <a:rPr lang="zh-CN" altLang="en-US" sz="1400" dirty="0"/>
              <a:t>，可能手里的剧本就不一样了</a:t>
            </a:r>
          </a:p>
          <a:p>
            <a:pPr marL="0" indent="0">
              <a:buNone/>
            </a:pPr>
            <a:r>
              <a:rPr lang="zh-CN" altLang="en-US" sz="1400" dirty="0"/>
              <a:t>假如有个接口如下所示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92AEDB-2CC5-47C4-8850-58930FD3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0" y="2221319"/>
            <a:ext cx="7394289" cy="23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2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sz="2800" dirty="0"/>
              <a:t>-</a:t>
            </a:r>
            <a:r>
              <a:rPr lang="zh-CN" altLang="en-US" dirty="0"/>
              <a:t>增强后的</a:t>
            </a:r>
            <a:r>
              <a:rPr lang="en-US" altLang="zh-CN" dirty="0"/>
              <a:t>class</a:t>
            </a:r>
            <a:r>
              <a:rPr lang="zh-CN" altLang="en-US" dirty="0"/>
              <a:t>和</a:t>
            </a:r>
            <a:r>
              <a:rPr lang="en-US" altLang="zh-CN" dirty="0" err="1"/>
              <a:t>enum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zh-CN" altLang="en-US" sz="2400" dirty="0"/>
              <a:t>众所周知，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里面的</a:t>
            </a:r>
            <a:r>
              <a:rPr lang="en-US" altLang="zh-CN" sz="2400" dirty="0"/>
              <a:t>class</a:t>
            </a:r>
            <a:r>
              <a:rPr lang="zh-CN" altLang="en-US" sz="2400" dirty="0"/>
              <a:t>就是个语法糖，想学强类型语言，写法又是个半吊子。但是在</a:t>
            </a:r>
            <a:r>
              <a:rPr lang="en-US" altLang="zh-CN" sz="2400" dirty="0" err="1"/>
              <a:t>ts</a:t>
            </a:r>
            <a:r>
              <a:rPr lang="zh-CN" altLang="en-US" sz="2400" dirty="0"/>
              <a:t>当中，</a:t>
            </a:r>
            <a:r>
              <a:rPr lang="en-US" altLang="zh-CN" sz="2400" dirty="0"/>
              <a:t>class</a:t>
            </a:r>
            <a:r>
              <a:rPr lang="zh-CN" altLang="en-US" sz="2400" dirty="0"/>
              <a:t>被增强了</a:t>
            </a:r>
            <a:r>
              <a:rPr lang="en-US" altLang="zh-CN" sz="2400" dirty="0"/>
              <a:t>(</a:t>
            </a:r>
            <a:r>
              <a:rPr lang="zh-CN" altLang="en-US" sz="2400" dirty="0"/>
              <a:t>当然还是个语法糖，只不过更甜了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enum</a:t>
            </a:r>
            <a:r>
              <a:rPr lang="zh-CN" altLang="en-US" sz="2400" dirty="0"/>
              <a:t>语法糖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800" dirty="0" err="1"/>
              <a:t>enum</a:t>
            </a:r>
            <a:r>
              <a:rPr lang="en-US" altLang="zh-CN" sz="800" dirty="0"/>
              <a:t> </a:t>
            </a:r>
            <a:r>
              <a:rPr lang="en-US" altLang="zh-CN" sz="800" dirty="0" err="1"/>
              <a:t>HttpCode</a:t>
            </a:r>
            <a:r>
              <a:rPr lang="en-US" altLang="zh-CN" sz="800" dirty="0"/>
              <a:t> {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成功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'200_OK' = 200,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已生成了新的资源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'201_Created' = 201,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请求稍后会被处理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'202_Accepted' = 202,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资源已经不存在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'204_NoContent' = 204,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被请求的资源有一系列可供选择的回馈信息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'300_MultipleChoices' = 300,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永久性转移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'301_MovedPermanently' = 301,</a:t>
            </a:r>
          </a:p>
          <a:p>
            <a:pPr marL="0" indent="0">
              <a:buNone/>
            </a:pPr>
            <a:r>
              <a:rPr lang="en-US" altLang="zh-CN" sz="800" dirty="0"/>
              <a:t>    /** </a:t>
            </a:r>
            <a:r>
              <a:rPr lang="zh-CN" altLang="en-US" sz="800" dirty="0"/>
              <a:t>暂时性转移 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r>
              <a:rPr lang="en-US" altLang="zh-CN" sz="800" dirty="0"/>
              <a:t>    '302_MoveTemporarily' = 302,</a:t>
            </a:r>
          </a:p>
          <a:p>
            <a:pPr marL="0" indent="0">
              <a:buNone/>
            </a:pPr>
            <a:r>
              <a:rPr lang="en-US" altLang="zh-CN" sz="800" dirty="0"/>
              <a:t>}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860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77803" y="312902"/>
            <a:ext cx="175006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Part01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优点以及不足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5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优点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835660"/>
            <a:ext cx="8229600" cy="375920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400" dirty="0"/>
              <a:t>通过上面的几个栗子，大概可以看出使用了</a:t>
            </a:r>
            <a:r>
              <a:rPr lang="en-US" altLang="zh-CN" sz="2400" dirty="0" err="1"/>
              <a:t>ts</a:t>
            </a:r>
            <a:r>
              <a:rPr lang="zh-CN" altLang="en-US" sz="2400" dirty="0"/>
              <a:t>后，可以获得以下技能点：</a:t>
            </a:r>
            <a:endParaRPr lang="en-US" altLang="zh-CN" sz="2400" dirty="0"/>
          </a:p>
          <a:p>
            <a:pPr marL="0" lvl="0" indent="0">
              <a:buNone/>
            </a:pPr>
            <a:endParaRPr lang="en-US" altLang="zh-CN" sz="2400" dirty="0"/>
          </a:p>
          <a:p>
            <a:r>
              <a:rPr lang="zh-CN" altLang="en-US" sz="2000" dirty="0"/>
              <a:t>清晰的函数参数</a:t>
            </a:r>
            <a:r>
              <a:rPr lang="en-US" altLang="zh-CN" sz="2000" dirty="0"/>
              <a:t>/</a:t>
            </a:r>
            <a:r>
              <a:rPr lang="zh-CN" altLang="en-US" sz="2000" dirty="0"/>
              <a:t>接口属性，增加了代码可读性和可维护性</a:t>
            </a:r>
          </a:p>
          <a:p>
            <a:r>
              <a:rPr lang="zh-CN" altLang="en-US" sz="2000" dirty="0"/>
              <a:t>静态检查</a:t>
            </a:r>
          </a:p>
          <a:p>
            <a:r>
              <a:rPr lang="zh-CN" altLang="en-US" sz="2000" dirty="0"/>
              <a:t>生成</a:t>
            </a:r>
            <a:r>
              <a:rPr lang="en-US" altLang="zh-CN" sz="2000" dirty="0"/>
              <a:t>API</a:t>
            </a:r>
            <a:r>
              <a:rPr lang="zh-CN" altLang="en-US" sz="2000" dirty="0"/>
              <a:t>文档</a:t>
            </a:r>
          </a:p>
          <a:p>
            <a:r>
              <a:rPr lang="zh-CN" altLang="en-US" sz="2000" dirty="0"/>
              <a:t>配合现代编辑器，各种提示</a:t>
            </a:r>
          </a:p>
          <a:p>
            <a:r>
              <a:rPr lang="zh-CN" altLang="en-US" sz="2000" dirty="0"/>
              <a:t>活跃的社区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成本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835660"/>
            <a:ext cx="8229600" cy="3759200"/>
          </a:xfrm>
        </p:spPr>
        <p:txBody>
          <a:bodyPr/>
          <a:lstStyle/>
          <a:p>
            <a:pPr marL="0" lvl="0" indent="0">
              <a:buNone/>
            </a:pPr>
            <a:endParaRPr lang="zh-CN" altLang="en-US" dirty="0"/>
          </a:p>
          <a:p>
            <a:pPr marL="0" lvl="0" indent="0">
              <a:buNone/>
            </a:pPr>
            <a:endParaRPr lang="zh-CN" altLang="en-US" dirty="0"/>
          </a:p>
          <a:p>
            <a:pPr marL="0" lvl="0" indent="0">
              <a:buNone/>
            </a:pPr>
            <a:endParaRPr lang="zh-CN" altLang="en-US" dirty="0"/>
          </a:p>
          <a:p>
            <a:pPr marL="0" lvl="0" indent="0">
              <a:buNone/>
            </a:pPr>
            <a:endParaRPr lang="zh-CN" altLang="en-US" dirty="0"/>
          </a:p>
          <a:p>
            <a:pPr marL="0" lvl="0" indent="0"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26CA43-9419-4DED-8470-52E5569A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25269"/>
              </p:ext>
            </p:extLst>
          </p:nvPr>
        </p:nvGraphicFramePr>
        <p:xfrm>
          <a:off x="1031776" y="1547437"/>
          <a:ext cx="7080447" cy="228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339239667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444207123"/>
                    </a:ext>
                  </a:extLst>
                </a:gridCol>
                <a:gridCol w="2892151">
                  <a:extLst>
                    <a:ext uri="{9D8B030D-6E8A-4147-A177-3AD203B41FA5}">
                      <a16:colId xmlns:a16="http://schemas.microsoft.com/office/drawing/2014/main" val="1182425145"/>
                    </a:ext>
                  </a:extLst>
                </a:gridCol>
              </a:tblGrid>
              <a:tr h="6828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维护者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包的作者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02669"/>
                  </a:ext>
                </a:extLst>
              </a:tr>
              <a:tr h="682875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清晰的函数参数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接口属性</a:t>
                      </a:r>
                      <a:br>
                        <a:rPr lang="zh-CN" altLang="en-US" dirty="0"/>
                      </a:b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静态检查</a:t>
                      </a:r>
                      <a:br>
                        <a:rPr lang="zh-CN" altLang="en-US" dirty="0"/>
                      </a:b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清晰的函数参数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接口属性</a:t>
                      </a:r>
                      <a:br>
                        <a:rPr lang="zh-CN" altLang="en-US" dirty="0"/>
                      </a:b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配合现代编辑器，各种提示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96651"/>
                  </a:ext>
                </a:extLst>
              </a:tr>
              <a:tr h="682875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标记类型</a:t>
                      </a:r>
                      <a:br>
                        <a:rPr lang="zh-CN" altLang="en-US" dirty="0"/>
                      </a:b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声明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(interface/type)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和某些库结合的不是很完美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比如：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2.x)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00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不足</a:t>
            </a:r>
            <a:br>
              <a:rPr lang="en-US" altLang="zh-CN" dirty="0">
                <a:sym typeface="+mn-ea"/>
              </a:rPr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0730"/>
            <a:ext cx="8229600" cy="3833893"/>
          </a:xfrm>
        </p:spPr>
        <p:txBody>
          <a:bodyPr/>
          <a:lstStyle/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zh-CN" altLang="en-US" sz="1800" dirty="0"/>
              <a:t>由于</a:t>
            </a:r>
            <a:r>
              <a:rPr lang="en-US" altLang="zh-CN" sz="1800" dirty="0" err="1"/>
              <a:t>ts</a:t>
            </a:r>
            <a:r>
              <a:rPr lang="zh-CN" altLang="en-US" sz="1800" dirty="0"/>
              <a:t>提示能力比较局限，比如在函数场景中，如果数据来源是独立的对象，体验就会比较糟糕。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interface </a:t>
            </a:r>
            <a:r>
              <a:rPr lang="en-US" altLang="zh-CN" sz="800" dirty="0" err="1"/>
              <a:t>IOptions</a:t>
            </a:r>
            <a:r>
              <a:rPr lang="en-US" altLang="zh-CN" sz="800" dirty="0"/>
              <a:t> {</a:t>
            </a:r>
          </a:p>
          <a:p>
            <a:pPr marL="0" indent="0">
              <a:buNone/>
            </a:pPr>
            <a:r>
              <a:rPr lang="en-US" altLang="zh-CN" sz="800" dirty="0"/>
              <a:t>    name: string</a:t>
            </a:r>
          </a:p>
          <a:p>
            <a:pPr marL="0" indent="0">
              <a:buNone/>
            </a:pPr>
            <a:r>
              <a:rPr lang="en-US" altLang="zh-CN" sz="800" dirty="0"/>
              <a:t>    age: number</a:t>
            </a:r>
          </a:p>
          <a:p>
            <a:pPr marL="0" indent="0">
              <a:buNone/>
            </a:pPr>
            <a:r>
              <a:rPr lang="en-US" altLang="zh-CN" sz="800" dirty="0"/>
              <a:t>    extra: {</a:t>
            </a:r>
          </a:p>
          <a:p>
            <a:pPr marL="0" indent="0">
              <a:buNone/>
            </a:pPr>
            <a:r>
              <a:rPr lang="en-US" altLang="zh-CN" sz="800" dirty="0"/>
              <a:t>        data: Object</a:t>
            </a:r>
          </a:p>
          <a:p>
            <a:pPr marL="0" indent="0">
              <a:buNone/>
            </a:pPr>
            <a:r>
              <a:rPr lang="en-US" altLang="zh-CN" sz="800" dirty="0"/>
              <a:t>        methods: Object</a:t>
            </a:r>
          </a:p>
          <a:p>
            <a:pPr marL="0" indent="0">
              <a:buNone/>
            </a:pPr>
            <a:r>
              <a:rPr lang="en-US" altLang="zh-CN" sz="800" dirty="0"/>
              <a:t>    }</a:t>
            </a:r>
          </a:p>
          <a:p>
            <a:pPr marL="0" indent="0">
              <a:buNone/>
            </a:pPr>
            <a:r>
              <a:rPr lang="en-US" altLang="zh-CN" sz="800" dirty="0"/>
              <a:t>}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// </a:t>
            </a:r>
            <a:r>
              <a:rPr lang="zh-CN" altLang="en-US" sz="800" dirty="0"/>
              <a:t>参数</a:t>
            </a:r>
            <a:r>
              <a:rPr lang="en-US" altLang="zh-CN" sz="800" dirty="0"/>
              <a:t>options</a:t>
            </a:r>
            <a:r>
              <a:rPr lang="zh-CN" altLang="en-US" sz="800" dirty="0"/>
              <a:t>要求符合</a:t>
            </a:r>
            <a:r>
              <a:rPr lang="en-US" altLang="zh-CN" sz="800" dirty="0" err="1"/>
              <a:t>IOptions</a:t>
            </a:r>
            <a:r>
              <a:rPr lang="zh-CN" altLang="en-US" sz="800" dirty="0"/>
              <a:t>定义的规则</a:t>
            </a:r>
          </a:p>
          <a:p>
            <a:pPr marL="0" indent="0">
              <a:buNone/>
            </a:pPr>
            <a:r>
              <a:rPr lang="en-US" altLang="zh-CN" sz="800" dirty="0"/>
              <a:t>function </a:t>
            </a:r>
            <a:r>
              <a:rPr lang="en-US" altLang="zh-CN" sz="800" dirty="0" err="1"/>
              <a:t>sthConstructor</a:t>
            </a:r>
            <a:r>
              <a:rPr lang="en-US" altLang="zh-CN" sz="800" dirty="0"/>
              <a:t> (options: </a:t>
            </a:r>
            <a:r>
              <a:rPr lang="en-US" altLang="zh-CN" sz="800" dirty="0" err="1"/>
              <a:t>IOptions</a:t>
            </a:r>
            <a:r>
              <a:rPr lang="en-US" altLang="zh-CN" sz="800" dirty="0"/>
              <a:t>) {}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// options</a:t>
            </a:r>
            <a:r>
              <a:rPr lang="zh-CN" altLang="en-US" sz="800" dirty="0"/>
              <a:t>对象当中并没有任何</a:t>
            </a:r>
            <a:r>
              <a:rPr lang="en-US" altLang="zh-CN" sz="800" dirty="0" err="1"/>
              <a:t>ts</a:t>
            </a:r>
            <a:r>
              <a:rPr lang="zh-CN" altLang="en-US" sz="800" dirty="0"/>
              <a:t>的静态检查和提示</a:t>
            </a:r>
          </a:p>
          <a:p>
            <a:pPr marL="0" indent="0">
              <a:buNone/>
            </a:pPr>
            <a:r>
              <a:rPr lang="en-US" altLang="zh-CN" sz="800" dirty="0"/>
              <a:t>const options = {</a:t>
            </a:r>
          </a:p>
          <a:p>
            <a:pPr marL="0" indent="0">
              <a:buNone/>
            </a:pPr>
            <a:r>
              <a:rPr lang="en-US" altLang="zh-CN" sz="800" dirty="0"/>
              <a:t>    name: 'peter',</a:t>
            </a:r>
          </a:p>
          <a:p>
            <a:pPr marL="0" indent="0">
              <a:buNone/>
            </a:pPr>
            <a:r>
              <a:rPr lang="en-US" altLang="zh-CN" sz="800" dirty="0"/>
              <a:t>    age: '13', // error: age</a:t>
            </a:r>
            <a:r>
              <a:rPr lang="zh-CN" altLang="en-US" sz="800" dirty="0"/>
              <a:t>应该为数字</a:t>
            </a:r>
          </a:p>
          <a:p>
            <a:pPr marL="0" indent="0">
              <a:buNone/>
            </a:pPr>
            <a:r>
              <a:rPr lang="zh-CN" altLang="en-US" sz="800" dirty="0"/>
              <a:t>    </a:t>
            </a:r>
            <a:r>
              <a:rPr lang="en-US" altLang="zh-CN" sz="800" dirty="0"/>
              <a:t>extra: {</a:t>
            </a:r>
          </a:p>
          <a:p>
            <a:pPr marL="0" indent="0">
              <a:buNone/>
            </a:pPr>
            <a:r>
              <a:rPr lang="en-US" altLang="zh-CN" sz="800" dirty="0"/>
              <a:t>        data: [],</a:t>
            </a:r>
          </a:p>
          <a:p>
            <a:pPr marL="0" indent="0">
              <a:buNone/>
            </a:pPr>
            <a:r>
              <a:rPr lang="en-US" altLang="zh-CN" sz="800" dirty="0"/>
              <a:t>        methods: {}</a:t>
            </a:r>
          </a:p>
          <a:p>
            <a:pPr marL="0" indent="0">
              <a:buNone/>
            </a:pPr>
            <a:r>
              <a:rPr lang="en-US" altLang="zh-CN" sz="800" dirty="0"/>
              <a:t>    }</a:t>
            </a:r>
          </a:p>
          <a:p>
            <a:pPr marL="0" indent="0">
              <a:buNone/>
            </a:pPr>
            <a:r>
              <a:rPr lang="en-US" altLang="zh-CN" sz="800" dirty="0"/>
              <a:t>}</a:t>
            </a:r>
          </a:p>
          <a:p>
            <a:pPr marL="0" indent="0">
              <a:buNone/>
            </a:pPr>
            <a:r>
              <a:rPr lang="en-US" altLang="zh-CN" sz="800" dirty="0"/>
              <a:t>// options</a:t>
            </a:r>
            <a:r>
              <a:rPr lang="zh-CN" altLang="en-US" sz="800" dirty="0"/>
              <a:t>飘红报错，然而提示内容废话太多，关键信息藏得太深</a:t>
            </a:r>
          </a:p>
          <a:p>
            <a:pPr marL="0" indent="0">
              <a:buNone/>
            </a:pPr>
            <a:r>
              <a:rPr lang="en-US" altLang="zh-CN" sz="800" dirty="0" err="1"/>
              <a:t>sthConstructor</a:t>
            </a:r>
            <a:r>
              <a:rPr lang="en-US" altLang="zh-CN" sz="800" dirty="0"/>
              <a:t>(options)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77803" y="312902"/>
            <a:ext cx="175006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Part01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学习推荐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18846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传送门</a:t>
            </a:r>
            <a:r>
              <a:rPr lang="en-US" altLang="zh-CN" sz="2400" dirty="0">
                <a:hlinkClick r:id="rId2"/>
              </a:rPr>
              <a:t>--TypeScript </a:t>
            </a:r>
            <a:r>
              <a:rPr lang="zh-CN" altLang="en-US" sz="2400" dirty="0">
                <a:hlinkClick r:id="rId2"/>
              </a:rPr>
              <a:t>入门教程 </a:t>
            </a:r>
            <a:r>
              <a:rPr lang="en-US" altLang="zh-CN" sz="2400" dirty="0">
                <a:hlinkClick r:id="rId2"/>
              </a:rPr>
              <a:t>(</a:t>
            </a:r>
            <a:r>
              <a:rPr lang="zh-CN" altLang="en-US" sz="2400" dirty="0">
                <a:hlinkClick r:id="rId2"/>
              </a:rPr>
              <a:t>墙裂推荐</a:t>
            </a:r>
            <a:r>
              <a:rPr lang="en-US" altLang="zh-CN" sz="2400" dirty="0">
                <a:hlinkClick r:id="rId2"/>
              </a:rPr>
              <a:t>)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3"/>
              </a:rPr>
              <a:t>传送门</a:t>
            </a:r>
            <a:r>
              <a:rPr lang="en-US" altLang="zh-CN" sz="2400" dirty="0">
                <a:hlinkClick r:id="rId3"/>
              </a:rPr>
              <a:t>--</a:t>
            </a:r>
            <a:r>
              <a:rPr lang="zh-CN" altLang="en-US" sz="2400" dirty="0">
                <a:hlinkClick r:id="rId3"/>
              </a:rPr>
              <a:t>为 </a:t>
            </a:r>
            <a:r>
              <a:rPr lang="en-US" altLang="zh-CN" sz="2400" dirty="0">
                <a:hlinkClick r:id="rId3"/>
              </a:rPr>
              <a:t>Vue3 </a:t>
            </a:r>
            <a:r>
              <a:rPr lang="zh-CN" altLang="en-US" sz="2400" dirty="0">
                <a:hlinkClick r:id="rId3"/>
              </a:rPr>
              <a:t>学点 </a:t>
            </a:r>
            <a:r>
              <a:rPr lang="en-US" altLang="zh-CN" sz="2400" dirty="0">
                <a:hlinkClick r:id="rId3"/>
              </a:rPr>
              <a:t>TypeScript , </a:t>
            </a:r>
            <a:r>
              <a:rPr lang="zh-CN" altLang="en-US" sz="2400" dirty="0">
                <a:hlinkClick r:id="rId3"/>
              </a:rPr>
              <a:t>体验 </a:t>
            </a:r>
            <a:r>
              <a:rPr lang="en-US" altLang="zh-CN" sz="2400" dirty="0">
                <a:hlinkClick r:id="rId3"/>
              </a:rPr>
              <a:t>TypeScript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4"/>
              </a:rPr>
              <a:t>传送门</a:t>
            </a:r>
            <a:r>
              <a:rPr lang="en-US" altLang="zh-CN" sz="2400" dirty="0">
                <a:hlinkClick r:id="rId4"/>
              </a:rPr>
              <a:t>--</a:t>
            </a:r>
            <a:r>
              <a:rPr lang="zh-CN" altLang="en-US" sz="2400" dirty="0">
                <a:hlinkClick r:id="rId4"/>
              </a:rPr>
              <a:t>一篇朴实的文章带你</a:t>
            </a:r>
            <a:r>
              <a:rPr lang="en-US" altLang="zh-CN" sz="2400" dirty="0">
                <a:hlinkClick r:id="rId4"/>
              </a:rPr>
              <a:t>30</a:t>
            </a:r>
            <a:r>
              <a:rPr lang="zh-CN" altLang="en-US" sz="2400" dirty="0">
                <a:hlinkClick r:id="rId4"/>
              </a:rPr>
              <a:t>分钟捋完</a:t>
            </a:r>
            <a:r>
              <a:rPr lang="en-US" altLang="zh-CN" sz="2400" dirty="0">
                <a:hlinkClick r:id="rId4"/>
              </a:rPr>
              <a:t>TypeScript,</a:t>
            </a:r>
            <a:r>
              <a:rPr lang="zh-CN" altLang="en-US" sz="2400" dirty="0">
                <a:hlinkClick r:id="rId4"/>
              </a:rPr>
              <a:t>方法是正反对比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5"/>
              </a:rPr>
              <a:t>传送门</a:t>
            </a:r>
            <a:r>
              <a:rPr lang="en-US" altLang="zh-CN" sz="2400" dirty="0">
                <a:hlinkClick r:id="rId5"/>
              </a:rPr>
              <a:t>--stack overflow (</a:t>
            </a:r>
            <a:r>
              <a:rPr lang="zh-CN" altLang="en-US" sz="2400" dirty="0">
                <a:hlinkClick r:id="rId5"/>
              </a:rPr>
              <a:t>墙裂推荐</a:t>
            </a:r>
            <a:r>
              <a:rPr lang="en-US" altLang="zh-CN" sz="2400" dirty="0">
                <a:hlinkClick r:id="rId5"/>
              </a:rPr>
              <a:t>)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6"/>
              </a:rPr>
              <a:t>传送门</a:t>
            </a:r>
            <a:r>
              <a:rPr lang="en-US" altLang="zh-CN" sz="2400" dirty="0">
                <a:hlinkClick r:id="rId6"/>
              </a:rPr>
              <a:t>--google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18846"/>
            <a:ext cx="3970784" cy="3394472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000" dirty="0"/>
              <a:t>今年</a:t>
            </a:r>
            <a:r>
              <a:rPr lang="en-US" altLang="zh-CN" sz="2000" dirty="0" err="1"/>
              <a:t>ts</a:t>
            </a:r>
            <a:r>
              <a:rPr lang="zh-CN" altLang="en-US" sz="2000" dirty="0"/>
              <a:t>突然遍地开花，似乎成为了潮流。各种</a:t>
            </a:r>
            <a:r>
              <a:rPr lang="en-US" altLang="zh-CN" sz="2000" dirty="0" err="1"/>
              <a:t>ts</a:t>
            </a:r>
            <a:r>
              <a:rPr lang="zh-CN" altLang="en-US" sz="2000" dirty="0"/>
              <a:t>改造、学习教程、心得出现在了各大学习、交友网站上。 有的同学可能也发现了：这不就就是</a:t>
            </a:r>
            <a:r>
              <a:rPr lang="en-US" altLang="zh-CN" sz="2000" dirty="0"/>
              <a:t>java</a:t>
            </a:r>
            <a:r>
              <a:rPr lang="zh-CN" altLang="en-US" sz="2000" dirty="0"/>
              <a:t>这类语言玩剩了的东西了吗？</a:t>
            </a:r>
            <a:endParaRPr lang="en-US" altLang="zh-CN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r>
              <a:rPr lang="zh-CN" altLang="en-US" sz="2000" dirty="0"/>
              <a:t>那年轻的时候谁不都想自由嘛，然而随着年龄大了都被管的服服帖帖的。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43E346-B7FD-4A02-96D3-2711F2A7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43558"/>
            <a:ext cx="2592288" cy="39839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痛点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874396"/>
            <a:ext cx="8229600" cy="339447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400" dirty="0"/>
              <a:t>骚年，你感受过</a:t>
            </a:r>
            <a:r>
              <a:rPr lang="en-US" altLang="zh-CN" sz="2400" dirty="0"/>
              <a:t>debug</a:t>
            </a:r>
            <a:r>
              <a:rPr lang="zh-CN" altLang="en-US" sz="2400" dirty="0"/>
              <a:t>一年找不到问题，最后发现是变量名写错时的绝望吗？ </a:t>
            </a:r>
            <a:endParaRPr lang="en-US" altLang="zh-CN" sz="2400" dirty="0"/>
          </a:p>
          <a:p>
            <a:pPr lvl="0">
              <a:lnSpc>
                <a:spcPct val="150000"/>
              </a:lnSpc>
            </a:pPr>
            <a:r>
              <a:rPr lang="zh-CN" altLang="en-US" sz="2400" dirty="0"/>
              <a:t>骚年，你感受过生产线上代码出现</a:t>
            </a:r>
            <a:r>
              <a:rPr lang="en-US" altLang="zh-CN" sz="2400" dirty="0">
                <a:solidFill>
                  <a:srgbClr val="FF0000"/>
                </a:solidFill>
              </a:rPr>
              <a:t>Uncaught </a:t>
            </a:r>
            <a:r>
              <a:rPr lang="en-US" altLang="zh-CN" sz="2400" dirty="0" err="1">
                <a:solidFill>
                  <a:srgbClr val="FF0000"/>
                </a:solidFill>
              </a:rPr>
              <a:t>TypeError</a:t>
            </a:r>
            <a:r>
              <a:rPr lang="zh-CN" altLang="en-US" sz="2400" dirty="0"/>
              <a:t>时的恐惧吗？</a:t>
            </a:r>
            <a:endParaRPr lang="en-US" altLang="zh-CN" sz="2400" dirty="0"/>
          </a:p>
          <a:p>
            <a:pPr lvl="0">
              <a:lnSpc>
                <a:spcPct val="150000"/>
              </a:lnSpc>
            </a:pPr>
            <a:r>
              <a:rPr lang="zh-CN" altLang="en-US" sz="2400" dirty="0"/>
              <a:t>骚年，你感受过写代码找一万个文件还找不到方法定义时委屈吗？</a:t>
            </a:r>
          </a:p>
          <a:p>
            <a:pPr lvl="0"/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77803" y="312902"/>
            <a:ext cx="175006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Part01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TS</a:t>
            </a:r>
            <a:r>
              <a:rPr lang="zh-CN" altLang="en-US" dirty="0">
                <a:sym typeface="+mn-ea"/>
              </a:rPr>
              <a:t>是什么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874396"/>
            <a:ext cx="8229600" cy="3394472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TypeScript </a:t>
            </a:r>
            <a:r>
              <a:rPr lang="zh-CN" altLang="en-US" sz="2000" dirty="0">
                <a:sym typeface="+mn-ea"/>
              </a:rPr>
              <a:t>是 </a:t>
            </a:r>
            <a:r>
              <a:rPr lang="en-US" altLang="zh-CN" sz="2000" dirty="0">
                <a:sym typeface="+mn-ea"/>
              </a:rPr>
              <a:t>JavaScript </a:t>
            </a:r>
            <a:r>
              <a:rPr lang="zh-CN" altLang="en-US" sz="2000" dirty="0">
                <a:sym typeface="+mn-ea"/>
              </a:rPr>
              <a:t>的一个超集，主要提供了类型系统和对 </a:t>
            </a:r>
            <a:r>
              <a:rPr lang="en-US" altLang="zh-CN" sz="2000" dirty="0">
                <a:sym typeface="+mn-ea"/>
              </a:rPr>
              <a:t>ES6 </a:t>
            </a:r>
            <a:r>
              <a:rPr lang="zh-CN" altLang="en-US" sz="2000" dirty="0">
                <a:sym typeface="+mn-ea"/>
              </a:rPr>
              <a:t>的支持，它由 </a:t>
            </a:r>
            <a:r>
              <a:rPr lang="en-US" altLang="zh-CN" sz="2000" dirty="0">
                <a:sym typeface="+mn-ea"/>
              </a:rPr>
              <a:t>Microsoft </a:t>
            </a:r>
            <a:r>
              <a:rPr lang="zh-CN" altLang="en-US" sz="2000" dirty="0">
                <a:sym typeface="+mn-ea"/>
              </a:rPr>
              <a:t>开发，代码开源于 </a:t>
            </a:r>
            <a:r>
              <a:rPr lang="en-US" altLang="zh-CN" sz="2000" dirty="0">
                <a:sym typeface="+mn-ea"/>
              </a:rPr>
              <a:t>GitHub </a:t>
            </a:r>
            <a:r>
              <a:rPr lang="zh-CN" altLang="en-US" sz="2000" dirty="0">
                <a:sym typeface="+mn-ea"/>
              </a:rPr>
              <a:t>上。</a:t>
            </a:r>
            <a:endParaRPr lang="en-US" altLang="zh-CN" sz="2000" dirty="0"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它的第一个版本发布于 </a:t>
            </a:r>
            <a:r>
              <a:rPr lang="en-US" altLang="zh-CN" sz="2000" dirty="0">
                <a:sym typeface="+mn-ea"/>
              </a:rPr>
              <a:t>2012 </a:t>
            </a:r>
            <a:r>
              <a:rPr lang="zh-CN" altLang="en-US" sz="2000" dirty="0">
                <a:sym typeface="+mn-ea"/>
              </a:rPr>
              <a:t>年 </a:t>
            </a:r>
            <a:r>
              <a:rPr lang="en-US" altLang="zh-CN" sz="2000" dirty="0">
                <a:sym typeface="+mn-ea"/>
              </a:rPr>
              <a:t>10 </a:t>
            </a:r>
            <a:r>
              <a:rPr lang="zh-CN" altLang="en-US" sz="2000" dirty="0">
                <a:sym typeface="+mn-ea"/>
              </a:rPr>
              <a:t>月，经历了多次更新后，现在已成为前端社区中不可忽视的力量，不仅在 </a:t>
            </a:r>
            <a:r>
              <a:rPr lang="en-US" altLang="zh-CN" sz="2000" dirty="0">
                <a:sym typeface="+mn-ea"/>
              </a:rPr>
              <a:t>Microsoft </a:t>
            </a:r>
            <a:r>
              <a:rPr lang="zh-CN" altLang="en-US" sz="2000" dirty="0">
                <a:sym typeface="+mn-ea"/>
              </a:rPr>
              <a:t>内部得到广泛运用，而且 </a:t>
            </a:r>
            <a:r>
              <a:rPr lang="en-US" altLang="zh-CN" sz="2000" dirty="0">
                <a:sym typeface="+mn-ea"/>
              </a:rPr>
              <a:t>Google </a:t>
            </a:r>
            <a:r>
              <a:rPr lang="zh-CN" altLang="en-US" sz="2000" dirty="0">
                <a:sym typeface="+mn-ea"/>
              </a:rPr>
              <a:t>的 </a:t>
            </a:r>
            <a:r>
              <a:rPr lang="en-US" altLang="zh-CN" sz="2000" dirty="0">
                <a:sym typeface="+mn-ea"/>
              </a:rPr>
              <a:t>Angular2 </a:t>
            </a:r>
            <a:r>
              <a:rPr lang="zh-CN" altLang="en-US" sz="2000" dirty="0">
                <a:sym typeface="+mn-ea"/>
              </a:rPr>
              <a:t>也使用了 </a:t>
            </a:r>
            <a:r>
              <a:rPr lang="en-US" altLang="zh-CN" sz="2000" dirty="0">
                <a:sym typeface="+mn-ea"/>
              </a:rPr>
              <a:t>TypeScript </a:t>
            </a:r>
            <a:r>
              <a:rPr lang="zh-CN" altLang="en-US" sz="2000" dirty="0">
                <a:sym typeface="+mn-ea"/>
              </a:rPr>
              <a:t>作为开发语言。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TS</a:t>
            </a:r>
            <a:r>
              <a:rPr lang="zh-CN" altLang="en-US" dirty="0">
                <a:sym typeface="+mn-ea"/>
              </a:rPr>
              <a:t>语法简介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'xxx: number' </a:t>
            </a:r>
            <a:r>
              <a:rPr lang="zh-CN" altLang="en-US" sz="2000" dirty="0"/>
              <a:t>表示声明一个</a:t>
            </a:r>
            <a:r>
              <a:rPr lang="en-US" altLang="zh-CN" sz="2000" dirty="0"/>
              <a:t>number</a:t>
            </a:r>
            <a:r>
              <a:rPr lang="zh-CN" altLang="en-US" sz="2000" dirty="0"/>
              <a:t>类型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声明一个函数的参数类型</a:t>
            </a:r>
            <a:r>
              <a:rPr lang="en-US" altLang="zh-CN" sz="2000" dirty="0"/>
              <a:t>(number</a:t>
            </a:r>
            <a:r>
              <a:rPr lang="zh-CN" altLang="en-US" sz="2000" dirty="0"/>
              <a:t>以及</a:t>
            </a:r>
            <a:r>
              <a:rPr lang="en-US" altLang="zh-CN" sz="2000" dirty="0"/>
              <a:t>any)</a:t>
            </a:r>
            <a:r>
              <a:rPr lang="zh-CN" altLang="en-US" sz="2000" dirty="0"/>
              <a:t>和返回值</a:t>
            </a:r>
            <a:r>
              <a:rPr lang="en-US" altLang="zh-CN" sz="2000" dirty="0"/>
              <a:t>(void)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声明一个接口 </a:t>
            </a:r>
            <a:r>
              <a:rPr lang="en-US" altLang="zh-CN" sz="2000" dirty="0"/>
              <a:t>Person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name</a:t>
            </a:r>
            <a:r>
              <a:rPr lang="zh-CN" altLang="en-US" sz="1600" dirty="0"/>
              <a:t>属性，类型是</a:t>
            </a:r>
            <a:r>
              <a:rPr lang="en-US" altLang="zh-CN" sz="1600" dirty="0"/>
              <a:t>string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age</a:t>
            </a:r>
            <a:r>
              <a:rPr lang="zh-CN" altLang="en-US" sz="1600" dirty="0"/>
              <a:t>属性</a:t>
            </a:r>
            <a:r>
              <a:rPr lang="en-US" altLang="zh-CN" sz="1600" dirty="0"/>
              <a:t>: </a:t>
            </a:r>
            <a:r>
              <a:rPr lang="zh-CN" altLang="en-US" sz="1600" dirty="0"/>
              <a:t>类型</a:t>
            </a:r>
            <a:r>
              <a:rPr lang="en-US" altLang="zh-CN" sz="1600" dirty="0"/>
              <a:t>number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family</a:t>
            </a:r>
            <a:r>
              <a:rPr lang="zh-CN" altLang="en-US" sz="1600" dirty="0"/>
              <a:t>属性，类型是数组，数组里面都是</a:t>
            </a:r>
            <a:r>
              <a:rPr lang="en-US" altLang="zh-CN" sz="1600" dirty="0"/>
              <a:t>string</a:t>
            </a:r>
            <a:r>
              <a:rPr lang="zh-CN" altLang="en-US" sz="1600" dirty="0"/>
              <a:t>类型的数据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可选</a:t>
            </a:r>
            <a:r>
              <a:rPr lang="en-US" altLang="zh-CN" sz="1600" dirty="0"/>
              <a:t>sex</a:t>
            </a:r>
            <a:r>
              <a:rPr lang="zh-CN" altLang="en-US" sz="1600" dirty="0"/>
              <a:t>属性，值为</a:t>
            </a:r>
            <a:r>
              <a:rPr lang="en-US" altLang="zh-CN" sz="1600" dirty="0"/>
              <a:t>'</a:t>
            </a:r>
            <a:r>
              <a:rPr lang="zh-CN" altLang="en-US" sz="1600" dirty="0"/>
              <a:t>男</a:t>
            </a:r>
            <a:r>
              <a:rPr lang="en-US" altLang="zh-CN" sz="1600" dirty="0"/>
              <a:t>'</a:t>
            </a:r>
            <a:r>
              <a:rPr lang="zh-CN" altLang="en-US" sz="1600" dirty="0"/>
              <a:t>或者</a:t>
            </a:r>
            <a:r>
              <a:rPr lang="en-US" altLang="zh-CN" sz="1600" dirty="0"/>
              <a:t>’</a:t>
            </a:r>
            <a:r>
              <a:rPr lang="zh-CN" altLang="en-US" sz="1600" dirty="0"/>
              <a:t>女</a:t>
            </a:r>
            <a:r>
              <a:rPr lang="en-US" altLang="zh-CN" sz="1600" dirty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type</a:t>
            </a:r>
            <a:r>
              <a:rPr lang="zh-CN" altLang="en-US" sz="2000" dirty="0"/>
              <a:t>类似</a:t>
            </a:r>
            <a:r>
              <a:rPr lang="en-US" altLang="zh-CN" sz="2000" dirty="0"/>
              <a:t>interface</a:t>
            </a:r>
            <a:r>
              <a:rPr lang="zh-CN" altLang="en-US" sz="2000" dirty="0"/>
              <a:t>，以下写法等同用</a:t>
            </a:r>
            <a:r>
              <a:rPr lang="en-US" altLang="zh-CN" sz="2000" dirty="0"/>
              <a:t>interface</a:t>
            </a:r>
            <a:r>
              <a:rPr lang="zh-CN" altLang="en-US" sz="2000" dirty="0"/>
              <a:t>声明</a:t>
            </a:r>
            <a:r>
              <a:rPr lang="en-US" altLang="zh-CN" sz="2000" dirty="0" err="1"/>
              <a:t>IPerson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77803" y="312902"/>
            <a:ext cx="175006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Part01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7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sz="3200" dirty="0"/>
              <a:t>-</a:t>
            </a:r>
            <a:r>
              <a:rPr lang="zh-CN" altLang="en-US" sz="3200" dirty="0"/>
              <a:t>用我的代码就要听我的</a:t>
            </a:r>
            <a:br>
              <a:rPr lang="en-US" altLang="zh-CN" sz="3200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平时为了代码的健壮性，不得不对代码做很多容错的操作。</a:t>
            </a:r>
            <a:endParaRPr lang="en-US" altLang="zh-CN" sz="2000" dirty="0"/>
          </a:p>
          <a:p>
            <a:r>
              <a:rPr lang="zh-CN" altLang="en-US" sz="2000" dirty="0"/>
              <a:t>自己年龄大了眼花，传错了参数</a:t>
            </a:r>
            <a:endParaRPr lang="en-US" altLang="zh-CN" sz="2000" dirty="0"/>
          </a:p>
          <a:p>
            <a:r>
              <a:rPr lang="zh-CN" altLang="en-US" sz="2000" dirty="0"/>
              <a:t>不靠谱的使用者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400" dirty="0"/>
              <a:t>interface </a:t>
            </a:r>
            <a:r>
              <a:rPr lang="en-US" altLang="zh-CN" sz="1400" dirty="0" err="1"/>
              <a:t>IArgs</a:t>
            </a:r>
            <a:r>
              <a:rPr lang="en-US" altLang="zh-CN" sz="1400" dirty="0"/>
              <a:t> {</a:t>
            </a:r>
          </a:p>
          <a:p>
            <a:pPr marL="0" indent="0">
              <a:buNone/>
            </a:pPr>
            <a:r>
              <a:rPr lang="en-US" altLang="zh-CN" sz="1400" dirty="0"/>
              <a:t>    name: string</a:t>
            </a:r>
          </a:p>
          <a:p>
            <a:pPr marL="0" indent="0">
              <a:buNone/>
            </a:pPr>
            <a:r>
              <a:rPr lang="en-US" altLang="zh-CN" sz="1400" dirty="0"/>
              <a:t>    age: string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function </a:t>
            </a:r>
            <a:r>
              <a:rPr lang="en-US" altLang="zh-CN" sz="1400" dirty="0" err="1"/>
              <a:t>youFoo</a:t>
            </a:r>
            <a:r>
              <a:rPr lang="en-US" altLang="zh-CN" sz="1400" dirty="0"/>
              <a:t> (arg1: string, arg2: '</a:t>
            </a:r>
            <a:r>
              <a:rPr lang="en-US" altLang="zh-CN" sz="1400" dirty="0" err="1"/>
              <a:t>a'|'b</a:t>
            </a:r>
            <a:r>
              <a:rPr lang="en-US" altLang="zh-CN" sz="1400" dirty="0"/>
              <a:t>', arg3: </a:t>
            </a:r>
            <a:r>
              <a:rPr lang="en-US" altLang="zh-CN" sz="1400" dirty="0" err="1"/>
              <a:t>IArgs</a:t>
            </a:r>
            <a:r>
              <a:rPr lang="en-US" altLang="zh-CN" sz="1400" dirty="0"/>
              <a:t>) {</a:t>
            </a:r>
          </a:p>
          <a:p>
            <a:pPr marL="0" indent="0">
              <a:buNone/>
            </a:pPr>
            <a:r>
              <a:rPr lang="en-US" altLang="zh-CN" sz="1400" dirty="0"/>
              <a:t>    // </a:t>
            </a:r>
            <a:r>
              <a:rPr lang="zh-CN" altLang="en-US" sz="1400" dirty="0"/>
              <a:t>这里啥都不干，你传参吧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sz="2800" dirty="0"/>
              <a:t>-</a:t>
            </a:r>
            <a:r>
              <a:rPr lang="zh-CN" altLang="en-US" dirty="0"/>
              <a:t>找文档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平时在干活的时候，我们一般喜欢多一个屏幕，可以开个</a:t>
            </a:r>
            <a:r>
              <a:rPr lang="en-US" altLang="zh-CN" sz="1400" dirty="0"/>
              <a:t>chrome</a:t>
            </a:r>
            <a:r>
              <a:rPr lang="zh-CN" altLang="en-US" sz="1400" dirty="0"/>
              <a:t>，查查问题找找文档等。不过经常还得看网速，用搜索去搜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啥的，遇到在乡下写代码，分分钟有想</a:t>
            </a:r>
            <a:r>
              <a:rPr lang="en-US" altLang="zh-CN" sz="1400" dirty="0" err="1"/>
              <a:t>shi</a:t>
            </a:r>
            <a:r>
              <a:rPr lang="zh-CN" altLang="en-US" sz="1400" dirty="0"/>
              <a:t>的心。</a:t>
            </a:r>
          </a:p>
          <a:p>
            <a:pPr marL="0" indent="0">
              <a:buNone/>
            </a:pPr>
            <a:r>
              <a:rPr lang="zh-CN" altLang="en-US" sz="1400" dirty="0"/>
              <a:t>有了</a:t>
            </a:r>
            <a:r>
              <a:rPr lang="en-US" altLang="zh-CN" sz="1400" dirty="0" err="1"/>
              <a:t>ts</a:t>
            </a:r>
            <a:r>
              <a:rPr lang="zh-CN" altLang="en-US" sz="1400" dirty="0"/>
              <a:t>，我们就完</a:t>
            </a:r>
            <a:r>
              <a:rPr lang="en-US" altLang="zh-CN" sz="1400" dirty="0"/>
              <a:t>(da)</a:t>
            </a:r>
            <a:r>
              <a:rPr lang="zh-CN" altLang="en-US" sz="1400" dirty="0"/>
              <a:t>美</a:t>
            </a:r>
            <a:r>
              <a:rPr lang="en-US" altLang="zh-CN" sz="1400" dirty="0"/>
              <a:t>(gai)</a:t>
            </a:r>
            <a:r>
              <a:rPr lang="zh-CN" altLang="en-US" sz="1400" dirty="0"/>
              <a:t>的决掉了这个问题</a:t>
            </a:r>
            <a:r>
              <a:rPr lang="en-US" altLang="zh-CN" sz="1400" dirty="0"/>
              <a:t>: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800" dirty="0"/>
              <a:t>/**</a:t>
            </a:r>
          </a:p>
          <a:p>
            <a:pPr marL="0" indent="0">
              <a:buNone/>
            </a:pPr>
            <a:r>
              <a:rPr lang="en-US" altLang="zh-CN" sz="800" dirty="0"/>
              <a:t> * </a:t>
            </a:r>
            <a:r>
              <a:rPr lang="zh-CN" altLang="en-US" sz="800" dirty="0"/>
              <a:t>一个方法：生成错误提示信息</a:t>
            </a:r>
          </a:p>
          <a:p>
            <a:pPr marL="0" indent="0">
              <a:buNone/>
            </a:pPr>
            <a:r>
              <a:rPr lang="zh-CN" altLang="en-US" sz="800" dirty="0"/>
              <a:t> * </a:t>
            </a:r>
          </a:p>
          <a:p>
            <a:pPr marL="0" indent="0">
              <a:buNone/>
            </a:pPr>
            <a:r>
              <a:rPr lang="zh-CN" altLang="en-US" sz="800" dirty="0"/>
              <a:t> * </a:t>
            </a:r>
            <a:r>
              <a:rPr lang="en-US" altLang="zh-CN" sz="800" dirty="0"/>
              <a:t>@param {string} message </a:t>
            </a:r>
            <a:r>
              <a:rPr lang="zh-CN" altLang="en-US" sz="800" dirty="0"/>
              <a:t>提示信息，比如</a:t>
            </a:r>
            <a:r>
              <a:rPr lang="en-US" altLang="zh-CN" sz="800" dirty="0"/>
              <a:t>`you have a error`</a:t>
            </a:r>
          </a:p>
          <a:p>
            <a:pPr marL="0" indent="0">
              <a:buNone/>
            </a:pPr>
            <a:r>
              <a:rPr lang="en-US" altLang="zh-CN" sz="800" dirty="0"/>
              <a:t> * @param {number | string} code </a:t>
            </a:r>
            <a:r>
              <a:rPr lang="zh-CN" altLang="en-US" sz="800" dirty="0"/>
              <a:t>错误码，数字和字符都行</a:t>
            </a:r>
          </a:p>
          <a:p>
            <a:pPr marL="0" indent="0">
              <a:buNone/>
            </a:pPr>
            <a:r>
              <a:rPr lang="zh-CN" altLang="en-US" sz="800" dirty="0"/>
              <a:t> * </a:t>
            </a:r>
            <a:r>
              <a:rPr lang="en-US" altLang="zh-CN" sz="800" dirty="0"/>
              <a:t>@param {string} type </a:t>
            </a:r>
            <a:r>
              <a:rPr lang="zh-CN" altLang="en-US" sz="800" dirty="0"/>
              <a:t>类型，请写</a:t>
            </a:r>
            <a:r>
              <a:rPr lang="en-US" altLang="zh-CN" sz="800" dirty="0"/>
              <a:t>`demo1`</a:t>
            </a:r>
            <a:r>
              <a:rPr lang="zh-CN" altLang="en-US" sz="800" dirty="0"/>
              <a:t>或者</a:t>
            </a:r>
            <a:r>
              <a:rPr lang="en-US" altLang="zh-CN" sz="800" dirty="0"/>
              <a:t>`demo2`</a:t>
            </a:r>
          </a:p>
          <a:p>
            <a:pPr marL="0" indent="0">
              <a:buNone/>
            </a:pPr>
            <a:r>
              <a:rPr lang="en-US" altLang="zh-CN" sz="800" dirty="0"/>
              <a:t> * </a:t>
            </a:r>
          </a:p>
          <a:p>
            <a:pPr marL="0" indent="0">
              <a:buNone/>
            </a:pPr>
            <a:r>
              <a:rPr lang="en-US" altLang="zh-CN" sz="800" dirty="0"/>
              <a:t> * [</a:t>
            </a:r>
            <a:r>
              <a:rPr lang="zh-CN" altLang="en-US" sz="800" dirty="0"/>
              <a:t>还不懂？点这里吧</a:t>
            </a:r>
            <a:r>
              <a:rPr lang="en-US" altLang="zh-CN" sz="800" dirty="0"/>
              <a:t>](https://www.google.com)</a:t>
            </a:r>
          </a:p>
          <a:p>
            <a:pPr marL="0" indent="0">
              <a:buNone/>
            </a:pPr>
            <a:r>
              <a:rPr lang="en-US" altLang="zh-CN" sz="800" dirty="0"/>
              <a:t> * </a:t>
            </a:r>
          </a:p>
          <a:p>
            <a:pPr marL="0" indent="0">
              <a:buNone/>
            </a:pPr>
            <a:r>
              <a:rPr lang="en-US" altLang="zh-CN" sz="800" dirty="0"/>
              <a:t> * ```</a:t>
            </a:r>
            <a:r>
              <a:rPr lang="en-US" altLang="zh-CN" sz="800" dirty="0" err="1"/>
              <a:t>js</a:t>
            </a: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 * // demo</a:t>
            </a:r>
          </a:p>
          <a:p>
            <a:pPr marL="0" indent="0">
              <a:buNone/>
            </a:pPr>
            <a:r>
              <a:rPr lang="en-US" altLang="zh-CN" sz="800" dirty="0"/>
              <a:t> * </a:t>
            </a:r>
            <a:r>
              <a:rPr lang="en-US" altLang="zh-CN" sz="800" dirty="0" err="1"/>
              <a:t>genErrMsg</a:t>
            </a:r>
            <a:r>
              <a:rPr lang="en-US" altLang="zh-CN" sz="800" dirty="0"/>
              <a:t>('demo', 10086)</a:t>
            </a:r>
          </a:p>
          <a:p>
            <a:pPr marL="0" indent="0">
              <a:buNone/>
            </a:pPr>
            <a:r>
              <a:rPr lang="en-US" altLang="zh-CN" sz="800" dirty="0"/>
              <a:t> * </a:t>
            </a:r>
          </a:p>
          <a:p>
            <a:pPr marL="0" indent="0">
              <a:buNone/>
            </a:pPr>
            <a:r>
              <a:rPr lang="en-US" altLang="zh-CN" sz="800" dirty="0"/>
              <a:t> * ```</a:t>
            </a:r>
          </a:p>
          <a:p>
            <a:pPr marL="0" indent="0">
              <a:buNone/>
            </a:pPr>
            <a:r>
              <a:rPr lang="en-US" altLang="zh-CN" sz="800" dirty="0"/>
              <a:t> */</a:t>
            </a:r>
          </a:p>
          <a:p>
            <a:pPr marL="0" indent="0">
              <a:buNone/>
            </a:pPr>
            <a:r>
              <a:rPr lang="en-US" altLang="zh-CN" sz="800" dirty="0"/>
              <a:t>export function </a:t>
            </a:r>
            <a:r>
              <a:rPr lang="en-US" altLang="zh-CN" sz="800" dirty="0" err="1"/>
              <a:t>genErrMsg</a:t>
            </a:r>
            <a:r>
              <a:rPr lang="en-US" altLang="zh-CN" sz="800" dirty="0"/>
              <a:t> (message: string, code: number | string, type?: ('demo1' | 'demo2')): string {</a:t>
            </a:r>
          </a:p>
          <a:p>
            <a:pPr marL="0" indent="0">
              <a:buNone/>
            </a:pPr>
            <a:r>
              <a:rPr lang="en-US" altLang="zh-CN" sz="800" dirty="0"/>
              <a:t>    return (message || `</a:t>
            </a:r>
            <a:r>
              <a:rPr lang="zh-CN" altLang="en-US" sz="800" dirty="0"/>
              <a:t>网络繁忙，请稍候再试</a:t>
            </a:r>
            <a:r>
              <a:rPr lang="en-US" altLang="zh-CN" sz="800" dirty="0"/>
              <a:t>`) + (code ? `(${code})` : ``)</a:t>
            </a:r>
          </a:p>
          <a:p>
            <a:pPr marL="0" indent="0">
              <a:buNone/>
            </a:pPr>
            <a:r>
              <a:rPr lang="en-US" altLang="zh-CN" sz="800" dirty="0"/>
              <a:t>}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sz="2800" dirty="0"/>
              <a:t>-</a:t>
            </a:r>
            <a:r>
              <a:rPr lang="zh-CN" altLang="en-US" dirty="0"/>
              <a:t>粗心大意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阅读以下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代码， 提问：分割线以下的代码有几处</a:t>
            </a:r>
            <a:r>
              <a:rPr lang="en-US" altLang="zh-CN" sz="1400" dirty="0"/>
              <a:t>bug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800" dirty="0"/>
              <a:t>// careless.js</a:t>
            </a:r>
          </a:p>
          <a:p>
            <a:pPr marL="0" indent="0">
              <a:buNone/>
            </a:pPr>
            <a:r>
              <a:rPr lang="en-US" altLang="zh-CN" sz="800" dirty="0"/>
              <a:t>let </a:t>
            </a:r>
            <a:r>
              <a:rPr lang="en-US" altLang="zh-CN" sz="800" dirty="0" err="1"/>
              <a:t>foooo</a:t>
            </a:r>
            <a:r>
              <a:rPr lang="en-US" altLang="zh-CN" sz="800" dirty="0"/>
              <a:t> = 1</a:t>
            </a:r>
          </a:p>
          <a:p>
            <a:pPr marL="0" indent="0">
              <a:buNone/>
            </a:pPr>
            <a:r>
              <a:rPr lang="en-US" altLang="zh-CN" sz="800" dirty="0"/>
              <a:t>let </a:t>
            </a:r>
            <a:r>
              <a:rPr lang="en-US" altLang="zh-CN" sz="800" dirty="0" err="1"/>
              <a:t>fooo</a:t>
            </a:r>
            <a:r>
              <a:rPr lang="en-US" altLang="zh-CN" sz="800" dirty="0"/>
              <a:t> = 1</a:t>
            </a:r>
          </a:p>
          <a:p>
            <a:pPr marL="0" indent="0">
              <a:buNone/>
            </a:pPr>
            <a:r>
              <a:rPr lang="en-US" altLang="zh-CN" sz="800" dirty="0"/>
              <a:t>let </a:t>
            </a:r>
            <a:r>
              <a:rPr lang="en-US" altLang="zh-CN" sz="800" dirty="0" err="1"/>
              <a:t>fooooooo</a:t>
            </a:r>
            <a:r>
              <a:rPr lang="en-US" altLang="zh-CN" sz="800" dirty="0"/>
              <a:t> = 1</a:t>
            </a:r>
          </a:p>
          <a:p>
            <a:pPr marL="0" indent="0">
              <a:buNone/>
            </a:pPr>
            <a:r>
              <a:rPr lang="en-US" altLang="zh-CN" sz="800" dirty="0"/>
              <a:t>let foo = 1</a:t>
            </a:r>
          </a:p>
          <a:p>
            <a:pPr marL="0" indent="0">
              <a:buNone/>
            </a:pPr>
            <a:r>
              <a:rPr lang="en-US" altLang="zh-CN" sz="800" dirty="0"/>
              <a:t>let </a:t>
            </a:r>
            <a:r>
              <a:rPr lang="en-US" altLang="zh-CN" sz="800" dirty="0" err="1"/>
              <a:t>foooooo</a:t>
            </a:r>
            <a:r>
              <a:rPr lang="en-US" altLang="zh-CN" sz="800" dirty="0"/>
              <a:t> = 1</a:t>
            </a:r>
          </a:p>
          <a:p>
            <a:pPr marL="0" indent="0">
              <a:buNone/>
            </a:pPr>
            <a:r>
              <a:rPr lang="en-US" altLang="zh-CN" sz="800" dirty="0"/>
              <a:t>let test = 12</a:t>
            </a:r>
          </a:p>
          <a:p>
            <a:pPr marL="0" indent="0">
              <a:buNone/>
            </a:pPr>
            <a:r>
              <a:rPr lang="en-US" altLang="zh-CN" sz="800" dirty="0"/>
              <a:t>const obj = {</a:t>
            </a:r>
          </a:p>
          <a:p>
            <a:pPr marL="0" indent="0">
              <a:buNone/>
            </a:pPr>
            <a:r>
              <a:rPr lang="en-US" altLang="zh-CN" sz="800" dirty="0"/>
              <a:t>    fn1 () {},</a:t>
            </a:r>
          </a:p>
          <a:p>
            <a:pPr marL="0" indent="0">
              <a:buNone/>
            </a:pPr>
            <a:r>
              <a:rPr lang="en-US" altLang="zh-CN" sz="800" dirty="0"/>
              <a:t>    fn2 () {},</a:t>
            </a:r>
          </a:p>
          <a:p>
            <a:pPr marL="0" indent="0">
              <a:buNone/>
            </a:pPr>
            <a:r>
              <a:rPr lang="en-US" altLang="zh-CN" sz="800" dirty="0"/>
              <a:t>    fn4 () {},</a:t>
            </a:r>
          </a:p>
          <a:p>
            <a:pPr marL="0" indent="0">
              <a:buNone/>
            </a:pPr>
            <a:r>
              <a:rPr lang="en-US" altLang="zh-CN" sz="800" dirty="0"/>
              <a:t>}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/*************** </a:t>
            </a:r>
            <a:r>
              <a:rPr lang="zh-CN" altLang="en-US" sz="800" dirty="0"/>
              <a:t>分割线以下的代码有哪些地方有</a:t>
            </a:r>
            <a:r>
              <a:rPr lang="en-US" altLang="zh-CN" sz="800" dirty="0"/>
              <a:t>bug</a:t>
            </a:r>
            <a:r>
              <a:rPr lang="zh-CN" altLang="en-US" sz="800" dirty="0"/>
              <a:t>？ **************** *</a:t>
            </a:r>
            <a:r>
              <a:rPr lang="en-US" altLang="zh-CN" sz="800" dirty="0"/>
              <a:t>/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obj.fn3()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 err="1"/>
              <a:t>console.leg</a:t>
            </a:r>
            <a:r>
              <a:rPr lang="en-US" altLang="zh-CN" sz="800" dirty="0"/>
              <a:t>(</a:t>
            </a:r>
            <a:r>
              <a:rPr lang="en-US" altLang="zh-CN" sz="800" dirty="0" err="1"/>
              <a:t>fooooo</a:t>
            </a:r>
            <a:r>
              <a:rPr lang="en-US" altLang="zh-CN" sz="800" dirty="0"/>
              <a:t>)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800" dirty="0"/>
              <a:t>function test () {</a:t>
            </a:r>
          </a:p>
          <a:p>
            <a:pPr marL="0" indent="0">
              <a:buNone/>
            </a:pPr>
            <a:r>
              <a:rPr lang="en-US" altLang="zh-CN" sz="800" dirty="0"/>
              <a:t>    alert(</a:t>
            </a:r>
            <a:r>
              <a:rPr lang="en-US" altLang="zh-CN" sz="800" dirty="0" err="1"/>
              <a:t>tast</a:t>
            </a:r>
            <a:r>
              <a:rPr lang="en-US" altLang="zh-CN" sz="800" dirty="0"/>
              <a:t>)</a:t>
            </a:r>
          </a:p>
          <a:p>
            <a:pPr marL="0" indent="0">
              <a:buNone/>
            </a:pPr>
            <a:r>
              <a:rPr lang="en-US" altLang="zh-CN" sz="800" dirty="0"/>
              <a:t>}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7915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4d63287-c46d-4dda-8899-9cfd3b83a57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高雅简洁红灰搭配扁平化商务ppt模板</Template>
  <TotalTime>1229</TotalTime>
  <Words>1314</Words>
  <Application>Microsoft Office PowerPoint</Application>
  <PresentationFormat>全屏显示(16:9)</PresentationFormat>
  <Paragraphs>175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Office 主题</vt:lpstr>
      <vt:lpstr>TypeScript安利指南</vt:lpstr>
      <vt:lpstr>痛点</vt:lpstr>
      <vt:lpstr>简介 </vt:lpstr>
      <vt:lpstr>TS是什么 </vt:lpstr>
      <vt:lpstr>TS语法简介</vt:lpstr>
      <vt:lpstr>应用场景 </vt:lpstr>
      <vt:lpstr>应用场景-用我的代码就要听我的    </vt:lpstr>
      <vt:lpstr>应用场景-找文档 </vt:lpstr>
      <vt:lpstr>应用场景-粗心大意  </vt:lpstr>
      <vt:lpstr>应用场景-接口数据不知道   </vt:lpstr>
      <vt:lpstr>应用场景-增强后的class和enum    </vt:lpstr>
      <vt:lpstr>优点以及不足  </vt:lpstr>
      <vt:lpstr>优点</vt:lpstr>
      <vt:lpstr>成本</vt:lpstr>
      <vt:lpstr>不足  </vt:lpstr>
      <vt:lpstr>总结  </vt:lpstr>
      <vt:lpstr>学习推荐</vt:lpstr>
      <vt:lpstr>结语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gexin</dc:creator>
  <cp:lastModifiedBy>wangkai</cp:lastModifiedBy>
  <cp:revision>357</cp:revision>
  <dcterms:created xsi:type="dcterms:W3CDTF">2016-06-29T07:04:00Z</dcterms:created>
  <dcterms:modified xsi:type="dcterms:W3CDTF">2019-11-12T10:01:23Z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