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0" r:id="rId3"/>
    <p:sldId id="289"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8711-3330-794C-838B-117D94EAC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A19AE-1B1E-A244-9E1C-F807A37A7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F7D59-704F-7C40-AC70-08797C001683}"/>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7D28D509-90DD-7849-AC93-86B05FB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E77F9-BA12-C347-9464-E5AD9FFFAA88}"/>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253912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462E-A189-0D49-97C3-2A5CF837B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A58699-DE7C-3D43-9FCB-683700EBA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5AA2-F1F1-E34E-9BC1-8AFC8B809F6F}"/>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7A05C8CB-1B15-A84F-A5E4-91F32359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0A7FE-1F7A-B545-95C6-6672570C6EEB}"/>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324917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8F4D1-79E9-C446-A563-B76AA8287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F7F12-0339-A84B-BF41-C7D3D75A11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6174C-D3DE-F644-8EF2-B9F7DF842013}"/>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70D8437A-4321-314A-A0FC-199521D7D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2CF0D-C748-3D45-BDE4-A83275266A1D}"/>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332714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616-3359-2147-A780-31CE2DED4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1042B-0A46-7E48-86F1-1ED8EF0E9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08A9B-1F03-5F45-83C0-29334CE32F69}"/>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F269F1BF-9F54-D043-B80A-DD4994D03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EF8-B27F-2C47-8C92-F7D83745CC77}"/>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298523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D78C-B535-E84E-ADA2-008915896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20B487-4C97-CA4B-9C60-03434030A4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52951-B430-EF42-AE3D-4276DA3382A8}"/>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08E9FAF8-72BA-DA47-BCD2-5B3332BB2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8613-4505-E34C-986F-FC460D52E726}"/>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28540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FA0B-6914-3041-9D5B-6A81C7E44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27A80-F696-F64F-9E6E-61876B5CE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C9A6E-399A-BF43-914D-D25D1FC6C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422E44-9396-D249-897F-2C3F96AC242B}"/>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6" name="Footer Placeholder 5">
            <a:extLst>
              <a:ext uri="{FF2B5EF4-FFF2-40B4-BE49-F238E27FC236}">
                <a16:creationId xmlns:a16="http://schemas.microsoft.com/office/drawing/2014/main" id="{F891530A-30B4-4643-A472-59B8A85EA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270B8-8057-0A42-98BD-B580AC465F41}"/>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287782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15B4-428F-1D4D-9E83-C7CDDC30D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F0C31D-9D73-B54D-B4FD-31B5234E1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C8086-F340-254E-9FC9-6D0A17D87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E0A22-3107-8444-841B-DF836B13D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910E7-51D8-5142-B6EA-9265A31A83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846E8-4BCF-914E-B62A-1AC25F72712C}"/>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8" name="Footer Placeholder 7">
            <a:extLst>
              <a:ext uri="{FF2B5EF4-FFF2-40B4-BE49-F238E27FC236}">
                <a16:creationId xmlns:a16="http://schemas.microsoft.com/office/drawing/2014/main" id="{226A466B-A1BB-B84E-A24F-DFDCA3F17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36952-E4D4-BA40-9641-6F19F44DA669}"/>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4205910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421E-D44F-1746-89D1-CB2AFAD8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F4B6F-618B-B149-A4A0-A1759266C0F7}"/>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4" name="Footer Placeholder 3">
            <a:extLst>
              <a:ext uri="{FF2B5EF4-FFF2-40B4-BE49-F238E27FC236}">
                <a16:creationId xmlns:a16="http://schemas.microsoft.com/office/drawing/2014/main" id="{9D8E7929-072E-C140-8A19-3CB6C632D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47024-358E-1640-89F6-257B3F320490}"/>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26056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D652D-9801-9D44-88DD-CFF8CE945866}"/>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3" name="Footer Placeholder 2">
            <a:extLst>
              <a:ext uri="{FF2B5EF4-FFF2-40B4-BE49-F238E27FC236}">
                <a16:creationId xmlns:a16="http://schemas.microsoft.com/office/drawing/2014/main" id="{44F93F3A-67AC-AC4F-8161-998E35BF0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FE135-EEE7-914B-85DA-E279EAEC9107}"/>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40537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0142-7F24-504B-9BDC-E83AA942A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5443D-A9DD-D04B-919A-30E377835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4E3D6-8872-D740-ABDB-A89135C82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EE8D6-803F-3345-B5EA-A284B7E09AC5}"/>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6" name="Footer Placeholder 5">
            <a:extLst>
              <a:ext uri="{FF2B5EF4-FFF2-40B4-BE49-F238E27FC236}">
                <a16:creationId xmlns:a16="http://schemas.microsoft.com/office/drawing/2014/main" id="{2C1B033B-6410-5F47-BC1B-746621B51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39069-FEC3-D747-B8CD-250AC049DD1A}"/>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106942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DD11-101C-2D49-AA90-8FD907013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D9ED30-1DEA-B644-92D0-90D18CA57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E7B1B6-C7F0-8041-8B47-FD369FA46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80139-EEE0-7844-81D5-802BF5C4A56C}"/>
              </a:ext>
            </a:extLst>
          </p:cNvPr>
          <p:cNvSpPr>
            <a:spLocks noGrp="1"/>
          </p:cNvSpPr>
          <p:nvPr>
            <p:ph type="dt" sz="half" idx="10"/>
          </p:nvPr>
        </p:nvSpPr>
        <p:spPr/>
        <p:txBody>
          <a:bodyPr/>
          <a:lstStyle/>
          <a:p>
            <a:fld id="{E0E9BE35-D956-E947-A40B-4726A4D44A91}" type="datetimeFigureOut">
              <a:rPr lang="en-US" smtClean="0"/>
              <a:t>2/10/20</a:t>
            </a:fld>
            <a:endParaRPr lang="en-US"/>
          </a:p>
        </p:txBody>
      </p:sp>
      <p:sp>
        <p:nvSpPr>
          <p:cNvPr id="6" name="Footer Placeholder 5">
            <a:extLst>
              <a:ext uri="{FF2B5EF4-FFF2-40B4-BE49-F238E27FC236}">
                <a16:creationId xmlns:a16="http://schemas.microsoft.com/office/drawing/2014/main" id="{FA2963B5-0947-CD45-BE2D-DC8E9F9A3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BF4A0-B1B9-6B48-8781-47F9488C989B}"/>
              </a:ext>
            </a:extLst>
          </p:cNvPr>
          <p:cNvSpPr>
            <a:spLocks noGrp="1"/>
          </p:cNvSpPr>
          <p:nvPr>
            <p:ph type="sldNum" sz="quarter" idx="12"/>
          </p:nvPr>
        </p:nvSpPr>
        <p:spPr/>
        <p:txBody>
          <a:bodyPr/>
          <a:lstStyle/>
          <a:p>
            <a:fld id="{EF827F2F-7EAA-994F-9438-851E60FA0B26}" type="slidenum">
              <a:rPr lang="en-US" smtClean="0"/>
              <a:t>‹#›</a:t>
            </a:fld>
            <a:endParaRPr lang="en-US"/>
          </a:p>
        </p:txBody>
      </p:sp>
    </p:spTree>
    <p:extLst>
      <p:ext uri="{BB962C8B-B14F-4D97-AF65-F5344CB8AC3E}">
        <p14:creationId xmlns:p14="http://schemas.microsoft.com/office/powerpoint/2010/main" val="98796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A000FE-9F8A-8B4F-915B-1627ABF82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C5A17-0F18-8D42-8663-BD240549D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77EA1-EAB8-CD43-B954-28118BDD0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9BE35-D956-E947-A40B-4726A4D44A91}" type="datetimeFigureOut">
              <a:rPr lang="en-US" smtClean="0"/>
              <a:t>2/10/20</a:t>
            </a:fld>
            <a:endParaRPr lang="en-US"/>
          </a:p>
        </p:txBody>
      </p:sp>
      <p:sp>
        <p:nvSpPr>
          <p:cNvPr id="5" name="Footer Placeholder 4">
            <a:extLst>
              <a:ext uri="{FF2B5EF4-FFF2-40B4-BE49-F238E27FC236}">
                <a16:creationId xmlns:a16="http://schemas.microsoft.com/office/drawing/2014/main" id="{0140A296-00D9-6143-95AC-C3123D400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339273-E442-2E40-8A87-E31285B05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27F2F-7EAA-994F-9438-851E60FA0B26}" type="slidenum">
              <a:rPr lang="en-US" smtClean="0"/>
              <a:t>‹#›</a:t>
            </a:fld>
            <a:endParaRPr lang="en-US"/>
          </a:p>
        </p:txBody>
      </p:sp>
    </p:spTree>
    <p:extLst>
      <p:ext uri="{BB962C8B-B14F-4D97-AF65-F5344CB8AC3E}">
        <p14:creationId xmlns:p14="http://schemas.microsoft.com/office/powerpoint/2010/main" val="304657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5BF62C-48F9-DD45-BA33-01A3FEDC9647}"/>
              </a:ext>
            </a:extLst>
          </p:cNvPr>
          <p:cNvSpPr>
            <a:spLocks noGrp="1"/>
          </p:cNvSpPr>
          <p:nvPr>
            <p:ph type="ctrTitle"/>
          </p:nvPr>
        </p:nvSpPr>
        <p:spPr>
          <a:xfrm>
            <a:off x="838199" y="4525347"/>
            <a:ext cx="6801321" cy="1737360"/>
          </a:xfrm>
        </p:spPr>
        <p:txBody>
          <a:bodyPr anchor="ctr">
            <a:normAutofit/>
          </a:bodyPr>
          <a:lstStyle/>
          <a:p>
            <a:pPr algn="r"/>
            <a:r>
              <a:rPr lang="en-US" dirty="0"/>
              <a:t>Assignment2</a:t>
            </a:r>
          </a:p>
        </p:txBody>
      </p:sp>
      <p:sp>
        <p:nvSpPr>
          <p:cNvPr id="3" name="Subtitle 2">
            <a:extLst>
              <a:ext uri="{FF2B5EF4-FFF2-40B4-BE49-F238E27FC236}">
                <a16:creationId xmlns:a16="http://schemas.microsoft.com/office/drawing/2014/main" id="{E086DF22-2503-8B41-A417-423EBEC50653}"/>
              </a:ext>
            </a:extLst>
          </p:cNvPr>
          <p:cNvSpPr>
            <a:spLocks noGrp="1"/>
          </p:cNvSpPr>
          <p:nvPr>
            <p:ph type="subTitle" idx="1"/>
          </p:nvPr>
        </p:nvSpPr>
        <p:spPr>
          <a:xfrm>
            <a:off x="7961258" y="4525347"/>
            <a:ext cx="3258675" cy="1737360"/>
          </a:xfrm>
        </p:spPr>
        <p:txBody>
          <a:bodyPr anchor="ctr">
            <a:normAutofit/>
          </a:bodyPr>
          <a:lstStyle/>
          <a:p>
            <a:pPr algn="l"/>
            <a:r>
              <a:rPr lang="en-US" sz="1500" dirty="0"/>
              <a:t>Group 6:</a:t>
            </a:r>
          </a:p>
          <a:p>
            <a:pPr algn="l"/>
            <a:r>
              <a:rPr lang="en-US" sz="1500" dirty="0" err="1"/>
              <a:t>Chengchao</a:t>
            </a:r>
            <a:r>
              <a:rPr lang="en-US" sz="1500" dirty="0"/>
              <a:t> Fang</a:t>
            </a:r>
          </a:p>
          <a:p>
            <a:pPr algn="l"/>
            <a:r>
              <a:rPr lang="en-US" sz="1500" dirty="0" err="1"/>
              <a:t>Chentao</a:t>
            </a:r>
            <a:r>
              <a:rPr lang="en-US" sz="1500" dirty="0"/>
              <a:t> Han</a:t>
            </a:r>
          </a:p>
          <a:p>
            <a:pPr algn="l"/>
            <a:r>
              <a:rPr lang="en-US" sz="1500" dirty="0"/>
              <a:t>Kai Wang</a:t>
            </a:r>
          </a:p>
          <a:p>
            <a:pPr algn="l"/>
            <a:r>
              <a:rPr lang="en-US" sz="1500" dirty="0" err="1"/>
              <a:t>Yiran</a:t>
            </a:r>
            <a:r>
              <a:rPr lang="en-US" sz="1500" dirty="0"/>
              <a:t> </a:t>
            </a:r>
            <a:r>
              <a:rPr lang="en-US" sz="1500" dirty="0" err="1"/>
              <a:t>Jin</a:t>
            </a:r>
            <a:endParaRPr lang="en-US" sz="15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70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B96-5168-2D48-AE99-DFD790A3C3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C124C7-0AFD-514D-A20F-6588BEC6AF8F}"/>
              </a:ext>
            </a:extLst>
          </p:cNvPr>
          <p:cNvSpPr>
            <a:spLocks noGrp="1"/>
          </p:cNvSpPr>
          <p:nvPr>
            <p:ph idx="1"/>
          </p:nvPr>
        </p:nvSpPr>
        <p:spPr/>
        <p:txBody>
          <a:bodyPr/>
          <a:lstStyle/>
          <a:p>
            <a:r>
              <a:rPr lang="en-US" dirty="0"/>
              <a:t>Use Case Description: This Use Case starts when the moderator wants to provide movie list for movie watching group. The system responds by successfully accessing movie list as well as users. This Use Case ends when system and users can access the movie list.</a:t>
            </a:r>
          </a:p>
        </p:txBody>
      </p:sp>
    </p:spTree>
    <p:extLst>
      <p:ext uri="{BB962C8B-B14F-4D97-AF65-F5344CB8AC3E}">
        <p14:creationId xmlns:p14="http://schemas.microsoft.com/office/powerpoint/2010/main" val="417889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4CD0-BDF7-B341-90DA-2FE033C92C80}"/>
              </a:ext>
            </a:extLst>
          </p:cNvPr>
          <p:cNvSpPr>
            <a:spLocks noGrp="1"/>
          </p:cNvSpPr>
          <p:nvPr>
            <p:ph type="title"/>
          </p:nvPr>
        </p:nvSpPr>
        <p:spPr/>
        <p:txBody>
          <a:bodyPr/>
          <a:lstStyle/>
          <a:p>
            <a:r>
              <a:rPr lang="en-US" dirty="0"/>
              <a:t>Use Case ID &amp; Title: 4. Create Watching Event</a:t>
            </a:r>
          </a:p>
        </p:txBody>
      </p:sp>
      <p:sp>
        <p:nvSpPr>
          <p:cNvPr id="4" name="Content Placeholder 2">
            <a:extLst>
              <a:ext uri="{FF2B5EF4-FFF2-40B4-BE49-F238E27FC236}">
                <a16:creationId xmlns:a16="http://schemas.microsoft.com/office/drawing/2014/main" id="{CE676395-FA1E-C343-A2C7-3B52B539821A}"/>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Moderator can create a movie watching event</a:t>
            </a:r>
          </a:p>
          <a:p>
            <a:r>
              <a:rPr lang="en-US" dirty="0"/>
              <a:t>Actors: Moderator</a:t>
            </a:r>
          </a:p>
          <a:p>
            <a:r>
              <a:rPr lang="en-US" dirty="0"/>
              <a:t>Preconditions:</a:t>
            </a:r>
            <a:r>
              <a:rPr lang="zh-CN" altLang="en-US" dirty="0"/>
              <a:t> </a:t>
            </a:r>
            <a:r>
              <a:rPr lang="en-US" dirty="0"/>
              <a:t>Moderator can access the web page which has a create event button</a:t>
            </a:r>
          </a:p>
          <a:p>
            <a:r>
              <a:rPr lang="en-US" dirty="0"/>
              <a:t>Postconditions: System has stored event information</a:t>
            </a:r>
          </a:p>
          <a:p>
            <a:r>
              <a:rPr lang="en-US" dirty="0"/>
              <a:t>Assumptions: Moderator just can create an event at one time</a:t>
            </a:r>
          </a:p>
          <a:p>
            <a:r>
              <a:rPr lang="en-US" dirty="0"/>
              <a:t>Exceptions: Event information loss ~ Check database storage setup</a:t>
            </a:r>
          </a:p>
        </p:txBody>
      </p:sp>
    </p:spTree>
    <p:extLst>
      <p:ext uri="{BB962C8B-B14F-4D97-AF65-F5344CB8AC3E}">
        <p14:creationId xmlns:p14="http://schemas.microsoft.com/office/powerpoint/2010/main" val="88551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FA1A-D5A6-8542-AB12-B157B35981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6E2A3F-E497-0043-8434-29CF3873C69D}"/>
              </a:ext>
            </a:extLst>
          </p:cNvPr>
          <p:cNvSpPr>
            <a:spLocks noGrp="1"/>
          </p:cNvSpPr>
          <p:nvPr>
            <p:ph idx="1"/>
          </p:nvPr>
        </p:nvSpPr>
        <p:spPr/>
        <p:txBody>
          <a:bodyPr/>
          <a:lstStyle/>
          <a:p>
            <a:r>
              <a:rPr lang="en-US" dirty="0"/>
              <a:t>Use Case Description: This Use Case starts when the moderator decides to create a movie watching event. The system responds by storing new event information. This Use Case ends when an event was created.</a:t>
            </a:r>
          </a:p>
          <a:p>
            <a:endParaRPr lang="en-US" dirty="0"/>
          </a:p>
        </p:txBody>
      </p:sp>
    </p:spTree>
    <p:extLst>
      <p:ext uri="{BB962C8B-B14F-4D97-AF65-F5344CB8AC3E}">
        <p14:creationId xmlns:p14="http://schemas.microsoft.com/office/powerpoint/2010/main" val="222476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5CE0-2688-E748-8B34-6E85A8DDCF60}"/>
              </a:ext>
            </a:extLst>
          </p:cNvPr>
          <p:cNvSpPr>
            <a:spLocks noGrp="1"/>
          </p:cNvSpPr>
          <p:nvPr>
            <p:ph type="title"/>
          </p:nvPr>
        </p:nvSpPr>
        <p:spPr/>
        <p:txBody>
          <a:bodyPr/>
          <a:lstStyle/>
          <a:p>
            <a:r>
              <a:rPr lang="en-US" dirty="0"/>
              <a:t>Use Case ID &amp; Title: 5. Open/Close Vote</a:t>
            </a:r>
          </a:p>
        </p:txBody>
      </p:sp>
      <p:sp>
        <p:nvSpPr>
          <p:cNvPr id="4" name="Content Placeholder 2">
            <a:extLst>
              <a:ext uri="{FF2B5EF4-FFF2-40B4-BE49-F238E27FC236}">
                <a16:creationId xmlns:a16="http://schemas.microsoft.com/office/drawing/2014/main" id="{3B6033A4-935E-104F-A284-D722D21A884A}"/>
              </a:ext>
            </a:extLst>
          </p:cNvPr>
          <p:cNvSpPr>
            <a:spLocks noGrp="1"/>
          </p:cNvSpPr>
          <p:nvPr>
            <p:ph idx="1"/>
          </p:nvPr>
        </p:nvSpPr>
        <p:spPr>
          <a:xfrm>
            <a:off x="838200" y="1460664"/>
            <a:ext cx="10515600" cy="5397336"/>
          </a:xfrm>
        </p:spPr>
        <p:txBody>
          <a:bodyPr>
            <a:normAutofit/>
          </a:bodyPr>
          <a:lstStyle/>
          <a:p>
            <a:r>
              <a:rPr lang="en-US" dirty="0"/>
              <a:t>Author: Group 6</a:t>
            </a:r>
          </a:p>
          <a:p>
            <a:r>
              <a:rPr lang="en-US" dirty="0"/>
              <a:t>Date: February 10, 2020</a:t>
            </a:r>
          </a:p>
          <a:p>
            <a:r>
              <a:rPr lang="en-US" dirty="0"/>
              <a:t>Summary: Moderator can open and close a voting period for a specific movie watching event</a:t>
            </a:r>
          </a:p>
          <a:p>
            <a:r>
              <a:rPr lang="en-US" dirty="0"/>
              <a:t>Actors: Moderator</a:t>
            </a:r>
          </a:p>
          <a:p>
            <a:r>
              <a:rPr lang="en-US" dirty="0"/>
              <a:t>Preconditions: Moderator can access open/close button in a movie watching event</a:t>
            </a:r>
          </a:p>
          <a:p>
            <a:r>
              <a:rPr lang="en-US" dirty="0"/>
              <a:t>Postconditions: Vote option is open or close</a:t>
            </a:r>
          </a:p>
          <a:p>
            <a:r>
              <a:rPr lang="en-US" dirty="0"/>
              <a:t>Assumptions: Moderator just can open or close vote after creating watching event</a:t>
            </a:r>
          </a:p>
          <a:p>
            <a:r>
              <a:rPr lang="en-US" dirty="0"/>
              <a:t>Exceptions: Open/Close vote invalid ~ Debug the program</a:t>
            </a:r>
          </a:p>
          <a:p>
            <a:endParaRPr lang="en-US" dirty="0"/>
          </a:p>
        </p:txBody>
      </p:sp>
    </p:spTree>
    <p:extLst>
      <p:ext uri="{BB962C8B-B14F-4D97-AF65-F5344CB8AC3E}">
        <p14:creationId xmlns:p14="http://schemas.microsoft.com/office/powerpoint/2010/main" val="305249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F601-EDEB-4342-AAC3-EFE61E4183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96F386-5877-614E-94F5-5721D7D72BDD}"/>
              </a:ext>
            </a:extLst>
          </p:cNvPr>
          <p:cNvSpPr>
            <a:spLocks noGrp="1"/>
          </p:cNvSpPr>
          <p:nvPr>
            <p:ph idx="1"/>
          </p:nvPr>
        </p:nvSpPr>
        <p:spPr/>
        <p:txBody>
          <a:bodyPr/>
          <a:lstStyle/>
          <a:p>
            <a:r>
              <a:rPr lang="en-US" dirty="0"/>
              <a:t>Use Case Description: This Use Case starts when the moderator decides to open or close the vote. The system responds by creating vote event. This Use Case ends when vote was opened or closed.</a:t>
            </a:r>
          </a:p>
          <a:p>
            <a:endParaRPr lang="en-US" dirty="0"/>
          </a:p>
        </p:txBody>
      </p:sp>
    </p:spTree>
    <p:extLst>
      <p:ext uri="{BB962C8B-B14F-4D97-AF65-F5344CB8AC3E}">
        <p14:creationId xmlns:p14="http://schemas.microsoft.com/office/powerpoint/2010/main" val="176546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E0BA-6D28-9143-98A5-CCF57B614116}"/>
              </a:ext>
            </a:extLst>
          </p:cNvPr>
          <p:cNvSpPr>
            <a:spLocks noGrp="1"/>
          </p:cNvSpPr>
          <p:nvPr>
            <p:ph type="title"/>
          </p:nvPr>
        </p:nvSpPr>
        <p:spPr/>
        <p:txBody>
          <a:bodyPr/>
          <a:lstStyle/>
          <a:p>
            <a:r>
              <a:rPr lang="en-US" dirty="0"/>
              <a:t>Use Case ID &amp; Title: 6. Inform Users to Vote</a:t>
            </a:r>
          </a:p>
        </p:txBody>
      </p:sp>
      <p:sp>
        <p:nvSpPr>
          <p:cNvPr id="4" name="Content Placeholder 2">
            <a:extLst>
              <a:ext uri="{FF2B5EF4-FFF2-40B4-BE49-F238E27FC236}">
                <a16:creationId xmlns:a16="http://schemas.microsoft.com/office/drawing/2014/main" id="{19F360E6-4704-C74A-BAD4-5CD4C129D81D}"/>
              </a:ext>
            </a:extLst>
          </p:cNvPr>
          <p:cNvSpPr>
            <a:spLocks noGrp="1"/>
          </p:cNvSpPr>
          <p:nvPr>
            <p:ph idx="1"/>
          </p:nvPr>
        </p:nvSpPr>
        <p:spPr>
          <a:xfrm>
            <a:off x="838200" y="1460664"/>
            <a:ext cx="10515600" cy="5397336"/>
          </a:xfrm>
        </p:spPr>
        <p:txBody>
          <a:bodyPr>
            <a:normAutofit/>
          </a:bodyPr>
          <a:lstStyle/>
          <a:p>
            <a:r>
              <a:rPr lang="en-US" dirty="0"/>
              <a:t>Author: Group 6</a:t>
            </a:r>
          </a:p>
          <a:p>
            <a:r>
              <a:rPr lang="en-US" dirty="0"/>
              <a:t>Date: February 10, 2020</a:t>
            </a:r>
          </a:p>
          <a:p>
            <a:r>
              <a:rPr lang="en-US" dirty="0"/>
              <a:t>Summary: Users can be informed a movie watching event was created and they can vote for movies</a:t>
            </a:r>
          </a:p>
          <a:p>
            <a:r>
              <a:rPr lang="en-US" dirty="0"/>
              <a:t>Actors: Moderator</a:t>
            </a:r>
          </a:p>
          <a:p>
            <a:r>
              <a:rPr lang="en-US" dirty="0"/>
              <a:t>Preconditions: Moderator can access the web page which has an inform button</a:t>
            </a:r>
          </a:p>
          <a:p>
            <a:r>
              <a:rPr lang="en-US" dirty="0"/>
              <a:t>Postconditions: Users receive message to inform they can vote</a:t>
            </a:r>
          </a:p>
          <a:p>
            <a:r>
              <a:rPr lang="en-US" dirty="0"/>
              <a:t>Assumptions: Moderator can inform multiple users at the same time</a:t>
            </a:r>
          </a:p>
          <a:p>
            <a:r>
              <a:rPr lang="en-US" dirty="0"/>
              <a:t>Exceptions: Users can’t receive information ~ Check connection between server and client</a:t>
            </a:r>
          </a:p>
        </p:txBody>
      </p:sp>
    </p:spTree>
    <p:extLst>
      <p:ext uri="{BB962C8B-B14F-4D97-AF65-F5344CB8AC3E}">
        <p14:creationId xmlns:p14="http://schemas.microsoft.com/office/powerpoint/2010/main" val="415994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6DD8-C8A2-8849-B371-0089D76944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5A7519-9883-2945-B5B6-9943C8A48B6F}"/>
              </a:ext>
            </a:extLst>
          </p:cNvPr>
          <p:cNvSpPr>
            <a:spLocks noGrp="1"/>
          </p:cNvSpPr>
          <p:nvPr>
            <p:ph idx="1"/>
          </p:nvPr>
        </p:nvSpPr>
        <p:spPr/>
        <p:txBody>
          <a:bodyPr/>
          <a:lstStyle/>
          <a:p>
            <a:r>
              <a:rPr lang="en-US" dirty="0"/>
              <a:t>Use Case Description: This Use Case starts when the moderator wants to inform users to vote for a movie watching event. The system responds by delivering the message to the user. This Use Case ends when a user received the information about vote.</a:t>
            </a:r>
          </a:p>
          <a:p>
            <a:pPr marL="0" indent="0">
              <a:buNone/>
            </a:pPr>
            <a:r>
              <a:rPr lang="en-US" dirty="0"/>
              <a:t> </a:t>
            </a:r>
          </a:p>
        </p:txBody>
      </p:sp>
    </p:spTree>
    <p:extLst>
      <p:ext uri="{BB962C8B-B14F-4D97-AF65-F5344CB8AC3E}">
        <p14:creationId xmlns:p14="http://schemas.microsoft.com/office/powerpoint/2010/main" val="340457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9315-EFDA-A84E-925B-C073AF0D06F1}"/>
              </a:ext>
            </a:extLst>
          </p:cNvPr>
          <p:cNvSpPr>
            <a:spLocks noGrp="1"/>
          </p:cNvSpPr>
          <p:nvPr>
            <p:ph type="title"/>
          </p:nvPr>
        </p:nvSpPr>
        <p:spPr/>
        <p:txBody>
          <a:bodyPr/>
          <a:lstStyle/>
          <a:p>
            <a:r>
              <a:rPr lang="en-US" dirty="0"/>
              <a:t>Use Case ID &amp; Title: 7. Keep History</a:t>
            </a:r>
          </a:p>
        </p:txBody>
      </p:sp>
      <p:sp>
        <p:nvSpPr>
          <p:cNvPr id="4" name="Content Placeholder 2">
            <a:extLst>
              <a:ext uri="{FF2B5EF4-FFF2-40B4-BE49-F238E27FC236}">
                <a16:creationId xmlns:a16="http://schemas.microsoft.com/office/drawing/2014/main" id="{85BF4CCA-DBD6-D340-9E04-FF52A3ED641F}"/>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Moderator can keep history of movie watching event </a:t>
            </a:r>
          </a:p>
          <a:p>
            <a:r>
              <a:rPr lang="en-US" dirty="0"/>
              <a:t>Actors: Moderator</a:t>
            </a:r>
          </a:p>
          <a:p>
            <a:r>
              <a:rPr lang="en-US" dirty="0"/>
              <a:t>Preconditions: Moderator can access the movie watching event which has keep history button</a:t>
            </a:r>
          </a:p>
          <a:p>
            <a:r>
              <a:rPr lang="en-US" dirty="0"/>
              <a:t>Postconditions: System has stored the history</a:t>
            </a:r>
          </a:p>
          <a:p>
            <a:r>
              <a:rPr lang="en-US" dirty="0"/>
              <a:t>Assumptions: A movie watching event just be kept once </a:t>
            </a:r>
          </a:p>
          <a:p>
            <a:r>
              <a:rPr lang="en-US" dirty="0"/>
              <a:t>Exceptions: History information loss ~ Check database storage setup</a:t>
            </a:r>
          </a:p>
        </p:txBody>
      </p:sp>
    </p:spTree>
    <p:extLst>
      <p:ext uri="{BB962C8B-B14F-4D97-AF65-F5344CB8AC3E}">
        <p14:creationId xmlns:p14="http://schemas.microsoft.com/office/powerpoint/2010/main" val="204098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660C-ADC2-2D43-B6F1-CC4E503B3C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BA35A3-4BC4-1645-ABAE-5CAC70825990}"/>
              </a:ext>
            </a:extLst>
          </p:cNvPr>
          <p:cNvSpPr>
            <a:spLocks noGrp="1"/>
          </p:cNvSpPr>
          <p:nvPr>
            <p:ph idx="1"/>
          </p:nvPr>
        </p:nvSpPr>
        <p:spPr/>
        <p:txBody>
          <a:bodyPr/>
          <a:lstStyle/>
          <a:p>
            <a:r>
              <a:rPr lang="en-US" dirty="0"/>
              <a:t>Use Case Description: This Use Case starts when the moderator wants to keep the history of a movie watching event. The system responds by storing the history in database system. This Use Case ends when an event was kept.</a:t>
            </a:r>
          </a:p>
          <a:p>
            <a:endParaRPr lang="en-US" dirty="0"/>
          </a:p>
        </p:txBody>
      </p:sp>
    </p:spTree>
    <p:extLst>
      <p:ext uri="{BB962C8B-B14F-4D97-AF65-F5344CB8AC3E}">
        <p14:creationId xmlns:p14="http://schemas.microsoft.com/office/powerpoint/2010/main" val="124154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B28-CF1D-E043-B3EC-3259E14FD567}"/>
              </a:ext>
            </a:extLst>
          </p:cNvPr>
          <p:cNvSpPr>
            <a:spLocks noGrp="1"/>
          </p:cNvSpPr>
          <p:nvPr>
            <p:ph type="title"/>
          </p:nvPr>
        </p:nvSpPr>
        <p:spPr/>
        <p:txBody>
          <a:bodyPr/>
          <a:lstStyle/>
          <a:p>
            <a:r>
              <a:rPr lang="en-US" dirty="0"/>
              <a:t>Use Case ID &amp; Title: 8. Elect Winner</a:t>
            </a:r>
          </a:p>
        </p:txBody>
      </p:sp>
      <p:sp>
        <p:nvSpPr>
          <p:cNvPr id="4" name="Content Placeholder 2">
            <a:extLst>
              <a:ext uri="{FF2B5EF4-FFF2-40B4-BE49-F238E27FC236}">
                <a16:creationId xmlns:a16="http://schemas.microsoft.com/office/drawing/2014/main" id="{EC96F5C2-3187-064B-BAE1-B84A78D2E6B2}"/>
              </a:ext>
            </a:extLst>
          </p:cNvPr>
          <p:cNvSpPr>
            <a:spLocks noGrp="1"/>
          </p:cNvSpPr>
          <p:nvPr>
            <p:ph idx="1"/>
          </p:nvPr>
        </p:nvSpPr>
        <p:spPr>
          <a:xfrm>
            <a:off x="838200" y="1460664"/>
            <a:ext cx="10515600" cy="5397336"/>
          </a:xfrm>
        </p:spPr>
        <p:txBody>
          <a:bodyPr>
            <a:normAutofit/>
          </a:bodyPr>
          <a:lstStyle/>
          <a:p>
            <a:r>
              <a:rPr lang="en-US" dirty="0"/>
              <a:t>Author: Group 6</a:t>
            </a:r>
          </a:p>
          <a:p>
            <a:r>
              <a:rPr lang="en-US" dirty="0"/>
              <a:t>Date: February 10, 2020</a:t>
            </a:r>
          </a:p>
          <a:p>
            <a:r>
              <a:rPr lang="en-US" dirty="0"/>
              <a:t>Summary: Moderator can elect a winner of movies in each movie watching event according to users’ vote</a:t>
            </a:r>
          </a:p>
          <a:p>
            <a:r>
              <a:rPr lang="en-US" dirty="0"/>
              <a:t>Actors: Moderator</a:t>
            </a:r>
          </a:p>
          <a:p>
            <a:r>
              <a:rPr lang="en-US" dirty="0"/>
              <a:t>Preconditions: Moderator can access the vote information to elect a winner</a:t>
            </a:r>
          </a:p>
          <a:p>
            <a:r>
              <a:rPr lang="en-US" dirty="0"/>
              <a:t>Postconditions: System storing the winner</a:t>
            </a:r>
          </a:p>
          <a:p>
            <a:r>
              <a:rPr lang="en-US" dirty="0"/>
              <a:t>Assumptions: A movie watching event just has one winner</a:t>
            </a:r>
          </a:p>
          <a:p>
            <a:r>
              <a:rPr lang="en-US" dirty="0"/>
              <a:t>Exceptions: Moderator can’t get vote information ~ Check connection between server and client</a:t>
            </a:r>
          </a:p>
          <a:p>
            <a:pPr marL="0" indent="0">
              <a:buNone/>
            </a:pPr>
            <a:endParaRPr lang="en-US" dirty="0"/>
          </a:p>
        </p:txBody>
      </p:sp>
    </p:spTree>
    <p:extLst>
      <p:ext uri="{BB962C8B-B14F-4D97-AF65-F5344CB8AC3E}">
        <p14:creationId xmlns:p14="http://schemas.microsoft.com/office/powerpoint/2010/main" val="400802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ED93-1012-7E4E-A5CB-796264AAE3CE}"/>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9FFCF663-F298-594E-AC9C-F54F6CBEFD35}"/>
              </a:ext>
            </a:extLst>
          </p:cNvPr>
          <p:cNvSpPr>
            <a:spLocks noGrp="1"/>
          </p:cNvSpPr>
          <p:nvPr>
            <p:ph idx="1"/>
          </p:nvPr>
        </p:nvSpPr>
        <p:spPr/>
        <p:txBody>
          <a:bodyPr/>
          <a:lstStyle/>
          <a:p>
            <a:r>
              <a:rPr lang="en-US" dirty="0"/>
              <a:t>Step1: Identifying Actors and Use Cases </a:t>
            </a:r>
          </a:p>
          <a:p>
            <a:r>
              <a:rPr lang="en-US" dirty="0"/>
              <a:t>Step2: Construct Use Case Model</a:t>
            </a:r>
          </a:p>
          <a:p>
            <a:r>
              <a:rPr lang="en-US" dirty="0"/>
              <a:t>Step3: Build Connection Between Actors and Use Cases</a:t>
            </a:r>
          </a:p>
          <a:p>
            <a:r>
              <a:rPr lang="en-US" dirty="0"/>
              <a:t>Step4: Identifying Use Case Dependencies </a:t>
            </a:r>
          </a:p>
          <a:p>
            <a:r>
              <a:rPr lang="en-US" dirty="0"/>
              <a:t>Step5: Analyze the Function of Use Cases and Make Description for Each Attributes </a:t>
            </a:r>
          </a:p>
          <a:p>
            <a:endParaRPr lang="en-US" dirty="0"/>
          </a:p>
        </p:txBody>
      </p:sp>
    </p:spTree>
    <p:extLst>
      <p:ext uri="{BB962C8B-B14F-4D97-AF65-F5344CB8AC3E}">
        <p14:creationId xmlns:p14="http://schemas.microsoft.com/office/powerpoint/2010/main" val="288970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CA95-861F-7948-8CFB-CA0FEB6BAD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7A0D63-965D-6F49-AC06-EFEB564A36D2}"/>
              </a:ext>
            </a:extLst>
          </p:cNvPr>
          <p:cNvSpPr>
            <a:spLocks noGrp="1"/>
          </p:cNvSpPr>
          <p:nvPr>
            <p:ph idx="1"/>
          </p:nvPr>
        </p:nvSpPr>
        <p:spPr/>
        <p:txBody>
          <a:bodyPr/>
          <a:lstStyle/>
          <a:p>
            <a:r>
              <a:rPr lang="en-US" dirty="0"/>
              <a:t>Use Case Description: This Use Case starts when the moderator wants to elect a winner for a movie watching event. The system responds by storing the winner in database system. This Use Case ends when a winner was elected.</a:t>
            </a:r>
          </a:p>
          <a:p>
            <a:endParaRPr lang="en-US" dirty="0"/>
          </a:p>
        </p:txBody>
      </p:sp>
    </p:spTree>
    <p:extLst>
      <p:ext uri="{BB962C8B-B14F-4D97-AF65-F5344CB8AC3E}">
        <p14:creationId xmlns:p14="http://schemas.microsoft.com/office/powerpoint/2010/main" val="134447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4B07-8294-4149-AF78-2319217547DA}"/>
              </a:ext>
            </a:extLst>
          </p:cNvPr>
          <p:cNvSpPr>
            <a:spLocks noGrp="1"/>
          </p:cNvSpPr>
          <p:nvPr>
            <p:ph type="title"/>
          </p:nvPr>
        </p:nvSpPr>
        <p:spPr/>
        <p:txBody>
          <a:bodyPr/>
          <a:lstStyle/>
          <a:p>
            <a:r>
              <a:rPr lang="en-US" dirty="0"/>
              <a:t>Use Case ID &amp; Title: 9. Leave Group</a:t>
            </a:r>
          </a:p>
        </p:txBody>
      </p:sp>
      <p:sp>
        <p:nvSpPr>
          <p:cNvPr id="4" name="Content Placeholder 2">
            <a:extLst>
              <a:ext uri="{FF2B5EF4-FFF2-40B4-BE49-F238E27FC236}">
                <a16:creationId xmlns:a16="http://schemas.microsoft.com/office/drawing/2014/main" id="{642069A1-783C-C747-879A-3C50486D354D}"/>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Users can leave a group</a:t>
            </a:r>
          </a:p>
          <a:p>
            <a:r>
              <a:rPr lang="en-US" dirty="0"/>
              <a:t>Actors: Users</a:t>
            </a:r>
          </a:p>
          <a:p>
            <a:r>
              <a:rPr lang="en-US" dirty="0"/>
              <a:t>Preconditions: Users can access the web page which has a leave button</a:t>
            </a:r>
          </a:p>
          <a:p>
            <a:r>
              <a:rPr lang="en-US" dirty="0"/>
              <a:t>Postconditions: The user is not in the current group</a:t>
            </a:r>
          </a:p>
          <a:p>
            <a:r>
              <a:rPr lang="en-US" dirty="0"/>
              <a:t>Assumptions: The user can not leave group before joining</a:t>
            </a:r>
          </a:p>
          <a:p>
            <a:r>
              <a:rPr lang="en-US" dirty="0"/>
              <a:t>Exceptions: The user is still in group after leaving ~ Debug the program</a:t>
            </a:r>
          </a:p>
        </p:txBody>
      </p:sp>
    </p:spTree>
    <p:extLst>
      <p:ext uri="{BB962C8B-B14F-4D97-AF65-F5344CB8AC3E}">
        <p14:creationId xmlns:p14="http://schemas.microsoft.com/office/powerpoint/2010/main" val="4284984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CDD-2FCA-D34A-BC23-41DCF7FEC3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CC8B81-745E-E848-ADA3-86924DBBE8C9}"/>
              </a:ext>
            </a:extLst>
          </p:cNvPr>
          <p:cNvSpPr>
            <a:spLocks noGrp="1"/>
          </p:cNvSpPr>
          <p:nvPr>
            <p:ph idx="1"/>
          </p:nvPr>
        </p:nvSpPr>
        <p:spPr/>
        <p:txBody>
          <a:bodyPr/>
          <a:lstStyle/>
          <a:p>
            <a:r>
              <a:rPr lang="en-US" dirty="0"/>
              <a:t>Use Case Description: This Use Case starts when a user wants to leave a group. The system responds by deleting the user from the current group. This Use Case ends when a user leave from a group.</a:t>
            </a:r>
          </a:p>
          <a:p>
            <a:endParaRPr lang="en-US" dirty="0"/>
          </a:p>
        </p:txBody>
      </p:sp>
    </p:spTree>
    <p:extLst>
      <p:ext uri="{BB962C8B-B14F-4D97-AF65-F5344CB8AC3E}">
        <p14:creationId xmlns:p14="http://schemas.microsoft.com/office/powerpoint/2010/main" val="2944459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F063-9A6E-3E4F-9506-365C978E386F}"/>
              </a:ext>
            </a:extLst>
          </p:cNvPr>
          <p:cNvSpPr>
            <a:spLocks noGrp="1"/>
          </p:cNvSpPr>
          <p:nvPr>
            <p:ph type="title"/>
          </p:nvPr>
        </p:nvSpPr>
        <p:spPr/>
        <p:txBody>
          <a:bodyPr/>
          <a:lstStyle/>
          <a:p>
            <a:r>
              <a:rPr lang="en-US" dirty="0"/>
              <a:t>Use Case ID &amp; Title: 10. Join Group</a:t>
            </a:r>
          </a:p>
        </p:txBody>
      </p:sp>
      <p:sp>
        <p:nvSpPr>
          <p:cNvPr id="4" name="Content Placeholder 2">
            <a:extLst>
              <a:ext uri="{FF2B5EF4-FFF2-40B4-BE49-F238E27FC236}">
                <a16:creationId xmlns:a16="http://schemas.microsoft.com/office/drawing/2014/main" id="{4AC9F620-17E9-C849-8559-DFF21310D799}"/>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Users can be informed a movie watching event was created and they can vote for movies</a:t>
            </a:r>
          </a:p>
          <a:p>
            <a:r>
              <a:rPr lang="en-US" dirty="0"/>
              <a:t>Actors: Moderator</a:t>
            </a:r>
          </a:p>
          <a:p>
            <a:r>
              <a:rPr lang="en-US" dirty="0"/>
              <a:t>Preconditions: Users can receive the invite message</a:t>
            </a:r>
          </a:p>
          <a:p>
            <a:r>
              <a:rPr lang="en-US" dirty="0"/>
              <a:t>Postconditions: System stores the user in the current group</a:t>
            </a:r>
          </a:p>
          <a:p>
            <a:r>
              <a:rPr lang="en-US" dirty="0"/>
              <a:t>Assumptions: A user just can join a group at one time</a:t>
            </a:r>
          </a:p>
          <a:p>
            <a:r>
              <a:rPr lang="en-US" dirty="0"/>
              <a:t>Exceptions: Users can not receive the invite ~ Check the connection between server and client</a:t>
            </a:r>
          </a:p>
        </p:txBody>
      </p:sp>
    </p:spTree>
    <p:extLst>
      <p:ext uri="{BB962C8B-B14F-4D97-AF65-F5344CB8AC3E}">
        <p14:creationId xmlns:p14="http://schemas.microsoft.com/office/powerpoint/2010/main" val="298351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F853-6A16-9240-A0BD-CEF4798014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A9CF6-F946-7549-BCCE-B97080B96063}"/>
              </a:ext>
            </a:extLst>
          </p:cNvPr>
          <p:cNvSpPr>
            <a:spLocks noGrp="1"/>
          </p:cNvSpPr>
          <p:nvPr>
            <p:ph idx="1"/>
          </p:nvPr>
        </p:nvSpPr>
        <p:spPr/>
        <p:txBody>
          <a:bodyPr/>
          <a:lstStyle/>
          <a:p>
            <a:r>
              <a:rPr lang="en-US" dirty="0"/>
              <a:t>Use Case Description: This Use Case starts when a user wants to join a group. The system responds by inserting the user to the current group. This Use Case ends when a user join a group.</a:t>
            </a:r>
          </a:p>
          <a:p>
            <a:endParaRPr lang="en-US" dirty="0"/>
          </a:p>
        </p:txBody>
      </p:sp>
    </p:spTree>
    <p:extLst>
      <p:ext uri="{BB962C8B-B14F-4D97-AF65-F5344CB8AC3E}">
        <p14:creationId xmlns:p14="http://schemas.microsoft.com/office/powerpoint/2010/main" val="21912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A215-C784-0F42-A88A-B5B4BF787372}"/>
              </a:ext>
            </a:extLst>
          </p:cNvPr>
          <p:cNvSpPr>
            <a:spLocks noGrp="1"/>
          </p:cNvSpPr>
          <p:nvPr>
            <p:ph type="title"/>
          </p:nvPr>
        </p:nvSpPr>
        <p:spPr/>
        <p:txBody>
          <a:bodyPr/>
          <a:lstStyle/>
          <a:p>
            <a:r>
              <a:rPr lang="en-US" dirty="0"/>
              <a:t>Use Case ID &amp; Title: 11. Search and Browse Movie List</a:t>
            </a:r>
          </a:p>
        </p:txBody>
      </p:sp>
      <p:sp>
        <p:nvSpPr>
          <p:cNvPr id="4" name="Content Placeholder 2">
            <a:extLst>
              <a:ext uri="{FF2B5EF4-FFF2-40B4-BE49-F238E27FC236}">
                <a16:creationId xmlns:a16="http://schemas.microsoft.com/office/drawing/2014/main" id="{E2409E3B-328E-C84A-BE2E-6B7B2E48C5A5}"/>
              </a:ext>
            </a:extLst>
          </p:cNvPr>
          <p:cNvSpPr>
            <a:spLocks noGrp="1"/>
          </p:cNvSpPr>
          <p:nvPr>
            <p:ph idx="1"/>
          </p:nvPr>
        </p:nvSpPr>
        <p:spPr>
          <a:xfrm>
            <a:off x="838200" y="1816921"/>
            <a:ext cx="10515600" cy="5118265"/>
          </a:xfrm>
        </p:spPr>
        <p:txBody>
          <a:bodyPr>
            <a:normAutofit/>
          </a:bodyPr>
          <a:lstStyle/>
          <a:p>
            <a:r>
              <a:rPr lang="en-US" dirty="0"/>
              <a:t>Author: Group 6</a:t>
            </a:r>
          </a:p>
          <a:p>
            <a:r>
              <a:rPr lang="en-US" dirty="0"/>
              <a:t>Date: February 10, 2020</a:t>
            </a:r>
          </a:p>
          <a:p>
            <a:r>
              <a:rPr lang="en-US" dirty="0"/>
              <a:t>Summary: Users can be informed a movie watching event was created and they can vote for movies</a:t>
            </a:r>
          </a:p>
          <a:p>
            <a:r>
              <a:rPr lang="en-US" dirty="0"/>
              <a:t>Actors: Moderator</a:t>
            </a:r>
          </a:p>
          <a:p>
            <a:r>
              <a:rPr lang="en-US" dirty="0"/>
              <a:t>Preconditions: Users can access to the movie list</a:t>
            </a:r>
          </a:p>
          <a:p>
            <a:r>
              <a:rPr lang="en-US" dirty="0"/>
              <a:t>Postconditions: Users can search and browse the movie list</a:t>
            </a:r>
          </a:p>
          <a:p>
            <a:r>
              <a:rPr lang="en-US" dirty="0"/>
              <a:t>Assumptions: Every user in the group can access the movie list</a:t>
            </a:r>
          </a:p>
          <a:p>
            <a:r>
              <a:rPr lang="en-US" dirty="0"/>
              <a:t>Exceptions: Users can’t access movie list ~ Check the validation of API</a:t>
            </a:r>
          </a:p>
        </p:txBody>
      </p:sp>
    </p:spTree>
    <p:extLst>
      <p:ext uri="{BB962C8B-B14F-4D97-AF65-F5344CB8AC3E}">
        <p14:creationId xmlns:p14="http://schemas.microsoft.com/office/powerpoint/2010/main" val="3393976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C5FB-3D0B-B945-BC49-E8549DC6C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8C3C14-0315-F84F-A523-136BCC7D9988}"/>
              </a:ext>
            </a:extLst>
          </p:cNvPr>
          <p:cNvSpPr>
            <a:spLocks noGrp="1"/>
          </p:cNvSpPr>
          <p:nvPr>
            <p:ph idx="1"/>
          </p:nvPr>
        </p:nvSpPr>
        <p:spPr/>
        <p:txBody>
          <a:bodyPr/>
          <a:lstStyle/>
          <a:p>
            <a:r>
              <a:rPr lang="en-US" dirty="0"/>
              <a:t>Use Case Description: This Use Case starts when a user wants search and browse the movie list. The system responds by leading the user to get the movie list from API. This Use Case ends when a user are searching and browsing the movie list.</a:t>
            </a:r>
          </a:p>
          <a:p>
            <a:endParaRPr lang="en-US" dirty="0"/>
          </a:p>
        </p:txBody>
      </p:sp>
    </p:spTree>
    <p:extLst>
      <p:ext uri="{BB962C8B-B14F-4D97-AF65-F5344CB8AC3E}">
        <p14:creationId xmlns:p14="http://schemas.microsoft.com/office/powerpoint/2010/main" val="2839851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9B19-E795-C146-8F46-833F6C63DFBE}"/>
              </a:ext>
            </a:extLst>
          </p:cNvPr>
          <p:cNvSpPr>
            <a:spLocks noGrp="1"/>
          </p:cNvSpPr>
          <p:nvPr>
            <p:ph type="title"/>
          </p:nvPr>
        </p:nvSpPr>
        <p:spPr/>
        <p:txBody>
          <a:bodyPr/>
          <a:lstStyle/>
          <a:p>
            <a:r>
              <a:rPr lang="en-US" dirty="0"/>
              <a:t>Use Case ID &amp; Title: 12. Vote</a:t>
            </a:r>
          </a:p>
        </p:txBody>
      </p:sp>
      <p:sp>
        <p:nvSpPr>
          <p:cNvPr id="4" name="Content Placeholder 2">
            <a:extLst>
              <a:ext uri="{FF2B5EF4-FFF2-40B4-BE49-F238E27FC236}">
                <a16:creationId xmlns:a16="http://schemas.microsoft.com/office/drawing/2014/main" id="{D513E0BF-4C1B-8E47-966C-7C8CCBB7597C}"/>
              </a:ext>
            </a:extLst>
          </p:cNvPr>
          <p:cNvSpPr>
            <a:spLocks noGrp="1"/>
          </p:cNvSpPr>
          <p:nvPr>
            <p:ph idx="1"/>
          </p:nvPr>
        </p:nvSpPr>
        <p:spPr>
          <a:xfrm>
            <a:off x="838200" y="1460664"/>
            <a:ext cx="10515600" cy="5397336"/>
          </a:xfrm>
        </p:spPr>
        <p:txBody>
          <a:bodyPr>
            <a:normAutofit/>
          </a:bodyPr>
          <a:lstStyle/>
          <a:p>
            <a:r>
              <a:rPr lang="en-US" dirty="0"/>
              <a:t>Author: Group 6</a:t>
            </a:r>
          </a:p>
          <a:p>
            <a:r>
              <a:rPr lang="en-US" dirty="0"/>
              <a:t>Date: February 10, 2020</a:t>
            </a:r>
          </a:p>
          <a:p>
            <a:r>
              <a:rPr lang="en-US" dirty="0"/>
              <a:t>Summary: Users can be informed a movie watching event was created and they can vote for movies</a:t>
            </a:r>
          </a:p>
          <a:p>
            <a:r>
              <a:rPr lang="en-US" dirty="0"/>
              <a:t>Actors: Moderator</a:t>
            </a:r>
          </a:p>
          <a:p>
            <a:r>
              <a:rPr lang="en-US" dirty="0"/>
              <a:t>Preconditions: Users can receive the informed message</a:t>
            </a:r>
          </a:p>
          <a:p>
            <a:r>
              <a:rPr lang="en-US" dirty="0"/>
              <a:t>Postconditions: Users can have a vote and moderator can get the feed back</a:t>
            </a:r>
          </a:p>
          <a:p>
            <a:r>
              <a:rPr lang="en-US" dirty="0"/>
              <a:t>Assumptions: A user just can vote once</a:t>
            </a:r>
          </a:p>
          <a:p>
            <a:r>
              <a:rPr lang="en-US" dirty="0"/>
              <a:t>Exceptions: Moderator can’t get the feedback ~ Check the connection between server and client</a:t>
            </a:r>
          </a:p>
          <a:p>
            <a:pPr marL="0" indent="0">
              <a:buNone/>
            </a:pPr>
            <a:endParaRPr lang="en-US" dirty="0"/>
          </a:p>
        </p:txBody>
      </p:sp>
    </p:spTree>
    <p:extLst>
      <p:ext uri="{BB962C8B-B14F-4D97-AF65-F5344CB8AC3E}">
        <p14:creationId xmlns:p14="http://schemas.microsoft.com/office/powerpoint/2010/main" val="420170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D70E-2368-5F40-85C0-6B404654A5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8BF8C0-895F-4142-A97C-E9364615A5CA}"/>
              </a:ext>
            </a:extLst>
          </p:cNvPr>
          <p:cNvSpPr>
            <a:spLocks noGrp="1"/>
          </p:cNvSpPr>
          <p:nvPr>
            <p:ph idx="1"/>
          </p:nvPr>
        </p:nvSpPr>
        <p:spPr/>
        <p:txBody>
          <a:bodyPr/>
          <a:lstStyle/>
          <a:p>
            <a:r>
              <a:rPr lang="en-US" dirty="0"/>
              <a:t>Use Case Description: This Use Case starts when a user is informed a movie watching event was created and they can vote for movies. The system responds by recording the vote information and transferring the vote information to moderator. This Use Case ends when a user successfully vote for a movie watching event.</a:t>
            </a:r>
          </a:p>
          <a:p>
            <a:endParaRPr lang="en-US" dirty="0"/>
          </a:p>
        </p:txBody>
      </p:sp>
    </p:spTree>
    <p:extLst>
      <p:ext uri="{BB962C8B-B14F-4D97-AF65-F5344CB8AC3E}">
        <p14:creationId xmlns:p14="http://schemas.microsoft.com/office/powerpoint/2010/main" val="194629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C072-575B-5B4D-BF43-84EA7FEBB8E4}"/>
              </a:ext>
            </a:extLst>
          </p:cNvPr>
          <p:cNvSpPr>
            <a:spLocks noGrp="1"/>
          </p:cNvSpPr>
          <p:nvPr>
            <p:ph type="title"/>
          </p:nvPr>
        </p:nvSpPr>
        <p:spPr/>
        <p:txBody>
          <a:bodyPr/>
          <a:lstStyle/>
          <a:p>
            <a:r>
              <a:rPr lang="en-US" dirty="0"/>
              <a:t>Use Case ID &amp; Title: 13. Watch Trailer</a:t>
            </a:r>
          </a:p>
        </p:txBody>
      </p:sp>
      <p:sp>
        <p:nvSpPr>
          <p:cNvPr id="4" name="Content Placeholder 2">
            <a:extLst>
              <a:ext uri="{FF2B5EF4-FFF2-40B4-BE49-F238E27FC236}">
                <a16:creationId xmlns:a16="http://schemas.microsoft.com/office/drawing/2014/main" id="{29F5480F-FCB7-1D48-8D07-EB1739EAC9DB}"/>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User can watch trailers of movie provided by API</a:t>
            </a:r>
          </a:p>
          <a:p>
            <a:r>
              <a:rPr lang="en-US" dirty="0"/>
              <a:t>Actors: Moderator, API, Users</a:t>
            </a:r>
          </a:p>
          <a:p>
            <a:r>
              <a:rPr lang="en-US" dirty="0"/>
              <a:t>Preconditions: Users can access to the trailer watching event</a:t>
            </a:r>
          </a:p>
          <a:p>
            <a:r>
              <a:rPr lang="en-US" dirty="0"/>
              <a:t>Postconditions: Users can watch trailer provided by API</a:t>
            </a:r>
          </a:p>
          <a:p>
            <a:r>
              <a:rPr lang="en-US" dirty="0"/>
              <a:t>Assumptions: Multiple users can watch the same trailer at the same time</a:t>
            </a:r>
          </a:p>
          <a:p>
            <a:r>
              <a:rPr lang="en-US" dirty="0"/>
              <a:t>Exceptions: Users can’t access movie trailer ~ Check the validation of API</a:t>
            </a:r>
          </a:p>
        </p:txBody>
      </p:sp>
    </p:spTree>
    <p:extLst>
      <p:ext uri="{BB962C8B-B14F-4D97-AF65-F5344CB8AC3E}">
        <p14:creationId xmlns:p14="http://schemas.microsoft.com/office/powerpoint/2010/main" val="407682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35FD-8782-9B40-AC59-F15E79ADD49B}"/>
              </a:ext>
            </a:extLst>
          </p:cNvPr>
          <p:cNvSpPr>
            <a:spLocks noGrp="1"/>
          </p:cNvSpPr>
          <p:nvPr>
            <p:ph type="title"/>
          </p:nvPr>
        </p:nvSpPr>
        <p:spPr/>
        <p:txBody>
          <a:bodyPr/>
          <a:lstStyle/>
          <a:p>
            <a:r>
              <a:rPr lang="en-US"/>
              <a:t>Use Case Diagram</a:t>
            </a:r>
            <a:endParaRPr lang="en-US" dirty="0"/>
          </a:p>
        </p:txBody>
      </p:sp>
      <p:pic>
        <p:nvPicPr>
          <p:cNvPr id="4" name="Picture 3">
            <a:extLst>
              <a:ext uri="{FF2B5EF4-FFF2-40B4-BE49-F238E27FC236}">
                <a16:creationId xmlns:a16="http://schemas.microsoft.com/office/drawing/2014/main" id="{8258AA6C-000D-F74B-AE63-2B2BB25EF470}"/>
              </a:ext>
            </a:extLst>
          </p:cNvPr>
          <p:cNvPicPr>
            <a:picLocks noChangeAspect="1"/>
          </p:cNvPicPr>
          <p:nvPr/>
        </p:nvPicPr>
        <p:blipFill>
          <a:blip r:embed="rId2"/>
          <a:stretch>
            <a:fillRect/>
          </a:stretch>
        </p:blipFill>
        <p:spPr>
          <a:xfrm>
            <a:off x="5251368" y="0"/>
            <a:ext cx="5946937" cy="6858000"/>
          </a:xfrm>
          <a:prstGeom prst="rect">
            <a:avLst/>
          </a:prstGeom>
        </p:spPr>
      </p:pic>
    </p:spTree>
    <p:extLst>
      <p:ext uri="{BB962C8B-B14F-4D97-AF65-F5344CB8AC3E}">
        <p14:creationId xmlns:p14="http://schemas.microsoft.com/office/powerpoint/2010/main" val="3872880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28DF-C06C-DD49-BD96-833F173646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6810EB-0FE3-FC46-867F-F1D9D9ACCD03}"/>
              </a:ext>
            </a:extLst>
          </p:cNvPr>
          <p:cNvSpPr>
            <a:spLocks noGrp="1"/>
          </p:cNvSpPr>
          <p:nvPr>
            <p:ph idx="1"/>
          </p:nvPr>
        </p:nvSpPr>
        <p:spPr/>
        <p:txBody>
          <a:bodyPr/>
          <a:lstStyle/>
          <a:p>
            <a:r>
              <a:rPr lang="en-US" dirty="0"/>
              <a:t>Use Case Description: This Use Case starts when a user want to watch the trailer of movies. The system responds by providing trailer information according to API. This Use Case ends when a user can watch the movie trailer.</a:t>
            </a:r>
          </a:p>
          <a:p>
            <a:endParaRPr lang="en-US" dirty="0"/>
          </a:p>
        </p:txBody>
      </p:sp>
    </p:spTree>
    <p:extLst>
      <p:ext uri="{BB962C8B-B14F-4D97-AF65-F5344CB8AC3E}">
        <p14:creationId xmlns:p14="http://schemas.microsoft.com/office/powerpoint/2010/main" val="90452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BB55-2E80-8C4E-863B-CC6F06707D91}"/>
              </a:ext>
            </a:extLst>
          </p:cNvPr>
          <p:cNvSpPr>
            <a:spLocks noGrp="1"/>
          </p:cNvSpPr>
          <p:nvPr>
            <p:ph type="title"/>
          </p:nvPr>
        </p:nvSpPr>
        <p:spPr/>
        <p:txBody>
          <a:bodyPr/>
          <a:lstStyle/>
          <a:p>
            <a:r>
              <a:rPr lang="en-US" dirty="0"/>
              <a:t>Use Case ID &amp; Title: 14. Access Reviews</a:t>
            </a:r>
          </a:p>
        </p:txBody>
      </p:sp>
      <p:sp>
        <p:nvSpPr>
          <p:cNvPr id="4" name="Content Placeholder 2">
            <a:extLst>
              <a:ext uri="{FF2B5EF4-FFF2-40B4-BE49-F238E27FC236}">
                <a16:creationId xmlns:a16="http://schemas.microsoft.com/office/drawing/2014/main" id="{D31DB213-B948-524D-A121-8A9648314AB4}"/>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User can access reviews of movies provided by API</a:t>
            </a:r>
          </a:p>
          <a:p>
            <a:r>
              <a:rPr lang="en-US" dirty="0"/>
              <a:t>Actors: Moderator, API, Users</a:t>
            </a:r>
          </a:p>
          <a:p>
            <a:r>
              <a:rPr lang="en-US" dirty="0"/>
              <a:t>Preconditions: Users can access to the reviews watching event</a:t>
            </a:r>
          </a:p>
          <a:p>
            <a:r>
              <a:rPr lang="en-US" dirty="0"/>
              <a:t>Postconditions: Users can watch reviews provided by API</a:t>
            </a:r>
          </a:p>
          <a:p>
            <a:r>
              <a:rPr lang="en-US" dirty="0"/>
              <a:t>Assumptions: Multiple users can watch the same reviews at the same time</a:t>
            </a:r>
          </a:p>
          <a:p>
            <a:r>
              <a:rPr lang="en-US" dirty="0"/>
              <a:t>Exceptions: Users can’t access movie reviews ~ Check the validation of API</a:t>
            </a:r>
          </a:p>
          <a:p>
            <a:pPr marL="0" indent="0">
              <a:buNone/>
            </a:pPr>
            <a:endParaRPr lang="en-US" dirty="0"/>
          </a:p>
        </p:txBody>
      </p:sp>
    </p:spTree>
    <p:extLst>
      <p:ext uri="{BB962C8B-B14F-4D97-AF65-F5344CB8AC3E}">
        <p14:creationId xmlns:p14="http://schemas.microsoft.com/office/powerpoint/2010/main" val="240060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FD07-081A-C54D-8924-034413084C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612207-4430-D840-BA8B-89392867FE01}"/>
              </a:ext>
            </a:extLst>
          </p:cNvPr>
          <p:cNvSpPr>
            <a:spLocks noGrp="1"/>
          </p:cNvSpPr>
          <p:nvPr>
            <p:ph idx="1"/>
          </p:nvPr>
        </p:nvSpPr>
        <p:spPr/>
        <p:txBody>
          <a:bodyPr/>
          <a:lstStyle/>
          <a:p>
            <a:r>
              <a:rPr lang="en-US" dirty="0"/>
              <a:t>Use Case Description: This Use Case starts when a user want to watch the reviews of movies. The system responds by providing reviews information according to API. This Use Case ends when a user can access the reviews of movies.</a:t>
            </a:r>
          </a:p>
          <a:p>
            <a:endParaRPr lang="en-US" dirty="0"/>
          </a:p>
        </p:txBody>
      </p:sp>
    </p:spTree>
    <p:extLst>
      <p:ext uri="{BB962C8B-B14F-4D97-AF65-F5344CB8AC3E}">
        <p14:creationId xmlns:p14="http://schemas.microsoft.com/office/powerpoint/2010/main" val="266595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DF42-2087-A542-B2F7-63155449CEB1}"/>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6EF39ED7-56CD-DF4D-A01E-837AE6023A26}"/>
              </a:ext>
            </a:extLst>
          </p:cNvPr>
          <p:cNvSpPr>
            <a:spLocks noGrp="1"/>
          </p:cNvSpPr>
          <p:nvPr>
            <p:ph idx="1"/>
          </p:nvPr>
        </p:nvSpPr>
        <p:spPr/>
        <p:txBody>
          <a:bodyPr/>
          <a:lstStyle/>
          <a:p>
            <a:r>
              <a:rPr lang="en-US" dirty="0"/>
              <a:t>Moderator: is a host who starts whole process</a:t>
            </a:r>
          </a:p>
          <a:p>
            <a:r>
              <a:rPr lang="en-US" dirty="0"/>
              <a:t>Users: all users in the application</a:t>
            </a:r>
          </a:p>
          <a:p>
            <a:r>
              <a:rPr lang="en-US" dirty="0"/>
              <a:t>API: the interface which can provide outside information</a:t>
            </a:r>
          </a:p>
        </p:txBody>
      </p:sp>
    </p:spTree>
    <p:extLst>
      <p:ext uri="{BB962C8B-B14F-4D97-AF65-F5344CB8AC3E}">
        <p14:creationId xmlns:p14="http://schemas.microsoft.com/office/powerpoint/2010/main" val="209490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D568-8713-6B44-B640-CB767FF99D76}"/>
              </a:ext>
            </a:extLst>
          </p:cNvPr>
          <p:cNvSpPr>
            <a:spLocks noGrp="1"/>
          </p:cNvSpPr>
          <p:nvPr>
            <p:ph type="title"/>
          </p:nvPr>
        </p:nvSpPr>
        <p:spPr/>
        <p:txBody>
          <a:bodyPr/>
          <a:lstStyle/>
          <a:p>
            <a:r>
              <a:rPr lang="en-US" dirty="0"/>
              <a:t>Use Case ID &amp; Title: 1. Create Group</a:t>
            </a:r>
          </a:p>
        </p:txBody>
      </p:sp>
      <p:sp>
        <p:nvSpPr>
          <p:cNvPr id="3" name="Content Placeholder 2">
            <a:extLst>
              <a:ext uri="{FF2B5EF4-FFF2-40B4-BE49-F238E27FC236}">
                <a16:creationId xmlns:a16="http://schemas.microsoft.com/office/drawing/2014/main" id="{6502E467-CA6D-2A4D-AA66-874C1AAC46ED}"/>
              </a:ext>
            </a:extLst>
          </p:cNvPr>
          <p:cNvSpPr>
            <a:spLocks noGrp="1"/>
          </p:cNvSpPr>
          <p:nvPr>
            <p:ph idx="1"/>
          </p:nvPr>
        </p:nvSpPr>
        <p:spPr>
          <a:xfrm>
            <a:off x="838200" y="1460664"/>
            <a:ext cx="10515600" cy="5118265"/>
          </a:xfrm>
        </p:spPr>
        <p:txBody>
          <a:bodyPr>
            <a:normAutofit/>
          </a:bodyPr>
          <a:lstStyle/>
          <a:p>
            <a:r>
              <a:rPr lang="en-US" dirty="0"/>
              <a:t>Author: Group 6</a:t>
            </a:r>
          </a:p>
          <a:p>
            <a:r>
              <a:rPr lang="en-US" dirty="0"/>
              <a:t>Date: February 10, 2020</a:t>
            </a:r>
          </a:p>
          <a:p>
            <a:r>
              <a:rPr lang="en-US" dirty="0"/>
              <a:t>Summary: Moderator can use this use case to create a movie watching group</a:t>
            </a:r>
          </a:p>
          <a:p>
            <a:r>
              <a:rPr lang="en-US" dirty="0"/>
              <a:t>Actors: Moderator</a:t>
            </a:r>
          </a:p>
          <a:p>
            <a:r>
              <a:rPr lang="en-US" dirty="0"/>
              <a:t>Preconditions: Moderator can access the web page which has a create group button</a:t>
            </a:r>
          </a:p>
          <a:p>
            <a:r>
              <a:rPr lang="en-US" dirty="0"/>
              <a:t>Postconditions: System has stored group information</a:t>
            </a:r>
          </a:p>
          <a:p>
            <a:r>
              <a:rPr lang="en-US" dirty="0"/>
              <a:t>Assumptions: Moderator just can create a group at one time</a:t>
            </a:r>
          </a:p>
          <a:p>
            <a:r>
              <a:rPr lang="en-US" dirty="0"/>
              <a:t>Exceptions: Group information loss ~ Check database storage setup</a:t>
            </a:r>
          </a:p>
        </p:txBody>
      </p:sp>
    </p:spTree>
    <p:extLst>
      <p:ext uri="{BB962C8B-B14F-4D97-AF65-F5344CB8AC3E}">
        <p14:creationId xmlns:p14="http://schemas.microsoft.com/office/powerpoint/2010/main" val="121719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95E6-2AA6-434E-8D2B-9BA0328F2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B646CD-8761-174E-92AA-C83BB34885F4}"/>
              </a:ext>
            </a:extLst>
          </p:cNvPr>
          <p:cNvSpPr>
            <a:spLocks noGrp="1"/>
          </p:cNvSpPr>
          <p:nvPr>
            <p:ph idx="1"/>
          </p:nvPr>
        </p:nvSpPr>
        <p:spPr/>
        <p:txBody>
          <a:bodyPr/>
          <a:lstStyle/>
          <a:p>
            <a:r>
              <a:rPr lang="en-US" dirty="0"/>
              <a:t>Use Case Description: This Use Case starts when the moderator decides to create a movie watching group. The system responds by storing new group information. This Use Case ends when a group was created.</a:t>
            </a:r>
          </a:p>
          <a:p>
            <a:endParaRPr lang="en-US" dirty="0"/>
          </a:p>
        </p:txBody>
      </p:sp>
    </p:spTree>
    <p:extLst>
      <p:ext uri="{BB962C8B-B14F-4D97-AF65-F5344CB8AC3E}">
        <p14:creationId xmlns:p14="http://schemas.microsoft.com/office/powerpoint/2010/main" val="72045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C5237C-D563-8F47-9DF1-1A960F1D9941}"/>
              </a:ext>
            </a:extLst>
          </p:cNvPr>
          <p:cNvSpPr>
            <a:spLocks noGrp="1"/>
          </p:cNvSpPr>
          <p:nvPr>
            <p:ph type="title"/>
          </p:nvPr>
        </p:nvSpPr>
        <p:spPr>
          <a:xfrm>
            <a:off x="838200" y="365125"/>
            <a:ext cx="10515600" cy="1325563"/>
          </a:xfrm>
        </p:spPr>
        <p:txBody>
          <a:bodyPr/>
          <a:lstStyle/>
          <a:p>
            <a:r>
              <a:rPr lang="en-US" dirty="0"/>
              <a:t>Use Case ID &amp; Title: 2. Invite Users</a:t>
            </a:r>
          </a:p>
        </p:txBody>
      </p:sp>
      <p:sp>
        <p:nvSpPr>
          <p:cNvPr id="13" name="Content Placeholder 2">
            <a:extLst>
              <a:ext uri="{FF2B5EF4-FFF2-40B4-BE49-F238E27FC236}">
                <a16:creationId xmlns:a16="http://schemas.microsoft.com/office/drawing/2014/main" id="{B9E03AEA-7E88-5C4E-949D-4C58A9485434}"/>
              </a:ext>
            </a:extLst>
          </p:cNvPr>
          <p:cNvSpPr>
            <a:spLocks noGrp="1"/>
          </p:cNvSpPr>
          <p:nvPr>
            <p:ph idx="1"/>
          </p:nvPr>
        </p:nvSpPr>
        <p:spPr>
          <a:xfrm>
            <a:off x="838200" y="1460664"/>
            <a:ext cx="10515600" cy="5533902"/>
          </a:xfrm>
        </p:spPr>
        <p:txBody>
          <a:bodyPr>
            <a:normAutofit/>
          </a:bodyPr>
          <a:lstStyle/>
          <a:p>
            <a:r>
              <a:rPr lang="en-US" dirty="0"/>
              <a:t>Author: Group 6</a:t>
            </a:r>
          </a:p>
          <a:p>
            <a:r>
              <a:rPr lang="en-US" dirty="0"/>
              <a:t>Date: February 10, 2020</a:t>
            </a:r>
          </a:p>
          <a:p>
            <a:r>
              <a:rPr lang="en-US" dirty="0"/>
              <a:t>Summary: Moderator can use this use case to invite users to join a group</a:t>
            </a:r>
          </a:p>
          <a:p>
            <a:r>
              <a:rPr lang="en-US" dirty="0"/>
              <a:t>Actors: Moderator</a:t>
            </a:r>
          </a:p>
          <a:p>
            <a:r>
              <a:rPr lang="en-US" dirty="0"/>
              <a:t>Preconditions: Moderator can access the web page which has an invite button</a:t>
            </a:r>
          </a:p>
          <a:p>
            <a:r>
              <a:rPr lang="en-US" dirty="0"/>
              <a:t>Postconditions: Users can be invited</a:t>
            </a:r>
          </a:p>
          <a:p>
            <a:r>
              <a:rPr lang="en-US" dirty="0"/>
              <a:t>Assumptions: Moderator just can invite a user at one time</a:t>
            </a:r>
          </a:p>
          <a:p>
            <a:r>
              <a:rPr lang="en-US" dirty="0"/>
              <a:t>Exceptions: Users can’t receive invite ~ Check connection between server and client</a:t>
            </a:r>
          </a:p>
        </p:txBody>
      </p:sp>
    </p:spTree>
    <p:extLst>
      <p:ext uri="{BB962C8B-B14F-4D97-AF65-F5344CB8AC3E}">
        <p14:creationId xmlns:p14="http://schemas.microsoft.com/office/powerpoint/2010/main" val="393536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B3A5-ADEB-2141-8DDE-402ECE44D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52F36-7986-D74D-9322-09C352DF327C}"/>
              </a:ext>
            </a:extLst>
          </p:cNvPr>
          <p:cNvSpPr>
            <a:spLocks noGrp="1"/>
          </p:cNvSpPr>
          <p:nvPr>
            <p:ph idx="1"/>
          </p:nvPr>
        </p:nvSpPr>
        <p:spPr/>
        <p:txBody>
          <a:bodyPr/>
          <a:lstStyle/>
          <a:p>
            <a:r>
              <a:rPr lang="en-US" dirty="0"/>
              <a:t>Use Case Description: This Use Case starts when the moderator wants to invite a user to created movie watching group. The system responds by delivering the invite message to the user. This Use Case ends when a user received an invite message.</a:t>
            </a:r>
          </a:p>
          <a:p>
            <a:pPr marL="0" indent="0">
              <a:buNone/>
            </a:pPr>
            <a:r>
              <a:rPr lang="en-US" dirty="0"/>
              <a:t> </a:t>
            </a:r>
          </a:p>
        </p:txBody>
      </p:sp>
    </p:spTree>
    <p:extLst>
      <p:ext uri="{BB962C8B-B14F-4D97-AF65-F5344CB8AC3E}">
        <p14:creationId xmlns:p14="http://schemas.microsoft.com/office/powerpoint/2010/main" val="373031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4954-3203-774B-B660-8B9CA1FD6787}"/>
              </a:ext>
            </a:extLst>
          </p:cNvPr>
          <p:cNvSpPr>
            <a:spLocks noGrp="1"/>
          </p:cNvSpPr>
          <p:nvPr>
            <p:ph type="title"/>
          </p:nvPr>
        </p:nvSpPr>
        <p:spPr/>
        <p:txBody>
          <a:bodyPr/>
          <a:lstStyle/>
          <a:p>
            <a:r>
              <a:rPr lang="en-US" dirty="0"/>
              <a:t>Use Case ID &amp; Title: 3. Provide Movie List</a:t>
            </a:r>
          </a:p>
        </p:txBody>
      </p:sp>
      <p:sp>
        <p:nvSpPr>
          <p:cNvPr id="4" name="Content Placeholder 2">
            <a:extLst>
              <a:ext uri="{FF2B5EF4-FFF2-40B4-BE49-F238E27FC236}">
                <a16:creationId xmlns:a16="http://schemas.microsoft.com/office/drawing/2014/main" id="{615391F4-9F7D-F943-A451-2F19C0704BC0}"/>
              </a:ext>
            </a:extLst>
          </p:cNvPr>
          <p:cNvSpPr>
            <a:spLocks noGrp="1"/>
          </p:cNvSpPr>
          <p:nvPr>
            <p:ph idx="1"/>
          </p:nvPr>
        </p:nvSpPr>
        <p:spPr>
          <a:xfrm>
            <a:off x="838200" y="1460664"/>
            <a:ext cx="10515600" cy="5397336"/>
          </a:xfrm>
        </p:spPr>
        <p:txBody>
          <a:bodyPr>
            <a:normAutofit/>
          </a:bodyPr>
          <a:lstStyle/>
          <a:p>
            <a:r>
              <a:rPr lang="en-US" dirty="0"/>
              <a:t>Author: Group 6</a:t>
            </a:r>
          </a:p>
          <a:p>
            <a:r>
              <a:rPr lang="en-US" dirty="0"/>
              <a:t>Date: February 10, 2020</a:t>
            </a:r>
          </a:p>
          <a:p>
            <a:r>
              <a:rPr lang="en-US" dirty="0"/>
              <a:t>Summary: Moderator can provide movie list for users to search and browse by API</a:t>
            </a:r>
          </a:p>
          <a:p>
            <a:r>
              <a:rPr lang="en-US" dirty="0"/>
              <a:t>Actors: Moderator, API</a:t>
            </a:r>
          </a:p>
          <a:p>
            <a:r>
              <a:rPr lang="en-US" dirty="0"/>
              <a:t>Preconditions: Moderator can access to the API</a:t>
            </a:r>
          </a:p>
          <a:p>
            <a:r>
              <a:rPr lang="en-US" dirty="0"/>
              <a:t>Postconditions: System can access the movie list by API</a:t>
            </a:r>
          </a:p>
          <a:p>
            <a:r>
              <a:rPr lang="en-US" dirty="0"/>
              <a:t>Assumptions: Moderator just can provide one movie list for one group</a:t>
            </a:r>
          </a:p>
          <a:p>
            <a:r>
              <a:rPr lang="en-US" dirty="0"/>
              <a:t>Exceptions: System can’t access movie list ~ Check the validation of API</a:t>
            </a:r>
          </a:p>
        </p:txBody>
      </p:sp>
    </p:spTree>
    <p:extLst>
      <p:ext uri="{BB962C8B-B14F-4D97-AF65-F5344CB8AC3E}">
        <p14:creationId xmlns:p14="http://schemas.microsoft.com/office/powerpoint/2010/main" val="306394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1858</Words>
  <Application>Microsoft Macintosh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Assignment2</vt:lpstr>
      <vt:lpstr>Steps</vt:lpstr>
      <vt:lpstr>Use Case Diagram</vt:lpstr>
      <vt:lpstr>Actors</vt:lpstr>
      <vt:lpstr>Use Case ID &amp; Title: 1. Create Group</vt:lpstr>
      <vt:lpstr>PowerPoint Presentation</vt:lpstr>
      <vt:lpstr>Use Case ID &amp; Title: 2. Invite Users</vt:lpstr>
      <vt:lpstr>PowerPoint Presentation</vt:lpstr>
      <vt:lpstr>Use Case ID &amp; Title: 3. Provide Movie List</vt:lpstr>
      <vt:lpstr>PowerPoint Presentation</vt:lpstr>
      <vt:lpstr>Use Case ID &amp; Title: 4. Create Watching Event</vt:lpstr>
      <vt:lpstr>PowerPoint Presentation</vt:lpstr>
      <vt:lpstr>Use Case ID &amp; Title: 5. Open/Close Vote</vt:lpstr>
      <vt:lpstr>PowerPoint Presentation</vt:lpstr>
      <vt:lpstr>Use Case ID &amp; Title: 6. Inform Users to Vote</vt:lpstr>
      <vt:lpstr>PowerPoint Presentation</vt:lpstr>
      <vt:lpstr>Use Case ID &amp; Title: 7. Keep History</vt:lpstr>
      <vt:lpstr>PowerPoint Presentation</vt:lpstr>
      <vt:lpstr>Use Case ID &amp; Title: 8. Elect Winner</vt:lpstr>
      <vt:lpstr>PowerPoint Presentation</vt:lpstr>
      <vt:lpstr>Use Case ID &amp; Title: 9. Leave Group</vt:lpstr>
      <vt:lpstr>PowerPoint Presentation</vt:lpstr>
      <vt:lpstr>Use Case ID &amp; Title: 10. Join Group</vt:lpstr>
      <vt:lpstr>PowerPoint Presentation</vt:lpstr>
      <vt:lpstr>Use Case ID &amp; Title: 11. Search and Browse Movie List</vt:lpstr>
      <vt:lpstr>PowerPoint Presentation</vt:lpstr>
      <vt:lpstr>Use Case ID &amp; Title: 12. Vote</vt:lpstr>
      <vt:lpstr>PowerPoint Presentation</vt:lpstr>
      <vt:lpstr>Use Case ID &amp; Title: 13. Watch Trailer</vt:lpstr>
      <vt:lpstr>PowerPoint Presentation</vt:lpstr>
      <vt:lpstr>Use Case ID &amp; Title: 14. Access Reviews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Wang, Kai</dc:creator>
  <cp:lastModifiedBy>Wang, Kai</cp:lastModifiedBy>
  <cp:revision>21</cp:revision>
  <dcterms:created xsi:type="dcterms:W3CDTF">2020-02-01T17:54:42Z</dcterms:created>
  <dcterms:modified xsi:type="dcterms:W3CDTF">2020-02-11T00:57:38Z</dcterms:modified>
</cp:coreProperties>
</file>