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9B1A689-4185-4FD5-8E9E-899E15DF4082}">
  <a:tblStyle styleId="{59B1A689-4185-4FD5-8E9E-899E15DF408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1133ab4d5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1133ab4d5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1133ab4d5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1133ab4d5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10ff2f4e7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10ff2f4e7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1133ab4d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1133ab4d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1133ab4d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1133ab4d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10ff2f4e7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10ff2f4e7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10ff2f4e7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10ff2f4e7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10ff2f4e7_1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10ff2f4e7_1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10ff2f4e7_1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10ff2f4e7_1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10ff2f4e7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10ff2f4e7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10ff2f4e7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10ff2f4e7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10ff2f4e7_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10ff2f4e7_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10ff2f4e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10ff2f4e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26425" y="1257250"/>
            <a:ext cx="8603100" cy="11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Assignment 5</a:t>
            </a:r>
            <a:endParaRPr sz="3600"/>
          </a:p>
          <a:p>
            <a:pPr indent="0" lvl="0" marL="0" rtl="0" algn="l">
              <a:spcBef>
                <a:spcPts val="0"/>
              </a:spcBef>
              <a:spcAft>
                <a:spcPts val="0"/>
              </a:spcAft>
              <a:buNone/>
            </a:pPr>
            <a:r>
              <a:rPr lang="en" sz="3600"/>
              <a:t>Review of Group 9’s UML Diagram</a:t>
            </a:r>
            <a:endParaRPr sz="3600"/>
          </a:p>
        </p:txBody>
      </p:sp>
      <p:sp>
        <p:nvSpPr>
          <p:cNvPr id="87" name="Google Shape;87;p13"/>
          <p:cNvSpPr txBox="1"/>
          <p:nvPr>
            <p:ph idx="1" type="subTitle"/>
          </p:nvPr>
        </p:nvSpPr>
        <p:spPr>
          <a:xfrm>
            <a:off x="729625" y="3172900"/>
            <a:ext cx="7688100" cy="15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6 Members:</a:t>
            </a:r>
            <a:endParaRPr/>
          </a:p>
          <a:p>
            <a:pPr indent="0" lvl="0" marL="0" rtl="0" algn="l">
              <a:spcBef>
                <a:spcPts val="0"/>
              </a:spcBef>
              <a:spcAft>
                <a:spcPts val="0"/>
              </a:spcAft>
              <a:buNone/>
            </a:pPr>
            <a:r>
              <a:rPr lang="en"/>
              <a:t>Chengchao Fang</a:t>
            </a:r>
            <a:endParaRPr/>
          </a:p>
          <a:p>
            <a:pPr indent="0" lvl="0" marL="0" rtl="0" algn="l">
              <a:spcBef>
                <a:spcPts val="0"/>
              </a:spcBef>
              <a:spcAft>
                <a:spcPts val="0"/>
              </a:spcAft>
              <a:buNone/>
            </a:pPr>
            <a:r>
              <a:rPr lang="en"/>
              <a:t>Chentao Han</a:t>
            </a:r>
            <a:endParaRPr/>
          </a:p>
          <a:p>
            <a:pPr indent="0" lvl="0" marL="0" rtl="0" algn="l">
              <a:spcBef>
                <a:spcPts val="0"/>
              </a:spcBef>
              <a:spcAft>
                <a:spcPts val="0"/>
              </a:spcAft>
              <a:buNone/>
            </a:pPr>
            <a:r>
              <a:rPr lang="en"/>
              <a:t>Kai Wang</a:t>
            </a:r>
            <a:endParaRPr/>
          </a:p>
          <a:p>
            <a:pPr indent="0" lvl="0" marL="0" rtl="0" algn="l">
              <a:spcBef>
                <a:spcPts val="0"/>
              </a:spcBef>
              <a:spcAft>
                <a:spcPts val="0"/>
              </a:spcAft>
              <a:buNone/>
            </a:pPr>
            <a:r>
              <a:rPr lang="en"/>
              <a:t>Yiran Jin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of Sequence Diagram</a:t>
            </a:r>
            <a:endParaRPr/>
          </a:p>
        </p:txBody>
      </p:sp>
      <p:graphicFrame>
        <p:nvGraphicFramePr>
          <p:cNvPr id="141" name="Google Shape;141;p22"/>
          <p:cNvGraphicFramePr/>
          <p:nvPr/>
        </p:nvGraphicFramePr>
        <p:xfrm>
          <a:off x="729450" y="1922600"/>
          <a:ext cx="3000000" cy="3000000"/>
        </p:xfrm>
        <a:graphic>
          <a:graphicData uri="http://schemas.openxmlformats.org/drawingml/2006/table">
            <a:tbl>
              <a:tblPr>
                <a:noFill/>
                <a:tableStyleId>{59B1A689-4185-4FD5-8E9E-899E15DF4082}</a:tableStyleId>
              </a:tblPr>
              <a:tblGrid>
                <a:gridCol w="2413000"/>
                <a:gridCol w="1507675"/>
                <a:gridCol w="3539700"/>
              </a:tblGrid>
              <a:tr h="360950">
                <a:tc>
                  <a:txBody>
                    <a:bodyPr/>
                    <a:lstStyle/>
                    <a:p>
                      <a:pPr indent="0" lvl="0" marL="0" rtl="0" algn="l">
                        <a:spcBef>
                          <a:spcPts val="0"/>
                        </a:spcBef>
                        <a:spcAft>
                          <a:spcPts val="0"/>
                        </a:spcAft>
                        <a:buNone/>
                      </a:pPr>
                      <a:r>
                        <a:rPr lang="en"/>
                        <a:t>Inspection Item</a:t>
                      </a:r>
                      <a:endParaRPr/>
                    </a:p>
                  </a:txBody>
                  <a:tcPr marT="91425" marB="91425" marR="91425" marL="91425"/>
                </a:tc>
                <a:tc>
                  <a:txBody>
                    <a:bodyPr/>
                    <a:lstStyle/>
                    <a:p>
                      <a:pPr indent="0" lvl="0" marL="0" rtl="0" algn="l">
                        <a:spcBef>
                          <a:spcPts val="0"/>
                        </a:spcBef>
                        <a:spcAft>
                          <a:spcPts val="0"/>
                        </a:spcAft>
                        <a:buNone/>
                      </a:pPr>
                      <a:r>
                        <a:rPr lang="en"/>
                        <a:t>Pass/Fail/Partial </a:t>
                      </a:r>
                      <a:endParaRPr/>
                    </a:p>
                  </a:txBody>
                  <a:tcPr marT="91425" marB="91425" marR="91425" marL="91425"/>
                </a:tc>
                <a:tc>
                  <a:txBody>
                    <a:bodyPr/>
                    <a:lstStyle/>
                    <a:p>
                      <a:pPr indent="0" lvl="0" marL="0" rtl="0" algn="l">
                        <a:spcBef>
                          <a:spcPts val="0"/>
                        </a:spcBef>
                        <a:spcAft>
                          <a:spcPts val="0"/>
                        </a:spcAft>
                        <a:buNone/>
                      </a:pPr>
                      <a:r>
                        <a:rPr lang="en"/>
                        <a:t>Comments </a:t>
                      </a:r>
                      <a:endParaRPr/>
                    </a:p>
                  </a:txBody>
                  <a:tcPr marT="91425" marB="91425" marR="91425" marL="91425"/>
                </a:tc>
              </a:tr>
              <a:tr h="746450">
                <a:tc>
                  <a:txBody>
                    <a:bodyPr/>
                    <a:lstStyle/>
                    <a:p>
                      <a:pPr indent="0" lvl="0" marL="0" rtl="0" algn="l">
                        <a:spcBef>
                          <a:spcPts val="0"/>
                        </a:spcBef>
                        <a:spcAft>
                          <a:spcPts val="0"/>
                        </a:spcAft>
                        <a:buNone/>
                      </a:pPr>
                      <a:r>
                        <a:rPr lang="en"/>
                        <a:t>3</a:t>
                      </a:r>
                      <a:r>
                        <a:rPr lang="en"/>
                        <a:t>.</a:t>
                      </a:r>
                      <a:r>
                        <a:rPr lang="en">
                          <a:highlight>
                            <a:srgbClr val="FFFFFF"/>
                          </a:highlight>
                        </a:rPr>
                        <a:t>The Sequence Diagram’ s request and return are logical and continuous.</a:t>
                      </a:r>
                      <a:endParaRPr/>
                    </a:p>
                  </a:txBody>
                  <a:tcPr marT="91425" marB="91425" marR="91425" marL="91425"/>
                </a:tc>
                <a:tc>
                  <a:txBody>
                    <a:bodyPr/>
                    <a:lstStyle/>
                    <a:p>
                      <a:pPr indent="0" lvl="0" marL="0" rtl="0" algn="l">
                        <a:spcBef>
                          <a:spcPts val="0"/>
                        </a:spcBef>
                        <a:spcAft>
                          <a:spcPts val="0"/>
                        </a:spcAft>
                        <a:buNone/>
                      </a:pPr>
                      <a:r>
                        <a:rPr lang="en"/>
                        <a:t>Pass</a:t>
                      </a:r>
                      <a:endParaRPr/>
                    </a:p>
                  </a:txBody>
                  <a:tcPr marT="91425" marB="91425" marR="91425" marL="91425"/>
                </a:tc>
                <a:tc>
                  <a:txBody>
                    <a:bodyPr/>
                    <a:lstStyle/>
                    <a:p>
                      <a:pPr indent="0" lvl="0" marL="0" rtl="0" algn="l">
                        <a:spcBef>
                          <a:spcPts val="0"/>
                        </a:spcBef>
                        <a:spcAft>
                          <a:spcPts val="0"/>
                        </a:spcAft>
                        <a:buNone/>
                      </a:pPr>
                      <a:r>
                        <a:rPr lang="en"/>
                        <a:t>According to group 9’s work, their sequence diagram are really logical with the request and return.</a:t>
                      </a:r>
                      <a:endParaRPr/>
                    </a:p>
                  </a:txBody>
                  <a:tcPr marT="91425" marB="91425" marR="91425" marL="91425"/>
                </a:tc>
              </a:tr>
              <a:tr h="1044350">
                <a:tc>
                  <a:txBody>
                    <a:bodyPr/>
                    <a:lstStyle/>
                    <a:p>
                      <a:pPr indent="0" lvl="0" marL="0" rtl="0" algn="l">
                        <a:spcBef>
                          <a:spcPts val="0"/>
                        </a:spcBef>
                        <a:spcAft>
                          <a:spcPts val="0"/>
                        </a:spcAft>
                        <a:buNone/>
                      </a:pPr>
                      <a:r>
                        <a:rPr lang="en"/>
                        <a:t>4</a:t>
                      </a:r>
                      <a:r>
                        <a:rPr lang="en"/>
                        <a:t>. The lines of the sequence diagram are used </a:t>
                      </a:r>
                      <a:r>
                        <a:rPr lang="en"/>
                        <a:t>appropriately</a:t>
                      </a:r>
                      <a:r>
                        <a:rPr lang="en"/>
                        <a:t>. </a:t>
                      </a:r>
                      <a:endParaRPr/>
                    </a:p>
                  </a:txBody>
                  <a:tcPr marT="91425" marB="91425" marR="91425" marL="91425"/>
                </a:tc>
                <a:tc>
                  <a:txBody>
                    <a:bodyPr/>
                    <a:lstStyle/>
                    <a:p>
                      <a:pPr indent="0" lvl="0" marL="0" rtl="0" algn="l">
                        <a:spcBef>
                          <a:spcPts val="0"/>
                        </a:spcBef>
                        <a:spcAft>
                          <a:spcPts val="0"/>
                        </a:spcAft>
                        <a:buNone/>
                      </a:pPr>
                      <a:r>
                        <a:rPr lang="en"/>
                        <a:t>Pass</a:t>
                      </a:r>
                      <a:endParaRPr/>
                    </a:p>
                  </a:txBody>
                  <a:tcPr marT="91425" marB="91425" marR="91425" marL="91425"/>
                </a:tc>
                <a:tc>
                  <a:txBody>
                    <a:bodyPr/>
                    <a:lstStyle/>
                    <a:p>
                      <a:pPr indent="0" lvl="0" marL="0" rtl="0" algn="l">
                        <a:lnSpc>
                          <a:spcPct val="115000"/>
                        </a:lnSpc>
                        <a:spcBef>
                          <a:spcPts val="0"/>
                        </a:spcBef>
                        <a:spcAft>
                          <a:spcPts val="0"/>
                        </a:spcAft>
                        <a:buNone/>
                      </a:pPr>
                      <a:r>
                        <a:rPr lang="en">
                          <a:highlight>
                            <a:srgbClr val="FFFFFF"/>
                          </a:highlight>
                        </a:rPr>
                        <a:t>The request lines the group use are solid line and the return lines are break lines. So it is right.</a:t>
                      </a:r>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of Sequence Diagram</a:t>
            </a:r>
            <a:endParaRPr/>
          </a:p>
        </p:txBody>
      </p:sp>
      <p:graphicFrame>
        <p:nvGraphicFramePr>
          <p:cNvPr id="147" name="Google Shape;147;p23"/>
          <p:cNvGraphicFramePr/>
          <p:nvPr/>
        </p:nvGraphicFramePr>
        <p:xfrm>
          <a:off x="881850" y="2075000"/>
          <a:ext cx="3000000" cy="3000000"/>
        </p:xfrm>
        <a:graphic>
          <a:graphicData uri="http://schemas.openxmlformats.org/drawingml/2006/table">
            <a:tbl>
              <a:tblPr>
                <a:noFill/>
                <a:tableStyleId>{59B1A689-4185-4FD5-8E9E-899E15DF4082}</a:tableStyleId>
              </a:tblPr>
              <a:tblGrid>
                <a:gridCol w="2413000"/>
                <a:gridCol w="1488475"/>
                <a:gridCol w="3558900"/>
              </a:tblGrid>
              <a:tr h="381000">
                <a:tc>
                  <a:txBody>
                    <a:bodyPr/>
                    <a:lstStyle/>
                    <a:p>
                      <a:pPr indent="0" lvl="0" marL="0" rtl="0" algn="l">
                        <a:spcBef>
                          <a:spcPts val="0"/>
                        </a:spcBef>
                        <a:spcAft>
                          <a:spcPts val="0"/>
                        </a:spcAft>
                        <a:buNone/>
                      </a:pPr>
                      <a:r>
                        <a:rPr lang="en"/>
                        <a:t>Inspection Item</a:t>
                      </a:r>
                      <a:endParaRPr>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Pass/Fail/Partial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Comments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a:highlight>
                            <a:srgbClr val="FFFFFF"/>
                          </a:highlight>
                        </a:rPr>
                        <a:t>5. The sequence diagram shows some specific condition during the process</a:t>
                      </a:r>
                      <a:endParaRPr>
                        <a:highlight>
                          <a:srgbClr val="FFFFFF"/>
                        </a:highlight>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12650">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a:t>Partial</a:t>
                      </a:r>
                      <a:endParaRPr/>
                    </a:p>
                  </a:txBody>
                  <a:tcPr marT="91425" marB="91425" marR="91425" marL="91425">
                    <a:lnL cap="flat" cmpd="sng" w="12650">
                      <a:solidFill>
                        <a:srgbClr val="999999"/>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Group 9’s graph shows some conditions such as there are loops during that process, which satisfy the request.</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67688" y="1417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of </a:t>
            </a:r>
            <a:r>
              <a:rPr lang="en"/>
              <a:t>C</a:t>
            </a:r>
            <a:r>
              <a:rPr lang="en"/>
              <a:t>lass Diagram</a:t>
            </a:r>
            <a:endParaRPr/>
          </a:p>
        </p:txBody>
      </p:sp>
      <p:graphicFrame>
        <p:nvGraphicFramePr>
          <p:cNvPr id="153" name="Google Shape;153;p24"/>
          <p:cNvGraphicFramePr/>
          <p:nvPr/>
        </p:nvGraphicFramePr>
        <p:xfrm>
          <a:off x="767700" y="2317725"/>
          <a:ext cx="3000000" cy="3000000"/>
        </p:xfrm>
        <a:graphic>
          <a:graphicData uri="http://schemas.openxmlformats.org/drawingml/2006/table">
            <a:tbl>
              <a:tblPr>
                <a:noFill/>
                <a:tableStyleId>{59B1A689-4185-4FD5-8E9E-899E15DF4082}</a:tableStyleId>
              </a:tblPr>
              <a:tblGrid>
                <a:gridCol w="2413000"/>
                <a:gridCol w="1488475"/>
                <a:gridCol w="3558900"/>
              </a:tblGrid>
              <a:tr h="100000">
                <a:tc>
                  <a:txBody>
                    <a:bodyPr/>
                    <a:lstStyle/>
                    <a:p>
                      <a:pPr indent="0" lvl="0" marL="0" rtl="0" algn="l">
                        <a:spcBef>
                          <a:spcPts val="0"/>
                        </a:spcBef>
                        <a:spcAft>
                          <a:spcPts val="0"/>
                        </a:spcAft>
                        <a:buNone/>
                      </a:pPr>
                      <a:r>
                        <a:rPr lang="en"/>
                        <a:t>Inspection Item</a:t>
                      </a:r>
                      <a:endParaRPr>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Pass/Fail/Partial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Comments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483850">
                <a:tc>
                  <a:txBody>
                    <a:bodyPr/>
                    <a:lstStyle/>
                    <a:p>
                      <a:pPr indent="0" lvl="0" marL="0" rtl="0" algn="l">
                        <a:lnSpc>
                          <a:spcPct val="115000"/>
                        </a:lnSpc>
                        <a:spcBef>
                          <a:spcPts val="0"/>
                        </a:spcBef>
                        <a:spcAft>
                          <a:spcPts val="0"/>
                        </a:spcAft>
                        <a:buNone/>
                      </a:pPr>
                      <a:r>
                        <a:rPr lang="en">
                          <a:highlight>
                            <a:srgbClr val="FFFFFF"/>
                          </a:highlight>
                        </a:rPr>
                        <a:t>1. All model elements and relationships as outlined in the Vision Document (Section 3.2) are present in the architecture document as classes. </a:t>
                      </a:r>
                      <a:endParaRPr>
                        <a:highlight>
                          <a:srgbClr val="FFFFFF"/>
                        </a:highlight>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Pass</a:t>
                      </a:r>
                      <a:endParaRPr/>
                    </a:p>
                  </a:txBody>
                  <a:tcPr marT="91425" marB="91425" marR="91425" marL="91425">
                    <a:lnL cap="flat" cmpd="sng" w="12650">
                      <a:solidFill>
                        <a:srgbClr val="999999"/>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You guys did a really well job.</a:t>
                      </a:r>
                      <a:endParaRPr/>
                    </a:p>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67688" y="554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of Class Diagram</a:t>
            </a:r>
            <a:endParaRPr/>
          </a:p>
        </p:txBody>
      </p:sp>
      <p:graphicFrame>
        <p:nvGraphicFramePr>
          <p:cNvPr id="159" name="Google Shape;159;p25"/>
          <p:cNvGraphicFramePr/>
          <p:nvPr/>
        </p:nvGraphicFramePr>
        <p:xfrm>
          <a:off x="767700" y="1399775"/>
          <a:ext cx="3000000" cy="3000000"/>
        </p:xfrm>
        <a:graphic>
          <a:graphicData uri="http://schemas.openxmlformats.org/drawingml/2006/table">
            <a:tbl>
              <a:tblPr>
                <a:noFill/>
                <a:tableStyleId>{59B1A689-4185-4FD5-8E9E-899E15DF4082}</a:tableStyleId>
              </a:tblPr>
              <a:tblGrid>
                <a:gridCol w="2413000"/>
                <a:gridCol w="1488475"/>
                <a:gridCol w="3558900"/>
              </a:tblGrid>
              <a:tr h="348900">
                <a:tc>
                  <a:txBody>
                    <a:bodyPr/>
                    <a:lstStyle/>
                    <a:p>
                      <a:pPr indent="0" lvl="0" marL="0" rtl="0" algn="l">
                        <a:spcBef>
                          <a:spcPts val="0"/>
                        </a:spcBef>
                        <a:spcAft>
                          <a:spcPts val="0"/>
                        </a:spcAft>
                        <a:buNone/>
                      </a:pPr>
                      <a:r>
                        <a:rPr lang="en"/>
                        <a:t>Inspection Item</a:t>
                      </a:r>
                      <a:endParaRPr>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Pass/Fail/Partial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Comments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483850">
                <a:tc>
                  <a:txBody>
                    <a:bodyPr/>
                    <a:lstStyle/>
                    <a:p>
                      <a:pPr indent="0" lvl="0" marL="0" rtl="0" algn="l">
                        <a:lnSpc>
                          <a:spcPct val="115000"/>
                        </a:lnSpc>
                        <a:spcBef>
                          <a:spcPts val="0"/>
                        </a:spcBef>
                        <a:spcAft>
                          <a:spcPts val="0"/>
                        </a:spcAft>
                        <a:buNone/>
                      </a:pPr>
                      <a:r>
                        <a:rPr lang="en">
                          <a:highlight>
                            <a:schemeClr val="lt1"/>
                          </a:highlight>
                        </a:rPr>
                        <a:t>2</a:t>
                      </a:r>
                      <a:r>
                        <a:rPr lang="en">
                          <a:highlight>
                            <a:schemeClr val="lt1"/>
                          </a:highlight>
                        </a:rPr>
                        <a:t>.Each class is interconnected appropriate and contains an indication of a quantitative relationship</a:t>
                      </a:r>
                      <a:endParaRPr>
                        <a:highlight>
                          <a:srgbClr val="FFFFFF"/>
                        </a:highlight>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Pass</a:t>
                      </a:r>
                      <a:endParaRPr/>
                    </a:p>
                  </a:txBody>
                  <a:tcPr marT="91425" marB="91425" marR="91425" marL="91425">
                    <a:lnL cap="flat" cmpd="sng" w="12650">
                      <a:solidFill>
                        <a:srgbClr val="999999"/>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I think we need to add a line between movie list and the watching event. Because every event may have has its own list or the list can be shared.</a:t>
                      </a:r>
                      <a:endParaRPr/>
                    </a:p>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483850">
                <a:tc>
                  <a:txBody>
                    <a:bodyPr/>
                    <a:lstStyle/>
                    <a:p>
                      <a:pPr indent="0" lvl="0" marL="0" rtl="0" algn="l">
                        <a:lnSpc>
                          <a:spcPct val="115000"/>
                        </a:lnSpc>
                        <a:spcBef>
                          <a:spcPts val="0"/>
                        </a:spcBef>
                        <a:spcAft>
                          <a:spcPts val="0"/>
                        </a:spcAft>
                        <a:buNone/>
                      </a:pPr>
                      <a:r>
                        <a:rPr lang="en">
                          <a:highlight>
                            <a:schemeClr val="lt1"/>
                          </a:highlight>
                        </a:rPr>
                        <a:t>3</a:t>
                      </a:r>
                      <a:r>
                        <a:rPr lang="en">
                          <a:highlight>
                            <a:schemeClr val="lt1"/>
                          </a:highlight>
                        </a:rPr>
                        <a:t>.Each class is interconnected appropriate and contains an indication of a quantitative relationship</a:t>
                      </a:r>
                      <a:endParaRPr>
                        <a:highlight>
                          <a:srgbClr val="FFFFFF"/>
                        </a:highlight>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12650">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a:t>P</a:t>
                      </a:r>
                      <a:r>
                        <a:rPr lang="en"/>
                        <a:t>ass</a:t>
                      </a:r>
                      <a:endParaRPr/>
                    </a:p>
                  </a:txBody>
                  <a:tcPr marT="91425" marB="91425" marR="91425" marL="91425">
                    <a:lnL cap="flat" cmpd="sng" w="12650">
                      <a:solidFill>
                        <a:srgbClr val="999999"/>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And I think one moderator may can create many movie lists.</a:t>
                      </a:r>
                      <a:endParaRPr/>
                    </a:p>
                    <a:p>
                      <a:pPr indent="0" lvl="0" marL="0" rtl="0" algn="l">
                        <a:spcBef>
                          <a:spcPts val="0"/>
                        </a:spcBef>
                        <a:spcAft>
                          <a:spcPts val="0"/>
                        </a:spcAft>
                        <a:buNone/>
                      </a:pPr>
                      <a:r>
                        <a:rPr lang="en"/>
                        <a:t>So the relation is 1 to n.</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67688" y="554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of Class Diagram</a:t>
            </a:r>
            <a:endParaRPr/>
          </a:p>
        </p:txBody>
      </p:sp>
      <p:graphicFrame>
        <p:nvGraphicFramePr>
          <p:cNvPr id="165" name="Google Shape;165;p26"/>
          <p:cNvGraphicFramePr/>
          <p:nvPr/>
        </p:nvGraphicFramePr>
        <p:xfrm>
          <a:off x="767700" y="1399775"/>
          <a:ext cx="3000000" cy="3000000"/>
        </p:xfrm>
        <a:graphic>
          <a:graphicData uri="http://schemas.openxmlformats.org/drawingml/2006/table">
            <a:tbl>
              <a:tblPr>
                <a:noFill/>
                <a:tableStyleId>{59B1A689-4185-4FD5-8E9E-899E15DF4082}</a:tableStyleId>
              </a:tblPr>
              <a:tblGrid>
                <a:gridCol w="2413000"/>
                <a:gridCol w="1488475"/>
                <a:gridCol w="3558900"/>
              </a:tblGrid>
              <a:tr h="348900">
                <a:tc>
                  <a:txBody>
                    <a:bodyPr/>
                    <a:lstStyle/>
                    <a:p>
                      <a:pPr indent="0" lvl="0" marL="0" rtl="0" algn="l">
                        <a:spcBef>
                          <a:spcPts val="0"/>
                        </a:spcBef>
                        <a:spcAft>
                          <a:spcPts val="0"/>
                        </a:spcAft>
                        <a:buNone/>
                      </a:pPr>
                      <a:r>
                        <a:rPr lang="en"/>
                        <a:t>Inspection Item</a:t>
                      </a:r>
                      <a:endParaRPr>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Pass/Fail/Partial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Comments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483850">
                <a:tc>
                  <a:txBody>
                    <a:bodyPr/>
                    <a:lstStyle/>
                    <a:p>
                      <a:pPr indent="0" lvl="0" marL="0" rtl="0" algn="l">
                        <a:lnSpc>
                          <a:spcPct val="115000"/>
                        </a:lnSpc>
                        <a:spcBef>
                          <a:spcPts val="0"/>
                        </a:spcBef>
                        <a:spcAft>
                          <a:spcPts val="0"/>
                        </a:spcAft>
                        <a:buNone/>
                      </a:pPr>
                      <a:r>
                        <a:rPr lang="en">
                          <a:highlight>
                            <a:schemeClr val="lt1"/>
                          </a:highlight>
                        </a:rPr>
                        <a:t>4</a:t>
                      </a:r>
                      <a:r>
                        <a:rPr lang="en">
                          <a:highlight>
                            <a:schemeClr val="lt1"/>
                          </a:highlight>
                        </a:rPr>
                        <a:t>.</a:t>
                      </a:r>
                      <a:r>
                        <a:rPr lang="en"/>
                        <a:t>The description of the class diagram is accurate, and the functions and relationships are described accurately</a:t>
                      </a:r>
                      <a:endParaRPr>
                        <a:highlight>
                          <a:srgbClr val="FFFFFF"/>
                        </a:highlight>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Pass</a:t>
                      </a:r>
                      <a:endParaRPr/>
                    </a:p>
                  </a:txBody>
                  <a:tcPr marT="91425" marB="91425" marR="91425" marL="91425">
                    <a:lnL cap="flat" cmpd="sng" w="12650">
                      <a:solidFill>
                        <a:srgbClr val="999999"/>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I think we can be a little bit more specific.</a:t>
                      </a:r>
                      <a:endParaRPr/>
                    </a:p>
                    <a:p>
                      <a:pPr indent="0" lvl="0" marL="0" rtl="0" algn="l">
                        <a:spcBef>
                          <a:spcPts val="0"/>
                        </a:spcBef>
                        <a:spcAft>
                          <a:spcPts val="0"/>
                        </a:spcAft>
                        <a:buNone/>
                      </a:pPr>
                      <a:r>
                        <a:rPr lang="en"/>
                        <a:t>Such as Movie List’s </a:t>
                      </a:r>
                      <a:r>
                        <a:rPr lang="en"/>
                        <a:t>description can be changed to </a:t>
                      </a:r>
                      <a:r>
                        <a:rPr lang="en"/>
                        <a:t>the movie list populated by moderator in each group through API.</a:t>
                      </a:r>
                      <a:endParaRPr/>
                    </a:p>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483850">
                <a:tc>
                  <a:txBody>
                    <a:bodyPr/>
                    <a:lstStyle/>
                    <a:p>
                      <a:pPr indent="0" lvl="0" marL="0" rtl="0" algn="l">
                        <a:lnSpc>
                          <a:spcPct val="115000"/>
                        </a:lnSpc>
                        <a:spcBef>
                          <a:spcPts val="0"/>
                        </a:spcBef>
                        <a:spcAft>
                          <a:spcPts val="0"/>
                        </a:spcAft>
                        <a:buNone/>
                      </a:pPr>
                      <a:r>
                        <a:rPr lang="en"/>
                        <a:t>5. </a:t>
                      </a:r>
                      <a:r>
                        <a:rPr lang="en"/>
                        <a:t>Contains all the classes needed in the project, and specifies the class's properties and methods</a:t>
                      </a:r>
                      <a:endParaRPr>
                        <a:highlight>
                          <a:srgbClr val="FFFFFF"/>
                        </a:highlight>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12650">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a:t>Pass</a:t>
                      </a:r>
                      <a:endParaRPr/>
                    </a:p>
                  </a:txBody>
                  <a:tcPr marT="91425" marB="91425" marR="91425" marL="91425">
                    <a:lnL cap="flat" cmpd="sng" w="12650">
                      <a:solidFill>
                        <a:srgbClr val="999999"/>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You guys did a really well job. I have no comment because It is prefect.</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Google Shape;92;p14"/>
          <p:cNvPicPr preferRelativeResize="0"/>
          <p:nvPr/>
        </p:nvPicPr>
        <p:blipFill>
          <a:blip r:embed="rId3">
            <a:alphaModFix/>
          </a:blip>
          <a:stretch>
            <a:fillRect/>
          </a:stretch>
        </p:blipFill>
        <p:spPr>
          <a:xfrm>
            <a:off x="3288601" y="347900"/>
            <a:ext cx="5855400" cy="4757976"/>
          </a:xfrm>
          <a:prstGeom prst="rect">
            <a:avLst/>
          </a:prstGeom>
          <a:noFill/>
          <a:ln>
            <a:noFill/>
          </a:ln>
        </p:spPr>
      </p:pic>
      <p:sp>
        <p:nvSpPr>
          <p:cNvPr id="93" name="Google Shape;93;p14"/>
          <p:cNvSpPr txBox="1"/>
          <p:nvPr>
            <p:ph type="title"/>
          </p:nvPr>
        </p:nvSpPr>
        <p:spPr>
          <a:xfrm>
            <a:off x="729450" y="1318650"/>
            <a:ext cx="2392500" cy="166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Use Case Diagram from Group 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of Use Case Diagram</a:t>
            </a:r>
            <a:endParaRPr/>
          </a:p>
        </p:txBody>
      </p:sp>
      <p:graphicFrame>
        <p:nvGraphicFramePr>
          <p:cNvPr id="99" name="Google Shape;99;p15"/>
          <p:cNvGraphicFramePr/>
          <p:nvPr/>
        </p:nvGraphicFramePr>
        <p:xfrm>
          <a:off x="729450" y="1922600"/>
          <a:ext cx="3000000" cy="3000000"/>
        </p:xfrm>
        <a:graphic>
          <a:graphicData uri="http://schemas.openxmlformats.org/drawingml/2006/table">
            <a:tbl>
              <a:tblPr>
                <a:noFill/>
                <a:tableStyleId>{59B1A689-4185-4FD5-8E9E-899E15DF4082}</a:tableStyleId>
              </a:tblPr>
              <a:tblGrid>
                <a:gridCol w="2413000"/>
                <a:gridCol w="1494675"/>
                <a:gridCol w="3552700"/>
              </a:tblGrid>
              <a:tr h="381000">
                <a:tc>
                  <a:txBody>
                    <a:bodyPr/>
                    <a:lstStyle/>
                    <a:p>
                      <a:pPr indent="0" lvl="0" marL="0" rtl="0" algn="l">
                        <a:spcBef>
                          <a:spcPts val="0"/>
                        </a:spcBef>
                        <a:spcAft>
                          <a:spcPts val="0"/>
                        </a:spcAft>
                        <a:buNone/>
                      </a:pPr>
                      <a:r>
                        <a:rPr lang="en"/>
                        <a:t>Inspection Item</a:t>
                      </a:r>
                      <a:endParaRPr/>
                    </a:p>
                  </a:txBody>
                  <a:tcPr marT="91425" marB="91425" marR="91425" marL="91425"/>
                </a:tc>
                <a:tc>
                  <a:txBody>
                    <a:bodyPr/>
                    <a:lstStyle/>
                    <a:p>
                      <a:pPr indent="0" lvl="0" marL="0" rtl="0" algn="l">
                        <a:spcBef>
                          <a:spcPts val="0"/>
                        </a:spcBef>
                        <a:spcAft>
                          <a:spcPts val="0"/>
                        </a:spcAft>
                        <a:buNone/>
                      </a:pPr>
                      <a:r>
                        <a:rPr lang="en"/>
                        <a:t>Pass/Fail/Partial </a:t>
                      </a:r>
                      <a:endParaRPr/>
                    </a:p>
                  </a:txBody>
                  <a:tcPr marT="91425" marB="91425" marR="91425" marL="91425"/>
                </a:tc>
                <a:tc>
                  <a:txBody>
                    <a:bodyPr/>
                    <a:lstStyle/>
                    <a:p>
                      <a:pPr indent="0" lvl="0" marL="0" rtl="0" algn="l">
                        <a:spcBef>
                          <a:spcPts val="0"/>
                        </a:spcBef>
                        <a:spcAft>
                          <a:spcPts val="0"/>
                        </a:spcAft>
                        <a:buNone/>
                      </a:pPr>
                      <a:r>
                        <a:rPr lang="en"/>
                        <a:t>Comments </a:t>
                      </a:r>
                      <a:endParaRPr/>
                    </a:p>
                  </a:txBody>
                  <a:tcPr marT="91425" marB="91425" marR="91425" marL="91425"/>
                </a:tc>
              </a:tr>
              <a:tr h="381000">
                <a:tc>
                  <a:txBody>
                    <a:bodyPr/>
                    <a:lstStyle/>
                    <a:p>
                      <a:pPr indent="0" lvl="0" marL="0" rtl="0" algn="l">
                        <a:spcBef>
                          <a:spcPts val="0"/>
                        </a:spcBef>
                        <a:spcAft>
                          <a:spcPts val="0"/>
                        </a:spcAft>
                        <a:buNone/>
                      </a:pPr>
                      <a:r>
                        <a:rPr lang="en"/>
                        <a:t>1.</a:t>
                      </a:r>
                      <a:r>
                        <a:rPr lang="en">
                          <a:highlight>
                            <a:srgbClr val="FFFFFF"/>
                          </a:highlight>
                        </a:rPr>
                        <a:t>Represent a system in a rectangle and put the name of system at the top</a:t>
                      </a:r>
                      <a:endParaRPr/>
                    </a:p>
                  </a:txBody>
                  <a:tcPr marT="91425" marB="91425" marR="91425" marL="91425"/>
                </a:tc>
                <a:tc>
                  <a:txBody>
                    <a:bodyPr/>
                    <a:lstStyle/>
                    <a:p>
                      <a:pPr indent="0" lvl="0" marL="0" rtl="0" algn="l">
                        <a:spcBef>
                          <a:spcPts val="0"/>
                        </a:spcBef>
                        <a:spcAft>
                          <a:spcPts val="0"/>
                        </a:spcAft>
                        <a:buNone/>
                      </a:pPr>
                      <a:r>
                        <a:rPr lang="en"/>
                        <a:t>Partial</a:t>
                      </a:r>
                      <a:endParaRPr/>
                    </a:p>
                  </a:txBody>
                  <a:tcPr marT="91425" marB="91425" marR="91425" marL="91425"/>
                </a:tc>
                <a:tc>
                  <a:txBody>
                    <a:bodyPr/>
                    <a:lstStyle/>
                    <a:p>
                      <a:pPr indent="0" lvl="0" marL="0" rtl="0" algn="l">
                        <a:spcBef>
                          <a:spcPts val="0"/>
                        </a:spcBef>
                        <a:spcAft>
                          <a:spcPts val="0"/>
                        </a:spcAft>
                        <a:buNone/>
                      </a:pPr>
                      <a:r>
                        <a:rPr lang="en"/>
                        <a:t>According to the use case diagram from group 9, they </a:t>
                      </a:r>
                      <a:r>
                        <a:rPr lang="en"/>
                        <a:t>use a rectangle to present a system. But they do not put the name of system at the top, so viewers are confused about what this application is.</a:t>
                      </a:r>
                      <a:endParaRPr/>
                    </a:p>
                  </a:txBody>
                  <a:tcPr marT="91425" marB="91425" marR="91425" marL="91425"/>
                </a:tc>
              </a:tr>
              <a:tr h="381000">
                <a:tc>
                  <a:txBody>
                    <a:bodyPr/>
                    <a:lstStyle/>
                    <a:p>
                      <a:pPr indent="0" lvl="0" marL="0" rtl="0" algn="l">
                        <a:spcBef>
                          <a:spcPts val="0"/>
                        </a:spcBef>
                        <a:spcAft>
                          <a:spcPts val="0"/>
                        </a:spcAft>
                        <a:buNone/>
                      </a:pPr>
                      <a:r>
                        <a:rPr lang="en"/>
                        <a:t>2.</a:t>
                      </a:r>
                      <a:r>
                        <a:rPr lang="en">
                          <a:highlight>
                            <a:srgbClr val="FFFFFF"/>
                          </a:highlight>
                        </a:rPr>
                        <a:t>Actors are external objects, they need to be placed outside the system</a:t>
                      </a:r>
                      <a:endParaRPr/>
                    </a:p>
                  </a:txBody>
                  <a:tcPr marT="91425" marB="91425" marR="91425" marL="91425"/>
                </a:tc>
                <a:tc>
                  <a:txBody>
                    <a:bodyPr/>
                    <a:lstStyle/>
                    <a:p>
                      <a:pPr indent="0" lvl="0" marL="0" rtl="0" algn="l">
                        <a:spcBef>
                          <a:spcPts val="0"/>
                        </a:spcBef>
                        <a:spcAft>
                          <a:spcPts val="0"/>
                        </a:spcAft>
                        <a:buNone/>
                      </a:pPr>
                      <a:r>
                        <a:rPr lang="en"/>
                        <a:t>Pass</a:t>
                      </a:r>
                      <a:endParaRPr/>
                    </a:p>
                  </a:txBody>
                  <a:tcPr marT="91425" marB="91425" marR="91425" marL="91425"/>
                </a:tc>
                <a:tc>
                  <a:txBody>
                    <a:bodyPr/>
                    <a:lstStyle/>
                    <a:p>
                      <a:pPr indent="0" lvl="0" marL="0" rtl="0" algn="l">
                        <a:lnSpc>
                          <a:spcPct val="115000"/>
                        </a:lnSpc>
                        <a:spcBef>
                          <a:spcPts val="0"/>
                        </a:spcBef>
                        <a:spcAft>
                          <a:spcPts val="0"/>
                        </a:spcAft>
                        <a:buNone/>
                      </a:pPr>
                      <a:r>
                        <a:rPr lang="en"/>
                        <a:t>This part is well done! All actors in this use case diagram are placed outside the rectangle.</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graphicFrame>
        <p:nvGraphicFramePr>
          <p:cNvPr id="104" name="Google Shape;104;p16"/>
          <p:cNvGraphicFramePr/>
          <p:nvPr/>
        </p:nvGraphicFramePr>
        <p:xfrm>
          <a:off x="729450" y="1922600"/>
          <a:ext cx="3000000" cy="3000000"/>
        </p:xfrm>
        <a:graphic>
          <a:graphicData uri="http://schemas.openxmlformats.org/drawingml/2006/table">
            <a:tbl>
              <a:tblPr>
                <a:noFill/>
                <a:tableStyleId>{59B1A689-4185-4FD5-8E9E-899E15DF4082}</a:tableStyleId>
              </a:tblPr>
              <a:tblGrid>
                <a:gridCol w="2413000"/>
                <a:gridCol w="1494675"/>
                <a:gridCol w="3552700"/>
              </a:tblGrid>
              <a:tr h="381000">
                <a:tc>
                  <a:txBody>
                    <a:bodyPr/>
                    <a:lstStyle/>
                    <a:p>
                      <a:pPr indent="0" lvl="0" marL="0" rtl="0" algn="l">
                        <a:spcBef>
                          <a:spcPts val="0"/>
                        </a:spcBef>
                        <a:spcAft>
                          <a:spcPts val="0"/>
                        </a:spcAft>
                        <a:buNone/>
                      </a:pPr>
                      <a:r>
                        <a:rPr lang="en"/>
                        <a:t>Inspection Item</a:t>
                      </a:r>
                      <a:endParaRPr/>
                    </a:p>
                  </a:txBody>
                  <a:tcPr marT="91425" marB="91425" marR="91425" marL="91425"/>
                </a:tc>
                <a:tc>
                  <a:txBody>
                    <a:bodyPr/>
                    <a:lstStyle/>
                    <a:p>
                      <a:pPr indent="0" lvl="0" marL="0" rtl="0" algn="l">
                        <a:spcBef>
                          <a:spcPts val="0"/>
                        </a:spcBef>
                        <a:spcAft>
                          <a:spcPts val="0"/>
                        </a:spcAft>
                        <a:buNone/>
                      </a:pPr>
                      <a:r>
                        <a:rPr lang="en"/>
                        <a:t>Pass/Fail/Partial </a:t>
                      </a:r>
                      <a:endParaRPr/>
                    </a:p>
                  </a:txBody>
                  <a:tcPr marT="91425" marB="91425" marR="91425" marL="91425"/>
                </a:tc>
                <a:tc>
                  <a:txBody>
                    <a:bodyPr/>
                    <a:lstStyle/>
                    <a:p>
                      <a:pPr indent="0" lvl="0" marL="0" rtl="0" algn="l">
                        <a:spcBef>
                          <a:spcPts val="0"/>
                        </a:spcBef>
                        <a:spcAft>
                          <a:spcPts val="0"/>
                        </a:spcAft>
                        <a:buNone/>
                      </a:pPr>
                      <a:r>
                        <a:rPr lang="en"/>
                        <a:t>Comments </a:t>
                      </a:r>
                      <a:endParaRPr/>
                    </a:p>
                  </a:txBody>
                  <a:tcPr marT="91425" marB="91425" marR="91425" marL="91425"/>
                </a:tc>
              </a:tr>
              <a:tr h="656975">
                <a:tc>
                  <a:txBody>
                    <a:bodyPr/>
                    <a:lstStyle/>
                    <a:p>
                      <a:pPr indent="0" lvl="0" marL="0" rtl="0" algn="l">
                        <a:spcBef>
                          <a:spcPts val="0"/>
                        </a:spcBef>
                        <a:spcAft>
                          <a:spcPts val="0"/>
                        </a:spcAft>
                        <a:buNone/>
                      </a:pPr>
                      <a:r>
                        <a:rPr lang="en"/>
                        <a:t>3. Actors should be categorical, not specific</a:t>
                      </a:r>
                      <a:endParaRPr/>
                    </a:p>
                  </a:txBody>
                  <a:tcPr marT="91425" marB="91425" marR="91425" marL="91425"/>
                </a:tc>
                <a:tc>
                  <a:txBody>
                    <a:bodyPr/>
                    <a:lstStyle/>
                    <a:p>
                      <a:pPr indent="0" lvl="0" marL="0" rtl="0" algn="l">
                        <a:spcBef>
                          <a:spcPts val="0"/>
                        </a:spcBef>
                        <a:spcAft>
                          <a:spcPts val="0"/>
                        </a:spcAft>
                        <a:buNone/>
                      </a:pPr>
                      <a:r>
                        <a:rPr lang="en"/>
                        <a:t>Partial</a:t>
                      </a:r>
                      <a:endParaRPr/>
                    </a:p>
                  </a:txBody>
                  <a:tcPr marT="91425" marB="91425" marR="91425" marL="91425"/>
                </a:tc>
                <a:tc>
                  <a:txBody>
                    <a:bodyPr/>
                    <a:lstStyle/>
                    <a:p>
                      <a:pPr indent="0" lvl="0" marL="0" rtl="0" algn="l">
                        <a:spcBef>
                          <a:spcPts val="0"/>
                        </a:spcBef>
                        <a:spcAft>
                          <a:spcPts val="0"/>
                        </a:spcAft>
                        <a:buNone/>
                      </a:pPr>
                      <a:r>
                        <a:rPr lang="en"/>
                        <a:t>Their actors are partially categorical. I think the Group Member and User are exactly same actor.</a:t>
                      </a:r>
                      <a:endParaRPr/>
                    </a:p>
                  </a:txBody>
                  <a:tcPr marT="91425" marB="91425" marR="91425" marL="91425"/>
                </a:tc>
              </a:tr>
              <a:tr h="381000">
                <a:tc>
                  <a:txBody>
                    <a:bodyPr/>
                    <a:lstStyle/>
                    <a:p>
                      <a:pPr indent="0" lvl="0" marL="0" rtl="0" algn="l">
                        <a:spcBef>
                          <a:spcPts val="0"/>
                        </a:spcBef>
                        <a:spcAft>
                          <a:spcPts val="0"/>
                        </a:spcAft>
                        <a:buNone/>
                      </a:pPr>
                      <a:r>
                        <a:rPr lang="en"/>
                        <a:t>4. Primary actors which initiate the use of the system should be placed at the left of system, secondary actors which are reactionary should be placed at the right of system</a:t>
                      </a:r>
                      <a:endParaRPr/>
                    </a:p>
                  </a:txBody>
                  <a:tcPr marT="91425" marB="91425" marR="91425" marL="91425"/>
                </a:tc>
                <a:tc>
                  <a:txBody>
                    <a:bodyPr/>
                    <a:lstStyle/>
                    <a:p>
                      <a:pPr indent="0" lvl="0" marL="0" rtl="0" algn="l">
                        <a:spcBef>
                          <a:spcPts val="0"/>
                        </a:spcBef>
                        <a:spcAft>
                          <a:spcPts val="0"/>
                        </a:spcAft>
                        <a:buNone/>
                      </a:pPr>
                      <a:r>
                        <a:rPr lang="en"/>
                        <a:t>Fail</a:t>
                      </a:r>
                      <a:endParaRPr/>
                    </a:p>
                  </a:txBody>
                  <a:tcPr marT="91425" marB="91425" marR="91425" marL="91425"/>
                </a:tc>
                <a:tc>
                  <a:txBody>
                    <a:bodyPr/>
                    <a:lstStyle/>
                    <a:p>
                      <a:pPr indent="0" lvl="0" marL="0" rtl="0" algn="l">
                        <a:spcBef>
                          <a:spcPts val="0"/>
                        </a:spcBef>
                        <a:spcAft>
                          <a:spcPts val="0"/>
                        </a:spcAft>
                        <a:buNone/>
                      </a:pPr>
                      <a:r>
                        <a:rPr lang="en"/>
                        <a:t>Group Moderator </a:t>
                      </a:r>
                      <a:r>
                        <a:rPr lang="en"/>
                        <a:t>should be the actor who initiate the whole process, so it should be placed at the left of system. User should be the actor who makes some reactions after moderator, so it should be placed at the right of system.</a:t>
                      </a:r>
                      <a:endParaRPr/>
                    </a:p>
                  </a:txBody>
                  <a:tcPr marT="91425" marB="91425" marR="91425" marL="91425"/>
                </a:tc>
              </a:tr>
            </a:tbl>
          </a:graphicData>
        </a:graphic>
      </p:graphicFrame>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of Use Case Diagram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graphicFrame>
        <p:nvGraphicFramePr>
          <p:cNvPr id="110" name="Google Shape;110;p17"/>
          <p:cNvGraphicFramePr/>
          <p:nvPr/>
        </p:nvGraphicFramePr>
        <p:xfrm>
          <a:off x="729450" y="1922600"/>
          <a:ext cx="3000000" cy="3000000"/>
        </p:xfrm>
        <a:graphic>
          <a:graphicData uri="http://schemas.openxmlformats.org/drawingml/2006/table">
            <a:tbl>
              <a:tblPr>
                <a:noFill/>
                <a:tableStyleId>{59B1A689-4185-4FD5-8E9E-899E15DF4082}</a:tableStyleId>
              </a:tblPr>
              <a:tblGrid>
                <a:gridCol w="2413000"/>
                <a:gridCol w="1494675"/>
                <a:gridCol w="3552700"/>
              </a:tblGrid>
              <a:tr h="381000">
                <a:tc>
                  <a:txBody>
                    <a:bodyPr/>
                    <a:lstStyle/>
                    <a:p>
                      <a:pPr indent="0" lvl="0" marL="0" rtl="0" algn="l">
                        <a:spcBef>
                          <a:spcPts val="0"/>
                        </a:spcBef>
                        <a:spcAft>
                          <a:spcPts val="0"/>
                        </a:spcAft>
                        <a:buNone/>
                      </a:pPr>
                      <a:r>
                        <a:rPr lang="en"/>
                        <a:t>Inspection Item</a:t>
                      </a:r>
                      <a:endParaRPr/>
                    </a:p>
                  </a:txBody>
                  <a:tcPr marT="91425" marB="91425" marR="91425" marL="91425"/>
                </a:tc>
                <a:tc>
                  <a:txBody>
                    <a:bodyPr/>
                    <a:lstStyle/>
                    <a:p>
                      <a:pPr indent="0" lvl="0" marL="0" rtl="0" algn="l">
                        <a:spcBef>
                          <a:spcPts val="0"/>
                        </a:spcBef>
                        <a:spcAft>
                          <a:spcPts val="0"/>
                        </a:spcAft>
                        <a:buNone/>
                      </a:pPr>
                      <a:r>
                        <a:rPr lang="en"/>
                        <a:t>Pass/Fail/Partial </a:t>
                      </a:r>
                      <a:endParaRPr/>
                    </a:p>
                  </a:txBody>
                  <a:tcPr marT="91425" marB="91425" marR="91425" marL="91425"/>
                </a:tc>
                <a:tc>
                  <a:txBody>
                    <a:bodyPr/>
                    <a:lstStyle/>
                    <a:p>
                      <a:pPr indent="0" lvl="0" marL="0" rtl="0" algn="l">
                        <a:spcBef>
                          <a:spcPts val="0"/>
                        </a:spcBef>
                        <a:spcAft>
                          <a:spcPts val="0"/>
                        </a:spcAft>
                        <a:buNone/>
                      </a:pPr>
                      <a:r>
                        <a:rPr lang="en"/>
                        <a:t>Comments </a:t>
                      </a:r>
                      <a:endParaRPr/>
                    </a:p>
                  </a:txBody>
                  <a:tcPr marT="91425" marB="91425" marR="91425" marL="91425"/>
                </a:tc>
              </a:tr>
              <a:tr h="381000">
                <a:tc>
                  <a:txBody>
                    <a:bodyPr/>
                    <a:lstStyle/>
                    <a:p>
                      <a:pPr indent="0" lvl="0" marL="0" rtl="0" algn="l">
                        <a:spcBef>
                          <a:spcPts val="0"/>
                        </a:spcBef>
                        <a:spcAft>
                          <a:spcPts val="0"/>
                        </a:spcAft>
                        <a:buNone/>
                      </a:pPr>
                      <a:r>
                        <a:rPr lang="en"/>
                        <a:t>5. The meaningfulness and ambiguity of use case name </a:t>
                      </a:r>
                      <a:endParaRPr/>
                    </a:p>
                  </a:txBody>
                  <a:tcPr marT="91425" marB="91425" marR="91425" marL="91425"/>
                </a:tc>
                <a:tc>
                  <a:txBody>
                    <a:bodyPr/>
                    <a:lstStyle/>
                    <a:p>
                      <a:pPr indent="0" lvl="0" marL="0" rtl="0" algn="l">
                        <a:spcBef>
                          <a:spcPts val="0"/>
                        </a:spcBef>
                        <a:spcAft>
                          <a:spcPts val="0"/>
                        </a:spcAft>
                        <a:buNone/>
                      </a:pPr>
                      <a:r>
                        <a:rPr lang="en"/>
                        <a:t>Pass</a:t>
                      </a:r>
                      <a:endParaRPr/>
                    </a:p>
                  </a:txBody>
                  <a:tcPr marT="91425" marB="91425" marR="91425" marL="91425"/>
                </a:tc>
                <a:tc>
                  <a:txBody>
                    <a:bodyPr/>
                    <a:lstStyle/>
                    <a:p>
                      <a:pPr indent="0" lvl="0" marL="0" rtl="0" algn="l">
                        <a:spcBef>
                          <a:spcPts val="0"/>
                        </a:spcBef>
                        <a:spcAft>
                          <a:spcPts val="0"/>
                        </a:spcAft>
                        <a:buNone/>
                      </a:pPr>
                      <a:r>
                        <a:rPr lang="en"/>
                        <a:t>Well done! Each use case has a unique name. The name is a verb + noun phrase and</a:t>
                      </a:r>
                      <a:r>
                        <a:rPr lang="en"/>
                        <a:t> the name accurately summarize the main purpose of the use case.</a:t>
                      </a:r>
                      <a:endParaRPr/>
                    </a:p>
                  </a:txBody>
                  <a:tcPr marT="91425" marB="91425" marR="91425" marL="91425"/>
                </a:tc>
              </a:tr>
              <a:tr h="381000">
                <a:tc>
                  <a:txBody>
                    <a:bodyPr/>
                    <a:lstStyle/>
                    <a:p>
                      <a:pPr indent="0" lvl="0" marL="0" rtl="0" algn="l">
                        <a:spcBef>
                          <a:spcPts val="0"/>
                        </a:spcBef>
                        <a:spcAft>
                          <a:spcPts val="0"/>
                        </a:spcAft>
                        <a:buNone/>
                      </a:pPr>
                      <a:r>
                        <a:rPr lang="en"/>
                        <a:t>6. The correctness and completeness of relationships between use cases and actors</a:t>
                      </a:r>
                      <a:endParaRPr/>
                    </a:p>
                  </a:txBody>
                  <a:tcPr marT="91425" marB="91425" marR="91425" marL="91425"/>
                </a:tc>
                <a:tc>
                  <a:txBody>
                    <a:bodyPr/>
                    <a:lstStyle/>
                    <a:p>
                      <a:pPr indent="0" lvl="0" marL="0" rtl="0" algn="l">
                        <a:spcBef>
                          <a:spcPts val="0"/>
                        </a:spcBef>
                        <a:spcAft>
                          <a:spcPts val="0"/>
                        </a:spcAft>
                        <a:buNone/>
                      </a:pPr>
                      <a:r>
                        <a:rPr lang="en"/>
                        <a:t>Partial</a:t>
                      </a:r>
                      <a:endParaRPr/>
                    </a:p>
                  </a:txBody>
                  <a:tcPr marT="91425" marB="91425" marR="91425" marL="91425"/>
                </a:tc>
                <a:tc>
                  <a:txBody>
                    <a:bodyPr/>
                    <a:lstStyle/>
                    <a:p>
                      <a:pPr indent="0" lvl="0" marL="0" rtl="0" algn="l">
                        <a:lnSpc>
                          <a:spcPct val="115000"/>
                        </a:lnSpc>
                        <a:spcBef>
                          <a:spcPts val="0"/>
                        </a:spcBef>
                        <a:spcAft>
                          <a:spcPts val="0"/>
                        </a:spcAft>
                        <a:buNone/>
                      </a:pPr>
                      <a:r>
                        <a:rPr lang="en"/>
                        <a:t>Viewers are confused about the relationships between use cases and “TMDb”. </a:t>
                      </a:r>
                      <a:endParaRPr/>
                    </a:p>
                    <a:p>
                      <a:pPr indent="0" lvl="0" marL="0" rtl="0" algn="l">
                        <a:spcBef>
                          <a:spcPts val="0"/>
                        </a:spcBef>
                        <a:spcAft>
                          <a:spcPts val="0"/>
                        </a:spcAft>
                        <a:buNone/>
                      </a:pPr>
                      <a:r>
                        <a:t/>
                      </a:r>
                      <a:endParaRPr/>
                    </a:p>
                  </a:txBody>
                  <a:tcPr marT="91425" marB="91425" marR="91425" marL="91425"/>
                </a:tc>
              </a:tr>
            </a:tbl>
          </a:graphicData>
        </a:graphic>
      </p:graphicFrame>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of Use Case Diagram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of Use case specification</a:t>
            </a:r>
            <a:endParaRPr/>
          </a:p>
        </p:txBody>
      </p:sp>
      <p:graphicFrame>
        <p:nvGraphicFramePr>
          <p:cNvPr id="117" name="Google Shape;117;p18"/>
          <p:cNvGraphicFramePr/>
          <p:nvPr/>
        </p:nvGraphicFramePr>
        <p:xfrm>
          <a:off x="729450" y="1922600"/>
          <a:ext cx="3000000" cy="3000000"/>
        </p:xfrm>
        <a:graphic>
          <a:graphicData uri="http://schemas.openxmlformats.org/drawingml/2006/table">
            <a:tbl>
              <a:tblPr>
                <a:noFill/>
                <a:tableStyleId>{59B1A689-4185-4FD5-8E9E-899E15DF4082}</a:tableStyleId>
              </a:tblPr>
              <a:tblGrid>
                <a:gridCol w="2413000"/>
                <a:gridCol w="1494675"/>
                <a:gridCol w="3552700"/>
              </a:tblGrid>
              <a:tr h="381000">
                <a:tc>
                  <a:txBody>
                    <a:bodyPr/>
                    <a:lstStyle/>
                    <a:p>
                      <a:pPr indent="0" lvl="0" marL="0" rtl="0" algn="l">
                        <a:spcBef>
                          <a:spcPts val="0"/>
                        </a:spcBef>
                        <a:spcAft>
                          <a:spcPts val="0"/>
                        </a:spcAft>
                        <a:buNone/>
                      </a:pPr>
                      <a:r>
                        <a:rPr lang="en"/>
                        <a:t>Inspection Item</a:t>
                      </a:r>
                      <a:endParaRPr/>
                    </a:p>
                  </a:txBody>
                  <a:tcPr marT="91425" marB="91425" marR="91425" marL="91425"/>
                </a:tc>
                <a:tc>
                  <a:txBody>
                    <a:bodyPr/>
                    <a:lstStyle/>
                    <a:p>
                      <a:pPr indent="0" lvl="0" marL="0" rtl="0" algn="l">
                        <a:spcBef>
                          <a:spcPts val="0"/>
                        </a:spcBef>
                        <a:spcAft>
                          <a:spcPts val="0"/>
                        </a:spcAft>
                        <a:buNone/>
                      </a:pPr>
                      <a:r>
                        <a:rPr lang="en"/>
                        <a:t>Pass/Fail/Partial </a:t>
                      </a:r>
                      <a:endParaRPr/>
                    </a:p>
                  </a:txBody>
                  <a:tcPr marT="91425" marB="91425" marR="91425" marL="91425"/>
                </a:tc>
                <a:tc>
                  <a:txBody>
                    <a:bodyPr/>
                    <a:lstStyle/>
                    <a:p>
                      <a:pPr indent="0" lvl="0" marL="0" rtl="0" algn="l">
                        <a:spcBef>
                          <a:spcPts val="0"/>
                        </a:spcBef>
                        <a:spcAft>
                          <a:spcPts val="0"/>
                        </a:spcAft>
                        <a:buNone/>
                      </a:pPr>
                      <a:r>
                        <a:rPr lang="en"/>
                        <a:t>Comments </a:t>
                      </a:r>
                      <a:endParaRPr/>
                    </a:p>
                  </a:txBody>
                  <a:tcPr marT="91425" marB="91425" marR="91425" marL="91425"/>
                </a:tc>
              </a:tr>
              <a:tr h="381000">
                <a:tc>
                  <a:txBody>
                    <a:bodyPr/>
                    <a:lstStyle/>
                    <a:p>
                      <a:pPr indent="0" lvl="0" marL="0" rtl="0" algn="l">
                        <a:spcBef>
                          <a:spcPts val="0"/>
                        </a:spcBef>
                        <a:spcAft>
                          <a:spcPts val="0"/>
                        </a:spcAft>
                        <a:buNone/>
                      </a:pPr>
                      <a:r>
                        <a:rPr lang="en"/>
                        <a:t>1.</a:t>
                      </a:r>
                      <a:r>
                        <a:rPr lang="en">
                          <a:highlight>
                            <a:srgbClr val="FFFFFF"/>
                          </a:highlight>
                        </a:rPr>
                        <a:t>Each precondition represent a tangible state of the system.</a:t>
                      </a:r>
                      <a:endParaRPr/>
                    </a:p>
                  </a:txBody>
                  <a:tcPr marT="91425" marB="91425" marR="91425" marL="91425"/>
                </a:tc>
                <a:tc>
                  <a:txBody>
                    <a:bodyPr/>
                    <a:lstStyle/>
                    <a:p>
                      <a:pPr indent="0" lvl="0" marL="0" rtl="0" algn="l">
                        <a:spcBef>
                          <a:spcPts val="0"/>
                        </a:spcBef>
                        <a:spcAft>
                          <a:spcPts val="0"/>
                        </a:spcAft>
                        <a:buNone/>
                      </a:pPr>
                      <a:r>
                        <a:rPr lang="en"/>
                        <a:t>Partial</a:t>
                      </a:r>
                      <a:endParaRPr/>
                    </a:p>
                  </a:txBody>
                  <a:tcPr marT="91425" marB="91425" marR="91425" marL="91425"/>
                </a:tc>
                <a:tc>
                  <a:txBody>
                    <a:bodyPr/>
                    <a:lstStyle/>
                    <a:p>
                      <a:pPr indent="0" lvl="0" marL="0" rtl="0" algn="l">
                        <a:spcBef>
                          <a:spcPts val="0"/>
                        </a:spcBef>
                        <a:spcAft>
                          <a:spcPts val="0"/>
                        </a:spcAft>
                        <a:buNone/>
                      </a:pPr>
                      <a:r>
                        <a:rPr lang="en"/>
                        <a:t>According to the guideline, a precondition of a use case explains the state that the system must be in for the use case to be able to start. So,  “on xx page” might not a precondition.</a:t>
                      </a:r>
                      <a:endParaRPr/>
                    </a:p>
                  </a:txBody>
                  <a:tcPr marT="91425" marB="91425" marR="91425" marL="91425"/>
                </a:tc>
              </a:tr>
              <a:tr h="381000">
                <a:tc>
                  <a:txBody>
                    <a:bodyPr/>
                    <a:lstStyle/>
                    <a:p>
                      <a:pPr indent="0" lvl="0" marL="0" rtl="0" algn="l">
                        <a:spcBef>
                          <a:spcPts val="0"/>
                        </a:spcBef>
                        <a:spcAft>
                          <a:spcPts val="0"/>
                        </a:spcAft>
                        <a:buNone/>
                      </a:pPr>
                      <a:r>
                        <a:rPr lang="en"/>
                        <a:t>2.</a:t>
                      </a:r>
                      <a:r>
                        <a:rPr lang="en">
                          <a:highlight>
                            <a:srgbClr val="FFFFFF"/>
                          </a:highlight>
                        </a:rPr>
                        <a:t>It is clear how the use case starts.</a:t>
                      </a:r>
                      <a:endParaRPr/>
                    </a:p>
                  </a:txBody>
                  <a:tcPr marT="91425" marB="91425" marR="91425" marL="91425"/>
                </a:tc>
                <a:tc>
                  <a:txBody>
                    <a:bodyPr/>
                    <a:lstStyle/>
                    <a:p>
                      <a:pPr indent="0" lvl="0" marL="0" rtl="0" algn="l">
                        <a:spcBef>
                          <a:spcPts val="0"/>
                        </a:spcBef>
                        <a:spcAft>
                          <a:spcPts val="0"/>
                        </a:spcAft>
                        <a:buNone/>
                      </a:pPr>
                      <a:r>
                        <a:rPr lang="en"/>
                        <a:t>Partial</a:t>
                      </a:r>
                      <a:endParaRPr/>
                    </a:p>
                  </a:txBody>
                  <a:tcPr marT="91425" marB="91425" marR="91425" marL="91425"/>
                </a:tc>
                <a:tc>
                  <a:txBody>
                    <a:bodyPr/>
                    <a:lstStyle/>
                    <a:p>
                      <a:pPr indent="0" lvl="0" marL="0" rtl="0" algn="l">
                        <a:lnSpc>
                          <a:spcPct val="115000"/>
                        </a:lnSpc>
                        <a:spcBef>
                          <a:spcPts val="0"/>
                        </a:spcBef>
                        <a:spcAft>
                          <a:spcPts val="0"/>
                        </a:spcAft>
                        <a:buNone/>
                      </a:pPr>
                      <a:r>
                        <a:rPr lang="en"/>
                        <a:t>It will be more intuitive to write it this way ‘</a:t>
                      </a:r>
                      <a:r>
                        <a:rPr lang="en">
                          <a:highlight>
                            <a:srgbClr val="FFFFFF"/>
                          </a:highlight>
                        </a:rPr>
                        <a:t>The use case starts when &lt;Actor name&gt; &lt;does something&gt;.</a:t>
                      </a:r>
                      <a:r>
                        <a:rPr lang="en"/>
                        <a:t>’.</a:t>
                      </a:r>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of </a:t>
            </a:r>
            <a:r>
              <a:rPr lang="en"/>
              <a:t>Use case specification</a:t>
            </a:r>
            <a:endParaRPr/>
          </a:p>
          <a:p>
            <a:pPr indent="0" lvl="0" marL="0" rtl="0" algn="l">
              <a:spcBef>
                <a:spcPts val="0"/>
              </a:spcBef>
              <a:spcAft>
                <a:spcPts val="0"/>
              </a:spcAft>
              <a:buNone/>
            </a:pPr>
            <a:r>
              <a:t/>
            </a:r>
            <a:endParaRPr/>
          </a:p>
        </p:txBody>
      </p:sp>
      <p:graphicFrame>
        <p:nvGraphicFramePr>
          <p:cNvPr id="123" name="Google Shape;123;p19"/>
          <p:cNvGraphicFramePr/>
          <p:nvPr/>
        </p:nvGraphicFramePr>
        <p:xfrm>
          <a:off x="729450" y="1922600"/>
          <a:ext cx="3000000" cy="3000000"/>
        </p:xfrm>
        <a:graphic>
          <a:graphicData uri="http://schemas.openxmlformats.org/drawingml/2006/table">
            <a:tbl>
              <a:tblPr>
                <a:noFill/>
                <a:tableStyleId>{59B1A689-4185-4FD5-8E9E-899E15DF4082}</a:tableStyleId>
              </a:tblPr>
              <a:tblGrid>
                <a:gridCol w="2413000"/>
                <a:gridCol w="1507675"/>
                <a:gridCol w="3539700"/>
              </a:tblGrid>
              <a:tr h="357250">
                <a:tc>
                  <a:txBody>
                    <a:bodyPr/>
                    <a:lstStyle/>
                    <a:p>
                      <a:pPr indent="0" lvl="0" marL="0" rtl="0" algn="l">
                        <a:spcBef>
                          <a:spcPts val="0"/>
                        </a:spcBef>
                        <a:spcAft>
                          <a:spcPts val="0"/>
                        </a:spcAft>
                        <a:buNone/>
                      </a:pPr>
                      <a:r>
                        <a:rPr lang="en"/>
                        <a:t>Inspection Item</a:t>
                      </a:r>
                      <a:endParaRPr/>
                    </a:p>
                  </a:txBody>
                  <a:tcPr marT="91425" marB="91425" marR="91425" marL="91425"/>
                </a:tc>
                <a:tc>
                  <a:txBody>
                    <a:bodyPr/>
                    <a:lstStyle/>
                    <a:p>
                      <a:pPr indent="0" lvl="0" marL="0" rtl="0" algn="l">
                        <a:spcBef>
                          <a:spcPts val="0"/>
                        </a:spcBef>
                        <a:spcAft>
                          <a:spcPts val="0"/>
                        </a:spcAft>
                        <a:buNone/>
                      </a:pPr>
                      <a:r>
                        <a:rPr lang="en"/>
                        <a:t>Pass/Fail/Partial </a:t>
                      </a:r>
                      <a:endParaRPr/>
                    </a:p>
                  </a:txBody>
                  <a:tcPr marT="91425" marB="91425" marR="91425" marL="91425"/>
                </a:tc>
                <a:tc>
                  <a:txBody>
                    <a:bodyPr/>
                    <a:lstStyle/>
                    <a:p>
                      <a:pPr indent="0" lvl="0" marL="0" rtl="0" algn="l">
                        <a:spcBef>
                          <a:spcPts val="0"/>
                        </a:spcBef>
                        <a:spcAft>
                          <a:spcPts val="0"/>
                        </a:spcAft>
                        <a:buNone/>
                      </a:pPr>
                      <a:r>
                        <a:rPr lang="en"/>
                        <a:t>Comments </a:t>
                      </a:r>
                      <a:endParaRPr/>
                    </a:p>
                  </a:txBody>
                  <a:tcPr marT="91425" marB="91425" marR="91425" marL="91425"/>
                </a:tc>
              </a:tr>
              <a:tr h="738800">
                <a:tc>
                  <a:txBody>
                    <a:bodyPr/>
                    <a:lstStyle/>
                    <a:p>
                      <a:pPr indent="0" lvl="0" marL="0" rtl="0" algn="l">
                        <a:spcBef>
                          <a:spcPts val="0"/>
                        </a:spcBef>
                        <a:spcAft>
                          <a:spcPts val="0"/>
                        </a:spcAft>
                        <a:buNone/>
                      </a:pPr>
                      <a:r>
                        <a:rPr lang="en"/>
                        <a:t>3.</a:t>
                      </a:r>
                      <a:r>
                        <a:rPr lang="en">
                          <a:highlight>
                            <a:srgbClr val="FFFFFF"/>
                          </a:highlight>
                        </a:rPr>
                        <a:t>The flow have a definite ending</a:t>
                      </a:r>
                      <a:endParaRPr/>
                    </a:p>
                  </a:txBody>
                  <a:tcPr marT="91425" marB="91425" marR="91425" marL="91425"/>
                </a:tc>
                <a:tc>
                  <a:txBody>
                    <a:bodyPr/>
                    <a:lstStyle/>
                    <a:p>
                      <a:pPr indent="0" lvl="0" marL="0" rtl="0" algn="l">
                        <a:spcBef>
                          <a:spcPts val="0"/>
                        </a:spcBef>
                        <a:spcAft>
                          <a:spcPts val="0"/>
                        </a:spcAft>
                        <a:buNone/>
                      </a:pPr>
                      <a:r>
                        <a:rPr lang="en"/>
                        <a:t>Partial</a:t>
                      </a:r>
                      <a:endParaRPr/>
                    </a:p>
                  </a:txBody>
                  <a:tcPr marT="91425" marB="91425" marR="91425" marL="91425"/>
                </a:tc>
                <a:tc>
                  <a:txBody>
                    <a:bodyPr/>
                    <a:lstStyle/>
                    <a:p>
                      <a:pPr indent="0" lvl="0" marL="0" rtl="0" algn="l">
                        <a:spcBef>
                          <a:spcPts val="0"/>
                        </a:spcBef>
                        <a:spcAft>
                          <a:spcPts val="0"/>
                        </a:spcAft>
                        <a:buNone/>
                      </a:pPr>
                      <a:r>
                        <a:rPr lang="en"/>
                        <a:t>Maybe "The use case ends" or "The use case ends with a failure" would be a better way to define The ending.</a:t>
                      </a:r>
                      <a:endParaRPr/>
                    </a:p>
                  </a:txBody>
                  <a:tcPr marT="91425" marB="91425" marR="91425" marL="91425"/>
                </a:tc>
              </a:tr>
              <a:tr h="1484575">
                <a:tc>
                  <a:txBody>
                    <a:bodyPr/>
                    <a:lstStyle/>
                    <a:p>
                      <a:pPr indent="0" lvl="0" marL="0" rtl="0" algn="l">
                        <a:spcBef>
                          <a:spcPts val="0"/>
                        </a:spcBef>
                        <a:spcAft>
                          <a:spcPts val="0"/>
                        </a:spcAft>
                        <a:buNone/>
                      </a:pPr>
                      <a:r>
                        <a:rPr lang="en"/>
                        <a:t>4.</a:t>
                      </a:r>
                      <a:r>
                        <a:rPr lang="en">
                          <a:highlight>
                            <a:srgbClr val="FFFFFF"/>
                          </a:highlight>
                        </a:rPr>
                        <a:t>For each alternate flow,  the conditions for initiation of the flow are clearly defined.</a:t>
                      </a:r>
                      <a:endParaRPr>
                        <a:highlight>
                          <a:srgbClr val="FFFFFF"/>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a:t>
                      </a:r>
                      <a:r>
                        <a:rPr lang="en"/>
                        <a:t>artial</a:t>
                      </a:r>
                      <a:endParaRPr/>
                    </a:p>
                  </a:txBody>
                  <a:tcPr marT="91425" marB="91425" marR="91425" marL="91425"/>
                </a:tc>
                <a:tc>
                  <a:txBody>
                    <a:bodyPr/>
                    <a:lstStyle/>
                    <a:p>
                      <a:pPr indent="0" lvl="0" marL="0" rtl="0" algn="l">
                        <a:lnSpc>
                          <a:spcPct val="115000"/>
                        </a:lnSpc>
                        <a:spcBef>
                          <a:spcPts val="0"/>
                        </a:spcBef>
                        <a:spcAft>
                          <a:spcPts val="0"/>
                        </a:spcAft>
                        <a:buNone/>
                      </a:pPr>
                      <a:r>
                        <a:rPr lang="en">
                          <a:highlight>
                            <a:srgbClr val="FFFFFF"/>
                          </a:highlight>
                        </a:rPr>
                        <a:t>Each scenario describes alternate ways that the system behaves, or it may describe failure or exception cases.</a:t>
                      </a:r>
                      <a:r>
                        <a:rPr lang="en"/>
                        <a:t> In some of the use case specification, it only shows successful result</a:t>
                      </a:r>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of </a:t>
            </a:r>
            <a:r>
              <a:rPr lang="en"/>
              <a:t>Use case specification</a:t>
            </a:r>
            <a:endParaRPr/>
          </a:p>
          <a:p>
            <a:pPr indent="0" lvl="0" marL="0" rtl="0" algn="l">
              <a:spcBef>
                <a:spcPts val="0"/>
              </a:spcBef>
              <a:spcAft>
                <a:spcPts val="0"/>
              </a:spcAft>
              <a:buNone/>
            </a:pPr>
            <a:r>
              <a:t/>
            </a:r>
            <a:endParaRPr/>
          </a:p>
        </p:txBody>
      </p:sp>
      <p:graphicFrame>
        <p:nvGraphicFramePr>
          <p:cNvPr id="129" name="Google Shape;129;p20"/>
          <p:cNvGraphicFramePr/>
          <p:nvPr/>
        </p:nvGraphicFramePr>
        <p:xfrm>
          <a:off x="729450" y="1922600"/>
          <a:ext cx="3000000" cy="3000000"/>
        </p:xfrm>
        <a:graphic>
          <a:graphicData uri="http://schemas.openxmlformats.org/drawingml/2006/table">
            <a:tbl>
              <a:tblPr>
                <a:noFill/>
                <a:tableStyleId>{59B1A689-4185-4FD5-8E9E-899E15DF4082}</a:tableStyleId>
              </a:tblPr>
              <a:tblGrid>
                <a:gridCol w="2413000"/>
                <a:gridCol w="1507675"/>
                <a:gridCol w="3539700"/>
              </a:tblGrid>
              <a:tr h="357250">
                <a:tc>
                  <a:txBody>
                    <a:bodyPr/>
                    <a:lstStyle/>
                    <a:p>
                      <a:pPr indent="0" lvl="0" marL="0" rtl="0" algn="l">
                        <a:spcBef>
                          <a:spcPts val="0"/>
                        </a:spcBef>
                        <a:spcAft>
                          <a:spcPts val="0"/>
                        </a:spcAft>
                        <a:buNone/>
                      </a:pPr>
                      <a:r>
                        <a:rPr lang="en"/>
                        <a:t>Inspection Item</a:t>
                      </a:r>
                      <a:endParaRPr/>
                    </a:p>
                  </a:txBody>
                  <a:tcPr marT="91425" marB="91425" marR="91425" marL="91425"/>
                </a:tc>
                <a:tc>
                  <a:txBody>
                    <a:bodyPr/>
                    <a:lstStyle/>
                    <a:p>
                      <a:pPr indent="0" lvl="0" marL="0" rtl="0" algn="l">
                        <a:spcBef>
                          <a:spcPts val="0"/>
                        </a:spcBef>
                        <a:spcAft>
                          <a:spcPts val="0"/>
                        </a:spcAft>
                        <a:buNone/>
                      </a:pPr>
                      <a:r>
                        <a:rPr lang="en"/>
                        <a:t>Pass/Fail/Partial </a:t>
                      </a:r>
                      <a:endParaRPr/>
                    </a:p>
                  </a:txBody>
                  <a:tcPr marT="91425" marB="91425" marR="91425" marL="91425"/>
                </a:tc>
                <a:tc>
                  <a:txBody>
                    <a:bodyPr/>
                    <a:lstStyle/>
                    <a:p>
                      <a:pPr indent="0" lvl="0" marL="0" rtl="0" algn="l">
                        <a:spcBef>
                          <a:spcPts val="0"/>
                        </a:spcBef>
                        <a:spcAft>
                          <a:spcPts val="0"/>
                        </a:spcAft>
                        <a:buNone/>
                      </a:pPr>
                      <a:r>
                        <a:rPr lang="en"/>
                        <a:t>Comments </a:t>
                      </a:r>
                      <a:endParaRPr/>
                    </a:p>
                  </a:txBody>
                  <a:tcPr marT="91425" marB="91425" marR="91425" marL="91425"/>
                </a:tc>
              </a:tr>
              <a:tr h="738800">
                <a:tc>
                  <a:txBody>
                    <a:bodyPr/>
                    <a:lstStyle/>
                    <a:p>
                      <a:pPr indent="0" lvl="0" marL="0" rtl="0" algn="l">
                        <a:spcBef>
                          <a:spcPts val="0"/>
                        </a:spcBef>
                        <a:spcAft>
                          <a:spcPts val="0"/>
                        </a:spcAft>
                        <a:buNone/>
                      </a:pPr>
                      <a:r>
                        <a:rPr lang="en"/>
                        <a:t>5</a:t>
                      </a:r>
                      <a:r>
                        <a:rPr lang="en"/>
                        <a:t>.</a:t>
                      </a:r>
                      <a:r>
                        <a:rPr lang="en">
                          <a:highlight>
                            <a:srgbClr val="FFFFFF"/>
                          </a:highlight>
                        </a:rPr>
                        <a:t>the post-conditions specified</a:t>
                      </a:r>
                      <a:endParaRPr/>
                    </a:p>
                  </a:txBody>
                  <a:tcPr marT="91425" marB="91425" marR="91425" marL="91425"/>
                </a:tc>
                <a:tc>
                  <a:txBody>
                    <a:bodyPr/>
                    <a:lstStyle/>
                    <a:p>
                      <a:pPr indent="0" lvl="0" marL="0" rtl="0" algn="l">
                        <a:spcBef>
                          <a:spcPts val="0"/>
                        </a:spcBef>
                        <a:spcAft>
                          <a:spcPts val="0"/>
                        </a:spcAft>
                        <a:buNone/>
                      </a:pPr>
                      <a:r>
                        <a:rPr lang="en"/>
                        <a:t>Partial</a:t>
                      </a:r>
                      <a:endParaRPr/>
                    </a:p>
                  </a:txBody>
                  <a:tcPr marT="91425" marB="91425" marR="91425" marL="91425"/>
                </a:tc>
                <a:tc>
                  <a:txBody>
                    <a:bodyPr/>
                    <a:lstStyle/>
                    <a:p>
                      <a:pPr indent="0" lvl="0" marL="0" rtl="0" algn="l">
                        <a:spcBef>
                          <a:spcPts val="0"/>
                        </a:spcBef>
                        <a:spcAft>
                          <a:spcPts val="0"/>
                        </a:spcAft>
                        <a:buNone/>
                      </a:pPr>
                      <a:r>
                        <a:rPr lang="en"/>
                        <a:t>A post-condition of a use case lists possible states that the system can be in after the use case runs. However, in the use case specification, the post-conditions don’t show the failure condition.</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of Sequence Diagram</a:t>
            </a:r>
            <a:endParaRPr/>
          </a:p>
        </p:txBody>
      </p:sp>
      <p:graphicFrame>
        <p:nvGraphicFramePr>
          <p:cNvPr id="135" name="Google Shape;135;p21"/>
          <p:cNvGraphicFramePr/>
          <p:nvPr/>
        </p:nvGraphicFramePr>
        <p:xfrm>
          <a:off x="729450" y="1922600"/>
          <a:ext cx="3000000" cy="3000000"/>
        </p:xfrm>
        <a:graphic>
          <a:graphicData uri="http://schemas.openxmlformats.org/drawingml/2006/table">
            <a:tbl>
              <a:tblPr>
                <a:noFill/>
                <a:tableStyleId>{59B1A689-4185-4FD5-8E9E-899E15DF4082}</a:tableStyleId>
              </a:tblPr>
              <a:tblGrid>
                <a:gridCol w="2413000"/>
                <a:gridCol w="1507675"/>
                <a:gridCol w="3539700"/>
              </a:tblGrid>
              <a:tr h="357250">
                <a:tc>
                  <a:txBody>
                    <a:bodyPr/>
                    <a:lstStyle/>
                    <a:p>
                      <a:pPr indent="0" lvl="0" marL="0" rtl="0" algn="l">
                        <a:spcBef>
                          <a:spcPts val="0"/>
                        </a:spcBef>
                        <a:spcAft>
                          <a:spcPts val="0"/>
                        </a:spcAft>
                        <a:buNone/>
                      </a:pPr>
                      <a:r>
                        <a:rPr lang="en"/>
                        <a:t>Inspection Item</a:t>
                      </a:r>
                      <a:endParaRPr/>
                    </a:p>
                  </a:txBody>
                  <a:tcPr marT="91425" marB="91425" marR="91425" marL="91425"/>
                </a:tc>
                <a:tc>
                  <a:txBody>
                    <a:bodyPr/>
                    <a:lstStyle/>
                    <a:p>
                      <a:pPr indent="0" lvl="0" marL="0" rtl="0" algn="l">
                        <a:spcBef>
                          <a:spcPts val="0"/>
                        </a:spcBef>
                        <a:spcAft>
                          <a:spcPts val="0"/>
                        </a:spcAft>
                        <a:buNone/>
                      </a:pPr>
                      <a:r>
                        <a:rPr lang="en"/>
                        <a:t>Pass/Fail/Partial </a:t>
                      </a:r>
                      <a:endParaRPr/>
                    </a:p>
                  </a:txBody>
                  <a:tcPr marT="91425" marB="91425" marR="91425" marL="91425"/>
                </a:tc>
                <a:tc>
                  <a:txBody>
                    <a:bodyPr/>
                    <a:lstStyle/>
                    <a:p>
                      <a:pPr indent="0" lvl="0" marL="0" rtl="0" algn="l">
                        <a:spcBef>
                          <a:spcPts val="0"/>
                        </a:spcBef>
                        <a:spcAft>
                          <a:spcPts val="0"/>
                        </a:spcAft>
                        <a:buNone/>
                      </a:pPr>
                      <a:r>
                        <a:rPr lang="en"/>
                        <a:t>Comments </a:t>
                      </a:r>
                      <a:endParaRPr/>
                    </a:p>
                  </a:txBody>
                  <a:tcPr marT="91425" marB="91425" marR="91425" marL="91425"/>
                </a:tc>
              </a:tr>
              <a:tr h="738800">
                <a:tc>
                  <a:txBody>
                    <a:bodyPr/>
                    <a:lstStyle/>
                    <a:p>
                      <a:pPr indent="0" lvl="0" marL="0" rtl="0" algn="l">
                        <a:spcBef>
                          <a:spcPts val="0"/>
                        </a:spcBef>
                        <a:spcAft>
                          <a:spcPts val="0"/>
                        </a:spcAft>
                        <a:buNone/>
                      </a:pPr>
                      <a:r>
                        <a:rPr lang="en"/>
                        <a:t>1.</a:t>
                      </a:r>
                      <a:r>
                        <a:rPr lang="en">
                          <a:highlight>
                            <a:srgbClr val="FFFFFF"/>
                          </a:highlight>
                        </a:rPr>
                        <a:t>The Sequence Diagram are clear and understandable based on the class diagram</a:t>
                      </a:r>
                      <a:endParaRPr/>
                    </a:p>
                  </a:txBody>
                  <a:tcPr marT="91425" marB="91425" marR="91425" marL="91425"/>
                </a:tc>
                <a:tc>
                  <a:txBody>
                    <a:bodyPr/>
                    <a:lstStyle/>
                    <a:p>
                      <a:pPr indent="0" lvl="0" marL="0" rtl="0" algn="l">
                        <a:spcBef>
                          <a:spcPts val="0"/>
                        </a:spcBef>
                        <a:spcAft>
                          <a:spcPts val="0"/>
                        </a:spcAft>
                        <a:buNone/>
                      </a:pPr>
                      <a:r>
                        <a:rPr lang="en"/>
                        <a:t>Pass</a:t>
                      </a:r>
                      <a:endParaRPr/>
                    </a:p>
                  </a:txBody>
                  <a:tcPr marT="91425" marB="91425" marR="91425" marL="91425"/>
                </a:tc>
                <a:tc>
                  <a:txBody>
                    <a:bodyPr/>
                    <a:lstStyle/>
                    <a:p>
                      <a:pPr indent="0" lvl="0" marL="0" rtl="0" algn="l">
                        <a:spcBef>
                          <a:spcPts val="0"/>
                        </a:spcBef>
                        <a:spcAft>
                          <a:spcPts val="0"/>
                        </a:spcAft>
                        <a:buNone/>
                      </a:pPr>
                      <a:r>
                        <a:rPr lang="en"/>
                        <a:t>In group 9’s sequence diagram, every sequence diagram are strictly based on their class diagram. And the functions are all showed in the sequence diagram.</a:t>
                      </a:r>
                      <a:endParaRPr/>
                    </a:p>
                  </a:txBody>
                  <a:tcPr marT="91425" marB="91425" marR="91425" marL="91425"/>
                </a:tc>
              </a:tr>
              <a:tr h="1333500">
                <a:tc>
                  <a:txBody>
                    <a:bodyPr/>
                    <a:lstStyle/>
                    <a:p>
                      <a:pPr indent="0" lvl="0" marL="0" rtl="0" algn="l">
                        <a:spcBef>
                          <a:spcPts val="0"/>
                        </a:spcBef>
                        <a:spcAft>
                          <a:spcPts val="0"/>
                        </a:spcAft>
                        <a:buNone/>
                      </a:pPr>
                      <a:r>
                        <a:rPr lang="en"/>
                        <a:t>2. For each Sequence Diagram, there are three parts: Model, View, Controller.</a:t>
                      </a:r>
                      <a:endParaRPr>
                        <a:highlight>
                          <a:srgbClr val="FFFFFF"/>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Pass</a:t>
                      </a:r>
                      <a:endParaRPr/>
                    </a:p>
                  </a:txBody>
                  <a:tcPr marT="91425" marB="91425" marR="91425" marL="91425"/>
                </a:tc>
                <a:tc>
                  <a:txBody>
                    <a:bodyPr/>
                    <a:lstStyle/>
                    <a:p>
                      <a:pPr indent="0" lvl="0" marL="0" rtl="0" algn="l">
                        <a:lnSpc>
                          <a:spcPct val="115000"/>
                        </a:lnSpc>
                        <a:spcBef>
                          <a:spcPts val="0"/>
                        </a:spcBef>
                        <a:spcAft>
                          <a:spcPts val="0"/>
                        </a:spcAft>
                        <a:buNone/>
                      </a:pPr>
                      <a:r>
                        <a:rPr lang="en">
                          <a:highlight>
                            <a:srgbClr val="FFFFFF"/>
                          </a:highlight>
                        </a:rPr>
                        <a:t>In each group 9’s sequence diagram, there are at least three parts. For example, model(moderator), TrailView(View), and MemberController(Control).</a:t>
                      </a:r>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