
<file path=[Content_Types].xml><?xml version="1.0" encoding="utf-8"?>
<Types xmlns="http://schemas.openxmlformats.org/package/2006/content-types">
  <Default ContentType="application/x-fontdata" Extension="fntdata"/>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25.xml"/>
  <Override ContentType="application/vnd.openxmlformats-officedocument.presentationml.notesSlide+xml" PartName="/ppt/notesSlides/notesSlide26.xml"/>
  <Override ContentType="application/vnd.openxmlformats-officedocument.presentationml.notesSlide+xml" PartName="/ppt/notesSlides/notesSlide27.xml"/>
  <Override ContentType="application/vnd.openxmlformats-officedocument.presentationml.notesSlide+xml" PartName="/ppt/notesSlides/notesSlide28.xml"/>
  <Override ContentType="application/vnd.openxmlformats-officedocument.presentationml.notesSlide+xml" PartName="/ppt/notesSlides/notesSlide29.xml"/>
  <Override ContentType="application/vnd.openxmlformats-officedocument.presentationml.notesSlide+xml" PartName="/ppt/notesSlides/notesSlide30.xml"/>
  <Override ContentType="application/vnd.openxmlformats-officedocument.presentationml.notesSlide+xml" PartName="/ppt/notesSlides/notesSlide31.xml"/>
  <Override ContentType="application/vnd.openxmlformats-officedocument.presentationml.notesSlide+xml" PartName="/ppt/notesSlides/notesSlide32.xml"/>
  <Override ContentType="application/vnd.openxmlformats-officedocument.presentationml.notesSlide+xml" PartName="/ppt/notesSlides/notesSlide33.xml"/>
  <Override ContentType="application/vnd.openxmlformats-officedocument.presentationml.notesSlide+xml" PartName="/ppt/notesSlides/notesSlide34.xml"/>
  <Override ContentType="application/vnd.openxmlformats-officedocument.presentationml.notesSlide+xml" PartName="/ppt/notesSlides/notesSlide35.xml"/>
  <Override ContentType="application/vnd.openxmlformats-officedocument.presentationml.notesSlide+xml" PartName="/ppt/notesSlides/notesSlide36.xml"/>
  <Override ContentType="application/vnd.openxmlformats-officedocument.presentationml.notesSlide+xml" PartName="/ppt/notesSlides/notesSlide37.xml"/>
  <Override ContentType="application/vnd.openxmlformats-officedocument.presentationml.notesSlide+xml" PartName="/ppt/notesSlides/notesSlide38.xml"/>
  <Override ContentType="application/vnd.openxmlformats-officedocument.presentationml.notesSlide+xml" PartName="/ppt/notesSlides/notesSlide39.xml"/>
  <Override ContentType="application/vnd.openxmlformats-officedocument.presentationml.notesSlide+xml" PartName="/ppt/notesSlides/notesSlide40.xml"/>
  <Override ContentType="application/vnd.openxmlformats-officedocument.presentationml.notesSlide+xml" PartName="/ppt/notesSlides/notesSlide41.xml"/>
  <Override ContentType="application/vnd.openxmlformats-officedocument.presentationml.notesSlide+xml" PartName="/ppt/notesSlides/notesSlide42.xml"/>
  <Override ContentType="application/vnd.openxmlformats-officedocument.presentationml.notesSlide+xml" PartName="/ppt/notesSlides/notesSlide43.xml"/>
  <Override ContentType="application/vnd.openxmlformats-officedocument.presentationml.notesSlide+xml" PartName="/ppt/notesSlides/notesSlide4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47.xml"/>
  <Override ContentType="application/vnd.openxmlformats-officedocument.presentationml.notesSlide+xml" PartName="/ppt/notesSlides/notesSlide48.xml"/>
  <Override ContentType="application/vnd.openxmlformats-officedocument.presentationml.notesSlide+xml" PartName="/ppt/notesSlides/notesSlide49.xml"/>
  <Override ContentType="application/vnd.openxmlformats-officedocument.presentationml.notesSlide+xml" PartName="/ppt/notesSlides/notesSlide50.xml"/>
  <Override ContentType="application/vnd.openxmlformats-officedocument.presentationml.notesSlide+xml" PartName="/ppt/notesSlides/notesSlide51.xml"/>
  <Override ContentType="application/vnd.openxmlformats-officedocument.presentationml.notesSlide+xml" PartName="/ppt/notesSlides/notesSlide52.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5143500" cx="9144000"/>
  <p:notesSz cx="6858000" cy="9144000"/>
  <p:embeddedFontLst>
    <p:embeddedFont>
      <p:font typeface="Raleway"/>
      <p:regular r:id="rId58"/>
      <p:bold r:id="rId59"/>
      <p:italic r:id="rId60"/>
      <p:boldItalic r:id="rId61"/>
    </p:embeddedFont>
    <p:embeddedFont>
      <p:font typeface="Lato"/>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Lato-regular.fntdata"/><Relationship Id="rId61" Type="http://schemas.openxmlformats.org/officeDocument/2006/relationships/font" Target="fonts/Raleway-boldItalic.fntdata"/><Relationship Id="rId20" Type="http://schemas.openxmlformats.org/officeDocument/2006/relationships/slide" Target="slides/slide15.xml"/><Relationship Id="rId64" Type="http://schemas.openxmlformats.org/officeDocument/2006/relationships/font" Target="fonts/Lato-italic.fntdata"/><Relationship Id="rId63" Type="http://schemas.openxmlformats.org/officeDocument/2006/relationships/font" Target="fonts/Lato-bold.fntdata"/><Relationship Id="rId22" Type="http://schemas.openxmlformats.org/officeDocument/2006/relationships/slide" Target="slides/slide17.xml"/><Relationship Id="rId21" Type="http://schemas.openxmlformats.org/officeDocument/2006/relationships/slide" Target="slides/slide16.xml"/><Relationship Id="rId65" Type="http://schemas.openxmlformats.org/officeDocument/2006/relationships/font" Target="fonts/Lato-boldItalic.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Raleway-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Raleway-bold.fntdata"/><Relationship Id="rId14" Type="http://schemas.openxmlformats.org/officeDocument/2006/relationships/slide" Target="slides/slide9.xml"/><Relationship Id="rId58" Type="http://schemas.openxmlformats.org/officeDocument/2006/relationships/font" Target="fonts/Raleway-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e17802672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7e17802672_0_2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ff54e5b6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6ff54e5b6d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e17802672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7e17802672_0_3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ff54e5b6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ff54e5b6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e17802672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7e17802672_0_4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6ff54e5b6d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ff54e5b6d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e17802672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7e17802672_0_4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ff54e5b6d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ff54e5b6d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e17802672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7e17802672_0_5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6ff54e5b6d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6ff54e5b6d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f0fcb445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f0fcb445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e17802672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7e17802672_0_6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6ff54e5b6d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6ff54e5b6d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7e17802672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7e17802672_0_7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6ff54e5b6d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6ff54e5b6d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7e17802672_0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7e17802672_0_8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6ff54e5b6d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6ff54e5b6d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7e17802672_0_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g7e17802672_0_8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6ff54e5b6d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6ff54e5b6d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7e17802672_0_9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g7e17802672_0_9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6ff54e5b6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6ff54e5b6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ff54e5b6d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6ff54e5b6d_1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7e17802672_0_10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7e17802672_0_10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6ff54e5b6d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6ff54e5b6d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6f0fcb445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6f0fcb445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6f0fcb4454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6f0fcb4454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6f0fcb4454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6f0fcb4454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6f0fcb4454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6f0fcb4454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6f0fcb4454_6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6f0fcb4454_6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6f0fcb4454_6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6f0fcb4454_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6f0fcb4454_6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6f0fcb4454_6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6f0fcb4454_2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6f0fcb4454_2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e178026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7e1780267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701752369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701752369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6f0fcb4454_2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6f0fcb4454_2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6f0fcb4454_2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6f0fcb4454_2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701dcea1a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701dcea1a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6f0fcb4454_2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6f0fcb4454_2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6f0fcb4454_2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6f0fcb4454_2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6f0fcb4454_2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6f0fcb4454_2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6f0fcb4454_2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6f0fcb4454_2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6f0fcb4454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6f0fcb4454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6f0fcb4454_6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6f0fcb4454_6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ff54e5b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ff54e5b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6ff54e5b6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6ff54e5b6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701dcea1ad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701dcea1ad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701dcea1ad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701dcea1ad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e1780267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7e17802672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ff54e5b6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6ff54e5b6d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e17802672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7e17802672_0_1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ff54e5b6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6ff54e5b6d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2" name="Shape 82"/>
        <p:cNvGrpSpPr/>
        <p:nvPr/>
      </p:nvGrpSpPr>
      <p:grpSpPr>
        <a:xfrm>
          <a:off x="0" y="0"/>
          <a:ext cx="0" cy="0"/>
          <a:chOff x="0" y="0"/>
          <a:chExt cx="0" cy="0"/>
        </a:xfrm>
      </p:grpSpPr>
      <p:sp>
        <p:nvSpPr>
          <p:cNvPr id="83" name="Google Shape;83;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 name="Google Shape;84;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85" name="Google Shape;85;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86" name="Google Shape;86;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87" name="Google Shape;87;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 5</a:t>
            </a:r>
            <a:endParaRPr/>
          </a:p>
        </p:txBody>
      </p:sp>
      <p:sp>
        <p:nvSpPr>
          <p:cNvPr id="93" name="Google Shape;93;p14"/>
          <p:cNvSpPr txBox="1"/>
          <p:nvPr>
            <p:ph idx="1" type="subTitle"/>
          </p:nvPr>
        </p:nvSpPr>
        <p:spPr>
          <a:xfrm>
            <a:off x="729625" y="3172900"/>
            <a:ext cx="7688100" cy="18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6:</a:t>
            </a:r>
            <a:endParaRPr/>
          </a:p>
          <a:p>
            <a:pPr indent="0" lvl="0" marL="0" rtl="0" algn="l">
              <a:spcBef>
                <a:spcPts val="0"/>
              </a:spcBef>
              <a:spcAft>
                <a:spcPts val="0"/>
              </a:spcAft>
              <a:buNone/>
            </a:pPr>
            <a:r>
              <a:rPr lang="en"/>
              <a:t>Chengchao Fang</a:t>
            </a:r>
            <a:endParaRPr/>
          </a:p>
          <a:p>
            <a:pPr indent="0" lvl="0" marL="0" rtl="0" algn="l">
              <a:spcBef>
                <a:spcPts val="0"/>
              </a:spcBef>
              <a:spcAft>
                <a:spcPts val="0"/>
              </a:spcAft>
              <a:buNone/>
            </a:pPr>
            <a:r>
              <a:rPr lang="en"/>
              <a:t>Chentao Han</a:t>
            </a:r>
            <a:endParaRPr/>
          </a:p>
          <a:p>
            <a:pPr indent="0" lvl="0" marL="0" rtl="0" algn="l">
              <a:spcBef>
                <a:spcPts val="0"/>
              </a:spcBef>
              <a:spcAft>
                <a:spcPts val="0"/>
              </a:spcAft>
              <a:buNone/>
            </a:pPr>
            <a:r>
              <a:rPr lang="en"/>
              <a:t>Kai Wang</a:t>
            </a:r>
            <a:endParaRPr/>
          </a:p>
          <a:p>
            <a:pPr indent="0" lvl="0" marL="0" rtl="0" algn="l">
              <a:spcBef>
                <a:spcPts val="0"/>
              </a:spcBef>
              <a:spcAft>
                <a:spcPts val="0"/>
              </a:spcAft>
              <a:buNone/>
            </a:pPr>
            <a:r>
              <a:rPr lang="en"/>
              <a:t>Yiran Jin</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471500" y="205375"/>
            <a:ext cx="84804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Use Case ID &amp; Title: 4. Create Watching Event</a:t>
            </a:r>
            <a:endParaRPr/>
          </a:p>
        </p:txBody>
      </p:sp>
      <p:sp>
        <p:nvSpPr>
          <p:cNvPr id="148" name="Google Shape;148;p23"/>
          <p:cNvSpPr txBox="1"/>
          <p:nvPr>
            <p:ph idx="1" type="body"/>
          </p:nvPr>
        </p:nvSpPr>
        <p:spPr>
          <a:xfrm>
            <a:off x="628650" y="1095498"/>
            <a:ext cx="7886700" cy="38388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t>Author: Group 6</a:t>
            </a:r>
            <a:endParaRPr/>
          </a:p>
          <a:p>
            <a:pPr indent="-171450" lvl="0" marL="177800" rtl="0" algn="l">
              <a:lnSpc>
                <a:spcPct val="90000"/>
              </a:lnSpc>
              <a:spcBef>
                <a:spcPts val="800"/>
              </a:spcBef>
              <a:spcAft>
                <a:spcPts val="0"/>
              </a:spcAft>
              <a:buClr>
                <a:schemeClr val="dk1"/>
              </a:buClr>
              <a:buSzPts val="2100"/>
              <a:buChar char="●"/>
            </a:pPr>
            <a:r>
              <a:rPr lang="en"/>
              <a:t>Date: February 10, 2020</a:t>
            </a:r>
            <a:endParaRPr/>
          </a:p>
          <a:p>
            <a:pPr indent="-171450" lvl="0" marL="177800" rtl="0" algn="l">
              <a:lnSpc>
                <a:spcPct val="90000"/>
              </a:lnSpc>
              <a:spcBef>
                <a:spcPts val="800"/>
              </a:spcBef>
              <a:spcAft>
                <a:spcPts val="0"/>
              </a:spcAft>
              <a:buClr>
                <a:schemeClr val="dk1"/>
              </a:buClr>
              <a:buSzPts val="2100"/>
              <a:buChar char="●"/>
            </a:pPr>
            <a:r>
              <a:rPr lang="en"/>
              <a:t>Summary: Moderator can create a movie watching event</a:t>
            </a:r>
            <a:endParaRPr/>
          </a:p>
          <a:p>
            <a:pPr indent="-171450" lvl="0" marL="177800" rtl="0" algn="l">
              <a:lnSpc>
                <a:spcPct val="90000"/>
              </a:lnSpc>
              <a:spcBef>
                <a:spcPts val="800"/>
              </a:spcBef>
              <a:spcAft>
                <a:spcPts val="0"/>
              </a:spcAft>
              <a:buClr>
                <a:schemeClr val="dk1"/>
              </a:buClr>
              <a:buSzPts val="2100"/>
              <a:buChar char="●"/>
            </a:pPr>
            <a:r>
              <a:rPr lang="en"/>
              <a:t>Actors: Moderator</a:t>
            </a:r>
            <a:endParaRPr/>
          </a:p>
          <a:p>
            <a:pPr indent="-171450" lvl="0" marL="177800" rtl="0" algn="l">
              <a:lnSpc>
                <a:spcPct val="90000"/>
              </a:lnSpc>
              <a:spcBef>
                <a:spcPts val="800"/>
              </a:spcBef>
              <a:spcAft>
                <a:spcPts val="0"/>
              </a:spcAft>
              <a:buClr>
                <a:schemeClr val="dk1"/>
              </a:buClr>
              <a:buSzPts val="2100"/>
              <a:buChar char="●"/>
            </a:pPr>
            <a:r>
              <a:rPr lang="en"/>
              <a:t>Preconditions: Moderator can access the web page which has a create event button</a:t>
            </a:r>
            <a:endParaRPr/>
          </a:p>
          <a:p>
            <a:pPr indent="-171450" lvl="0" marL="177800" rtl="0" algn="l">
              <a:lnSpc>
                <a:spcPct val="90000"/>
              </a:lnSpc>
              <a:spcBef>
                <a:spcPts val="800"/>
              </a:spcBef>
              <a:spcAft>
                <a:spcPts val="0"/>
              </a:spcAft>
              <a:buClr>
                <a:schemeClr val="dk1"/>
              </a:buClr>
              <a:buSzPts val="2100"/>
              <a:buChar char="●"/>
            </a:pPr>
            <a:r>
              <a:rPr lang="en"/>
              <a:t>Postconditions: System has stored event information</a:t>
            </a:r>
            <a:endParaRPr/>
          </a:p>
          <a:p>
            <a:pPr indent="-171450" lvl="0" marL="177800" rtl="0" algn="l">
              <a:lnSpc>
                <a:spcPct val="90000"/>
              </a:lnSpc>
              <a:spcBef>
                <a:spcPts val="800"/>
              </a:spcBef>
              <a:spcAft>
                <a:spcPts val="0"/>
              </a:spcAft>
              <a:buClr>
                <a:schemeClr val="dk1"/>
              </a:buClr>
              <a:buSzPts val="2100"/>
              <a:buChar char="●"/>
            </a:pPr>
            <a:r>
              <a:rPr lang="en"/>
              <a:t>Assumptions: Moderator just can create an event at one time</a:t>
            </a:r>
            <a:endParaRPr/>
          </a:p>
          <a:p>
            <a:pPr indent="-171450" lvl="0" marL="177800" rtl="0" algn="l">
              <a:lnSpc>
                <a:spcPct val="90000"/>
              </a:lnSpc>
              <a:spcBef>
                <a:spcPts val="800"/>
              </a:spcBef>
              <a:spcAft>
                <a:spcPts val="1600"/>
              </a:spcAft>
              <a:buClr>
                <a:schemeClr val="dk1"/>
              </a:buClr>
              <a:buSzPts val="2100"/>
              <a:buChar char="●"/>
            </a:pPr>
            <a:r>
              <a:rPr lang="en"/>
              <a:t>Exceptions: Event information loss ~ Check database storage setup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471500" y="205375"/>
            <a:ext cx="84804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Use Case ID &amp; Title: 4. Create Watching Event</a:t>
            </a:r>
            <a:endParaRPr/>
          </a:p>
        </p:txBody>
      </p:sp>
      <p:sp>
        <p:nvSpPr>
          <p:cNvPr id="154" name="Google Shape;154;p24"/>
          <p:cNvSpPr txBox="1"/>
          <p:nvPr>
            <p:ph idx="1" type="body"/>
          </p:nvPr>
        </p:nvSpPr>
        <p:spPr>
          <a:xfrm>
            <a:off x="628650" y="1095498"/>
            <a:ext cx="7886700" cy="3838800"/>
          </a:xfrm>
          <a:prstGeom prst="rect">
            <a:avLst/>
          </a:prstGeom>
          <a:noFill/>
          <a:ln>
            <a:noFill/>
          </a:ln>
        </p:spPr>
        <p:txBody>
          <a:bodyPr anchorCtr="0" anchor="t" bIns="34275" lIns="68575" spcFirstLastPara="1" rIns="68575" wrap="square" tIns="34275">
            <a:noAutofit/>
          </a:bodyPr>
          <a:lstStyle/>
          <a:p>
            <a:pPr indent="-222250" lvl="0" marL="177800" rtl="0" algn="l">
              <a:spcBef>
                <a:spcPts val="0"/>
              </a:spcBef>
              <a:spcAft>
                <a:spcPts val="0"/>
              </a:spcAft>
              <a:buSzPts val="2100"/>
              <a:buChar char="●"/>
            </a:pPr>
            <a:r>
              <a:rPr lang="en"/>
              <a:t>Steps:</a:t>
            </a:r>
            <a:endParaRPr/>
          </a:p>
          <a:p>
            <a:pPr indent="0" lvl="0" marL="177800" rtl="0" algn="l">
              <a:lnSpc>
                <a:spcPct val="150000"/>
              </a:lnSpc>
              <a:spcBef>
                <a:spcPts val="0"/>
              </a:spcBef>
              <a:spcAft>
                <a:spcPts val="0"/>
              </a:spcAft>
              <a:buNone/>
            </a:pPr>
            <a:r>
              <a:rPr lang="en"/>
              <a:t> 1. User clicks ‘Create Watching Event’ button</a:t>
            </a:r>
            <a:endParaRPr/>
          </a:p>
          <a:p>
            <a:pPr indent="0" lvl="0" marL="177800" rtl="0" algn="l">
              <a:lnSpc>
                <a:spcPct val="150000"/>
              </a:lnSpc>
              <a:spcBef>
                <a:spcPts val="0"/>
              </a:spcBef>
              <a:spcAft>
                <a:spcPts val="0"/>
              </a:spcAft>
              <a:buNone/>
            </a:pPr>
            <a:r>
              <a:rPr lang="en"/>
              <a:t>2. System receives the request</a:t>
            </a:r>
            <a:endParaRPr/>
          </a:p>
          <a:p>
            <a:pPr indent="0" lvl="0" marL="177800" rtl="0" algn="l">
              <a:lnSpc>
                <a:spcPct val="150000"/>
              </a:lnSpc>
              <a:spcBef>
                <a:spcPts val="0"/>
              </a:spcBef>
              <a:spcAft>
                <a:spcPts val="0"/>
              </a:spcAft>
              <a:buNone/>
            </a:pPr>
            <a:r>
              <a:rPr lang="en"/>
              <a:t>3. System displays the event create  page</a:t>
            </a:r>
            <a:endParaRPr/>
          </a:p>
          <a:p>
            <a:pPr indent="0" lvl="0" marL="177800" rtl="0" algn="l">
              <a:lnSpc>
                <a:spcPct val="150000"/>
              </a:lnSpc>
              <a:spcBef>
                <a:spcPts val="0"/>
              </a:spcBef>
              <a:spcAft>
                <a:spcPts val="0"/>
              </a:spcAft>
              <a:buNone/>
            </a:pPr>
            <a:r>
              <a:rPr lang="en"/>
              <a:t>4. User fills the required information in the page</a:t>
            </a:r>
            <a:endParaRPr/>
          </a:p>
          <a:p>
            <a:pPr indent="0" lvl="0" marL="177800" rtl="0" algn="l">
              <a:lnSpc>
                <a:spcPct val="150000"/>
              </a:lnSpc>
              <a:spcBef>
                <a:spcPts val="0"/>
              </a:spcBef>
              <a:spcAft>
                <a:spcPts val="0"/>
              </a:spcAft>
              <a:buNone/>
            </a:pPr>
            <a:r>
              <a:rPr lang="en"/>
              <a:t>5. User clicks ‘create’ button</a:t>
            </a:r>
            <a:endParaRPr/>
          </a:p>
          <a:p>
            <a:pPr indent="0" lvl="0" marL="177800" rtl="0" algn="l">
              <a:lnSpc>
                <a:spcPct val="150000"/>
              </a:lnSpc>
              <a:spcBef>
                <a:spcPts val="0"/>
              </a:spcBef>
              <a:spcAft>
                <a:spcPts val="0"/>
              </a:spcAft>
              <a:buNone/>
            </a:pPr>
            <a:r>
              <a:rPr lang="en"/>
              <a:t>6. System receives the information</a:t>
            </a:r>
            <a:endParaRPr/>
          </a:p>
          <a:p>
            <a:pPr indent="0" lvl="0" marL="177800" rtl="0" algn="l">
              <a:lnSpc>
                <a:spcPct val="150000"/>
              </a:lnSpc>
              <a:spcBef>
                <a:spcPts val="0"/>
              </a:spcBef>
              <a:spcAft>
                <a:spcPts val="0"/>
              </a:spcAft>
              <a:buNone/>
            </a:pPr>
            <a:r>
              <a:rPr lang="en"/>
              <a:t>7. System checks duplicate, if no then next step, otherwise displays error and back to step 3</a:t>
            </a:r>
            <a:endParaRPr/>
          </a:p>
          <a:p>
            <a:pPr indent="0" lvl="0" marL="177800" rtl="0" algn="l">
              <a:lnSpc>
                <a:spcPct val="150000"/>
              </a:lnSpc>
              <a:spcBef>
                <a:spcPts val="0"/>
              </a:spcBef>
              <a:spcAft>
                <a:spcPts val="0"/>
              </a:spcAft>
              <a:buNone/>
            </a:pPr>
            <a:r>
              <a:rPr lang="en"/>
              <a:t>8. System displays new event main page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471500" y="205375"/>
            <a:ext cx="73425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Use Case ID &amp; Title: 5. Open/Close Vote</a:t>
            </a:r>
            <a:endParaRPr/>
          </a:p>
        </p:txBody>
      </p:sp>
      <p:sp>
        <p:nvSpPr>
          <p:cNvPr id="160" name="Google Shape;160;p25"/>
          <p:cNvSpPr txBox="1"/>
          <p:nvPr>
            <p:ph idx="1" type="body"/>
          </p:nvPr>
        </p:nvSpPr>
        <p:spPr>
          <a:xfrm>
            <a:off x="628650" y="1095498"/>
            <a:ext cx="7886700" cy="40479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t>Author: Group 6</a:t>
            </a:r>
            <a:endParaRPr/>
          </a:p>
          <a:p>
            <a:pPr indent="-171450" lvl="0" marL="177800" rtl="0" algn="l">
              <a:lnSpc>
                <a:spcPct val="90000"/>
              </a:lnSpc>
              <a:spcBef>
                <a:spcPts val="800"/>
              </a:spcBef>
              <a:spcAft>
                <a:spcPts val="0"/>
              </a:spcAft>
              <a:buClr>
                <a:schemeClr val="dk1"/>
              </a:buClr>
              <a:buSzPts val="2100"/>
              <a:buChar char="●"/>
            </a:pPr>
            <a:r>
              <a:rPr lang="en"/>
              <a:t>Date: February 10, 2020</a:t>
            </a:r>
            <a:endParaRPr/>
          </a:p>
          <a:p>
            <a:pPr indent="-171450" lvl="0" marL="177800" rtl="0" algn="l">
              <a:lnSpc>
                <a:spcPct val="90000"/>
              </a:lnSpc>
              <a:spcBef>
                <a:spcPts val="800"/>
              </a:spcBef>
              <a:spcAft>
                <a:spcPts val="0"/>
              </a:spcAft>
              <a:buClr>
                <a:schemeClr val="dk1"/>
              </a:buClr>
              <a:buSzPts val="2100"/>
              <a:buChar char="●"/>
            </a:pPr>
            <a:r>
              <a:rPr lang="en"/>
              <a:t>Summary: Moderator can open and close a voting period for a specific movie watching event</a:t>
            </a:r>
            <a:endParaRPr/>
          </a:p>
          <a:p>
            <a:pPr indent="-171450" lvl="0" marL="177800" rtl="0" algn="l">
              <a:lnSpc>
                <a:spcPct val="90000"/>
              </a:lnSpc>
              <a:spcBef>
                <a:spcPts val="800"/>
              </a:spcBef>
              <a:spcAft>
                <a:spcPts val="0"/>
              </a:spcAft>
              <a:buClr>
                <a:schemeClr val="dk1"/>
              </a:buClr>
              <a:buSzPts val="2100"/>
              <a:buChar char="●"/>
            </a:pPr>
            <a:r>
              <a:rPr lang="en"/>
              <a:t>Actors: Moderator</a:t>
            </a:r>
            <a:endParaRPr/>
          </a:p>
          <a:p>
            <a:pPr indent="-171450" lvl="0" marL="177800" rtl="0" algn="l">
              <a:lnSpc>
                <a:spcPct val="90000"/>
              </a:lnSpc>
              <a:spcBef>
                <a:spcPts val="800"/>
              </a:spcBef>
              <a:spcAft>
                <a:spcPts val="0"/>
              </a:spcAft>
              <a:buClr>
                <a:schemeClr val="dk1"/>
              </a:buClr>
              <a:buSzPts val="2100"/>
              <a:buChar char="●"/>
            </a:pPr>
            <a:r>
              <a:rPr lang="en"/>
              <a:t>Preconditions: Moderator can access open/close button in a movie watching event</a:t>
            </a:r>
            <a:endParaRPr/>
          </a:p>
          <a:p>
            <a:pPr indent="-171450" lvl="0" marL="177800" rtl="0" algn="l">
              <a:lnSpc>
                <a:spcPct val="90000"/>
              </a:lnSpc>
              <a:spcBef>
                <a:spcPts val="800"/>
              </a:spcBef>
              <a:spcAft>
                <a:spcPts val="0"/>
              </a:spcAft>
              <a:buClr>
                <a:schemeClr val="dk1"/>
              </a:buClr>
              <a:buSzPts val="2100"/>
              <a:buChar char="●"/>
            </a:pPr>
            <a:r>
              <a:rPr lang="en"/>
              <a:t>Postconditions: Vote option is open or close</a:t>
            </a:r>
            <a:endParaRPr/>
          </a:p>
          <a:p>
            <a:pPr indent="-171450" lvl="0" marL="177800" rtl="0" algn="l">
              <a:lnSpc>
                <a:spcPct val="90000"/>
              </a:lnSpc>
              <a:spcBef>
                <a:spcPts val="800"/>
              </a:spcBef>
              <a:spcAft>
                <a:spcPts val="0"/>
              </a:spcAft>
              <a:buClr>
                <a:schemeClr val="dk1"/>
              </a:buClr>
              <a:buSzPts val="2100"/>
              <a:buChar char="●"/>
            </a:pPr>
            <a:r>
              <a:rPr lang="en"/>
              <a:t>Assumptions: Moderator just can open or close vote after creating watching event</a:t>
            </a:r>
            <a:endParaRPr/>
          </a:p>
          <a:p>
            <a:pPr indent="-171450" lvl="0" marL="177800" rtl="0" algn="l">
              <a:lnSpc>
                <a:spcPct val="90000"/>
              </a:lnSpc>
              <a:spcBef>
                <a:spcPts val="800"/>
              </a:spcBef>
              <a:spcAft>
                <a:spcPts val="0"/>
              </a:spcAft>
              <a:buClr>
                <a:schemeClr val="dk1"/>
              </a:buClr>
              <a:buSzPts val="2100"/>
              <a:buChar char="●"/>
            </a:pPr>
            <a:r>
              <a:rPr lang="en"/>
              <a:t>Exceptions: Open/Close vote invalid ~ Debug the program</a:t>
            </a:r>
            <a:endParaRPr/>
          </a:p>
          <a:p>
            <a:pPr indent="-38100" lvl="0" marL="177800" rtl="0" algn="l">
              <a:lnSpc>
                <a:spcPct val="90000"/>
              </a:lnSpc>
              <a:spcBef>
                <a:spcPts val="800"/>
              </a:spcBef>
              <a:spcAft>
                <a:spcPts val="1600"/>
              </a:spcAft>
              <a:buClr>
                <a:schemeClr val="dk1"/>
              </a:buClr>
              <a:buSzPts val="21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3300"/>
              <a:buFont typeface="Calibri"/>
              <a:buNone/>
            </a:pPr>
            <a:r>
              <a:rPr lang="en"/>
              <a:t>Use Case ID &amp; Title: 5. Open/Close Vote</a:t>
            </a:r>
            <a:endParaRPr/>
          </a:p>
          <a:p>
            <a:pPr indent="0" lvl="0" marL="0" rtl="0" algn="l">
              <a:spcBef>
                <a:spcPts val="0"/>
              </a:spcBef>
              <a:spcAft>
                <a:spcPts val="0"/>
              </a:spcAft>
              <a:buNone/>
            </a:pPr>
            <a:r>
              <a:t/>
            </a:r>
            <a:endParaRPr/>
          </a:p>
        </p:txBody>
      </p:sp>
      <p:sp>
        <p:nvSpPr>
          <p:cNvPr id="166" name="Google Shape;166;p26"/>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171450" lvl="0" marL="177800" rtl="0" algn="l">
              <a:spcBef>
                <a:spcPts val="0"/>
              </a:spcBef>
              <a:spcAft>
                <a:spcPts val="0"/>
              </a:spcAft>
              <a:buSzPts val="2100"/>
              <a:buChar char="●"/>
            </a:pPr>
            <a:r>
              <a:rPr lang="en"/>
              <a:t>Steps:</a:t>
            </a:r>
            <a:endParaRPr/>
          </a:p>
          <a:p>
            <a:pPr indent="0" lvl="0" marL="177800" rtl="0" algn="l">
              <a:lnSpc>
                <a:spcPct val="150000"/>
              </a:lnSpc>
              <a:spcBef>
                <a:spcPts val="0"/>
              </a:spcBef>
              <a:spcAft>
                <a:spcPts val="0"/>
              </a:spcAft>
              <a:buNone/>
            </a:pPr>
            <a:r>
              <a:rPr lang="en"/>
              <a:t> 1. Moderator click the ‘Open/Close Vote’ button</a:t>
            </a:r>
            <a:endParaRPr/>
          </a:p>
          <a:p>
            <a:pPr indent="0" lvl="0" marL="177800" rtl="0" algn="l">
              <a:lnSpc>
                <a:spcPct val="150000"/>
              </a:lnSpc>
              <a:spcBef>
                <a:spcPts val="0"/>
              </a:spcBef>
              <a:spcAft>
                <a:spcPts val="0"/>
              </a:spcAft>
              <a:buNone/>
            </a:pPr>
            <a:r>
              <a:rPr lang="en"/>
              <a:t>2. System receives the request</a:t>
            </a:r>
            <a:endParaRPr/>
          </a:p>
          <a:p>
            <a:pPr indent="0" lvl="0" marL="177800" rtl="0" algn="l">
              <a:lnSpc>
                <a:spcPct val="150000"/>
              </a:lnSpc>
              <a:spcBef>
                <a:spcPts val="0"/>
              </a:spcBef>
              <a:spcAft>
                <a:spcPts val="0"/>
              </a:spcAft>
              <a:buNone/>
            </a:pPr>
            <a:r>
              <a:rPr lang="en"/>
              <a:t>3. System displays the choose of movie page or the vote event</a:t>
            </a:r>
            <a:endParaRPr/>
          </a:p>
          <a:p>
            <a:pPr indent="0" lvl="0" marL="177800" rtl="0" algn="l">
              <a:lnSpc>
                <a:spcPct val="150000"/>
              </a:lnSpc>
              <a:spcBef>
                <a:spcPts val="0"/>
              </a:spcBef>
              <a:spcAft>
                <a:spcPts val="0"/>
              </a:spcAft>
              <a:buNone/>
            </a:pPr>
            <a:r>
              <a:rPr lang="en"/>
              <a:t>4. Moderator fills the required information in the page/ choose the event to close</a:t>
            </a:r>
            <a:endParaRPr/>
          </a:p>
          <a:p>
            <a:pPr indent="0" lvl="0" marL="177800" rtl="0" algn="l">
              <a:lnSpc>
                <a:spcPct val="150000"/>
              </a:lnSpc>
              <a:spcBef>
                <a:spcPts val="0"/>
              </a:spcBef>
              <a:spcAft>
                <a:spcPts val="0"/>
              </a:spcAft>
              <a:buNone/>
            </a:pPr>
            <a:r>
              <a:rPr lang="en"/>
              <a:t>5. User clicks ‘create’/’close’ button</a:t>
            </a:r>
            <a:endParaRPr/>
          </a:p>
          <a:p>
            <a:pPr indent="0" lvl="0" marL="177800" rtl="0" algn="l">
              <a:lnSpc>
                <a:spcPct val="150000"/>
              </a:lnSpc>
              <a:spcBef>
                <a:spcPts val="0"/>
              </a:spcBef>
              <a:spcAft>
                <a:spcPts val="0"/>
              </a:spcAft>
              <a:buNone/>
            </a:pPr>
            <a:r>
              <a:rPr lang="en"/>
              <a:t>6. System receives the information</a:t>
            </a:r>
            <a:endParaRPr/>
          </a:p>
          <a:p>
            <a:pPr indent="0" lvl="0" marL="177800" rtl="0" algn="l">
              <a:lnSpc>
                <a:spcPct val="150000"/>
              </a:lnSpc>
              <a:spcBef>
                <a:spcPts val="0"/>
              </a:spcBef>
              <a:spcAft>
                <a:spcPts val="0"/>
              </a:spcAft>
              <a:buNone/>
            </a:pPr>
            <a:r>
              <a:rPr lang="en"/>
              <a:t>7. System checks duplicate, if no then next step, otherwise displays error and back to step 3</a:t>
            </a:r>
            <a:endParaRPr/>
          </a:p>
          <a:p>
            <a:pPr indent="0" lvl="0" marL="177800" rtl="0" algn="l">
              <a:lnSpc>
                <a:spcPct val="150000"/>
              </a:lnSpc>
              <a:spcBef>
                <a:spcPts val="0"/>
              </a:spcBef>
              <a:spcAft>
                <a:spcPts val="0"/>
              </a:spcAft>
              <a:buNone/>
            </a:pPr>
            <a:r>
              <a:rPr lang="en"/>
              <a:t>8. System displays the event has been created or closed, and save the change in the database</a:t>
            </a:r>
            <a:endParaRPr/>
          </a:p>
          <a:p>
            <a:pPr indent="0" lvl="0" marL="17780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471505" y="205375"/>
            <a:ext cx="84708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Use Case ID &amp; Title: 6. Inform Users to Vote</a:t>
            </a:r>
            <a:endParaRPr/>
          </a:p>
        </p:txBody>
      </p:sp>
      <p:sp>
        <p:nvSpPr>
          <p:cNvPr id="172" name="Google Shape;172;p27"/>
          <p:cNvSpPr txBox="1"/>
          <p:nvPr>
            <p:ph idx="1" type="body"/>
          </p:nvPr>
        </p:nvSpPr>
        <p:spPr>
          <a:xfrm>
            <a:off x="628650" y="1095498"/>
            <a:ext cx="7886700" cy="40479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t>Author: Group 6</a:t>
            </a:r>
            <a:endParaRPr/>
          </a:p>
          <a:p>
            <a:pPr indent="-171450" lvl="0" marL="177800" rtl="0" algn="l">
              <a:lnSpc>
                <a:spcPct val="90000"/>
              </a:lnSpc>
              <a:spcBef>
                <a:spcPts val="800"/>
              </a:spcBef>
              <a:spcAft>
                <a:spcPts val="0"/>
              </a:spcAft>
              <a:buClr>
                <a:schemeClr val="dk1"/>
              </a:buClr>
              <a:buSzPts val="2100"/>
              <a:buChar char="●"/>
            </a:pPr>
            <a:r>
              <a:rPr lang="en"/>
              <a:t>Date: February 10, 2020</a:t>
            </a:r>
            <a:endParaRPr/>
          </a:p>
          <a:p>
            <a:pPr indent="-171450" lvl="0" marL="177800" rtl="0" algn="l">
              <a:lnSpc>
                <a:spcPct val="90000"/>
              </a:lnSpc>
              <a:spcBef>
                <a:spcPts val="800"/>
              </a:spcBef>
              <a:spcAft>
                <a:spcPts val="0"/>
              </a:spcAft>
              <a:buClr>
                <a:schemeClr val="dk1"/>
              </a:buClr>
              <a:buSzPts val="2100"/>
              <a:buChar char="●"/>
            </a:pPr>
            <a:r>
              <a:rPr lang="en"/>
              <a:t>Summary: Users can be informed a movie watching event was created and they can vote for movies</a:t>
            </a:r>
            <a:endParaRPr/>
          </a:p>
          <a:p>
            <a:pPr indent="-171450" lvl="0" marL="177800" rtl="0" algn="l">
              <a:lnSpc>
                <a:spcPct val="90000"/>
              </a:lnSpc>
              <a:spcBef>
                <a:spcPts val="800"/>
              </a:spcBef>
              <a:spcAft>
                <a:spcPts val="0"/>
              </a:spcAft>
              <a:buClr>
                <a:schemeClr val="dk1"/>
              </a:buClr>
              <a:buSzPts val="2100"/>
              <a:buChar char="●"/>
            </a:pPr>
            <a:r>
              <a:rPr lang="en"/>
              <a:t>Actors: Moderator</a:t>
            </a:r>
            <a:endParaRPr/>
          </a:p>
          <a:p>
            <a:pPr indent="-171450" lvl="0" marL="177800" rtl="0" algn="l">
              <a:lnSpc>
                <a:spcPct val="90000"/>
              </a:lnSpc>
              <a:spcBef>
                <a:spcPts val="800"/>
              </a:spcBef>
              <a:spcAft>
                <a:spcPts val="0"/>
              </a:spcAft>
              <a:buClr>
                <a:schemeClr val="dk1"/>
              </a:buClr>
              <a:buSzPts val="2100"/>
              <a:buChar char="●"/>
            </a:pPr>
            <a:r>
              <a:rPr lang="en"/>
              <a:t>Preconditions: Moderator can access the web page which has an inform button</a:t>
            </a:r>
            <a:endParaRPr/>
          </a:p>
          <a:p>
            <a:pPr indent="-171450" lvl="0" marL="177800" rtl="0" algn="l">
              <a:lnSpc>
                <a:spcPct val="90000"/>
              </a:lnSpc>
              <a:spcBef>
                <a:spcPts val="800"/>
              </a:spcBef>
              <a:spcAft>
                <a:spcPts val="0"/>
              </a:spcAft>
              <a:buClr>
                <a:schemeClr val="dk1"/>
              </a:buClr>
              <a:buSzPts val="2100"/>
              <a:buChar char="●"/>
            </a:pPr>
            <a:r>
              <a:rPr lang="en"/>
              <a:t>Postconditions: Users receive message to inform they can vote</a:t>
            </a:r>
            <a:endParaRPr/>
          </a:p>
          <a:p>
            <a:pPr indent="-171450" lvl="0" marL="177800" rtl="0" algn="l">
              <a:lnSpc>
                <a:spcPct val="90000"/>
              </a:lnSpc>
              <a:spcBef>
                <a:spcPts val="800"/>
              </a:spcBef>
              <a:spcAft>
                <a:spcPts val="0"/>
              </a:spcAft>
              <a:buClr>
                <a:schemeClr val="dk1"/>
              </a:buClr>
              <a:buSzPts val="2100"/>
              <a:buChar char="●"/>
            </a:pPr>
            <a:r>
              <a:rPr lang="en"/>
              <a:t>Assumptions: Moderator can inform multiple users at the same time</a:t>
            </a:r>
            <a:endParaRPr/>
          </a:p>
          <a:p>
            <a:pPr indent="-171450" lvl="0" marL="177800" rtl="0" algn="l">
              <a:lnSpc>
                <a:spcPct val="90000"/>
              </a:lnSpc>
              <a:spcBef>
                <a:spcPts val="800"/>
              </a:spcBef>
              <a:spcAft>
                <a:spcPts val="1600"/>
              </a:spcAft>
              <a:buClr>
                <a:schemeClr val="dk1"/>
              </a:buClr>
              <a:buSzPts val="2100"/>
              <a:buChar char="●"/>
            </a:pPr>
            <a:r>
              <a:rPr lang="en"/>
              <a:t>Exceptions: Users can’t receive information ~ Check connection between server and client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471505" y="205375"/>
            <a:ext cx="84708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Use Case ID &amp; Title: 6. Inform Users to Vote</a:t>
            </a:r>
            <a:endParaRPr/>
          </a:p>
        </p:txBody>
      </p:sp>
      <p:sp>
        <p:nvSpPr>
          <p:cNvPr id="178" name="Google Shape;178;p28"/>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171450" lvl="0" marL="177800" rtl="0" algn="l">
              <a:spcBef>
                <a:spcPts val="0"/>
              </a:spcBef>
              <a:spcAft>
                <a:spcPts val="0"/>
              </a:spcAft>
              <a:buSzPts val="2100"/>
              <a:buChar char="●"/>
            </a:pPr>
            <a:r>
              <a:rPr lang="en"/>
              <a:t>Steps:</a:t>
            </a:r>
            <a:endParaRPr/>
          </a:p>
          <a:p>
            <a:pPr indent="0" lvl="0" marL="177800" rtl="0" algn="l">
              <a:lnSpc>
                <a:spcPct val="150000"/>
              </a:lnSpc>
              <a:spcBef>
                <a:spcPts val="0"/>
              </a:spcBef>
              <a:spcAft>
                <a:spcPts val="0"/>
              </a:spcAft>
              <a:buNone/>
            </a:pPr>
            <a:r>
              <a:rPr lang="en"/>
              <a:t> 1. Moderator click the ‘Inform Users to Vote’ button</a:t>
            </a:r>
            <a:endParaRPr/>
          </a:p>
          <a:p>
            <a:pPr indent="0" lvl="0" marL="177800" rtl="0" algn="l">
              <a:lnSpc>
                <a:spcPct val="150000"/>
              </a:lnSpc>
              <a:spcBef>
                <a:spcPts val="0"/>
              </a:spcBef>
              <a:spcAft>
                <a:spcPts val="0"/>
              </a:spcAft>
              <a:buNone/>
            </a:pPr>
            <a:r>
              <a:rPr lang="en"/>
              <a:t>2. System receives the request</a:t>
            </a:r>
            <a:endParaRPr/>
          </a:p>
          <a:p>
            <a:pPr indent="0" lvl="0" marL="177800" rtl="0" algn="l">
              <a:lnSpc>
                <a:spcPct val="150000"/>
              </a:lnSpc>
              <a:spcBef>
                <a:spcPts val="0"/>
              </a:spcBef>
              <a:spcAft>
                <a:spcPts val="0"/>
              </a:spcAft>
              <a:buNone/>
            </a:pPr>
            <a:r>
              <a:rPr lang="en"/>
              <a:t>3. System displays the choose of users of the vote event</a:t>
            </a:r>
            <a:endParaRPr/>
          </a:p>
          <a:p>
            <a:pPr indent="0" lvl="0" marL="177800" rtl="0" algn="l">
              <a:lnSpc>
                <a:spcPct val="150000"/>
              </a:lnSpc>
              <a:spcBef>
                <a:spcPts val="0"/>
              </a:spcBef>
              <a:spcAft>
                <a:spcPts val="0"/>
              </a:spcAft>
              <a:buNone/>
            </a:pPr>
            <a:r>
              <a:rPr lang="en"/>
              <a:t>4. Moderator fills the required information in the page</a:t>
            </a:r>
            <a:endParaRPr/>
          </a:p>
          <a:p>
            <a:pPr indent="0" lvl="0" marL="177800" rtl="0" algn="l">
              <a:lnSpc>
                <a:spcPct val="150000"/>
              </a:lnSpc>
              <a:spcBef>
                <a:spcPts val="0"/>
              </a:spcBef>
              <a:spcAft>
                <a:spcPts val="0"/>
              </a:spcAft>
              <a:buNone/>
            </a:pPr>
            <a:r>
              <a:rPr lang="en"/>
              <a:t>5. User clicks ‘inform’ button</a:t>
            </a:r>
            <a:endParaRPr/>
          </a:p>
          <a:p>
            <a:pPr indent="0" lvl="0" marL="177800" rtl="0" algn="l">
              <a:lnSpc>
                <a:spcPct val="150000"/>
              </a:lnSpc>
              <a:spcBef>
                <a:spcPts val="0"/>
              </a:spcBef>
              <a:spcAft>
                <a:spcPts val="0"/>
              </a:spcAft>
              <a:buNone/>
            </a:pPr>
            <a:r>
              <a:rPr lang="en"/>
              <a:t>6. System receives the information</a:t>
            </a:r>
            <a:endParaRPr/>
          </a:p>
          <a:p>
            <a:pPr indent="0" lvl="0" marL="177800" rtl="0" algn="l">
              <a:lnSpc>
                <a:spcPct val="150000"/>
              </a:lnSpc>
              <a:spcBef>
                <a:spcPts val="0"/>
              </a:spcBef>
              <a:spcAft>
                <a:spcPts val="0"/>
              </a:spcAft>
              <a:buNone/>
            </a:pPr>
            <a:r>
              <a:rPr lang="en"/>
              <a:t>7. System checks duplicate, if no then next step, otherwise displays error and back to step 3</a:t>
            </a:r>
            <a:endParaRPr/>
          </a:p>
          <a:p>
            <a:pPr indent="0" lvl="0" marL="177800" rtl="0" algn="l">
              <a:lnSpc>
                <a:spcPct val="150000"/>
              </a:lnSpc>
              <a:spcBef>
                <a:spcPts val="0"/>
              </a:spcBef>
              <a:spcAft>
                <a:spcPts val="0"/>
              </a:spcAft>
              <a:buNone/>
            </a:pPr>
            <a:r>
              <a:rPr lang="en"/>
              <a:t>8. System displays that the user has been informed</a:t>
            </a:r>
            <a:endParaRPr/>
          </a:p>
          <a:p>
            <a:pPr indent="0" lvl="0" marL="17780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471506" y="205375"/>
            <a:ext cx="85533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Use Case ID &amp; Title: 7. Keep History</a:t>
            </a:r>
            <a:endParaRPr/>
          </a:p>
        </p:txBody>
      </p:sp>
      <p:sp>
        <p:nvSpPr>
          <p:cNvPr id="184" name="Google Shape;184;p29"/>
          <p:cNvSpPr txBox="1"/>
          <p:nvPr>
            <p:ph idx="1" type="body"/>
          </p:nvPr>
        </p:nvSpPr>
        <p:spPr>
          <a:xfrm>
            <a:off x="628650" y="1095498"/>
            <a:ext cx="7886700" cy="38388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t>Author: Group 6</a:t>
            </a:r>
            <a:endParaRPr/>
          </a:p>
          <a:p>
            <a:pPr indent="-171450" lvl="0" marL="177800" rtl="0" algn="l">
              <a:lnSpc>
                <a:spcPct val="90000"/>
              </a:lnSpc>
              <a:spcBef>
                <a:spcPts val="800"/>
              </a:spcBef>
              <a:spcAft>
                <a:spcPts val="0"/>
              </a:spcAft>
              <a:buClr>
                <a:schemeClr val="dk1"/>
              </a:buClr>
              <a:buSzPts val="2100"/>
              <a:buChar char="●"/>
            </a:pPr>
            <a:r>
              <a:rPr lang="en"/>
              <a:t>Date: February 10, 2020</a:t>
            </a:r>
            <a:endParaRPr/>
          </a:p>
          <a:p>
            <a:pPr indent="-171450" lvl="0" marL="177800" rtl="0" algn="l">
              <a:lnSpc>
                <a:spcPct val="90000"/>
              </a:lnSpc>
              <a:spcBef>
                <a:spcPts val="800"/>
              </a:spcBef>
              <a:spcAft>
                <a:spcPts val="0"/>
              </a:spcAft>
              <a:buClr>
                <a:schemeClr val="dk1"/>
              </a:buClr>
              <a:buSzPts val="2100"/>
              <a:buChar char="●"/>
            </a:pPr>
            <a:r>
              <a:rPr lang="en"/>
              <a:t>Summary: Moderator can keep history of movie watching event </a:t>
            </a:r>
            <a:endParaRPr/>
          </a:p>
          <a:p>
            <a:pPr indent="-171450" lvl="0" marL="177800" rtl="0" algn="l">
              <a:lnSpc>
                <a:spcPct val="90000"/>
              </a:lnSpc>
              <a:spcBef>
                <a:spcPts val="800"/>
              </a:spcBef>
              <a:spcAft>
                <a:spcPts val="0"/>
              </a:spcAft>
              <a:buClr>
                <a:schemeClr val="dk1"/>
              </a:buClr>
              <a:buSzPts val="2100"/>
              <a:buChar char="●"/>
            </a:pPr>
            <a:r>
              <a:rPr lang="en"/>
              <a:t>Actors: Moderator</a:t>
            </a:r>
            <a:endParaRPr/>
          </a:p>
          <a:p>
            <a:pPr indent="-171450" lvl="0" marL="177800" rtl="0" algn="l">
              <a:lnSpc>
                <a:spcPct val="90000"/>
              </a:lnSpc>
              <a:spcBef>
                <a:spcPts val="800"/>
              </a:spcBef>
              <a:spcAft>
                <a:spcPts val="0"/>
              </a:spcAft>
              <a:buClr>
                <a:schemeClr val="dk1"/>
              </a:buClr>
              <a:buSzPts val="2100"/>
              <a:buChar char="●"/>
            </a:pPr>
            <a:r>
              <a:rPr lang="en"/>
              <a:t>Preconditions: Moderator can access the movie watching event which has keep history button</a:t>
            </a:r>
            <a:endParaRPr/>
          </a:p>
          <a:p>
            <a:pPr indent="-171450" lvl="0" marL="177800" rtl="0" algn="l">
              <a:lnSpc>
                <a:spcPct val="90000"/>
              </a:lnSpc>
              <a:spcBef>
                <a:spcPts val="800"/>
              </a:spcBef>
              <a:spcAft>
                <a:spcPts val="0"/>
              </a:spcAft>
              <a:buClr>
                <a:schemeClr val="dk1"/>
              </a:buClr>
              <a:buSzPts val="2100"/>
              <a:buChar char="●"/>
            </a:pPr>
            <a:r>
              <a:rPr lang="en"/>
              <a:t>Postconditions: System has stored the history</a:t>
            </a:r>
            <a:endParaRPr/>
          </a:p>
          <a:p>
            <a:pPr indent="-171450" lvl="0" marL="177800" rtl="0" algn="l">
              <a:lnSpc>
                <a:spcPct val="90000"/>
              </a:lnSpc>
              <a:spcBef>
                <a:spcPts val="800"/>
              </a:spcBef>
              <a:spcAft>
                <a:spcPts val="0"/>
              </a:spcAft>
              <a:buClr>
                <a:schemeClr val="dk1"/>
              </a:buClr>
              <a:buSzPts val="2100"/>
              <a:buChar char="●"/>
            </a:pPr>
            <a:r>
              <a:rPr lang="en"/>
              <a:t>Assumptions: A movie watching event just be kept once </a:t>
            </a:r>
            <a:endParaRPr/>
          </a:p>
          <a:p>
            <a:pPr indent="-171450" lvl="0" marL="177800" rtl="0" algn="l">
              <a:lnSpc>
                <a:spcPct val="90000"/>
              </a:lnSpc>
              <a:spcBef>
                <a:spcPts val="800"/>
              </a:spcBef>
              <a:spcAft>
                <a:spcPts val="1600"/>
              </a:spcAft>
              <a:buClr>
                <a:schemeClr val="dk1"/>
              </a:buClr>
              <a:buSzPts val="2100"/>
              <a:buChar char="●"/>
            </a:pPr>
            <a:r>
              <a:rPr lang="en"/>
              <a:t>Exceptions: History information loss ~ Check database storage setup</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471506" y="205375"/>
            <a:ext cx="85533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Use Case ID &amp; Title: 7. Keep History</a:t>
            </a:r>
            <a:endParaRPr/>
          </a:p>
        </p:txBody>
      </p:sp>
      <p:sp>
        <p:nvSpPr>
          <p:cNvPr id="190" name="Google Shape;190;p30"/>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171450" lvl="0" marL="177800" rtl="0" algn="l">
              <a:spcBef>
                <a:spcPts val="0"/>
              </a:spcBef>
              <a:spcAft>
                <a:spcPts val="0"/>
              </a:spcAft>
              <a:buSzPts val="2100"/>
              <a:buChar char="●"/>
            </a:pPr>
            <a:r>
              <a:rPr lang="en"/>
              <a:t>Steps:</a:t>
            </a:r>
            <a:endParaRPr/>
          </a:p>
          <a:p>
            <a:pPr indent="0" lvl="0" marL="177800" rtl="0" algn="l">
              <a:lnSpc>
                <a:spcPct val="150000"/>
              </a:lnSpc>
              <a:spcBef>
                <a:spcPts val="0"/>
              </a:spcBef>
              <a:spcAft>
                <a:spcPts val="0"/>
              </a:spcAft>
              <a:buNone/>
            </a:pPr>
            <a:r>
              <a:rPr lang="en"/>
              <a:t> 1. Moderator click the ‘Keep History’ button</a:t>
            </a:r>
            <a:endParaRPr/>
          </a:p>
          <a:p>
            <a:pPr indent="0" lvl="0" marL="177800" rtl="0" algn="l">
              <a:lnSpc>
                <a:spcPct val="150000"/>
              </a:lnSpc>
              <a:spcBef>
                <a:spcPts val="0"/>
              </a:spcBef>
              <a:spcAft>
                <a:spcPts val="0"/>
              </a:spcAft>
              <a:buNone/>
            </a:pPr>
            <a:r>
              <a:rPr lang="en"/>
              <a:t>2. System receives the request</a:t>
            </a:r>
            <a:endParaRPr/>
          </a:p>
          <a:p>
            <a:pPr indent="0" lvl="0" marL="177800" rtl="0" algn="l">
              <a:lnSpc>
                <a:spcPct val="150000"/>
              </a:lnSpc>
              <a:spcBef>
                <a:spcPts val="0"/>
              </a:spcBef>
              <a:spcAft>
                <a:spcPts val="0"/>
              </a:spcAft>
              <a:buNone/>
            </a:pPr>
            <a:r>
              <a:rPr lang="en"/>
              <a:t>3. System displays the choices of history(vote event, group information or movie event) the moderator want</a:t>
            </a:r>
            <a:endParaRPr/>
          </a:p>
          <a:p>
            <a:pPr indent="0" lvl="0" marL="177800" rtl="0" algn="l">
              <a:lnSpc>
                <a:spcPct val="150000"/>
              </a:lnSpc>
              <a:spcBef>
                <a:spcPts val="0"/>
              </a:spcBef>
              <a:spcAft>
                <a:spcPts val="0"/>
              </a:spcAft>
              <a:buNone/>
            </a:pPr>
            <a:r>
              <a:rPr lang="en"/>
              <a:t>4. Moderator fills the required information in the page</a:t>
            </a:r>
            <a:endParaRPr/>
          </a:p>
          <a:p>
            <a:pPr indent="0" lvl="0" marL="177800" rtl="0" algn="l">
              <a:lnSpc>
                <a:spcPct val="150000"/>
              </a:lnSpc>
              <a:spcBef>
                <a:spcPts val="0"/>
              </a:spcBef>
              <a:spcAft>
                <a:spcPts val="0"/>
              </a:spcAft>
              <a:buNone/>
            </a:pPr>
            <a:r>
              <a:rPr lang="en"/>
              <a:t>5. User clicks ‘Get History’ button</a:t>
            </a:r>
            <a:endParaRPr/>
          </a:p>
          <a:p>
            <a:pPr indent="0" lvl="0" marL="177800" rtl="0" algn="l">
              <a:lnSpc>
                <a:spcPct val="150000"/>
              </a:lnSpc>
              <a:spcBef>
                <a:spcPts val="0"/>
              </a:spcBef>
              <a:spcAft>
                <a:spcPts val="0"/>
              </a:spcAft>
              <a:buNone/>
            </a:pPr>
            <a:r>
              <a:rPr lang="en"/>
              <a:t>6. System receives the information</a:t>
            </a:r>
            <a:endParaRPr/>
          </a:p>
          <a:p>
            <a:pPr indent="0" lvl="0" marL="177800" rtl="0" algn="l">
              <a:lnSpc>
                <a:spcPct val="150000"/>
              </a:lnSpc>
              <a:spcBef>
                <a:spcPts val="0"/>
              </a:spcBef>
              <a:spcAft>
                <a:spcPts val="0"/>
              </a:spcAft>
              <a:buNone/>
            </a:pPr>
            <a:r>
              <a:rPr lang="en"/>
              <a:t>7. System checks duplicate, if no then next step, otherwise displays error and back to step 3</a:t>
            </a:r>
            <a:endParaRPr/>
          </a:p>
          <a:p>
            <a:pPr indent="0" lvl="0" marL="177800" rtl="0" algn="l">
              <a:lnSpc>
                <a:spcPct val="150000"/>
              </a:lnSpc>
              <a:spcBef>
                <a:spcPts val="0"/>
              </a:spcBef>
              <a:spcAft>
                <a:spcPts val="0"/>
              </a:spcAft>
              <a:buNone/>
            </a:pPr>
            <a:r>
              <a:rPr lang="en"/>
              <a:t>8. System get the information from database and displays that the history the moderator want</a:t>
            </a:r>
            <a:endParaRPr/>
          </a:p>
          <a:p>
            <a:pPr indent="0" lvl="0" marL="17780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471505" y="205375"/>
            <a:ext cx="82518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Use Case ID &amp; Title: 8. Elect Winner</a:t>
            </a:r>
            <a:endParaRPr/>
          </a:p>
        </p:txBody>
      </p:sp>
      <p:sp>
        <p:nvSpPr>
          <p:cNvPr id="196" name="Google Shape;196;p31"/>
          <p:cNvSpPr txBox="1"/>
          <p:nvPr>
            <p:ph idx="1" type="body"/>
          </p:nvPr>
        </p:nvSpPr>
        <p:spPr>
          <a:xfrm>
            <a:off x="628650" y="1095498"/>
            <a:ext cx="7886700" cy="40479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t>Author: Group 6</a:t>
            </a:r>
            <a:endParaRPr/>
          </a:p>
          <a:p>
            <a:pPr indent="-171450" lvl="0" marL="177800" rtl="0" algn="l">
              <a:lnSpc>
                <a:spcPct val="90000"/>
              </a:lnSpc>
              <a:spcBef>
                <a:spcPts val="800"/>
              </a:spcBef>
              <a:spcAft>
                <a:spcPts val="0"/>
              </a:spcAft>
              <a:buClr>
                <a:schemeClr val="dk1"/>
              </a:buClr>
              <a:buSzPts val="2100"/>
              <a:buChar char="●"/>
            </a:pPr>
            <a:r>
              <a:rPr lang="en"/>
              <a:t>Date: February 10, 2020</a:t>
            </a:r>
            <a:endParaRPr/>
          </a:p>
          <a:p>
            <a:pPr indent="-171450" lvl="0" marL="177800" rtl="0" algn="l">
              <a:lnSpc>
                <a:spcPct val="90000"/>
              </a:lnSpc>
              <a:spcBef>
                <a:spcPts val="800"/>
              </a:spcBef>
              <a:spcAft>
                <a:spcPts val="0"/>
              </a:spcAft>
              <a:buClr>
                <a:schemeClr val="dk1"/>
              </a:buClr>
              <a:buSzPts val="2100"/>
              <a:buChar char="●"/>
            </a:pPr>
            <a:r>
              <a:rPr lang="en"/>
              <a:t>Summary: Moderator can elect a winner of movies in each movie watching event according to users’ vote</a:t>
            </a:r>
            <a:endParaRPr/>
          </a:p>
          <a:p>
            <a:pPr indent="-171450" lvl="0" marL="177800" rtl="0" algn="l">
              <a:lnSpc>
                <a:spcPct val="90000"/>
              </a:lnSpc>
              <a:spcBef>
                <a:spcPts val="800"/>
              </a:spcBef>
              <a:spcAft>
                <a:spcPts val="0"/>
              </a:spcAft>
              <a:buClr>
                <a:schemeClr val="dk1"/>
              </a:buClr>
              <a:buSzPts val="2100"/>
              <a:buChar char="●"/>
            </a:pPr>
            <a:r>
              <a:rPr lang="en"/>
              <a:t>Actors: Moderator</a:t>
            </a:r>
            <a:endParaRPr/>
          </a:p>
          <a:p>
            <a:pPr indent="-171450" lvl="0" marL="177800" rtl="0" algn="l">
              <a:lnSpc>
                <a:spcPct val="90000"/>
              </a:lnSpc>
              <a:spcBef>
                <a:spcPts val="800"/>
              </a:spcBef>
              <a:spcAft>
                <a:spcPts val="0"/>
              </a:spcAft>
              <a:buClr>
                <a:schemeClr val="dk1"/>
              </a:buClr>
              <a:buSzPts val="2100"/>
              <a:buChar char="●"/>
            </a:pPr>
            <a:r>
              <a:rPr lang="en"/>
              <a:t>Preconditions: Moderator can access the vote information to elect a winner</a:t>
            </a:r>
            <a:endParaRPr/>
          </a:p>
          <a:p>
            <a:pPr indent="-171450" lvl="0" marL="177800" rtl="0" algn="l">
              <a:lnSpc>
                <a:spcPct val="90000"/>
              </a:lnSpc>
              <a:spcBef>
                <a:spcPts val="800"/>
              </a:spcBef>
              <a:spcAft>
                <a:spcPts val="0"/>
              </a:spcAft>
              <a:buClr>
                <a:schemeClr val="dk1"/>
              </a:buClr>
              <a:buSzPts val="2100"/>
              <a:buChar char="●"/>
            </a:pPr>
            <a:r>
              <a:rPr lang="en"/>
              <a:t>Postconditions: System storing the winner</a:t>
            </a:r>
            <a:endParaRPr/>
          </a:p>
          <a:p>
            <a:pPr indent="-171450" lvl="0" marL="177800" rtl="0" algn="l">
              <a:lnSpc>
                <a:spcPct val="90000"/>
              </a:lnSpc>
              <a:spcBef>
                <a:spcPts val="800"/>
              </a:spcBef>
              <a:spcAft>
                <a:spcPts val="0"/>
              </a:spcAft>
              <a:buClr>
                <a:schemeClr val="dk1"/>
              </a:buClr>
              <a:buSzPts val="2100"/>
              <a:buChar char="●"/>
            </a:pPr>
            <a:r>
              <a:rPr lang="en"/>
              <a:t>Assumptions: A movie watching event just has one winner</a:t>
            </a:r>
            <a:endParaRPr/>
          </a:p>
          <a:p>
            <a:pPr indent="-171450" lvl="0" marL="177800" rtl="0" algn="l">
              <a:lnSpc>
                <a:spcPct val="90000"/>
              </a:lnSpc>
              <a:spcBef>
                <a:spcPts val="800"/>
              </a:spcBef>
              <a:spcAft>
                <a:spcPts val="0"/>
              </a:spcAft>
              <a:buClr>
                <a:schemeClr val="dk1"/>
              </a:buClr>
              <a:buSzPts val="2100"/>
              <a:buChar char="●"/>
            </a:pPr>
            <a:r>
              <a:rPr lang="en"/>
              <a:t>Exceptions: Moderator can’t get vote information ~ Check connection between server and client</a:t>
            </a:r>
            <a:endParaRPr/>
          </a:p>
          <a:p>
            <a:pPr indent="0" lvl="0" marL="0" rtl="0" algn="l">
              <a:lnSpc>
                <a:spcPct val="90000"/>
              </a:lnSpc>
              <a:spcBef>
                <a:spcPts val="800"/>
              </a:spcBef>
              <a:spcAft>
                <a:spcPts val="1600"/>
              </a:spcAft>
              <a:buClr>
                <a:schemeClr val="dk1"/>
              </a:buClr>
              <a:buSzPts val="21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471505" y="205375"/>
            <a:ext cx="82518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Use Case ID &amp; Title: 8. Elect Winner</a:t>
            </a:r>
            <a:endParaRPr/>
          </a:p>
        </p:txBody>
      </p:sp>
      <p:sp>
        <p:nvSpPr>
          <p:cNvPr id="202" name="Google Shape;202;p32"/>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171450" lvl="0" marL="177800" rtl="0" algn="l">
              <a:spcBef>
                <a:spcPts val="0"/>
              </a:spcBef>
              <a:spcAft>
                <a:spcPts val="0"/>
              </a:spcAft>
              <a:buSzPts val="2100"/>
              <a:buChar char="●"/>
            </a:pPr>
            <a:r>
              <a:rPr lang="en"/>
              <a:t>Steps:</a:t>
            </a:r>
            <a:endParaRPr/>
          </a:p>
          <a:p>
            <a:pPr indent="0" lvl="0" marL="177800" rtl="0" algn="l">
              <a:lnSpc>
                <a:spcPct val="150000"/>
              </a:lnSpc>
              <a:spcBef>
                <a:spcPts val="0"/>
              </a:spcBef>
              <a:spcAft>
                <a:spcPts val="0"/>
              </a:spcAft>
              <a:buNone/>
            </a:pPr>
            <a:r>
              <a:rPr lang="en"/>
              <a:t> 1. Moderator click the ‘Elect Winner’ button</a:t>
            </a:r>
            <a:endParaRPr/>
          </a:p>
          <a:p>
            <a:pPr indent="0" lvl="0" marL="177800" rtl="0" algn="l">
              <a:lnSpc>
                <a:spcPct val="150000"/>
              </a:lnSpc>
              <a:spcBef>
                <a:spcPts val="0"/>
              </a:spcBef>
              <a:spcAft>
                <a:spcPts val="0"/>
              </a:spcAft>
              <a:buNone/>
            </a:pPr>
            <a:r>
              <a:rPr lang="en"/>
              <a:t>2. System receives the request</a:t>
            </a:r>
            <a:endParaRPr/>
          </a:p>
          <a:p>
            <a:pPr indent="0" lvl="0" marL="177800" rtl="0" algn="l">
              <a:lnSpc>
                <a:spcPct val="150000"/>
              </a:lnSpc>
              <a:spcBef>
                <a:spcPts val="0"/>
              </a:spcBef>
              <a:spcAft>
                <a:spcPts val="0"/>
              </a:spcAft>
              <a:buNone/>
            </a:pPr>
            <a:r>
              <a:rPr lang="en"/>
              <a:t>3. System get the vote information from the database, and automatically come out the most voted movie</a:t>
            </a:r>
            <a:endParaRPr/>
          </a:p>
          <a:p>
            <a:pPr indent="0" lvl="0" marL="177800" rtl="0" algn="l">
              <a:lnSpc>
                <a:spcPct val="150000"/>
              </a:lnSpc>
              <a:spcBef>
                <a:spcPts val="0"/>
              </a:spcBef>
              <a:spcAft>
                <a:spcPts val="0"/>
              </a:spcAft>
              <a:buNone/>
            </a:pPr>
            <a:r>
              <a:rPr lang="en"/>
              <a:t>4. System display the winner information to the moderator</a:t>
            </a:r>
            <a:endParaRPr/>
          </a:p>
          <a:p>
            <a:pPr indent="0" lvl="0" marL="177800" rtl="0" algn="l">
              <a:lnSpc>
                <a:spcPct val="150000"/>
              </a:lnSpc>
              <a:spcBef>
                <a:spcPts val="0"/>
              </a:spcBef>
              <a:spcAft>
                <a:spcPts val="0"/>
              </a:spcAft>
              <a:buNone/>
            </a:pPr>
            <a:r>
              <a:t/>
            </a:r>
            <a:endParaRPr/>
          </a:p>
          <a:p>
            <a:pPr indent="0" lvl="0" marL="17780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nvSpPr>
        <p:spPr>
          <a:xfrm>
            <a:off x="0" y="483675"/>
            <a:ext cx="9858600" cy="79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 sz="3600">
                <a:latin typeface="Calibri"/>
                <a:ea typeface="Calibri"/>
                <a:cs typeface="Calibri"/>
                <a:sym typeface="Calibri"/>
              </a:rPr>
              <a:t>1. </a:t>
            </a:r>
            <a:r>
              <a:rPr lang="en" sz="3600">
                <a:solidFill>
                  <a:srgbClr val="000000"/>
                </a:solidFill>
                <a:latin typeface="Calibri"/>
                <a:ea typeface="Calibri"/>
                <a:cs typeface="Calibri"/>
                <a:sym typeface="Calibri"/>
              </a:rPr>
              <a:t>Use Case Diagram</a:t>
            </a:r>
            <a:endParaRPr sz="3600">
              <a:solidFill>
                <a:srgbClr val="000000"/>
              </a:solidFill>
              <a:latin typeface="Calibri"/>
              <a:ea typeface="Calibri"/>
              <a:cs typeface="Calibri"/>
              <a:sym typeface="Calibri"/>
            </a:endParaRPr>
          </a:p>
        </p:txBody>
      </p:sp>
      <p:pic>
        <p:nvPicPr>
          <p:cNvPr id="99" name="Google Shape;99;p15"/>
          <p:cNvPicPr preferRelativeResize="0"/>
          <p:nvPr/>
        </p:nvPicPr>
        <p:blipFill>
          <a:blip r:embed="rId3">
            <a:alphaModFix/>
          </a:blip>
          <a:stretch>
            <a:fillRect/>
          </a:stretch>
        </p:blipFill>
        <p:spPr>
          <a:xfrm>
            <a:off x="4048225" y="7750"/>
            <a:ext cx="4624375" cy="52434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471505" y="205375"/>
            <a:ext cx="81387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Use Case ID &amp; Title: 9. Leave Group</a:t>
            </a:r>
            <a:endParaRPr/>
          </a:p>
        </p:txBody>
      </p:sp>
      <p:sp>
        <p:nvSpPr>
          <p:cNvPr id="208" name="Google Shape;208;p33"/>
          <p:cNvSpPr txBox="1"/>
          <p:nvPr>
            <p:ph idx="1" type="body"/>
          </p:nvPr>
        </p:nvSpPr>
        <p:spPr>
          <a:xfrm>
            <a:off x="628650" y="1095498"/>
            <a:ext cx="7886700" cy="38388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t>Author: Group 6</a:t>
            </a:r>
            <a:endParaRPr/>
          </a:p>
          <a:p>
            <a:pPr indent="-171450" lvl="0" marL="177800" rtl="0" algn="l">
              <a:lnSpc>
                <a:spcPct val="90000"/>
              </a:lnSpc>
              <a:spcBef>
                <a:spcPts val="800"/>
              </a:spcBef>
              <a:spcAft>
                <a:spcPts val="0"/>
              </a:spcAft>
              <a:buClr>
                <a:schemeClr val="dk1"/>
              </a:buClr>
              <a:buSzPts val="2100"/>
              <a:buChar char="●"/>
            </a:pPr>
            <a:r>
              <a:rPr lang="en"/>
              <a:t>Date: February 10, 2020</a:t>
            </a:r>
            <a:endParaRPr/>
          </a:p>
          <a:p>
            <a:pPr indent="-171450" lvl="0" marL="177800" rtl="0" algn="l">
              <a:lnSpc>
                <a:spcPct val="90000"/>
              </a:lnSpc>
              <a:spcBef>
                <a:spcPts val="800"/>
              </a:spcBef>
              <a:spcAft>
                <a:spcPts val="0"/>
              </a:spcAft>
              <a:buClr>
                <a:schemeClr val="dk1"/>
              </a:buClr>
              <a:buSzPts val="2100"/>
              <a:buChar char="●"/>
            </a:pPr>
            <a:r>
              <a:rPr lang="en"/>
              <a:t>Summary: Users can leave a group</a:t>
            </a:r>
            <a:endParaRPr/>
          </a:p>
          <a:p>
            <a:pPr indent="-171450" lvl="0" marL="177800" rtl="0" algn="l">
              <a:lnSpc>
                <a:spcPct val="90000"/>
              </a:lnSpc>
              <a:spcBef>
                <a:spcPts val="800"/>
              </a:spcBef>
              <a:spcAft>
                <a:spcPts val="0"/>
              </a:spcAft>
              <a:buClr>
                <a:schemeClr val="dk1"/>
              </a:buClr>
              <a:buSzPts val="2100"/>
              <a:buChar char="●"/>
            </a:pPr>
            <a:r>
              <a:rPr lang="en"/>
              <a:t>Actors: Users</a:t>
            </a:r>
            <a:endParaRPr/>
          </a:p>
          <a:p>
            <a:pPr indent="-171450" lvl="0" marL="177800" rtl="0" algn="l">
              <a:lnSpc>
                <a:spcPct val="90000"/>
              </a:lnSpc>
              <a:spcBef>
                <a:spcPts val="800"/>
              </a:spcBef>
              <a:spcAft>
                <a:spcPts val="0"/>
              </a:spcAft>
              <a:buClr>
                <a:schemeClr val="dk1"/>
              </a:buClr>
              <a:buSzPts val="2100"/>
              <a:buChar char="●"/>
            </a:pPr>
            <a:r>
              <a:rPr lang="en"/>
              <a:t>Preconditions: Users can access the web page which has a leave button</a:t>
            </a:r>
            <a:endParaRPr/>
          </a:p>
          <a:p>
            <a:pPr indent="-171450" lvl="0" marL="177800" rtl="0" algn="l">
              <a:lnSpc>
                <a:spcPct val="90000"/>
              </a:lnSpc>
              <a:spcBef>
                <a:spcPts val="800"/>
              </a:spcBef>
              <a:spcAft>
                <a:spcPts val="0"/>
              </a:spcAft>
              <a:buClr>
                <a:schemeClr val="dk1"/>
              </a:buClr>
              <a:buSzPts val="2100"/>
              <a:buChar char="●"/>
            </a:pPr>
            <a:r>
              <a:rPr lang="en"/>
              <a:t>Postconditions: The user is not in the current group</a:t>
            </a:r>
            <a:endParaRPr/>
          </a:p>
          <a:p>
            <a:pPr indent="-171450" lvl="0" marL="177800" rtl="0" algn="l">
              <a:lnSpc>
                <a:spcPct val="90000"/>
              </a:lnSpc>
              <a:spcBef>
                <a:spcPts val="800"/>
              </a:spcBef>
              <a:spcAft>
                <a:spcPts val="0"/>
              </a:spcAft>
              <a:buClr>
                <a:schemeClr val="dk1"/>
              </a:buClr>
              <a:buSzPts val="2100"/>
              <a:buChar char="●"/>
            </a:pPr>
            <a:r>
              <a:rPr lang="en"/>
              <a:t>Assumptions: The user can not leave group before joining</a:t>
            </a:r>
            <a:endParaRPr/>
          </a:p>
          <a:p>
            <a:pPr indent="-171450" lvl="0" marL="177800" rtl="0" algn="l">
              <a:lnSpc>
                <a:spcPct val="90000"/>
              </a:lnSpc>
              <a:spcBef>
                <a:spcPts val="800"/>
              </a:spcBef>
              <a:spcAft>
                <a:spcPts val="1600"/>
              </a:spcAft>
              <a:buClr>
                <a:schemeClr val="dk1"/>
              </a:buClr>
              <a:buSzPts val="2100"/>
              <a:buChar char="●"/>
            </a:pPr>
            <a:r>
              <a:rPr lang="en"/>
              <a:t>Exceptions: The user is still in group after leaving ~ Debug the program</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3300"/>
              <a:buFont typeface="Calibri"/>
              <a:buNone/>
            </a:pPr>
            <a:r>
              <a:rPr lang="en"/>
              <a:t>  </a:t>
            </a:r>
            <a:endParaRPr/>
          </a:p>
        </p:txBody>
      </p:sp>
      <p:sp>
        <p:nvSpPr>
          <p:cNvPr id="214" name="Google Shape;214;p34"/>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171450" lvl="0" marL="177800" rtl="0" algn="l">
              <a:spcBef>
                <a:spcPts val="0"/>
              </a:spcBef>
              <a:spcAft>
                <a:spcPts val="0"/>
              </a:spcAft>
              <a:buSzPts val="2100"/>
              <a:buChar char="●"/>
            </a:pPr>
            <a:r>
              <a:rPr lang="en"/>
              <a:t>Steps:</a:t>
            </a:r>
            <a:endParaRPr/>
          </a:p>
          <a:p>
            <a:pPr indent="0" lvl="0" marL="177800" rtl="0" algn="l">
              <a:lnSpc>
                <a:spcPct val="150000"/>
              </a:lnSpc>
              <a:spcBef>
                <a:spcPts val="0"/>
              </a:spcBef>
              <a:spcAft>
                <a:spcPts val="0"/>
              </a:spcAft>
              <a:buNone/>
            </a:pPr>
            <a:r>
              <a:rPr lang="en"/>
              <a:t> 1. User clicks ‘leave group’ button</a:t>
            </a:r>
            <a:endParaRPr/>
          </a:p>
          <a:p>
            <a:pPr indent="0" lvl="0" marL="177800" rtl="0" algn="l">
              <a:lnSpc>
                <a:spcPct val="150000"/>
              </a:lnSpc>
              <a:spcBef>
                <a:spcPts val="0"/>
              </a:spcBef>
              <a:spcAft>
                <a:spcPts val="0"/>
              </a:spcAft>
              <a:buNone/>
            </a:pPr>
            <a:r>
              <a:rPr lang="en"/>
              <a:t>2. System receives the request</a:t>
            </a:r>
            <a:endParaRPr/>
          </a:p>
          <a:p>
            <a:pPr indent="0" lvl="0" marL="177800" rtl="0" algn="l">
              <a:lnSpc>
                <a:spcPct val="150000"/>
              </a:lnSpc>
              <a:spcBef>
                <a:spcPts val="0"/>
              </a:spcBef>
              <a:spcAft>
                <a:spcPts val="0"/>
              </a:spcAft>
              <a:buNone/>
            </a:pPr>
            <a:r>
              <a:rPr lang="en"/>
              <a:t>3. System displays the </a:t>
            </a:r>
            <a:r>
              <a:rPr lang="en"/>
              <a:t>confirmation</a:t>
            </a:r>
            <a:r>
              <a:rPr lang="en"/>
              <a:t> page</a:t>
            </a:r>
            <a:endParaRPr/>
          </a:p>
          <a:p>
            <a:pPr indent="0" lvl="0" marL="177800" rtl="0" algn="l">
              <a:lnSpc>
                <a:spcPct val="150000"/>
              </a:lnSpc>
              <a:spcBef>
                <a:spcPts val="0"/>
              </a:spcBef>
              <a:spcAft>
                <a:spcPts val="0"/>
              </a:spcAft>
              <a:buNone/>
            </a:pPr>
            <a:r>
              <a:rPr lang="en"/>
              <a:t>4. User can choose leave group or not</a:t>
            </a:r>
            <a:endParaRPr/>
          </a:p>
          <a:p>
            <a:pPr indent="0" lvl="0" marL="177800" rtl="0" algn="l">
              <a:lnSpc>
                <a:spcPct val="150000"/>
              </a:lnSpc>
              <a:spcBef>
                <a:spcPts val="0"/>
              </a:spcBef>
              <a:spcAft>
                <a:spcPts val="0"/>
              </a:spcAft>
              <a:buNone/>
            </a:pPr>
            <a:r>
              <a:rPr lang="en"/>
              <a:t>5. User clicks ‘leave’ button</a:t>
            </a:r>
            <a:endParaRPr/>
          </a:p>
          <a:p>
            <a:pPr indent="0" lvl="0" marL="177800" rtl="0" algn="l">
              <a:lnSpc>
                <a:spcPct val="150000"/>
              </a:lnSpc>
              <a:spcBef>
                <a:spcPts val="0"/>
              </a:spcBef>
              <a:spcAft>
                <a:spcPts val="0"/>
              </a:spcAft>
              <a:buNone/>
            </a:pPr>
            <a:r>
              <a:rPr lang="en"/>
              <a:t>6. System receives the information and delete the user from the group</a:t>
            </a:r>
            <a:endParaRPr/>
          </a:p>
          <a:p>
            <a:pPr indent="0" lvl="0" marL="177800" rtl="0" algn="l">
              <a:lnSpc>
                <a:spcPct val="150000"/>
              </a:lnSpc>
              <a:spcBef>
                <a:spcPts val="0"/>
              </a:spcBef>
              <a:spcAft>
                <a:spcPts val="0"/>
              </a:spcAft>
              <a:buNone/>
            </a:pPr>
            <a:r>
              <a:rPr lang="en"/>
              <a:t>7. The user leaves the group</a:t>
            </a:r>
            <a:endParaRPr/>
          </a:p>
          <a:p>
            <a:pPr indent="0" lvl="0" marL="177800" rtl="0" algn="l">
              <a:lnSpc>
                <a:spcPct val="150000"/>
              </a:lnSpc>
              <a:spcBef>
                <a:spcPts val="0"/>
              </a:spcBef>
              <a:spcAft>
                <a:spcPts val="0"/>
              </a:spcAft>
              <a:buNone/>
            </a:pPr>
            <a:r>
              <a:t/>
            </a:r>
            <a:endParaRPr/>
          </a:p>
          <a:p>
            <a:pPr indent="0" lvl="0" marL="177800" rtl="0" algn="l">
              <a:spcBef>
                <a:spcPts val="0"/>
              </a:spcBef>
              <a:spcAft>
                <a:spcPts val="0"/>
              </a:spcAft>
              <a:buNone/>
            </a:pPr>
            <a:r>
              <a:t/>
            </a:r>
            <a:endParaRPr/>
          </a:p>
        </p:txBody>
      </p:sp>
      <p:sp>
        <p:nvSpPr>
          <p:cNvPr id="215" name="Google Shape;215;p34"/>
          <p:cNvSpPr txBox="1"/>
          <p:nvPr>
            <p:ph type="title"/>
          </p:nvPr>
        </p:nvSpPr>
        <p:spPr>
          <a:xfrm>
            <a:off x="471505" y="205375"/>
            <a:ext cx="81387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Use Case ID &amp; Title: 9. Leave Group</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5"/>
          <p:cNvSpPr txBox="1"/>
          <p:nvPr>
            <p:ph type="title"/>
          </p:nvPr>
        </p:nvSpPr>
        <p:spPr>
          <a:xfrm>
            <a:off x="471488" y="205383"/>
            <a:ext cx="59151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Use Case ID &amp; Title: 10. Join Group</a:t>
            </a:r>
            <a:endParaRPr/>
          </a:p>
        </p:txBody>
      </p:sp>
      <p:sp>
        <p:nvSpPr>
          <p:cNvPr id="221" name="Google Shape;221;p35"/>
          <p:cNvSpPr txBox="1"/>
          <p:nvPr>
            <p:ph idx="1" type="body"/>
          </p:nvPr>
        </p:nvSpPr>
        <p:spPr>
          <a:xfrm>
            <a:off x="628650" y="1095498"/>
            <a:ext cx="7886700" cy="38388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t>Author: Group 6</a:t>
            </a:r>
            <a:endParaRPr/>
          </a:p>
          <a:p>
            <a:pPr indent="-171450" lvl="0" marL="177800" rtl="0" algn="l">
              <a:lnSpc>
                <a:spcPct val="90000"/>
              </a:lnSpc>
              <a:spcBef>
                <a:spcPts val="800"/>
              </a:spcBef>
              <a:spcAft>
                <a:spcPts val="0"/>
              </a:spcAft>
              <a:buClr>
                <a:schemeClr val="dk1"/>
              </a:buClr>
              <a:buSzPts val="2100"/>
              <a:buChar char="●"/>
            </a:pPr>
            <a:r>
              <a:rPr lang="en"/>
              <a:t>Date: February 10, 2020</a:t>
            </a:r>
            <a:endParaRPr/>
          </a:p>
          <a:p>
            <a:pPr indent="-171450" lvl="0" marL="177800" rtl="0" algn="l">
              <a:lnSpc>
                <a:spcPct val="90000"/>
              </a:lnSpc>
              <a:spcBef>
                <a:spcPts val="800"/>
              </a:spcBef>
              <a:spcAft>
                <a:spcPts val="0"/>
              </a:spcAft>
              <a:buClr>
                <a:schemeClr val="dk1"/>
              </a:buClr>
              <a:buSzPts val="2100"/>
              <a:buChar char="●"/>
            </a:pPr>
            <a:r>
              <a:rPr lang="en"/>
              <a:t>Summary: Users can be informed a movie watching event was created and they can vote for movies</a:t>
            </a:r>
            <a:endParaRPr/>
          </a:p>
          <a:p>
            <a:pPr indent="-171450" lvl="0" marL="177800" rtl="0" algn="l">
              <a:lnSpc>
                <a:spcPct val="90000"/>
              </a:lnSpc>
              <a:spcBef>
                <a:spcPts val="800"/>
              </a:spcBef>
              <a:spcAft>
                <a:spcPts val="0"/>
              </a:spcAft>
              <a:buClr>
                <a:schemeClr val="dk1"/>
              </a:buClr>
              <a:buSzPts val="2100"/>
              <a:buChar char="●"/>
            </a:pPr>
            <a:r>
              <a:rPr lang="en"/>
              <a:t>Actors: Moderator</a:t>
            </a:r>
            <a:endParaRPr/>
          </a:p>
          <a:p>
            <a:pPr indent="-171450" lvl="0" marL="177800" rtl="0" algn="l">
              <a:lnSpc>
                <a:spcPct val="90000"/>
              </a:lnSpc>
              <a:spcBef>
                <a:spcPts val="800"/>
              </a:spcBef>
              <a:spcAft>
                <a:spcPts val="0"/>
              </a:spcAft>
              <a:buClr>
                <a:schemeClr val="dk1"/>
              </a:buClr>
              <a:buSzPts val="2100"/>
              <a:buChar char="●"/>
            </a:pPr>
            <a:r>
              <a:rPr lang="en"/>
              <a:t>Preconditions: Users can receive the invite message</a:t>
            </a:r>
            <a:endParaRPr/>
          </a:p>
          <a:p>
            <a:pPr indent="-171450" lvl="0" marL="177800" rtl="0" algn="l">
              <a:lnSpc>
                <a:spcPct val="90000"/>
              </a:lnSpc>
              <a:spcBef>
                <a:spcPts val="800"/>
              </a:spcBef>
              <a:spcAft>
                <a:spcPts val="0"/>
              </a:spcAft>
              <a:buClr>
                <a:schemeClr val="dk1"/>
              </a:buClr>
              <a:buSzPts val="2100"/>
              <a:buChar char="●"/>
            </a:pPr>
            <a:r>
              <a:rPr lang="en"/>
              <a:t>Postconditions: System stores the user in the current group</a:t>
            </a:r>
            <a:endParaRPr/>
          </a:p>
          <a:p>
            <a:pPr indent="-171450" lvl="0" marL="177800" rtl="0" algn="l">
              <a:lnSpc>
                <a:spcPct val="90000"/>
              </a:lnSpc>
              <a:spcBef>
                <a:spcPts val="800"/>
              </a:spcBef>
              <a:spcAft>
                <a:spcPts val="0"/>
              </a:spcAft>
              <a:buClr>
                <a:schemeClr val="dk1"/>
              </a:buClr>
              <a:buSzPts val="2100"/>
              <a:buChar char="●"/>
            </a:pPr>
            <a:r>
              <a:rPr lang="en"/>
              <a:t>Assumptions: A user just can join a group at one time</a:t>
            </a:r>
            <a:endParaRPr/>
          </a:p>
          <a:p>
            <a:pPr indent="-171450" lvl="0" marL="177800" rtl="0" algn="l">
              <a:lnSpc>
                <a:spcPct val="90000"/>
              </a:lnSpc>
              <a:spcBef>
                <a:spcPts val="800"/>
              </a:spcBef>
              <a:spcAft>
                <a:spcPts val="1600"/>
              </a:spcAft>
              <a:buClr>
                <a:schemeClr val="dk1"/>
              </a:buClr>
              <a:buSzPts val="2100"/>
              <a:buChar char="●"/>
            </a:pPr>
            <a:r>
              <a:rPr lang="en"/>
              <a:t>Exceptions: Users can not receive the invite ~ Check the connection between server and client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6"/>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3300"/>
              <a:buFont typeface="Calibri"/>
              <a:buNone/>
            </a:pPr>
            <a:r>
              <a:rPr lang="en"/>
              <a:t>  </a:t>
            </a:r>
            <a:endParaRPr/>
          </a:p>
        </p:txBody>
      </p:sp>
      <p:sp>
        <p:nvSpPr>
          <p:cNvPr id="227" name="Google Shape;227;p36"/>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171450" lvl="0" marL="177800" rtl="0" algn="l">
              <a:spcBef>
                <a:spcPts val="0"/>
              </a:spcBef>
              <a:spcAft>
                <a:spcPts val="0"/>
              </a:spcAft>
              <a:buSzPts val="2100"/>
              <a:buChar char="●"/>
            </a:pPr>
            <a:r>
              <a:rPr lang="en"/>
              <a:t>Steps:</a:t>
            </a:r>
            <a:endParaRPr/>
          </a:p>
          <a:p>
            <a:pPr indent="0" lvl="0" marL="177800" rtl="0" algn="l">
              <a:lnSpc>
                <a:spcPct val="150000"/>
              </a:lnSpc>
              <a:spcBef>
                <a:spcPts val="0"/>
              </a:spcBef>
              <a:spcAft>
                <a:spcPts val="0"/>
              </a:spcAft>
              <a:buNone/>
            </a:pPr>
            <a:r>
              <a:rPr lang="en"/>
              <a:t> 1. User receives invite from moderator</a:t>
            </a:r>
            <a:endParaRPr/>
          </a:p>
          <a:p>
            <a:pPr indent="0" lvl="0" marL="177800" rtl="0" algn="l">
              <a:lnSpc>
                <a:spcPct val="150000"/>
              </a:lnSpc>
              <a:spcBef>
                <a:spcPts val="0"/>
              </a:spcBef>
              <a:spcAft>
                <a:spcPts val="0"/>
              </a:spcAft>
              <a:buNone/>
            </a:pPr>
            <a:r>
              <a:rPr lang="en"/>
              <a:t>2. User receives a message from moderator says do you want to join a group</a:t>
            </a:r>
            <a:endParaRPr/>
          </a:p>
          <a:p>
            <a:pPr indent="0" lvl="0" marL="177800" rtl="0" algn="l">
              <a:lnSpc>
                <a:spcPct val="150000"/>
              </a:lnSpc>
              <a:spcBef>
                <a:spcPts val="0"/>
              </a:spcBef>
              <a:spcAft>
                <a:spcPts val="0"/>
              </a:spcAft>
              <a:buNone/>
            </a:pPr>
            <a:r>
              <a:rPr lang="en"/>
              <a:t>3. The page shows join or </a:t>
            </a:r>
            <a:r>
              <a:rPr lang="en"/>
              <a:t>refuse</a:t>
            </a:r>
            <a:endParaRPr/>
          </a:p>
          <a:p>
            <a:pPr indent="0" lvl="0" marL="177800" rtl="0" algn="l">
              <a:lnSpc>
                <a:spcPct val="150000"/>
              </a:lnSpc>
              <a:spcBef>
                <a:spcPts val="0"/>
              </a:spcBef>
              <a:spcAft>
                <a:spcPts val="0"/>
              </a:spcAft>
              <a:buNone/>
            </a:pPr>
            <a:r>
              <a:rPr lang="en"/>
              <a:t>4. User clicks ‘join’ button’</a:t>
            </a:r>
            <a:endParaRPr/>
          </a:p>
          <a:p>
            <a:pPr indent="0" lvl="0" marL="177800" rtl="0" algn="l">
              <a:lnSpc>
                <a:spcPct val="150000"/>
              </a:lnSpc>
              <a:spcBef>
                <a:spcPts val="0"/>
              </a:spcBef>
              <a:spcAft>
                <a:spcPts val="0"/>
              </a:spcAft>
              <a:buNone/>
            </a:pPr>
            <a:r>
              <a:rPr lang="en"/>
              <a:t>5. </a:t>
            </a:r>
            <a:r>
              <a:rPr lang="en"/>
              <a:t>System receives the information and add the user to the group</a:t>
            </a:r>
            <a:endParaRPr/>
          </a:p>
          <a:p>
            <a:pPr indent="0" lvl="0" marL="177800" rtl="0" algn="l">
              <a:lnSpc>
                <a:spcPct val="150000"/>
              </a:lnSpc>
              <a:spcBef>
                <a:spcPts val="0"/>
              </a:spcBef>
              <a:spcAft>
                <a:spcPts val="0"/>
              </a:spcAft>
              <a:buNone/>
            </a:pPr>
            <a:r>
              <a:rPr lang="en"/>
              <a:t>6. </a:t>
            </a:r>
            <a:r>
              <a:rPr lang="en"/>
              <a:t>The user joins the group</a:t>
            </a:r>
            <a:endParaRPr/>
          </a:p>
          <a:p>
            <a:pPr indent="0" lvl="0" marL="177800" rtl="0" algn="l">
              <a:lnSpc>
                <a:spcPct val="150000"/>
              </a:lnSpc>
              <a:spcBef>
                <a:spcPts val="0"/>
              </a:spcBef>
              <a:spcAft>
                <a:spcPts val="0"/>
              </a:spcAft>
              <a:buNone/>
            </a:pPr>
            <a:r>
              <a:t/>
            </a:r>
            <a:endParaRPr/>
          </a:p>
          <a:p>
            <a:pPr indent="0" lvl="0" marL="177800" rtl="0" algn="l">
              <a:lnSpc>
                <a:spcPct val="150000"/>
              </a:lnSpc>
              <a:spcBef>
                <a:spcPts val="0"/>
              </a:spcBef>
              <a:spcAft>
                <a:spcPts val="0"/>
              </a:spcAft>
              <a:buNone/>
            </a:pPr>
            <a:r>
              <a:t/>
            </a:r>
            <a:endParaRPr/>
          </a:p>
          <a:p>
            <a:pPr indent="0" lvl="0" marL="177800" rtl="0" algn="l">
              <a:spcBef>
                <a:spcPts val="0"/>
              </a:spcBef>
              <a:spcAft>
                <a:spcPts val="0"/>
              </a:spcAft>
              <a:buNone/>
            </a:pPr>
            <a:r>
              <a:t/>
            </a:r>
            <a:endParaRPr/>
          </a:p>
        </p:txBody>
      </p:sp>
      <p:sp>
        <p:nvSpPr>
          <p:cNvPr id="228" name="Google Shape;228;p36"/>
          <p:cNvSpPr txBox="1"/>
          <p:nvPr>
            <p:ph type="title"/>
          </p:nvPr>
        </p:nvSpPr>
        <p:spPr>
          <a:xfrm>
            <a:off x="471488" y="205383"/>
            <a:ext cx="59151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Use Case ID &amp; Title: 10. Join Group</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471488" y="205383"/>
            <a:ext cx="59151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Use Case ID &amp; Title: 11. Search and Browse Movie List</a:t>
            </a:r>
            <a:endParaRPr/>
          </a:p>
        </p:txBody>
      </p:sp>
      <p:sp>
        <p:nvSpPr>
          <p:cNvPr id="234" name="Google Shape;234;p37"/>
          <p:cNvSpPr txBox="1"/>
          <p:nvPr>
            <p:ph idx="1" type="body"/>
          </p:nvPr>
        </p:nvSpPr>
        <p:spPr>
          <a:xfrm>
            <a:off x="628650" y="1362691"/>
            <a:ext cx="7886700" cy="38388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t>Author: Group 6</a:t>
            </a:r>
            <a:endParaRPr/>
          </a:p>
          <a:p>
            <a:pPr indent="-171450" lvl="0" marL="177800" rtl="0" algn="l">
              <a:lnSpc>
                <a:spcPct val="90000"/>
              </a:lnSpc>
              <a:spcBef>
                <a:spcPts val="800"/>
              </a:spcBef>
              <a:spcAft>
                <a:spcPts val="0"/>
              </a:spcAft>
              <a:buClr>
                <a:schemeClr val="dk1"/>
              </a:buClr>
              <a:buSzPts val="2100"/>
              <a:buChar char="●"/>
            </a:pPr>
            <a:r>
              <a:rPr lang="en"/>
              <a:t>Date: February 10, 2020</a:t>
            </a:r>
            <a:endParaRPr/>
          </a:p>
          <a:p>
            <a:pPr indent="-171450" lvl="0" marL="177800" rtl="0" algn="l">
              <a:lnSpc>
                <a:spcPct val="90000"/>
              </a:lnSpc>
              <a:spcBef>
                <a:spcPts val="800"/>
              </a:spcBef>
              <a:spcAft>
                <a:spcPts val="0"/>
              </a:spcAft>
              <a:buClr>
                <a:schemeClr val="dk1"/>
              </a:buClr>
              <a:buSzPts val="2100"/>
              <a:buChar char="●"/>
            </a:pPr>
            <a:r>
              <a:rPr lang="en"/>
              <a:t>Summary: Users can be informed a movie watching event was created and they can vote for movies</a:t>
            </a:r>
            <a:endParaRPr/>
          </a:p>
          <a:p>
            <a:pPr indent="-171450" lvl="0" marL="177800" rtl="0" algn="l">
              <a:lnSpc>
                <a:spcPct val="90000"/>
              </a:lnSpc>
              <a:spcBef>
                <a:spcPts val="800"/>
              </a:spcBef>
              <a:spcAft>
                <a:spcPts val="0"/>
              </a:spcAft>
              <a:buClr>
                <a:schemeClr val="dk1"/>
              </a:buClr>
              <a:buSzPts val="2100"/>
              <a:buChar char="●"/>
            </a:pPr>
            <a:r>
              <a:rPr lang="en"/>
              <a:t>Actors: Moderator</a:t>
            </a:r>
            <a:endParaRPr/>
          </a:p>
          <a:p>
            <a:pPr indent="-171450" lvl="0" marL="177800" rtl="0" algn="l">
              <a:lnSpc>
                <a:spcPct val="90000"/>
              </a:lnSpc>
              <a:spcBef>
                <a:spcPts val="800"/>
              </a:spcBef>
              <a:spcAft>
                <a:spcPts val="0"/>
              </a:spcAft>
              <a:buClr>
                <a:schemeClr val="dk1"/>
              </a:buClr>
              <a:buSzPts val="2100"/>
              <a:buChar char="●"/>
            </a:pPr>
            <a:r>
              <a:rPr lang="en"/>
              <a:t>Preconditions: Users can access to the movie list</a:t>
            </a:r>
            <a:endParaRPr/>
          </a:p>
          <a:p>
            <a:pPr indent="-171450" lvl="0" marL="177800" rtl="0" algn="l">
              <a:lnSpc>
                <a:spcPct val="90000"/>
              </a:lnSpc>
              <a:spcBef>
                <a:spcPts val="800"/>
              </a:spcBef>
              <a:spcAft>
                <a:spcPts val="0"/>
              </a:spcAft>
              <a:buClr>
                <a:schemeClr val="dk1"/>
              </a:buClr>
              <a:buSzPts val="2100"/>
              <a:buChar char="●"/>
            </a:pPr>
            <a:r>
              <a:rPr lang="en"/>
              <a:t>Postconditions: Users can search and browse the movie list</a:t>
            </a:r>
            <a:endParaRPr/>
          </a:p>
          <a:p>
            <a:pPr indent="-171450" lvl="0" marL="177800" rtl="0" algn="l">
              <a:lnSpc>
                <a:spcPct val="90000"/>
              </a:lnSpc>
              <a:spcBef>
                <a:spcPts val="800"/>
              </a:spcBef>
              <a:spcAft>
                <a:spcPts val="0"/>
              </a:spcAft>
              <a:buClr>
                <a:schemeClr val="dk1"/>
              </a:buClr>
              <a:buSzPts val="2100"/>
              <a:buChar char="●"/>
            </a:pPr>
            <a:r>
              <a:rPr lang="en"/>
              <a:t>Assumptions: Every user in the group can access the movie list</a:t>
            </a:r>
            <a:endParaRPr/>
          </a:p>
          <a:p>
            <a:pPr indent="-171450" lvl="0" marL="177800" rtl="0" algn="l">
              <a:lnSpc>
                <a:spcPct val="90000"/>
              </a:lnSpc>
              <a:spcBef>
                <a:spcPts val="800"/>
              </a:spcBef>
              <a:spcAft>
                <a:spcPts val="1600"/>
              </a:spcAft>
              <a:buClr>
                <a:schemeClr val="dk1"/>
              </a:buClr>
              <a:buSzPts val="2100"/>
              <a:buChar char="●"/>
            </a:pPr>
            <a:r>
              <a:rPr lang="en"/>
              <a:t>Exceptions: Users can’t access movie list ~ Check the validation of API</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8"/>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171450" lvl="0" marL="177800" rtl="0" algn="l">
              <a:spcBef>
                <a:spcPts val="0"/>
              </a:spcBef>
              <a:spcAft>
                <a:spcPts val="0"/>
              </a:spcAft>
              <a:buSzPts val="2100"/>
              <a:buChar char="●"/>
            </a:pPr>
            <a:r>
              <a:rPr lang="en"/>
              <a:t>Steps:</a:t>
            </a:r>
            <a:endParaRPr/>
          </a:p>
          <a:p>
            <a:pPr indent="0" lvl="0" marL="177800" rtl="0" algn="l">
              <a:lnSpc>
                <a:spcPct val="150000"/>
              </a:lnSpc>
              <a:spcBef>
                <a:spcPts val="0"/>
              </a:spcBef>
              <a:spcAft>
                <a:spcPts val="0"/>
              </a:spcAft>
              <a:buNone/>
            </a:pPr>
            <a:r>
              <a:rPr lang="en"/>
              <a:t> 1. User clicks ‘movie list ‘ button</a:t>
            </a:r>
            <a:endParaRPr/>
          </a:p>
          <a:p>
            <a:pPr indent="0" lvl="0" marL="177800" rtl="0" algn="l">
              <a:lnSpc>
                <a:spcPct val="150000"/>
              </a:lnSpc>
              <a:spcBef>
                <a:spcPts val="0"/>
              </a:spcBef>
              <a:spcAft>
                <a:spcPts val="0"/>
              </a:spcAft>
              <a:buNone/>
            </a:pPr>
            <a:r>
              <a:rPr lang="en"/>
              <a:t>2. System receives the request</a:t>
            </a:r>
            <a:endParaRPr/>
          </a:p>
          <a:p>
            <a:pPr indent="0" lvl="0" marL="177800" rtl="0" algn="l">
              <a:lnSpc>
                <a:spcPct val="150000"/>
              </a:lnSpc>
              <a:spcBef>
                <a:spcPts val="0"/>
              </a:spcBef>
              <a:spcAft>
                <a:spcPts val="0"/>
              </a:spcAft>
              <a:buNone/>
            </a:pPr>
            <a:r>
              <a:rPr lang="en"/>
              <a:t>3. System displays the movie list  page</a:t>
            </a:r>
            <a:endParaRPr/>
          </a:p>
          <a:p>
            <a:pPr indent="0" lvl="0" marL="177800" rtl="0" algn="l">
              <a:lnSpc>
                <a:spcPct val="150000"/>
              </a:lnSpc>
              <a:spcBef>
                <a:spcPts val="0"/>
              </a:spcBef>
              <a:spcAft>
                <a:spcPts val="0"/>
              </a:spcAft>
              <a:buNone/>
            </a:pPr>
            <a:r>
              <a:rPr lang="en"/>
              <a:t>4. User clicks ‘search’ button</a:t>
            </a:r>
            <a:endParaRPr/>
          </a:p>
          <a:p>
            <a:pPr indent="0" lvl="0" marL="177800" rtl="0" algn="l">
              <a:lnSpc>
                <a:spcPct val="150000"/>
              </a:lnSpc>
              <a:spcBef>
                <a:spcPts val="0"/>
              </a:spcBef>
              <a:spcAft>
                <a:spcPts val="0"/>
              </a:spcAft>
              <a:buNone/>
            </a:pPr>
            <a:r>
              <a:rPr lang="en"/>
              <a:t>5. User can search and browse movies in that page</a:t>
            </a:r>
            <a:endParaRPr/>
          </a:p>
          <a:p>
            <a:pPr indent="0" lvl="0" marL="177800" rtl="0" algn="l">
              <a:lnSpc>
                <a:spcPct val="150000"/>
              </a:lnSpc>
              <a:spcBef>
                <a:spcPts val="0"/>
              </a:spcBef>
              <a:spcAft>
                <a:spcPts val="0"/>
              </a:spcAft>
              <a:buNone/>
            </a:pPr>
            <a:r>
              <a:t/>
            </a:r>
            <a:endParaRPr/>
          </a:p>
          <a:p>
            <a:pPr indent="0" lvl="0" marL="177800" rtl="0" algn="l">
              <a:lnSpc>
                <a:spcPct val="150000"/>
              </a:lnSpc>
              <a:spcBef>
                <a:spcPts val="0"/>
              </a:spcBef>
              <a:spcAft>
                <a:spcPts val="0"/>
              </a:spcAft>
              <a:buNone/>
            </a:pPr>
            <a:r>
              <a:t/>
            </a:r>
            <a:endParaRPr/>
          </a:p>
          <a:p>
            <a:pPr indent="0" lvl="0" marL="177800" rtl="0" algn="l">
              <a:spcBef>
                <a:spcPts val="0"/>
              </a:spcBef>
              <a:spcAft>
                <a:spcPts val="0"/>
              </a:spcAft>
              <a:buNone/>
            </a:pPr>
            <a:r>
              <a:t/>
            </a:r>
            <a:endParaRPr/>
          </a:p>
        </p:txBody>
      </p:sp>
      <p:sp>
        <p:nvSpPr>
          <p:cNvPr id="240" name="Google Shape;240;p38"/>
          <p:cNvSpPr txBox="1"/>
          <p:nvPr>
            <p:ph type="title"/>
          </p:nvPr>
        </p:nvSpPr>
        <p:spPr>
          <a:xfrm>
            <a:off x="623888" y="357783"/>
            <a:ext cx="59151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Use Case ID &amp; Title: 11. Search and Browse Movie List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471488" y="205383"/>
            <a:ext cx="59151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Use Case ID &amp; Title: 12. Vote</a:t>
            </a:r>
            <a:endParaRPr/>
          </a:p>
        </p:txBody>
      </p:sp>
      <p:sp>
        <p:nvSpPr>
          <p:cNvPr id="246" name="Google Shape;246;p39"/>
          <p:cNvSpPr txBox="1"/>
          <p:nvPr>
            <p:ph idx="1" type="body"/>
          </p:nvPr>
        </p:nvSpPr>
        <p:spPr>
          <a:xfrm>
            <a:off x="628650" y="1095498"/>
            <a:ext cx="7886700" cy="40479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t>Author: Group 6</a:t>
            </a:r>
            <a:endParaRPr/>
          </a:p>
          <a:p>
            <a:pPr indent="-171450" lvl="0" marL="177800" rtl="0" algn="l">
              <a:lnSpc>
                <a:spcPct val="90000"/>
              </a:lnSpc>
              <a:spcBef>
                <a:spcPts val="800"/>
              </a:spcBef>
              <a:spcAft>
                <a:spcPts val="0"/>
              </a:spcAft>
              <a:buClr>
                <a:schemeClr val="dk1"/>
              </a:buClr>
              <a:buSzPts val="2100"/>
              <a:buChar char="●"/>
            </a:pPr>
            <a:r>
              <a:rPr lang="en"/>
              <a:t>Date: February 10, 2020</a:t>
            </a:r>
            <a:endParaRPr/>
          </a:p>
          <a:p>
            <a:pPr indent="-171450" lvl="0" marL="177800" rtl="0" algn="l">
              <a:lnSpc>
                <a:spcPct val="90000"/>
              </a:lnSpc>
              <a:spcBef>
                <a:spcPts val="800"/>
              </a:spcBef>
              <a:spcAft>
                <a:spcPts val="0"/>
              </a:spcAft>
              <a:buClr>
                <a:schemeClr val="dk1"/>
              </a:buClr>
              <a:buSzPts val="2100"/>
              <a:buChar char="●"/>
            </a:pPr>
            <a:r>
              <a:rPr lang="en"/>
              <a:t>Summary: Users can be informed a movie watching event was created and they can vote for movies</a:t>
            </a:r>
            <a:endParaRPr/>
          </a:p>
          <a:p>
            <a:pPr indent="-171450" lvl="0" marL="177800" rtl="0" algn="l">
              <a:lnSpc>
                <a:spcPct val="90000"/>
              </a:lnSpc>
              <a:spcBef>
                <a:spcPts val="800"/>
              </a:spcBef>
              <a:spcAft>
                <a:spcPts val="0"/>
              </a:spcAft>
              <a:buClr>
                <a:schemeClr val="dk1"/>
              </a:buClr>
              <a:buSzPts val="2100"/>
              <a:buChar char="●"/>
            </a:pPr>
            <a:r>
              <a:rPr lang="en"/>
              <a:t>Actors: Moderator</a:t>
            </a:r>
            <a:endParaRPr/>
          </a:p>
          <a:p>
            <a:pPr indent="-171450" lvl="0" marL="177800" rtl="0" algn="l">
              <a:lnSpc>
                <a:spcPct val="90000"/>
              </a:lnSpc>
              <a:spcBef>
                <a:spcPts val="800"/>
              </a:spcBef>
              <a:spcAft>
                <a:spcPts val="0"/>
              </a:spcAft>
              <a:buClr>
                <a:schemeClr val="dk1"/>
              </a:buClr>
              <a:buSzPts val="2100"/>
              <a:buChar char="●"/>
            </a:pPr>
            <a:r>
              <a:rPr lang="en"/>
              <a:t>Preconditions: Users can receive the informed message</a:t>
            </a:r>
            <a:endParaRPr/>
          </a:p>
          <a:p>
            <a:pPr indent="-171450" lvl="0" marL="177800" rtl="0" algn="l">
              <a:lnSpc>
                <a:spcPct val="90000"/>
              </a:lnSpc>
              <a:spcBef>
                <a:spcPts val="800"/>
              </a:spcBef>
              <a:spcAft>
                <a:spcPts val="0"/>
              </a:spcAft>
              <a:buClr>
                <a:schemeClr val="dk1"/>
              </a:buClr>
              <a:buSzPts val="2100"/>
              <a:buChar char="●"/>
            </a:pPr>
            <a:r>
              <a:rPr lang="en"/>
              <a:t>Postconditions: Users can have a vote and moderator can get the feed back</a:t>
            </a:r>
            <a:endParaRPr/>
          </a:p>
          <a:p>
            <a:pPr indent="-171450" lvl="0" marL="177800" rtl="0" algn="l">
              <a:lnSpc>
                <a:spcPct val="90000"/>
              </a:lnSpc>
              <a:spcBef>
                <a:spcPts val="800"/>
              </a:spcBef>
              <a:spcAft>
                <a:spcPts val="0"/>
              </a:spcAft>
              <a:buClr>
                <a:schemeClr val="dk1"/>
              </a:buClr>
              <a:buSzPts val="2100"/>
              <a:buChar char="●"/>
            </a:pPr>
            <a:r>
              <a:rPr lang="en"/>
              <a:t>Assumptions: A user just can vote once</a:t>
            </a:r>
            <a:endParaRPr/>
          </a:p>
          <a:p>
            <a:pPr indent="-171450" lvl="0" marL="177800" rtl="0" algn="l">
              <a:lnSpc>
                <a:spcPct val="90000"/>
              </a:lnSpc>
              <a:spcBef>
                <a:spcPts val="800"/>
              </a:spcBef>
              <a:spcAft>
                <a:spcPts val="0"/>
              </a:spcAft>
              <a:buClr>
                <a:schemeClr val="dk1"/>
              </a:buClr>
              <a:buSzPts val="2100"/>
              <a:buChar char="●"/>
            </a:pPr>
            <a:r>
              <a:rPr lang="en"/>
              <a:t>Exceptions: Moderator can’t get the feedback ~ Check the connection between server and client</a:t>
            </a:r>
            <a:endParaRPr/>
          </a:p>
          <a:p>
            <a:pPr indent="0" lvl="0" marL="0" rtl="0" algn="l">
              <a:lnSpc>
                <a:spcPct val="90000"/>
              </a:lnSpc>
              <a:spcBef>
                <a:spcPts val="800"/>
              </a:spcBef>
              <a:spcAft>
                <a:spcPts val="1600"/>
              </a:spcAft>
              <a:buClr>
                <a:schemeClr val="dk1"/>
              </a:buClr>
              <a:buSzPts val="21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0"/>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171450" lvl="0" marL="177800" rtl="0" algn="l">
              <a:spcBef>
                <a:spcPts val="0"/>
              </a:spcBef>
              <a:spcAft>
                <a:spcPts val="0"/>
              </a:spcAft>
              <a:buSzPts val="2100"/>
              <a:buChar char="●"/>
            </a:pPr>
            <a:r>
              <a:rPr lang="en"/>
              <a:t>Steps:</a:t>
            </a:r>
            <a:endParaRPr/>
          </a:p>
          <a:p>
            <a:pPr indent="0" lvl="0" marL="177800" rtl="0" algn="l">
              <a:lnSpc>
                <a:spcPct val="150000"/>
              </a:lnSpc>
              <a:spcBef>
                <a:spcPts val="0"/>
              </a:spcBef>
              <a:spcAft>
                <a:spcPts val="0"/>
              </a:spcAft>
              <a:buNone/>
            </a:pPr>
            <a:r>
              <a:rPr lang="en"/>
              <a:t> 1. User is informed from moderator that they can vote</a:t>
            </a:r>
            <a:endParaRPr/>
          </a:p>
          <a:p>
            <a:pPr indent="0" lvl="0" marL="177800" rtl="0" algn="l">
              <a:lnSpc>
                <a:spcPct val="150000"/>
              </a:lnSpc>
              <a:spcBef>
                <a:spcPts val="0"/>
              </a:spcBef>
              <a:spcAft>
                <a:spcPts val="0"/>
              </a:spcAft>
              <a:buNone/>
            </a:pPr>
            <a:r>
              <a:rPr lang="en"/>
              <a:t>2. User votes for the movie they like</a:t>
            </a:r>
            <a:endParaRPr/>
          </a:p>
          <a:p>
            <a:pPr indent="0" lvl="0" marL="177800" rtl="0" algn="l">
              <a:lnSpc>
                <a:spcPct val="150000"/>
              </a:lnSpc>
              <a:spcBef>
                <a:spcPts val="0"/>
              </a:spcBef>
              <a:spcAft>
                <a:spcPts val="0"/>
              </a:spcAft>
              <a:buNone/>
            </a:pPr>
            <a:r>
              <a:rPr lang="en"/>
              <a:t>3. System receives the information </a:t>
            </a:r>
            <a:endParaRPr/>
          </a:p>
          <a:p>
            <a:pPr indent="0" lvl="0" marL="177800" rtl="0" algn="l">
              <a:lnSpc>
                <a:spcPct val="150000"/>
              </a:lnSpc>
              <a:spcBef>
                <a:spcPts val="0"/>
              </a:spcBef>
              <a:spcAft>
                <a:spcPts val="0"/>
              </a:spcAft>
              <a:buNone/>
            </a:pPr>
            <a:r>
              <a:rPr lang="en"/>
              <a:t>4. System transmit the information to moderator</a:t>
            </a:r>
            <a:endParaRPr/>
          </a:p>
          <a:p>
            <a:pPr indent="0" lvl="0" marL="177800" rtl="0" algn="l">
              <a:lnSpc>
                <a:spcPct val="150000"/>
              </a:lnSpc>
              <a:spcBef>
                <a:spcPts val="0"/>
              </a:spcBef>
              <a:spcAft>
                <a:spcPts val="0"/>
              </a:spcAft>
              <a:buNone/>
            </a:pPr>
            <a:r>
              <a:t/>
            </a:r>
            <a:endParaRPr/>
          </a:p>
          <a:p>
            <a:pPr indent="0" lvl="0" marL="177800" rtl="0" algn="l">
              <a:lnSpc>
                <a:spcPct val="150000"/>
              </a:lnSpc>
              <a:spcBef>
                <a:spcPts val="0"/>
              </a:spcBef>
              <a:spcAft>
                <a:spcPts val="0"/>
              </a:spcAft>
              <a:buNone/>
            </a:pPr>
            <a:r>
              <a:t/>
            </a:r>
            <a:endParaRPr/>
          </a:p>
          <a:p>
            <a:pPr indent="0" lvl="0" marL="177800" rtl="0" algn="l">
              <a:spcBef>
                <a:spcPts val="0"/>
              </a:spcBef>
              <a:spcAft>
                <a:spcPts val="0"/>
              </a:spcAft>
              <a:buNone/>
            </a:pPr>
            <a:r>
              <a:t/>
            </a:r>
            <a:endParaRPr/>
          </a:p>
        </p:txBody>
      </p:sp>
      <p:sp>
        <p:nvSpPr>
          <p:cNvPr id="252" name="Google Shape;252;p40"/>
          <p:cNvSpPr txBox="1"/>
          <p:nvPr>
            <p:ph type="title"/>
          </p:nvPr>
        </p:nvSpPr>
        <p:spPr>
          <a:xfrm>
            <a:off x="471488" y="205383"/>
            <a:ext cx="59151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Use Case ID &amp; Title: 12. Vote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471505" y="205375"/>
            <a:ext cx="83673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Use Case ID &amp; Title: 13. Watch Trailer</a:t>
            </a:r>
            <a:endParaRPr/>
          </a:p>
        </p:txBody>
      </p:sp>
      <p:sp>
        <p:nvSpPr>
          <p:cNvPr id="258" name="Google Shape;258;p41"/>
          <p:cNvSpPr txBox="1"/>
          <p:nvPr>
            <p:ph idx="1" type="body"/>
          </p:nvPr>
        </p:nvSpPr>
        <p:spPr>
          <a:xfrm>
            <a:off x="628650" y="1095498"/>
            <a:ext cx="7886700" cy="38388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t>Author: Group 6</a:t>
            </a:r>
            <a:endParaRPr/>
          </a:p>
          <a:p>
            <a:pPr indent="-171450" lvl="0" marL="177800" rtl="0" algn="l">
              <a:lnSpc>
                <a:spcPct val="90000"/>
              </a:lnSpc>
              <a:spcBef>
                <a:spcPts val="800"/>
              </a:spcBef>
              <a:spcAft>
                <a:spcPts val="0"/>
              </a:spcAft>
              <a:buClr>
                <a:schemeClr val="dk1"/>
              </a:buClr>
              <a:buSzPts val="2100"/>
              <a:buChar char="●"/>
            </a:pPr>
            <a:r>
              <a:rPr lang="en"/>
              <a:t>Date: February 10, 2020</a:t>
            </a:r>
            <a:endParaRPr/>
          </a:p>
          <a:p>
            <a:pPr indent="-171450" lvl="0" marL="177800" rtl="0" algn="l">
              <a:lnSpc>
                <a:spcPct val="90000"/>
              </a:lnSpc>
              <a:spcBef>
                <a:spcPts val="800"/>
              </a:spcBef>
              <a:spcAft>
                <a:spcPts val="0"/>
              </a:spcAft>
              <a:buClr>
                <a:schemeClr val="dk1"/>
              </a:buClr>
              <a:buSzPts val="2100"/>
              <a:buChar char="●"/>
            </a:pPr>
            <a:r>
              <a:rPr lang="en"/>
              <a:t>Summary: User can watch trailers of movie provided by API</a:t>
            </a:r>
            <a:endParaRPr/>
          </a:p>
          <a:p>
            <a:pPr indent="-171450" lvl="0" marL="177800" rtl="0" algn="l">
              <a:lnSpc>
                <a:spcPct val="90000"/>
              </a:lnSpc>
              <a:spcBef>
                <a:spcPts val="800"/>
              </a:spcBef>
              <a:spcAft>
                <a:spcPts val="0"/>
              </a:spcAft>
              <a:buClr>
                <a:schemeClr val="dk1"/>
              </a:buClr>
              <a:buSzPts val="2100"/>
              <a:buChar char="●"/>
            </a:pPr>
            <a:r>
              <a:rPr lang="en"/>
              <a:t>Actors: Moderator, API, Users</a:t>
            </a:r>
            <a:endParaRPr/>
          </a:p>
          <a:p>
            <a:pPr indent="-171450" lvl="0" marL="177800" rtl="0" algn="l">
              <a:lnSpc>
                <a:spcPct val="90000"/>
              </a:lnSpc>
              <a:spcBef>
                <a:spcPts val="800"/>
              </a:spcBef>
              <a:spcAft>
                <a:spcPts val="0"/>
              </a:spcAft>
              <a:buClr>
                <a:schemeClr val="dk1"/>
              </a:buClr>
              <a:buSzPts val="2100"/>
              <a:buChar char="●"/>
            </a:pPr>
            <a:r>
              <a:rPr lang="en"/>
              <a:t>Preconditions: Users can access to the trailer watching event</a:t>
            </a:r>
            <a:endParaRPr/>
          </a:p>
          <a:p>
            <a:pPr indent="-171450" lvl="0" marL="177800" rtl="0" algn="l">
              <a:lnSpc>
                <a:spcPct val="90000"/>
              </a:lnSpc>
              <a:spcBef>
                <a:spcPts val="800"/>
              </a:spcBef>
              <a:spcAft>
                <a:spcPts val="0"/>
              </a:spcAft>
              <a:buClr>
                <a:schemeClr val="dk1"/>
              </a:buClr>
              <a:buSzPts val="2100"/>
              <a:buChar char="●"/>
            </a:pPr>
            <a:r>
              <a:rPr lang="en"/>
              <a:t>Postconditions: Users can watch trailer provided by API</a:t>
            </a:r>
            <a:endParaRPr/>
          </a:p>
          <a:p>
            <a:pPr indent="-171450" lvl="0" marL="177800" rtl="0" algn="l">
              <a:lnSpc>
                <a:spcPct val="90000"/>
              </a:lnSpc>
              <a:spcBef>
                <a:spcPts val="800"/>
              </a:spcBef>
              <a:spcAft>
                <a:spcPts val="0"/>
              </a:spcAft>
              <a:buClr>
                <a:schemeClr val="dk1"/>
              </a:buClr>
              <a:buSzPts val="2100"/>
              <a:buChar char="●"/>
            </a:pPr>
            <a:r>
              <a:rPr lang="en"/>
              <a:t>Assumptions: Multiple users can watch the same trailer at the same time</a:t>
            </a:r>
            <a:endParaRPr/>
          </a:p>
          <a:p>
            <a:pPr indent="-171450" lvl="0" marL="177800" rtl="0" algn="l">
              <a:lnSpc>
                <a:spcPct val="90000"/>
              </a:lnSpc>
              <a:spcBef>
                <a:spcPts val="800"/>
              </a:spcBef>
              <a:spcAft>
                <a:spcPts val="1600"/>
              </a:spcAft>
              <a:buClr>
                <a:schemeClr val="dk1"/>
              </a:buClr>
              <a:buSzPts val="2100"/>
              <a:buChar char="●"/>
            </a:pPr>
            <a:r>
              <a:rPr lang="en"/>
              <a:t>Exceptions: Users can’t access movie trailer ~ Check the validation of API</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2"/>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Use Case ID &amp; Title: 13. Watch Trailer</a:t>
            </a:r>
            <a:endParaRPr/>
          </a:p>
        </p:txBody>
      </p:sp>
      <p:sp>
        <p:nvSpPr>
          <p:cNvPr id="264" name="Google Shape;264;p42"/>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317500" lvl="0" marL="457200" rtl="0" algn="l">
              <a:spcBef>
                <a:spcPts val="800"/>
              </a:spcBef>
              <a:spcAft>
                <a:spcPts val="0"/>
              </a:spcAft>
              <a:buSzPts val="1400"/>
              <a:buChar char="●"/>
            </a:pPr>
            <a:r>
              <a:rPr lang="en"/>
              <a:t>S</a:t>
            </a:r>
            <a:r>
              <a:rPr lang="en"/>
              <a:t>teps</a:t>
            </a:r>
            <a:endParaRPr/>
          </a:p>
          <a:p>
            <a:pPr indent="0" lvl="0" marL="457200" rtl="0" algn="l">
              <a:lnSpc>
                <a:spcPct val="150000"/>
              </a:lnSpc>
              <a:spcBef>
                <a:spcPts val="1600"/>
              </a:spcBef>
              <a:spcAft>
                <a:spcPts val="0"/>
              </a:spcAft>
              <a:buNone/>
            </a:pPr>
            <a:r>
              <a:rPr lang="en" sz="1200"/>
              <a:t>1.</a:t>
            </a:r>
            <a:r>
              <a:rPr lang="en" sz="1000"/>
              <a:t> </a:t>
            </a:r>
            <a:r>
              <a:rPr lang="en" sz="1200"/>
              <a:t>User clicks ‘watch trailer’ button</a:t>
            </a:r>
            <a:endParaRPr sz="1200"/>
          </a:p>
          <a:p>
            <a:pPr indent="0" lvl="0" marL="457200" rtl="0" algn="l">
              <a:lnSpc>
                <a:spcPct val="150000"/>
              </a:lnSpc>
              <a:spcBef>
                <a:spcPts val="0"/>
              </a:spcBef>
              <a:spcAft>
                <a:spcPts val="0"/>
              </a:spcAft>
              <a:buNone/>
            </a:pPr>
            <a:r>
              <a:rPr lang="en" sz="1200"/>
              <a:t>2.</a:t>
            </a:r>
            <a:r>
              <a:rPr lang="en" sz="1000"/>
              <a:t> </a:t>
            </a:r>
            <a:r>
              <a:rPr lang="en" sz="1200"/>
              <a:t>System receives the request</a:t>
            </a:r>
            <a:endParaRPr sz="1200"/>
          </a:p>
          <a:p>
            <a:pPr indent="0" lvl="0" marL="457200" rtl="0" algn="l">
              <a:lnSpc>
                <a:spcPct val="150000"/>
              </a:lnSpc>
              <a:spcBef>
                <a:spcPts val="0"/>
              </a:spcBef>
              <a:spcAft>
                <a:spcPts val="0"/>
              </a:spcAft>
              <a:buNone/>
            </a:pPr>
            <a:r>
              <a:rPr lang="en" sz="1200"/>
              <a:t>3.</a:t>
            </a:r>
            <a:r>
              <a:rPr lang="en" sz="1000"/>
              <a:t> </a:t>
            </a:r>
            <a:r>
              <a:rPr lang="en" sz="1200"/>
              <a:t>System displays the trailer page</a:t>
            </a:r>
            <a:endParaRPr sz="1200"/>
          </a:p>
          <a:p>
            <a:pPr indent="0" lvl="0" marL="457200" rtl="0" algn="l">
              <a:lnSpc>
                <a:spcPct val="150000"/>
              </a:lnSpc>
              <a:spcBef>
                <a:spcPts val="0"/>
              </a:spcBef>
              <a:spcAft>
                <a:spcPts val="0"/>
              </a:spcAft>
              <a:buNone/>
            </a:pPr>
            <a:r>
              <a:t/>
            </a:r>
            <a:endParaRPr sz="1200"/>
          </a:p>
          <a:p>
            <a:pPr indent="0" lvl="0" marL="457200" rtl="0" algn="l">
              <a:spcBef>
                <a:spcPts val="8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471488" y="205383"/>
            <a:ext cx="59151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Actors</a:t>
            </a:r>
            <a:endParaRPr/>
          </a:p>
        </p:txBody>
      </p:sp>
      <p:sp>
        <p:nvSpPr>
          <p:cNvPr id="105" name="Google Shape;105;p16"/>
          <p:cNvSpPr txBox="1"/>
          <p:nvPr>
            <p:ph idx="1" type="body"/>
          </p:nvPr>
        </p:nvSpPr>
        <p:spPr>
          <a:xfrm>
            <a:off x="471488" y="1026914"/>
            <a:ext cx="5915100" cy="24477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t>Moderator: A host who starts whole process</a:t>
            </a:r>
            <a:endParaRPr/>
          </a:p>
          <a:p>
            <a:pPr indent="-171450" lvl="0" marL="177800" rtl="0" algn="l">
              <a:lnSpc>
                <a:spcPct val="90000"/>
              </a:lnSpc>
              <a:spcBef>
                <a:spcPts val="800"/>
              </a:spcBef>
              <a:spcAft>
                <a:spcPts val="0"/>
              </a:spcAft>
              <a:buClr>
                <a:schemeClr val="dk1"/>
              </a:buClr>
              <a:buSzPts val="2100"/>
              <a:buChar char="●"/>
            </a:pPr>
            <a:r>
              <a:rPr lang="en"/>
              <a:t>Users: All users in the application</a:t>
            </a:r>
            <a:endParaRPr/>
          </a:p>
          <a:p>
            <a:pPr indent="-171450" lvl="0" marL="177800" rtl="0" algn="l">
              <a:lnSpc>
                <a:spcPct val="90000"/>
              </a:lnSpc>
              <a:spcBef>
                <a:spcPts val="800"/>
              </a:spcBef>
              <a:spcAft>
                <a:spcPts val="0"/>
              </a:spcAft>
              <a:buClr>
                <a:schemeClr val="dk1"/>
              </a:buClr>
              <a:buSzPts val="2100"/>
              <a:buChar char="●"/>
            </a:pPr>
            <a:r>
              <a:rPr lang="en"/>
              <a:t>Movie List API: The interface which can provide movie list information</a:t>
            </a:r>
            <a:endParaRPr/>
          </a:p>
          <a:p>
            <a:pPr indent="-171450" lvl="0" marL="177800" marR="0" rtl="0" algn="l">
              <a:lnSpc>
                <a:spcPct val="90000"/>
              </a:lnSpc>
              <a:spcBef>
                <a:spcPts val="1600"/>
              </a:spcBef>
              <a:spcAft>
                <a:spcPts val="0"/>
              </a:spcAft>
              <a:buSzPts val="2100"/>
              <a:buChar char="●"/>
            </a:pPr>
            <a:r>
              <a:rPr lang="en"/>
              <a:t>Trailer</a:t>
            </a:r>
            <a:r>
              <a:rPr lang="en"/>
              <a:t> API: The interface which can provide trailer information</a:t>
            </a:r>
            <a:endParaRPr/>
          </a:p>
          <a:p>
            <a:pPr indent="-171450" lvl="0" marL="177800" marR="0" rtl="0" algn="l">
              <a:lnSpc>
                <a:spcPct val="90000"/>
              </a:lnSpc>
              <a:spcBef>
                <a:spcPts val="1600"/>
              </a:spcBef>
              <a:spcAft>
                <a:spcPts val="1600"/>
              </a:spcAft>
              <a:buSzPts val="2100"/>
              <a:buChar char="●"/>
            </a:pPr>
            <a:r>
              <a:rPr lang="en"/>
              <a:t>Reviews API: The interface which can provide reviews information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43"/>
          <p:cNvSpPr txBox="1"/>
          <p:nvPr>
            <p:ph type="title"/>
          </p:nvPr>
        </p:nvSpPr>
        <p:spPr>
          <a:xfrm>
            <a:off x="471505" y="205375"/>
            <a:ext cx="80916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Use Case ID &amp; Title: 14. Access Reviews</a:t>
            </a:r>
            <a:endParaRPr/>
          </a:p>
        </p:txBody>
      </p:sp>
      <p:sp>
        <p:nvSpPr>
          <p:cNvPr id="270" name="Google Shape;270;p43"/>
          <p:cNvSpPr txBox="1"/>
          <p:nvPr>
            <p:ph idx="1" type="body"/>
          </p:nvPr>
        </p:nvSpPr>
        <p:spPr>
          <a:xfrm>
            <a:off x="628650" y="1095498"/>
            <a:ext cx="7886700" cy="38388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t>Author: Group 6</a:t>
            </a:r>
            <a:endParaRPr/>
          </a:p>
          <a:p>
            <a:pPr indent="-171450" lvl="0" marL="177800" rtl="0" algn="l">
              <a:lnSpc>
                <a:spcPct val="90000"/>
              </a:lnSpc>
              <a:spcBef>
                <a:spcPts val="800"/>
              </a:spcBef>
              <a:spcAft>
                <a:spcPts val="0"/>
              </a:spcAft>
              <a:buClr>
                <a:schemeClr val="dk1"/>
              </a:buClr>
              <a:buSzPts val="2100"/>
              <a:buChar char="●"/>
            </a:pPr>
            <a:r>
              <a:rPr lang="en"/>
              <a:t>Date: February 10, 2020</a:t>
            </a:r>
            <a:endParaRPr/>
          </a:p>
          <a:p>
            <a:pPr indent="-171450" lvl="0" marL="177800" rtl="0" algn="l">
              <a:lnSpc>
                <a:spcPct val="90000"/>
              </a:lnSpc>
              <a:spcBef>
                <a:spcPts val="800"/>
              </a:spcBef>
              <a:spcAft>
                <a:spcPts val="0"/>
              </a:spcAft>
              <a:buClr>
                <a:schemeClr val="dk1"/>
              </a:buClr>
              <a:buSzPts val="2100"/>
              <a:buChar char="●"/>
            </a:pPr>
            <a:r>
              <a:rPr lang="en"/>
              <a:t>Summary: User can access reviews of movies provided by API</a:t>
            </a:r>
            <a:endParaRPr/>
          </a:p>
          <a:p>
            <a:pPr indent="-171450" lvl="0" marL="177800" rtl="0" algn="l">
              <a:lnSpc>
                <a:spcPct val="90000"/>
              </a:lnSpc>
              <a:spcBef>
                <a:spcPts val="800"/>
              </a:spcBef>
              <a:spcAft>
                <a:spcPts val="0"/>
              </a:spcAft>
              <a:buClr>
                <a:schemeClr val="dk1"/>
              </a:buClr>
              <a:buSzPts val="2100"/>
              <a:buChar char="●"/>
            </a:pPr>
            <a:r>
              <a:rPr lang="en"/>
              <a:t>Actors: Moderator, API, Users</a:t>
            </a:r>
            <a:endParaRPr/>
          </a:p>
          <a:p>
            <a:pPr indent="-171450" lvl="0" marL="177800" rtl="0" algn="l">
              <a:lnSpc>
                <a:spcPct val="90000"/>
              </a:lnSpc>
              <a:spcBef>
                <a:spcPts val="800"/>
              </a:spcBef>
              <a:spcAft>
                <a:spcPts val="0"/>
              </a:spcAft>
              <a:buClr>
                <a:schemeClr val="dk1"/>
              </a:buClr>
              <a:buSzPts val="2100"/>
              <a:buChar char="●"/>
            </a:pPr>
            <a:r>
              <a:rPr lang="en"/>
              <a:t>Preconditions: Users can access to the reviews watching event</a:t>
            </a:r>
            <a:endParaRPr/>
          </a:p>
          <a:p>
            <a:pPr indent="-171450" lvl="0" marL="177800" rtl="0" algn="l">
              <a:lnSpc>
                <a:spcPct val="90000"/>
              </a:lnSpc>
              <a:spcBef>
                <a:spcPts val="800"/>
              </a:spcBef>
              <a:spcAft>
                <a:spcPts val="0"/>
              </a:spcAft>
              <a:buClr>
                <a:schemeClr val="dk1"/>
              </a:buClr>
              <a:buSzPts val="2100"/>
              <a:buChar char="●"/>
            </a:pPr>
            <a:r>
              <a:rPr lang="en"/>
              <a:t>Postconditions: Users can watch reviews provided by API</a:t>
            </a:r>
            <a:endParaRPr/>
          </a:p>
          <a:p>
            <a:pPr indent="-171450" lvl="0" marL="177800" rtl="0" algn="l">
              <a:lnSpc>
                <a:spcPct val="90000"/>
              </a:lnSpc>
              <a:spcBef>
                <a:spcPts val="800"/>
              </a:spcBef>
              <a:spcAft>
                <a:spcPts val="0"/>
              </a:spcAft>
              <a:buClr>
                <a:schemeClr val="dk1"/>
              </a:buClr>
              <a:buSzPts val="2100"/>
              <a:buChar char="●"/>
            </a:pPr>
            <a:r>
              <a:rPr lang="en"/>
              <a:t>Assumptions: Multiple users can watch the same reviews at the same time</a:t>
            </a:r>
            <a:endParaRPr/>
          </a:p>
          <a:p>
            <a:pPr indent="-171450" lvl="0" marL="177800" rtl="0" algn="l">
              <a:lnSpc>
                <a:spcPct val="90000"/>
              </a:lnSpc>
              <a:spcBef>
                <a:spcPts val="800"/>
              </a:spcBef>
              <a:spcAft>
                <a:spcPts val="0"/>
              </a:spcAft>
              <a:buClr>
                <a:schemeClr val="dk1"/>
              </a:buClr>
              <a:buSzPts val="2100"/>
              <a:buChar char="●"/>
            </a:pPr>
            <a:r>
              <a:rPr lang="en"/>
              <a:t>Exceptions: Users can’t access movie reviews ~ Check the validation of API</a:t>
            </a:r>
            <a:endParaRPr/>
          </a:p>
          <a:p>
            <a:pPr indent="0" lvl="0" marL="0" rtl="0" algn="l">
              <a:lnSpc>
                <a:spcPct val="90000"/>
              </a:lnSpc>
              <a:spcBef>
                <a:spcPts val="800"/>
              </a:spcBef>
              <a:spcAft>
                <a:spcPts val="1600"/>
              </a:spcAft>
              <a:buClr>
                <a:schemeClr val="dk1"/>
              </a:buClr>
              <a:buSzPts val="21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4"/>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Use Case ID &amp; Title: 14. Access Reviews</a:t>
            </a:r>
            <a:endParaRPr/>
          </a:p>
        </p:txBody>
      </p:sp>
      <p:sp>
        <p:nvSpPr>
          <p:cNvPr id="276" name="Google Shape;276;p44"/>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317500" lvl="0" marL="457200" rtl="0" algn="l">
              <a:spcBef>
                <a:spcPts val="800"/>
              </a:spcBef>
              <a:spcAft>
                <a:spcPts val="0"/>
              </a:spcAft>
              <a:buSzPts val="1400"/>
              <a:buChar char="●"/>
            </a:pPr>
            <a:r>
              <a:rPr lang="en"/>
              <a:t>Steps</a:t>
            </a:r>
            <a:endParaRPr/>
          </a:p>
          <a:p>
            <a:pPr indent="0" lvl="0" marL="457200" rtl="0" algn="l">
              <a:lnSpc>
                <a:spcPct val="150000"/>
              </a:lnSpc>
              <a:spcBef>
                <a:spcPts val="1600"/>
              </a:spcBef>
              <a:spcAft>
                <a:spcPts val="0"/>
              </a:spcAft>
              <a:buNone/>
            </a:pPr>
            <a:r>
              <a:rPr lang="en" sz="1200"/>
              <a:t>1.</a:t>
            </a:r>
            <a:r>
              <a:rPr lang="en" sz="1000"/>
              <a:t> </a:t>
            </a:r>
            <a:r>
              <a:rPr lang="en" sz="1200"/>
              <a:t>User clicks ‘review’ button</a:t>
            </a:r>
            <a:endParaRPr sz="1200"/>
          </a:p>
          <a:p>
            <a:pPr indent="0" lvl="0" marL="457200" rtl="0" algn="l">
              <a:lnSpc>
                <a:spcPct val="150000"/>
              </a:lnSpc>
              <a:spcBef>
                <a:spcPts val="0"/>
              </a:spcBef>
              <a:spcAft>
                <a:spcPts val="0"/>
              </a:spcAft>
              <a:buNone/>
            </a:pPr>
            <a:r>
              <a:rPr lang="en" sz="1200"/>
              <a:t>2.</a:t>
            </a:r>
            <a:r>
              <a:rPr lang="en" sz="1000"/>
              <a:t> </a:t>
            </a:r>
            <a:r>
              <a:rPr lang="en" sz="1200"/>
              <a:t>System receives the request</a:t>
            </a:r>
            <a:endParaRPr sz="1200"/>
          </a:p>
          <a:p>
            <a:pPr indent="0" lvl="0" marL="457200" rtl="0" algn="l">
              <a:lnSpc>
                <a:spcPct val="150000"/>
              </a:lnSpc>
              <a:spcBef>
                <a:spcPts val="0"/>
              </a:spcBef>
              <a:spcAft>
                <a:spcPts val="0"/>
              </a:spcAft>
              <a:buNone/>
            </a:pPr>
            <a:r>
              <a:rPr lang="en" sz="1200"/>
              <a:t>3.</a:t>
            </a:r>
            <a:r>
              <a:rPr lang="en" sz="1000"/>
              <a:t> </a:t>
            </a:r>
            <a:r>
              <a:rPr lang="en" sz="1200"/>
              <a:t>System displays the review page</a:t>
            </a:r>
            <a:endParaRPr sz="1200"/>
          </a:p>
          <a:p>
            <a:pPr indent="0" lvl="0" marL="457200" rtl="0" algn="l">
              <a:lnSpc>
                <a:spcPct val="150000"/>
              </a:lnSpc>
              <a:spcBef>
                <a:spcPts val="0"/>
              </a:spcBef>
              <a:spcAft>
                <a:spcPts val="0"/>
              </a:spcAft>
              <a:buNone/>
            </a:pPr>
            <a:r>
              <a:t/>
            </a:r>
            <a:endParaRPr sz="1200"/>
          </a:p>
          <a:p>
            <a:pPr indent="0" lvl="0" marL="457200" rtl="0" algn="l">
              <a:spcBef>
                <a:spcPts val="8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5"/>
          <p:cNvSpPr txBox="1"/>
          <p:nvPr>
            <p:ph type="title"/>
          </p:nvPr>
        </p:nvSpPr>
        <p:spPr>
          <a:xfrm>
            <a:off x="0" y="508500"/>
            <a:ext cx="7688700" cy="67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600">
                <a:latin typeface="Calibri"/>
                <a:ea typeface="Calibri"/>
                <a:cs typeface="Calibri"/>
                <a:sym typeface="Calibri"/>
              </a:rPr>
              <a:t>2. Use Case Specification</a:t>
            </a:r>
            <a:endParaRPr b="0" sz="3600">
              <a:latin typeface="Calibri"/>
              <a:ea typeface="Calibri"/>
              <a:cs typeface="Calibri"/>
              <a:sym typeface="Calibri"/>
            </a:endParaRPr>
          </a:p>
        </p:txBody>
      </p:sp>
      <p:sp>
        <p:nvSpPr>
          <p:cNvPr id="282" name="Google Shape;282;p45"/>
          <p:cNvSpPr txBox="1"/>
          <p:nvPr>
            <p:ph idx="1" type="body"/>
          </p:nvPr>
        </p:nvSpPr>
        <p:spPr>
          <a:xfrm>
            <a:off x="30300" y="1268725"/>
            <a:ext cx="9083400" cy="3827700"/>
          </a:xfrm>
          <a:prstGeom prst="rect">
            <a:avLst/>
          </a:prstGeom>
        </p:spPr>
        <p:txBody>
          <a:bodyPr anchorCtr="0" anchor="t" bIns="91425" lIns="91425" spcFirstLastPara="1" rIns="91425" wrap="square" tIns="91425">
            <a:noAutofit/>
          </a:bodyPr>
          <a:lstStyle/>
          <a:p>
            <a:pPr indent="-228600" lvl="0" marL="228600" rtl="0" algn="l">
              <a:spcBef>
                <a:spcPts val="0"/>
              </a:spcBef>
              <a:spcAft>
                <a:spcPts val="0"/>
              </a:spcAft>
              <a:buNone/>
            </a:pPr>
            <a:r>
              <a:rPr lang="en" sz="1400">
                <a:solidFill>
                  <a:srgbClr val="000000"/>
                </a:solidFill>
                <a:latin typeface="Arial"/>
                <a:ea typeface="Arial"/>
                <a:cs typeface="Arial"/>
                <a:sym typeface="Arial"/>
              </a:rPr>
              <a:t>1.</a:t>
            </a:r>
            <a:r>
              <a:rPr lang="en" sz="1400">
                <a:solidFill>
                  <a:srgbClr val="000000"/>
                </a:solidFill>
                <a:latin typeface="Times New Roman"/>
                <a:ea typeface="Times New Roman"/>
                <a:cs typeface="Times New Roman"/>
                <a:sym typeface="Times New Roman"/>
              </a:rPr>
              <a:t>     </a:t>
            </a:r>
            <a:r>
              <a:rPr lang="en" sz="1400">
                <a:solidFill>
                  <a:srgbClr val="000000"/>
                </a:solidFill>
                <a:latin typeface="Arial"/>
                <a:ea typeface="Arial"/>
                <a:cs typeface="Arial"/>
                <a:sym typeface="Arial"/>
              </a:rPr>
              <a:t>Create Group: When moderator wants to launch an event. Moderator can create a group firstly through clicking the button named “Create Group”. If the system return success, create successfully, else the system return fail, create fail.</a:t>
            </a:r>
            <a:endParaRPr sz="1400">
              <a:solidFill>
                <a:srgbClr val="000000"/>
              </a:solidFill>
              <a:latin typeface="Arial"/>
              <a:ea typeface="Arial"/>
              <a:cs typeface="Arial"/>
              <a:sym typeface="Arial"/>
            </a:endParaRPr>
          </a:p>
          <a:p>
            <a:pPr indent="-228600" lvl="0" marL="228600" rtl="0" algn="l">
              <a:spcBef>
                <a:spcPts val="0"/>
              </a:spcBef>
              <a:spcAft>
                <a:spcPts val="0"/>
              </a:spcAft>
              <a:buNone/>
            </a:pPr>
            <a:r>
              <a:rPr lang="en" sz="1400">
                <a:solidFill>
                  <a:srgbClr val="000000"/>
                </a:solidFill>
                <a:latin typeface="Arial"/>
                <a:ea typeface="Arial"/>
                <a:cs typeface="Arial"/>
                <a:sym typeface="Arial"/>
              </a:rPr>
              <a:t>2.</a:t>
            </a:r>
            <a:r>
              <a:rPr lang="en" sz="1400">
                <a:solidFill>
                  <a:srgbClr val="000000"/>
                </a:solidFill>
                <a:latin typeface="Times New Roman"/>
                <a:ea typeface="Times New Roman"/>
                <a:cs typeface="Times New Roman"/>
                <a:sym typeface="Times New Roman"/>
              </a:rPr>
              <a:t>     </a:t>
            </a:r>
            <a:r>
              <a:rPr lang="en" sz="1400">
                <a:solidFill>
                  <a:srgbClr val="000000"/>
                </a:solidFill>
                <a:latin typeface="Arial"/>
                <a:ea typeface="Arial"/>
                <a:cs typeface="Arial"/>
                <a:sym typeface="Arial"/>
              </a:rPr>
              <a:t>Invite User: Moderator can click button named “Invite Users” when they want to invite some people to the group, then input the ID of who he/she want to invite in. If the system return success, invitation submit successfully, else return fail.</a:t>
            </a:r>
            <a:endParaRPr sz="1400">
              <a:solidFill>
                <a:srgbClr val="000000"/>
              </a:solidFill>
              <a:latin typeface="Arial"/>
              <a:ea typeface="Arial"/>
              <a:cs typeface="Arial"/>
              <a:sym typeface="Arial"/>
            </a:endParaRPr>
          </a:p>
          <a:p>
            <a:pPr indent="-228600" lvl="0" marL="228600" rtl="0" algn="l">
              <a:spcBef>
                <a:spcPts val="0"/>
              </a:spcBef>
              <a:spcAft>
                <a:spcPts val="0"/>
              </a:spcAft>
              <a:buNone/>
            </a:pPr>
            <a:r>
              <a:rPr lang="en" sz="1400">
                <a:solidFill>
                  <a:srgbClr val="000000"/>
                </a:solidFill>
                <a:latin typeface="Arial"/>
                <a:ea typeface="Arial"/>
                <a:cs typeface="Arial"/>
                <a:sym typeface="Arial"/>
              </a:rPr>
              <a:t>3.</a:t>
            </a:r>
            <a:r>
              <a:rPr lang="en" sz="1400">
                <a:solidFill>
                  <a:srgbClr val="000000"/>
                </a:solidFill>
                <a:latin typeface="Times New Roman"/>
                <a:ea typeface="Times New Roman"/>
                <a:cs typeface="Times New Roman"/>
                <a:sym typeface="Times New Roman"/>
              </a:rPr>
              <a:t>     </a:t>
            </a:r>
            <a:r>
              <a:rPr lang="en" sz="1400">
                <a:solidFill>
                  <a:srgbClr val="000000"/>
                </a:solidFill>
                <a:latin typeface="Arial"/>
                <a:ea typeface="Arial"/>
                <a:cs typeface="Arial"/>
                <a:sym typeface="Arial"/>
              </a:rPr>
              <a:t>Provide Movie List: After moderator create a group, he/she needs to get a movie list from API, he/she click the “Get Movie List” button, then the system return success, import the movies’ names resources successfully, else return fail.</a:t>
            </a:r>
            <a:endParaRPr sz="1400">
              <a:solidFill>
                <a:srgbClr val="000000"/>
              </a:solidFill>
              <a:latin typeface="Arial"/>
              <a:ea typeface="Arial"/>
              <a:cs typeface="Arial"/>
              <a:sym typeface="Arial"/>
            </a:endParaRPr>
          </a:p>
          <a:p>
            <a:pPr indent="-228600" lvl="0" marL="228600" rtl="0" algn="l">
              <a:spcBef>
                <a:spcPts val="0"/>
              </a:spcBef>
              <a:spcAft>
                <a:spcPts val="0"/>
              </a:spcAft>
              <a:buNone/>
            </a:pPr>
            <a:r>
              <a:rPr lang="en" sz="1400">
                <a:solidFill>
                  <a:srgbClr val="000000"/>
                </a:solidFill>
                <a:latin typeface="Arial"/>
                <a:ea typeface="Arial"/>
                <a:cs typeface="Arial"/>
                <a:sym typeface="Arial"/>
              </a:rPr>
              <a:t>4.</a:t>
            </a:r>
            <a:r>
              <a:rPr lang="en" sz="1400">
                <a:solidFill>
                  <a:srgbClr val="000000"/>
                </a:solidFill>
                <a:latin typeface="Times New Roman"/>
                <a:ea typeface="Times New Roman"/>
                <a:cs typeface="Times New Roman"/>
                <a:sym typeface="Times New Roman"/>
              </a:rPr>
              <a:t>     </a:t>
            </a:r>
            <a:r>
              <a:rPr lang="en" sz="1400">
                <a:solidFill>
                  <a:srgbClr val="000000"/>
                </a:solidFill>
                <a:latin typeface="Arial"/>
                <a:ea typeface="Arial"/>
                <a:cs typeface="Arial"/>
                <a:sym typeface="Arial"/>
              </a:rPr>
              <a:t>Create Watching Event: After moderator create groups, he/she needs to choose the time and situation he/she wants to organize this event. Through clicking the button named “Create Event” and then input the information of event. System return success, create successfully, else return fail.</a:t>
            </a:r>
            <a:endParaRPr sz="1400">
              <a:solidFill>
                <a:srgbClr val="000000"/>
              </a:solidFill>
              <a:latin typeface="Arial"/>
              <a:ea typeface="Arial"/>
              <a:cs typeface="Arial"/>
              <a:sym typeface="Arial"/>
            </a:endParaRPr>
          </a:p>
          <a:p>
            <a:pPr indent="-228600" lvl="0" marL="228600" rtl="0" algn="l">
              <a:spcBef>
                <a:spcPts val="0"/>
              </a:spcBef>
              <a:spcAft>
                <a:spcPts val="0"/>
              </a:spcAft>
              <a:buNone/>
            </a:pPr>
            <a:r>
              <a:rPr lang="en" sz="1400">
                <a:solidFill>
                  <a:srgbClr val="000000"/>
                </a:solidFill>
                <a:latin typeface="Arial"/>
                <a:ea typeface="Arial"/>
                <a:cs typeface="Arial"/>
                <a:sym typeface="Arial"/>
              </a:rPr>
              <a:t>5.</a:t>
            </a:r>
            <a:r>
              <a:rPr lang="en" sz="1400">
                <a:solidFill>
                  <a:srgbClr val="000000"/>
                </a:solidFill>
                <a:latin typeface="Times New Roman"/>
                <a:ea typeface="Times New Roman"/>
                <a:cs typeface="Times New Roman"/>
                <a:sym typeface="Times New Roman"/>
              </a:rPr>
              <a:t>     </a:t>
            </a:r>
            <a:r>
              <a:rPr lang="en" sz="1400">
                <a:solidFill>
                  <a:srgbClr val="000000"/>
                </a:solidFill>
                <a:latin typeface="Arial"/>
                <a:ea typeface="Arial"/>
                <a:cs typeface="Arial"/>
                <a:sym typeface="Arial"/>
              </a:rPr>
              <a:t>Open/Close Vote: Once the moderator finish creating movie list, he/she can open vote immediately, then some days later, he/she can close vote. When he/she click button names “Open/Close Vote”, system return success, open/close successfully, else return fail.</a:t>
            </a:r>
            <a:endParaRPr sz="1400">
              <a:solidFill>
                <a:srgbClr val="000000"/>
              </a:solidFill>
              <a:latin typeface="Arial"/>
              <a:ea typeface="Arial"/>
              <a:cs typeface="Arial"/>
              <a:sym typeface="Arial"/>
            </a:endParaRPr>
          </a:p>
          <a:p>
            <a:pPr indent="-228600" lvl="0" marL="22860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6"/>
          <p:cNvSpPr txBox="1"/>
          <p:nvPr>
            <p:ph type="title"/>
          </p:nvPr>
        </p:nvSpPr>
        <p:spPr>
          <a:xfrm>
            <a:off x="0" y="508500"/>
            <a:ext cx="7688700" cy="67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600">
                <a:latin typeface="Calibri"/>
                <a:ea typeface="Calibri"/>
                <a:cs typeface="Calibri"/>
                <a:sym typeface="Calibri"/>
              </a:rPr>
              <a:t>2. Use Case Specification</a:t>
            </a:r>
            <a:endParaRPr b="0" sz="3600">
              <a:latin typeface="Calibri"/>
              <a:ea typeface="Calibri"/>
              <a:cs typeface="Calibri"/>
              <a:sym typeface="Calibri"/>
            </a:endParaRPr>
          </a:p>
        </p:txBody>
      </p:sp>
      <p:sp>
        <p:nvSpPr>
          <p:cNvPr id="288" name="Google Shape;288;p46"/>
          <p:cNvSpPr txBox="1"/>
          <p:nvPr>
            <p:ph idx="1" type="body"/>
          </p:nvPr>
        </p:nvSpPr>
        <p:spPr>
          <a:xfrm>
            <a:off x="30300" y="1410025"/>
            <a:ext cx="9083400" cy="3502200"/>
          </a:xfrm>
          <a:prstGeom prst="rect">
            <a:avLst/>
          </a:prstGeom>
        </p:spPr>
        <p:txBody>
          <a:bodyPr anchorCtr="0" anchor="t" bIns="91425" lIns="91425" spcFirstLastPara="1" rIns="91425" wrap="square" tIns="91425">
            <a:noAutofit/>
          </a:bodyPr>
          <a:lstStyle/>
          <a:p>
            <a:pPr indent="-228600" lvl="0" marL="228600" rtl="0" algn="l">
              <a:spcBef>
                <a:spcPts val="0"/>
              </a:spcBef>
              <a:spcAft>
                <a:spcPts val="0"/>
              </a:spcAft>
              <a:buNone/>
            </a:pPr>
            <a:r>
              <a:rPr lang="en" sz="1400">
                <a:solidFill>
                  <a:srgbClr val="000000"/>
                </a:solidFill>
                <a:latin typeface="Arial"/>
                <a:ea typeface="Arial"/>
                <a:cs typeface="Arial"/>
                <a:sym typeface="Arial"/>
              </a:rPr>
              <a:t>6.</a:t>
            </a:r>
            <a:r>
              <a:rPr lang="en" sz="1400">
                <a:solidFill>
                  <a:srgbClr val="000000"/>
                </a:solidFill>
                <a:latin typeface="Times New Roman"/>
                <a:ea typeface="Times New Roman"/>
                <a:cs typeface="Times New Roman"/>
                <a:sym typeface="Times New Roman"/>
              </a:rPr>
              <a:t>     </a:t>
            </a:r>
            <a:r>
              <a:rPr lang="en" sz="1400">
                <a:solidFill>
                  <a:srgbClr val="000000"/>
                </a:solidFill>
                <a:latin typeface="Arial"/>
                <a:ea typeface="Arial"/>
                <a:cs typeface="Arial"/>
                <a:sym typeface="Arial"/>
              </a:rPr>
              <a:t>Inform User To Vote: When moderator open the vote function, he/she can choose to inform users to do a vote, he/she click button named “Inform User”, system return success, inform successfully, and the system will send message to users, else return fail.</a:t>
            </a:r>
            <a:endParaRPr sz="1400">
              <a:solidFill>
                <a:srgbClr val="000000"/>
              </a:solidFill>
              <a:latin typeface="Arial"/>
              <a:ea typeface="Arial"/>
              <a:cs typeface="Arial"/>
              <a:sym typeface="Arial"/>
            </a:endParaRPr>
          </a:p>
          <a:p>
            <a:pPr indent="-228600" lvl="0" marL="228600" rtl="0" algn="l">
              <a:spcBef>
                <a:spcPts val="0"/>
              </a:spcBef>
              <a:spcAft>
                <a:spcPts val="0"/>
              </a:spcAft>
              <a:buNone/>
            </a:pPr>
            <a:r>
              <a:rPr lang="en" sz="1400">
                <a:solidFill>
                  <a:srgbClr val="000000"/>
                </a:solidFill>
                <a:latin typeface="Arial"/>
                <a:ea typeface="Arial"/>
                <a:cs typeface="Arial"/>
                <a:sym typeface="Arial"/>
              </a:rPr>
              <a:t>7.</a:t>
            </a:r>
            <a:r>
              <a:rPr lang="en" sz="1400">
                <a:solidFill>
                  <a:srgbClr val="000000"/>
                </a:solidFill>
                <a:latin typeface="Times New Roman"/>
                <a:ea typeface="Times New Roman"/>
                <a:cs typeface="Times New Roman"/>
                <a:sym typeface="Times New Roman"/>
              </a:rPr>
              <a:t>     </a:t>
            </a:r>
            <a:r>
              <a:rPr lang="en" sz="1400">
                <a:solidFill>
                  <a:srgbClr val="000000"/>
                </a:solidFill>
                <a:latin typeface="Arial"/>
                <a:ea typeface="Arial"/>
                <a:cs typeface="Arial"/>
                <a:sym typeface="Arial"/>
              </a:rPr>
              <a:t>Keep History: When vote finish, moderator can choose to save the information about this event and vote data through clicking button named “Keep History”, system return success, save successfully, else return fail.</a:t>
            </a:r>
            <a:endParaRPr sz="1400">
              <a:solidFill>
                <a:srgbClr val="000000"/>
              </a:solidFill>
              <a:latin typeface="Arial"/>
              <a:ea typeface="Arial"/>
              <a:cs typeface="Arial"/>
              <a:sym typeface="Arial"/>
            </a:endParaRPr>
          </a:p>
          <a:p>
            <a:pPr indent="-228600" lvl="0" marL="228600" rtl="0" algn="l">
              <a:spcBef>
                <a:spcPts val="0"/>
              </a:spcBef>
              <a:spcAft>
                <a:spcPts val="0"/>
              </a:spcAft>
              <a:buNone/>
            </a:pPr>
            <a:r>
              <a:rPr lang="en" sz="1400">
                <a:solidFill>
                  <a:srgbClr val="000000"/>
                </a:solidFill>
                <a:latin typeface="Arial"/>
                <a:ea typeface="Arial"/>
                <a:cs typeface="Arial"/>
                <a:sym typeface="Arial"/>
              </a:rPr>
              <a:t>8.</a:t>
            </a:r>
            <a:r>
              <a:rPr lang="en" sz="1400">
                <a:solidFill>
                  <a:srgbClr val="000000"/>
                </a:solidFill>
                <a:latin typeface="Times New Roman"/>
                <a:ea typeface="Times New Roman"/>
                <a:cs typeface="Times New Roman"/>
                <a:sym typeface="Times New Roman"/>
              </a:rPr>
              <a:t>     </a:t>
            </a:r>
            <a:r>
              <a:rPr lang="en" sz="1400">
                <a:solidFill>
                  <a:srgbClr val="000000"/>
                </a:solidFill>
                <a:latin typeface="Arial"/>
                <a:ea typeface="Arial"/>
                <a:cs typeface="Arial"/>
                <a:sym typeface="Arial"/>
              </a:rPr>
              <a:t>Elect winner: After moderator close the vote, he/she need to choose a winner movie, so he/she can click the button named “Elect Winner”, the system return the winner name if run successfully, else return fail.</a:t>
            </a:r>
            <a:endParaRPr sz="1400">
              <a:solidFill>
                <a:srgbClr val="000000"/>
              </a:solidFill>
              <a:latin typeface="Arial"/>
              <a:ea typeface="Arial"/>
              <a:cs typeface="Arial"/>
              <a:sym typeface="Arial"/>
            </a:endParaRPr>
          </a:p>
          <a:p>
            <a:pPr indent="-228600" lvl="0" marL="228600" rtl="0" algn="l">
              <a:spcBef>
                <a:spcPts val="0"/>
              </a:spcBef>
              <a:spcAft>
                <a:spcPts val="0"/>
              </a:spcAft>
              <a:buNone/>
            </a:pPr>
            <a:r>
              <a:rPr lang="en" sz="1400">
                <a:solidFill>
                  <a:srgbClr val="000000"/>
                </a:solidFill>
                <a:latin typeface="Arial"/>
                <a:ea typeface="Arial"/>
                <a:cs typeface="Arial"/>
                <a:sym typeface="Arial"/>
              </a:rPr>
              <a:t>9.</a:t>
            </a:r>
            <a:r>
              <a:rPr lang="en" sz="1400">
                <a:solidFill>
                  <a:srgbClr val="000000"/>
                </a:solidFill>
                <a:latin typeface="Times New Roman"/>
                <a:ea typeface="Times New Roman"/>
                <a:cs typeface="Times New Roman"/>
                <a:sym typeface="Times New Roman"/>
              </a:rPr>
              <a:t>     </a:t>
            </a:r>
            <a:r>
              <a:rPr lang="en" sz="1400">
                <a:solidFill>
                  <a:srgbClr val="000000"/>
                </a:solidFill>
                <a:latin typeface="Arial"/>
                <a:ea typeface="Arial"/>
                <a:cs typeface="Arial"/>
                <a:sym typeface="Arial"/>
              </a:rPr>
              <a:t>Leave Group: Users can leave the group when they do not or cannot join the group event. User just need to click the button named “Leave Group”, system return success, user leave the group successfully, else return fail;</a:t>
            </a:r>
            <a:endParaRPr sz="1400">
              <a:solidFill>
                <a:srgbClr val="000000"/>
              </a:solidFill>
              <a:latin typeface="Arial"/>
              <a:ea typeface="Arial"/>
              <a:cs typeface="Arial"/>
              <a:sym typeface="Arial"/>
            </a:endParaRPr>
          </a:p>
          <a:p>
            <a:pPr indent="-228600" lvl="0" marL="228600" rtl="0" algn="l">
              <a:spcBef>
                <a:spcPts val="0"/>
              </a:spcBef>
              <a:spcAft>
                <a:spcPts val="0"/>
              </a:spcAft>
              <a:buNone/>
            </a:pPr>
            <a:r>
              <a:rPr lang="en" sz="1400">
                <a:solidFill>
                  <a:srgbClr val="000000"/>
                </a:solidFill>
                <a:latin typeface="Arial"/>
                <a:ea typeface="Arial"/>
                <a:cs typeface="Arial"/>
                <a:sym typeface="Arial"/>
              </a:rPr>
              <a:t>10.</a:t>
            </a:r>
            <a:r>
              <a:rPr lang="en" sz="1400">
                <a:solidFill>
                  <a:srgbClr val="000000"/>
                </a:solidFill>
                <a:latin typeface="Times New Roman"/>
                <a:ea typeface="Times New Roman"/>
                <a:cs typeface="Times New Roman"/>
                <a:sym typeface="Times New Roman"/>
              </a:rPr>
              <a:t>    </a:t>
            </a:r>
            <a:r>
              <a:rPr lang="en" sz="1400">
                <a:solidFill>
                  <a:srgbClr val="000000"/>
                </a:solidFill>
                <a:latin typeface="Arial"/>
                <a:ea typeface="Arial"/>
                <a:cs typeface="Arial"/>
                <a:sym typeface="Arial"/>
              </a:rPr>
              <a:t>Join Group: When user receive an invitation from moderator, he/she can choose whether join this group, if they want to join this group, click the button named “Accept”, system return success, user join group successfully, else return fail. If user do not want to join this group, he/she click button “Refuse”.</a:t>
            </a:r>
            <a:endParaRPr sz="1400">
              <a:solidFill>
                <a:srgbClr val="000000"/>
              </a:solidFill>
              <a:latin typeface="Arial"/>
              <a:ea typeface="Arial"/>
              <a:cs typeface="Arial"/>
              <a:sym typeface="Arial"/>
            </a:endParaRPr>
          </a:p>
          <a:p>
            <a:pPr indent="-228600" lvl="0" marL="228600" rtl="0" algn="l">
              <a:spcBef>
                <a:spcPts val="0"/>
              </a:spcBef>
              <a:spcAft>
                <a:spcPts val="0"/>
              </a:spcAft>
              <a:buNone/>
            </a:pPr>
            <a:r>
              <a:t/>
            </a:r>
            <a:endParaRPr sz="1400">
              <a:solidFill>
                <a:srgbClr val="000000"/>
              </a:solidFill>
              <a:latin typeface="Arial"/>
              <a:ea typeface="Arial"/>
              <a:cs typeface="Arial"/>
              <a:sym typeface="Arial"/>
            </a:endParaRPr>
          </a:p>
          <a:p>
            <a:pPr indent="-228600" lvl="0" marL="22860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7"/>
          <p:cNvSpPr txBox="1"/>
          <p:nvPr>
            <p:ph type="title"/>
          </p:nvPr>
        </p:nvSpPr>
        <p:spPr>
          <a:xfrm>
            <a:off x="0" y="508500"/>
            <a:ext cx="7688700" cy="67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600">
                <a:latin typeface="Calibri"/>
                <a:ea typeface="Calibri"/>
                <a:cs typeface="Calibri"/>
                <a:sym typeface="Calibri"/>
              </a:rPr>
              <a:t>2. Use Case Specification</a:t>
            </a:r>
            <a:endParaRPr b="0" sz="3600">
              <a:latin typeface="Calibri"/>
              <a:ea typeface="Calibri"/>
              <a:cs typeface="Calibri"/>
              <a:sym typeface="Calibri"/>
            </a:endParaRPr>
          </a:p>
        </p:txBody>
      </p:sp>
      <p:sp>
        <p:nvSpPr>
          <p:cNvPr id="294" name="Google Shape;294;p47"/>
          <p:cNvSpPr txBox="1"/>
          <p:nvPr>
            <p:ph idx="1" type="body"/>
          </p:nvPr>
        </p:nvSpPr>
        <p:spPr>
          <a:xfrm>
            <a:off x="30300" y="1616900"/>
            <a:ext cx="9083400" cy="3126300"/>
          </a:xfrm>
          <a:prstGeom prst="rect">
            <a:avLst/>
          </a:prstGeom>
        </p:spPr>
        <p:txBody>
          <a:bodyPr anchorCtr="0" anchor="t" bIns="91425" lIns="91425" spcFirstLastPara="1" rIns="91425" wrap="square" tIns="91425">
            <a:noAutofit/>
          </a:bodyPr>
          <a:lstStyle/>
          <a:p>
            <a:pPr indent="-228600" lvl="0" marL="228600" rtl="0" algn="l">
              <a:spcBef>
                <a:spcPts val="0"/>
              </a:spcBef>
              <a:spcAft>
                <a:spcPts val="0"/>
              </a:spcAft>
              <a:buNone/>
            </a:pPr>
            <a:r>
              <a:rPr lang="en" sz="1400">
                <a:solidFill>
                  <a:srgbClr val="000000"/>
                </a:solidFill>
                <a:latin typeface="Arial"/>
                <a:ea typeface="Arial"/>
                <a:cs typeface="Arial"/>
                <a:sym typeface="Arial"/>
              </a:rPr>
              <a:t>11.</a:t>
            </a:r>
            <a:r>
              <a:rPr lang="en" sz="1400">
                <a:solidFill>
                  <a:srgbClr val="000000"/>
                </a:solidFill>
                <a:latin typeface="Times New Roman"/>
                <a:ea typeface="Times New Roman"/>
                <a:cs typeface="Times New Roman"/>
                <a:sym typeface="Times New Roman"/>
              </a:rPr>
              <a:t>    </a:t>
            </a:r>
            <a:r>
              <a:rPr lang="en" sz="1400">
                <a:solidFill>
                  <a:srgbClr val="000000"/>
                </a:solidFill>
                <a:latin typeface="Arial"/>
                <a:ea typeface="Arial"/>
                <a:cs typeface="Arial"/>
                <a:sym typeface="Arial"/>
              </a:rPr>
              <a:t>Search and Bowser Movie List: After moderator provide movie list, users in this group can search and browser movie list through click “Movie List” button, the web page will jump to the movie list page, and users can search some key words to search.</a:t>
            </a:r>
            <a:endParaRPr sz="1400">
              <a:solidFill>
                <a:srgbClr val="000000"/>
              </a:solidFill>
              <a:latin typeface="Arial"/>
              <a:ea typeface="Arial"/>
              <a:cs typeface="Arial"/>
              <a:sym typeface="Arial"/>
            </a:endParaRPr>
          </a:p>
          <a:p>
            <a:pPr indent="-228600" lvl="0" marL="228600" rtl="0" algn="l">
              <a:spcBef>
                <a:spcPts val="0"/>
              </a:spcBef>
              <a:spcAft>
                <a:spcPts val="0"/>
              </a:spcAft>
              <a:buNone/>
            </a:pPr>
            <a:r>
              <a:rPr lang="en" sz="1400">
                <a:solidFill>
                  <a:srgbClr val="000000"/>
                </a:solidFill>
                <a:latin typeface="Arial"/>
                <a:ea typeface="Arial"/>
                <a:cs typeface="Arial"/>
                <a:sym typeface="Arial"/>
              </a:rPr>
              <a:t>12.</a:t>
            </a:r>
            <a:r>
              <a:rPr lang="en" sz="1400">
                <a:solidFill>
                  <a:srgbClr val="000000"/>
                </a:solidFill>
                <a:latin typeface="Times New Roman"/>
                <a:ea typeface="Times New Roman"/>
                <a:cs typeface="Times New Roman"/>
                <a:sym typeface="Times New Roman"/>
              </a:rPr>
              <a:t>    </a:t>
            </a:r>
            <a:r>
              <a:rPr lang="en" sz="1400">
                <a:solidFill>
                  <a:srgbClr val="000000"/>
                </a:solidFill>
                <a:latin typeface="Arial"/>
                <a:ea typeface="Arial"/>
                <a:cs typeface="Arial"/>
                <a:sym typeface="Arial"/>
              </a:rPr>
              <a:t>Vote: After moderator open the vote function, user can vote his/her favorite movies by choose the movie and then click button “Submit”, system return success, submit successfully, else return fail.</a:t>
            </a:r>
            <a:endParaRPr sz="1400">
              <a:solidFill>
                <a:srgbClr val="000000"/>
              </a:solidFill>
              <a:latin typeface="Arial"/>
              <a:ea typeface="Arial"/>
              <a:cs typeface="Arial"/>
              <a:sym typeface="Arial"/>
            </a:endParaRPr>
          </a:p>
          <a:p>
            <a:pPr indent="-228600" lvl="0" marL="228600" rtl="0" algn="l">
              <a:spcBef>
                <a:spcPts val="0"/>
              </a:spcBef>
              <a:spcAft>
                <a:spcPts val="0"/>
              </a:spcAft>
              <a:buNone/>
            </a:pPr>
            <a:r>
              <a:rPr lang="en" sz="1400">
                <a:solidFill>
                  <a:srgbClr val="000000"/>
                </a:solidFill>
                <a:latin typeface="Arial"/>
                <a:ea typeface="Arial"/>
                <a:cs typeface="Arial"/>
                <a:sym typeface="Arial"/>
              </a:rPr>
              <a:t>13.</a:t>
            </a:r>
            <a:r>
              <a:rPr lang="en" sz="1400">
                <a:solidFill>
                  <a:srgbClr val="000000"/>
                </a:solidFill>
                <a:latin typeface="Times New Roman"/>
                <a:ea typeface="Times New Roman"/>
                <a:cs typeface="Times New Roman"/>
                <a:sym typeface="Times New Roman"/>
              </a:rPr>
              <a:t>    </a:t>
            </a:r>
            <a:r>
              <a:rPr lang="en" sz="1400">
                <a:solidFill>
                  <a:srgbClr val="000000"/>
                </a:solidFill>
                <a:latin typeface="Arial"/>
                <a:ea typeface="Arial"/>
                <a:cs typeface="Arial"/>
                <a:sym typeface="Arial"/>
              </a:rPr>
              <a:t>Watch trailer: When user search and bowser the movie list, they can watch trailer which movie they want to know get more information such as watch trailer through API. He/She can just click the movie they the web will jump to the target page.</a:t>
            </a:r>
            <a:endParaRPr sz="1400">
              <a:solidFill>
                <a:srgbClr val="000000"/>
              </a:solidFill>
              <a:latin typeface="Arial"/>
              <a:ea typeface="Arial"/>
              <a:cs typeface="Arial"/>
              <a:sym typeface="Arial"/>
            </a:endParaRPr>
          </a:p>
          <a:p>
            <a:pPr indent="-228600" lvl="0" marL="228600" rtl="0" algn="l">
              <a:spcBef>
                <a:spcPts val="0"/>
              </a:spcBef>
              <a:spcAft>
                <a:spcPts val="0"/>
              </a:spcAft>
              <a:buNone/>
            </a:pPr>
            <a:r>
              <a:rPr lang="en" sz="1400">
                <a:solidFill>
                  <a:srgbClr val="000000"/>
                </a:solidFill>
                <a:latin typeface="Arial"/>
                <a:ea typeface="Arial"/>
                <a:cs typeface="Arial"/>
                <a:sym typeface="Arial"/>
              </a:rPr>
              <a:t>14.</a:t>
            </a:r>
            <a:r>
              <a:rPr lang="en" sz="1400">
                <a:solidFill>
                  <a:srgbClr val="000000"/>
                </a:solidFill>
                <a:latin typeface="Times New Roman"/>
                <a:ea typeface="Times New Roman"/>
                <a:cs typeface="Times New Roman"/>
                <a:sym typeface="Times New Roman"/>
              </a:rPr>
              <a:t>    </a:t>
            </a:r>
            <a:r>
              <a:rPr lang="en" sz="1400">
                <a:solidFill>
                  <a:srgbClr val="000000"/>
                </a:solidFill>
                <a:latin typeface="Arial"/>
                <a:ea typeface="Arial"/>
                <a:cs typeface="Arial"/>
                <a:sym typeface="Arial"/>
              </a:rPr>
              <a:t>Access reviews: When user search and bowser the movie list, they can watch trailer which movie they want to know get more information such as read reviews through API. He/She can just click the movie they the web will jump to the target page.</a:t>
            </a:r>
            <a:endParaRPr sz="1400">
              <a:solidFill>
                <a:srgbClr val="000000"/>
              </a:solidFill>
              <a:latin typeface="Arial"/>
              <a:ea typeface="Arial"/>
              <a:cs typeface="Arial"/>
              <a:sym typeface="Arial"/>
            </a:endParaRPr>
          </a:p>
          <a:p>
            <a:pPr indent="-228600" lvl="0" marL="228600" rtl="0" algn="l">
              <a:spcBef>
                <a:spcPts val="0"/>
              </a:spcBef>
              <a:spcAft>
                <a:spcPts val="0"/>
              </a:spcAft>
              <a:buNone/>
            </a:pPr>
            <a:r>
              <a:t/>
            </a:r>
            <a:endParaRPr sz="1400">
              <a:solidFill>
                <a:srgbClr val="000000"/>
              </a:solidFill>
              <a:latin typeface="Arial"/>
              <a:ea typeface="Arial"/>
              <a:cs typeface="Arial"/>
              <a:sym typeface="Arial"/>
            </a:endParaRPr>
          </a:p>
          <a:p>
            <a:pPr indent="-228600" lvl="0" marL="228600" rtl="0" algn="l">
              <a:spcBef>
                <a:spcPts val="0"/>
              </a:spcBef>
              <a:spcAft>
                <a:spcPts val="0"/>
              </a:spcAft>
              <a:buNone/>
            </a:pPr>
            <a:r>
              <a:t/>
            </a:r>
            <a:endParaRPr sz="1400">
              <a:solidFill>
                <a:srgbClr val="000000"/>
              </a:solidFill>
              <a:latin typeface="Arial"/>
              <a:ea typeface="Arial"/>
              <a:cs typeface="Arial"/>
              <a:sym typeface="Arial"/>
            </a:endParaRPr>
          </a:p>
          <a:p>
            <a:pPr indent="-228600" lvl="0" marL="22860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8"/>
          <p:cNvSpPr txBox="1"/>
          <p:nvPr>
            <p:ph idx="1" type="body"/>
          </p:nvPr>
        </p:nvSpPr>
        <p:spPr>
          <a:xfrm>
            <a:off x="527750" y="1441200"/>
            <a:ext cx="7688700" cy="30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22222"/>
                </a:solidFill>
                <a:highlight>
                  <a:srgbClr val="FFFFFF"/>
                </a:highlight>
                <a:latin typeface="Arial"/>
                <a:ea typeface="Arial"/>
                <a:cs typeface="Arial"/>
                <a:sym typeface="Arial"/>
              </a:rPr>
              <a:t>Requirement Traceability Matrix (RTM) is a table (mostly a spreadsheet) that shows if each requirement has a respective Test case/cases to make sure if the requirement is covered for testing.It is basically used to ensure that ALL the requirements and Change Requests are or will be tested.</a:t>
            </a:r>
            <a:endParaRPr sz="1400">
              <a:solidFill>
                <a:srgbClr val="222222"/>
              </a:solidFill>
              <a:highlight>
                <a:srgbClr val="FFFFFF"/>
              </a:highlight>
              <a:latin typeface="Arial"/>
              <a:ea typeface="Arial"/>
              <a:cs typeface="Arial"/>
              <a:sym typeface="Arial"/>
            </a:endParaRPr>
          </a:p>
          <a:p>
            <a:pPr indent="0" lvl="0" marL="0" rtl="0" algn="l">
              <a:spcBef>
                <a:spcPts val="1600"/>
              </a:spcBef>
              <a:spcAft>
                <a:spcPts val="1600"/>
              </a:spcAft>
              <a:buNone/>
            </a:pPr>
            <a:r>
              <a:rPr lang="en" sz="1400">
                <a:solidFill>
                  <a:srgbClr val="222222"/>
                </a:solidFill>
                <a:highlight>
                  <a:srgbClr val="FFFFFF"/>
                </a:highlight>
                <a:latin typeface="Arial"/>
                <a:ea typeface="Arial"/>
                <a:cs typeface="Arial"/>
                <a:sym typeface="Arial"/>
              </a:rPr>
              <a:t>Our traceability matrix table includes Test Case ID Description table and overall table.</a:t>
            </a:r>
            <a:endParaRPr sz="1400">
              <a:solidFill>
                <a:srgbClr val="222222"/>
              </a:solidFill>
              <a:highlight>
                <a:srgbClr val="FFFFFF"/>
              </a:highlight>
              <a:latin typeface="Arial"/>
              <a:ea typeface="Arial"/>
              <a:cs typeface="Arial"/>
              <a:sym typeface="Arial"/>
            </a:endParaRPr>
          </a:p>
        </p:txBody>
      </p:sp>
      <p:sp>
        <p:nvSpPr>
          <p:cNvPr id="300" name="Google Shape;300;p48"/>
          <p:cNvSpPr txBox="1"/>
          <p:nvPr>
            <p:ph type="title"/>
          </p:nvPr>
        </p:nvSpPr>
        <p:spPr>
          <a:xfrm>
            <a:off x="0" y="508500"/>
            <a:ext cx="7688700" cy="67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600">
                <a:latin typeface="Calibri"/>
                <a:ea typeface="Calibri"/>
                <a:cs typeface="Calibri"/>
                <a:sym typeface="Calibri"/>
              </a:rPr>
              <a:t>3</a:t>
            </a:r>
            <a:r>
              <a:rPr b="0" lang="en" sz="3600">
                <a:latin typeface="Calibri"/>
                <a:ea typeface="Calibri"/>
                <a:cs typeface="Calibri"/>
                <a:sym typeface="Calibri"/>
              </a:rPr>
              <a:t>. Bi-direction traceability matrix</a:t>
            </a:r>
            <a:endParaRPr b="0" sz="3600">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9"/>
          <p:cNvSpPr txBox="1"/>
          <p:nvPr>
            <p:ph type="title"/>
          </p:nvPr>
        </p:nvSpPr>
        <p:spPr>
          <a:xfrm>
            <a:off x="729450" y="23250"/>
            <a:ext cx="7688700" cy="535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lang="en" sz="3600">
                <a:latin typeface="Calibri"/>
                <a:ea typeface="Calibri"/>
                <a:cs typeface="Calibri"/>
                <a:sym typeface="Calibri"/>
              </a:rPr>
              <a:t>Test Case ID Description table</a:t>
            </a:r>
            <a:endParaRPr b="0" sz="3600">
              <a:latin typeface="Calibri"/>
              <a:ea typeface="Calibri"/>
              <a:cs typeface="Calibri"/>
              <a:sym typeface="Calibri"/>
            </a:endParaRPr>
          </a:p>
        </p:txBody>
      </p:sp>
      <p:pic>
        <p:nvPicPr>
          <p:cNvPr id="306" name="Google Shape;306;p49"/>
          <p:cNvPicPr preferRelativeResize="0"/>
          <p:nvPr/>
        </p:nvPicPr>
        <p:blipFill>
          <a:blip r:embed="rId3">
            <a:alphaModFix/>
          </a:blip>
          <a:stretch>
            <a:fillRect/>
          </a:stretch>
        </p:blipFill>
        <p:spPr>
          <a:xfrm>
            <a:off x="840150" y="627725"/>
            <a:ext cx="4285025" cy="42850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50"/>
          <p:cNvSpPr txBox="1"/>
          <p:nvPr>
            <p:ph type="title"/>
          </p:nvPr>
        </p:nvSpPr>
        <p:spPr>
          <a:xfrm>
            <a:off x="729450" y="-129150"/>
            <a:ext cx="7688700" cy="535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lang="en" sz="3600">
                <a:latin typeface="Calibri"/>
                <a:ea typeface="Calibri"/>
                <a:cs typeface="Calibri"/>
                <a:sym typeface="Calibri"/>
              </a:rPr>
              <a:t>Overall</a:t>
            </a:r>
            <a:r>
              <a:rPr b="0" lang="en" sz="3600">
                <a:latin typeface="Calibri"/>
                <a:ea typeface="Calibri"/>
                <a:cs typeface="Calibri"/>
                <a:sym typeface="Calibri"/>
              </a:rPr>
              <a:t> table</a:t>
            </a:r>
            <a:endParaRPr b="0" sz="3600">
              <a:latin typeface="Calibri"/>
              <a:ea typeface="Calibri"/>
              <a:cs typeface="Calibri"/>
              <a:sym typeface="Calibri"/>
            </a:endParaRPr>
          </a:p>
        </p:txBody>
      </p:sp>
      <p:pic>
        <p:nvPicPr>
          <p:cNvPr id="312" name="Google Shape;312;p50"/>
          <p:cNvPicPr preferRelativeResize="0"/>
          <p:nvPr/>
        </p:nvPicPr>
        <p:blipFill>
          <a:blip r:embed="rId3">
            <a:alphaModFix/>
          </a:blip>
          <a:stretch>
            <a:fillRect/>
          </a:stretch>
        </p:blipFill>
        <p:spPr>
          <a:xfrm>
            <a:off x="809675" y="482250"/>
            <a:ext cx="7127348" cy="46059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51"/>
          <p:cNvSpPr txBox="1"/>
          <p:nvPr>
            <p:ph type="title"/>
          </p:nvPr>
        </p:nvSpPr>
        <p:spPr>
          <a:xfrm>
            <a:off x="750800" y="576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4.Sequence Diagram for Each Use Case</a:t>
            </a:r>
            <a:endParaRPr/>
          </a:p>
        </p:txBody>
      </p:sp>
      <p:sp>
        <p:nvSpPr>
          <p:cNvPr id="318" name="Google Shape;318;p51"/>
          <p:cNvSpPr txBox="1"/>
          <p:nvPr/>
        </p:nvSpPr>
        <p:spPr>
          <a:xfrm>
            <a:off x="750800" y="2588550"/>
            <a:ext cx="17034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Create Group</a:t>
            </a:r>
            <a:endParaRPr>
              <a:latin typeface="Lato"/>
              <a:ea typeface="Lato"/>
              <a:cs typeface="Lato"/>
              <a:sym typeface="Lato"/>
            </a:endParaRPr>
          </a:p>
        </p:txBody>
      </p:sp>
      <p:pic>
        <p:nvPicPr>
          <p:cNvPr id="319" name="Google Shape;319;p51"/>
          <p:cNvPicPr preferRelativeResize="0"/>
          <p:nvPr/>
        </p:nvPicPr>
        <p:blipFill>
          <a:blip r:embed="rId3">
            <a:alphaModFix/>
          </a:blip>
          <a:stretch>
            <a:fillRect/>
          </a:stretch>
        </p:blipFill>
        <p:spPr>
          <a:xfrm>
            <a:off x="2575650" y="1241225"/>
            <a:ext cx="5329181" cy="37267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52"/>
          <p:cNvSpPr txBox="1"/>
          <p:nvPr>
            <p:ph type="title"/>
          </p:nvPr>
        </p:nvSpPr>
        <p:spPr>
          <a:xfrm>
            <a:off x="672925" y="5626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 Diagram</a:t>
            </a:r>
            <a:endParaRPr/>
          </a:p>
        </p:txBody>
      </p:sp>
      <p:sp>
        <p:nvSpPr>
          <p:cNvPr id="325" name="Google Shape;325;p52"/>
          <p:cNvSpPr txBox="1"/>
          <p:nvPr/>
        </p:nvSpPr>
        <p:spPr>
          <a:xfrm>
            <a:off x="168075" y="2653000"/>
            <a:ext cx="7059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Invite</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users</a:t>
            </a:r>
            <a:endParaRPr>
              <a:latin typeface="Lato"/>
              <a:ea typeface="Lato"/>
              <a:cs typeface="Lato"/>
              <a:sym typeface="Lato"/>
            </a:endParaRPr>
          </a:p>
        </p:txBody>
      </p:sp>
      <p:pic>
        <p:nvPicPr>
          <p:cNvPr id="326" name="Google Shape;326;p52"/>
          <p:cNvPicPr preferRelativeResize="0"/>
          <p:nvPr/>
        </p:nvPicPr>
        <p:blipFill>
          <a:blip r:embed="rId3">
            <a:alphaModFix/>
          </a:blip>
          <a:stretch>
            <a:fillRect/>
          </a:stretch>
        </p:blipFill>
        <p:spPr>
          <a:xfrm>
            <a:off x="2049150" y="1273600"/>
            <a:ext cx="5654450" cy="3585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Use Case ID &amp; Title: 1. Create Group</a:t>
            </a:r>
            <a:endParaRPr/>
          </a:p>
        </p:txBody>
      </p:sp>
      <p:sp>
        <p:nvSpPr>
          <p:cNvPr id="111" name="Google Shape;111;p17"/>
          <p:cNvSpPr txBox="1"/>
          <p:nvPr>
            <p:ph idx="1" type="body"/>
          </p:nvPr>
        </p:nvSpPr>
        <p:spPr>
          <a:xfrm>
            <a:off x="628650" y="1095498"/>
            <a:ext cx="7886700" cy="38388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t>Author: Group 6</a:t>
            </a:r>
            <a:endParaRPr/>
          </a:p>
          <a:p>
            <a:pPr indent="-171450" lvl="0" marL="177800" rtl="0" algn="l">
              <a:lnSpc>
                <a:spcPct val="90000"/>
              </a:lnSpc>
              <a:spcBef>
                <a:spcPts val="800"/>
              </a:spcBef>
              <a:spcAft>
                <a:spcPts val="0"/>
              </a:spcAft>
              <a:buClr>
                <a:schemeClr val="dk1"/>
              </a:buClr>
              <a:buSzPts val="2100"/>
              <a:buChar char="●"/>
            </a:pPr>
            <a:r>
              <a:rPr lang="en"/>
              <a:t>Date: February 10, 2020</a:t>
            </a:r>
            <a:endParaRPr/>
          </a:p>
          <a:p>
            <a:pPr indent="-171450" lvl="0" marL="177800" rtl="0" algn="l">
              <a:lnSpc>
                <a:spcPct val="90000"/>
              </a:lnSpc>
              <a:spcBef>
                <a:spcPts val="800"/>
              </a:spcBef>
              <a:spcAft>
                <a:spcPts val="0"/>
              </a:spcAft>
              <a:buClr>
                <a:schemeClr val="dk1"/>
              </a:buClr>
              <a:buSzPts val="2100"/>
              <a:buChar char="●"/>
            </a:pPr>
            <a:r>
              <a:rPr lang="en"/>
              <a:t>Summary: Moderator can use this use case to create a movie watching group</a:t>
            </a:r>
            <a:endParaRPr/>
          </a:p>
          <a:p>
            <a:pPr indent="-171450" lvl="0" marL="177800" rtl="0" algn="l">
              <a:lnSpc>
                <a:spcPct val="90000"/>
              </a:lnSpc>
              <a:spcBef>
                <a:spcPts val="800"/>
              </a:spcBef>
              <a:spcAft>
                <a:spcPts val="0"/>
              </a:spcAft>
              <a:buClr>
                <a:schemeClr val="dk1"/>
              </a:buClr>
              <a:buSzPts val="2100"/>
              <a:buChar char="●"/>
            </a:pPr>
            <a:r>
              <a:rPr lang="en"/>
              <a:t>Actors: Moderator</a:t>
            </a:r>
            <a:endParaRPr/>
          </a:p>
          <a:p>
            <a:pPr indent="-171450" lvl="0" marL="177800" rtl="0" algn="l">
              <a:lnSpc>
                <a:spcPct val="90000"/>
              </a:lnSpc>
              <a:spcBef>
                <a:spcPts val="800"/>
              </a:spcBef>
              <a:spcAft>
                <a:spcPts val="0"/>
              </a:spcAft>
              <a:buClr>
                <a:schemeClr val="dk1"/>
              </a:buClr>
              <a:buSzPts val="2100"/>
              <a:buChar char="●"/>
            </a:pPr>
            <a:r>
              <a:rPr lang="en"/>
              <a:t>Preconditions: Moderator can access the web page which has a create group button</a:t>
            </a:r>
            <a:endParaRPr/>
          </a:p>
          <a:p>
            <a:pPr indent="-171450" lvl="0" marL="177800" rtl="0" algn="l">
              <a:lnSpc>
                <a:spcPct val="90000"/>
              </a:lnSpc>
              <a:spcBef>
                <a:spcPts val="800"/>
              </a:spcBef>
              <a:spcAft>
                <a:spcPts val="0"/>
              </a:spcAft>
              <a:buClr>
                <a:schemeClr val="dk1"/>
              </a:buClr>
              <a:buSzPts val="2100"/>
              <a:buChar char="●"/>
            </a:pPr>
            <a:r>
              <a:rPr lang="en"/>
              <a:t>Postconditions: System has stored group information</a:t>
            </a:r>
            <a:endParaRPr/>
          </a:p>
          <a:p>
            <a:pPr indent="-171450" lvl="0" marL="177800" rtl="0" algn="l">
              <a:lnSpc>
                <a:spcPct val="90000"/>
              </a:lnSpc>
              <a:spcBef>
                <a:spcPts val="800"/>
              </a:spcBef>
              <a:spcAft>
                <a:spcPts val="0"/>
              </a:spcAft>
              <a:buClr>
                <a:schemeClr val="dk1"/>
              </a:buClr>
              <a:buSzPts val="2100"/>
              <a:buChar char="●"/>
            </a:pPr>
            <a:r>
              <a:rPr lang="en"/>
              <a:t>Assumptions: Moderator just can create a group at one time</a:t>
            </a:r>
            <a:endParaRPr/>
          </a:p>
          <a:p>
            <a:pPr indent="-171450" lvl="0" marL="177800" rtl="0" algn="l">
              <a:lnSpc>
                <a:spcPct val="90000"/>
              </a:lnSpc>
              <a:spcBef>
                <a:spcPts val="800"/>
              </a:spcBef>
              <a:spcAft>
                <a:spcPts val="1600"/>
              </a:spcAft>
              <a:buClr>
                <a:schemeClr val="dk1"/>
              </a:buClr>
              <a:buSzPts val="2100"/>
              <a:buChar char="●"/>
            </a:pPr>
            <a:r>
              <a:rPr lang="en"/>
              <a:t>Exceptions: Group information loss ~ Check database storage setup</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53"/>
          <p:cNvSpPr txBox="1"/>
          <p:nvPr>
            <p:ph type="title"/>
          </p:nvPr>
        </p:nvSpPr>
        <p:spPr>
          <a:xfrm>
            <a:off x="672925" y="5626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 Diagram</a:t>
            </a:r>
            <a:endParaRPr/>
          </a:p>
        </p:txBody>
      </p:sp>
      <p:sp>
        <p:nvSpPr>
          <p:cNvPr id="332" name="Google Shape;332;p53"/>
          <p:cNvSpPr txBox="1"/>
          <p:nvPr/>
        </p:nvSpPr>
        <p:spPr>
          <a:xfrm>
            <a:off x="672925" y="1473100"/>
            <a:ext cx="17166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Provide movie list</a:t>
            </a:r>
            <a:endParaRPr>
              <a:latin typeface="Lato"/>
              <a:ea typeface="Lato"/>
              <a:cs typeface="Lato"/>
              <a:sym typeface="Lato"/>
            </a:endParaRPr>
          </a:p>
        </p:txBody>
      </p:sp>
      <p:pic>
        <p:nvPicPr>
          <p:cNvPr id="333" name="Google Shape;333;p53"/>
          <p:cNvPicPr preferRelativeResize="0"/>
          <p:nvPr/>
        </p:nvPicPr>
        <p:blipFill>
          <a:blip r:embed="rId3">
            <a:alphaModFix/>
          </a:blip>
          <a:stretch>
            <a:fillRect/>
          </a:stretch>
        </p:blipFill>
        <p:spPr>
          <a:xfrm>
            <a:off x="2464100" y="1257350"/>
            <a:ext cx="6200071" cy="37408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54"/>
          <p:cNvSpPr txBox="1"/>
          <p:nvPr>
            <p:ph type="title"/>
          </p:nvPr>
        </p:nvSpPr>
        <p:spPr>
          <a:xfrm>
            <a:off x="727650" y="5202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 Diagram</a:t>
            </a:r>
            <a:endParaRPr/>
          </a:p>
        </p:txBody>
      </p:sp>
      <p:sp>
        <p:nvSpPr>
          <p:cNvPr id="339" name="Google Shape;339;p54"/>
          <p:cNvSpPr txBox="1"/>
          <p:nvPr/>
        </p:nvSpPr>
        <p:spPr>
          <a:xfrm>
            <a:off x="2938575" y="1146850"/>
            <a:ext cx="3054000" cy="3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Create watching or vote event </a:t>
            </a:r>
            <a:endParaRPr>
              <a:latin typeface="Lato"/>
              <a:ea typeface="Lato"/>
              <a:cs typeface="Lato"/>
              <a:sym typeface="Lato"/>
            </a:endParaRPr>
          </a:p>
        </p:txBody>
      </p:sp>
      <p:pic>
        <p:nvPicPr>
          <p:cNvPr id="340" name="Google Shape;340;p54"/>
          <p:cNvPicPr preferRelativeResize="0"/>
          <p:nvPr/>
        </p:nvPicPr>
        <p:blipFill>
          <a:blip r:embed="rId3">
            <a:alphaModFix/>
          </a:blip>
          <a:stretch>
            <a:fillRect/>
          </a:stretch>
        </p:blipFill>
        <p:spPr>
          <a:xfrm>
            <a:off x="1603925" y="1516925"/>
            <a:ext cx="6107099" cy="35088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55"/>
          <p:cNvSpPr txBox="1"/>
          <p:nvPr>
            <p:ph type="title"/>
          </p:nvPr>
        </p:nvSpPr>
        <p:spPr>
          <a:xfrm>
            <a:off x="727650" y="5273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 Diagram</a:t>
            </a:r>
            <a:endParaRPr/>
          </a:p>
        </p:txBody>
      </p:sp>
      <p:sp>
        <p:nvSpPr>
          <p:cNvPr id="346" name="Google Shape;346;p55"/>
          <p:cNvSpPr txBox="1"/>
          <p:nvPr/>
        </p:nvSpPr>
        <p:spPr>
          <a:xfrm>
            <a:off x="664325" y="2353225"/>
            <a:ext cx="1008600" cy="67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Inform user to vote</a:t>
            </a:r>
            <a:endParaRPr>
              <a:latin typeface="Lato"/>
              <a:ea typeface="Lato"/>
              <a:cs typeface="Lato"/>
              <a:sym typeface="Lato"/>
            </a:endParaRPr>
          </a:p>
        </p:txBody>
      </p:sp>
      <p:pic>
        <p:nvPicPr>
          <p:cNvPr id="347" name="Google Shape;347;p55"/>
          <p:cNvPicPr preferRelativeResize="0"/>
          <p:nvPr/>
        </p:nvPicPr>
        <p:blipFill>
          <a:blip r:embed="rId3">
            <a:alphaModFix/>
          </a:blip>
          <a:stretch>
            <a:fillRect/>
          </a:stretch>
        </p:blipFill>
        <p:spPr>
          <a:xfrm>
            <a:off x="1932450" y="1302975"/>
            <a:ext cx="5674325" cy="37698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pic>
        <p:nvPicPr>
          <p:cNvPr id="352" name="Google Shape;352;p56"/>
          <p:cNvPicPr preferRelativeResize="0"/>
          <p:nvPr/>
        </p:nvPicPr>
        <p:blipFill>
          <a:blip r:embed="rId3">
            <a:alphaModFix/>
          </a:blip>
          <a:stretch>
            <a:fillRect/>
          </a:stretch>
        </p:blipFill>
        <p:spPr>
          <a:xfrm>
            <a:off x="2543976" y="1227006"/>
            <a:ext cx="5699974" cy="3820125"/>
          </a:xfrm>
          <a:prstGeom prst="rect">
            <a:avLst/>
          </a:prstGeom>
          <a:noFill/>
          <a:ln>
            <a:noFill/>
          </a:ln>
        </p:spPr>
      </p:pic>
      <p:sp>
        <p:nvSpPr>
          <p:cNvPr id="353" name="Google Shape;353;p56"/>
          <p:cNvSpPr txBox="1"/>
          <p:nvPr/>
        </p:nvSpPr>
        <p:spPr>
          <a:xfrm>
            <a:off x="676325" y="1486125"/>
            <a:ext cx="1983300" cy="4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Keep history</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354" name="Google Shape;354;p56"/>
          <p:cNvSpPr txBox="1"/>
          <p:nvPr>
            <p:ph type="title"/>
          </p:nvPr>
        </p:nvSpPr>
        <p:spPr>
          <a:xfrm>
            <a:off x="727650" y="5273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 Diagram</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57"/>
          <p:cNvSpPr txBox="1"/>
          <p:nvPr>
            <p:ph type="title"/>
          </p:nvPr>
        </p:nvSpPr>
        <p:spPr>
          <a:xfrm>
            <a:off x="694075" y="5121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 Diagram</a:t>
            </a:r>
            <a:endParaRPr/>
          </a:p>
        </p:txBody>
      </p:sp>
      <p:sp>
        <p:nvSpPr>
          <p:cNvPr id="360" name="Google Shape;360;p57"/>
          <p:cNvSpPr txBox="1"/>
          <p:nvPr/>
        </p:nvSpPr>
        <p:spPr>
          <a:xfrm>
            <a:off x="549100" y="2671900"/>
            <a:ext cx="1905000" cy="4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Elect winner</a:t>
            </a:r>
            <a:endParaRPr>
              <a:latin typeface="Lato"/>
              <a:ea typeface="Lato"/>
              <a:cs typeface="Lato"/>
              <a:sym typeface="Lato"/>
            </a:endParaRPr>
          </a:p>
        </p:txBody>
      </p:sp>
      <p:pic>
        <p:nvPicPr>
          <p:cNvPr id="361" name="Google Shape;361;p57"/>
          <p:cNvPicPr preferRelativeResize="0"/>
          <p:nvPr/>
        </p:nvPicPr>
        <p:blipFill>
          <a:blip r:embed="rId3">
            <a:alphaModFix/>
          </a:blip>
          <a:stretch>
            <a:fillRect/>
          </a:stretch>
        </p:blipFill>
        <p:spPr>
          <a:xfrm>
            <a:off x="2061350" y="1479175"/>
            <a:ext cx="6385098" cy="3025958"/>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58"/>
          <p:cNvSpPr txBox="1"/>
          <p:nvPr>
            <p:ph type="title"/>
          </p:nvPr>
        </p:nvSpPr>
        <p:spPr>
          <a:xfrm>
            <a:off x="727650" y="541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 Diagram</a:t>
            </a:r>
            <a:endParaRPr/>
          </a:p>
        </p:txBody>
      </p:sp>
      <p:sp>
        <p:nvSpPr>
          <p:cNvPr id="367" name="Google Shape;367;p58"/>
          <p:cNvSpPr txBox="1"/>
          <p:nvPr/>
        </p:nvSpPr>
        <p:spPr>
          <a:xfrm>
            <a:off x="414625" y="2734225"/>
            <a:ext cx="1737000" cy="41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Leave a group</a:t>
            </a:r>
            <a:endParaRPr>
              <a:latin typeface="Lato"/>
              <a:ea typeface="Lato"/>
              <a:cs typeface="Lato"/>
              <a:sym typeface="Lato"/>
            </a:endParaRPr>
          </a:p>
        </p:txBody>
      </p:sp>
      <p:pic>
        <p:nvPicPr>
          <p:cNvPr id="368" name="Google Shape;368;p58"/>
          <p:cNvPicPr preferRelativeResize="0"/>
          <p:nvPr/>
        </p:nvPicPr>
        <p:blipFill>
          <a:blip r:embed="rId3">
            <a:alphaModFix/>
          </a:blip>
          <a:stretch>
            <a:fillRect/>
          </a:stretch>
        </p:blipFill>
        <p:spPr>
          <a:xfrm>
            <a:off x="2304025" y="1229075"/>
            <a:ext cx="6687575" cy="323704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59"/>
          <p:cNvSpPr txBox="1"/>
          <p:nvPr>
            <p:ph type="title"/>
          </p:nvPr>
        </p:nvSpPr>
        <p:spPr>
          <a:xfrm>
            <a:off x="694075" y="540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 Diagram</a:t>
            </a:r>
            <a:endParaRPr/>
          </a:p>
        </p:txBody>
      </p:sp>
      <p:sp>
        <p:nvSpPr>
          <p:cNvPr id="374" name="Google Shape;374;p59"/>
          <p:cNvSpPr txBox="1"/>
          <p:nvPr/>
        </p:nvSpPr>
        <p:spPr>
          <a:xfrm>
            <a:off x="302550" y="2633375"/>
            <a:ext cx="22749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Watch trailer/reviews</a:t>
            </a:r>
            <a:endParaRPr>
              <a:latin typeface="Lato"/>
              <a:ea typeface="Lato"/>
              <a:cs typeface="Lato"/>
              <a:sym typeface="Lato"/>
            </a:endParaRPr>
          </a:p>
        </p:txBody>
      </p:sp>
      <p:pic>
        <p:nvPicPr>
          <p:cNvPr id="375" name="Google Shape;375;p59"/>
          <p:cNvPicPr preferRelativeResize="0"/>
          <p:nvPr/>
        </p:nvPicPr>
        <p:blipFill>
          <a:blip r:embed="rId3">
            <a:alphaModFix/>
          </a:blip>
          <a:stretch>
            <a:fillRect/>
          </a:stretch>
        </p:blipFill>
        <p:spPr>
          <a:xfrm>
            <a:off x="2577450" y="1475650"/>
            <a:ext cx="6261749" cy="303160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60"/>
          <p:cNvSpPr txBox="1"/>
          <p:nvPr>
            <p:ph type="title"/>
          </p:nvPr>
        </p:nvSpPr>
        <p:spPr>
          <a:xfrm>
            <a:off x="727650" y="5556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 Diagram</a:t>
            </a:r>
            <a:endParaRPr/>
          </a:p>
        </p:txBody>
      </p:sp>
      <p:sp>
        <p:nvSpPr>
          <p:cNvPr id="381" name="Google Shape;381;p60"/>
          <p:cNvSpPr txBox="1"/>
          <p:nvPr/>
        </p:nvSpPr>
        <p:spPr>
          <a:xfrm>
            <a:off x="268950" y="2622175"/>
            <a:ext cx="14457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vote</a:t>
            </a:r>
            <a:endParaRPr>
              <a:latin typeface="Lato"/>
              <a:ea typeface="Lato"/>
              <a:cs typeface="Lato"/>
              <a:sym typeface="Lato"/>
            </a:endParaRPr>
          </a:p>
        </p:txBody>
      </p:sp>
      <p:pic>
        <p:nvPicPr>
          <p:cNvPr id="382" name="Google Shape;382;p60"/>
          <p:cNvPicPr preferRelativeResize="0"/>
          <p:nvPr/>
        </p:nvPicPr>
        <p:blipFill>
          <a:blip r:embed="rId3">
            <a:alphaModFix/>
          </a:blip>
          <a:stretch>
            <a:fillRect/>
          </a:stretch>
        </p:blipFill>
        <p:spPr>
          <a:xfrm>
            <a:off x="1640650" y="1306875"/>
            <a:ext cx="7124552" cy="3399657"/>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61"/>
          <p:cNvSpPr txBox="1"/>
          <p:nvPr>
            <p:ph type="title"/>
          </p:nvPr>
        </p:nvSpPr>
        <p:spPr>
          <a:xfrm>
            <a:off x="0" y="1403450"/>
            <a:ext cx="2330700" cy="218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3600">
                <a:latin typeface="Calibri"/>
                <a:ea typeface="Calibri"/>
                <a:cs typeface="Calibri"/>
                <a:sym typeface="Calibri"/>
              </a:rPr>
              <a:t>5</a:t>
            </a:r>
            <a:r>
              <a:rPr b="0" lang="en" sz="3600">
                <a:latin typeface="Calibri"/>
                <a:ea typeface="Calibri"/>
                <a:cs typeface="Calibri"/>
                <a:sym typeface="Calibri"/>
              </a:rPr>
              <a:t>. </a:t>
            </a:r>
            <a:r>
              <a:rPr b="0" lang="en" sz="3600">
                <a:latin typeface="Calibri"/>
                <a:ea typeface="Calibri"/>
                <a:cs typeface="Calibri"/>
                <a:sym typeface="Calibri"/>
              </a:rPr>
              <a:t>Class </a:t>
            </a:r>
            <a:endParaRPr b="0" sz="3600">
              <a:latin typeface="Calibri"/>
              <a:ea typeface="Calibri"/>
              <a:cs typeface="Calibri"/>
              <a:sym typeface="Calibri"/>
            </a:endParaRPr>
          </a:p>
          <a:p>
            <a:pPr indent="0" lvl="0" marL="0" rtl="0" algn="ctr">
              <a:spcBef>
                <a:spcPts val="0"/>
              </a:spcBef>
              <a:spcAft>
                <a:spcPts val="0"/>
              </a:spcAft>
              <a:buNone/>
            </a:pPr>
            <a:r>
              <a:rPr b="0" lang="en" sz="3600">
                <a:latin typeface="Calibri"/>
                <a:ea typeface="Calibri"/>
                <a:cs typeface="Calibri"/>
                <a:sym typeface="Calibri"/>
              </a:rPr>
              <a:t>Diagram </a:t>
            </a:r>
            <a:endParaRPr b="0" sz="3600">
              <a:latin typeface="Calibri"/>
              <a:ea typeface="Calibri"/>
              <a:cs typeface="Calibri"/>
              <a:sym typeface="Calibri"/>
            </a:endParaRPr>
          </a:p>
          <a:p>
            <a:pPr indent="0" lvl="0" marL="0" rtl="0" algn="ctr">
              <a:spcBef>
                <a:spcPts val="0"/>
              </a:spcBef>
              <a:spcAft>
                <a:spcPts val="0"/>
              </a:spcAft>
              <a:buNone/>
            </a:pPr>
            <a:r>
              <a:rPr b="0" lang="en" sz="3600">
                <a:latin typeface="Calibri"/>
                <a:ea typeface="Calibri"/>
                <a:cs typeface="Calibri"/>
                <a:sym typeface="Calibri"/>
              </a:rPr>
              <a:t>Model</a:t>
            </a:r>
            <a:endParaRPr b="0" sz="3600">
              <a:latin typeface="Calibri"/>
              <a:ea typeface="Calibri"/>
              <a:cs typeface="Calibri"/>
              <a:sym typeface="Calibri"/>
            </a:endParaRPr>
          </a:p>
        </p:txBody>
      </p:sp>
      <p:pic>
        <p:nvPicPr>
          <p:cNvPr id="388" name="Google Shape;388;p61"/>
          <p:cNvPicPr preferRelativeResize="0"/>
          <p:nvPr/>
        </p:nvPicPr>
        <p:blipFill>
          <a:blip r:embed="rId3">
            <a:alphaModFix/>
          </a:blip>
          <a:stretch>
            <a:fillRect/>
          </a:stretch>
        </p:blipFill>
        <p:spPr>
          <a:xfrm>
            <a:off x="1914100" y="152400"/>
            <a:ext cx="7165851" cy="48387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62"/>
          <p:cNvSpPr txBox="1"/>
          <p:nvPr>
            <p:ph type="title"/>
          </p:nvPr>
        </p:nvSpPr>
        <p:spPr>
          <a:xfrm>
            <a:off x="-645350" y="1313575"/>
            <a:ext cx="4725600" cy="8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3600">
                <a:latin typeface="Calibri"/>
                <a:ea typeface="Calibri"/>
                <a:cs typeface="Calibri"/>
                <a:sym typeface="Calibri"/>
              </a:rPr>
              <a:t>6</a:t>
            </a:r>
            <a:r>
              <a:rPr b="0" lang="en" sz="3600">
                <a:latin typeface="Calibri"/>
                <a:ea typeface="Calibri"/>
                <a:cs typeface="Calibri"/>
                <a:sym typeface="Calibri"/>
              </a:rPr>
              <a:t>. State Diagram</a:t>
            </a:r>
            <a:endParaRPr b="0" sz="3600">
              <a:latin typeface="Calibri"/>
              <a:ea typeface="Calibri"/>
              <a:cs typeface="Calibri"/>
              <a:sym typeface="Calibri"/>
            </a:endParaRPr>
          </a:p>
          <a:p>
            <a:pPr indent="0" lvl="0" marL="0" rtl="0" algn="ctr">
              <a:spcBef>
                <a:spcPts val="0"/>
              </a:spcBef>
              <a:spcAft>
                <a:spcPts val="0"/>
              </a:spcAft>
              <a:buNone/>
            </a:pPr>
            <a:r>
              <a:rPr b="0" lang="en" sz="3600">
                <a:latin typeface="Calibri"/>
                <a:ea typeface="Calibri"/>
                <a:cs typeface="Calibri"/>
                <a:sym typeface="Calibri"/>
              </a:rPr>
              <a:t>For Moderator </a:t>
            </a:r>
            <a:endParaRPr b="0" sz="3600">
              <a:latin typeface="Calibri"/>
              <a:ea typeface="Calibri"/>
              <a:cs typeface="Calibri"/>
              <a:sym typeface="Calibri"/>
            </a:endParaRPr>
          </a:p>
          <a:p>
            <a:pPr indent="0" lvl="0" marL="0" rtl="0" algn="ctr">
              <a:spcBef>
                <a:spcPts val="0"/>
              </a:spcBef>
              <a:spcAft>
                <a:spcPts val="0"/>
              </a:spcAft>
              <a:buNone/>
            </a:pPr>
            <a:r>
              <a:rPr b="0" lang="en" sz="3600">
                <a:latin typeface="Calibri"/>
                <a:ea typeface="Calibri"/>
                <a:cs typeface="Calibri"/>
                <a:sym typeface="Calibri"/>
              </a:rPr>
              <a:t>Class</a:t>
            </a:r>
            <a:endParaRPr b="0" sz="3600">
              <a:latin typeface="Calibri"/>
              <a:ea typeface="Calibri"/>
              <a:cs typeface="Calibri"/>
              <a:sym typeface="Calibri"/>
            </a:endParaRPr>
          </a:p>
        </p:txBody>
      </p:sp>
      <p:pic>
        <p:nvPicPr>
          <p:cNvPr id="394" name="Google Shape;394;p62"/>
          <p:cNvPicPr preferRelativeResize="0"/>
          <p:nvPr/>
        </p:nvPicPr>
        <p:blipFill>
          <a:blip r:embed="rId3">
            <a:alphaModFix/>
          </a:blip>
          <a:stretch>
            <a:fillRect/>
          </a:stretch>
        </p:blipFill>
        <p:spPr>
          <a:xfrm>
            <a:off x="3748200" y="0"/>
            <a:ext cx="4725600" cy="523571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3300"/>
              <a:buFont typeface="Calibri"/>
              <a:buNone/>
            </a:pPr>
            <a:r>
              <a:rPr lang="en"/>
              <a:t>  </a:t>
            </a:r>
            <a:endParaRPr/>
          </a:p>
        </p:txBody>
      </p:sp>
      <p:sp>
        <p:nvSpPr>
          <p:cNvPr id="117" name="Google Shape;117;p18"/>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171450" lvl="0" marL="177800" rtl="0" algn="l">
              <a:spcBef>
                <a:spcPts val="0"/>
              </a:spcBef>
              <a:spcAft>
                <a:spcPts val="0"/>
              </a:spcAft>
              <a:buSzPts val="2100"/>
              <a:buChar char="●"/>
            </a:pPr>
            <a:r>
              <a:rPr lang="en"/>
              <a:t>Steps</a:t>
            </a:r>
            <a:r>
              <a:rPr lang="en"/>
              <a:t>:</a:t>
            </a:r>
            <a:endParaRPr/>
          </a:p>
          <a:p>
            <a:pPr indent="0" lvl="0" marL="177800" rtl="0" algn="l">
              <a:lnSpc>
                <a:spcPct val="150000"/>
              </a:lnSpc>
              <a:spcBef>
                <a:spcPts val="0"/>
              </a:spcBef>
              <a:spcAft>
                <a:spcPts val="0"/>
              </a:spcAft>
              <a:buNone/>
            </a:pPr>
            <a:r>
              <a:rPr lang="en"/>
              <a:t> 1. User clicks ‘create group’ button</a:t>
            </a:r>
            <a:endParaRPr/>
          </a:p>
          <a:p>
            <a:pPr indent="0" lvl="0" marL="177800" rtl="0" algn="l">
              <a:lnSpc>
                <a:spcPct val="150000"/>
              </a:lnSpc>
              <a:spcBef>
                <a:spcPts val="0"/>
              </a:spcBef>
              <a:spcAft>
                <a:spcPts val="0"/>
              </a:spcAft>
              <a:buNone/>
            </a:pPr>
            <a:r>
              <a:rPr lang="en"/>
              <a:t>2. System receives the request</a:t>
            </a:r>
            <a:endParaRPr/>
          </a:p>
          <a:p>
            <a:pPr indent="0" lvl="0" marL="177800" rtl="0" algn="l">
              <a:lnSpc>
                <a:spcPct val="150000"/>
              </a:lnSpc>
              <a:spcBef>
                <a:spcPts val="0"/>
              </a:spcBef>
              <a:spcAft>
                <a:spcPts val="0"/>
              </a:spcAft>
              <a:buNone/>
            </a:pPr>
            <a:r>
              <a:rPr lang="en"/>
              <a:t>3. System displays the group register page</a:t>
            </a:r>
            <a:endParaRPr/>
          </a:p>
          <a:p>
            <a:pPr indent="0" lvl="0" marL="177800" rtl="0" algn="l">
              <a:lnSpc>
                <a:spcPct val="150000"/>
              </a:lnSpc>
              <a:spcBef>
                <a:spcPts val="0"/>
              </a:spcBef>
              <a:spcAft>
                <a:spcPts val="0"/>
              </a:spcAft>
              <a:buNone/>
            </a:pPr>
            <a:r>
              <a:rPr lang="en"/>
              <a:t>4. User fills the required information in the page</a:t>
            </a:r>
            <a:endParaRPr/>
          </a:p>
          <a:p>
            <a:pPr indent="0" lvl="0" marL="177800" rtl="0" algn="l">
              <a:lnSpc>
                <a:spcPct val="150000"/>
              </a:lnSpc>
              <a:spcBef>
                <a:spcPts val="0"/>
              </a:spcBef>
              <a:spcAft>
                <a:spcPts val="0"/>
              </a:spcAft>
              <a:buNone/>
            </a:pPr>
            <a:r>
              <a:rPr lang="en"/>
              <a:t>5. User clicks ‘create’ button</a:t>
            </a:r>
            <a:endParaRPr/>
          </a:p>
          <a:p>
            <a:pPr indent="0" lvl="0" marL="177800" rtl="0" algn="l">
              <a:lnSpc>
                <a:spcPct val="150000"/>
              </a:lnSpc>
              <a:spcBef>
                <a:spcPts val="0"/>
              </a:spcBef>
              <a:spcAft>
                <a:spcPts val="0"/>
              </a:spcAft>
              <a:buNone/>
            </a:pPr>
            <a:r>
              <a:rPr lang="en"/>
              <a:t>6. System receives the information</a:t>
            </a:r>
            <a:endParaRPr/>
          </a:p>
          <a:p>
            <a:pPr indent="0" lvl="0" marL="177800" rtl="0" algn="l">
              <a:lnSpc>
                <a:spcPct val="150000"/>
              </a:lnSpc>
              <a:spcBef>
                <a:spcPts val="0"/>
              </a:spcBef>
              <a:spcAft>
                <a:spcPts val="0"/>
              </a:spcAft>
              <a:buNone/>
            </a:pPr>
            <a:r>
              <a:rPr lang="en"/>
              <a:t>7. System checks duplicate, if no then next step, otherwise displays error and back to step 3</a:t>
            </a:r>
            <a:endParaRPr/>
          </a:p>
          <a:p>
            <a:pPr indent="0" lvl="0" marL="177800" rtl="0" algn="l">
              <a:lnSpc>
                <a:spcPct val="150000"/>
              </a:lnSpc>
              <a:spcBef>
                <a:spcPts val="0"/>
              </a:spcBef>
              <a:spcAft>
                <a:spcPts val="0"/>
              </a:spcAft>
              <a:buNone/>
            </a:pPr>
            <a:r>
              <a:rPr lang="en"/>
              <a:t>8. System displays new group main page</a:t>
            </a:r>
            <a:endParaRPr/>
          </a:p>
          <a:p>
            <a:pPr indent="0" lvl="0" marL="177800" rtl="0" algn="l">
              <a:spcBef>
                <a:spcPts val="0"/>
              </a:spcBef>
              <a:spcAft>
                <a:spcPts val="0"/>
              </a:spcAft>
              <a:buNone/>
            </a:pPr>
            <a:r>
              <a:t/>
            </a:r>
            <a:endParaRPr/>
          </a:p>
        </p:txBody>
      </p:sp>
      <p:sp>
        <p:nvSpPr>
          <p:cNvPr id="118" name="Google Shape;118;p1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Use Case ID &amp; Title: 1. Create Group</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63"/>
          <p:cNvSpPr txBox="1"/>
          <p:nvPr>
            <p:ph type="title"/>
          </p:nvPr>
        </p:nvSpPr>
        <p:spPr>
          <a:xfrm>
            <a:off x="-566825" y="-103275"/>
            <a:ext cx="4725600" cy="8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3600">
                <a:latin typeface="Calibri"/>
                <a:ea typeface="Calibri"/>
                <a:cs typeface="Calibri"/>
                <a:sym typeface="Calibri"/>
              </a:rPr>
              <a:t>7</a:t>
            </a:r>
            <a:r>
              <a:rPr b="0" lang="en" sz="3600">
                <a:latin typeface="Calibri"/>
                <a:ea typeface="Calibri"/>
                <a:cs typeface="Calibri"/>
                <a:sym typeface="Calibri"/>
              </a:rPr>
              <a:t>. </a:t>
            </a:r>
            <a:r>
              <a:rPr b="0" lang="en" sz="3600">
                <a:latin typeface="Calibri"/>
                <a:ea typeface="Calibri"/>
                <a:cs typeface="Calibri"/>
                <a:sym typeface="Calibri"/>
              </a:rPr>
              <a:t>UML packages</a:t>
            </a:r>
            <a:endParaRPr b="0" sz="3600">
              <a:latin typeface="Calibri"/>
              <a:ea typeface="Calibri"/>
              <a:cs typeface="Calibri"/>
              <a:sym typeface="Calibri"/>
            </a:endParaRPr>
          </a:p>
        </p:txBody>
      </p:sp>
      <p:pic>
        <p:nvPicPr>
          <p:cNvPr id="400" name="Google Shape;400;p63"/>
          <p:cNvPicPr preferRelativeResize="0"/>
          <p:nvPr/>
        </p:nvPicPr>
        <p:blipFill>
          <a:blip r:embed="rId3">
            <a:alphaModFix/>
          </a:blip>
          <a:stretch>
            <a:fillRect/>
          </a:stretch>
        </p:blipFill>
        <p:spPr>
          <a:xfrm>
            <a:off x="528500" y="533700"/>
            <a:ext cx="7915498" cy="48133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pic>
        <p:nvPicPr>
          <p:cNvPr id="405" name="Google Shape;405;p64"/>
          <p:cNvPicPr preferRelativeResize="0"/>
          <p:nvPr/>
        </p:nvPicPr>
        <p:blipFill>
          <a:blip r:embed="rId3">
            <a:alphaModFix/>
          </a:blip>
          <a:stretch>
            <a:fillRect/>
          </a:stretch>
        </p:blipFill>
        <p:spPr>
          <a:xfrm>
            <a:off x="620238" y="67750"/>
            <a:ext cx="7903532" cy="50757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pic>
        <p:nvPicPr>
          <p:cNvPr id="410" name="Google Shape;410;p65"/>
          <p:cNvPicPr preferRelativeResize="0"/>
          <p:nvPr/>
        </p:nvPicPr>
        <p:blipFill>
          <a:blip r:embed="rId3">
            <a:alphaModFix/>
          </a:blip>
          <a:stretch>
            <a:fillRect/>
          </a:stretch>
        </p:blipFill>
        <p:spPr>
          <a:xfrm>
            <a:off x="487963" y="227625"/>
            <a:ext cx="8168082" cy="48387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471488" y="205383"/>
            <a:ext cx="59151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Use Case ID &amp; Title: 2. Invite Users</a:t>
            </a:r>
            <a:endParaRPr/>
          </a:p>
        </p:txBody>
      </p:sp>
      <p:sp>
        <p:nvSpPr>
          <p:cNvPr id="124" name="Google Shape;124;p19"/>
          <p:cNvSpPr txBox="1"/>
          <p:nvPr>
            <p:ph idx="1" type="body"/>
          </p:nvPr>
        </p:nvSpPr>
        <p:spPr>
          <a:xfrm>
            <a:off x="628650" y="1095498"/>
            <a:ext cx="7886700" cy="41505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t>Author: Group 6</a:t>
            </a:r>
            <a:endParaRPr/>
          </a:p>
          <a:p>
            <a:pPr indent="-171450" lvl="0" marL="177800" rtl="0" algn="l">
              <a:lnSpc>
                <a:spcPct val="90000"/>
              </a:lnSpc>
              <a:spcBef>
                <a:spcPts val="800"/>
              </a:spcBef>
              <a:spcAft>
                <a:spcPts val="0"/>
              </a:spcAft>
              <a:buClr>
                <a:schemeClr val="dk1"/>
              </a:buClr>
              <a:buSzPts val="2100"/>
              <a:buChar char="●"/>
            </a:pPr>
            <a:r>
              <a:rPr lang="en"/>
              <a:t>Date: February 10, 2020</a:t>
            </a:r>
            <a:endParaRPr/>
          </a:p>
          <a:p>
            <a:pPr indent="-171450" lvl="0" marL="177800" rtl="0" algn="l">
              <a:lnSpc>
                <a:spcPct val="90000"/>
              </a:lnSpc>
              <a:spcBef>
                <a:spcPts val="800"/>
              </a:spcBef>
              <a:spcAft>
                <a:spcPts val="0"/>
              </a:spcAft>
              <a:buClr>
                <a:schemeClr val="dk1"/>
              </a:buClr>
              <a:buSzPts val="2100"/>
              <a:buChar char="●"/>
            </a:pPr>
            <a:r>
              <a:rPr lang="en"/>
              <a:t>Summary: Moderator can use this use case to invite users to join a group</a:t>
            </a:r>
            <a:endParaRPr/>
          </a:p>
          <a:p>
            <a:pPr indent="-171450" lvl="0" marL="177800" rtl="0" algn="l">
              <a:lnSpc>
                <a:spcPct val="90000"/>
              </a:lnSpc>
              <a:spcBef>
                <a:spcPts val="800"/>
              </a:spcBef>
              <a:spcAft>
                <a:spcPts val="0"/>
              </a:spcAft>
              <a:buClr>
                <a:schemeClr val="dk1"/>
              </a:buClr>
              <a:buSzPts val="2100"/>
              <a:buChar char="●"/>
            </a:pPr>
            <a:r>
              <a:rPr lang="en"/>
              <a:t>Actors: Moderator</a:t>
            </a:r>
            <a:endParaRPr/>
          </a:p>
          <a:p>
            <a:pPr indent="-171450" lvl="0" marL="177800" rtl="0" algn="l">
              <a:lnSpc>
                <a:spcPct val="90000"/>
              </a:lnSpc>
              <a:spcBef>
                <a:spcPts val="800"/>
              </a:spcBef>
              <a:spcAft>
                <a:spcPts val="0"/>
              </a:spcAft>
              <a:buClr>
                <a:schemeClr val="dk1"/>
              </a:buClr>
              <a:buSzPts val="2100"/>
              <a:buChar char="●"/>
            </a:pPr>
            <a:r>
              <a:rPr lang="en"/>
              <a:t>Preconditions: Moderator can access the web page which has an invite button</a:t>
            </a:r>
            <a:endParaRPr/>
          </a:p>
          <a:p>
            <a:pPr indent="-171450" lvl="0" marL="177800" rtl="0" algn="l">
              <a:lnSpc>
                <a:spcPct val="90000"/>
              </a:lnSpc>
              <a:spcBef>
                <a:spcPts val="800"/>
              </a:spcBef>
              <a:spcAft>
                <a:spcPts val="0"/>
              </a:spcAft>
              <a:buClr>
                <a:schemeClr val="dk1"/>
              </a:buClr>
              <a:buSzPts val="2100"/>
              <a:buChar char="●"/>
            </a:pPr>
            <a:r>
              <a:rPr lang="en"/>
              <a:t>Postconditions: Users can be invited</a:t>
            </a:r>
            <a:endParaRPr/>
          </a:p>
          <a:p>
            <a:pPr indent="-171450" lvl="0" marL="177800" rtl="0" algn="l">
              <a:lnSpc>
                <a:spcPct val="90000"/>
              </a:lnSpc>
              <a:spcBef>
                <a:spcPts val="800"/>
              </a:spcBef>
              <a:spcAft>
                <a:spcPts val="0"/>
              </a:spcAft>
              <a:buClr>
                <a:schemeClr val="dk1"/>
              </a:buClr>
              <a:buSzPts val="2100"/>
              <a:buChar char="●"/>
            </a:pPr>
            <a:r>
              <a:rPr lang="en"/>
              <a:t>Assumptions: Moderator just can invite a user at one time</a:t>
            </a:r>
            <a:endParaRPr/>
          </a:p>
          <a:p>
            <a:pPr indent="-171450" lvl="0" marL="177800" rtl="0" algn="l">
              <a:lnSpc>
                <a:spcPct val="90000"/>
              </a:lnSpc>
              <a:spcBef>
                <a:spcPts val="800"/>
              </a:spcBef>
              <a:spcAft>
                <a:spcPts val="1600"/>
              </a:spcAft>
              <a:buClr>
                <a:schemeClr val="dk1"/>
              </a:buClr>
              <a:buSzPts val="2100"/>
              <a:buChar char="●"/>
            </a:pPr>
            <a:r>
              <a:rPr lang="en"/>
              <a:t>Exceptions: Users can’t receive invite ~ Check connection between server and client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471488" y="205383"/>
            <a:ext cx="59151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Use Case ID &amp; Title: 2. Invite Users</a:t>
            </a:r>
            <a:endParaRPr/>
          </a:p>
        </p:txBody>
      </p:sp>
      <p:sp>
        <p:nvSpPr>
          <p:cNvPr id="130" name="Google Shape;130;p20"/>
          <p:cNvSpPr txBox="1"/>
          <p:nvPr>
            <p:ph idx="1" type="body"/>
          </p:nvPr>
        </p:nvSpPr>
        <p:spPr>
          <a:xfrm>
            <a:off x="628650" y="1066000"/>
            <a:ext cx="7886700" cy="3467700"/>
          </a:xfrm>
          <a:prstGeom prst="rect">
            <a:avLst/>
          </a:prstGeom>
          <a:noFill/>
          <a:ln>
            <a:noFill/>
          </a:ln>
        </p:spPr>
        <p:txBody>
          <a:bodyPr anchorCtr="0" anchor="t" bIns="34275" lIns="68575" spcFirstLastPara="1" rIns="68575" wrap="square" tIns="34275">
            <a:noAutofit/>
          </a:bodyPr>
          <a:lstStyle/>
          <a:p>
            <a:pPr indent="-222250" lvl="0" marL="177800" rtl="0" algn="l">
              <a:spcBef>
                <a:spcPts val="0"/>
              </a:spcBef>
              <a:spcAft>
                <a:spcPts val="0"/>
              </a:spcAft>
              <a:buSzPts val="2100"/>
              <a:buChar char="●"/>
            </a:pPr>
            <a:r>
              <a:rPr lang="en"/>
              <a:t>Steps:</a:t>
            </a:r>
            <a:endParaRPr/>
          </a:p>
          <a:p>
            <a:pPr indent="0" lvl="0" marL="177800" rtl="0" algn="l">
              <a:lnSpc>
                <a:spcPct val="150000"/>
              </a:lnSpc>
              <a:spcBef>
                <a:spcPts val="0"/>
              </a:spcBef>
              <a:spcAft>
                <a:spcPts val="0"/>
              </a:spcAft>
              <a:buNone/>
            </a:pPr>
            <a:r>
              <a:rPr lang="en"/>
              <a:t> 1. User clicks ‘invite users’’ button</a:t>
            </a:r>
            <a:endParaRPr/>
          </a:p>
          <a:p>
            <a:pPr indent="0" lvl="0" marL="177800" rtl="0" algn="l">
              <a:lnSpc>
                <a:spcPct val="150000"/>
              </a:lnSpc>
              <a:spcBef>
                <a:spcPts val="0"/>
              </a:spcBef>
              <a:spcAft>
                <a:spcPts val="0"/>
              </a:spcAft>
              <a:buNone/>
            </a:pPr>
            <a:r>
              <a:rPr lang="en"/>
              <a:t>2. System receives the request</a:t>
            </a:r>
            <a:endParaRPr/>
          </a:p>
          <a:p>
            <a:pPr indent="0" lvl="0" marL="177800" rtl="0" algn="l">
              <a:lnSpc>
                <a:spcPct val="150000"/>
              </a:lnSpc>
              <a:spcBef>
                <a:spcPts val="0"/>
              </a:spcBef>
              <a:spcAft>
                <a:spcPts val="0"/>
              </a:spcAft>
              <a:buNone/>
            </a:pPr>
            <a:r>
              <a:rPr lang="en"/>
              <a:t>3. System displays the user invitation page</a:t>
            </a:r>
            <a:endParaRPr/>
          </a:p>
          <a:p>
            <a:pPr indent="0" lvl="0" marL="177800" rtl="0" algn="l">
              <a:lnSpc>
                <a:spcPct val="150000"/>
              </a:lnSpc>
              <a:spcBef>
                <a:spcPts val="0"/>
              </a:spcBef>
              <a:spcAft>
                <a:spcPts val="0"/>
              </a:spcAft>
              <a:buNone/>
            </a:pPr>
            <a:r>
              <a:rPr lang="en"/>
              <a:t>4. User fills the required information in the page</a:t>
            </a:r>
            <a:endParaRPr/>
          </a:p>
          <a:p>
            <a:pPr indent="0" lvl="0" marL="177800" rtl="0" algn="l">
              <a:lnSpc>
                <a:spcPct val="150000"/>
              </a:lnSpc>
              <a:spcBef>
                <a:spcPts val="0"/>
              </a:spcBef>
              <a:spcAft>
                <a:spcPts val="0"/>
              </a:spcAft>
              <a:buNone/>
            </a:pPr>
            <a:r>
              <a:rPr lang="en"/>
              <a:t>5. User clicks ‘invite’ button</a:t>
            </a:r>
            <a:endParaRPr/>
          </a:p>
          <a:p>
            <a:pPr indent="0" lvl="0" marL="177800" rtl="0" algn="l">
              <a:lnSpc>
                <a:spcPct val="150000"/>
              </a:lnSpc>
              <a:spcBef>
                <a:spcPts val="0"/>
              </a:spcBef>
              <a:spcAft>
                <a:spcPts val="0"/>
              </a:spcAft>
              <a:buNone/>
            </a:pPr>
            <a:r>
              <a:rPr lang="en"/>
              <a:t>6. System receives the information</a:t>
            </a:r>
            <a:endParaRPr/>
          </a:p>
          <a:p>
            <a:pPr indent="0" lvl="0" marL="177800" rtl="0" algn="l">
              <a:lnSpc>
                <a:spcPct val="150000"/>
              </a:lnSpc>
              <a:spcBef>
                <a:spcPts val="0"/>
              </a:spcBef>
              <a:spcAft>
                <a:spcPts val="0"/>
              </a:spcAft>
              <a:buNone/>
            </a:pPr>
            <a:r>
              <a:rPr lang="en"/>
              <a:t>7. System send a message to the invited user</a:t>
            </a:r>
            <a:endParaRPr/>
          </a:p>
          <a:p>
            <a:pPr indent="0" lvl="0" marL="177800" rtl="0" algn="l">
              <a:lnSpc>
                <a:spcPct val="150000"/>
              </a:lnSpc>
              <a:spcBef>
                <a:spcPts val="0"/>
              </a:spcBef>
              <a:spcAft>
                <a:spcPts val="0"/>
              </a:spcAft>
              <a:buNone/>
            </a:pPr>
            <a:r>
              <a:rPr lang="en"/>
              <a:t>8. System back to the user invitation page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471505" y="205375"/>
            <a:ext cx="83649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Use Case ID &amp; Title: 3. Provide Movie List</a:t>
            </a:r>
            <a:endParaRPr/>
          </a:p>
        </p:txBody>
      </p:sp>
      <p:sp>
        <p:nvSpPr>
          <p:cNvPr id="136" name="Google Shape;136;p21"/>
          <p:cNvSpPr txBox="1"/>
          <p:nvPr>
            <p:ph idx="1" type="body"/>
          </p:nvPr>
        </p:nvSpPr>
        <p:spPr>
          <a:xfrm>
            <a:off x="628650" y="1095498"/>
            <a:ext cx="7886700" cy="40479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t>Author: Group 6</a:t>
            </a:r>
            <a:endParaRPr/>
          </a:p>
          <a:p>
            <a:pPr indent="-171450" lvl="0" marL="177800" rtl="0" algn="l">
              <a:lnSpc>
                <a:spcPct val="90000"/>
              </a:lnSpc>
              <a:spcBef>
                <a:spcPts val="800"/>
              </a:spcBef>
              <a:spcAft>
                <a:spcPts val="0"/>
              </a:spcAft>
              <a:buClr>
                <a:schemeClr val="dk1"/>
              </a:buClr>
              <a:buSzPts val="2100"/>
              <a:buChar char="●"/>
            </a:pPr>
            <a:r>
              <a:rPr lang="en"/>
              <a:t>Date: February 10, 2020</a:t>
            </a:r>
            <a:endParaRPr/>
          </a:p>
          <a:p>
            <a:pPr indent="-171450" lvl="0" marL="177800" rtl="0" algn="l">
              <a:lnSpc>
                <a:spcPct val="90000"/>
              </a:lnSpc>
              <a:spcBef>
                <a:spcPts val="800"/>
              </a:spcBef>
              <a:spcAft>
                <a:spcPts val="0"/>
              </a:spcAft>
              <a:buClr>
                <a:schemeClr val="dk1"/>
              </a:buClr>
              <a:buSzPts val="2100"/>
              <a:buChar char="●"/>
            </a:pPr>
            <a:r>
              <a:rPr lang="en"/>
              <a:t>Summary: Moderator can provide movie list for users to search and browse by API</a:t>
            </a:r>
            <a:endParaRPr/>
          </a:p>
          <a:p>
            <a:pPr indent="-171450" lvl="0" marL="177800" rtl="0" algn="l">
              <a:lnSpc>
                <a:spcPct val="90000"/>
              </a:lnSpc>
              <a:spcBef>
                <a:spcPts val="800"/>
              </a:spcBef>
              <a:spcAft>
                <a:spcPts val="0"/>
              </a:spcAft>
              <a:buClr>
                <a:schemeClr val="dk1"/>
              </a:buClr>
              <a:buSzPts val="2100"/>
              <a:buChar char="●"/>
            </a:pPr>
            <a:r>
              <a:rPr lang="en"/>
              <a:t>Actors: Moderator, API</a:t>
            </a:r>
            <a:endParaRPr/>
          </a:p>
          <a:p>
            <a:pPr indent="-171450" lvl="0" marL="177800" rtl="0" algn="l">
              <a:lnSpc>
                <a:spcPct val="90000"/>
              </a:lnSpc>
              <a:spcBef>
                <a:spcPts val="800"/>
              </a:spcBef>
              <a:spcAft>
                <a:spcPts val="0"/>
              </a:spcAft>
              <a:buClr>
                <a:schemeClr val="dk1"/>
              </a:buClr>
              <a:buSzPts val="2100"/>
              <a:buChar char="●"/>
            </a:pPr>
            <a:r>
              <a:rPr lang="en"/>
              <a:t>Preconditions: Moderator can access to the API</a:t>
            </a:r>
            <a:endParaRPr/>
          </a:p>
          <a:p>
            <a:pPr indent="-171450" lvl="0" marL="177800" rtl="0" algn="l">
              <a:lnSpc>
                <a:spcPct val="90000"/>
              </a:lnSpc>
              <a:spcBef>
                <a:spcPts val="800"/>
              </a:spcBef>
              <a:spcAft>
                <a:spcPts val="0"/>
              </a:spcAft>
              <a:buClr>
                <a:schemeClr val="dk1"/>
              </a:buClr>
              <a:buSzPts val="2100"/>
              <a:buChar char="●"/>
            </a:pPr>
            <a:r>
              <a:rPr lang="en"/>
              <a:t>Postconditions: System can access the movie list by API</a:t>
            </a:r>
            <a:endParaRPr/>
          </a:p>
          <a:p>
            <a:pPr indent="-171450" lvl="0" marL="177800" rtl="0" algn="l">
              <a:lnSpc>
                <a:spcPct val="90000"/>
              </a:lnSpc>
              <a:spcBef>
                <a:spcPts val="800"/>
              </a:spcBef>
              <a:spcAft>
                <a:spcPts val="0"/>
              </a:spcAft>
              <a:buClr>
                <a:schemeClr val="dk1"/>
              </a:buClr>
              <a:buSzPts val="2100"/>
              <a:buChar char="●"/>
            </a:pPr>
            <a:r>
              <a:rPr lang="en"/>
              <a:t>Assumptions: Moderator just can provide one movie list for one group</a:t>
            </a:r>
            <a:endParaRPr/>
          </a:p>
          <a:p>
            <a:pPr indent="-171450" lvl="0" marL="177800" rtl="0" algn="l">
              <a:lnSpc>
                <a:spcPct val="90000"/>
              </a:lnSpc>
              <a:spcBef>
                <a:spcPts val="800"/>
              </a:spcBef>
              <a:spcAft>
                <a:spcPts val="1600"/>
              </a:spcAft>
              <a:buClr>
                <a:schemeClr val="dk1"/>
              </a:buClr>
              <a:buSzPts val="2100"/>
              <a:buChar char="●"/>
            </a:pPr>
            <a:r>
              <a:rPr lang="en"/>
              <a:t>Exceptions: System can’t access movie list ~ Check the validation of API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471505" y="205375"/>
            <a:ext cx="83649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Use Case ID &amp; Title: 3. Provide Movie List</a:t>
            </a:r>
            <a:endParaRPr/>
          </a:p>
        </p:txBody>
      </p:sp>
      <p:sp>
        <p:nvSpPr>
          <p:cNvPr id="142" name="Google Shape;142;p22"/>
          <p:cNvSpPr txBox="1"/>
          <p:nvPr>
            <p:ph idx="1" type="body"/>
          </p:nvPr>
        </p:nvSpPr>
        <p:spPr>
          <a:xfrm>
            <a:off x="628650" y="1095500"/>
            <a:ext cx="7602900" cy="3619500"/>
          </a:xfrm>
          <a:prstGeom prst="rect">
            <a:avLst/>
          </a:prstGeom>
          <a:noFill/>
          <a:ln>
            <a:noFill/>
          </a:ln>
        </p:spPr>
        <p:txBody>
          <a:bodyPr anchorCtr="0" anchor="t" bIns="34275" lIns="68575" spcFirstLastPara="1" rIns="68575" wrap="square" tIns="34275">
            <a:noAutofit/>
          </a:bodyPr>
          <a:lstStyle/>
          <a:p>
            <a:pPr indent="-222250" lvl="0" marL="177800" rtl="0" algn="l">
              <a:spcBef>
                <a:spcPts val="0"/>
              </a:spcBef>
              <a:spcAft>
                <a:spcPts val="0"/>
              </a:spcAft>
              <a:buSzPts val="2100"/>
              <a:buChar char="●"/>
            </a:pPr>
            <a:r>
              <a:rPr lang="en"/>
              <a:t>Steps:</a:t>
            </a:r>
            <a:endParaRPr/>
          </a:p>
          <a:p>
            <a:pPr indent="0" lvl="0" marL="177800" rtl="0" algn="l">
              <a:lnSpc>
                <a:spcPct val="150000"/>
              </a:lnSpc>
              <a:spcBef>
                <a:spcPts val="0"/>
              </a:spcBef>
              <a:spcAft>
                <a:spcPts val="0"/>
              </a:spcAft>
              <a:buNone/>
            </a:pPr>
            <a:r>
              <a:rPr lang="en"/>
              <a:t> 1. User clicks ‘Provide movie list’ button</a:t>
            </a:r>
            <a:endParaRPr/>
          </a:p>
          <a:p>
            <a:pPr indent="0" lvl="0" marL="177800" rtl="0" algn="l">
              <a:lnSpc>
                <a:spcPct val="150000"/>
              </a:lnSpc>
              <a:spcBef>
                <a:spcPts val="0"/>
              </a:spcBef>
              <a:spcAft>
                <a:spcPts val="0"/>
              </a:spcAft>
              <a:buNone/>
            </a:pPr>
            <a:r>
              <a:rPr lang="en"/>
              <a:t>2. System receives the request</a:t>
            </a:r>
            <a:endParaRPr/>
          </a:p>
          <a:p>
            <a:pPr indent="0" lvl="0" marL="177800" rtl="0" algn="l">
              <a:lnSpc>
                <a:spcPct val="150000"/>
              </a:lnSpc>
              <a:spcBef>
                <a:spcPts val="0"/>
              </a:spcBef>
              <a:spcAft>
                <a:spcPts val="0"/>
              </a:spcAft>
              <a:buNone/>
            </a:pPr>
            <a:r>
              <a:rPr lang="en"/>
              <a:t>3. System displays the provide movie list page</a:t>
            </a:r>
            <a:endParaRPr/>
          </a:p>
          <a:p>
            <a:pPr indent="0" lvl="0" marL="177800" rtl="0" algn="l">
              <a:lnSpc>
                <a:spcPct val="150000"/>
              </a:lnSpc>
              <a:spcBef>
                <a:spcPts val="0"/>
              </a:spcBef>
              <a:spcAft>
                <a:spcPts val="0"/>
              </a:spcAft>
              <a:buNone/>
            </a:pPr>
            <a:r>
              <a:rPr lang="en"/>
              <a:t>4. User fills the target webpage’s URL  in the page</a:t>
            </a:r>
            <a:endParaRPr/>
          </a:p>
          <a:p>
            <a:pPr indent="0" lvl="0" marL="177800" rtl="0" algn="l">
              <a:lnSpc>
                <a:spcPct val="150000"/>
              </a:lnSpc>
              <a:spcBef>
                <a:spcPts val="0"/>
              </a:spcBef>
              <a:spcAft>
                <a:spcPts val="0"/>
              </a:spcAft>
              <a:buNone/>
            </a:pPr>
            <a:r>
              <a:rPr lang="en"/>
              <a:t>5. User clicks ‘Create’ button</a:t>
            </a:r>
            <a:endParaRPr/>
          </a:p>
          <a:p>
            <a:pPr indent="0" lvl="0" marL="177800" rtl="0" algn="l">
              <a:lnSpc>
                <a:spcPct val="150000"/>
              </a:lnSpc>
              <a:spcBef>
                <a:spcPts val="0"/>
              </a:spcBef>
              <a:spcAft>
                <a:spcPts val="0"/>
              </a:spcAft>
              <a:buNone/>
            </a:pPr>
            <a:r>
              <a:rPr lang="en"/>
              <a:t>6. System receives the information</a:t>
            </a:r>
            <a:endParaRPr/>
          </a:p>
          <a:p>
            <a:pPr indent="0" lvl="0" marL="177800" rtl="0" algn="l">
              <a:lnSpc>
                <a:spcPct val="150000"/>
              </a:lnSpc>
              <a:spcBef>
                <a:spcPts val="0"/>
              </a:spcBef>
              <a:spcAft>
                <a:spcPts val="0"/>
              </a:spcAft>
              <a:buNone/>
            </a:pPr>
            <a:r>
              <a:rPr lang="en"/>
              <a:t>7. System show the target webpage</a:t>
            </a:r>
            <a:endParaRPr/>
          </a:p>
          <a:p>
            <a:pPr indent="0" lvl="0" marL="177800" rtl="0" algn="l">
              <a:lnSpc>
                <a:spcPct val="150000"/>
              </a:lnSpc>
              <a:spcBef>
                <a:spcPts val="0"/>
              </a:spcBef>
              <a:spcAft>
                <a:spcPts val="0"/>
              </a:spcAft>
              <a:buNone/>
            </a:pPr>
            <a:r>
              <a:rPr lang="en"/>
              <a:t>8. System back to the main page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