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aleway"/>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f0fcb4454_2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f0fcb4454_2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f0fcb4454_2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f0fcb4454_2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6f0fcb4454_2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f0fcb4454_2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6f0fcb4454_2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f0fcb4454_2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6f0fcb4454_2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f0fcb4454_2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6f0fcb4454_2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f0fcb4454_2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f0fcb4454_2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f0fcb4454_2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6f0fcb4454_2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6f0fcb4454_2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6f0fcb4454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6f0fcb4454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6f0fcb4454_6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6f0fcb4454_6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f0fcb445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f0fcb445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f0fcb445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f0fcb445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f0fcb4454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f0fcb4454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f0fcb4454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f0fcb4454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f0fcb4454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f0fcb4454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6f0fcb4454_6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f0fcb4454_6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f0fcb4454_6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f0fcb4454_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f0fcb4454_6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f0fcb4454_6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 3</a:t>
            </a:r>
            <a:endParaRPr/>
          </a:p>
        </p:txBody>
      </p:sp>
      <p:sp>
        <p:nvSpPr>
          <p:cNvPr id="87" name="Google Shape;87;p13"/>
          <p:cNvSpPr txBox="1"/>
          <p:nvPr>
            <p:ph idx="1" type="subTitle"/>
          </p:nvPr>
        </p:nvSpPr>
        <p:spPr>
          <a:xfrm>
            <a:off x="729625" y="3172900"/>
            <a:ext cx="7688100" cy="18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6:</a:t>
            </a:r>
            <a:endParaRPr/>
          </a:p>
          <a:p>
            <a:pPr indent="0" lvl="0" marL="0" rtl="0" algn="l">
              <a:spcBef>
                <a:spcPts val="0"/>
              </a:spcBef>
              <a:spcAft>
                <a:spcPts val="0"/>
              </a:spcAft>
              <a:buNone/>
            </a:pPr>
            <a:r>
              <a:rPr lang="en"/>
              <a:t>Chengchao Fang</a:t>
            </a:r>
            <a:endParaRPr/>
          </a:p>
          <a:p>
            <a:pPr indent="0" lvl="0" marL="0" rtl="0" algn="l">
              <a:spcBef>
                <a:spcPts val="0"/>
              </a:spcBef>
              <a:spcAft>
                <a:spcPts val="0"/>
              </a:spcAft>
              <a:buNone/>
            </a:pPr>
            <a:r>
              <a:rPr lang="en"/>
              <a:t>Chentao Han</a:t>
            </a:r>
            <a:endParaRPr/>
          </a:p>
          <a:p>
            <a:pPr indent="0" lvl="0" marL="0" rtl="0" algn="l">
              <a:spcBef>
                <a:spcPts val="0"/>
              </a:spcBef>
              <a:spcAft>
                <a:spcPts val="0"/>
              </a:spcAft>
              <a:buNone/>
            </a:pPr>
            <a:r>
              <a:rPr lang="en"/>
              <a:t>Kai Wang</a:t>
            </a:r>
            <a:endParaRPr/>
          </a:p>
          <a:p>
            <a:pPr indent="0" lvl="0" marL="0" rtl="0" algn="l">
              <a:spcBef>
                <a:spcPts val="0"/>
              </a:spcBef>
              <a:spcAft>
                <a:spcPts val="0"/>
              </a:spcAft>
              <a:buNone/>
            </a:pPr>
            <a:r>
              <a:rPr lang="en"/>
              <a:t>Yiran Jin</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 Diagram</a:t>
            </a:r>
            <a:endParaRPr/>
          </a:p>
        </p:txBody>
      </p:sp>
      <p:pic>
        <p:nvPicPr>
          <p:cNvPr id="142" name="Google Shape;142;p22"/>
          <p:cNvPicPr preferRelativeResize="0"/>
          <p:nvPr/>
        </p:nvPicPr>
        <p:blipFill>
          <a:blip r:embed="rId3">
            <a:alphaModFix/>
          </a:blip>
          <a:stretch>
            <a:fillRect/>
          </a:stretch>
        </p:blipFill>
        <p:spPr>
          <a:xfrm>
            <a:off x="1076825" y="1961425"/>
            <a:ext cx="2906799" cy="2984849"/>
          </a:xfrm>
          <a:prstGeom prst="rect">
            <a:avLst/>
          </a:prstGeom>
          <a:noFill/>
          <a:ln>
            <a:noFill/>
          </a:ln>
        </p:spPr>
      </p:pic>
      <p:pic>
        <p:nvPicPr>
          <p:cNvPr id="143" name="Google Shape;143;p22"/>
          <p:cNvPicPr preferRelativeResize="0"/>
          <p:nvPr/>
        </p:nvPicPr>
        <p:blipFill>
          <a:blip r:embed="rId4">
            <a:alphaModFix/>
          </a:blip>
          <a:stretch>
            <a:fillRect/>
          </a:stretch>
        </p:blipFill>
        <p:spPr>
          <a:xfrm>
            <a:off x="5300399" y="1961425"/>
            <a:ext cx="3781226" cy="2984848"/>
          </a:xfrm>
          <a:prstGeom prst="rect">
            <a:avLst/>
          </a:prstGeom>
          <a:noFill/>
          <a:ln>
            <a:noFill/>
          </a:ln>
        </p:spPr>
      </p:pic>
      <p:sp>
        <p:nvSpPr>
          <p:cNvPr id="144" name="Google Shape;144;p22"/>
          <p:cNvSpPr txBox="1"/>
          <p:nvPr/>
        </p:nvSpPr>
        <p:spPr>
          <a:xfrm>
            <a:off x="168075" y="2653000"/>
            <a:ext cx="7059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Invite</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users</a:t>
            </a:r>
            <a:endParaRPr>
              <a:latin typeface="Lato"/>
              <a:ea typeface="Lato"/>
              <a:cs typeface="Lato"/>
              <a:sym typeface="Lato"/>
            </a:endParaRPr>
          </a:p>
        </p:txBody>
      </p:sp>
      <p:sp>
        <p:nvSpPr>
          <p:cNvPr id="145" name="Google Shape;145;p22"/>
          <p:cNvSpPr txBox="1"/>
          <p:nvPr/>
        </p:nvSpPr>
        <p:spPr>
          <a:xfrm>
            <a:off x="4303050" y="2653000"/>
            <a:ext cx="8853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Provide move list</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 Diagram</a:t>
            </a:r>
            <a:endParaRPr/>
          </a:p>
        </p:txBody>
      </p:sp>
      <p:pic>
        <p:nvPicPr>
          <p:cNvPr id="151" name="Google Shape;151;p23"/>
          <p:cNvPicPr preferRelativeResize="0"/>
          <p:nvPr/>
        </p:nvPicPr>
        <p:blipFill>
          <a:blip r:embed="rId3">
            <a:alphaModFix/>
          </a:blip>
          <a:stretch>
            <a:fillRect/>
          </a:stretch>
        </p:blipFill>
        <p:spPr>
          <a:xfrm>
            <a:off x="1030850" y="1983825"/>
            <a:ext cx="3657058" cy="2984850"/>
          </a:xfrm>
          <a:prstGeom prst="rect">
            <a:avLst/>
          </a:prstGeom>
          <a:noFill/>
          <a:ln>
            <a:noFill/>
          </a:ln>
        </p:spPr>
      </p:pic>
      <p:sp>
        <p:nvSpPr>
          <p:cNvPr id="152" name="Google Shape;152;p23"/>
          <p:cNvSpPr txBox="1"/>
          <p:nvPr/>
        </p:nvSpPr>
        <p:spPr>
          <a:xfrm>
            <a:off x="100850" y="2498900"/>
            <a:ext cx="9300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Open vote event</a:t>
            </a:r>
            <a:endParaRPr>
              <a:latin typeface="Lato"/>
              <a:ea typeface="Lato"/>
              <a:cs typeface="Lato"/>
              <a:sym typeface="Lato"/>
            </a:endParaRPr>
          </a:p>
        </p:txBody>
      </p:sp>
      <p:pic>
        <p:nvPicPr>
          <p:cNvPr id="153" name="Google Shape;153;p23"/>
          <p:cNvPicPr preferRelativeResize="0"/>
          <p:nvPr/>
        </p:nvPicPr>
        <p:blipFill>
          <a:blip r:embed="rId4">
            <a:alphaModFix/>
          </a:blip>
          <a:stretch>
            <a:fillRect/>
          </a:stretch>
        </p:blipFill>
        <p:spPr>
          <a:xfrm>
            <a:off x="4851508" y="2207950"/>
            <a:ext cx="4151291" cy="2401168"/>
          </a:xfrm>
          <a:prstGeom prst="rect">
            <a:avLst/>
          </a:prstGeom>
          <a:noFill/>
          <a:ln>
            <a:noFill/>
          </a:ln>
        </p:spPr>
      </p:pic>
      <p:sp>
        <p:nvSpPr>
          <p:cNvPr id="154" name="Google Shape;154;p23"/>
          <p:cNvSpPr txBox="1"/>
          <p:nvPr/>
        </p:nvSpPr>
        <p:spPr>
          <a:xfrm>
            <a:off x="5591725" y="1770550"/>
            <a:ext cx="2241300" cy="3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Create watching event</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7276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 Diagram</a:t>
            </a:r>
            <a:endParaRPr/>
          </a:p>
        </p:txBody>
      </p:sp>
      <p:pic>
        <p:nvPicPr>
          <p:cNvPr id="160" name="Google Shape;160;p24"/>
          <p:cNvPicPr preferRelativeResize="0"/>
          <p:nvPr/>
        </p:nvPicPr>
        <p:blipFill>
          <a:blip r:embed="rId3">
            <a:alphaModFix/>
          </a:blip>
          <a:stretch>
            <a:fillRect/>
          </a:stretch>
        </p:blipFill>
        <p:spPr>
          <a:xfrm>
            <a:off x="1026450" y="1939000"/>
            <a:ext cx="3920539" cy="2984850"/>
          </a:xfrm>
          <a:prstGeom prst="rect">
            <a:avLst/>
          </a:prstGeom>
          <a:noFill/>
          <a:ln>
            <a:noFill/>
          </a:ln>
        </p:spPr>
      </p:pic>
      <p:sp>
        <p:nvSpPr>
          <p:cNvPr id="161" name="Google Shape;161;p24"/>
          <p:cNvSpPr txBox="1"/>
          <p:nvPr/>
        </p:nvSpPr>
        <p:spPr>
          <a:xfrm>
            <a:off x="224125" y="2353225"/>
            <a:ext cx="1008600" cy="67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Inform user to vote</a:t>
            </a:r>
            <a:endParaRPr>
              <a:latin typeface="Lato"/>
              <a:ea typeface="Lato"/>
              <a:cs typeface="Lato"/>
              <a:sym typeface="Lato"/>
            </a:endParaRPr>
          </a:p>
        </p:txBody>
      </p:sp>
      <p:pic>
        <p:nvPicPr>
          <p:cNvPr id="162" name="Google Shape;162;p24"/>
          <p:cNvPicPr preferRelativeResize="0"/>
          <p:nvPr/>
        </p:nvPicPr>
        <p:blipFill>
          <a:blip r:embed="rId4">
            <a:alphaModFix/>
          </a:blip>
          <a:stretch>
            <a:fillRect/>
          </a:stretch>
        </p:blipFill>
        <p:spPr>
          <a:xfrm>
            <a:off x="5032176" y="2173926"/>
            <a:ext cx="3969624" cy="2183300"/>
          </a:xfrm>
          <a:prstGeom prst="rect">
            <a:avLst/>
          </a:prstGeom>
          <a:noFill/>
          <a:ln>
            <a:noFill/>
          </a:ln>
        </p:spPr>
      </p:pic>
      <p:sp>
        <p:nvSpPr>
          <p:cNvPr id="163" name="Google Shape;163;p24"/>
          <p:cNvSpPr txBox="1"/>
          <p:nvPr/>
        </p:nvSpPr>
        <p:spPr>
          <a:xfrm>
            <a:off x="5849475" y="1797825"/>
            <a:ext cx="1983300" cy="47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Keep history</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 Diagram</a:t>
            </a:r>
            <a:endParaRPr/>
          </a:p>
        </p:txBody>
      </p:sp>
      <p:pic>
        <p:nvPicPr>
          <p:cNvPr id="169" name="Google Shape;169;p25"/>
          <p:cNvPicPr preferRelativeResize="0"/>
          <p:nvPr/>
        </p:nvPicPr>
        <p:blipFill>
          <a:blip r:embed="rId3">
            <a:alphaModFix/>
          </a:blip>
          <a:stretch>
            <a:fillRect/>
          </a:stretch>
        </p:blipFill>
        <p:spPr>
          <a:xfrm>
            <a:off x="3009775" y="1954700"/>
            <a:ext cx="5408370" cy="2984850"/>
          </a:xfrm>
          <a:prstGeom prst="rect">
            <a:avLst/>
          </a:prstGeom>
          <a:noFill/>
          <a:ln>
            <a:noFill/>
          </a:ln>
        </p:spPr>
      </p:pic>
      <p:sp>
        <p:nvSpPr>
          <p:cNvPr id="170" name="Google Shape;170;p25"/>
          <p:cNvSpPr txBox="1"/>
          <p:nvPr/>
        </p:nvSpPr>
        <p:spPr>
          <a:xfrm>
            <a:off x="549100" y="2671900"/>
            <a:ext cx="1905000" cy="47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Elect winner</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 Diagram</a:t>
            </a:r>
            <a:endParaRPr/>
          </a:p>
        </p:txBody>
      </p:sp>
      <p:pic>
        <p:nvPicPr>
          <p:cNvPr id="176" name="Google Shape;176;p26"/>
          <p:cNvPicPr preferRelativeResize="0"/>
          <p:nvPr/>
        </p:nvPicPr>
        <p:blipFill>
          <a:blip r:embed="rId3">
            <a:alphaModFix/>
          </a:blip>
          <a:stretch>
            <a:fillRect/>
          </a:stretch>
        </p:blipFill>
        <p:spPr>
          <a:xfrm>
            <a:off x="2785725" y="1905400"/>
            <a:ext cx="5369088" cy="2984849"/>
          </a:xfrm>
          <a:prstGeom prst="rect">
            <a:avLst/>
          </a:prstGeom>
          <a:noFill/>
          <a:ln>
            <a:noFill/>
          </a:ln>
        </p:spPr>
      </p:pic>
      <p:sp>
        <p:nvSpPr>
          <p:cNvPr id="177" name="Google Shape;177;p26"/>
          <p:cNvSpPr txBox="1"/>
          <p:nvPr/>
        </p:nvSpPr>
        <p:spPr>
          <a:xfrm>
            <a:off x="414625" y="2734225"/>
            <a:ext cx="1737000" cy="41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Leave a group</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 Diagram</a:t>
            </a:r>
            <a:endParaRPr/>
          </a:p>
        </p:txBody>
      </p:sp>
      <p:pic>
        <p:nvPicPr>
          <p:cNvPr id="183" name="Google Shape;183;p27"/>
          <p:cNvPicPr preferRelativeResize="0"/>
          <p:nvPr/>
        </p:nvPicPr>
        <p:blipFill>
          <a:blip r:embed="rId3">
            <a:alphaModFix/>
          </a:blip>
          <a:stretch>
            <a:fillRect/>
          </a:stretch>
        </p:blipFill>
        <p:spPr>
          <a:xfrm>
            <a:off x="2819375" y="1916575"/>
            <a:ext cx="5490315" cy="2984850"/>
          </a:xfrm>
          <a:prstGeom prst="rect">
            <a:avLst/>
          </a:prstGeom>
          <a:noFill/>
          <a:ln>
            <a:noFill/>
          </a:ln>
        </p:spPr>
      </p:pic>
      <p:sp>
        <p:nvSpPr>
          <p:cNvPr id="184" name="Google Shape;184;p27"/>
          <p:cNvSpPr txBox="1"/>
          <p:nvPr/>
        </p:nvSpPr>
        <p:spPr>
          <a:xfrm>
            <a:off x="302550" y="2633375"/>
            <a:ext cx="22749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Search and browse list</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 Diagram</a:t>
            </a:r>
            <a:endParaRPr/>
          </a:p>
        </p:txBody>
      </p:sp>
      <p:pic>
        <p:nvPicPr>
          <p:cNvPr id="190" name="Google Shape;190;p28"/>
          <p:cNvPicPr preferRelativeResize="0"/>
          <p:nvPr/>
        </p:nvPicPr>
        <p:blipFill>
          <a:blip r:embed="rId3">
            <a:alphaModFix/>
          </a:blip>
          <a:stretch>
            <a:fillRect/>
          </a:stretch>
        </p:blipFill>
        <p:spPr>
          <a:xfrm>
            <a:off x="1127300" y="2017425"/>
            <a:ext cx="3499908" cy="2984850"/>
          </a:xfrm>
          <a:prstGeom prst="rect">
            <a:avLst/>
          </a:prstGeom>
          <a:noFill/>
          <a:ln>
            <a:noFill/>
          </a:ln>
        </p:spPr>
      </p:pic>
      <p:sp>
        <p:nvSpPr>
          <p:cNvPr id="191" name="Google Shape;191;p28"/>
          <p:cNvSpPr txBox="1"/>
          <p:nvPr/>
        </p:nvSpPr>
        <p:spPr>
          <a:xfrm>
            <a:off x="268950" y="2622175"/>
            <a:ext cx="14457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vote</a:t>
            </a:r>
            <a:endParaRPr>
              <a:latin typeface="Lato"/>
              <a:ea typeface="Lato"/>
              <a:cs typeface="Lato"/>
              <a:sym typeface="Lato"/>
            </a:endParaRPr>
          </a:p>
        </p:txBody>
      </p:sp>
      <p:pic>
        <p:nvPicPr>
          <p:cNvPr id="192" name="Google Shape;192;p28"/>
          <p:cNvPicPr preferRelativeResize="0"/>
          <p:nvPr/>
        </p:nvPicPr>
        <p:blipFill>
          <a:blip r:embed="rId4">
            <a:alphaModFix/>
          </a:blip>
          <a:stretch>
            <a:fillRect/>
          </a:stretch>
        </p:blipFill>
        <p:spPr>
          <a:xfrm>
            <a:off x="4779608" y="2275175"/>
            <a:ext cx="4211993" cy="2299442"/>
          </a:xfrm>
          <a:prstGeom prst="rect">
            <a:avLst/>
          </a:prstGeom>
          <a:noFill/>
          <a:ln>
            <a:noFill/>
          </a:ln>
        </p:spPr>
      </p:pic>
      <p:sp>
        <p:nvSpPr>
          <p:cNvPr id="193" name="Google Shape;193;p28"/>
          <p:cNvSpPr txBox="1"/>
          <p:nvPr/>
        </p:nvSpPr>
        <p:spPr>
          <a:xfrm>
            <a:off x="5535700" y="1636050"/>
            <a:ext cx="2095500" cy="43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Watch trailer</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 Diagram</a:t>
            </a:r>
            <a:endParaRPr/>
          </a:p>
        </p:txBody>
      </p:sp>
      <p:pic>
        <p:nvPicPr>
          <p:cNvPr id="199" name="Google Shape;199;p29"/>
          <p:cNvPicPr preferRelativeResize="0"/>
          <p:nvPr/>
        </p:nvPicPr>
        <p:blipFill>
          <a:blip r:embed="rId3">
            <a:alphaModFix/>
          </a:blip>
          <a:stretch>
            <a:fillRect/>
          </a:stretch>
        </p:blipFill>
        <p:spPr>
          <a:xfrm>
            <a:off x="2404775" y="2017475"/>
            <a:ext cx="5540505" cy="2984849"/>
          </a:xfrm>
          <a:prstGeom prst="rect">
            <a:avLst/>
          </a:prstGeom>
          <a:noFill/>
          <a:ln>
            <a:noFill/>
          </a:ln>
        </p:spPr>
      </p:pic>
      <p:sp>
        <p:nvSpPr>
          <p:cNvPr id="200" name="Google Shape;200;p29"/>
          <p:cNvSpPr txBox="1"/>
          <p:nvPr/>
        </p:nvSpPr>
        <p:spPr>
          <a:xfrm>
            <a:off x="414625" y="2442875"/>
            <a:ext cx="17817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Watch reviews</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0"/>
          <p:cNvSpPr txBox="1"/>
          <p:nvPr>
            <p:ph type="title"/>
          </p:nvPr>
        </p:nvSpPr>
        <p:spPr>
          <a:xfrm>
            <a:off x="0" y="1403450"/>
            <a:ext cx="2330700" cy="218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3600">
                <a:latin typeface="Calibri"/>
                <a:ea typeface="Calibri"/>
                <a:cs typeface="Calibri"/>
                <a:sym typeface="Calibri"/>
              </a:rPr>
              <a:t>5</a:t>
            </a:r>
            <a:r>
              <a:rPr b="0" lang="en" sz="3600">
                <a:latin typeface="Calibri"/>
                <a:ea typeface="Calibri"/>
                <a:cs typeface="Calibri"/>
                <a:sym typeface="Calibri"/>
              </a:rPr>
              <a:t>. </a:t>
            </a:r>
            <a:r>
              <a:rPr b="0" lang="en" sz="3600">
                <a:latin typeface="Calibri"/>
                <a:ea typeface="Calibri"/>
                <a:cs typeface="Calibri"/>
                <a:sym typeface="Calibri"/>
              </a:rPr>
              <a:t>Class </a:t>
            </a:r>
            <a:endParaRPr b="0" sz="3600">
              <a:latin typeface="Calibri"/>
              <a:ea typeface="Calibri"/>
              <a:cs typeface="Calibri"/>
              <a:sym typeface="Calibri"/>
            </a:endParaRPr>
          </a:p>
          <a:p>
            <a:pPr indent="0" lvl="0" marL="0" rtl="0" algn="ctr">
              <a:spcBef>
                <a:spcPts val="0"/>
              </a:spcBef>
              <a:spcAft>
                <a:spcPts val="0"/>
              </a:spcAft>
              <a:buNone/>
            </a:pPr>
            <a:r>
              <a:rPr b="0" lang="en" sz="3600">
                <a:latin typeface="Calibri"/>
                <a:ea typeface="Calibri"/>
                <a:cs typeface="Calibri"/>
                <a:sym typeface="Calibri"/>
              </a:rPr>
              <a:t>Diagram </a:t>
            </a:r>
            <a:endParaRPr b="0" sz="3600">
              <a:latin typeface="Calibri"/>
              <a:ea typeface="Calibri"/>
              <a:cs typeface="Calibri"/>
              <a:sym typeface="Calibri"/>
            </a:endParaRPr>
          </a:p>
          <a:p>
            <a:pPr indent="0" lvl="0" marL="0" rtl="0" algn="ctr">
              <a:spcBef>
                <a:spcPts val="0"/>
              </a:spcBef>
              <a:spcAft>
                <a:spcPts val="0"/>
              </a:spcAft>
              <a:buNone/>
            </a:pPr>
            <a:r>
              <a:rPr b="0" lang="en" sz="3600">
                <a:latin typeface="Calibri"/>
                <a:ea typeface="Calibri"/>
                <a:cs typeface="Calibri"/>
                <a:sym typeface="Calibri"/>
              </a:rPr>
              <a:t>Modle</a:t>
            </a:r>
            <a:endParaRPr b="0" sz="3600">
              <a:latin typeface="Calibri"/>
              <a:ea typeface="Calibri"/>
              <a:cs typeface="Calibri"/>
              <a:sym typeface="Calibri"/>
            </a:endParaRPr>
          </a:p>
        </p:txBody>
      </p:sp>
      <p:pic>
        <p:nvPicPr>
          <p:cNvPr id="206" name="Google Shape;206;p30"/>
          <p:cNvPicPr preferRelativeResize="0"/>
          <p:nvPr/>
        </p:nvPicPr>
        <p:blipFill>
          <a:blip r:embed="rId3">
            <a:alphaModFix/>
          </a:blip>
          <a:stretch>
            <a:fillRect/>
          </a:stretch>
        </p:blipFill>
        <p:spPr>
          <a:xfrm>
            <a:off x="2404525" y="508500"/>
            <a:ext cx="6698803" cy="4482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645350" y="1313575"/>
            <a:ext cx="4725600" cy="8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3600">
                <a:latin typeface="Calibri"/>
                <a:ea typeface="Calibri"/>
                <a:cs typeface="Calibri"/>
                <a:sym typeface="Calibri"/>
              </a:rPr>
              <a:t>6</a:t>
            </a:r>
            <a:r>
              <a:rPr b="0" lang="en" sz="3600">
                <a:latin typeface="Calibri"/>
                <a:ea typeface="Calibri"/>
                <a:cs typeface="Calibri"/>
                <a:sym typeface="Calibri"/>
              </a:rPr>
              <a:t>. State Diagram</a:t>
            </a:r>
            <a:endParaRPr b="0" sz="3600">
              <a:latin typeface="Calibri"/>
              <a:ea typeface="Calibri"/>
              <a:cs typeface="Calibri"/>
              <a:sym typeface="Calibri"/>
            </a:endParaRPr>
          </a:p>
        </p:txBody>
      </p:sp>
      <p:pic>
        <p:nvPicPr>
          <p:cNvPr id="212" name="Google Shape;212;p31"/>
          <p:cNvPicPr preferRelativeResize="0"/>
          <p:nvPr/>
        </p:nvPicPr>
        <p:blipFill>
          <a:blip r:embed="rId3">
            <a:alphaModFix/>
          </a:blip>
          <a:stretch>
            <a:fillRect/>
          </a:stretch>
        </p:blipFill>
        <p:spPr>
          <a:xfrm>
            <a:off x="3533825" y="8051"/>
            <a:ext cx="4844449" cy="52585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nvSpPr>
        <p:spPr>
          <a:xfrm>
            <a:off x="0" y="483675"/>
            <a:ext cx="9858600" cy="79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 sz="3600">
                <a:latin typeface="Calibri"/>
                <a:ea typeface="Calibri"/>
                <a:cs typeface="Calibri"/>
                <a:sym typeface="Calibri"/>
              </a:rPr>
              <a:t>1. </a:t>
            </a:r>
            <a:r>
              <a:rPr lang="en" sz="3600">
                <a:solidFill>
                  <a:srgbClr val="000000"/>
                </a:solidFill>
                <a:latin typeface="Calibri"/>
                <a:ea typeface="Calibri"/>
                <a:cs typeface="Calibri"/>
                <a:sym typeface="Calibri"/>
              </a:rPr>
              <a:t>Use Case Diagram</a:t>
            </a:r>
            <a:endParaRPr sz="3600">
              <a:solidFill>
                <a:srgbClr val="000000"/>
              </a:solidFill>
              <a:latin typeface="Calibri"/>
              <a:ea typeface="Calibri"/>
              <a:cs typeface="Calibri"/>
              <a:sym typeface="Calibri"/>
            </a:endParaRPr>
          </a:p>
        </p:txBody>
      </p:sp>
      <p:pic>
        <p:nvPicPr>
          <p:cNvPr id="93" name="Google Shape;93;p14"/>
          <p:cNvPicPr preferRelativeResize="0"/>
          <p:nvPr/>
        </p:nvPicPr>
        <p:blipFill rotWithShape="1">
          <a:blip r:embed="rId3">
            <a:alphaModFix/>
          </a:blip>
          <a:srcRect b="-1150" l="1060" r="-1059" t="1150"/>
          <a:stretch/>
        </p:blipFill>
        <p:spPr>
          <a:xfrm>
            <a:off x="4283701" y="79350"/>
            <a:ext cx="4424023" cy="51017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0" y="508500"/>
            <a:ext cx="7688700" cy="67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600">
                <a:latin typeface="Calibri"/>
                <a:ea typeface="Calibri"/>
                <a:cs typeface="Calibri"/>
                <a:sym typeface="Calibri"/>
              </a:rPr>
              <a:t>2. Use Case Specification</a:t>
            </a:r>
            <a:endParaRPr b="0" sz="3600">
              <a:latin typeface="Calibri"/>
              <a:ea typeface="Calibri"/>
              <a:cs typeface="Calibri"/>
              <a:sym typeface="Calibri"/>
            </a:endParaRPr>
          </a:p>
        </p:txBody>
      </p:sp>
      <p:sp>
        <p:nvSpPr>
          <p:cNvPr id="99" name="Google Shape;99;p15"/>
          <p:cNvSpPr txBox="1"/>
          <p:nvPr>
            <p:ph idx="1" type="body"/>
          </p:nvPr>
        </p:nvSpPr>
        <p:spPr>
          <a:xfrm>
            <a:off x="30300" y="1268725"/>
            <a:ext cx="9083400" cy="3827700"/>
          </a:xfrm>
          <a:prstGeom prst="rect">
            <a:avLst/>
          </a:prstGeom>
        </p:spPr>
        <p:txBody>
          <a:bodyPr anchorCtr="0" anchor="t" bIns="91425" lIns="91425" spcFirstLastPara="1" rIns="91425" wrap="square" tIns="91425">
            <a:noAutofit/>
          </a:bodyPr>
          <a:lstStyle/>
          <a:p>
            <a:pPr indent="-228600" lvl="0" marL="228600" rtl="0" algn="l">
              <a:spcBef>
                <a:spcPts val="0"/>
              </a:spcBef>
              <a:spcAft>
                <a:spcPts val="0"/>
              </a:spcAft>
              <a:buNone/>
            </a:pPr>
            <a:r>
              <a:rPr lang="en" sz="1400">
                <a:solidFill>
                  <a:srgbClr val="000000"/>
                </a:solidFill>
                <a:latin typeface="Arial"/>
                <a:ea typeface="Arial"/>
                <a:cs typeface="Arial"/>
                <a:sym typeface="Arial"/>
              </a:rPr>
              <a:t>1.</a:t>
            </a:r>
            <a:r>
              <a:rPr lang="en" sz="1400">
                <a:solidFill>
                  <a:srgbClr val="000000"/>
                </a:solidFill>
                <a:latin typeface="Times New Roman"/>
                <a:ea typeface="Times New Roman"/>
                <a:cs typeface="Times New Roman"/>
                <a:sym typeface="Times New Roman"/>
              </a:rPr>
              <a:t>     </a:t>
            </a:r>
            <a:r>
              <a:rPr lang="en" sz="1400">
                <a:solidFill>
                  <a:srgbClr val="000000"/>
                </a:solidFill>
                <a:latin typeface="Arial"/>
                <a:ea typeface="Arial"/>
                <a:cs typeface="Arial"/>
                <a:sym typeface="Arial"/>
              </a:rPr>
              <a:t>Create Group: When moderator wants to launch an event. Moderator can create a group through click the button named “Create Group”. If the system return success, create successfully, else the system return fail, create fail.</a:t>
            </a:r>
            <a:endParaRPr sz="1400">
              <a:solidFill>
                <a:srgbClr val="000000"/>
              </a:solidFill>
              <a:latin typeface="Arial"/>
              <a:ea typeface="Arial"/>
              <a:cs typeface="Arial"/>
              <a:sym typeface="Arial"/>
            </a:endParaRPr>
          </a:p>
          <a:p>
            <a:pPr indent="-228600" lvl="0" marL="228600" rtl="0" algn="l">
              <a:spcBef>
                <a:spcPts val="0"/>
              </a:spcBef>
              <a:spcAft>
                <a:spcPts val="0"/>
              </a:spcAft>
              <a:buNone/>
            </a:pPr>
            <a:r>
              <a:rPr lang="en" sz="1400">
                <a:solidFill>
                  <a:srgbClr val="000000"/>
                </a:solidFill>
                <a:latin typeface="Arial"/>
                <a:ea typeface="Arial"/>
                <a:cs typeface="Arial"/>
                <a:sym typeface="Arial"/>
              </a:rPr>
              <a:t>2.</a:t>
            </a:r>
            <a:r>
              <a:rPr lang="en" sz="1400">
                <a:solidFill>
                  <a:srgbClr val="000000"/>
                </a:solidFill>
                <a:latin typeface="Times New Roman"/>
                <a:ea typeface="Times New Roman"/>
                <a:cs typeface="Times New Roman"/>
                <a:sym typeface="Times New Roman"/>
              </a:rPr>
              <a:t>     </a:t>
            </a:r>
            <a:r>
              <a:rPr lang="en" sz="1400">
                <a:solidFill>
                  <a:srgbClr val="000000"/>
                </a:solidFill>
                <a:latin typeface="Arial"/>
                <a:ea typeface="Arial"/>
                <a:cs typeface="Arial"/>
                <a:sym typeface="Arial"/>
              </a:rPr>
              <a:t>Invite User: Moderator can click button named “Invite Users” when they want to invite some people to the group, then input the ID of who he/she want to invite in. If the system return success, invitation submit successfully, else return fail.</a:t>
            </a:r>
            <a:endParaRPr sz="1400">
              <a:solidFill>
                <a:srgbClr val="000000"/>
              </a:solidFill>
              <a:latin typeface="Arial"/>
              <a:ea typeface="Arial"/>
              <a:cs typeface="Arial"/>
              <a:sym typeface="Arial"/>
            </a:endParaRPr>
          </a:p>
          <a:p>
            <a:pPr indent="-228600" lvl="0" marL="228600" rtl="0" algn="l">
              <a:spcBef>
                <a:spcPts val="0"/>
              </a:spcBef>
              <a:spcAft>
                <a:spcPts val="0"/>
              </a:spcAft>
              <a:buNone/>
            </a:pPr>
            <a:r>
              <a:rPr lang="en" sz="1400">
                <a:solidFill>
                  <a:srgbClr val="000000"/>
                </a:solidFill>
                <a:latin typeface="Arial"/>
                <a:ea typeface="Arial"/>
                <a:cs typeface="Arial"/>
                <a:sym typeface="Arial"/>
              </a:rPr>
              <a:t>3.</a:t>
            </a:r>
            <a:r>
              <a:rPr lang="en" sz="1400">
                <a:solidFill>
                  <a:srgbClr val="000000"/>
                </a:solidFill>
                <a:latin typeface="Times New Roman"/>
                <a:ea typeface="Times New Roman"/>
                <a:cs typeface="Times New Roman"/>
                <a:sym typeface="Times New Roman"/>
              </a:rPr>
              <a:t>     </a:t>
            </a:r>
            <a:r>
              <a:rPr lang="en" sz="1400">
                <a:solidFill>
                  <a:srgbClr val="000000"/>
                </a:solidFill>
                <a:latin typeface="Arial"/>
                <a:ea typeface="Arial"/>
                <a:cs typeface="Arial"/>
                <a:sym typeface="Arial"/>
              </a:rPr>
              <a:t>Provide Movie List: After moderator create a group, he/she need to get a movie list from API, he/she click the “Get Movie List” button, then the system return success, import the movies’ names resources successfully, else return fail.</a:t>
            </a:r>
            <a:endParaRPr sz="1400">
              <a:solidFill>
                <a:srgbClr val="000000"/>
              </a:solidFill>
              <a:latin typeface="Arial"/>
              <a:ea typeface="Arial"/>
              <a:cs typeface="Arial"/>
              <a:sym typeface="Arial"/>
            </a:endParaRPr>
          </a:p>
          <a:p>
            <a:pPr indent="-228600" lvl="0" marL="228600" rtl="0" algn="l">
              <a:spcBef>
                <a:spcPts val="0"/>
              </a:spcBef>
              <a:spcAft>
                <a:spcPts val="0"/>
              </a:spcAft>
              <a:buNone/>
            </a:pPr>
            <a:r>
              <a:rPr lang="en" sz="1400">
                <a:solidFill>
                  <a:srgbClr val="000000"/>
                </a:solidFill>
                <a:latin typeface="Arial"/>
                <a:ea typeface="Arial"/>
                <a:cs typeface="Arial"/>
                <a:sym typeface="Arial"/>
              </a:rPr>
              <a:t>4.</a:t>
            </a:r>
            <a:r>
              <a:rPr lang="en" sz="1400">
                <a:solidFill>
                  <a:srgbClr val="000000"/>
                </a:solidFill>
                <a:latin typeface="Times New Roman"/>
                <a:ea typeface="Times New Roman"/>
                <a:cs typeface="Times New Roman"/>
                <a:sym typeface="Times New Roman"/>
              </a:rPr>
              <a:t>     </a:t>
            </a:r>
            <a:r>
              <a:rPr lang="en" sz="1400">
                <a:solidFill>
                  <a:srgbClr val="000000"/>
                </a:solidFill>
                <a:latin typeface="Arial"/>
                <a:ea typeface="Arial"/>
                <a:cs typeface="Arial"/>
                <a:sym typeface="Arial"/>
              </a:rPr>
              <a:t>Create Watching Event: After moderator create groups, he/she need to choose the time and situation he/she want to organize this event. Through click the button named “Create Event” and then input the information of event. System return success, create successfully, else return fail.</a:t>
            </a:r>
            <a:endParaRPr sz="1400">
              <a:solidFill>
                <a:srgbClr val="000000"/>
              </a:solidFill>
              <a:latin typeface="Arial"/>
              <a:ea typeface="Arial"/>
              <a:cs typeface="Arial"/>
              <a:sym typeface="Arial"/>
            </a:endParaRPr>
          </a:p>
          <a:p>
            <a:pPr indent="-228600" lvl="0" marL="228600" rtl="0" algn="l">
              <a:spcBef>
                <a:spcPts val="0"/>
              </a:spcBef>
              <a:spcAft>
                <a:spcPts val="0"/>
              </a:spcAft>
              <a:buNone/>
            </a:pPr>
            <a:r>
              <a:rPr lang="en" sz="1400">
                <a:solidFill>
                  <a:srgbClr val="000000"/>
                </a:solidFill>
                <a:latin typeface="Arial"/>
                <a:ea typeface="Arial"/>
                <a:cs typeface="Arial"/>
                <a:sym typeface="Arial"/>
              </a:rPr>
              <a:t>5.</a:t>
            </a:r>
            <a:r>
              <a:rPr lang="en" sz="1400">
                <a:solidFill>
                  <a:srgbClr val="000000"/>
                </a:solidFill>
                <a:latin typeface="Times New Roman"/>
                <a:ea typeface="Times New Roman"/>
                <a:cs typeface="Times New Roman"/>
                <a:sym typeface="Times New Roman"/>
              </a:rPr>
              <a:t>     </a:t>
            </a:r>
            <a:r>
              <a:rPr lang="en" sz="1400">
                <a:solidFill>
                  <a:srgbClr val="000000"/>
                </a:solidFill>
                <a:latin typeface="Arial"/>
                <a:ea typeface="Arial"/>
                <a:cs typeface="Arial"/>
                <a:sym typeface="Arial"/>
              </a:rPr>
              <a:t>Open/Close Vote: Once the moderator finish creating movie list, he/she can open vote immediately, then some days later, he/she can close vote. When he/she click button names “Open/Close Vote”, system return success, open/close successfully, else return fail.</a:t>
            </a:r>
            <a:endParaRPr sz="1400">
              <a:solidFill>
                <a:srgbClr val="000000"/>
              </a:solidFill>
              <a:latin typeface="Arial"/>
              <a:ea typeface="Arial"/>
              <a:cs typeface="Arial"/>
              <a:sym typeface="Arial"/>
            </a:endParaRPr>
          </a:p>
          <a:p>
            <a:pPr indent="-228600" lvl="0" marL="22860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0" y="508500"/>
            <a:ext cx="7688700" cy="67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600">
                <a:latin typeface="Calibri"/>
                <a:ea typeface="Calibri"/>
                <a:cs typeface="Calibri"/>
                <a:sym typeface="Calibri"/>
              </a:rPr>
              <a:t>2. Use Case Specification</a:t>
            </a:r>
            <a:endParaRPr b="0" sz="3600">
              <a:latin typeface="Calibri"/>
              <a:ea typeface="Calibri"/>
              <a:cs typeface="Calibri"/>
              <a:sym typeface="Calibri"/>
            </a:endParaRPr>
          </a:p>
        </p:txBody>
      </p:sp>
      <p:sp>
        <p:nvSpPr>
          <p:cNvPr id="105" name="Google Shape;105;p16"/>
          <p:cNvSpPr txBox="1"/>
          <p:nvPr>
            <p:ph idx="1" type="body"/>
          </p:nvPr>
        </p:nvSpPr>
        <p:spPr>
          <a:xfrm>
            <a:off x="30300" y="1410025"/>
            <a:ext cx="9083400" cy="3502200"/>
          </a:xfrm>
          <a:prstGeom prst="rect">
            <a:avLst/>
          </a:prstGeom>
        </p:spPr>
        <p:txBody>
          <a:bodyPr anchorCtr="0" anchor="t" bIns="91425" lIns="91425" spcFirstLastPara="1" rIns="91425" wrap="square" tIns="91425">
            <a:noAutofit/>
          </a:bodyPr>
          <a:lstStyle/>
          <a:p>
            <a:pPr indent="-228600" lvl="0" marL="228600" rtl="0" algn="l">
              <a:spcBef>
                <a:spcPts val="0"/>
              </a:spcBef>
              <a:spcAft>
                <a:spcPts val="0"/>
              </a:spcAft>
              <a:buNone/>
            </a:pPr>
            <a:r>
              <a:rPr lang="en" sz="1400">
                <a:solidFill>
                  <a:srgbClr val="000000"/>
                </a:solidFill>
                <a:latin typeface="Arial"/>
                <a:ea typeface="Arial"/>
                <a:cs typeface="Arial"/>
                <a:sym typeface="Arial"/>
              </a:rPr>
              <a:t>6.</a:t>
            </a:r>
            <a:r>
              <a:rPr lang="en" sz="1400">
                <a:solidFill>
                  <a:srgbClr val="000000"/>
                </a:solidFill>
                <a:latin typeface="Times New Roman"/>
                <a:ea typeface="Times New Roman"/>
                <a:cs typeface="Times New Roman"/>
                <a:sym typeface="Times New Roman"/>
              </a:rPr>
              <a:t>     </a:t>
            </a:r>
            <a:r>
              <a:rPr lang="en" sz="1400">
                <a:solidFill>
                  <a:srgbClr val="000000"/>
                </a:solidFill>
                <a:latin typeface="Arial"/>
                <a:ea typeface="Arial"/>
                <a:cs typeface="Arial"/>
                <a:sym typeface="Arial"/>
              </a:rPr>
              <a:t>Inform User To Vote: When moderator open the vote function, he/she can choose to inform users to do a vote, he/she click button named “Inform User”, system return success, inform successfully, and the system will send message to users, else return fail.</a:t>
            </a:r>
            <a:endParaRPr sz="1400">
              <a:solidFill>
                <a:srgbClr val="000000"/>
              </a:solidFill>
              <a:latin typeface="Arial"/>
              <a:ea typeface="Arial"/>
              <a:cs typeface="Arial"/>
              <a:sym typeface="Arial"/>
            </a:endParaRPr>
          </a:p>
          <a:p>
            <a:pPr indent="-228600" lvl="0" marL="228600" rtl="0" algn="l">
              <a:spcBef>
                <a:spcPts val="0"/>
              </a:spcBef>
              <a:spcAft>
                <a:spcPts val="0"/>
              </a:spcAft>
              <a:buNone/>
            </a:pPr>
            <a:r>
              <a:rPr lang="en" sz="1400">
                <a:solidFill>
                  <a:srgbClr val="000000"/>
                </a:solidFill>
                <a:latin typeface="Arial"/>
                <a:ea typeface="Arial"/>
                <a:cs typeface="Arial"/>
                <a:sym typeface="Arial"/>
              </a:rPr>
              <a:t>7.</a:t>
            </a:r>
            <a:r>
              <a:rPr lang="en" sz="1400">
                <a:solidFill>
                  <a:srgbClr val="000000"/>
                </a:solidFill>
                <a:latin typeface="Times New Roman"/>
                <a:ea typeface="Times New Roman"/>
                <a:cs typeface="Times New Roman"/>
                <a:sym typeface="Times New Roman"/>
              </a:rPr>
              <a:t>     </a:t>
            </a:r>
            <a:r>
              <a:rPr lang="en" sz="1400">
                <a:solidFill>
                  <a:srgbClr val="000000"/>
                </a:solidFill>
                <a:latin typeface="Arial"/>
                <a:ea typeface="Arial"/>
                <a:cs typeface="Arial"/>
                <a:sym typeface="Arial"/>
              </a:rPr>
              <a:t>Keep History: When vote finish, moderator can choose to save the information about this event and vote data through clicking button named “Keep History”, system return success, save successfully, else return fail.</a:t>
            </a:r>
            <a:endParaRPr sz="1400">
              <a:solidFill>
                <a:srgbClr val="000000"/>
              </a:solidFill>
              <a:latin typeface="Arial"/>
              <a:ea typeface="Arial"/>
              <a:cs typeface="Arial"/>
              <a:sym typeface="Arial"/>
            </a:endParaRPr>
          </a:p>
          <a:p>
            <a:pPr indent="-228600" lvl="0" marL="228600" rtl="0" algn="l">
              <a:spcBef>
                <a:spcPts val="0"/>
              </a:spcBef>
              <a:spcAft>
                <a:spcPts val="0"/>
              </a:spcAft>
              <a:buNone/>
            </a:pPr>
            <a:r>
              <a:rPr lang="en" sz="1400">
                <a:solidFill>
                  <a:srgbClr val="000000"/>
                </a:solidFill>
                <a:latin typeface="Arial"/>
                <a:ea typeface="Arial"/>
                <a:cs typeface="Arial"/>
                <a:sym typeface="Arial"/>
              </a:rPr>
              <a:t>8.</a:t>
            </a:r>
            <a:r>
              <a:rPr lang="en" sz="1400">
                <a:solidFill>
                  <a:srgbClr val="000000"/>
                </a:solidFill>
                <a:latin typeface="Times New Roman"/>
                <a:ea typeface="Times New Roman"/>
                <a:cs typeface="Times New Roman"/>
                <a:sym typeface="Times New Roman"/>
              </a:rPr>
              <a:t>     </a:t>
            </a:r>
            <a:r>
              <a:rPr lang="en" sz="1400">
                <a:solidFill>
                  <a:srgbClr val="000000"/>
                </a:solidFill>
                <a:latin typeface="Arial"/>
                <a:ea typeface="Arial"/>
                <a:cs typeface="Arial"/>
                <a:sym typeface="Arial"/>
              </a:rPr>
              <a:t>Elect winner: After moderator close the vote, he/she need to choose a winner movie, so he/she can click the button named “Elect Winner”, the system return the winner name if run successfully, else return fail.</a:t>
            </a:r>
            <a:endParaRPr sz="1400">
              <a:solidFill>
                <a:srgbClr val="000000"/>
              </a:solidFill>
              <a:latin typeface="Arial"/>
              <a:ea typeface="Arial"/>
              <a:cs typeface="Arial"/>
              <a:sym typeface="Arial"/>
            </a:endParaRPr>
          </a:p>
          <a:p>
            <a:pPr indent="-228600" lvl="0" marL="228600" rtl="0" algn="l">
              <a:spcBef>
                <a:spcPts val="0"/>
              </a:spcBef>
              <a:spcAft>
                <a:spcPts val="0"/>
              </a:spcAft>
              <a:buNone/>
            </a:pPr>
            <a:r>
              <a:rPr lang="en" sz="1400">
                <a:solidFill>
                  <a:srgbClr val="000000"/>
                </a:solidFill>
                <a:latin typeface="Arial"/>
                <a:ea typeface="Arial"/>
                <a:cs typeface="Arial"/>
                <a:sym typeface="Arial"/>
              </a:rPr>
              <a:t>9.</a:t>
            </a:r>
            <a:r>
              <a:rPr lang="en" sz="1400">
                <a:solidFill>
                  <a:srgbClr val="000000"/>
                </a:solidFill>
                <a:latin typeface="Times New Roman"/>
                <a:ea typeface="Times New Roman"/>
                <a:cs typeface="Times New Roman"/>
                <a:sym typeface="Times New Roman"/>
              </a:rPr>
              <a:t>     </a:t>
            </a:r>
            <a:r>
              <a:rPr lang="en" sz="1400">
                <a:solidFill>
                  <a:srgbClr val="000000"/>
                </a:solidFill>
                <a:latin typeface="Arial"/>
                <a:ea typeface="Arial"/>
                <a:cs typeface="Arial"/>
                <a:sym typeface="Arial"/>
              </a:rPr>
              <a:t>Leave Group: Users can leave the group when they do not or cannot join the group event. User just need to click the button named “Leave Group”, system return success, user leave the group successfully, else return fail;</a:t>
            </a:r>
            <a:endParaRPr sz="1400">
              <a:solidFill>
                <a:srgbClr val="000000"/>
              </a:solidFill>
              <a:latin typeface="Arial"/>
              <a:ea typeface="Arial"/>
              <a:cs typeface="Arial"/>
              <a:sym typeface="Arial"/>
            </a:endParaRPr>
          </a:p>
          <a:p>
            <a:pPr indent="-228600" lvl="0" marL="228600" rtl="0" algn="l">
              <a:spcBef>
                <a:spcPts val="0"/>
              </a:spcBef>
              <a:spcAft>
                <a:spcPts val="0"/>
              </a:spcAft>
              <a:buNone/>
            </a:pPr>
            <a:r>
              <a:rPr lang="en" sz="1400">
                <a:solidFill>
                  <a:srgbClr val="000000"/>
                </a:solidFill>
                <a:latin typeface="Arial"/>
                <a:ea typeface="Arial"/>
                <a:cs typeface="Arial"/>
                <a:sym typeface="Arial"/>
              </a:rPr>
              <a:t>10.</a:t>
            </a:r>
            <a:r>
              <a:rPr lang="en" sz="1400">
                <a:solidFill>
                  <a:srgbClr val="000000"/>
                </a:solidFill>
                <a:latin typeface="Times New Roman"/>
                <a:ea typeface="Times New Roman"/>
                <a:cs typeface="Times New Roman"/>
                <a:sym typeface="Times New Roman"/>
              </a:rPr>
              <a:t>    </a:t>
            </a:r>
            <a:r>
              <a:rPr lang="en" sz="1400">
                <a:solidFill>
                  <a:srgbClr val="000000"/>
                </a:solidFill>
                <a:latin typeface="Arial"/>
                <a:ea typeface="Arial"/>
                <a:cs typeface="Arial"/>
                <a:sym typeface="Arial"/>
              </a:rPr>
              <a:t>Join Group: When user receive an invitation from moderator, he/she can choose whether join this group, if they want to join this group, click the button named “Accept”, system return success, user join group successfully, else return fail. If user do not want to join this group, he/she click button “Refuse”.</a:t>
            </a:r>
            <a:endParaRPr sz="1400">
              <a:solidFill>
                <a:srgbClr val="000000"/>
              </a:solidFill>
              <a:latin typeface="Arial"/>
              <a:ea typeface="Arial"/>
              <a:cs typeface="Arial"/>
              <a:sym typeface="Arial"/>
            </a:endParaRPr>
          </a:p>
          <a:p>
            <a:pPr indent="-228600" lvl="0" marL="228600" rtl="0" algn="l">
              <a:spcBef>
                <a:spcPts val="0"/>
              </a:spcBef>
              <a:spcAft>
                <a:spcPts val="0"/>
              </a:spcAft>
              <a:buNone/>
            </a:pPr>
            <a:r>
              <a:t/>
            </a:r>
            <a:endParaRPr sz="1400">
              <a:solidFill>
                <a:srgbClr val="000000"/>
              </a:solidFill>
              <a:latin typeface="Arial"/>
              <a:ea typeface="Arial"/>
              <a:cs typeface="Arial"/>
              <a:sym typeface="Arial"/>
            </a:endParaRPr>
          </a:p>
          <a:p>
            <a:pPr indent="-228600" lvl="0" marL="22860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0" y="508500"/>
            <a:ext cx="7688700" cy="67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600">
                <a:latin typeface="Calibri"/>
                <a:ea typeface="Calibri"/>
                <a:cs typeface="Calibri"/>
                <a:sym typeface="Calibri"/>
              </a:rPr>
              <a:t>2. Use Case Specification</a:t>
            </a:r>
            <a:endParaRPr b="0" sz="3600">
              <a:latin typeface="Calibri"/>
              <a:ea typeface="Calibri"/>
              <a:cs typeface="Calibri"/>
              <a:sym typeface="Calibri"/>
            </a:endParaRPr>
          </a:p>
        </p:txBody>
      </p:sp>
      <p:sp>
        <p:nvSpPr>
          <p:cNvPr id="111" name="Google Shape;111;p17"/>
          <p:cNvSpPr txBox="1"/>
          <p:nvPr>
            <p:ph idx="1" type="body"/>
          </p:nvPr>
        </p:nvSpPr>
        <p:spPr>
          <a:xfrm>
            <a:off x="30300" y="1616900"/>
            <a:ext cx="9083400" cy="3126300"/>
          </a:xfrm>
          <a:prstGeom prst="rect">
            <a:avLst/>
          </a:prstGeom>
        </p:spPr>
        <p:txBody>
          <a:bodyPr anchorCtr="0" anchor="t" bIns="91425" lIns="91425" spcFirstLastPara="1" rIns="91425" wrap="square" tIns="91425">
            <a:noAutofit/>
          </a:bodyPr>
          <a:lstStyle/>
          <a:p>
            <a:pPr indent="-228600" lvl="0" marL="228600" rtl="0" algn="l">
              <a:spcBef>
                <a:spcPts val="0"/>
              </a:spcBef>
              <a:spcAft>
                <a:spcPts val="0"/>
              </a:spcAft>
              <a:buNone/>
            </a:pPr>
            <a:r>
              <a:rPr lang="en" sz="1400">
                <a:solidFill>
                  <a:srgbClr val="000000"/>
                </a:solidFill>
                <a:latin typeface="Arial"/>
                <a:ea typeface="Arial"/>
                <a:cs typeface="Arial"/>
                <a:sym typeface="Arial"/>
              </a:rPr>
              <a:t>11.</a:t>
            </a:r>
            <a:r>
              <a:rPr lang="en" sz="1400">
                <a:solidFill>
                  <a:srgbClr val="000000"/>
                </a:solidFill>
                <a:latin typeface="Times New Roman"/>
                <a:ea typeface="Times New Roman"/>
                <a:cs typeface="Times New Roman"/>
                <a:sym typeface="Times New Roman"/>
              </a:rPr>
              <a:t>    </a:t>
            </a:r>
            <a:r>
              <a:rPr lang="en" sz="1400">
                <a:solidFill>
                  <a:srgbClr val="000000"/>
                </a:solidFill>
                <a:latin typeface="Arial"/>
                <a:ea typeface="Arial"/>
                <a:cs typeface="Arial"/>
                <a:sym typeface="Arial"/>
              </a:rPr>
              <a:t>Search and Bowser Movie List: After moderator provide movie list, users in this group can search and browser movie list through click “Movie List” button, the web page will jump to the movie list page, and users can search some key words to search.</a:t>
            </a:r>
            <a:endParaRPr sz="1400">
              <a:solidFill>
                <a:srgbClr val="000000"/>
              </a:solidFill>
              <a:latin typeface="Arial"/>
              <a:ea typeface="Arial"/>
              <a:cs typeface="Arial"/>
              <a:sym typeface="Arial"/>
            </a:endParaRPr>
          </a:p>
          <a:p>
            <a:pPr indent="-228600" lvl="0" marL="228600" rtl="0" algn="l">
              <a:spcBef>
                <a:spcPts val="0"/>
              </a:spcBef>
              <a:spcAft>
                <a:spcPts val="0"/>
              </a:spcAft>
              <a:buNone/>
            </a:pPr>
            <a:r>
              <a:rPr lang="en" sz="1400">
                <a:solidFill>
                  <a:srgbClr val="000000"/>
                </a:solidFill>
                <a:latin typeface="Arial"/>
                <a:ea typeface="Arial"/>
                <a:cs typeface="Arial"/>
                <a:sym typeface="Arial"/>
              </a:rPr>
              <a:t>12.</a:t>
            </a:r>
            <a:r>
              <a:rPr lang="en" sz="1400">
                <a:solidFill>
                  <a:srgbClr val="000000"/>
                </a:solidFill>
                <a:latin typeface="Times New Roman"/>
                <a:ea typeface="Times New Roman"/>
                <a:cs typeface="Times New Roman"/>
                <a:sym typeface="Times New Roman"/>
              </a:rPr>
              <a:t>    </a:t>
            </a:r>
            <a:r>
              <a:rPr lang="en" sz="1400">
                <a:solidFill>
                  <a:srgbClr val="000000"/>
                </a:solidFill>
                <a:latin typeface="Arial"/>
                <a:ea typeface="Arial"/>
                <a:cs typeface="Arial"/>
                <a:sym typeface="Arial"/>
              </a:rPr>
              <a:t>Vote: After moderator open the vote function, user can vote his/her favorite movies by choose the movie and then click button “Submit”, system return success, submit successfully, else return fail.</a:t>
            </a:r>
            <a:endParaRPr sz="1400">
              <a:solidFill>
                <a:srgbClr val="000000"/>
              </a:solidFill>
              <a:latin typeface="Arial"/>
              <a:ea typeface="Arial"/>
              <a:cs typeface="Arial"/>
              <a:sym typeface="Arial"/>
            </a:endParaRPr>
          </a:p>
          <a:p>
            <a:pPr indent="-228600" lvl="0" marL="228600" rtl="0" algn="l">
              <a:spcBef>
                <a:spcPts val="0"/>
              </a:spcBef>
              <a:spcAft>
                <a:spcPts val="0"/>
              </a:spcAft>
              <a:buNone/>
            </a:pPr>
            <a:r>
              <a:rPr lang="en" sz="1400">
                <a:solidFill>
                  <a:srgbClr val="000000"/>
                </a:solidFill>
                <a:latin typeface="Arial"/>
                <a:ea typeface="Arial"/>
                <a:cs typeface="Arial"/>
                <a:sym typeface="Arial"/>
              </a:rPr>
              <a:t>13.</a:t>
            </a:r>
            <a:r>
              <a:rPr lang="en" sz="1400">
                <a:solidFill>
                  <a:srgbClr val="000000"/>
                </a:solidFill>
                <a:latin typeface="Times New Roman"/>
                <a:ea typeface="Times New Roman"/>
                <a:cs typeface="Times New Roman"/>
                <a:sym typeface="Times New Roman"/>
              </a:rPr>
              <a:t>    </a:t>
            </a:r>
            <a:r>
              <a:rPr lang="en" sz="1400">
                <a:solidFill>
                  <a:srgbClr val="000000"/>
                </a:solidFill>
                <a:latin typeface="Arial"/>
                <a:ea typeface="Arial"/>
                <a:cs typeface="Arial"/>
                <a:sym typeface="Arial"/>
              </a:rPr>
              <a:t>Watch trailer: When user search and bowser the movie list, they can watch trailer which movie they want to know get more information such as watch trailer. He/She can just click the movie they the web will jump to the target page.</a:t>
            </a:r>
            <a:endParaRPr sz="1400">
              <a:solidFill>
                <a:srgbClr val="000000"/>
              </a:solidFill>
              <a:latin typeface="Arial"/>
              <a:ea typeface="Arial"/>
              <a:cs typeface="Arial"/>
              <a:sym typeface="Arial"/>
            </a:endParaRPr>
          </a:p>
          <a:p>
            <a:pPr indent="-228600" lvl="0" marL="228600" rtl="0" algn="l">
              <a:spcBef>
                <a:spcPts val="0"/>
              </a:spcBef>
              <a:spcAft>
                <a:spcPts val="0"/>
              </a:spcAft>
              <a:buNone/>
            </a:pPr>
            <a:r>
              <a:rPr lang="en" sz="1400">
                <a:solidFill>
                  <a:srgbClr val="000000"/>
                </a:solidFill>
                <a:latin typeface="Arial"/>
                <a:ea typeface="Arial"/>
                <a:cs typeface="Arial"/>
                <a:sym typeface="Arial"/>
              </a:rPr>
              <a:t>14.</a:t>
            </a:r>
            <a:r>
              <a:rPr lang="en" sz="1400">
                <a:solidFill>
                  <a:srgbClr val="000000"/>
                </a:solidFill>
                <a:latin typeface="Times New Roman"/>
                <a:ea typeface="Times New Roman"/>
                <a:cs typeface="Times New Roman"/>
                <a:sym typeface="Times New Roman"/>
              </a:rPr>
              <a:t>    </a:t>
            </a:r>
            <a:r>
              <a:rPr lang="en" sz="1400">
                <a:solidFill>
                  <a:srgbClr val="000000"/>
                </a:solidFill>
                <a:latin typeface="Arial"/>
                <a:ea typeface="Arial"/>
                <a:cs typeface="Arial"/>
                <a:sym typeface="Arial"/>
              </a:rPr>
              <a:t>Access reviews: When user search and bowser the movie list, they can watch trailer which movie they want to know get more information such as read reviews. He/She can just click the movie they the web will jump to the target page.</a:t>
            </a:r>
            <a:endParaRPr sz="1400">
              <a:solidFill>
                <a:srgbClr val="000000"/>
              </a:solidFill>
              <a:latin typeface="Arial"/>
              <a:ea typeface="Arial"/>
              <a:cs typeface="Arial"/>
              <a:sym typeface="Arial"/>
            </a:endParaRPr>
          </a:p>
          <a:p>
            <a:pPr indent="-228600" lvl="0" marL="228600" rtl="0" algn="l">
              <a:spcBef>
                <a:spcPts val="0"/>
              </a:spcBef>
              <a:spcAft>
                <a:spcPts val="0"/>
              </a:spcAft>
              <a:buNone/>
            </a:pPr>
            <a:r>
              <a:t/>
            </a:r>
            <a:endParaRPr sz="1400">
              <a:solidFill>
                <a:srgbClr val="000000"/>
              </a:solidFill>
              <a:latin typeface="Arial"/>
              <a:ea typeface="Arial"/>
              <a:cs typeface="Arial"/>
              <a:sym typeface="Arial"/>
            </a:endParaRPr>
          </a:p>
          <a:p>
            <a:pPr indent="-228600" lvl="0" marL="228600" rtl="0" algn="l">
              <a:spcBef>
                <a:spcPts val="0"/>
              </a:spcBef>
              <a:spcAft>
                <a:spcPts val="0"/>
              </a:spcAft>
              <a:buNone/>
            </a:pPr>
            <a:r>
              <a:t/>
            </a:r>
            <a:endParaRPr sz="1400">
              <a:solidFill>
                <a:srgbClr val="000000"/>
              </a:solidFill>
              <a:latin typeface="Arial"/>
              <a:ea typeface="Arial"/>
              <a:cs typeface="Arial"/>
              <a:sym typeface="Arial"/>
            </a:endParaRPr>
          </a:p>
          <a:p>
            <a:pPr indent="-228600" lvl="0" marL="22860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idx="1" type="body"/>
          </p:nvPr>
        </p:nvSpPr>
        <p:spPr>
          <a:xfrm>
            <a:off x="527750" y="1441200"/>
            <a:ext cx="7688700" cy="30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22222"/>
                </a:solidFill>
                <a:highlight>
                  <a:srgbClr val="FFFFFF"/>
                </a:highlight>
                <a:latin typeface="Arial"/>
                <a:ea typeface="Arial"/>
                <a:cs typeface="Arial"/>
                <a:sym typeface="Arial"/>
              </a:rPr>
              <a:t>Requirement Traceability Matrix (RTM) is a table (mostly a spreadsheet) that shows if each requirement has a respective Test case/cases to make sure if the requirement is covered for testing.It is basically used to ensure that ALL the requirements and Change Requests are or will be tested.</a:t>
            </a:r>
            <a:endParaRPr sz="1400">
              <a:solidFill>
                <a:srgbClr val="222222"/>
              </a:solidFill>
              <a:highlight>
                <a:srgbClr val="FFFFFF"/>
              </a:highlight>
              <a:latin typeface="Arial"/>
              <a:ea typeface="Arial"/>
              <a:cs typeface="Arial"/>
              <a:sym typeface="Arial"/>
            </a:endParaRPr>
          </a:p>
          <a:p>
            <a:pPr indent="0" lvl="0" marL="0" rtl="0" algn="l">
              <a:spcBef>
                <a:spcPts val="1600"/>
              </a:spcBef>
              <a:spcAft>
                <a:spcPts val="1600"/>
              </a:spcAft>
              <a:buNone/>
            </a:pPr>
            <a:r>
              <a:rPr lang="en" sz="1400">
                <a:solidFill>
                  <a:srgbClr val="222222"/>
                </a:solidFill>
                <a:highlight>
                  <a:srgbClr val="FFFFFF"/>
                </a:highlight>
                <a:latin typeface="Arial"/>
                <a:ea typeface="Arial"/>
                <a:cs typeface="Arial"/>
                <a:sym typeface="Arial"/>
              </a:rPr>
              <a:t>Our traceability matrix table includes Test Case ID Description table and overall table.</a:t>
            </a:r>
            <a:endParaRPr sz="1400">
              <a:solidFill>
                <a:srgbClr val="222222"/>
              </a:solidFill>
              <a:highlight>
                <a:srgbClr val="FFFFFF"/>
              </a:highlight>
              <a:latin typeface="Arial"/>
              <a:ea typeface="Arial"/>
              <a:cs typeface="Arial"/>
              <a:sym typeface="Arial"/>
            </a:endParaRPr>
          </a:p>
        </p:txBody>
      </p:sp>
      <p:sp>
        <p:nvSpPr>
          <p:cNvPr id="117" name="Google Shape;117;p18"/>
          <p:cNvSpPr txBox="1"/>
          <p:nvPr>
            <p:ph type="title"/>
          </p:nvPr>
        </p:nvSpPr>
        <p:spPr>
          <a:xfrm>
            <a:off x="0" y="508500"/>
            <a:ext cx="7688700" cy="67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600">
                <a:latin typeface="Calibri"/>
                <a:ea typeface="Calibri"/>
                <a:cs typeface="Calibri"/>
                <a:sym typeface="Calibri"/>
              </a:rPr>
              <a:t>2. Bi-direction traceability matrix</a:t>
            </a:r>
            <a:endParaRPr b="0" sz="36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23250"/>
            <a:ext cx="7688700" cy="535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lang="en" sz="3600">
                <a:latin typeface="Calibri"/>
                <a:ea typeface="Calibri"/>
                <a:cs typeface="Calibri"/>
                <a:sym typeface="Calibri"/>
              </a:rPr>
              <a:t>Test Case ID Description table</a:t>
            </a:r>
            <a:endParaRPr b="0" sz="3600">
              <a:latin typeface="Calibri"/>
              <a:ea typeface="Calibri"/>
              <a:cs typeface="Calibri"/>
              <a:sym typeface="Calibri"/>
            </a:endParaRPr>
          </a:p>
        </p:txBody>
      </p:sp>
      <p:pic>
        <p:nvPicPr>
          <p:cNvPr id="123" name="Google Shape;123;p19"/>
          <p:cNvPicPr preferRelativeResize="0"/>
          <p:nvPr/>
        </p:nvPicPr>
        <p:blipFill>
          <a:blip r:embed="rId3">
            <a:alphaModFix/>
          </a:blip>
          <a:stretch>
            <a:fillRect/>
          </a:stretch>
        </p:blipFill>
        <p:spPr>
          <a:xfrm>
            <a:off x="840150" y="627725"/>
            <a:ext cx="4285025" cy="4285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29150"/>
            <a:ext cx="7688700" cy="535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lang="en" sz="3600">
                <a:latin typeface="Calibri"/>
                <a:ea typeface="Calibri"/>
                <a:cs typeface="Calibri"/>
                <a:sym typeface="Calibri"/>
              </a:rPr>
              <a:t>Overall</a:t>
            </a:r>
            <a:r>
              <a:rPr b="0" lang="en" sz="3600">
                <a:latin typeface="Calibri"/>
                <a:ea typeface="Calibri"/>
                <a:cs typeface="Calibri"/>
                <a:sym typeface="Calibri"/>
              </a:rPr>
              <a:t> table</a:t>
            </a:r>
            <a:endParaRPr b="0" sz="3600">
              <a:latin typeface="Calibri"/>
              <a:ea typeface="Calibri"/>
              <a:cs typeface="Calibri"/>
              <a:sym typeface="Calibri"/>
            </a:endParaRPr>
          </a:p>
        </p:txBody>
      </p:sp>
      <p:pic>
        <p:nvPicPr>
          <p:cNvPr id="129" name="Google Shape;129;p20"/>
          <p:cNvPicPr preferRelativeResize="0"/>
          <p:nvPr/>
        </p:nvPicPr>
        <p:blipFill>
          <a:blip r:embed="rId3">
            <a:alphaModFix/>
          </a:blip>
          <a:stretch>
            <a:fillRect/>
          </a:stretch>
        </p:blipFill>
        <p:spPr>
          <a:xfrm>
            <a:off x="809675" y="482250"/>
            <a:ext cx="7127348" cy="4605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4.Sequence Diagram for Each Use Case</a:t>
            </a:r>
            <a:endParaRPr/>
          </a:p>
        </p:txBody>
      </p:sp>
      <p:pic>
        <p:nvPicPr>
          <p:cNvPr id="135" name="Google Shape;135;p21"/>
          <p:cNvPicPr preferRelativeResize="0"/>
          <p:nvPr/>
        </p:nvPicPr>
        <p:blipFill>
          <a:blip r:embed="rId3">
            <a:alphaModFix/>
          </a:blip>
          <a:stretch>
            <a:fillRect/>
          </a:stretch>
        </p:blipFill>
        <p:spPr>
          <a:xfrm>
            <a:off x="3228350" y="2031850"/>
            <a:ext cx="4764874" cy="2753051"/>
          </a:xfrm>
          <a:prstGeom prst="rect">
            <a:avLst/>
          </a:prstGeom>
          <a:noFill/>
          <a:ln>
            <a:noFill/>
          </a:ln>
        </p:spPr>
      </p:pic>
      <p:sp>
        <p:nvSpPr>
          <p:cNvPr id="136" name="Google Shape;136;p21"/>
          <p:cNvSpPr txBox="1"/>
          <p:nvPr/>
        </p:nvSpPr>
        <p:spPr>
          <a:xfrm>
            <a:off x="750800" y="2588550"/>
            <a:ext cx="17034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Create Group</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