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aleway"/>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italic.fntdata"/><Relationship Id="rId12" Type="http://schemas.openxmlformats.org/officeDocument/2006/relationships/slide" Target="slides/slide7.xml"/><Relationship Id="rId56" Type="http://schemas.openxmlformats.org/officeDocument/2006/relationships/font" Target="fonts/Raleway-bold.fntdata"/><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Raleway-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e1780267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7e17802672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f54e5b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6ff54e5b6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e1780267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7e17802672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f54e5b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f54e5b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1780267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7e17802672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f54e5b6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f54e5b6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e1780267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7e17802672_0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f54e5b6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f54e5b6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1780267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7e17802672_0_5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f54e5b6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f54e5b6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0fcb445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0fcb445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17802672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e17802672_0_6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ff54e5b6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ff54e5b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e1780267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7e17802672_0_7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ff54e5b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ff54e5b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e17802672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7e17802672_0_8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ff54e5b6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ff54e5b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e17802672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7e17802672_0_8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ff54e5b6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f54e5b6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e17802672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7e17802672_0_9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f54e5b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f54e5b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f54e5b6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6ff54e5b6d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e1780267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7e17802672_0_10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ff54e5b6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ff54e5b6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f0fcb44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f0fcb44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f0fcb445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f0fcb445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f0fcb44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f0fcb44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f0fcb445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f0fcb445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f0fcb4454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f0fcb4454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0fcb4454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0fcb4454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f0fcb4454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f0fcb4454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f0fcb4454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f0fcb4454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e17802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7e178026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f0fcb4454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f0fcb4454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f0fcb4454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f0fcb4454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f0fcb4454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f0fcb4454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f0fcb4454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f0fcb4454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f0fcb4454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f0fcb4454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f0fcb4454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f0fcb4454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f0fcb4454_2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f0fcb4454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f0fcb445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f0fcb445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f0fcb4454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f0fcb4454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ff54e5b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ff54e5b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f54e5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f54e5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178026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e17802672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ff54e5b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ff54e5b6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e1780267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7e17802672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f54e5b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6ff54e5b6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a:t>
            </a:r>
            <a:endParaRPr/>
          </a:p>
        </p:txBody>
      </p:sp>
      <p:sp>
        <p:nvSpPr>
          <p:cNvPr id="93" name="Google Shape;93;p14"/>
          <p:cNvSpPr txBox="1"/>
          <p:nvPr>
            <p:ph idx="1" type="subTitle"/>
          </p:nvPr>
        </p:nvSpPr>
        <p:spPr>
          <a:xfrm>
            <a:off x="729625" y="3172900"/>
            <a:ext cx="7688100" cy="18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rPr lang="en"/>
              <a:t>Chengchao Fang</a:t>
            </a:r>
            <a:endParaRPr/>
          </a:p>
          <a:p>
            <a:pPr indent="0" lvl="0" marL="0" rtl="0" algn="l">
              <a:spcBef>
                <a:spcPts val="0"/>
              </a:spcBef>
              <a:spcAft>
                <a:spcPts val="0"/>
              </a:spcAft>
              <a:buNone/>
            </a:pPr>
            <a:r>
              <a:rPr lang="en"/>
              <a:t>Chentao Han</a:t>
            </a:r>
            <a:endParaRPr/>
          </a:p>
          <a:p>
            <a:pPr indent="0" lvl="0" marL="0" rtl="0" algn="l">
              <a:spcBef>
                <a:spcPts val="0"/>
              </a:spcBef>
              <a:spcAft>
                <a:spcPts val="0"/>
              </a:spcAft>
              <a:buNone/>
            </a:pPr>
            <a:r>
              <a:rPr lang="en"/>
              <a:t>Kai Wang</a:t>
            </a:r>
            <a:endParaRPr/>
          </a:p>
          <a:p>
            <a:pPr indent="0" lvl="0" marL="0" rtl="0" algn="l">
              <a:spcBef>
                <a:spcPts val="0"/>
              </a:spcBef>
              <a:spcAft>
                <a:spcPts val="0"/>
              </a:spcAft>
              <a:buNone/>
            </a:pPr>
            <a:r>
              <a:rPr lang="en"/>
              <a:t>Yiran Jin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71500" y="205375"/>
            <a:ext cx="84804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4. Create Watching Event</a:t>
            </a:r>
            <a:endParaRPr/>
          </a:p>
        </p:txBody>
      </p:sp>
      <p:sp>
        <p:nvSpPr>
          <p:cNvPr id="148" name="Google Shape;148;p2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create a movie watching event</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 create event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event information</a:t>
            </a:r>
            <a:endParaRPr/>
          </a:p>
          <a:p>
            <a:pPr indent="-171450" lvl="0" marL="177800" rtl="0" algn="l">
              <a:lnSpc>
                <a:spcPct val="90000"/>
              </a:lnSpc>
              <a:spcBef>
                <a:spcPts val="800"/>
              </a:spcBef>
              <a:spcAft>
                <a:spcPts val="0"/>
              </a:spcAft>
              <a:buClr>
                <a:schemeClr val="dk1"/>
              </a:buClr>
              <a:buSzPts val="2100"/>
              <a:buChar char="●"/>
            </a:pPr>
            <a:r>
              <a:rPr lang="en"/>
              <a:t>Assumptions: Moderator just can create an event at one time</a:t>
            </a:r>
            <a:endParaRPr/>
          </a:p>
          <a:p>
            <a:pPr indent="-171450" lvl="0" marL="177800" rtl="0" algn="l">
              <a:lnSpc>
                <a:spcPct val="90000"/>
              </a:lnSpc>
              <a:spcBef>
                <a:spcPts val="800"/>
              </a:spcBef>
              <a:spcAft>
                <a:spcPts val="1600"/>
              </a:spcAft>
              <a:buClr>
                <a:schemeClr val="dk1"/>
              </a:buClr>
              <a:buSzPts val="2100"/>
              <a:buChar char="●"/>
            </a:pPr>
            <a:r>
              <a:rPr lang="en"/>
              <a:t>Exceptions: Event information loss ~ Check database storage setup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71500" y="205375"/>
            <a:ext cx="84804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4. Create Watching Event</a:t>
            </a:r>
            <a:endParaRPr/>
          </a:p>
        </p:txBody>
      </p:sp>
      <p:sp>
        <p:nvSpPr>
          <p:cNvPr id="154" name="Google Shape;154;p24"/>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‘Create Watching Event’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event create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new event main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500" y="205375"/>
            <a:ext cx="73425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5. Open/Close Vote</a:t>
            </a:r>
            <a:endParaRPr/>
          </a:p>
        </p:txBody>
      </p:sp>
      <p:sp>
        <p:nvSpPr>
          <p:cNvPr id="160" name="Google Shape;160;p25"/>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open and close a voting period for a specific movie watching event</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open/close button in a movie watching event</a:t>
            </a:r>
            <a:endParaRPr/>
          </a:p>
          <a:p>
            <a:pPr indent="-171450" lvl="0" marL="177800" rtl="0" algn="l">
              <a:lnSpc>
                <a:spcPct val="90000"/>
              </a:lnSpc>
              <a:spcBef>
                <a:spcPts val="800"/>
              </a:spcBef>
              <a:spcAft>
                <a:spcPts val="0"/>
              </a:spcAft>
              <a:buClr>
                <a:schemeClr val="dk1"/>
              </a:buClr>
              <a:buSzPts val="2100"/>
              <a:buChar char="●"/>
            </a:pPr>
            <a:r>
              <a:rPr lang="en"/>
              <a:t>Postconditions: Vote option is open or close</a:t>
            </a:r>
            <a:endParaRPr/>
          </a:p>
          <a:p>
            <a:pPr indent="-171450" lvl="0" marL="177800" rtl="0" algn="l">
              <a:lnSpc>
                <a:spcPct val="90000"/>
              </a:lnSpc>
              <a:spcBef>
                <a:spcPts val="800"/>
              </a:spcBef>
              <a:spcAft>
                <a:spcPts val="0"/>
              </a:spcAft>
              <a:buClr>
                <a:schemeClr val="dk1"/>
              </a:buClr>
              <a:buSzPts val="2100"/>
              <a:buChar char="●"/>
            </a:pPr>
            <a:r>
              <a:rPr lang="en"/>
              <a:t>Assumptions: Moderator just can open or close vote after creating watching event</a:t>
            </a:r>
            <a:endParaRPr/>
          </a:p>
          <a:p>
            <a:pPr indent="-171450" lvl="0" marL="177800" rtl="0" algn="l">
              <a:lnSpc>
                <a:spcPct val="90000"/>
              </a:lnSpc>
              <a:spcBef>
                <a:spcPts val="800"/>
              </a:spcBef>
              <a:spcAft>
                <a:spcPts val="0"/>
              </a:spcAft>
              <a:buClr>
                <a:schemeClr val="dk1"/>
              </a:buClr>
              <a:buSzPts val="2100"/>
              <a:buChar char="●"/>
            </a:pPr>
            <a:r>
              <a:rPr lang="en"/>
              <a:t>Exceptions: Open/Close vote invalid ~ Debug the program</a:t>
            </a:r>
            <a:endParaRPr/>
          </a:p>
          <a:p>
            <a:pPr indent="-38100" lvl="0" marL="17780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Use Case ID &amp; Title: 5. Open/Close Vote</a:t>
            </a:r>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‘Open/Close Vote’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choose of movie page or the vote event</a:t>
            </a:r>
            <a:endParaRPr/>
          </a:p>
          <a:p>
            <a:pPr indent="0" lvl="0" marL="177800" rtl="0" algn="l">
              <a:lnSpc>
                <a:spcPct val="150000"/>
              </a:lnSpc>
              <a:spcBef>
                <a:spcPts val="0"/>
              </a:spcBef>
              <a:spcAft>
                <a:spcPts val="0"/>
              </a:spcAft>
              <a:buNone/>
            </a:pPr>
            <a:r>
              <a:rPr lang="en"/>
              <a:t>4. Moderator fills the required information in the page/ choose the event to close</a:t>
            </a:r>
            <a:endParaRPr/>
          </a:p>
          <a:p>
            <a:pPr indent="0" lvl="0" marL="177800" rtl="0" algn="l">
              <a:lnSpc>
                <a:spcPct val="150000"/>
              </a:lnSpc>
              <a:spcBef>
                <a:spcPts val="0"/>
              </a:spcBef>
              <a:spcAft>
                <a:spcPts val="0"/>
              </a:spcAft>
              <a:buNone/>
            </a:pPr>
            <a:r>
              <a:rPr lang="en"/>
              <a:t>5. User clicks ‘create’/’close’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the event has been created or closed, and save the change in the database</a:t>
            </a:r>
            <a:endParaRPr/>
          </a:p>
          <a:p>
            <a:pPr indent="0" lvl="0" marL="17780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71505" y="205375"/>
            <a:ext cx="8470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6. Inform Users to Vote</a:t>
            </a:r>
            <a:endParaRPr/>
          </a:p>
        </p:txBody>
      </p:sp>
      <p:sp>
        <p:nvSpPr>
          <p:cNvPr id="172" name="Google Shape;172;p27"/>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an inform button</a:t>
            </a:r>
            <a:endParaRPr/>
          </a:p>
          <a:p>
            <a:pPr indent="-171450" lvl="0" marL="177800" rtl="0" algn="l">
              <a:lnSpc>
                <a:spcPct val="90000"/>
              </a:lnSpc>
              <a:spcBef>
                <a:spcPts val="800"/>
              </a:spcBef>
              <a:spcAft>
                <a:spcPts val="0"/>
              </a:spcAft>
              <a:buClr>
                <a:schemeClr val="dk1"/>
              </a:buClr>
              <a:buSzPts val="2100"/>
              <a:buChar char="●"/>
            </a:pPr>
            <a:r>
              <a:rPr lang="en"/>
              <a:t>Postconditions: Users receive message to inform they can vote</a:t>
            </a:r>
            <a:endParaRPr/>
          </a:p>
          <a:p>
            <a:pPr indent="-171450" lvl="0" marL="177800" rtl="0" algn="l">
              <a:lnSpc>
                <a:spcPct val="90000"/>
              </a:lnSpc>
              <a:spcBef>
                <a:spcPts val="800"/>
              </a:spcBef>
              <a:spcAft>
                <a:spcPts val="0"/>
              </a:spcAft>
              <a:buClr>
                <a:schemeClr val="dk1"/>
              </a:buClr>
              <a:buSzPts val="2100"/>
              <a:buChar char="●"/>
            </a:pPr>
            <a:r>
              <a:rPr lang="en"/>
              <a:t>Assumptions: Moderator can inform multiple users at the same time</a:t>
            </a:r>
            <a:endParaRPr/>
          </a:p>
          <a:p>
            <a:pPr indent="-171450" lvl="0" marL="177800" rtl="0" algn="l">
              <a:lnSpc>
                <a:spcPct val="90000"/>
              </a:lnSpc>
              <a:spcBef>
                <a:spcPts val="800"/>
              </a:spcBef>
              <a:spcAft>
                <a:spcPts val="1600"/>
              </a:spcAft>
              <a:buClr>
                <a:schemeClr val="dk1"/>
              </a:buClr>
              <a:buSzPts val="2100"/>
              <a:buChar char="●"/>
            </a:pPr>
            <a:r>
              <a:rPr lang="en"/>
              <a:t>Exceptions: Users can’t receive information ~ Check connection between server and client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71505" y="205375"/>
            <a:ext cx="8470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6. Inform Users to Vote</a:t>
            </a:r>
            <a:endParaRPr/>
          </a:p>
        </p:txBody>
      </p:sp>
      <p:sp>
        <p:nvSpPr>
          <p:cNvPr id="178" name="Google Shape;178;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‘Inform Users to Vote’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choose of users of the vote event</a:t>
            </a:r>
            <a:endParaRPr/>
          </a:p>
          <a:p>
            <a:pPr indent="0" lvl="0" marL="177800" rtl="0" algn="l">
              <a:lnSpc>
                <a:spcPct val="150000"/>
              </a:lnSpc>
              <a:spcBef>
                <a:spcPts val="0"/>
              </a:spcBef>
              <a:spcAft>
                <a:spcPts val="0"/>
              </a:spcAft>
              <a:buNone/>
            </a:pPr>
            <a:r>
              <a:rPr lang="en"/>
              <a:t>4. Moderator fills the required information in the page</a:t>
            </a:r>
            <a:endParaRPr/>
          </a:p>
          <a:p>
            <a:pPr indent="0" lvl="0" marL="177800" rtl="0" algn="l">
              <a:lnSpc>
                <a:spcPct val="150000"/>
              </a:lnSpc>
              <a:spcBef>
                <a:spcPts val="0"/>
              </a:spcBef>
              <a:spcAft>
                <a:spcPts val="0"/>
              </a:spcAft>
              <a:buNone/>
            </a:pPr>
            <a:r>
              <a:rPr lang="en"/>
              <a:t>5. User clicks ‘inform’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that the user has been informed</a:t>
            </a:r>
            <a:endParaRPr/>
          </a:p>
          <a:p>
            <a:pPr indent="0" lvl="0" marL="1778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71506" y="205375"/>
            <a:ext cx="8553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7. Keep History</a:t>
            </a:r>
            <a:endParaRPr/>
          </a:p>
        </p:txBody>
      </p:sp>
      <p:sp>
        <p:nvSpPr>
          <p:cNvPr id="184" name="Google Shape;184;p29"/>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keep history of movie watching event </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movie watching event which has keep history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the history</a:t>
            </a:r>
            <a:endParaRPr/>
          </a:p>
          <a:p>
            <a:pPr indent="-171450" lvl="0" marL="177800" rtl="0" algn="l">
              <a:lnSpc>
                <a:spcPct val="90000"/>
              </a:lnSpc>
              <a:spcBef>
                <a:spcPts val="800"/>
              </a:spcBef>
              <a:spcAft>
                <a:spcPts val="0"/>
              </a:spcAft>
              <a:buClr>
                <a:schemeClr val="dk1"/>
              </a:buClr>
              <a:buSzPts val="2100"/>
              <a:buChar char="●"/>
            </a:pPr>
            <a:r>
              <a:rPr lang="en"/>
              <a:t>Assumptions: A movie watching event just be kept once </a:t>
            </a:r>
            <a:endParaRPr/>
          </a:p>
          <a:p>
            <a:pPr indent="-171450" lvl="0" marL="177800" rtl="0" algn="l">
              <a:lnSpc>
                <a:spcPct val="90000"/>
              </a:lnSpc>
              <a:spcBef>
                <a:spcPts val="800"/>
              </a:spcBef>
              <a:spcAft>
                <a:spcPts val="1600"/>
              </a:spcAft>
              <a:buClr>
                <a:schemeClr val="dk1"/>
              </a:buClr>
              <a:buSzPts val="2100"/>
              <a:buChar char="●"/>
            </a:pPr>
            <a:r>
              <a:rPr lang="en"/>
              <a:t>Exceptions: History information loss ~ Check database storage setup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506" y="205375"/>
            <a:ext cx="8553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7. Keep History</a:t>
            </a:r>
            <a:endParaRPr/>
          </a:p>
        </p:txBody>
      </p:sp>
      <p:sp>
        <p:nvSpPr>
          <p:cNvPr id="190" name="Google Shape;190;p3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‘Keep History’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choices of history(vote event, group information or movie event) the moderator want</a:t>
            </a:r>
            <a:endParaRPr/>
          </a:p>
          <a:p>
            <a:pPr indent="0" lvl="0" marL="177800" rtl="0" algn="l">
              <a:lnSpc>
                <a:spcPct val="150000"/>
              </a:lnSpc>
              <a:spcBef>
                <a:spcPts val="0"/>
              </a:spcBef>
              <a:spcAft>
                <a:spcPts val="0"/>
              </a:spcAft>
              <a:buNone/>
            </a:pPr>
            <a:r>
              <a:rPr lang="en"/>
              <a:t>4. Moderator fills the required information in the page</a:t>
            </a:r>
            <a:endParaRPr/>
          </a:p>
          <a:p>
            <a:pPr indent="0" lvl="0" marL="177800" rtl="0" algn="l">
              <a:lnSpc>
                <a:spcPct val="150000"/>
              </a:lnSpc>
              <a:spcBef>
                <a:spcPts val="0"/>
              </a:spcBef>
              <a:spcAft>
                <a:spcPts val="0"/>
              </a:spcAft>
              <a:buNone/>
            </a:pPr>
            <a:r>
              <a:rPr lang="en"/>
              <a:t>5. User clicks ‘Get History’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get the information from database and displays that the history the moderator want</a:t>
            </a:r>
            <a:endParaRPr/>
          </a:p>
          <a:p>
            <a:pPr indent="0" lvl="0" marL="1778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71505" y="205375"/>
            <a:ext cx="8251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8. Elect Winner</a:t>
            </a:r>
            <a:endParaRPr/>
          </a:p>
        </p:txBody>
      </p:sp>
      <p:sp>
        <p:nvSpPr>
          <p:cNvPr id="196" name="Google Shape;196;p31"/>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elect a winner of movies in each movie watching event according to users’ vote</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vote information to elect a winner</a:t>
            </a:r>
            <a:endParaRPr/>
          </a:p>
          <a:p>
            <a:pPr indent="-171450" lvl="0" marL="177800" rtl="0" algn="l">
              <a:lnSpc>
                <a:spcPct val="90000"/>
              </a:lnSpc>
              <a:spcBef>
                <a:spcPts val="800"/>
              </a:spcBef>
              <a:spcAft>
                <a:spcPts val="0"/>
              </a:spcAft>
              <a:buClr>
                <a:schemeClr val="dk1"/>
              </a:buClr>
              <a:buSzPts val="2100"/>
              <a:buChar char="●"/>
            </a:pPr>
            <a:r>
              <a:rPr lang="en"/>
              <a:t>Postconditions: System storing the winner</a:t>
            </a:r>
            <a:endParaRPr/>
          </a:p>
          <a:p>
            <a:pPr indent="-171450" lvl="0" marL="177800" rtl="0" algn="l">
              <a:lnSpc>
                <a:spcPct val="90000"/>
              </a:lnSpc>
              <a:spcBef>
                <a:spcPts val="800"/>
              </a:spcBef>
              <a:spcAft>
                <a:spcPts val="0"/>
              </a:spcAft>
              <a:buClr>
                <a:schemeClr val="dk1"/>
              </a:buClr>
              <a:buSzPts val="2100"/>
              <a:buChar char="●"/>
            </a:pPr>
            <a:r>
              <a:rPr lang="en"/>
              <a:t>Assumptions: A movie watching event just has one winner</a:t>
            </a:r>
            <a:endParaRPr/>
          </a:p>
          <a:p>
            <a:pPr indent="-171450" lvl="0" marL="177800" rtl="0" algn="l">
              <a:lnSpc>
                <a:spcPct val="90000"/>
              </a:lnSpc>
              <a:spcBef>
                <a:spcPts val="800"/>
              </a:spcBef>
              <a:spcAft>
                <a:spcPts val="0"/>
              </a:spcAft>
              <a:buClr>
                <a:schemeClr val="dk1"/>
              </a:buClr>
              <a:buSzPts val="2100"/>
              <a:buChar char="●"/>
            </a:pPr>
            <a:r>
              <a:rPr lang="en"/>
              <a:t>Exceptions: Moderator can’t get vote information ~ Check connection between server and client</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71505" y="205375"/>
            <a:ext cx="8251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8. Elect Winner</a:t>
            </a:r>
            <a:endParaRPr/>
          </a:p>
        </p:txBody>
      </p:sp>
      <p:sp>
        <p:nvSpPr>
          <p:cNvPr id="202" name="Google Shape;202;p3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‘Elect Winner’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get the vote information from the database, and automatically come out the most voted movie</a:t>
            </a:r>
            <a:endParaRPr/>
          </a:p>
          <a:p>
            <a:pPr indent="0" lvl="0" marL="177800" rtl="0" algn="l">
              <a:lnSpc>
                <a:spcPct val="150000"/>
              </a:lnSpc>
              <a:spcBef>
                <a:spcPts val="0"/>
              </a:spcBef>
              <a:spcAft>
                <a:spcPts val="0"/>
              </a:spcAft>
              <a:buNone/>
            </a:pPr>
            <a:r>
              <a:rPr lang="en"/>
              <a:t>4. System display the winner information to the moderator</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nvSpPr>
        <p:spPr>
          <a:xfrm>
            <a:off x="0" y="483675"/>
            <a:ext cx="9858600" cy="79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3600">
                <a:latin typeface="Calibri"/>
                <a:ea typeface="Calibri"/>
                <a:cs typeface="Calibri"/>
                <a:sym typeface="Calibri"/>
              </a:rPr>
              <a:t>1. </a:t>
            </a:r>
            <a:r>
              <a:rPr lang="en" sz="3600">
                <a:solidFill>
                  <a:srgbClr val="000000"/>
                </a:solidFill>
                <a:latin typeface="Calibri"/>
                <a:ea typeface="Calibri"/>
                <a:cs typeface="Calibri"/>
                <a:sym typeface="Calibri"/>
              </a:rPr>
              <a:t>Use Case Diagram</a:t>
            </a:r>
            <a:endParaRPr sz="3600">
              <a:solidFill>
                <a:srgbClr val="000000"/>
              </a:solidFill>
              <a:latin typeface="Calibri"/>
              <a:ea typeface="Calibri"/>
              <a:cs typeface="Calibri"/>
              <a:sym typeface="Calibri"/>
            </a:endParaRPr>
          </a:p>
        </p:txBody>
      </p:sp>
      <p:pic>
        <p:nvPicPr>
          <p:cNvPr id="99" name="Google Shape;99;p15"/>
          <p:cNvPicPr preferRelativeResize="0"/>
          <p:nvPr/>
        </p:nvPicPr>
        <p:blipFill>
          <a:blip r:embed="rId3">
            <a:alphaModFix/>
          </a:blip>
          <a:stretch>
            <a:fillRect/>
          </a:stretch>
        </p:blipFill>
        <p:spPr>
          <a:xfrm>
            <a:off x="4048225" y="7750"/>
            <a:ext cx="4624375" cy="5243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71505" y="205375"/>
            <a:ext cx="81387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9. Leave Group</a:t>
            </a:r>
            <a:endParaRPr/>
          </a:p>
        </p:txBody>
      </p:sp>
      <p:sp>
        <p:nvSpPr>
          <p:cNvPr id="208" name="Google Shape;208;p3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leave a group</a:t>
            </a:r>
            <a:endParaRPr/>
          </a:p>
          <a:p>
            <a:pPr indent="-171450" lvl="0" marL="177800" rtl="0" algn="l">
              <a:lnSpc>
                <a:spcPct val="90000"/>
              </a:lnSpc>
              <a:spcBef>
                <a:spcPts val="800"/>
              </a:spcBef>
              <a:spcAft>
                <a:spcPts val="0"/>
              </a:spcAft>
              <a:buClr>
                <a:schemeClr val="dk1"/>
              </a:buClr>
              <a:buSzPts val="2100"/>
              <a:buChar char="●"/>
            </a:pPr>
            <a:r>
              <a:rPr lang="en"/>
              <a:t>Actors: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the web page which has a leave button</a:t>
            </a:r>
            <a:endParaRPr/>
          </a:p>
          <a:p>
            <a:pPr indent="-171450" lvl="0" marL="177800" rtl="0" algn="l">
              <a:lnSpc>
                <a:spcPct val="90000"/>
              </a:lnSpc>
              <a:spcBef>
                <a:spcPts val="800"/>
              </a:spcBef>
              <a:spcAft>
                <a:spcPts val="0"/>
              </a:spcAft>
              <a:buClr>
                <a:schemeClr val="dk1"/>
              </a:buClr>
              <a:buSzPts val="2100"/>
              <a:buChar char="●"/>
            </a:pPr>
            <a:r>
              <a:rPr lang="en"/>
              <a:t>Postconditions: The user is not in the current group</a:t>
            </a:r>
            <a:endParaRPr/>
          </a:p>
          <a:p>
            <a:pPr indent="-171450" lvl="0" marL="177800" rtl="0" algn="l">
              <a:lnSpc>
                <a:spcPct val="90000"/>
              </a:lnSpc>
              <a:spcBef>
                <a:spcPts val="800"/>
              </a:spcBef>
              <a:spcAft>
                <a:spcPts val="0"/>
              </a:spcAft>
              <a:buClr>
                <a:schemeClr val="dk1"/>
              </a:buClr>
              <a:buSzPts val="2100"/>
              <a:buChar char="●"/>
            </a:pPr>
            <a:r>
              <a:rPr lang="en"/>
              <a:t>Assumptions: The user can not leave group before joining</a:t>
            </a:r>
            <a:endParaRPr/>
          </a:p>
          <a:p>
            <a:pPr indent="-171450" lvl="0" marL="177800" rtl="0" algn="l">
              <a:lnSpc>
                <a:spcPct val="90000"/>
              </a:lnSpc>
              <a:spcBef>
                <a:spcPts val="800"/>
              </a:spcBef>
              <a:spcAft>
                <a:spcPts val="1600"/>
              </a:spcAft>
              <a:buClr>
                <a:schemeClr val="dk1"/>
              </a:buClr>
              <a:buSzPts val="2100"/>
              <a:buChar char="●"/>
            </a:pPr>
            <a:r>
              <a:rPr lang="en"/>
              <a:t>Exceptions: The user is still in group after leaving ~ Debug the program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214" name="Google Shape;214;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‘leave group’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a:t>
            </a:r>
            <a:r>
              <a:rPr lang="en"/>
              <a:t>confirmation</a:t>
            </a:r>
            <a:r>
              <a:rPr lang="en"/>
              <a:t> page</a:t>
            </a:r>
            <a:endParaRPr/>
          </a:p>
          <a:p>
            <a:pPr indent="0" lvl="0" marL="177800" rtl="0" algn="l">
              <a:lnSpc>
                <a:spcPct val="150000"/>
              </a:lnSpc>
              <a:spcBef>
                <a:spcPts val="0"/>
              </a:spcBef>
              <a:spcAft>
                <a:spcPts val="0"/>
              </a:spcAft>
              <a:buNone/>
            </a:pPr>
            <a:r>
              <a:rPr lang="en"/>
              <a:t>4. User can choose leave group or not</a:t>
            </a:r>
            <a:endParaRPr/>
          </a:p>
          <a:p>
            <a:pPr indent="0" lvl="0" marL="177800" rtl="0" algn="l">
              <a:lnSpc>
                <a:spcPct val="150000"/>
              </a:lnSpc>
              <a:spcBef>
                <a:spcPts val="0"/>
              </a:spcBef>
              <a:spcAft>
                <a:spcPts val="0"/>
              </a:spcAft>
              <a:buNone/>
            </a:pPr>
            <a:r>
              <a:rPr lang="en"/>
              <a:t>5. User clicks ‘leave’ button</a:t>
            </a:r>
            <a:endParaRPr/>
          </a:p>
          <a:p>
            <a:pPr indent="0" lvl="0" marL="177800" rtl="0" algn="l">
              <a:lnSpc>
                <a:spcPct val="150000"/>
              </a:lnSpc>
              <a:spcBef>
                <a:spcPts val="0"/>
              </a:spcBef>
              <a:spcAft>
                <a:spcPts val="0"/>
              </a:spcAft>
              <a:buNone/>
            </a:pPr>
            <a:r>
              <a:rPr lang="en"/>
              <a:t>6. System receives the information and delete the user from the group</a:t>
            </a:r>
            <a:endParaRPr/>
          </a:p>
          <a:p>
            <a:pPr indent="0" lvl="0" marL="177800" rtl="0" algn="l">
              <a:lnSpc>
                <a:spcPct val="150000"/>
              </a:lnSpc>
              <a:spcBef>
                <a:spcPts val="0"/>
              </a:spcBef>
              <a:spcAft>
                <a:spcPts val="0"/>
              </a:spcAft>
              <a:buNone/>
            </a:pPr>
            <a:r>
              <a:rPr lang="en"/>
              <a:t>7. The user leaves the group</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15" name="Google Shape;215;p34"/>
          <p:cNvSpPr txBox="1"/>
          <p:nvPr>
            <p:ph type="title"/>
          </p:nvPr>
        </p:nvSpPr>
        <p:spPr>
          <a:xfrm>
            <a:off x="471505" y="205375"/>
            <a:ext cx="81387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9. Leave Group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10. Join Group</a:t>
            </a:r>
            <a:endParaRPr/>
          </a:p>
        </p:txBody>
      </p:sp>
      <p:sp>
        <p:nvSpPr>
          <p:cNvPr id="221" name="Google Shape;221;p35"/>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receive the invite message</a:t>
            </a:r>
            <a:endParaRPr/>
          </a:p>
          <a:p>
            <a:pPr indent="-171450" lvl="0" marL="177800" rtl="0" algn="l">
              <a:lnSpc>
                <a:spcPct val="90000"/>
              </a:lnSpc>
              <a:spcBef>
                <a:spcPts val="800"/>
              </a:spcBef>
              <a:spcAft>
                <a:spcPts val="0"/>
              </a:spcAft>
              <a:buClr>
                <a:schemeClr val="dk1"/>
              </a:buClr>
              <a:buSzPts val="2100"/>
              <a:buChar char="●"/>
            </a:pPr>
            <a:r>
              <a:rPr lang="en"/>
              <a:t>Postconditions: System stores the user in the current group</a:t>
            </a:r>
            <a:endParaRPr/>
          </a:p>
          <a:p>
            <a:pPr indent="-171450" lvl="0" marL="177800" rtl="0" algn="l">
              <a:lnSpc>
                <a:spcPct val="90000"/>
              </a:lnSpc>
              <a:spcBef>
                <a:spcPts val="800"/>
              </a:spcBef>
              <a:spcAft>
                <a:spcPts val="0"/>
              </a:spcAft>
              <a:buClr>
                <a:schemeClr val="dk1"/>
              </a:buClr>
              <a:buSzPts val="2100"/>
              <a:buChar char="●"/>
            </a:pPr>
            <a:r>
              <a:rPr lang="en"/>
              <a:t>Assumptions: A user just can join a group at one time</a:t>
            </a:r>
            <a:endParaRPr/>
          </a:p>
          <a:p>
            <a:pPr indent="-171450" lvl="0" marL="177800" rtl="0" algn="l">
              <a:lnSpc>
                <a:spcPct val="90000"/>
              </a:lnSpc>
              <a:spcBef>
                <a:spcPts val="800"/>
              </a:spcBef>
              <a:spcAft>
                <a:spcPts val="1600"/>
              </a:spcAft>
              <a:buClr>
                <a:schemeClr val="dk1"/>
              </a:buClr>
              <a:buSzPts val="2100"/>
              <a:buChar char="●"/>
            </a:pPr>
            <a:r>
              <a:rPr lang="en"/>
              <a:t>Exceptions: Users can not receive the invite ~ Check the connection between server and client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227" name="Google Shape;227;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receives invite from moderator</a:t>
            </a:r>
            <a:endParaRPr/>
          </a:p>
          <a:p>
            <a:pPr indent="0" lvl="0" marL="177800" rtl="0" algn="l">
              <a:lnSpc>
                <a:spcPct val="150000"/>
              </a:lnSpc>
              <a:spcBef>
                <a:spcPts val="0"/>
              </a:spcBef>
              <a:spcAft>
                <a:spcPts val="0"/>
              </a:spcAft>
              <a:buNone/>
            </a:pPr>
            <a:r>
              <a:rPr lang="en"/>
              <a:t>2. User receives a message from moderator says do you want to join a group</a:t>
            </a:r>
            <a:endParaRPr/>
          </a:p>
          <a:p>
            <a:pPr indent="0" lvl="0" marL="177800" rtl="0" algn="l">
              <a:lnSpc>
                <a:spcPct val="150000"/>
              </a:lnSpc>
              <a:spcBef>
                <a:spcPts val="0"/>
              </a:spcBef>
              <a:spcAft>
                <a:spcPts val="0"/>
              </a:spcAft>
              <a:buNone/>
            </a:pPr>
            <a:r>
              <a:rPr lang="en"/>
              <a:t>3. The page shows join or </a:t>
            </a:r>
            <a:r>
              <a:rPr lang="en"/>
              <a:t>refuse</a:t>
            </a:r>
            <a:endParaRPr/>
          </a:p>
          <a:p>
            <a:pPr indent="0" lvl="0" marL="177800" rtl="0" algn="l">
              <a:lnSpc>
                <a:spcPct val="150000"/>
              </a:lnSpc>
              <a:spcBef>
                <a:spcPts val="0"/>
              </a:spcBef>
              <a:spcAft>
                <a:spcPts val="0"/>
              </a:spcAft>
              <a:buNone/>
            </a:pPr>
            <a:r>
              <a:rPr lang="en"/>
              <a:t>4. User clicks ‘join’ button’</a:t>
            </a:r>
            <a:endParaRPr/>
          </a:p>
          <a:p>
            <a:pPr indent="0" lvl="0" marL="177800" rtl="0" algn="l">
              <a:lnSpc>
                <a:spcPct val="150000"/>
              </a:lnSpc>
              <a:spcBef>
                <a:spcPts val="0"/>
              </a:spcBef>
              <a:spcAft>
                <a:spcPts val="0"/>
              </a:spcAft>
              <a:buNone/>
            </a:pPr>
            <a:r>
              <a:rPr lang="en"/>
              <a:t>5. </a:t>
            </a:r>
            <a:r>
              <a:rPr lang="en"/>
              <a:t>System receives the information and add the user to the group</a:t>
            </a:r>
            <a:endParaRPr/>
          </a:p>
          <a:p>
            <a:pPr indent="0" lvl="0" marL="177800" rtl="0" algn="l">
              <a:lnSpc>
                <a:spcPct val="150000"/>
              </a:lnSpc>
              <a:spcBef>
                <a:spcPts val="0"/>
              </a:spcBef>
              <a:spcAft>
                <a:spcPts val="0"/>
              </a:spcAft>
              <a:buNone/>
            </a:pPr>
            <a:r>
              <a:rPr lang="en"/>
              <a:t>6. </a:t>
            </a:r>
            <a:r>
              <a:rPr lang="en"/>
              <a:t>The user joins the group</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28" name="Google Shape;228;p36"/>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10. Join Group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11. Search and Browse Movie List</a:t>
            </a:r>
            <a:endParaRPr/>
          </a:p>
        </p:txBody>
      </p:sp>
      <p:sp>
        <p:nvSpPr>
          <p:cNvPr id="234" name="Google Shape;234;p37"/>
          <p:cNvSpPr txBox="1"/>
          <p:nvPr>
            <p:ph idx="1" type="body"/>
          </p:nvPr>
        </p:nvSpPr>
        <p:spPr>
          <a:xfrm>
            <a:off x="628650" y="1362691"/>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movie list</a:t>
            </a:r>
            <a:endParaRPr/>
          </a:p>
          <a:p>
            <a:pPr indent="-171450" lvl="0" marL="177800" rtl="0" algn="l">
              <a:lnSpc>
                <a:spcPct val="90000"/>
              </a:lnSpc>
              <a:spcBef>
                <a:spcPts val="800"/>
              </a:spcBef>
              <a:spcAft>
                <a:spcPts val="0"/>
              </a:spcAft>
              <a:buClr>
                <a:schemeClr val="dk1"/>
              </a:buClr>
              <a:buSzPts val="2100"/>
              <a:buChar char="●"/>
            </a:pPr>
            <a:r>
              <a:rPr lang="en"/>
              <a:t>Postconditions: Users can search and browse the movie list</a:t>
            </a:r>
            <a:endParaRPr/>
          </a:p>
          <a:p>
            <a:pPr indent="-171450" lvl="0" marL="177800" rtl="0" algn="l">
              <a:lnSpc>
                <a:spcPct val="90000"/>
              </a:lnSpc>
              <a:spcBef>
                <a:spcPts val="800"/>
              </a:spcBef>
              <a:spcAft>
                <a:spcPts val="0"/>
              </a:spcAft>
              <a:buClr>
                <a:schemeClr val="dk1"/>
              </a:buClr>
              <a:buSzPts val="2100"/>
              <a:buChar char="●"/>
            </a:pPr>
            <a:r>
              <a:rPr lang="en"/>
              <a:t>Assumptions: Every user in the group can access the movie list</a:t>
            </a:r>
            <a:endParaRPr/>
          </a:p>
          <a:p>
            <a:pPr indent="-171450" lvl="0" marL="177800" rtl="0" algn="l">
              <a:lnSpc>
                <a:spcPct val="90000"/>
              </a:lnSpc>
              <a:spcBef>
                <a:spcPts val="800"/>
              </a:spcBef>
              <a:spcAft>
                <a:spcPts val="1600"/>
              </a:spcAft>
              <a:buClr>
                <a:schemeClr val="dk1"/>
              </a:buClr>
              <a:buSzPts val="2100"/>
              <a:buChar char="●"/>
            </a:pPr>
            <a:r>
              <a:rPr lang="en"/>
              <a:t>Exceptions: Users can’t access movie list ~ Check the validation of API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‘movie list ‘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movie list  page</a:t>
            </a:r>
            <a:endParaRPr/>
          </a:p>
          <a:p>
            <a:pPr indent="0" lvl="0" marL="177800" rtl="0" algn="l">
              <a:lnSpc>
                <a:spcPct val="150000"/>
              </a:lnSpc>
              <a:spcBef>
                <a:spcPts val="0"/>
              </a:spcBef>
              <a:spcAft>
                <a:spcPts val="0"/>
              </a:spcAft>
              <a:buNone/>
            </a:pPr>
            <a:r>
              <a:rPr lang="en"/>
              <a:t>4. User clicks ‘search’ button</a:t>
            </a:r>
            <a:endParaRPr/>
          </a:p>
          <a:p>
            <a:pPr indent="0" lvl="0" marL="177800" rtl="0" algn="l">
              <a:lnSpc>
                <a:spcPct val="150000"/>
              </a:lnSpc>
              <a:spcBef>
                <a:spcPts val="0"/>
              </a:spcBef>
              <a:spcAft>
                <a:spcPts val="0"/>
              </a:spcAft>
              <a:buNone/>
            </a:pPr>
            <a:r>
              <a:rPr lang="en"/>
              <a:t>5. User can search and browse movies in that page</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40" name="Google Shape;240;p38"/>
          <p:cNvSpPr txBox="1"/>
          <p:nvPr>
            <p:ph type="title"/>
          </p:nvPr>
        </p:nvSpPr>
        <p:spPr>
          <a:xfrm>
            <a:off x="623888" y="3577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11. Search and Browse Movie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12. Vote</a:t>
            </a:r>
            <a:endParaRPr/>
          </a:p>
        </p:txBody>
      </p:sp>
      <p:sp>
        <p:nvSpPr>
          <p:cNvPr id="246" name="Google Shape;246;p39"/>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receive the informed message</a:t>
            </a:r>
            <a:endParaRPr/>
          </a:p>
          <a:p>
            <a:pPr indent="-171450" lvl="0" marL="177800" rtl="0" algn="l">
              <a:lnSpc>
                <a:spcPct val="90000"/>
              </a:lnSpc>
              <a:spcBef>
                <a:spcPts val="800"/>
              </a:spcBef>
              <a:spcAft>
                <a:spcPts val="0"/>
              </a:spcAft>
              <a:buClr>
                <a:schemeClr val="dk1"/>
              </a:buClr>
              <a:buSzPts val="2100"/>
              <a:buChar char="●"/>
            </a:pPr>
            <a:r>
              <a:rPr lang="en"/>
              <a:t>Postconditions: Users can have a vote and moderator can get the feed back</a:t>
            </a:r>
            <a:endParaRPr/>
          </a:p>
          <a:p>
            <a:pPr indent="-171450" lvl="0" marL="177800" rtl="0" algn="l">
              <a:lnSpc>
                <a:spcPct val="90000"/>
              </a:lnSpc>
              <a:spcBef>
                <a:spcPts val="800"/>
              </a:spcBef>
              <a:spcAft>
                <a:spcPts val="0"/>
              </a:spcAft>
              <a:buClr>
                <a:schemeClr val="dk1"/>
              </a:buClr>
              <a:buSzPts val="2100"/>
              <a:buChar char="●"/>
            </a:pPr>
            <a:r>
              <a:rPr lang="en"/>
              <a:t>Assumptions: A user just can vote once</a:t>
            </a:r>
            <a:endParaRPr/>
          </a:p>
          <a:p>
            <a:pPr indent="-171450" lvl="0" marL="177800" rtl="0" algn="l">
              <a:lnSpc>
                <a:spcPct val="90000"/>
              </a:lnSpc>
              <a:spcBef>
                <a:spcPts val="800"/>
              </a:spcBef>
              <a:spcAft>
                <a:spcPts val="0"/>
              </a:spcAft>
              <a:buClr>
                <a:schemeClr val="dk1"/>
              </a:buClr>
              <a:buSzPts val="2100"/>
              <a:buChar char="●"/>
            </a:pPr>
            <a:r>
              <a:rPr lang="en"/>
              <a:t>Exceptions: Moderator can’t get the feedback ~ Check the connection between server and client</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is informed from moderator that they can vote</a:t>
            </a:r>
            <a:endParaRPr/>
          </a:p>
          <a:p>
            <a:pPr indent="0" lvl="0" marL="177800" rtl="0" algn="l">
              <a:lnSpc>
                <a:spcPct val="150000"/>
              </a:lnSpc>
              <a:spcBef>
                <a:spcPts val="0"/>
              </a:spcBef>
              <a:spcAft>
                <a:spcPts val="0"/>
              </a:spcAft>
              <a:buNone/>
            </a:pPr>
            <a:r>
              <a:rPr lang="en"/>
              <a:t>2. User votes for the movie they like</a:t>
            </a:r>
            <a:endParaRPr/>
          </a:p>
          <a:p>
            <a:pPr indent="0" lvl="0" marL="177800" rtl="0" algn="l">
              <a:lnSpc>
                <a:spcPct val="150000"/>
              </a:lnSpc>
              <a:spcBef>
                <a:spcPts val="0"/>
              </a:spcBef>
              <a:spcAft>
                <a:spcPts val="0"/>
              </a:spcAft>
              <a:buNone/>
            </a:pPr>
            <a:r>
              <a:rPr lang="en"/>
              <a:t>3. System receives the information </a:t>
            </a:r>
            <a:endParaRPr/>
          </a:p>
          <a:p>
            <a:pPr indent="0" lvl="0" marL="177800" rtl="0" algn="l">
              <a:lnSpc>
                <a:spcPct val="150000"/>
              </a:lnSpc>
              <a:spcBef>
                <a:spcPts val="0"/>
              </a:spcBef>
              <a:spcAft>
                <a:spcPts val="0"/>
              </a:spcAft>
              <a:buNone/>
            </a:pPr>
            <a:r>
              <a:rPr lang="en"/>
              <a:t>4. System transmit the information to moderator</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52" name="Google Shape;252;p4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12. Vote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71505" y="205375"/>
            <a:ext cx="8367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13. Watch Trailer</a:t>
            </a:r>
            <a:endParaRPr/>
          </a:p>
        </p:txBody>
      </p:sp>
      <p:sp>
        <p:nvSpPr>
          <p:cNvPr id="258" name="Google Shape;258;p41"/>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 can watch trailers of movie provided by API</a:t>
            </a:r>
            <a:endParaRPr/>
          </a:p>
          <a:p>
            <a:pPr indent="-171450" lvl="0" marL="177800" rtl="0" algn="l">
              <a:lnSpc>
                <a:spcPct val="90000"/>
              </a:lnSpc>
              <a:spcBef>
                <a:spcPts val="800"/>
              </a:spcBef>
              <a:spcAft>
                <a:spcPts val="0"/>
              </a:spcAft>
              <a:buClr>
                <a:schemeClr val="dk1"/>
              </a:buClr>
              <a:buSzPts val="2100"/>
              <a:buChar char="●"/>
            </a:pPr>
            <a:r>
              <a:rPr lang="en"/>
              <a:t>Actors: Moderator, API,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trailer watching event</a:t>
            </a:r>
            <a:endParaRPr/>
          </a:p>
          <a:p>
            <a:pPr indent="-171450" lvl="0" marL="177800" rtl="0" algn="l">
              <a:lnSpc>
                <a:spcPct val="90000"/>
              </a:lnSpc>
              <a:spcBef>
                <a:spcPts val="800"/>
              </a:spcBef>
              <a:spcAft>
                <a:spcPts val="0"/>
              </a:spcAft>
              <a:buClr>
                <a:schemeClr val="dk1"/>
              </a:buClr>
              <a:buSzPts val="2100"/>
              <a:buChar char="●"/>
            </a:pPr>
            <a:r>
              <a:rPr lang="en"/>
              <a:t>Postconditions: Users can watch trailer provided by API</a:t>
            </a:r>
            <a:endParaRPr/>
          </a:p>
          <a:p>
            <a:pPr indent="-171450" lvl="0" marL="177800" rtl="0" algn="l">
              <a:lnSpc>
                <a:spcPct val="90000"/>
              </a:lnSpc>
              <a:spcBef>
                <a:spcPts val="800"/>
              </a:spcBef>
              <a:spcAft>
                <a:spcPts val="0"/>
              </a:spcAft>
              <a:buClr>
                <a:schemeClr val="dk1"/>
              </a:buClr>
              <a:buSzPts val="2100"/>
              <a:buChar char="●"/>
            </a:pPr>
            <a:r>
              <a:rPr lang="en"/>
              <a:t>Assumptions: Multiple users can watch the same trailer at the same time</a:t>
            </a:r>
            <a:endParaRPr/>
          </a:p>
          <a:p>
            <a:pPr indent="-171450" lvl="0" marL="177800" rtl="0" algn="l">
              <a:lnSpc>
                <a:spcPct val="90000"/>
              </a:lnSpc>
              <a:spcBef>
                <a:spcPts val="800"/>
              </a:spcBef>
              <a:spcAft>
                <a:spcPts val="1600"/>
              </a:spcAft>
              <a:buClr>
                <a:schemeClr val="dk1"/>
              </a:buClr>
              <a:buSzPts val="2100"/>
              <a:buChar char="●"/>
            </a:pPr>
            <a:r>
              <a:rPr lang="en"/>
              <a:t>Exceptions: Users can’t access movie trailer ~ Check the validation of API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Case ID &amp; Title: 13. Watch Trailer</a:t>
            </a:r>
            <a:endParaRPr/>
          </a:p>
        </p:txBody>
      </p:sp>
      <p:sp>
        <p:nvSpPr>
          <p:cNvPr id="264" name="Google Shape;264;p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S</a:t>
            </a:r>
            <a:r>
              <a:rPr lang="en"/>
              <a:t>teps</a:t>
            </a:r>
            <a:endParaRPr/>
          </a:p>
          <a:p>
            <a:pPr indent="0" lvl="0" marL="457200" rtl="0" algn="l">
              <a:lnSpc>
                <a:spcPct val="150000"/>
              </a:lnSpc>
              <a:spcBef>
                <a:spcPts val="1600"/>
              </a:spcBef>
              <a:spcAft>
                <a:spcPts val="0"/>
              </a:spcAft>
              <a:buNone/>
            </a:pPr>
            <a:r>
              <a:rPr lang="en" sz="1200"/>
              <a:t>1.</a:t>
            </a:r>
            <a:r>
              <a:rPr lang="en" sz="1000"/>
              <a:t> </a:t>
            </a:r>
            <a:r>
              <a:rPr lang="en" sz="1200"/>
              <a:t>User clicks ‘watch trailer’ button</a:t>
            </a:r>
            <a:endParaRPr sz="1200"/>
          </a:p>
          <a:p>
            <a:pPr indent="0" lvl="0" marL="457200" rtl="0" algn="l">
              <a:lnSpc>
                <a:spcPct val="150000"/>
              </a:lnSpc>
              <a:spcBef>
                <a:spcPts val="0"/>
              </a:spcBef>
              <a:spcAft>
                <a:spcPts val="0"/>
              </a:spcAft>
              <a:buNone/>
            </a:pPr>
            <a:r>
              <a:rPr lang="en" sz="1200"/>
              <a:t>2.</a:t>
            </a:r>
            <a:r>
              <a:rPr lang="en" sz="1000"/>
              <a:t> </a:t>
            </a:r>
            <a:r>
              <a:rPr lang="en" sz="1200"/>
              <a:t>System receives the request</a:t>
            </a:r>
            <a:endParaRPr sz="1200"/>
          </a:p>
          <a:p>
            <a:pPr indent="0" lvl="0" marL="457200" rtl="0" algn="l">
              <a:lnSpc>
                <a:spcPct val="150000"/>
              </a:lnSpc>
              <a:spcBef>
                <a:spcPts val="0"/>
              </a:spcBef>
              <a:spcAft>
                <a:spcPts val="0"/>
              </a:spcAft>
              <a:buNone/>
            </a:pPr>
            <a:r>
              <a:rPr lang="en" sz="1200"/>
              <a:t>3.</a:t>
            </a:r>
            <a:r>
              <a:rPr lang="en" sz="1000"/>
              <a:t> </a:t>
            </a:r>
            <a:r>
              <a:rPr lang="en" sz="1200"/>
              <a:t>System displays the trailer page</a:t>
            </a:r>
            <a:endParaRPr sz="1200"/>
          </a:p>
          <a:p>
            <a:pPr indent="0" lvl="0" marL="457200" rtl="0" algn="l">
              <a:lnSpc>
                <a:spcPct val="150000"/>
              </a:lnSpc>
              <a:spcBef>
                <a:spcPts val="0"/>
              </a:spcBef>
              <a:spcAft>
                <a:spcPts val="0"/>
              </a:spcAft>
              <a:buNone/>
            </a:pPr>
            <a:r>
              <a:t/>
            </a:r>
            <a:endParaRPr sz="1200"/>
          </a:p>
          <a:p>
            <a:pPr indent="0" lvl="0" marL="457200" rtl="0" algn="l">
              <a:spcBef>
                <a:spcPts val="8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Actors</a:t>
            </a:r>
            <a:endParaRPr/>
          </a:p>
        </p:txBody>
      </p:sp>
      <p:sp>
        <p:nvSpPr>
          <p:cNvPr id="105" name="Google Shape;105;p16"/>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Moderator: A host who starts whole process</a:t>
            </a:r>
            <a:endParaRPr/>
          </a:p>
          <a:p>
            <a:pPr indent="-171450" lvl="0" marL="177800" rtl="0" algn="l">
              <a:lnSpc>
                <a:spcPct val="90000"/>
              </a:lnSpc>
              <a:spcBef>
                <a:spcPts val="800"/>
              </a:spcBef>
              <a:spcAft>
                <a:spcPts val="0"/>
              </a:spcAft>
              <a:buClr>
                <a:schemeClr val="dk1"/>
              </a:buClr>
              <a:buSzPts val="2100"/>
              <a:buChar char="●"/>
            </a:pPr>
            <a:r>
              <a:rPr lang="en"/>
              <a:t>Users: All users in the application</a:t>
            </a:r>
            <a:endParaRPr/>
          </a:p>
          <a:p>
            <a:pPr indent="-171450" lvl="0" marL="177800" rtl="0" algn="l">
              <a:lnSpc>
                <a:spcPct val="90000"/>
              </a:lnSpc>
              <a:spcBef>
                <a:spcPts val="800"/>
              </a:spcBef>
              <a:spcAft>
                <a:spcPts val="0"/>
              </a:spcAft>
              <a:buClr>
                <a:schemeClr val="dk1"/>
              </a:buClr>
              <a:buSzPts val="2100"/>
              <a:buChar char="●"/>
            </a:pPr>
            <a:r>
              <a:rPr lang="en"/>
              <a:t>Movie List API: The interface which can provide movie list information</a:t>
            </a:r>
            <a:endParaRPr/>
          </a:p>
          <a:p>
            <a:pPr indent="-171450" lvl="0" marL="177800" marR="0" rtl="0" algn="l">
              <a:lnSpc>
                <a:spcPct val="90000"/>
              </a:lnSpc>
              <a:spcBef>
                <a:spcPts val="1600"/>
              </a:spcBef>
              <a:spcAft>
                <a:spcPts val="0"/>
              </a:spcAft>
              <a:buSzPts val="2100"/>
              <a:buChar char="●"/>
            </a:pPr>
            <a:r>
              <a:rPr lang="en"/>
              <a:t>Trailer</a:t>
            </a:r>
            <a:r>
              <a:rPr lang="en"/>
              <a:t> API: The interface which can provide trailer information</a:t>
            </a:r>
            <a:endParaRPr/>
          </a:p>
          <a:p>
            <a:pPr indent="-171450" lvl="0" marL="177800" marR="0" rtl="0" algn="l">
              <a:lnSpc>
                <a:spcPct val="90000"/>
              </a:lnSpc>
              <a:spcBef>
                <a:spcPts val="1600"/>
              </a:spcBef>
              <a:spcAft>
                <a:spcPts val="1600"/>
              </a:spcAft>
              <a:buSzPts val="2100"/>
              <a:buChar char="●"/>
            </a:pPr>
            <a:r>
              <a:rPr lang="en"/>
              <a:t>Reviews API: The interface which can provide reviews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71505" y="205375"/>
            <a:ext cx="80916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14. Access Reviews</a:t>
            </a:r>
            <a:endParaRPr/>
          </a:p>
        </p:txBody>
      </p:sp>
      <p:sp>
        <p:nvSpPr>
          <p:cNvPr id="270" name="Google Shape;270;p4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 can access reviews of movies provided by API</a:t>
            </a:r>
            <a:endParaRPr/>
          </a:p>
          <a:p>
            <a:pPr indent="-171450" lvl="0" marL="177800" rtl="0" algn="l">
              <a:lnSpc>
                <a:spcPct val="90000"/>
              </a:lnSpc>
              <a:spcBef>
                <a:spcPts val="800"/>
              </a:spcBef>
              <a:spcAft>
                <a:spcPts val="0"/>
              </a:spcAft>
              <a:buClr>
                <a:schemeClr val="dk1"/>
              </a:buClr>
              <a:buSzPts val="2100"/>
              <a:buChar char="●"/>
            </a:pPr>
            <a:r>
              <a:rPr lang="en"/>
              <a:t>Actors: Moderator, API,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reviews watching event</a:t>
            </a:r>
            <a:endParaRPr/>
          </a:p>
          <a:p>
            <a:pPr indent="-171450" lvl="0" marL="177800" rtl="0" algn="l">
              <a:lnSpc>
                <a:spcPct val="90000"/>
              </a:lnSpc>
              <a:spcBef>
                <a:spcPts val="800"/>
              </a:spcBef>
              <a:spcAft>
                <a:spcPts val="0"/>
              </a:spcAft>
              <a:buClr>
                <a:schemeClr val="dk1"/>
              </a:buClr>
              <a:buSzPts val="2100"/>
              <a:buChar char="●"/>
            </a:pPr>
            <a:r>
              <a:rPr lang="en"/>
              <a:t>Postconditions: Users can watch reviews provided by API</a:t>
            </a:r>
            <a:endParaRPr/>
          </a:p>
          <a:p>
            <a:pPr indent="-171450" lvl="0" marL="177800" rtl="0" algn="l">
              <a:lnSpc>
                <a:spcPct val="90000"/>
              </a:lnSpc>
              <a:spcBef>
                <a:spcPts val="800"/>
              </a:spcBef>
              <a:spcAft>
                <a:spcPts val="0"/>
              </a:spcAft>
              <a:buClr>
                <a:schemeClr val="dk1"/>
              </a:buClr>
              <a:buSzPts val="2100"/>
              <a:buChar char="●"/>
            </a:pPr>
            <a:r>
              <a:rPr lang="en"/>
              <a:t>Assumptions: Multiple users can watch the same reviews at the same time</a:t>
            </a:r>
            <a:endParaRPr/>
          </a:p>
          <a:p>
            <a:pPr indent="-171450" lvl="0" marL="177800" rtl="0" algn="l">
              <a:lnSpc>
                <a:spcPct val="90000"/>
              </a:lnSpc>
              <a:spcBef>
                <a:spcPts val="800"/>
              </a:spcBef>
              <a:spcAft>
                <a:spcPts val="0"/>
              </a:spcAft>
              <a:buClr>
                <a:schemeClr val="dk1"/>
              </a:buClr>
              <a:buSzPts val="2100"/>
              <a:buChar char="●"/>
            </a:pPr>
            <a:r>
              <a:rPr lang="en"/>
              <a:t>Exceptions: Users can’t access movie reviews ~ Check the validation of API</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Case ID &amp; Title: 14. Access Reviews</a:t>
            </a:r>
            <a:endParaRPr/>
          </a:p>
        </p:txBody>
      </p:sp>
      <p:sp>
        <p:nvSpPr>
          <p:cNvPr id="276" name="Google Shape;276;p4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Steps</a:t>
            </a:r>
            <a:endParaRPr/>
          </a:p>
          <a:p>
            <a:pPr indent="0" lvl="0" marL="457200" rtl="0" algn="l">
              <a:lnSpc>
                <a:spcPct val="150000"/>
              </a:lnSpc>
              <a:spcBef>
                <a:spcPts val="1600"/>
              </a:spcBef>
              <a:spcAft>
                <a:spcPts val="0"/>
              </a:spcAft>
              <a:buNone/>
            </a:pPr>
            <a:r>
              <a:rPr lang="en" sz="1200"/>
              <a:t>1.</a:t>
            </a:r>
            <a:r>
              <a:rPr lang="en" sz="1000"/>
              <a:t> </a:t>
            </a:r>
            <a:r>
              <a:rPr lang="en" sz="1200"/>
              <a:t>User clicks ‘review’ button</a:t>
            </a:r>
            <a:endParaRPr sz="1200"/>
          </a:p>
          <a:p>
            <a:pPr indent="0" lvl="0" marL="457200" rtl="0" algn="l">
              <a:lnSpc>
                <a:spcPct val="150000"/>
              </a:lnSpc>
              <a:spcBef>
                <a:spcPts val="0"/>
              </a:spcBef>
              <a:spcAft>
                <a:spcPts val="0"/>
              </a:spcAft>
              <a:buNone/>
            </a:pPr>
            <a:r>
              <a:rPr lang="en" sz="1200"/>
              <a:t>2.</a:t>
            </a:r>
            <a:r>
              <a:rPr lang="en" sz="1000"/>
              <a:t> </a:t>
            </a:r>
            <a:r>
              <a:rPr lang="en" sz="1200"/>
              <a:t>System receives the request</a:t>
            </a:r>
            <a:endParaRPr sz="1200"/>
          </a:p>
          <a:p>
            <a:pPr indent="0" lvl="0" marL="457200" rtl="0" algn="l">
              <a:lnSpc>
                <a:spcPct val="150000"/>
              </a:lnSpc>
              <a:spcBef>
                <a:spcPts val="0"/>
              </a:spcBef>
              <a:spcAft>
                <a:spcPts val="0"/>
              </a:spcAft>
              <a:buNone/>
            </a:pPr>
            <a:r>
              <a:rPr lang="en" sz="1200"/>
              <a:t>3.</a:t>
            </a:r>
            <a:r>
              <a:rPr lang="en" sz="1000"/>
              <a:t> </a:t>
            </a:r>
            <a:r>
              <a:rPr lang="en" sz="1200"/>
              <a:t>System displays the review page</a:t>
            </a:r>
            <a:endParaRPr sz="1200"/>
          </a:p>
          <a:p>
            <a:pPr indent="0" lvl="0" marL="457200" rtl="0" algn="l">
              <a:lnSpc>
                <a:spcPct val="150000"/>
              </a:lnSpc>
              <a:spcBef>
                <a:spcPts val="0"/>
              </a:spcBef>
              <a:spcAft>
                <a:spcPts val="0"/>
              </a:spcAft>
              <a:buNone/>
            </a:pPr>
            <a:r>
              <a:t/>
            </a:r>
            <a:endParaRPr sz="1200"/>
          </a:p>
          <a:p>
            <a:pPr indent="0" lvl="0" marL="457200" rtl="0" algn="l">
              <a:spcBef>
                <a:spcPts val="8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82" name="Google Shape;282;p45"/>
          <p:cNvSpPr txBox="1"/>
          <p:nvPr>
            <p:ph idx="1" type="body"/>
          </p:nvPr>
        </p:nvSpPr>
        <p:spPr>
          <a:xfrm>
            <a:off x="30300" y="1268725"/>
            <a:ext cx="9083400" cy="38277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Group: When moderator wants to launch an event. Moderator can create a group firstly through clicking the button named “Create Group”. If the system return success, create successfully, else the system return fail, create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Invite User: Moderator can click button named “Invite Users” when they want to invite some people to the group, then input the ID of who he/she want to invite in. If the system return success, invitation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Provide Movie List: After moderator create a group, he/she needs to get a movie list from API, he/she click the “Get Movie List” button, then the system return success, import the movies’ names resources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Watching Event: After moderator create groups, he/she needs to choose the time and situation he/she wants to organize this event. Through clicking the button named “Create Event” and then input the information of event. System return success, create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5.</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Open/Close Vote: Once the moderator finish creating movie list, he/she can open vote immediately, then some days later, he/she can close vote. When he/she click button names “Open/Close Vote”, system return success, open/close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88" name="Google Shape;288;p46"/>
          <p:cNvSpPr txBox="1"/>
          <p:nvPr>
            <p:ph idx="1" type="body"/>
          </p:nvPr>
        </p:nvSpPr>
        <p:spPr>
          <a:xfrm>
            <a:off x="30300" y="1410025"/>
            <a:ext cx="9083400" cy="35022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6.</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Inform User To Vote: When moderator open the vote function, he/she can choose to inform users to do a vote, he/she click button named “Inform User”, system return success, inform successfully, and the system will send message to users,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7.</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Keep History: When vote finish, moderator can choose to save the information about this event and vote data through clicking button named “Keep History”, system return success, save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8.</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Elect winner: After moderator close the vote, he/she need to choose a winner movie, so he/she can click the button named “Elect Winner”, the system return the winner name if run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9.</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Leave Group: Users can leave the group when they do not or cannot join the group event. User just need to click the button named “Leave Group”, system return success, user leave the group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10.</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Join Group: When user receive an invitation from moderator, he/she can choose whether join this group, if they want to join this group, click the button named “Accept”, system return success, user join group successfully, else return fail. If user do not want to join this group, he/she click button “Refuse”.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94" name="Google Shape;294;p47"/>
          <p:cNvSpPr txBox="1"/>
          <p:nvPr>
            <p:ph idx="1" type="body"/>
          </p:nvPr>
        </p:nvSpPr>
        <p:spPr>
          <a:xfrm>
            <a:off x="30300" y="1616900"/>
            <a:ext cx="9083400" cy="31263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Search and Bowser Movie List: After moderator provide movie list, users in this group can search and browser movie list through click “Movie List” button, the web page will jump to the movie list page, and users can search some key words to search.</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Vote: After moderator open the vote function, user can vote his/her favorite movies by choose the movie and then click button “Submit”, system return success,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Watch trailer: When user search and bowser the movie list, they can watch trailer which movie they want to know get more information such as watch trailer through API.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Access reviews: When user search and bowser the movie list, they can watch trailer which movie they want to know get more information such as read reviews through API.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ph idx="1" type="body"/>
          </p:nvPr>
        </p:nvSpPr>
        <p:spPr>
          <a:xfrm>
            <a:off x="527750" y="1441200"/>
            <a:ext cx="76887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highlight>
                  <a:srgbClr val="FFFFFF"/>
                </a:highlight>
                <a:latin typeface="Arial"/>
                <a:ea typeface="Arial"/>
                <a:cs typeface="Arial"/>
                <a:sym typeface="Arial"/>
              </a:rPr>
              <a:t>Requirement Traceability Matrix (RTM) is a table (mostly a spreadsheet) that shows if each requirement has a respective Test case/cases to make sure if the requirement is covered for testing.It is basically used to ensure that ALL the requirements and Change Requests are or will be tested.</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222222"/>
                </a:solidFill>
                <a:highlight>
                  <a:srgbClr val="FFFFFF"/>
                </a:highlight>
                <a:latin typeface="Arial"/>
                <a:ea typeface="Arial"/>
                <a:cs typeface="Arial"/>
                <a:sym typeface="Arial"/>
              </a:rPr>
              <a:t>Our traceability matrix table includes Test Case ID Description table and overall table.</a:t>
            </a:r>
            <a:endParaRPr sz="1400">
              <a:solidFill>
                <a:srgbClr val="222222"/>
              </a:solidFill>
              <a:highlight>
                <a:srgbClr val="FFFFFF"/>
              </a:highlight>
              <a:latin typeface="Arial"/>
              <a:ea typeface="Arial"/>
              <a:cs typeface="Arial"/>
              <a:sym typeface="Arial"/>
            </a:endParaRPr>
          </a:p>
        </p:txBody>
      </p:sp>
      <p:sp>
        <p:nvSpPr>
          <p:cNvPr id="300" name="Google Shape;300;p48"/>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3</a:t>
            </a:r>
            <a:r>
              <a:rPr b="0" lang="en" sz="3600">
                <a:latin typeface="Calibri"/>
                <a:ea typeface="Calibri"/>
                <a:cs typeface="Calibri"/>
                <a:sym typeface="Calibri"/>
              </a:rPr>
              <a:t>. Bi-direction traceability matrix</a:t>
            </a:r>
            <a:endParaRPr b="0" sz="36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729450" y="232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Test Case ID Description table</a:t>
            </a:r>
            <a:endParaRPr b="0" sz="3600">
              <a:latin typeface="Calibri"/>
              <a:ea typeface="Calibri"/>
              <a:cs typeface="Calibri"/>
              <a:sym typeface="Calibri"/>
            </a:endParaRPr>
          </a:p>
        </p:txBody>
      </p:sp>
      <p:pic>
        <p:nvPicPr>
          <p:cNvPr id="306" name="Google Shape;306;p49"/>
          <p:cNvPicPr preferRelativeResize="0"/>
          <p:nvPr/>
        </p:nvPicPr>
        <p:blipFill>
          <a:blip r:embed="rId3">
            <a:alphaModFix/>
          </a:blip>
          <a:stretch>
            <a:fillRect/>
          </a:stretch>
        </p:blipFill>
        <p:spPr>
          <a:xfrm>
            <a:off x="840150" y="627725"/>
            <a:ext cx="4285025" cy="4285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729450" y="-1291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Overall</a:t>
            </a:r>
            <a:r>
              <a:rPr b="0" lang="en" sz="3600">
                <a:latin typeface="Calibri"/>
                <a:ea typeface="Calibri"/>
                <a:cs typeface="Calibri"/>
                <a:sym typeface="Calibri"/>
              </a:rPr>
              <a:t> table</a:t>
            </a:r>
            <a:endParaRPr b="0" sz="3600">
              <a:latin typeface="Calibri"/>
              <a:ea typeface="Calibri"/>
              <a:cs typeface="Calibri"/>
              <a:sym typeface="Calibri"/>
            </a:endParaRPr>
          </a:p>
        </p:txBody>
      </p:sp>
      <p:pic>
        <p:nvPicPr>
          <p:cNvPr id="312" name="Google Shape;312;p50"/>
          <p:cNvPicPr preferRelativeResize="0"/>
          <p:nvPr/>
        </p:nvPicPr>
        <p:blipFill>
          <a:blip r:embed="rId3">
            <a:alphaModFix/>
          </a:blip>
          <a:stretch>
            <a:fillRect/>
          </a:stretch>
        </p:blipFill>
        <p:spPr>
          <a:xfrm>
            <a:off x="809675" y="482250"/>
            <a:ext cx="7127348" cy="4605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50800" y="57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4.Sequence Diagram for Each Use Case</a:t>
            </a:r>
            <a:endParaRPr/>
          </a:p>
        </p:txBody>
      </p:sp>
      <p:pic>
        <p:nvPicPr>
          <p:cNvPr id="318" name="Google Shape;318;p51"/>
          <p:cNvPicPr preferRelativeResize="0"/>
          <p:nvPr/>
        </p:nvPicPr>
        <p:blipFill>
          <a:blip r:embed="rId3">
            <a:alphaModFix/>
          </a:blip>
          <a:stretch>
            <a:fillRect/>
          </a:stretch>
        </p:blipFill>
        <p:spPr>
          <a:xfrm>
            <a:off x="2006325" y="1400725"/>
            <a:ext cx="6621300" cy="3742775"/>
          </a:xfrm>
          <a:prstGeom prst="rect">
            <a:avLst/>
          </a:prstGeom>
          <a:noFill/>
          <a:ln>
            <a:noFill/>
          </a:ln>
        </p:spPr>
      </p:pic>
      <p:sp>
        <p:nvSpPr>
          <p:cNvPr id="319" name="Google Shape;319;p51"/>
          <p:cNvSpPr txBox="1"/>
          <p:nvPr/>
        </p:nvSpPr>
        <p:spPr>
          <a:xfrm>
            <a:off x="750800" y="2588550"/>
            <a:ext cx="1703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Group</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672925" y="56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25" name="Google Shape;325;p52"/>
          <p:cNvPicPr preferRelativeResize="0"/>
          <p:nvPr/>
        </p:nvPicPr>
        <p:blipFill>
          <a:blip r:embed="rId3">
            <a:alphaModFix/>
          </a:blip>
          <a:stretch>
            <a:fillRect/>
          </a:stretch>
        </p:blipFill>
        <p:spPr>
          <a:xfrm>
            <a:off x="873975" y="1753129"/>
            <a:ext cx="3216799" cy="3303173"/>
          </a:xfrm>
          <a:prstGeom prst="rect">
            <a:avLst/>
          </a:prstGeom>
          <a:noFill/>
          <a:ln>
            <a:noFill/>
          </a:ln>
        </p:spPr>
      </p:pic>
      <p:sp>
        <p:nvSpPr>
          <p:cNvPr id="326" name="Google Shape;326;p52"/>
          <p:cNvSpPr txBox="1"/>
          <p:nvPr/>
        </p:nvSpPr>
        <p:spPr>
          <a:xfrm>
            <a:off x="168075" y="2653000"/>
            <a:ext cx="705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Invite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users</a:t>
            </a:r>
            <a:endParaRPr>
              <a:latin typeface="Lato"/>
              <a:ea typeface="Lato"/>
              <a:cs typeface="Lato"/>
              <a:sym typeface="Lato"/>
            </a:endParaRPr>
          </a:p>
        </p:txBody>
      </p:sp>
      <p:sp>
        <p:nvSpPr>
          <p:cNvPr id="327" name="Google Shape;327;p52"/>
          <p:cNvSpPr txBox="1"/>
          <p:nvPr/>
        </p:nvSpPr>
        <p:spPr>
          <a:xfrm>
            <a:off x="5949250" y="1473100"/>
            <a:ext cx="1716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Provide movie list</a:t>
            </a:r>
            <a:endParaRPr>
              <a:latin typeface="Lato"/>
              <a:ea typeface="Lato"/>
              <a:cs typeface="Lato"/>
              <a:sym typeface="Lato"/>
            </a:endParaRPr>
          </a:p>
        </p:txBody>
      </p:sp>
      <p:pic>
        <p:nvPicPr>
          <p:cNvPr id="328" name="Google Shape;328;p52"/>
          <p:cNvPicPr preferRelativeResize="0"/>
          <p:nvPr/>
        </p:nvPicPr>
        <p:blipFill>
          <a:blip r:embed="rId4">
            <a:alphaModFix/>
          </a:blip>
          <a:stretch>
            <a:fillRect/>
          </a:stretch>
        </p:blipFill>
        <p:spPr>
          <a:xfrm>
            <a:off x="4175225" y="2005850"/>
            <a:ext cx="4968774" cy="287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 Create Group</a:t>
            </a:r>
            <a:endParaRPr/>
          </a:p>
        </p:txBody>
      </p:sp>
      <p:sp>
        <p:nvSpPr>
          <p:cNvPr id="111" name="Google Shape;111;p17"/>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use this use case to create a movie watching group</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 create group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group information</a:t>
            </a:r>
            <a:endParaRPr/>
          </a:p>
          <a:p>
            <a:pPr indent="-171450" lvl="0" marL="177800" rtl="0" algn="l">
              <a:lnSpc>
                <a:spcPct val="90000"/>
              </a:lnSpc>
              <a:spcBef>
                <a:spcPts val="800"/>
              </a:spcBef>
              <a:spcAft>
                <a:spcPts val="0"/>
              </a:spcAft>
              <a:buClr>
                <a:schemeClr val="dk1"/>
              </a:buClr>
              <a:buSzPts val="2100"/>
              <a:buChar char="●"/>
            </a:pPr>
            <a:r>
              <a:rPr lang="en"/>
              <a:t>Assumptions: Moderator just can create a group at one time</a:t>
            </a:r>
            <a:endParaRPr/>
          </a:p>
          <a:p>
            <a:pPr indent="-171450" lvl="0" marL="177800" rtl="0" algn="l">
              <a:lnSpc>
                <a:spcPct val="90000"/>
              </a:lnSpc>
              <a:spcBef>
                <a:spcPts val="800"/>
              </a:spcBef>
              <a:spcAft>
                <a:spcPts val="1600"/>
              </a:spcAft>
              <a:buClr>
                <a:schemeClr val="dk1"/>
              </a:buClr>
              <a:buSzPts val="2100"/>
              <a:buChar char="●"/>
            </a:pPr>
            <a:r>
              <a:rPr lang="en"/>
              <a:t>Exceptions: Group information loss ~ Check database storage setup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727650" y="52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34" name="Google Shape;334;p53"/>
          <p:cNvPicPr preferRelativeResize="0"/>
          <p:nvPr/>
        </p:nvPicPr>
        <p:blipFill>
          <a:blip r:embed="rId3">
            <a:alphaModFix/>
          </a:blip>
          <a:stretch>
            <a:fillRect/>
          </a:stretch>
        </p:blipFill>
        <p:spPr>
          <a:xfrm>
            <a:off x="791250" y="1798475"/>
            <a:ext cx="4027875" cy="3287512"/>
          </a:xfrm>
          <a:prstGeom prst="rect">
            <a:avLst/>
          </a:prstGeom>
          <a:noFill/>
          <a:ln>
            <a:noFill/>
          </a:ln>
        </p:spPr>
      </p:pic>
      <p:sp>
        <p:nvSpPr>
          <p:cNvPr id="335" name="Google Shape;335;p53"/>
          <p:cNvSpPr txBox="1"/>
          <p:nvPr/>
        </p:nvSpPr>
        <p:spPr>
          <a:xfrm>
            <a:off x="100850" y="2498900"/>
            <a:ext cx="930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Open vote event</a:t>
            </a:r>
            <a:endParaRPr>
              <a:latin typeface="Lato"/>
              <a:ea typeface="Lato"/>
              <a:cs typeface="Lato"/>
              <a:sym typeface="Lato"/>
            </a:endParaRPr>
          </a:p>
        </p:txBody>
      </p:sp>
      <p:sp>
        <p:nvSpPr>
          <p:cNvPr id="336" name="Google Shape;336;p53"/>
          <p:cNvSpPr txBox="1"/>
          <p:nvPr/>
        </p:nvSpPr>
        <p:spPr>
          <a:xfrm>
            <a:off x="5605850" y="1438475"/>
            <a:ext cx="2241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watching event</a:t>
            </a:r>
            <a:endParaRPr>
              <a:latin typeface="Lato"/>
              <a:ea typeface="Lato"/>
              <a:cs typeface="Lato"/>
              <a:sym typeface="Lato"/>
            </a:endParaRPr>
          </a:p>
        </p:txBody>
      </p:sp>
      <p:pic>
        <p:nvPicPr>
          <p:cNvPr id="337" name="Google Shape;337;p53"/>
          <p:cNvPicPr preferRelativeResize="0"/>
          <p:nvPr/>
        </p:nvPicPr>
        <p:blipFill>
          <a:blip r:embed="rId4">
            <a:alphaModFix/>
          </a:blip>
          <a:stretch>
            <a:fillRect/>
          </a:stretch>
        </p:blipFill>
        <p:spPr>
          <a:xfrm>
            <a:off x="4819124" y="1904975"/>
            <a:ext cx="4172477" cy="30370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727650" y="527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43" name="Google Shape;343;p54"/>
          <p:cNvSpPr txBox="1"/>
          <p:nvPr/>
        </p:nvSpPr>
        <p:spPr>
          <a:xfrm>
            <a:off x="224125" y="2353225"/>
            <a:ext cx="10086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Inform user to vote</a:t>
            </a:r>
            <a:endParaRPr>
              <a:latin typeface="Lato"/>
              <a:ea typeface="Lato"/>
              <a:cs typeface="Lato"/>
              <a:sym typeface="Lato"/>
            </a:endParaRPr>
          </a:p>
        </p:txBody>
      </p:sp>
      <p:pic>
        <p:nvPicPr>
          <p:cNvPr id="344" name="Google Shape;344;p54"/>
          <p:cNvPicPr preferRelativeResize="0"/>
          <p:nvPr/>
        </p:nvPicPr>
        <p:blipFill>
          <a:blip r:embed="rId3">
            <a:alphaModFix/>
          </a:blip>
          <a:stretch>
            <a:fillRect/>
          </a:stretch>
        </p:blipFill>
        <p:spPr>
          <a:xfrm>
            <a:off x="5032175" y="1957075"/>
            <a:ext cx="3969624" cy="2570100"/>
          </a:xfrm>
          <a:prstGeom prst="rect">
            <a:avLst/>
          </a:prstGeom>
          <a:noFill/>
          <a:ln>
            <a:noFill/>
          </a:ln>
        </p:spPr>
      </p:pic>
      <p:sp>
        <p:nvSpPr>
          <p:cNvPr id="345" name="Google Shape;345;p54"/>
          <p:cNvSpPr txBox="1"/>
          <p:nvPr/>
        </p:nvSpPr>
        <p:spPr>
          <a:xfrm>
            <a:off x="5877750" y="1359200"/>
            <a:ext cx="1983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Keep history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46" name="Google Shape;346;p54"/>
          <p:cNvPicPr preferRelativeResize="0"/>
          <p:nvPr/>
        </p:nvPicPr>
        <p:blipFill>
          <a:blip r:embed="rId4">
            <a:alphaModFix/>
          </a:blip>
          <a:stretch>
            <a:fillRect/>
          </a:stretch>
        </p:blipFill>
        <p:spPr>
          <a:xfrm>
            <a:off x="929575" y="1957075"/>
            <a:ext cx="4053125" cy="2614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694075" y="512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52" name="Google Shape;352;p55"/>
          <p:cNvPicPr preferRelativeResize="0"/>
          <p:nvPr/>
        </p:nvPicPr>
        <p:blipFill>
          <a:blip r:embed="rId3">
            <a:alphaModFix/>
          </a:blip>
          <a:stretch>
            <a:fillRect/>
          </a:stretch>
        </p:blipFill>
        <p:spPr>
          <a:xfrm>
            <a:off x="1965425" y="1181685"/>
            <a:ext cx="7178576" cy="3961816"/>
          </a:xfrm>
          <a:prstGeom prst="rect">
            <a:avLst/>
          </a:prstGeom>
          <a:noFill/>
          <a:ln>
            <a:noFill/>
          </a:ln>
        </p:spPr>
      </p:pic>
      <p:sp>
        <p:nvSpPr>
          <p:cNvPr id="353" name="Google Shape;353;p55"/>
          <p:cNvSpPr txBox="1"/>
          <p:nvPr/>
        </p:nvSpPr>
        <p:spPr>
          <a:xfrm>
            <a:off x="549100" y="2671900"/>
            <a:ext cx="19050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Elect winner</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6"/>
          <p:cNvSpPr txBox="1"/>
          <p:nvPr>
            <p:ph type="title"/>
          </p:nvPr>
        </p:nvSpPr>
        <p:spPr>
          <a:xfrm>
            <a:off x="727650" y="54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59" name="Google Shape;359;p56"/>
          <p:cNvPicPr preferRelativeResize="0"/>
          <p:nvPr/>
        </p:nvPicPr>
        <p:blipFill>
          <a:blip r:embed="rId3">
            <a:alphaModFix/>
          </a:blip>
          <a:stretch>
            <a:fillRect/>
          </a:stretch>
        </p:blipFill>
        <p:spPr>
          <a:xfrm>
            <a:off x="2021032" y="1183650"/>
            <a:ext cx="7122967" cy="3959851"/>
          </a:xfrm>
          <a:prstGeom prst="rect">
            <a:avLst/>
          </a:prstGeom>
          <a:noFill/>
          <a:ln>
            <a:noFill/>
          </a:ln>
        </p:spPr>
      </p:pic>
      <p:sp>
        <p:nvSpPr>
          <p:cNvPr id="360" name="Google Shape;360;p56"/>
          <p:cNvSpPr txBox="1"/>
          <p:nvPr/>
        </p:nvSpPr>
        <p:spPr>
          <a:xfrm>
            <a:off x="414625" y="2734225"/>
            <a:ext cx="17370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Leave a group</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7"/>
          <p:cNvSpPr txBox="1"/>
          <p:nvPr>
            <p:ph type="title"/>
          </p:nvPr>
        </p:nvSpPr>
        <p:spPr>
          <a:xfrm>
            <a:off x="694075" y="54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66" name="Google Shape;366;p57"/>
          <p:cNvPicPr preferRelativeResize="0"/>
          <p:nvPr/>
        </p:nvPicPr>
        <p:blipFill>
          <a:blip r:embed="rId3">
            <a:alphaModFix/>
          </a:blip>
          <a:stretch>
            <a:fillRect/>
          </a:stretch>
        </p:blipFill>
        <p:spPr>
          <a:xfrm>
            <a:off x="2278175" y="1410856"/>
            <a:ext cx="6865826" cy="3732645"/>
          </a:xfrm>
          <a:prstGeom prst="rect">
            <a:avLst/>
          </a:prstGeom>
          <a:noFill/>
          <a:ln>
            <a:noFill/>
          </a:ln>
        </p:spPr>
      </p:pic>
      <p:sp>
        <p:nvSpPr>
          <p:cNvPr id="367" name="Google Shape;367;p57"/>
          <p:cNvSpPr txBox="1"/>
          <p:nvPr/>
        </p:nvSpPr>
        <p:spPr>
          <a:xfrm>
            <a:off x="302550" y="2633375"/>
            <a:ext cx="2274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Search and browse list</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727650" y="555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73" name="Google Shape;373;p58"/>
          <p:cNvPicPr preferRelativeResize="0"/>
          <p:nvPr/>
        </p:nvPicPr>
        <p:blipFill>
          <a:blip r:embed="rId3">
            <a:alphaModFix/>
          </a:blip>
          <a:stretch>
            <a:fillRect/>
          </a:stretch>
        </p:blipFill>
        <p:spPr>
          <a:xfrm>
            <a:off x="882549" y="1808700"/>
            <a:ext cx="3744650" cy="3193575"/>
          </a:xfrm>
          <a:prstGeom prst="rect">
            <a:avLst/>
          </a:prstGeom>
          <a:noFill/>
          <a:ln>
            <a:noFill/>
          </a:ln>
        </p:spPr>
      </p:pic>
      <p:sp>
        <p:nvSpPr>
          <p:cNvPr id="374" name="Google Shape;374;p58"/>
          <p:cNvSpPr txBox="1"/>
          <p:nvPr/>
        </p:nvSpPr>
        <p:spPr>
          <a:xfrm>
            <a:off x="268950" y="2622175"/>
            <a:ext cx="1445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vote</a:t>
            </a:r>
            <a:endParaRPr>
              <a:latin typeface="Lato"/>
              <a:ea typeface="Lato"/>
              <a:cs typeface="Lato"/>
              <a:sym typeface="Lato"/>
            </a:endParaRPr>
          </a:p>
        </p:txBody>
      </p:sp>
      <p:pic>
        <p:nvPicPr>
          <p:cNvPr id="375" name="Google Shape;375;p58"/>
          <p:cNvPicPr preferRelativeResize="0"/>
          <p:nvPr/>
        </p:nvPicPr>
        <p:blipFill>
          <a:blip r:embed="rId4">
            <a:alphaModFix/>
          </a:blip>
          <a:stretch>
            <a:fillRect/>
          </a:stretch>
        </p:blipFill>
        <p:spPr>
          <a:xfrm>
            <a:off x="4779600" y="2013600"/>
            <a:ext cx="4306301" cy="2561026"/>
          </a:xfrm>
          <a:prstGeom prst="rect">
            <a:avLst/>
          </a:prstGeom>
          <a:noFill/>
          <a:ln>
            <a:noFill/>
          </a:ln>
        </p:spPr>
      </p:pic>
      <p:sp>
        <p:nvSpPr>
          <p:cNvPr id="376" name="Google Shape;376;p58"/>
          <p:cNvSpPr txBox="1"/>
          <p:nvPr/>
        </p:nvSpPr>
        <p:spPr>
          <a:xfrm>
            <a:off x="5542775" y="1296900"/>
            <a:ext cx="20955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Watch trailer</a:t>
            </a:r>
            <a:endParaRPr>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727650" y="575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82" name="Google Shape;382;p59"/>
          <p:cNvPicPr preferRelativeResize="0"/>
          <p:nvPr/>
        </p:nvPicPr>
        <p:blipFill>
          <a:blip r:embed="rId3">
            <a:alphaModFix/>
          </a:blip>
          <a:stretch>
            <a:fillRect/>
          </a:stretch>
        </p:blipFill>
        <p:spPr>
          <a:xfrm>
            <a:off x="1930525" y="1660325"/>
            <a:ext cx="6085399" cy="3278400"/>
          </a:xfrm>
          <a:prstGeom prst="rect">
            <a:avLst/>
          </a:prstGeom>
          <a:noFill/>
          <a:ln>
            <a:noFill/>
          </a:ln>
        </p:spPr>
      </p:pic>
      <p:sp>
        <p:nvSpPr>
          <p:cNvPr id="383" name="Google Shape;383;p59"/>
          <p:cNvSpPr txBox="1"/>
          <p:nvPr/>
        </p:nvSpPr>
        <p:spPr>
          <a:xfrm>
            <a:off x="414625" y="2442875"/>
            <a:ext cx="1781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Watch reviews</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0" y="1403450"/>
            <a:ext cx="2330700" cy="21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5</a:t>
            </a:r>
            <a:r>
              <a:rPr b="0" lang="en" sz="3600">
                <a:latin typeface="Calibri"/>
                <a:ea typeface="Calibri"/>
                <a:cs typeface="Calibri"/>
                <a:sym typeface="Calibri"/>
              </a:rPr>
              <a:t>. </a:t>
            </a:r>
            <a:r>
              <a:rPr b="0" lang="en" sz="3600">
                <a:latin typeface="Calibri"/>
                <a:ea typeface="Calibri"/>
                <a:cs typeface="Calibri"/>
                <a:sym typeface="Calibri"/>
              </a:rPr>
              <a:t>Class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Diagram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Modle</a:t>
            </a:r>
            <a:endParaRPr b="0" sz="3600">
              <a:latin typeface="Calibri"/>
              <a:ea typeface="Calibri"/>
              <a:cs typeface="Calibri"/>
              <a:sym typeface="Calibri"/>
            </a:endParaRPr>
          </a:p>
        </p:txBody>
      </p:sp>
      <p:pic>
        <p:nvPicPr>
          <p:cNvPr id="389" name="Google Shape;389;p60"/>
          <p:cNvPicPr preferRelativeResize="0"/>
          <p:nvPr/>
        </p:nvPicPr>
        <p:blipFill>
          <a:blip r:embed="rId3">
            <a:alphaModFix/>
          </a:blip>
          <a:stretch>
            <a:fillRect/>
          </a:stretch>
        </p:blipFill>
        <p:spPr>
          <a:xfrm>
            <a:off x="1914100" y="152400"/>
            <a:ext cx="7165851" cy="4838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1"/>
          <p:cNvSpPr txBox="1"/>
          <p:nvPr>
            <p:ph type="title"/>
          </p:nvPr>
        </p:nvSpPr>
        <p:spPr>
          <a:xfrm>
            <a:off x="-645350" y="1313575"/>
            <a:ext cx="4725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6</a:t>
            </a:r>
            <a:r>
              <a:rPr b="0" lang="en" sz="3600">
                <a:latin typeface="Calibri"/>
                <a:ea typeface="Calibri"/>
                <a:cs typeface="Calibri"/>
                <a:sym typeface="Calibri"/>
              </a:rPr>
              <a:t>. State Diagram</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For Moderator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Class</a:t>
            </a:r>
            <a:endParaRPr b="0" sz="3600">
              <a:latin typeface="Calibri"/>
              <a:ea typeface="Calibri"/>
              <a:cs typeface="Calibri"/>
              <a:sym typeface="Calibri"/>
            </a:endParaRPr>
          </a:p>
        </p:txBody>
      </p:sp>
      <p:pic>
        <p:nvPicPr>
          <p:cNvPr id="395" name="Google Shape;395;p61"/>
          <p:cNvPicPr preferRelativeResize="0"/>
          <p:nvPr/>
        </p:nvPicPr>
        <p:blipFill>
          <a:blip r:embed="rId3">
            <a:alphaModFix/>
          </a:blip>
          <a:stretch>
            <a:fillRect/>
          </a:stretch>
        </p:blipFill>
        <p:spPr>
          <a:xfrm>
            <a:off x="3748200" y="0"/>
            <a:ext cx="4725600" cy="52357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566825" y="430125"/>
            <a:ext cx="4725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7</a:t>
            </a:r>
            <a:r>
              <a:rPr b="0" lang="en" sz="3600">
                <a:latin typeface="Calibri"/>
                <a:ea typeface="Calibri"/>
                <a:cs typeface="Calibri"/>
                <a:sym typeface="Calibri"/>
              </a:rPr>
              <a:t>. </a:t>
            </a:r>
            <a:r>
              <a:rPr b="0" lang="en" sz="3600">
                <a:latin typeface="Calibri"/>
                <a:ea typeface="Calibri"/>
                <a:cs typeface="Calibri"/>
                <a:sym typeface="Calibri"/>
              </a:rPr>
              <a:t>UML packages</a:t>
            </a:r>
            <a:endParaRPr b="0" sz="3600">
              <a:latin typeface="Calibri"/>
              <a:ea typeface="Calibri"/>
              <a:cs typeface="Calibri"/>
              <a:sym typeface="Calibri"/>
            </a:endParaRPr>
          </a:p>
        </p:txBody>
      </p:sp>
      <p:pic>
        <p:nvPicPr>
          <p:cNvPr id="401" name="Google Shape;401;p62"/>
          <p:cNvPicPr preferRelativeResize="0"/>
          <p:nvPr/>
        </p:nvPicPr>
        <p:blipFill>
          <a:blip r:embed="rId3">
            <a:alphaModFix/>
          </a:blip>
          <a:stretch>
            <a:fillRect/>
          </a:stretch>
        </p:blipFill>
        <p:spPr>
          <a:xfrm>
            <a:off x="4221975" y="501475"/>
            <a:ext cx="2369600" cy="2457700"/>
          </a:xfrm>
          <a:prstGeom prst="rect">
            <a:avLst/>
          </a:prstGeom>
          <a:noFill/>
          <a:ln>
            <a:noFill/>
          </a:ln>
        </p:spPr>
      </p:pic>
      <p:pic>
        <p:nvPicPr>
          <p:cNvPr id="402" name="Google Shape;402;p62"/>
          <p:cNvPicPr preferRelativeResize="0"/>
          <p:nvPr/>
        </p:nvPicPr>
        <p:blipFill>
          <a:blip r:embed="rId4">
            <a:alphaModFix/>
          </a:blip>
          <a:stretch>
            <a:fillRect/>
          </a:stretch>
        </p:blipFill>
        <p:spPr>
          <a:xfrm>
            <a:off x="232700" y="1440425"/>
            <a:ext cx="3843393" cy="2711250"/>
          </a:xfrm>
          <a:prstGeom prst="rect">
            <a:avLst/>
          </a:prstGeom>
          <a:noFill/>
          <a:ln>
            <a:noFill/>
          </a:ln>
        </p:spPr>
      </p:pic>
      <p:pic>
        <p:nvPicPr>
          <p:cNvPr id="403" name="Google Shape;403;p62"/>
          <p:cNvPicPr preferRelativeResize="0"/>
          <p:nvPr/>
        </p:nvPicPr>
        <p:blipFill>
          <a:blip r:embed="rId5">
            <a:alphaModFix/>
          </a:blip>
          <a:stretch>
            <a:fillRect/>
          </a:stretch>
        </p:blipFill>
        <p:spPr>
          <a:xfrm>
            <a:off x="4158775" y="2959175"/>
            <a:ext cx="4849536" cy="21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117" name="Google Shape;117;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r>
              <a:rPr lang="en"/>
              <a:t>:</a:t>
            </a:r>
            <a:endParaRPr/>
          </a:p>
          <a:p>
            <a:pPr indent="0" lvl="0" marL="177800" rtl="0" algn="l">
              <a:lnSpc>
                <a:spcPct val="150000"/>
              </a:lnSpc>
              <a:spcBef>
                <a:spcPts val="0"/>
              </a:spcBef>
              <a:spcAft>
                <a:spcPts val="0"/>
              </a:spcAft>
              <a:buNone/>
            </a:pPr>
            <a:r>
              <a:rPr lang="en"/>
              <a:t> 1. User clicks ‘create group’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group register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new group main page</a:t>
            </a:r>
            <a:endParaRPr/>
          </a:p>
          <a:p>
            <a:pPr indent="0" lvl="0" marL="177800" rtl="0" algn="l">
              <a:spcBef>
                <a:spcPts val="0"/>
              </a:spcBef>
              <a:spcAft>
                <a:spcPts val="0"/>
              </a:spcAft>
              <a:buNone/>
            </a:pPr>
            <a:r>
              <a:t/>
            </a:r>
            <a:endParaRPr/>
          </a:p>
        </p:txBody>
      </p:sp>
      <p:sp>
        <p:nvSpPr>
          <p:cNvPr id="118" name="Google Shape;118;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 Create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2. Invite Users</a:t>
            </a:r>
            <a:endParaRPr/>
          </a:p>
        </p:txBody>
      </p:sp>
      <p:sp>
        <p:nvSpPr>
          <p:cNvPr id="124" name="Google Shape;124;p19"/>
          <p:cNvSpPr txBox="1"/>
          <p:nvPr>
            <p:ph idx="1" type="body"/>
          </p:nvPr>
        </p:nvSpPr>
        <p:spPr>
          <a:xfrm>
            <a:off x="628650" y="1095498"/>
            <a:ext cx="7886700" cy="41505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use this use case to invite users to join a group</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an invite button</a:t>
            </a:r>
            <a:endParaRPr/>
          </a:p>
          <a:p>
            <a:pPr indent="-171450" lvl="0" marL="177800" rtl="0" algn="l">
              <a:lnSpc>
                <a:spcPct val="90000"/>
              </a:lnSpc>
              <a:spcBef>
                <a:spcPts val="800"/>
              </a:spcBef>
              <a:spcAft>
                <a:spcPts val="0"/>
              </a:spcAft>
              <a:buClr>
                <a:schemeClr val="dk1"/>
              </a:buClr>
              <a:buSzPts val="2100"/>
              <a:buChar char="●"/>
            </a:pPr>
            <a:r>
              <a:rPr lang="en"/>
              <a:t>Postconditions: Users can be invited</a:t>
            </a:r>
            <a:endParaRPr/>
          </a:p>
          <a:p>
            <a:pPr indent="-171450" lvl="0" marL="177800" rtl="0" algn="l">
              <a:lnSpc>
                <a:spcPct val="90000"/>
              </a:lnSpc>
              <a:spcBef>
                <a:spcPts val="800"/>
              </a:spcBef>
              <a:spcAft>
                <a:spcPts val="0"/>
              </a:spcAft>
              <a:buClr>
                <a:schemeClr val="dk1"/>
              </a:buClr>
              <a:buSzPts val="2100"/>
              <a:buChar char="●"/>
            </a:pPr>
            <a:r>
              <a:rPr lang="en"/>
              <a:t>Assumptions: Moderator just can invite a user at one time</a:t>
            </a:r>
            <a:endParaRPr/>
          </a:p>
          <a:p>
            <a:pPr indent="-171450" lvl="0" marL="177800" rtl="0" algn="l">
              <a:lnSpc>
                <a:spcPct val="90000"/>
              </a:lnSpc>
              <a:spcBef>
                <a:spcPts val="800"/>
              </a:spcBef>
              <a:spcAft>
                <a:spcPts val="1600"/>
              </a:spcAft>
              <a:buClr>
                <a:schemeClr val="dk1"/>
              </a:buClr>
              <a:buSzPts val="2100"/>
              <a:buChar char="●"/>
            </a:pPr>
            <a:r>
              <a:rPr lang="en"/>
              <a:t>Exceptions: Users can’t receive invite ~ Check connection between server and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2. Invite Users</a:t>
            </a:r>
            <a:endParaRPr/>
          </a:p>
        </p:txBody>
      </p:sp>
      <p:sp>
        <p:nvSpPr>
          <p:cNvPr id="130" name="Google Shape;130;p20"/>
          <p:cNvSpPr txBox="1"/>
          <p:nvPr>
            <p:ph idx="1" type="body"/>
          </p:nvPr>
        </p:nvSpPr>
        <p:spPr>
          <a:xfrm>
            <a:off x="628650" y="1066000"/>
            <a:ext cx="7886700" cy="34677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‘invite users’’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user invitation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‘invite’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send a message to the invited user</a:t>
            </a:r>
            <a:endParaRPr/>
          </a:p>
          <a:p>
            <a:pPr indent="0" lvl="0" marL="177800" rtl="0" algn="l">
              <a:lnSpc>
                <a:spcPct val="150000"/>
              </a:lnSpc>
              <a:spcBef>
                <a:spcPts val="0"/>
              </a:spcBef>
              <a:spcAft>
                <a:spcPts val="0"/>
              </a:spcAft>
              <a:buNone/>
            </a:pPr>
            <a:r>
              <a:rPr lang="en"/>
              <a:t>8. System back to the user invitation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71505" y="205375"/>
            <a:ext cx="83649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3. Provide Movie List</a:t>
            </a:r>
            <a:endParaRPr/>
          </a:p>
        </p:txBody>
      </p:sp>
      <p:sp>
        <p:nvSpPr>
          <p:cNvPr id="136" name="Google Shape;136;p21"/>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provide movie list for users to search and browse by API</a:t>
            </a:r>
            <a:endParaRPr/>
          </a:p>
          <a:p>
            <a:pPr indent="-171450" lvl="0" marL="177800" rtl="0" algn="l">
              <a:lnSpc>
                <a:spcPct val="90000"/>
              </a:lnSpc>
              <a:spcBef>
                <a:spcPts val="800"/>
              </a:spcBef>
              <a:spcAft>
                <a:spcPts val="0"/>
              </a:spcAft>
              <a:buClr>
                <a:schemeClr val="dk1"/>
              </a:buClr>
              <a:buSzPts val="2100"/>
              <a:buChar char="●"/>
            </a:pPr>
            <a:r>
              <a:rPr lang="en"/>
              <a:t>Actors: Moderator, API</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to the API</a:t>
            </a:r>
            <a:endParaRPr/>
          </a:p>
          <a:p>
            <a:pPr indent="-171450" lvl="0" marL="177800" rtl="0" algn="l">
              <a:lnSpc>
                <a:spcPct val="90000"/>
              </a:lnSpc>
              <a:spcBef>
                <a:spcPts val="800"/>
              </a:spcBef>
              <a:spcAft>
                <a:spcPts val="0"/>
              </a:spcAft>
              <a:buClr>
                <a:schemeClr val="dk1"/>
              </a:buClr>
              <a:buSzPts val="2100"/>
              <a:buChar char="●"/>
            </a:pPr>
            <a:r>
              <a:rPr lang="en"/>
              <a:t>Postconditions: System can access the movie list by API</a:t>
            </a:r>
            <a:endParaRPr/>
          </a:p>
          <a:p>
            <a:pPr indent="-171450" lvl="0" marL="177800" rtl="0" algn="l">
              <a:lnSpc>
                <a:spcPct val="90000"/>
              </a:lnSpc>
              <a:spcBef>
                <a:spcPts val="800"/>
              </a:spcBef>
              <a:spcAft>
                <a:spcPts val="0"/>
              </a:spcAft>
              <a:buClr>
                <a:schemeClr val="dk1"/>
              </a:buClr>
              <a:buSzPts val="2100"/>
              <a:buChar char="●"/>
            </a:pPr>
            <a:r>
              <a:rPr lang="en"/>
              <a:t>Assumptions: Moderator just can provide one movie list for one group</a:t>
            </a:r>
            <a:endParaRPr/>
          </a:p>
          <a:p>
            <a:pPr indent="-171450" lvl="0" marL="177800" rtl="0" algn="l">
              <a:lnSpc>
                <a:spcPct val="90000"/>
              </a:lnSpc>
              <a:spcBef>
                <a:spcPts val="800"/>
              </a:spcBef>
              <a:spcAft>
                <a:spcPts val="1600"/>
              </a:spcAft>
              <a:buClr>
                <a:schemeClr val="dk1"/>
              </a:buClr>
              <a:buSzPts val="2100"/>
              <a:buChar char="●"/>
            </a:pPr>
            <a:r>
              <a:rPr lang="en"/>
              <a:t>Exceptions: System can’t access movie list ~ Check the validation of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71505" y="205375"/>
            <a:ext cx="83649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3. Provide Movie List</a:t>
            </a:r>
            <a:endParaRPr/>
          </a:p>
        </p:txBody>
      </p:sp>
      <p:sp>
        <p:nvSpPr>
          <p:cNvPr id="142" name="Google Shape;142;p22"/>
          <p:cNvSpPr txBox="1"/>
          <p:nvPr>
            <p:ph idx="1" type="body"/>
          </p:nvPr>
        </p:nvSpPr>
        <p:spPr>
          <a:xfrm>
            <a:off x="628650" y="1095500"/>
            <a:ext cx="7602900" cy="36195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‘Provide movie list’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provide movie list page</a:t>
            </a:r>
            <a:endParaRPr/>
          </a:p>
          <a:p>
            <a:pPr indent="0" lvl="0" marL="177800" rtl="0" algn="l">
              <a:lnSpc>
                <a:spcPct val="150000"/>
              </a:lnSpc>
              <a:spcBef>
                <a:spcPts val="0"/>
              </a:spcBef>
              <a:spcAft>
                <a:spcPts val="0"/>
              </a:spcAft>
              <a:buNone/>
            </a:pPr>
            <a:r>
              <a:rPr lang="en"/>
              <a:t>4. User fills the target webpage’s URL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show the target webpage</a:t>
            </a:r>
            <a:endParaRPr/>
          </a:p>
          <a:p>
            <a:pPr indent="0" lvl="0" marL="177800" rtl="0" algn="l">
              <a:lnSpc>
                <a:spcPct val="150000"/>
              </a:lnSpc>
              <a:spcBef>
                <a:spcPts val="0"/>
              </a:spcBef>
              <a:spcAft>
                <a:spcPts val="0"/>
              </a:spcAft>
              <a:buNone/>
            </a:pPr>
            <a:r>
              <a:rPr lang="en"/>
              <a:t>8. System back to the main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