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84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6" r:id="rId19"/>
    <p:sldId id="283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2" name="图片 20" descr="未标题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03625"/>
            <a:ext cx="9144000" cy="332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4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indent="0" eaLnBrk="1" hangingPunct="1"/>
            <a:r>
              <a:rPr lang="en-US" altLang="zh-CN" b="1" dirty="0" smtClean="0">
                <a:solidFill>
                  <a:srgbClr val="1D1B1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LLSFW </a:t>
            </a:r>
            <a:r>
              <a:rPr lang="zh-CN" altLang="en-US" b="1" dirty="0" smtClean="0">
                <a:solidFill>
                  <a:srgbClr val="1D1B1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框 架 介 绍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236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图片 4" descr="未标题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459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42875" y="142875"/>
            <a:ext cx="4572000" cy="357188"/>
          </a:xfrm>
        </p:spPr>
        <p:txBody>
          <a:bodyPr>
            <a:normAutofit fontScale="90000"/>
          </a:bodyPr>
          <a:lstStyle/>
          <a:p>
            <a:pPr marL="0" indent="0" algn="l" eaLnBrk="1" hangingPunct="1"/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UI </a:t>
            </a:r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组件图</a:t>
            </a:r>
          </a:p>
        </p:txBody>
      </p:sp>
      <p:pic>
        <p:nvPicPr>
          <p:cNvPr id="147460" name="图片 3" descr="未标题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72188"/>
            <a:ext cx="9144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424936" cy="465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629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2" name="图片 4" descr="未标题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483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42875" y="142875"/>
            <a:ext cx="4572000" cy="357188"/>
          </a:xfrm>
        </p:spPr>
        <p:txBody>
          <a:bodyPr>
            <a:normAutofit fontScale="90000"/>
          </a:bodyPr>
          <a:lstStyle/>
          <a:p>
            <a:pPr marL="0" indent="0" algn="l" eaLnBrk="1" hangingPunct="1"/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Form</a:t>
            </a:r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组件</a:t>
            </a:r>
          </a:p>
        </p:txBody>
      </p:sp>
      <p:pic>
        <p:nvPicPr>
          <p:cNvPr id="148484" name="图片 3" descr="未标题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72188"/>
            <a:ext cx="9144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485" name="TextBox 5"/>
          <p:cNvSpPr>
            <a:spLocks noChangeArrowheads="1"/>
          </p:cNvSpPr>
          <p:nvPr/>
        </p:nvSpPr>
        <p:spPr bwMode="auto">
          <a:xfrm>
            <a:off x="1908175" y="1123950"/>
            <a:ext cx="6840538" cy="338138"/>
          </a:xfrm>
          <a:prstGeom prst="rect">
            <a:avLst/>
          </a:prstGeom>
          <a:noFill/>
          <a:ln w="9525">
            <a:solidFill>
              <a:srgbClr val="4F81BD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sz="16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Form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实现简单，风格简洁，采用</a:t>
            </a:r>
            <a:r>
              <a:rPr lang="en-US" altLang="zh-CN" sz="16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form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16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line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16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field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三层标签嵌套</a:t>
            </a:r>
            <a:endParaRPr lang="en-US" sz="1600" b="1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484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643063"/>
            <a:ext cx="8353425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879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06" name="图片 3" descr="未标题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72188"/>
            <a:ext cx="9144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507" name="图片 4" descr="未标题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08" name="标题 1"/>
          <p:cNvSpPr txBox="1">
            <a:spLocks noChangeArrowheads="1"/>
          </p:cNvSpPr>
          <p:nvPr/>
        </p:nvSpPr>
        <p:spPr bwMode="auto">
          <a:xfrm>
            <a:off x="142875" y="142875"/>
            <a:ext cx="45720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Window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弹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出选择组件</a:t>
            </a:r>
          </a:p>
        </p:txBody>
      </p:sp>
      <p:sp>
        <p:nvSpPr>
          <p:cNvPr id="149510" name="TextBox 5"/>
          <p:cNvSpPr>
            <a:spLocks noChangeArrowheads="1"/>
          </p:cNvSpPr>
          <p:nvPr/>
        </p:nvSpPr>
        <p:spPr bwMode="auto">
          <a:xfrm>
            <a:off x="1908175" y="1071563"/>
            <a:ext cx="6840538" cy="338137"/>
          </a:xfrm>
          <a:prstGeom prst="rect">
            <a:avLst/>
          </a:prstGeom>
          <a:noFill/>
          <a:ln w="9525">
            <a:solidFill>
              <a:srgbClr val="4F81BD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Window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为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自定义弹出选择控件，实现方便，功能强大</a:t>
            </a:r>
            <a:endParaRPr lang="en-US" sz="1600" b="1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32" y="1510135"/>
            <a:ext cx="8568137" cy="4562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789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30" name="图片 4" descr="未标题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1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42875" y="142875"/>
            <a:ext cx="4572000" cy="357188"/>
          </a:xfrm>
        </p:spPr>
        <p:txBody>
          <a:bodyPr>
            <a:normAutofit fontScale="90000"/>
          </a:bodyPr>
          <a:lstStyle/>
          <a:p>
            <a:pPr marL="0" indent="0" algn="l" eaLnBrk="1" hangingPunct="1"/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Grid</a:t>
            </a:r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组件 </a:t>
            </a:r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— queryForm</a:t>
            </a:r>
            <a:endParaRPr lang="zh-CN" altLang="en-US" sz="2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50532" name="图片 3" descr="未标题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72188"/>
            <a:ext cx="9144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4" name="TextBox 5"/>
          <p:cNvSpPr>
            <a:spLocks noChangeArrowheads="1"/>
          </p:cNvSpPr>
          <p:nvPr/>
        </p:nvSpPr>
        <p:spPr bwMode="auto">
          <a:xfrm>
            <a:off x="1908175" y="1123950"/>
            <a:ext cx="6840538" cy="338138"/>
          </a:xfrm>
          <a:prstGeom prst="rect">
            <a:avLst/>
          </a:prstGeom>
          <a:noFill/>
          <a:ln w="9525">
            <a:solidFill>
              <a:srgbClr val="4F81BD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sz="16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Grid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为核心组件，其绑定一个</a:t>
            </a:r>
            <a:r>
              <a:rPr lang="en-US" altLang="zh-CN" sz="16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Form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，根据</a:t>
            </a:r>
            <a:r>
              <a:rPr lang="en-US" altLang="zh-CN" sz="16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Form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中内容，自动过滤</a:t>
            </a:r>
            <a:endParaRPr lang="en-US" sz="1600" b="1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8711285" cy="451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867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4" name="图片 4" descr="未标题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5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42875" y="142875"/>
            <a:ext cx="4572000" cy="357188"/>
          </a:xfrm>
        </p:spPr>
        <p:txBody>
          <a:bodyPr>
            <a:normAutofit fontScale="90000"/>
          </a:bodyPr>
          <a:lstStyle/>
          <a:p>
            <a:pPr marL="0" indent="0" algn="l" eaLnBrk="1" hangingPunct="1"/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Grid</a:t>
            </a:r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组件 </a:t>
            </a:r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— viewForm</a:t>
            </a:r>
            <a:endParaRPr lang="zh-CN" altLang="en-US" sz="2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51556" name="图片 3" descr="未标题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72188"/>
            <a:ext cx="9144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Box 5"/>
          <p:cNvSpPr>
            <a:spLocks noChangeArrowheads="1"/>
          </p:cNvSpPr>
          <p:nvPr/>
        </p:nvSpPr>
        <p:spPr bwMode="auto">
          <a:xfrm>
            <a:off x="1908175" y="1123950"/>
            <a:ext cx="6840538" cy="338138"/>
          </a:xfrm>
          <a:prstGeom prst="rect">
            <a:avLst/>
          </a:prstGeom>
          <a:noFill/>
          <a:ln w="9525">
            <a:solidFill>
              <a:srgbClr val="4F81BD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绑定一个</a:t>
            </a:r>
            <a:r>
              <a:rPr lang="en-US" altLang="zh-CN" sz="16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Form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，自动将当前行数据在</a:t>
            </a:r>
            <a:r>
              <a:rPr lang="en-US" altLang="zh-CN" sz="16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Form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中展现。</a:t>
            </a:r>
            <a:endParaRPr lang="en-US" sz="1600" b="1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569201" cy="451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028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578" name="图片 4" descr="未标题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579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42875" y="142875"/>
            <a:ext cx="4572000" cy="357188"/>
          </a:xfrm>
        </p:spPr>
        <p:txBody>
          <a:bodyPr>
            <a:normAutofit fontScale="90000"/>
          </a:bodyPr>
          <a:lstStyle/>
          <a:p>
            <a:pPr marL="0" indent="0" algn="l" eaLnBrk="1" hangingPunct="1"/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TreeGrid</a:t>
            </a:r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组件</a:t>
            </a:r>
          </a:p>
        </p:txBody>
      </p:sp>
      <p:pic>
        <p:nvPicPr>
          <p:cNvPr id="152580" name="图片 3" descr="未标题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72188"/>
            <a:ext cx="9144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582" name="TextBox 5"/>
          <p:cNvSpPr>
            <a:spLocks noChangeArrowheads="1"/>
          </p:cNvSpPr>
          <p:nvPr/>
        </p:nvSpPr>
        <p:spPr bwMode="auto">
          <a:xfrm>
            <a:off x="1908175" y="1123950"/>
            <a:ext cx="6840538" cy="338138"/>
          </a:xfrm>
          <a:prstGeom prst="rect">
            <a:avLst/>
          </a:prstGeom>
          <a:noFill/>
          <a:ln w="9525">
            <a:solidFill>
              <a:srgbClr val="4F81BD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sz="16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TreeGrid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组件，继承于</a:t>
            </a:r>
            <a:r>
              <a:rPr lang="en-US" altLang="zh-CN" sz="16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tree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，实现</a:t>
            </a:r>
            <a:r>
              <a:rPr lang="en-US" altLang="zh-CN" sz="16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grid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接口，强大的树行列表组件</a:t>
            </a:r>
            <a:endParaRPr lang="en-US" sz="1600" b="1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546051"/>
            <a:ext cx="8712968" cy="452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648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2" name="图片 4" descr="未标题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3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42875" y="142875"/>
            <a:ext cx="4572000" cy="357188"/>
          </a:xfrm>
        </p:spPr>
        <p:txBody>
          <a:bodyPr>
            <a:normAutofit fontScale="90000"/>
          </a:bodyPr>
          <a:lstStyle/>
          <a:p>
            <a:pPr marL="0" indent="0" algn="l" eaLnBrk="1" hangingPunct="1"/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Tab</a:t>
            </a:r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组件</a:t>
            </a:r>
          </a:p>
        </p:txBody>
      </p:sp>
      <p:pic>
        <p:nvPicPr>
          <p:cNvPr id="153604" name="图片 3" descr="未标题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72188"/>
            <a:ext cx="9144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6" name="TextBox 5"/>
          <p:cNvSpPr>
            <a:spLocks noChangeArrowheads="1"/>
          </p:cNvSpPr>
          <p:nvPr/>
        </p:nvSpPr>
        <p:spPr bwMode="auto">
          <a:xfrm>
            <a:off x="1908175" y="1071563"/>
            <a:ext cx="6664325" cy="338137"/>
          </a:xfrm>
          <a:prstGeom prst="rect">
            <a:avLst/>
          </a:prstGeom>
          <a:noFill/>
          <a:ln w="9525">
            <a:solidFill>
              <a:srgbClr val="4F81BD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sz="16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Tab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支持 </a:t>
            </a:r>
            <a:r>
              <a:rPr lang="en-US" altLang="zh-CN" sz="16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body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标签嵌套 和 </a:t>
            </a:r>
            <a:r>
              <a:rPr lang="en-US" altLang="zh-CN" sz="16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url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定向另外页面两种方式</a:t>
            </a:r>
            <a:endParaRPr lang="en-US" sz="1600" b="1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85" y="1493721"/>
            <a:ext cx="8399615" cy="4578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026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50" name="图片 4" descr="未标题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1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42875" y="142875"/>
            <a:ext cx="4572000" cy="357188"/>
          </a:xfrm>
        </p:spPr>
        <p:txBody>
          <a:bodyPr>
            <a:normAutofit fontScale="90000"/>
          </a:bodyPr>
          <a:lstStyle/>
          <a:p>
            <a:pPr marL="0" indent="0" algn="l" eaLnBrk="1" hangingPunct="1"/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多</a:t>
            </a:r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UI</a:t>
            </a:r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组件组合布局</a:t>
            </a:r>
          </a:p>
        </p:txBody>
      </p:sp>
      <p:pic>
        <p:nvPicPr>
          <p:cNvPr id="155652" name="图片 3" descr="未标题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72188"/>
            <a:ext cx="9144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4" name="TextBox 5"/>
          <p:cNvSpPr>
            <a:spLocks noChangeArrowheads="1"/>
          </p:cNvSpPr>
          <p:nvPr/>
        </p:nvSpPr>
        <p:spPr bwMode="auto">
          <a:xfrm>
            <a:off x="1908175" y="1123950"/>
            <a:ext cx="6840538" cy="338138"/>
          </a:xfrm>
          <a:prstGeom prst="rect">
            <a:avLst/>
          </a:prstGeom>
          <a:noFill/>
          <a:ln w="9525">
            <a:solidFill>
              <a:srgbClr val="4F81BD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组件可以灵活布局，并可以与</a:t>
            </a:r>
            <a:r>
              <a:rPr lang="en-US" altLang="zh-CN" sz="16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div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16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table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等嵌套使用</a:t>
            </a:r>
            <a:endParaRPr lang="en-US" sz="1600" b="1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21668"/>
            <a:ext cx="8497194" cy="45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031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2" name="图片 4" descr="未标题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723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42875" y="142875"/>
            <a:ext cx="4572000" cy="357188"/>
          </a:xfrm>
        </p:spPr>
        <p:txBody>
          <a:bodyPr>
            <a:normAutofit fontScale="90000"/>
          </a:bodyPr>
          <a:lstStyle/>
          <a:p>
            <a:pPr marL="0" indent="0" algn="l"/>
            <a:r>
              <a:rPr 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组件绑定</a:t>
            </a:r>
          </a:p>
        </p:txBody>
      </p:sp>
      <p:pic>
        <p:nvPicPr>
          <p:cNvPr id="158724" name="图片 3" descr="未标题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72188"/>
            <a:ext cx="9144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725" name="矩形 29"/>
          <p:cNvSpPr>
            <a:spLocks/>
          </p:cNvSpPr>
          <p:nvPr/>
        </p:nvSpPr>
        <p:spPr bwMode="auto">
          <a:xfrm>
            <a:off x="312738" y="2308225"/>
            <a:ext cx="8434387" cy="3714750"/>
          </a:xfrm>
          <a:prstGeom prst="rect">
            <a:avLst/>
          </a:prstGeom>
          <a:solidFill>
            <a:srgbClr val="C5D8F1">
              <a:alpha val="41176"/>
            </a:srgbClr>
          </a:solidFill>
          <a:ln w="9525">
            <a:solidFill>
              <a:srgbClr val="538CD5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pPr marL="230188" indent="-230188" eaLnBrk="0" hangingPunct="0"/>
            <a:endParaRPr lang="zh-CN" altLang="en-US" sz="1600" b="1" i="1">
              <a:solidFill>
                <a:srgbClr val="800000"/>
              </a:solidFill>
              <a:sym typeface="Arial" charset="0"/>
            </a:endParaRPr>
          </a:p>
        </p:txBody>
      </p:sp>
      <p:sp>
        <p:nvSpPr>
          <p:cNvPr id="158726" name="TextBox 30"/>
          <p:cNvSpPr>
            <a:spLocks noChangeArrowheads="1"/>
          </p:cNvSpPr>
          <p:nvPr/>
        </p:nvSpPr>
        <p:spPr bwMode="auto">
          <a:xfrm>
            <a:off x="323850" y="1412875"/>
            <a:ext cx="8435975" cy="830997"/>
          </a:xfrm>
          <a:prstGeom prst="rect">
            <a:avLst/>
          </a:prstGeom>
          <a:noFill/>
          <a:ln w="9525">
            <a:solidFill>
              <a:srgbClr val="4F81BD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LLSFW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框架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中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,UI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组件可以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绑定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JSON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字符串，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进行数据显示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</a:t>
            </a:r>
            <a:endParaRPr lang="zh-CN" altLang="en-US" sz="1600" b="1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以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JSON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为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中介，实现前后台的数据交互。</a:t>
            </a:r>
            <a:endParaRPr lang="zh-CN" altLang="en-US" dirty="0"/>
          </a:p>
        </p:txBody>
      </p:sp>
      <p:sp>
        <p:nvSpPr>
          <p:cNvPr id="158727" name="流程图: 磁盘 31"/>
          <p:cNvSpPr>
            <a:spLocks noChangeArrowheads="1"/>
          </p:cNvSpPr>
          <p:nvPr/>
        </p:nvSpPr>
        <p:spPr bwMode="auto">
          <a:xfrm>
            <a:off x="4071938" y="3379788"/>
            <a:ext cx="2143125" cy="1692275"/>
          </a:xfrm>
          <a:prstGeom prst="flowChartMagneticDisk">
            <a:avLst/>
          </a:prstGeom>
          <a:gradFill rotWithShape="1">
            <a:gsLst>
              <a:gs pos="0">
                <a:srgbClr val="36609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36609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600" dirty="0" smtClean="0">
                <a:solidFill>
                  <a:srgbClr val="0C0C0C"/>
                </a:solidFill>
                <a:sym typeface="Arial" charset="0"/>
              </a:rPr>
              <a:t>JSON</a:t>
            </a:r>
            <a:endParaRPr lang="zh-CN" altLang="en-US" sz="1600" dirty="0">
              <a:solidFill>
                <a:srgbClr val="0C0C0C"/>
              </a:solidFill>
              <a:sym typeface="Arial" charset="0"/>
            </a:endParaRPr>
          </a:p>
        </p:txBody>
      </p:sp>
      <p:sp>
        <p:nvSpPr>
          <p:cNvPr id="158728" name="流程图: 磁盘 35"/>
          <p:cNvSpPr>
            <a:spLocks noChangeArrowheads="1"/>
          </p:cNvSpPr>
          <p:nvPr/>
        </p:nvSpPr>
        <p:spPr bwMode="auto">
          <a:xfrm>
            <a:off x="928688" y="2562225"/>
            <a:ext cx="1143000" cy="889000"/>
          </a:xfrm>
          <a:prstGeom prst="flowChartMagneticDisk">
            <a:avLst/>
          </a:prstGeom>
          <a:gradFill rotWithShape="1">
            <a:gsLst>
              <a:gs pos="0">
                <a:srgbClr val="FFC000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E36C09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altLang="zh-CN" sz="1400">
                <a:solidFill>
                  <a:srgbClr val="0C0C0C"/>
                </a:solidFill>
                <a:sym typeface="Arial" charset="0"/>
              </a:rPr>
              <a:t>      form</a:t>
            </a:r>
            <a:endParaRPr lang="zh-CN" altLang="en-US" sz="1400">
              <a:solidFill>
                <a:srgbClr val="0C0C0C"/>
              </a:solidFill>
              <a:sym typeface="Arial" charset="0"/>
            </a:endParaRPr>
          </a:p>
        </p:txBody>
      </p:sp>
      <p:sp>
        <p:nvSpPr>
          <p:cNvPr id="158729" name="流程图: 磁盘 36"/>
          <p:cNvSpPr>
            <a:spLocks noChangeArrowheads="1"/>
          </p:cNvSpPr>
          <p:nvPr/>
        </p:nvSpPr>
        <p:spPr bwMode="auto">
          <a:xfrm>
            <a:off x="928688" y="3705225"/>
            <a:ext cx="1143000" cy="889000"/>
          </a:xfrm>
          <a:prstGeom prst="flowChartMagneticDisk">
            <a:avLst/>
          </a:prstGeom>
          <a:gradFill rotWithShape="1">
            <a:gsLst>
              <a:gs pos="0">
                <a:srgbClr val="FFC000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E36C09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400">
                <a:solidFill>
                  <a:srgbClr val="0C0C0C"/>
                </a:solidFill>
                <a:sym typeface="Arial" charset="0"/>
              </a:rPr>
              <a:t>tree</a:t>
            </a:r>
            <a:endParaRPr lang="zh-CN" altLang="en-US" sz="1400">
              <a:solidFill>
                <a:srgbClr val="0C0C0C"/>
              </a:solidFill>
              <a:sym typeface="Arial" charset="0"/>
            </a:endParaRPr>
          </a:p>
        </p:txBody>
      </p:sp>
      <p:sp>
        <p:nvSpPr>
          <p:cNvPr id="158730" name="流程图: 磁盘 37"/>
          <p:cNvSpPr>
            <a:spLocks noChangeArrowheads="1"/>
          </p:cNvSpPr>
          <p:nvPr/>
        </p:nvSpPr>
        <p:spPr bwMode="auto">
          <a:xfrm>
            <a:off x="928688" y="4879975"/>
            <a:ext cx="1143000" cy="889000"/>
          </a:xfrm>
          <a:prstGeom prst="flowChartMagneticDisk">
            <a:avLst/>
          </a:prstGeom>
          <a:gradFill rotWithShape="1">
            <a:gsLst>
              <a:gs pos="0">
                <a:srgbClr val="FFC000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E36C09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400">
                <a:solidFill>
                  <a:srgbClr val="0C0C0C"/>
                </a:solidFill>
                <a:sym typeface="Arial" charset="0"/>
              </a:rPr>
              <a:t>grid</a:t>
            </a:r>
            <a:endParaRPr lang="zh-CN" altLang="en-US" sz="1400">
              <a:solidFill>
                <a:srgbClr val="0C0C0C"/>
              </a:solidFill>
              <a:sym typeface="Arial" charset="0"/>
            </a:endParaRPr>
          </a:p>
        </p:txBody>
      </p:sp>
      <p:sp>
        <p:nvSpPr>
          <p:cNvPr id="158731" name="TextBox 38"/>
          <p:cNvSpPr>
            <a:spLocks noChangeArrowheads="1"/>
          </p:cNvSpPr>
          <p:nvPr/>
        </p:nvSpPr>
        <p:spPr bwMode="auto">
          <a:xfrm>
            <a:off x="3000375" y="3214688"/>
            <a:ext cx="552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C0C0C"/>
                </a:solidFill>
                <a:latin typeface="Calibri" pitchFamily="34" charset="0"/>
                <a:sym typeface="Calibri" pitchFamily="34" charset="0"/>
              </a:rPr>
              <a:t>bind</a:t>
            </a:r>
            <a:endParaRPr lang="zh-CN" altLang="en-US" sz="1600">
              <a:solidFill>
                <a:srgbClr val="0C0C0C"/>
              </a:solidFill>
              <a:latin typeface="Calibri" pitchFamily="34" charset="0"/>
              <a:sym typeface="宋体" charset="-122"/>
            </a:endParaRPr>
          </a:p>
        </p:txBody>
      </p:sp>
      <p:sp>
        <p:nvSpPr>
          <p:cNvPr id="158732" name="TextBox 39"/>
          <p:cNvSpPr>
            <a:spLocks noChangeArrowheads="1"/>
          </p:cNvSpPr>
          <p:nvPr/>
        </p:nvSpPr>
        <p:spPr bwMode="auto">
          <a:xfrm>
            <a:off x="3017838" y="4000500"/>
            <a:ext cx="5540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C0C0C"/>
                </a:solidFill>
                <a:latin typeface="Calibri" pitchFamily="34" charset="0"/>
                <a:sym typeface="Calibri" pitchFamily="34" charset="0"/>
              </a:rPr>
              <a:t>bind</a:t>
            </a:r>
            <a:endParaRPr lang="zh-CN" altLang="en-US" sz="1600">
              <a:solidFill>
                <a:srgbClr val="0C0C0C"/>
              </a:solidFill>
              <a:latin typeface="Calibri" pitchFamily="34" charset="0"/>
              <a:sym typeface="宋体" charset="-122"/>
            </a:endParaRPr>
          </a:p>
        </p:txBody>
      </p:sp>
      <p:sp>
        <p:nvSpPr>
          <p:cNvPr id="158733" name="TextBox 40"/>
          <p:cNvSpPr>
            <a:spLocks noChangeArrowheads="1"/>
          </p:cNvSpPr>
          <p:nvPr/>
        </p:nvSpPr>
        <p:spPr bwMode="auto">
          <a:xfrm>
            <a:off x="3017838" y="5019675"/>
            <a:ext cx="5540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C0C0C"/>
                </a:solidFill>
                <a:latin typeface="Calibri" pitchFamily="34" charset="0"/>
                <a:sym typeface="Calibri" pitchFamily="34" charset="0"/>
              </a:rPr>
              <a:t>bind</a:t>
            </a:r>
            <a:endParaRPr lang="zh-CN" altLang="en-US" sz="1600">
              <a:solidFill>
                <a:srgbClr val="0C0C0C"/>
              </a:solidFill>
              <a:latin typeface="Calibri" pitchFamily="34" charset="0"/>
              <a:sym typeface="宋体" charset="-122"/>
            </a:endParaRPr>
          </a:p>
        </p:txBody>
      </p:sp>
      <p:sp>
        <p:nvSpPr>
          <p:cNvPr id="158734" name="圆角矩形 16"/>
          <p:cNvSpPr>
            <a:spLocks noChangeArrowheads="1"/>
          </p:cNvSpPr>
          <p:nvPr/>
        </p:nvSpPr>
        <p:spPr bwMode="auto">
          <a:xfrm>
            <a:off x="7500938" y="2857500"/>
            <a:ext cx="1071562" cy="25003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zh-CN"/>
          </a:p>
          <a:p>
            <a:endParaRPr lang="en-US" altLang="zh-CN"/>
          </a:p>
          <a:p>
            <a:r>
              <a:rPr lang="zh-CN" altLang="en-US" sz="2000" b="1">
                <a:solidFill>
                  <a:srgbClr val="FFFF00"/>
                </a:solidFill>
              </a:rPr>
              <a:t>    服</a:t>
            </a:r>
            <a:endParaRPr lang="en-US" sz="2000" b="1">
              <a:solidFill>
                <a:srgbClr val="FFFF00"/>
              </a:solidFill>
            </a:endParaRPr>
          </a:p>
          <a:p>
            <a:r>
              <a:rPr lang="zh-CN" altLang="en-US" sz="2000" b="1">
                <a:solidFill>
                  <a:srgbClr val="FFFF00"/>
                </a:solidFill>
              </a:rPr>
              <a:t>    务</a:t>
            </a:r>
            <a:endParaRPr lang="en-US" sz="2000" b="1">
              <a:solidFill>
                <a:srgbClr val="FFFF00"/>
              </a:solidFill>
            </a:endParaRPr>
          </a:p>
          <a:p>
            <a:r>
              <a:rPr lang="zh-CN" altLang="en-US" sz="2000" b="1">
                <a:solidFill>
                  <a:srgbClr val="FFFF00"/>
                </a:solidFill>
              </a:rPr>
              <a:t>    器</a:t>
            </a:r>
          </a:p>
        </p:txBody>
      </p:sp>
      <p:sp>
        <p:nvSpPr>
          <p:cNvPr id="158735" name="右箭头 17"/>
          <p:cNvSpPr>
            <a:spLocks noChangeArrowheads="1"/>
          </p:cNvSpPr>
          <p:nvPr/>
        </p:nvSpPr>
        <p:spPr bwMode="auto">
          <a:xfrm>
            <a:off x="6429375" y="4071938"/>
            <a:ext cx="928688" cy="28575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>
            <a:solidFill>
              <a:schemeClr val="tx1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58736" name="直接箭头连接符 20"/>
          <p:cNvCxnSpPr>
            <a:cxnSpLocks noChangeShapeType="1"/>
          </p:cNvCxnSpPr>
          <p:nvPr/>
        </p:nvCxnSpPr>
        <p:spPr bwMode="auto">
          <a:xfrm>
            <a:off x="2143125" y="3000375"/>
            <a:ext cx="1714500" cy="714375"/>
          </a:xfrm>
          <a:prstGeom prst="straightConnector1">
            <a:avLst/>
          </a:prstGeom>
          <a:noFill/>
          <a:ln w="9525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8737" name="直接箭头连接符 22"/>
          <p:cNvCxnSpPr>
            <a:cxnSpLocks noChangeShapeType="1"/>
          </p:cNvCxnSpPr>
          <p:nvPr/>
        </p:nvCxnSpPr>
        <p:spPr bwMode="auto">
          <a:xfrm>
            <a:off x="2214563" y="4214813"/>
            <a:ext cx="1643062" cy="1587"/>
          </a:xfrm>
          <a:prstGeom prst="straightConnector1">
            <a:avLst/>
          </a:prstGeom>
          <a:noFill/>
          <a:ln w="9525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8738" name="直接箭头连接符 24"/>
          <p:cNvCxnSpPr>
            <a:cxnSpLocks noChangeShapeType="1"/>
          </p:cNvCxnSpPr>
          <p:nvPr/>
        </p:nvCxnSpPr>
        <p:spPr bwMode="auto">
          <a:xfrm flipV="1">
            <a:off x="2143125" y="4786313"/>
            <a:ext cx="1714500" cy="571500"/>
          </a:xfrm>
          <a:prstGeom prst="straightConnector1">
            <a:avLst/>
          </a:prstGeom>
          <a:noFill/>
          <a:ln w="9525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05328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890" name="图片 20" descr="未标题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03625"/>
            <a:ext cx="9144000" cy="332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1" name="TextBox 13"/>
          <p:cNvSpPr>
            <a:spLocks noChangeArrowheads="1"/>
          </p:cNvSpPr>
          <p:nvPr/>
        </p:nvSpPr>
        <p:spPr bwMode="auto">
          <a:xfrm>
            <a:off x="-65088" y="2143125"/>
            <a:ext cx="9137651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4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Thank You!</a:t>
            </a:r>
            <a:endParaRPr lang="zh-CN" altLang="en-US" sz="4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65892" name="TextBox 3"/>
          <p:cNvSpPr>
            <a:spLocks noChangeArrowheads="1"/>
          </p:cNvSpPr>
          <p:nvPr/>
        </p:nvSpPr>
        <p:spPr bwMode="auto">
          <a:xfrm>
            <a:off x="0" y="2159000"/>
            <a:ext cx="9144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4400" b="1">
                <a:solidFill>
                  <a:srgbClr val="1D1B1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Thank You!</a:t>
            </a:r>
            <a:endParaRPr lang="zh-CN" altLang="en-US" sz="4400" b="1">
              <a:solidFill>
                <a:srgbClr val="1D1B1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450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6" name="图片 4" descr="未标题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6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42875" y="142875"/>
            <a:ext cx="4572000" cy="357188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概述</a:t>
            </a:r>
          </a:p>
        </p:txBody>
      </p:sp>
      <p:pic>
        <p:nvPicPr>
          <p:cNvPr id="139268" name="图片 3" descr="未标题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72188"/>
            <a:ext cx="9144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69" name="TextBox 5"/>
          <p:cNvSpPr>
            <a:spLocks noChangeArrowheads="1"/>
          </p:cNvSpPr>
          <p:nvPr/>
        </p:nvSpPr>
        <p:spPr bwMode="auto">
          <a:xfrm>
            <a:off x="755650" y="1628775"/>
            <a:ext cx="50482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LLSFW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是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一个基于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J2EE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应用开发框架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</a:t>
            </a: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主要面向企业应用、互联网开发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</a:t>
            </a: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39270" name="TextBox 6"/>
          <p:cNvSpPr>
            <a:spLocks noChangeArrowheads="1"/>
          </p:cNvSpPr>
          <p:nvPr/>
        </p:nvSpPr>
        <p:spPr bwMode="auto">
          <a:xfrm>
            <a:off x="755650" y="2928938"/>
            <a:ext cx="6888163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基于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J2EE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Spring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mybatis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qurtz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jquery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等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开放技术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</a:t>
            </a: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基于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easyui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，使用标签配置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,JS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渲染的开发模式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</a:t>
            </a: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提供了大量可重用的组件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</a:t>
            </a: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代码简洁、使用简单、上手快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</a:t>
            </a: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跨平台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服务端、客户端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).</a:t>
            </a: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42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0" name="图片 2" descr="未标题-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142875" y="142875"/>
            <a:ext cx="4572000" cy="357188"/>
          </a:xfrm>
          <a:prstGeom prst="rect">
            <a:avLst/>
          </a:prstGeom>
        </p:spPr>
        <p:txBody>
          <a:bodyPr/>
          <a:lstStyle/>
          <a:p>
            <a:pPr marL="914400" indent="-914400" eaLnBrk="0" hangingPunct="0">
              <a:buFontTx/>
              <a:buNone/>
              <a:defRPr/>
            </a:pPr>
            <a:r>
              <a:rPr lang="zh-CN" altLang="en-US" sz="28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  <a:sym typeface="Calibri" pitchFamily="34" charset="0"/>
              </a:rPr>
              <a:t>介绍</a:t>
            </a:r>
            <a:endParaRPr lang="zh-CN" altLang="en-US" sz="28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  <a:sym typeface="Calibri" pitchFamily="34" charset="0"/>
            </a:endParaRPr>
          </a:p>
        </p:txBody>
      </p:sp>
      <p:pic>
        <p:nvPicPr>
          <p:cNvPr id="140292" name="图片 4" descr="未标题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72188"/>
            <a:ext cx="9144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3" name="TextBox 5"/>
          <p:cNvSpPr txBox="1">
            <a:spLocks noChangeArrowheads="1"/>
          </p:cNvSpPr>
          <p:nvPr/>
        </p:nvSpPr>
        <p:spPr bwMode="auto">
          <a:xfrm>
            <a:off x="755650" y="1628775"/>
            <a:ext cx="13756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LLSFW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294" name="TextBox 6"/>
          <p:cNvSpPr txBox="1">
            <a:spLocks noChangeArrowheads="1"/>
          </p:cNvSpPr>
          <p:nvPr/>
        </p:nvSpPr>
        <p:spPr bwMode="auto">
          <a:xfrm>
            <a:off x="900113" y="2492375"/>
            <a:ext cx="18415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295" name="TextBox 7"/>
          <p:cNvSpPr txBox="1">
            <a:spLocks noChangeArrowheads="1"/>
          </p:cNvSpPr>
          <p:nvPr/>
        </p:nvSpPr>
        <p:spPr bwMode="auto">
          <a:xfrm>
            <a:off x="827088" y="2636838"/>
            <a:ext cx="6462712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B/S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架构，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风格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富客户端应用（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RIA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兼容主流浏览器：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IE6~IE10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Firefox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Chrome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Opera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等</a:t>
            </a:r>
          </a:p>
        </p:txBody>
      </p:sp>
      <p:pic>
        <p:nvPicPr>
          <p:cNvPr id="140296" name="Picture 13" descr="i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4221163"/>
            <a:ext cx="61277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297" name="Picture 14" descr="FireFox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4251325"/>
            <a:ext cx="582613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298" name="Picture 15" descr="Chrom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763" y="4222750"/>
            <a:ext cx="611187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299" name="Picture 16" descr="oper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50" y="4244975"/>
            <a:ext cx="61118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300" name="Picture 17" descr="Safari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38" y="4222750"/>
            <a:ext cx="633412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301" name="Picture 18" descr="ioag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25" y="4222750"/>
            <a:ext cx="633413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302" name="Picture 19" descr="maxth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313" y="4222750"/>
            <a:ext cx="633412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303" name="Picture 20" descr="T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298950"/>
            <a:ext cx="55721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273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8" name="图片 4" descr="未标题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339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42875" y="142875"/>
            <a:ext cx="4572000" cy="357188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LLSFW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技术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体系</a:t>
            </a:r>
          </a:p>
        </p:txBody>
      </p:sp>
      <p:pic>
        <p:nvPicPr>
          <p:cNvPr id="142340" name="图片 3" descr="未标题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72188"/>
            <a:ext cx="9144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341" name="矩形 35"/>
          <p:cNvSpPr>
            <a:spLocks noChangeArrowheads="1"/>
          </p:cNvSpPr>
          <p:nvPr/>
        </p:nvSpPr>
        <p:spPr bwMode="auto">
          <a:xfrm>
            <a:off x="214313" y="5162550"/>
            <a:ext cx="8715375" cy="714375"/>
          </a:xfrm>
          <a:prstGeom prst="rect">
            <a:avLst/>
          </a:prstGeom>
          <a:solidFill>
            <a:srgbClr val="FABF8E">
              <a:alpha val="23137"/>
            </a:srgbClr>
          </a:solidFill>
          <a:ln w="9525">
            <a:solidFill>
              <a:srgbClr val="FFC000"/>
            </a:solidFill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简易平台、高效开发、用户体验、高可靠性、高性能、健壮性</a:t>
            </a:r>
          </a:p>
        </p:txBody>
      </p:sp>
      <p:sp>
        <p:nvSpPr>
          <p:cNvPr id="142342" name="矩形 36"/>
          <p:cNvSpPr>
            <a:spLocks noChangeArrowheads="1"/>
          </p:cNvSpPr>
          <p:nvPr/>
        </p:nvSpPr>
        <p:spPr bwMode="auto">
          <a:xfrm>
            <a:off x="3264645" y="1657598"/>
            <a:ext cx="2286000" cy="3143250"/>
          </a:xfrm>
          <a:prstGeom prst="rect">
            <a:avLst/>
          </a:prstGeom>
          <a:solidFill>
            <a:srgbClr val="B7CCE4">
              <a:alpha val="23137"/>
            </a:srgbClr>
          </a:solidFill>
          <a:ln w="9525">
            <a:solidFill>
              <a:srgbClr val="538CD5"/>
            </a:solidFill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142343" name="矩形 37"/>
          <p:cNvSpPr>
            <a:spLocks noChangeArrowheads="1"/>
          </p:cNvSpPr>
          <p:nvPr/>
        </p:nvSpPr>
        <p:spPr bwMode="auto">
          <a:xfrm>
            <a:off x="5688757" y="1662113"/>
            <a:ext cx="2627659" cy="3143250"/>
          </a:xfrm>
          <a:prstGeom prst="rect">
            <a:avLst/>
          </a:prstGeom>
          <a:solidFill>
            <a:srgbClr val="B7CCE4">
              <a:alpha val="23137"/>
            </a:srgbClr>
          </a:solidFill>
          <a:ln w="9525">
            <a:solidFill>
              <a:srgbClr val="538CD5"/>
            </a:solidFill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142344" name="矩形 38"/>
          <p:cNvSpPr>
            <a:spLocks noChangeArrowheads="1"/>
          </p:cNvSpPr>
          <p:nvPr/>
        </p:nvSpPr>
        <p:spPr bwMode="auto">
          <a:xfrm>
            <a:off x="1259632" y="1662113"/>
            <a:ext cx="1857375" cy="3143250"/>
          </a:xfrm>
          <a:prstGeom prst="rect">
            <a:avLst/>
          </a:prstGeom>
          <a:solidFill>
            <a:srgbClr val="B7CCE4">
              <a:alpha val="23137"/>
            </a:srgbClr>
          </a:solidFill>
          <a:ln w="9525">
            <a:solidFill>
              <a:srgbClr val="538CD5"/>
            </a:solidFill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142345" name="矩形 39"/>
          <p:cNvSpPr>
            <a:spLocks noChangeArrowheads="1"/>
          </p:cNvSpPr>
          <p:nvPr/>
        </p:nvSpPr>
        <p:spPr bwMode="auto">
          <a:xfrm>
            <a:off x="1402507" y="2162175"/>
            <a:ext cx="900113" cy="2857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4999">
                <a:srgbClr val="DAE5F1"/>
              </a:gs>
              <a:gs pos="100000">
                <a:srgbClr val="B7CCE4"/>
              </a:gs>
            </a:gsLst>
            <a:lin ang="5400000" scaled="1"/>
          </a:gra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1200">
                <a:solidFill>
                  <a:srgbClr val="0C0C0C"/>
                </a:solidFill>
                <a:sym typeface="Arial" charset="0"/>
              </a:rPr>
              <a:t>Java</a:t>
            </a:r>
            <a:endParaRPr lang="zh-CN" altLang="en-US" sz="1200">
              <a:solidFill>
                <a:srgbClr val="0C0C0C"/>
              </a:solidFill>
              <a:sym typeface="Arial" charset="0"/>
            </a:endParaRPr>
          </a:p>
        </p:txBody>
      </p:sp>
      <p:sp>
        <p:nvSpPr>
          <p:cNvPr id="142346" name="矩形 40"/>
          <p:cNvSpPr>
            <a:spLocks noChangeArrowheads="1"/>
          </p:cNvSpPr>
          <p:nvPr/>
        </p:nvSpPr>
        <p:spPr bwMode="auto">
          <a:xfrm>
            <a:off x="1402507" y="2662238"/>
            <a:ext cx="1500188" cy="2857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4999">
                <a:srgbClr val="DAE5F1"/>
              </a:gs>
              <a:gs pos="100000">
                <a:srgbClr val="B7CCE4"/>
              </a:gs>
            </a:gsLst>
            <a:lin ang="5400000" scaled="1"/>
          </a:gra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rgbClr val="0C0C0C"/>
                </a:solidFill>
                <a:sym typeface="Arial" charset="0"/>
              </a:rPr>
              <a:t>sql</a:t>
            </a:r>
          </a:p>
        </p:txBody>
      </p:sp>
      <p:sp>
        <p:nvSpPr>
          <p:cNvPr id="142347" name="矩形 41"/>
          <p:cNvSpPr>
            <a:spLocks noChangeArrowheads="1"/>
          </p:cNvSpPr>
          <p:nvPr/>
        </p:nvSpPr>
        <p:spPr bwMode="auto">
          <a:xfrm>
            <a:off x="1402507" y="3162300"/>
            <a:ext cx="1500188" cy="2857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4999">
                <a:srgbClr val="DAE5F1"/>
              </a:gs>
              <a:gs pos="100000">
                <a:srgbClr val="B7CCE4"/>
              </a:gs>
            </a:gsLst>
            <a:lin ang="5400000" scaled="1"/>
          </a:gra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1200">
                <a:solidFill>
                  <a:srgbClr val="0C0C0C"/>
                </a:solidFill>
                <a:sym typeface="Arial" charset="0"/>
              </a:rPr>
              <a:t>JavaScript</a:t>
            </a:r>
            <a:endParaRPr lang="zh-CN" altLang="en-US" sz="1200">
              <a:solidFill>
                <a:srgbClr val="0C0C0C"/>
              </a:solidFill>
              <a:sym typeface="Arial" charset="0"/>
            </a:endParaRPr>
          </a:p>
        </p:txBody>
      </p:sp>
      <p:sp>
        <p:nvSpPr>
          <p:cNvPr id="142348" name="矩形 42"/>
          <p:cNvSpPr>
            <a:spLocks noChangeArrowheads="1"/>
          </p:cNvSpPr>
          <p:nvPr/>
        </p:nvSpPr>
        <p:spPr bwMode="auto">
          <a:xfrm>
            <a:off x="1402507" y="3662363"/>
            <a:ext cx="1500188" cy="2857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4999">
                <a:srgbClr val="DAE5F1"/>
              </a:gs>
              <a:gs pos="100000">
                <a:srgbClr val="B7CCE4"/>
              </a:gs>
            </a:gsLst>
            <a:lin ang="5400000" scaled="1"/>
          </a:gra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1200">
                <a:solidFill>
                  <a:srgbClr val="0C0C0C"/>
                </a:solidFill>
                <a:sym typeface="Arial" charset="0"/>
              </a:rPr>
              <a:t>HTML/CSS</a:t>
            </a:r>
            <a:endParaRPr lang="zh-CN" altLang="en-US" sz="1200">
              <a:solidFill>
                <a:srgbClr val="0C0C0C"/>
              </a:solidFill>
              <a:sym typeface="Arial" charset="0"/>
            </a:endParaRPr>
          </a:p>
        </p:txBody>
      </p:sp>
      <p:sp>
        <p:nvSpPr>
          <p:cNvPr id="142349" name="矩形 43"/>
          <p:cNvSpPr>
            <a:spLocks noChangeArrowheads="1"/>
          </p:cNvSpPr>
          <p:nvPr/>
        </p:nvSpPr>
        <p:spPr bwMode="auto">
          <a:xfrm>
            <a:off x="3993257" y="2108348"/>
            <a:ext cx="866775" cy="2857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4999">
                <a:srgbClr val="DAE5F1"/>
              </a:gs>
              <a:gs pos="100000">
                <a:srgbClr val="B7CCE4"/>
              </a:gs>
            </a:gsLst>
            <a:lin ang="5400000" scaled="1"/>
          </a:gra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1200" dirty="0">
                <a:solidFill>
                  <a:srgbClr val="0C0C0C"/>
                </a:solidFill>
                <a:sym typeface="Arial" charset="0"/>
              </a:rPr>
              <a:t>JDBC</a:t>
            </a:r>
            <a:endParaRPr lang="zh-CN" altLang="en-US" sz="1200" dirty="0">
              <a:solidFill>
                <a:srgbClr val="0C0C0C"/>
              </a:solidFill>
              <a:sym typeface="Arial" charset="0"/>
            </a:endParaRPr>
          </a:p>
        </p:txBody>
      </p:sp>
      <p:sp>
        <p:nvSpPr>
          <p:cNvPr id="142350" name="矩形 44"/>
          <p:cNvSpPr>
            <a:spLocks noChangeArrowheads="1"/>
          </p:cNvSpPr>
          <p:nvPr/>
        </p:nvSpPr>
        <p:spPr bwMode="auto">
          <a:xfrm>
            <a:off x="3974257" y="2443932"/>
            <a:ext cx="1000125" cy="2857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4999">
                <a:srgbClr val="DAE5F1"/>
              </a:gs>
              <a:gs pos="100000">
                <a:srgbClr val="B7CCE4"/>
              </a:gs>
            </a:gsLst>
            <a:lin ang="5400000" scaled="1"/>
          </a:gra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1200">
                <a:solidFill>
                  <a:srgbClr val="0C0C0C"/>
                </a:solidFill>
                <a:sym typeface="Arial" charset="0"/>
              </a:rPr>
              <a:t>Servlet/JSP</a:t>
            </a:r>
            <a:endParaRPr lang="zh-CN" altLang="en-US" sz="1200">
              <a:solidFill>
                <a:srgbClr val="0C0C0C"/>
              </a:solidFill>
              <a:sym typeface="Arial" charset="0"/>
            </a:endParaRPr>
          </a:p>
        </p:txBody>
      </p:sp>
      <p:sp>
        <p:nvSpPr>
          <p:cNvPr id="142351" name="矩形 45"/>
          <p:cNvSpPr>
            <a:spLocks noChangeArrowheads="1"/>
          </p:cNvSpPr>
          <p:nvPr/>
        </p:nvSpPr>
        <p:spPr bwMode="auto">
          <a:xfrm>
            <a:off x="3974257" y="2780928"/>
            <a:ext cx="1000125" cy="2857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4999">
                <a:srgbClr val="DAE5F1"/>
              </a:gs>
              <a:gs pos="100000">
                <a:srgbClr val="B7CCE4"/>
              </a:gs>
            </a:gsLst>
            <a:lin ang="5400000" scaled="1"/>
          </a:gra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1200" dirty="0" smtClean="0">
                <a:solidFill>
                  <a:srgbClr val="0C0C0C"/>
                </a:solidFill>
                <a:sym typeface="Arial" charset="0"/>
              </a:rPr>
              <a:t>Spring</a:t>
            </a:r>
            <a:endParaRPr lang="zh-CN" altLang="en-US" sz="1200" dirty="0">
              <a:solidFill>
                <a:srgbClr val="0C0C0C"/>
              </a:solidFill>
              <a:sym typeface="Arial" charset="0"/>
            </a:endParaRPr>
          </a:p>
        </p:txBody>
      </p:sp>
      <p:sp>
        <p:nvSpPr>
          <p:cNvPr id="142352" name="矩形 46"/>
          <p:cNvSpPr>
            <a:spLocks noChangeArrowheads="1"/>
          </p:cNvSpPr>
          <p:nvPr/>
        </p:nvSpPr>
        <p:spPr bwMode="auto">
          <a:xfrm>
            <a:off x="3974257" y="3143250"/>
            <a:ext cx="1000125" cy="2857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4999">
                <a:srgbClr val="DAE5F1"/>
              </a:gs>
              <a:gs pos="100000">
                <a:srgbClr val="B7CCE4"/>
              </a:gs>
            </a:gsLst>
            <a:lin ang="5400000" scaled="1"/>
          </a:gra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1200" dirty="0" err="1" smtClean="0">
                <a:solidFill>
                  <a:srgbClr val="0C0C0C"/>
                </a:solidFill>
                <a:sym typeface="Arial" charset="0"/>
              </a:rPr>
              <a:t>Mybatis</a:t>
            </a:r>
            <a:endParaRPr lang="zh-CN" altLang="en-US" sz="1200" dirty="0">
              <a:solidFill>
                <a:srgbClr val="0C0C0C"/>
              </a:solidFill>
              <a:sym typeface="Arial" charset="0"/>
            </a:endParaRPr>
          </a:p>
        </p:txBody>
      </p:sp>
      <p:sp>
        <p:nvSpPr>
          <p:cNvPr id="142353" name="矩形 47"/>
          <p:cNvSpPr>
            <a:spLocks noChangeArrowheads="1"/>
          </p:cNvSpPr>
          <p:nvPr/>
        </p:nvSpPr>
        <p:spPr bwMode="auto">
          <a:xfrm>
            <a:off x="3974257" y="3501008"/>
            <a:ext cx="1000125" cy="2857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4999">
                <a:srgbClr val="DAE5F1"/>
              </a:gs>
              <a:gs pos="100000">
                <a:srgbClr val="B7CCE4"/>
              </a:gs>
            </a:gsLst>
            <a:lin ang="5400000" scaled="1"/>
          </a:gra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1200" dirty="0" smtClean="0">
                <a:solidFill>
                  <a:srgbClr val="0C0C0C"/>
                </a:solidFill>
                <a:sym typeface="Arial" charset="0"/>
              </a:rPr>
              <a:t>Quartz</a:t>
            </a:r>
            <a:endParaRPr lang="zh-CN" altLang="en-US" sz="1200" dirty="0">
              <a:solidFill>
                <a:srgbClr val="0C0C0C"/>
              </a:solidFill>
              <a:sym typeface="Arial" charset="0"/>
            </a:endParaRPr>
          </a:p>
        </p:txBody>
      </p:sp>
      <p:sp>
        <p:nvSpPr>
          <p:cNvPr id="142354" name="矩形 48"/>
          <p:cNvSpPr>
            <a:spLocks noChangeArrowheads="1"/>
          </p:cNvSpPr>
          <p:nvPr/>
        </p:nvSpPr>
        <p:spPr bwMode="auto">
          <a:xfrm>
            <a:off x="3974257" y="3861048"/>
            <a:ext cx="1000125" cy="2857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4999">
                <a:srgbClr val="DAE5F1"/>
              </a:gs>
              <a:gs pos="100000">
                <a:srgbClr val="B7CCE4"/>
              </a:gs>
            </a:gsLst>
            <a:lin ang="5400000" scaled="1"/>
          </a:gra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1200" dirty="0" err="1" smtClean="0">
                <a:solidFill>
                  <a:srgbClr val="0C0C0C"/>
                </a:solidFill>
                <a:sym typeface="Arial" charset="0"/>
              </a:rPr>
              <a:t>Easyui</a:t>
            </a:r>
            <a:endParaRPr lang="zh-CN" altLang="en-US" sz="1200" dirty="0">
              <a:solidFill>
                <a:srgbClr val="0C0C0C"/>
              </a:solidFill>
              <a:sym typeface="Arial" charset="0"/>
            </a:endParaRPr>
          </a:p>
        </p:txBody>
      </p:sp>
      <p:sp>
        <p:nvSpPr>
          <p:cNvPr id="142355" name="矩形 49"/>
          <p:cNvSpPr>
            <a:spLocks noChangeArrowheads="1"/>
          </p:cNvSpPr>
          <p:nvPr/>
        </p:nvSpPr>
        <p:spPr bwMode="auto">
          <a:xfrm>
            <a:off x="5903070" y="2233613"/>
            <a:ext cx="2143125" cy="2857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4999">
                <a:srgbClr val="DAE5F1"/>
              </a:gs>
              <a:gs pos="100000">
                <a:srgbClr val="B7CCE4"/>
              </a:gs>
            </a:gsLst>
            <a:lin ang="5400000" scaled="1"/>
          </a:gra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1200" dirty="0" smtClean="0">
                <a:solidFill>
                  <a:srgbClr val="0C0C0C"/>
                </a:solidFill>
                <a:sym typeface="Arial" charset="0"/>
              </a:rPr>
              <a:t>Windows</a:t>
            </a:r>
            <a:r>
              <a:rPr lang="zh-CN" altLang="en-US" sz="1200" dirty="0">
                <a:solidFill>
                  <a:srgbClr val="0C0C0C"/>
                </a:solidFill>
                <a:sym typeface="Arial" charset="0"/>
              </a:rPr>
              <a:t> 、 </a:t>
            </a:r>
            <a:r>
              <a:rPr lang="en-US" altLang="zh-CN" sz="1200" dirty="0" smtClean="0">
                <a:solidFill>
                  <a:srgbClr val="0C0C0C"/>
                </a:solidFill>
                <a:sym typeface="Arial" charset="0"/>
              </a:rPr>
              <a:t>Linux </a:t>
            </a:r>
            <a:r>
              <a:rPr lang="zh-CN" altLang="en-US" sz="1200" dirty="0">
                <a:solidFill>
                  <a:srgbClr val="0C0C0C"/>
                </a:solidFill>
                <a:sym typeface="Arial" charset="0"/>
              </a:rPr>
              <a:t>、</a:t>
            </a:r>
            <a:r>
              <a:rPr lang="en-US" altLang="zh-CN" sz="1200" dirty="0">
                <a:solidFill>
                  <a:srgbClr val="0C0C0C"/>
                </a:solidFill>
                <a:sym typeface="Arial" charset="0"/>
              </a:rPr>
              <a:t>Aix</a:t>
            </a:r>
            <a:endParaRPr lang="zh-CN" altLang="en-US" sz="1200" dirty="0">
              <a:solidFill>
                <a:srgbClr val="0C0C0C"/>
              </a:solidFill>
              <a:sym typeface="Arial" charset="0"/>
            </a:endParaRPr>
          </a:p>
        </p:txBody>
      </p:sp>
      <p:sp>
        <p:nvSpPr>
          <p:cNvPr id="142356" name="矩形 50"/>
          <p:cNvSpPr>
            <a:spLocks noChangeArrowheads="1"/>
          </p:cNvSpPr>
          <p:nvPr/>
        </p:nvSpPr>
        <p:spPr bwMode="auto">
          <a:xfrm>
            <a:off x="5903070" y="2662238"/>
            <a:ext cx="1509712" cy="2857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4999">
                <a:srgbClr val="DAE5F1"/>
              </a:gs>
              <a:gs pos="100000">
                <a:srgbClr val="B7CCE4"/>
              </a:gs>
            </a:gsLst>
            <a:lin ang="5400000" scaled="1"/>
          </a:gra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1200">
                <a:solidFill>
                  <a:srgbClr val="0C0C0C"/>
                </a:solidFill>
                <a:sym typeface="Arial" charset="0"/>
              </a:rPr>
              <a:t>Apache</a:t>
            </a:r>
            <a:r>
              <a:rPr lang="zh-CN" altLang="en-US" sz="1200">
                <a:solidFill>
                  <a:srgbClr val="0C0C0C"/>
                </a:solidFill>
                <a:sym typeface="Arial" charset="0"/>
              </a:rPr>
              <a:t>、</a:t>
            </a:r>
            <a:r>
              <a:rPr lang="en-US" altLang="zh-CN" sz="1200">
                <a:solidFill>
                  <a:srgbClr val="0C0C0C"/>
                </a:solidFill>
                <a:sym typeface="Arial" charset="0"/>
              </a:rPr>
              <a:t>Nginx</a:t>
            </a:r>
            <a:endParaRPr lang="zh-CN" altLang="en-US" sz="1200">
              <a:solidFill>
                <a:srgbClr val="0C0C0C"/>
              </a:solidFill>
              <a:sym typeface="Arial" charset="0"/>
            </a:endParaRPr>
          </a:p>
        </p:txBody>
      </p:sp>
      <p:sp>
        <p:nvSpPr>
          <p:cNvPr id="142357" name="矩形 51"/>
          <p:cNvSpPr>
            <a:spLocks noChangeArrowheads="1"/>
          </p:cNvSpPr>
          <p:nvPr/>
        </p:nvSpPr>
        <p:spPr bwMode="auto">
          <a:xfrm>
            <a:off x="5903070" y="3090863"/>
            <a:ext cx="2143125" cy="2857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4999">
                <a:srgbClr val="DAE5F1"/>
              </a:gs>
              <a:gs pos="100000">
                <a:srgbClr val="B7CCE4"/>
              </a:gs>
            </a:gsLst>
            <a:lin ang="5400000" scaled="1"/>
          </a:gra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1200" dirty="0" smtClean="0">
                <a:solidFill>
                  <a:srgbClr val="0C0C0C"/>
                </a:solidFill>
                <a:sym typeface="Arial" charset="0"/>
              </a:rPr>
              <a:t>WebSphere8.5</a:t>
            </a:r>
            <a:r>
              <a:rPr lang="zh-CN" altLang="en-US" sz="1200" dirty="0" smtClean="0">
                <a:solidFill>
                  <a:srgbClr val="0C0C0C"/>
                </a:solidFill>
                <a:sym typeface="Arial" charset="0"/>
              </a:rPr>
              <a:t>、</a:t>
            </a:r>
            <a:r>
              <a:rPr lang="en-US" altLang="zh-CN" sz="1200" dirty="0" smtClean="0">
                <a:solidFill>
                  <a:srgbClr val="0C0C0C"/>
                </a:solidFill>
                <a:sym typeface="Arial" charset="0"/>
              </a:rPr>
              <a:t>Tomcat</a:t>
            </a:r>
            <a:endParaRPr lang="zh-CN" altLang="en-US" sz="1200" dirty="0">
              <a:solidFill>
                <a:srgbClr val="0C0C0C"/>
              </a:solidFill>
              <a:sym typeface="Arial" charset="0"/>
            </a:endParaRPr>
          </a:p>
        </p:txBody>
      </p:sp>
      <p:sp>
        <p:nvSpPr>
          <p:cNvPr id="142358" name="矩形 52"/>
          <p:cNvSpPr>
            <a:spLocks noChangeArrowheads="1"/>
          </p:cNvSpPr>
          <p:nvPr/>
        </p:nvSpPr>
        <p:spPr bwMode="auto">
          <a:xfrm>
            <a:off x="5903070" y="3519488"/>
            <a:ext cx="2286000" cy="26727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4999">
                <a:srgbClr val="DAE5F1"/>
              </a:gs>
              <a:gs pos="100000">
                <a:srgbClr val="B7CCE4"/>
              </a:gs>
            </a:gsLst>
            <a:lin ang="5400000" scaled="1"/>
          </a:gra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1200" dirty="0" smtClean="0">
                <a:solidFill>
                  <a:srgbClr val="0C0C0C"/>
                </a:solidFill>
                <a:sym typeface="Arial" charset="0"/>
              </a:rPr>
              <a:t>Oracle</a:t>
            </a:r>
            <a:r>
              <a:rPr lang="zh-CN" altLang="en-US" sz="1200" dirty="0">
                <a:solidFill>
                  <a:srgbClr val="0C0C0C"/>
                </a:solidFill>
                <a:sym typeface="Arial" charset="0"/>
              </a:rPr>
              <a:t> 、 </a:t>
            </a:r>
            <a:r>
              <a:rPr lang="en-US" altLang="zh-CN" sz="1200" dirty="0" smtClean="0">
                <a:solidFill>
                  <a:srgbClr val="0C0C0C"/>
                </a:solidFill>
                <a:sym typeface="Arial" charset="0"/>
              </a:rPr>
              <a:t>MySQL</a:t>
            </a:r>
            <a:r>
              <a:rPr lang="zh-CN" altLang="en-US" sz="1200" dirty="0">
                <a:solidFill>
                  <a:srgbClr val="0C0C0C"/>
                </a:solidFill>
                <a:sym typeface="Arial" charset="0"/>
              </a:rPr>
              <a:t> 、 </a:t>
            </a:r>
            <a:r>
              <a:rPr lang="en-US" altLang="zh-CN" sz="1200" dirty="0" smtClean="0">
                <a:solidFill>
                  <a:srgbClr val="0C0C0C"/>
                </a:solidFill>
                <a:sym typeface="Arial" charset="0"/>
              </a:rPr>
              <a:t>H2DATABASE</a:t>
            </a:r>
            <a:endParaRPr lang="zh-CN" altLang="en-US" sz="1200" dirty="0">
              <a:solidFill>
                <a:srgbClr val="0C0C0C"/>
              </a:solidFill>
              <a:sym typeface="Arial" charset="0"/>
            </a:endParaRPr>
          </a:p>
        </p:txBody>
      </p:sp>
      <p:sp>
        <p:nvSpPr>
          <p:cNvPr id="142359" name="矩形 53"/>
          <p:cNvSpPr>
            <a:spLocks noChangeArrowheads="1"/>
          </p:cNvSpPr>
          <p:nvPr/>
        </p:nvSpPr>
        <p:spPr bwMode="auto">
          <a:xfrm>
            <a:off x="5903070" y="3948113"/>
            <a:ext cx="1620837" cy="2857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4999">
                <a:srgbClr val="DAE5F1"/>
              </a:gs>
              <a:gs pos="100000">
                <a:srgbClr val="B7CCE4"/>
              </a:gs>
            </a:gsLst>
            <a:lin ang="5400000" scaled="1"/>
          </a:gra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rgbClr val="0C0C0C"/>
                </a:solidFill>
                <a:sym typeface="Arial" charset="0"/>
              </a:rPr>
              <a:t>Eclipse</a:t>
            </a:r>
          </a:p>
        </p:txBody>
      </p:sp>
      <p:sp>
        <p:nvSpPr>
          <p:cNvPr id="142361" name="圆角矩形 55"/>
          <p:cNvSpPr>
            <a:spLocks noChangeArrowheads="1"/>
          </p:cNvSpPr>
          <p:nvPr/>
        </p:nvSpPr>
        <p:spPr bwMode="auto">
          <a:xfrm>
            <a:off x="1616820" y="1447800"/>
            <a:ext cx="1214437" cy="5000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38CD5"/>
              </a:gs>
              <a:gs pos="34999">
                <a:srgbClr val="B7CCE4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538CD5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语言</a:t>
            </a:r>
          </a:p>
        </p:txBody>
      </p:sp>
      <p:sp>
        <p:nvSpPr>
          <p:cNvPr id="142362" name="圆角矩形 56"/>
          <p:cNvSpPr>
            <a:spLocks noChangeArrowheads="1"/>
          </p:cNvSpPr>
          <p:nvPr/>
        </p:nvSpPr>
        <p:spPr bwMode="auto">
          <a:xfrm>
            <a:off x="3626595" y="1447800"/>
            <a:ext cx="1562100" cy="5000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38CD5"/>
              </a:gs>
              <a:gs pos="34999">
                <a:srgbClr val="B7CCE4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538CD5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技术规范</a:t>
            </a:r>
            <a:endParaRPr lang="zh-CN" altLang="en-US"/>
          </a:p>
        </p:txBody>
      </p:sp>
      <p:sp>
        <p:nvSpPr>
          <p:cNvPr id="142363" name="圆角矩形 57"/>
          <p:cNvSpPr>
            <a:spLocks noChangeArrowheads="1"/>
          </p:cNvSpPr>
          <p:nvPr/>
        </p:nvSpPr>
        <p:spPr bwMode="auto">
          <a:xfrm>
            <a:off x="6085353" y="1447800"/>
            <a:ext cx="1857375" cy="4921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38CD5"/>
              </a:gs>
              <a:gs pos="34999">
                <a:srgbClr val="B7CCE4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538CD5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工具、平台</a:t>
            </a:r>
            <a:endParaRPr lang="zh-CN" altLang="en-US"/>
          </a:p>
        </p:txBody>
      </p:sp>
      <p:sp>
        <p:nvSpPr>
          <p:cNvPr id="142364" name="圆角矩形 60"/>
          <p:cNvSpPr>
            <a:spLocks noChangeArrowheads="1"/>
          </p:cNvSpPr>
          <p:nvPr/>
        </p:nvSpPr>
        <p:spPr bwMode="auto">
          <a:xfrm>
            <a:off x="357188" y="4948238"/>
            <a:ext cx="1071562" cy="428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36C09"/>
              </a:gs>
              <a:gs pos="34999">
                <a:srgbClr val="FABF8E"/>
              </a:gs>
              <a:gs pos="100000">
                <a:srgbClr val="FBD4B4"/>
              </a:gs>
            </a:gsLst>
            <a:lin ang="5400000" scaled="1"/>
          </a:gradFill>
          <a:ln w="9525">
            <a:solidFill>
              <a:srgbClr val="FABF8E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特性</a:t>
            </a:r>
          </a:p>
        </p:txBody>
      </p:sp>
      <p:sp>
        <p:nvSpPr>
          <p:cNvPr id="29" name="矩形 48"/>
          <p:cNvSpPr>
            <a:spLocks noChangeArrowheads="1"/>
          </p:cNvSpPr>
          <p:nvPr/>
        </p:nvSpPr>
        <p:spPr bwMode="auto">
          <a:xfrm>
            <a:off x="4003923" y="4221947"/>
            <a:ext cx="1000125" cy="2857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4999">
                <a:srgbClr val="DAE5F1"/>
              </a:gs>
              <a:gs pos="100000">
                <a:srgbClr val="B7CCE4"/>
              </a:gs>
            </a:gsLst>
            <a:lin ang="5400000" scaled="1"/>
          </a:gra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 dirty="0">
                <a:solidFill>
                  <a:srgbClr val="0C0C0C"/>
                </a:solidFill>
                <a:sym typeface="Arial" charset="0"/>
              </a:rPr>
              <a:t>等其他</a:t>
            </a:r>
            <a:r>
              <a:rPr lang="en-US" altLang="zh-CN" sz="1200" dirty="0">
                <a:solidFill>
                  <a:srgbClr val="0C0C0C"/>
                </a:solidFill>
                <a:sym typeface="Arial" charset="0"/>
              </a:rPr>
              <a:t>…..</a:t>
            </a:r>
            <a:endParaRPr lang="zh-CN" altLang="en-US" sz="1200" dirty="0">
              <a:solidFill>
                <a:srgbClr val="0C0C0C"/>
              </a:solidFill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96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8" name="图片 4" descr="未标题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339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42875" y="142875"/>
            <a:ext cx="4572000" cy="357188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LLSFW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平台功能</a:t>
            </a:r>
            <a:endParaRPr lang="zh-CN" altLang="en-US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42340" name="图片 3" descr="未标题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72188"/>
            <a:ext cx="9144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标题 1"/>
          <p:cNvSpPr txBox="1">
            <a:spLocks/>
          </p:cNvSpPr>
          <p:nvPr/>
        </p:nvSpPr>
        <p:spPr>
          <a:xfrm>
            <a:off x="271752" y="47626"/>
            <a:ext cx="8610600" cy="561975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平台研发：平台功能</a:t>
            </a:r>
            <a:endParaRPr lang="zh-CN" altLang="en-US" dirty="0"/>
          </a:p>
        </p:txBody>
      </p:sp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-14924" y="6400815"/>
            <a:ext cx="497963" cy="307975"/>
          </a:xfrm>
        </p:spPr>
        <p:txBody>
          <a:bodyPr/>
          <a:lstStyle/>
          <a:p>
            <a:fld id="{BD61978C-FD3D-4268-8D6C-034E9AD544A3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33" name="矩形 32"/>
          <p:cNvSpPr/>
          <p:nvPr/>
        </p:nvSpPr>
        <p:spPr>
          <a:xfrm>
            <a:off x="1157726" y="2420888"/>
            <a:ext cx="6942666" cy="33843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sz="1600" b="1" dirty="0" smtClean="0">
                <a:solidFill>
                  <a:srgbClr val="000000"/>
                </a:solidFill>
                <a:latin typeface="微软雅黑"/>
                <a:ea typeface="微软雅黑"/>
              </a:rPr>
              <a:t>Java</a:t>
            </a:r>
            <a:r>
              <a:rPr kumimoji="1" lang="zh-CN" altLang="en-US" sz="1600" b="1" dirty="0" smtClean="0">
                <a:solidFill>
                  <a:srgbClr val="000000"/>
                </a:solidFill>
                <a:latin typeface="微软雅黑"/>
                <a:ea typeface="微软雅黑"/>
              </a:rPr>
              <a:t>软件平台运行环境</a:t>
            </a:r>
            <a:endParaRPr kumimoji="1" lang="zh-CN" altLang="en-US" sz="1600" b="1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282230" y="4671146"/>
            <a:ext cx="6708986" cy="10554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b="1" dirty="0" smtClean="0">
                <a:solidFill>
                  <a:srgbClr val="000000"/>
                </a:solidFill>
                <a:latin typeface="Arial"/>
                <a:ea typeface="微软雅黑"/>
              </a:rPr>
              <a:t>基础框架</a:t>
            </a:r>
            <a:endParaRPr kumimoji="1" lang="zh-CN" altLang="en-US" sz="1400" b="1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350440" y="4968698"/>
            <a:ext cx="1069200" cy="29454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 smtClean="0">
                <a:solidFill>
                  <a:srgbClr val="000000"/>
                </a:solidFill>
                <a:latin typeface="微软雅黑"/>
                <a:ea typeface="微软雅黑"/>
              </a:rPr>
              <a:t>LogBack</a:t>
            </a:r>
            <a:endParaRPr kumimoji="1" lang="zh-CN" altLang="en-US" sz="11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468501" y="4960928"/>
            <a:ext cx="912195" cy="2976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rgbClr val="000000"/>
                </a:solidFill>
                <a:latin typeface="微软雅黑"/>
                <a:ea typeface="微软雅黑"/>
              </a:rPr>
              <a:t>Spring</a:t>
            </a:r>
            <a:endParaRPr kumimoji="1" lang="zh-CN" altLang="en-US" sz="11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157726" y="1288308"/>
            <a:ext cx="6942666" cy="1064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b="1" smtClean="0">
                <a:solidFill>
                  <a:srgbClr val="000000"/>
                </a:solidFill>
                <a:latin typeface="Arial"/>
                <a:ea typeface="微软雅黑"/>
              </a:rPr>
              <a:t>应用框架</a:t>
            </a:r>
            <a:endParaRPr kumimoji="1" lang="zh-CN" altLang="en-US" sz="1400" b="1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470120" y="4968698"/>
            <a:ext cx="990000" cy="29454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 smtClean="0">
                <a:solidFill>
                  <a:srgbClr val="000000"/>
                </a:solidFill>
                <a:latin typeface="微软雅黑"/>
                <a:ea typeface="微软雅黑"/>
              </a:rPr>
              <a:t>Mybatis</a:t>
            </a:r>
            <a:endParaRPr kumimoji="1" lang="zh-CN" altLang="en-US" sz="11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4534630" y="4968698"/>
            <a:ext cx="743802" cy="29454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 smtClean="0">
                <a:solidFill>
                  <a:srgbClr val="000000"/>
                </a:solidFill>
                <a:latin typeface="微软雅黑"/>
                <a:ea typeface="微软雅黑"/>
              </a:rPr>
              <a:t>Shiro</a:t>
            </a:r>
            <a:endParaRPr kumimoji="1" lang="zh-CN" altLang="en-US" sz="11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3550240" y="4968698"/>
            <a:ext cx="900000" cy="29454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>
                <a:solidFill>
                  <a:srgbClr val="000000"/>
                </a:solidFill>
                <a:latin typeface="微软雅黑"/>
                <a:ea typeface="微软雅黑"/>
              </a:rPr>
              <a:t>Quartz</a:t>
            </a:r>
            <a:endParaRPr kumimoji="1" lang="zh-CN" altLang="en-US" sz="11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2555776" y="5338979"/>
            <a:ext cx="2655506" cy="2842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rgbClr val="000000"/>
                </a:solidFill>
                <a:latin typeface="微软雅黑"/>
                <a:ea typeface="微软雅黑"/>
              </a:rPr>
              <a:t>Apache Common</a:t>
            </a:r>
            <a:endParaRPr kumimoji="1" lang="zh-CN" altLang="en-US" sz="11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1259632" y="1637829"/>
            <a:ext cx="1605381" cy="252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rgbClr val="000000"/>
                </a:solidFill>
                <a:latin typeface="微软雅黑"/>
                <a:ea typeface="微软雅黑"/>
              </a:rPr>
              <a:t>用户</a:t>
            </a:r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</a:rPr>
              <a:t>管理</a:t>
            </a:r>
            <a:endParaRPr kumimoji="1" lang="zh-CN" altLang="en-US" sz="12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1259632" y="2006343"/>
            <a:ext cx="1605381" cy="252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  <a:latin typeface="Arial"/>
                <a:ea typeface="微软雅黑"/>
              </a:rPr>
              <a:t>环境变量管理</a:t>
            </a:r>
            <a:endParaRPr kumimoji="1" lang="zh-CN" altLang="en-US" sz="120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2987824" y="2006343"/>
            <a:ext cx="1785733" cy="252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  <a:latin typeface="Arial"/>
                <a:ea typeface="微软雅黑"/>
              </a:rPr>
              <a:t>定时任务管理</a:t>
            </a:r>
            <a:endParaRPr kumimoji="1" lang="zh-CN" altLang="en-US" sz="120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2987824" y="1637829"/>
            <a:ext cx="1785733" cy="252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</a:rPr>
              <a:t>组织机构</a:t>
            </a:r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</a:rPr>
              <a:t>管理</a:t>
            </a:r>
            <a:endParaRPr kumimoji="1" lang="zh-CN" altLang="en-US" sz="12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4932040" y="2006343"/>
            <a:ext cx="1339301" cy="252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  <a:latin typeface="Arial"/>
                <a:ea typeface="微软雅黑"/>
              </a:rPr>
              <a:t>权限管理</a:t>
            </a:r>
            <a:endParaRPr kumimoji="1" lang="zh-CN" altLang="en-US" sz="120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4888883" y="1637829"/>
            <a:ext cx="1339301" cy="252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rgbClr val="000000"/>
                </a:solidFill>
                <a:latin typeface="微软雅黑"/>
                <a:ea typeface="微软雅黑"/>
              </a:rPr>
              <a:t>角色</a:t>
            </a:r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</a:rPr>
              <a:t>管理</a:t>
            </a:r>
            <a:endParaRPr kumimoji="1" lang="zh-CN" altLang="en-US" sz="12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6335821" y="1637829"/>
            <a:ext cx="1620555" cy="252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</a:rPr>
              <a:t>功能菜单管理</a:t>
            </a:r>
            <a:endParaRPr kumimoji="1" lang="zh-CN" altLang="en-US" sz="12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6488920" y="4973638"/>
            <a:ext cx="762244" cy="29454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 smtClean="0">
                <a:solidFill>
                  <a:srgbClr val="000000"/>
                </a:solidFill>
                <a:latin typeface="微软雅黑"/>
                <a:ea typeface="微软雅黑"/>
              </a:rPr>
              <a:t>Redis</a:t>
            </a:r>
            <a:endParaRPr kumimoji="1" lang="zh-CN" altLang="en-US" sz="11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1455575" y="5328504"/>
            <a:ext cx="1014545" cy="29454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>
                <a:solidFill>
                  <a:srgbClr val="000000"/>
                </a:solidFill>
                <a:latin typeface="微软雅黑"/>
                <a:ea typeface="微软雅黑"/>
              </a:rPr>
              <a:t>Fastjson</a:t>
            </a:r>
            <a:endParaRPr kumimoji="1" lang="zh-CN" altLang="en-US" sz="11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292102" y="3520891"/>
            <a:ext cx="6708986" cy="10468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b="1" dirty="0" smtClean="0">
                <a:solidFill>
                  <a:srgbClr val="000000"/>
                </a:solidFill>
                <a:latin typeface="Arial"/>
                <a:ea typeface="微软雅黑"/>
              </a:rPr>
              <a:t>基础服务</a:t>
            </a:r>
            <a:endParaRPr kumimoji="1" lang="zh-CN" altLang="en-US" sz="1400" b="1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1501624" y="3834116"/>
            <a:ext cx="1054152" cy="27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rgbClr val="000000"/>
                </a:solidFill>
                <a:latin typeface="微软雅黑"/>
                <a:ea typeface="微软雅黑"/>
              </a:rPr>
              <a:t>集合操作</a:t>
            </a:r>
            <a:endParaRPr kumimoji="1" lang="zh-CN" altLang="en-US" sz="11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1475656" y="4218331"/>
            <a:ext cx="1054152" cy="27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rgbClr val="000000"/>
                </a:solidFill>
                <a:latin typeface="微软雅黑"/>
                <a:ea typeface="微软雅黑"/>
              </a:rPr>
              <a:t>数据</a:t>
            </a:r>
            <a:r>
              <a:rPr kumimoji="1" lang="zh-CN" altLang="en-US" sz="1100" dirty="0" smtClean="0">
                <a:solidFill>
                  <a:srgbClr val="000000"/>
                </a:solidFill>
                <a:latin typeface="微软雅黑"/>
                <a:ea typeface="微软雅黑"/>
              </a:rPr>
              <a:t>操作</a:t>
            </a:r>
            <a:endParaRPr kumimoji="1" lang="zh-CN" altLang="en-US" sz="11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2672496" y="3834116"/>
            <a:ext cx="1106860" cy="27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rgbClr val="000000"/>
                </a:solidFill>
                <a:latin typeface="微软雅黑"/>
                <a:ea typeface="微软雅黑"/>
              </a:rPr>
              <a:t>压缩操作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2750616" y="4218331"/>
            <a:ext cx="1162592" cy="2676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rgbClr val="000000"/>
                </a:solidFill>
                <a:latin typeface="微软雅黑"/>
                <a:ea typeface="微软雅黑"/>
              </a:rPr>
              <a:t>文件操作</a:t>
            </a:r>
            <a:endParaRPr kumimoji="1" lang="zh-CN" altLang="en-US" sz="11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4128180" y="4218331"/>
            <a:ext cx="1006236" cy="27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>
                <a:solidFill>
                  <a:srgbClr val="000000"/>
                </a:solidFill>
                <a:latin typeface="微软雅黑"/>
                <a:ea typeface="微软雅黑"/>
              </a:rPr>
              <a:t>FTP</a:t>
            </a:r>
            <a:r>
              <a:rPr kumimoji="1" lang="zh-CN" altLang="en-US" sz="1100" dirty="0" smtClean="0">
                <a:solidFill>
                  <a:srgbClr val="000000"/>
                </a:solidFill>
                <a:latin typeface="微软雅黑"/>
                <a:ea typeface="微软雅黑"/>
              </a:rPr>
              <a:t>组件</a:t>
            </a:r>
            <a:endParaRPr kumimoji="1" lang="zh-CN" altLang="en-US" sz="11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3905058" y="3834116"/>
            <a:ext cx="1260422" cy="27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rgbClr val="000000"/>
                </a:solidFill>
                <a:latin typeface="微软雅黑"/>
                <a:ea typeface="微软雅黑"/>
              </a:rPr>
              <a:t>字符串操作</a:t>
            </a:r>
          </a:p>
        </p:txBody>
      </p:sp>
      <p:sp>
        <p:nvSpPr>
          <p:cNvPr id="68" name="圆角矩形 67"/>
          <p:cNvSpPr/>
          <p:nvPr/>
        </p:nvSpPr>
        <p:spPr>
          <a:xfrm>
            <a:off x="5293956" y="4218331"/>
            <a:ext cx="1006236" cy="27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rgbClr val="000000"/>
                </a:solidFill>
                <a:latin typeface="微软雅黑"/>
                <a:ea typeface="微软雅黑"/>
              </a:rPr>
              <a:t>加解密</a:t>
            </a:r>
            <a:endParaRPr kumimoji="1" lang="zh-CN" altLang="en-US" sz="11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5272498" y="3829984"/>
            <a:ext cx="1204608" cy="27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rgbClr val="000000"/>
                </a:solidFill>
                <a:latin typeface="微软雅黑"/>
                <a:ea typeface="微软雅黑"/>
              </a:rPr>
              <a:t>邮件处理</a:t>
            </a:r>
            <a:endParaRPr kumimoji="1" lang="zh-CN" altLang="en-US" sz="11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6510972" y="4218331"/>
            <a:ext cx="1229380" cy="2676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rgbClr val="000000"/>
                </a:solidFill>
                <a:latin typeface="微软雅黑"/>
                <a:ea typeface="微软雅黑"/>
              </a:rPr>
              <a:t>参数操作</a:t>
            </a:r>
            <a:endParaRPr kumimoji="1" lang="zh-CN" altLang="en-US" sz="11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6572546" y="3834116"/>
            <a:ext cx="1311929" cy="27306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rgbClr val="000000"/>
                </a:solidFill>
                <a:latin typeface="微软雅黑"/>
                <a:ea typeface="微软雅黑"/>
              </a:rPr>
              <a:t>异常处理</a:t>
            </a:r>
            <a:endParaRPr kumimoji="1" lang="zh-CN" altLang="en-US" sz="11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302659" y="2780928"/>
            <a:ext cx="6708986" cy="6672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b="1" dirty="0" smtClean="0">
                <a:solidFill>
                  <a:srgbClr val="000000"/>
                </a:solidFill>
                <a:latin typeface="Arial"/>
                <a:ea typeface="微软雅黑"/>
              </a:rPr>
              <a:t>UI</a:t>
            </a:r>
            <a:r>
              <a:rPr kumimoji="1" lang="zh-CN" altLang="en-US" sz="1400" b="1" dirty="0" smtClean="0">
                <a:solidFill>
                  <a:srgbClr val="000000"/>
                </a:solidFill>
                <a:latin typeface="Arial"/>
                <a:ea typeface="微软雅黑"/>
              </a:rPr>
              <a:t>展现</a:t>
            </a:r>
            <a:endParaRPr kumimoji="1" lang="zh-CN" altLang="en-US" sz="1400" b="1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7308304" y="4971761"/>
            <a:ext cx="629954" cy="29454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rgbClr val="000000"/>
                </a:solidFill>
                <a:latin typeface="微软雅黑"/>
                <a:ea typeface="微软雅黑"/>
              </a:rPr>
              <a:t>CXF</a:t>
            </a:r>
            <a:endParaRPr kumimoji="1" lang="zh-CN" altLang="en-US" sz="11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1422379" y="3081840"/>
            <a:ext cx="1493437" cy="2638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>
                <a:solidFill>
                  <a:srgbClr val="000000"/>
                </a:solidFill>
                <a:latin typeface="微软雅黑"/>
                <a:ea typeface="微软雅黑"/>
              </a:rPr>
              <a:t>JSP</a:t>
            </a:r>
            <a:r>
              <a:rPr kumimoji="1" lang="zh-CN" altLang="en-US" sz="1100" dirty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r>
              <a:rPr kumimoji="1" lang="en-US" altLang="zh-CN" sz="1100" dirty="0" smtClean="0">
                <a:solidFill>
                  <a:srgbClr val="000000"/>
                </a:solidFill>
                <a:latin typeface="微软雅黑"/>
                <a:ea typeface="微软雅黑"/>
              </a:rPr>
              <a:t>TAG</a:t>
            </a:r>
            <a:endParaRPr kumimoji="1" lang="zh-CN" altLang="en-US" sz="11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3073794" y="3081840"/>
            <a:ext cx="1498206" cy="27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rgbClr val="000000"/>
                </a:solidFill>
                <a:latin typeface="微软雅黑"/>
                <a:ea typeface="微软雅黑"/>
              </a:rPr>
              <a:t>EL/JSTL</a:t>
            </a:r>
            <a:endParaRPr kumimoji="1" lang="zh-CN" altLang="en-US" sz="11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4671304" y="3081840"/>
            <a:ext cx="1468965" cy="27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>
                <a:solidFill>
                  <a:srgbClr val="000000"/>
                </a:solidFill>
                <a:latin typeface="微软雅黑"/>
                <a:ea typeface="微软雅黑"/>
              </a:rPr>
              <a:t>Jquery</a:t>
            </a:r>
            <a:endParaRPr kumimoji="1" lang="zh-CN" altLang="en-US" sz="11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6281407" y="3081840"/>
            <a:ext cx="1610371" cy="2638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 smtClean="0">
                <a:solidFill>
                  <a:srgbClr val="000000"/>
                </a:solidFill>
                <a:latin typeface="微软雅黑"/>
                <a:ea typeface="微软雅黑"/>
              </a:rPr>
              <a:t>EasyUI</a:t>
            </a:r>
            <a:endParaRPr kumimoji="1" lang="zh-CN" altLang="en-US" sz="11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5288312" y="5338979"/>
            <a:ext cx="2655506" cy="2842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rgbClr val="000000"/>
                </a:solidFill>
                <a:latin typeface="微软雅黑"/>
                <a:ea typeface="微软雅黑"/>
              </a:rPr>
              <a:t>Apache </a:t>
            </a:r>
            <a:r>
              <a:rPr kumimoji="1" lang="en-US" altLang="zh-CN" sz="1100" dirty="0" err="1">
                <a:solidFill>
                  <a:srgbClr val="000000"/>
                </a:solidFill>
                <a:latin typeface="微软雅黑"/>
                <a:ea typeface="微软雅黑"/>
              </a:rPr>
              <a:t>Httpcomponents</a:t>
            </a:r>
            <a:endParaRPr kumimoji="1" lang="zh-CN" altLang="en-US" sz="11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6372200" y="2019095"/>
            <a:ext cx="1620555" cy="2392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  <a:latin typeface="Arial"/>
                <a:ea typeface="微软雅黑"/>
              </a:rPr>
              <a:t>日志监控</a:t>
            </a:r>
            <a:endParaRPr kumimoji="1" lang="zh-CN" altLang="en-US" sz="120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97716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62" name="图片 4" descr="未标题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63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42875" y="142875"/>
            <a:ext cx="4572000" cy="357188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展示层技术特点</a:t>
            </a:r>
          </a:p>
        </p:txBody>
      </p:sp>
      <p:pic>
        <p:nvPicPr>
          <p:cNvPr id="143364" name="图片 3" descr="未标题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72188"/>
            <a:ext cx="9144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65" name="TextBox 6"/>
          <p:cNvSpPr>
            <a:spLocks noChangeArrowheads="1"/>
          </p:cNvSpPr>
          <p:nvPr/>
        </p:nvSpPr>
        <p:spPr bwMode="auto">
          <a:xfrm>
            <a:off x="755650" y="1412875"/>
            <a:ext cx="7416800" cy="432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服务端</a:t>
            </a:r>
            <a:endParaRPr 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restful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风格的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URL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请求</a:t>
            </a:r>
            <a:endParaRPr 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页面信息动态配置</a:t>
            </a:r>
            <a:endParaRPr lang="en-US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/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/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客户端</a:t>
            </a:r>
            <a:endParaRPr 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r>
              <a:rPr 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Javascript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组件及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API</a:t>
            </a: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数据绑定、校验</a:t>
            </a:r>
            <a:endParaRPr 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客户端动态内容创建</a:t>
            </a:r>
            <a:endParaRPr 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346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6" name="图片 4" descr="未标题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42875" y="142875"/>
            <a:ext cx="4572000" cy="357188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展示层开发方式</a:t>
            </a:r>
          </a:p>
        </p:txBody>
      </p:sp>
      <p:pic>
        <p:nvPicPr>
          <p:cNvPr id="144388" name="图片 3" descr="未标题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72188"/>
            <a:ext cx="9144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9" name="TextBox 9"/>
          <p:cNvSpPr>
            <a:spLocks noChangeArrowheads="1"/>
          </p:cNvSpPr>
          <p:nvPr/>
        </p:nvSpPr>
        <p:spPr bwMode="auto">
          <a:xfrm>
            <a:off x="971550" y="2781300"/>
            <a:ext cx="5457825" cy="244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特点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</a:t>
            </a: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HTML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纯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标签配置方式大大简化开发工作量</a:t>
            </a:r>
            <a:endParaRPr 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客户端脚本提高了组件的灵活性</a:t>
            </a:r>
            <a:endParaRPr 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基于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Eclipse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的开发工具</a:t>
            </a:r>
            <a:endParaRPr 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完善的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API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开发文档</a:t>
            </a:r>
            <a:endParaRPr 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endParaRPr lang="zh-CN" altLang="en-US" dirty="0">
              <a:solidFill>
                <a:srgbClr val="000000"/>
              </a:solidFill>
              <a:latin typeface="Calibri" pitchFamily="34" charset="0"/>
              <a:sym typeface="宋体" charset="-122"/>
            </a:endParaRPr>
          </a:p>
        </p:txBody>
      </p:sp>
      <p:sp>
        <p:nvSpPr>
          <p:cNvPr id="144390" name="TextBox 10"/>
          <p:cNvSpPr>
            <a:spLocks noChangeArrowheads="1"/>
          </p:cNvSpPr>
          <p:nvPr/>
        </p:nvSpPr>
        <p:spPr bwMode="auto">
          <a:xfrm>
            <a:off x="900113" y="1763713"/>
            <a:ext cx="3729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标签（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UI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 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+ JS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脚本（数据交互）</a:t>
            </a:r>
          </a:p>
        </p:txBody>
      </p:sp>
    </p:spTree>
    <p:extLst>
      <p:ext uri="{BB962C8B-B14F-4D97-AF65-F5344CB8AC3E}">
        <p14:creationId xmlns:p14="http://schemas.microsoft.com/office/powerpoint/2010/main" val="224190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10" name="图片 4" descr="未标题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1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42875" y="142875"/>
            <a:ext cx="4572000" cy="357188"/>
          </a:xfrm>
        </p:spPr>
        <p:txBody>
          <a:bodyPr>
            <a:normAutofit fontScale="90000"/>
          </a:bodyPr>
          <a:lstStyle/>
          <a:p>
            <a:pPr marL="0" indent="0" algn="l" eaLnBrk="1" hangingPunct="1"/>
            <a:r>
              <a:rPr 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展示层开发方式</a:t>
            </a:r>
          </a:p>
        </p:txBody>
      </p:sp>
      <p:pic>
        <p:nvPicPr>
          <p:cNvPr id="145414" name="图片 3" descr="未标题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00750"/>
            <a:ext cx="9144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5767409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46546"/>
            <a:ext cx="6691352" cy="404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0711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4" name="图片 4" descr="未标题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435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42875" y="142875"/>
            <a:ext cx="4572000" cy="357188"/>
          </a:xfrm>
        </p:spPr>
        <p:txBody>
          <a:bodyPr>
            <a:normAutofit fontScale="90000"/>
          </a:bodyPr>
          <a:lstStyle/>
          <a:p>
            <a:pPr marL="0" indent="0" algn="l" eaLnBrk="1" hangingPunct="1"/>
            <a:r>
              <a:rPr 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开发工具</a:t>
            </a:r>
          </a:p>
        </p:txBody>
      </p:sp>
      <p:pic>
        <p:nvPicPr>
          <p:cNvPr id="146436" name="图片 3" descr="未标题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00750"/>
            <a:ext cx="9144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437" name="TextBox 9"/>
          <p:cNvSpPr>
            <a:spLocks noChangeArrowheads="1"/>
          </p:cNvSpPr>
          <p:nvPr/>
        </p:nvSpPr>
        <p:spPr bwMode="auto">
          <a:xfrm>
            <a:off x="714375" y="1663700"/>
            <a:ext cx="40005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基于</a:t>
            </a:r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Eclipse</a:t>
            </a:r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的开发工具</a:t>
            </a:r>
            <a:endParaRPr lang="en-US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特点</a:t>
            </a:r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</a:t>
            </a:r>
            <a:endParaRPr lang="zh-CN" altLang="en-US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schema</a:t>
            </a:r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语法校验</a:t>
            </a:r>
            <a:endParaRPr lang="en-US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代码高亮</a:t>
            </a:r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</a:t>
            </a:r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自动提示</a:t>
            </a:r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</a:t>
            </a:r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快速查找等特性</a:t>
            </a:r>
            <a:endParaRPr lang="en-US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快速创建标签组件</a:t>
            </a:r>
            <a:endParaRPr lang="en-US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快速自动创建</a:t>
            </a:r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model</a:t>
            </a:r>
          </a:p>
          <a:p>
            <a:endParaRPr lang="zh-CN" altLang="en-US">
              <a:solidFill>
                <a:srgbClr val="000000"/>
              </a:solidFill>
              <a:latin typeface="Calibri" pitchFamily="34" charset="0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970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546</Words>
  <Application>Microsoft Office PowerPoint</Application>
  <PresentationFormat>全屏显示(4:3)</PresentationFormat>
  <Paragraphs>136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LLSFW 框 架 介 绍</vt:lpstr>
      <vt:lpstr>概述</vt:lpstr>
      <vt:lpstr>PowerPoint 演示文稿</vt:lpstr>
      <vt:lpstr>LLSFW技术体系</vt:lpstr>
      <vt:lpstr>LLSFW平台功能</vt:lpstr>
      <vt:lpstr>展示层技术特点</vt:lpstr>
      <vt:lpstr>展示层开发方式</vt:lpstr>
      <vt:lpstr>展示层开发方式</vt:lpstr>
      <vt:lpstr>开发工具</vt:lpstr>
      <vt:lpstr>UI 组件图</vt:lpstr>
      <vt:lpstr>Form组件</vt:lpstr>
      <vt:lpstr>PowerPoint 演示文稿</vt:lpstr>
      <vt:lpstr>Grid组件 — queryForm</vt:lpstr>
      <vt:lpstr>Grid组件 — viewForm</vt:lpstr>
      <vt:lpstr>TreeGrid组件</vt:lpstr>
      <vt:lpstr>Tab组件</vt:lpstr>
      <vt:lpstr>多UI组件组合布局</vt:lpstr>
      <vt:lpstr>组件绑定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wangkang</dc:creator>
  <cp:lastModifiedBy>wangkang</cp:lastModifiedBy>
  <cp:revision>79</cp:revision>
  <dcterms:created xsi:type="dcterms:W3CDTF">2014-10-10T06:46:25Z</dcterms:created>
  <dcterms:modified xsi:type="dcterms:W3CDTF">2014-10-10T08:30:22Z</dcterms:modified>
</cp:coreProperties>
</file>