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700"/>
              </a:spcBef>
              <a:buSzTx/>
              <a:buFontTx/>
              <a:buNone/>
              <a:defRPr sz="3200">
                <a:solidFill>
                  <a:srgbClr val="888888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cap="none" sz="1800"/>
            </a:pPr>
            <a:r>
              <a:rPr b="1" cap="all" sz="4000"/>
              <a:t>Click to edit Master title style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lnSpc>
                <a:spcPct val="100000"/>
              </a:lnSpc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100000"/>
              </a:lnSpc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100000"/>
              </a:lnSpc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100000"/>
              </a:lnSpc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  <a:endParaRPr sz="2800"/>
          </a:p>
          <a:p>
            <a:pPr lvl="1">
              <a:defRPr sz="1800"/>
            </a:pPr>
            <a:r>
              <a:rPr sz="2800"/>
              <a:t>Second level</a:t>
            </a:r>
            <a:endParaRPr sz="2800"/>
          </a:p>
          <a:p>
            <a:pPr lvl="2">
              <a:defRPr sz="1800"/>
            </a:pPr>
            <a:r>
              <a:rPr sz="2800"/>
              <a:t>Third level</a:t>
            </a:r>
            <a:endParaRPr sz="2800"/>
          </a:p>
          <a:p>
            <a:pPr lvl="3">
              <a:defRPr sz="1800"/>
            </a:pPr>
            <a:r>
              <a:rPr sz="2800"/>
              <a:t>Fourth level</a:t>
            </a:r>
            <a:endParaRPr sz="2800"/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400"/>
              <a:t>Click to edit Master text styles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2000"/>
              <a:t>Click to edit Master title style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3900"/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/>
            </a:pPr>
            <a:r>
              <a:rPr sz="2000"/>
              <a:t>Click to edit Master text styles</a:t>
            </a:r>
            <a:endParaRPr sz="2000"/>
          </a:p>
          <a:p>
            <a:pPr lvl="1">
              <a:defRPr sz="1800"/>
            </a:pPr>
            <a:r>
              <a:rPr sz="2000"/>
              <a:t>Second level</a:t>
            </a:r>
            <a:endParaRPr sz="2000"/>
          </a:p>
          <a:p>
            <a:pPr lvl="2">
              <a:defRPr sz="1800"/>
            </a:pPr>
            <a:r>
              <a:rPr sz="2000"/>
              <a:t>Third level</a:t>
            </a:r>
            <a:endParaRPr sz="2000"/>
          </a:p>
          <a:p>
            <a:pPr lvl="3">
              <a:defRPr sz="1800"/>
            </a:pPr>
            <a:r>
              <a:rPr sz="2000"/>
              <a:t>Fourth level</a:t>
            </a:r>
            <a:endParaRPr sz="2000"/>
          </a:p>
          <a:p>
            <a:pPr lvl="4">
              <a:defRPr sz="1800"/>
            </a:pPr>
            <a:r>
              <a:rPr sz="2000"/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1pPr>
      <a:lvl2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2pPr>
      <a:lvl3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3pPr>
      <a:lvl4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4pPr>
      <a:lvl5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5pPr>
      <a:lvl6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6pPr>
      <a:lvl7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7pPr>
      <a:lvl8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8pPr>
      <a:lvl9pPr algn="ctr" defTabSz="457200">
        <a:defRPr sz="3900"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214312" indent="-214312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1pPr>
      <a:lvl2pPr marL="661307" indent="-204107" defTabSz="457200">
        <a:lnSpc>
          <a:spcPct val="80000"/>
        </a:lnSpc>
        <a:spcBef>
          <a:spcPts val="400"/>
        </a:spcBef>
        <a:buSzPct val="100000"/>
        <a:buFont typeface="Arial"/>
        <a:buChar char="–"/>
        <a:defRPr sz="2000">
          <a:latin typeface="Helvetica Neue Thin"/>
          <a:ea typeface="Helvetica Neue Thin"/>
          <a:cs typeface="Helvetica Neue Thin"/>
          <a:sym typeface="Helvetica Neue Thin"/>
        </a:defRPr>
      </a:lvl2pPr>
      <a:lvl3pPr marL="1104900" indent="-190500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3pPr>
      <a:lvl4pPr marL="1600200" indent="-228600" defTabSz="457200">
        <a:lnSpc>
          <a:spcPct val="80000"/>
        </a:lnSpc>
        <a:spcBef>
          <a:spcPts val="400"/>
        </a:spcBef>
        <a:buSzPct val="100000"/>
        <a:buFont typeface="Arial"/>
        <a:buChar char="–"/>
        <a:defRPr sz="2000">
          <a:latin typeface="Helvetica Neue Thin"/>
          <a:ea typeface="Helvetica Neue Thin"/>
          <a:cs typeface="Helvetica Neue Thin"/>
          <a:sym typeface="Helvetica Neue Thin"/>
        </a:defRPr>
      </a:lvl4pPr>
      <a:lvl5pPr marL="2057400" indent="-228600" defTabSz="457200">
        <a:lnSpc>
          <a:spcPct val="80000"/>
        </a:lnSpc>
        <a:spcBef>
          <a:spcPts val="400"/>
        </a:spcBef>
        <a:buSzPct val="100000"/>
        <a:buFont typeface="Arial"/>
        <a:buChar char="»"/>
        <a:defRPr sz="2000">
          <a:latin typeface="Helvetica Neue Thin"/>
          <a:ea typeface="Helvetica Neue Thin"/>
          <a:cs typeface="Helvetica Neue Thin"/>
          <a:sym typeface="Helvetica Neue Thin"/>
        </a:defRPr>
      </a:lvl5pPr>
      <a:lvl6pPr marL="2514600" indent="-228600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6pPr>
      <a:lvl7pPr marL="2971800" indent="-228600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7pPr>
      <a:lvl8pPr marL="3429000" indent="-228600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8pPr>
      <a:lvl9pPr marL="3886200" indent="-228600" defTabSz="457200">
        <a:lnSpc>
          <a:spcPct val="80000"/>
        </a:lnSpc>
        <a:spcBef>
          <a:spcPts val="400"/>
        </a:spcBef>
        <a:buSzPct val="100000"/>
        <a:buFont typeface="Arial"/>
        <a:buChar char="•"/>
        <a:defRPr sz="2000">
          <a:latin typeface="Helvetica Neue Thin"/>
          <a:ea typeface="Helvetica Neue Thin"/>
          <a:cs typeface="Helvetica Neue Thin"/>
          <a:sym typeface="Helvetica Neue Thin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685799" y="1879032"/>
            <a:ext cx="7772401" cy="1470026"/>
          </a:xfrm>
          <a:prstGeom prst="rect">
            <a:avLst/>
          </a:prstGeom>
        </p:spPr>
        <p:txBody>
          <a:bodyPr/>
          <a:lstStyle>
            <a:lvl1pPr defTabSz="443484">
              <a:defRPr sz="3783"/>
            </a:lvl1pPr>
          </a:lstStyle>
          <a:p>
            <a:pPr lvl="0">
              <a:defRPr sz="1800"/>
            </a:pPr>
            <a:r>
              <a:rPr sz="3783"/>
              <a:t>ColorWorld – a Color-based Image Indexing and Retrieval System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687732"/>
            <a:ext cx="6400800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Group No. 3</a:t>
            </a:r>
            <a:endParaRPr sz="2800">
              <a:solidFill>
                <a:srgbClr val="535353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Ke Wang 903058889</a:t>
            </a:r>
            <a:endParaRPr sz="2800">
              <a:solidFill>
                <a:srgbClr val="535353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535353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Qichao Chu 903060535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457200" y="367256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Goal and Idea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457200" y="1309114"/>
            <a:ext cx="8229601" cy="4895145"/>
          </a:xfrm>
          <a:prstGeom prst="rect">
            <a:avLst/>
          </a:prstGeom>
        </p:spPr>
        <p:txBody>
          <a:bodyPr/>
          <a:lstStyle/>
          <a:p>
            <a:pPr lvl="0" marL="330200" indent="-330200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Use color attributes and keywords to retrieve images</a:t>
            </a:r>
            <a:endParaRPr sz="2600">
              <a:latin typeface="+mj-lt"/>
              <a:ea typeface="+mj-ea"/>
              <a:cs typeface="+mj-cs"/>
              <a:sym typeface="Helvetica Neue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Use color histogram and color coherence vector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Compare the distance to get related images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30200" indent="-330200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Idea</a:t>
            </a:r>
            <a:endParaRPr sz="2600">
              <a:latin typeface="+mj-lt"/>
              <a:ea typeface="+mj-ea"/>
              <a:cs typeface="+mj-cs"/>
              <a:sym typeface="Helvetica Neue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color space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 distance measurements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B+ Tree and Keyword-Tree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30200" indent="-330200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00">
                <a:latin typeface="+mj-lt"/>
                <a:ea typeface="+mj-ea"/>
                <a:cs typeface="+mj-cs"/>
                <a:sym typeface="Helvetica Neue"/>
              </a:rPr>
              <a:t>Dataset from Washington University</a:t>
            </a:r>
            <a:endParaRPr sz="2600">
              <a:latin typeface="+mj-lt"/>
              <a:ea typeface="+mj-ea"/>
              <a:cs typeface="+mj-cs"/>
              <a:sym typeface="Helvetica Neue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Images with different topics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Images with description files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30526" indent="-273326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Need to combine different format for our use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457199" y="301100"/>
            <a:ext cx="8229601" cy="114300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3900"/>
              <a:t>Architecture                         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457200" y="1342915"/>
            <a:ext cx="3778395" cy="4997583"/>
          </a:xfrm>
          <a:prstGeom prst="rect">
            <a:avLst/>
          </a:prstGeom>
        </p:spPr>
        <p:txBody>
          <a:bodyPr/>
          <a:lstStyle/>
          <a:p>
            <a:pPr lvl="0" marL="0" indent="0" defTabSz="438911">
              <a:lnSpc>
                <a:spcPct val="100000"/>
              </a:lnSpc>
              <a:buSzTx/>
              <a:buFontTx/>
              <a:buNone/>
              <a:defRPr sz="1800"/>
            </a:pPr>
            <a:r>
              <a:rPr sz="2784">
                <a:latin typeface="+mj-lt"/>
                <a:ea typeface="+mj-ea"/>
                <a:cs typeface="+mj-cs"/>
                <a:sym typeface="Helvetica Neue"/>
              </a:rPr>
              <a:t>Main components:</a:t>
            </a:r>
            <a:endParaRPr sz="2784">
              <a:latin typeface="+mj-lt"/>
              <a:ea typeface="+mj-ea"/>
              <a:cs typeface="+mj-cs"/>
              <a:sym typeface="Helvetica Neue"/>
            </a:endParaRPr>
          </a:p>
          <a:p>
            <a:pPr lvl="1" marL="274320" indent="-274320" defTabSz="438911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88">
                <a:latin typeface="Helvetica Neue Light"/>
                <a:ea typeface="Helvetica Neue Light"/>
                <a:cs typeface="Helvetica Neue Light"/>
                <a:sym typeface="Helvetica Neue Light"/>
              </a:rPr>
              <a:t>Hash Table</a:t>
            </a:r>
            <a:endParaRPr sz="2688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438911" indent="-219455" defTabSz="438911">
              <a:lnSpc>
                <a:spcPct val="100000"/>
              </a:lnSpc>
              <a:spcBef>
                <a:spcPts val="500"/>
              </a:spcBef>
              <a:defRPr sz="1800"/>
            </a:pPr>
            <a:r>
              <a:rPr i="1" sz="2304">
                <a:latin typeface="Helvetica Neue Light"/>
                <a:ea typeface="Helvetica Neue Light"/>
                <a:cs typeface="Helvetica Neue Light"/>
                <a:sym typeface="Helvetica Neue Light"/>
              </a:rPr>
              <a:t>Color -&gt; Image ID</a:t>
            </a:r>
            <a:endParaRPr i="1" sz="2304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274320" indent="-274320" defTabSz="438911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88">
                <a:latin typeface="Helvetica Neue Light"/>
                <a:ea typeface="Helvetica Neue Light"/>
                <a:cs typeface="Helvetica Neue Light"/>
                <a:sym typeface="Helvetica Neue Light"/>
              </a:rPr>
              <a:t>B+ Tree</a:t>
            </a:r>
            <a:endParaRPr sz="2688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438911" indent="-219455" defTabSz="438911">
              <a:lnSpc>
                <a:spcPct val="100000"/>
              </a:lnSpc>
              <a:spcBef>
                <a:spcPts val="500"/>
              </a:spcBef>
              <a:defRPr sz="1800"/>
            </a:pPr>
            <a:r>
              <a:rPr i="1" sz="2304">
                <a:latin typeface="Helvetica Neue Light"/>
                <a:ea typeface="Helvetica Neue Light"/>
                <a:cs typeface="Helvetica Neue Light"/>
                <a:sym typeface="Helvetica Neue Light"/>
              </a:rPr>
              <a:t>Image iD -&gt; Image Desc</a:t>
            </a:r>
            <a:endParaRPr i="1" sz="2304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274320" indent="-274320" defTabSz="438911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88">
                <a:latin typeface="Helvetica Neue Light"/>
                <a:ea typeface="Helvetica Neue Light"/>
                <a:cs typeface="Helvetica Neue Light"/>
                <a:sym typeface="Helvetica Neue Light"/>
              </a:rPr>
              <a:t>Keyword Tree</a:t>
            </a:r>
            <a:endParaRPr sz="2688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438911" indent="-219455" defTabSz="438911">
              <a:lnSpc>
                <a:spcPct val="100000"/>
              </a:lnSpc>
              <a:spcBef>
                <a:spcPts val="500"/>
              </a:spcBef>
              <a:defRPr sz="1800"/>
            </a:pPr>
            <a:r>
              <a:rPr i="1" sz="2304">
                <a:latin typeface="Helvetica Neue Light"/>
                <a:ea typeface="Helvetica Neue Light"/>
                <a:cs typeface="Helvetica Neue Light"/>
                <a:sym typeface="Helvetica Neue Light"/>
              </a:rPr>
              <a:t>Keyword -&gt; Image ID,  </a:t>
            </a:r>
            <a:endParaRPr i="1" sz="2304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0" indent="438911" defTabSz="438911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800"/>
            </a:pPr>
            <a:r>
              <a:rPr i="1" sz="2304">
                <a:latin typeface="Helvetica Neue Light"/>
                <a:ea typeface="Helvetica Neue Light"/>
                <a:cs typeface="Helvetica Neue Light"/>
                <a:sym typeface="Helvetica Neue Light"/>
              </a:rPr>
              <a:t>                   Confidence</a:t>
            </a:r>
            <a:endParaRPr i="1" sz="2304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274320" indent="-274320" defTabSz="438911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688">
                <a:latin typeface="Helvetica Neue Light"/>
                <a:ea typeface="Helvetica Neue Light"/>
                <a:cs typeface="Helvetica Neue Light"/>
                <a:sym typeface="Helvetica Neue Light"/>
              </a:rPr>
              <a:t>Color Histogram</a:t>
            </a:r>
            <a:endParaRPr sz="2688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264522" indent="-264522" defTabSz="438911">
              <a:lnSpc>
                <a:spcPct val="100000"/>
              </a:lnSpc>
              <a:spcBef>
                <a:spcPts val="600"/>
              </a:spcBef>
              <a:defRPr sz="1800"/>
            </a:pPr>
            <a:r>
              <a:rPr sz="2592">
                <a:latin typeface="Helvetica Neue Light"/>
                <a:ea typeface="Helvetica Neue Light"/>
                <a:cs typeface="Helvetica Neue Light"/>
                <a:sym typeface="Helvetica Neue Light"/>
              </a:rPr>
              <a:t>Color Coherence Vector</a:t>
            </a:r>
          </a:p>
        </p:txBody>
      </p:sp>
      <p:pic>
        <p:nvPicPr>
          <p:cNvPr id="57" name="image1.jpg" descr="DB.jpg"/>
          <p:cNvPicPr/>
          <p:nvPr/>
        </p:nvPicPr>
        <p:blipFill>
          <a:blip r:embed="rId2">
            <a:extLst/>
          </a:blip>
          <a:srcRect l="0" t="0" r="966" b="548"/>
          <a:stretch>
            <a:fillRect/>
          </a:stretch>
        </p:blipFill>
        <p:spPr>
          <a:xfrm>
            <a:off x="4344218" y="461764"/>
            <a:ext cx="4283783" cy="5934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552492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Data Structure - B+ Tree</a:t>
            </a:r>
          </a:p>
        </p:txBody>
      </p:sp>
      <p:pic>
        <p:nvPicPr>
          <p:cNvPr id="60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135" y="1837798"/>
            <a:ext cx="5807730" cy="267331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2688462" y="4904812"/>
            <a:ext cx="3767075" cy="794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300">
                <a:latin typeface="+mj-lt"/>
                <a:ea typeface="+mj-ea"/>
                <a:cs typeface="+mj-cs"/>
                <a:sym typeface="Helvetica Neue"/>
              </a:rPr>
              <a:t>Leaves:</a:t>
            </a:r>
            <a:endParaRPr sz="2300">
              <a:latin typeface="+mj-lt"/>
              <a:ea typeface="+mj-ea"/>
              <a:cs typeface="+mj-cs"/>
              <a:sym typeface="Helvetica Neue"/>
            </a:endParaRPr>
          </a:p>
          <a:p>
            <a:pPr lvl="0"/>
            <a:r>
              <a:rPr sz="2300">
                <a:latin typeface="+mj-lt"/>
                <a:ea typeface="+mj-ea"/>
                <a:cs typeface="+mj-cs"/>
                <a:sym typeface="Helvetica Neue"/>
              </a:rPr>
              <a:t>Image ID and its description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64" name="Shape 64"/>
          <p:cNvSpPr/>
          <p:nvPr/>
        </p:nvSpPr>
        <p:spPr>
          <a:xfrm>
            <a:off x="457200" y="468452"/>
            <a:ext cx="82296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/>
            </a:pPr>
            <a:r>
              <a:rPr sz="3900"/>
              <a:t>Data Structure - Keyword Tree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2367534" y="1901627"/>
            <a:ext cx="4112057" cy="2953146"/>
            <a:chOff x="0" y="0"/>
            <a:chExt cx="4112056" cy="2953145"/>
          </a:xfrm>
        </p:grpSpPr>
        <p:sp>
          <p:nvSpPr>
            <p:cNvPr id="65" name="Shape 65"/>
            <p:cNvSpPr/>
            <p:nvPr/>
          </p:nvSpPr>
          <p:spPr>
            <a:xfrm>
              <a:off x="1795666" y="3806"/>
              <a:ext cx="483500" cy="48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Shape 66"/>
            <p:cNvSpPr/>
            <p:nvPr/>
          </p:nvSpPr>
          <p:spPr>
            <a:xfrm>
              <a:off x="2652778" y="0"/>
              <a:ext cx="926947" cy="5675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>
                <a:defRPr>
                  <a:latin typeface="+mj-lt"/>
                  <a:ea typeface="+mj-ea"/>
                  <a:cs typeface="+mj-cs"/>
                  <a:sym typeface="Helvetica Neue"/>
                </a:defRPr>
              </a:lvl1pPr>
            </a:lstStyle>
            <a:p>
              <a:pPr lvl="0"/>
              <a:r>
                <a:t>Root</a:t>
              </a:r>
            </a:p>
          </p:txBody>
        </p:sp>
        <p:sp>
          <p:nvSpPr>
            <p:cNvPr id="67" name="Shape 67"/>
            <p:cNvSpPr/>
            <p:nvPr/>
          </p:nvSpPr>
          <p:spPr>
            <a:xfrm>
              <a:off x="890214" y="1098265"/>
              <a:ext cx="483499" cy="48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2248398" y="1203757"/>
              <a:ext cx="483499" cy="48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3628558" y="1177386"/>
              <a:ext cx="483499" cy="483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2469646"/>
              <a:ext cx="483499" cy="48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" name="Shape 71"/>
            <p:cNvSpPr/>
            <p:nvPr/>
          </p:nvSpPr>
          <p:spPr>
            <a:xfrm>
              <a:off x="1553917" y="2469646"/>
              <a:ext cx="483500" cy="48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fill="norm" stroke="1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1302908" y="267532"/>
              <a:ext cx="734509" cy="901540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cxnSp>
          <p:nvCxnSpPr>
            <p:cNvPr id="73" name="Connector 73"/>
            <p:cNvCxnSpPr>
              <a:stCxn id="67" idx="0"/>
              <a:endCxn id="70" idx="0"/>
            </p:cNvCxnSpPr>
            <p:nvPr/>
          </p:nvCxnSpPr>
          <p:spPr>
            <a:xfrm flipH="1">
              <a:off x="241749" y="1340014"/>
              <a:ext cx="890215" cy="1371382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cxnSp>
        <p:cxnSp>
          <p:nvCxnSpPr>
            <p:cNvPr id="74" name="Connector 74"/>
            <p:cNvCxnSpPr>
              <a:stCxn id="67" idx="0"/>
              <a:endCxn id="71" idx="0"/>
            </p:cNvCxnSpPr>
            <p:nvPr/>
          </p:nvCxnSpPr>
          <p:spPr>
            <a:xfrm>
              <a:off x="1131963" y="1340014"/>
              <a:ext cx="663705" cy="1371382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cxnSp>
        <p:sp>
          <p:nvSpPr>
            <p:cNvPr id="75" name="Shape 75"/>
            <p:cNvSpPr/>
            <p:nvPr/>
          </p:nvSpPr>
          <p:spPr>
            <a:xfrm>
              <a:off x="2037415" y="267532"/>
              <a:ext cx="281790" cy="1348918"/>
            </a:xfrm>
            <a:prstGeom prst="line">
              <a:avLst/>
            </a:prstGeom>
            <a:noFill/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cxnSp>
          <p:nvCxnSpPr>
            <p:cNvPr id="76" name="Connector 76"/>
            <p:cNvCxnSpPr>
              <a:stCxn id="65" idx="0"/>
              <a:endCxn id="69" idx="0"/>
            </p:cNvCxnSpPr>
            <p:nvPr/>
          </p:nvCxnSpPr>
          <p:spPr>
            <a:xfrm>
              <a:off x="2037416" y="245555"/>
              <a:ext cx="1832892" cy="1173581"/>
            </a:xfrm>
            <a:prstGeom prst="straightConnector1">
              <a:avLst/>
            </a:prstGeom>
            <a:ln w="25400" cap="flat">
              <a:solidFill>
                <a:srgbClr val="4F81BD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</p:cxnSp>
        <p:sp>
          <p:nvSpPr>
            <p:cNvPr id="77" name="Shape 77"/>
            <p:cNvSpPr/>
            <p:nvPr/>
          </p:nvSpPr>
          <p:spPr>
            <a:xfrm>
              <a:off x="1373712" y="501075"/>
              <a:ext cx="332733" cy="577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r>
                <a:t>a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483497" y="1687255"/>
              <a:ext cx="281450" cy="5775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r>
                <a:t>t</a:t>
              </a:r>
            </a:p>
          </p:txBody>
        </p:sp>
      </p:grpSp>
      <p:sp>
        <p:nvSpPr>
          <p:cNvPr id="80" name="Shape 80"/>
          <p:cNvSpPr/>
          <p:nvPr/>
        </p:nvSpPr>
        <p:spPr>
          <a:xfrm>
            <a:off x="3028492" y="5333876"/>
            <a:ext cx="3087016" cy="76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sz="2200">
                <a:latin typeface="+mj-lt"/>
                <a:ea typeface="+mj-ea"/>
                <a:cs typeface="+mj-cs"/>
                <a:sym typeface="Helvetica Neue"/>
              </a:rPr>
              <a:t>MAP:</a:t>
            </a:r>
            <a:endParaRPr sz="2200">
              <a:latin typeface="+mj-lt"/>
              <a:ea typeface="+mj-ea"/>
              <a:cs typeface="+mj-cs"/>
              <a:sym typeface="Helvetica Neue"/>
            </a:endParaRPr>
          </a:p>
          <a:p>
            <a:pPr lvl="0"/>
            <a:r>
              <a:rPr sz="2200">
                <a:latin typeface="+mj-lt"/>
                <a:ea typeface="+mj-ea"/>
                <a:cs typeface="+mj-cs"/>
                <a:sym typeface="Helvetica Neue"/>
              </a:rPr>
              <a:t>Image ID -&gt; Confidence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</a:fld>
          </a:p>
        </p:txBody>
      </p:sp>
      <p:sp>
        <p:nvSpPr>
          <p:cNvPr id="83" name="Shape 83"/>
          <p:cNvSpPr/>
          <p:nvPr/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888888"/>
                </a:solidFill>
              </a:rPr>
              <a:t>￼</a:t>
            </a:r>
          </a:p>
        </p:txBody>
      </p:sp>
      <p:sp>
        <p:nvSpPr>
          <p:cNvPr id="84" name="Shape 84"/>
          <p:cNvSpPr/>
          <p:nvPr/>
        </p:nvSpPr>
        <p:spPr>
          <a:xfrm>
            <a:off x="457200" y="620773"/>
            <a:ext cx="82296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defRPr sz="39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/>
            </a:pPr>
            <a:r>
              <a:rPr sz="3900"/>
              <a:t>Data Structure - Color Hash Table</a:t>
            </a:r>
          </a:p>
        </p:txBody>
      </p:sp>
      <p:sp>
        <p:nvSpPr>
          <p:cNvPr id="85" name="Shape 85"/>
          <p:cNvSpPr/>
          <p:nvPr/>
        </p:nvSpPr>
        <p:spPr>
          <a:xfrm>
            <a:off x="2637662" y="5520437"/>
            <a:ext cx="3553905" cy="40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1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lvl="0">
              <a:defRPr sz="1800"/>
            </a:pPr>
            <a:r>
              <a:rPr sz="2100"/>
              <a:t>MAP:  Color Info -&gt; Image ID</a:t>
            </a:r>
          </a:p>
        </p:txBody>
      </p:sp>
      <p:pic>
        <p:nvPicPr>
          <p:cNvPr id="86" name="Untitled-ha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881" y="1819874"/>
            <a:ext cx="6553467" cy="32182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Color Histogram and CCV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239092" y="1621881"/>
            <a:ext cx="8665816" cy="4093574"/>
          </a:xfrm>
          <a:prstGeom prst="rect">
            <a:avLst/>
          </a:prstGeom>
        </p:spPr>
        <p:txBody>
          <a:bodyPr/>
          <a:lstStyle/>
          <a:p>
            <a:pPr lvl="0" marL="298322" indent="-298322" defTabSz="397763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349">
                <a:latin typeface="+mj-lt"/>
                <a:ea typeface="+mj-ea"/>
                <a:cs typeface="+mj-cs"/>
                <a:sym typeface="Helvetica Neue"/>
              </a:rPr>
              <a:t>Color Histogram</a:t>
            </a:r>
            <a:endParaRPr sz="2349">
              <a:latin typeface="+mj-lt"/>
              <a:ea typeface="+mj-ea"/>
              <a:cs typeface="+mj-cs"/>
              <a:sym typeface="Helvetica Neue"/>
            </a:endParaRPr>
          </a:p>
          <a:p>
            <a:pPr lvl="1" marL="557974" indent="-248602" defTabSz="397763">
              <a:lnSpc>
                <a:spcPct val="100000"/>
              </a:lnSpc>
              <a:defRPr sz="1800"/>
            </a:pPr>
            <a:r>
              <a:rPr sz="2001">
                <a:latin typeface="Helvetica Neue Light"/>
                <a:ea typeface="Helvetica Neue Light"/>
                <a:cs typeface="Helvetica Neue Light"/>
                <a:sym typeface="Helvetica Neue Light"/>
              </a:rPr>
              <a:t>Choose color space and divide the space</a:t>
            </a:r>
            <a:endParaRPr sz="200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773430" indent="-198881" defTabSz="397763">
              <a:lnSpc>
                <a:spcPct val="100000"/>
              </a:lnSpc>
              <a:defRPr sz="1800"/>
            </a:pPr>
            <a:r>
              <a:rPr sz="1740"/>
              <a:t>RGB -&gt; [8,8,8]</a:t>
            </a:r>
            <a:endParaRPr sz="1740"/>
          </a:p>
          <a:p>
            <a:pPr lvl="2" marL="773430" indent="-198881" defTabSz="397763">
              <a:lnSpc>
                <a:spcPct val="100000"/>
              </a:lnSpc>
              <a:defRPr sz="1800"/>
            </a:pPr>
            <a:r>
              <a:rPr sz="1740"/>
              <a:t>HSV -&gt; [16,3,3]</a:t>
            </a:r>
            <a:endParaRPr sz="1740"/>
          </a:p>
          <a:p>
            <a:pPr lvl="1" marL="557974" indent="-248602" defTabSz="397763">
              <a:lnSpc>
                <a:spcPct val="100000"/>
              </a:lnSpc>
              <a:defRPr sz="1800"/>
            </a:pPr>
            <a:r>
              <a:rPr sz="2001">
                <a:latin typeface="Helvetica Neue Light"/>
                <a:ea typeface="Helvetica Neue Light"/>
                <a:cs typeface="Helvetica Neue Light"/>
                <a:sym typeface="Helvetica Neue Light"/>
              </a:rPr>
              <a:t>int[ ][ ][ ] histogram</a:t>
            </a:r>
            <a:endParaRPr sz="200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773430" indent="-198881" defTabSz="397763">
              <a:lnSpc>
                <a:spcPct val="100000"/>
              </a:lnSpc>
              <a:defRPr sz="1800"/>
            </a:pPr>
            <a:r>
              <a:rPr sz="1740"/>
              <a:t>Denotes how many pixels are in this divided space</a:t>
            </a:r>
            <a:endParaRPr sz="1740"/>
          </a:p>
          <a:p>
            <a:pPr lvl="1" marL="557974" indent="-248602" defTabSz="397763">
              <a:lnSpc>
                <a:spcPct val="100000"/>
              </a:lnSpc>
              <a:defRPr sz="1800"/>
            </a:pPr>
            <a:r>
              <a:rPr sz="2001">
                <a:latin typeface="Helvetica Neue Light"/>
                <a:ea typeface="Helvetica Neue Light"/>
                <a:cs typeface="Helvetica Neue Light"/>
                <a:sym typeface="Helvetica Neue Light"/>
              </a:rPr>
              <a:t>Compute the distance between two histograms to find relativity</a:t>
            </a:r>
            <a:endParaRPr sz="200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2" marL="773430" indent="-198881" defTabSz="397763">
              <a:lnSpc>
                <a:spcPct val="100000"/>
              </a:lnSpc>
              <a:defRPr sz="1800"/>
            </a:pPr>
            <a:r>
              <a:rPr sz="1740"/>
              <a:t>Euclidean, Intersection, Quadratic</a:t>
            </a:r>
            <a:endParaRPr sz="1740"/>
          </a:p>
          <a:p>
            <a:pPr lvl="0" marL="298322" indent="-298322" defTabSz="397763">
              <a:lnSpc>
                <a:spcPct val="100000"/>
              </a:lnSpc>
              <a:spcBef>
                <a:spcPts val="500"/>
              </a:spcBef>
              <a:defRPr sz="1800"/>
            </a:pPr>
            <a:r>
              <a:rPr sz="2349">
                <a:latin typeface="+mj-lt"/>
                <a:ea typeface="+mj-ea"/>
                <a:cs typeface="+mj-cs"/>
                <a:sym typeface="Helvetica Neue"/>
              </a:rPr>
              <a:t>CCV Color Coherence Vector</a:t>
            </a:r>
            <a:endParaRPr sz="2349">
              <a:latin typeface="+mj-lt"/>
              <a:ea typeface="+mj-ea"/>
              <a:cs typeface="+mj-cs"/>
              <a:sym typeface="Helvetica Neue"/>
            </a:endParaRPr>
          </a:p>
          <a:p>
            <a:pPr lvl="1" marL="557974" indent="-248602" defTabSz="397763">
              <a:lnSpc>
                <a:spcPct val="100000"/>
              </a:lnSpc>
              <a:defRPr sz="1800"/>
            </a:pPr>
            <a:r>
              <a:rPr sz="2001">
                <a:latin typeface="Helvetica Neue Light"/>
                <a:ea typeface="Helvetica Neue Light"/>
                <a:cs typeface="Helvetica Neue Light"/>
                <a:sym typeface="Helvetica Neue Light"/>
              </a:rPr>
              <a:t>Take into consideration coherent pixels and incoherent ones</a:t>
            </a:r>
            <a:endParaRPr sz="2001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557974" indent="-248602" defTabSz="397763">
              <a:lnSpc>
                <a:spcPct val="100000"/>
              </a:lnSpc>
              <a:defRPr sz="1800"/>
            </a:pPr>
            <a:r>
              <a:rPr sz="2001">
                <a:latin typeface="Helvetica Neue Light"/>
                <a:ea typeface="Helvetica Neue Light"/>
                <a:cs typeface="Helvetica Neue Light"/>
                <a:sym typeface="Helvetica Neue Light"/>
              </a:rPr>
              <a:t>Each bucket -&gt; (a,b)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Accomplishments and TODO</a:t>
            </a:r>
          </a:p>
        </p:txBody>
      </p:sp>
      <p:sp>
        <p:nvSpPr>
          <p:cNvPr id="92" name="Shape 92"/>
          <p:cNvSpPr/>
          <p:nvPr>
            <p:ph type="body" idx="1"/>
          </p:nvPr>
        </p:nvSpPr>
        <p:spPr>
          <a:xfrm>
            <a:off x="925666" y="1454657"/>
            <a:ext cx="7292668" cy="4708357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900">
                <a:latin typeface="+mj-lt"/>
                <a:ea typeface="+mj-ea"/>
                <a:cs typeface="+mj-cs"/>
                <a:sym typeface="Helvetica Neue"/>
              </a:rPr>
              <a:t>Accomplishments:</a:t>
            </a:r>
            <a:endParaRPr sz="2900">
              <a:latin typeface="+mj-lt"/>
              <a:ea typeface="+mj-ea"/>
              <a:cs typeface="+mj-cs"/>
              <a:sym typeface="Helvetica Neue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Basic indexing (color attributes, keywords) and retrieval (related images, keywords)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42900" indent="-3429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900">
                <a:latin typeface="+mj-lt"/>
                <a:ea typeface="+mj-ea"/>
                <a:cs typeface="+mj-cs"/>
                <a:sym typeface="Helvetica Neue"/>
              </a:rPr>
              <a:t>ColorWorld supports:</a:t>
            </a:r>
            <a:endParaRPr sz="2900">
              <a:latin typeface="+mj-lt"/>
              <a:ea typeface="+mj-ea"/>
              <a:cs typeface="+mj-cs"/>
              <a:sym typeface="Helvetica Neue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Search by keyword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Search by image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Vote up or down keyword for an image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0" marL="342900" indent="-34290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900">
                <a:latin typeface="+mj-lt"/>
                <a:ea typeface="+mj-ea"/>
                <a:cs typeface="+mj-cs"/>
                <a:sym typeface="Helvetica Neue"/>
              </a:rPr>
              <a:t>TODO</a:t>
            </a:r>
            <a:endParaRPr sz="2900">
              <a:latin typeface="+mj-lt"/>
              <a:ea typeface="+mj-ea"/>
              <a:cs typeface="+mj-cs"/>
              <a:sym typeface="Helvetica Neue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Serialization and deserialization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Add new images</a:t>
            </a:r>
            <a:endParaRPr sz="25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lvl="1" marL="742950" indent="-285750">
              <a:lnSpc>
                <a:spcPct val="100000"/>
              </a:lnSpc>
              <a:spcBef>
                <a:spcPts val="0"/>
              </a:spcBef>
              <a:defRPr sz="1800"/>
            </a:pPr>
            <a:r>
              <a:rPr sz="2500">
                <a:latin typeface="Helvetica Neue Light"/>
                <a:ea typeface="Helvetica Neue Light"/>
                <a:cs typeface="Helvetica Neue Light"/>
                <a:sym typeface="Helvetica Neue Light"/>
              </a:rPr>
              <a:t>Assign keyword to new images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457199" y="2857499"/>
            <a:ext cx="8229601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900"/>
              <a:t>Real-World Example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