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10947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7375" algn="l" defTabSz="10947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4749" algn="l" defTabSz="10947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2124" algn="l" defTabSz="10947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89498" algn="l" defTabSz="10947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36874" algn="l" defTabSz="10947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84246" algn="l" defTabSz="10947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31621" algn="l" defTabSz="10947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78996" algn="l" defTabSz="10947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84" y="1554"/>
      </p:cViewPr>
      <p:guideLst>
        <p:guide orient="horz" pos="3168"/>
        <p:guide pos="31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3" y="3124629"/>
            <a:ext cx="8549641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2" y="5699760"/>
            <a:ext cx="7040882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4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2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9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36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4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1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78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2" y="402810"/>
            <a:ext cx="2263141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3" y="402810"/>
            <a:ext cx="662178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6463455"/>
            <a:ext cx="8549641" cy="199771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4263185"/>
            <a:ext cx="8549641" cy="220027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737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47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421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94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368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8424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316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789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346965"/>
            <a:ext cx="4442460" cy="663808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346965"/>
            <a:ext cx="4442460" cy="663808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2251501"/>
            <a:ext cx="4444207" cy="93832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7375" indent="0">
              <a:buNone/>
              <a:defRPr sz="2400" b="1"/>
            </a:lvl2pPr>
            <a:lvl3pPr marL="1094749" indent="0">
              <a:buNone/>
              <a:defRPr sz="2200" b="1"/>
            </a:lvl3pPr>
            <a:lvl4pPr marL="1642124" indent="0">
              <a:buNone/>
              <a:defRPr sz="2000" b="1"/>
            </a:lvl4pPr>
            <a:lvl5pPr marL="2189498" indent="0">
              <a:buNone/>
              <a:defRPr sz="2000" b="1"/>
            </a:lvl5pPr>
            <a:lvl6pPr marL="2736874" indent="0">
              <a:buNone/>
              <a:defRPr sz="2000" b="1"/>
            </a:lvl6pPr>
            <a:lvl7pPr marL="3284246" indent="0">
              <a:buNone/>
              <a:defRPr sz="2000" b="1"/>
            </a:lvl7pPr>
            <a:lvl8pPr marL="3831621" indent="0">
              <a:buNone/>
              <a:defRPr sz="2000" b="1"/>
            </a:lvl8pPr>
            <a:lvl9pPr marL="4378996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3189820"/>
            <a:ext cx="4444207" cy="579522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2251501"/>
            <a:ext cx="4445951" cy="93832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7375" indent="0">
              <a:buNone/>
              <a:defRPr sz="2400" b="1"/>
            </a:lvl2pPr>
            <a:lvl3pPr marL="1094749" indent="0">
              <a:buNone/>
              <a:defRPr sz="2200" b="1"/>
            </a:lvl3pPr>
            <a:lvl4pPr marL="1642124" indent="0">
              <a:buNone/>
              <a:defRPr sz="2000" b="1"/>
            </a:lvl4pPr>
            <a:lvl5pPr marL="2189498" indent="0">
              <a:buNone/>
              <a:defRPr sz="2000" b="1"/>
            </a:lvl5pPr>
            <a:lvl6pPr marL="2736874" indent="0">
              <a:buNone/>
              <a:defRPr sz="2000" b="1"/>
            </a:lvl6pPr>
            <a:lvl7pPr marL="3284246" indent="0">
              <a:buNone/>
              <a:defRPr sz="2000" b="1"/>
            </a:lvl7pPr>
            <a:lvl8pPr marL="3831621" indent="0">
              <a:buNone/>
              <a:defRPr sz="2000" b="1"/>
            </a:lvl8pPr>
            <a:lvl9pPr marL="4378996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3189820"/>
            <a:ext cx="4445951" cy="579522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400475"/>
            <a:ext cx="3309143" cy="170434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7" y="400479"/>
            <a:ext cx="5622925" cy="8584564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2104820"/>
            <a:ext cx="3309143" cy="6880225"/>
          </a:xfrm>
        </p:spPr>
        <p:txBody>
          <a:bodyPr/>
          <a:lstStyle>
            <a:lvl1pPr marL="0" indent="0">
              <a:buNone/>
              <a:defRPr sz="1700"/>
            </a:lvl1pPr>
            <a:lvl2pPr marL="547375" indent="0">
              <a:buNone/>
              <a:defRPr sz="1300"/>
            </a:lvl2pPr>
            <a:lvl3pPr marL="1094749" indent="0">
              <a:buNone/>
              <a:defRPr sz="1200"/>
            </a:lvl3pPr>
            <a:lvl4pPr marL="1642124" indent="0">
              <a:buNone/>
              <a:defRPr sz="1100"/>
            </a:lvl4pPr>
            <a:lvl5pPr marL="2189498" indent="0">
              <a:buNone/>
              <a:defRPr sz="1100"/>
            </a:lvl5pPr>
            <a:lvl6pPr marL="2736874" indent="0">
              <a:buNone/>
              <a:defRPr sz="1100"/>
            </a:lvl6pPr>
            <a:lvl7pPr marL="3284246" indent="0">
              <a:buNone/>
              <a:defRPr sz="1100"/>
            </a:lvl7pPr>
            <a:lvl8pPr marL="3831621" indent="0">
              <a:buNone/>
              <a:defRPr sz="1100"/>
            </a:lvl8pPr>
            <a:lvl9pPr marL="437899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8" y="7040884"/>
            <a:ext cx="6035040" cy="8312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8" y="898737"/>
            <a:ext cx="6035040" cy="6035040"/>
          </a:xfrm>
        </p:spPr>
        <p:txBody>
          <a:bodyPr/>
          <a:lstStyle>
            <a:lvl1pPr marL="0" indent="0">
              <a:buNone/>
              <a:defRPr sz="4000"/>
            </a:lvl1pPr>
            <a:lvl2pPr marL="547375" indent="0">
              <a:buNone/>
              <a:defRPr sz="3300"/>
            </a:lvl2pPr>
            <a:lvl3pPr marL="1094749" indent="0">
              <a:buNone/>
              <a:defRPr sz="2900"/>
            </a:lvl3pPr>
            <a:lvl4pPr marL="1642124" indent="0">
              <a:buNone/>
              <a:defRPr sz="2400"/>
            </a:lvl4pPr>
            <a:lvl5pPr marL="2189498" indent="0">
              <a:buNone/>
              <a:defRPr sz="2400"/>
            </a:lvl5pPr>
            <a:lvl6pPr marL="2736874" indent="0">
              <a:buNone/>
              <a:defRPr sz="2400"/>
            </a:lvl6pPr>
            <a:lvl7pPr marL="3284246" indent="0">
              <a:buNone/>
              <a:defRPr sz="2400"/>
            </a:lvl7pPr>
            <a:lvl8pPr marL="3831621" indent="0">
              <a:buNone/>
              <a:defRPr sz="2400"/>
            </a:lvl8pPr>
            <a:lvl9pPr marL="4378996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8" y="7872099"/>
            <a:ext cx="6035040" cy="1180465"/>
          </a:xfrm>
        </p:spPr>
        <p:txBody>
          <a:bodyPr/>
          <a:lstStyle>
            <a:lvl1pPr marL="0" indent="0">
              <a:buNone/>
              <a:defRPr sz="1700"/>
            </a:lvl1pPr>
            <a:lvl2pPr marL="547375" indent="0">
              <a:buNone/>
              <a:defRPr sz="1300"/>
            </a:lvl2pPr>
            <a:lvl3pPr marL="1094749" indent="0">
              <a:buNone/>
              <a:defRPr sz="1200"/>
            </a:lvl3pPr>
            <a:lvl4pPr marL="1642124" indent="0">
              <a:buNone/>
              <a:defRPr sz="1100"/>
            </a:lvl4pPr>
            <a:lvl5pPr marL="2189498" indent="0">
              <a:buNone/>
              <a:defRPr sz="1100"/>
            </a:lvl5pPr>
            <a:lvl6pPr marL="2736874" indent="0">
              <a:buNone/>
              <a:defRPr sz="1100"/>
            </a:lvl6pPr>
            <a:lvl7pPr marL="3284246" indent="0">
              <a:buNone/>
              <a:defRPr sz="1100"/>
            </a:lvl7pPr>
            <a:lvl8pPr marL="3831621" indent="0">
              <a:buNone/>
              <a:defRPr sz="1100"/>
            </a:lvl8pPr>
            <a:lvl9pPr marL="437899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3" y="402801"/>
            <a:ext cx="9052561" cy="1676400"/>
          </a:xfrm>
          <a:prstGeom prst="rect">
            <a:avLst/>
          </a:prstGeom>
        </p:spPr>
        <p:txBody>
          <a:bodyPr vert="horz" lIns="109474" tIns="54738" rIns="109474" bIns="547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3" y="2346965"/>
            <a:ext cx="9052561" cy="6638081"/>
          </a:xfrm>
          <a:prstGeom prst="rect">
            <a:avLst/>
          </a:prstGeom>
        </p:spPr>
        <p:txBody>
          <a:bodyPr vert="horz" lIns="109474" tIns="54738" rIns="109474" bIns="547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55"/>
            <a:ext cx="2346960" cy="535516"/>
          </a:xfrm>
          <a:prstGeom prst="rect">
            <a:avLst/>
          </a:prstGeom>
        </p:spPr>
        <p:txBody>
          <a:bodyPr vert="horz" lIns="109474" tIns="54738" rIns="109474" bIns="5473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2" y="9322655"/>
            <a:ext cx="3185161" cy="535516"/>
          </a:xfrm>
          <a:prstGeom prst="rect">
            <a:avLst/>
          </a:prstGeom>
        </p:spPr>
        <p:txBody>
          <a:bodyPr vert="horz" lIns="109474" tIns="54738" rIns="109474" bIns="5473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9322655"/>
            <a:ext cx="2346960" cy="535516"/>
          </a:xfrm>
          <a:prstGeom prst="rect">
            <a:avLst/>
          </a:prstGeom>
        </p:spPr>
        <p:txBody>
          <a:bodyPr vert="horz" lIns="109474" tIns="54738" rIns="109474" bIns="5473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4749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0531" indent="-410531" algn="l" defTabSz="109474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889483" indent="-342110" algn="l" defTabSz="1094749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8435" indent="-273688" algn="l" defTabSz="1094749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15811" indent="-273688" algn="l" defTabSz="1094749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3186" indent="-273688" algn="l" defTabSz="1094749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0559" indent="-273688" algn="l" defTabSz="109474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57934" indent="-273688" algn="l" defTabSz="109474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5309" indent="-273688" algn="l" defTabSz="109474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52682" indent="-273688" algn="l" defTabSz="109474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4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7375" algn="l" defTabSz="1094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4749" algn="l" defTabSz="1094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2124" algn="l" defTabSz="1094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9498" algn="l" defTabSz="1094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6874" algn="l" defTabSz="1094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84246" algn="l" defTabSz="1094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1621" algn="l" defTabSz="1094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8996" algn="l" defTabSz="1094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ounded Rectangle 174"/>
          <p:cNvSpPr/>
          <p:nvPr/>
        </p:nvSpPr>
        <p:spPr>
          <a:xfrm>
            <a:off x="1931802" y="1598200"/>
            <a:ext cx="2057401" cy="914400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</a:t>
            </a:r>
          </a:p>
          <a:p>
            <a:pPr algn="ctr"/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sample job</a:t>
            </a:r>
          </a:p>
          <a:p>
            <a:pPr algn="ctr"/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</a:t>
            </a:r>
            <a:r>
              <a:rPr lang="en-US" sz="19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19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Rank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2122304" y="228600"/>
            <a:ext cx="1600200" cy="796182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Sampled input</a:t>
            </a:r>
            <a:endParaRPr 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2960503" y="1074366"/>
            <a:ext cx="0" cy="47962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672763" y="4857700"/>
            <a:ext cx="1970333" cy="1541448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redict execution time of  the actual job assuming </a:t>
            </a:r>
            <a:r>
              <a:rPr lang="en-US" sz="19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interference</a:t>
            </a:r>
            <a:endParaRPr lang="en-US" sz="19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1145626" y="2845504"/>
            <a:ext cx="1779333" cy="914400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xecution time</a:t>
            </a:r>
            <a:endParaRPr 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880512" y="6915338"/>
            <a:ext cx="1828800" cy="1541448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redict performance of  the job </a:t>
            </a:r>
            <a:r>
              <a:rPr lang="en-US" sz="19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 interference</a:t>
            </a:r>
            <a:endParaRPr lang="en-US" sz="19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5943600" y="4839030"/>
            <a:ext cx="3352800" cy="1424709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xecute n simulation job(s) concurrently, where</a:t>
            </a:r>
          </a:p>
          <a:p>
            <a:pPr algn="ctr"/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≤ n≤ 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in this paper </a:t>
            </a:r>
            <a:endParaRPr 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659241" y="6773595"/>
            <a:ext cx="4152900" cy="1649916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opulate  a vector of n slowdown </a:t>
            </a:r>
          </a:p>
          <a:p>
            <a:pPr algn="ctr"/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[</a:t>
            </a:r>
            <a:r>
              <a:rPr lang="en-US" sz="19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900" b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sz="1900" b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sz="19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900" b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where </a:t>
            </a:r>
            <a:r>
              <a:rPr lang="en-US" sz="19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900" b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9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slowdown ratio for  </a:t>
            </a:r>
            <a:r>
              <a:rPr lang="en-US" sz="19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concurrent jobs</a:t>
            </a:r>
            <a:endParaRPr 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7572918" y="6325957"/>
            <a:ext cx="0" cy="44763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1736283" y="6472763"/>
            <a:ext cx="0" cy="39326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709312" y="5628424"/>
            <a:ext cx="647071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1794912" y="8456786"/>
            <a:ext cx="18275" cy="39326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85467" y="8850053"/>
            <a:ext cx="28926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/>
              <a:t>Predicted execution time of the interfered job</a:t>
            </a:r>
            <a:endParaRPr lang="en-US" sz="1900" b="1" dirty="0"/>
          </a:p>
        </p:txBody>
      </p:sp>
      <p:sp>
        <p:nvSpPr>
          <p:cNvPr id="188" name="Rounded Rectangle 187"/>
          <p:cNvSpPr/>
          <p:nvPr/>
        </p:nvSpPr>
        <p:spPr>
          <a:xfrm>
            <a:off x="3329736" y="4839030"/>
            <a:ext cx="1828800" cy="1541448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redict </a:t>
            </a:r>
          </a:p>
          <a:p>
            <a:pPr algn="ctr"/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of disk 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endParaRPr lang="en-US" sz="19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9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sz="19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interference</a:t>
            </a:r>
            <a:endParaRPr lang="en-US" sz="19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3378136" y="6882063"/>
            <a:ext cx="1828800" cy="1541448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redict the slowdown ratio </a:t>
            </a:r>
            <a:r>
              <a:rPr lang="en-US" sz="19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 interference</a:t>
            </a:r>
            <a:endParaRPr lang="en-US" sz="19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0" name="Straight Arrow Connector 189"/>
          <p:cNvCxnSpPr/>
          <p:nvPr/>
        </p:nvCxnSpPr>
        <p:spPr>
          <a:xfrm>
            <a:off x="4170432" y="6421278"/>
            <a:ext cx="0" cy="39326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5158536" y="7686062"/>
            <a:ext cx="500705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>
            <a:off x="2709312" y="7489428"/>
            <a:ext cx="621644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/>
          <p:cNvSpPr/>
          <p:nvPr/>
        </p:nvSpPr>
        <p:spPr>
          <a:xfrm>
            <a:off x="3020460" y="2872079"/>
            <a:ext cx="2034762" cy="914400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isk read information</a:t>
            </a:r>
            <a:endParaRPr 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Straight Arrow Connector 193"/>
          <p:cNvCxnSpPr>
            <a:stCxn id="175" idx="2"/>
          </p:cNvCxnSpPr>
          <p:nvPr/>
        </p:nvCxnSpPr>
        <p:spPr>
          <a:xfrm flipH="1">
            <a:off x="1794913" y="2512600"/>
            <a:ext cx="1165590" cy="32565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5" idx="2"/>
            <a:endCxn id="193" idx="0"/>
          </p:cNvCxnSpPr>
          <p:nvPr/>
        </p:nvCxnSpPr>
        <p:spPr>
          <a:xfrm>
            <a:off x="2960503" y="2512600"/>
            <a:ext cx="1077338" cy="359479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H="1">
            <a:off x="1931802" y="3759904"/>
            <a:ext cx="17842" cy="109779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5659241" y="3454180"/>
            <a:ext cx="3886200" cy="622579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Input data size of the sample job</a:t>
            </a:r>
          </a:p>
          <a:p>
            <a:pPr algn="ctr"/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Input data size of the actual job</a:t>
            </a:r>
            <a:endParaRPr 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8" name="Straight Arrow Connector 197"/>
          <p:cNvCxnSpPr>
            <a:stCxn id="197" idx="1"/>
          </p:cNvCxnSpPr>
          <p:nvPr/>
        </p:nvCxnSpPr>
        <p:spPr>
          <a:xfrm flipH="1">
            <a:off x="1931801" y="3765470"/>
            <a:ext cx="3727440" cy="107356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4522604" y="3762796"/>
            <a:ext cx="5540" cy="1122109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7" idx="1"/>
          </p:cNvCxnSpPr>
          <p:nvPr/>
        </p:nvCxnSpPr>
        <p:spPr>
          <a:xfrm flipH="1">
            <a:off x="4675004" y="3765470"/>
            <a:ext cx="984237" cy="109223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endCxn id="188" idx="0"/>
          </p:cNvCxnSpPr>
          <p:nvPr/>
        </p:nvCxnSpPr>
        <p:spPr>
          <a:xfrm>
            <a:off x="2002641" y="3759904"/>
            <a:ext cx="2241495" cy="107912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109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Khan</dc:creator>
  <cp:lastModifiedBy>Mohammad Khan</cp:lastModifiedBy>
  <cp:revision>20</cp:revision>
  <dcterms:created xsi:type="dcterms:W3CDTF">2006-08-16T00:00:00Z</dcterms:created>
  <dcterms:modified xsi:type="dcterms:W3CDTF">2016-02-23T04:11:58Z</dcterms:modified>
</cp:coreProperties>
</file>