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92" y="-3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Apache Spark </a:t>
            </a:r>
            <a:r>
              <a:rPr lang="en-US" sz="4000" dirty="0" smtClean="0">
                <a:latin typeface="Times New Roman" panose="02020603050405020304" pitchFamily="18" charset="0"/>
                <a:cs typeface="Times New Roman" panose="02020603050405020304" pitchFamily="18" charset="0"/>
              </a:rPr>
              <a:t>PageRank </a:t>
            </a:r>
            <a:r>
              <a:rPr lang="en-US" sz="4000" dirty="0" smtClean="0">
                <a:latin typeface="Times New Roman" panose="02020603050405020304" pitchFamily="18" charset="0"/>
                <a:cs typeface="Times New Roman" panose="02020603050405020304" pitchFamily="18" charset="0"/>
              </a:rPr>
              <a:t>Workflow</a:t>
            </a:r>
            <a:endParaRPr lang="en-US" sz="40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组合 145"/>
          <p:cNvGrpSpPr/>
          <p:nvPr/>
        </p:nvGrpSpPr>
        <p:grpSpPr>
          <a:xfrm>
            <a:off x="719572" y="836712"/>
            <a:ext cx="1224136" cy="4680520"/>
            <a:chOff x="755576" y="1052736"/>
            <a:chExt cx="1224136" cy="4680520"/>
          </a:xfrm>
        </p:grpSpPr>
        <p:sp>
          <p:nvSpPr>
            <p:cNvPr id="147" name="矩形 146"/>
            <p:cNvSpPr/>
            <p:nvPr/>
          </p:nvSpPr>
          <p:spPr>
            <a:xfrm>
              <a:off x="755576" y="1052736"/>
              <a:ext cx="1224136" cy="4680520"/>
            </a:xfrm>
            <a:prstGeom prst="rect">
              <a:avLst/>
            </a:prstGeom>
            <a:solidFill>
              <a:schemeClr val="bg1"/>
            </a:solidFill>
            <a:ln w="254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8" name="直接连接符 147"/>
            <p:cNvCxnSpPr/>
            <p:nvPr/>
          </p:nvCxnSpPr>
          <p:spPr>
            <a:xfrm>
              <a:off x="827584" y="1340768"/>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403648" y="1340768"/>
              <a:ext cx="2880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27584" y="1556792"/>
              <a:ext cx="5760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27584" y="1772816"/>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27584" y="1988840"/>
              <a:ext cx="5760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27584" y="2204864"/>
              <a:ext cx="2880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827584" y="2420888"/>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827584" y="2636912"/>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27584" y="2852936"/>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827584" y="3068960"/>
              <a:ext cx="3600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27584" y="3284984"/>
              <a:ext cx="72008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827584" y="3501008"/>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827584" y="3717032"/>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827584" y="3933056"/>
              <a:ext cx="5040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27584" y="4149080"/>
              <a:ext cx="79208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827584" y="4365104"/>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827584" y="4581128"/>
              <a:ext cx="5040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827584" y="4797152"/>
              <a:ext cx="3600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27584" y="5013176"/>
              <a:ext cx="5040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827584" y="5229200"/>
              <a:ext cx="57606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827584" y="5445224"/>
              <a:ext cx="5040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1475656" y="1556792"/>
              <a:ext cx="2880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1331640" y="1772816"/>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1475656" y="1988840"/>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1547664" y="2204864"/>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1331640" y="242088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1331640" y="2636912"/>
              <a:ext cx="5040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1619672" y="2852936"/>
              <a:ext cx="2160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1259632" y="3068960"/>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619672" y="3284984"/>
              <a:ext cx="21602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1331640" y="3501008"/>
              <a:ext cx="288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331640" y="3717032"/>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403648" y="3933056"/>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331640" y="4365104"/>
              <a:ext cx="288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1403648" y="4581128"/>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1259632" y="4797152"/>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403648" y="5013176"/>
              <a:ext cx="3600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1475656" y="5229200"/>
              <a:ext cx="3600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1403648" y="5445224"/>
              <a:ext cx="288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1187624" y="2204864"/>
              <a:ext cx="2880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1" name="组合 370"/>
          <p:cNvGrpSpPr/>
          <p:nvPr/>
        </p:nvGrpSpPr>
        <p:grpSpPr>
          <a:xfrm>
            <a:off x="2521890" y="836712"/>
            <a:ext cx="1152128" cy="4680520"/>
            <a:chOff x="2843808" y="1196752"/>
            <a:chExt cx="1152128" cy="4680520"/>
          </a:xfrm>
        </p:grpSpPr>
        <p:sp>
          <p:nvSpPr>
            <p:cNvPr id="4" name="矩形 3"/>
            <p:cNvSpPr/>
            <p:nvPr/>
          </p:nvSpPr>
          <p:spPr>
            <a:xfrm>
              <a:off x="2843808" y="1196752"/>
              <a:ext cx="1152128" cy="4680520"/>
            </a:xfrm>
            <a:prstGeom prst="rect">
              <a:avLst/>
            </a:prstGeom>
            <a:solidFill>
              <a:schemeClr val="bg1"/>
            </a:solidFill>
            <a:ln w="254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直接连接符 27"/>
            <p:cNvCxnSpPr/>
            <p:nvPr/>
          </p:nvCxnSpPr>
          <p:spPr>
            <a:xfrm>
              <a:off x="2911580" y="1484784"/>
              <a:ext cx="5803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563888" y="1484784"/>
              <a:ext cx="1609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911580" y="1700808"/>
              <a:ext cx="4362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911580" y="1916832"/>
              <a:ext cx="2922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911580" y="2132856"/>
              <a:ext cx="4362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911580" y="2348880"/>
              <a:ext cx="4362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911580" y="2564904"/>
              <a:ext cx="4362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911580" y="2780928"/>
              <a:ext cx="2922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911580" y="2996952"/>
              <a:ext cx="5803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911580" y="3212976"/>
              <a:ext cx="43628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911580" y="3429000"/>
              <a:ext cx="79632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911580" y="3645024"/>
              <a:ext cx="2922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911580" y="3861048"/>
              <a:ext cx="36427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11580" y="4077072"/>
              <a:ext cx="4744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1580" y="4293096"/>
              <a:ext cx="43628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911580" y="4509120"/>
              <a:ext cx="40663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1580" y="4725144"/>
              <a:ext cx="36427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911580" y="4941168"/>
              <a:ext cx="5803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911580" y="5157192"/>
              <a:ext cx="43628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911580" y="5373216"/>
              <a:ext cx="5803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11580" y="5589240"/>
              <a:ext cx="29226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419872" y="1700808"/>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275856" y="1916832"/>
              <a:ext cx="4320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491880" y="2132856"/>
              <a:ext cx="36851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419872" y="2348880"/>
              <a:ext cx="3007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419872" y="2564904"/>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275856" y="2780928"/>
              <a:ext cx="2965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576595" y="2996952"/>
              <a:ext cx="2033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419872" y="3212976"/>
              <a:ext cx="30497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275856" y="3645024"/>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3347864" y="3861048"/>
              <a:ext cx="44475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3453758" y="4077072"/>
              <a:ext cx="40663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385986" y="4509120"/>
              <a:ext cx="39392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347864" y="4725144"/>
              <a:ext cx="32615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563888" y="4941168"/>
              <a:ext cx="288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419872" y="5157192"/>
              <a:ext cx="37274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563888" y="5373216"/>
              <a:ext cx="21602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347864" y="5589240"/>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3635896" y="2780928"/>
              <a:ext cx="2033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3491880" y="4293096"/>
              <a:ext cx="31759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92" name="Group 491"/>
          <p:cNvGrpSpPr/>
          <p:nvPr/>
        </p:nvGrpSpPr>
        <p:grpSpPr>
          <a:xfrm>
            <a:off x="4241213" y="836712"/>
            <a:ext cx="1080120" cy="4680520"/>
            <a:chOff x="4355976" y="1196752"/>
            <a:chExt cx="1080120" cy="4680520"/>
          </a:xfrm>
        </p:grpSpPr>
        <p:sp>
          <p:nvSpPr>
            <p:cNvPr id="499" name="矩形 498"/>
            <p:cNvSpPr/>
            <p:nvPr/>
          </p:nvSpPr>
          <p:spPr>
            <a:xfrm>
              <a:off x="4355976" y="1196752"/>
              <a:ext cx="1080120" cy="4680520"/>
            </a:xfrm>
            <a:prstGeom prst="rect">
              <a:avLst/>
            </a:prstGeom>
            <a:solidFill>
              <a:schemeClr val="bg1"/>
            </a:solidFill>
            <a:ln w="254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1" name="Group 490"/>
            <p:cNvGrpSpPr/>
            <p:nvPr/>
          </p:nvGrpSpPr>
          <p:grpSpPr>
            <a:xfrm>
              <a:off x="4419512" y="1484784"/>
              <a:ext cx="895426" cy="4104456"/>
              <a:chOff x="4419512" y="1484784"/>
              <a:chExt cx="895426" cy="4104456"/>
            </a:xfrm>
          </p:grpSpPr>
          <p:cxnSp>
            <p:nvCxnSpPr>
              <p:cNvPr id="500" name="直接连接符 499"/>
              <p:cNvCxnSpPr/>
              <p:nvPr/>
            </p:nvCxnSpPr>
            <p:spPr>
              <a:xfrm>
                <a:off x="4419512" y="1484784"/>
                <a:ext cx="3454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4828529" y="1484784"/>
                <a:ext cx="3645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2" name="直接连接符 501"/>
              <p:cNvCxnSpPr/>
              <p:nvPr/>
            </p:nvCxnSpPr>
            <p:spPr>
              <a:xfrm>
                <a:off x="4427984" y="1700808"/>
                <a:ext cx="3330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4419512" y="1916832"/>
                <a:ext cx="27400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4419512" y="2132856"/>
                <a:ext cx="4337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4419512" y="2348880"/>
                <a:ext cx="4804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4419512" y="2564904"/>
                <a:ext cx="3732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4419512" y="2780928"/>
                <a:ext cx="3415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4419512" y="2996952"/>
                <a:ext cx="4804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4419512" y="3212976"/>
                <a:ext cx="40901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4419512" y="3429000"/>
                <a:ext cx="50829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4419512" y="3645024"/>
                <a:ext cx="40901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4419512" y="3861048"/>
                <a:ext cx="34150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4419512" y="4077072"/>
                <a:ext cx="4447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4419512" y="4293096"/>
                <a:ext cx="50829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4419512" y="4509120"/>
                <a:ext cx="84177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4419512" y="4725144"/>
                <a:ext cx="51252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4419512" y="4941168"/>
                <a:ext cx="37327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nvCxnSpPr>
            <p:spPr>
              <a:xfrm>
                <a:off x="4419512" y="5157192"/>
                <a:ext cx="34150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nvCxnSpPr>
            <p:spPr>
              <a:xfrm>
                <a:off x="4419512" y="5373216"/>
                <a:ext cx="42088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nvCxnSpPr>
            <p:spPr>
              <a:xfrm>
                <a:off x="4946071" y="5589240"/>
                <a:ext cx="27400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4853281" y="1700808"/>
                <a:ext cx="2227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4761021" y="1916832"/>
                <a:ext cx="40504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4932040" y="2132856"/>
                <a:ext cx="2303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4963543" y="2348880"/>
                <a:ext cx="2977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4896036" y="2564904"/>
                <a:ext cx="40504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4819527" y="2780928"/>
                <a:ext cx="47255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4963543" y="2996952"/>
                <a:ext cx="3454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4896036" y="3212976"/>
                <a:ext cx="36525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4927804" y="3645024"/>
                <a:ext cx="38121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4828529" y="3861048"/>
                <a:ext cx="41695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4927804" y="4077072"/>
                <a:ext cx="38121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5004799" y="4293096"/>
                <a:ext cx="30422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4986311" y="4725144"/>
                <a:ext cx="2472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4860032" y="4941168"/>
                <a:ext cx="31477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4819527" y="5157192"/>
                <a:ext cx="42595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nvCxnSpPr>
            <p:spPr>
              <a:xfrm>
                <a:off x="4900007" y="5373216"/>
                <a:ext cx="33356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4427984" y="5589240"/>
                <a:ext cx="4320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接连接符 520"/>
              <p:cNvCxnSpPr/>
              <p:nvPr/>
            </p:nvCxnSpPr>
            <p:spPr>
              <a:xfrm>
                <a:off x="5136283" y="1700808"/>
                <a:ext cx="1557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直接连接符 538"/>
              <p:cNvCxnSpPr/>
              <p:nvPr/>
            </p:nvCxnSpPr>
            <p:spPr>
              <a:xfrm>
                <a:off x="5017193" y="3430924"/>
                <a:ext cx="29774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493" name="Group 492"/>
          <p:cNvGrpSpPr/>
          <p:nvPr/>
        </p:nvGrpSpPr>
        <p:grpSpPr>
          <a:xfrm>
            <a:off x="6084168" y="836712"/>
            <a:ext cx="1008112" cy="4680520"/>
            <a:chOff x="6084168" y="1192188"/>
            <a:chExt cx="1008112" cy="4680520"/>
          </a:xfrm>
        </p:grpSpPr>
        <p:sp>
          <p:nvSpPr>
            <p:cNvPr id="190" name="矩形 498"/>
            <p:cNvSpPr/>
            <p:nvPr/>
          </p:nvSpPr>
          <p:spPr>
            <a:xfrm>
              <a:off x="6084168" y="1192188"/>
              <a:ext cx="1008112" cy="4680520"/>
            </a:xfrm>
            <a:prstGeom prst="rect">
              <a:avLst/>
            </a:prstGeom>
            <a:solidFill>
              <a:schemeClr val="bg1"/>
            </a:solidFill>
            <a:ln w="254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1" name="直接连接符 499"/>
            <p:cNvCxnSpPr/>
            <p:nvPr/>
          </p:nvCxnSpPr>
          <p:spPr>
            <a:xfrm>
              <a:off x="6143468" y="1480220"/>
              <a:ext cx="3224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直接连接符 500"/>
            <p:cNvCxnSpPr/>
            <p:nvPr/>
          </p:nvCxnSpPr>
          <p:spPr>
            <a:xfrm>
              <a:off x="6525217" y="1480220"/>
              <a:ext cx="3231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501"/>
            <p:cNvCxnSpPr/>
            <p:nvPr/>
          </p:nvCxnSpPr>
          <p:spPr>
            <a:xfrm>
              <a:off x="6151375" y="1696244"/>
              <a:ext cx="31083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直接连接符 502"/>
            <p:cNvCxnSpPr/>
            <p:nvPr/>
          </p:nvCxnSpPr>
          <p:spPr>
            <a:xfrm>
              <a:off x="6143468" y="1912268"/>
              <a:ext cx="2557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503"/>
            <p:cNvCxnSpPr/>
            <p:nvPr/>
          </p:nvCxnSpPr>
          <p:spPr>
            <a:xfrm>
              <a:off x="6143468" y="2128292"/>
              <a:ext cx="3733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直接连接符 504"/>
            <p:cNvCxnSpPr/>
            <p:nvPr/>
          </p:nvCxnSpPr>
          <p:spPr>
            <a:xfrm>
              <a:off x="6143468" y="2344316"/>
              <a:ext cx="4484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直接连接符 505"/>
            <p:cNvCxnSpPr/>
            <p:nvPr/>
          </p:nvCxnSpPr>
          <p:spPr>
            <a:xfrm>
              <a:off x="6143468" y="2560340"/>
              <a:ext cx="41510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直接连接符 506"/>
            <p:cNvCxnSpPr/>
            <p:nvPr/>
          </p:nvCxnSpPr>
          <p:spPr>
            <a:xfrm>
              <a:off x="6143468" y="2776364"/>
              <a:ext cx="3187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直接连接符 507"/>
            <p:cNvCxnSpPr/>
            <p:nvPr/>
          </p:nvCxnSpPr>
          <p:spPr>
            <a:xfrm>
              <a:off x="6143468" y="2992388"/>
              <a:ext cx="4484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直接连接符 508"/>
            <p:cNvCxnSpPr/>
            <p:nvPr/>
          </p:nvCxnSpPr>
          <p:spPr>
            <a:xfrm>
              <a:off x="6143468" y="3208412"/>
              <a:ext cx="3817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1" name="直接连接符 509"/>
            <p:cNvCxnSpPr/>
            <p:nvPr/>
          </p:nvCxnSpPr>
          <p:spPr>
            <a:xfrm>
              <a:off x="6143468" y="3424436"/>
              <a:ext cx="4744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2" name="直接连接符 510"/>
            <p:cNvCxnSpPr/>
            <p:nvPr/>
          </p:nvCxnSpPr>
          <p:spPr>
            <a:xfrm>
              <a:off x="6143468" y="3640460"/>
              <a:ext cx="38174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3" name="直接连接符 511"/>
            <p:cNvCxnSpPr/>
            <p:nvPr/>
          </p:nvCxnSpPr>
          <p:spPr>
            <a:xfrm>
              <a:off x="6143468" y="3856484"/>
              <a:ext cx="31874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4" name="直接连接符 512"/>
            <p:cNvCxnSpPr/>
            <p:nvPr/>
          </p:nvCxnSpPr>
          <p:spPr>
            <a:xfrm>
              <a:off x="6143468" y="4072508"/>
              <a:ext cx="4151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5" name="直接连接符 513"/>
            <p:cNvCxnSpPr/>
            <p:nvPr/>
          </p:nvCxnSpPr>
          <p:spPr>
            <a:xfrm>
              <a:off x="6143468" y="4288532"/>
              <a:ext cx="4744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6" name="直接连接符 514"/>
            <p:cNvCxnSpPr/>
            <p:nvPr/>
          </p:nvCxnSpPr>
          <p:spPr>
            <a:xfrm>
              <a:off x="6143468" y="4504556"/>
              <a:ext cx="78565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7" name="直接连接符 515"/>
            <p:cNvCxnSpPr/>
            <p:nvPr/>
          </p:nvCxnSpPr>
          <p:spPr>
            <a:xfrm>
              <a:off x="6143468" y="4720580"/>
              <a:ext cx="47835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接连接符 516"/>
            <p:cNvCxnSpPr/>
            <p:nvPr/>
          </p:nvCxnSpPr>
          <p:spPr>
            <a:xfrm>
              <a:off x="6143468" y="4936604"/>
              <a:ext cx="34839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0" name="直接连接符 517"/>
            <p:cNvCxnSpPr/>
            <p:nvPr/>
          </p:nvCxnSpPr>
          <p:spPr>
            <a:xfrm>
              <a:off x="6143468" y="5152628"/>
              <a:ext cx="31874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1" name="直接连接符 518"/>
            <p:cNvCxnSpPr/>
            <p:nvPr/>
          </p:nvCxnSpPr>
          <p:spPr>
            <a:xfrm>
              <a:off x="6143468" y="5368652"/>
              <a:ext cx="39282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2" name="直接连接符 519"/>
            <p:cNvCxnSpPr/>
            <p:nvPr/>
          </p:nvCxnSpPr>
          <p:spPr>
            <a:xfrm>
              <a:off x="6616181" y="5584676"/>
              <a:ext cx="33208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3" name="直接连接符 520"/>
            <p:cNvCxnSpPr/>
            <p:nvPr/>
          </p:nvCxnSpPr>
          <p:spPr>
            <a:xfrm>
              <a:off x="6548319" y="1696244"/>
              <a:ext cx="2079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直接连接符 521"/>
            <p:cNvCxnSpPr/>
            <p:nvPr/>
          </p:nvCxnSpPr>
          <p:spPr>
            <a:xfrm>
              <a:off x="6462210" y="1912268"/>
              <a:ext cx="4284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直接连接符 522"/>
            <p:cNvCxnSpPr/>
            <p:nvPr/>
          </p:nvCxnSpPr>
          <p:spPr>
            <a:xfrm>
              <a:off x="6591930" y="2128292"/>
              <a:ext cx="2448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直接连接符 523"/>
            <p:cNvCxnSpPr/>
            <p:nvPr/>
          </p:nvCxnSpPr>
          <p:spPr>
            <a:xfrm>
              <a:off x="6651231" y="2344316"/>
              <a:ext cx="2778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直接连接符 524"/>
            <p:cNvCxnSpPr/>
            <p:nvPr/>
          </p:nvCxnSpPr>
          <p:spPr>
            <a:xfrm>
              <a:off x="6634923" y="2560340"/>
              <a:ext cx="33134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直接连接符 525"/>
            <p:cNvCxnSpPr/>
            <p:nvPr/>
          </p:nvCxnSpPr>
          <p:spPr>
            <a:xfrm>
              <a:off x="6516816" y="2776364"/>
              <a:ext cx="38644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9" name="直接连接符 526"/>
            <p:cNvCxnSpPr/>
            <p:nvPr/>
          </p:nvCxnSpPr>
          <p:spPr>
            <a:xfrm>
              <a:off x="6651231" y="2992388"/>
              <a:ext cx="3224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直接连接符 527"/>
            <p:cNvCxnSpPr/>
            <p:nvPr/>
          </p:nvCxnSpPr>
          <p:spPr>
            <a:xfrm>
              <a:off x="6588224" y="3208412"/>
              <a:ext cx="30243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直接连接符 528"/>
            <p:cNvCxnSpPr/>
            <p:nvPr/>
          </p:nvCxnSpPr>
          <p:spPr>
            <a:xfrm>
              <a:off x="6617874" y="3640460"/>
              <a:ext cx="31125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直接连接符 529"/>
            <p:cNvCxnSpPr/>
            <p:nvPr/>
          </p:nvCxnSpPr>
          <p:spPr>
            <a:xfrm>
              <a:off x="6525217" y="3856484"/>
              <a:ext cx="38916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直接连接符 530"/>
            <p:cNvCxnSpPr/>
            <p:nvPr/>
          </p:nvCxnSpPr>
          <p:spPr>
            <a:xfrm>
              <a:off x="6617874" y="4072508"/>
              <a:ext cx="31125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直接连接符 531"/>
            <p:cNvCxnSpPr/>
            <p:nvPr/>
          </p:nvCxnSpPr>
          <p:spPr>
            <a:xfrm>
              <a:off x="6689736" y="4288532"/>
              <a:ext cx="28394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直接连接符 532"/>
            <p:cNvCxnSpPr/>
            <p:nvPr/>
          </p:nvCxnSpPr>
          <p:spPr>
            <a:xfrm>
              <a:off x="6672481" y="4720580"/>
              <a:ext cx="25664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直接连接符 533"/>
            <p:cNvCxnSpPr/>
            <p:nvPr/>
          </p:nvCxnSpPr>
          <p:spPr>
            <a:xfrm>
              <a:off x="6554620" y="4936604"/>
              <a:ext cx="33054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直接连接符 534"/>
            <p:cNvCxnSpPr/>
            <p:nvPr/>
          </p:nvCxnSpPr>
          <p:spPr>
            <a:xfrm>
              <a:off x="6516816" y="5152628"/>
              <a:ext cx="3975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直接连接符 535"/>
            <p:cNvCxnSpPr/>
            <p:nvPr/>
          </p:nvCxnSpPr>
          <p:spPr>
            <a:xfrm>
              <a:off x="6591930" y="5368652"/>
              <a:ext cx="31132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0" name="直接连接符 536"/>
            <p:cNvCxnSpPr/>
            <p:nvPr/>
          </p:nvCxnSpPr>
          <p:spPr>
            <a:xfrm>
              <a:off x="6151375" y="5584676"/>
              <a:ext cx="37384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1" name="直接连接符 520"/>
            <p:cNvCxnSpPr/>
            <p:nvPr/>
          </p:nvCxnSpPr>
          <p:spPr>
            <a:xfrm>
              <a:off x="6812455" y="1696244"/>
              <a:ext cx="14541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直接连接符 538"/>
            <p:cNvCxnSpPr/>
            <p:nvPr/>
          </p:nvCxnSpPr>
          <p:spPr>
            <a:xfrm>
              <a:off x="6695336" y="3424436"/>
              <a:ext cx="27789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7688425" y="836712"/>
            <a:ext cx="892644" cy="4680520"/>
            <a:chOff x="7596336" y="1196752"/>
            <a:chExt cx="1008112" cy="4680520"/>
          </a:xfrm>
        </p:grpSpPr>
        <p:sp>
          <p:nvSpPr>
            <p:cNvPr id="279" name="矩形 498"/>
            <p:cNvSpPr/>
            <p:nvPr/>
          </p:nvSpPr>
          <p:spPr>
            <a:xfrm>
              <a:off x="7596336" y="1196752"/>
              <a:ext cx="1008112" cy="4680520"/>
            </a:xfrm>
            <a:prstGeom prst="rect">
              <a:avLst/>
            </a:prstGeom>
            <a:solidFill>
              <a:schemeClr val="bg1"/>
            </a:solidFill>
            <a:ln w="254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0" name="直接连接符 499"/>
            <p:cNvCxnSpPr/>
            <p:nvPr/>
          </p:nvCxnSpPr>
          <p:spPr>
            <a:xfrm>
              <a:off x="7655636" y="1484784"/>
              <a:ext cx="2557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直接连接符 500"/>
            <p:cNvCxnSpPr/>
            <p:nvPr/>
          </p:nvCxnSpPr>
          <p:spPr>
            <a:xfrm>
              <a:off x="7974378" y="1484784"/>
              <a:ext cx="3861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直接连接符 501"/>
            <p:cNvCxnSpPr/>
            <p:nvPr/>
          </p:nvCxnSpPr>
          <p:spPr>
            <a:xfrm>
              <a:off x="7645180" y="1696244"/>
              <a:ext cx="39694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直接连接符 502"/>
            <p:cNvCxnSpPr/>
            <p:nvPr/>
          </p:nvCxnSpPr>
          <p:spPr>
            <a:xfrm>
              <a:off x="7655636" y="1916832"/>
              <a:ext cx="3928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直接连接符 503"/>
            <p:cNvCxnSpPr/>
            <p:nvPr/>
          </p:nvCxnSpPr>
          <p:spPr>
            <a:xfrm>
              <a:off x="7655636" y="2132856"/>
              <a:ext cx="3733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直接连接符 504"/>
            <p:cNvCxnSpPr/>
            <p:nvPr/>
          </p:nvCxnSpPr>
          <p:spPr>
            <a:xfrm>
              <a:off x="7655636" y="2348880"/>
              <a:ext cx="5118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直接连接符 505"/>
            <p:cNvCxnSpPr/>
            <p:nvPr/>
          </p:nvCxnSpPr>
          <p:spPr>
            <a:xfrm>
              <a:off x="7655636" y="2564904"/>
              <a:ext cx="3187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7" name="直接连接符 506"/>
            <p:cNvCxnSpPr/>
            <p:nvPr/>
          </p:nvCxnSpPr>
          <p:spPr>
            <a:xfrm>
              <a:off x="7661634" y="2780928"/>
              <a:ext cx="3506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8" name="直接连接符 507"/>
            <p:cNvCxnSpPr/>
            <p:nvPr/>
          </p:nvCxnSpPr>
          <p:spPr>
            <a:xfrm>
              <a:off x="7655636" y="2996952"/>
              <a:ext cx="41510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9" name="直接连接符 508"/>
            <p:cNvCxnSpPr/>
            <p:nvPr/>
          </p:nvCxnSpPr>
          <p:spPr>
            <a:xfrm>
              <a:off x="7655636" y="3212976"/>
              <a:ext cx="38174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0" name="直接连接符 509"/>
            <p:cNvCxnSpPr/>
            <p:nvPr/>
          </p:nvCxnSpPr>
          <p:spPr>
            <a:xfrm>
              <a:off x="7655636" y="3429000"/>
              <a:ext cx="4151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1" name="直接连接符 510"/>
            <p:cNvCxnSpPr/>
            <p:nvPr/>
          </p:nvCxnSpPr>
          <p:spPr>
            <a:xfrm>
              <a:off x="7655636" y="3645024"/>
              <a:ext cx="4744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2" name="直接连接符 511"/>
            <p:cNvCxnSpPr/>
            <p:nvPr/>
          </p:nvCxnSpPr>
          <p:spPr>
            <a:xfrm>
              <a:off x="7655636" y="3861048"/>
              <a:ext cx="31874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3" name="直接连接符 512"/>
            <p:cNvCxnSpPr/>
            <p:nvPr/>
          </p:nvCxnSpPr>
          <p:spPr>
            <a:xfrm>
              <a:off x="7655636" y="4077072"/>
              <a:ext cx="41510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4" name="直接连接符 513"/>
            <p:cNvCxnSpPr/>
            <p:nvPr/>
          </p:nvCxnSpPr>
          <p:spPr>
            <a:xfrm>
              <a:off x="7655636" y="4293096"/>
              <a:ext cx="4447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5" name="直接连接符 514"/>
            <p:cNvCxnSpPr/>
            <p:nvPr/>
          </p:nvCxnSpPr>
          <p:spPr>
            <a:xfrm flipV="1">
              <a:off x="7655636" y="4508300"/>
              <a:ext cx="348392" cy="8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6" name="直接连接符 515"/>
            <p:cNvCxnSpPr/>
            <p:nvPr/>
          </p:nvCxnSpPr>
          <p:spPr>
            <a:xfrm>
              <a:off x="7655636" y="4725144"/>
              <a:ext cx="444756"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7" name="直接连接符 516"/>
            <p:cNvCxnSpPr/>
            <p:nvPr/>
          </p:nvCxnSpPr>
          <p:spPr>
            <a:xfrm>
              <a:off x="7655636" y="4941168"/>
              <a:ext cx="73209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8" name="直接连接符 517"/>
            <p:cNvCxnSpPr/>
            <p:nvPr/>
          </p:nvCxnSpPr>
          <p:spPr>
            <a:xfrm>
              <a:off x="7655636" y="5157192"/>
              <a:ext cx="31874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9" name="直接连接符 518"/>
            <p:cNvCxnSpPr/>
            <p:nvPr/>
          </p:nvCxnSpPr>
          <p:spPr>
            <a:xfrm>
              <a:off x="7655636" y="5373216"/>
              <a:ext cx="36604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0" name="直接连接符 519"/>
            <p:cNvCxnSpPr/>
            <p:nvPr/>
          </p:nvCxnSpPr>
          <p:spPr>
            <a:xfrm>
              <a:off x="8074978" y="5589240"/>
              <a:ext cx="38545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直接连接符 520"/>
            <p:cNvCxnSpPr/>
            <p:nvPr/>
          </p:nvCxnSpPr>
          <p:spPr>
            <a:xfrm>
              <a:off x="8100392" y="1700808"/>
              <a:ext cx="3000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2" name="直接连接符 521"/>
            <p:cNvCxnSpPr/>
            <p:nvPr/>
          </p:nvCxnSpPr>
          <p:spPr>
            <a:xfrm>
              <a:off x="8124395" y="1916832"/>
              <a:ext cx="3360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3" name="直接连接符 522"/>
            <p:cNvCxnSpPr/>
            <p:nvPr/>
          </p:nvCxnSpPr>
          <p:spPr>
            <a:xfrm>
              <a:off x="8100392" y="2132856"/>
              <a:ext cx="1852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直接连接符 523"/>
            <p:cNvCxnSpPr/>
            <p:nvPr/>
          </p:nvCxnSpPr>
          <p:spPr>
            <a:xfrm>
              <a:off x="8227765" y="2348880"/>
              <a:ext cx="2135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5" name="直接连接符 524"/>
            <p:cNvCxnSpPr/>
            <p:nvPr/>
          </p:nvCxnSpPr>
          <p:spPr>
            <a:xfrm>
              <a:off x="8070742" y="2564904"/>
              <a:ext cx="40769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直接连接符 525"/>
            <p:cNvCxnSpPr/>
            <p:nvPr/>
          </p:nvCxnSpPr>
          <p:spPr>
            <a:xfrm>
              <a:off x="8070742" y="2780928"/>
              <a:ext cx="344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 name="直接连接符 526"/>
            <p:cNvCxnSpPr/>
            <p:nvPr/>
          </p:nvCxnSpPr>
          <p:spPr>
            <a:xfrm>
              <a:off x="8128349" y="2996952"/>
              <a:ext cx="3574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直接连接符 527"/>
            <p:cNvCxnSpPr/>
            <p:nvPr/>
          </p:nvCxnSpPr>
          <p:spPr>
            <a:xfrm>
              <a:off x="8100392" y="3212976"/>
              <a:ext cx="38545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直接连接符 528"/>
            <p:cNvCxnSpPr/>
            <p:nvPr/>
          </p:nvCxnSpPr>
          <p:spPr>
            <a:xfrm>
              <a:off x="8201904" y="3645024"/>
              <a:ext cx="23939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0" name="直接连接符 529"/>
            <p:cNvCxnSpPr/>
            <p:nvPr/>
          </p:nvCxnSpPr>
          <p:spPr>
            <a:xfrm>
              <a:off x="8037385" y="3861048"/>
              <a:ext cx="38916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1" name="直接连接符 530"/>
            <p:cNvCxnSpPr/>
            <p:nvPr/>
          </p:nvCxnSpPr>
          <p:spPr>
            <a:xfrm>
              <a:off x="8130042" y="4077072"/>
              <a:ext cx="31125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2" name="直接连接符 531"/>
            <p:cNvCxnSpPr/>
            <p:nvPr/>
          </p:nvCxnSpPr>
          <p:spPr>
            <a:xfrm>
              <a:off x="8167475" y="4293096"/>
              <a:ext cx="31837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3" name="直接连接符 532"/>
            <p:cNvCxnSpPr/>
            <p:nvPr/>
          </p:nvCxnSpPr>
          <p:spPr>
            <a:xfrm>
              <a:off x="8149179" y="4725144"/>
              <a:ext cx="31125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4" name="直接连接符 533"/>
            <p:cNvCxnSpPr/>
            <p:nvPr/>
          </p:nvCxnSpPr>
          <p:spPr>
            <a:xfrm flipV="1">
              <a:off x="8070742" y="4508505"/>
              <a:ext cx="414657" cy="20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5" name="直接连接符 534"/>
            <p:cNvCxnSpPr/>
            <p:nvPr/>
          </p:nvCxnSpPr>
          <p:spPr>
            <a:xfrm>
              <a:off x="8028984" y="5157192"/>
              <a:ext cx="27582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6" name="直接连接符 535"/>
            <p:cNvCxnSpPr/>
            <p:nvPr/>
          </p:nvCxnSpPr>
          <p:spPr>
            <a:xfrm>
              <a:off x="8077095" y="5373216"/>
              <a:ext cx="28347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7" name="直接连接符 536"/>
            <p:cNvCxnSpPr/>
            <p:nvPr/>
          </p:nvCxnSpPr>
          <p:spPr>
            <a:xfrm>
              <a:off x="7663543" y="5589240"/>
              <a:ext cx="34048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8" name="直接连接符 520"/>
            <p:cNvCxnSpPr/>
            <p:nvPr/>
          </p:nvCxnSpPr>
          <p:spPr>
            <a:xfrm>
              <a:off x="8316416" y="2132856"/>
              <a:ext cx="1725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9" name="直接连接符 538"/>
            <p:cNvCxnSpPr/>
            <p:nvPr/>
          </p:nvCxnSpPr>
          <p:spPr>
            <a:xfrm>
              <a:off x="8124395" y="3430924"/>
              <a:ext cx="36100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179512" y="836712"/>
            <a:ext cx="432048" cy="4847481"/>
          </a:xfrm>
          <a:prstGeom prst="rect">
            <a:avLst/>
          </a:prstGeom>
          <a:noFill/>
        </p:spPr>
        <p:txBody>
          <a:bodyPr wrap="square" rtlCol="0">
            <a:spAutoFit/>
          </a:bodyPr>
          <a:lstStyle/>
          <a:p>
            <a:endParaRPr lang="en-US" sz="1000" dirty="0" smtClean="0">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A1</a:t>
            </a:r>
          </a:p>
          <a:p>
            <a:endParaRPr lang="en-US" sz="400" b="1"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A2</a:t>
            </a:r>
          </a:p>
          <a:p>
            <a:endParaRPr lang="en-US" sz="400" b="1" dirty="0" smtClean="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A3</a:t>
            </a:r>
            <a:endParaRPr lang="en-US" sz="1000" b="1" dirty="0">
              <a:solidFill>
                <a:srgbClr val="FF0000"/>
              </a:solidFill>
              <a:latin typeface="Times New Roman" panose="02020603050405020304" pitchFamily="18" charset="0"/>
              <a:cs typeface="Times New Roman" panose="02020603050405020304" pitchFamily="18" charset="0"/>
            </a:endParaRPr>
          </a:p>
          <a:p>
            <a:endParaRPr lang="en-US" sz="400" b="1" dirty="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a:t>
            </a:r>
            <a:r>
              <a:rPr lang="en-US" sz="1000" b="1" dirty="0">
                <a:solidFill>
                  <a:srgbClr val="FF0000"/>
                </a:solidFill>
                <a:latin typeface="Times New Roman" panose="02020603050405020304" pitchFamily="18" charset="0"/>
                <a:cs typeface="Times New Roman" panose="02020603050405020304" pitchFamily="18" charset="0"/>
              </a:rPr>
              <a:t>4</a:t>
            </a:r>
          </a:p>
          <a:p>
            <a:endParaRPr lang="en-US" sz="500" b="1" dirty="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A5</a:t>
            </a:r>
            <a:endParaRPr lang="en-US" sz="1000" b="1" dirty="0">
              <a:solidFill>
                <a:srgbClr val="FF0000"/>
              </a:solidFill>
              <a:latin typeface="Times New Roman" panose="02020603050405020304" pitchFamily="18" charset="0"/>
              <a:cs typeface="Times New Roman" panose="02020603050405020304" pitchFamily="18" charset="0"/>
            </a:endParaRPr>
          </a:p>
          <a:p>
            <a:endParaRPr lang="en-US" sz="400" b="1" dirty="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A6</a:t>
            </a:r>
            <a:endParaRPr lang="en-US" sz="1000" b="1" dirty="0">
              <a:solidFill>
                <a:srgbClr val="FF0000"/>
              </a:solidFill>
              <a:latin typeface="Times New Roman" panose="02020603050405020304" pitchFamily="18" charset="0"/>
              <a:cs typeface="Times New Roman" panose="02020603050405020304" pitchFamily="18" charset="0"/>
            </a:endParaRPr>
          </a:p>
          <a:p>
            <a:endParaRPr lang="en-US" sz="400" b="1" dirty="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A7</a:t>
            </a:r>
            <a:endParaRPr lang="en-US" sz="1000" b="1" dirty="0">
              <a:solidFill>
                <a:srgbClr val="FF0000"/>
              </a:solidFill>
              <a:latin typeface="Times New Roman" panose="02020603050405020304" pitchFamily="18" charset="0"/>
              <a:cs typeface="Times New Roman" panose="02020603050405020304" pitchFamily="18" charset="0"/>
            </a:endParaRPr>
          </a:p>
          <a:p>
            <a:endParaRPr lang="en-US" sz="400" b="1" dirty="0">
              <a:solidFill>
                <a:srgbClr val="FF0000"/>
              </a:solidFill>
              <a:latin typeface="Times New Roman" panose="02020603050405020304" pitchFamily="18" charset="0"/>
              <a:cs typeface="Times New Roman" panose="02020603050405020304" pitchFamily="18" charset="0"/>
            </a:endParaRPr>
          </a:p>
          <a:p>
            <a:r>
              <a:rPr lang="en-US" sz="1000" b="1" dirty="0" smtClean="0">
                <a:solidFill>
                  <a:srgbClr val="FF0000"/>
                </a:solidFill>
                <a:latin typeface="Times New Roman" panose="02020603050405020304" pitchFamily="18" charset="0"/>
                <a:cs typeface="Times New Roman" panose="02020603050405020304" pitchFamily="18" charset="0"/>
              </a:rPr>
              <a:t>A8</a:t>
            </a:r>
            <a:endParaRPr lang="en-US" sz="1000" b="1" dirty="0">
              <a:solidFill>
                <a:srgbClr val="FF0000"/>
              </a:solidFill>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1</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2</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3</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4</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5</a:t>
            </a:r>
          </a:p>
          <a:p>
            <a:endParaRPr lang="en-US" sz="5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6</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7</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8</a:t>
            </a:r>
          </a:p>
          <a:p>
            <a:endParaRPr lang="en-US" sz="5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a:t>
            </a:r>
            <a:r>
              <a:rPr lang="en-US" sz="1000" b="1" dirty="0">
                <a:solidFill>
                  <a:srgbClr val="7030A0"/>
                </a:solidFill>
                <a:latin typeface="Times New Roman" panose="02020603050405020304" pitchFamily="18" charset="0"/>
                <a:cs typeface="Times New Roman" panose="02020603050405020304" pitchFamily="18" charset="0"/>
              </a:rPr>
              <a:t>9</a:t>
            </a: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B10</a:t>
            </a:r>
            <a:endParaRPr lang="en-US" sz="1000" b="1" dirty="0">
              <a:solidFill>
                <a:srgbClr val="7030A0"/>
              </a:solidFill>
              <a:latin typeface="Times New Roman" panose="02020603050405020304" pitchFamily="18" charset="0"/>
              <a:cs typeface="Times New Roman" panose="02020603050405020304" pitchFamily="18" charset="0"/>
            </a:endParaRPr>
          </a:p>
          <a:p>
            <a:endParaRPr lang="en-US" sz="5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B11</a:t>
            </a:r>
            <a:endParaRPr lang="en-US" sz="1000" b="1" dirty="0">
              <a:solidFill>
                <a:srgbClr val="7030A0"/>
              </a:solidFill>
              <a:latin typeface="Times New Roman" panose="02020603050405020304" pitchFamily="18" charset="0"/>
              <a:cs typeface="Times New Roman" panose="02020603050405020304" pitchFamily="18" charset="0"/>
            </a:endParaRPr>
          </a:p>
          <a:p>
            <a:endParaRPr lang="en-US" sz="400" b="1" dirty="0">
              <a:solidFill>
                <a:srgbClr val="7030A0"/>
              </a:solidFill>
              <a:latin typeface="Times New Roman" panose="02020603050405020304" pitchFamily="18" charset="0"/>
              <a:cs typeface="Times New Roman" panose="02020603050405020304" pitchFamily="18" charset="0"/>
            </a:endParaRPr>
          </a:p>
          <a:p>
            <a:r>
              <a:rPr lang="en-US" sz="1000" b="1" dirty="0" smtClean="0">
                <a:solidFill>
                  <a:srgbClr val="7030A0"/>
                </a:solidFill>
                <a:latin typeface="Times New Roman" panose="02020603050405020304" pitchFamily="18" charset="0"/>
                <a:cs typeface="Times New Roman" panose="02020603050405020304" pitchFamily="18" charset="0"/>
              </a:rPr>
              <a:t>B12</a:t>
            </a:r>
            <a:endParaRPr lang="en-US" sz="1000" b="1" dirty="0">
              <a:solidFill>
                <a:srgbClr val="7030A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109" name="Right Arrow 108"/>
          <p:cNvSpPr/>
          <p:nvPr/>
        </p:nvSpPr>
        <p:spPr>
          <a:xfrm>
            <a:off x="2051720" y="2888940"/>
            <a:ext cx="360040" cy="3240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ight Arrow 410"/>
          <p:cNvSpPr/>
          <p:nvPr/>
        </p:nvSpPr>
        <p:spPr>
          <a:xfrm>
            <a:off x="3779912" y="2888940"/>
            <a:ext cx="360040" cy="3240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ight Arrow 411"/>
          <p:cNvSpPr/>
          <p:nvPr/>
        </p:nvSpPr>
        <p:spPr>
          <a:xfrm>
            <a:off x="7218141" y="2888940"/>
            <a:ext cx="360040" cy="3240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5364088" y="2689756"/>
            <a:ext cx="64807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 . .</a:t>
            </a:r>
            <a:endParaRPr lang="en-US" sz="2800" b="1" dirty="0">
              <a:latin typeface="Times New Roman" panose="02020603050405020304" pitchFamily="18" charset="0"/>
              <a:cs typeface="Times New Roman" panose="02020603050405020304" pitchFamily="18" charset="0"/>
            </a:endParaRPr>
          </a:p>
        </p:txBody>
      </p:sp>
      <p:sp>
        <p:nvSpPr>
          <p:cNvPr id="113" name="Left Brace 112"/>
          <p:cNvSpPr/>
          <p:nvPr/>
        </p:nvSpPr>
        <p:spPr>
          <a:xfrm rot="5400000">
            <a:off x="5544373" y="-783205"/>
            <a:ext cx="236276" cy="2859541"/>
          </a:xfrm>
          <a:prstGeom prst="leftBrace">
            <a:avLst>
              <a:gd name="adj1" fmla="val 7770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p:cNvSpPr txBox="1"/>
          <p:nvPr/>
        </p:nvSpPr>
        <p:spPr>
          <a:xfrm>
            <a:off x="5036223" y="210126"/>
            <a:ext cx="147999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Iteration Part</a:t>
            </a:r>
            <a:endParaRPr lang="en-US" dirty="0">
              <a:latin typeface="Times New Roman" panose="02020603050405020304" pitchFamily="18" charset="0"/>
              <a:cs typeface="Times New Roman" panose="02020603050405020304" pitchFamily="18" charset="0"/>
            </a:endParaRPr>
          </a:p>
        </p:txBody>
      </p:sp>
      <p:sp>
        <p:nvSpPr>
          <p:cNvPr id="115" name="TextBox 114"/>
          <p:cNvSpPr txBox="1"/>
          <p:nvPr/>
        </p:nvSpPr>
        <p:spPr>
          <a:xfrm>
            <a:off x="539552" y="5661248"/>
            <a:ext cx="8280920" cy="73866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Stage1                    Stage2                  Stage3        </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Stage12              Stage13 </a:t>
            </a:r>
          </a:p>
          <a:p>
            <a:r>
              <a:rPr lang="en-US" sz="1200" b="1" dirty="0" smtClean="0">
                <a:latin typeface="Times New Roman" panose="02020603050405020304" pitchFamily="18" charset="0"/>
                <a:cs typeface="Times New Roman" panose="02020603050405020304" pitchFamily="18" charset="0"/>
              </a:rPr>
              <a:t> </a:t>
            </a:r>
          </a:p>
          <a:p>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         distinct()                                distinct()                        </a:t>
            </a:r>
            <a:r>
              <a:rPr lang="en-US" sz="1200" b="1" dirty="0" err="1" smtClean="0">
                <a:latin typeface="Times New Roman" panose="02020603050405020304" pitchFamily="18" charset="0"/>
                <a:cs typeface="Times New Roman" panose="02020603050405020304" pitchFamily="18" charset="0"/>
              </a:rPr>
              <a:t>reduceByKey</a:t>
            </a:r>
            <a:r>
              <a:rPr lang="en-US" sz="1200" b="1" dirty="0" smtClean="0">
                <a:latin typeface="Times New Roman" panose="02020603050405020304" pitchFamily="18" charset="0"/>
                <a:cs typeface="Times New Roman" panose="02020603050405020304" pitchFamily="18" charset="0"/>
              </a:rPr>
              <a:t>()                      </a:t>
            </a:r>
            <a:r>
              <a:rPr lang="en-US" sz="1200" b="1" dirty="0" err="1" smtClean="0">
                <a:latin typeface="Times New Roman" panose="02020603050405020304" pitchFamily="18" charset="0"/>
                <a:cs typeface="Times New Roman" panose="02020603050405020304" pitchFamily="18" charset="0"/>
              </a:rPr>
              <a:t>reduceByKey</a:t>
            </a:r>
            <a:r>
              <a:rPr lang="en-US" sz="1200" b="1" dirty="0" smtClean="0">
                <a:latin typeface="Times New Roman" panose="02020603050405020304" pitchFamily="18" charset="0"/>
                <a:cs typeface="Times New Roman" panose="02020603050405020304" pitchFamily="18" charset="0"/>
              </a:rPr>
              <a:t>()              </a:t>
            </a:r>
            <a:r>
              <a:rPr lang="en-US" sz="1200" b="1" dirty="0" err="1" smtClean="0">
                <a:latin typeface="Times New Roman" panose="02020603050405020304" pitchFamily="18" charset="0"/>
                <a:cs typeface="Times New Roman" panose="02020603050405020304" pitchFamily="18" charset="0"/>
              </a:rPr>
              <a:t>saveAsTextFile</a:t>
            </a:r>
            <a:r>
              <a:rPr lang="en-US" sz="1200" b="1" dirty="0" smtClean="0">
                <a:latin typeface="Times New Roman" panose="02020603050405020304" pitchFamily="18" charset="0"/>
                <a:cs typeface="Times New Roman" panose="02020603050405020304" pitchFamily="18" charset="0"/>
              </a:rPr>
              <a:t>()                </a:t>
            </a:r>
            <a:endParaRPr lang="en-US" sz="1200" b="1" dirty="0">
              <a:latin typeface="Times New Roman" panose="02020603050405020304" pitchFamily="18" charset="0"/>
              <a:cs typeface="Times New Roman" panose="02020603050405020304" pitchFamily="18" charset="0"/>
            </a:endParaRPr>
          </a:p>
        </p:txBody>
      </p:sp>
      <p:cxnSp>
        <p:nvCxnSpPr>
          <p:cNvPr id="117" name="Straight Arrow Connector 116"/>
          <p:cNvCxnSpPr/>
          <p:nvPr/>
        </p:nvCxnSpPr>
        <p:spPr>
          <a:xfrm flipV="1">
            <a:off x="1043608" y="527194"/>
            <a:ext cx="648072" cy="59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655676" y="188640"/>
            <a:ext cx="219624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One Task on  Node </a:t>
            </a:r>
            <a:r>
              <a:rPr lang="en-US" b="1" dirty="0" smtClean="0">
                <a:solidFill>
                  <a:srgbClr val="FF0000"/>
                </a:solidFill>
                <a:latin typeface="Times New Roman" panose="02020603050405020304" pitchFamily="18" charset="0"/>
                <a:cs typeface="Times New Roman" panose="02020603050405020304" pitchFamily="18" charset="0"/>
              </a:rPr>
              <a:t>A</a:t>
            </a:r>
            <a:endParaRPr 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US" sz="2000" dirty="0" smtClean="0">
                <a:latin typeface="Times New Roman" panose="02020603050405020304" pitchFamily="18" charset="0"/>
                <a:cs typeface="Times New Roman" panose="02020603050405020304" pitchFamily="18" charset="0"/>
              </a:rPr>
              <a:t>This is an Apache Spark PageRank job running in two worker nodes: </a:t>
            </a:r>
            <a:r>
              <a:rPr lang="en-US" sz="2000" b="1" dirty="0" smtClean="0">
                <a:solidFill>
                  <a:srgbClr val="FF0000"/>
                </a:solidFill>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and </a:t>
            </a:r>
            <a:r>
              <a:rPr lang="en-US" sz="2000" b="1" dirty="0" smtClean="0">
                <a:solidFill>
                  <a:srgbClr val="7030A0"/>
                </a:solidFill>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Node </a:t>
            </a:r>
            <a:r>
              <a:rPr lang="en-US" sz="2000" b="1" dirty="0" smtClean="0">
                <a:solidFill>
                  <a:srgbClr val="FF0000"/>
                </a:solidFill>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has 8 CPU cores, and Node </a:t>
            </a:r>
            <a:r>
              <a:rPr lang="en-US" sz="2000" b="1" dirty="0" smtClean="0">
                <a:solidFill>
                  <a:srgbClr val="7030A0"/>
                </a:solidFill>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has 12 CPU cores. </a:t>
            </a:r>
          </a:p>
          <a:p>
            <a:r>
              <a:rPr lang="en-US" sz="2000" dirty="0">
                <a:latin typeface="Times New Roman" panose="02020603050405020304" pitchFamily="18" charset="0"/>
                <a:cs typeface="Times New Roman" panose="02020603050405020304" pitchFamily="18" charset="0"/>
              </a:rPr>
              <a:t>This PageRank job has 13 </a:t>
            </a:r>
            <a:r>
              <a:rPr lang="en-US" sz="2000" dirty="0" smtClean="0">
                <a:latin typeface="Times New Roman" panose="02020603050405020304" pitchFamily="18" charset="0"/>
                <a:cs typeface="Times New Roman" panose="02020603050405020304" pitchFamily="18" charset="0"/>
              </a:rPr>
              <a:t>stages </a:t>
            </a:r>
            <a:r>
              <a:rPr lang="en-US" sz="2000" dirty="0">
                <a:latin typeface="Times New Roman" panose="02020603050405020304" pitchFamily="18" charset="0"/>
                <a:cs typeface="Times New Roman" panose="02020603050405020304" pitchFamily="18" charset="0"/>
              </a:rPr>
              <a:t>when iteration number is set to </a:t>
            </a:r>
            <a:r>
              <a:rPr lang="en-US" sz="2000" dirty="0" smtClean="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Stage 1 and 2 execute </a:t>
            </a:r>
            <a:r>
              <a:rPr lang="en-US" sz="2000" i="1" dirty="0">
                <a:latin typeface="Times New Roman" panose="02020603050405020304" pitchFamily="18" charset="0"/>
                <a:cs typeface="Times New Roman" panose="02020603050405020304" pitchFamily="18" charset="0"/>
              </a:rPr>
              <a:t>distinct() </a:t>
            </a:r>
            <a:r>
              <a:rPr lang="en-US" sz="2000" dirty="0">
                <a:latin typeface="Times New Roman" panose="02020603050405020304" pitchFamily="18" charset="0"/>
                <a:cs typeface="Times New Roman" panose="02020603050405020304" pitchFamily="18" charset="0"/>
              </a:rPr>
              <a:t>operation. In the iteration part from Stage 3 to 12, the operation is </a:t>
            </a:r>
            <a:r>
              <a:rPr lang="en-US" sz="2000" i="1" dirty="0" err="1">
                <a:latin typeface="Times New Roman" panose="02020603050405020304" pitchFamily="18" charset="0"/>
                <a:cs typeface="Times New Roman" panose="02020603050405020304" pitchFamily="18" charset="0"/>
              </a:rPr>
              <a:t>reduceByKey</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final stage </a:t>
            </a:r>
            <a:r>
              <a:rPr lang="en-US" sz="2000" dirty="0" smtClean="0">
                <a:latin typeface="Times New Roman" panose="02020603050405020304" pitchFamily="18" charset="0"/>
                <a:cs typeface="Times New Roman" panose="02020603050405020304" pitchFamily="18" charset="0"/>
              </a:rPr>
              <a:t>does </a:t>
            </a:r>
            <a:r>
              <a:rPr lang="en-US" sz="2000" i="1" dirty="0" err="1" smtClean="0">
                <a:latin typeface="Times New Roman" panose="02020603050405020304" pitchFamily="18" charset="0"/>
                <a:cs typeface="Times New Roman" panose="02020603050405020304" pitchFamily="18" charset="0"/>
              </a:rPr>
              <a:t>saveAsTextFile</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ach box in </a:t>
            </a:r>
            <a:r>
              <a:rPr lang="en-US" sz="2000" dirty="0">
                <a:latin typeface="Times New Roman" panose="02020603050405020304" pitchFamily="18" charset="0"/>
                <a:cs typeface="Times New Roman" panose="02020603050405020304" pitchFamily="18" charset="0"/>
              </a:rPr>
              <a:t>the Figure </a:t>
            </a:r>
            <a:r>
              <a:rPr lang="en-US" sz="2000" dirty="0" smtClean="0">
                <a:latin typeface="Times New Roman" panose="02020603050405020304" pitchFamily="18" charset="0"/>
                <a:cs typeface="Times New Roman" panose="02020603050405020304" pitchFamily="18" charset="0"/>
              </a:rPr>
              <a:t>represents one stage, and each line in the box is one task. Different colors are used to differentiate tasks running on different worker nodes. </a:t>
            </a:r>
          </a:p>
          <a:p>
            <a:r>
              <a:rPr lang="en-US" sz="2000" dirty="0" smtClean="0">
                <a:latin typeface="Times New Roman" panose="02020603050405020304" pitchFamily="18" charset="0"/>
                <a:cs typeface="Times New Roman" panose="02020603050405020304" pitchFamily="18" charset="0"/>
              </a:rPr>
              <a:t>The input of this PageRank job is 2.5 GB, the total number of input blocks will be 40 for default block size 64 MB. The number of tasks is the same as the input blocks number, so there are 40 lines in one stage. In addition, the number of tasks in each stage is the same within one Spark job.</a:t>
            </a:r>
          </a:p>
          <a:p>
            <a:r>
              <a:rPr lang="en-US" sz="2000" dirty="0" smtClean="0">
                <a:latin typeface="Times New Roman" panose="02020603050405020304" pitchFamily="18" charset="0"/>
                <a:cs typeface="Times New Roman" panose="02020603050405020304" pitchFamily="18" charset="0"/>
              </a:rPr>
              <a:t>In each stage, 40 tasks will be executed in two batches. But they will not follow exactly the pattern of two batches in every CPU core because of the difference in computing capability and uncertainty of the program execution. For example, three tasks are finished in </a:t>
            </a:r>
            <a:r>
              <a:rPr lang="en-US" sz="2000" b="1" dirty="0" smtClean="0">
                <a:solidFill>
                  <a:srgbClr val="FF0000"/>
                </a:solidFill>
                <a:latin typeface="Times New Roman" panose="02020603050405020304" pitchFamily="18" charset="0"/>
                <a:cs typeface="Times New Roman" panose="02020603050405020304" pitchFamily="18" charset="0"/>
              </a:rPr>
              <a:t>A5</a:t>
            </a:r>
            <a:r>
              <a:rPr lang="en-US" sz="2000" dirty="0" smtClean="0">
                <a:latin typeface="Times New Roman" panose="02020603050405020304" pitchFamily="18" charset="0"/>
                <a:cs typeface="Times New Roman" panose="02020603050405020304" pitchFamily="18" charset="0"/>
              </a:rPr>
              <a:t> and only one task is finished in </a:t>
            </a:r>
            <a:r>
              <a:rPr lang="en-US" sz="2000" b="1" dirty="0" smtClean="0">
                <a:solidFill>
                  <a:srgbClr val="7030A0"/>
                </a:solidFill>
                <a:latin typeface="Times New Roman" panose="02020603050405020304" pitchFamily="18" charset="0"/>
                <a:cs typeface="Times New Roman" panose="02020603050405020304" pitchFamily="18" charset="0"/>
              </a:rPr>
              <a:t>B6</a:t>
            </a: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870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287</Words>
  <Application>Microsoft Office PowerPoint</Application>
  <PresentationFormat>On-screen Show (4:3)</PresentationFormat>
  <Paragraphs>52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主题</vt:lpstr>
      <vt:lpstr>Apache Spark PageRank Workflow</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WorkFlow</dc:title>
  <dc:creator>wkw</dc:creator>
  <cp:lastModifiedBy>wkw</cp:lastModifiedBy>
  <cp:revision>67</cp:revision>
  <dcterms:created xsi:type="dcterms:W3CDTF">2015-04-20T01:38:30Z</dcterms:created>
  <dcterms:modified xsi:type="dcterms:W3CDTF">2015-04-20T17:25:10Z</dcterms:modified>
</cp:coreProperties>
</file>