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5" r:id="rId8"/>
    <p:sldId id="259" r:id="rId9"/>
    <p:sldId id="267" r:id="rId10"/>
    <p:sldId id="268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1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6" d="100"/>
          <a:sy n="96" d="100"/>
        </p:scale>
        <p:origin x="-1980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0EF1-C87E-497A-845C-11CFF70D766B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1C19-E9EC-4E7E-B25E-814FF7DE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7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0EF1-C87E-497A-845C-11CFF70D766B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1C19-E9EC-4E7E-B25E-814FF7DE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0EF1-C87E-497A-845C-11CFF70D766B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1C19-E9EC-4E7E-B25E-814FF7DE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3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0EF1-C87E-497A-845C-11CFF70D766B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1C19-E9EC-4E7E-B25E-814FF7DE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0EF1-C87E-497A-845C-11CFF70D766B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1C19-E9EC-4E7E-B25E-814FF7DE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3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0EF1-C87E-497A-845C-11CFF70D766B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1C19-E9EC-4E7E-B25E-814FF7DE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0EF1-C87E-497A-845C-11CFF70D766B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1C19-E9EC-4E7E-B25E-814FF7DE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4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0EF1-C87E-497A-845C-11CFF70D766B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1C19-E9EC-4E7E-B25E-814FF7DE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2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0EF1-C87E-497A-845C-11CFF70D766B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1C19-E9EC-4E7E-B25E-814FF7DE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9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0EF1-C87E-497A-845C-11CFF70D766B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1C19-E9EC-4E7E-B25E-814FF7DE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5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0EF1-C87E-497A-845C-11CFF70D766B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1C19-E9EC-4E7E-B25E-814FF7DE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0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80EF1-C87E-497A-845C-11CFF70D766B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D1C19-E9EC-4E7E-B25E-814FF7DE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7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NQPhQ0CpI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Analyzing </a:t>
            </a:r>
            <a:r>
              <a:rPr lang="en-US" dirty="0" smtClean="0"/>
              <a:t>the </a:t>
            </a:r>
            <a:r>
              <a:rPr lang="en-US" dirty="0" err="1" smtClean="0"/>
              <a:t>BeanOCart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Leader: Viviana Medina</a:t>
            </a:r>
          </a:p>
          <a:p>
            <a:r>
              <a:rPr lang="en-US" dirty="0" smtClean="0"/>
              <a:t>PI: Matthew Gilbert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8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for better image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Reference items:</a:t>
            </a:r>
          </a:p>
          <a:p>
            <a:r>
              <a:rPr lang="en-US" dirty="0" smtClean="0"/>
              <a:t>We know the average canopy height…sensor</a:t>
            </a:r>
          </a:p>
          <a:p>
            <a:r>
              <a:rPr lang="en-US" dirty="0" smtClean="0"/>
              <a:t>Scale bar at set height</a:t>
            </a:r>
          </a:p>
          <a:p>
            <a:r>
              <a:rPr lang="en-US" dirty="0" smtClean="0"/>
              <a:t>RGB reference colors on side of image</a:t>
            </a:r>
          </a:p>
          <a:p>
            <a:r>
              <a:rPr lang="en-US" dirty="0" smtClean="0"/>
              <a:t>Photograph of grid to adjust for lens distortion</a:t>
            </a:r>
          </a:p>
          <a:p>
            <a:r>
              <a:rPr lang="en-US" dirty="0" smtClean="0"/>
              <a:t>A white plate with shadow bar to measure solar position.</a:t>
            </a:r>
          </a:p>
          <a:p>
            <a:pPr marL="0" indent="0">
              <a:buNone/>
            </a:pPr>
            <a:r>
              <a:rPr lang="en-US" dirty="0" smtClean="0"/>
              <a:t>Other things: </a:t>
            </a:r>
          </a:p>
          <a:p>
            <a:r>
              <a:rPr lang="en-US" dirty="0" smtClean="0"/>
              <a:t>User interface: For each image the user could click 3 times on soil and three times on leaves and thus “teach” the program the thresholds.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Main goal: </a:t>
            </a:r>
          </a:p>
          <a:p>
            <a:r>
              <a:rPr lang="en-US" dirty="0" smtClean="0"/>
              <a:t>an executable (</a:t>
            </a:r>
            <a:r>
              <a:rPr lang="en-US" dirty="0" err="1" smtClean="0"/>
              <a:t>etc</a:t>
            </a:r>
            <a:r>
              <a:rPr lang="en-US" dirty="0" smtClean="0"/>
              <a:t>) that will analyze the images,</a:t>
            </a:r>
          </a:p>
          <a:p>
            <a:r>
              <a:rPr lang="en-US" dirty="0" smtClean="0"/>
              <a:t>output variables into a simple </a:t>
            </a:r>
            <a:r>
              <a:rPr lang="en-US" dirty="0" err="1" smtClean="0"/>
              <a:t>dataframe</a:t>
            </a:r>
            <a:r>
              <a:rPr lang="en-US" dirty="0" smtClean="0"/>
              <a:t> with reference number,</a:t>
            </a:r>
          </a:p>
          <a:p>
            <a:r>
              <a:rPr lang="en-US" dirty="0"/>
              <a:t>a</a:t>
            </a:r>
            <a:r>
              <a:rPr lang="en-US" dirty="0" smtClean="0"/>
              <a:t> simple GUI, </a:t>
            </a:r>
          </a:p>
          <a:p>
            <a:r>
              <a:rPr lang="en-US" dirty="0" smtClean="0"/>
              <a:t>operational by end of summer.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Open source: many researchers are building similar devices, so a robust and adaptable platform would be useful.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Published: it would be great to publish this as an article or on a website…but not our main goal at this point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We have created a version of this cart, to answer the following question:  </a:t>
            </a:r>
            <a:r>
              <a:rPr lang="en-US" dirty="0" smtClean="0">
                <a:hlinkClick r:id="rId2"/>
              </a:rPr>
              <a:t>https://www.youtube.com/watch?v=DNQPhQ0CpI0</a:t>
            </a:r>
            <a:endParaRPr lang="en-US" dirty="0" smtClean="0"/>
          </a:p>
          <a:p>
            <a:r>
              <a:rPr lang="en-US" dirty="0" smtClean="0"/>
              <a:t>Question: How do beans survive under drought stress?</a:t>
            </a:r>
          </a:p>
          <a:p>
            <a:r>
              <a:rPr lang="en-US" dirty="0" smtClean="0"/>
              <a:t>This is a many factor problem and one in which computer analysis vital.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We will measure from 1</a:t>
            </a:r>
            <a:r>
              <a:rPr lang="en-US" sz="4000" baseline="30000" dirty="0" smtClean="0"/>
              <a:t>st</a:t>
            </a:r>
            <a:r>
              <a:rPr lang="en-US" sz="4000" dirty="0" smtClean="0"/>
              <a:t> July to Sept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(system already built and programmed)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At ~5 Hz:</a:t>
            </a:r>
          </a:p>
          <a:p>
            <a:r>
              <a:rPr lang="en-US" sz="2400" dirty="0" smtClean="0"/>
              <a:t>Canopy temperature</a:t>
            </a:r>
          </a:p>
          <a:p>
            <a:pPr marL="457200" lvl="1" indent="0">
              <a:buNone/>
            </a:pPr>
            <a:r>
              <a:rPr lang="en-US" sz="1800" dirty="0" smtClean="0"/>
              <a:t>and air temperature, relative humidity, solar radiation</a:t>
            </a:r>
          </a:p>
          <a:p>
            <a:r>
              <a:rPr lang="en-US" sz="2400" dirty="0" smtClean="0"/>
              <a:t>Canopy height</a:t>
            </a:r>
          </a:p>
          <a:p>
            <a:pPr marL="0" indent="0">
              <a:buNone/>
            </a:pPr>
            <a:r>
              <a:rPr lang="en-US" sz="2400" dirty="0" smtClean="0"/>
              <a:t>At specific points in a field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An image of a canopy</a:t>
            </a:r>
          </a:p>
          <a:p>
            <a:r>
              <a:rPr lang="en-US" sz="2400" dirty="0" smtClean="0"/>
              <a:t>Canopy red reflectance (NDVI)</a:t>
            </a:r>
          </a:p>
          <a:p>
            <a:r>
              <a:rPr lang="en-US" sz="2400" dirty="0" smtClean="0"/>
              <a:t>Canopy stress index (PRI)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~160*3*20 = 9200 images</a:t>
            </a:r>
          </a:p>
          <a:p>
            <a:pPr marL="0" indent="0">
              <a:buNone/>
            </a:pPr>
            <a:r>
              <a:rPr lang="en-US" sz="2400" dirty="0" smtClean="0"/>
              <a:t>?500 Gb?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2" descr="C:\Users\Matthew\Dropbox\HTP\ImageAnalysis\DSC032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523316" y="2334683"/>
            <a:ext cx="5266268" cy="394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72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2881" y="-533400"/>
            <a:ext cx="3276600" cy="2286000"/>
          </a:xfrm>
        </p:spPr>
        <p:txBody>
          <a:bodyPr/>
          <a:lstStyle/>
          <a:p>
            <a:r>
              <a:rPr lang="en-US" dirty="0" smtClean="0"/>
              <a:t>Our data problem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57021" y="152400"/>
            <a:ext cx="28956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lbertus Medium" panose="020E0602030304020304" pitchFamily="34" charset="0"/>
              </a:rPr>
              <a:t>Phenotyping Cart</a:t>
            </a:r>
            <a:endParaRPr lang="es-PR" sz="2400" dirty="0">
              <a:latin typeface="Albertus Medium" panose="020E06020303040203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28621" y="628832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814221" y="1221419"/>
            <a:ext cx="18288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Trigger Camera </a:t>
            </a:r>
            <a:endParaRPr lang="es-PR" dirty="0"/>
          </a:p>
        </p:txBody>
      </p:sp>
      <p:sp>
        <p:nvSpPr>
          <p:cNvPr id="8" name="5-Point Star 7"/>
          <p:cNvSpPr/>
          <p:nvPr/>
        </p:nvSpPr>
        <p:spPr>
          <a:xfrm>
            <a:off x="1600200" y="1145218"/>
            <a:ext cx="985421" cy="609601"/>
          </a:xfrm>
          <a:prstGeom prst="star5">
            <a:avLst>
              <a:gd name="adj" fmla="val 25684"/>
              <a:gd name="hf" fmla="val 105146"/>
              <a:gd name="vf" fmla="val 11055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s-PR" dirty="0"/>
          </a:p>
        </p:txBody>
      </p:sp>
      <p:sp>
        <p:nvSpPr>
          <p:cNvPr id="9" name="5-Point Star 8"/>
          <p:cNvSpPr/>
          <p:nvPr/>
        </p:nvSpPr>
        <p:spPr>
          <a:xfrm>
            <a:off x="4871621" y="1162232"/>
            <a:ext cx="985421" cy="609601"/>
          </a:xfrm>
          <a:prstGeom prst="star5">
            <a:avLst>
              <a:gd name="adj" fmla="val 25684"/>
              <a:gd name="hf" fmla="val 105146"/>
              <a:gd name="vf" fmla="val 11055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s-PR" dirty="0"/>
          </a:p>
        </p:txBody>
      </p:sp>
      <p:cxnSp>
        <p:nvCxnSpPr>
          <p:cNvPr id="10" name="Elbow Connector 9"/>
          <p:cNvCxnSpPr/>
          <p:nvPr/>
        </p:nvCxnSpPr>
        <p:spPr>
          <a:xfrm rot="5400000">
            <a:off x="496410" y="2096609"/>
            <a:ext cx="1293181" cy="457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371601" y="1524000"/>
            <a:ext cx="457199" cy="154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0511" y="3048000"/>
            <a:ext cx="2405109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u="sng" dirty="0" smtClean="0"/>
              <a:t>Collect data from:</a:t>
            </a:r>
          </a:p>
          <a:p>
            <a:pPr algn="ctr"/>
            <a:r>
              <a:rPr lang="en-US" sz="1200" dirty="0" smtClean="0"/>
              <a:t>Infra Red temperature</a:t>
            </a:r>
          </a:p>
          <a:p>
            <a:pPr algn="ctr"/>
            <a:r>
              <a:rPr lang="en-US" sz="1200" dirty="0" smtClean="0"/>
              <a:t>Ultrasonic Sensor (height)</a:t>
            </a:r>
          </a:p>
          <a:p>
            <a:pPr algn="ctr"/>
            <a:r>
              <a:rPr lang="en-US" sz="1200" dirty="0" smtClean="0"/>
              <a:t>Air temperature, solar radiation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68537" y="2986227"/>
            <a:ext cx="1660863" cy="12809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u="sng" dirty="0" smtClean="0"/>
              <a:t>Collect data from:</a:t>
            </a:r>
          </a:p>
          <a:p>
            <a:pPr algn="ctr"/>
            <a:r>
              <a:rPr lang="en-US" sz="1200" dirty="0" smtClean="0"/>
              <a:t>Infra Red</a:t>
            </a:r>
          </a:p>
          <a:p>
            <a:pPr algn="ctr"/>
            <a:r>
              <a:rPr lang="en-US" sz="1200" dirty="0" smtClean="0"/>
              <a:t>Ultrasonic Sensor</a:t>
            </a:r>
          </a:p>
          <a:p>
            <a:pPr algn="ctr"/>
            <a:r>
              <a:rPr lang="en-US" sz="1200" dirty="0" smtClean="0"/>
              <a:t>PIR, </a:t>
            </a:r>
          </a:p>
          <a:p>
            <a:pPr algn="ctr"/>
            <a:r>
              <a:rPr lang="en-US" sz="1200" dirty="0" smtClean="0"/>
              <a:t>NDVI,</a:t>
            </a:r>
          </a:p>
          <a:p>
            <a:pPr algn="ctr"/>
            <a:r>
              <a:rPr lang="en-US" sz="1200" dirty="0" smtClean="0"/>
              <a:t>Corresponding Image #</a:t>
            </a:r>
            <a:endParaRPr lang="es-PR" sz="1200" dirty="0"/>
          </a:p>
        </p:txBody>
      </p:sp>
      <p:sp>
        <p:nvSpPr>
          <p:cNvPr id="18" name="Rectangle 17"/>
          <p:cNvSpPr/>
          <p:nvPr/>
        </p:nvSpPr>
        <p:spPr>
          <a:xfrm>
            <a:off x="7091779" y="2325209"/>
            <a:ext cx="1513642" cy="5859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u="sng" dirty="0" smtClean="0"/>
              <a:t>Collect data from:</a:t>
            </a:r>
          </a:p>
          <a:p>
            <a:pPr algn="ctr"/>
            <a:r>
              <a:rPr lang="en-US" sz="1200" dirty="0" smtClean="0"/>
              <a:t>Camera</a:t>
            </a:r>
            <a:endParaRPr lang="es-PR" sz="12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90600" y="39624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90600" y="4648200"/>
            <a:ext cx="4262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257800" y="430530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447799" y="4762499"/>
            <a:ext cx="3195221" cy="62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Stored in a simple data frame in the logger</a:t>
            </a:r>
            <a:endParaRPr lang="es-PR" dirty="0"/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>
            <a:off x="3045409" y="4648200"/>
            <a:ext cx="1" cy="114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 rot="10800000">
            <a:off x="4557296" y="5737528"/>
            <a:ext cx="2362200" cy="10668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25" name="TextBox 24"/>
          <p:cNvSpPr txBox="1"/>
          <p:nvPr/>
        </p:nvSpPr>
        <p:spPr>
          <a:xfrm>
            <a:off x="5009317" y="5743094"/>
            <a:ext cx="1755190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i="1" u="sng" dirty="0" smtClean="0">
                <a:solidFill>
                  <a:schemeClr val="bg1"/>
                </a:solidFill>
              </a:rPr>
              <a:t>Filter Data: </a:t>
            </a:r>
            <a:r>
              <a:rPr lang="en-US" sz="1400" dirty="0" smtClean="0">
                <a:solidFill>
                  <a:schemeClr val="bg1"/>
                </a:solidFill>
              </a:rPr>
              <a:t>remove soil, plot ends…</a:t>
            </a:r>
            <a:endParaRPr lang="es-PR" sz="1400" dirty="0" smtClean="0">
              <a:solidFill>
                <a:schemeClr val="bg1"/>
              </a:solidFill>
            </a:endParaRPr>
          </a:p>
          <a:p>
            <a:pPr algn="ctr"/>
            <a:endParaRPr lang="es-PR" sz="14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>
            <a:endCxn id="50" idx="0"/>
          </p:cNvCxnSpPr>
          <p:nvPr/>
        </p:nvCxnSpPr>
        <p:spPr>
          <a:xfrm>
            <a:off x="7843158" y="2884410"/>
            <a:ext cx="5442" cy="1334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0" idx="2"/>
            <a:endCxn id="38" idx="3"/>
          </p:cNvCxnSpPr>
          <p:nvPr/>
        </p:nvCxnSpPr>
        <p:spPr>
          <a:xfrm flipH="1">
            <a:off x="6408568" y="5056758"/>
            <a:ext cx="1440032" cy="354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189368" y="5241338"/>
            <a:ext cx="1219200" cy="3403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Merge Outputs</a:t>
            </a:r>
            <a:endParaRPr lang="es-PR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2514601" y="1561361"/>
            <a:ext cx="29962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48200" y="1600016"/>
            <a:ext cx="228600" cy="1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364331" y="1754819"/>
            <a:ext cx="259078" cy="1156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798968" y="1561362"/>
            <a:ext cx="1873928" cy="648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72300" y="4218558"/>
            <a:ext cx="17526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u="sng" dirty="0" smtClean="0"/>
              <a:t>IMAGE POST PROCESSING</a:t>
            </a:r>
            <a:endParaRPr lang="es-PR" sz="2000" dirty="0"/>
          </a:p>
        </p:txBody>
      </p:sp>
      <p:cxnSp>
        <p:nvCxnSpPr>
          <p:cNvPr id="59" name="Straight Arrow Connector 58"/>
          <p:cNvCxnSpPr>
            <a:endCxn id="38" idx="1"/>
          </p:cNvCxnSpPr>
          <p:nvPr/>
        </p:nvCxnSpPr>
        <p:spPr>
          <a:xfrm>
            <a:off x="4724400" y="5209158"/>
            <a:ext cx="464968" cy="202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4" idx="3"/>
          </p:cNvCxnSpPr>
          <p:nvPr/>
        </p:nvCxnSpPr>
        <p:spPr>
          <a:xfrm flipH="1">
            <a:off x="5738396" y="5587845"/>
            <a:ext cx="60572" cy="149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92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tthew\Dropbox\HTP\ImageAnalysis\DSC0321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94667" y="1041400"/>
            <a:ext cx="62992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atthew\Dropbox\HTP\ImageAnalysis\DSC0321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92200" y="1041400"/>
            <a:ext cx="62992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05200" y="452734"/>
            <a:ext cx="20574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We want to develop a program to measure the plant responses in these two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Matthew\Dropbox\HTP\ImageAnalysis\DSC0214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774700" y="1130300"/>
            <a:ext cx="61976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atthew\Dropbox\HTP\ImageAnalysis\DSC0320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97300" y="1104900"/>
            <a:ext cx="61976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05200" y="452734"/>
            <a:ext cx="20574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But there are issues, such as varying leaf size, large shadows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9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Likely to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Batch processing</a:t>
            </a:r>
          </a:p>
          <a:p>
            <a:r>
              <a:rPr lang="en-US" sz="2800" dirty="0" smtClean="0"/>
              <a:t>Processing of CANON RAW or JPEG images (18Mpix)</a:t>
            </a:r>
          </a:p>
          <a:p>
            <a:r>
              <a:rPr lang="en-US" sz="2800" dirty="0" smtClean="0"/>
              <a:t>Automated cropping out of cart structure</a:t>
            </a:r>
          </a:p>
          <a:p>
            <a:r>
              <a:rPr lang="en-US" sz="2800" dirty="0" smtClean="0"/>
              <a:t>Adjustment for camera lens distortion</a:t>
            </a:r>
          </a:p>
          <a:p>
            <a:r>
              <a:rPr lang="en-US" sz="2800" dirty="0" smtClean="0"/>
              <a:t>Automated or semi-automated </a:t>
            </a:r>
            <a:r>
              <a:rPr lang="en-US" sz="2800" dirty="0" err="1" smtClean="0"/>
              <a:t>thresholding</a:t>
            </a:r>
            <a:r>
              <a:rPr lang="en-US" sz="2800" dirty="0" smtClean="0"/>
              <a:t> to differentiate leaf from soil</a:t>
            </a:r>
          </a:p>
          <a:p>
            <a:r>
              <a:rPr lang="en-US" sz="2800" dirty="0" smtClean="0"/>
              <a:t>Extraction of canopy – removal of soil</a:t>
            </a:r>
          </a:p>
          <a:p>
            <a:r>
              <a:rPr lang="en-US" sz="2800" dirty="0" smtClean="0"/>
              <a:t>Segmentation into different leaves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Extraction of variables of interest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73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6854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Easyish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Green cover fraction: Percentage of image that is plant canopy </a:t>
            </a:r>
          </a:p>
          <a:p>
            <a:r>
              <a:rPr lang="en-US" sz="2400" dirty="0" smtClean="0"/>
              <a:t>Shaded cover fraction: Percentage of canopy that is shaded versus full sunlight</a:t>
            </a:r>
          </a:p>
          <a:p>
            <a:endParaRPr lang="en-US" sz="2400" dirty="0"/>
          </a:p>
          <a:p>
            <a:r>
              <a:rPr lang="en-US" sz="2400" dirty="0" smtClean="0"/>
              <a:t>Camera synching with </a:t>
            </a:r>
            <a:r>
              <a:rPr lang="en-US" sz="2400" dirty="0" err="1" smtClean="0"/>
              <a:t>datalogger</a:t>
            </a:r>
            <a:r>
              <a:rPr lang="en-US" sz="2400" dirty="0" smtClean="0"/>
              <a:t> (image # and </a:t>
            </a:r>
            <a:r>
              <a:rPr lang="en-US" sz="2400" dirty="0" err="1" smtClean="0"/>
              <a:t>plto</a:t>
            </a:r>
            <a:r>
              <a:rPr lang="en-US" sz="2400" dirty="0" smtClean="0"/>
              <a:t> #)</a:t>
            </a:r>
          </a:p>
          <a:p>
            <a:endParaRPr lang="en-US" sz="2400" dirty="0"/>
          </a:p>
        </p:txBody>
      </p:sp>
      <p:pic>
        <p:nvPicPr>
          <p:cNvPr id="13" name="Picture 3" descr="C:\Users\Matthew\Dropbox\HTP\ImageAnalysis\DSC032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97300" y="1104900"/>
            <a:ext cx="61976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152400"/>
            <a:ext cx="8229600" cy="1143000"/>
          </a:xfrm>
        </p:spPr>
        <p:txBody>
          <a:bodyPr/>
          <a:lstStyle/>
          <a:p>
            <a:r>
              <a:rPr lang="en-US" dirty="0" smtClean="0"/>
              <a:t>Image processing 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6854"/>
            <a:ext cx="41148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More challenging:</a:t>
            </a:r>
          </a:p>
          <a:p>
            <a:r>
              <a:rPr lang="en-US" dirty="0" smtClean="0"/>
              <a:t>Percentage of canopy that is lower surface facing up (a sign of leaf orientation changes)</a:t>
            </a:r>
          </a:p>
          <a:p>
            <a:r>
              <a:rPr lang="en-US" dirty="0" smtClean="0"/>
              <a:t>Leaf angle, indicating wilting and leaf </a:t>
            </a:r>
            <a:r>
              <a:rPr lang="en-US" dirty="0" err="1" smtClean="0"/>
              <a:t>paraheliotropism</a:t>
            </a:r>
            <a:endParaRPr lang="en-US" dirty="0" smtClean="0"/>
          </a:p>
          <a:p>
            <a:pPr lvl="1"/>
            <a:r>
              <a:rPr lang="en-US" dirty="0" smtClean="0"/>
              <a:t>Leaf projected size would appear to vary with wilting: output: histogram descriptors (mean, SD, </a:t>
            </a:r>
            <a:r>
              <a:rPr lang="en-US" dirty="0" err="1" smtClean="0"/>
              <a:t>skewness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Automated spot recognition and measurement (we would place pink stickers of known area on leaves to assess before and after area/angle)</a:t>
            </a:r>
          </a:p>
          <a:p>
            <a:endParaRPr lang="en-US" dirty="0"/>
          </a:p>
        </p:txBody>
      </p:sp>
      <p:pic>
        <p:nvPicPr>
          <p:cNvPr id="5" name="Picture 2" descr="C:\Users\Matthew\Dropbox\HTP\ImageAnalysis\DSC0321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94667" y="1041400"/>
            <a:ext cx="62992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68278" y="3786809"/>
            <a:ext cx="114300" cy="114300"/>
          </a:xfrm>
          <a:prstGeom prst="rect">
            <a:avLst/>
          </a:prstGeom>
          <a:solidFill>
            <a:srgbClr val="EE1ED0"/>
          </a:solidFill>
          <a:ln>
            <a:solidFill>
              <a:srgbClr val="EE1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43400" y="3901109"/>
            <a:ext cx="1924878" cy="5946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14800" y="1828800"/>
            <a:ext cx="3891906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38600" y="3200400"/>
            <a:ext cx="4495800" cy="838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152400"/>
            <a:ext cx="8229600" cy="1143000"/>
          </a:xfrm>
        </p:spPr>
        <p:txBody>
          <a:bodyPr/>
          <a:lstStyle/>
          <a:p>
            <a:r>
              <a:rPr lang="en-US" dirty="0" smtClean="0"/>
              <a:t>Image processing 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2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539</Words>
  <Application>Microsoft Office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Analyzing the BeanOCart data</vt:lpstr>
      <vt:lpstr>Lab Objective</vt:lpstr>
      <vt:lpstr>We will measure from 1st July to Sept  (system already built and programmed)</vt:lpstr>
      <vt:lpstr>Our data problem</vt:lpstr>
      <vt:lpstr>PowerPoint Presentation</vt:lpstr>
      <vt:lpstr>PowerPoint Presentation</vt:lpstr>
      <vt:lpstr>Likely to need</vt:lpstr>
      <vt:lpstr>Image processing outputs</vt:lpstr>
      <vt:lpstr>Image processing outputs</vt:lpstr>
      <vt:lpstr>Options for better image analysis</vt:lpstr>
      <vt:lpstr>What do we need?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the BeanOCart data</dc:title>
  <dc:creator>Matthew Gilbert</dc:creator>
  <cp:lastModifiedBy>Viviana Medina</cp:lastModifiedBy>
  <cp:revision>10</cp:revision>
  <dcterms:created xsi:type="dcterms:W3CDTF">2015-05-29T03:43:52Z</dcterms:created>
  <dcterms:modified xsi:type="dcterms:W3CDTF">2015-05-29T21:53:47Z</dcterms:modified>
</cp:coreProperties>
</file>