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063" autoAdjust="0"/>
  </p:normalViewPr>
  <p:slideViewPr>
    <p:cSldViewPr snapToGrid="0">
      <p:cViewPr varScale="1">
        <p:scale>
          <a:sx n="98" d="100"/>
          <a:sy n="98" d="100"/>
        </p:scale>
        <p:origin x="1014" y="84"/>
      </p:cViewPr>
      <p:guideLst/>
    </p:cSldViewPr>
  </p:slideViewPr>
  <p:notesTextViewPr>
    <p:cViewPr>
      <p:scale>
        <a:sx n="1" d="1"/>
        <a:sy n="1" d="1"/>
      </p:scale>
      <p:origin x="0" y="-57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F2DF8-E3CE-454C-9082-81C85D523688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36510-650A-4F71-B4C7-4CE29CB5B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88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위의 경우에서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overcast-no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한번도 관찰되지 않았다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과정에서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overcast-no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나타나면 다른 확률이 아무리 높아도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곱해서 확률은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경우를 막기 위한 것이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Smoothiing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Laplace smoothing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가장 직관적인 해결방법이다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corpus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사과 바나나 수박 딸기 참외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문자열이 있다면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1-gram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각 단어가 등장할 확률은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2-gram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사과 바나나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확률은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이지만 나머지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사과 수박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,'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사과 딸기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사과 참외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확률은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단어의 개수가 많아지고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차수가 높아지면 현실에서 충분히 사용될 수 있는 문장이라도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corpus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없어서 확률이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되는 경우가 빈번하다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때 사용되는 방법이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smoothing</a:t>
            </a:r>
            <a:br>
              <a:rPr lang="ko-KR" altLang="en-US" dirty="0"/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36510-650A-4F71-B4C7-4CE29CB5BBC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13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단어가 </a:t>
            </a:r>
            <a:r>
              <a:rPr lang="en-US" altLang="ko-KR" dirty="0"/>
              <a:t>1</a:t>
            </a:r>
            <a:r>
              <a:rPr lang="ko-KR" altLang="en-US" dirty="0"/>
              <a:t>번 이상 나왔다고 가정</a:t>
            </a:r>
            <a:endParaRPr lang="en-US" altLang="ko-KR" dirty="0"/>
          </a:p>
          <a:p>
            <a:r>
              <a:rPr lang="en-US" altLang="ko-KR" dirty="0"/>
              <a:t>C – n –gram </a:t>
            </a:r>
            <a:r>
              <a:rPr lang="ko-KR" altLang="en-US" dirty="0"/>
              <a:t>이 코퍼스에서 나온 수</a:t>
            </a:r>
            <a:endParaRPr lang="en-US" altLang="ko-KR" dirty="0"/>
          </a:p>
          <a:p>
            <a:r>
              <a:rPr lang="en-US" altLang="ko-KR" dirty="0"/>
              <a:t>N – </a:t>
            </a:r>
            <a:r>
              <a:rPr lang="ko-KR" altLang="en-US" dirty="0"/>
              <a:t>특정 단어의 카운트 수</a:t>
            </a:r>
            <a:endParaRPr lang="en-US" altLang="ko-KR" dirty="0"/>
          </a:p>
          <a:p>
            <a:r>
              <a:rPr lang="en-US" altLang="ko-KR" dirty="0"/>
              <a:t>V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전체 단어의 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36510-650A-4F71-B4C7-4CE29CB5BBC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695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두번째에서 아래 테이블은 확률 테이블</a:t>
            </a:r>
            <a:endParaRPr lang="en-US" altLang="ko-KR" dirty="0"/>
          </a:p>
          <a:p>
            <a:r>
              <a:rPr lang="ko-KR" altLang="en-US" dirty="0"/>
              <a:t>따라서 두 테이블을 곱해주어 세번째 테이블을 만든다</a:t>
            </a:r>
            <a:endParaRPr lang="en-US" altLang="ko-KR" dirty="0"/>
          </a:p>
          <a:p>
            <a:r>
              <a:rPr lang="ko-KR" altLang="en-US" dirty="0"/>
              <a:t>이것은 </a:t>
            </a:r>
            <a:r>
              <a:rPr lang="en-US" altLang="ko-KR" dirty="0"/>
              <a:t>reconstructed count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원래의 </a:t>
            </a:r>
            <a:r>
              <a:rPr lang="en-US" altLang="ko-KR" dirty="0"/>
              <a:t>count</a:t>
            </a:r>
            <a:r>
              <a:rPr lang="ko-KR" altLang="en-US" dirty="0"/>
              <a:t>와 많이 달라진다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add-one smoothing</a:t>
            </a:r>
            <a:r>
              <a:rPr lang="ko-KR" altLang="en-US" dirty="0"/>
              <a:t>은 </a:t>
            </a:r>
            <a:r>
              <a:rPr lang="en-US" altLang="ko-KR" dirty="0"/>
              <a:t>N-gram</a:t>
            </a:r>
            <a:r>
              <a:rPr lang="ko-KR" altLang="en-US" dirty="0"/>
              <a:t>에는 잘 맞지 않는 방법이다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36510-650A-4F71-B4C7-4CE29CB5BBC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56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단어의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N-gram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확률을 얻기 위해서 그 단어의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N-gram, (N-1)-gram, (N-2)-gram, ..., 1-gram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까지의 확률을 일정 비율로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(Weight)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곱해서 합을 구하라는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위의 식은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3gram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가정했기 때문에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λ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세개만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참고로 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λ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 algorithm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통해서 구한다고 하고 합치면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된다고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36510-650A-4F71-B4C7-4CE29CB5BBC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186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위의 식은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3gram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가정한 식인데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3gram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확률이 있으면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크면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그것을 쓰고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그것이 없으면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단어에 대한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2gram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쓰고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그것도 없으면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1gram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쓰라는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36510-650A-4F71-B4C7-4CE29CB5BBC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362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4-gram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absolute discounting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공식은 다음과 같다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공식을 보면 입력 문자열이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corpus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한번 이상 등장하는 경우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만큼 빼서 확률을 감소시키고 확률을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(n-1)-gram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에서도 가져와 기존에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확률을 가졌던 문자열이 감소한 확률을 채우는 방식으로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corpus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등장하지 않는 문자열이라도 확률을 가질 수 있게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(n-1)-gram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확률을 구하기 위해서는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(n-2)-gram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확률을 계산해야 하므로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1-gram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도달할 때까지 재귀적으로 계산할 필요가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차수가 낮은 경우에도 공식은 별반 다르지 않지만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1-gram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경우에는 일반적인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n-gram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모델로부터 확률을 구한다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36510-650A-4F71-B4C7-4CE29CB5BBC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899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문제를 해결한 방법이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Kneser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-Ney smoothing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낮은 차수의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n-gram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확률을 계산할 때는 다른 단어의 뒤에 나올 확률을 계산하도록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absolute discounting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수정했다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smoothing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알고리즘 중에서 가장 높은 성능을 보인다고 알려져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36510-650A-4F71-B4C7-4CE29CB5BBC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90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약자로 괄호 안의 문자열이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corpus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등장한 횟수이고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λ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확률의 합이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되도록 정규화 하기 위해서 사용한다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discount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상수로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[0, 1]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사이의 값을 가지는데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공식을 보면 차수에 따라 다른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discount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상수를 사용하고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최초로 제안된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Kneser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-Ney smoothing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하나의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discount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상수를 사용했었고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차수마다 다른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discount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상수를 사용하도록 하여 성능을 개선한 것을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modified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Kneser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-Ney smoothing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discount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상수를 계산하는 방법은 다음과 같다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corpus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정확히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등장한 문자열의 개수이다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5-gram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이상의 차수에서는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D3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계속 사용한다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36510-650A-4F71-B4C7-4CE29CB5BBC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893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03E1A806-4A12-42AA-80B1-6484A6A77D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D009A966-C870-4A24-8470-BBE087A08067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4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A966-C870-4A24-8470-BBE087A08067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A806-4A12-42AA-80B1-6484A6A77D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943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D009A966-C870-4A24-8470-BBE087A08067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03E1A806-4A12-42AA-80B1-6484A6A77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82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A966-C870-4A24-8470-BBE087A08067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A806-4A12-42AA-80B1-6484A6A77D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151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A966-C870-4A24-8470-BBE087A08067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A806-4A12-42AA-80B1-6484A6A77D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121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A966-C870-4A24-8470-BBE087A08067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A806-4A12-42AA-80B1-6484A6A77D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9325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A966-C870-4A24-8470-BBE087A08067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A806-4A12-42AA-80B1-6484A6A77D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4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A966-C870-4A24-8470-BBE087A08067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A806-4A12-42AA-80B1-6484A6A77D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441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A966-C870-4A24-8470-BBE087A08067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A806-4A12-42AA-80B1-6484A6A77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57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D009A966-C870-4A24-8470-BBE087A08067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A806-4A12-42AA-80B1-6484A6A77D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4598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A966-C870-4A24-8470-BBE087A08067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A806-4A12-42AA-80B1-6484A6A77D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6155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D009A966-C870-4A24-8470-BBE087A08067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3E1A806-4A12-42AA-80B1-6484A6A77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19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6098-B407-44BE-A8F8-49DF36522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Language model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FE067F-70F7-4A1B-AA2C-C673DBD465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Statistical Machine Translation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097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617A0-C3B9-43D9-ADB2-B213D75E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Interpolation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BEF8298-5952-426E-B8CC-48E7E42B5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5326" y="1759745"/>
            <a:ext cx="8079024" cy="30919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02A162-3F78-49D3-9897-01CFAE8CE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278" y="5048858"/>
            <a:ext cx="48577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9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0E178-FB20-47B2-9C13-248CB9B0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Back-Off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8BFB8A6-754A-4913-8AD6-E006C950E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8467" y="1464873"/>
            <a:ext cx="7881330" cy="9883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C140D1-BBCC-4891-9902-F1AEE234E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361" y="2783974"/>
            <a:ext cx="6409407" cy="220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69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2A005-D15F-4672-9A14-ADCC6B92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Absolute discounting smoothing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1B7D713-171A-44BA-9CC4-8AE7C1700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87960" y="1736641"/>
            <a:ext cx="7181850" cy="1047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0F382D-357F-4F38-8EBB-2D5380A80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633" y="1716996"/>
            <a:ext cx="2457450" cy="1038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22F5177-1E05-4507-BAB3-8B022032C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5633" y="2784391"/>
            <a:ext cx="6505575" cy="828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BBB5C2-D71D-4440-8416-4FFFF1DDB9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5633" y="3660691"/>
            <a:ext cx="5229225" cy="34290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AC98201-4381-45ED-92B4-F057431CE5D2}"/>
              </a:ext>
            </a:extLst>
          </p:cNvPr>
          <p:cNvSpPr txBox="1">
            <a:spLocks/>
          </p:cNvSpPr>
          <p:nvPr/>
        </p:nvSpPr>
        <p:spPr bwMode="gray">
          <a:xfrm>
            <a:off x="690664" y="4338536"/>
            <a:ext cx="10891736" cy="1787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dirty="0"/>
          </a:p>
          <a:p>
            <a:r>
              <a:rPr lang="en-US" altLang="ko-KR" sz="1500" dirty="0"/>
              <a:t>C = </a:t>
            </a:r>
            <a:r>
              <a:rPr lang="ko-KR" altLang="en-US" sz="1500" dirty="0"/>
              <a:t>괄호 안의 문자열이 </a:t>
            </a:r>
            <a:r>
              <a:rPr lang="en-US" altLang="ko-KR" sz="1500" dirty="0"/>
              <a:t>corpus</a:t>
            </a:r>
            <a:r>
              <a:rPr lang="ko-KR" altLang="en-US" sz="1500" dirty="0"/>
              <a:t>에 등장한 횟수</a:t>
            </a:r>
            <a:endParaRPr lang="en-US" altLang="ko-KR" sz="1500" dirty="0"/>
          </a:p>
          <a:p>
            <a:r>
              <a:rPr lang="en-US" altLang="ko-KR" sz="1500" dirty="0"/>
              <a:t>D = Discount </a:t>
            </a:r>
            <a:r>
              <a:rPr lang="ko-KR" altLang="en-US" sz="1500" dirty="0"/>
              <a:t>상수 </a:t>
            </a:r>
            <a:r>
              <a:rPr lang="en-US" altLang="ko-KR" sz="1500" dirty="0"/>
              <a:t>[0 ~ 1] </a:t>
            </a:r>
            <a:r>
              <a:rPr lang="ko-KR" altLang="en-US" sz="1500" dirty="0"/>
              <a:t>사이의 값</a:t>
            </a:r>
            <a:endParaRPr lang="en-US" altLang="ko-KR" sz="1500" dirty="0"/>
          </a:p>
          <a:p>
            <a:r>
              <a:rPr lang="el-GR" altLang="ko-KR" sz="1500" dirty="0"/>
              <a:t>λ</a:t>
            </a:r>
            <a:r>
              <a:rPr lang="en-US" altLang="ko-KR" sz="1500" dirty="0"/>
              <a:t> = </a:t>
            </a:r>
            <a:r>
              <a:rPr lang="ko-KR" altLang="en-US" sz="1500" dirty="0"/>
              <a:t>확률의 합이 </a:t>
            </a:r>
            <a:r>
              <a:rPr lang="en-US" altLang="ko-KR" sz="1500" dirty="0"/>
              <a:t>1</a:t>
            </a:r>
            <a:r>
              <a:rPr lang="ko-KR" altLang="en-US" sz="1500" dirty="0"/>
              <a:t>이 되도록 정규화 하기 위해 사용</a:t>
            </a:r>
            <a:endParaRPr lang="en-US" altLang="ko-KR" sz="15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C9B4420-D2A5-48C6-886B-0F27B23BE432}"/>
              </a:ext>
            </a:extLst>
          </p:cNvPr>
          <p:cNvSpPr txBox="1">
            <a:spLocks/>
          </p:cNvSpPr>
          <p:nvPr/>
        </p:nvSpPr>
        <p:spPr bwMode="gray">
          <a:xfrm>
            <a:off x="703634" y="981862"/>
            <a:ext cx="10891736" cy="70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4-Gram</a:t>
            </a:r>
            <a:r>
              <a:rPr lang="ko-KR" altLang="en-US" dirty="0"/>
              <a:t> </a:t>
            </a:r>
            <a:r>
              <a:rPr lang="en-US" altLang="ko-KR" dirty="0"/>
              <a:t>Absolute discounting</a:t>
            </a:r>
          </a:p>
        </p:txBody>
      </p:sp>
    </p:spTree>
    <p:extLst>
      <p:ext uri="{BB962C8B-B14F-4D97-AF65-F5344CB8AC3E}">
        <p14:creationId xmlns:p14="http://schemas.microsoft.com/office/powerpoint/2010/main" val="1546924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4C6EC-F971-4935-9445-FBBE3545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Absolute discounting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116CA3-1AD8-46F6-910D-A3C39AE0E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‘San Francisco’ Problem in 2-Gram Absolute discounting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600" dirty="0"/>
              <a:t>Corpus</a:t>
            </a:r>
            <a:r>
              <a:rPr lang="ko-KR" altLang="en-US" sz="1600" dirty="0"/>
              <a:t>에 </a:t>
            </a:r>
            <a:r>
              <a:rPr lang="en-US" altLang="ko-KR" sz="1600" dirty="0"/>
              <a:t>‘San Francisco’</a:t>
            </a:r>
            <a:r>
              <a:rPr lang="ko-KR" altLang="en-US" sz="1600" dirty="0"/>
              <a:t>라는 단어가 빈번하게 나왔다면</a:t>
            </a:r>
            <a:r>
              <a:rPr lang="en-US" altLang="ko-KR" sz="1600" dirty="0"/>
              <a:t>, 1-Gram</a:t>
            </a:r>
            <a:r>
              <a:rPr lang="ko-KR" altLang="en-US" sz="1600" dirty="0"/>
              <a:t>의 확률에서 </a:t>
            </a:r>
            <a:r>
              <a:rPr lang="en-US" altLang="ko-KR" sz="1600" dirty="0"/>
              <a:t>‘Francisco’</a:t>
            </a:r>
            <a:r>
              <a:rPr lang="ko-KR" altLang="en-US" sz="1600" dirty="0"/>
              <a:t>는 등장할 수 있는 높은 확률 값을 가지게 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2500" dirty="0"/>
              <a:t>Ex) I can’t see without my reading ______.</a:t>
            </a:r>
            <a:br>
              <a:rPr lang="en-US" altLang="ko-KR" sz="2500" dirty="0"/>
            </a:br>
            <a:br>
              <a:rPr lang="en-US" altLang="ko-KR" sz="2500" dirty="0"/>
            </a:br>
            <a:r>
              <a:rPr lang="en-US" altLang="ko-KR" sz="1800" dirty="0"/>
              <a:t>Corpus</a:t>
            </a:r>
            <a:r>
              <a:rPr lang="ko-KR" altLang="en-US" sz="1800" dirty="0"/>
              <a:t>에서 </a:t>
            </a:r>
            <a:r>
              <a:rPr lang="en-US" altLang="ko-KR" sz="1800" dirty="0"/>
              <a:t>‘reading glasses’</a:t>
            </a:r>
            <a:r>
              <a:rPr lang="ko-KR" altLang="en-US" sz="1800" dirty="0"/>
              <a:t>라는 문장이 몇 개 있었더라도</a:t>
            </a:r>
            <a:r>
              <a:rPr lang="en-US" altLang="ko-KR" sz="1800" dirty="0"/>
              <a:t> </a:t>
            </a:r>
            <a:r>
              <a:rPr lang="ko-KR" altLang="en-US" sz="1800" dirty="0"/>
              <a:t>높은 확률 때문에 </a:t>
            </a:r>
            <a:r>
              <a:rPr lang="en-US" altLang="ko-KR" sz="1800" dirty="0"/>
              <a:t>‘Francisco’</a:t>
            </a:r>
            <a:r>
              <a:rPr lang="ko-KR" altLang="en-US" sz="1800" dirty="0"/>
              <a:t>가 가장 높은 확률을 가질 수 있다</a:t>
            </a:r>
            <a:r>
              <a:rPr lang="en-US" altLang="ko-KR" sz="1800" dirty="0"/>
              <a:t>.</a:t>
            </a:r>
          </a:p>
          <a:p>
            <a:endParaRPr lang="en-US" altLang="ko-KR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64763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4FD2D-A71F-446D-BC53-18724CFC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Kneser</a:t>
            </a:r>
            <a:r>
              <a:rPr lang="en-US" altLang="ko-KR" dirty="0"/>
              <a:t>-Ney smoothing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F5BD22-99E4-4507-BFD0-C733B4A58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/>
              <a:t>가장 높은 차수에서는 </a:t>
            </a:r>
            <a:r>
              <a:rPr lang="en-US" altLang="ko-KR" sz="2500" dirty="0"/>
              <a:t>Absolute discounting </a:t>
            </a:r>
            <a:r>
              <a:rPr lang="ko-KR" altLang="en-US" sz="2500" dirty="0"/>
              <a:t>과 동일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낮은 차수에서는 입력 문장을 뒤에 포함하는 문장의 개수를 이용하여 확률을 구함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차수에 따라 다른 </a:t>
            </a:r>
            <a:r>
              <a:rPr lang="en-US" altLang="ko-KR" sz="2500" dirty="0"/>
              <a:t>discount </a:t>
            </a:r>
            <a:r>
              <a:rPr lang="ko-KR" altLang="en-US" sz="2500" dirty="0"/>
              <a:t>상수를 사용</a:t>
            </a:r>
          </a:p>
        </p:txBody>
      </p:sp>
    </p:spTree>
    <p:extLst>
      <p:ext uri="{BB962C8B-B14F-4D97-AF65-F5344CB8AC3E}">
        <p14:creationId xmlns:p14="http://schemas.microsoft.com/office/powerpoint/2010/main" val="1007024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027BF-DE8C-4EB4-910F-712312DF2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Absolute discounting vs </a:t>
            </a:r>
            <a:r>
              <a:rPr lang="en-US" altLang="ko-KR" dirty="0" err="1"/>
              <a:t>Kneser</a:t>
            </a:r>
            <a:r>
              <a:rPr lang="en-US" altLang="ko-KR" dirty="0"/>
              <a:t>-Ney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2CFCC-0069-4103-A3AC-C17406927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2-Gram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1-Gram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0895DE-97E6-4802-8144-ACDE7C84C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84" y="2027522"/>
            <a:ext cx="3822970" cy="18416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7AF5D3-4DD8-44A1-9621-29D3FF333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100" y="2151130"/>
            <a:ext cx="6210300" cy="194421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299AE71-3893-4D7E-B356-2E3EEE00297B}"/>
              </a:ext>
            </a:extLst>
          </p:cNvPr>
          <p:cNvSpPr/>
          <p:nvPr/>
        </p:nvSpPr>
        <p:spPr>
          <a:xfrm>
            <a:off x="5282119" y="3706238"/>
            <a:ext cx="4542817" cy="389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1D70A1-78B9-47DB-86D5-117DD6EEC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4544" y="4671223"/>
            <a:ext cx="2152650" cy="1104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AC7C08F-92AA-4A82-8262-239CBBD8D2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7653" y="4596228"/>
            <a:ext cx="3333750" cy="125488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A898978-4778-4BC0-AA64-F52800C6DF20}"/>
              </a:ext>
            </a:extLst>
          </p:cNvPr>
          <p:cNvSpPr/>
          <p:nvPr/>
        </p:nvSpPr>
        <p:spPr>
          <a:xfrm>
            <a:off x="6267653" y="4596228"/>
            <a:ext cx="3333750" cy="13473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F32CEF-5227-457E-9BBE-4DDBACE6E2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38993" y="4614607"/>
            <a:ext cx="982493" cy="11438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8F3EC0-6280-4737-A8FA-2D4161FED02A}"/>
              </a:ext>
            </a:extLst>
          </p:cNvPr>
          <p:cNvSpPr txBox="1"/>
          <p:nvPr/>
        </p:nvSpPr>
        <p:spPr>
          <a:xfrm>
            <a:off x="10641778" y="4223471"/>
            <a:ext cx="117692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Discount </a:t>
            </a:r>
            <a:r>
              <a:rPr lang="ko-KR" altLang="en-US" sz="1300" dirty="0"/>
              <a:t>상수</a:t>
            </a:r>
          </a:p>
        </p:txBody>
      </p:sp>
    </p:spTree>
    <p:extLst>
      <p:ext uri="{BB962C8B-B14F-4D97-AF65-F5344CB8AC3E}">
        <p14:creationId xmlns:p14="http://schemas.microsoft.com/office/powerpoint/2010/main" val="244511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5AEC0-0BC8-4EAF-BB1F-01E70070D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Language models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D63E67-06F7-4DB9-B765-340D9845F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A5ACFC-CE8E-4904-A9B0-55A26F949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89" y="1527048"/>
            <a:ext cx="8619373" cy="417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3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8E529-91A9-45CE-9B62-E4033379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N-Gram Language Models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C133661-20E0-44DE-B4C9-3F2A5E246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507" y="1692379"/>
            <a:ext cx="9293893" cy="377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2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934E3-26F6-4537-9609-92C3A77D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N-Gram Language Models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F7A596-3EBD-4B79-A77B-F7DB19ECA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/>
              <a:t>어떤 단어의 출현확률은 이전 </a:t>
            </a:r>
            <a:r>
              <a:rPr lang="en-US" altLang="ko-KR" sz="2500" dirty="0"/>
              <a:t>(n – 1)</a:t>
            </a:r>
            <a:r>
              <a:rPr lang="ko-KR" altLang="en-US" sz="2500" dirty="0"/>
              <a:t>개의 단어에 의존한다</a:t>
            </a:r>
            <a:r>
              <a:rPr lang="en-US" altLang="ko-KR" sz="2500" dirty="0"/>
              <a:t>.</a:t>
            </a:r>
          </a:p>
          <a:p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n = 4 </a:t>
            </a:r>
            <a:r>
              <a:rPr lang="ko-KR" altLang="en-US" sz="2500" dirty="0"/>
              <a:t>의 경우</a:t>
            </a:r>
            <a:r>
              <a:rPr lang="en-US" altLang="ko-KR" sz="2500" dirty="0"/>
              <a:t>,</a:t>
            </a:r>
          </a:p>
          <a:p>
            <a:pPr marL="0" indent="0">
              <a:buNone/>
            </a:pPr>
            <a:r>
              <a:rPr lang="en-US" altLang="ko-KR" sz="2500" dirty="0"/>
              <a:t>	…man stood </a:t>
            </a:r>
            <a:r>
              <a:rPr lang="en-US" altLang="ko-KR" sz="25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still as they slowly</a:t>
            </a:r>
            <a:r>
              <a:rPr lang="en-US" altLang="ko-KR" sz="2500" dirty="0"/>
              <a:t> </a:t>
            </a:r>
            <a:r>
              <a:rPr lang="en-US" altLang="ko-KR" sz="2500" dirty="0">
                <a:solidFill>
                  <a:schemeClr val="accent1"/>
                </a:solidFill>
              </a:rPr>
              <a:t>walked</a:t>
            </a:r>
            <a:r>
              <a:rPr lang="en-US" altLang="ko-KR" sz="2500" dirty="0"/>
              <a:t> through the..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	</a:t>
            </a:r>
            <a:r>
              <a:rPr lang="en-US" altLang="ko-KR" sz="2500" b="1" dirty="0"/>
              <a:t>n – 1</a:t>
            </a:r>
            <a:r>
              <a:rPr lang="ko-KR" altLang="en-US" sz="2500" b="1" dirty="0"/>
              <a:t>차 </a:t>
            </a:r>
            <a:r>
              <a:rPr lang="ko-KR" altLang="en-US" sz="2500" b="1" dirty="0" err="1"/>
              <a:t>마코프</a:t>
            </a:r>
            <a:r>
              <a:rPr lang="ko-KR" altLang="en-US" sz="2500" b="1" dirty="0"/>
              <a:t> 과정</a:t>
            </a:r>
            <a:r>
              <a:rPr lang="ko-KR" altLang="en-US" sz="2500" dirty="0"/>
              <a:t> 이라고 한다</a:t>
            </a:r>
            <a:r>
              <a:rPr lang="en-US" altLang="ko-KR" sz="2500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A77506E-D2EE-4001-9A62-82903041D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265" y="3738532"/>
            <a:ext cx="2397293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3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C812B-27A1-49E7-9EAC-DE676995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Markov Chain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109DCA7-2291-43DC-B9F6-195FDC4CA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842" y="1592911"/>
            <a:ext cx="8422761" cy="40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34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70DD5-9242-412A-BBA1-A75706D8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Estimating N-Gram Probabilities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6C60B81-42C5-4D52-B5E1-DA27719C5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631" y="1676276"/>
            <a:ext cx="7420977" cy="376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6A1A1-4307-461E-948F-5CE41DAD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Unseen N-Grams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8D9A0D8-F5A5-4E1D-8899-214898F35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4926" y="1797216"/>
            <a:ext cx="9478127" cy="325893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6B8499F-5A2A-4F43-B66D-94D608F97BC3}"/>
              </a:ext>
            </a:extLst>
          </p:cNvPr>
          <p:cNvSpPr txBox="1">
            <a:spLocks/>
          </p:cNvSpPr>
          <p:nvPr/>
        </p:nvSpPr>
        <p:spPr bwMode="gray">
          <a:xfrm>
            <a:off x="609600" y="5277853"/>
            <a:ext cx="10972800" cy="5614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Zero count problem!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856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5E94A-8040-42AB-B2E8-FBBC13769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Add-One Smoothing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08CF768-E157-4555-AC54-E4DB9D939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0561" y="1896894"/>
            <a:ext cx="7763718" cy="302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63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E08F7-D202-46A2-8BB8-A25D9D883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Add-One Smoothing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09EA4E1-1956-4283-B89E-18CE3F8B3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0999" y="1633785"/>
            <a:ext cx="4933950" cy="2190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58C85D-4477-4F1D-8007-D0682D7B1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633785"/>
            <a:ext cx="4452531" cy="21794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E3E10A-A5EB-47D7-9E10-8B0A4D937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9267" y="4484674"/>
            <a:ext cx="4409263" cy="167640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8EB219C-5762-4946-A741-952768A5D37C}"/>
              </a:ext>
            </a:extLst>
          </p:cNvPr>
          <p:cNvSpPr/>
          <p:nvPr/>
        </p:nvSpPr>
        <p:spPr>
          <a:xfrm>
            <a:off x="5728982" y="2723506"/>
            <a:ext cx="367017" cy="389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4149E10-5BFE-4D36-A019-59BC5092AB4C}"/>
              </a:ext>
            </a:extLst>
          </p:cNvPr>
          <p:cNvSpPr/>
          <p:nvPr/>
        </p:nvSpPr>
        <p:spPr>
          <a:xfrm>
            <a:off x="8005864" y="3910519"/>
            <a:ext cx="476655" cy="4280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460198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545</TotalTime>
  <Words>424</Words>
  <Application>Microsoft Office PowerPoint</Application>
  <PresentationFormat>와이드스크린</PresentationFormat>
  <Paragraphs>86</Paragraphs>
  <Slides>15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HY그래픽M</vt:lpstr>
      <vt:lpstr>맑은 고딕</vt:lpstr>
      <vt:lpstr>Arial</vt:lpstr>
      <vt:lpstr>Candara</vt:lpstr>
      <vt:lpstr>Corbel</vt:lpstr>
      <vt:lpstr>Wingdings 3</vt:lpstr>
      <vt:lpstr>New_Education02</vt:lpstr>
      <vt:lpstr>Language model</vt:lpstr>
      <vt:lpstr>Language models</vt:lpstr>
      <vt:lpstr>N-Gram Language Models</vt:lpstr>
      <vt:lpstr>N-Gram Language Models</vt:lpstr>
      <vt:lpstr>Markov Chain</vt:lpstr>
      <vt:lpstr>Estimating N-Gram Probabilities</vt:lpstr>
      <vt:lpstr>Unseen N-Grams</vt:lpstr>
      <vt:lpstr>Add-One Smoothing</vt:lpstr>
      <vt:lpstr>Add-One Smoothing</vt:lpstr>
      <vt:lpstr>Interpolation</vt:lpstr>
      <vt:lpstr>Back-Off</vt:lpstr>
      <vt:lpstr>Absolute discounting smoothing</vt:lpstr>
      <vt:lpstr>Absolute discounting</vt:lpstr>
      <vt:lpstr>Kneser-Ney smoothing</vt:lpstr>
      <vt:lpstr>Absolute discounting vs Kneser-Ney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</dc:title>
  <dc:creator>왕규봉</dc:creator>
  <cp:lastModifiedBy>왕규봉</cp:lastModifiedBy>
  <cp:revision>19</cp:revision>
  <dcterms:created xsi:type="dcterms:W3CDTF">2018-03-12T07:48:21Z</dcterms:created>
  <dcterms:modified xsi:type="dcterms:W3CDTF">2018-03-12T16:54:06Z</dcterms:modified>
</cp:coreProperties>
</file>