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2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718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2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83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1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12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4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8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9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1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1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3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8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2B19B9-B6A2-42C9-9446-524D900A454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A56D7B-C333-4A31-9812-04EC54DF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88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6B49-2558-4898-A6F4-AB3B09D1A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65200"/>
            <a:ext cx="8676222" cy="3660019"/>
          </a:xfrm>
        </p:spPr>
        <p:txBody>
          <a:bodyPr anchor="ctr">
            <a:normAutofit/>
          </a:bodyPr>
          <a:lstStyle/>
          <a:p>
            <a:r>
              <a:rPr lang="en-US" altLang="ko-KR" sz="66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</a:rPr>
              <a:t>Question &amp; Answering System</a:t>
            </a:r>
            <a:endParaRPr lang="ko-KR" altLang="en-US" sz="6600" dirty="0">
              <a:gradFill flip="none" rotWithShape="1">
                <a:gsLst>
                  <a:gs pos="0">
                    <a:srgbClr val="FFFFFF"/>
                  </a:gs>
                  <a:gs pos="100000">
                    <a:srgbClr val="A6A6A6"/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407513-A576-4E1E-8433-1A6B11C21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380489"/>
            <a:ext cx="8676222" cy="722243"/>
          </a:xfrm>
        </p:spPr>
        <p:txBody>
          <a:bodyPr anchor="ctr">
            <a:normAutofit/>
          </a:bodyPr>
          <a:lstStyle/>
          <a:p>
            <a:endParaRPr lang="ko-KR" altLang="en-US" dirty="0">
              <a:gradFill flip="none" rotWithShape="1">
                <a:gsLst>
                  <a:gs pos="0">
                    <a:srgbClr val="FFFFFF"/>
                  </a:gs>
                  <a:gs pos="100000">
                    <a:srgbClr val="BFBFBF"/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721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Passage Retrieval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sym typeface="Wingdings" panose="05000000000000000000" pitchFamily="2" charset="2"/>
              </a:rPr>
              <a:t>생성 된 </a:t>
            </a:r>
            <a:r>
              <a:rPr lang="en-US" altLang="ko-KR" dirty="0">
                <a:sym typeface="Wingdings" panose="05000000000000000000" pitchFamily="2" charset="2"/>
              </a:rPr>
              <a:t>Query</a:t>
            </a:r>
            <a:r>
              <a:rPr lang="ko-KR" altLang="en-US" dirty="0">
                <a:sym typeface="Wingdings" panose="05000000000000000000" pitchFamily="2" charset="2"/>
              </a:rPr>
              <a:t>를 가지고 문서들의 데이터 베이스나 </a:t>
            </a:r>
            <a:r>
              <a:rPr lang="en-US" altLang="ko-KR" dirty="0">
                <a:sym typeface="Wingdings" panose="05000000000000000000" pitchFamily="2" charset="2"/>
              </a:rPr>
              <a:t>Web</a:t>
            </a:r>
            <a:r>
              <a:rPr lang="ko-KR" altLang="en-US" dirty="0">
                <a:sym typeface="Wingdings" panose="05000000000000000000" pitchFamily="2" charset="2"/>
              </a:rPr>
              <a:t>을 통해 검색한다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Answer type</a:t>
            </a:r>
            <a:r>
              <a:rPr lang="ko-KR" altLang="en-US" dirty="0">
                <a:sym typeface="Wingdings" panose="05000000000000000000" pitchFamily="2" charset="2"/>
              </a:rPr>
              <a:t>을 활용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관련 없는 문서는 제외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잠재적으로 답변이 포함될 수 있는 문서의 순위를 매기고 구절을 추출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추출한 구절들을 가지고 아래와 같은 평가 기준으로  순위를 매긴다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	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평가 기준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구절 안에 </a:t>
            </a:r>
            <a:r>
              <a:rPr lang="en-US" altLang="ko-KR" dirty="0">
                <a:sym typeface="Wingdings" panose="05000000000000000000" pitchFamily="2" charset="2"/>
              </a:rPr>
              <a:t>type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entity</a:t>
            </a:r>
            <a:r>
              <a:rPr lang="ko-KR" altLang="en-US" dirty="0">
                <a:sym typeface="Wingdings" panose="05000000000000000000" pitchFamily="2" charset="2"/>
              </a:rPr>
              <a:t>의 개수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구절에 존재하는 질문 키워드의 개수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구절이 추출된 문서의 순위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구절과 질문 사이의 </a:t>
            </a:r>
            <a:r>
              <a:rPr lang="en-US" altLang="ko-KR" dirty="0">
                <a:sym typeface="Wingdings" panose="05000000000000000000" pitchFamily="2" charset="2"/>
              </a:rPr>
              <a:t>overlap </a:t>
            </a:r>
            <a:r>
              <a:rPr lang="ko-KR" altLang="en-US" dirty="0">
                <a:sym typeface="Wingdings" panose="05000000000000000000" pitchFamily="2" charset="2"/>
              </a:rPr>
              <a:t>된 </a:t>
            </a:r>
            <a:r>
              <a:rPr lang="en-US" altLang="ko-KR" dirty="0">
                <a:sym typeface="Wingdings" panose="05000000000000000000" pitchFamily="2" charset="2"/>
              </a:rPr>
              <a:t>N-gram </a:t>
            </a:r>
            <a:r>
              <a:rPr lang="ko-KR" altLang="en-US" dirty="0">
                <a:sym typeface="Wingdings" panose="05000000000000000000" pitchFamily="2" charset="2"/>
              </a:rPr>
              <a:t>길이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등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supervised machine learning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00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Answer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ym typeface="Wingdings" panose="05000000000000000000" pitchFamily="2" charset="2"/>
              </a:rPr>
              <a:t>Goal of answer processing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Q : “How tall is Mt. Everest?” 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A : “29.029 feet” 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와 같이 구절에서 특정한 답변을 찾아내는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ym typeface="Wingdings" panose="05000000000000000000" pitchFamily="2" charset="2"/>
              </a:rPr>
              <a:t>Answer-type pattern extraction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ym typeface="Wingdings" panose="05000000000000000000" pitchFamily="2" charset="2"/>
              </a:rPr>
              <a:t>N-gram tiling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525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Answer-type pattern extraction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Use information about the expected answer type.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답변이 </a:t>
            </a:r>
            <a:r>
              <a:rPr lang="en-US" altLang="ko-KR" dirty="0"/>
              <a:t>‘HUMAN’ entity</a:t>
            </a:r>
            <a:r>
              <a:rPr lang="ko-KR" altLang="en-US" dirty="0"/>
              <a:t>에 속하는 경우</a:t>
            </a:r>
            <a:r>
              <a:rPr lang="en-US" altLang="ko-KR" dirty="0"/>
              <a:t>, </a:t>
            </a:r>
            <a:r>
              <a:rPr lang="ko-KR" altLang="en-US" dirty="0"/>
              <a:t>후보 구절이나 문장에서 </a:t>
            </a:r>
            <a:r>
              <a:rPr lang="en-US" altLang="ko-KR" dirty="0"/>
              <a:t>‘HUMAN’ entity</a:t>
            </a:r>
            <a:r>
              <a:rPr lang="ko-KR" altLang="en-US" dirty="0"/>
              <a:t>로 </a:t>
            </a:r>
            <a:r>
              <a:rPr lang="en-US" altLang="ko-KR" dirty="0"/>
              <a:t> labeled </a:t>
            </a:r>
            <a:r>
              <a:rPr lang="ko-KR" altLang="en-US" dirty="0"/>
              <a:t>된 모든 </a:t>
            </a:r>
            <a:r>
              <a:rPr lang="en-US" altLang="ko-KR" dirty="0"/>
              <a:t>entity</a:t>
            </a:r>
            <a:r>
              <a:rPr lang="ko-KR" altLang="en-US" dirty="0"/>
              <a:t>를 반환하는 것</a:t>
            </a:r>
            <a:endParaRPr lang="en-US" altLang="ko-KR" dirty="0"/>
          </a:p>
          <a:p>
            <a:pPr marL="36900" indent="0">
              <a:buNone/>
            </a:pPr>
            <a:br>
              <a:rPr lang="en-US" altLang="ko-KR" dirty="0"/>
            </a:br>
            <a:r>
              <a:rPr lang="en-US" altLang="ko-KR" dirty="0"/>
              <a:t>	Q : “Who is the prime minister of India”</a:t>
            </a:r>
            <a:br>
              <a:rPr lang="en-US" altLang="ko-KR" dirty="0"/>
            </a:br>
            <a:r>
              <a:rPr lang="en-US" altLang="ko-KR" dirty="0"/>
              <a:t>	P : </a:t>
            </a:r>
            <a:r>
              <a:rPr lang="en-US" altLang="ko-KR" u="sng" dirty="0">
                <a:solidFill>
                  <a:srgbClr val="FF0000"/>
                </a:solidFill>
              </a:rPr>
              <a:t>Manmohan Singh</a:t>
            </a:r>
            <a:r>
              <a:rPr lang="en-US" altLang="ko-KR" dirty="0"/>
              <a:t>, Prime Minister of India, had told left leaders that the deal</a:t>
            </a:r>
            <a:br>
              <a:rPr lang="en-US" altLang="ko-KR" dirty="0"/>
            </a:br>
            <a:r>
              <a:rPr lang="en-US" altLang="ko-KR" dirty="0"/>
              <a:t>		would not be renegotiated.</a:t>
            </a:r>
          </a:p>
          <a:p>
            <a:pPr marL="36900" indent="0">
              <a:buNone/>
            </a:pPr>
            <a:r>
              <a:rPr lang="en-US" altLang="ko-KR" dirty="0"/>
              <a:t>	A : “Manmohan Singh”</a:t>
            </a:r>
          </a:p>
          <a:p>
            <a:pPr marL="369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답변이 </a:t>
            </a:r>
            <a:r>
              <a:rPr lang="en-US" altLang="ko-KR" dirty="0">
                <a:sym typeface="Wingdings" panose="05000000000000000000" pitchFamily="2" charset="2"/>
              </a:rPr>
              <a:t>‘HUMAN’ entity</a:t>
            </a:r>
            <a:r>
              <a:rPr lang="ko-KR" altLang="en-US" dirty="0">
                <a:sym typeface="Wingdings" panose="05000000000000000000" pitchFamily="2" charset="2"/>
              </a:rPr>
              <a:t>에 속하므로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후보 구절 안에서 </a:t>
            </a:r>
            <a:r>
              <a:rPr lang="en-US" altLang="ko-KR" dirty="0">
                <a:sym typeface="Wingdings" panose="05000000000000000000" pitchFamily="2" charset="2"/>
              </a:rPr>
              <a:t>‘HUMAN’ type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찾는다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605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</a:t>
            </a:r>
            <a:r>
              <a:rPr lang="ko-KR" altLang="en-US" dirty="0"/>
              <a:t> </a:t>
            </a:r>
            <a:r>
              <a:rPr lang="en-US" altLang="ko-KR" dirty="0"/>
              <a:t>tiling(Only</a:t>
            </a:r>
            <a:r>
              <a:rPr lang="ko-KR" altLang="en-US" dirty="0"/>
              <a:t> </a:t>
            </a:r>
            <a:r>
              <a:rPr lang="en-US" altLang="ko-KR" dirty="0"/>
              <a:t>Web)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840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ym typeface="Wingdings" panose="05000000000000000000" pitchFamily="2" charset="2"/>
              </a:rPr>
              <a:t>Web</a:t>
            </a:r>
            <a:r>
              <a:rPr lang="ko-KR" altLang="en-US" dirty="0">
                <a:sym typeface="Wingdings" panose="05000000000000000000" pitchFamily="2" charset="2"/>
              </a:rPr>
              <a:t>에서 질문을 검색하여 얻은 </a:t>
            </a:r>
            <a:r>
              <a:rPr lang="en-US" altLang="ko-KR" dirty="0">
                <a:sym typeface="Wingdings" panose="05000000000000000000" pitchFamily="2" charset="2"/>
              </a:rPr>
              <a:t>snippet</a:t>
            </a:r>
            <a:r>
              <a:rPr lang="ko-KR" altLang="en-US" dirty="0">
                <a:sym typeface="Wingdings" panose="05000000000000000000" pitchFamily="2" charset="2"/>
              </a:rPr>
              <a:t>을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ym typeface="Wingdings" panose="05000000000000000000" pitchFamily="2" charset="2"/>
              </a:rPr>
              <a:t>N-gram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mining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snippet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n-gram</a:t>
            </a:r>
            <a:r>
              <a:rPr lang="ko-KR" altLang="en-US" dirty="0">
                <a:sym typeface="Wingdings" panose="05000000000000000000" pitchFamily="2" charset="2"/>
              </a:rPr>
              <a:t>씩 추출되고 가중치를 부여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 가중치 </a:t>
            </a:r>
            <a:r>
              <a:rPr lang="en-US" altLang="ko-KR" dirty="0">
                <a:sym typeface="Wingdings" panose="05000000000000000000" pitchFamily="2" charset="2"/>
              </a:rPr>
              <a:t>: snippet</a:t>
            </a:r>
            <a:r>
              <a:rPr lang="ko-KR" altLang="en-US" dirty="0">
                <a:sym typeface="Wingdings" panose="05000000000000000000" pitchFamily="2" charset="2"/>
              </a:rPr>
              <a:t>에서 특정 </a:t>
            </a:r>
            <a:r>
              <a:rPr lang="en-US" altLang="ko-KR" dirty="0">
                <a:sym typeface="Wingdings" panose="05000000000000000000" pitchFamily="2" charset="2"/>
              </a:rPr>
              <a:t>gram</a:t>
            </a:r>
            <a:r>
              <a:rPr lang="ko-KR" altLang="en-US" dirty="0">
                <a:sym typeface="Wingdings" panose="05000000000000000000" pitchFamily="2" charset="2"/>
              </a:rPr>
              <a:t>이 나타나 개수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ym typeface="Wingdings" panose="05000000000000000000" pitchFamily="2" charset="2"/>
              </a:rPr>
              <a:t>N-gram filtering  </a:t>
            </a:r>
            <a:r>
              <a:rPr lang="ko-KR" altLang="en-US" dirty="0">
                <a:sym typeface="Wingdings" panose="05000000000000000000" pitchFamily="2" charset="2"/>
              </a:rPr>
              <a:t>예상 답변 </a:t>
            </a:r>
            <a:r>
              <a:rPr lang="en-US" altLang="ko-KR" dirty="0">
                <a:sym typeface="Wingdings" panose="05000000000000000000" pitchFamily="2" charset="2"/>
              </a:rPr>
              <a:t>Type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n-gram </a:t>
            </a:r>
            <a:r>
              <a:rPr lang="ko-KR" altLang="en-US" dirty="0">
                <a:sym typeface="Wingdings" panose="05000000000000000000" pitchFamily="2" charset="2"/>
              </a:rPr>
              <a:t>이 얼마나 일치하는지에 따라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점수를 매긴다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ym typeface="Wingdings" panose="05000000000000000000" pitchFamily="2" charset="2"/>
              </a:rPr>
              <a:t>N-gram tiling  </a:t>
            </a:r>
            <a:r>
              <a:rPr lang="ko-KR" altLang="en-US" dirty="0">
                <a:sym typeface="Wingdings" panose="05000000000000000000" pitchFamily="2" charset="2"/>
              </a:rPr>
              <a:t>가장 높은 점수를 받은 </a:t>
            </a:r>
            <a:r>
              <a:rPr lang="en-US" altLang="ko-KR" dirty="0">
                <a:sym typeface="Wingdings" panose="05000000000000000000" pitchFamily="2" charset="2"/>
              </a:rPr>
              <a:t>n-gram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overlap</a:t>
            </a:r>
            <a:r>
              <a:rPr lang="ko-KR" altLang="en-US" dirty="0">
                <a:sym typeface="Wingdings" panose="05000000000000000000" pitchFamily="2" charset="2"/>
              </a:rPr>
              <a:t>되는 </a:t>
            </a:r>
            <a:r>
              <a:rPr lang="en-US" altLang="ko-KR" dirty="0">
                <a:sym typeface="Wingdings" panose="05000000000000000000" pitchFamily="2" charset="2"/>
              </a:rPr>
              <a:t>n-gram</a:t>
            </a:r>
            <a:r>
              <a:rPr lang="ko-KR" altLang="en-US" dirty="0">
                <a:sym typeface="Wingdings" panose="05000000000000000000" pitchFamily="2" charset="2"/>
              </a:rPr>
              <a:t>들을 이어준다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(</a:t>
            </a:r>
            <a:r>
              <a:rPr lang="ko-KR" altLang="en-US" dirty="0">
                <a:sym typeface="Wingdings" panose="05000000000000000000" pitchFamily="2" charset="2"/>
              </a:rPr>
              <a:t> 더 이상 겹치는 </a:t>
            </a:r>
            <a:r>
              <a:rPr lang="en-US" altLang="ko-KR" dirty="0">
                <a:sym typeface="Wingdings" panose="05000000000000000000" pitchFamily="2" charset="2"/>
              </a:rPr>
              <a:t>gram</a:t>
            </a:r>
            <a:r>
              <a:rPr lang="ko-KR" altLang="en-US" dirty="0">
                <a:sym typeface="Wingdings" panose="05000000000000000000" pitchFamily="2" charset="2"/>
              </a:rPr>
              <a:t>이 없을 경우 종료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21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</a:t>
            </a:r>
            <a:r>
              <a:rPr lang="ko-KR" altLang="en-US" dirty="0"/>
              <a:t> </a:t>
            </a:r>
            <a:r>
              <a:rPr lang="en-US" altLang="ko-KR" dirty="0"/>
              <a:t>tiling(Web search)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840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9B6B3-E619-476D-AC4E-55391DA3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55054"/>
            <a:ext cx="6727274" cy="42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dirty="0"/>
              <a:t>What is Q&amp;A system?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2048"/>
            <a:ext cx="9905998" cy="3961986"/>
          </a:xfrm>
        </p:spPr>
        <p:txBody>
          <a:bodyPr>
            <a:normAutofit lnSpcReduction="10000"/>
          </a:bodyPr>
          <a:lstStyle/>
          <a:p>
            <a:pPr indent="-342900">
              <a:buFont typeface="Wingdings" panose="05000000000000000000" pitchFamily="2" charset="2"/>
              <a:buChar char="l"/>
            </a:pPr>
            <a:r>
              <a:rPr lang="ko-KR" altLang="en-US" sz="2500" dirty="0"/>
              <a:t>질의 응답 시스템은 사용자의 질문에 대한 답을 찾아주는 시스템</a:t>
            </a: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r>
              <a:rPr lang="ko-KR" altLang="en-US" sz="2500" dirty="0"/>
              <a:t>기존의 검색엔진은 사용자의 질의에 관련된 링크만을 찾아준다</a:t>
            </a: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r>
              <a:rPr lang="ko-KR" altLang="en-US" sz="2500" dirty="0"/>
              <a:t>반면 질의 응답 시스템은 질문에 대한 최종적인 답을 찾아준다</a:t>
            </a: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r>
              <a:rPr lang="ko-KR" altLang="en-US" sz="2500" dirty="0"/>
              <a:t>오늘날 대부분의 질의 응답 시스템은 </a:t>
            </a:r>
            <a:r>
              <a:rPr lang="en-US" altLang="ko-KR" sz="2500" dirty="0"/>
              <a:t>factoid question </a:t>
            </a:r>
            <a:r>
              <a:rPr lang="ko-KR" altLang="en-US" sz="2500" dirty="0"/>
              <a:t>에 초점을 맞추고 있다</a:t>
            </a:r>
            <a:r>
              <a:rPr lang="en-US" altLang="ko-KR" sz="2500" dirty="0"/>
              <a:t>.</a:t>
            </a:r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80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A254-9A16-4FFF-BEF2-1592D9B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228"/>
            <a:ext cx="9905998" cy="1328058"/>
          </a:xfrm>
        </p:spPr>
        <p:txBody>
          <a:bodyPr/>
          <a:lstStyle/>
          <a:p>
            <a:r>
              <a:rPr lang="en-US" altLang="ko-KR" dirty="0"/>
              <a:t>Factoid Question?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B5FF-57D4-43AC-B32D-DDA444F5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84385"/>
            <a:ext cx="9905998" cy="3961986"/>
          </a:xfrm>
        </p:spPr>
        <p:txBody>
          <a:bodyPr/>
          <a:lstStyle/>
          <a:p>
            <a:pPr indent="-342900">
              <a:buFont typeface="Wingdings" panose="05000000000000000000" pitchFamily="2" charset="2"/>
              <a:buChar char="l"/>
            </a:pPr>
            <a:r>
              <a:rPr lang="ko-KR" altLang="en-US" sz="2500" dirty="0"/>
              <a:t>짧은 텍스트로 알맞은 답변을 해줄 수 있는 종류의 질문을 말한다</a:t>
            </a: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r>
              <a:rPr lang="ko-KR" altLang="en-US" sz="2500" dirty="0"/>
              <a:t>예를 들면</a:t>
            </a:r>
            <a:r>
              <a:rPr lang="en-US" altLang="ko-KR" sz="2500" dirty="0"/>
              <a:t>, </a:t>
            </a:r>
            <a:br>
              <a:rPr lang="en-US" altLang="ko-KR" sz="2500" dirty="0"/>
            </a:br>
            <a:endParaRPr lang="en-US" altLang="ko-KR" sz="2500" dirty="0"/>
          </a:p>
          <a:p>
            <a:pPr marL="834300" lvl="1" indent="-457200">
              <a:buFont typeface="+mj-ea"/>
              <a:buAutoNum type="ea1JpnKorPeriod"/>
            </a:pPr>
            <a:r>
              <a:rPr lang="ko-KR" altLang="en-US" sz="2300" dirty="0"/>
              <a:t>삼성을 설립한 사람은</a:t>
            </a:r>
            <a:r>
              <a:rPr lang="en-US" altLang="ko-KR" sz="2300" dirty="0"/>
              <a:t>? (</a:t>
            </a:r>
            <a:r>
              <a:rPr lang="ko-KR" altLang="en-US" sz="2300" dirty="0"/>
              <a:t>사람의 이름</a:t>
            </a:r>
            <a:r>
              <a:rPr lang="en-US" altLang="ko-KR" sz="2300" dirty="0"/>
              <a:t>)</a:t>
            </a:r>
          </a:p>
          <a:p>
            <a:pPr marL="834300" lvl="1" indent="-457200">
              <a:buFont typeface="+mj-ea"/>
              <a:buAutoNum type="ea1JpnKorPeriod"/>
            </a:pPr>
            <a:r>
              <a:rPr lang="ko-KR" altLang="en-US" sz="2300" dirty="0"/>
              <a:t>치매 발병의 평균 연령은 언제인가</a:t>
            </a:r>
            <a:r>
              <a:rPr lang="en-US" altLang="ko-KR" sz="2300" dirty="0"/>
              <a:t>? (</a:t>
            </a:r>
            <a:r>
              <a:rPr lang="ko-KR" altLang="en-US" sz="2300" dirty="0"/>
              <a:t>시간</a:t>
            </a:r>
            <a:r>
              <a:rPr lang="en-US" altLang="ko-KR" sz="2300" dirty="0"/>
              <a:t>)</a:t>
            </a:r>
          </a:p>
          <a:p>
            <a:pPr marL="834300" lvl="1" indent="-457200">
              <a:buFont typeface="+mj-ea"/>
              <a:buAutoNum type="ea1JpnKorPeriod"/>
            </a:pPr>
            <a:r>
              <a:rPr lang="ko-KR" altLang="en-US" sz="2300" dirty="0"/>
              <a:t>가천대는 어디에 있습니까</a:t>
            </a:r>
            <a:r>
              <a:rPr lang="en-US" altLang="ko-KR" sz="2300" dirty="0"/>
              <a:t>? (</a:t>
            </a:r>
            <a:r>
              <a:rPr lang="ko-KR" altLang="en-US" sz="2300" dirty="0"/>
              <a:t>장소</a:t>
            </a:r>
            <a:r>
              <a:rPr lang="en-US" altLang="ko-KR" sz="2300" dirty="0"/>
              <a:t>)</a:t>
            </a:r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ko-KR" sz="25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33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modern paradigm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91514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IR-based question answering (Text-based question answering).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사용자의 질문에서 키워드를 추출하여 </a:t>
            </a:r>
            <a:r>
              <a:rPr lang="en-US" altLang="ko-KR" dirty="0"/>
              <a:t>query</a:t>
            </a:r>
            <a:r>
              <a:rPr lang="ko-KR" altLang="en-US" dirty="0"/>
              <a:t>를 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문서 검색을 통해 정답을 포함하는 문서 </a:t>
            </a:r>
            <a:r>
              <a:rPr lang="en-US" altLang="ko-KR" dirty="0"/>
              <a:t>-&gt; </a:t>
            </a:r>
            <a:r>
              <a:rPr lang="ko-KR" altLang="en-US" dirty="0"/>
              <a:t>단락 </a:t>
            </a:r>
            <a:r>
              <a:rPr lang="en-US" altLang="ko-KR" dirty="0"/>
              <a:t>-&gt; </a:t>
            </a:r>
            <a:r>
              <a:rPr lang="ko-KR" altLang="en-US" dirty="0"/>
              <a:t>문장을 추출하여 정답을 찾는다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Knowledge-based question answering.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질문 텍스트를 어떠한 논리적 형식으로</a:t>
            </a:r>
            <a:r>
              <a:rPr lang="en-US" altLang="ko-KR" dirty="0"/>
              <a:t> mapping </a:t>
            </a:r>
            <a:r>
              <a:rPr lang="ko-KR" altLang="en-US" dirty="0"/>
              <a:t>하여 </a:t>
            </a:r>
            <a:r>
              <a:rPr lang="en-US" altLang="ko-KR" dirty="0"/>
              <a:t>query </a:t>
            </a:r>
            <a:r>
              <a:rPr lang="ko-KR" altLang="en-US" dirty="0"/>
              <a:t>생성 </a:t>
            </a:r>
            <a:r>
              <a:rPr lang="en-US" altLang="ko-KR" dirty="0">
                <a:sym typeface="Wingdings" panose="05000000000000000000" pitchFamily="2" charset="2"/>
              </a:rPr>
              <a:t> Semantic Parser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미리 구조화 된 대용량의 데이터 베이스를 통하여 정답을 찾는 질의 응답 시스템</a:t>
            </a:r>
            <a:endParaRPr lang="en-US" altLang="ko-KR" dirty="0"/>
          </a:p>
          <a:p>
            <a:pPr marL="36900" indent="0">
              <a:buNone/>
            </a:pP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	Ex) Q : “When was </a:t>
            </a:r>
            <a:r>
              <a:rPr lang="ko-KR" altLang="en-US" dirty="0">
                <a:sym typeface="Wingdings" panose="05000000000000000000" pitchFamily="2" charset="2"/>
              </a:rPr>
              <a:t>규봉 </a:t>
            </a:r>
            <a:r>
              <a:rPr lang="en-US" altLang="ko-KR" dirty="0">
                <a:sym typeface="Wingdings" panose="05000000000000000000" pitchFamily="2" charset="2"/>
              </a:rPr>
              <a:t>born?”</a:t>
            </a:r>
            <a:r>
              <a:rPr lang="ko-KR" altLang="en-US" dirty="0">
                <a:sym typeface="Wingdings" panose="05000000000000000000" pitchFamily="2" charset="2"/>
              </a:rPr>
              <a:t>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birth-year (</a:t>
            </a:r>
            <a:r>
              <a:rPr lang="ko-KR" altLang="en-US" dirty="0">
                <a:sym typeface="Wingdings" panose="05000000000000000000" pitchFamily="2" charset="2"/>
              </a:rPr>
              <a:t>규봉</a:t>
            </a:r>
            <a:r>
              <a:rPr lang="en-US" altLang="ko-KR" dirty="0">
                <a:sym typeface="Wingdings" panose="05000000000000000000" pitchFamily="2" charset="2"/>
              </a:rPr>
              <a:t>, ?x)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045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IR-based Factoid Question Answering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Goal of IR-based question answering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웹이나 문서에서 짧은 텍스트를 찾아 사용자 질문에 답변하는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Step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: Question processing  passage retrieval  answer processing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35A8B-10AC-4715-976A-21B1AE94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30" y="2957935"/>
            <a:ext cx="6241709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Goal of question processing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질문에서 많은 정보를 추출하는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ym typeface="Wingdings" panose="05000000000000000000" pitchFamily="2" charset="2"/>
              </a:rPr>
              <a:t>IR</a:t>
            </a:r>
            <a:r>
              <a:rPr lang="ko-KR" altLang="en-US" dirty="0">
                <a:sym typeface="Wingdings" panose="05000000000000000000" pitchFamily="2" charset="2"/>
              </a:rPr>
              <a:t> 시스템이 문서나 웹을 검색하는 데 사용하는</a:t>
            </a:r>
            <a:r>
              <a:rPr lang="en-US" altLang="ko-KR" dirty="0">
                <a:sym typeface="Wingdings" panose="05000000000000000000" pitchFamily="2" charset="2"/>
              </a:rPr>
              <a:t> Answer type, Query, Focus </a:t>
            </a:r>
            <a:r>
              <a:rPr lang="ko-KR" altLang="en-US" dirty="0">
                <a:sym typeface="Wingdings" panose="05000000000000000000" pitchFamily="2" charset="2"/>
              </a:rPr>
              <a:t>등을 정함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Answer type : </a:t>
            </a:r>
            <a:r>
              <a:rPr lang="ko-KR" altLang="en-US" dirty="0">
                <a:sym typeface="Wingdings" panose="05000000000000000000" pitchFamily="2" charset="2"/>
              </a:rPr>
              <a:t>답변이 구성하는 </a:t>
            </a:r>
            <a:r>
              <a:rPr lang="en-US" altLang="ko-KR" dirty="0">
                <a:sym typeface="Wingdings" panose="05000000000000000000" pitchFamily="2" charset="2"/>
              </a:rPr>
              <a:t>entity</a:t>
            </a:r>
            <a:r>
              <a:rPr lang="ko-KR" altLang="en-US" dirty="0">
                <a:sym typeface="Wingdings" panose="05000000000000000000" pitchFamily="2" charset="2"/>
              </a:rPr>
              <a:t>의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사람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 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지정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Query : </a:t>
            </a:r>
            <a:r>
              <a:rPr lang="ko-KR" altLang="en-US" dirty="0">
                <a:sym typeface="Wingdings" panose="05000000000000000000" pitchFamily="2" charset="2"/>
              </a:rPr>
              <a:t>문서를 검색하는 데 사용되는 키워드를 설정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Focus : </a:t>
            </a:r>
            <a:r>
              <a:rPr lang="ko-KR" altLang="en-US" dirty="0">
                <a:sym typeface="Wingdings" panose="05000000000000000000" pitchFamily="2" charset="2"/>
              </a:rPr>
              <a:t>질문에서 발견 된 문자열에서 답으로 대체 될 수 있는 유사한 문자열을 추출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214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Which US state capital has the largest population?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Answer Type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city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Query </a:t>
            </a:r>
            <a:r>
              <a:rPr lang="en-US" altLang="ko-KR" dirty="0">
                <a:sym typeface="Wingdings" panose="05000000000000000000" pitchFamily="2" charset="2"/>
              </a:rPr>
              <a:t> US state capital, largest, population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Focus  state capital</a:t>
            </a:r>
            <a:br>
              <a:rPr lang="en-US" altLang="ko-KR" dirty="0"/>
            </a:b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34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Answer Type Detection(Question Classification)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대답의 </a:t>
            </a:r>
            <a:r>
              <a:rPr lang="en-US" altLang="ko-KR" dirty="0"/>
              <a:t>Type</a:t>
            </a:r>
            <a:r>
              <a:rPr lang="ko-KR" altLang="en-US" dirty="0"/>
              <a:t>을 결정할 때</a:t>
            </a:r>
            <a:r>
              <a:rPr lang="en-US" altLang="ko-KR" dirty="0"/>
              <a:t>,</a:t>
            </a:r>
            <a:r>
              <a:rPr lang="ko-KR" altLang="en-US" dirty="0"/>
              <a:t> 미리 만들어진 범주에 넣는다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- “Who founded SAMSUNG?”  Type : HUMAN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“What Korean city has the largest population?”  Type : CITY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sym typeface="Wingdings" panose="05000000000000000000" pitchFamily="2" charset="2"/>
              </a:rPr>
              <a:t>대답의 타입을 결정하면 모든 문서를 볼 필요가 없어진다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9D4CD-FEA3-4134-8666-70551A10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18" y="4347368"/>
            <a:ext cx="7553325" cy="1257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DD2E02-AF77-404C-AD6B-04AC637E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18" y="4118768"/>
            <a:ext cx="7562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9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39-A465-420C-8C5F-E97B2F69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EE7A-131D-4333-9669-B60D21DB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질문에서 키워드를 추출하여 정보 검색 시스템에 들어갈 </a:t>
            </a:r>
            <a:r>
              <a:rPr lang="en-US" altLang="ko-KR" dirty="0"/>
              <a:t>Query</a:t>
            </a:r>
            <a:r>
              <a:rPr lang="ko-KR" altLang="en-US" dirty="0"/>
              <a:t>를 만드는 과정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어떤 </a:t>
            </a:r>
            <a:r>
              <a:rPr lang="en-US" altLang="ko-KR" dirty="0"/>
              <a:t>Application</a:t>
            </a:r>
            <a:r>
              <a:rPr lang="ko-KR" altLang="en-US" dirty="0"/>
              <a:t>을 사용하는가에 따라</a:t>
            </a:r>
            <a:r>
              <a:rPr lang="en-US" altLang="ko-KR" dirty="0"/>
              <a:t>, Query</a:t>
            </a:r>
            <a:r>
              <a:rPr lang="ko-KR" altLang="en-US" dirty="0"/>
              <a:t>는 달라질 수 있다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Web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질문의 모든 단어가 키워드로 사용될 수 있다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Query reformulation</a:t>
            </a:r>
            <a:br>
              <a:rPr lang="en-US" altLang="ko-KR" dirty="0"/>
            </a:br>
            <a:r>
              <a:rPr lang="en-US" altLang="ko-KR" dirty="0"/>
              <a:t>- Web</a:t>
            </a:r>
            <a:r>
              <a:rPr lang="ko-KR" altLang="en-US" dirty="0"/>
              <a:t>에서는 </a:t>
            </a:r>
            <a:r>
              <a:rPr lang="en-US" altLang="ko-KR" dirty="0"/>
              <a:t>reformulation rule</a:t>
            </a:r>
            <a:r>
              <a:rPr lang="ko-KR" altLang="en-US" dirty="0"/>
              <a:t>을 통해 </a:t>
            </a:r>
            <a:r>
              <a:rPr lang="en-US" altLang="ko-KR" dirty="0"/>
              <a:t>Query</a:t>
            </a:r>
            <a:r>
              <a:rPr lang="ko-KR" altLang="en-US" dirty="0"/>
              <a:t>를 변경할 수 있다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“when was the laser invented?” </a:t>
            </a:r>
            <a:r>
              <a:rPr lang="en-US" altLang="ko-KR" dirty="0">
                <a:sym typeface="Wingdings" panose="05000000000000000000" pitchFamily="2" charset="2"/>
              </a:rPr>
              <a:t> “ the laser was invented ~”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“where is the Valley of the Kings? “  “the Valley of the Kings is located in ~”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544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773</TotalTime>
  <Words>231</Words>
  <Application>Microsoft Office PowerPoint</Application>
  <PresentationFormat>와이드스크린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돋움</vt:lpstr>
      <vt:lpstr>Calisto MT</vt:lpstr>
      <vt:lpstr>Trebuchet MS</vt:lpstr>
      <vt:lpstr>Wingdings</vt:lpstr>
      <vt:lpstr>Wingdings 2</vt:lpstr>
      <vt:lpstr>슬레이트</vt:lpstr>
      <vt:lpstr>Question &amp; Answering System</vt:lpstr>
      <vt:lpstr>What is Q&amp;A system?</vt:lpstr>
      <vt:lpstr>Factoid Question?</vt:lpstr>
      <vt:lpstr>Major modern paradigm</vt:lpstr>
      <vt:lpstr>IR-based Factoid Question Answering </vt:lpstr>
      <vt:lpstr>Question Processing</vt:lpstr>
      <vt:lpstr>Example</vt:lpstr>
      <vt:lpstr>Answer Type Detection(Question Classification)</vt:lpstr>
      <vt:lpstr>Query Formulation</vt:lpstr>
      <vt:lpstr>Passage Retrieval</vt:lpstr>
      <vt:lpstr>Answer Processing</vt:lpstr>
      <vt:lpstr>Answer-type pattern extraction</vt:lpstr>
      <vt:lpstr>N-gram tiling(Only Web)</vt:lpstr>
      <vt:lpstr>N-gram tiling(Web search)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&amp; Answering System</dc:title>
  <dc:creator>왕규봉</dc:creator>
  <cp:lastModifiedBy>왕규봉</cp:lastModifiedBy>
  <cp:revision>84</cp:revision>
  <dcterms:created xsi:type="dcterms:W3CDTF">2018-01-22T08:26:16Z</dcterms:created>
  <dcterms:modified xsi:type="dcterms:W3CDTF">2018-01-23T05:48:02Z</dcterms:modified>
</cp:coreProperties>
</file>