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5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3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7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1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10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4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6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8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0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7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21E672-E71E-4E93-AA0F-DD34115E3B2B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9ED89E-6111-46D7-BE8C-0FCB6F8D3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00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22DA0-DF59-4772-B440-941E1B2A1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500" cap="none" dirty="0"/>
              <a:t>Answer Ranking Method based on Named Entity Type for Question Answering System</a:t>
            </a:r>
            <a:endParaRPr lang="ko-KR" altLang="en-US" sz="35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55A37-6916-4CC2-BCF5-6613E620F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								2016 </a:t>
            </a:r>
            <a:r>
              <a:rPr lang="ko-KR" altLang="en-US" dirty="0"/>
              <a:t>동계 학술 논문</a:t>
            </a:r>
          </a:p>
        </p:txBody>
      </p:sp>
    </p:spTree>
    <p:extLst>
      <p:ext uri="{BB962C8B-B14F-4D97-AF65-F5344CB8AC3E}">
        <p14:creationId xmlns:p14="http://schemas.microsoft.com/office/powerpoint/2010/main" val="407136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en-US" altLang="ko-KR" cap="none" dirty="0"/>
              <a:t>MRR(Mean</a:t>
            </a:r>
            <a:r>
              <a:rPr lang="ko-KR" altLang="en-US" cap="none" dirty="0"/>
              <a:t> </a:t>
            </a:r>
            <a:r>
              <a:rPr lang="en-US" altLang="ko-KR" cap="none" dirty="0"/>
              <a:t>Reciprocal Rank)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1578428"/>
          </a:xfrm>
        </p:spPr>
        <p:txBody>
          <a:bodyPr/>
          <a:lstStyle/>
          <a:p>
            <a:pPr marL="0" indent="0">
              <a:buNone/>
            </a:pPr>
            <a:r>
              <a:rPr lang="ko-KR" altLang="en-US" cap="none" dirty="0">
                <a:sym typeface="Wingdings" panose="05000000000000000000" pitchFamily="2" charset="2"/>
              </a:rPr>
              <a:t>그림과 같이 </a:t>
            </a:r>
            <a:r>
              <a:rPr lang="en-US" altLang="ko-KR" cap="none" dirty="0">
                <a:sym typeface="Wingdings" panose="05000000000000000000" pitchFamily="2" charset="2"/>
              </a:rPr>
              <a:t>3</a:t>
            </a:r>
            <a:r>
              <a:rPr lang="ko-KR" altLang="en-US" cap="none" dirty="0">
                <a:sym typeface="Wingdings" panose="05000000000000000000" pitchFamily="2" charset="2"/>
              </a:rPr>
              <a:t>개의 쿼리를 가지고 쿼리의 복수형에 대한 결과를 묻는 상황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cap="none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677B3-9B13-4B61-BAE5-38A33919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448232"/>
            <a:ext cx="7096125" cy="258096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C07F9D5-B020-4A92-8544-A3680E67527A}"/>
              </a:ext>
            </a:extLst>
          </p:cNvPr>
          <p:cNvSpPr txBox="1">
            <a:spLocks/>
          </p:cNvSpPr>
          <p:nvPr/>
        </p:nvSpPr>
        <p:spPr>
          <a:xfrm>
            <a:off x="1141413" y="5029200"/>
            <a:ext cx="9905998" cy="157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cap="none" dirty="0">
                <a:sym typeface="Wingdings" panose="05000000000000000000" pitchFamily="2" charset="2"/>
              </a:rPr>
              <a:t>MRR = ( 1/3 + 1/2 + 1 ) / 3 = 0.61</a:t>
            </a:r>
          </a:p>
          <a:p>
            <a:pPr marL="0" indent="0">
              <a:buFont typeface="Arial"/>
              <a:buNone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endParaRPr lang="en-US" altLang="ko-KR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017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en-US" altLang="ko-KR" cap="none" dirty="0"/>
              <a:t>Introduction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43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대부분의 </a:t>
            </a:r>
            <a:r>
              <a:rPr lang="en-US" altLang="ko-KR" dirty="0"/>
              <a:t>Q&amp;A </a:t>
            </a:r>
            <a:r>
              <a:rPr lang="en-US" altLang="ko-KR" cap="none" dirty="0"/>
              <a:t>System</a:t>
            </a:r>
            <a:r>
              <a:rPr lang="ko-KR" altLang="en-US" cap="none" dirty="0"/>
              <a:t>은 하나 이상의 정답 후보를 생성</a:t>
            </a:r>
            <a:br>
              <a:rPr lang="en-US" altLang="ko-KR" cap="none" dirty="0"/>
            </a:br>
            <a:r>
              <a:rPr lang="en-US" altLang="ko-KR" cap="none" dirty="0"/>
              <a:t>Answer Ranking</a:t>
            </a:r>
            <a:br>
              <a:rPr lang="en-US" altLang="ko-KR" cap="none" dirty="0"/>
            </a:b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정답 후보들을 다시 </a:t>
            </a:r>
            <a:r>
              <a:rPr lang="en-US" altLang="ko-KR" cap="none" dirty="0">
                <a:sym typeface="Wingdings" panose="05000000000000000000" pitchFamily="2" charset="2"/>
              </a:rPr>
              <a:t>Ranking</a:t>
            </a:r>
            <a:r>
              <a:rPr lang="ko-KR" altLang="en-US" cap="none" dirty="0">
                <a:sym typeface="Wingdings" panose="05000000000000000000" pitchFamily="2" charset="2"/>
              </a:rPr>
              <a:t>하여 진짜 정답의 순위를 높이는 단계 필요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의미 정답 유형</a:t>
            </a:r>
            <a:r>
              <a:rPr lang="en-US" altLang="ko-KR" cap="none" dirty="0">
                <a:sym typeface="Wingdings" panose="05000000000000000000" pitchFamily="2" charset="2"/>
              </a:rPr>
              <a:t>(Semantic answer type)</a:t>
            </a:r>
            <a:r>
              <a:rPr lang="ko-KR" altLang="en-US" cap="none" dirty="0">
                <a:sym typeface="Wingdings" panose="05000000000000000000" pitchFamily="2" charset="2"/>
              </a:rPr>
              <a:t> 방법 활용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개방형 정보 추출</a:t>
            </a:r>
            <a:r>
              <a:rPr lang="en-US" altLang="ko-KR" cap="none" dirty="0">
                <a:sym typeface="Wingdings" panose="05000000000000000000" pitchFamily="2" charset="2"/>
              </a:rPr>
              <a:t>(Open Information Extraction)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Knowledge Base Q&amp;A System</a:t>
            </a:r>
            <a:r>
              <a:rPr lang="ko-KR" altLang="en-US" cap="none" dirty="0">
                <a:sym typeface="Wingdings" panose="05000000000000000000" pitchFamily="2" charset="2"/>
              </a:rPr>
              <a:t>의 확장성 문제 극복</a:t>
            </a:r>
            <a:endParaRPr lang="en-US" altLang="ko-KR" cap="none" dirty="0"/>
          </a:p>
        </p:txBody>
      </p:sp>
    </p:spTree>
    <p:extLst>
      <p:ext uri="{BB962C8B-B14F-4D97-AF65-F5344CB8AC3E}">
        <p14:creationId xmlns:p14="http://schemas.microsoft.com/office/powerpoint/2010/main" val="22100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en-US" altLang="ko-KR" cap="none" dirty="0"/>
              <a:t>Semantic Answer Type?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43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/>
              <a:t>질의</a:t>
            </a:r>
            <a:r>
              <a:rPr lang="en-US" altLang="ko-KR" cap="none" dirty="0"/>
              <a:t>(Question)</a:t>
            </a:r>
            <a:r>
              <a:rPr lang="ko-KR" altLang="en-US" cap="none" dirty="0"/>
              <a:t>에서 추론할 수 있는 정답의 개체 유형</a:t>
            </a:r>
            <a:r>
              <a:rPr lang="en-US" altLang="ko-KR" cap="none" dirty="0"/>
              <a:t>(Entity type)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/>
              <a:t>Ex ) ‘</a:t>
            </a:r>
            <a:r>
              <a:rPr lang="ko-KR" altLang="en-US" cap="none" dirty="0"/>
              <a:t>한국의 초대 대통령은 </a:t>
            </a:r>
            <a:r>
              <a:rPr lang="ko-KR" altLang="en-US" cap="none" dirty="0" err="1"/>
              <a:t>누구인가</a:t>
            </a:r>
            <a:r>
              <a:rPr lang="en-US" altLang="ko-KR" cap="none" dirty="0"/>
              <a:t>?’</a:t>
            </a:r>
            <a:br>
              <a:rPr lang="en-US" altLang="ko-KR" cap="none" dirty="0"/>
            </a:b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질의의 정답을 모르더라도 </a:t>
            </a:r>
            <a:r>
              <a:rPr lang="en-US" altLang="ko-KR" cap="none" dirty="0">
                <a:sym typeface="Wingdings" panose="05000000000000000000" pitchFamily="2" charset="2"/>
              </a:rPr>
              <a:t>‘</a:t>
            </a:r>
            <a:r>
              <a:rPr lang="ko-KR" altLang="en-US" cap="none" dirty="0">
                <a:sym typeface="Wingdings" panose="05000000000000000000" pitchFamily="2" charset="2"/>
              </a:rPr>
              <a:t>인간</a:t>
            </a:r>
            <a:r>
              <a:rPr lang="en-US" altLang="ko-KR" cap="none" dirty="0">
                <a:sym typeface="Wingdings" panose="05000000000000000000" pitchFamily="2" charset="2"/>
              </a:rPr>
              <a:t>’, ‘</a:t>
            </a:r>
            <a:r>
              <a:rPr lang="ko-KR" altLang="en-US" cap="none" dirty="0">
                <a:sym typeface="Wingdings" panose="05000000000000000000" pitchFamily="2" charset="2"/>
              </a:rPr>
              <a:t>정치인‘</a:t>
            </a:r>
            <a:r>
              <a:rPr lang="en-US" altLang="ko-KR" cap="none" dirty="0">
                <a:sym typeface="Wingdings" panose="05000000000000000000" pitchFamily="2" charset="2"/>
              </a:rPr>
              <a:t>, ‘</a:t>
            </a:r>
            <a:r>
              <a:rPr lang="ko-KR" altLang="en-US" cap="none" dirty="0">
                <a:sym typeface="Wingdings" panose="05000000000000000000" pitchFamily="2" charset="2"/>
              </a:rPr>
              <a:t>대통령</a:t>
            </a:r>
            <a:r>
              <a:rPr lang="en-US" altLang="ko-KR" cap="none" dirty="0">
                <a:sym typeface="Wingdings" panose="05000000000000000000" pitchFamily="2" charset="2"/>
              </a:rPr>
              <a:t>’ </a:t>
            </a:r>
            <a:r>
              <a:rPr lang="ko-KR" altLang="en-US" cap="none" dirty="0">
                <a:sym typeface="Wingdings" panose="05000000000000000000" pitchFamily="2" charset="2"/>
              </a:rPr>
              <a:t>을 예상할 수 있음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(Answer type detection)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>
                <a:sym typeface="Wingdings" panose="05000000000000000000" pitchFamily="2" charset="2"/>
              </a:rPr>
              <a:t>Semantic Answer Type</a:t>
            </a:r>
            <a:r>
              <a:rPr lang="ko-KR" altLang="en-US" cap="none" dirty="0">
                <a:sym typeface="Wingdings" panose="05000000000000000000" pitchFamily="2" charset="2"/>
              </a:rPr>
              <a:t>은 정답 후보들의 순위를 매길 때 가장 중요한 요인 중 하나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 Semantic Answer Type</a:t>
            </a:r>
            <a:r>
              <a:rPr lang="ko-KR" altLang="en-US" cap="none" dirty="0">
                <a:sym typeface="Wingdings" panose="05000000000000000000" pitchFamily="2" charset="2"/>
              </a:rPr>
              <a:t>과 다른 유형을 최종 정답에서 제외 가능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>
                <a:sym typeface="Wingdings" panose="05000000000000000000" pitchFamily="2" charset="2"/>
              </a:rPr>
              <a:t>ETRI(</a:t>
            </a:r>
            <a:r>
              <a:rPr lang="ko-KR" altLang="en-US" cap="none" dirty="0" err="1">
                <a:sym typeface="Wingdings" panose="05000000000000000000" pitchFamily="2" charset="2"/>
              </a:rPr>
              <a:t>엑소브레인</a:t>
            </a:r>
            <a:r>
              <a:rPr lang="en-US" altLang="ko-KR" cap="none" dirty="0">
                <a:sym typeface="Wingdings" panose="05000000000000000000" pitchFamily="2" charset="2"/>
              </a:rPr>
              <a:t>)</a:t>
            </a:r>
            <a:r>
              <a:rPr lang="ko-KR" altLang="en-US" cap="none" dirty="0">
                <a:sym typeface="Wingdings" panose="05000000000000000000" pitchFamily="2" charset="2"/>
              </a:rPr>
              <a:t>에서 제공한 </a:t>
            </a:r>
            <a:r>
              <a:rPr lang="en-US" altLang="ko-KR" cap="none" dirty="0">
                <a:sym typeface="Wingdings" panose="05000000000000000000" pitchFamily="2" charset="2"/>
              </a:rPr>
              <a:t>Answer type</a:t>
            </a:r>
            <a:r>
              <a:rPr lang="ko-KR" altLang="en-US" cap="none" dirty="0">
                <a:sym typeface="Wingdings" panose="05000000000000000000" pitchFamily="2" charset="2"/>
              </a:rPr>
              <a:t> 분류기</a:t>
            </a:r>
            <a:r>
              <a:rPr lang="en-US" altLang="ko-KR" cap="none" dirty="0">
                <a:sym typeface="Wingdings" panose="05000000000000000000" pitchFamily="2" charset="2"/>
              </a:rPr>
              <a:t> </a:t>
            </a:r>
            <a:r>
              <a:rPr lang="ko-KR" altLang="en-US" cap="none" dirty="0">
                <a:sym typeface="Wingdings" panose="05000000000000000000" pitchFamily="2" charset="2"/>
              </a:rPr>
              <a:t>사용</a:t>
            </a:r>
            <a:endParaRPr lang="en-US" altLang="ko-KR" cap="none" dirty="0"/>
          </a:p>
        </p:txBody>
      </p:sp>
    </p:spTree>
    <p:extLst>
      <p:ext uri="{BB962C8B-B14F-4D97-AF65-F5344CB8AC3E}">
        <p14:creationId xmlns:p14="http://schemas.microsoft.com/office/powerpoint/2010/main" val="382381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en-US" altLang="ko-KR" cap="none" dirty="0"/>
              <a:t>Open</a:t>
            </a:r>
            <a:r>
              <a:rPr lang="ko-KR" altLang="en-US" cap="none" dirty="0"/>
              <a:t> </a:t>
            </a:r>
            <a:r>
              <a:rPr lang="en-US" altLang="ko-KR" cap="none" dirty="0"/>
              <a:t>Information</a:t>
            </a:r>
            <a:r>
              <a:rPr lang="ko-KR" altLang="en-US" cap="none" dirty="0"/>
              <a:t> </a:t>
            </a:r>
            <a:r>
              <a:rPr lang="en-US" altLang="ko-KR" cap="none" dirty="0"/>
              <a:t>Extraction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43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/>
              <a:t>개방형 정보 추출이란 서적</a:t>
            </a:r>
            <a:r>
              <a:rPr lang="en-US" altLang="ko-KR" cap="none" dirty="0"/>
              <a:t>, </a:t>
            </a:r>
            <a:r>
              <a:rPr lang="ko-KR" altLang="en-US" cap="none" dirty="0"/>
              <a:t>신문</a:t>
            </a:r>
            <a:r>
              <a:rPr lang="en-US" altLang="ko-KR" cap="none" dirty="0"/>
              <a:t>, </a:t>
            </a:r>
            <a:r>
              <a:rPr lang="ko-KR" altLang="en-US" cap="none" dirty="0"/>
              <a:t>위키피디아와 같은 웹 페이지 등</a:t>
            </a:r>
            <a:r>
              <a:rPr lang="en-US" altLang="ko-KR" cap="none" dirty="0"/>
              <a:t>, </a:t>
            </a:r>
            <a:r>
              <a:rPr lang="ko-KR" altLang="en-US" cap="none" dirty="0"/>
              <a:t>도메인의 제한이 없는 자연어 텍스트에서 정보를 추출</a:t>
            </a:r>
            <a:endParaRPr lang="en-US" altLang="ko-KR" cap="none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/>
              <a:t>추출 된 정보를 저장하는 형태 </a:t>
            </a:r>
            <a:r>
              <a:rPr lang="en-US" altLang="ko-KR" cap="none" dirty="0">
                <a:sym typeface="Wingdings" panose="05000000000000000000" pitchFamily="2" charset="2"/>
              </a:rPr>
              <a:t> Triple(</a:t>
            </a:r>
            <a:r>
              <a:rPr lang="ko-KR" altLang="en-US" cap="none" dirty="0" err="1">
                <a:sym typeface="Wingdings" panose="05000000000000000000" pitchFamily="2" charset="2"/>
              </a:rPr>
              <a:t>트리플</a:t>
            </a:r>
            <a:r>
              <a:rPr lang="en-US" altLang="ko-KR" cap="none" dirty="0">
                <a:sym typeface="Wingdings" panose="05000000000000000000" pitchFamily="2" charset="2"/>
              </a:rPr>
              <a:t>)</a:t>
            </a:r>
            <a:endParaRPr lang="en-US" altLang="ko-KR" cap="none" dirty="0"/>
          </a:p>
        </p:txBody>
      </p:sp>
    </p:spTree>
    <p:extLst>
      <p:ext uri="{BB962C8B-B14F-4D97-AF65-F5344CB8AC3E}">
        <p14:creationId xmlns:p14="http://schemas.microsoft.com/office/powerpoint/2010/main" val="102970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en-US" altLang="ko-KR" cap="none" dirty="0"/>
              <a:t>Triple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43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/>
              <a:t>웹 문서와 같이 비구조화 된 텍스트 데이터로부터 구조화 된 데이터</a:t>
            </a:r>
            <a:r>
              <a:rPr lang="en-US" altLang="ko-KR" cap="none" dirty="0"/>
              <a:t>(Triple)</a:t>
            </a:r>
            <a:r>
              <a:rPr lang="ko-KR" altLang="en-US" cap="none" dirty="0"/>
              <a:t>을 추출</a:t>
            </a:r>
            <a:endParaRPr lang="en-US" altLang="ko-KR" cap="none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/>
              <a:t>2</a:t>
            </a:r>
            <a:r>
              <a:rPr lang="ko-KR" altLang="en-US" cap="none" dirty="0"/>
              <a:t>개의 개체</a:t>
            </a:r>
            <a:r>
              <a:rPr lang="en-US" altLang="ko-KR" cap="none" dirty="0"/>
              <a:t>(Entity)</a:t>
            </a:r>
            <a:r>
              <a:rPr lang="ko-KR" altLang="en-US" cap="none" dirty="0"/>
              <a:t>와 그 사이의 관계</a:t>
            </a:r>
            <a:r>
              <a:rPr lang="en-US" altLang="ko-KR" cap="none" dirty="0"/>
              <a:t>(Relation)</a:t>
            </a:r>
            <a:r>
              <a:rPr lang="ko-KR" altLang="en-US" cap="none" dirty="0"/>
              <a:t>로 구성</a:t>
            </a:r>
            <a:endParaRPr lang="en-US" altLang="ko-KR" cap="none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/>
              <a:t>Ex ) ‘</a:t>
            </a:r>
            <a:r>
              <a:rPr lang="ko-KR" altLang="en-US" cap="none" dirty="0"/>
              <a:t>뉴턴은 잉글랜드의 물리학자</a:t>
            </a:r>
            <a:r>
              <a:rPr lang="en-US" altLang="ko-KR" cap="none" dirty="0"/>
              <a:t>, </a:t>
            </a:r>
            <a:r>
              <a:rPr lang="ko-KR" altLang="en-US" cap="none" dirty="0"/>
              <a:t>수학자이다</a:t>
            </a:r>
            <a:r>
              <a:rPr lang="en-US" altLang="ko-KR" cap="none" dirty="0"/>
              <a:t>.’</a:t>
            </a:r>
            <a:br>
              <a:rPr lang="en-US" altLang="ko-KR" cap="none" dirty="0"/>
            </a:br>
            <a:br>
              <a:rPr lang="en-US" altLang="ko-KR" cap="none" dirty="0"/>
            </a:br>
            <a:r>
              <a:rPr lang="en-US" altLang="ko-KR" cap="none" dirty="0">
                <a:sym typeface="Wingdings" panose="05000000000000000000" pitchFamily="2" charset="2"/>
              </a:rPr>
              <a:t> &lt;</a:t>
            </a:r>
            <a:r>
              <a:rPr lang="ko-KR" altLang="en-US" cap="none" dirty="0">
                <a:sym typeface="Wingdings" panose="05000000000000000000" pitchFamily="2" charset="2"/>
              </a:rPr>
              <a:t>뉴턴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잉글랜드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의 물리학자 이다</a:t>
            </a:r>
            <a:r>
              <a:rPr lang="en-US" altLang="ko-KR" cap="none" dirty="0">
                <a:sym typeface="Wingdings" panose="05000000000000000000" pitchFamily="2" charset="2"/>
              </a:rPr>
              <a:t>&gt;,  &lt;</a:t>
            </a:r>
            <a:r>
              <a:rPr lang="ko-KR" altLang="en-US" cap="none" dirty="0">
                <a:sym typeface="Wingdings" panose="05000000000000000000" pitchFamily="2" charset="2"/>
              </a:rPr>
              <a:t>뉴턴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잉글랜드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의 수학자 이다</a:t>
            </a:r>
            <a:r>
              <a:rPr lang="en-US" altLang="ko-KR" cap="none" dirty="0">
                <a:sym typeface="Wingdings" panose="05000000000000000000" pitchFamily="2" charset="2"/>
              </a:rPr>
              <a:t>&gt; </a:t>
            </a:r>
            <a:br>
              <a:rPr lang="en-US" altLang="ko-KR" cap="none" dirty="0">
                <a:sym typeface="Wingdings" panose="05000000000000000000" pitchFamily="2" charset="2"/>
              </a:rPr>
            </a:b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‘</a:t>
            </a:r>
            <a:r>
              <a:rPr lang="ko-KR" altLang="en-US" cap="none" dirty="0">
                <a:sym typeface="Wingdings" panose="05000000000000000000" pitchFamily="2" charset="2"/>
              </a:rPr>
              <a:t>한국의 수도는 서울이다‘ </a:t>
            </a:r>
            <a:r>
              <a:rPr lang="en-US" altLang="ko-KR" cap="none" dirty="0">
                <a:sym typeface="Wingdings" panose="05000000000000000000" pitchFamily="2" charset="2"/>
              </a:rPr>
              <a:t>  &lt;</a:t>
            </a:r>
            <a:r>
              <a:rPr lang="ko-KR" altLang="en-US" cap="none" dirty="0">
                <a:sym typeface="Wingdings" panose="05000000000000000000" pitchFamily="2" charset="2"/>
              </a:rPr>
              <a:t>한국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수도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서울 이다</a:t>
            </a:r>
            <a:r>
              <a:rPr lang="en-US" altLang="ko-KR" cap="none" dirty="0">
                <a:sym typeface="Wingdings" panose="05000000000000000000" pitchFamily="2" charset="2"/>
              </a:rPr>
              <a:t>&gt;</a:t>
            </a:r>
            <a:r>
              <a:rPr lang="ko-KR" altLang="en-US" cap="none" dirty="0">
                <a:sym typeface="Wingdings" panose="05000000000000000000" pitchFamily="2" charset="2"/>
              </a:rPr>
              <a:t>  등</a:t>
            </a:r>
            <a:r>
              <a:rPr lang="en-US" altLang="ko-KR" cap="none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무수히 많은 종류의 관계를 추출 할 수 있다 </a:t>
            </a: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지식베이스 구축</a:t>
            </a:r>
            <a:endParaRPr lang="en-US" altLang="ko-KR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956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ko-KR" altLang="en-US" cap="none" dirty="0"/>
              <a:t>지식</a:t>
            </a:r>
            <a:r>
              <a:rPr lang="en-US" altLang="ko-KR" cap="none" dirty="0"/>
              <a:t>/</a:t>
            </a:r>
            <a:r>
              <a:rPr lang="ko-KR" altLang="en-US" cap="none" dirty="0"/>
              <a:t>질의 </a:t>
            </a:r>
            <a:r>
              <a:rPr lang="en-US" altLang="ko-KR" cap="none" dirty="0"/>
              <a:t>Triple </a:t>
            </a:r>
            <a:r>
              <a:rPr lang="ko-KR" altLang="en-US" cap="none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43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지식 </a:t>
            </a:r>
            <a:r>
              <a:rPr lang="en-US" altLang="ko-KR" cap="none" dirty="0">
                <a:sym typeface="Wingdings" panose="05000000000000000000" pitchFamily="2" charset="2"/>
              </a:rPr>
              <a:t>Triple  </a:t>
            </a:r>
            <a:r>
              <a:rPr lang="ko-KR" altLang="en-US" cap="none" dirty="0">
                <a:sym typeface="Wingdings" panose="05000000000000000000" pitchFamily="2" charset="2"/>
              </a:rPr>
              <a:t>웹 페이지에서 얻은 사실에 대한 정보를 </a:t>
            </a:r>
            <a:r>
              <a:rPr lang="en-US" altLang="ko-KR" cap="none" dirty="0">
                <a:sym typeface="Wingdings" panose="05000000000000000000" pitchFamily="2" charset="2"/>
              </a:rPr>
              <a:t>Triple </a:t>
            </a:r>
            <a:r>
              <a:rPr lang="ko-KR" altLang="en-US" cap="none" dirty="0">
                <a:sym typeface="Wingdings" panose="05000000000000000000" pitchFamily="2" charset="2"/>
              </a:rPr>
              <a:t>형식으로 저장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(semantic answer type </a:t>
            </a:r>
            <a:r>
              <a:rPr lang="ko-KR" altLang="en-US" cap="none" dirty="0">
                <a:sym typeface="Wingdings" panose="05000000000000000000" pitchFamily="2" charset="2"/>
              </a:rPr>
              <a:t>을 사용</a:t>
            </a:r>
            <a:r>
              <a:rPr lang="en-US" altLang="ko-KR" cap="none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질의 </a:t>
            </a:r>
            <a:r>
              <a:rPr lang="en-US" altLang="ko-KR" cap="none" dirty="0">
                <a:sym typeface="Wingdings" panose="05000000000000000000" pitchFamily="2" charset="2"/>
              </a:rPr>
              <a:t>Triple  </a:t>
            </a:r>
            <a:r>
              <a:rPr lang="ko-KR" altLang="en-US" cap="none" dirty="0">
                <a:sym typeface="Wingdings" panose="05000000000000000000" pitchFamily="2" charset="2"/>
              </a:rPr>
              <a:t>질의</a:t>
            </a:r>
            <a:r>
              <a:rPr lang="en-US" altLang="ko-KR" cap="none" dirty="0">
                <a:sym typeface="Wingdings" panose="05000000000000000000" pitchFamily="2" charset="2"/>
              </a:rPr>
              <a:t>(Question)</a:t>
            </a:r>
            <a:r>
              <a:rPr lang="ko-KR" altLang="en-US" cap="none" dirty="0">
                <a:sym typeface="Wingdings" panose="05000000000000000000" pitchFamily="2" charset="2"/>
              </a:rPr>
              <a:t>에서 얻은 정보를 </a:t>
            </a:r>
            <a:r>
              <a:rPr lang="en-US" altLang="ko-KR" cap="none" dirty="0">
                <a:sym typeface="Wingdings" panose="05000000000000000000" pitchFamily="2" charset="2"/>
              </a:rPr>
              <a:t>Triple </a:t>
            </a:r>
            <a:r>
              <a:rPr lang="ko-KR" altLang="en-US" cap="none" dirty="0">
                <a:sym typeface="Wingdings" panose="05000000000000000000" pitchFamily="2" charset="2"/>
              </a:rPr>
              <a:t>형식으로 저장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>
                <a:sym typeface="Wingdings" panose="05000000000000000000" pitchFamily="2" charset="2"/>
              </a:rPr>
              <a:t>Triple</a:t>
            </a:r>
            <a:r>
              <a:rPr lang="ko-KR" altLang="en-US" cap="none" dirty="0">
                <a:sym typeface="Wingdings" panose="05000000000000000000" pitchFamily="2" charset="2"/>
              </a:rPr>
              <a:t> 생성 </a:t>
            </a:r>
            <a:r>
              <a:rPr lang="en-US" altLang="ko-KR" cap="none" dirty="0">
                <a:sym typeface="Wingdings" panose="05000000000000000000" pitchFamily="2" charset="2"/>
              </a:rPr>
              <a:t>Step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1. </a:t>
            </a:r>
            <a:r>
              <a:rPr lang="ko-KR" altLang="en-US" cap="none" dirty="0" err="1">
                <a:sym typeface="Wingdings" panose="05000000000000000000" pitchFamily="2" charset="2"/>
              </a:rPr>
              <a:t>개체명</a:t>
            </a:r>
            <a:r>
              <a:rPr lang="ko-KR" altLang="en-US" cap="none" dirty="0">
                <a:sym typeface="Wingdings" panose="05000000000000000000" pitchFamily="2" charset="2"/>
              </a:rPr>
              <a:t> 인식</a:t>
            </a:r>
            <a:r>
              <a:rPr lang="en-US" altLang="ko-KR" cap="none" dirty="0">
                <a:sym typeface="Wingdings" panose="05000000000000000000" pitchFamily="2" charset="2"/>
              </a:rPr>
              <a:t>(named entity linking)  ETRI</a:t>
            </a:r>
            <a:r>
              <a:rPr lang="ko-KR" altLang="en-US" cap="none" dirty="0">
                <a:sym typeface="Wingdings" panose="05000000000000000000" pitchFamily="2" charset="2"/>
              </a:rPr>
              <a:t> 한국어 </a:t>
            </a:r>
            <a:r>
              <a:rPr lang="ko-KR" altLang="en-US" cap="none" dirty="0" err="1">
                <a:sym typeface="Wingdings" panose="05000000000000000000" pitchFamily="2" charset="2"/>
              </a:rPr>
              <a:t>개체명</a:t>
            </a:r>
            <a:r>
              <a:rPr lang="ko-KR" altLang="en-US" cap="none" dirty="0">
                <a:sym typeface="Wingdings" panose="05000000000000000000" pitchFamily="2" charset="2"/>
              </a:rPr>
              <a:t> 인식기 사용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2. </a:t>
            </a:r>
            <a:r>
              <a:rPr lang="ko-KR" altLang="en-US" cap="none" dirty="0" err="1">
                <a:sym typeface="Wingdings" panose="05000000000000000000" pitchFamily="2" charset="2"/>
              </a:rPr>
              <a:t>관계명</a:t>
            </a:r>
            <a:r>
              <a:rPr lang="ko-KR" altLang="en-US" cap="none" dirty="0">
                <a:sym typeface="Wingdings" panose="05000000000000000000" pitchFamily="2" charset="2"/>
              </a:rPr>
              <a:t> 추출</a:t>
            </a:r>
            <a:r>
              <a:rPr lang="en-US" altLang="ko-KR" cap="none" dirty="0">
                <a:sym typeface="Wingdings" panose="05000000000000000000" pitchFamily="2" charset="2"/>
              </a:rPr>
              <a:t>(relation extraction)  ETRI </a:t>
            </a:r>
            <a:r>
              <a:rPr lang="ko-KR" altLang="en-US" cap="none" dirty="0" err="1">
                <a:sym typeface="Wingdings" panose="05000000000000000000" pitchFamily="2" charset="2"/>
              </a:rPr>
              <a:t>관계명</a:t>
            </a:r>
            <a:r>
              <a:rPr lang="ko-KR" altLang="en-US" cap="none" dirty="0">
                <a:sym typeface="Wingdings" panose="05000000000000000000" pitchFamily="2" charset="2"/>
              </a:rPr>
              <a:t> </a:t>
            </a:r>
            <a:r>
              <a:rPr lang="ko-KR" altLang="en-US" cap="none" dirty="0" err="1">
                <a:sym typeface="Wingdings" panose="05000000000000000000" pitchFamily="2" charset="2"/>
              </a:rPr>
              <a:t>추출기</a:t>
            </a:r>
            <a:r>
              <a:rPr lang="ko-KR" altLang="en-US" cap="none" dirty="0">
                <a:sym typeface="Wingdings" panose="05000000000000000000" pitchFamily="2" charset="2"/>
              </a:rPr>
              <a:t> 사용</a:t>
            </a:r>
            <a:endParaRPr lang="en-US" altLang="ko-KR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748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ko-KR" altLang="en-US" cap="none" dirty="0"/>
              <a:t>정답 후보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10560730" cy="4648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정답을 포함할 만한 문서 후보 추출 </a:t>
            </a: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질의의 </a:t>
            </a:r>
            <a:r>
              <a:rPr lang="en-US" altLang="ko-KR" cap="none" dirty="0">
                <a:sym typeface="Wingdings" panose="05000000000000000000" pitchFamily="2" charset="2"/>
              </a:rPr>
              <a:t>Semantic Answer type</a:t>
            </a:r>
            <a:r>
              <a:rPr lang="ko-KR" altLang="en-US" cap="none" dirty="0">
                <a:sym typeface="Wingdings" panose="05000000000000000000" pitchFamily="2" charset="2"/>
              </a:rPr>
              <a:t>을 가장 많이 포함하는 문서 선택 </a:t>
            </a: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문서 내에 해당 </a:t>
            </a:r>
            <a:r>
              <a:rPr lang="en-US" altLang="ko-KR" cap="none" dirty="0">
                <a:sym typeface="Wingdings" panose="05000000000000000000" pitchFamily="2" charset="2"/>
              </a:rPr>
              <a:t>Semantic Answer</a:t>
            </a:r>
            <a:r>
              <a:rPr lang="ko-KR" altLang="en-US" cap="none" dirty="0">
                <a:sym typeface="Wingdings" panose="05000000000000000000" pitchFamily="2" charset="2"/>
              </a:rPr>
              <a:t> </a:t>
            </a:r>
            <a:r>
              <a:rPr lang="en-US" altLang="ko-KR" cap="none" dirty="0">
                <a:sym typeface="Wingdings" panose="05000000000000000000" pitchFamily="2" charset="2"/>
              </a:rPr>
              <a:t>type</a:t>
            </a:r>
            <a:r>
              <a:rPr lang="ko-KR" altLang="en-US" cap="none" dirty="0">
                <a:sym typeface="Wingdings" panose="05000000000000000000" pitchFamily="2" charset="2"/>
              </a:rPr>
              <a:t>은 모두 정답 후보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질의 </a:t>
            </a:r>
            <a:r>
              <a:rPr lang="ko-KR" altLang="en-US" cap="none" dirty="0" err="1">
                <a:sym typeface="Wingdings" panose="05000000000000000000" pitchFamily="2" charset="2"/>
              </a:rPr>
              <a:t>트리플의</a:t>
            </a:r>
            <a:r>
              <a:rPr lang="ko-KR" altLang="en-US" cap="none" dirty="0">
                <a:sym typeface="Wingdings" panose="05000000000000000000" pitchFamily="2" charset="2"/>
              </a:rPr>
              <a:t> 초점 위치에 정답 후보를 대입하여 지식 </a:t>
            </a:r>
            <a:r>
              <a:rPr lang="ko-KR" altLang="en-US" cap="none" dirty="0" err="1">
                <a:sym typeface="Wingdings" panose="05000000000000000000" pitchFamily="2" charset="2"/>
              </a:rPr>
              <a:t>트리플과</a:t>
            </a:r>
            <a:r>
              <a:rPr lang="ko-KR" altLang="en-US" cap="none" dirty="0">
                <a:sym typeface="Wingdings" panose="05000000000000000000" pitchFamily="2" charset="2"/>
              </a:rPr>
              <a:t> 유사도를 측정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(</a:t>
            </a:r>
            <a:r>
              <a:rPr lang="ko-KR" altLang="en-US" cap="none" dirty="0">
                <a:sym typeface="Wingdings" panose="05000000000000000000" pitchFamily="2" charset="2"/>
              </a:rPr>
              <a:t>초점 </a:t>
            </a:r>
            <a:r>
              <a:rPr lang="en-US" altLang="ko-KR" cap="none" dirty="0">
                <a:sym typeface="Wingdings" panose="05000000000000000000" pitchFamily="2" charset="2"/>
              </a:rPr>
              <a:t>: </a:t>
            </a:r>
            <a:r>
              <a:rPr lang="ko-KR" altLang="en-US" cap="none" dirty="0">
                <a:sym typeface="Wingdings" panose="05000000000000000000" pitchFamily="2" charset="2"/>
              </a:rPr>
              <a:t>의문사 부분</a:t>
            </a:r>
            <a:r>
              <a:rPr lang="en-US" altLang="ko-KR" cap="none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>
                <a:sym typeface="Wingdings" panose="05000000000000000000" pitchFamily="2" charset="2"/>
              </a:rPr>
              <a:t>Ex ) ‘</a:t>
            </a:r>
            <a:r>
              <a:rPr lang="ko-KR" altLang="en-US" cap="none" dirty="0">
                <a:sym typeface="Wingdings" panose="05000000000000000000" pitchFamily="2" charset="2"/>
              </a:rPr>
              <a:t>대한민국 초대 대통령은 </a:t>
            </a:r>
            <a:r>
              <a:rPr lang="ko-KR" altLang="en-US" cap="none" dirty="0" err="1">
                <a:solidFill>
                  <a:srgbClr val="FF0000"/>
                </a:solidFill>
                <a:sym typeface="Wingdings" panose="05000000000000000000" pitchFamily="2" charset="2"/>
              </a:rPr>
              <a:t>누구</a:t>
            </a:r>
            <a:r>
              <a:rPr lang="ko-KR" altLang="en-US" cap="none" dirty="0" err="1">
                <a:sym typeface="Wingdings" panose="05000000000000000000" pitchFamily="2" charset="2"/>
              </a:rPr>
              <a:t>인가</a:t>
            </a:r>
            <a:r>
              <a:rPr lang="en-US" altLang="ko-KR" cap="none" dirty="0">
                <a:sym typeface="Wingdings" panose="05000000000000000000" pitchFamily="2" charset="2"/>
              </a:rPr>
              <a:t>?’  ‘</a:t>
            </a:r>
            <a:r>
              <a:rPr lang="ko-KR" altLang="en-US" cap="none" dirty="0">
                <a:sym typeface="Wingdings" panose="05000000000000000000" pitchFamily="2" charset="2"/>
              </a:rPr>
              <a:t>대한민국 초대 대통령은 이승만이다</a:t>
            </a:r>
            <a:r>
              <a:rPr lang="en-US" altLang="ko-KR" cap="none" dirty="0">
                <a:sym typeface="Wingdings" panose="05000000000000000000" pitchFamily="2" charset="2"/>
              </a:rPr>
              <a:t>’(BEST)</a:t>
            </a:r>
            <a:br>
              <a:rPr lang="en-US" altLang="ko-KR" cap="none" dirty="0">
                <a:sym typeface="Wingdings" panose="05000000000000000000" pitchFamily="2" charset="2"/>
              </a:rPr>
            </a:b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ko-KR" altLang="en-US" cap="none" dirty="0">
                <a:sym typeface="Wingdings" panose="05000000000000000000" pitchFamily="2" charset="2"/>
              </a:rPr>
              <a:t>질의 </a:t>
            </a:r>
            <a:r>
              <a:rPr lang="ko-KR" altLang="en-US" cap="none" dirty="0" err="1">
                <a:sym typeface="Wingdings" panose="05000000000000000000" pitchFamily="2" charset="2"/>
              </a:rPr>
              <a:t>트리플</a:t>
            </a:r>
            <a:r>
              <a:rPr lang="ko-KR" altLang="en-US" cap="none" dirty="0">
                <a:sym typeface="Wingdings" panose="05000000000000000000" pitchFamily="2" charset="2"/>
              </a:rPr>
              <a:t> </a:t>
            </a:r>
            <a:r>
              <a:rPr lang="en-US" altLang="ko-KR" cap="none" dirty="0">
                <a:sym typeface="Wingdings" panose="05000000000000000000" pitchFamily="2" charset="2"/>
              </a:rPr>
              <a:t>: &lt;</a:t>
            </a:r>
            <a:r>
              <a:rPr lang="ko-KR" altLang="en-US" cap="none" dirty="0">
                <a:sym typeface="Wingdings" panose="05000000000000000000" pitchFamily="2" charset="2"/>
              </a:rPr>
              <a:t>대한민국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초대 대통령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누구 인가</a:t>
            </a:r>
            <a:r>
              <a:rPr lang="en-US" altLang="ko-KR" cap="none" dirty="0">
                <a:sym typeface="Wingdings" panose="05000000000000000000" pitchFamily="2" charset="2"/>
              </a:rPr>
              <a:t>&gt;</a:t>
            </a:r>
            <a:br>
              <a:rPr lang="en-US" altLang="ko-KR" cap="none">
                <a:sym typeface="Wingdings" panose="05000000000000000000" pitchFamily="2" charset="2"/>
              </a:rPr>
            </a:br>
            <a:r>
              <a:rPr lang="en-US" altLang="ko-KR" cap="none">
                <a:sym typeface="Wingdings" panose="05000000000000000000" pitchFamily="2" charset="2"/>
              </a:rPr>
              <a:t>Semantic </a:t>
            </a:r>
            <a:r>
              <a:rPr lang="en-US" altLang="ko-KR" cap="none" dirty="0">
                <a:sym typeface="Wingdings" panose="05000000000000000000" pitchFamily="2" charset="2"/>
              </a:rPr>
              <a:t>Answer Type : </a:t>
            </a:r>
            <a:r>
              <a:rPr lang="ko-KR" altLang="en-US" cap="none" dirty="0">
                <a:sym typeface="Wingdings" panose="05000000000000000000" pitchFamily="2" charset="2"/>
              </a:rPr>
              <a:t>정치인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인간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사람</a:t>
            </a:r>
            <a:br>
              <a:rPr lang="en-US" altLang="ko-KR" cap="none" dirty="0">
                <a:sym typeface="Wingdings" panose="05000000000000000000" pitchFamily="2" charset="2"/>
              </a:rPr>
            </a:b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ko-KR" altLang="en-US" cap="none" dirty="0">
                <a:sym typeface="Wingdings" panose="05000000000000000000" pitchFamily="2" charset="2"/>
              </a:rPr>
              <a:t>정답 후보 </a:t>
            </a:r>
            <a:r>
              <a:rPr lang="en-US" altLang="ko-KR" cap="none" dirty="0">
                <a:sym typeface="Wingdings" panose="05000000000000000000" pitchFamily="2" charset="2"/>
              </a:rPr>
              <a:t>: </a:t>
            </a:r>
            <a:r>
              <a:rPr lang="ko-KR" altLang="en-US" cap="none" dirty="0">
                <a:sym typeface="Wingdings" panose="05000000000000000000" pitchFamily="2" charset="2"/>
              </a:rPr>
              <a:t>뉴턴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이승만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클린턴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루즈벨트 등 </a:t>
            </a: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초점에 대입</a:t>
            </a:r>
            <a:br>
              <a:rPr lang="en-US" altLang="ko-KR" cap="none" dirty="0">
                <a:sym typeface="Wingdings" panose="05000000000000000000" pitchFamily="2" charset="2"/>
              </a:rPr>
            </a:b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ko-KR" altLang="en-US" cap="none" dirty="0">
                <a:sym typeface="Wingdings" panose="05000000000000000000" pitchFamily="2" charset="2"/>
              </a:rPr>
              <a:t>지식 </a:t>
            </a:r>
            <a:r>
              <a:rPr lang="ko-KR" altLang="en-US" cap="none" dirty="0" err="1">
                <a:sym typeface="Wingdings" panose="05000000000000000000" pitchFamily="2" charset="2"/>
              </a:rPr>
              <a:t>트리플</a:t>
            </a:r>
            <a:r>
              <a:rPr lang="ko-KR" altLang="en-US" cap="none" dirty="0">
                <a:sym typeface="Wingdings" panose="05000000000000000000" pitchFamily="2" charset="2"/>
              </a:rPr>
              <a:t> </a:t>
            </a:r>
            <a:r>
              <a:rPr lang="en-US" altLang="ko-KR" cap="none" dirty="0">
                <a:sym typeface="Wingdings" panose="05000000000000000000" pitchFamily="2" charset="2"/>
              </a:rPr>
              <a:t>: &lt;</a:t>
            </a:r>
            <a:r>
              <a:rPr lang="ko-KR" altLang="en-US" cap="none" dirty="0">
                <a:sym typeface="Wingdings" panose="05000000000000000000" pitchFamily="2" charset="2"/>
              </a:rPr>
              <a:t>대한민국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초대 대통령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이승만 이다</a:t>
            </a:r>
            <a:r>
              <a:rPr lang="en-US" altLang="ko-KR" cap="none" dirty="0">
                <a:sym typeface="Wingdings" panose="05000000000000000000" pitchFamily="2" charset="2"/>
              </a:rPr>
              <a:t>&gt;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42FE918-BA7F-4BBA-B1F0-9C0F70338801}"/>
              </a:ext>
            </a:extLst>
          </p:cNvPr>
          <p:cNvSpPr/>
          <p:nvPr/>
        </p:nvSpPr>
        <p:spPr>
          <a:xfrm>
            <a:off x="8501743" y="5678154"/>
            <a:ext cx="957943" cy="4027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F3303-5CB2-47FE-84F8-94B9A535FF15}"/>
              </a:ext>
            </a:extLst>
          </p:cNvPr>
          <p:cNvSpPr txBox="1"/>
          <p:nvPr/>
        </p:nvSpPr>
        <p:spPr>
          <a:xfrm>
            <a:off x="9644743" y="5170323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B050"/>
                </a:solidFill>
              </a:rPr>
              <a:t>유사도 측정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B07374B-3FCC-48D7-8B26-785E1F39DAB4}"/>
              </a:ext>
            </a:extLst>
          </p:cNvPr>
          <p:cNvSpPr/>
          <p:nvPr/>
        </p:nvSpPr>
        <p:spPr>
          <a:xfrm>
            <a:off x="5649686" y="4310743"/>
            <a:ext cx="1960597" cy="696686"/>
          </a:xfrm>
          <a:custGeom>
            <a:avLst/>
            <a:gdLst>
              <a:gd name="connsiteX0" fmla="*/ 1164771 w 1960597"/>
              <a:gd name="connsiteY0" fmla="*/ 696686 h 696686"/>
              <a:gd name="connsiteX1" fmla="*/ 1915885 w 1960597"/>
              <a:gd name="connsiteY1" fmla="*/ 402771 h 696686"/>
              <a:gd name="connsiteX2" fmla="*/ 0 w 1960597"/>
              <a:gd name="connsiteY2" fmla="*/ 0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0597" h="696686">
                <a:moveTo>
                  <a:pt x="1164771" y="696686"/>
                </a:moveTo>
                <a:cubicBezTo>
                  <a:pt x="1637392" y="607785"/>
                  <a:pt x="2110013" y="518885"/>
                  <a:pt x="1915885" y="402771"/>
                </a:cubicBezTo>
                <a:cubicBezTo>
                  <a:pt x="1721757" y="286657"/>
                  <a:pt x="332014" y="76200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7FF5D3-B28A-42A7-B9D9-49B8AA14E982}"/>
              </a:ext>
            </a:extLst>
          </p:cNvPr>
          <p:cNvCxnSpPr/>
          <p:nvPr/>
        </p:nvCxnSpPr>
        <p:spPr>
          <a:xfrm>
            <a:off x="5649686" y="4278086"/>
            <a:ext cx="130628" cy="3048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0083EE-72B7-4449-89C6-EAC0C5AB31D2}"/>
              </a:ext>
            </a:extLst>
          </p:cNvPr>
          <p:cNvCxnSpPr/>
          <p:nvPr/>
        </p:nvCxnSpPr>
        <p:spPr>
          <a:xfrm flipV="1">
            <a:off x="5649686" y="4174671"/>
            <a:ext cx="250371" cy="1360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ko-KR" altLang="en-US" cap="none" dirty="0"/>
              <a:t>정답 랭킹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43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이 논문에서는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크게 두가지 방법 사용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1.</a:t>
            </a:r>
            <a:r>
              <a:rPr lang="ko-KR" altLang="en-US" cap="none" dirty="0">
                <a:sym typeface="Wingdings" panose="05000000000000000000" pitchFamily="2" charset="2"/>
              </a:rPr>
              <a:t> 질의의 </a:t>
            </a:r>
            <a:r>
              <a:rPr lang="en-US" altLang="ko-KR" cap="none" dirty="0">
                <a:sym typeface="Wingdings" panose="05000000000000000000" pitchFamily="2" charset="2"/>
              </a:rPr>
              <a:t>Semantic Answer Type</a:t>
            </a:r>
            <a:r>
              <a:rPr lang="ko-KR" altLang="en-US" cap="none" dirty="0">
                <a:sym typeface="Wingdings" panose="05000000000000000000" pitchFamily="2" charset="2"/>
              </a:rPr>
              <a:t>과 정답 후보의 </a:t>
            </a:r>
            <a:r>
              <a:rPr lang="en-US" altLang="ko-KR" cap="none" dirty="0">
                <a:sym typeface="Wingdings" panose="05000000000000000000" pitchFamily="2" charset="2"/>
              </a:rPr>
              <a:t>Type</a:t>
            </a:r>
            <a:r>
              <a:rPr lang="ko-KR" altLang="en-US" cap="none" dirty="0">
                <a:sym typeface="Wingdings" panose="05000000000000000000" pitchFamily="2" charset="2"/>
              </a:rPr>
              <a:t>이 적어도 하나 이상 공통 된 것이 있는지 여부에 따라 우선순위 부여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ko-KR" altLang="en-US" cap="none" dirty="0">
                <a:sym typeface="Wingdings" panose="05000000000000000000" pitchFamily="2" charset="2"/>
              </a:rPr>
              <a:t> </a:t>
            </a: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당연한 얘기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정답 후보를 그렇게 뽑았으니까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 </a:t>
            </a:r>
            <a:br>
              <a:rPr lang="en-US" altLang="ko-KR" cap="none" dirty="0">
                <a:sym typeface="Wingdings" panose="05000000000000000000" pitchFamily="2" charset="2"/>
              </a:rPr>
            </a:b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2. </a:t>
            </a:r>
            <a:r>
              <a:rPr lang="ko-KR" altLang="en-US" cap="none" dirty="0">
                <a:sym typeface="Wingdings" panose="05000000000000000000" pitchFamily="2" charset="2"/>
              </a:rPr>
              <a:t>질의의 </a:t>
            </a:r>
            <a:r>
              <a:rPr lang="en-US" altLang="ko-KR" cap="none" dirty="0">
                <a:sym typeface="Wingdings" panose="05000000000000000000" pitchFamily="2" charset="2"/>
              </a:rPr>
              <a:t>Semantic Answer Type</a:t>
            </a:r>
            <a:r>
              <a:rPr lang="ko-KR" altLang="en-US" cap="none" dirty="0">
                <a:sym typeface="Wingdings" panose="05000000000000000000" pitchFamily="2" charset="2"/>
              </a:rPr>
              <a:t>과 정답 후보의 </a:t>
            </a:r>
            <a:r>
              <a:rPr lang="en-US" altLang="ko-KR" cap="none" dirty="0">
                <a:sym typeface="Wingdings" panose="05000000000000000000" pitchFamily="2" charset="2"/>
              </a:rPr>
              <a:t>Type</a:t>
            </a:r>
            <a:r>
              <a:rPr lang="ko-KR" altLang="en-US" cap="none" dirty="0">
                <a:sym typeface="Wingdings" panose="05000000000000000000" pitchFamily="2" charset="2"/>
              </a:rPr>
              <a:t>이 일치하는 개수에 따라 우선순위 부여</a:t>
            </a: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 </a:t>
            </a:r>
            <a:r>
              <a:rPr lang="ko-KR" altLang="en-US" cap="none" dirty="0">
                <a:sym typeface="Wingdings" panose="05000000000000000000" pitchFamily="2" charset="2"/>
              </a:rPr>
              <a:t>공통 된 </a:t>
            </a:r>
            <a:r>
              <a:rPr lang="en-US" altLang="ko-KR" cap="none" dirty="0">
                <a:sym typeface="Wingdings" panose="05000000000000000000" pitchFamily="2" charset="2"/>
              </a:rPr>
              <a:t>Type</a:t>
            </a:r>
            <a:r>
              <a:rPr lang="ko-KR" altLang="en-US" cap="none" dirty="0">
                <a:sym typeface="Wingdings" panose="05000000000000000000" pitchFamily="2" charset="2"/>
              </a:rPr>
              <a:t>이 많을 수록 높은 순위 부여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altLang="ko-KR" cap="none" dirty="0">
                <a:sym typeface="Wingdings" panose="05000000000000000000" pitchFamily="2" charset="2"/>
              </a:rPr>
            </a:br>
            <a:r>
              <a:rPr lang="en-US" altLang="ko-KR" cap="none" dirty="0">
                <a:sym typeface="Wingdings" panose="05000000000000000000" pitchFamily="2" charset="2"/>
              </a:rPr>
              <a:t>	</a:t>
            </a:r>
            <a:r>
              <a:rPr lang="ko-KR" altLang="en-US" cap="none" dirty="0">
                <a:sym typeface="Wingdings" panose="05000000000000000000" pitchFamily="2" charset="2"/>
              </a:rPr>
              <a:t>방법</a:t>
            </a:r>
            <a:r>
              <a:rPr lang="en-US" altLang="ko-KR" cap="none" dirty="0">
                <a:sym typeface="Wingdings" panose="05000000000000000000" pitchFamily="2" charset="2"/>
              </a:rPr>
              <a:t>2</a:t>
            </a:r>
            <a:r>
              <a:rPr lang="ko-KR" altLang="en-US" cap="none" dirty="0">
                <a:sym typeface="Wingdings" panose="05000000000000000000" pitchFamily="2" charset="2"/>
              </a:rPr>
              <a:t>가 더 좋은 랭킹 시스템이라고 생각했음</a:t>
            </a:r>
            <a:endParaRPr lang="en-US" altLang="ko-KR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3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FE3C3-A440-48F7-B22B-C5AB21D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686"/>
          </a:xfrm>
        </p:spPr>
        <p:txBody>
          <a:bodyPr/>
          <a:lstStyle/>
          <a:p>
            <a:r>
              <a:rPr lang="ko-KR" altLang="en-US" cap="none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2E5BA-59D6-4DE9-B754-68E022AA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572"/>
            <a:ext cx="9905998" cy="43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cap="none" dirty="0">
                <a:sym typeface="Wingdings" panose="05000000000000000000" pitchFamily="2" charset="2"/>
              </a:rPr>
              <a:t>But, </a:t>
            </a:r>
            <a:r>
              <a:rPr lang="ko-KR" altLang="en-US" cap="none" dirty="0">
                <a:sym typeface="Wingdings" panose="05000000000000000000" pitchFamily="2" charset="2"/>
              </a:rPr>
              <a:t>방법 </a:t>
            </a:r>
            <a:r>
              <a:rPr lang="en-US" altLang="ko-KR" cap="none" dirty="0">
                <a:sym typeface="Wingdings" panose="05000000000000000000" pitchFamily="2" charset="2"/>
              </a:rPr>
              <a:t>1, 2</a:t>
            </a:r>
            <a:r>
              <a:rPr lang="ko-KR" altLang="en-US" cap="none" dirty="0">
                <a:sym typeface="Wingdings" panose="05000000000000000000" pitchFamily="2" charset="2"/>
              </a:rPr>
              <a:t>의 </a:t>
            </a:r>
            <a:r>
              <a:rPr lang="en-US" altLang="ko-KR" cap="none" dirty="0">
                <a:sym typeface="Wingdings" panose="05000000000000000000" pitchFamily="2" charset="2"/>
              </a:rPr>
              <a:t>MRR(Mean reciprocal rank) </a:t>
            </a:r>
            <a:r>
              <a:rPr lang="ko-KR" altLang="en-US" cap="none" dirty="0">
                <a:sym typeface="Wingdings" panose="05000000000000000000" pitchFamily="2" charset="2"/>
              </a:rPr>
              <a:t>비교 결과</a:t>
            </a:r>
            <a:r>
              <a:rPr lang="en-US" altLang="ko-KR" cap="none" dirty="0">
                <a:sym typeface="Wingdings" panose="05000000000000000000" pitchFamily="2" charset="2"/>
              </a:rPr>
              <a:t>, </a:t>
            </a:r>
            <a:r>
              <a:rPr lang="ko-KR" altLang="en-US" cap="none" dirty="0">
                <a:sym typeface="Wingdings" panose="05000000000000000000" pitchFamily="2" charset="2"/>
              </a:rPr>
              <a:t>방법 </a:t>
            </a:r>
            <a:r>
              <a:rPr lang="en-US" altLang="ko-KR" cap="none" dirty="0">
                <a:sym typeface="Wingdings" panose="05000000000000000000" pitchFamily="2" charset="2"/>
              </a:rPr>
              <a:t>1</a:t>
            </a:r>
            <a:r>
              <a:rPr lang="ko-KR" altLang="en-US" cap="none" dirty="0">
                <a:sym typeface="Wingdings" panose="05000000000000000000" pitchFamily="2" charset="2"/>
              </a:rPr>
              <a:t>의 </a:t>
            </a:r>
            <a:r>
              <a:rPr lang="en-US" altLang="ko-KR" cap="none" dirty="0">
                <a:sym typeface="Wingdings" panose="05000000000000000000" pitchFamily="2" charset="2"/>
              </a:rPr>
              <a:t>MMR</a:t>
            </a:r>
            <a:r>
              <a:rPr lang="ko-KR" altLang="en-US" cap="none" dirty="0">
                <a:sym typeface="Wingdings" panose="05000000000000000000" pitchFamily="2" charset="2"/>
              </a:rPr>
              <a:t>이 더 높았다</a:t>
            </a:r>
            <a:r>
              <a:rPr lang="en-US" altLang="ko-KR" cap="none" dirty="0">
                <a:sym typeface="Wingdings" panose="05000000000000000000" pitchFamily="2" charset="2"/>
              </a:rPr>
              <a:t>(</a:t>
            </a:r>
            <a:r>
              <a:rPr lang="ko-KR" altLang="en-US" cap="none" dirty="0">
                <a:sym typeface="Wingdings" panose="05000000000000000000" pitchFamily="2" charset="2"/>
              </a:rPr>
              <a:t>약 </a:t>
            </a:r>
            <a:r>
              <a:rPr lang="en-US" altLang="ko-KR" cap="none" dirty="0">
                <a:sym typeface="Wingdings" panose="05000000000000000000" pitchFamily="2" charset="2"/>
              </a:rPr>
              <a:t>35%)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cap="none" dirty="0">
                <a:sym typeface="Wingdings" panose="05000000000000000000" pitchFamily="2" charset="2"/>
              </a:rPr>
              <a:t>결론 </a:t>
            </a:r>
            <a:r>
              <a:rPr lang="en-US" altLang="ko-KR" cap="none" dirty="0">
                <a:sym typeface="Wingdings" panose="05000000000000000000" pitchFamily="2" charset="2"/>
              </a:rPr>
              <a:t>: </a:t>
            </a:r>
            <a:r>
              <a:rPr lang="ko-KR" altLang="en-US" cap="none" dirty="0">
                <a:sym typeface="Wingdings" panose="05000000000000000000" pitchFamily="2" charset="2"/>
              </a:rPr>
              <a:t>공통 된 </a:t>
            </a:r>
            <a:r>
              <a:rPr lang="en-US" altLang="ko-KR" cap="none" dirty="0">
                <a:sym typeface="Wingdings" panose="05000000000000000000" pitchFamily="2" charset="2"/>
              </a:rPr>
              <a:t>Type</a:t>
            </a:r>
            <a:r>
              <a:rPr lang="ko-KR" altLang="en-US" cap="none" dirty="0">
                <a:sym typeface="Wingdings" panose="05000000000000000000" pitchFamily="2" charset="2"/>
              </a:rPr>
              <a:t>이 많다고 해서 더 높은 </a:t>
            </a:r>
            <a:r>
              <a:rPr lang="en-US" altLang="ko-KR" cap="none" dirty="0">
                <a:sym typeface="Wingdings" panose="05000000000000000000" pitchFamily="2" charset="2"/>
              </a:rPr>
              <a:t>Ranking</a:t>
            </a:r>
            <a:r>
              <a:rPr lang="ko-KR" altLang="en-US" cap="none" dirty="0">
                <a:sym typeface="Wingdings" panose="05000000000000000000" pitchFamily="2" charset="2"/>
              </a:rPr>
              <a:t>을 부여하지 않는 것이 낫다</a:t>
            </a:r>
            <a:endParaRPr lang="en-US" altLang="ko-KR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285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283</TotalTime>
  <Words>269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</vt:lpstr>
      <vt:lpstr>그물</vt:lpstr>
      <vt:lpstr>Answer Ranking Method based on Named Entity Type for Question Answering System</vt:lpstr>
      <vt:lpstr>Introduction</vt:lpstr>
      <vt:lpstr>Semantic Answer Type?</vt:lpstr>
      <vt:lpstr>Open Information Extraction</vt:lpstr>
      <vt:lpstr>Triple</vt:lpstr>
      <vt:lpstr>지식/질의 Triple 생성</vt:lpstr>
      <vt:lpstr>정답 후보 추출</vt:lpstr>
      <vt:lpstr>정답 랭킹</vt:lpstr>
      <vt:lpstr>결과</vt:lpstr>
      <vt:lpstr>MRR(Mean Reciprocal Rank)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Ranking Method based on Named Entity Type for Question Answering System</dc:title>
  <dc:creator>왕규봉</dc:creator>
  <cp:lastModifiedBy>왕규봉</cp:lastModifiedBy>
  <cp:revision>22</cp:revision>
  <dcterms:created xsi:type="dcterms:W3CDTF">2018-02-05T12:04:37Z</dcterms:created>
  <dcterms:modified xsi:type="dcterms:W3CDTF">2018-02-06T04:51:09Z</dcterms:modified>
</cp:coreProperties>
</file>