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2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6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6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6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58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5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6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A5854E-C6DC-469E-9513-F178AE64B69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902A6E-55F7-4123-A8F6-759FEBF5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4EC81-4A89-4015-AE66-970C8432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82566"/>
            <a:ext cx="8676222" cy="889233"/>
          </a:xfrm>
        </p:spPr>
        <p:txBody>
          <a:bodyPr/>
          <a:lstStyle/>
          <a:p>
            <a:r>
              <a:rPr lang="en-US" altLang="ko-KR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Answer type detection</a:t>
            </a:r>
            <a:endParaRPr lang="ko-KR" alt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2CA94-512B-4AB3-8E4F-C93361CD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943213"/>
            <a:ext cx="8676222" cy="408963"/>
          </a:xfrm>
        </p:spPr>
        <p:txBody>
          <a:bodyPr>
            <a:normAutofit lnSpcReduction="10000"/>
          </a:bodyPr>
          <a:lstStyle/>
          <a:p>
            <a:r>
              <a:rPr lang="en-US" altLang="ko-KR" cap="none" dirty="0">
                <a:latin typeface="+mj-ea"/>
                <a:ea typeface="+mj-ea"/>
              </a:rPr>
              <a:t>Towards Answer Type Detection for Real World Question</a:t>
            </a:r>
            <a:endParaRPr lang="ko-KR" altLang="en-US" cap="none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Approach towards UQA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096" y="1526664"/>
            <a:ext cx="6018211" cy="4538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질문과 응답 후보군에 대한 유사도를 측정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(GETA : Generic Engine for Transposable Association) – traditional document retrieval technique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Answer type </a:t>
            </a:r>
            <a:r>
              <a:rPr lang="ko-KR" altLang="en-US" sz="2200" cap="none" dirty="0">
                <a:sym typeface="Wingdings" panose="05000000000000000000" pitchFamily="2" charset="2"/>
              </a:rPr>
              <a:t>일치하는지 확인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499370" y="3061983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A13A86-CABA-42A0-9C3F-0875C1FD20FC}"/>
              </a:ext>
            </a:extLst>
          </p:cNvPr>
          <p:cNvSpPr txBox="1">
            <a:spLocks/>
          </p:cNvSpPr>
          <p:nvPr/>
        </p:nvSpPr>
        <p:spPr>
          <a:xfrm>
            <a:off x="5363096" y="1619999"/>
            <a:ext cx="4035612" cy="443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06913-63D6-48D7-8768-E7614364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01" y="1687286"/>
            <a:ext cx="4095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8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Approach towards UQA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096" y="1526664"/>
            <a:ext cx="6018211" cy="45384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질문에서 알아낸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type</a:t>
            </a:r>
            <a:r>
              <a:rPr lang="ko-KR" altLang="en-US" sz="2200" cap="none" dirty="0">
                <a:sym typeface="Wingdings" panose="05000000000000000000" pitchFamily="2" charset="2"/>
              </a:rPr>
              <a:t>과 응답 후보에서 </a:t>
            </a:r>
            <a:r>
              <a:rPr lang="en-US" altLang="ko-KR" sz="2200" cap="none" dirty="0">
                <a:sym typeface="Wingdings" panose="05000000000000000000" pitchFamily="2" charset="2"/>
              </a:rPr>
              <a:t> </a:t>
            </a:r>
            <a:r>
              <a:rPr lang="ko-KR" altLang="en-US" sz="2200" cap="none" dirty="0">
                <a:sym typeface="Wingdings" panose="05000000000000000000" pitchFamily="2" charset="2"/>
              </a:rPr>
              <a:t>알아낸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type</a:t>
            </a:r>
            <a:r>
              <a:rPr lang="ko-KR" altLang="en-US" sz="2200" cap="none" dirty="0">
                <a:sym typeface="Wingdings" panose="05000000000000000000" pitchFamily="2" charset="2"/>
              </a:rPr>
              <a:t>을 비교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을 판단할 때 </a:t>
            </a:r>
            <a:r>
              <a:rPr lang="en-US" altLang="ko-KR" sz="2200" cap="none" dirty="0">
                <a:sym typeface="Wingdings" panose="05000000000000000000" pitchFamily="2" charset="2"/>
              </a:rPr>
              <a:t>Manually annotated label</a:t>
            </a:r>
            <a:r>
              <a:rPr lang="ko-KR" altLang="en-US" sz="2200" cap="none" dirty="0">
                <a:sym typeface="Wingdings" panose="05000000000000000000" pitchFamily="2" charset="2"/>
              </a:rPr>
              <a:t>을 사용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전제조건 </a:t>
            </a:r>
            <a:r>
              <a:rPr lang="en-US" altLang="ko-KR" sz="2200" cap="none" dirty="0">
                <a:sym typeface="Wingdings" panose="05000000000000000000" pitchFamily="2" charset="2"/>
              </a:rPr>
              <a:t>(2)</a:t>
            </a:r>
            <a:r>
              <a:rPr lang="ko-KR" altLang="en-US" sz="2200" cap="none" dirty="0">
                <a:sym typeface="Wingdings" panose="05000000000000000000" pitchFamily="2" charset="2"/>
              </a:rPr>
              <a:t>를 만족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 err="1">
                <a:sym typeface="Wingdings" panose="05000000000000000000" pitchFamily="2" charset="2"/>
              </a:rPr>
              <a:t>여러개의</a:t>
            </a:r>
            <a:r>
              <a:rPr lang="ko-KR" altLang="en-US" sz="2200" cap="none" dirty="0">
                <a:sym typeface="Wingdings" panose="05000000000000000000" pitchFamily="2" charset="2"/>
              </a:rPr>
              <a:t> </a:t>
            </a:r>
            <a:r>
              <a:rPr lang="en-US" altLang="ko-KR" sz="2200" cap="none" dirty="0">
                <a:sym typeface="Wingdings" panose="05000000000000000000" pitchFamily="2" charset="2"/>
              </a:rPr>
              <a:t>Binary classifier</a:t>
            </a:r>
            <a:r>
              <a:rPr lang="ko-KR" altLang="en-US" sz="2200" cap="none" dirty="0">
                <a:sym typeface="Wingdings" panose="05000000000000000000" pitchFamily="2" charset="2"/>
              </a:rPr>
              <a:t>를 사용</a:t>
            </a:r>
            <a:r>
              <a:rPr lang="en-US" altLang="ko-KR" sz="2200" cap="none" dirty="0">
                <a:sym typeface="Wingdings" panose="05000000000000000000" pitchFamily="2" charset="2"/>
              </a:rPr>
              <a:t>(SVM)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Feature vector : word </a:t>
            </a:r>
            <a:r>
              <a:rPr lang="en-US" altLang="ko-KR" sz="2200" cap="none" dirty="0" err="1">
                <a:sym typeface="Wingdings" panose="05000000000000000000" pitchFamily="2" charset="2"/>
              </a:rPr>
              <a:t>uni</a:t>
            </a:r>
            <a:r>
              <a:rPr lang="en-US" altLang="ko-KR" sz="2200" cap="none" dirty="0">
                <a:sym typeface="Wingdings" panose="05000000000000000000" pitchFamily="2" charset="2"/>
              </a:rPr>
              <a:t> - gram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10</a:t>
            </a:r>
            <a:r>
              <a:rPr lang="ko-KR" altLang="en-US" sz="2200" cap="none" dirty="0">
                <a:sym typeface="Wingdings" panose="05000000000000000000" pitchFamily="2" charset="2"/>
              </a:rPr>
              <a:t>개의 </a:t>
            </a:r>
            <a:r>
              <a:rPr lang="en-US" altLang="ko-KR" sz="2200" cap="none" dirty="0">
                <a:sym typeface="Wingdings" panose="05000000000000000000" pitchFamily="2" charset="2"/>
              </a:rPr>
              <a:t>question type </a:t>
            </a:r>
            <a:r>
              <a:rPr lang="ko-KR" altLang="en-US" sz="2200" cap="none" dirty="0">
                <a:sym typeface="Wingdings" panose="05000000000000000000" pitchFamily="2" charset="2"/>
              </a:rPr>
              <a:t>이 있을 경우</a:t>
            </a:r>
            <a:r>
              <a:rPr lang="en-US" altLang="ko-KR" sz="2200" cap="none" dirty="0">
                <a:sym typeface="Wingdings" panose="05000000000000000000" pitchFamily="2" charset="2"/>
              </a:rPr>
              <a:t>, </a:t>
            </a:r>
            <a:r>
              <a:rPr lang="ko-KR" altLang="en-US" sz="2200" cap="none" dirty="0">
                <a:sym typeface="Wingdings" panose="05000000000000000000" pitchFamily="2" charset="2"/>
              </a:rPr>
              <a:t>총 </a:t>
            </a:r>
            <a:r>
              <a:rPr lang="en-US" altLang="ko-KR" sz="2200" cap="none" dirty="0">
                <a:sym typeface="Wingdings" panose="05000000000000000000" pitchFamily="2" charset="2"/>
              </a:rPr>
              <a:t>20</a:t>
            </a:r>
            <a:r>
              <a:rPr lang="ko-KR" altLang="en-US" sz="2200" cap="none" dirty="0">
                <a:sym typeface="Wingdings" panose="05000000000000000000" pitchFamily="2" charset="2"/>
              </a:rPr>
              <a:t>개의 </a:t>
            </a:r>
            <a:r>
              <a:rPr lang="en-US" altLang="ko-KR" sz="2200" cap="none" dirty="0">
                <a:sym typeface="Wingdings" panose="05000000000000000000" pitchFamily="2" charset="2"/>
              </a:rPr>
              <a:t>classifier</a:t>
            </a:r>
            <a:r>
              <a:rPr lang="ko-KR" altLang="en-US" sz="2200" cap="none" dirty="0">
                <a:sym typeface="Wingdings" panose="05000000000000000000" pitchFamily="2" charset="2"/>
              </a:rPr>
              <a:t>가 필요함</a:t>
            </a:r>
            <a:r>
              <a:rPr lang="en-US" altLang="ko-KR" sz="2200" cap="none" dirty="0">
                <a:sym typeface="Wingdings" panose="05000000000000000000" pitchFamily="2" charset="2"/>
              </a:rPr>
              <a:t>(Q&amp;A side)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SVM </a:t>
            </a:r>
            <a:r>
              <a:rPr lang="ko-KR" altLang="en-US" sz="2200" cap="none" dirty="0">
                <a:sym typeface="Wingdings" panose="05000000000000000000" pitchFamily="2" charset="2"/>
              </a:rPr>
              <a:t>결과 </a:t>
            </a:r>
            <a:r>
              <a:rPr lang="en-US" altLang="ko-KR" sz="2200" cap="none" dirty="0">
                <a:sym typeface="Wingdings" panose="05000000000000000000" pitchFamily="2" charset="2"/>
              </a:rPr>
              <a:t>positive </a:t>
            </a:r>
            <a:r>
              <a:rPr lang="ko-KR" altLang="en-US" sz="2200" cap="none" dirty="0">
                <a:sym typeface="Wingdings" panose="05000000000000000000" pitchFamily="2" charset="2"/>
              </a:rPr>
              <a:t>할 경우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이 매칭 되었다고 판단</a:t>
            </a: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598180" y="2119108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A13A86-CABA-42A0-9C3F-0875C1FD20FC}"/>
              </a:ext>
            </a:extLst>
          </p:cNvPr>
          <p:cNvSpPr txBox="1">
            <a:spLocks/>
          </p:cNvSpPr>
          <p:nvPr/>
        </p:nvSpPr>
        <p:spPr>
          <a:xfrm>
            <a:off x="5363096" y="1619999"/>
            <a:ext cx="4035612" cy="443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6CA89-CC2B-43E9-9D0C-CC890553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14709"/>
            <a:ext cx="4133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Approach towards UQA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096" y="1526664"/>
            <a:ext cx="6018211" cy="4538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499370" y="3061983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A13A86-CABA-42A0-9C3F-0875C1FD20FC}"/>
              </a:ext>
            </a:extLst>
          </p:cNvPr>
          <p:cNvSpPr txBox="1">
            <a:spLocks/>
          </p:cNvSpPr>
          <p:nvPr/>
        </p:nvSpPr>
        <p:spPr>
          <a:xfrm>
            <a:off x="5363096" y="1619999"/>
            <a:ext cx="4035612" cy="443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B629DE-4902-464B-A4F2-75FC1829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14" y="1875676"/>
            <a:ext cx="4642030" cy="336232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D2C3AD1-883B-47DA-99A2-CF53704DFF4B}"/>
              </a:ext>
            </a:extLst>
          </p:cNvPr>
          <p:cNvSpPr txBox="1">
            <a:spLocks/>
          </p:cNvSpPr>
          <p:nvPr/>
        </p:nvSpPr>
        <p:spPr>
          <a:xfrm>
            <a:off x="5709544" y="1287630"/>
            <a:ext cx="6018211" cy="4538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Question</a:t>
            </a:r>
            <a:r>
              <a:rPr lang="ko-KR" altLang="en-US" sz="2200" cap="none" dirty="0">
                <a:sym typeface="Wingdings" panose="05000000000000000000" pitchFamily="2" charset="2"/>
              </a:rPr>
              <a:t> </a:t>
            </a:r>
            <a:r>
              <a:rPr lang="en-US" altLang="ko-KR" sz="2200" cap="none" dirty="0">
                <a:sym typeface="Wingdings" panose="05000000000000000000" pitchFamily="2" charset="2"/>
              </a:rPr>
              <a:t>side</a:t>
            </a:r>
            <a:r>
              <a:rPr lang="ko-KR" altLang="en-US" sz="2200" cap="none" dirty="0">
                <a:sym typeface="Wingdings" panose="05000000000000000000" pitchFamily="2" charset="2"/>
              </a:rPr>
              <a:t>와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side</a:t>
            </a:r>
            <a:r>
              <a:rPr lang="ko-KR" altLang="en-US" sz="2200" cap="none" dirty="0">
                <a:sym typeface="Wingdings" panose="05000000000000000000" pitchFamily="2" charset="2"/>
              </a:rPr>
              <a:t>의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이 일치하는지 확인</a:t>
            </a:r>
            <a:r>
              <a:rPr lang="en-US" altLang="ko-KR" sz="2200" cap="none" dirty="0">
                <a:sym typeface="Wingdings" panose="05000000000000000000" pitchFamily="2" charset="2"/>
              </a:rPr>
              <a:t>(1:1)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단지 </a:t>
            </a:r>
            <a:r>
              <a:rPr lang="en-US" altLang="ko-KR" sz="2200" cap="none" dirty="0">
                <a:sym typeface="Wingdings" panose="05000000000000000000" pitchFamily="2" charset="2"/>
              </a:rPr>
              <a:t>Question</a:t>
            </a:r>
            <a:r>
              <a:rPr lang="ko-KR" altLang="en-US" sz="2200" cap="none" dirty="0">
                <a:sym typeface="Wingdings" panose="05000000000000000000" pitchFamily="2" charset="2"/>
              </a:rPr>
              <a:t>과 </a:t>
            </a:r>
            <a:r>
              <a:rPr lang="en-US" altLang="ko-KR" sz="2200" cap="none" dirty="0">
                <a:sym typeface="Wingdings" panose="05000000000000000000" pitchFamily="2" charset="2"/>
              </a:rPr>
              <a:t>Answer</a:t>
            </a:r>
            <a:r>
              <a:rPr lang="ko-KR" altLang="en-US" sz="2200" cap="none" dirty="0">
                <a:sym typeface="Wingdings" panose="05000000000000000000" pitchFamily="2" charset="2"/>
              </a:rPr>
              <a:t>만 보고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을 판단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Manually annotated label</a:t>
            </a:r>
            <a:r>
              <a:rPr lang="ko-KR" altLang="en-US" sz="2200" cap="none" dirty="0">
                <a:sym typeface="Wingdings" panose="05000000000000000000" pitchFamily="2" charset="2"/>
              </a:rPr>
              <a:t>을 사용하지 않는다</a:t>
            </a:r>
            <a:r>
              <a:rPr lang="en-US" altLang="ko-KR" sz="2200" cap="none" dirty="0">
                <a:sym typeface="Wingdings" panose="05000000000000000000" pitchFamily="2" charset="2"/>
              </a:rPr>
              <a:t>(Data-driven approach)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하나의 </a:t>
            </a:r>
            <a:r>
              <a:rPr lang="en-US" altLang="ko-KR" sz="2200" cap="none" dirty="0">
                <a:sym typeface="Wingdings" panose="05000000000000000000" pitchFamily="2" charset="2"/>
              </a:rPr>
              <a:t>Binary classifier</a:t>
            </a:r>
            <a:r>
              <a:rPr lang="ko-KR" altLang="en-US" sz="2200" cap="none" dirty="0">
                <a:sym typeface="Wingdings" panose="05000000000000000000" pitchFamily="2" charset="2"/>
              </a:rPr>
              <a:t>를 사용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Answer type detection</a:t>
            </a:r>
            <a:r>
              <a:rPr lang="ko-KR" altLang="en-US" sz="2200" cap="none" dirty="0">
                <a:sym typeface="Wingdings" panose="05000000000000000000" pitchFamily="2" charset="2"/>
              </a:rPr>
              <a:t>에 더 적합한 모델</a:t>
            </a:r>
            <a:endParaRPr lang="en-US" altLang="ko-KR" sz="22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38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Given  a Question..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8526"/>
            <a:ext cx="9905998" cy="3955508"/>
          </a:xfrm>
        </p:spPr>
        <p:txBody>
          <a:bodyPr>
            <a:normAutofit fontScale="92500"/>
          </a:bodyPr>
          <a:lstStyle/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시스템은 이전에 수작업으로 만들어진 규칙</a:t>
            </a:r>
            <a:r>
              <a:rPr lang="en-US" altLang="ko-KR" sz="2500" dirty="0"/>
              <a:t>(manually</a:t>
            </a:r>
            <a:r>
              <a:rPr lang="ko-KR" altLang="en-US" sz="2500" dirty="0"/>
              <a:t> </a:t>
            </a:r>
            <a:r>
              <a:rPr lang="en-US" altLang="ko-KR" sz="2500" dirty="0"/>
              <a:t>annotated</a:t>
            </a:r>
            <a:r>
              <a:rPr lang="ko-KR" altLang="en-US" sz="2500" dirty="0"/>
              <a:t> </a:t>
            </a:r>
            <a:r>
              <a:rPr lang="en-US" altLang="ko-KR" sz="2500" dirty="0"/>
              <a:t>label)</a:t>
            </a:r>
            <a:r>
              <a:rPr lang="ko-KR" altLang="en-US" sz="2500" dirty="0"/>
              <a:t>을 바탕으로 예상되는 </a:t>
            </a:r>
            <a:r>
              <a:rPr lang="en-US" altLang="ko-KR" sz="2500" cap="none" dirty="0"/>
              <a:t>Answer type </a:t>
            </a:r>
            <a:r>
              <a:rPr lang="ko-KR" altLang="en-US" sz="2500" cap="none" dirty="0"/>
              <a:t>분석한다</a:t>
            </a:r>
            <a:endParaRPr lang="en-US" altLang="ko-KR" sz="2500" cap="none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en-US" altLang="ko-KR" sz="2500" cap="none" dirty="0"/>
              <a:t>Answer type</a:t>
            </a:r>
            <a:br>
              <a:rPr lang="en-US" altLang="ko-KR" sz="2500" cap="none" dirty="0"/>
            </a:br>
            <a:br>
              <a:rPr lang="en-US" altLang="ko-KR" sz="2500" cap="none" dirty="0"/>
            </a:br>
            <a:r>
              <a:rPr lang="en-US" altLang="ko-KR" sz="2500" cap="none" dirty="0"/>
              <a:t>Factoid Question </a:t>
            </a:r>
            <a:br>
              <a:rPr lang="en-US" altLang="ko-KR" sz="2500" cap="none" dirty="0"/>
            </a:br>
            <a:br>
              <a:rPr lang="en-US" altLang="ko-KR" sz="2500" cap="none" dirty="0">
                <a:sym typeface="Wingdings" panose="05000000000000000000" pitchFamily="2" charset="2"/>
              </a:rPr>
            </a:br>
            <a:r>
              <a:rPr lang="en-US" altLang="ko-KR" sz="2500" cap="none" dirty="0">
                <a:sym typeface="Wingdings" panose="05000000000000000000" pitchFamily="2" charset="2"/>
              </a:rPr>
              <a:t></a:t>
            </a:r>
            <a:r>
              <a:rPr lang="ko-KR" altLang="en-US" sz="2400" cap="none" dirty="0">
                <a:sym typeface="Wingdings" panose="05000000000000000000" pitchFamily="2" charset="2"/>
              </a:rPr>
              <a:t>미리 만들어진 범주에 넣는다</a:t>
            </a:r>
            <a:br>
              <a:rPr lang="en-US" altLang="ko-KR" sz="2500" cap="none" dirty="0">
                <a:sym typeface="Wingdings" panose="05000000000000000000" pitchFamily="2" charset="2"/>
              </a:rPr>
            </a:br>
            <a:r>
              <a:rPr lang="en-US" altLang="ko-KR" sz="2400" cap="none" dirty="0">
                <a:latin typeface="Calisto MT" panose="0204060305050503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Calisto MT" panose="02040603050505030304" pitchFamily="18" charset="0"/>
                <a:sym typeface="Wingdings" panose="05000000000000000000" pitchFamily="2" charset="2"/>
              </a:rPr>
              <a:t>- “Who founded SAMSUNG?”  Type : HUMAN</a:t>
            </a:r>
            <a:br>
              <a:rPr lang="en-US" altLang="ko-KR" sz="2400" dirty="0">
                <a:latin typeface="Calisto MT" panose="02040603050505030304" pitchFamily="18" charset="0"/>
                <a:sym typeface="Wingdings" panose="05000000000000000000" pitchFamily="2" charset="2"/>
              </a:rPr>
            </a:br>
            <a:r>
              <a:rPr lang="en-US" altLang="ko-KR" sz="2400" dirty="0">
                <a:latin typeface="Calisto MT" panose="02040603050505030304" pitchFamily="18" charset="0"/>
                <a:sym typeface="Wingdings" panose="05000000000000000000" pitchFamily="2" charset="2"/>
              </a:rPr>
              <a:t> - “What Korean city has the largest population?”  Type : CITY</a:t>
            </a:r>
            <a:br>
              <a:rPr lang="en-US" altLang="ko-KR" sz="2400" dirty="0">
                <a:latin typeface="Calisto MT" panose="02040603050505030304" pitchFamily="18" charset="0"/>
                <a:sym typeface="Wingdings" panose="05000000000000000000" pitchFamily="2" charset="2"/>
              </a:rPr>
            </a:br>
            <a:endParaRPr lang="en-US" altLang="ko-KR" sz="25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980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Given  a Question..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8526"/>
            <a:ext cx="9905998" cy="3955508"/>
          </a:xfrm>
        </p:spPr>
        <p:txBody>
          <a:bodyPr>
            <a:normAutofit fontScale="77500" lnSpcReduction="20000"/>
          </a:bodyPr>
          <a:lstStyle/>
          <a:p>
            <a:pPr indent="-342900">
              <a:buFont typeface="Wingdings" panose="05000000000000000000" pitchFamily="2" charset="2"/>
              <a:buChar char="l"/>
            </a:pPr>
            <a:r>
              <a:rPr lang="en-US" altLang="ko-KR" sz="2500" cap="none" dirty="0"/>
              <a:t>Answer type</a:t>
            </a:r>
            <a:br>
              <a:rPr lang="en-US" altLang="ko-KR" sz="2500" cap="none" dirty="0"/>
            </a:br>
            <a:br>
              <a:rPr lang="en-US" altLang="ko-KR" sz="2500" cap="none" dirty="0"/>
            </a:br>
            <a:r>
              <a:rPr lang="en-US" altLang="ko-KR" sz="2500" cap="none" dirty="0"/>
              <a:t>Non- Factoid Question</a:t>
            </a:r>
          </a:p>
          <a:p>
            <a:pPr marL="0" indent="0">
              <a:buNone/>
            </a:pPr>
            <a:r>
              <a:rPr lang="en-US" altLang="ko-KR" sz="2500" cap="none" dirty="0">
                <a:sym typeface="Wingdings" panose="05000000000000000000" pitchFamily="2" charset="2"/>
              </a:rPr>
              <a:t>	</a:t>
            </a:r>
            <a:r>
              <a:rPr lang="en-US" altLang="ko-KR" sz="2200" cap="none" dirty="0">
                <a:sym typeface="Wingdings" panose="05000000000000000000" pitchFamily="2" charset="2"/>
              </a:rPr>
              <a:t>Ex) REASON, METHOD, DEFINITION, EXPLANATION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 </a:t>
            </a:r>
            <a:r>
              <a:rPr lang="ko-KR" altLang="en-US" sz="2200" cap="none" dirty="0">
                <a:sym typeface="Wingdings" panose="05000000000000000000" pitchFamily="2" charset="2"/>
              </a:rPr>
              <a:t>일반적으로</a:t>
            </a:r>
            <a:r>
              <a:rPr lang="en-US" altLang="ko-KR" sz="2200" cap="none" dirty="0">
                <a:sym typeface="Wingdings" panose="05000000000000000000" pitchFamily="2" charset="2"/>
              </a:rPr>
              <a:t>, </a:t>
            </a:r>
            <a:r>
              <a:rPr lang="ko-KR" altLang="en-US" sz="2200" cap="none" dirty="0">
                <a:sym typeface="Wingdings" panose="05000000000000000000" pitchFamily="2" charset="2"/>
              </a:rPr>
              <a:t>구절 검색</a:t>
            </a:r>
            <a:r>
              <a:rPr lang="en-US" altLang="ko-KR" sz="2200" cap="none" dirty="0">
                <a:sym typeface="Wingdings" panose="05000000000000000000" pitchFamily="2" charset="2"/>
              </a:rPr>
              <a:t>(passage retrieval)</a:t>
            </a:r>
            <a:r>
              <a:rPr lang="ko-KR" altLang="en-US" sz="2200" cap="none" dirty="0">
                <a:sym typeface="Wingdings" panose="05000000000000000000" pitchFamily="2" charset="2"/>
              </a:rPr>
              <a:t>을 이용한다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	- Answer Snippet</a:t>
            </a:r>
            <a:r>
              <a:rPr lang="ko-KR" altLang="en-US" sz="2200" cap="none" dirty="0">
                <a:sym typeface="Wingdings" panose="05000000000000000000" pitchFamily="2" charset="2"/>
              </a:rPr>
              <a:t>에서 추출 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       key phrase</a:t>
            </a:r>
            <a:r>
              <a:rPr lang="ko-KR" altLang="en-US" sz="2200" cap="none" dirty="0">
                <a:sym typeface="Wingdings" panose="05000000000000000000" pitchFamily="2" charset="2"/>
              </a:rPr>
              <a:t>를 포함한 구절을 찾는다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Ex) (REASON)  “reason”, “cause”, “matter”, “because”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	(METHOD)  “procedure”, “method”, “means”, “firstly”, “next”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	(DEFINITION)  “definition”, “meaning”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 </a:t>
            </a:r>
            <a:r>
              <a:rPr lang="ko-KR" altLang="en-US" sz="2200" cap="none" dirty="0">
                <a:sym typeface="Wingdings" panose="05000000000000000000" pitchFamily="2" charset="2"/>
              </a:rPr>
              <a:t>이렇게 찾아낸 구절이 해당 응답 유형의 전형적인 패턴을 포함하는지 확인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 </a:t>
            </a:r>
            <a:r>
              <a:rPr lang="ko-KR" altLang="en-US" sz="2200" cap="none" dirty="0">
                <a:sym typeface="Wingdings" panose="05000000000000000000" pitchFamily="2" charset="2"/>
              </a:rPr>
              <a:t>패턴이 보일 경우 해당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</a:t>
            </a:r>
            <a:r>
              <a:rPr lang="ko-KR" altLang="en-US" sz="2200" cap="none" dirty="0">
                <a:sym typeface="Wingdings" panose="05000000000000000000" pitchFamily="2" charset="2"/>
              </a:rPr>
              <a:t>를 리턴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 </a:t>
            </a:r>
            <a:r>
              <a:rPr lang="ko-KR" altLang="en-US" sz="2200" cap="none" dirty="0">
                <a:sym typeface="Wingdings" panose="05000000000000000000" pitchFamily="2" charset="2"/>
              </a:rPr>
              <a:t>아닐 경우</a:t>
            </a:r>
            <a:r>
              <a:rPr lang="en-US" altLang="ko-KR" sz="2200" cap="none" dirty="0">
                <a:sym typeface="Wingdings" panose="05000000000000000000" pitchFamily="2" charset="2"/>
              </a:rPr>
              <a:t>, </a:t>
            </a:r>
            <a:r>
              <a:rPr lang="ko-KR" altLang="en-US" sz="2200" cap="none" dirty="0">
                <a:sym typeface="Wingdings" panose="05000000000000000000" pitchFamily="2" charset="2"/>
              </a:rPr>
              <a:t>해당 구문 전체를 리턴</a:t>
            </a:r>
            <a:endParaRPr lang="en-US" altLang="ko-KR" sz="22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3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Universal</a:t>
            </a:r>
            <a:r>
              <a:rPr lang="ko-KR" altLang="en-US" cap="none" dirty="0">
                <a:latin typeface="Calisto MT" panose="02040603050505030304" pitchFamily="18" charset="0"/>
                <a:ea typeface="+mn-ea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Question</a:t>
            </a:r>
            <a:r>
              <a:rPr lang="ko-KR" altLang="en-US" cap="none" dirty="0">
                <a:latin typeface="Calisto MT" panose="02040603050505030304" pitchFamily="18" charset="0"/>
                <a:ea typeface="+mn-ea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Answering(UQA)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8526"/>
            <a:ext cx="9905998" cy="3955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Answer type detection </a:t>
            </a:r>
            <a:r>
              <a:rPr lang="ko-KR" altLang="en-US" sz="2200" cap="none" dirty="0">
                <a:sym typeface="Wingdings" panose="05000000000000000000" pitchFamily="2" charset="2"/>
              </a:rPr>
              <a:t>에 중점을 둔다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기계 학습을 사용하여 </a:t>
            </a:r>
            <a:r>
              <a:rPr lang="en-US" altLang="ko-KR" sz="2200" cap="none" dirty="0">
                <a:sym typeface="Wingdings" panose="05000000000000000000" pitchFamily="2" charset="2"/>
              </a:rPr>
              <a:t>Question side type </a:t>
            </a:r>
            <a:r>
              <a:rPr lang="ko-KR" altLang="en-US" sz="2200" cap="none" dirty="0">
                <a:sym typeface="Wingdings" panose="05000000000000000000" pitchFamily="2" charset="2"/>
              </a:rPr>
              <a:t>과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side type</a:t>
            </a:r>
            <a:r>
              <a:rPr lang="ko-KR" altLang="en-US" sz="2200" cap="none" dirty="0">
                <a:sym typeface="Wingdings" panose="05000000000000000000" pitchFamily="2" charset="2"/>
              </a:rPr>
              <a:t>의 유형이 일치하는지 검사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cap="none" dirty="0">
                <a:sym typeface="Wingdings" panose="05000000000000000000" pitchFamily="2" charset="2"/>
              </a:rPr>
              <a:t>Factoid </a:t>
            </a:r>
            <a:r>
              <a:rPr lang="ko-KR" altLang="en-US" sz="2200" cap="none" dirty="0">
                <a:sym typeface="Wingdings" panose="05000000000000000000" pitchFamily="2" charset="2"/>
              </a:rPr>
              <a:t>질문과 </a:t>
            </a:r>
            <a:r>
              <a:rPr lang="en-US" altLang="ko-KR" sz="2200" cap="none" dirty="0">
                <a:sym typeface="Wingdings" panose="05000000000000000000" pitchFamily="2" charset="2"/>
              </a:rPr>
              <a:t>Non-factoid</a:t>
            </a:r>
            <a:r>
              <a:rPr lang="ko-KR" altLang="en-US" sz="2200" cap="none" dirty="0">
                <a:sym typeface="Wingdings" panose="05000000000000000000" pitchFamily="2" charset="2"/>
              </a:rPr>
              <a:t> 질문의 구분없이 현실 세계에서 주어진 질문에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ko-KR" altLang="en-US" sz="2200" cap="none" dirty="0">
                <a:sym typeface="Wingdings" panose="05000000000000000000" pitchFamily="2" charset="2"/>
              </a:rPr>
              <a:t>대한 답을 얻는 접근법을 제시</a:t>
            </a:r>
            <a:endParaRPr lang="en-US" altLang="ko-KR" sz="22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33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Real World Questions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8526"/>
            <a:ext cx="9905998" cy="3955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자료 수집 방법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</a:t>
            </a:r>
            <a:r>
              <a:rPr lang="ko-KR" altLang="en-US" sz="2200" cap="none" dirty="0">
                <a:sym typeface="Wingdings" panose="05000000000000000000" pitchFamily="2" charset="2"/>
              </a:rPr>
              <a:t> 웹 커뮤니티 사이트에서 불특정 다수의 어떤 질문과 그에 따른 답에 대한 </a:t>
            </a:r>
            <a:r>
              <a:rPr lang="en-US" altLang="ko-KR" sz="2200" cap="none" dirty="0">
                <a:sym typeface="Wingdings" panose="05000000000000000000" pitchFamily="2" charset="2"/>
              </a:rPr>
              <a:t>set</a:t>
            </a:r>
            <a:r>
              <a:rPr lang="ko-KR" altLang="en-US" sz="2200" cap="none" dirty="0">
                <a:sym typeface="Wingdings" panose="05000000000000000000" pitchFamily="2" charset="2"/>
              </a:rPr>
              <a:t>을 모음</a:t>
            </a:r>
            <a:r>
              <a:rPr lang="en-US" altLang="ko-KR" sz="2200" cap="none" dirty="0">
                <a:sym typeface="Wingdings" panose="05000000000000000000" pitchFamily="2" charset="2"/>
              </a:rPr>
              <a:t> (</a:t>
            </a:r>
            <a:r>
              <a:rPr lang="ko-KR" altLang="en-US" sz="2200" cap="none" dirty="0">
                <a:sym typeface="Wingdings" panose="05000000000000000000" pitchFamily="2" charset="2"/>
              </a:rPr>
              <a:t>이 논문에서는 </a:t>
            </a:r>
            <a:r>
              <a:rPr lang="en-US" altLang="ko-KR" sz="2200" cap="none" dirty="0">
                <a:sym typeface="Wingdings" panose="05000000000000000000" pitchFamily="2" charset="2"/>
              </a:rPr>
              <a:t>1,187,873</a:t>
            </a:r>
            <a:r>
              <a:rPr lang="ko-KR" altLang="en-US" sz="2200" cap="none" dirty="0">
                <a:sym typeface="Wingdings" panose="05000000000000000000" pitchFamily="2" charset="2"/>
              </a:rPr>
              <a:t>개 쌍의 자료를 수집</a:t>
            </a:r>
            <a:r>
              <a:rPr lang="en-US" altLang="ko-KR" sz="2200" cap="none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처음에는 질문 유형</a:t>
            </a:r>
            <a:r>
              <a:rPr lang="en-US" altLang="ko-KR" sz="2200" cap="none" dirty="0">
                <a:sym typeface="Wingdings" panose="05000000000000000000" pitchFamily="2" charset="2"/>
              </a:rPr>
              <a:t>, </a:t>
            </a:r>
            <a:r>
              <a:rPr lang="ko-KR" altLang="en-US" sz="2200" cap="none" dirty="0">
                <a:sym typeface="Wingdings" panose="05000000000000000000" pitchFamily="2" charset="2"/>
              </a:rPr>
              <a:t>요구 사항에 따라 </a:t>
            </a:r>
            <a:r>
              <a:rPr lang="en-US" altLang="ko-KR" sz="2200" cap="none" dirty="0">
                <a:sym typeface="Wingdings" panose="05000000000000000000" pitchFamily="2" charset="2"/>
              </a:rPr>
              <a:t>Question</a:t>
            </a:r>
            <a:r>
              <a:rPr lang="ko-KR" altLang="en-US" sz="2200" cap="none" dirty="0">
                <a:sym typeface="Wingdings" panose="05000000000000000000" pitchFamily="2" charset="2"/>
              </a:rPr>
              <a:t>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을 분류하려고 시도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 </a:t>
            </a:r>
            <a:r>
              <a:rPr lang="ko-KR" altLang="en-US" sz="2200" cap="none" dirty="0">
                <a:sym typeface="Wingdings" panose="05000000000000000000" pitchFamily="2" charset="2"/>
              </a:rPr>
              <a:t>하지만 질문만 보고는 어떤 유형인지 이해할 수 없는 경우가 많았음 </a:t>
            </a:r>
            <a:endParaRPr lang="en-US" altLang="ko-KR" sz="22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332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DATA</a:t>
            </a:r>
            <a:r>
              <a:rPr lang="ko-KR" altLang="en-US" cap="none" dirty="0">
                <a:latin typeface="Calisto MT" panose="02040603050505030304" pitchFamily="18" charset="0"/>
                <a:ea typeface="+mn-ea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Collection</a:t>
            </a:r>
            <a:r>
              <a:rPr lang="ko-KR" altLang="en-US" cap="none" dirty="0">
                <a:latin typeface="Calisto MT" panose="02040603050505030304" pitchFamily="18" charset="0"/>
                <a:ea typeface="+mn-ea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&amp; Analysis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149"/>
            <a:ext cx="9905998" cy="5252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질문만 봐서는 어떤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인지 파악하기 어려운 질문의 예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32E12-83DC-416C-B76F-0A07DF8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70" y="2550876"/>
            <a:ext cx="4000500" cy="284797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499370" y="3061983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20B5825-DA78-47A5-9097-36307B8C0FD4}"/>
              </a:ext>
            </a:extLst>
          </p:cNvPr>
          <p:cNvSpPr txBox="1">
            <a:spLocks/>
          </p:cNvSpPr>
          <p:nvPr/>
        </p:nvSpPr>
        <p:spPr>
          <a:xfrm>
            <a:off x="5651769" y="2550876"/>
            <a:ext cx="5548041" cy="2918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50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50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80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8000" cap="none" dirty="0">
                <a:sym typeface="Wingdings" panose="05000000000000000000" pitchFamily="2" charset="2"/>
              </a:rPr>
              <a:t>질문만 보면 어떤 나라 이름을 물어보는</a:t>
            </a:r>
            <a:br>
              <a:rPr lang="en-US" altLang="ko-KR" sz="8000" cap="none" dirty="0">
                <a:sym typeface="Wingdings" panose="05000000000000000000" pitchFamily="2" charset="2"/>
              </a:rPr>
            </a:br>
            <a:r>
              <a:rPr lang="en-US" altLang="ko-KR" sz="8000" cap="none" dirty="0">
                <a:sym typeface="Wingdings" panose="05000000000000000000" pitchFamily="2" charset="2"/>
              </a:rPr>
              <a:t>factoid question</a:t>
            </a:r>
            <a:r>
              <a:rPr lang="ko-KR" altLang="en-US" sz="8000" cap="none" dirty="0">
                <a:sym typeface="Wingdings" panose="05000000000000000000" pitchFamily="2" charset="2"/>
              </a:rPr>
              <a:t>이라 생각 할 수 있다</a:t>
            </a:r>
            <a:endParaRPr lang="en-US" altLang="ko-KR" sz="80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80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80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8000" cap="none" dirty="0">
                <a:sym typeface="Wingdings" panose="05000000000000000000" pitchFamily="2" charset="2"/>
              </a:rPr>
              <a:t>하지만 답변을 보면</a:t>
            </a:r>
            <a:r>
              <a:rPr lang="en-US" altLang="ko-KR" sz="8000" cap="none" dirty="0">
                <a:sym typeface="Wingdings" panose="05000000000000000000" pitchFamily="2" charset="2"/>
              </a:rPr>
              <a:t>,</a:t>
            </a:r>
            <a:br>
              <a:rPr lang="en-US" altLang="ko-KR" sz="8000" cap="none" dirty="0">
                <a:sym typeface="Wingdings" panose="05000000000000000000" pitchFamily="2" charset="2"/>
              </a:rPr>
            </a:br>
            <a:r>
              <a:rPr lang="en-US" altLang="ko-KR" sz="8000" cap="none" dirty="0">
                <a:sym typeface="Wingdings" panose="05000000000000000000" pitchFamily="2" charset="2"/>
              </a:rPr>
              <a:t>A1</a:t>
            </a:r>
            <a:r>
              <a:rPr lang="ko-KR" altLang="en-US" sz="8000" cap="none" dirty="0">
                <a:sym typeface="Wingdings" panose="05000000000000000000" pitchFamily="2" charset="2"/>
              </a:rPr>
              <a:t>의 경우 의견을 묘사하고 있고</a:t>
            </a:r>
            <a:r>
              <a:rPr lang="en-US" altLang="ko-KR" sz="8000" cap="none" dirty="0">
                <a:sym typeface="Wingdings" panose="05000000000000000000" pitchFamily="2" charset="2"/>
              </a:rPr>
              <a:t>,</a:t>
            </a:r>
            <a:br>
              <a:rPr lang="en-US" altLang="ko-KR" sz="8000" cap="none" dirty="0">
                <a:sym typeface="Wingdings" panose="05000000000000000000" pitchFamily="2" charset="2"/>
              </a:rPr>
            </a:br>
            <a:r>
              <a:rPr lang="en-US" altLang="ko-KR" sz="8000" cap="none" dirty="0">
                <a:sym typeface="Wingdings" panose="05000000000000000000" pitchFamily="2" charset="2"/>
              </a:rPr>
              <a:t>A2</a:t>
            </a:r>
            <a:r>
              <a:rPr lang="ko-KR" altLang="en-US" sz="8000" cap="none" dirty="0">
                <a:sym typeface="Wingdings" panose="05000000000000000000" pitchFamily="2" charset="2"/>
              </a:rPr>
              <a:t>의 경우는 그의 경험을 토대로 답변</a:t>
            </a:r>
            <a:endParaRPr lang="en-US" altLang="ko-KR" sz="80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E08084A-0284-4DAD-AE92-895A4BABA7F4}"/>
              </a:ext>
            </a:extLst>
          </p:cNvPr>
          <p:cNvSpPr txBox="1">
            <a:spLocks/>
          </p:cNvSpPr>
          <p:nvPr/>
        </p:nvSpPr>
        <p:spPr>
          <a:xfrm>
            <a:off x="1141413" y="5670957"/>
            <a:ext cx="9905998" cy="66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200" cap="none" dirty="0">
                <a:latin typeface="Calisto MT" panose="02040603050505030304" pitchFamily="18" charset="0"/>
                <a:ea typeface="+mn-ea"/>
              </a:rPr>
              <a:t>즉</a:t>
            </a:r>
            <a:r>
              <a:rPr lang="en-US" altLang="ko-KR" sz="2200" cap="none" dirty="0">
                <a:latin typeface="Calisto MT" panose="02040603050505030304" pitchFamily="18" charset="0"/>
                <a:ea typeface="+mn-ea"/>
              </a:rPr>
              <a:t>, </a:t>
            </a:r>
            <a:r>
              <a:rPr lang="ko-KR" altLang="en-US" sz="2200" cap="none" dirty="0">
                <a:latin typeface="Calisto MT" panose="02040603050505030304" pitchFamily="18" charset="0"/>
                <a:ea typeface="+mn-ea"/>
              </a:rPr>
              <a:t>표면적인 </a:t>
            </a:r>
            <a:r>
              <a:rPr lang="en-US" altLang="ko-KR" sz="2200" cap="none" dirty="0">
                <a:latin typeface="Calisto MT" panose="02040603050505030304" pitchFamily="18" charset="0"/>
                <a:ea typeface="+mn-ea"/>
              </a:rPr>
              <a:t>question type</a:t>
            </a:r>
            <a:r>
              <a:rPr lang="ko-KR" altLang="en-US" sz="2200" cap="none" dirty="0">
                <a:latin typeface="Calisto MT" panose="02040603050505030304" pitchFamily="18" charset="0"/>
                <a:ea typeface="+mn-ea"/>
              </a:rPr>
              <a:t>으로는 질문자의 진짜 의도를 알기 어렵다  </a:t>
            </a:r>
          </a:p>
        </p:txBody>
      </p:sp>
    </p:spTree>
    <p:extLst>
      <p:ext uri="{BB962C8B-B14F-4D97-AF65-F5344CB8AC3E}">
        <p14:creationId xmlns:p14="http://schemas.microsoft.com/office/powerpoint/2010/main" val="83460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</a:rPr>
              <a:t>DATA</a:t>
            </a:r>
            <a:r>
              <a:rPr lang="ko-KR" altLang="en-US" cap="none" dirty="0">
                <a:latin typeface="Calisto MT" panose="02040603050505030304" pitchFamily="18" charset="0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</a:rPr>
              <a:t>Collection</a:t>
            </a:r>
            <a:r>
              <a:rPr lang="ko-KR" altLang="en-US" cap="none" dirty="0">
                <a:latin typeface="Calisto MT" panose="02040603050505030304" pitchFamily="18" charset="0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</a:rPr>
              <a:t>&amp; Analysis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9601"/>
            <a:ext cx="9905998" cy="40020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따라서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side</a:t>
            </a:r>
            <a:r>
              <a:rPr lang="ko-KR" altLang="en-US" sz="2200" cap="none" dirty="0">
                <a:sym typeface="Wingdings" panose="05000000000000000000" pitchFamily="2" charset="2"/>
              </a:rPr>
              <a:t>를 보고 분류한다 </a:t>
            </a:r>
            <a:r>
              <a:rPr lang="en-US" altLang="ko-KR" sz="2200" cap="none" dirty="0">
                <a:sym typeface="Wingdings" panose="05000000000000000000" pitchFamily="2" charset="2"/>
              </a:rPr>
              <a:t> “Answer type”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이 때</a:t>
            </a:r>
            <a:r>
              <a:rPr lang="en-US" altLang="ko-KR" sz="2200" cap="none" dirty="0">
                <a:sym typeface="Wingdings" panose="05000000000000000000" pitchFamily="2" charset="2"/>
              </a:rPr>
              <a:t>, </a:t>
            </a:r>
            <a:r>
              <a:rPr lang="ko-KR" altLang="en-US" sz="2200" cap="none" dirty="0">
                <a:sym typeface="Wingdings" panose="05000000000000000000" pitchFamily="2" charset="2"/>
              </a:rPr>
              <a:t>웹 질문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에 대해 미리 정의해 둔 분류</a:t>
            </a:r>
            <a:r>
              <a:rPr lang="en-US" altLang="ko-KR" sz="2200" cap="none" dirty="0">
                <a:sym typeface="Wingdings" panose="05000000000000000000" pitchFamily="2" charset="2"/>
              </a:rPr>
              <a:t>(classification)</a:t>
            </a:r>
            <a:r>
              <a:rPr lang="ko-KR" altLang="en-US" sz="2200" cap="none" dirty="0">
                <a:sym typeface="Wingdings" panose="05000000000000000000" pitchFamily="2" charset="2"/>
              </a:rPr>
              <a:t>을 사용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499370" y="3061983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B8CE83-072E-4B09-9F4E-BB8D8247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38" y="3197968"/>
            <a:ext cx="8524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</a:rPr>
              <a:t>DATA</a:t>
            </a:r>
            <a:r>
              <a:rPr lang="ko-KR" altLang="en-US" cap="none" dirty="0">
                <a:latin typeface="Calisto MT" panose="02040603050505030304" pitchFamily="18" charset="0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</a:rPr>
              <a:t>Collection</a:t>
            </a:r>
            <a:r>
              <a:rPr lang="ko-KR" altLang="en-US" cap="none" dirty="0">
                <a:latin typeface="Calisto MT" panose="02040603050505030304" pitchFamily="18" charset="0"/>
              </a:rPr>
              <a:t> </a:t>
            </a:r>
            <a:r>
              <a:rPr lang="en-US" altLang="ko-KR" cap="none" dirty="0">
                <a:latin typeface="Calisto MT" panose="02040603050505030304" pitchFamily="18" charset="0"/>
              </a:rPr>
              <a:t>&amp; Analysis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9601"/>
            <a:ext cx="9905998" cy="40020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웹에서 랜덤으로 </a:t>
            </a:r>
            <a:r>
              <a:rPr lang="en-US" altLang="ko-KR" sz="2200" cap="none" dirty="0">
                <a:sym typeface="Wingdings" panose="05000000000000000000" pitchFamily="2" charset="2"/>
              </a:rPr>
              <a:t>2,064</a:t>
            </a:r>
            <a:r>
              <a:rPr lang="ko-KR" altLang="en-US" sz="2200" cap="none" dirty="0">
                <a:sym typeface="Wingdings" panose="05000000000000000000" pitchFamily="2" charset="2"/>
              </a:rPr>
              <a:t>개의 </a:t>
            </a:r>
            <a:r>
              <a:rPr lang="en-US" altLang="ko-KR" sz="2200" cap="none" dirty="0">
                <a:sym typeface="Wingdings" panose="05000000000000000000" pitchFamily="2" charset="2"/>
              </a:rPr>
              <a:t>question – answer </a:t>
            </a:r>
            <a:r>
              <a:rPr lang="ko-KR" altLang="en-US" sz="2200" cap="none" dirty="0">
                <a:sym typeface="Wingdings" panose="05000000000000000000" pitchFamily="2" charset="2"/>
              </a:rPr>
              <a:t>쌍을 선택해서 </a:t>
            </a:r>
            <a:r>
              <a:rPr lang="en-US" altLang="ko-KR" sz="2200" cap="none" dirty="0">
                <a:sym typeface="Wingdings" panose="05000000000000000000" pitchFamily="2" charset="2"/>
              </a:rPr>
              <a:t>answer type</a:t>
            </a:r>
            <a:r>
              <a:rPr lang="ko-KR" altLang="en-US" sz="2200" cap="none" dirty="0">
                <a:sym typeface="Wingdings" panose="05000000000000000000" pitchFamily="2" charset="2"/>
              </a:rPr>
              <a:t>에 대한 유형을 달음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499370" y="3061983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DCAC1-3235-4B57-97C9-ABAA8715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3" y="2806548"/>
            <a:ext cx="5678836" cy="29818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A13A86-CABA-42A0-9C3F-0875C1FD20FC}"/>
              </a:ext>
            </a:extLst>
          </p:cNvPr>
          <p:cNvSpPr txBox="1">
            <a:spLocks/>
          </p:cNvSpPr>
          <p:nvPr/>
        </p:nvSpPr>
        <p:spPr>
          <a:xfrm>
            <a:off x="7355749" y="2120317"/>
            <a:ext cx="4035612" cy="443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4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4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4200" cap="none" dirty="0">
                <a:sym typeface="Wingdings" panose="05000000000000000000" pitchFamily="2" charset="2"/>
              </a:rPr>
              <a:t>카테고리 별로 </a:t>
            </a:r>
            <a:r>
              <a:rPr lang="en-US" altLang="ko-KR" sz="4200" cap="none" dirty="0">
                <a:sym typeface="Wingdings" panose="05000000000000000000" pitchFamily="2" charset="2"/>
              </a:rPr>
              <a:t>typical answer type</a:t>
            </a:r>
            <a:r>
              <a:rPr lang="ko-KR" altLang="en-US" sz="4200" cap="none" dirty="0">
                <a:sym typeface="Wingdings" panose="05000000000000000000" pitchFamily="2" charset="2"/>
              </a:rPr>
              <a:t>이 존재하는 것이 있었음</a:t>
            </a:r>
            <a:br>
              <a:rPr lang="en-US" altLang="ko-KR" sz="4200" cap="none" dirty="0">
                <a:sym typeface="Wingdings" panose="05000000000000000000" pitchFamily="2" charset="2"/>
              </a:rPr>
            </a:br>
            <a:br>
              <a:rPr lang="en-US" altLang="ko-KR" sz="4200" cap="none" dirty="0">
                <a:sym typeface="Wingdings" panose="05000000000000000000" pitchFamily="2" charset="2"/>
              </a:rPr>
            </a:br>
            <a:r>
              <a:rPr lang="en-US" altLang="ko-KR" sz="4200" cap="none" dirty="0">
                <a:sym typeface="Wingdings" panose="05000000000000000000" pitchFamily="2" charset="2"/>
              </a:rPr>
              <a:t>Ex) Computer  “Method”</a:t>
            </a:r>
            <a:br>
              <a:rPr lang="en-US" altLang="ko-KR" sz="4200" cap="none" dirty="0">
                <a:sym typeface="Wingdings" panose="05000000000000000000" pitchFamily="2" charset="2"/>
              </a:rPr>
            </a:br>
            <a:br>
              <a:rPr lang="en-US" altLang="ko-KR" sz="4200" cap="none" dirty="0">
                <a:sym typeface="Wingdings" panose="05000000000000000000" pitchFamily="2" charset="2"/>
              </a:rPr>
            </a:br>
            <a:r>
              <a:rPr lang="en-US" altLang="ko-KR" sz="4200" cap="none" dirty="0">
                <a:sym typeface="Wingdings" panose="05000000000000000000" pitchFamily="2" charset="2"/>
              </a:rPr>
              <a:t>      Money  “Fact”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78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cap="none" dirty="0">
                <a:latin typeface="Calisto MT" panose="02040603050505030304" pitchFamily="18" charset="0"/>
                <a:ea typeface="+mn-ea"/>
              </a:rPr>
              <a:t>Approach towards UQA</a:t>
            </a:r>
            <a:endParaRPr lang="ko-KR" altLang="en-US" cap="none" dirty="0">
              <a:latin typeface="Calisto MT" panose="02040603050505030304" pitchFamily="18" charset="0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7523"/>
            <a:ext cx="9905998" cy="4739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200" cap="none" dirty="0">
                <a:sym typeface="Wingdings" panose="05000000000000000000" pitchFamily="2" charset="2"/>
              </a:rPr>
              <a:t>질문에 대한 </a:t>
            </a:r>
            <a:r>
              <a:rPr lang="en-US" altLang="ko-KR" sz="2200" cap="none" dirty="0">
                <a:sym typeface="Wingdings" panose="05000000000000000000" pitchFamily="2" charset="2"/>
              </a:rPr>
              <a:t>Answer</a:t>
            </a:r>
            <a:r>
              <a:rPr lang="ko-KR" altLang="en-US" sz="2200" cap="none" dirty="0">
                <a:sym typeface="Wingdings" panose="05000000000000000000" pitchFamily="2" charset="2"/>
              </a:rPr>
              <a:t>의 두가지 전제 조건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- </a:t>
            </a:r>
            <a:r>
              <a:rPr lang="ko-KR" altLang="en-US" sz="2200" cap="none" dirty="0">
                <a:sym typeface="Wingdings" panose="05000000000000000000" pitchFamily="2" charset="2"/>
              </a:rPr>
              <a:t>질문과 같은 주제</a:t>
            </a:r>
            <a:r>
              <a:rPr lang="en-US" altLang="ko-KR" sz="2200" cap="none" dirty="0">
                <a:sym typeface="Wingdings" panose="05000000000000000000" pitchFamily="2" charset="2"/>
              </a:rPr>
              <a:t>(topic)</a:t>
            </a:r>
            <a:r>
              <a:rPr lang="ko-KR" altLang="en-US" sz="2200" cap="none" dirty="0">
                <a:sym typeface="Wingdings" panose="05000000000000000000" pitchFamily="2" charset="2"/>
              </a:rPr>
              <a:t>를 공유한다</a:t>
            </a: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r>
              <a:rPr lang="en-US" altLang="ko-KR" sz="2200" cap="none" dirty="0">
                <a:sym typeface="Wingdings" panose="05000000000000000000" pitchFamily="2" charset="2"/>
              </a:rPr>
              <a:t>	- </a:t>
            </a:r>
            <a:r>
              <a:rPr lang="ko-KR" altLang="en-US" sz="2200" cap="none" dirty="0">
                <a:sym typeface="Wingdings" panose="05000000000000000000" pitchFamily="2" charset="2"/>
              </a:rPr>
              <a:t>질문 쪽에서 예상 한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과 응답 쪽의 </a:t>
            </a:r>
            <a:r>
              <a:rPr lang="en-US" altLang="ko-KR" sz="2200" cap="none" dirty="0">
                <a:sym typeface="Wingdings" panose="05000000000000000000" pitchFamily="2" charset="2"/>
              </a:rPr>
              <a:t>type</a:t>
            </a:r>
            <a:r>
              <a:rPr lang="ko-KR" altLang="en-US" sz="2200" cap="none" dirty="0">
                <a:sym typeface="Wingdings" panose="05000000000000000000" pitchFamily="2" charset="2"/>
              </a:rPr>
              <a:t>이 같다</a:t>
            </a: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C0D8B3-C777-455F-BAAA-F44FB83599C2}"/>
              </a:ext>
            </a:extLst>
          </p:cNvPr>
          <p:cNvSpPr txBox="1">
            <a:spLocks/>
          </p:cNvSpPr>
          <p:nvPr/>
        </p:nvSpPr>
        <p:spPr>
          <a:xfrm>
            <a:off x="5499370" y="3061983"/>
            <a:ext cx="5548041" cy="344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A13A86-CABA-42A0-9C3F-0875C1FD20FC}"/>
              </a:ext>
            </a:extLst>
          </p:cNvPr>
          <p:cNvSpPr txBox="1">
            <a:spLocks/>
          </p:cNvSpPr>
          <p:nvPr/>
        </p:nvSpPr>
        <p:spPr>
          <a:xfrm>
            <a:off x="7355749" y="2120317"/>
            <a:ext cx="4035612" cy="443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200" cap="none" dirty="0">
              <a:sym typeface="Wingdings" panose="05000000000000000000" pitchFamily="2" charset="2"/>
            </a:endParaRPr>
          </a:p>
          <a:p>
            <a:pPr marL="0" indent="0">
              <a:buFont typeface="Arial"/>
              <a:buNone/>
            </a:pPr>
            <a:br>
              <a:rPr lang="en-US" altLang="ko-KR" sz="2200" cap="none" dirty="0">
                <a:sym typeface="Wingdings" panose="05000000000000000000" pitchFamily="2" charset="2"/>
              </a:rPr>
            </a:br>
            <a:br>
              <a:rPr lang="en-US" altLang="ko-KR" sz="2200" cap="none" dirty="0">
                <a:sym typeface="Wingdings" panose="05000000000000000000" pitchFamily="2" charset="2"/>
              </a:rPr>
            </a:br>
            <a:endParaRPr lang="en-US" altLang="ko-KR" sz="2200" cap="non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7351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1048</TotalTime>
  <Words>288</Words>
  <Application>Microsoft Office PowerPoint</Application>
  <PresentationFormat>와이드스크린</PresentationFormat>
  <Paragraphs>166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Calisto MT</vt:lpstr>
      <vt:lpstr>Century Gothic</vt:lpstr>
      <vt:lpstr>Wingdings</vt:lpstr>
      <vt:lpstr>그물</vt:lpstr>
      <vt:lpstr>Answer type detection</vt:lpstr>
      <vt:lpstr>Given  a Question..</vt:lpstr>
      <vt:lpstr>Given  a Question..</vt:lpstr>
      <vt:lpstr>Universal Question Answering(UQA)</vt:lpstr>
      <vt:lpstr>Real World Questions</vt:lpstr>
      <vt:lpstr>DATA Collection &amp; Analysis</vt:lpstr>
      <vt:lpstr>DATA Collection &amp; Analysis</vt:lpstr>
      <vt:lpstr>DATA Collection &amp; Analysis</vt:lpstr>
      <vt:lpstr>Approach towards UQA</vt:lpstr>
      <vt:lpstr>Approach towards UQA</vt:lpstr>
      <vt:lpstr>Approach towards UQA</vt:lpstr>
      <vt:lpstr>Approach towards UQA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type detection</dc:title>
  <dc:creator>왕규봉</dc:creator>
  <cp:lastModifiedBy>왕규봉</cp:lastModifiedBy>
  <cp:revision>33</cp:revision>
  <dcterms:created xsi:type="dcterms:W3CDTF">2018-01-29T08:19:59Z</dcterms:created>
  <dcterms:modified xsi:type="dcterms:W3CDTF">2018-01-30T04:50:58Z</dcterms:modified>
</cp:coreProperties>
</file>