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handoutMasterIdLst>
    <p:handoutMasterId r:id="rId38"/>
  </p:handoutMasterIdLst>
  <p:sldIdLst>
    <p:sldId id="328" r:id="rId2"/>
    <p:sldId id="257" r:id="rId3"/>
    <p:sldId id="329" r:id="rId4"/>
    <p:sldId id="330" r:id="rId5"/>
    <p:sldId id="264" r:id="rId6"/>
    <p:sldId id="265" r:id="rId7"/>
    <p:sldId id="267" r:id="rId8"/>
    <p:sldId id="314" r:id="rId9"/>
    <p:sldId id="315" r:id="rId10"/>
    <p:sldId id="316" r:id="rId11"/>
    <p:sldId id="269" r:id="rId12"/>
    <p:sldId id="318" r:id="rId13"/>
    <p:sldId id="272" r:id="rId14"/>
    <p:sldId id="274" r:id="rId15"/>
    <p:sldId id="276" r:id="rId16"/>
    <p:sldId id="319" r:id="rId17"/>
    <p:sldId id="320" r:id="rId18"/>
    <p:sldId id="321" r:id="rId19"/>
    <p:sldId id="298" r:id="rId20"/>
    <p:sldId id="300" r:id="rId21"/>
    <p:sldId id="279" r:id="rId22"/>
    <p:sldId id="281" r:id="rId23"/>
    <p:sldId id="286" r:id="rId24"/>
    <p:sldId id="365" r:id="rId25"/>
    <p:sldId id="290" r:id="rId26"/>
    <p:sldId id="359" r:id="rId27"/>
    <p:sldId id="362" r:id="rId28"/>
    <p:sldId id="363" r:id="rId29"/>
    <p:sldId id="364" r:id="rId30"/>
    <p:sldId id="360" r:id="rId31"/>
    <p:sldId id="326" r:id="rId32"/>
    <p:sldId id="327" r:id="rId33"/>
    <p:sldId id="292" r:id="rId34"/>
    <p:sldId id="293" r:id="rId35"/>
    <p:sldId id="295" r:id="rId36"/>
  </p:sldIdLst>
  <p:sldSz cx="9144000" cy="6858000" type="screen4x3"/>
  <p:notesSz cx="7099300" cy="10234613"/>
  <p:defaultTextStyle>
    <a:defPPr>
      <a:defRPr lang="zh-CN"/>
    </a:defPPr>
    <a:lvl1pPr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3300"/>
    <a:srgbClr val="FFFF00"/>
    <a:srgbClr val="66FF33"/>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99" autoAdjust="0"/>
    <p:restoredTop sz="94574" autoAdjust="0"/>
  </p:normalViewPr>
  <p:slideViewPr>
    <p:cSldViewPr>
      <p:cViewPr varScale="1">
        <p:scale>
          <a:sx n="86" d="100"/>
          <a:sy n="86" d="100"/>
        </p:scale>
        <p:origin x="856"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1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4606" cy="574719"/>
          </a:xfrm>
          <a:prstGeom prst="rect">
            <a:avLst/>
          </a:prstGeom>
        </p:spPr>
        <p:txBody>
          <a:bodyPr vert="horz" lIns="91440" tIns="45720" rIns="91440" bIns="45720" rtlCol="0"/>
          <a:lstStyle>
            <a:lvl1pPr algn="l">
              <a:defRPr sz="1285"/>
            </a:lvl1pPr>
          </a:lstStyle>
          <a:p>
            <a:endParaRPr lang="zh-CN" altLang="en-US"/>
          </a:p>
        </p:txBody>
      </p:sp>
      <p:sp>
        <p:nvSpPr>
          <p:cNvPr id="3" name="日期占位符 2"/>
          <p:cNvSpPr>
            <a:spLocks noGrp="1"/>
          </p:cNvSpPr>
          <p:nvPr>
            <p:ph type="dt" sz="quarter" idx="1"/>
          </p:nvPr>
        </p:nvSpPr>
        <p:spPr>
          <a:xfrm>
            <a:off x="4162784" y="0"/>
            <a:ext cx="3184606" cy="574719"/>
          </a:xfrm>
          <a:prstGeom prst="rect">
            <a:avLst/>
          </a:prstGeom>
        </p:spPr>
        <p:txBody>
          <a:bodyPr vert="horz" lIns="91440" tIns="45720" rIns="91440" bIns="45720" rtlCol="0"/>
          <a:lstStyle>
            <a:lvl1pPr algn="r">
              <a:defRPr sz="1285"/>
            </a:lvl1pPr>
          </a:lstStyle>
          <a:p>
            <a:fld id="{0F9B84EA-7D68-4D60-9CB1-D50884785D1C}" type="datetimeFigureOut">
              <a:rPr lang="zh-CN" altLang="en-US" smtClean="0"/>
              <a:t>2021/2/14</a:t>
            </a:fld>
            <a:endParaRPr lang="zh-CN" altLang="en-US"/>
          </a:p>
        </p:txBody>
      </p:sp>
      <p:sp>
        <p:nvSpPr>
          <p:cNvPr id="4" name="页脚占位符 3"/>
          <p:cNvSpPr>
            <a:spLocks noGrp="1"/>
          </p:cNvSpPr>
          <p:nvPr>
            <p:ph type="ftr" sz="quarter" idx="2"/>
          </p:nvPr>
        </p:nvSpPr>
        <p:spPr>
          <a:xfrm>
            <a:off x="0" y="10879875"/>
            <a:ext cx="3184606" cy="574718"/>
          </a:xfrm>
          <a:prstGeom prst="rect">
            <a:avLst/>
          </a:prstGeom>
        </p:spPr>
        <p:txBody>
          <a:bodyPr vert="horz" lIns="91440" tIns="45720" rIns="91440" bIns="45720" rtlCol="0" anchor="b"/>
          <a:lstStyle>
            <a:lvl1pPr algn="l">
              <a:defRPr sz="1285"/>
            </a:lvl1pPr>
          </a:lstStyle>
          <a:p>
            <a:endParaRPr lang="zh-CN" altLang="en-US"/>
          </a:p>
        </p:txBody>
      </p:sp>
      <p:sp>
        <p:nvSpPr>
          <p:cNvPr id="5" name="灯片编号占位符 4"/>
          <p:cNvSpPr>
            <a:spLocks noGrp="1"/>
          </p:cNvSpPr>
          <p:nvPr>
            <p:ph type="sldNum" sz="quarter" idx="3"/>
          </p:nvPr>
        </p:nvSpPr>
        <p:spPr>
          <a:xfrm>
            <a:off x="4162784" y="10879875"/>
            <a:ext cx="3184606" cy="574718"/>
          </a:xfrm>
          <a:prstGeom prst="rect">
            <a:avLst/>
          </a:prstGeom>
        </p:spPr>
        <p:txBody>
          <a:bodyPr vert="horz" lIns="91440" tIns="45720" rIns="91440" bIns="45720" rtlCol="0" anchor="b"/>
          <a:lstStyle>
            <a:lvl1pPr algn="r">
              <a:defRPr sz="128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592042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66" tIns="49533" rIns="99066" bIns="49533" numCol="1" anchor="t" anchorCtr="0" compatLnSpc="1"/>
          <a:lstStyle>
            <a:lvl1pPr defTabSz="990600">
              <a:defRPr sz="1300"/>
            </a:lvl1pPr>
          </a:lstStyle>
          <a:p>
            <a:pPr>
              <a:defRPr/>
            </a:pPr>
            <a:endParaRPr lang="en-US" altLang="zh-CN"/>
          </a:p>
        </p:txBody>
      </p:sp>
      <p:sp>
        <p:nvSpPr>
          <p:cNvPr id="19459"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66" tIns="49533" rIns="99066" bIns="49533" numCol="1" anchor="t" anchorCtr="0" compatLnSpc="1"/>
          <a:lstStyle>
            <a:lvl1pPr algn="r" defTabSz="990600">
              <a:defRPr sz="1300"/>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66" tIns="49533" rIns="99066" bIns="49533"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66" tIns="49533" rIns="99066" bIns="49533" numCol="1" anchor="b" anchorCtr="0" compatLnSpc="1"/>
          <a:lstStyle>
            <a:lvl1pPr defTabSz="990600">
              <a:defRPr sz="1300"/>
            </a:lvl1pPr>
          </a:lstStyle>
          <a:p>
            <a:pPr>
              <a:defRPr/>
            </a:pPr>
            <a:endParaRPr lang="en-US" altLang="zh-CN"/>
          </a:p>
        </p:txBody>
      </p:sp>
      <p:sp>
        <p:nvSpPr>
          <p:cNvPr id="19463"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66" tIns="49533" rIns="99066" bIns="49533" numCol="1" anchor="b" anchorCtr="0" compatLnSpc="1"/>
          <a:lstStyle>
            <a:lvl1pPr algn="r" defTabSz="990600">
              <a:defRPr sz="1300"/>
            </a:lvl1pPr>
          </a:lstStyle>
          <a:p>
            <a:pPr>
              <a:defRPr/>
            </a:pPr>
            <a:fld id="{E1F3EE55-C314-438E-87E9-7F42F7E4065D}" type="slidenum">
              <a:rPr lang="en-US" altLang="zh-CN"/>
              <a:t>‹#›</a:t>
            </a:fld>
            <a:endParaRPr lang="en-US" altLang="zh-CN"/>
          </a:p>
        </p:txBody>
      </p:sp>
    </p:spTree>
    <p:extLst>
      <p:ext uri="{BB962C8B-B14F-4D97-AF65-F5344CB8AC3E}">
        <p14:creationId xmlns:p14="http://schemas.microsoft.com/office/powerpoint/2010/main" val="3177874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992188" y="768350"/>
            <a:ext cx="5114925" cy="3836988"/>
          </a:xfrm>
        </p:spPr>
      </p:sp>
      <p:sp>
        <p:nvSpPr>
          <p:cNvPr id="481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000">
                <a:solidFill>
                  <a:schemeClr val="tx1"/>
                </a:solidFill>
                <a:latin typeface="Arial" panose="020B0604020202020204" pitchFamily="34" charset="0"/>
                <a:ea typeface="宋体" panose="02010600030101010101" pitchFamily="2" charset="-122"/>
              </a:defRPr>
            </a:lvl1pPr>
            <a:lvl2pPr marL="742950" indent="-285750" defTabSz="990600" eaLnBrk="0" hangingPunct="0">
              <a:defRPr sz="2000">
                <a:solidFill>
                  <a:schemeClr val="tx1"/>
                </a:solidFill>
                <a:latin typeface="Arial" panose="020B0604020202020204" pitchFamily="34" charset="0"/>
                <a:ea typeface="宋体" panose="02010600030101010101" pitchFamily="2" charset="-122"/>
              </a:defRPr>
            </a:lvl2pPr>
            <a:lvl3pPr marL="1143000" indent="-228600" defTabSz="990600" eaLnBrk="0" hangingPunct="0">
              <a:defRPr sz="2000">
                <a:solidFill>
                  <a:schemeClr val="tx1"/>
                </a:solidFill>
                <a:latin typeface="Arial" panose="020B0604020202020204" pitchFamily="34" charset="0"/>
                <a:ea typeface="宋体" panose="02010600030101010101" pitchFamily="2" charset="-122"/>
              </a:defRPr>
            </a:lvl3pPr>
            <a:lvl4pPr marL="1600200" indent="-228600" defTabSz="990600" eaLnBrk="0" hangingPunct="0">
              <a:defRPr sz="2000">
                <a:solidFill>
                  <a:schemeClr val="tx1"/>
                </a:solidFill>
                <a:latin typeface="Arial" panose="020B0604020202020204" pitchFamily="34" charset="0"/>
                <a:ea typeface="宋体" panose="02010600030101010101" pitchFamily="2" charset="-122"/>
              </a:defRPr>
            </a:lvl4pPr>
            <a:lvl5pPr marL="2057400" indent="-228600" defTabSz="990600" eaLnBrk="0" hangingPunct="0">
              <a:defRPr sz="20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B448B933-A28A-4C4D-9FAD-B3799B76589F}" type="slidenum">
              <a:rPr lang="en-US" altLang="zh-CN" sz="1300" smtClean="0"/>
              <a:t>18</a:t>
            </a:fld>
            <a:endParaRPr lang="en-US" altLang="zh-CN" sz="1300"/>
          </a:p>
        </p:txBody>
      </p:sp>
    </p:spTree>
    <p:extLst>
      <p:ext uri="{BB962C8B-B14F-4D97-AF65-F5344CB8AC3E}">
        <p14:creationId xmlns:p14="http://schemas.microsoft.com/office/powerpoint/2010/main" val="3966125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1026"/>
          <p:cNvSpPr>
            <a:spLocks noChangeShapeType="1"/>
          </p:cNvSpPr>
          <p:nvPr/>
        </p:nvSpPr>
        <p:spPr bwMode="auto">
          <a:xfrm>
            <a:off x="7315200" y="1066800"/>
            <a:ext cx="0" cy="4495800"/>
          </a:xfrm>
          <a:prstGeom prst="line">
            <a:avLst/>
          </a:prstGeom>
          <a:noFill/>
          <a:ln w="9525">
            <a:solidFill>
              <a:schemeClr val="tx1"/>
            </a:solidFill>
            <a:round/>
          </a:ln>
          <a:effectLst/>
        </p:spPr>
        <p:txBody>
          <a:bodyPr/>
          <a:lstStyle/>
          <a:p>
            <a:pPr>
              <a:defRPr/>
            </a:pPr>
            <a:endParaRPr lang="zh-CN" altLang="en-US"/>
          </a:p>
        </p:txBody>
      </p:sp>
      <p:grpSp>
        <p:nvGrpSpPr>
          <p:cNvPr id="5" name="Group 1032"/>
          <p:cNvGrpSpPr/>
          <p:nvPr/>
        </p:nvGrpSpPr>
        <p:grpSpPr bwMode="auto">
          <a:xfrm>
            <a:off x="7493000" y="2992438"/>
            <a:ext cx="1338263" cy="2189162"/>
            <a:chOff x="4704" y="1885"/>
            <a:chExt cx="843" cy="1379"/>
          </a:xfrm>
        </p:grpSpPr>
        <p:sp>
          <p:nvSpPr>
            <p:cNvPr id="6" name="Oval 1033"/>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7" name="Oval 1034"/>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8" name="Oval 1035"/>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9" name="Oval 1036"/>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0" name="Oval 1037"/>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1" name="Oval 1038"/>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2" name="Oval 1039"/>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pPr>
                <a:defRPr/>
              </a:pPr>
              <a:endParaRPr lang="zh-CN" altLang="en-US"/>
            </a:p>
          </p:txBody>
        </p:sp>
        <p:sp>
          <p:nvSpPr>
            <p:cNvPr id="13" name="Oval 1040"/>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4" name="Oval 1041"/>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5" name="Oval 1042"/>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pPr>
                <a:defRPr/>
              </a:pPr>
              <a:endParaRPr lang="zh-CN" altLang="en-US"/>
            </a:p>
          </p:txBody>
        </p:sp>
        <p:sp>
          <p:nvSpPr>
            <p:cNvPr id="16" name="Oval 1043"/>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pPr>
                <a:defRPr/>
              </a:pPr>
              <a:endParaRPr lang="zh-CN" altLang="en-US"/>
            </a:p>
          </p:txBody>
        </p:sp>
        <p:sp>
          <p:nvSpPr>
            <p:cNvPr id="17" name="Oval 1044"/>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18" name="Oval 1045"/>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pPr>
                <a:defRPr/>
              </a:pPr>
              <a:endParaRPr lang="zh-CN" altLang="en-US"/>
            </a:p>
          </p:txBody>
        </p:sp>
        <p:sp>
          <p:nvSpPr>
            <p:cNvPr id="19" name="Oval 1046"/>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pPr>
                <a:defRPr/>
              </a:pPr>
              <a:endParaRPr lang="zh-CN" altLang="en-US"/>
            </a:p>
          </p:txBody>
        </p:sp>
        <p:sp>
          <p:nvSpPr>
            <p:cNvPr id="20" name="Oval 1047"/>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pPr>
                <a:defRPr/>
              </a:pPr>
              <a:endParaRPr lang="zh-CN" altLang="en-US"/>
            </a:p>
          </p:txBody>
        </p:sp>
        <p:sp>
          <p:nvSpPr>
            <p:cNvPr id="21" name="Oval 1048"/>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pPr>
                <a:defRPr/>
              </a:pPr>
              <a:endParaRPr lang="zh-CN" altLang="en-US"/>
            </a:p>
          </p:txBody>
        </p:sp>
        <p:sp>
          <p:nvSpPr>
            <p:cNvPr id="22" name="Oval 1049"/>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pPr>
                <a:defRPr/>
              </a:pPr>
              <a:endParaRPr lang="zh-CN" altLang="en-US"/>
            </a:p>
          </p:txBody>
        </p:sp>
        <p:sp>
          <p:nvSpPr>
            <p:cNvPr id="23" name="Oval 1050"/>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pPr>
                <a:defRPr/>
              </a:pPr>
              <a:endParaRPr lang="zh-CN" altLang="en-US"/>
            </a:p>
          </p:txBody>
        </p:sp>
        <p:sp>
          <p:nvSpPr>
            <p:cNvPr id="24" name="Oval 1051"/>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pPr>
                <a:defRPr/>
              </a:pPr>
              <a:endParaRPr lang="zh-CN" altLang="en-US"/>
            </a:p>
          </p:txBody>
        </p:sp>
        <p:sp>
          <p:nvSpPr>
            <p:cNvPr id="25" name="Oval 1052"/>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pPr>
                <a:defRPr/>
              </a:pPr>
              <a:endParaRPr lang="zh-CN" altLang="en-US"/>
            </a:p>
          </p:txBody>
        </p:sp>
        <p:sp>
          <p:nvSpPr>
            <p:cNvPr id="26" name="Oval 1053"/>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pPr>
                <a:defRPr/>
              </a:pPr>
              <a:endParaRPr lang="zh-CN" altLang="en-US"/>
            </a:p>
          </p:txBody>
        </p:sp>
        <p:sp>
          <p:nvSpPr>
            <p:cNvPr id="27" name="Oval 1054"/>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pPr>
                <a:defRPr/>
              </a:pPr>
              <a:endParaRPr lang="zh-CN" altLang="en-US"/>
            </a:p>
          </p:txBody>
        </p:sp>
        <p:sp>
          <p:nvSpPr>
            <p:cNvPr id="28" name="Oval 1055"/>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29" name="Oval 1056"/>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30" name="Oval 1057"/>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pPr>
                <a:defRPr/>
              </a:pPr>
              <a:endParaRPr lang="zh-CN" altLang="en-US"/>
            </a:p>
          </p:txBody>
        </p:sp>
        <p:sp>
          <p:nvSpPr>
            <p:cNvPr id="31" name="Oval 1058"/>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32" name="Oval 1059"/>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33" name="Oval 1060"/>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pPr>
                <a:defRPr/>
              </a:pPr>
              <a:endParaRPr lang="zh-CN" altLang="en-US"/>
            </a:p>
          </p:txBody>
        </p:sp>
        <p:sp>
          <p:nvSpPr>
            <p:cNvPr id="34" name="Oval 1061"/>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pPr>
                <a:defRPr/>
              </a:pPr>
              <a:endParaRPr lang="zh-CN" altLang="en-US"/>
            </a:p>
          </p:txBody>
        </p:sp>
        <p:sp>
          <p:nvSpPr>
            <p:cNvPr id="35" name="Oval 1062"/>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pPr>
                <a:defRPr/>
              </a:pPr>
              <a:endParaRPr lang="zh-CN" altLang="en-US"/>
            </a:p>
          </p:txBody>
        </p:sp>
        <p:sp>
          <p:nvSpPr>
            <p:cNvPr id="36" name="Oval 1063"/>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pPr>
                <a:defRPr/>
              </a:pPr>
              <a:endParaRPr lang="zh-CN" altLang="en-US"/>
            </a:p>
          </p:txBody>
        </p:sp>
      </p:grpSp>
      <p:sp>
        <p:nvSpPr>
          <p:cNvPr id="37" name="Line 1064"/>
          <p:cNvSpPr>
            <a:spLocks noChangeShapeType="1"/>
          </p:cNvSpPr>
          <p:nvPr/>
        </p:nvSpPr>
        <p:spPr bwMode="auto">
          <a:xfrm>
            <a:off x="304800" y="2819400"/>
            <a:ext cx="8229600" cy="0"/>
          </a:xfrm>
          <a:prstGeom prst="line">
            <a:avLst/>
          </a:prstGeom>
          <a:noFill/>
          <a:ln w="6350">
            <a:solidFill>
              <a:schemeClr val="tx1"/>
            </a:solidFill>
            <a:round/>
          </a:ln>
          <a:effectLst/>
        </p:spPr>
        <p:txBody>
          <a:bodyPr/>
          <a:lstStyle/>
          <a:p>
            <a:pPr>
              <a:defRPr/>
            </a:pPr>
            <a:endParaRPr lang="zh-CN" altLang="en-US"/>
          </a:p>
        </p:txBody>
      </p:sp>
      <p:sp>
        <p:nvSpPr>
          <p:cNvPr id="16387" name="Rectangle 1027"/>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16388" name="Rectangle 1028"/>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p>
        </p:txBody>
      </p:sp>
      <p:sp>
        <p:nvSpPr>
          <p:cNvPr id="38" name="Rectangle 1029"/>
          <p:cNvSpPr>
            <a:spLocks noGrp="1" noChangeArrowheads="1"/>
          </p:cNvSpPr>
          <p:nvPr>
            <p:ph type="dt" sz="half" idx="10"/>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sz="1000"/>
            </a:lvl1pPr>
          </a:lstStyle>
          <a:p>
            <a:pPr>
              <a:defRPr/>
            </a:pPr>
            <a:fld id="{7C20DC31-9CB0-4D42-86B8-03B6DBD02173}" type="datetime6">
              <a:rPr lang="zh-CN" altLang="en-US"/>
              <a:t>2021年2月</a:t>
            </a:fld>
            <a:endParaRPr lang="en-US" altLang="zh-CN"/>
          </a:p>
        </p:txBody>
      </p:sp>
      <p:sp>
        <p:nvSpPr>
          <p:cNvPr id="39" name="Rectangle 1030"/>
          <p:cNvSpPr>
            <a:spLocks noGrp="1" noChangeArrowheads="1"/>
          </p:cNvSpPr>
          <p:nvPr>
            <p:ph type="ftr" sz="quarter" idx="11"/>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lgn="ctr">
              <a:defRPr sz="1000"/>
            </a:lvl1pPr>
          </a:lstStyle>
          <a:p>
            <a:pPr>
              <a:defRPr/>
            </a:pPr>
            <a:endParaRPr lang="en-US" altLang="zh-CN"/>
          </a:p>
        </p:txBody>
      </p:sp>
      <p:sp>
        <p:nvSpPr>
          <p:cNvPr id="40" name="Rectangle 1031"/>
          <p:cNvSpPr>
            <a:spLocks noGrp="1" noChangeArrowheads="1"/>
          </p:cNvSpPr>
          <p:nvPr>
            <p:ph type="sldNum" sz="quarter" idx="12"/>
          </p:nvPr>
        </p:nvSpPr>
        <p:spPr/>
        <p:txBody>
          <a:bodyPr/>
          <a:lstStyle>
            <a:lvl1pPr>
              <a:defRPr/>
            </a:lvl1pPr>
          </a:lstStyle>
          <a:p>
            <a:pPr>
              <a:defRPr/>
            </a:pPr>
            <a:fld id="{9CB5D2D2-1D3A-43C1-9F02-1051AF029C72}"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p:txBody>
          <a:bodyPr/>
          <a:lstStyle>
            <a:lvl1pPr>
              <a:defRPr/>
            </a:lvl1pPr>
          </a:lstStyle>
          <a:p>
            <a:pPr>
              <a:defRPr/>
            </a:pPr>
            <a:fld id="{E1448FED-B9F3-4847-BA8A-46035A7DB500}"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p:txBody>
          <a:bodyPr/>
          <a:lstStyle>
            <a:lvl1pPr>
              <a:defRPr/>
            </a:lvl1pPr>
          </a:lstStyle>
          <a:p>
            <a:pPr>
              <a:defRPr/>
            </a:pPr>
            <a:fld id="{C73BDC2C-3276-41D9-B607-6EA475A44F11}"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sldNum" sz="quarter" idx="10"/>
          </p:nvPr>
        </p:nvSpPr>
        <p:spPr/>
        <p:txBody>
          <a:bodyPr/>
          <a:lstStyle>
            <a:lvl1pPr>
              <a:defRPr/>
            </a:lvl1pPr>
          </a:lstStyle>
          <a:p>
            <a:pPr>
              <a:defRPr/>
            </a:pPr>
            <a:fld id="{7BAB9E30-A899-46E6-9A41-3A248624FB64}"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a:lstStyle/>
          <a:p>
            <a:pPr lvl="0"/>
            <a:endParaRPr lang="zh-CN" altLang="en-US" noProof="0"/>
          </a:p>
        </p:txBody>
      </p:sp>
      <p:sp>
        <p:nvSpPr>
          <p:cNvPr id="4" name="Rectangle 7"/>
          <p:cNvSpPr>
            <a:spLocks noGrp="1" noChangeArrowheads="1"/>
          </p:cNvSpPr>
          <p:nvPr>
            <p:ph type="sldNum" sz="quarter" idx="10"/>
          </p:nvPr>
        </p:nvSpPr>
        <p:spPr/>
        <p:txBody>
          <a:bodyPr/>
          <a:lstStyle>
            <a:lvl1pPr>
              <a:defRPr/>
            </a:lvl1pPr>
          </a:lstStyle>
          <a:p>
            <a:pPr>
              <a:defRPr/>
            </a:pPr>
            <a:fld id="{1C9480CE-A10A-4C0D-9C67-A34AA2520659}"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719263"/>
            <a:ext cx="4038600" cy="4411662"/>
          </a:xfrm>
        </p:spPr>
        <p:txBody>
          <a:bodyPr/>
          <a:lstStyle/>
          <a:p>
            <a:pPr lvl="0"/>
            <a:endParaRPr lang="zh-CN" altLang="en-US" noProof="0"/>
          </a:p>
        </p:txBody>
      </p:sp>
      <p:sp>
        <p:nvSpPr>
          <p:cNvPr id="5" name="Rectangle 7"/>
          <p:cNvSpPr>
            <a:spLocks noGrp="1" noChangeArrowheads="1"/>
          </p:cNvSpPr>
          <p:nvPr>
            <p:ph type="sldNum" sz="quarter" idx="10"/>
          </p:nvPr>
        </p:nvSpPr>
        <p:spPr/>
        <p:txBody>
          <a:bodyPr/>
          <a:lstStyle>
            <a:lvl1pPr>
              <a:defRPr/>
            </a:lvl1pPr>
          </a:lstStyle>
          <a:p>
            <a:pPr>
              <a:defRPr/>
            </a:pPr>
            <a:fld id="{4E8A100C-3404-4B55-B6EA-EE73047B422A}"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p:txBody>
          <a:bodyPr/>
          <a:lstStyle>
            <a:lvl1pPr>
              <a:defRPr/>
            </a:lvl1pPr>
          </a:lstStyle>
          <a:p>
            <a:pPr>
              <a:defRPr/>
            </a:pPr>
            <a:fld id="{633E35DB-1301-4AB9-A1DE-CF296E929696}"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sldNum" sz="quarter" idx="10"/>
          </p:nvPr>
        </p:nvSpPr>
        <p:spPr/>
        <p:txBody>
          <a:bodyPr/>
          <a:lstStyle>
            <a:lvl1pPr>
              <a:defRPr/>
            </a:lvl1pPr>
          </a:lstStyle>
          <a:p>
            <a:pPr>
              <a:defRPr/>
            </a:pPr>
            <a:fld id="{9A645E5F-8811-4832-8D5B-2FC4353858E5}"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sldNum" sz="quarter" idx="10"/>
          </p:nvPr>
        </p:nvSpPr>
        <p:spPr/>
        <p:txBody>
          <a:bodyPr/>
          <a:lstStyle>
            <a:lvl1pPr>
              <a:defRPr/>
            </a:lvl1pPr>
          </a:lstStyle>
          <a:p>
            <a:pPr>
              <a:defRPr/>
            </a:pPr>
            <a:fld id="{E456991F-1C11-4A96-9327-5FB88952952B}"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sldNum" sz="quarter" idx="10"/>
          </p:nvPr>
        </p:nvSpPr>
        <p:spPr/>
        <p:txBody>
          <a:bodyPr/>
          <a:lstStyle>
            <a:lvl1pPr>
              <a:defRPr/>
            </a:lvl1pPr>
          </a:lstStyle>
          <a:p>
            <a:pPr>
              <a:defRPr/>
            </a:pPr>
            <a:fld id="{326323A0-20D0-44CD-B99F-F6B2008389EC}"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sldNum" sz="quarter" idx="10"/>
          </p:nvPr>
        </p:nvSpPr>
        <p:spPr/>
        <p:txBody>
          <a:bodyPr/>
          <a:lstStyle>
            <a:lvl1pPr>
              <a:defRPr/>
            </a:lvl1pPr>
          </a:lstStyle>
          <a:p>
            <a:pPr>
              <a:defRPr/>
            </a:pPr>
            <a:fld id="{F4A7EDD0-F152-4558-A27E-34FF5EEBBAA1}"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defRPr/>
            </a:lvl1pPr>
          </a:lstStyle>
          <a:p>
            <a:pPr>
              <a:defRPr/>
            </a:pPr>
            <a:fld id="{E1CA5DEB-0630-4871-9AB0-AFC7D0CCCE22}"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sldNum" sz="quarter" idx="10"/>
          </p:nvPr>
        </p:nvSpPr>
        <p:spPr/>
        <p:txBody>
          <a:bodyPr/>
          <a:lstStyle>
            <a:lvl1pPr>
              <a:defRPr/>
            </a:lvl1pPr>
          </a:lstStyle>
          <a:p>
            <a:pPr>
              <a:defRPr/>
            </a:pPr>
            <a:fld id="{6111D55D-E1BD-4BED-8026-17E2420E808D}"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sldNum" sz="quarter" idx="10"/>
          </p:nvPr>
        </p:nvSpPr>
        <p:spPr/>
        <p:txBody>
          <a:bodyPr/>
          <a:lstStyle>
            <a:lvl1pPr>
              <a:defRPr/>
            </a:lvl1pPr>
          </a:lstStyle>
          <a:p>
            <a:pPr>
              <a:defRPr/>
            </a:pPr>
            <a:fld id="{E9A9DE0F-DE14-43E0-B770-0E9AD4ED41FD}"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Line 2"/>
          <p:cNvSpPr>
            <a:spLocks noChangeShapeType="1"/>
          </p:cNvSpPr>
          <p:nvPr/>
        </p:nvSpPr>
        <p:spPr bwMode="auto">
          <a:xfrm>
            <a:off x="7962900" y="152400"/>
            <a:ext cx="0" cy="1524000"/>
          </a:xfrm>
          <a:prstGeom prst="line">
            <a:avLst/>
          </a:prstGeom>
          <a:noFill/>
          <a:ln w="9525">
            <a:solidFill>
              <a:schemeClr val="tx1"/>
            </a:solidFill>
            <a:round/>
          </a:ln>
          <a:effectLst/>
        </p:spPr>
        <p:txBody>
          <a:bodyPr/>
          <a:lstStyle/>
          <a:p>
            <a:pPr>
              <a:defRPr/>
            </a:pPr>
            <a:endParaRPr lang="zh-CN" altLang="en-US"/>
          </a:p>
        </p:txBody>
      </p:sp>
      <p:sp>
        <p:nvSpPr>
          <p:cNvPr id="1029"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67"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a:defRPr/>
            </a:pPr>
            <a:fld id="{BD40801F-5F2D-45FF-B928-53A6E34FDE9C}" type="slidenum">
              <a:rPr lang="en-US" altLang="zh-CN"/>
              <a:t>‹#›</a:t>
            </a:fld>
            <a:endParaRPr lang="en-US" altLang="zh-CN"/>
          </a:p>
        </p:txBody>
      </p:sp>
      <p:grpSp>
        <p:nvGrpSpPr>
          <p:cNvPr id="1032" name="Group 8"/>
          <p:cNvGrpSpPr/>
          <p:nvPr/>
        </p:nvGrpSpPr>
        <p:grpSpPr bwMode="auto">
          <a:xfrm>
            <a:off x="8153400" y="152400"/>
            <a:ext cx="792163" cy="1295400"/>
            <a:chOff x="5136" y="960"/>
            <a:chExt cx="528" cy="864"/>
          </a:xfrm>
        </p:grpSpPr>
        <p:sp>
          <p:nvSpPr>
            <p:cNvPr id="15369" name="Oval 9"/>
            <p:cNvSpPr>
              <a:spLocks noChangeArrowheads="1"/>
            </p:cNvSpPr>
            <p:nvPr/>
          </p:nvSpPr>
          <p:spPr bwMode="auto">
            <a:xfrm>
              <a:off x="5136" y="960"/>
              <a:ext cx="80" cy="80"/>
            </a:xfrm>
            <a:prstGeom prst="ellipse">
              <a:avLst/>
            </a:prstGeom>
            <a:solidFill>
              <a:schemeClr val="tx2"/>
            </a:solidFill>
            <a:ln w="9525">
              <a:noFill/>
              <a:round/>
            </a:ln>
            <a:effectLst/>
          </p:spPr>
          <p:txBody>
            <a:bodyPr wrap="none" anchor="ctr"/>
            <a:lstStyle/>
            <a:p>
              <a:pPr>
                <a:defRPr/>
              </a:pPr>
              <a:endParaRPr lang="zh-CN" altLang="en-US"/>
            </a:p>
          </p:txBody>
        </p:sp>
        <p:sp>
          <p:nvSpPr>
            <p:cNvPr id="15370" name="Oval 10"/>
            <p:cNvSpPr>
              <a:spLocks noChangeArrowheads="1"/>
            </p:cNvSpPr>
            <p:nvPr/>
          </p:nvSpPr>
          <p:spPr bwMode="auto">
            <a:xfrm>
              <a:off x="5248" y="960"/>
              <a:ext cx="79" cy="80"/>
            </a:xfrm>
            <a:prstGeom prst="ellipse">
              <a:avLst/>
            </a:prstGeom>
            <a:solidFill>
              <a:schemeClr val="tx2"/>
            </a:solidFill>
            <a:ln w="9525">
              <a:noFill/>
              <a:round/>
            </a:ln>
            <a:effectLst/>
          </p:spPr>
          <p:txBody>
            <a:bodyPr wrap="none" anchor="ctr"/>
            <a:lstStyle/>
            <a:p>
              <a:pPr>
                <a:defRPr/>
              </a:pPr>
              <a:endParaRPr lang="zh-CN" altLang="en-US"/>
            </a:p>
          </p:txBody>
        </p:sp>
        <p:sp>
          <p:nvSpPr>
            <p:cNvPr id="15371" name="Oval 11"/>
            <p:cNvSpPr>
              <a:spLocks noChangeArrowheads="1"/>
            </p:cNvSpPr>
            <p:nvPr/>
          </p:nvSpPr>
          <p:spPr bwMode="auto">
            <a:xfrm>
              <a:off x="5360" y="960"/>
              <a:ext cx="76" cy="80"/>
            </a:xfrm>
            <a:prstGeom prst="ellipse">
              <a:avLst/>
            </a:prstGeom>
            <a:solidFill>
              <a:schemeClr val="tx2"/>
            </a:solidFill>
            <a:ln w="9525">
              <a:noFill/>
              <a:round/>
            </a:ln>
            <a:effectLst/>
          </p:spPr>
          <p:txBody>
            <a:bodyPr wrap="none" anchor="ctr"/>
            <a:lstStyle/>
            <a:p>
              <a:pPr>
                <a:defRPr/>
              </a:pPr>
              <a:endParaRPr lang="zh-CN" altLang="en-US"/>
            </a:p>
          </p:txBody>
        </p:sp>
        <p:sp>
          <p:nvSpPr>
            <p:cNvPr id="15372" name="Oval 12"/>
            <p:cNvSpPr>
              <a:spLocks noChangeArrowheads="1"/>
            </p:cNvSpPr>
            <p:nvPr/>
          </p:nvSpPr>
          <p:spPr bwMode="auto">
            <a:xfrm>
              <a:off x="5136" y="1072"/>
              <a:ext cx="80" cy="77"/>
            </a:xfrm>
            <a:prstGeom prst="ellipse">
              <a:avLst/>
            </a:prstGeom>
            <a:solidFill>
              <a:schemeClr val="tx2"/>
            </a:solidFill>
            <a:ln w="9525">
              <a:noFill/>
              <a:round/>
            </a:ln>
            <a:effectLst/>
          </p:spPr>
          <p:txBody>
            <a:bodyPr wrap="none" anchor="ctr"/>
            <a:lstStyle/>
            <a:p>
              <a:pPr>
                <a:defRPr/>
              </a:pPr>
              <a:endParaRPr lang="zh-CN" altLang="en-US"/>
            </a:p>
          </p:txBody>
        </p:sp>
        <p:sp>
          <p:nvSpPr>
            <p:cNvPr id="15373" name="Oval 13"/>
            <p:cNvSpPr>
              <a:spLocks noChangeArrowheads="1"/>
            </p:cNvSpPr>
            <p:nvPr/>
          </p:nvSpPr>
          <p:spPr bwMode="auto">
            <a:xfrm>
              <a:off x="5248" y="1072"/>
              <a:ext cx="79" cy="77"/>
            </a:xfrm>
            <a:prstGeom prst="ellipse">
              <a:avLst/>
            </a:prstGeom>
            <a:solidFill>
              <a:schemeClr val="tx2"/>
            </a:solidFill>
            <a:ln w="9525">
              <a:noFill/>
              <a:round/>
            </a:ln>
            <a:effectLst/>
          </p:spPr>
          <p:txBody>
            <a:bodyPr wrap="none" anchor="ctr"/>
            <a:lstStyle/>
            <a:p>
              <a:pPr>
                <a:defRPr/>
              </a:pPr>
              <a:endParaRPr lang="zh-CN" altLang="en-US"/>
            </a:p>
          </p:txBody>
        </p:sp>
        <p:sp>
          <p:nvSpPr>
            <p:cNvPr id="15374" name="Oval 14"/>
            <p:cNvSpPr>
              <a:spLocks noChangeArrowheads="1"/>
            </p:cNvSpPr>
            <p:nvPr/>
          </p:nvSpPr>
          <p:spPr bwMode="auto">
            <a:xfrm>
              <a:off x="5360" y="1072"/>
              <a:ext cx="76" cy="77"/>
            </a:xfrm>
            <a:prstGeom prst="ellipse">
              <a:avLst/>
            </a:prstGeom>
            <a:solidFill>
              <a:schemeClr val="tx2"/>
            </a:solidFill>
            <a:ln w="9525">
              <a:noFill/>
              <a:round/>
            </a:ln>
            <a:effectLst/>
          </p:spPr>
          <p:txBody>
            <a:bodyPr wrap="none" anchor="ctr"/>
            <a:lstStyle/>
            <a:p>
              <a:pPr>
                <a:defRPr/>
              </a:pPr>
              <a:endParaRPr lang="zh-CN" altLang="en-US"/>
            </a:p>
          </p:txBody>
        </p:sp>
        <p:sp>
          <p:nvSpPr>
            <p:cNvPr id="15375" name="Oval 15"/>
            <p:cNvSpPr>
              <a:spLocks noChangeArrowheads="1"/>
            </p:cNvSpPr>
            <p:nvPr/>
          </p:nvSpPr>
          <p:spPr bwMode="auto">
            <a:xfrm>
              <a:off x="5472" y="1072"/>
              <a:ext cx="73" cy="77"/>
            </a:xfrm>
            <a:prstGeom prst="ellipse">
              <a:avLst/>
            </a:prstGeom>
            <a:solidFill>
              <a:schemeClr val="accent2"/>
            </a:solidFill>
            <a:ln w="9525">
              <a:noFill/>
              <a:round/>
            </a:ln>
            <a:effectLst/>
          </p:spPr>
          <p:txBody>
            <a:bodyPr wrap="none" anchor="ctr"/>
            <a:lstStyle/>
            <a:p>
              <a:pPr>
                <a:defRPr/>
              </a:pPr>
              <a:endParaRPr lang="zh-CN" altLang="en-US"/>
            </a:p>
          </p:txBody>
        </p:sp>
        <p:sp>
          <p:nvSpPr>
            <p:cNvPr id="15376" name="Oval 16"/>
            <p:cNvSpPr>
              <a:spLocks noChangeArrowheads="1"/>
            </p:cNvSpPr>
            <p:nvPr/>
          </p:nvSpPr>
          <p:spPr bwMode="auto">
            <a:xfrm>
              <a:off x="5136" y="1184"/>
              <a:ext cx="80" cy="73"/>
            </a:xfrm>
            <a:prstGeom prst="ellipse">
              <a:avLst/>
            </a:prstGeom>
            <a:solidFill>
              <a:schemeClr val="tx2"/>
            </a:solidFill>
            <a:ln w="9525">
              <a:noFill/>
              <a:round/>
            </a:ln>
            <a:effectLst/>
          </p:spPr>
          <p:txBody>
            <a:bodyPr wrap="none" anchor="ctr"/>
            <a:lstStyle/>
            <a:p>
              <a:pPr>
                <a:defRPr/>
              </a:pPr>
              <a:endParaRPr lang="zh-CN" altLang="en-US"/>
            </a:p>
          </p:txBody>
        </p:sp>
        <p:sp>
          <p:nvSpPr>
            <p:cNvPr id="15377" name="Oval 17"/>
            <p:cNvSpPr>
              <a:spLocks noChangeArrowheads="1"/>
            </p:cNvSpPr>
            <p:nvPr/>
          </p:nvSpPr>
          <p:spPr bwMode="auto">
            <a:xfrm>
              <a:off x="5248" y="1184"/>
              <a:ext cx="79" cy="73"/>
            </a:xfrm>
            <a:prstGeom prst="ellipse">
              <a:avLst/>
            </a:prstGeom>
            <a:solidFill>
              <a:schemeClr val="tx2"/>
            </a:solidFill>
            <a:ln w="9525">
              <a:noFill/>
              <a:round/>
            </a:ln>
            <a:effectLst/>
          </p:spPr>
          <p:txBody>
            <a:bodyPr wrap="none" anchor="ctr"/>
            <a:lstStyle/>
            <a:p>
              <a:pPr>
                <a:defRPr/>
              </a:pPr>
              <a:endParaRPr lang="zh-CN" altLang="en-US"/>
            </a:p>
          </p:txBody>
        </p:sp>
        <p:sp>
          <p:nvSpPr>
            <p:cNvPr id="15378" name="Oval 18"/>
            <p:cNvSpPr>
              <a:spLocks noChangeArrowheads="1"/>
            </p:cNvSpPr>
            <p:nvPr/>
          </p:nvSpPr>
          <p:spPr bwMode="auto">
            <a:xfrm>
              <a:off x="5360" y="1184"/>
              <a:ext cx="76" cy="73"/>
            </a:xfrm>
            <a:prstGeom prst="ellipse">
              <a:avLst/>
            </a:prstGeom>
            <a:solidFill>
              <a:schemeClr val="accent2"/>
            </a:solidFill>
            <a:ln w="9525">
              <a:noFill/>
              <a:round/>
            </a:ln>
            <a:effectLst/>
          </p:spPr>
          <p:txBody>
            <a:bodyPr wrap="none" anchor="ctr"/>
            <a:lstStyle/>
            <a:p>
              <a:pPr>
                <a:defRPr/>
              </a:pPr>
              <a:endParaRPr lang="zh-CN" altLang="en-US"/>
            </a:p>
          </p:txBody>
        </p:sp>
        <p:sp>
          <p:nvSpPr>
            <p:cNvPr id="15379" name="Oval 19"/>
            <p:cNvSpPr>
              <a:spLocks noChangeArrowheads="1"/>
            </p:cNvSpPr>
            <p:nvPr/>
          </p:nvSpPr>
          <p:spPr bwMode="auto">
            <a:xfrm>
              <a:off x="5472" y="1184"/>
              <a:ext cx="73" cy="73"/>
            </a:xfrm>
            <a:prstGeom prst="ellipse">
              <a:avLst/>
            </a:prstGeom>
            <a:solidFill>
              <a:schemeClr val="accent2"/>
            </a:solidFill>
            <a:ln w="9525">
              <a:noFill/>
              <a:round/>
            </a:ln>
            <a:effectLst/>
          </p:spPr>
          <p:txBody>
            <a:bodyPr wrap="none" anchor="ctr"/>
            <a:lstStyle/>
            <a:p>
              <a:pPr>
                <a:defRPr/>
              </a:pPr>
              <a:endParaRPr lang="zh-CN" altLang="en-US"/>
            </a:p>
          </p:txBody>
        </p:sp>
        <p:sp>
          <p:nvSpPr>
            <p:cNvPr id="15380" name="Oval 20"/>
            <p:cNvSpPr>
              <a:spLocks noChangeArrowheads="1"/>
            </p:cNvSpPr>
            <p:nvPr/>
          </p:nvSpPr>
          <p:spPr bwMode="auto">
            <a:xfrm>
              <a:off x="5584" y="1184"/>
              <a:ext cx="80" cy="73"/>
            </a:xfrm>
            <a:prstGeom prst="ellipse">
              <a:avLst/>
            </a:prstGeom>
            <a:solidFill>
              <a:schemeClr val="accent1"/>
            </a:solidFill>
            <a:ln w="9525">
              <a:noFill/>
              <a:round/>
            </a:ln>
            <a:effectLst/>
          </p:spPr>
          <p:txBody>
            <a:bodyPr wrap="none" anchor="ctr"/>
            <a:lstStyle/>
            <a:p>
              <a:pPr>
                <a:defRPr/>
              </a:pPr>
              <a:endParaRPr lang="zh-CN" altLang="en-US"/>
            </a:p>
          </p:txBody>
        </p:sp>
        <p:sp>
          <p:nvSpPr>
            <p:cNvPr id="15381" name="Oval 21"/>
            <p:cNvSpPr>
              <a:spLocks noChangeArrowheads="1"/>
            </p:cNvSpPr>
            <p:nvPr/>
          </p:nvSpPr>
          <p:spPr bwMode="auto">
            <a:xfrm>
              <a:off x="5136" y="1296"/>
              <a:ext cx="80" cy="80"/>
            </a:xfrm>
            <a:prstGeom prst="ellipse">
              <a:avLst/>
            </a:prstGeom>
            <a:solidFill>
              <a:schemeClr val="tx2"/>
            </a:solidFill>
            <a:ln w="9525">
              <a:noFill/>
              <a:round/>
            </a:ln>
            <a:effectLst/>
          </p:spPr>
          <p:txBody>
            <a:bodyPr wrap="none" anchor="ctr"/>
            <a:lstStyle/>
            <a:p>
              <a:pPr>
                <a:defRPr/>
              </a:pPr>
              <a:endParaRPr lang="zh-CN" altLang="en-US"/>
            </a:p>
          </p:txBody>
        </p:sp>
        <p:sp>
          <p:nvSpPr>
            <p:cNvPr id="15382" name="Oval 22"/>
            <p:cNvSpPr>
              <a:spLocks noChangeArrowheads="1"/>
            </p:cNvSpPr>
            <p:nvPr/>
          </p:nvSpPr>
          <p:spPr bwMode="auto">
            <a:xfrm>
              <a:off x="5248" y="1296"/>
              <a:ext cx="79" cy="80"/>
            </a:xfrm>
            <a:prstGeom prst="ellipse">
              <a:avLst/>
            </a:prstGeom>
            <a:solidFill>
              <a:schemeClr val="accent2"/>
            </a:solidFill>
            <a:ln w="9525">
              <a:noFill/>
              <a:round/>
            </a:ln>
            <a:effectLst/>
          </p:spPr>
          <p:txBody>
            <a:bodyPr wrap="none" anchor="ctr"/>
            <a:lstStyle/>
            <a:p>
              <a:pPr>
                <a:defRPr/>
              </a:pPr>
              <a:endParaRPr lang="zh-CN" altLang="en-US"/>
            </a:p>
          </p:txBody>
        </p:sp>
        <p:sp>
          <p:nvSpPr>
            <p:cNvPr id="15383" name="Oval 23"/>
            <p:cNvSpPr>
              <a:spLocks noChangeArrowheads="1"/>
            </p:cNvSpPr>
            <p:nvPr/>
          </p:nvSpPr>
          <p:spPr bwMode="auto">
            <a:xfrm>
              <a:off x="5360" y="1296"/>
              <a:ext cx="76" cy="80"/>
            </a:xfrm>
            <a:prstGeom prst="ellipse">
              <a:avLst/>
            </a:prstGeom>
            <a:solidFill>
              <a:schemeClr val="accent2"/>
            </a:solidFill>
            <a:ln w="9525">
              <a:noFill/>
              <a:round/>
            </a:ln>
            <a:effectLst/>
          </p:spPr>
          <p:txBody>
            <a:bodyPr wrap="none" anchor="ctr"/>
            <a:lstStyle/>
            <a:p>
              <a:pPr>
                <a:defRPr/>
              </a:pPr>
              <a:endParaRPr lang="zh-CN" altLang="en-US"/>
            </a:p>
          </p:txBody>
        </p:sp>
        <p:sp>
          <p:nvSpPr>
            <p:cNvPr id="15384" name="Oval 24"/>
            <p:cNvSpPr>
              <a:spLocks noChangeArrowheads="1"/>
            </p:cNvSpPr>
            <p:nvPr/>
          </p:nvSpPr>
          <p:spPr bwMode="auto">
            <a:xfrm>
              <a:off x="5472" y="1296"/>
              <a:ext cx="73" cy="80"/>
            </a:xfrm>
            <a:prstGeom prst="ellipse">
              <a:avLst/>
            </a:prstGeom>
            <a:solidFill>
              <a:schemeClr val="accent1"/>
            </a:solidFill>
            <a:ln w="9525">
              <a:noFill/>
              <a:round/>
            </a:ln>
            <a:effectLst/>
          </p:spPr>
          <p:txBody>
            <a:bodyPr wrap="none" anchor="ctr"/>
            <a:lstStyle/>
            <a:p>
              <a:pPr>
                <a:defRPr/>
              </a:pPr>
              <a:endParaRPr lang="zh-CN" altLang="en-US"/>
            </a:p>
          </p:txBody>
        </p:sp>
        <p:sp>
          <p:nvSpPr>
            <p:cNvPr id="15385" name="Oval 25"/>
            <p:cNvSpPr>
              <a:spLocks noChangeArrowheads="1"/>
            </p:cNvSpPr>
            <p:nvPr/>
          </p:nvSpPr>
          <p:spPr bwMode="auto">
            <a:xfrm>
              <a:off x="5136" y="1408"/>
              <a:ext cx="80" cy="80"/>
            </a:xfrm>
            <a:prstGeom prst="ellipse">
              <a:avLst/>
            </a:prstGeom>
            <a:solidFill>
              <a:schemeClr val="accent2"/>
            </a:solidFill>
            <a:ln w="9525">
              <a:noFill/>
              <a:round/>
            </a:ln>
            <a:effectLst/>
          </p:spPr>
          <p:txBody>
            <a:bodyPr wrap="none" anchor="ctr"/>
            <a:lstStyle/>
            <a:p>
              <a:pPr>
                <a:defRPr/>
              </a:pPr>
              <a:endParaRPr lang="zh-CN" altLang="en-US"/>
            </a:p>
          </p:txBody>
        </p:sp>
        <p:sp>
          <p:nvSpPr>
            <p:cNvPr id="15386" name="Oval 26"/>
            <p:cNvSpPr>
              <a:spLocks noChangeArrowheads="1"/>
            </p:cNvSpPr>
            <p:nvPr/>
          </p:nvSpPr>
          <p:spPr bwMode="auto">
            <a:xfrm>
              <a:off x="5248" y="1408"/>
              <a:ext cx="79" cy="80"/>
            </a:xfrm>
            <a:prstGeom prst="ellipse">
              <a:avLst/>
            </a:prstGeom>
            <a:solidFill>
              <a:schemeClr val="accent2"/>
            </a:solidFill>
            <a:ln w="9525">
              <a:noFill/>
              <a:round/>
            </a:ln>
            <a:effectLst/>
          </p:spPr>
          <p:txBody>
            <a:bodyPr wrap="none" anchor="ctr"/>
            <a:lstStyle/>
            <a:p>
              <a:pPr>
                <a:defRPr/>
              </a:pPr>
              <a:endParaRPr lang="zh-CN" altLang="en-US"/>
            </a:p>
          </p:txBody>
        </p:sp>
        <p:sp>
          <p:nvSpPr>
            <p:cNvPr id="15387" name="Oval 27"/>
            <p:cNvSpPr>
              <a:spLocks noChangeArrowheads="1"/>
            </p:cNvSpPr>
            <p:nvPr/>
          </p:nvSpPr>
          <p:spPr bwMode="auto">
            <a:xfrm>
              <a:off x="5360" y="1408"/>
              <a:ext cx="76" cy="80"/>
            </a:xfrm>
            <a:prstGeom prst="ellipse">
              <a:avLst/>
            </a:prstGeom>
            <a:solidFill>
              <a:schemeClr val="accent1"/>
            </a:solidFill>
            <a:ln w="9525">
              <a:noFill/>
              <a:round/>
            </a:ln>
            <a:effectLst/>
          </p:spPr>
          <p:txBody>
            <a:bodyPr wrap="none" anchor="ctr"/>
            <a:lstStyle/>
            <a:p>
              <a:pPr>
                <a:defRPr/>
              </a:pPr>
              <a:endParaRPr lang="zh-CN" altLang="en-US"/>
            </a:p>
          </p:txBody>
        </p:sp>
        <p:sp>
          <p:nvSpPr>
            <p:cNvPr id="15388" name="Oval 28"/>
            <p:cNvSpPr>
              <a:spLocks noChangeArrowheads="1"/>
            </p:cNvSpPr>
            <p:nvPr/>
          </p:nvSpPr>
          <p:spPr bwMode="auto">
            <a:xfrm>
              <a:off x="5472" y="1408"/>
              <a:ext cx="73" cy="80"/>
            </a:xfrm>
            <a:prstGeom prst="ellipse">
              <a:avLst/>
            </a:prstGeom>
            <a:solidFill>
              <a:schemeClr val="accent1"/>
            </a:solidFill>
            <a:ln w="9525">
              <a:noFill/>
              <a:round/>
            </a:ln>
            <a:effectLst/>
          </p:spPr>
          <p:txBody>
            <a:bodyPr wrap="none" anchor="ctr"/>
            <a:lstStyle/>
            <a:p>
              <a:pPr>
                <a:defRPr/>
              </a:pPr>
              <a:endParaRPr lang="zh-CN" altLang="en-US"/>
            </a:p>
          </p:txBody>
        </p:sp>
        <p:sp>
          <p:nvSpPr>
            <p:cNvPr id="15389" name="Oval 29"/>
            <p:cNvSpPr>
              <a:spLocks noChangeArrowheads="1"/>
            </p:cNvSpPr>
            <p:nvPr/>
          </p:nvSpPr>
          <p:spPr bwMode="auto">
            <a:xfrm>
              <a:off x="5584" y="1408"/>
              <a:ext cx="80" cy="80"/>
            </a:xfrm>
            <a:prstGeom prst="ellipse">
              <a:avLst/>
            </a:prstGeom>
            <a:solidFill>
              <a:schemeClr val="folHlink"/>
            </a:solidFill>
            <a:ln w="9525">
              <a:noFill/>
              <a:round/>
            </a:ln>
            <a:effectLst/>
          </p:spPr>
          <p:txBody>
            <a:bodyPr wrap="none" anchor="ctr"/>
            <a:lstStyle/>
            <a:p>
              <a:pPr>
                <a:defRPr/>
              </a:pPr>
              <a:endParaRPr lang="zh-CN" altLang="en-US"/>
            </a:p>
          </p:txBody>
        </p:sp>
        <p:sp>
          <p:nvSpPr>
            <p:cNvPr id="15390" name="Oval 30"/>
            <p:cNvSpPr>
              <a:spLocks noChangeArrowheads="1"/>
            </p:cNvSpPr>
            <p:nvPr/>
          </p:nvSpPr>
          <p:spPr bwMode="auto">
            <a:xfrm>
              <a:off x="5136" y="1520"/>
              <a:ext cx="80" cy="79"/>
            </a:xfrm>
            <a:prstGeom prst="ellipse">
              <a:avLst/>
            </a:prstGeom>
            <a:solidFill>
              <a:schemeClr val="accent2"/>
            </a:solidFill>
            <a:ln w="9525">
              <a:noFill/>
              <a:round/>
            </a:ln>
            <a:effectLst/>
          </p:spPr>
          <p:txBody>
            <a:bodyPr wrap="none" anchor="ctr"/>
            <a:lstStyle/>
            <a:p>
              <a:pPr>
                <a:defRPr/>
              </a:pPr>
              <a:endParaRPr lang="zh-CN" altLang="en-US"/>
            </a:p>
          </p:txBody>
        </p:sp>
        <p:sp>
          <p:nvSpPr>
            <p:cNvPr id="15391" name="Oval 31"/>
            <p:cNvSpPr>
              <a:spLocks noChangeArrowheads="1"/>
            </p:cNvSpPr>
            <p:nvPr/>
          </p:nvSpPr>
          <p:spPr bwMode="auto">
            <a:xfrm>
              <a:off x="5248" y="1520"/>
              <a:ext cx="79" cy="79"/>
            </a:xfrm>
            <a:prstGeom prst="ellipse">
              <a:avLst/>
            </a:prstGeom>
            <a:solidFill>
              <a:schemeClr val="accent1"/>
            </a:solidFill>
            <a:ln w="9525">
              <a:noFill/>
              <a:round/>
            </a:ln>
            <a:effectLst/>
          </p:spPr>
          <p:txBody>
            <a:bodyPr wrap="none" anchor="ctr"/>
            <a:lstStyle/>
            <a:p>
              <a:pPr>
                <a:defRPr/>
              </a:pPr>
              <a:endParaRPr lang="zh-CN" altLang="en-US"/>
            </a:p>
          </p:txBody>
        </p:sp>
        <p:sp>
          <p:nvSpPr>
            <p:cNvPr id="15392" name="Oval 32"/>
            <p:cNvSpPr>
              <a:spLocks noChangeArrowheads="1"/>
            </p:cNvSpPr>
            <p:nvPr/>
          </p:nvSpPr>
          <p:spPr bwMode="auto">
            <a:xfrm>
              <a:off x="5360" y="1520"/>
              <a:ext cx="76" cy="79"/>
            </a:xfrm>
            <a:prstGeom prst="ellipse">
              <a:avLst/>
            </a:prstGeom>
            <a:solidFill>
              <a:schemeClr val="accent1"/>
            </a:solidFill>
            <a:ln w="9525">
              <a:noFill/>
              <a:round/>
            </a:ln>
            <a:effectLst/>
          </p:spPr>
          <p:txBody>
            <a:bodyPr wrap="none" anchor="ctr"/>
            <a:lstStyle/>
            <a:p>
              <a:pPr>
                <a:defRPr/>
              </a:pPr>
              <a:endParaRPr lang="zh-CN" altLang="en-US"/>
            </a:p>
          </p:txBody>
        </p:sp>
        <p:sp>
          <p:nvSpPr>
            <p:cNvPr id="15393" name="Oval 33"/>
            <p:cNvSpPr>
              <a:spLocks noChangeArrowheads="1"/>
            </p:cNvSpPr>
            <p:nvPr/>
          </p:nvSpPr>
          <p:spPr bwMode="auto">
            <a:xfrm>
              <a:off x="5472" y="1520"/>
              <a:ext cx="73" cy="79"/>
            </a:xfrm>
            <a:prstGeom prst="ellipse">
              <a:avLst/>
            </a:prstGeom>
            <a:solidFill>
              <a:schemeClr val="folHlink"/>
            </a:solidFill>
            <a:ln w="9525">
              <a:noFill/>
              <a:round/>
            </a:ln>
            <a:effectLst/>
          </p:spPr>
          <p:txBody>
            <a:bodyPr wrap="none" anchor="ctr"/>
            <a:lstStyle/>
            <a:p>
              <a:pPr>
                <a:defRPr/>
              </a:pPr>
              <a:endParaRPr lang="zh-CN" altLang="en-US"/>
            </a:p>
          </p:txBody>
        </p:sp>
        <p:sp>
          <p:nvSpPr>
            <p:cNvPr id="15394" name="Oval 34"/>
            <p:cNvSpPr>
              <a:spLocks noChangeArrowheads="1"/>
            </p:cNvSpPr>
            <p:nvPr/>
          </p:nvSpPr>
          <p:spPr bwMode="auto">
            <a:xfrm>
              <a:off x="5136" y="1632"/>
              <a:ext cx="80" cy="75"/>
            </a:xfrm>
            <a:prstGeom prst="ellipse">
              <a:avLst/>
            </a:prstGeom>
            <a:solidFill>
              <a:schemeClr val="accent1"/>
            </a:solidFill>
            <a:ln w="9525">
              <a:noFill/>
              <a:round/>
            </a:ln>
            <a:effectLst/>
          </p:spPr>
          <p:txBody>
            <a:bodyPr wrap="none" anchor="ctr"/>
            <a:lstStyle/>
            <a:p>
              <a:pPr>
                <a:defRPr/>
              </a:pPr>
              <a:endParaRPr lang="zh-CN" altLang="en-US"/>
            </a:p>
          </p:txBody>
        </p:sp>
        <p:sp>
          <p:nvSpPr>
            <p:cNvPr id="15395" name="Oval 35"/>
            <p:cNvSpPr>
              <a:spLocks noChangeArrowheads="1"/>
            </p:cNvSpPr>
            <p:nvPr/>
          </p:nvSpPr>
          <p:spPr bwMode="auto">
            <a:xfrm>
              <a:off x="5248" y="1632"/>
              <a:ext cx="79" cy="75"/>
            </a:xfrm>
            <a:prstGeom prst="ellipse">
              <a:avLst/>
            </a:prstGeom>
            <a:solidFill>
              <a:schemeClr val="accent1"/>
            </a:solidFill>
            <a:ln w="9525">
              <a:noFill/>
              <a:round/>
            </a:ln>
            <a:effectLst/>
          </p:spPr>
          <p:txBody>
            <a:bodyPr wrap="none" anchor="ctr"/>
            <a:lstStyle/>
            <a:p>
              <a:pPr>
                <a:defRPr/>
              </a:pPr>
              <a:endParaRPr lang="zh-CN" altLang="en-US"/>
            </a:p>
          </p:txBody>
        </p:sp>
        <p:sp>
          <p:nvSpPr>
            <p:cNvPr id="15396" name="Oval 36"/>
            <p:cNvSpPr>
              <a:spLocks noChangeArrowheads="1"/>
            </p:cNvSpPr>
            <p:nvPr/>
          </p:nvSpPr>
          <p:spPr bwMode="auto">
            <a:xfrm>
              <a:off x="5360" y="1632"/>
              <a:ext cx="76" cy="75"/>
            </a:xfrm>
            <a:prstGeom prst="ellipse">
              <a:avLst/>
            </a:prstGeom>
            <a:solidFill>
              <a:schemeClr val="folHlink"/>
            </a:solidFill>
            <a:ln w="9525">
              <a:noFill/>
              <a:round/>
            </a:ln>
            <a:effectLst/>
          </p:spPr>
          <p:txBody>
            <a:bodyPr wrap="none" anchor="ctr"/>
            <a:lstStyle/>
            <a:p>
              <a:pPr>
                <a:defRPr/>
              </a:pPr>
              <a:endParaRPr lang="zh-CN" altLang="en-US"/>
            </a:p>
          </p:txBody>
        </p:sp>
        <p:sp>
          <p:nvSpPr>
            <p:cNvPr id="15397" name="Oval 37"/>
            <p:cNvSpPr>
              <a:spLocks noChangeArrowheads="1"/>
            </p:cNvSpPr>
            <p:nvPr/>
          </p:nvSpPr>
          <p:spPr bwMode="auto">
            <a:xfrm>
              <a:off x="5472" y="1632"/>
              <a:ext cx="73" cy="75"/>
            </a:xfrm>
            <a:prstGeom prst="ellipse">
              <a:avLst/>
            </a:prstGeom>
            <a:solidFill>
              <a:schemeClr val="folHlink"/>
            </a:solidFill>
            <a:ln w="9525">
              <a:noFill/>
              <a:round/>
            </a:ln>
            <a:effectLst/>
          </p:spPr>
          <p:txBody>
            <a:bodyPr wrap="none" anchor="ctr"/>
            <a:lstStyle/>
            <a:p>
              <a:pPr>
                <a:defRPr/>
              </a:pPr>
              <a:endParaRPr lang="zh-CN" altLang="en-US"/>
            </a:p>
          </p:txBody>
        </p:sp>
        <p:sp>
          <p:nvSpPr>
            <p:cNvPr id="15398" name="Oval 38"/>
            <p:cNvSpPr>
              <a:spLocks noChangeArrowheads="1"/>
            </p:cNvSpPr>
            <p:nvPr/>
          </p:nvSpPr>
          <p:spPr bwMode="auto">
            <a:xfrm>
              <a:off x="5248" y="1744"/>
              <a:ext cx="79" cy="80"/>
            </a:xfrm>
            <a:prstGeom prst="ellipse">
              <a:avLst/>
            </a:prstGeom>
            <a:solidFill>
              <a:schemeClr val="folHlink"/>
            </a:solidFill>
            <a:ln w="9525">
              <a:noFill/>
              <a:round/>
            </a:ln>
            <a:effectLst/>
          </p:spPr>
          <p:txBody>
            <a:bodyPr wrap="none" anchor="ctr"/>
            <a:lstStyle/>
            <a:p>
              <a:pPr>
                <a:defRPr/>
              </a:pPr>
              <a:endParaRPr lang="zh-CN" altLang="en-US"/>
            </a:p>
          </p:txBody>
        </p:sp>
        <p:sp>
          <p:nvSpPr>
            <p:cNvPr id="15399" name="Oval 39"/>
            <p:cNvSpPr>
              <a:spLocks noChangeArrowheads="1"/>
            </p:cNvSpPr>
            <p:nvPr/>
          </p:nvSpPr>
          <p:spPr bwMode="auto">
            <a:xfrm>
              <a:off x="5472" y="1744"/>
              <a:ext cx="73" cy="80"/>
            </a:xfrm>
            <a:prstGeom prst="ellipse">
              <a:avLst/>
            </a:prstGeom>
            <a:solidFill>
              <a:schemeClr val="folHlink"/>
            </a:solidFill>
            <a:ln w="9525">
              <a:noFill/>
              <a:round/>
            </a:ln>
            <a:effectLst/>
          </p:spPr>
          <p:txBody>
            <a:bodyPr wrap="none" anchor="ctr"/>
            <a:lstStyle/>
            <a:p>
              <a:pPr>
                <a:defRPr/>
              </a:pPr>
              <a:endParaRPr lang="zh-CN" altLang="en-US"/>
            </a:p>
          </p:txBody>
        </p:sp>
      </p:grpSp>
      <p:sp>
        <p:nvSpPr>
          <p:cNvPr id="15403" name="Rectangle 43"/>
          <p:cNvSpPr>
            <a:spLocks noChangeArrowheads="1"/>
          </p:cNvSpPr>
          <p:nvPr userDrawn="1"/>
        </p:nvSpPr>
        <p:spPr bwMode="auto">
          <a:xfrm>
            <a:off x="0" y="2952750"/>
            <a:ext cx="9144000" cy="0"/>
          </a:xfrm>
          <a:prstGeom prst="rect">
            <a:avLst/>
          </a:prstGeom>
          <a:noFill/>
          <a:ln w="12700" cap="sq">
            <a:noFill/>
            <a:miter lim="800000"/>
            <a:headEnd type="none" w="sm" len="sm"/>
            <a:tailEnd type="none" w="sm" len="sm"/>
          </a:ln>
          <a:effectLst/>
        </p:spPr>
        <p:txBody>
          <a:bodyPr wrap="none" anchor="ctr">
            <a:spAutoFit/>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wmf"/><Relationship Id="rId1" Type="http://schemas.openxmlformats.org/officeDocument/2006/relationships/slideLayout" Target="../slideLayouts/slideLayout14.xml"/><Relationship Id="rId4" Type="http://schemas.openxmlformats.org/officeDocument/2006/relationships/image" Target="../media/image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304800" y="762000"/>
            <a:ext cx="7086600" cy="1905000"/>
          </a:xfrm>
        </p:spPr>
        <p:txBody>
          <a:bodyPr/>
          <a:lstStyle/>
          <a:p>
            <a:pPr eaLnBrk="1" hangingPunct="1"/>
            <a:r>
              <a:rPr lang="zh-CN" altLang="en-US" sz="4400" dirty="0">
                <a:latin typeface="华文隶书" panose="02010800040101010101" pitchFamily="2" charset="-122"/>
                <a:ea typeface="华文隶书" panose="02010800040101010101" pitchFamily="2" charset="-122"/>
              </a:rPr>
              <a:t>北京和顺恒通科技有限公司</a:t>
            </a:r>
            <a:br>
              <a:rPr lang="zh-CN" altLang="en-US" sz="4400" dirty="0">
                <a:latin typeface="华文隶书" panose="02010800040101010101" pitchFamily="2" charset="-122"/>
                <a:ea typeface="华文隶书" panose="02010800040101010101" pitchFamily="2" charset="-122"/>
              </a:rPr>
            </a:br>
            <a:r>
              <a:rPr lang="zh-CN" altLang="en-US" sz="4400" dirty="0">
                <a:latin typeface="Times New Roman" panose="02020603050405020304" pitchFamily="18" charset="0"/>
              </a:rPr>
              <a:t> </a:t>
            </a:r>
            <a:r>
              <a:rPr lang="en-US" altLang="zh-CN" sz="3600" dirty="0">
                <a:latin typeface="华文隶书" panose="02010800040101010101" pitchFamily="2" charset="-122"/>
                <a:ea typeface="华文隶书" panose="02010800040101010101" pitchFamily="2" charset="-122"/>
              </a:rPr>
              <a:t>CMMI-DEV ML 3</a:t>
            </a:r>
            <a:r>
              <a:rPr lang="zh-CN" altLang="en-US" sz="3600" dirty="0">
                <a:latin typeface="华文隶书" panose="02010800040101010101" pitchFamily="2" charset="-122"/>
                <a:ea typeface="华文隶书" panose="02010800040101010101" pitchFamily="2" charset="-122"/>
              </a:rPr>
              <a:t>诊断报告</a:t>
            </a:r>
          </a:p>
        </p:txBody>
      </p:sp>
      <p:sp>
        <p:nvSpPr>
          <p:cNvPr id="2053" name="Rectangle 8"/>
          <p:cNvSpPr>
            <a:spLocks noChangeArrowheads="1"/>
          </p:cNvSpPr>
          <p:nvPr/>
        </p:nvSpPr>
        <p:spPr bwMode="auto">
          <a:xfrm>
            <a:off x="0" y="2952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zh-CN" altLang="en-US">
              <a:solidFill>
                <a:srgbClr val="000000"/>
              </a:solidFill>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284204B0-B7A0-4F3A-B002-BAF6CBFFEC87}" type="slidenum">
              <a:rPr lang="en-US" altLang="zh-CN" sz="1000" smtClean="0"/>
              <a:t>10</a:t>
            </a:fld>
            <a:endParaRPr lang="en-US" altLang="zh-CN" sz="1000"/>
          </a:p>
        </p:txBody>
      </p:sp>
      <p:sp>
        <p:nvSpPr>
          <p:cNvPr id="14339" name="Rectangle 2"/>
          <p:cNvSpPr>
            <a:spLocks noGrp="1" noChangeArrowheads="1"/>
          </p:cNvSpPr>
          <p:nvPr>
            <p:ph type="title"/>
          </p:nvPr>
        </p:nvSpPr>
        <p:spPr/>
        <p:txBody>
          <a:bodyPr/>
          <a:lstStyle/>
          <a:p>
            <a:pPr eaLnBrk="1" hangingPunct="1"/>
            <a:r>
              <a:rPr lang="en-US" altLang="zh-CN"/>
              <a:t>PLAN</a:t>
            </a:r>
            <a:r>
              <a:rPr lang="zh-CN" altLang="en-US"/>
              <a:t>项目计划</a:t>
            </a:r>
            <a:r>
              <a:rPr lang="en-US" altLang="zh-CN"/>
              <a:t>-</a:t>
            </a:r>
            <a:r>
              <a:rPr lang="zh-CN" altLang="en-US"/>
              <a:t>续</a:t>
            </a:r>
          </a:p>
        </p:txBody>
      </p:sp>
      <p:sp>
        <p:nvSpPr>
          <p:cNvPr id="14340" name="Rectangle 3"/>
          <p:cNvSpPr>
            <a:spLocks noGrp="1" noChangeArrowheads="1"/>
          </p:cNvSpPr>
          <p:nvPr>
            <p:ph type="body" idx="1"/>
          </p:nvPr>
        </p:nvSpPr>
        <p:spPr>
          <a:xfrm>
            <a:off x="914400" y="1719263"/>
            <a:ext cx="7391400" cy="4910137"/>
          </a:xfrm>
        </p:spPr>
        <p:txBody>
          <a:bodyPr/>
          <a:lstStyle/>
          <a:p>
            <a:pPr marL="571500" indent="-571500" eaLnBrk="1" hangingPunct="1"/>
            <a:r>
              <a:rPr lang="zh-CN" altLang="en-US" sz="2000" b="1" dirty="0"/>
              <a:t>弱项：</a:t>
            </a:r>
          </a:p>
          <a:p>
            <a:pPr marL="1132205" lvl="2" indent="-438150" eaLnBrk="1" hangingPunct="1"/>
            <a:r>
              <a:rPr lang="zh-CN" altLang="en-US" sz="1600" dirty="0"/>
              <a:t>不清楚是否有进行项目计划评审</a:t>
            </a:r>
            <a:endParaRPr lang="en-US" altLang="zh-CN" sz="1600" dirty="0"/>
          </a:p>
          <a:p>
            <a:pPr marL="1132205" lvl="2" indent="-438150" eaLnBrk="1" hangingPunct="1"/>
            <a:r>
              <a:rPr lang="zh-CN" altLang="en-US" sz="1600" i="1" dirty="0">
                <a:solidFill>
                  <a:srgbClr val="0066FF"/>
                </a:solidFill>
              </a:rPr>
              <a:t>建议：所有的对项目有影响的计划都需要评审，评审的目的是所有项目相关干系人能够共同理解项目范围、目标、干系人在项目中的角色、职责和相互关系。</a:t>
            </a:r>
            <a:endParaRPr lang="en-US" altLang="zh-CN" sz="1600" i="1" dirty="0">
              <a:solidFill>
                <a:srgbClr val="0066FF"/>
              </a:solidFill>
            </a:endParaRPr>
          </a:p>
          <a:p>
            <a:pPr marL="1132205" lvl="2" indent="-438150" eaLnBrk="1" hangingPunct="1">
              <a:buFont typeface="Wingdings" panose="05000000000000000000" pitchFamily="2" charset="2"/>
              <a:buNone/>
            </a:pPr>
            <a:r>
              <a:rPr lang="en-US" altLang="zh-CN" sz="1600" i="1" dirty="0">
                <a:solidFill>
                  <a:srgbClr val="0066FF"/>
                </a:solidFill>
              </a:rPr>
              <a:t>         </a:t>
            </a:r>
            <a:r>
              <a:rPr lang="zh-CN" altLang="en-US" sz="1600" i="1" dirty="0">
                <a:solidFill>
                  <a:srgbClr val="0066FF"/>
                </a:solidFill>
              </a:rPr>
              <a:t>项目计划评审关注计划的可行性，考虑如下情况：</a:t>
            </a:r>
          </a:p>
          <a:p>
            <a:pPr marL="1743075" lvl="4" indent="-438150" eaLnBrk="1" hangingPunct="1">
              <a:buFont typeface="Wingdings" panose="05000000000000000000" pitchFamily="2" charset="2"/>
              <a:buNone/>
            </a:pPr>
            <a:r>
              <a:rPr lang="en-US" altLang="zh-CN" sz="1600" i="1" dirty="0">
                <a:solidFill>
                  <a:srgbClr val="0066FF"/>
                </a:solidFill>
              </a:rPr>
              <a:t>1.</a:t>
            </a:r>
            <a:r>
              <a:rPr lang="zh-CN" altLang="en-US" sz="1600" i="1" dirty="0">
                <a:solidFill>
                  <a:srgbClr val="0066FF"/>
                </a:solidFill>
              </a:rPr>
              <a:t>可用的资源是否满足估计的资源（资源包括：有技能的人、工具、</a:t>
            </a:r>
            <a:endParaRPr lang="en-US" altLang="zh-CN" sz="1600" i="1" dirty="0">
              <a:solidFill>
                <a:srgbClr val="0066FF"/>
              </a:solidFill>
            </a:endParaRPr>
          </a:p>
          <a:p>
            <a:pPr marL="1743075" lvl="4" indent="-438150" eaLnBrk="1" hangingPunct="1">
              <a:buFont typeface="Wingdings" panose="05000000000000000000" pitchFamily="2" charset="2"/>
              <a:buNone/>
            </a:pPr>
            <a:r>
              <a:rPr lang="zh-CN" altLang="en-US" sz="1600" i="1" dirty="0">
                <a:solidFill>
                  <a:srgbClr val="0066FF"/>
                </a:solidFill>
              </a:rPr>
              <a:t>设备、资金等）</a:t>
            </a:r>
          </a:p>
          <a:p>
            <a:pPr marL="1743075" lvl="4" indent="-438150" eaLnBrk="1" hangingPunct="1">
              <a:buFont typeface="Wingdings" panose="05000000000000000000" pitchFamily="2" charset="2"/>
              <a:buNone/>
            </a:pPr>
            <a:endParaRPr lang="zh-CN" altLang="en-US" sz="1600" i="1" dirty="0">
              <a:solidFill>
                <a:srgbClr val="0066FF"/>
              </a:solidFill>
            </a:endParaRPr>
          </a:p>
          <a:p>
            <a:pPr marL="1743075" lvl="4" indent="-438150" eaLnBrk="1" hangingPunct="1">
              <a:buFont typeface="Wingdings" panose="05000000000000000000" pitchFamily="2" charset="2"/>
              <a:buNone/>
            </a:pPr>
            <a:r>
              <a:rPr lang="zh-CN" altLang="en-US" sz="1600" i="1" dirty="0">
                <a:solidFill>
                  <a:srgbClr val="0066FF"/>
                </a:solidFill>
              </a:rPr>
              <a:t>当实际的资源和估计发生偏差时，通常有如下解决方法：</a:t>
            </a:r>
          </a:p>
          <a:p>
            <a:pPr marL="1743075" lvl="4" indent="-438150" eaLnBrk="1" hangingPunct="1">
              <a:buFont typeface="Wingdings" panose="05000000000000000000" pitchFamily="2" charset="2"/>
              <a:buNone/>
            </a:pPr>
            <a:r>
              <a:rPr lang="en-US" altLang="zh-CN" sz="1600" i="1" dirty="0">
                <a:solidFill>
                  <a:srgbClr val="0066FF"/>
                </a:solidFill>
              </a:rPr>
              <a:t>1.</a:t>
            </a:r>
            <a:r>
              <a:rPr lang="zh-CN" altLang="en-US" sz="1600" i="1" dirty="0">
                <a:solidFill>
                  <a:srgbClr val="0066FF"/>
                </a:solidFill>
              </a:rPr>
              <a:t>减少、延迟需求、降低质量要求</a:t>
            </a:r>
          </a:p>
          <a:p>
            <a:pPr marL="1743075" lvl="4" indent="-438150" eaLnBrk="1" hangingPunct="1">
              <a:buFont typeface="Wingdings" panose="05000000000000000000" pitchFamily="2" charset="2"/>
              <a:buNone/>
            </a:pPr>
            <a:r>
              <a:rPr lang="en-US" altLang="zh-CN" sz="1600" i="1" dirty="0">
                <a:solidFill>
                  <a:srgbClr val="0066FF"/>
                </a:solidFill>
              </a:rPr>
              <a:t>2.</a:t>
            </a:r>
            <a:r>
              <a:rPr lang="zh-CN" altLang="en-US" sz="1600" i="1" dirty="0">
                <a:solidFill>
                  <a:srgbClr val="0066FF"/>
                </a:solidFill>
              </a:rPr>
              <a:t>增加多的资源</a:t>
            </a:r>
          </a:p>
          <a:p>
            <a:pPr marL="1743075" lvl="4" indent="-438150" eaLnBrk="1" hangingPunct="1">
              <a:buFont typeface="Wingdings" panose="05000000000000000000" pitchFamily="2" charset="2"/>
              <a:buNone/>
            </a:pPr>
            <a:r>
              <a:rPr lang="en-US" altLang="zh-CN" sz="1600" i="1" dirty="0">
                <a:solidFill>
                  <a:srgbClr val="0066FF"/>
                </a:solidFill>
              </a:rPr>
              <a:t>3.</a:t>
            </a:r>
            <a:r>
              <a:rPr lang="zh-CN" altLang="en-US" sz="1600" i="1" dirty="0">
                <a:solidFill>
                  <a:srgbClr val="0066FF"/>
                </a:solidFill>
              </a:rPr>
              <a:t>提高人员的技能水平</a:t>
            </a:r>
          </a:p>
          <a:p>
            <a:pPr marL="1743075" lvl="4" indent="-438150" eaLnBrk="1" hangingPunct="1">
              <a:buFont typeface="Wingdings" panose="05000000000000000000" pitchFamily="2" charset="2"/>
              <a:buNone/>
            </a:pPr>
            <a:r>
              <a:rPr lang="en-US" altLang="zh-CN" sz="1600" i="1" dirty="0">
                <a:solidFill>
                  <a:srgbClr val="0066FF"/>
                </a:solidFill>
              </a:rPr>
              <a:t>4.</a:t>
            </a:r>
            <a:r>
              <a:rPr lang="zh-CN" altLang="en-US" sz="1600" i="1" dirty="0">
                <a:solidFill>
                  <a:srgbClr val="0066FF"/>
                </a:solidFill>
              </a:rPr>
              <a:t>根据当前的实际资源调整计划</a:t>
            </a:r>
            <a:endParaRPr lang="en-US" altLang="zh-CN" sz="1600" i="1" dirty="0">
              <a:solidFill>
                <a:srgbClr val="0066FF"/>
              </a:solidFill>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D4C9C23B-20C2-47CF-8005-9930C2F59925}" type="slidenum">
              <a:rPr lang="en-US" altLang="zh-CN" sz="1000" smtClean="0"/>
              <a:t>11</a:t>
            </a:fld>
            <a:endParaRPr lang="en-US" altLang="zh-CN" sz="1000"/>
          </a:p>
        </p:txBody>
      </p:sp>
      <p:sp>
        <p:nvSpPr>
          <p:cNvPr id="15363" name="Rectangle 2"/>
          <p:cNvSpPr>
            <a:spLocks noGrp="1" noChangeArrowheads="1"/>
          </p:cNvSpPr>
          <p:nvPr>
            <p:ph type="title"/>
          </p:nvPr>
        </p:nvSpPr>
        <p:spPr/>
        <p:txBody>
          <a:bodyPr/>
          <a:lstStyle/>
          <a:p>
            <a:pPr eaLnBrk="1" hangingPunct="1"/>
            <a:r>
              <a:rPr lang="en-US" altLang="zh-CN"/>
              <a:t>MC</a:t>
            </a:r>
            <a:r>
              <a:rPr lang="zh-CN" altLang="en-US"/>
              <a:t>项目监督和控制</a:t>
            </a:r>
          </a:p>
        </p:txBody>
      </p:sp>
      <p:sp>
        <p:nvSpPr>
          <p:cNvPr id="15364" name="Rectangle 3"/>
          <p:cNvSpPr>
            <a:spLocks noGrp="1" noChangeArrowheads="1"/>
          </p:cNvSpPr>
          <p:nvPr>
            <p:ph type="body" idx="1"/>
          </p:nvPr>
        </p:nvSpPr>
        <p:spPr/>
        <p:txBody>
          <a:bodyPr/>
          <a:lstStyle/>
          <a:p>
            <a:pPr marL="571500" indent="-571500" eaLnBrk="1" hangingPunct="1"/>
            <a:r>
              <a:rPr lang="zh-CN" altLang="en-US" sz="2000" b="1" dirty="0"/>
              <a:t>强项：</a:t>
            </a:r>
            <a:r>
              <a:rPr lang="zh-CN" altLang="en-US" sz="2000" dirty="0"/>
              <a:t>无明显强项 </a:t>
            </a:r>
            <a:r>
              <a:rPr lang="zh-CN" altLang="fr-FR" sz="1600" dirty="0"/>
              <a:t>。</a:t>
            </a:r>
            <a:r>
              <a:rPr lang="zh-CN" altLang="fr-FR" sz="2000" dirty="0"/>
              <a:t> </a:t>
            </a:r>
            <a:endParaRPr lang="zh-CN" altLang="en-US" sz="2000" b="1" dirty="0"/>
          </a:p>
          <a:p>
            <a:pPr marL="571500" indent="-571500" eaLnBrk="1" hangingPunct="1"/>
            <a:r>
              <a:rPr lang="zh-CN" altLang="en-US" sz="2000" b="1" dirty="0"/>
              <a:t>弱项：</a:t>
            </a:r>
          </a:p>
          <a:p>
            <a:pPr marL="1132205" lvl="2" indent="-438150" eaLnBrk="1" hangingPunct="1"/>
            <a:r>
              <a:rPr lang="zh-CN" altLang="en-US" sz="1600" dirty="0"/>
              <a:t>目前没有看到项目的一些监控记录，如</a:t>
            </a:r>
            <a:r>
              <a:rPr lang="en-US" altLang="en-US" sz="1600" dirty="0"/>
              <a:t>项目</a:t>
            </a:r>
            <a:r>
              <a:rPr lang="zh-CN" altLang="en-US" sz="1600" dirty="0"/>
              <a:t>周报、月报、里程碑报告等</a:t>
            </a:r>
            <a:endParaRPr lang="en-US" altLang="zh-CN" sz="1600" dirty="0"/>
          </a:p>
          <a:p>
            <a:pPr marL="1132205" lvl="2" indent="-438150" eaLnBrk="1" hangingPunct="1">
              <a:buFont typeface="Wingdings" panose="05000000000000000000" pitchFamily="2" charset="2"/>
              <a:buNone/>
            </a:pPr>
            <a:r>
              <a:rPr lang="zh-CN" altLang="en-US" sz="1600" i="1" dirty="0">
                <a:solidFill>
                  <a:srgbClr val="0066FF"/>
                </a:solidFill>
              </a:rPr>
              <a:t>        建议：建立项目监控制度，统一监控日志模板</a:t>
            </a:r>
            <a:endParaRPr lang="en-US" altLang="zh-CN" sz="1600" i="1" dirty="0">
              <a:solidFill>
                <a:srgbClr val="0066FF"/>
              </a:solidFill>
            </a:endParaRPr>
          </a:p>
          <a:p>
            <a:pPr marL="1743075" lvl="4" indent="-438150" eaLnBrk="1" hangingPunct="1">
              <a:buFont typeface="Wingdings" panose="05000000000000000000" pitchFamily="2" charset="2"/>
              <a:buNone/>
            </a:pPr>
            <a:r>
              <a:rPr lang="zh-CN" altLang="en-US" sz="1600" i="1" dirty="0">
                <a:solidFill>
                  <a:srgbClr val="0066FF"/>
                </a:solidFill>
              </a:rPr>
              <a:t>项目经理需要定期监控：</a:t>
            </a:r>
          </a:p>
          <a:p>
            <a:pPr marL="1743075" lvl="4" indent="-438150" eaLnBrk="1" hangingPunct="1">
              <a:buFont typeface="Wingdings" panose="05000000000000000000" pitchFamily="2" charset="2"/>
              <a:buNone/>
            </a:pPr>
            <a:r>
              <a:rPr lang="en-US" altLang="zh-CN" sz="1600" i="1" dirty="0">
                <a:solidFill>
                  <a:srgbClr val="0066FF"/>
                </a:solidFill>
              </a:rPr>
              <a:t>1.</a:t>
            </a:r>
            <a:r>
              <a:rPr lang="zh-CN" altLang="en-US" sz="1600" i="1" dirty="0">
                <a:solidFill>
                  <a:srgbClr val="0066FF"/>
                </a:solidFill>
              </a:rPr>
              <a:t>项目规模</a:t>
            </a:r>
          </a:p>
          <a:p>
            <a:pPr marL="1743075" lvl="4" indent="-438150" eaLnBrk="1" hangingPunct="1">
              <a:buFont typeface="Wingdings" panose="05000000000000000000" pitchFamily="2" charset="2"/>
              <a:buNone/>
            </a:pPr>
            <a:r>
              <a:rPr lang="en-US" altLang="zh-CN" sz="1600" i="1" dirty="0">
                <a:solidFill>
                  <a:srgbClr val="0066FF"/>
                </a:solidFill>
              </a:rPr>
              <a:t>2.</a:t>
            </a:r>
            <a:r>
              <a:rPr lang="zh-CN" altLang="en-US" sz="1600" i="1" dirty="0">
                <a:solidFill>
                  <a:srgbClr val="0066FF"/>
                </a:solidFill>
              </a:rPr>
              <a:t>工作量和成本</a:t>
            </a:r>
          </a:p>
          <a:p>
            <a:pPr marL="1743075" lvl="4" indent="-438150" eaLnBrk="1" hangingPunct="1">
              <a:buFont typeface="Wingdings" panose="05000000000000000000" pitchFamily="2" charset="2"/>
              <a:buNone/>
            </a:pPr>
            <a:r>
              <a:rPr lang="en-US" altLang="zh-CN" sz="1600" i="1" dirty="0">
                <a:solidFill>
                  <a:srgbClr val="0066FF"/>
                </a:solidFill>
              </a:rPr>
              <a:t>3.</a:t>
            </a:r>
            <a:r>
              <a:rPr lang="zh-CN" altLang="en-US" sz="1600" i="1" dirty="0">
                <a:solidFill>
                  <a:srgbClr val="0066FF"/>
                </a:solidFill>
              </a:rPr>
              <a:t>进度</a:t>
            </a:r>
          </a:p>
          <a:p>
            <a:pPr marL="1743075" lvl="4" indent="-438150" eaLnBrk="1" hangingPunct="1">
              <a:buFont typeface="Wingdings" panose="05000000000000000000" pitchFamily="2" charset="2"/>
              <a:buNone/>
            </a:pPr>
            <a:r>
              <a:rPr lang="en-US" altLang="zh-CN" sz="1600" i="1" dirty="0">
                <a:solidFill>
                  <a:srgbClr val="0066FF"/>
                </a:solidFill>
              </a:rPr>
              <a:t>4.</a:t>
            </a:r>
            <a:r>
              <a:rPr lang="zh-CN" altLang="en-US" sz="1600" i="1" dirty="0">
                <a:solidFill>
                  <a:srgbClr val="0066FF"/>
                </a:solidFill>
              </a:rPr>
              <a:t>资源</a:t>
            </a:r>
          </a:p>
          <a:p>
            <a:pPr marL="1743075" lvl="4" indent="-438150" eaLnBrk="1" hangingPunct="1">
              <a:buFont typeface="Wingdings" panose="05000000000000000000" pitchFamily="2" charset="2"/>
              <a:buNone/>
            </a:pPr>
            <a:r>
              <a:rPr lang="en-US" altLang="zh-CN" sz="1600" i="1" dirty="0">
                <a:solidFill>
                  <a:srgbClr val="0066FF"/>
                </a:solidFill>
              </a:rPr>
              <a:t>5.</a:t>
            </a:r>
            <a:r>
              <a:rPr lang="zh-CN" altLang="en-US" sz="1600" i="1" dirty="0">
                <a:solidFill>
                  <a:srgbClr val="0066FF"/>
                </a:solidFill>
              </a:rPr>
              <a:t>人员的知识和技能</a:t>
            </a:r>
            <a:endParaRPr lang="en-US" altLang="zh-CN" sz="1600" i="1" dirty="0">
              <a:solidFill>
                <a:srgbClr val="0066FF"/>
              </a:solidFill>
            </a:endParaRPr>
          </a:p>
          <a:p>
            <a:pPr marL="1743075" lvl="4" indent="-438150" eaLnBrk="1" hangingPunct="1">
              <a:buFont typeface="Wingdings" panose="05000000000000000000" pitchFamily="2" charset="2"/>
              <a:buNone/>
            </a:pPr>
            <a:r>
              <a:rPr lang="zh-CN" altLang="en-US" sz="1600" i="1" dirty="0">
                <a:solidFill>
                  <a:srgbClr val="0066FF"/>
                </a:solidFill>
              </a:rPr>
              <a:t>通过实际与计划的数据对比监控项目计划，当有重大偏差时进行问题管理</a:t>
            </a:r>
            <a:endParaRPr lang="en-US" altLang="zh-CN" sz="1600" i="1" dirty="0">
              <a:solidFill>
                <a:srgbClr val="0066FF"/>
              </a:solidFill>
            </a:endParaRPr>
          </a:p>
          <a:p>
            <a:pPr marL="1132205" lvl="2" indent="-438150" eaLnBrk="1" hangingPunct="1"/>
            <a:endParaRPr lang="zh-CN" altLang="en-US" sz="1600" dirty="0"/>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564DB866-08CD-432E-BD33-97D1D6671EBF}" type="slidenum">
              <a:rPr lang="en-US" altLang="zh-CN" sz="1000" smtClean="0"/>
              <a:t>12</a:t>
            </a:fld>
            <a:endParaRPr lang="en-US" altLang="zh-CN" sz="1000"/>
          </a:p>
        </p:txBody>
      </p:sp>
      <p:sp>
        <p:nvSpPr>
          <p:cNvPr id="16387" name="Rectangle 2"/>
          <p:cNvSpPr>
            <a:spLocks noGrp="1" noChangeArrowheads="1"/>
          </p:cNvSpPr>
          <p:nvPr>
            <p:ph type="title"/>
          </p:nvPr>
        </p:nvSpPr>
        <p:spPr/>
        <p:txBody>
          <a:bodyPr/>
          <a:lstStyle/>
          <a:p>
            <a:pPr eaLnBrk="1" hangingPunct="1"/>
            <a:r>
              <a:rPr lang="en-US" altLang="zh-CN"/>
              <a:t>MC</a:t>
            </a:r>
            <a:r>
              <a:rPr lang="zh-CN" altLang="en-US"/>
              <a:t>项目监督和控制</a:t>
            </a:r>
            <a:r>
              <a:rPr lang="en-US" altLang="zh-CN"/>
              <a:t>-</a:t>
            </a:r>
            <a:r>
              <a:rPr lang="zh-CN" altLang="en-US"/>
              <a:t>续</a:t>
            </a:r>
          </a:p>
        </p:txBody>
      </p:sp>
      <p:sp>
        <p:nvSpPr>
          <p:cNvPr id="16388" name="Rectangle 3"/>
          <p:cNvSpPr>
            <a:spLocks noGrp="1" noChangeArrowheads="1"/>
          </p:cNvSpPr>
          <p:nvPr>
            <p:ph type="body" idx="1"/>
          </p:nvPr>
        </p:nvSpPr>
        <p:spPr/>
        <p:txBody>
          <a:bodyPr/>
          <a:lstStyle/>
          <a:p>
            <a:pPr marL="571500" indent="-571500" eaLnBrk="1" hangingPunct="1"/>
            <a:r>
              <a:rPr lang="zh-CN" altLang="en-US" sz="2000" b="1" dirty="0"/>
              <a:t>弱项：</a:t>
            </a:r>
          </a:p>
          <a:p>
            <a:pPr marL="1132205" lvl="2" indent="-438150" eaLnBrk="1" hangingPunct="1"/>
            <a:r>
              <a:rPr lang="zh-CN" altLang="en-US" sz="1600" dirty="0"/>
              <a:t>没有分级别对项目进行控制</a:t>
            </a:r>
            <a:endParaRPr lang="en-US" altLang="zh-CN" sz="1600" dirty="0"/>
          </a:p>
          <a:p>
            <a:pPr marL="1425575" lvl="3" indent="-438150" eaLnBrk="1" hangingPunct="1">
              <a:buFont typeface="Wingdings" panose="05000000000000000000" pitchFamily="2" charset="2"/>
              <a:buNone/>
            </a:pPr>
            <a:r>
              <a:rPr lang="zh-CN" altLang="en-US" sz="1600" i="1" dirty="0">
                <a:solidFill>
                  <a:srgbClr val="0066FF"/>
                </a:solidFill>
              </a:rPr>
              <a:t>建议：建立对项目计划分级控制的机制：</a:t>
            </a:r>
            <a:endParaRPr lang="en-US" altLang="zh-CN" sz="1600" i="1" dirty="0">
              <a:solidFill>
                <a:srgbClr val="0066FF"/>
              </a:solidFill>
            </a:endParaRPr>
          </a:p>
          <a:p>
            <a:pPr marL="1425575" lvl="3" indent="-438150" eaLnBrk="1" hangingPunct="1">
              <a:buFont typeface="Wingdings" panose="05000000000000000000" pitchFamily="2" charset="2"/>
              <a:buNone/>
            </a:pPr>
            <a:r>
              <a:rPr lang="en-US" altLang="zh-CN" sz="1600" i="1" dirty="0">
                <a:solidFill>
                  <a:srgbClr val="0066FF"/>
                </a:solidFill>
              </a:rPr>
              <a:t>     1. </a:t>
            </a:r>
            <a:r>
              <a:rPr lang="zh-CN" altLang="en-US" sz="1600" i="1" dirty="0">
                <a:solidFill>
                  <a:srgbClr val="0066FF"/>
                </a:solidFill>
              </a:rPr>
              <a:t>详细计划发生偏差，个人或者项目经理分析原因并采取措施，记录变更，并通知被影响到的干系人</a:t>
            </a:r>
          </a:p>
          <a:p>
            <a:pPr marL="1425575" lvl="3" indent="-438150" eaLnBrk="1" hangingPunct="1">
              <a:buFont typeface="Wingdings" panose="05000000000000000000" pitchFamily="2" charset="2"/>
              <a:buNone/>
            </a:pPr>
            <a:r>
              <a:rPr lang="en-US" altLang="zh-CN" sz="1600" i="1" dirty="0">
                <a:solidFill>
                  <a:srgbClr val="0066FF"/>
                </a:solidFill>
              </a:rPr>
              <a:t>     2.</a:t>
            </a:r>
            <a:r>
              <a:rPr lang="zh-CN" altLang="en-US" sz="1600" i="1" dirty="0">
                <a:solidFill>
                  <a:srgbClr val="0066FF"/>
                </a:solidFill>
              </a:rPr>
              <a:t>里程碑计划发生偏差，需要相关干系人分析影响，上报高层领导批准调整计划，记录变更</a:t>
            </a:r>
            <a:endParaRPr lang="en-US" altLang="zh-CN" sz="1600" i="1" dirty="0">
              <a:solidFill>
                <a:srgbClr val="0066FF"/>
              </a:solidFill>
            </a:endParaRPr>
          </a:p>
          <a:p>
            <a:pPr marL="1425575" lvl="3" indent="-438150" eaLnBrk="1" hangingPunct="1">
              <a:buFont typeface="Wingdings" panose="05000000000000000000" pitchFamily="2" charset="2"/>
              <a:buNone/>
            </a:pPr>
            <a:r>
              <a:rPr lang="zh-CN" altLang="en-US" sz="1600" dirty="0"/>
              <a:t>没有看到项目问题记录</a:t>
            </a:r>
            <a:endParaRPr lang="en-US" altLang="zh-CN" sz="1600" dirty="0"/>
          </a:p>
          <a:p>
            <a:pPr marL="1425575" lvl="3" indent="-438150" eaLnBrk="1" hangingPunct="1">
              <a:buFont typeface="Wingdings" panose="05000000000000000000" pitchFamily="2" charset="2"/>
              <a:buNone/>
            </a:pPr>
            <a:r>
              <a:rPr lang="en-US" altLang="zh-CN" sz="1600" i="1" dirty="0">
                <a:solidFill>
                  <a:srgbClr val="0066FF"/>
                </a:solidFill>
              </a:rPr>
              <a:t>  </a:t>
            </a:r>
            <a:r>
              <a:rPr lang="zh-CN" altLang="en-US" sz="1600" i="1" dirty="0">
                <a:solidFill>
                  <a:srgbClr val="0066FF"/>
                </a:solidFill>
              </a:rPr>
              <a:t>建议：使用“问题一览表”，识别、分析、计划、跟踪问题</a:t>
            </a:r>
            <a:endParaRPr lang="en-US" altLang="zh-CN" sz="1600" i="1" dirty="0">
              <a:solidFill>
                <a:srgbClr val="0066FF"/>
              </a:solidFill>
            </a:endParaRPr>
          </a:p>
          <a:p>
            <a:pPr marL="1425575" lvl="3" indent="-438150" eaLnBrk="1" hangingPunct="1">
              <a:buFont typeface="Wingdings" panose="05000000000000000000" pitchFamily="2" charset="2"/>
              <a:buNone/>
            </a:pPr>
            <a:endParaRPr lang="zh-CN" altLang="en-US" sz="1600" dirty="0"/>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F3F0BFDA-F4CA-4DFD-BCDD-3878838064BD}" type="slidenum">
              <a:rPr lang="en-US" altLang="zh-CN" sz="1000" smtClean="0"/>
              <a:t>13</a:t>
            </a:fld>
            <a:endParaRPr lang="en-US" altLang="zh-CN" sz="1000"/>
          </a:p>
        </p:txBody>
      </p:sp>
      <p:sp>
        <p:nvSpPr>
          <p:cNvPr id="18435" name="Rectangle 2"/>
          <p:cNvSpPr>
            <a:spLocks noGrp="1" noChangeArrowheads="1"/>
          </p:cNvSpPr>
          <p:nvPr>
            <p:ph type="title"/>
          </p:nvPr>
        </p:nvSpPr>
        <p:spPr/>
        <p:txBody>
          <a:bodyPr/>
          <a:lstStyle/>
          <a:p>
            <a:pPr eaLnBrk="1" hangingPunct="1"/>
            <a:r>
              <a:rPr lang="en-US" altLang="zh-CN"/>
              <a:t>MPM</a:t>
            </a:r>
            <a:r>
              <a:rPr lang="zh-CN" altLang="en-US"/>
              <a:t>度量</a:t>
            </a:r>
            <a:r>
              <a:rPr lang="zh-CN" altLang="en-US" dirty="0"/>
              <a:t>和分析</a:t>
            </a:r>
          </a:p>
        </p:txBody>
      </p:sp>
      <p:sp>
        <p:nvSpPr>
          <p:cNvPr id="18436" name="Rectangle 3"/>
          <p:cNvSpPr>
            <a:spLocks noGrp="1" noChangeArrowheads="1"/>
          </p:cNvSpPr>
          <p:nvPr>
            <p:ph type="body" idx="1"/>
          </p:nvPr>
        </p:nvSpPr>
        <p:spPr>
          <a:xfrm>
            <a:off x="457200" y="1752600"/>
            <a:ext cx="8229600" cy="4411663"/>
          </a:xfrm>
        </p:spPr>
        <p:txBody>
          <a:bodyPr/>
          <a:lstStyle/>
          <a:p>
            <a:pPr marL="571500" indent="-571500" eaLnBrk="1" hangingPunct="1"/>
            <a:r>
              <a:rPr lang="zh-CN" altLang="en-US" sz="2000" b="1" dirty="0"/>
              <a:t>强项：</a:t>
            </a:r>
          </a:p>
          <a:p>
            <a:pPr marL="1132205" lvl="2" indent="-438150" eaLnBrk="1" hangingPunct="1"/>
            <a:r>
              <a:rPr lang="zh-CN" altLang="en-US" sz="1600" b="1" dirty="0"/>
              <a:t>无</a:t>
            </a:r>
          </a:p>
          <a:p>
            <a:pPr marL="571500" indent="-571500" eaLnBrk="1" hangingPunct="1"/>
            <a:r>
              <a:rPr lang="zh-CN" altLang="en-US" sz="2000" b="1" dirty="0"/>
              <a:t>弱项：</a:t>
            </a:r>
          </a:p>
          <a:p>
            <a:pPr marL="1132205" lvl="2" indent="-438150" eaLnBrk="1" hangingPunct="1"/>
            <a:r>
              <a:rPr lang="zh-CN" altLang="en-US" sz="1600" dirty="0"/>
              <a:t>目前仅看到基本的</a:t>
            </a:r>
            <a:r>
              <a:rPr lang="en-US" altLang="zh-CN" sz="1600" dirty="0"/>
              <a:t>BUG</a:t>
            </a:r>
            <a:r>
              <a:rPr lang="zh-CN" altLang="en-US" sz="1600" dirty="0"/>
              <a:t>度量数据</a:t>
            </a:r>
          </a:p>
          <a:p>
            <a:pPr marL="1132205" lvl="2" indent="-438150" eaLnBrk="1" hangingPunct="1"/>
            <a:r>
              <a:rPr lang="zh-CN" altLang="en-US" sz="1600" dirty="0">
                <a:solidFill>
                  <a:srgbClr val="000000"/>
                </a:solidFill>
                <a:latin typeface="Arial" panose="020B0604020202020204" pitchFamily="34" charset="0"/>
                <a:ea typeface="宋体" panose="02010600030101010101" pitchFamily="2" charset="-122"/>
                <a:sym typeface="+mn-ea"/>
              </a:rPr>
              <a:t>项目没有清晰的可度量的项目目标， 不能够及时预测并跟踪项目目标的实现情况；</a:t>
            </a:r>
          </a:p>
          <a:p>
            <a:pPr marL="1132205" lvl="2" indent="-438150" algn="l" eaLnBrk="1" hangingPunct="1">
              <a:lnSpc>
                <a:spcPct val="100000"/>
              </a:lnSpc>
              <a:spcBef>
                <a:spcPct val="20000"/>
              </a:spcBef>
              <a:buFont typeface="Wingdings" panose="05000000000000000000" pitchFamily="2" charset="2"/>
            </a:pPr>
            <a:r>
              <a:rPr lang="zh-CN" altLang="en-US" sz="1600" dirty="0">
                <a:cs typeface="+mn-ea"/>
                <a:sym typeface="+mn-ea"/>
              </a:rPr>
              <a:t>组织没有建立和维护组织的量化的度量和过程性能目标，该目标可跟踪到商业目标</a:t>
            </a:r>
            <a:endParaRPr lang="zh-CN" altLang="en-US" sz="1600" dirty="0"/>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CE7012D6-1F78-4822-8258-4F902F6A5752}" type="slidenum">
              <a:rPr lang="en-US" altLang="zh-CN" sz="1000" smtClean="0"/>
              <a:t>14</a:t>
            </a:fld>
            <a:endParaRPr lang="en-US" altLang="zh-CN" sz="1000"/>
          </a:p>
        </p:txBody>
      </p:sp>
      <p:sp>
        <p:nvSpPr>
          <p:cNvPr id="19459" name="Rectangle 2"/>
          <p:cNvSpPr>
            <a:spLocks noGrp="1" noChangeArrowheads="1"/>
          </p:cNvSpPr>
          <p:nvPr>
            <p:ph type="title"/>
          </p:nvPr>
        </p:nvSpPr>
        <p:spPr>
          <a:xfrm>
            <a:off x="457200" y="457200"/>
            <a:ext cx="7543800" cy="960438"/>
          </a:xfrm>
        </p:spPr>
        <p:txBody>
          <a:bodyPr/>
          <a:lstStyle/>
          <a:p>
            <a:pPr eaLnBrk="1" hangingPunct="1"/>
            <a:r>
              <a:rPr lang="en-US" altLang="zh-CN"/>
              <a:t>PQA</a:t>
            </a:r>
            <a:r>
              <a:rPr lang="zh-CN" altLang="en-US"/>
              <a:t>质量保证</a:t>
            </a:r>
          </a:p>
        </p:txBody>
      </p:sp>
      <p:sp>
        <p:nvSpPr>
          <p:cNvPr id="19460" name="Rectangle 3"/>
          <p:cNvSpPr>
            <a:spLocks noGrp="1" noChangeArrowheads="1"/>
          </p:cNvSpPr>
          <p:nvPr>
            <p:ph type="body" idx="1"/>
          </p:nvPr>
        </p:nvSpPr>
        <p:spPr>
          <a:xfrm>
            <a:off x="457200" y="1836738"/>
            <a:ext cx="8077200" cy="4411662"/>
          </a:xfrm>
        </p:spPr>
        <p:txBody>
          <a:bodyPr/>
          <a:lstStyle/>
          <a:p>
            <a:pPr marL="571500" indent="-571500" eaLnBrk="1" hangingPunct="1"/>
            <a:r>
              <a:rPr lang="zh-CN" altLang="en-US" b="1" dirty="0"/>
              <a:t>强项：</a:t>
            </a:r>
            <a:endParaRPr lang="zh-CN" altLang="en-US" dirty="0"/>
          </a:p>
          <a:p>
            <a:pPr marL="1132205" lvl="2" indent="-438150" eaLnBrk="1" hangingPunct="1"/>
            <a:r>
              <a:rPr lang="zh-CN" altLang="en-US" dirty="0"/>
              <a:t>无</a:t>
            </a:r>
            <a:endParaRPr lang="zh-CN" altLang="en-US" b="1" dirty="0"/>
          </a:p>
          <a:p>
            <a:pPr marL="571500" indent="-571500" eaLnBrk="1" hangingPunct="1"/>
            <a:r>
              <a:rPr lang="zh-CN" altLang="en-US" b="1" dirty="0"/>
              <a:t>弱项：</a:t>
            </a:r>
            <a:endParaRPr lang="zh-CN" altLang="en-US" dirty="0"/>
          </a:p>
          <a:p>
            <a:pPr marL="1132205" lvl="2" indent="-438150" eaLnBrk="1" hangingPunct="1"/>
            <a:r>
              <a:rPr lang="en-US" altLang="zh-CN" dirty="0"/>
              <a:t>QA</a:t>
            </a:r>
            <a:r>
              <a:rPr lang="zh-CN" altLang="en-US" dirty="0"/>
              <a:t>在公司被理解为测试</a:t>
            </a:r>
            <a:endParaRPr lang="en-US" altLang="zh-CN" dirty="0"/>
          </a:p>
          <a:p>
            <a:pPr marL="694055" lvl="2" indent="0" eaLnBrk="1" hangingPunct="1">
              <a:buNone/>
            </a:pPr>
            <a:endParaRPr lang="en-US" altLang="zh-CN" i="1" dirty="0">
              <a:solidFill>
                <a:srgbClr val="0066FF"/>
              </a:solidFill>
            </a:endParaRPr>
          </a:p>
          <a:p>
            <a:pPr marL="694055" lvl="2" indent="0" eaLnBrk="1" hangingPunct="1">
              <a:buNone/>
            </a:pPr>
            <a:r>
              <a:rPr lang="zh-CN" altLang="en-US" i="1" dirty="0">
                <a:solidFill>
                  <a:srgbClr val="0066FF"/>
                </a:solidFill>
              </a:rPr>
              <a:t>     建议：新设</a:t>
            </a:r>
            <a:r>
              <a:rPr lang="en-US" altLang="zh-CN" i="1" dirty="0">
                <a:solidFill>
                  <a:srgbClr val="0066FF"/>
                </a:solidFill>
              </a:rPr>
              <a:t>QA</a:t>
            </a:r>
            <a:r>
              <a:rPr lang="zh-CN" altLang="en-US" i="1" dirty="0">
                <a:solidFill>
                  <a:srgbClr val="0066FF"/>
                </a:solidFill>
              </a:rPr>
              <a:t>岗位，建立</a:t>
            </a:r>
            <a:r>
              <a:rPr lang="en-US" altLang="zh-CN" i="1" dirty="0">
                <a:solidFill>
                  <a:srgbClr val="0066FF"/>
                </a:solidFill>
              </a:rPr>
              <a:t>QA</a:t>
            </a:r>
            <a:r>
              <a:rPr lang="zh-CN" altLang="en-US" i="1" dirty="0">
                <a:solidFill>
                  <a:srgbClr val="0066FF"/>
                </a:solidFill>
              </a:rPr>
              <a:t>审计过程。高层经理要对</a:t>
            </a:r>
            <a:r>
              <a:rPr lang="en-US" altLang="zh-CN" i="1" dirty="0">
                <a:solidFill>
                  <a:srgbClr val="0066FF"/>
                </a:solidFill>
              </a:rPr>
              <a:t>QA</a:t>
            </a:r>
            <a:r>
              <a:rPr lang="zh-CN" altLang="en-US" i="1" dirty="0">
                <a:solidFill>
                  <a:srgbClr val="0066FF"/>
                </a:solidFill>
              </a:rPr>
              <a:t>的工作进行支持，落实</a:t>
            </a:r>
            <a:r>
              <a:rPr lang="en-US" altLang="zh-CN" i="1" dirty="0">
                <a:solidFill>
                  <a:srgbClr val="0066FF"/>
                </a:solidFill>
              </a:rPr>
              <a:t>QA</a:t>
            </a:r>
            <a:r>
              <a:rPr lang="zh-CN" altLang="en-US" i="1" dirty="0">
                <a:solidFill>
                  <a:srgbClr val="0066FF"/>
                </a:solidFill>
              </a:rPr>
              <a:t>的审计。明确</a:t>
            </a:r>
            <a:r>
              <a:rPr lang="en-US" altLang="zh-CN" i="1" dirty="0">
                <a:solidFill>
                  <a:srgbClr val="0066FF"/>
                </a:solidFill>
              </a:rPr>
              <a:t>PPQA</a:t>
            </a:r>
            <a:r>
              <a:rPr lang="zh-CN" altLang="en-US" i="1" dirty="0">
                <a:solidFill>
                  <a:srgbClr val="0066FF"/>
                </a:solidFill>
              </a:rPr>
              <a:t>人员和职责，建立</a:t>
            </a:r>
            <a:r>
              <a:rPr lang="en-US" altLang="zh-CN" i="1" dirty="0">
                <a:solidFill>
                  <a:srgbClr val="0066FF"/>
                </a:solidFill>
              </a:rPr>
              <a:t>PPQA</a:t>
            </a:r>
            <a:r>
              <a:rPr lang="zh-CN" altLang="en-US" i="1" dirty="0">
                <a:solidFill>
                  <a:srgbClr val="0066FF"/>
                </a:solidFill>
              </a:rPr>
              <a:t>规范制度，开展</a:t>
            </a:r>
            <a:r>
              <a:rPr lang="en-US" altLang="zh-CN" i="1" dirty="0">
                <a:solidFill>
                  <a:srgbClr val="0066FF"/>
                </a:solidFill>
              </a:rPr>
              <a:t>PPQA</a:t>
            </a:r>
            <a:r>
              <a:rPr lang="zh-CN" altLang="en-US" i="1" dirty="0">
                <a:solidFill>
                  <a:srgbClr val="0066FF"/>
                </a:solidFill>
              </a:rPr>
              <a:t>审计活动，并定期向高层经理汇报审计结果</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1B394682-10CD-40B5-AB6B-9125DEB7944C}" type="slidenum">
              <a:rPr lang="en-US" altLang="zh-CN" sz="1000" smtClean="0"/>
              <a:t>15</a:t>
            </a:fld>
            <a:endParaRPr lang="en-US" altLang="zh-CN" sz="1000"/>
          </a:p>
        </p:txBody>
      </p:sp>
      <p:sp>
        <p:nvSpPr>
          <p:cNvPr id="20483" name="Rectangle 2"/>
          <p:cNvSpPr>
            <a:spLocks noGrp="1" noChangeArrowheads="1"/>
          </p:cNvSpPr>
          <p:nvPr>
            <p:ph type="title"/>
          </p:nvPr>
        </p:nvSpPr>
        <p:spPr/>
        <p:txBody>
          <a:bodyPr/>
          <a:lstStyle/>
          <a:p>
            <a:pPr eaLnBrk="1" hangingPunct="1"/>
            <a:r>
              <a:rPr lang="en-US" altLang="zh-CN"/>
              <a:t>CM</a:t>
            </a:r>
            <a:r>
              <a:rPr lang="zh-CN" altLang="en-US"/>
              <a:t>配置管理</a:t>
            </a:r>
          </a:p>
        </p:txBody>
      </p:sp>
      <p:sp>
        <p:nvSpPr>
          <p:cNvPr id="20484" name="Rectangle 3"/>
          <p:cNvSpPr>
            <a:spLocks noGrp="1" noChangeArrowheads="1"/>
          </p:cNvSpPr>
          <p:nvPr>
            <p:ph type="body" idx="1"/>
          </p:nvPr>
        </p:nvSpPr>
        <p:spPr>
          <a:xfrm>
            <a:off x="457200" y="1719263"/>
            <a:ext cx="8229600" cy="4605337"/>
          </a:xfrm>
        </p:spPr>
        <p:txBody>
          <a:bodyPr/>
          <a:lstStyle/>
          <a:p>
            <a:pPr marL="571500" indent="-571500" eaLnBrk="1" hangingPunct="1"/>
            <a:r>
              <a:rPr lang="zh-CN" altLang="en-US" sz="2000" b="1" dirty="0"/>
              <a:t>强项：</a:t>
            </a:r>
            <a:r>
              <a:rPr lang="zh-CN" altLang="en-US" sz="1600" dirty="0"/>
              <a:t>无</a:t>
            </a:r>
          </a:p>
          <a:p>
            <a:pPr marL="571500" indent="-571500" eaLnBrk="1" hangingPunct="1"/>
            <a:r>
              <a:rPr lang="zh-CN" altLang="en-US" sz="2000" b="1" dirty="0"/>
              <a:t>弱项：</a:t>
            </a:r>
          </a:p>
          <a:p>
            <a:pPr marL="1132205" lvl="2" indent="-438150" eaLnBrk="1" hangingPunct="1"/>
            <a:r>
              <a:rPr lang="zh-CN" altLang="en-US" sz="1600" dirty="0"/>
              <a:t>目前不太清楚公司的配置管理情况。</a:t>
            </a:r>
            <a:endParaRPr lang="en-US" altLang="zh-CN" sz="1600" dirty="0"/>
          </a:p>
          <a:p>
            <a:pPr marL="1425575" lvl="3" indent="-438150" eaLnBrk="1" hangingPunct="1">
              <a:buFont typeface="Wingdings" panose="05000000000000000000" pitchFamily="2" charset="2"/>
              <a:buNone/>
            </a:pPr>
            <a:r>
              <a:rPr lang="zh-CN" altLang="en-US" sz="1600" i="1" dirty="0">
                <a:solidFill>
                  <a:srgbClr val="0066FF"/>
                </a:solidFill>
              </a:rPr>
              <a:t>建议：明确配置项的识别准则，明确规定哪些工作产品必须纳入配置管理</a:t>
            </a:r>
            <a:endParaRPr lang="en-US" altLang="zh-CN" sz="1600" i="1" dirty="0">
              <a:solidFill>
                <a:srgbClr val="0066FF"/>
              </a:solidFill>
            </a:endParaRPr>
          </a:p>
          <a:p>
            <a:pPr marL="1425575" lvl="3" indent="-438150" eaLnBrk="1" hangingPunct="1">
              <a:buFont typeface="Wingdings" panose="05000000000000000000" pitchFamily="2" charset="2"/>
              <a:buNone/>
            </a:pPr>
            <a:r>
              <a:rPr lang="zh-CN" altLang="en-US" sz="1600" i="1" dirty="0">
                <a:solidFill>
                  <a:srgbClr val="0066FF"/>
                </a:solidFill>
              </a:rPr>
              <a:t>识别配置项的准则：</a:t>
            </a:r>
          </a:p>
          <a:p>
            <a:pPr marL="1425575" lvl="3" indent="-438150" eaLnBrk="1" hangingPunct="1">
              <a:buFont typeface="Wingdings" panose="05000000000000000000" pitchFamily="2" charset="2"/>
              <a:buNone/>
            </a:pPr>
            <a:r>
              <a:rPr lang="en-US" altLang="zh-CN" sz="1600" i="1" dirty="0">
                <a:solidFill>
                  <a:srgbClr val="0066FF"/>
                </a:solidFill>
              </a:rPr>
              <a:t>1.</a:t>
            </a:r>
            <a:r>
              <a:rPr lang="zh-CN" altLang="en-US" sz="1600" i="1" dirty="0">
                <a:solidFill>
                  <a:srgbClr val="0066FF"/>
                </a:solidFill>
              </a:rPr>
              <a:t>被多个人或组使用的工作产品</a:t>
            </a:r>
          </a:p>
          <a:p>
            <a:pPr marL="1425575" lvl="3" indent="-438150" eaLnBrk="1" hangingPunct="1">
              <a:buFont typeface="Wingdings" panose="05000000000000000000" pitchFamily="2" charset="2"/>
              <a:buNone/>
            </a:pPr>
            <a:r>
              <a:rPr lang="en-US" altLang="zh-CN" sz="1600" i="1" dirty="0">
                <a:solidFill>
                  <a:srgbClr val="0066FF"/>
                </a:solidFill>
              </a:rPr>
              <a:t>2.</a:t>
            </a:r>
            <a:r>
              <a:rPr lang="zh-CN" altLang="en-US" sz="1600" i="1" dirty="0">
                <a:solidFill>
                  <a:srgbClr val="0066FF"/>
                </a:solidFill>
              </a:rPr>
              <a:t>随着项目的进展，可能发生变更的工作产品</a:t>
            </a:r>
          </a:p>
          <a:p>
            <a:pPr marL="1425575" lvl="3" indent="-438150" eaLnBrk="1" hangingPunct="1">
              <a:buFont typeface="Wingdings" panose="05000000000000000000" pitchFamily="2" charset="2"/>
              <a:buNone/>
            </a:pPr>
            <a:r>
              <a:rPr lang="en-US" altLang="zh-CN" sz="1600" i="1" dirty="0">
                <a:solidFill>
                  <a:srgbClr val="0066FF"/>
                </a:solidFill>
              </a:rPr>
              <a:t>3.</a:t>
            </a:r>
            <a:r>
              <a:rPr lang="zh-CN" altLang="en-US" sz="1600" i="1" dirty="0">
                <a:solidFill>
                  <a:srgbClr val="0066FF"/>
                </a:solidFill>
              </a:rPr>
              <a:t>项目的关键工作产品</a:t>
            </a:r>
            <a:endParaRPr lang="en-US" altLang="zh-CN" sz="1600" i="1" dirty="0">
              <a:solidFill>
                <a:srgbClr val="0066FF"/>
              </a:solidFill>
            </a:endParaRPr>
          </a:p>
          <a:p>
            <a:pPr marL="1425575" lvl="3" indent="-438150" eaLnBrk="1" hangingPunct="1">
              <a:buFont typeface="Wingdings" panose="05000000000000000000" pitchFamily="2" charset="2"/>
              <a:buNone/>
            </a:pPr>
            <a:r>
              <a:rPr lang="zh-CN" altLang="en-US" sz="1600" i="1" dirty="0">
                <a:solidFill>
                  <a:srgbClr val="0066FF"/>
                </a:solidFill>
              </a:rPr>
              <a:t>明确配置项的属性，包括：</a:t>
            </a:r>
            <a:endParaRPr lang="en-US" altLang="zh-CN" sz="1600" i="1" dirty="0">
              <a:solidFill>
                <a:srgbClr val="0066FF"/>
              </a:solidFill>
            </a:endParaRPr>
          </a:p>
          <a:p>
            <a:pPr marL="1425575" lvl="3" indent="-438150" eaLnBrk="1" hangingPunct="1">
              <a:buFont typeface="Wingdings" panose="05000000000000000000" pitchFamily="2" charset="2"/>
              <a:buNone/>
            </a:pPr>
            <a:r>
              <a:rPr lang="zh-CN" altLang="en-US" sz="1600" i="1" dirty="0">
                <a:solidFill>
                  <a:srgbClr val="0066FF"/>
                </a:solidFill>
              </a:rPr>
              <a:t> </a:t>
            </a:r>
            <a:r>
              <a:rPr lang="en-US" altLang="zh-CN" sz="1600" i="1" dirty="0">
                <a:solidFill>
                  <a:srgbClr val="0066FF"/>
                </a:solidFill>
              </a:rPr>
              <a:t>1.</a:t>
            </a:r>
            <a:r>
              <a:rPr lang="zh-CN" altLang="en-US" sz="1600" i="1" dirty="0">
                <a:solidFill>
                  <a:srgbClr val="0066FF"/>
                </a:solidFill>
              </a:rPr>
              <a:t>配置项命名标识唯一</a:t>
            </a:r>
          </a:p>
          <a:p>
            <a:pPr marL="1425575" lvl="3" indent="-438150" eaLnBrk="1" hangingPunct="1">
              <a:buFont typeface="Wingdings" panose="05000000000000000000" pitchFamily="2" charset="2"/>
              <a:buNone/>
            </a:pPr>
            <a:r>
              <a:rPr lang="en-US" altLang="zh-CN" sz="1600" i="1" dirty="0">
                <a:solidFill>
                  <a:srgbClr val="0066FF"/>
                </a:solidFill>
              </a:rPr>
              <a:t>2.</a:t>
            </a:r>
            <a:r>
              <a:rPr lang="zh-CN" altLang="en-US" sz="1600" i="1" dirty="0">
                <a:solidFill>
                  <a:srgbClr val="0066FF"/>
                </a:solidFill>
              </a:rPr>
              <a:t>配置项的责任人</a:t>
            </a:r>
          </a:p>
          <a:p>
            <a:pPr marL="1425575" lvl="3" indent="-438150" eaLnBrk="1" hangingPunct="1">
              <a:buFont typeface="Wingdings" panose="05000000000000000000" pitchFamily="2" charset="2"/>
              <a:buNone/>
            </a:pPr>
            <a:r>
              <a:rPr lang="en-US" altLang="zh-CN" sz="1600" i="1" dirty="0">
                <a:solidFill>
                  <a:srgbClr val="0066FF"/>
                </a:solidFill>
              </a:rPr>
              <a:t>3.</a:t>
            </a:r>
            <a:r>
              <a:rPr lang="zh-CN" altLang="en-US" sz="1600" i="1" dirty="0">
                <a:solidFill>
                  <a:srgbClr val="0066FF"/>
                </a:solidFill>
              </a:rPr>
              <a:t>配置项的配置级别（版本控制、基线控制）</a:t>
            </a:r>
          </a:p>
          <a:p>
            <a:pPr marL="1425575" lvl="3" indent="-438150" eaLnBrk="1" hangingPunct="1">
              <a:buFont typeface="Wingdings" panose="05000000000000000000" pitchFamily="2" charset="2"/>
              <a:buNone/>
            </a:pPr>
            <a:r>
              <a:rPr lang="en-US" altLang="zh-CN" sz="1600" i="1" dirty="0">
                <a:solidFill>
                  <a:srgbClr val="0066FF"/>
                </a:solidFill>
              </a:rPr>
              <a:t>4.</a:t>
            </a:r>
            <a:r>
              <a:rPr lang="zh-CN" altLang="en-US" sz="1600" i="1" dirty="0">
                <a:solidFill>
                  <a:srgbClr val="0066FF"/>
                </a:solidFill>
              </a:rPr>
              <a:t>配置项的存放物理位置</a:t>
            </a:r>
          </a:p>
          <a:p>
            <a:pPr marL="1425575" lvl="3" indent="-438150" eaLnBrk="1" hangingPunct="1">
              <a:buFont typeface="Wingdings" panose="05000000000000000000" pitchFamily="2" charset="2"/>
              <a:buNone/>
            </a:pPr>
            <a:r>
              <a:rPr lang="en-US" altLang="zh-CN" sz="1600" i="1" dirty="0">
                <a:solidFill>
                  <a:srgbClr val="0066FF"/>
                </a:solidFill>
              </a:rPr>
              <a:t>5.</a:t>
            </a:r>
            <a:r>
              <a:rPr lang="zh-CN" altLang="en-US" sz="1600" i="1" dirty="0">
                <a:solidFill>
                  <a:srgbClr val="0066FF"/>
                </a:solidFill>
              </a:rPr>
              <a:t>配置项入库时机</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D01406CA-ACE6-455F-B565-BDD7AB0F7253}" type="slidenum">
              <a:rPr lang="en-US" altLang="zh-CN" sz="1000" smtClean="0"/>
              <a:t>16</a:t>
            </a:fld>
            <a:endParaRPr lang="en-US" altLang="zh-CN" sz="1000"/>
          </a:p>
        </p:txBody>
      </p:sp>
      <p:sp>
        <p:nvSpPr>
          <p:cNvPr id="21507" name="Rectangle 2"/>
          <p:cNvSpPr>
            <a:spLocks noGrp="1" noChangeArrowheads="1"/>
          </p:cNvSpPr>
          <p:nvPr>
            <p:ph type="title"/>
          </p:nvPr>
        </p:nvSpPr>
        <p:spPr/>
        <p:txBody>
          <a:bodyPr/>
          <a:lstStyle/>
          <a:p>
            <a:pPr eaLnBrk="1" hangingPunct="1"/>
            <a:r>
              <a:rPr lang="en-US" altLang="zh-CN"/>
              <a:t>CM</a:t>
            </a:r>
            <a:r>
              <a:rPr lang="zh-CN" altLang="en-US"/>
              <a:t>配置管理</a:t>
            </a:r>
            <a:r>
              <a:rPr lang="en-US" altLang="zh-CN"/>
              <a:t>-</a:t>
            </a:r>
            <a:r>
              <a:rPr lang="zh-CN" altLang="en-US"/>
              <a:t>续</a:t>
            </a:r>
          </a:p>
        </p:txBody>
      </p:sp>
      <p:sp>
        <p:nvSpPr>
          <p:cNvPr id="21508" name="Rectangle 3"/>
          <p:cNvSpPr>
            <a:spLocks noGrp="1" noChangeArrowheads="1"/>
          </p:cNvSpPr>
          <p:nvPr>
            <p:ph type="body" idx="1"/>
          </p:nvPr>
        </p:nvSpPr>
        <p:spPr>
          <a:xfrm>
            <a:off x="457200" y="1719263"/>
            <a:ext cx="8229600" cy="4605337"/>
          </a:xfrm>
        </p:spPr>
        <p:txBody>
          <a:bodyPr/>
          <a:lstStyle/>
          <a:p>
            <a:pPr marL="1425575" lvl="3" indent="-438150" eaLnBrk="1" hangingPunct="1">
              <a:buFont typeface="Wingdings" panose="05000000000000000000" pitchFamily="2" charset="2"/>
              <a:buNone/>
            </a:pPr>
            <a:r>
              <a:rPr lang="zh-CN" altLang="en-US" sz="1600" i="1" dirty="0">
                <a:solidFill>
                  <a:srgbClr val="0066FF"/>
                </a:solidFill>
              </a:rPr>
              <a:t>建议：明确配置管理库结构</a:t>
            </a:r>
            <a:endParaRPr lang="en-US" altLang="zh-CN" sz="1600" i="1" dirty="0">
              <a:solidFill>
                <a:srgbClr val="0066FF"/>
              </a:solidFill>
            </a:endParaRPr>
          </a:p>
          <a:p>
            <a:pPr marL="1425575" lvl="3" indent="-438150" eaLnBrk="1" hangingPunct="1">
              <a:buFont typeface="Wingdings" panose="05000000000000000000" pitchFamily="2" charset="2"/>
              <a:buNone/>
            </a:pPr>
            <a:r>
              <a:rPr lang="en-US" altLang="zh-CN" sz="1600" i="1" dirty="0">
                <a:solidFill>
                  <a:srgbClr val="0066FF"/>
                </a:solidFill>
              </a:rPr>
              <a:t>1.</a:t>
            </a:r>
            <a:r>
              <a:rPr lang="zh-CN" altLang="en-US" sz="1600" i="1" dirty="0">
                <a:solidFill>
                  <a:srgbClr val="0066FF"/>
                </a:solidFill>
              </a:rPr>
              <a:t>开发库：存放正在开发中，还没有被正式批准的工作产品，由工作产品责任人自己控制</a:t>
            </a:r>
          </a:p>
          <a:p>
            <a:pPr marL="1425575" lvl="3" indent="-438150" eaLnBrk="1" hangingPunct="1">
              <a:buFont typeface="Wingdings" panose="05000000000000000000" pitchFamily="2" charset="2"/>
              <a:buNone/>
            </a:pPr>
            <a:r>
              <a:rPr lang="en-US" altLang="zh-CN" sz="1600" i="1" dirty="0">
                <a:solidFill>
                  <a:srgbClr val="0066FF"/>
                </a:solidFill>
              </a:rPr>
              <a:t>2.</a:t>
            </a:r>
            <a:r>
              <a:rPr lang="zh-CN" altLang="en-US" sz="1600" i="1" dirty="0">
                <a:solidFill>
                  <a:srgbClr val="0066FF"/>
                </a:solidFill>
              </a:rPr>
              <a:t>基线库：存放已经被评审</a:t>
            </a:r>
            <a:r>
              <a:rPr lang="en-US" altLang="zh-CN" sz="1600" i="1" dirty="0">
                <a:solidFill>
                  <a:srgbClr val="0066FF"/>
                </a:solidFill>
              </a:rPr>
              <a:t>\</a:t>
            </a:r>
            <a:r>
              <a:rPr lang="zh-CN" altLang="en-US" sz="1600" i="1" dirty="0">
                <a:solidFill>
                  <a:srgbClr val="0066FF"/>
                </a:solidFill>
              </a:rPr>
              <a:t>测试通过，需要严格控制变更的工作产品</a:t>
            </a:r>
          </a:p>
          <a:p>
            <a:pPr marL="1425575" lvl="3" indent="-438150" eaLnBrk="1" hangingPunct="1">
              <a:buFont typeface="Wingdings" panose="05000000000000000000" pitchFamily="2" charset="2"/>
              <a:buNone/>
            </a:pPr>
            <a:r>
              <a:rPr lang="en-US" altLang="zh-CN" sz="1600" i="1" dirty="0">
                <a:solidFill>
                  <a:srgbClr val="0066FF"/>
                </a:solidFill>
              </a:rPr>
              <a:t>3.</a:t>
            </a:r>
            <a:r>
              <a:rPr lang="zh-CN" altLang="en-US" sz="1600" i="1" dirty="0">
                <a:solidFill>
                  <a:srgbClr val="0066FF"/>
                </a:solidFill>
              </a:rPr>
              <a:t>产品库：存放最终发布给客户的工作产品</a:t>
            </a:r>
            <a:endParaRPr lang="en-US" altLang="zh-CN" sz="1600" i="1" dirty="0">
              <a:solidFill>
                <a:srgbClr val="0066FF"/>
              </a:solidFill>
            </a:endParaRPr>
          </a:p>
          <a:p>
            <a:pPr marL="1425575" lvl="3" indent="-438150" eaLnBrk="1" hangingPunct="1">
              <a:buFont typeface="Wingdings" panose="05000000000000000000" pitchFamily="2" charset="2"/>
              <a:buNone/>
            </a:pPr>
            <a:r>
              <a:rPr lang="zh-CN" altLang="en-US" sz="1600" i="1" dirty="0">
                <a:solidFill>
                  <a:srgbClr val="0066FF"/>
                </a:solidFill>
              </a:rPr>
              <a:t>明确基线建立与发布制度：</a:t>
            </a:r>
            <a:endParaRPr lang="en-US" altLang="zh-CN" sz="1600" i="1" dirty="0">
              <a:solidFill>
                <a:srgbClr val="0066FF"/>
              </a:solidFill>
            </a:endParaRPr>
          </a:p>
          <a:p>
            <a:pPr marL="1425575" lvl="3" indent="-438150" eaLnBrk="1" hangingPunct="1">
              <a:buFont typeface="Wingdings" panose="05000000000000000000" pitchFamily="2" charset="2"/>
              <a:buNone/>
            </a:pPr>
            <a:r>
              <a:rPr lang="en-US" altLang="zh-CN" sz="1600" i="1" dirty="0">
                <a:solidFill>
                  <a:srgbClr val="0066FF"/>
                </a:solidFill>
              </a:rPr>
              <a:t>1.</a:t>
            </a:r>
            <a:r>
              <a:rPr lang="zh-CN" altLang="en-US" sz="1600" i="1" dirty="0">
                <a:solidFill>
                  <a:srgbClr val="0066FF"/>
                </a:solidFill>
              </a:rPr>
              <a:t>基本的基线：</a:t>
            </a:r>
          </a:p>
          <a:p>
            <a:pPr marL="1425575" lvl="3" indent="-438150" eaLnBrk="1" hangingPunct="1">
              <a:buFont typeface="Wingdings" panose="05000000000000000000" pitchFamily="2" charset="2"/>
              <a:buNone/>
            </a:pPr>
            <a:r>
              <a:rPr lang="zh-CN" altLang="en-US" sz="1600" i="1" dirty="0">
                <a:solidFill>
                  <a:srgbClr val="0066FF"/>
                </a:solidFill>
              </a:rPr>
              <a:t>需求基线、编码基线、产品发布基线；并明确基线内包含哪些配置项</a:t>
            </a:r>
            <a:endParaRPr lang="en-US" altLang="zh-CN" sz="1600" i="1" dirty="0">
              <a:solidFill>
                <a:srgbClr val="0066FF"/>
              </a:solidFill>
            </a:endParaRPr>
          </a:p>
          <a:p>
            <a:pPr marL="1425575" lvl="3" indent="-438150" eaLnBrk="1" hangingPunct="1">
              <a:buFont typeface="Wingdings" panose="05000000000000000000" pitchFamily="2" charset="2"/>
              <a:buNone/>
            </a:pPr>
            <a:endParaRPr lang="en-US" altLang="zh-CN" sz="1600" i="1" dirty="0">
              <a:solidFill>
                <a:srgbClr val="0066FF"/>
              </a:solidFill>
            </a:endParaRPr>
          </a:p>
          <a:p>
            <a:pPr marL="1425575" lvl="3" indent="-438150" eaLnBrk="1" hangingPunct="1">
              <a:buFont typeface="Wingdings" panose="05000000000000000000" pitchFamily="2" charset="2"/>
              <a:buNone/>
            </a:pPr>
            <a:r>
              <a:rPr lang="zh-CN" altLang="en-US" sz="1600" i="1" dirty="0">
                <a:solidFill>
                  <a:srgbClr val="0066FF"/>
                </a:solidFill>
              </a:rPr>
              <a:t>基线建立流程：</a:t>
            </a:r>
            <a:endParaRPr lang="en-US" altLang="zh-CN" sz="1600" i="1" dirty="0">
              <a:solidFill>
                <a:srgbClr val="0066FF"/>
              </a:solidFill>
            </a:endParaRPr>
          </a:p>
          <a:p>
            <a:pPr marL="1425575" lvl="3" indent="-438150" eaLnBrk="1" hangingPunct="1">
              <a:buFont typeface="Wingdings" panose="05000000000000000000" pitchFamily="2" charset="2"/>
              <a:buNone/>
            </a:pPr>
            <a:r>
              <a:rPr lang="en-US" altLang="zh-CN" sz="1600" i="1" dirty="0">
                <a:solidFill>
                  <a:srgbClr val="0066FF"/>
                </a:solidFill>
              </a:rPr>
              <a:t>1.</a:t>
            </a:r>
            <a:r>
              <a:rPr lang="zh-CN" altLang="en-US" sz="1600" i="1" dirty="0">
                <a:solidFill>
                  <a:srgbClr val="0066FF"/>
                </a:solidFill>
              </a:rPr>
              <a:t>项目经理或工作产品负责人提出基线申请</a:t>
            </a:r>
          </a:p>
          <a:p>
            <a:pPr marL="1425575" lvl="3" indent="-438150" eaLnBrk="1" hangingPunct="1">
              <a:buFont typeface="Wingdings" panose="05000000000000000000" pitchFamily="2" charset="2"/>
              <a:buNone/>
            </a:pPr>
            <a:r>
              <a:rPr lang="en-US" altLang="zh-CN" sz="1600" i="1" dirty="0">
                <a:solidFill>
                  <a:srgbClr val="0066FF"/>
                </a:solidFill>
              </a:rPr>
              <a:t>2.</a:t>
            </a:r>
            <a:r>
              <a:rPr lang="zh-CN" altLang="en-US" sz="1600" i="1" dirty="0">
                <a:solidFill>
                  <a:srgbClr val="0066FF"/>
                </a:solidFill>
              </a:rPr>
              <a:t>基线建立前，配置管理员要进行配置审计</a:t>
            </a:r>
          </a:p>
          <a:p>
            <a:pPr marL="1425575" lvl="3" indent="-438150" eaLnBrk="1" hangingPunct="1">
              <a:buFont typeface="Wingdings" panose="05000000000000000000" pitchFamily="2" charset="2"/>
              <a:buNone/>
            </a:pPr>
            <a:r>
              <a:rPr lang="en-US" altLang="zh-CN" sz="1600" i="1" dirty="0">
                <a:solidFill>
                  <a:srgbClr val="0066FF"/>
                </a:solidFill>
              </a:rPr>
              <a:t>3.</a:t>
            </a:r>
            <a:r>
              <a:rPr lang="zh-CN" altLang="en-US" sz="1600" i="1" dirty="0">
                <a:solidFill>
                  <a:srgbClr val="0066FF"/>
                </a:solidFill>
              </a:rPr>
              <a:t>配置管理员向相关干系人发布基线状态</a:t>
            </a:r>
            <a:endParaRPr lang="en-US" altLang="zh-CN" sz="1600" i="1" dirty="0">
              <a:solidFill>
                <a:srgbClr val="0066FF"/>
              </a:solidFill>
            </a:endParaRPr>
          </a:p>
          <a:p>
            <a:pPr marL="1425575" lvl="3" indent="-438150" eaLnBrk="1" hangingPunct="1">
              <a:buFont typeface="Wingdings" panose="05000000000000000000" pitchFamily="2" charset="2"/>
              <a:buNone/>
            </a:pPr>
            <a:endParaRPr lang="zh-CN" altLang="en-US" sz="1600" i="1" dirty="0">
              <a:solidFill>
                <a:srgbClr val="0066FF"/>
              </a:solidFill>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4955FA24-A939-4A40-AFAD-07FA5686EB33}" type="slidenum">
              <a:rPr lang="en-US" altLang="zh-CN" sz="1000" smtClean="0"/>
              <a:t>17</a:t>
            </a:fld>
            <a:endParaRPr lang="en-US" altLang="zh-CN" sz="1000"/>
          </a:p>
        </p:txBody>
      </p:sp>
      <p:sp>
        <p:nvSpPr>
          <p:cNvPr id="22531" name="Rectangle 2"/>
          <p:cNvSpPr>
            <a:spLocks noGrp="1" noChangeArrowheads="1"/>
          </p:cNvSpPr>
          <p:nvPr>
            <p:ph type="title"/>
          </p:nvPr>
        </p:nvSpPr>
        <p:spPr/>
        <p:txBody>
          <a:bodyPr/>
          <a:lstStyle/>
          <a:p>
            <a:pPr eaLnBrk="1" hangingPunct="1"/>
            <a:r>
              <a:rPr lang="en-US" altLang="zh-CN"/>
              <a:t>CM</a:t>
            </a:r>
            <a:r>
              <a:rPr lang="zh-CN" altLang="en-US"/>
              <a:t>配置管理</a:t>
            </a:r>
            <a:r>
              <a:rPr lang="en-US" altLang="zh-CN"/>
              <a:t>-</a:t>
            </a:r>
            <a:r>
              <a:rPr lang="zh-CN" altLang="en-US"/>
              <a:t>续</a:t>
            </a:r>
          </a:p>
        </p:txBody>
      </p:sp>
      <p:sp>
        <p:nvSpPr>
          <p:cNvPr id="22532" name="Rectangle 3"/>
          <p:cNvSpPr>
            <a:spLocks noGrp="1" noChangeArrowheads="1"/>
          </p:cNvSpPr>
          <p:nvPr>
            <p:ph type="body" idx="1"/>
          </p:nvPr>
        </p:nvSpPr>
        <p:spPr>
          <a:xfrm>
            <a:off x="457200" y="1719263"/>
            <a:ext cx="8229600" cy="4605337"/>
          </a:xfrm>
        </p:spPr>
        <p:txBody>
          <a:bodyPr/>
          <a:lstStyle/>
          <a:p>
            <a:pPr marL="571500" indent="-571500" eaLnBrk="1" hangingPunct="1"/>
            <a:r>
              <a:rPr lang="zh-CN" altLang="en-US" sz="2000" b="1" dirty="0"/>
              <a:t>弱项：</a:t>
            </a:r>
          </a:p>
          <a:p>
            <a:pPr marL="1132205" lvl="2" indent="-438150" eaLnBrk="1" hangingPunct="1"/>
            <a:r>
              <a:rPr lang="zh-CN" altLang="en-US" sz="1600" dirty="0"/>
              <a:t>不太清楚项目的变更流程，无变更相关记录。</a:t>
            </a:r>
            <a:endParaRPr lang="en-US" altLang="zh-CN" sz="1600" dirty="0"/>
          </a:p>
          <a:p>
            <a:pPr marL="694055" lvl="2" indent="0" eaLnBrk="1" hangingPunct="1">
              <a:buNone/>
            </a:pPr>
            <a:r>
              <a:rPr lang="en-US" altLang="zh-CN" sz="1600" i="1" dirty="0">
                <a:solidFill>
                  <a:srgbClr val="0066FF"/>
                </a:solidFill>
              </a:rPr>
              <a:t>        </a:t>
            </a:r>
            <a:r>
              <a:rPr lang="zh-CN" altLang="en-US" sz="1600" i="1" dirty="0">
                <a:solidFill>
                  <a:srgbClr val="0066FF"/>
                </a:solidFill>
              </a:rPr>
              <a:t>建议：建立基线变更控制流程，明确从提出变更申请到分析变更影响到执行变更的流程</a:t>
            </a:r>
            <a:endParaRPr lang="en-US" altLang="zh-CN" sz="1600" i="1" dirty="0">
              <a:solidFill>
                <a:srgbClr val="0066FF"/>
              </a:solidFill>
            </a:endParaRPr>
          </a:p>
          <a:p>
            <a:pPr marL="1425575" lvl="3" indent="-438150" eaLnBrk="1" hangingPunct="1">
              <a:buFont typeface="Wingdings" panose="05000000000000000000" pitchFamily="2" charset="2"/>
              <a:buNone/>
            </a:pPr>
            <a:r>
              <a:rPr lang="zh-CN" altLang="en-US" sz="1600" i="1" dirty="0">
                <a:solidFill>
                  <a:srgbClr val="0066FF"/>
                </a:solidFill>
              </a:rPr>
              <a:t>根据不同的变更级别有不同的变更流程</a:t>
            </a:r>
          </a:p>
          <a:p>
            <a:pPr marL="1425575" lvl="3" indent="-438150" eaLnBrk="1" hangingPunct="1">
              <a:buFont typeface="Wingdings" panose="05000000000000000000" pitchFamily="2" charset="2"/>
              <a:buNone/>
            </a:pPr>
            <a:r>
              <a:rPr lang="en-US" altLang="zh-CN" sz="1600" i="1" dirty="0">
                <a:solidFill>
                  <a:srgbClr val="0066FF"/>
                </a:solidFill>
              </a:rPr>
              <a:t>1.</a:t>
            </a:r>
            <a:r>
              <a:rPr lang="zh-CN" altLang="en-US" sz="1600" i="1" dirty="0">
                <a:solidFill>
                  <a:srgbClr val="0066FF"/>
                </a:solidFill>
              </a:rPr>
              <a:t>影响小的控制级别低（项目经理控制）</a:t>
            </a:r>
          </a:p>
          <a:p>
            <a:pPr marL="1425575" lvl="3" indent="-438150" eaLnBrk="1" hangingPunct="1">
              <a:buFont typeface="Wingdings" panose="05000000000000000000" pitchFamily="2" charset="2"/>
              <a:buNone/>
            </a:pPr>
            <a:r>
              <a:rPr lang="zh-CN" altLang="en-US" sz="1600" i="1" dirty="0">
                <a:solidFill>
                  <a:srgbClr val="0066FF"/>
                </a:solidFill>
              </a:rPr>
              <a:t>       在项目小组范围内评审变更请求，并制定行动计划，变更结果通知相关干系人</a:t>
            </a:r>
          </a:p>
          <a:p>
            <a:pPr marL="1425575" lvl="3" indent="-438150" eaLnBrk="1" hangingPunct="1">
              <a:buFont typeface="Wingdings" panose="05000000000000000000" pitchFamily="2" charset="2"/>
              <a:buNone/>
            </a:pPr>
            <a:r>
              <a:rPr lang="en-US" altLang="zh-CN" sz="1600" i="1" dirty="0">
                <a:solidFill>
                  <a:srgbClr val="0066FF"/>
                </a:solidFill>
              </a:rPr>
              <a:t>2.</a:t>
            </a:r>
            <a:r>
              <a:rPr lang="zh-CN" altLang="en-US" sz="1600" i="1" dirty="0">
                <a:solidFill>
                  <a:srgbClr val="0066FF"/>
                </a:solidFill>
              </a:rPr>
              <a:t>影响大的控制级别高（</a:t>
            </a:r>
            <a:r>
              <a:rPr lang="en-US" altLang="zh-CN" sz="1600" i="1" dirty="0">
                <a:solidFill>
                  <a:srgbClr val="0066FF"/>
                </a:solidFill>
              </a:rPr>
              <a:t>CCB</a:t>
            </a:r>
            <a:r>
              <a:rPr lang="zh-CN" altLang="en-US" sz="1600" i="1" dirty="0">
                <a:solidFill>
                  <a:srgbClr val="0066FF"/>
                </a:solidFill>
              </a:rPr>
              <a:t>控制）</a:t>
            </a:r>
          </a:p>
          <a:p>
            <a:pPr marL="1425575" lvl="3" indent="-438150" eaLnBrk="1" hangingPunct="1">
              <a:buFont typeface="Wingdings" panose="05000000000000000000" pitchFamily="2" charset="2"/>
              <a:buNone/>
            </a:pPr>
            <a:r>
              <a:rPr lang="zh-CN" altLang="en-US" sz="1600" i="1" dirty="0">
                <a:solidFill>
                  <a:srgbClr val="0066FF"/>
                </a:solidFill>
              </a:rPr>
              <a:t>       由</a:t>
            </a:r>
            <a:r>
              <a:rPr lang="en-US" altLang="zh-CN" sz="1600" i="1" dirty="0">
                <a:solidFill>
                  <a:srgbClr val="0066FF"/>
                </a:solidFill>
              </a:rPr>
              <a:t>CCB</a:t>
            </a:r>
            <a:r>
              <a:rPr lang="zh-CN" altLang="en-US" sz="1600" i="1" dirty="0">
                <a:solidFill>
                  <a:srgbClr val="0066FF"/>
                </a:solidFill>
              </a:rPr>
              <a:t>评审变更请求，并制定行动计划，变更结果通过相关干系人</a:t>
            </a:r>
            <a:endParaRPr lang="en-US" altLang="zh-CN" sz="1600" i="1" dirty="0">
              <a:solidFill>
                <a:srgbClr val="0066FF"/>
              </a:solidFill>
            </a:endParaRPr>
          </a:p>
          <a:p>
            <a:pPr marL="1425575" lvl="3" indent="-438150" eaLnBrk="1" hangingPunct="1">
              <a:buFont typeface="Wingdings" panose="05000000000000000000" pitchFamily="2" charset="2"/>
              <a:buNone/>
            </a:pPr>
            <a:r>
              <a:rPr lang="zh-CN" altLang="en-US" sz="1600" i="1" dirty="0">
                <a:solidFill>
                  <a:srgbClr val="0066FF"/>
                </a:solidFill>
              </a:rPr>
              <a:t>执行变更流程：</a:t>
            </a:r>
          </a:p>
          <a:p>
            <a:pPr marL="1425575" lvl="3" indent="-438150" eaLnBrk="1" hangingPunct="1">
              <a:buFont typeface="Wingdings" panose="05000000000000000000" pitchFamily="2" charset="2"/>
              <a:buNone/>
            </a:pPr>
            <a:r>
              <a:rPr lang="en-US" altLang="zh-CN" sz="1600" i="1" dirty="0">
                <a:solidFill>
                  <a:srgbClr val="0066FF"/>
                </a:solidFill>
              </a:rPr>
              <a:t>1.</a:t>
            </a:r>
            <a:r>
              <a:rPr lang="zh-CN" altLang="en-US" sz="1600" i="1" dirty="0">
                <a:solidFill>
                  <a:srgbClr val="0066FF"/>
                </a:solidFill>
              </a:rPr>
              <a:t>实施变更之前要获得相应的授权（变更级别不同授权的人不同，级别低</a:t>
            </a:r>
            <a:r>
              <a:rPr lang="en-US" altLang="zh-CN" sz="1600" i="1" dirty="0">
                <a:solidFill>
                  <a:srgbClr val="0066FF"/>
                </a:solidFill>
              </a:rPr>
              <a:t>PM</a:t>
            </a:r>
            <a:r>
              <a:rPr lang="zh-CN" altLang="en-US" sz="1600" i="1" dirty="0">
                <a:solidFill>
                  <a:srgbClr val="0066FF"/>
                </a:solidFill>
              </a:rPr>
              <a:t>授权，级别高</a:t>
            </a:r>
            <a:r>
              <a:rPr lang="en-US" altLang="zh-CN" sz="1600" i="1" dirty="0">
                <a:solidFill>
                  <a:srgbClr val="0066FF"/>
                </a:solidFill>
              </a:rPr>
              <a:t>CCB</a:t>
            </a:r>
            <a:r>
              <a:rPr lang="zh-CN" altLang="en-US" sz="1600" i="1" dirty="0">
                <a:solidFill>
                  <a:srgbClr val="0066FF"/>
                </a:solidFill>
              </a:rPr>
              <a:t>授权）</a:t>
            </a:r>
          </a:p>
          <a:p>
            <a:pPr marL="1425575" lvl="3" indent="-438150" eaLnBrk="1" hangingPunct="1">
              <a:buFont typeface="Wingdings" panose="05000000000000000000" pitchFamily="2" charset="2"/>
              <a:buNone/>
            </a:pPr>
            <a:r>
              <a:rPr lang="en-US" altLang="zh-CN" sz="1600" i="1" dirty="0">
                <a:solidFill>
                  <a:srgbClr val="0066FF"/>
                </a:solidFill>
              </a:rPr>
              <a:t>2.Check-out -&gt;</a:t>
            </a:r>
            <a:r>
              <a:rPr lang="zh-CN" altLang="en-US" sz="1600" i="1" dirty="0">
                <a:solidFill>
                  <a:srgbClr val="0066FF"/>
                </a:solidFill>
              </a:rPr>
              <a:t>执行变更</a:t>
            </a:r>
            <a:r>
              <a:rPr lang="en-US" altLang="zh-CN" sz="1600" i="1" dirty="0">
                <a:solidFill>
                  <a:srgbClr val="0066FF"/>
                </a:solidFill>
              </a:rPr>
              <a:t>-&gt;</a:t>
            </a:r>
            <a:r>
              <a:rPr lang="zh-CN" altLang="en-US" sz="1600" i="1" dirty="0">
                <a:solidFill>
                  <a:srgbClr val="0066FF"/>
                </a:solidFill>
              </a:rPr>
              <a:t>评审</a:t>
            </a:r>
            <a:r>
              <a:rPr lang="en-US" altLang="zh-CN" sz="1600" i="1" dirty="0">
                <a:solidFill>
                  <a:srgbClr val="0066FF"/>
                </a:solidFill>
              </a:rPr>
              <a:t>/</a:t>
            </a:r>
            <a:r>
              <a:rPr lang="zh-CN" altLang="en-US" sz="1600" i="1" dirty="0">
                <a:solidFill>
                  <a:srgbClr val="0066FF"/>
                </a:solidFill>
              </a:rPr>
              <a:t>测试变更</a:t>
            </a:r>
            <a:r>
              <a:rPr lang="en-US" altLang="zh-CN" sz="1600" i="1" dirty="0">
                <a:solidFill>
                  <a:srgbClr val="0066FF"/>
                </a:solidFill>
              </a:rPr>
              <a:t>-&gt; Check-in-&gt;</a:t>
            </a:r>
            <a:r>
              <a:rPr lang="zh-CN" altLang="en-US" sz="1600" i="1" dirty="0">
                <a:solidFill>
                  <a:srgbClr val="0066FF"/>
                </a:solidFill>
              </a:rPr>
              <a:t>配置审计</a:t>
            </a:r>
            <a:r>
              <a:rPr lang="en-US" altLang="zh-CN" sz="1600" i="1" dirty="0">
                <a:solidFill>
                  <a:srgbClr val="0066FF"/>
                </a:solidFill>
              </a:rPr>
              <a:t>-&gt;</a:t>
            </a:r>
            <a:r>
              <a:rPr lang="zh-CN" altLang="en-US" sz="1600" i="1" dirty="0">
                <a:solidFill>
                  <a:srgbClr val="0066FF"/>
                </a:solidFill>
              </a:rPr>
              <a:t>发布新版本基线</a:t>
            </a:r>
            <a:endParaRPr lang="en-US" altLang="zh-CN" sz="1600" i="1" dirty="0">
              <a:solidFill>
                <a:srgbClr val="0066FF"/>
              </a:solidFill>
            </a:endParaRPr>
          </a:p>
          <a:p>
            <a:pPr marL="1425575" lvl="3" indent="-438150" eaLnBrk="1" hangingPunct="1">
              <a:buFont typeface="Wingdings" panose="05000000000000000000" pitchFamily="2" charset="2"/>
              <a:buNone/>
            </a:pPr>
            <a:r>
              <a:rPr lang="en-US" altLang="zh-CN" sz="1600" i="1" dirty="0">
                <a:solidFill>
                  <a:srgbClr val="0066FF"/>
                </a:solidFill>
              </a:rPr>
              <a:t>3.</a:t>
            </a:r>
            <a:r>
              <a:rPr lang="zh-CN" altLang="en-US" sz="1600" i="1" dirty="0">
                <a:solidFill>
                  <a:srgbClr val="0066FF"/>
                </a:solidFill>
              </a:rPr>
              <a:t>记录配置项</a:t>
            </a:r>
            <a:r>
              <a:rPr lang="en-US" altLang="zh-CN" sz="1600" i="1" dirty="0">
                <a:solidFill>
                  <a:srgbClr val="0066FF"/>
                </a:solidFill>
              </a:rPr>
              <a:t>/</a:t>
            </a:r>
            <a:r>
              <a:rPr lang="zh-CN" altLang="en-US" sz="1600" i="1" dirty="0">
                <a:solidFill>
                  <a:srgbClr val="0066FF"/>
                </a:solidFill>
              </a:rPr>
              <a:t>基线的变更历史</a:t>
            </a: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AFCA1FC1-BBFB-4E8D-B921-C1C2A8CEDC7A}" type="slidenum">
              <a:rPr lang="en-US" altLang="zh-CN" sz="1000" smtClean="0"/>
              <a:t>18</a:t>
            </a:fld>
            <a:endParaRPr lang="en-US" altLang="zh-CN" sz="1000"/>
          </a:p>
        </p:txBody>
      </p:sp>
      <p:sp>
        <p:nvSpPr>
          <p:cNvPr id="23555" name="Rectangle 2"/>
          <p:cNvSpPr>
            <a:spLocks noGrp="1" noChangeArrowheads="1"/>
          </p:cNvSpPr>
          <p:nvPr>
            <p:ph type="title"/>
          </p:nvPr>
        </p:nvSpPr>
        <p:spPr/>
        <p:txBody>
          <a:bodyPr/>
          <a:lstStyle/>
          <a:p>
            <a:pPr eaLnBrk="1" hangingPunct="1"/>
            <a:r>
              <a:rPr lang="en-US" altLang="zh-CN"/>
              <a:t>CM</a:t>
            </a:r>
            <a:r>
              <a:rPr lang="zh-CN" altLang="en-US"/>
              <a:t>配置管理</a:t>
            </a:r>
            <a:r>
              <a:rPr lang="en-US" altLang="zh-CN"/>
              <a:t>-</a:t>
            </a:r>
            <a:r>
              <a:rPr lang="zh-CN" altLang="en-US"/>
              <a:t>续</a:t>
            </a:r>
          </a:p>
        </p:txBody>
      </p:sp>
      <p:sp>
        <p:nvSpPr>
          <p:cNvPr id="23556" name="Rectangle 3"/>
          <p:cNvSpPr>
            <a:spLocks noGrp="1" noChangeArrowheads="1"/>
          </p:cNvSpPr>
          <p:nvPr>
            <p:ph type="body" idx="1"/>
          </p:nvPr>
        </p:nvSpPr>
        <p:spPr>
          <a:xfrm>
            <a:off x="457200" y="1719263"/>
            <a:ext cx="8229600" cy="4605337"/>
          </a:xfrm>
        </p:spPr>
        <p:txBody>
          <a:bodyPr/>
          <a:lstStyle/>
          <a:p>
            <a:pPr marL="571500" indent="-571500" eaLnBrk="1" hangingPunct="1"/>
            <a:r>
              <a:rPr lang="zh-CN" altLang="en-US" sz="2000" b="1" dirty="0"/>
              <a:t>弱项：</a:t>
            </a:r>
          </a:p>
          <a:p>
            <a:pPr marL="1132205" lvl="2" indent="-438150" eaLnBrk="1" hangingPunct="1"/>
            <a:r>
              <a:rPr lang="en-US" altLang="en-US" sz="1600" dirty="0"/>
              <a:t>没有</a:t>
            </a:r>
            <a:r>
              <a:rPr lang="zh-CN" altLang="en-US" sz="1600" dirty="0"/>
              <a:t>配置审计活动</a:t>
            </a:r>
            <a:endParaRPr lang="en-US" altLang="zh-CN" sz="1600" dirty="0"/>
          </a:p>
          <a:p>
            <a:pPr marL="1425575" lvl="3" indent="-438150" eaLnBrk="1" hangingPunct="1">
              <a:buFont typeface="Wingdings" panose="05000000000000000000" pitchFamily="2" charset="2"/>
              <a:buNone/>
            </a:pPr>
            <a:r>
              <a:rPr lang="zh-CN" altLang="en-US" sz="1600" i="1" dirty="0">
                <a:solidFill>
                  <a:srgbClr val="0066FF"/>
                </a:solidFill>
              </a:rPr>
              <a:t>建议：明确配置审计制度：</a:t>
            </a:r>
            <a:endParaRPr lang="en-US" altLang="zh-CN" sz="1600" i="1" dirty="0">
              <a:solidFill>
                <a:srgbClr val="0066FF"/>
              </a:solidFill>
            </a:endParaRPr>
          </a:p>
          <a:p>
            <a:pPr marL="1425575" lvl="3" indent="-438150" eaLnBrk="1" hangingPunct="1">
              <a:buFont typeface="Wingdings" panose="05000000000000000000" pitchFamily="2" charset="2"/>
              <a:buNone/>
            </a:pPr>
            <a:r>
              <a:rPr lang="zh-CN" altLang="en-US" sz="1600" i="1" dirty="0">
                <a:solidFill>
                  <a:srgbClr val="0066FF"/>
                </a:solidFill>
              </a:rPr>
              <a:t>指定配置审计人员和职责</a:t>
            </a:r>
            <a:endParaRPr lang="en-US" altLang="zh-CN" sz="1600" i="1" dirty="0">
              <a:solidFill>
                <a:srgbClr val="0066FF"/>
              </a:solidFill>
            </a:endParaRPr>
          </a:p>
          <a:p>
            <a:pPr marL="1425575" lvl="3" indent="-438150" eaLnBrk="1" hangingPunct="1">
              <a:buFont typeface="Wingdings" panose="05000000000000000000" pitchFamily="2" charset="2"/>
              <a:buNone/>
            </a:pPr>
            <a:r>
              <a:rPr lang="zh-CN" altLang="en-US" sz="1600" i="1" dirty="0">
                <a:solidFill>
                  <a:srgbClr val="0066FF"/>
                </a:solidFill>
              </a:rPr>
              <a:t>明确配置审计时机：一般都是基线发布时审计</a:t>
            </a:r>
            <a:endParaRPr lang="en-US" altLang="zh-CN" sz="1600" i="1" dirty="0">
              <a:solidFill>
                <a:srgbClr val="0066FF"/>
              </a:solidFill>
            </a:endParaRPr>
          </a:p>
          <a:p>
            <a:pPr marL="1425575" lvl="3" indent="-438150" eaLnBrk="1" hangingPunct="1">
              <a:buFont typeface="Wingdings" panose="05000000000000000000" pitchFamily="2" charset="2"/>
              <a:buNone/>
            </a:pPr>
            <a:r>
              <a:rPr lang="zh-CN" altLang="en-US" sz="1600" i="1" dirty="0">
                <a:solidFill>
                  <a:srgbClr val="0066FF"/>
                </a:solidFill>
              </a:rPr>
              <a:t>制定配置审计检查单：</a:t>
            </a:r>
            <a:endParaRPr lang="en-US" altLang="zh-CN" sz="1600" i="1" dirty="0">
              <a:solidFill>
                <a:srgbClr val="0066FF"/>
              </a:solidFill>
            </a:endParaRPr>
          </a:p>
          <a:p>
            <a:pPr marL="1743075" lvl="4" indent="-438150" eaLnBrk="1" hangingPunct="1">
              <a:buFont typeface="Arial" panose="020B0604020202020204" pitchFamily="34" charset="0"/>
              <a:buAutoNum type="arabicPeriod"/>
            </a:pPr>
            <a:r>
              <a:rPr lang="zh-CN" altLang="en-US" sz="1600" i="1" dirty="0">
                <a:solidFill>
                  <a:srgbClr val="0066FF"/>
                </a:solidFill>
              </a:rPr>
              <a:t>物理审计：配置项是否存在，配置项的完备性、一致性，配置项版本是否正确</a:t>
            </a:r>
            <a:endParaRPr lang="en-US" altLang="zh-CN" sz="1600" i="1" dirty="0">
              <a:solidFill>
                <a:srgbClr val="0066FF"/>
              </a:solidFill>
            </a:endParaRPr>
          </a:p>
          <a:p>
            <a:pPr marL="1743075" lvl="4" indent="-438150" eaLnBrk="1" hangingPunct="1">
              <a:buFont typeface="Arial" panose="020B0604020202020204" pitchFamily="34" charset="0"/>
              <a:buAutoNum type="arabicPeriod"/>
            </a:pPr>
            <a:r>
              <a:rPr lang="zh-CN" altLang="en-US" sz="1600" i="1" dirty="0">
                <a:solidFill>
                  <a:srgbClr val="0066FF"/>
                </a:solidFill>
              </a:rPr>
              <a:t>功能审计：所有配置项是否经过测试通过、或者经过评审通过，所有变更都执行完毕，可以发布给客户了</a:t>
            </a:r>
            <a:endParaRPr lang="en-US" altLang="zh-CN" sz="1600" i="1" dirty="0">
              <a:solidFill>
                <a:srgbClr val="0066FF"/>
              </a:solidFill>
            </a:endParaRPr>
          </a:p>
          <a:p>
            <a:pPr marL="1132205" lvl="2" indent="-438150" eaLnBrk="1" hangingPunct="1"/>
            <a:r>
              <a:rPr lang="en-US" altLang="en-US" sz="1600" i="1" dirty="0">
                <a:solidFill>
                  <a:srgbClr val="0066FF"/>
                </a:solidFill>
              </a:rPr>
              <a:t>建议：建立版本命名规范</a:t>
            </a:r>
          </a:p>
          <a:p>
            <a:pPr marL="1425575" lvl="3" indent="-438150" eaLnBrk="1" hangingPunct="1">
              <a:buNone/>
            </a:pPr>
            <a:r>
              <a:rPr lang="en-US" altLang="en-US" sz="1600" i="1" dirty="0">
                <a:solidFill>
                  <a:srgbClr val="0066FF"/>
                </a:solidFill>
              </a:rPr>
              <a:t>      针对内部使用的基线及发布给客户的基线建立版本号命名规则</a:t>
            </a:r>
            <a:endParaRPr lang="zh-CN" altLang="en-US" sz="1600" i="1" dirty="0">
              <a:solidFill>
                <a:srgbClr val="0066FF"/>
              </a:solidFill>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11D8FDB6-598E-49CC-99F0-A2599666EBC4}" type="slidenum">
              <a:rPr lang="en-US" altLang="zh-CN" sz="1000" smtClean="0"/>
              <a:t>19</a:t>
            </a:fld>
            <a:endParaRPr lang="en-US" altLang="zh-CN" sz="1000"/>
          </a:p>
        </p:txBody>
      </p:sp>
      <p:sp>
        <p:nvSpPr>
          <p:cNvPr id="25603" name="Rectangle 2"/>
          <p:cNvSpPr>
            <a:spLocks noGrp="1" noChangeArrowheads="1"/>
          </p:cNvSpPr>
          <p:nvPr>
            <p:ph type="title"/>
          </p:nvPr>
        </p:nvSpPr>
        <p:spPr/>
        <p:txBody>
          <a:bodyPr/>
          <a:lstStyle/>
          <a:p>
            <a:pPr eaLnBrk="1" hangingPunct="1"/>
            <a:r>
              <a:rPr lang="en-US" altLang="zh-CN"/>
              <a:t>TS</a:t>
            </a:r>
            <a:r>
              <a:rPr lang="zh-CN" altLang="en-US"/>
              <a:t>技术解决方案</a:t>
            </a:r>
          </a:p>
        </p:txBody>
      </p:sp>
      <p:sp>
        <p:nvSpPr>
          <p:cNvPr id="25604" name="Rectangle 3"/>
          <p:cNvSpPr>
            <a:spLocks noGrp="1" noChangeArrowheads="1"/>
          </p:cNvSpPr>
          <p:nvPr>
            <p:ph type="body" idx="1"/>
          </p:nvPr>
        </p:nvSpPr>
        <p:spPr>
          <a:xfrm>
            <a:off x="457200" y="1719263"/>
            <a:ext cx="8229600" cy="4986337"/>
          </a:xfrm>
        </p:spPr>
        <p:txBody>
          <a:bodyPr/>
          <a:lstStyle/>
          <a:p>
            <a:pPr marL="571500" indent="-571500" eaLnBrk="1" hangingPunct="1"/>
            <a:r>
              <a:rPr lang="zh-CN" altLang="en-US" sz="2400" b="1" dirty="0"/>
              <a:t>强项：</a:t>
            </a:r>
            <a:endParaRPr lang="zh-CN" altLang="en-US" sz="2400" dirty="0"/>
          </a:p>
          <a:p>
            <a:pPr marL="1132205" lvl="2" indent="-438150" eaLnBrk="1" hangingPunct="1"/>
            <a:r>
              <a:rPr lang="zh-CN" altLang="en-US" sz="1800" dirty="0"/>
              <a:t>无 </a:t>
            </a:r>
            <a:endParaRPr lang="zh-CN" altLang="en-US" sz="1800" b="1" dirty="0"/>
          </a:p>
          <a:p>
            <a:pPr marL="571500" indent="-571500" eaLnBrk="1" hangingPunct="1"/>
            <a:r>
              <a:rPr lang="zh-CN" altLang="en-US" sz="2400" b="1" dirty="0"/>
              <a:t>弱项：</a:t>
            </a:r>
            <a:endParaRPr lang="zh-CN" altLang="en-US" sz="2400" dirty="0"/>
          </a:p>
          <a:p>
            <a:pPr marL="1663700" lvl="4" indent="-381000" eaLnBrk="1" hangingPunct="1"/>
            <a:r>
              <a:rPr lang="zh-CN" altLang="en-US" sz="1600" dirty="0"/>
              <a:t>不清楚是否有进行做制作、购买、复用分析活动</a:t>
            </a:r>
            <a:endParaRPr lang="en-US" altLang="zh-CN" sz="1600" dirty="0"/>
          </a:p>
          <a:p>
            <a:pPr marL="1663700" lvl="4" indent="-381000" eaLnBrk="1" hangingPunct="1"/>
            <a:r>
              <a:rPr lang="zh-CN" altLang="en-US" sz="1600" i="1" dirty="0">
                <a:solidFill>
                  <a:srgbClr val="0066FF"/>
                </a:solidFill>
              </a:rPr>
              <a:t>建议：在方案设计阶段进行构件的制作、购买、复用分析活动，并记录分析结果</a:t>
            </a:r>
            <a:endParaRPr lang="zh-CN" altLang="en-US" sz="1600" dirty="0"/>
          </a:p>
          <a:p>
            <a:pPr marL="1663700" lvl="4" indent="-381000" eaLnBrk="1" hangingPunct="1"/>
            <a:r>
              <a:rPr lang="zh-CN" altLang="en-US" sz="1600" dirty="0"/>
              <a:t>不清楚是否有规范的代码走查</a:t>
            </a:r>
            <a:endParaRPr lang="en-US" altLang="zh-CN" sz="1600" dirty="0"/>
          </a:p>
          <a:p>
            <a:pPr marL="1663700" lvl="4" indent="-381000" eaLnBrk="1" hangingPunct="1"/>
            <a:r>
              <a:rPr lang="zh-CN" altLang="en-US" sz="1600" i="1" dirty="0">
                <a:solidFill>
                  <a:srgbClr val="0066FF"/>
                </a:solidFill>
              </a:rPr>
              <a:t>建议：项目建立代码走查机制，明确走查覆盖率，记录代码走查的结果</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798962EB-575B-4EFA-9E44-71A9F581E924}" type="slidenum">
              <a:rPr lang="en-US" altLang="zh-CN" sz="1000" smtClean="0"/>
              <a:t>2</a:t>
            </a:fld>
            <a:endParaRPr lang="en-US" altLang="zh-CN" sz="1000"/>
          </a:p>
        </p:txBody>
      </p:sp>
      <p:sp>
        <p:nvSpPr>
          <p:cNvPr id="5123" name="Rectangle 2"/>
          <p:cNvSpPr>
            <a:spLocks noGrp="1" noChangeArrowheads="1"/>
          </p:cNvSpPr>
          <p:nvPr>
            <p:ph type="title"/>
          </p:nvPr>
        </p:nvSpPr>
        <p:spPr/>
        <p:txBody>
          <a:bodyPr/>
          <a:lstStyle/>
          <a:p>
            <a:pPr eaLnBrk="1" hangingPunct="1"/>
            <a:r>
              <a:rPr lang="zh-CN" altLang="en-US"/>
              <a:t>议程</a:t>
            </a:r>
          </a:p>
        </p:txBody>
      </p:sp>
      <p:sp>
        <p:nvSpPr>
          <p:cNvPr id="5124" name="Rectangle 3"/>
          <p:cNvSpPr>
            <a:spLocks noGrp="1" noChangeArrowheads="1"/>
          </p:cNvSpPr>
          <p:nvPr>
            <p:ph type="body" idx="1"/>
          </p:nvPr>
        </p:nvSpPr>
        <p:spPr/>
        <p:txBody>
          <a:bodyPr/>
          <a:lstStyle/>
          <a:p>
            <a:pPr eaLnBrk="1" hangingPunct="1"/>
            <a:r>
              <a:rPr lang="zh-CN" altLang="en-US"/>
              <a:t>诊断目的</a:t>
            </a:r>
          </a:p>
          <a:p>
            <a:pPr eaLnBrk="1" hangingPunct="1"/>
            <a:r>
              <a:rPr lang="zh-CN" altLang="en-US"/>
              <a:t>诊断时间与范围</a:t>
            </a:r>
          </a:p>
          <a:p>
            <a:pPr eaLnBrk="1" hangingPunct="1"/>
            <a:r>
              <a:rPr lang="zh-CN" altLang="en-US"/>
              <a:t>诊断过程说明</a:t>
            </a:r>
          </a:p>
          <a:p>
            <a:pPr eaLnBrk="1" hangingPunct="1"/>
            <a:r>
              <a:rPr lang="zh-CN" altLang="en-US"/>
              <a:t>各</a:t>
            </a:r>
            <a:r>
              <a:rPr lang="en-US" altLang="zh-CN"/>
              <a:t>PA</a:t>
            </a:r>
            <a:r>
              <a:rPr lang="zh-CN" altLang="en-US"/>
              <a:t>差距分析</a:t>
            </a:r>
          </a:p>
          <a:p>
            <a:pPr eaLnBrk="1" hangingPunct="1"/>
            <a:r>
              <a:rPr lang="zh-CN" altLang="en-US"/>
              <a:t>诊断结论</a:t>
            </a:r>
          </a:p>
          <a:p>
            <a:pPr eaLnBrk="1" hangingPunct="1"/>
            <a:r>
              <a:rPr lang="zh-CN" altLang="en-US"/>
              <a:t>改进建议</a:t>
            </a:r>
          </a:p>
        </p:txBody>
      </p:sp>
      <p:pic>
        <p:nvPicPr>
          <p:cNvPr id="5125" name="Picture 4" descr="BD2020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1752600"/>
            <a:ext cx="170973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5" descr="BD0730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3429000"/>
            <a:ext cx="1822450"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1D390A70-D7BC-46D7-938A-C2AEB98FFF45}" type="slidenum">
              <a:rPr lang="en-US" altLang="zh-CN" sz="1000" smtClean="0"/>
              <a:t>20</a:t>
            </a:fld>
            <a:endParaRPr lang="en-US" altLang="zh-CN" sz="1000"/>
          </a:p>
        </p:txBody>
      </p:sp>
      <p:sp>
        <p:nvSpPr>
          <p:cNvPr id="26627" name="Rectangle 2"/>
          <p:cNvSpPr>
            <a:spLocks noGrp="1" noChangeArrowheads="1"/>
          </p:cNvSpPr>
          <p:nvPr>
            <p:ph type="title"/>
          </p:nvPr>
        </p:nvSpPr>
        <p:spPr/>
        <p:txBody>
          <a:bodyPr/>
          <a:lstStyle/>
          <a:p>
            <a:pPr eaLnBrk="1" hangingPunct="1"/>
            <a:r>
              <a:rPr lang="en-US" altLang="zh-CN"/>
              <a:t>PI</a:t>
            </a:r>
            <a:r>
              <a:rPr lang="zh-CN" altLang="en-US"/>
              <a:t>产品集成</a:t>
            </a:r>
          </a:p>
        </p:txBody>
      </p:sp>
      <p:sp>
        <p:nvSpPr>
          <p:cNvPr id="26628" name="Rectangle 3"/>
          <p:cNvSpPr>
            <a:spLocks noGrp="1" noChangeArrowheads="1"/>
          </p:cNvSpPr>
          <p:nvPr>
            <p:ph type="body" idx="1"/>
          </p:nvPr>
        </p:nvSpPr>
        <p:spPr>
          <a:xfrm>
            <a:off x="457200" y="1719263"/>
            <a:ext cx="8229600" cy="4681537"/>
          </a:xfrm>
        </p:spPr>
        <p:txBody>
          <a:bodyPr/>
          <a:lstStyle/>
          <a:p>
            <a:pPr marL="571500" indent="-571500" eaLnBrk="1" hangingPunct="1"/>
            <a:r>
              <a:rPr lang="zh-CN" altLang="en-US" sz="2000" b="1" dirty="0"/>
              <a:t>强项：</a:t>
            </a:r>
          </a:p>
          <a:p>
            <a:pPr marL="1132205" lvl="2" indent="-438150" eaLnBrk="1" hangingPunct="1"/>
            <a:r>
              <a:rPr lang="zh-CN" altLang="pt-BR" sz="1600" dirty="0"/>
              <a:t>无</a:t>
            </a:r>
            <a:endParaRPr lang="zh-CN" altLang="en-US" sz="1400" dirty="0"/>
          </a:p>
          <a:p>
            <a:pPr marL="571500" indent="-571500" eaLnBrk="1" hangingPunct="1"/>
            <a:r>
              <a:rPr lang="zh-CN" altLang="en-US" sz="2000" b="1" dirty="0"/>
              <a:t>弱项：</a:t>
            </a:r>
            <a:endParaRPr lang="zh-CN" altLang="en-US" sz="2000" dirty="0"/>
          </a:p>
          <a:p>
            <a:pPr marL="1132205" lvl="2" indent="-438150" eaLnBrk="1" hangingPunct="1"/>
            <a:r>
              <a:rPr lang="zh-CN" altLang="en-US" sz="1600" dirty="0"/>
              <a:t>缺少集成相关记录，如集成策略、集成测试记录等。</a:t>
            </a:r>
            <a:endParaRPr lang="en-US" altLang="zh-CN" sz="1600" dirty="0"/>
          </a:p>
          <a:p>
            <a:pPr marL="1132205" lvl="2" indent="-438150" eaLnBrk="1" hangingPunct="1"/>
            <a:endParaRPr lang="en-US" altLang="zh-CN" sz="1600" dirty="0"/>
          </a:p>
          <a:p>
            <a:pPr marL="694055" lvl="2" indent="0" eaLnBrk="1" hangingPunct="1">
              <a:buNone/>
            </a:pPr>
            <a:r>
              <a:rPr lang="zh-CN" altLang="en-US" sz="1600" i="1" dirty="0">
                <a:solidFill>
                  <a:srgbClr val="0066FF"/>
                </a:solidFill>
              </a:rPr>
              <a:t>   建议：在设计或编码阶段制定产品集成策略，明确集成的顺序和联调的策略、出入口准则等，记录集成测试结果</a:t>
            </a:r>
            <a:endParaRPr lang="en-US" altLang="zh-CN" sz="1600" i="1" dirty="0">
              <a:solidFill>
                <a:srgbClr val="0066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23222D73-2720-44A6-B6B6-81EDA27B9927}" type="slidenum">
              <a:rPr lang="en-US" altLang="zh-CN" sz="1000" smtClean="0"/>
              <a:t>21</a:t>
            </a:fld>
            <a:endParaRPr lang="en-US" altLang="zh-CN" sz="1000"/>
          </a:p>
        </p:txBody>
      </p:sp>
      <p:sp>
        <p:nvSpPr>
          <p:cNvPr id="27651" name="Rectangle 2"/>
          <p:cNvSpPr>
            <a:spLocks noGrp="1" noChangeArrowheads="1"/>
          </p:cNvSpPr>
          <p:nvPr>
            <p:ph type="title"/>
          </p:nvPr>
        </p:nvSpPr>
        <p:spPr>
          <a:xfrm>
            <a:off x="457200" y="122238"/>
            <a:ext cx="7543800" cy="792162"/>
          </a:xfrm>
        </p:spPr>
        <p:txBody>
          <a:bodyPr/>
          <a:lstStyle/>
          <a:p>
            <a:pPr eaLnBrk="1" hangingPunct="1"/>
            <a:r>
              <a:rPr lang="en-US" altLang="zh-CN" dirty="0"/>
              <a:t>PR</a:t>
            </a:r>
            <a:r>
              <a:rPr lang="zh-CN" altLang="en-US" dirty="0"/>
              <a:t>同行评审</a:t>
            </a:r>
          </a:p>
        </p:txBody>
      </p:sp>
      <p:sp>
        <p:nvSpPr>
          <p:cNvPr id="27652" name="Rectangle 3"/>
          <p:cNvSpPr>
            <a:spLocks noGrp="1" noChangeArrowheads="1"/>
          </p:cNvSpPr>
          <p:nvPr>
            <p:ph type="body" idx="1"/>
          </p:nvPr>
        </p:nvSpPr>
        <p:spPr>
          <a:xfrm>
            <a:off x="457200" y="1143000"/>
            <a:ext cx="8229600" cy="5105400"/>
          </a:xfrm>
        </p:spPr>
        <p:txBody>
          <a:bodyPr/>
          <a:lstStyle/>
          <a:p>
            <a:pPr marL="571500" indent="-571500" eaLnBrk="1" hangingPunct="1"/>
            <a:r>
              <a:rPr lang="zh-CN" altLang="en-US" sz="2000" b="1" dirty="0"/>
              <a:t>强项：</a:t>
            </a:r>
            <a:endParaRPr lang="zh-CN" altLang="en-US" sz="1600" b="1" dirty="0"/>
          </a:p>
          <a:p>
            <a:pPr marL="1132205" lvl="2" indent="-438150" eaLnBrk="1" hangingPunct="1"/>
            <a:r>
              <a:rPr lang="zh-CN" altLang="en-US" sz="1400" b="1" dirty="0"/>
              <a:t>无</a:t>
            </a:r>
          </a:p>
          <a:p>
            <a:pPr marL="571500" indent="-571500" eaLnBrk="1" hangingPunct="1"/>
            <a:r>
              <a:rPr lang="zh-CN" altLang="en-US" sz="2000" b="1" dirty="0"/>
              <a:t>弱项：</a:t>
            </a:r>
          </a:p>
          <a:p>
            <a:pPr marL="1132205" lvl="2" indent="-438150" eaLnBrk="1" hangingPunct="1"/>
            <a:r>
              <a:rPr lang="zh-CN" altLang="en-US" sz="1600" dirty="0"/>
              <a:t>不清楚是否有评审</a:t>
            </a:r>
            <a:endParaRPr lang="en-US" altLang="zh-CN" sz="1600" dirty="0"/>
          </a:p>
          <a:p>
            <a:pPr marL="694055" lvl="2" indent="0" eaLnBrk="1" hangingPunct="1">
              <a:buNone/>
            </a:pPr>
            <a:r>
              <a:rPr lang="zh-CN" altLang="en-US" sz="1600" i="1" dirty="0">
                <a:solidFill>
                  <a:srgbClr val="0066FF"/>
                </a:solidFill>
              </a:rPr>
              <a:t>建议建立评审过程，并进行评审数据的分析</a:t>
            </a:r>
            <a:endParaRPr lang="en-US" altLang="zh-CN" sz="1600" i="1" dirty="0">
              <a:solidFill>
                <a:srgbClr val="0066FF"/>
              </a:solidFill>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FE17C6A2-5B6B-48C4-9D99-3788AD86E45A}" type="slidenum">
              <a:rPr lang="en-US" altLang="zh-CN" sz="1000" smtClean="0"/>
              <a:t>22</a:t>
            </a:fld>
            <a:endParaRPr lang="en-US" altLang="zh-CN" sz="1000"/>
          </a:p>
        </p:txBody>
      </p:sp>
      <p:sp>
        <p:nvSpPr>
          <p:cNvPr id="28675" name="Rectangle 2"/>
          <p:cNvSpPr>
            <a:spLocks noGrp="1" noChangeArrowheads="1"/>
          </p:cNvSpPr>
          <p:nvPr>
            <p:ph type="title"/>
          </p:nvPr>
        </p:nvSpPr>
        <p:spPr/>
        <p:txBody>
          <a:bodyPr/>
          <a:lstStyle/>
          <a:p>
            <a:pPr eaLnBrk="1" hangingPunct="1"/>
            <a:r>
              <a:rPr lang="en-US" altLang="zh-CN"/>
              <a:t>VV</a:t>
            </a:r>
            <a:r>
              <a:rPr lang="zh-CN" altLang="en-US"/>
              <a:t>验证和确认</a:t>
            </a:r>
          </a:p>
        </p:txBody>
      </p:sp>
      <p:sp>
        <p:nvSpPr>
          <p:cNvPr id="28676" name="Rectangle 3"/>
          <p:cNvSpPr>
            <a:spLocks noGrp="1" noChangeArrowheads="1"/>
          </p:cNvSpPr>
          <p:nvPr>
            <p:ph type="body" idx="1"/>
          </p:nvPr>
        </p:nvSpPr>
        <p:spPr/>
        <p:txBody>
          <a:bodyPr/>
          <a:lstStyle/>
          <a:p>
            <a:pPr marL="571500" indent="-571500" eaLnBrk="1" hangingPunct="1"/>
            <a:r>
              <a:rPr lang="zh-CN" altLang="en-US" sz="2000" b="1" dirty="0"/>
              <a:t>强项：</a:t>
            </a:r>
            <a:r>
              <a:rPr lang="en-US" altLang="en-US" sz="2000" b="1" dirty="0"/>
              <a:t>无</a:t>
            </a:r>
            <a:endParaRPr lang="zh-CN" altLang="en-US" sz="2000" b="1" dirty="0"/>
          </a:p>
          <a:p>
            <a:pPr marL="571500" indent="-571500" eaLnBrk="1" hangingPunct="1"/>
            <a:r>
              <a:rPr lang="zh-CN" altLang="en-US" sz="2000" b="1" dirty="0"/>
              <a:t>弱项：</a:t>
            </a:r>
          </a:p>
          <a:p>
            <a:pPr marL="1132205" lvl="2" indent="-438150" eaLnBrk="1" hangingPunct="1"/>
            <a:r>
              <a:rPr lang="zh-CN" altLang="en-US" sz="1600" dirty="0"/>
              <a:t>测试结果的分析，仅用图表展现</a:t>
            </a:r>
            <a:r>
              <a:rPr lang="en-US" altLang="zh-CN" sz="1600" dirty="0"/>
              <a:t>bug</a:t>
            </a:r>
            <a:r>
              <a:rPr lang="zh-CN" altLang="en-US" sz="1600" dirty="0"/>
              <a:t>数据</a:t>
            </a:r>
            <a:endParaRPr lang="en-US" altLang="zh-CN" sz="1600" dirty="0"/>
          </a:p>
          <a:p>
            <a:pPr marL="1132205" lvl="2" indent="-438150" eaLnBrk="1" hangingPunct="1"/>
            <a:endParaRPr lang="en-US" altLang="zh-CN" sz="1600" dirty="0"/>
          </a:p>
          <a:p>
            <a:pPr marL="694055" lvl="2" indent="0" eaLnBrk="1" hangingPunct="1">
              <a:buNone/>
            </a:pPr>
            <a:r>
              <a:rPr lang="zh-CN" altLang="en-US" sz="1600" i="1" dirty="0">
                <a:solidFill>
                  <a:srgbClr val="0066FF"/>
                </a:solidFill>
              </a:rPr>
              <a:t>建议：对图表中呈现的数据进行分析，得出分析结论</a:t>
            </a:r>
            <a:endParaRPr lang="en-US" altLang="zh-CN" sz="1600" i="1" dirty="0">
              <a:solidFill>
                <a:srgbClr val="0066FF"/>
              </a:solidFill>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ED6EC0DF-C247-4C6E-8347-8E80108198AB}" type="slidenum">
              <a:rPr lang="en-US" altLang="zh-CN" sz="1000" smtClean="0"/>
              <a:t>23</a:t>
            </a:fld>
            <a:endParaRPr lang="en-US" altLang="zh-CN" sz="1000"/>
          </a:p>
        </p:txBody>
      </p:sp>
      <p:sp>
        <p:nvSpPr>
          <p:cNvPr id="32771" name="Rectangle 2"/>
          <p:cNvSpPr>
            <a:spLocks noGrp="1" noChangeArrowheads="1"/>
          </p:cNvSpPr>
          <p:nvPr>
            <p:ph type="title"/>
          </p:nvPr>
        </p:nvSpPr>
        <p:spPr/>
        <p:txBody>
          <a:bodyPr/>
          <a:lstStyle/>
          <a:p>
            <a:pPr eaLnBrk="1" hangingPunct="1"/>
            <a:r>
              <a:rPr lang="en-US" altLang="zh-CN"/>
              <a:t>OT</a:t>
            </a:r>
            <a:r>
              <a:rPr lang="zh-CN" altLang="en-US"/>
              <a:t>组织级培训</a:t>
            </a:r>
          </a:p>
        </p:txBody>
      </p:sp>
      <p:sp>
        <p:nvSpPr>
          <p:cNvPr id="32772" name="Rectangle 3"/>
          <p:cNvSpPr>
            <a:spLocks noGrp="1" noChangeArrowheads="1"/>
          </p:cNvSpPr>
          <p:nvPr>
            <p:ph type="body" idx="1"/>
          </p:nvPr>
        </p:nvSpPr>
        <p:spPr>
          <a:xfrm>
            <a:off x="457200" y="1719262"/>
            <a:ext cx="8229600" cy="4757737"/>
          </a:xfrm>
        </p:spPr>
        <p:txBody>
          <a:bodyPr/>
          <a:lstStyle/>
          <a:p>
            <a:pPr marL="571500" indent="-571500" eaLnBrk="1" hangingPunct="1"/>
            <a:r>
              <a:rPr lang="zh-CN" altLang="en-US" sz="2000" b="1" dirty="0"/>
              <a:t>强项：</a:t>
            </a:r>
            <a:r>
              <a:rPr lang="en-US" altLang="en-US" sz="2000" b="1" dirty="0"/>
              <a:t>无</a:t>
            </a:r>
            <a:endParaRPr lang="zh-CN" altLang="en-US" sz="1600" b="1" dirty="0"/>
          </a:p>
          <a:p>
            <a:pPr marL="571500" indent="-571500" eaLnBrk="1" hangingPunct="1"/>
            <a:r>
              <a:rPr lang="zh-CN" altLang="en-US" sz="2000" b="1" dirty="0"/>
              <a:t>弱项：</a:t>
            </a:r>
          </a:p>
          <a:p>
            <a:pPr marL="1132205" lvl="2" indent="-438150" eaLnBrk="1" hangingPunct="1">
              <a:lnSpc>
                <a:spcPct val="150000"/>
              </a:lnSpc>
            </a:pPr>
            <a:r>
              <a:rPr lang="zh-CN" altLang="en-US" sz="1600" dirty="0"/>
              <a:t>目前无看到培训相关记录</a:t>
            </a:r>
            <a:endParaRPr lang="en-US" altLang="zh-CN" sz="1600" dirty="0"/>
          </a:p>
          <a:p>
            <a:pPr marL="1132205" lvl="2" indent="-438150" eaLnBrk="1" hangingPunct="1">
              <a:lnSpc>
                <a:spcPct val="150000"/>
              </a:lnSpc>
              <a:buFont typeface="Wingdings" panose="05000000000000000000" pitchFamily="2" charset="2"/>
              <a:buNone/>
            </a:pPr>
            <a:r>
              <a:rPr lang="zh-CN" altLang="en-US" sz="1600" i="1" dirty="0">
                <a:solidFill>
                  <a:srgbClr val="0066FF"/>
                </a:solidFill>
              </a:rPr>
              <a:t>       建议：</a:t>
            </a:r>
            <a:endParaRPr lang="en-US" altLang="zh-CN" sz="1600" i="1" dirty="0">
              <a:solidFill>
                <a:srgbClr val="0066FF"/>
              </a:solidFill>
            </a:endParaRPr>
          </a:p>
          <a:p>
            <a:pPr marL="1132205" lvl="2" indent="-438150" eaLnBrk="1" hangingPunct="1">
              <a:lnSpc>
                <a:spcPct val="150000"/>
              </a:lnSpc>
              <a:buFont typeface="Wingdings" panose="05000000000000000000" pitchFamily="2" charset="2"/>
              <a:buNone/>
            </a:pPr>
            <a:r>
              <a:rPr lang="en-US" altLang="zh-CN" sz="1600" i="1" dirty="0">
                <a:solidFill>
                  <a:srgbClr val="0066FF"/>
                </a:solidFill>
              </a:rPr>
              <a:t>1</a:t>
            </a:r>
            <a:r>
              <a:rPr lang="zh-CN" altLang="en-US" sz="1600" i="1" dirty="0">
                <a:solidFill>
                  <a:srgbClr val="0066FF"/>
                </a:solidFill>
              </a:rPr>
              <a:t>）根据组织的业务发展规划得出组织的</a:t>
            </a:r>
            <a:r>
              <a:rPr lang="en-US" altLang="zh-CN" sz="1600" i="1" dirty="0">
                <a:solidFill>
                  <a:srgbClr val="0066FF"/>
                </a:solidFill>
              </a:rPr>
              <a:t>3</a:t>
            </a:r>
            <a:r>
              <a:rPr lang="zh-CN" altLang="en-US" sz="1600" i="1" dirty="0">
                <a:solidFill>
                  <a:srgbClr val="0066FF"/>
                </a:solidFill>
              </a:rPr>
              <a:t>年以上的战略培训规划，并文档化</a:t>
            </a:r>
            <a:endParaRPr lang="en-US" altLang="zh-CN" sz="1600" i="1" dirty="0">
              <a:solidFill>
                <a:srgbClr val="0066FF"/>
              </a:solidFill>
            </a:endParaRPr>
          </a:p>
          <a:p>
            <a:pPr marL="1132205" lvl="2" indent="-438150" eaLnBrk="1" hangingPunct="1">
              <a:lnSpc>
                <a:spcPct val="150000"/>
              </a:lnSpc>
              <a:buFont typeface="Wingdings" panose="05000000000000000000" pitchFamily="2" charset="2"/>
              <a:buNone/>
            </a:pPr>
            <a:r>
              <a:rPr lang="en-US" altLang="zh-CN" sz="1600" i="1" dirty="0">
                <a:solidFill>
                  <a:srgbClr val="0066FF"/>
                </a:solidFill>
              </a:rPr>
              <a:t>2</a:t>
            </a:r>
            <a:r>
              <a:rPr lang="zh-CN" altLang="en-US" sz="1600" i="1" dirty="0">
                <a:solidFill>
                  <a:srgbClr val="0066FF"/>
                </a:solidFill>
              </a:rPr>
              <a:t>）</a:t>
            </a:r>
            <a:r>
              <a:rPr lang="en-US" altLang="en-US" sz="1600" i="1" dirty="0">
                <a:solidFill>
                  <a:srgbClr val="0066FF"/>
                </a:solidFill>
              </a:rPr>
              <a:t>建立</a:t>
            </a:r>
            <a:r>
              <a:rPr lang="zh-CN" altLang="en-US" sz="1600" i="1" dirty="0">
                <a:solidFill>
                  <a:srgbClr val="0066FF"/>
                </a:solidFill>
              </a:rPr>
              <a:t>年度培训计划，详细描述培训的主题、时间安排、讲师、参训人员、预算等内容</a:t>
            </a:r>
            <a:endParaRPr lang="en-US" altLang="zh-CN" sz="1600" i="1" dirty="0">
              <a:solidFill>
                <a:srgbClr val="0066FF"/>
              </a:solidFill>
            </a:endParaRPr>
          </a:p>
          <a:p>
            <a:pPr marL="1132205" lvl="2" indent="-438150" eaLnBrk="1" hangingPunct="1">
              <a:lnSpc>
                <a:spcPct val="150000"/>
              </a:lnSpc>
              <a:buFont typeface="Wingdings" panose="05000000000000000000" pitchFamily="2" charset="2"/>
              <a:buNone/>
            </a:pPr>
            <a:r>
              <a:rPr lang="en-US" altLang="zh-CN" sz="1600" i="1" dirty="0">
                <a:solidFill>
                  <a:srgbClr val="0066FF"/>
                </a:solidFill>
              </a:rPr>
              <a:t>3</a:t>
            </a:r>
            <a:r>
              <a:rPr lang="zh-CN" altLang="en-US" sz="1600" i="1" dirty="0">
                <a:solidFill>
                  <a:srgbClr val="0066FF"/>
                </a:solidFill>
              </a:rPr>
              <a:t>）建立培训年度工作总结，总结培训的经验教训和年度计划执行情况</a:t>
            </a:r>
            <a:endParaRPr lang="en-US" altLang="zh-CN" sz="1600" i="1" dirty="0">
              <a:solidFill>
                <a:srgbClr val="0066FF"/>
              </a:solidFill>
            </a:endParaRPr>
          </a:p>
          <a:p>
            <a:pPr marL="1132205" lvl="2" indent="-438150" eaLnBrk="1" hangingPunct="1">
              <a:lnSpc>
                <a:spcPct val="150000"/>
              </a:lnSpc>
              <a:buFont typeface="Wingdings" panose="05000000000000000000" pitchFamily="2" charset="2"/>
              <a:buNone/>
            </a:pPr>
            <a:r>
              <a:rPr lang="en-US" altLang="zh-CN" sz="1600" i="1" dirty="0">
                <a:solidFill>
                  <a:srgbClr val="0066FF"/>
                </a:solidFill>
              </a:rPr>
              <a:t>4</a:t>
            </a:r>
            <a:r>
              <a:rPr lang="zh-CN" altLang="en-US" sz="1600" i="1" dirty="0">
                <a:solidFill>
                  <a:srgbClr val="0066FF"/>
                </a:solidFill>
              </a:rPr>
              <a:t>）</a:t>
            </a:r>
            <a:r>
              <a:rPr lang="en-US" altLang="en-US" sz="1600" i="1" dirty="0">
                <a:solidFill>
                  <a:srgbClr val="0066FF"/>
                </a:solidFill>
              </a:rPr>
              <a:t>制定培训效果反馈单或培训效果评价单，每次培训结束后评价培训效果。</a:t>
            </a:r>
          </a:p>
          <a:p>
            <a:pPr marL="1132205" lvl="2" indent="-438150" eaLnBrk="1" hangingPunct="1">
              <a:lnSpc>
                <a:spcPct val="150000"/>
              </a:lnSpc>
              <a:buNone/>
            </a:pPr>
            <a:r>
              <a:rPr lang="en-US" altLang="zh-CN" sz="1600" i="1" dirty="0">
                <a:solidFill>
                  <a:srgbClr val="0066FF"/>
                </a:solidFill>
              </a:rPr>
              <a:t>5</a:t>
            </a:r>
            <a:r>
              <a:rPr lang="zh-CN" altLang="en-US" sz="1600" i="1" dirty="0">
                <a:solidFill>
                  <a:srgbClr val="0066FF"/>
                </a:solidFill>
              </a:rPr>
              <a:t>）建立员工技能矩阵：明确员工、岗位、技能、所需培训课程的关系，随着员工技能水平的提高要定期更新技能矩阵</a:t>
            </a:r>
            <a:endParaRPr lang="en-US" altLang="zh-CN" sz="1600" i="1" dirty="0">
              <a:solidFill>
                <a:srgbClr val="0066FF"/>
              </a:solidFill>
            </a:endParaRPr>
          </a:p>
          <a:p>
            <a:pPr marL="1132205" lvl="2" indent="-438150" eaLnBrk="1" hangingPunct="1">
              <a:buFont typeface="Wingdings" panose="05000000000000000000" pitchFamily="2" charset="2"/>
              <a:buNone/>
            </a:pPr>
            <a:endParaRPr lang="zh-CN" altLang="en-US" sz="1600" i="1" dirty="0">
              <a:solidFill>
                <a:srgbClr val="0066FF"/>
              </a:solidFill>
            </a:endParaRP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txBox="1">
            <a:spLocks noGrp="1"/>
          </p:cNvSpPr>
          <p:nvPr/>
        </p:nvSpPr>
        <p:spPr>
          <a:xfrm>
            <a:off x="6553200" y="6248400"/>
            <a:ext cx="2133600" cy="457200"/>
          </a:xfrm>
          <a:prstGeom prst="rect">
            <a:avLst/>
          </a:prstGeom>
          <a:noFill/>
          <a:ln w="9525">
            <a:noFill/>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None/>
            </a:pPr>
            <a:fld id="{9A0DB2DC-4C9A-4742-B13C-FB6460FD3503}" type="slidenum">
              <a:rPr lang="en-US" altLang="zh-CN" sz="1000" dirty="0"/>
              <a:t>24</a:t>
            </a:fld>
            <a:endParaRPr lang="en-US" altLang="zh-CN" sz="1000" dirty="0"/>
          </a:p>
        </p:txBody>
      </p:sp>
      <p:sp>
        <p:nvSpPr>
          <p:cNvPr id="24579" name="Rectangle 2"/>
          <p:cNvSpPr>
            <a:spLocks noGrp="1"/>
          </p:cNvSpPr>
          <p:nvPr>
            <p:ph type="title" idx="4294967295"/>
          </p:nvPr>
        </p:nvSpPr>
        <p:spPr/>
        <p:txBody>
          <a:bodyPr vert="horz" wrap="square" lIns="91440" tIns="45720" rIns="91440" bIns="45720" anchor="b"/>
          <a:lstStyle/>
          <a:p>
            <a:pPr eaLnBrk="1" hangingPunct="1"/>
            <a:r>
              <a:rPr lang="en-US" altLang="zh-CN" dirty="0"/>
              <a:t>RSK</a:t>
            </a:r>
            <a:r>
              <a:rPr lang="zh-CN" altLang="en-US" dirty="0"/>
              <a:t>风险和机会管理</a:t>
            </a:r>
          </a:p>
        </p:txBody>
      </p:sp>
      <p:sp>
        <p:nvSpPr>
          <p:cNvPr id="24580" name="Rectangle 3"/>
          <p:cNvSpPr>
            <a:spLocks noGrp="1"/>
          </p:cNvSpPr>
          <p:nvPr>
            <p:ph type="body" idx="4294967295"/>
          </p:nvPr>
        </p:nvSpPr>
        <p:spPr>
          <a:xfrm>
            <a:off x="457200" y="1719263"/>
            <a:ext cx="7543800" cy="4411662"/>
          </a:xfrm>
        </p:spPr>
        <p:txBody>
          <a:bodyPr vert="horz" wrap="square" lIns="91440" tIns="45720" rIns="91440" bIns="45720" anchor="t"/>
          <a:lstStyle/>
          <a:p>
            <a:pPr marL="571500" indent="-571500" eaLnBrk="1" hangingPunct="1"/>
            <a:r>
              <a:rPr lang="zh-CN" altLang="en-US" b="1" dirty="0"/>
              <a:t>强项：</a:t>
            </a:r>
          </a:p>
          <a:p>
            <a:pPr marL="840105" lvl="1" indent="-495935" eaLnBrk="1" hangingPunct="1"/>
            <a:r>
              <a:rPr lang="zh-CN" altLang="en-US" b="1" dirty="0"/>
              <a:t>无</a:t>
            </a:r>
          </a:p>
          <a:p>
            <a:pPr marL="571500" indent="-571500" eaLnBrk="1" hangingPunct="1"/>
            <a:r>
              <a:rPr lang="zh-CN" altLang="en-US" b="1" dirty="0"/>
              <a:t>弱项：</a:t>
            </a:r>
          </a:p>
          <a:p>
            <a:pPr marL="840105" lvl="1" indent="-495935" eaLnBrk="1" hangingPunct="1"/>
            <a:r>
              <a:rPr lang="zh-CN" altLang="en-US" b="1" dirty="0"/>
              <a:t>有关于风险的考虑，但是没有风险管理的活动记录</a:t>
            </a: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604353C6-4525-483A-AF2F-90E3BDBC7875}" type="slidenum">
              <a:rPr lang="en-US" altLang="zh-CN" sz="1000" smtClean="0"/>
              <a:t>25</a:t>
            </a:fld>
            <a:endParaRPr lang="en-US" altLang="zh-CN" sz="1000"/>
          </a:p>
        </p:txBody>
      </p:sp>
      <p:sp>
        <p:nvSpPr>
          <p:cNvPr id="35843" name="Rectangle 2"/>
          <p:cNvSpPr>
            <a:spLocks noGrp="1" noChangeArrowheads="1"/>
          </p:cNvSpPr>
          <p:nvPr>
            <p:ph type="title"/>
          </p:nvPr>
        </p:nvSpPr>
        <p:spPr/>
        <p:txBody>
          <a:bodyPr/>
          <a:lstStyle/>
          <a:p>
            <a:pPr eaLnBrk="1" hangingPunct="1"/>
            <a:r>
              <a:rPr lang="en-US" altLang="zh-CN"/>
              <a:t>DAR</a:t>
            </a:r>
            <a:r>
              <a:rPr lang="zh-CN" altLang="en-US"/>
              <a:t>决策分析和解决方案</a:t>
            </a:r>
          </a:p>
        </p:txBody>
      </p:sp>
      <p:sp>
        <p:nvSpPr>
          <p:cNvPr id="35844" name="Rectangle 3"/>
          <p:cNvSpPr>
            <a:spLocks noGrp="1" noChangeArrowheads="1"/>
          </p:cNvSpPr>
          <p:nvPr>
            <p:ph type="body" idx="1"/>
          </p:nvPr>
        </p:nvSpPr>
        <p:spPr/>
        <p:txBody>
          <a:bodyPr/>
          <a:lstStyle/>
          <a:p>
            <a:pPr eaLnBrk="1" hangingPunct="1"/>
            <a:r>
              <a:rPr lang="zh-CN" altLang="en-US" b="1"/>
              <a:t>强项：</a:t>
            </a:r>
          </a:p>
          <a:p>
            <a:pPr lvl="2" eaLnBrk="1" hangingPunct="1"/>
            <a:r>
              <a:rPr lang="zh-CN" altLang="en-US">
                <a:latin typeface="宋体" panose="02010600030101010101" pitchFamily="2" charset="-122"/>
              </a:rPr>
              <a:t>无</a:t>
            </a:r>
            <a:r>
              <a:rPr lang="zh-CN" altLang="en-US"/>
              <a:t> </a:t>
            </a:r>
          </a:p>
          <a:p>
            <a:pPr eaLnBrk="1" hangingPunct="1"/>
            <a:r>
              <a:rPr lang="zh-CN" altLang="en-US" b="1"/>
              <a:t>弱项：</a:t>
            </a:r>
          </a:p>
          <a:p>
            <a:pPr lvl="2" eaLnBrk="1" hangingPunct="1"/>
            <a:r>
              <a:rPr lang="zh-CN" altLang="en-US"/>
              <a:t>项目没有形成一套结构化的决策流程</a:t>
            </a:r>
            <a:endParaRPr lang="en-US" altLang="zh-CN"/>
          </a:p>
          <a:p>
            <a:pPr lvl="2" eaLnBrk="1" hangingPunct="1">
              <a:buFont typeface="Wingdings" panose="05000000000000000000" pitchFamily="2" charset="2"/>
              <a:buNone/>
            </a:pPr>
            <a:r>
              <a:rPr lang="zh-CN" altLang="en-US" i="1">
                <a:solidFill>
                  <a:srgbClr val="0066FF"/>
                </a:solidFill>
              </a:rPr>
              <a:t>    建议：</a:t>
            </a:r>
            <a:r>
              <a:rPr lang="en-US" altLang="zh-CN" i="1">
                <a:solidFill>
                  <a:srgbClr val="0066FF"/>
                </a:solidFill>
              </a:rPr>
              <a:t>EPG</a:t>
            </a:r>
            <a:r>
              <a:rPr lang="zh-CN" altLang="en-US" i="1">
                <a:solidFill>
                  <a:srgbClr val="0066FF"/>
                </a:solidFill>
              </a:rPr>
              <a:t>建立决策指南，明确针对什么问题进行正式的决策</a:t>
            </a:r>
            <a:endParaRPr lang="en-US" altLang="zh-CN" i="1">
              <a:solidFill>
                <a:srgbClr val="0066FF"/>
              </a:solidFill>
            </a:endParaRPr>
          </a:p>
          <a:p>
            <a:pPr lvl="2" eaLnBrk="1" hangingPunct="1">
              <a:buFont typeface="Wingdings" panose="05000000000000000000" pitchFamily="2" charset="2"/>
              <a:buNone/>
            </a:pPr>
            <a:r>
              <a:rPr lang="zh-CN" altLang="en-US" i="1">
                <a:solidFill>
                  <a:srgbClr val="0066FF"/>
                </a:solidFill>
              </a:rPr>
              <a:t>    项目经理负责决策执行活动，开发候选方案、制定决策准则，选用决策的方法进行决策，产出决策报告</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604353C6-4525-483A-AF2F-90E3BDBC7875}" type="slidenum">
              <a:rPr lang="en-US" altLang="zh-CN" sz="1000" smtClean="0"/>
              <a:t>26</a:t>
            </a:fld>
            <a:endParaRPr lang="en-US" altLang="zh-CN" sz="1000"/>
          </a:p>
        </p:txBody>
      </p:sp>
      <p:sp>
        <p:nvSpPr>
          <p:cNvPr id="35843" name="Rectangle 2"/>
          <p:cNvSpPr>
            <a:spLocks noGrp="1" noChangeArrowheads="1"/>
          </p:cNvSpPr>
          <p:nvPr>
            <p:ph type="title"/>
          </p:nvPr>
        </p:nvSpPr>
        <p:spPr/>
        <p:txBody>
          <a:bodyPr/>
          <a:lstStyle/>
          <a:p>
            <a:pPr eaLnBrk="1" hangingPunct="1"/>
            <a:r>
              <a:rPr lang="en-US"/>
              <a:t>CAR</a:t>
            </a:r>
            <a:r>
              <a:rPr lang="zh-CN" altLang="en-US"/>
              <a:t>原因分析与解决</a:t>
            </a:r>
          </a:p>
        </p:txBody>
      </p:sp>
      <p:sp>
        <p:nvSpPr>
          <p:cNvPr id="35844" name="Rectangle 3"/>
          <p:cNvSpPr>
            <a:spLocks noGrp="1" noChangeArrowheads="1"/>
          </p:cNvSpPr>
          <p:nvPr>
            <p:ph type="body" idx="1"/>
          </p:nvPr>
        </p:nvSpPr>
        <p:spPr/>
        <p:txBody>
          <a:bodyPr/>
          <a:lstStyle/>
          <a:p>
            <a:pPr eaLnBrk="1" hangingPunct="1"/>
            <a:r>
              <a:rPr lang="zh-CN" altLang="en-US" b="1"/>
              <a:t>强项：</a:t>
            </a:r>
          </a:p>
          <a:p>
            <a:pPr lvl="2" eaLnBrk="1" hangingPunct="1"/>
            <a:r>
              <a:rPr lang="zh-CN" altLang="en-US">
                <a:latin typeface="宋体" panose="02010600030101010101" pitchFamily="2" charset="-122"/>
              </a:rPr>
              <a:t>无</a:t>
            </a:r>
            <a:r>
              <a:rPr lang="zh-CN" altLang="en-US"/>
              <a:t> </a:t>
            </a:r>
          </a:p>
          <a:p>
            <a:pPr eaLnBrk="1" hangingPunct="1"/>
            <a:r>
              <a:rPr lang="zh-CN" altLang="en-US" b="1"/>
              <a:t>弱项：</a:t>
            </a:r>
          </a:p>
          <a:p>
            <a:pPr lvl="0" eaLnBrk="1" hangingPunct="1">
              <a:lnSpc>
                <a:spcPct val="150000"/>
              </a:lnSpc>
              <a:spcBef>
                <a:spcPct val="0"/>
              </a:spcBef>
            </a:pPr>
            <a:r>
              <a:rPr lang="zh-CN" altLang="en-US" sz="2300">
                <a:cs typeface="+mn-ea"/>
              </a:rPr>
              <a:t>不清楚什么情况下进行原因分析以及如何进行原因分析</a:t>
            </a:r>
            <a:r>
              <a:rPr lang="zh-CN" altLang="en-US" sz="2300">
                <a:latin typeface="宋体" panose="02010600030101010101" pitchFamily="2" charset="-122"/>
                <a:cs typeface="+mn-ea"/>
              </a:rPr>
              <a:t> </a:t>
            </a:r>
            <a:r>
              <a:rPr lang="zh-CN" altLang="en-US" i="1">
                <a:solidFill>
                  <a:srgbClr val="0066FF"/>
                </a:solidFill>
              </a:rPr>
              <a:t>   </a:t>
            </a:r>
          </a:p>
          <a:p>
            <a:pPr marL="0" lvl="0" indent="0" eaLnBrk="1" hangingPunct="1">
              <a:lnSpc>
                <a:spcPct val="150000"/>
              </a:lnSpc>
              <a:spcBef>
                <a:spcPct val="0"/>
              </a:spcBef>
              <a:buFont typeface="Wingdings" panose="05000000000000000000" pitchFamily="2" charset="2"/>
              <a:buNone/>
            </a:pPr>
            <a:r>
              <a:rPr lang="zh-CN" altLang="en-US" sz="2400" i="1">
                <a:solidFill>
                  <a:srgbClr val="0066FF"/>
                </a:solidFill>
              </a:rPr>
              <a:t>建议：</a:t>
            </a:r>
            <a:r>
              <a:rPr lang="zh-CN" altLang="en-US" sz="2400" i="1">
                <a:solidFill>
                  <a:srgbClr val="0066FF"/>
                </a:solidFill>
                <a:sym typeface="+mn-ea"/>
              </a:rPr>
              <a:t>引入CAR分析过程，了解要进行CAR分析的结果和分析方法，以及实施建议后的部署评价。</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p:cNvSpPr>
          <p:nvPr/>
        </p:nvSpPr>
        <p:spPr>
          <a:xfrm>
            <a:off x="6553200" y="6248400"/>
            <a:ext cx="2133600" cy="457200"/>
          </a:xfrm>
          <a:prstGeom prst="rect">
            <a:avLst/>
          </a:prstGeom>
          <a:noFill/>
          <a:ln w="9525">
            <a:noFill/>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None/>
            </a:pPr>
            <a:fld id="{9A0DB2DC-4C9A-4742-B13C-FB6460FD3503}" type="slidenum">
              <a:rPr lang="en-US" altLang="zh-CN" sz="1000" dirty="0"/>
              <a:t>27</a:t>
            </a:fld>
            <a:endParaRPr lang="en-US" altLang="zh-CN" sz="1000" dirty="0"/>
          </a:p>
        </p:txBody>
      </p:sp>
      <p:sp>
        <p:nvSpPr>
          <p:cNvPr id="21507" name="Rectangle 2"/>
          <p:cNvSpPr>
            <a:spLocks noGrp="1"/>
          </p:cNvSpPr>
          <p:nvPr>
            <p:ph type="title" idx="4294967295"/>
          </p:nvPr>
        </p:nvSpPr>
        <p:spPr/>
        <p:txBody>
          <a:bodyPr vert="horz" wrap="square" lIns="91440" tIns="45720" rIns="91440" bIns="45720" anchor="b"/>
          <a:lstStyle/>
          <a:p>
            <a:pPr eaLnBrk="1" hangingPunct="1"/>
            <a:r>
              <a:rPr lang="en-US" altLang="zh-CN" dirty="0"/>
              <a:t>PCM</a:t>
            </a:r>
            <a:r>
              <a:rPr lang="zh-CN" altLang="en-US" dirty="0"/>
              <a:t>过程管理</a:t>
            </a:r>
          </a:p>
        </p:txBody>
      </p:sp>
      <p:sp>
        <p:nvSpPr>
          <p:cNvPr id="21508" name="Rectangle 3"/>
          <p:cNvSpPr>
            <a:spLocks noGrp="1"/>
          </p:cNvSpPr>
          <p:nvPr>
            <p:ph type="body" idx="4294967295"/>
          </p:nvPr>
        </p:nvSpPr>
        <p:spPr/>
        <p:txBody>
          <a:bodyPr vert="horz" wrap="square" lIns="91440" tIns="45720" rIns="91440" bIns="45720" anchor="t"/>
          <a:lstStyle/>
          <a:p>
            <a:pPr marL="571500" indent="-571500" eaLnBrk="1" hangingPunct="1"/>
            <a:r>
              <a:rPr lang="zh-CN" altLang="en-US" b="1" dirty="0"/>
              <a:t>强项：</a:t>
            </a:r>
          </a:p>
          <a:p>
            <a:pPr marL="1132205" lvl="2" indent="-438785" eaLnBrk="1" hangingPunct="1"/>
            <a:r>
              <a:rPr lang="zh-CN" altLang="en-US" dirty="0">
                <a:latin typeface="宋体" panose="02010600030101010101" pitchFamily="2" charset="-122"/>
              </a:rPr>
              <a:t>无</a:t>
            </a:r>
          </a:p>
          <a:p>
            <a:pPr marL="571500" indent="-571500" eaLnBrk="1" hangingPunct="1"/>
            <a:r>
              <a:rPr lang="zh-CN" altLang="en-US" b="1" dirty="0"/>
              <a:t>弱项：</a:t>
            </a:r>
            <a:endParaRPr lang="zh-CN" altLang="en-US" dirty="0"/>
          </a:p>
          <a:p>
            <a:pPr marL="1132205" lvl="2" indent="-438785" eaLnBrk="1" hangingPunct="1"/>
            <a:r>
              <a:rPr lang="zh-CN" altLang="en-US" dirty="0"/>
              <a:t>没有过程改进组织</a:t>
            </a:r>
          </a:p>
          <a:p>
            <a:pPr marL="1132205" lvl="2" indent="-438785" eaLnBrk="1" hangingPunct="1"/>
            <a:r>
              <a:rPr lang="zh-CN" altLang="en-US" dirty="0"/>
              <a:t>没有过程改进活动</a:t>
            </a:r>
            <a:endParaRPr lang="zh-CN" altLang="en-US" dirty="0">
              <a:latin typeface="Times New Roman" panose="02020603050405020304" pitchFamily="18" charset="0"/>
              <a:cs typeface="Times New Roman" panose="02020603050405020304" pitchFamily="18" charset="0"/>
            </a:endParaRPr>
          </a:p>
          <a:p>
            <a:pPr marL="1132205" lvl="2" indent="-438785" algn="just" eaLnBrk="1" hangingPunct="1"/>
            <a:endParaRPr lang="en-US" altLang="zh-CN" sz="2100" dirty="0"/>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p:cNvSpPr>
          <p:nvPr/>
        </p:nvSpPr>
        <p:spPr>
          <a:xfrm>
            <a:off x="6553200" y="6248400"/>
            <a:ext cx="2133600" cy="457200"/>
          </a:xfrm>
          <a:prstGeom prst="rect">
            <a:avLst/>
          </a:prstGeom>
          <a:noFill/>
          <a:ln w="9525">
            <a:noFill/>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None/>
            </a:pPr>
            <a:fld id="{9A0DB2DC-4C9A-4742-B13C-FB6460FD3503}" type="slidenum">
              <a:rPr lang="en-US" altLang="zh-CN" sz="1000" dirty="0"/>
              <a:t>28</a:t>
            </a:fld>
            <a:endParaRPr lang="en-US" altLang="zh-CN" sz="1000" dirty="0"/>
          </a:p>
        </p:txBody>
      </p:sp>
      <p:sp>
        <p:nvSpPr>
          <p:cNvPr id="22531" name="Rectangle 2"/>
          <p:cNvSpPr>
            <a:spLocks noGrp="1"/>
          </p:cNvSpPr>
          <p:nvPr>
            <p:ph type="title" idx="4294967295"/>
          </p:nvPr>
        </p:nvSpPr>
        <p:spPr/>
        <p:txBody>
          <a:bodyPr vert="horz" wrap="square" lIns="91440" tIns="45720" rIns="91440" bIns="45720" anchor="b"/>
          <a:lstStyle/>
          <a:p>
            <a:pPr eaLnBrk="1" hangingPunct="1"/>
            <a:r>
              <a:rPr lang="en-US" altLang="zh-CN" dirty="0"/>
              <a:t>PAD</a:t>
            </a:r>
            <a:r>
              <a:rPr lang="zh-CN" altLang="en-US" dirty="0"/>
              <a:t>过程资产开发</a:t>
            </a:r>
          </a:p>
        </p:txBody>
      </p:sp>
      <p:sp>
        <p:nvSpPr>
          <p:cNvPr id="22532" name="Rectangle 3"/>
          <p:cNvSpPr>
            <a:spLocks noGrp="1"/>
          </p:cNvSpPr>
          <p:nvPr>
            <p:ph type="body" idx="4294967295"/>
          </p:nvPr>
        </p:nvSpPr>
        <p:spPr>
          <a:xfrm>
            <a:off x="457200" y="1719263"/>
            <a:ext cx="7391400" cy="4411662"/>
          </a:xfrm>
        </p:spPr>
        <p:txBody>
          <a:bodyPr vert="horz" wrap="square" lIns="91440" tIns="45720" rIns="91440" bIns="45720" anchor="t"/>
          <a:lstStyle/>
          <a:p>
            <a:pPr marL="571500" indent="-571500" eaLnBrk="1" hangingPunct="1"/>
            <a:r>
              <a:rPr lang="zh-CN" altLang="en-US" b="1" dirty="0"/>
              <a:t>强项：</a:t>
            </a:r>
          </a:p>
          <a:p>
            <a:pPr marL="1132205" lvl="2" indent="-438785" eaLnBrk="1" hangingPunct="1"/>
            <a:r>
              <a:rPr lang="zh-CN" altLang="en-US" b="1" dirty="0"/>
              <a:t>无</a:t>
            </a:r>
          </a:p>
          <a:p>
            <a:pPr marL="571500" indent="-571500" eaLnBrk="1" hangingPunct="1"/>
            <a:r>
              <a:rPr lang="zh-CN" altLang="en-US" b="1" dirty="0"/>
              <a:t>弱项：</a:t>
            </a:r>
          </a:p>
          <a:p>
            <a:pPr marL="1132205" lvl="2" indent="-438785" eaLnBrk="1" hangingPunct="1"/>
            <a:r>
              <a:rPr lang="zh-CN" altLang="en-US" b="1" dirty="0"/>
              <a:t>组织没有形成一套完整的过程规范及裁剪指南</a:t>
            </a:r>
          </a:p>
          <a:p>
            <a:pPr marL="1132205" lvl="2" indent="-438785" eaLnBrk="1" hangingPunct="1"/>
            <a:r>
              <a:rPr lang="zh-CN" altLang="en-US" b="1" dirty="0"/>
              <a:t>没有建立组织的度量数据库</a:t>
            </a:r>
          </a:p>
          <a:p>
            <a:pPr marL="1132205" lvl="2" indent="-438785" eaLnBrk="1" hangingPunct="1"/>
            <a:r>
              <a:rPr lang="zh-CN" altLang="en-US" b="1" dirty="0"/>
              <a:t>没有组织级过程资产库。</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txBox="1">
            <a:spLocks noGrp="1"/>
          </p:cNvSpPr>
          <p:nvPr/>
        </p:nvSpPr>
        <p:spPr>
          <a:xfrm>
            <a:off x="6553200" y="6248400"/>
            <a:ext cx="2133600" cy="457200"/>
          </a:xfrm>
          <a:prstGeom prst="rect">
            <a:avLst/>
          </a:prstGeom>
          <a:noFill/>
          <a:ln w="9525">
            <a:noFill/>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None/>
            </a:pPr>
            <a:fld id="{9A0DB2DC-4C9A-4742-B13C-FB6460FD3503}" type="slidenum">
              <a:rPr lang="en-US" altLang="zh-CN" sz="1000" dirty="0"/>
              <a:t>29</a:t>
            </a:fld>
            <a:endParaRPr lang="en-US" altLang="zh-CN" sz="1000" dirty="0"/>
          </a:p>
        </p:txBody>
      </p:sp>
      <p:sp>
        <p:nvSpPr>
          <p:cNvPr id="23555" name="Rectangle 2"/>
          <p:cNvSpPr>
            <a:spLocks noGrp="1"/>
          </p:cNvSpPr>
          <p:nvPr>
            <p:ph type="title" idx="4294967295"/>
          </p:nvPr>
        </p:nvSpPr>
        <p:spPr/>
        <p:txBody>
          <a:bodyPr vert="horz" wrap="square" lIns="91440" tIns="45720" rIns="91440" bIns="45720" anchor="b"/>
          <a:lstStyle/>
          <a:p>
            <a:pPr eaLnBrk="1" hangingPunct="1"/>
            <a:r>
              <a:rPr lang="en-US" altLang="zh-CN" dirty="0"/>
              <a:t>OT</a:t>
            </a:r>
            <a:r>
              <a:rPr lang="zh-CN" altLang="en-US" dirty="0"/>
              <a:t>组织级培训</a:t>
            </a:r>
          </a:p>
        </p:txBody>
      </p:sp>
      <p:sp>
        <p:nvSpPr>
          <p:cNvPr id="23556" name="Rectangle 3"/>
          <p:cNvSpPr>
            <a:spLocks noGrp="1"/>
          </p:cNvSpPr>
          <p:nvPr>
            <p:ph type="body" idx="4294967295"/>
          </p:nvPr>
        </p:nvSpPr>
        <p:spPr/>
        <p:txBody>
          <a:bodyPr vert="horz" wrap="square" lIns="91440" tIns="45720" rIns="91440" bIns="45720" anchor="t"/>
          <a:lstStyle/>
          <a:p>
            <a:pPr marL="571500" indent="-571500" eaLnBrk="1" hangingPunct="1"/>
            <a:r>
              <a:rPr lang="zh-CN" altLang="en-US" b="1" dirty="0"/>
              <a:t>强项：</a:t>
            </a:r>
            <a:r>
              <a:rPr lang="zh-CN" altLang="en-US" sz="2300" b="1" dirty="0"/>
              <a:t>无</a:t>
            </a:r>
          </a:p>
          <a:p>
            <a:pPr marL="571500" indent="-571500" eaLnBrk="1" hangingPunct="1"/>
            <a:r>
              <a:rPr lang="zh-CN" altLang="en-US" b="1" dirty="0"/>
              <a:t>弱项：</a:t>
            </a:r>
          </a:p>
          <a:p>
            <a:pPr marL="1132205" lvl="2" indent="-438785" eaLnBrk="1" hangingPunct="1"/>
            <a:r>
              <a:rPr lang="zh-CN" altLang="en-US" b="1" dirty="0"/>
              <a:t>组织没有建立培训计划</a:t>
            </a:r>
          </a:p>
          <a:p>
            <a:pPr marL="1132205" lvl="2" indent="-438785" eaLnBrk="1" hangingPunct="1"/>
            <a:r>
              <a:rPr lang="zh-CN" altLang="en-US" b="1" dirty="0"/>
              <a:t>组织没有进行培训需求调查</a:t>
            </a:r>
          </a:p>
          <a:p>
            <a:pPr marL="1132205" lvl="2" indent="-438785" eaLnBrk="1" hangingPunct="1"/>
            <a:r>
              <a:rPr lang="zh-CN" altLang="en-US" b="1" dirty="0"/>
              <a:t>没有培训效果调查</a:t>
            </a:r>
          </a:p>
          <a:p>
            <a:pPr marL="1132205" lvl="2" indent="-438785" eaLnBrk="1" hangingPunct="1"/>
            <a:r>
              <a:rPr lang="zh-CN" altLang="en-US" b="1" dirty="0"/>
              <a:t>没有建立讲师的管理制度</a:t>
            </a:r>
          </a:p>
          <a:p>
            <a:pPr marL="1132205" lvl="2" indent="-438785" eaLnBrk="1" hangingPunct="1"/>
            <a:r>
              <a:rPr lang="zh-CN" altLang="en-US" b="1" dirty="0"/>
              <a:t>没有建立员工技能矩阵</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F5E21627-9DB1-49E3-8678-FDDB3C65C634}" type="slidenum">
              <a:rPr lang="en-US" altLang="zh-CN" sz="1000" smtClean="0">
                <a:solidFill>
                  <a:srgbClr val="000000"/>
                </a:solidFill>
              </a:rPr>
              <a:t>3</a:t>
            </a:fld>
            <a:endParaRPr lang="en-US" altLang="zh-CN" sz="1000" dirty="0">
              <a:solidFill>
                <a:srgbClr val="000000"/>
              </a:solidFill>
            </a:endParaRPr>
          </a:p>
        </p:txBody>
      </p:sp>
      <p:sp>
        <p:nvSpPr>
          <p:cNvPr id="6147" name="Rectangle 2"/>
          <p:cNvSpPr>
            <a:spLocks noGrp="1" noChangeArrowheads="1"/>
          </p:cNvSpPr>
          <p:nvPr>
            <p:ph type="title"/>
          </p:nvPr>
        </p:nvSpPr>
        <p:spPr/>
        <p:txBody>
          <a:bodyPr/>
          <a:lstStyle/>
          <a:p>
            <a:pPr eaLnBrk="1" hangingPunct="1"/>
            <a:r>
              <a:rPr lang="zh-CN" altLang="en-US"/>
              <a:t>诊断目的</a:t>
            </a:r>
          </a:p>
        </p:txBody>
      </p:sp>
      <p:sp>
        <p:nvSpPr>
          <p:cNvPr id="6148" name="Rectangle 3"/>
          <p:cNvSpPr>
            <a:spLocks noGrp="1" noChangeArrowheads="1"/>
          </p:cNvSpPr>
          <p:nvPr>
            <p:ph type="body" idx="1"/>
          </p:nvPr>
        </p:nvSpPr>
        <p:spPr/>
        <p:txBody>
          <a:bodyPr/>
          <a:lstStyle/>
          <a:p>
            <a:pPr eaLnBrk="1" hangingPunct="1"/>
            <a:r>
              <a:rPr lang="zh-CN" altLang="en-US" dirty="0"/>
              <a:t>诊断报告是</a:t>
            </a:r>
            <a:r>
              <a:rPr lang="en-US" altLang="zh-CN" dirty="0"/>
              <a:t>CMMI-DEV</a:t>
            </a:r>
            <a:r>
              <a:rPr lang="zh-CN" altLang="en-US" dirty="0"/>
              <a:t>成熟度三级差距分析活动的分析报告。通过诊断报告使相关人员和咨询公司进一步了解项目开发过程能力与</a:t>
            </a:r>
            <a:r>
              <a:rPr lang="en-US" altLang="zh-CN" dirty="0"/>
              <a:t>CMMI-DEV</a:t>
            </a:r>
            <a:r>
              <a:rPr lang="zh-CN" altLang="en-US" dirty="0"/>
              <a:t>成熟度三级的差距，了解在项目开发过程方面的优点和不足，为更好的构建和实施</a:t>
            </a:r>
            <a:r>
              <a:rPr lang="en-US" altLang="zh-CN" dirty="0"/>
              <a:t>CMMI-DEV</a:t>
            </a:r>
            <a:r>
              <a:rPr lang="zh-CN" altLang="en-US" dirty="0"/>
              <a:t>成熟度三级过程能力做好前期的准备。 </a:t>
            </a: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604353C6-4525-483A-AF2F-90E3BDBC7875}" type="slidenum">
              <a:rPr lang="en-US" altLang="zh-CN" sz="1000" smtClean="0"/>
              <a:t>30</a:t>
            </a:fld>
            <a:endParaRPr lang="en-US" altLang="zh-CN" sz="1000"/>
          </a:p>
        </p:txBody>
      </p:sp>
      <p:sp>
        <p:nvSpPr>
          <p:cNvPr id="35843" name="Rectangle 2"/>
          <p:cNvSpPr>
            <a:spLocks noGrp="1" noChangeArrowheads="1"/>
          </p:cNvSpPr>
          <p:nvPr>
            <p:ph type="title"/>
          </p:nvPr>
        </p:nvSpPr>
        <p:spPr/>
        <p:txBody>
          <a:bodyPr/>
          <a:lstStyle/>
          <a:p>
            <a:pPr eaLnBrk="1" hangingPunct="1"/>
            <a:r>
              <a:rPr lang="en-US" altLang="zh-CN"/>
              <a:t>PCM</a:t>
            </a:r>
            <a:r>
              <a:rPr lang="zh-CN" altLang="en-US"/>
              <a:t>过程管理</a:t>
            </a:r>
          </a:p>
        </p:txBody>
      </p:sp>
      <p:sp>
        <p:nvSpPr>
          <p:cNvPr id="35844" name="Rectangle 3"/>
          <p:cNvSpPr>
            <a:spLocks noGrp="1" noChangeArrowheads="1"/>
          </p:cNvSpPr>
          <p:nvPr>
            <p:ph type="body" idx="1"/>
          </p:nvPr>
        </p:nvSpPr>
        <p:spPr/>
        <p:txBody>
          <a:bodyPr/>
          <a:lstStyle/>
          <a:p>
            <a:pPr eaLnBrk="1" hangingPunct="1"/>
            <a:r>
              <a:rPr lang="zh-CN" altLang="en-US" b="1"/>
              <a:t>强项：</a:t>
            </a:r>
          </a:p>
          <a:p>
            <a:pPr lvl="2" eaLnBrk="1" hangingPunct="1"/>
            <a:r>
              <a:rPr lang="zh-CN" altLang="en-US">
                <a:latin typeface="宋体" panose="02010600030101010101" pitchFamily="2" charset="-122"/>
              </a:rPr>
              <a:t>无</a:t>
            </a:r>
            <a:r>
              <a:rPr lang="zh-CN" altLang="en-US"/>
              <a:t> </a:t>
            </a:r>
          </a:p>
          <a:p>
            <a:pPr eaLnBrk="1" hangingPunct="1"/>
            <a:r>
              <a:rPr lang="zh-CN" altLang="en-US" b="1"/>
              <a:t>弱项：</a:t>
            </a:r>
          </a:p>
          <a:p>
            <a:pPr lvl="2" eaLnBrk="1" hangingPunct="1"/>
            <a:r>
              <a:rPr lang="zh-CN" altLang="en-US"/>
              <a:t>项目没有形成一套结构化的决策流程</a:t>
            </a:r>
            <a:endParaRPr lang="en-US" altLang="zh-CN"/>
          </a:p>
          <a:p>
            <a:pPr lvl="2" eaLnBrk="1" hangingPunct="1">
              <a:buFont typeface="Wingdings" panose="05000000000000000000" pitchFamily="2" charset="2"/>
              <a:buNone/>
            </a:pPr>
            <a:r>
              <a:rPr lang="zh-CN" altLang="en-US" i="1">
                <a:solidFill>
                  <a:srgbClr val="0066FF"/>
                </a:solidFill>
              </a:rPr>
              <a:t>    建议：</a:t>
            </a:r>
            <a:r>
              <a:rPr lang="en-US" altLang="zh-CN" i="1">
                <a:solidFill>
                  <a:srgbClr val="0066FF"/>
                </a:solidFill>
              </a:rPr>
              <a:t>EPG</a:t>
            </a:r>
            <a:r>
              <a:rPr lang="zh-CN" altLang="en-US" i="1">
                <a:solidFill>
                  <a:srgbClr val="0066FF"/>
                </a:solidFill>
              </a:rPr>
              <a:t>建立决策指南，明确针对什么问题进行正式的决策</a:t>
            </a:r>
            <a:endParaRPr lang="en-US" altLang="zh-CN" i="1">
              <a:solidFill>
                <a:srgbClr val="0066FF"/>
              </a:solidFill>
            </a:endParaRPr>
          </a:p>
          <a:p>
            <a:pPr lvl="2" eaLnBrk="1" hangingPunct="1">
              <a:buFont typeface="Wingdings" panose="05000000000000000000" pitchFamily="2" charset="2"/>
              <a:buNone/>
            </a:pPr>
            <a:r>
              <a:rPr lang="zh-CN" altLang="en-US" i="1">
                <a:solidFill>
                  <a:srgbClr val="0066FF"/>
                </a:solidFill>
              </a:rPr>
              <a:t>    项目经理负责决策执行活动，开发候选方案、制定决策准则，选用决策的方法进行决策，产出决策报告</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a:t>急需改进</a:t>
            </a:r>
            <a:r>
              <a:rPr lang="en-US" altLang="zh-CN"/>
              <a:t>PA</a:t>
            </a:r>
            <a:r>
              <a:rPr lang="zh-CN" altLang="en-US"/>
              <a:t>分析</a:t>
            </a:r>
          </a:p>
        </p:txBody>
      </p:sp>
      <p:sp>
        <p:nvSpPr>
          <p:cNvPr id="41987" name="内容占位符 2"/>
          <p:cNvSpPr>
            <a:spLocks noGrp="1"/>
          </p:cNvSpPr>
          <p:nvPr>
            <p:ph idx="1"/>
          </p:nvPr>
        </p:nvSpPr>
        <p:spPr>
          <a:xfrm>
            <a:off x="457200" y="1524000"/>
            <a:ext cx="8229600" cy="4411662"/>
          </a:xfrm>
        </p:spPr>
        <p:txBody>
          <a:bodyPr/>
          <a:lstStyle/>
          <a:p>
            <a:pPr>
              <a:lnSpc>
                <a:spcPct val="150000"/>
              </a:lnSpc>
            </a:pPr>
            <a:r>
              <a:rPr lang="en-US" altLang="zh-CN" sz="1800"/>
              <a:t>PLAN</a:t>
            </a:r>
            <a:r>
              <a:rPr lang="zh-CN" altLang="en-US" sz="1800"/>
              <a:t>  </a:t>
            </a:r>
            <a:r>
              <a:rPr lang="zh-CN" altLang="en-US" sz="1800" dirty="0"/>
              <a:t>项目计划重点在于建立</a:t>
            </a:r>
            <a:r>
              <a:rPr lang="en-US" altLang="zh-CN" sz="1800" dirty="0"/>
              <a:t>WBS</a:t>
            </a:r>
            <a:r>
              <a:rPr lang="zh-CN" altLang="en-US" sz="1800" dirty="0"/>
              <a:t>、项目估算和干系人对项目计划的评审，这三点需要重点改进，详见该</a:t>
            </a:r>
            <a:r>
              <a:rPr lang="en-US" altLang="zh-CN" sz="1800" dirty="0"/>
              <a:t>PA</a:t>
            </a:r>
            <a:r>
              <a:rPr lang="zh-CN" altLang="en-US" sz="1800" dirty="0"/>
              <a:t>的发现与建议</a:t>
            </a:r>
            <a:endParaRPr lang="en-US" altLang="zh-CN" sz="1800" dirty="0"/>
          </a:p>
          <a:p>
            <a:pPr>
              <a:lnSpc>
                <a:spcPct val="150000"/>
              </a:lnSpc>
            </a:pPr>
            <a:r>
              <a:rPr lang="en-US" altLang="en-US" sz="1800"/>
              <a:t>MC </a:t>
            </a:r>
            <a:r>
              <a:rPr lang="zh-CN" altLang="en-US" sz="1800" dirty="0"/>
              <a:t>项目</a:t>
            </a:r>
            <a:r>
              <a:rPr lang="en-US" altLang="en-US" sz="1800" dirty="0"/>
              <a:t>监控</a:t>
            </a:r>
            <a:r>
              <a:rPr lang="zh-CN" altLang="en-US" sz="1800" dirty="0"/>
              <a:t>重点在于</a:t>
            </a:r>
            <a:r>
              <a:rPr lang="en-US" altLang="en-US" sz="1800" dirty="0"/>
              <a:t>针对项目计划的监控及报告</a:t>
            </a:r>
            <a:r>
              <a:rPr lang="zh-CN" altLang="en-US" sz="1800" dirty="0"/>
              <a:t>，</a:t>
            </a:r>
            <a:r>
              <a:rPr lang="en-US" altLang="en-US" sz="1800" dirty="0"/>
              <a:t>项目问题的跟踪和管理</a:t>
            </a:r>
            <a:r>
              <a:rPr lang="zh-CN" altLang="en-US" sz="1800" dirty="0"/>
              <a:t>，详见该</a:t>
            </a:r>
            <a:r>
              <a:rPr lang="en-US" altLang="zh-CN" sz="1800" dirty="0"/>
              <a:t>PA</a:t>
            </a:r>
            <a:r>
              <a:rPr lang="zh-CN" altLang="en-US" sz="1800" dirty="0"/>
              <a:t>的发现与建议</a:t>
            </a:r>
            <a:endParaRPr lang="en-US" altLang="zh-CN" sz="1800" dirty="0"/>
          </a:p>
          <a:p>
            <a:pPr>
              <a:lnSpc>
                <a:spcPct val="150000"/>
              </a:lnSpc>
            </a:pPr>
            <a:r>
              <a:rPr lang="en-US" altLang="zh-CN" sz="1800"/>
              <a:t>CM</a:t>
            </a:r>
            <a:r>
              <a:rPr lang="zh-CN" altLang="en-US" sz="1800"/>
              <a:t>  </a:t>
            </a:r>
            <a:r>
              <a:rPr lang="zh-CN" altLang="en-US" sz="1800" dirty="0"/>
              <a:t>配置管理重点在于</a:t>
            </a:r>
            <a:r>
              <a:rPr lang="en-US" altLang="en-US" sz="1800" dirty="0"/>
              <a:t>配置库规范、</a:t>
            </a:r>
            <a:r>
              <a:rPr lang="zh-CN" altLang="en-US" sz="1800" dirty="0"/>
              <a:t>基线管理和配置审计，这</a:t>
            </a:r>
            <a:r>
              <a:rPr lang="en-US" altLang="en-US" sz="1800" dirty="0"/>
              <a:t>几</a:t>
            </a:r>
            <a:r>
              <a:rPr lang="zh-CN" altLang="en-US" sz="1800" dirty="0"/>
              <a:t>点需要重点改进，详见该</a:t>
            </a:r>
            <a:r>
              <a:rPr lang="en-US" altLang="zh-CN" sz="1800" dirty="0"/>
              <a:t>PA</a:t>
            </a:r>
            <a:r>
              <a:rPr lang="zh-CN" altLang="en-US" sz="1800" dirty="0"/>
              <a:t>的发现与建议</a:t>
            </a:r>
            <a:endParaRPr lang="en-US" altLang="zh-CN" sz="1800" dirty="0"/>
          </a:p>
          <a:p>
            <a:pPr>
              <a:lnSpc>
                <a:spcPct val="150000"/>
              </a:lnSpc>
            </a:pPr>
            <a:r>
              <a:rPr lang="en-US" altLang="zh-CN" sz="1800"/>
              <a:t>MPM</a:t>
            </a:r>
            <a:r>
              <a:rPr lang="zh-CN" altLang="en-US" sz="1800"/>
              <a:t>  </a:t>
            </a:r>
            <a:r>
              <a:rPr lang="zh-CN" altLang="en-US" sz="1800" dirty="0"/>
              <a:t>度量和分析重点在于根据需要建立度量指标体系，这点需要重点改进，详见该</a:t>
            </a:r>
            <a:r>
              <a:rPr lang="en-US" altLang="zh-CN" sz="1800" dirty="0"/>
              <a:t>PA</a:t>
            </a:r>
            <a:r>
              <a:rPr lang="zh-CN" altLang="en-US" sz="1800" dirty="0"/>
              <a:t>的发现与建议</a:t>
            </a:r>
            <a:endParaRPr lang="en-US" altLang="zh-CN" sz="1800" dirty="0"/>
          </a:p>
          <a:p>
            <a:pPr>
              <a:lnSpc>
                <a:spcPct val="150000"/>
              </a:lnSpc>
            </a:pPr>
            <a:r>
              <a:rPr lang="en-US" altLang="zh-CN" sz="1800"/>
              <a:t>PAD</a:t>
            </a:r>
            <a:r>
              <a:rPr lang="zh-CN" altLang="en-US" sz="1800"/>
              <a:t> </a:t>
            </a:r>
            <a:r>
              <a:rPr lang="zh-CN" altLang="en-US" sz="1800" dirty="0"/>
              <a:t>组织过程定义重点在于建立组织标准过程及过程资产库，这点需要重点改进，详见该</a:t>
            </a:r>
            <a:r>
              <a:rPr lang="en-US" altLang="zh-CN" sz="1800" dirty="0"/>
              <a:t>PA</a:t>
            </a:r>
            <a:r>
              <a:rPr lang="zh-CN" altLang="en-US" sz="1800" dirty="0"/>
              <a:t>的发现与建</a:t>
            </a:r>
            <a:endParaRPr lang="en-US" altLang="zh-CN" sz="1800" dirty="0"/>
          </a:p>
        </p:txBody>
      </p:sp>
      <p:sp>
        <p:nvSpPr>
          <p:cNvPr id="4198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15B78911-3F78-4DA0-9B32-91147A206ED7}" type="slidenum">
              <a:rPr lang="en-US" altLang="zh-CN" sz="1000" smtClean="0"/>
              <a:t>31</a:t>
            </a:fld>
            <a:endParaRPr lang="en-US" altLang="zh-CN" sz="1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457200" y="152400"/>
            <a:ext cx="7543800" cy="884238"/>
          </a:xfrm>
        </p:spPr>
        <p:txBody>
          <a:bodyPr/>
          <a:lstStyle/>
          <a:p>
            <a:r>
              <a:rPr lang="zh-CN" altLang="en-US" dirty="0"/>
              <a:t>急需改进</a:t>
            </a:r>
            <a:r>
              <a:rPr lang="en-US" altLang="zh-CN" dirty="0"/>
              <a:t>PA</a:t>
            </a:r>
            <a:r>
              <a:rPr lang="zh-CN" altLang="en-US" dirty="0"/>
              <a:t>分析</a:t>
            </a:r>
            <a:r>
              <a:rPr lang="en-US" altLang="zh-CN" dirty="0"/>
              <a:t>-</a:t>
            </a:r>
            <a:r>
              <a:rPr lang="zh-CN" altLang="en-US" dirty="0"/>
              <a:t>续</a:t>
            </a:r>
          </a:p>
        </p:txBody>
      </p:sp>
      <p:sp>
        <p:nvSpPr>
          <p:cNvPr id="43011" name="内容占位符 2"/>
          <p:cNvSpPr>
            <a:spLocks noGrp="1"/>
          </p:cNvSpPr>
          <p:nvPr>
            <p:ph idx="1"/>
          </p:nvPr>
        </p:nvSpPr>
        <p:spPr>
          <a:xfrm>
            <a:off x="424543" y="1436688"/>
            <a:ext cx="8229600" cy="4411662"/>
          </a:xfrm>
        </p:spPr>
        <p:txBody>
          <a:bodyPr/>
          <a:lstStyle/>
          <a:p>
            <a:pPr>
              <a:lnSpc>
                <a:spcPct val="150000"/>
              </a:lnSpc>
            </a:pPr>
            <a:r>
              <a:rPr lang="en-US" altLang="zh-CN" sz="1800"/>
              <a:t>PAD   </a:t>
            </a:r>
            <a:r>
              <a:rPr lang="zh-CN" altLang="en-US" sz="1800"/>
              <a:t>组织过程重点</a:t>
            </a:r>
            <a:r>
              <a:rPr lang="zh-CN" altLang="en-US" sz="1800" dirty="0"/>
              <a:t>在于建立过程改进计划并实施改进，这点需要重点改进，详见该</a:t>
            </a:r>
            <a:r>
              <a:rPr lang="en-US" altLang="zh-CN" sz="1800" dirty="0"/>
              <a:t>PA</a:t>
            </a:r>
            <a:r>
              <a:rPr lang="zh-CN" altLang="en-US" sz="1800" dirty="0"/>
              <a:t>的发现与建议</a:t>
            </a:r>
            <a:endParaRPr lang="en-US" altLang="zh-CN" sz="1800" dirty="0"/>
          </a:p>
          <a:p>
            <a:pPr>
              <a:lnSpc>
                <a:spcPct val="150000"/>
              </a:lnSpc>
            </a:pPr>
            <a:r>
              <a:rPr lang="en-US" altLang="zh-CN" sz="1800" dirty="0"/>
              <a:t>DAR   </a:t>
            </a:r>
            <a:r>
              <a:rPr lang="zh-CN" altLang="en-US" sz="1800" dirty="0"/>
              <a:t>决策分析重点在于建立一套正式的决策流程，这点需要重点改进，详见该</a:t>
            </a:r>
            <a:r>
              <a:rPr lang="en-US" altLang="zh-CN" sz="1800" dirty="0"/>
              <a:t>PA</a:t>
            </a:r>
            <a:r>
              <a:rPr lang="zh-CN" altLang="en-US" sz="1800" dirty="0"/>
              <a:t>的发现与建议</a:t>
            </a:r>
            <a:endParaRPr lang="en-US" altLang="zh-CN" sz="1800" dirty="0"/>
          </a:p>
          <a:p>
            <a:pPr>
              <a:lnSpc>
                <a:spcPct val="150000"/>
              </a:lnSpc>
            </a:pPr>
            <a:r>
              <a:rPr lang="en-US" altLang="zh-CN" sz="1800"/>
              <a:t>RSK   </a:t>
            </a:r>
            <a:r>
              <a:rPr lang="zh-CN" altLang="en-US" sz="1800" dirty="0"/>
              <a:t>风险管理重点在于建立风险管理的意识，建立组织级风险库，这点需要重点改进，详见该</a:t>
            </a:r>
            <a:r>
              <a:rPr lang="en-US" altLang="zh-CN" sz="1800" dirty="0"/>
              <a:t>PA</a:t>
            </a:r>
            <a:r>
              <a:rPr lang="zh-CN" altLang="en-US" sz="1800" dirty="0"/>
              <a:t>的发现与建议</a:t>
            </a:r>
            <a:endParaRPr lang="en-US" altLang="zh-CN" sz="1800" dirty="0"/>
          </a:p>
          <a:p>
            <a:pPr>
              <a:lnSpc>
                <a:spcPct val="150000"/>
              </a:lnSpc>
            </a:pPr>
            <a:r>
              <a:rPr lang="en-US" altLang="zh-CN" sz="1800"/>
              <a:t>PQK</a:t>
            </a:r>
            <a:r>
              <a:rPr lang="zh-CN" altLang="en-US" sz="1800"/>
              <a:t>    过程质量保证</a:t>
            </a:r>
            <a:r>
              <a:rPr lang="zh-CN" altLang="en-US" sz="1800" dirty="0"/>
              <a:t>重点在于配置</a:t>
            </a:r>
            <a:r>
              <a:rPr lang="zh-CN" altLang="en-US" sz="1800"/>
              <a:t>合适的</a:t>
            </a:r>
            <a:r>
              <a:rPr lang="en-US" altLang="zh-CN" sz="1800"/>
              <a:t>QA</a:t>
            </a:r>
            <a:r>
              <a:rPr lang="zh-CN" altLang="en-US" sz="1800" dirty="0"/>
              <a:t>人员，保证其有能力实施过程审计，这点需要重点改进，详见该</a:t>
            </a:r>
            <a:r>
              <a:rPr lang="en-US" altLang="zh-CN" sz="1800" dirty="0"/>
              <a:t>PA</a:t>
            </a:r>
            <a:r>
              <a:rPr lang="zh-CN" altLang="en-US" sz="1800" dirty="0"/>
              <a:t>的发现与建议。</a:t>
            </a:r>
          </a:p>
        </p:txBody>
      </p:sp>
      <p:sp>
        <p:nvSpPr>
          <p:cNvPr id="4301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BCD33C2D-8654-4F63-B4A8-8C59E7BB8D69}" type="slidenum">
              <a:rPr lang="en-US" altLang="zh-CN" sz="1000" smtClean="0"/>
              <a:t>32</a:t>
            </a:fld>
            <a:endParaRPr lang="en-US" altLang="zh-CN" sz="1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DFACE550-0E71-49C4-A669-BCDE430AFA1D}" type="slidenum">
              <a:rPr lang="en-US" altLang="zh-CN" sz="1000" smtClean="0"/>
              <a:t>33</a:t>
            </a:fld>
            <a:endParaRPr lang="en-US" altLang="zh-CN" sz="1000"/>
          </a:p>
        </p:txBody>
      </p:sp>
      <p:sp>
        <p:nvSpPr>
          <p:cNvPr id="44035" name="Rectangle 2"/>
          <p:cNvSpPr>
            <a:spLocks noGrp="1" noChangeArrowheads="1"/>
          </p:cNvSpPr>
          <p:nvPr>
            <p:ph type="title"/>
          </p:nvPr>
        </p:nvSpPr>
        <p:spPr/>
        <p:txBody>
          <a:bodyPr/>
          <a:lstStyle/>
          <a:p>
            <a:pPr eaLnBrk="1" hangingPunct="1"/>
            <a:r>
              <a:rPr lang="zh-CN" altLang="en-US"/>
              <a:t>总体改进建议（</a:t>
            </a:r>
            <a:r>
              <a:rPr lang="en-US" altLang="zh-CN"/>
              <a:t>1</a:t>
            </a:r>
            <a:r>
              <a:rPr lang="zh-CN" altLang="en-US"/>
              <a:t>）</a:t>
            </a:r>
          </a:p>
        </p:txBody>
      </p:sp>
      <p:sp>
        <p:nvSpPr>
          <p:cNvPr id="44036" name="Rectangle 3"/>
          <p:cNvSpPr>
            <a:spLocks noGrp="1" noChangeArrowheads="1"/>
          </p:cNvSpPr>
          <p:nvPr>
            <p:ph type="body" idx="1"/>
          </p:nvPr>
        </p:nvSpPr>
        <p:spPr>
          <a:xfrm>
            <a:off x="457200" y="1524000"/>
            <a:ext cx="8229600" cy="4411662"/>
          </a:xfrm>
        </p:spPr>
        <p:txBody>
          <a:bodyPr/>
          <a:lstStyle/>
          <a:p>
            <a:pPr marL="571500" indent="-571500" eaLnBrk="1" hangingPunct="1">
              <a:lnSpc>
                <a:spcPct val="150000"/>
              </a:lnSpc>
              <a:buFont typeface="Wingdings" panose="05000000000000000000" pitchFamily="2" charset="2"/>
              <a:buNone/>
            </a:pPr>
            <a:r>
              <a:rPr lang="zh-CN" altLang="en-US" sz="1800" dirty="0"/>
              <a:t>综合上述分析结果，我们提供下列建议事项：</a:t>
            </a:r>
          </a:p>
          <a:p>
            <a:pPr marL="571500" indent="-571500" eaLnBrk="1" hangingPunct="1">
              <a:lnSpc>
                <a:spcPct val="150000"/>
              </a:lnSpc>
            </a:pPr>
            <a:r>
              <a:rPr lang="zh-CN" altLang="en-US" sz="1800" dirty="0"/>
              <a:t>制定公司</a:t>
            </a:r>
            <a:r>
              <a:rPr lang="en-US" altLang="zh-CN" sz="1800"/>
              <a:t>CMMI-DEV ML3</a:t>
            </a:r>
            <a:r>
              <a:rPr lang="zh-CN" altLang="en-US" sz="1800"/>
              <a:t>实施</a:t>
            </a:r>
            <a:r>
              <a:rPr lang="zh-CN" altLang="en-US" sz="1800" dirty="0"/>
              <a:t>策略、方针、目标以及相应的考核办法，从制度上确保</a:t>
            </a:r>
            <a:r>
              <a:rPr lang="en-US" altLang="zh-CN" sz="1800"/>
              <a:t>CMMI-DEV ML3</a:t>
            </a:r>
            <a:r>
              <a:rPr lang="zh-CN" altLang="en-US" sz="1800"/>
              <a:t>的</a:t>
            </a:r>
            <a:r>
              <a:rPr lang="zh-CN" altLang="en-US" sz="1800" dirty="0"/>
              <a:t>顺利推行。</a:t>
            </a:r>
          </a:p>
          <a:p>
            <a:pPr marL="571500" indent="-571500" eaLnBrk="1" hangingPunct="1">
              <a:lnSpc>
                <a:spcPct val="150000"/>
              </a:lnSpc>
            </a:pPr>
            <a:r>
              <a:rPr lang="zh-CN" altLang="en-US" sz="1800" dirty="0"/>
              <a:t>健全</a:t>
            </a:r>
            <a:r>
              <a:rPr lang="en-US" altLang="zh-CN" sz="1800" dirty="0"/>
              <a:t>CMMI-DEV</a:t>
            </a:r>
            <a:r>
              <a:rPr lang="zh-CN" altLang="en-US" sz="1800" dirty="0"/>
              <a:t>的推行机构，提供足够的资源，除</a:t>
            </a:r>
            <a:r>
              <a:rPr lang="en-US" altLang="zh-CN" sz="1800" dirty="0"/>
              <a:t>EPG</a:t>
            </a:r>
            <a:r>
              <a:rPr lang="zh-CN" altLang="en-US" sz="1800" dirty="0"/>
              <a:t>组外，建立健全组织级的</a:t>
            </a:r>
            <a:r>
              <a:rPr lang="en-US" altLang="zh-CN" sz="1800" dirty="0"/>
              <a:t>CM</a:t>
            </a:r>
            <a:r>
              <a:rPr lang="zh-CN" altLang="en-US" sz="1800" dirty="0"/>
              <a:t>组、度量组、</a:t>
            </a:r>
            <a:r>
              <a:rPr lang="en-US" altLang="zh-CN" sz="1800" dirty="0"/>
              <a:t>QA</a:t>
            </a:r>
            <a:r>
              <a:rPr lang="zh-CN" altLang="en-US" sz="1800" dirty="0"/>
              <a:t>组等。</a:t>
            </a:r>
          </a:p>
          <a:p>
            <a:pPr marL="571500" indent="-571500" eaLnBrk="1" hangingPunct="1">
              <a:lnSpc>
                <a:spcPct val="150000"/>
              </a:lnSpc>
            </a:pPr>
            <a:r>
              <a:rPr lang="zh-CN" altLang="en-US" sz="1800" dirty="0"/>
              <a:t>加强公司的培训体系建设，尤其要完善岗位技能矩阵和在职员工的提升培训，使每位员工都有一个职位提升通道。</a:t>
            </a:r>
            <a:endParaRPr lang="en-US" altLang="zh-CN" sz="1800" dirty="0"/>
          </a:p>
          <a:p>
            <a:pPr marL="571500" indent="-571500" eaLnBrk="1" hangingPunct="1">
              <a:lnSpc>
                <a:spcPct val="150000"/>
              </a:lnSpc>
            </a:pPr>
            <a:r>
              <a:rPr lang="en-US" altLang="zh-CN" sz="1800" dirty="0"/>
              <a:t>CMMI-DEV</a:t>
            </a:r>
            <a:r>
              <a:rPr lang="zh-CN" altLang="en-US" sz="1800" dirty="0"/>
              <a:t>的推行要融入到具体岗位的实际工作中，实际的执行结果应与绩效考核相匹配。</a:t>
            </a:r>
          </a:p>
          <a:p>
            <a:pPr marL="571500" indent="-571500" eaLnBrk="1" hangingPunct="1">
              <a:lnSpc>
                <a:spcPct val="150000"/>
              </a:lnSpc>
            </a:pPr>
            <a:r>
              <a:rPr lang="en-US" altLang="zh-CN" sz="1800" dirty="0"/>
              <a:t>EPG</a:t>
            </a:r>
            <a:r>
              <a:rPr lang="zh-CN" altLang="en-US" sz="1800" dirty="0"/>
              <a:t>组结合差距分析情况，明确要建立的</a:t>
            </a:r>
            <a:r>
              <a:rPr lang="en-US" altLang="zh-CN" sz="1800" dirty="0"/>
              <a:t>CMMI-DEV</a:t>
            </a:r>
            <a:r>
              <a:rPr lang="zh-CN" altLang="en-US" sz="1800" dirty="0"/>
              <a:t>文档体系结构。</a:t>
            </a:r>
            <a:r>
              <a:rPr lang="en-US" altLang="zh-CN" sz="1800" dirty="0"/>
              <a:t>EPG</a:t>
            </a:r>
            <a:r>
              <a:rPr lang="zh-CN" altLang="en-US" sz="1800" dirty="0"/>
              <a:t>组根据明确的</a:t>
            </a:r>
            <a:r>
              <a:rPr lang="en-US" altLang="zh-CN" sz="1800" dirty="0"/>
              <a:t>CMMI-DEV</a:t>
            </a:r>
            <a:r>
              <a:rPr lang="zh-CN" altLang="en-US" sz="1800" dirty="0"/>
              <a:t>文档体系结构，针对每个</a:t>
            </a:r>
            <a:r>
              <a:rPr lang="en-US" altLang="zh-CN" sz="1800" dirty="0"/>
              <a:t>PA</a:t>
            </a:r>
            <a:r>
              <a:rPr lang="zh-CN" altLang="en-US" sz="1800" dirty="0"/>
              <a:t>制定具体的改进计划，明确目标和相应的度量办法。</a:t>
            </a:r>
          </a:p>
          <a:p>
            <a:pPr marL="571500" indent="-571500" eaLnBrk="1" hangingPunct="1">
              <a:lnSpc>
                <a:spcPct val="150000"/>
              </a:lnSpc>
            </a:pPr>
            <a:endParaRPr lang="zh-CN" altLang="en-US" sz="1800"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CA464861-1617-4369-B3E5-FF470762E2DF}" type="slidenum">
              <a:rPr lang="en-US" altLang="zh-CN" sz="1000" smtClean="0"/>
              <a:t>34</a:t>
            </a:fld>
            <a:endParaRPr lang="en-US" altLang="zh-CN" sz="1000"/>
          </a:p>
        </p:txBody>
      </p:sp>
      <p:sp>
        <p:nvSpPr>
          <p:cNvPr id="45059" name="Rectangle 2"/>
          <p:cNvSpPr>
            <a:spLocks noGrp="1" noChangeArrowheads="1"/>
          </p:cNvSpPr>
          <p:nvPr>
            <p:ph type="title"/>
          </p:nvPr>
        </p:nvSpPr>
        <p:spPr/>
        <p:txBody>
          <a:bodyPr/>
          <a:lstStyle/>
          <a:p>
            <a:pPr eaLnBrk="1" hangingPunct="1"/>
            <a:r>
              <a:rPr lang="zh-CN" altLang="en-US"/>
              <a:t>改进建议（</a:t>
            </a:r>
            <a:r>
              <a:rPr lang="en-US" altLang="zh-CN"/>
              <a:t>2</a:t>
            </a:r>
            <a:r>
              <a:rPr lang="zh-CN" altLang="en-US"/>
              <a:t>）</a:t>
            </a:r>
          </a:p>
        </p:txBody>
      </p:sp>
      <p:sp>
        <p:nvSpPr>
          <p:cNvPr id="45060" name="Rectangle 3"/>
          <p:cNvSpPr>
            <a:spLocks noGrp="1" noChangeArrowheads="1"/>
          </p:cNvSpPr>
          <p:nvPr>
            <p:ph type="body" idx="1"/>
          </p:nvPr>
        </p:nvSpPr>
        <p:spPr/>
        <p:txBody>
          <a:bodyPr/>
          <a:lstStyle/>
          <a:p>
            <a:pPr marL="571500" indent="-571500" eaLnBrk="1" hangingPunct="1">
              <a:lnSpc>
                <a:spcPct val="150000"/>
              </a:lnSpc>
            </a:pPr>
            <a:r>
              <a:rPr lang="en-US" altLang="zh-CN" sz="1800" dirty="0"/>
              <a:t>EPG</a:t>
            </a:r>
            <a:r>
              <a:rPr lang="zh-CN" altLang="en-US" sz="1800" dirty="0"/>
              <a:t>组收集和整理各项目实施的数据、文档，组建公司的度量数据库、过程资产库。</a:t>
            </a:r>
            <a:endParaRPr lang="en-US" altLang="zh-CN" sz="1800" dirty="0"/>
          </a:p>
          <a:p>
            <a:pPr marL="571500" indent="-571500" eaLnBrk="1" hangingPunct="1">
              <a:lnSpc>
                <a:spcPct val="150000"/>
              </a:lnSpc>
            </a:pPr>
            <a:r>
              <a:rPr lang="en-US" altLang="zh-CN" sz="1800" dirty="0"/>
              <a:t>EPG</a:t>
            </a:r>
            <a:r>
              <a:rPr lang="zh-CN" altLang="en-US" sz="1800" dirty="0"/>
              <a:t>组结合公司的具体情况制定相应的项目生命周期模型及其使用指南，以提供各项目组选择和使用。</a:t>
            </a:r>
          </a:p>
          <a:p>
            <a:pPr marL="571500" indent="-571500" eaLnBrk="1" hangingPunct="1">
              <a:lnSpc>
                <a:spcPct val="150000"/>
              </a:lnSpc>
            </a:pPr>
            <a:r>
              <a:rPr lang="en-US" altLang="zh-CN" sz="1800" dirty="0"/>
              <a:t>EPG</a:t>
            </a:r>
            <a:r>
              <a:rPr lang="zh-CN" altLang="en-US" sz="1800" dirty="0"/>
              <a:t>组结合公司的实际情况制定相应的裁剪标准和指南，以确保项目组有效执行组织的标准软件过程。</a:t>
            </a:r>
          </a:p>
          <a:p>
            <a:pPr marL="571500" indent="-571500" eaLnBrk="1" hangingPunct="1">
              <a:lnSpc>
                <a:spcPct val="150000"/>
              </a:lnSpc>
            </a:pPr>
            <a:r>
              <a:rPr lang="zh-CN" altLang="en-US" sz="1800" dirty="0"/>
              <a:t>强化</a:t>
            </a:r>
            <a:r>
              <a:rPr lang="en-US" altLang="zh-CN" sz="1800" dirty="0"/>
              <a:t>PPQA</a:t>
            </a:r>
            <a:r>
              <a:rPr lang="zh-CN" altLang="en-US" sz="1800" dirty="0"/>
              <a:t>的功能，并给予足够的</a:t>
            </a:r>
            <a:r>
              <a:rPr lang="en-US" altLang="zh-CN" sz="1800" dirty="0"/>
              <a:t>PPQA</a:t>
            </a:r>
            <a:r>
              <a:rPr lang="zh-CN" altLang="en-US" sz="1800" dirty="0"/>
              <a:t>资源。</a:t>
            </a:r>
          </a:p>
          <a:p>
            <a:pPr marL="571500" indent="-571500" eaLnBrk="1" hangingPunct="1">
              <a:lnSpc>
                <a:spcPct val="150000"/>
              </a:lnSpc>
            </a:pPr>
            <a:r>
              <a:rPr lang="zh-CN" altLang="en-US" sz="1800" dirty="0"/>
              <a:t>强化规范的执行力，逐步建立公司的质量文化。</a:t>
            </a:r>
          </a:p>
          <a:p>
            <a:pPr marL="571500" indent="-571500" eaLnBrk="1" hangingPunct="1">
              <a:lnSpc>
                <a:spcPct val="150000"/>
              </a:lnSpc>
            </a:pPr>
            <a:endParaRPr lang="zh-CN" altLang="en-US" sz="1800" dirty="0"/>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8C726BE4-A4FA-4B46-ABF7-D0EE09B70407}" type="slidenum">
              <a:rPr lang="en-US" altLang="zh-CN" sz="1000" smtClean="0"/>
              <a:t>35</a:t>
            </a:fld>
            <a:endParaRPr lang="en-US" altLang="zh-CN" sz="1000"/>
          </a:p>
        </p:txBody>
      </p:sp>
      <p:sp>
        <p:nvSpPr>
          <p:cNvPr id="3076" name="Rectangle 2"/>
          <p:cNvSpPr>
            <a:spLocks noGrp="1" noChangeArrowheads="1"/>
          </p:cNvSpPr>
          <p:nvPr>
            <p:ph type="title"/>
          </p:nvPr>
        </p:nvSpPr>
        <p:spPr/>
        <p:txBody>
          <a:bodyPr/>
          <a:lstStyle/>
          <a:p>
            <a:pPr eaLnBrk="1" hangingPunct="1"/>
            <a:r>
              <a:rPr lang="zh-CN" altLang="en-US"/>
              <a:t>问题与回答</a:t>
            </a:r>
          </a:p>
        </p:txBody>
      </p:sp>
      <p:sp>
        <p:nvSpPr>
          <p:cNvPr id="3077" name="Rectangle 3"/>
          <p:cNvSpPr>
            <a:spLocks noGrp="1" noChangeArrowheads="1"/>
          </p:cNvSpPr>
          <p:nvPr>
            <p:ph type="body" sz="half" idx="1"/>
          </p:nvPr>
        </p:nvSpPr>
        <p:spPr/>
        <p:txBody>
          <a:bodyPr/>
          <a:lstStyle/>
          <a:p>
            <a:pPr eaLnBrk="1" hangingPunct="1"/>
            <a:r>
              <a:rPr lang="zh-CN" altLang="en-US" sz="2600"/>
              <a:t>谢谢！</a:t>
            </a:r>
          </a:p>
        </p:txBody>
      </p:sp>
      <p:pic>
        <p:nvPicPr>
          <p:cNvPr id="3078" name="Picture 4" descr="BD00028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438400"/>
            <a:ext cx="312420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4" name="Object 2"/>
          <p:cNvGraphicFramePr>
            <a:graphicFrameLocks noGrp="1" noChangeAspect="1"/>
          </p:cNvGraphicFramePr>
          <p:nvPr>
            <p:ph sz="half" idx="2"/>
          </p:nvPr>
        </p:nvGraphicFramePr>
        <p:xfrm>
          <a:off x="5915025" y="1927225"/>
          <a:ext cx="1857375" cy="3995738"/>
        </p:xfrm>
        <a:graphic>
          <a:graphicData uri="http://schemas.openxmlformats.org/presentationml/2006/ole">
            <mc:AlternateContent xmlns:mc="http://schemas.openxmlformats.org/markup-compatibility/2006">
              <mc:Choice xmlns:v="urn:schemas-microsoft-com:vml" Requires="v">
                <p:oleObj name="Clip" r:id="rId3" imgW="11144250" imgH="23974425" progId="MS_ClipArt_Gallery.2">
                  <p:embed/>
                </p:oleObj>
              </mc:Choice>
              <mc:Fallback>
                <p:oleObj name="Clip" r:id="rId3" imgW="11144250" imgH="23974425"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5025" y="1927225"/>
                        <a:ext cx="1857375" cy="399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7DD62FF2-BFDB-4CF2-A9AA-093993E35B5C}" type="slidenum">
              <a:rPr lang="en-US" altLang="zh-CN" sz="1000" smtClean="0">
                <a:solidFill>
                  <a:srgbClr val="000000"/>
                </a:solidFill>
              </a:rPr>
              <a:t>4</a:t>
            </a:fld>
            <a:endParaRPr lang="en-US" altLang="zh-CN" sz="1000" dirty="0">
              <a:solidFill>
                <a:srgbClr val="000000"/>
              </a:solidFill>
            </a:endParaRPr>
          </a:p>
        </p:txBody>
      </p:sp>
      <p:sp>
        <p:nvSpPr>
          <p:cNvPr id="7171" name="Rectangle 2"/>
          <p:cNvSpPr>
            <a:spLocks noGrp="1" noChangeArrowheads="1"/>
          </p:cNvSpPr>
          <p:nvPr>
            <p:ph type="title"/>
          </p:nvPr>
        </p:nvSpPr>
        <p:spPr/>
        <p:txBody>
          <a:bodyPr/>
          <a:lstStyle/>
          <a:p>
            <a:pPr marL="990600" indent="-990600" eaLnBrk="1" hangingPunct="1"/>
            <a:r>
              <a:rPr lang="zh-CN" altLang="en-US" b="0"/>
              <a:t>诊断时间和范围</a:t>
            </a:r>
            <a:endParaRPr lang="zh-CN" altLang="en-US"/>
          </a:p>
        </p:txBody>
      </p:sp>
      <p:sp>
        <p:nvSpPr>
          <p:cNvPr id="7172" name="Rectangle 3"/>
          <p:cNvSpPr>
            <a:spLocks noGrp="1" noChangeArrowheads="1"/>
          </p:cNvSpPr>
          <p:nvPr>
            <p:ph type="body" idx="1"/>
          </p:nvPr>
        </p:nvSpPr>
        <p:spPr/>
        <p:txBody>
          <a:bodyPr/>
          <a:lstStyle/>
          <a:p>
            <a:pPr marL="192405" indent="-192405" eaLnBrk="1" fontAlgn="ctr" hangingPunct="1">
              <a:spcBef>
                <a:spcPct val="0"/>
              </a:spcBef>
              <a:buClrTx/>
              <a:buSzTx/>
              <a:buFont typeface="Wingdings" panose="05000000000000000000" pitchFamily="2" charset="2"/>
              <a:buNone/>
            </a:pPr>
            <a:r>
              <a:rPr lang="zh-CN" altLang="en-US" dirty="0"/>
              <a:t>  依据</a:t>
            </a:r>
            <a:r>
              <a:rPr lang="en-US" altLang="zh-CN" dirty="0"/>
              <a:t>CMMI-DEV</a:t>
            </a:r>
            <a:r>
              <a:rPr lang="zh-CN" altLang="en-US" dirty="0"/>
              <a:t>成熟度三级的要求，咨询师于</a:t>
            </a:r>
            <a:r>
              <a:rPr lang="en-US" altLang="zh-CN" dirty="0"/>
              <a:t>2020</a:t>
            </a:r>
            <a:r>
              <a:rPr lang="zh-CN" altLang="en-US" dirty="0"/>
              <a:t>年</a:t>
            </a:r>
            <a:r>
              <a:rPr lang="en-US" altLang="zh-CN" dirty="0"/>
              <a:t>7</a:t>
            </a:r>
            <a:r>
              <a:rPr lang="zh-CN" altLang="en-US" dirty="0"/>
              <a:t>月</a:t>
            </a:r>
            <a:r>
              <a:rPr lang="en-US" altLang="zh-CN" dirty="0"/>
              <a:t>3</a:t>
            </a:r>
            <a:r>
              <a:rPr lang="zh-CN" altLang="en-US" dirty="0"/>
              <a:t>日</a:t>
            </a:r>
            <a:r>
              <a:rPr lang="en-US" altLang="zh-CN"/>
              <a:t>-6</a:t>
            </a:r>
            <a:r>
              <a:rPr lang="zh-CN" altLang="en-US"/>
              <a:t>日</a:t>
            </a:r>
            <a:r>
              <a:rPr lang="zh-CN" altLang="en-US" dirty="0"/>
              <a:t>进行了诊断，内容包含</a:t>
            </a:r>
            <a:r>
              <a:rPr lang="en-US" altLang="zh-CN" dirty="0"/>
              <a:t>CMMI-DEV</a:t>
            </a:r>
            <a:r>
              <a:rPr lang="zh-CN" altLang="en-US" dirty="0"/>
              <a:t>成熟度三级的</a:t>
            </a:r>
            <a:r>
              <a:rPr lang="en-US" altLang="zh-CN" dirty="0"/>
              <a:t>20</a:t>
            </a:r>
            <a:r>
              <a:rPr lang="zh-CN" altLang="en-US" dirty="0"/>
              <a:t>个</a:t>
            </a:r>
            <a:r>
              <a:rPr lang="en-US" altLang="zh-CN" dirty="0"/>
              <a:t>PA</a:t>
            </a:r>
            <a:r>
              <a:rPr lang="zh-CN" altLang="en-US" dirty="0"/>
              <a:t>，审查了公司现有的流程、规范文档、项目资料等。</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A59F3CE0-DAE1-4CFB-B00D-10FD14542C1C}" type="slidenum">
              <a:rPr lang="en-US" altLang="zh-CN" sz="1000" smtClean="0"/>
              <a:t>5</a:t>
            </a:fld>
            <a:endParaRPr lang="en-US" altLang="zh-CN" sz="1000"/>
          </a:p>
        </p:txBody>
      </p:sp>
      <p:sp>
        <p:nvSpPr>
          <p:cNvPr id="9219" name="Rectangle 2"/>
          <p:cNvSpPr>
            <a:spLocks noGrp="1" noChangeArrowheads="1"/>
          </p:cNvSpPr>
          <p:nvPr>
            <p:ph type="title"/>
          </p:nvPr>
        </p:nvSpPr>
        <p:spPr/>
        <p:txBody>
          <a:bodyPr/>
          <a:lstStyle/>
          <a:p>
            <a:pPr eaLnBrk="1" hangingPunct="1"/>
            <a:r>
              <a:rPr lang="zh-CN" altLang="en-US"/>
              <a:t>各</a:t>
            </a:r>
            <a:r>
              <a:rPr lang="en-US" altLang="zh-CN"/>
              <a:t>PA</a:t>
            </a:r>
            <a:r>
              <a:rPr lang="zh-CN" altLang="en-US"/>
              <a:t>差距分析</a:t>
            </a:r>
          </a:p>
        </p:txBody>
      </p:sp>
      <p:sp>
        <p:nvSpPr>
          <p:cNvPr id="9220" name="Rectangle 3"/>
          <p:cNvSpPr>
            <a:spLocks noGrp="1" noChangeArrowheads="1"/>
          </p:cNvSpPr>
          <p:nvPr>
            <p:ph type="body" sz="half" idx="1"/>
          </p:nvPr>
        </p:nvSpPr>
        <p:spPr>
          <a:xfrm>
            <a:off x="457200" y="1719263"/>
            <a:ext cx="7467600" cy="4411662"/>
          </a:xfrm>
        </p:spPr>
        <p:txBody>
          <a:bodyPr/>
          <a:lstStyle/>
          <a:p>
            <a:pPr marL="0" indent="0" eaLnBrk="1" hangingPunct="1">
              <a:buNone/>
            </a:pPr>
            <a:endParaRPr lang="en-US" altLang="zh-CN" sz="2600" dirty="0">
              <a:latin typeface="宋体" panose="02010600030101010101" pitchFamily="2" charset="-122"/>
            </a:endParaRPr>
          </a:p>
          <a:p>
            <a:pPr marL="0" indent="0" eaLnBrk="1" hangingPunct="1">
              <a:buNone/>
            </a:pPr>
            <a:r>
              <a:rPr lang="zh-CN" altLang="en-US" sz="2600" dirty="0">
                <a:latin typeface="宋体" panose="02010600030101010101" pitchFamily="2" charset="-122"/>
              </a:rPr>
              <a:t>根据项目资料的情况，我们就各</a:t>
            </a:r>
            <a:r>
              <a:rPr lang="en-US" altLang="zh-CN" sz="2600" dirty="0"/>
              <a:t>PA</a:t>
            </a:r>
            <a:r>
              <a:rPr lang="zh-CN" altLang="en-US" sz="2600" dirty="0">
                <a:latin typeface="宋体" panose="02010600030101010101" pitchFamily="2" charset="-122"/>
              </a:rPr>
              <a:t>的目标及其实践在各部门的执行情况进行了分析，详见如下：</a:t>
            </a:r>
            <a:r>
              <a:rPr lang="zh-CN" altLang="en-US" sz="2600" dirty="0"/>
              <a:t> </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72FB605C-AB62-4980-9D64-97026838A5A4}" type="slidenum">
              <a:rPr lang="en-US" altLang="zh-CN" sz="1000" smtClean="0"/>
              <a:t>6</a:t>
            </a:fld>
            <a:endParaRPr lang="en-US" altLang="zh-CN" sz="1000"/>
          </a:p>
        </p:txBody>
      </p:sp>
      <p:sp>
        <p:nvSpPr>
          <p:cNvPr id="10243" name="Rectangle 2"/>
          <p:cNvSpPr>
            <a:spLocks noGrp="1" noChangeArrowheads="1"/>
          </p:cNvSpPr>
          <p:nvPr>
            <p:ph type="title"/>
          </p:nvPr>
        </p:nvSpPr>
        <p:spPr>
          <a:xfrm>
            <a:off x="457200" y="122238"/>
            <a:ext cx="7543800" cy="868362"/>
          </a:xfrm>
        </p:spPr>
        <p:txBody>
          <a:bodyPr/>
          <a:lstStyle/>
          <a:p>
            <a:pPr eaLnBrk="1" hangingPunct="1"/>
            <a:r>
              <a:rPr lang="en-US" altLang="zh-CN"/>
              <a:t>RDM</a:t>
            </a:r>
            <a:r>
              <a:rPr lang="zh-CN" altLang="en-US"/>
              <a:t>需求</a:t>
            </a:r>
            <a:r>
              <a:rPr lang="zh-CN" altLang="en-US" dirty="0"/>
              <a:t>管理</a:t>
            </a:r>
          </a:p>
        </p:txBody>
      </p:sp>
      <p:sp>
        <p:nvSpPr>
          <p:cNvPr id="10244" name="Rectangle 3"/>
          <p:cNvSpPr>
            <a:spLocks noGrp="1" noChangeArrowheads="1"/>
          </p:cNvSpPr>
          <p:nvPr>
            <p:ph type="body" idx="1"/>
          </p:nvPr>
        </p:nvSpPr>
        <p:spPr>
          <a:xfrm>
            <a:off x="450574" y="1219200"/>
            <a:ext cx="8229600" cy="5138737"/>
          </a:xfrm>
        </p:spPr>
        <p:txBody>
          <a:bodyPr/>
          <a:lstStyle/>
          <a:p>
            <a:pPr marL="571500" indent="-571500" eaLnBrk="1" hangingPunct="1"/>
            <a:r>
              <a:rPr lang="zh-CN" altLang="en-US" sz="2800" b="1" dirty="0"/>
              <a:t>强项：</a:t>
            </a:r>
            <a:r>
              <a:rPr lang="zh-CN" altLang="en-US" sz="2800" dirty="0">
                <a:latin typeface="宋体" panose="02010600030101010101" pitchFamily="2" charset="-122"/>
              </a:rPr>
              <a:t>无明显强项</a:t>
            </a:r>
            <a:endParaRPr lang="zh-CN" altLang="en-US" sz="2800" b="1" dirty="0"/>
          </a:p>
          <a:p>
            <a:pPr marL="571500" indent="-571500" eaLnBrk="1" hangingPunct="1"/>
            <a:r>
              <a:rPr lang="zh-CN" altLang="en-US" sz="2800" b="1" dirty="0"/>
              <a:t>弱项：</a:t>
            </a:r>
            <a:endParaRPr lang="zh-CN" altLang="en-US" sz="2800" dirty="0"/>
          </a:p>
          <a:p>
            <a:pPr marL="1132205" lvl="2" indent="-438150" eaLnBrk="1" hangingPunct="1">
              <a:lnSpc>
                <a:spcPct val="150000"/>
              </a:lnSpc>
            </a:pPr>
            <a:r>
              <a:rPr lang="zh-CN" altLang="en-US" sz="1600" dirty="0"/>
              <a:t>没有需求评审相关记录</a:t>
            </a:r>
            <a:endParaRPr lang="en-US" altLang="zh-CN" sz="1600" dirty="0"/>
          </a:p>
          <a:p>
            <a:pPr marL="694055" lvl="2" indent="0" eaLnBrk="1" hangingPunct="1">
              <a:lnSpc>
                <a:spcPct val="150000"/>
              </a:lnSpc>
              <a:buNone/>
            </a:pPr>
            <a:r>
              <a:rPr lang="zh-CN" altLang="en-US" sz="1600" i="1" dirty="0">
                <a:solidFill>
                  <a:srgbClr val="0066FF"/>
                </a:solidFill>
              </a:rPr>
              <a:t>建议：建立详细的需求评审指南，明确哪些角色需要参加评审、以及什么时机、通过什么方式进行评审</a:t>
            </a:r>
            <a:endParaRPr lang="en-US" altLang="zh-CN" sz="1600" i="1" dirty="0">
              <a:solidFill>
                <a:srgbClr val="0066FF"/>
              </a:solidFill>
            </a:endParaRPr>
          </a:p>
          <a:p>
            <a:pPr marL="1132205" lvl="2" indent="-438150" eaLnBrk="1" hangingPunct="1">
              <a:lnSpc>
                <a:spcPct val="150000"/>
              </a:lnSpc>
            </a:pPr>
            <a:r>
              <a:rPr lang="zh-CN" altLang="en-US" sz="1600" dirty="0"/>
              <a:t>无清晰的变更机制</a:t>
            </a:r>
            <a:endParaRPr lang="en-US" altLang="zh-CN" sz="1600" dirty="0"/>
          </a:p>
          <a:p>
            <a:pPr marL="694055" lvl="2" indent="0" eaLnBrk="1" hangingPunct="1">
              <a:lnSpc>
                <a:spcPct val="150000"/>
              </a:lnSpc>
              <a:buNone/>
            </a:pPr>
            <a:r>
              <a:rPr lang="zh-CN" altLang="en-US" sz="1600" i="1" dirty="0">
                <a:solidFill>
                  <a:srgbClr val="0066FF"/>
                </a:solidFill>
              </a:rPr>
              <a:t>建议：建立明确的变更流程：从提出需求变更到影响分析到批准变更到分配任务到变更完成；并建立变更分级控制机制：影响大的变更</a:t>
            </a:r>
            <a:r>
              <a:rPr lang="en-US" altLang="zh-CN" sz="1600" i="1" dirty="0">
                <a:solidFill>
                  <a:srgbClr val="0066FF"/>
                </a:solidFill>
              </a:rPr>
              <a:t>CCB</a:t>
            </a:r>
            <a:r>
              <a:rPr lang="zh-CN" altLang="en-US" sz="1600" i="1" dirty="0">
                <a:solidFill>
                  <a:srgbClr val="0066FF"/>
                </a:solidFill>
              </a:rPr>
              <a:t>控制，影响小的变更</a:t>
            </a:r>
            <a:r>
              <a:rPr lang="en-US" altLang="zh-CN" sz="1600" i="1" dirty="0">
                <a:solidFill>
                  <a:srgbClr val="0066FF"/>
                </a:solidFill>
              </a:rPr>
              <a:t>PM</a:t>
            </a:r>
            <a:r>
              <a:rPr lang="zh-CN" altLang="en-US" sz="1600" i="1" dirty="0">
                <a:solidFill>
                  <a:srgbClr val="0066FF"/>
                </a:solidFill>
              </a:rPr>
              <a:t>控制，不管什么变更都要分析波及范围，并通知相关干系人</a:t>
            </a:r>
          </a:p>
          <a:p>
            <a:pPr marL="1132205" lvl="2" indent="-438150" eaLnBrk="1" hangingPunct="1">
              <a:lnSpc>
                <a:spcPct val="150000"/>
              </a:lnSpc>
            </a:pPr>
            <a:r>
              <a:rPr lang="zh-CN" altLang="en-US" sz="1600" dirty="0"/>
              <a:t>无需求跟踪矩阵</a:t>
            </a:r>
            <a:endParaRPr lang="en-US" altLang="zh-CN" sz="1600" dirty="0"/>
          </a:p>
          <a:p>
            <a:pPr marL="694055" lvl="2" indent="0" eaLnBrk="1" hangingPunct="1">
              <a:lnSpc>
                <a:spcPct val="150000"/>
              </a:lnSpc>
              <a:buNone/>
            </a:pPr>
            <a:r>
              <a:rPr lang="zh-CN" altLang="en-US" sz="1600" i="1" dirty="0">
                <a:solidFill>
                  <a:srgbClr val="0066FF"/>
                </a:solidFill>
              </a:rPr>
              <a:t>建议：建立</a:t>
            </a:r>
            <a:r>
              <a:rPr lang="en-US" altLang="en-US" sz="1600" i="1" dirty="0">
                <a:solidFill>
                  <a:srgbClr val="0066FF"/>
                </a:solidFill>
              </a:rPr>
              <a:t>完整的</a:t>
            </a:r>
            <a:r>
              <a:rPr lang="zh-CN" altLang="en-US" sz="1600" i="1" dirty="0">
                <a:solidFill>
                  <a:srgbClr val="0066FF"/>
                </a:solidFill>
              </a:rPr>
              <a:t>需求跟踪矩阵</a:t>
            </a:r>
            <a:r>
              <a:rPr lang="en-US" altLang="en-US" sz="1600" i="1" dirty="0">
                <a:solidFill>
                  <a:srgbClr val="0066FF"/>
                </a:solidFill>
              </a:rPr>
              <a:t>（</a:t>
            </a:r>
            <a:r>
              <a:rPr lang="zh-CN" altLang="en-US" sz="1600" i="1" dirty="0">
                <a:solidFill>
                  <a:srgbClr val="0066FF"/>
                </a:solidFill>
              </a:rPr>
              <a:t>可用</a:t>
            </a:r>
            <a:r>
              <a:rPr lang="en-US" altLang="zh-CN" sz="1600" i="1" dirty="0">
                <a:solidFill>
                  <a:srgbClr val="0066FF"/>
                </a:solidFill>
              </a:rPr>
              <a:t>excel</a:t>
            </a:r>
            <a:r>
              <a:rPr lang="zh-CN" altLang="en-US" sz="1600" i="1" dirty="0">
                <a:solidFill>
                  <a:srgbClr val="0066FF"/>
                </a:solidFill>
              </a:rPr>
              <a:t>工具或需求管理工具实现</a:t>
            </a:r>
            <a:r>
              <a:rPr lang="en-US" altLang="en-US" sz="1600" i="1" dirty="0">
                <a:solidFill>
                  <a:srgbClr val="0066FF"/>
                </a:solidFill>
              </a:rPr>
              <a:t>）</a:t>
            </a:r>
            <a:r>
              <a:rPr lang="zh-CN" altLang="en-US" sz="1600" i="1" dirty="0">
                <a:solidFill>
                  <a:srgbClr val="0066FF"/>
                </a:solidFill>
              </a:rPr>
              <a:t>，跟踪矩阵至少包括：需求</a:t>
            </a:r>
            <a:r>
              <a:rPr lang="en-US" altLang="zh-CN" sz="1600" i="1" dirty="0">
                <a:solidFill>
                  <a:srgbClr val="0066FF"/>
                </a:solidFill>
              </a:rPr>
              <a:t>-&gt;</a:t>
            </a:r>
            <a:r>
              <a:rPr lang="zh-CN" altLang="en-US" sz="1600" i="1" dirty="0">
                <a:solidFill>
                  <a:srgbClr val="0066FF"/>
                </a:solidFill>
              </a:rPr>
              <a:t>需求（需求之间接口）、设计</a:t>
            </a:r>
            <a:r>
              <a:rPr lang="en-US" altLang="zh-CN" sz="1600" i="1" dirty="0">
                <a:solidFill>
                  <a:srgbClr val="0066FF"/>
                </a:solidFill>
              </a:rPr>
              <a:t>-&gt;</a:t>
            </a:r>
            <a:r>
              <a:rPr lang="zh-CN" altLang="en-US" sz="1600" i="1" dirty="0">
                <a:solidFill>
                  <a:srgbClr val="0066FF"/>
                </a:solidFill>
              </a:rPr>
              <a:t>产品需求、系统测试用例</a:t>
            </a:r>
            <a:r>
              <a:rPr lang="en-US" altLang="zh-CN" sz="1600" i="1" dirty="0">
                <a:solidFill>
                  <a:srgbClr val="0066FF"/>
                </a:solidFill>
              </a:rPr>
              <a:t>-&gt;</a:t>
            </a:r>
            <a:r>
              <a:rPr lang="zh-CN" altLang="en-US" sz="1600" i="1" dirty="0">
                <a:solidFill>
                  <a:srgbClr val="0066FF"/>
                </a:solidFill>
              </a:rPr>
              <a:t>产品需求</a:t>
            </a:r>
            <a:endParaRPr lang="en-US" altLang="zh-CN" sz="1600" i="1" dirty="0">
              <a:solidFill>
                <a:srgbClr val="0066FF"/>
              </a:solidFill>
            </a:endParaRPr>
          </a:p>
          <a:p>
            <a:pPr marL="1132205" lvl="2" indent="-438150" eaLnBrk="1" hangingPunct="1">
              <a:buFont typeface="Wingdings" panose="05000000000000000000" pitchFamily="2" charset="2"/>
              <a:buNone/>
            </a:pPr>
            <a:endParaRPr lang="zh-CN" altLang="en-US" sz="1600" i="1" dirty="0">
              <a:solidFill>
                <a:srgbClr val="0066FF"/>
              </a:solidFill>
            </a:endParaRP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F6219D4F-5CEE-471C-8A88-B3EDE7DAA75D}" type="slidenum">
              <a:rPr lang="en-US" altLang="zh-CN" sz="1000" smtClean="0"/>
              <a:t>7</a:t>
            </a:fld>
            <a:endParaRPr lang="en-US" altLang="zh-CN" sz="1000"/>
          </a:p>
        </p:txBody>
      </p:sp>
      <p:sp>
        <p:nvSpPr>
          <p:cNvPr id="11267" name="Rectangle 2"/>
          <p:cNvSpPr>
            <a:spLocks noGrp="1" noChangeArrowheads="1"/>
          </p:cNvSpPr>
          <p:nvPr>
            <p:ph type="title"/>
          </p:nvPr>
        </p:nvSpPr>
        <p:spPr/>
        <p:txBody>
          <a:bodyPr/>
          <a:lstStyle/>
          <a:p>
            <a:pPr eaLnBrk="1" hangingPunct="1"/>
            <a:r>
              <a:rPr lang="en-US" altLang="zh-CN"/>
              <a:t>PLAN</a:t>
            </a:r>
            <a:r>
              <a:rPr lang="zh-CN" altLang="en-US"/>
              <a:t>项目计划</a:t>
            </a:r>
          </a:p>
        </p:txBody>
      </p:sp>
      <p:sp>
        <p:nvSpPr>
          <p:cNvPr id="11268" name="Rectangle 3"/>
          <p:cNvSpPr>
            <a:spLocks noGrp="1" noChangeArrowheads="1"/>
          </p:cNvSpPr>
          <p:nvPr>
            <p:ph type="body" idx="1"/>
          </p:nvPr>
        </p:nvSpPr>
        <p:spPr>
          <a:xfrm>
            <a:off x="914400" y="1719263"/>
            <a:ext cx="7391400" cy="4910137"/>
          </a:xfrm>
        </p:spPr>
        <p:txBody>
          <a:bodyPr/>
          <a:lstStyle/>
          <a:p>
            <a:pPr marL="571500" indent="-571500" eaLnBrk="1" hangingPunct="1"/>
            <a:r>
              <a:rPr lang="en-US" altLang="zh-CN" sz="2000" b="1" dirty="0"/>
              <a:t>1)	</a:t>
            </a:r>
            <a:r>
              <a:rPr lang="zh-CN" altLang="en-US" sz="2000" b="1" dirty="0"/>
              <a:t>强项：无明显强项</a:t>
            </a:r>
          </a:p>
          <a:p>
            <a:pPr marL="571500" indent="-571500" eaLnBrk="1" hangingPunct="1"/>
            <a:r>
              <a:rPr lang="en-US" altLang="zh-CN" sz="2000" b="1" dirty="0"/>
              <a:t>2)	</a:t>
            </a:r>
            <a:r>
              <a:rPr lang="zh-CN" altLang="en-US" sz="2000" b="1" dirty="0"/>
              <a:t>弱项：</a:t>
            </a:r>
          </a:p>
          <a:p>
            <a:pPr marL="1132205" lvl="2" indent="-438150" eaLnBrk="1" hangingPunct="1"/>
            <a:r>
              <a:rPr lang="en-US" altLang="zh-CN" sz="1600" dirty="0"/>
              <a:t>WBS</a:t>
            </a:r>
            <a:r>
              <a:rPr lang="zh-CN" altLang="en-US" sz="1600" dirty="0"/>
              <a:t>的任务分解仅包含开发类的活动，没有管理类活动，支持类活动、同行评审等活动</a:t>
            </a:r>
            <a:endParaRPr lang="en-US" altLang="zh-CN" sz="1600" dirty="0"/>
          </a:p>
          <a:p>
            <a:pPr marL="1132205" lvl="2" indent="-438150" eaLnBrk="1" hangingPunct="1">
              <a:buFont typeface="Wingdings" panose="05000000000000000000" pitchFamily="2" charset="2"/>
              <a:buNone/>
            </a:pPr>
            <a:r>
              <a:rPr lang="zh-CN" altLang="en-US" sz="1600" i="1" dirty="0">
                <a:solidFill>
                  <a:srgbClr val="0066FF"/>
                </a:solidFill>
              </a:rPr>
              <a:t>        建议：按照生命周期阶段对开发类活动进行分解：</a:t>
            </a:r>
          </a:p>
          <a:p>
            <a:pPr marL="1743075" lvl="4" indent="-438150" eaLnBrk="1" hangingPunct="1">
              <a:buFont typeface="Wingdings" panose="05000000000000000000" pitchFamily="2" charset="2"/>
              <a:buNone/>
            </a:pPr>
            <a:r>
              <a:rPr lang="en-US" altLang="zh-CN" sz="1300" i="1" dirty="0">
                <a:solidFill>
                  <a:srgbClr val="0066FF"/>
                </a:solidFill>
              </a:rPr>
              <a:t>1.</a:t>
            </a:r>
            <a:r>
              <a:rPr lang="zh-CN" altLang="en-US" sz="1300" i="1" dirty="0">
                <a:solidFill>
                  <a:srgbClr val="0066FF"/>
                </a:solidFill>
              </a:rPr>
              <a:t>需求活动</a:t>
            </a:r>
          </a:p>
          <a:p>
            <a:pPr marL="1743075" lvl="4" indent="-438150" eaLnBrk="1" hangingPunct="1">
              <a:buFont typeface="Wingdings" panose="05000000000000000000" pitchFamily="2" charset="2"/>
              <a:buNone/>
            </a:pPr>
            <a:r>
              <a:rPr lang="en-US" altLang="zh-CN" sz="1300" i="1" dirty="0">
                <a:solidFill>
                  <a:srgbClr val="0066FF"/>
                </a:solidFill>
              </a:rPr>
              <a:t>2.</a:t>
            </a:r>
            <a:r>
              <a:rPr lang="zh-CN" altLang="en-US" sz="1300" i="1" dirty="0">
                <a:solidFill>
                  <a:srgbClr val="0066FF"/>
                </a:solidFill>
              </a:rPr>
              <a:t>设计活动</a:t>
            </a:r>
          </a:p>
          <a:p>
            <a:pPr marL="1743075" lvl="4" indent="-438150" eaLnBrk="1" hangingPunct="1">
              <a:buFont typeface="Wingdings" panose="05000000000000000000" pitchFamily="2" charset="2"/>
              <a:buNone/>
            </a:pPr>
            <a:r>
              <a:rPr lang="en-US" altLang="zh-CN" sz="1300" i="1" dirty="0">
                <a:solidFill>
                  <a:srgbClr val="0066FF"/>
                </a:solidFill>
              </a:rPr>
              <a:t>3.</a:t>
            </a:r>
            <a:r>
              <a:rPr lang="zh-CN" altLang="en-US" sz="1300" i="1" dirty="0">
                <a:solidFill>
                  <a:srgbClr val="0066FF"/>
                </a:solidFill>
              </a:rPr>
              <a:t>编码活动</a:t>
            </a:r>
            <a:r>
              <a:rPr lang="en-US" altLang="zh-CN" sz="1300" i="1" dirty="0">
                <a:solidFill>
                  <a:srgbClr val="0066FF"/>
                </a:solidFill>
              </a:rPr>
              <a:t>:</a:t>
            </a:r>
            <a:r>
              <a:rPr lang="zh-CN" altLang="en-US" sz="1300" i="1" dirty="0">
                <a:solidFill>
                  <a:srgbClr val="0066FF"/>
                </a:solidFill>
              </a:rPr>
              <a:t>按照细分的功能模块进行任务分解</a:t>
            </a:r>
          </a:p>
          <a:p>
            <a:pPr marL="1743075" lvl="4" indent="-438150" eaLnBrk="1" hangingPunct="1">
              <a:buFont typeface="Wingdings" panose="05000000000000000000" pitchFamily="2" charset="2"/>
              <a:buNone/>
            </a:pPr>
            <a:r>
              <a:rPr lang="en-US" altLang="zh-CN" sz="1300" i="1" dirty="0">
                <a:solidFill>
                  <a:srgbClr val="0066FF"/>
                </a:solidFill>
              </a:rPr>
              <a:t>4.</a:t>
            </a:r>
            <a:r>
              <a:rPr lang="zh-CN" altLang="en-US" sz="1300" i="1" dirty="0">
                <a:solidFill>
                  <a:srgbClr val="0066FF"/>
                </a:solidFill>
              </a:rPr>
              <a:t>测试活动</a:t>
            </a:r>
          </a:p>
          <a:p>
            <a:pPr marL="1132205" lvl="2" indent="-438150" eaLnBrk="1" hangingPunct="1">
              <a:buFont typeface="Wingdings" panose="05000000000000000000" pitchFamily="2" charset="2"/>
              <a:buNone/>
            </a:pPr>
            <a:r>
              <a:rPr lang="zh-CN" altLang="en-US" sz="1600" i="1" dirty="0">
                <a:solidFill>
                  <a:srgbClr val="0066FF"/>
                </a:solidFill>
              </a:rPr>
              <a:t>        在每个阶段考虑质量控制活动：</a:t>
            </a:r>
          </a:p>
          <a:p>
            <a:pPr marL="1425575" lvl="3" indent="-438150" eaLnBrk="1" hangingPunct="1">
              <a:buFont typeface="Wingdings" panose="05000000000000000000" pitchFamily="2" charset="2"/>
              <a:buNone/>
            </a:pPr>
            <a:r>
              <a:rPr lang="en-US" altLang="zh-CN" sz="1300" i="1" dirty="0">
                <a:solidFill>
                  <a:srgbClr val="0066FF"/>
                </a:solidFill>
              </a:rPr>
              <a:t>        1.</a:t>
            </a:r>
            <a:r>
              <a:rPr lang="zh-CN" altLang="en-US" sz="1300" i="1" dirty="0">
                <a:solidFill>
                  <a:srgbClr val="0066FF"/>
                </a:solidFill>
              </a:rPr>
              <a:t>评审</a:t>
            </a:r>
          </a:p>
          <a:p>
            <a:pPr marL="1425575" lvl="3" indent="-438150" eaLnBrk="1" hangingPunct="1">
              <a:buFont typeface="Wingdings" panose="05000000000000000000" pitchFamily="2" charset="2"/>
              <a:buNone/>
            </a:pPr>
            <a:r>
              <a:rPr lang="en-US" altLang="zh-CN" sz="1300" i="1" dirty="0">
                <a:solidFill>
                  <a:srgbClr val="0066FF"/>
                </a:solidFill>
              </a:rPr>
              <a:t>        2.</a:t>
            </a:r>
            <a:r>
              <a:rPr lang="zh-CN" altLang="en-US" sz="1300" i="1" dirty="0">
                <a:solidFill>
                  <a:srgbClr val="0066FF"/>
                </a:solidFill>
              </a:rPr>
              <a:t>测试</a:t>
            </a:r>
          </a:p>
          <a:p>
            <a:pPr marL="1132205" lvl="2" indent="-438150" eaLnBrk="1" hangingPunct="1">
              <a:buFont typeface="Wingdings" panose="05000000000000000000" pitchFamily="2" charset="2"/>
              <a:buNone/>
            </a:pPr>
            <a:r>
              <a:rPr lang="zh-CN" altLang="en-US" sz="1600" i="1" dirty="0">
                <a:solidFill>
                  <a:srgbClr val="0066FF"/>
                </a:solidFill>
              </a:rPr>
              <a:t>        还要考虑如下非开发类活动</a:t>
            </a:r>
          </a:p>
          <a:p>
            <a:pPr marL="1743075" lvl="4" indent="-438150" eaLnBrk="1" hangingPunct="1">
              <a:buFont typeface="Wingdings" panose="05000000000000000000" pitchFamily="2" charset="2"/>
              <a:buNone/>
            </a:pPr>
            <a:r>
              <a:rPr lang="en-US" altLang="zh-CN" sz="1300" i="1" dirty="0">
                <a:solidFill>
                  <a:srgbClr val="0066FF"/>
                </a:solidFill>
              </a:rPr>
              <a:t>1.</a:t>
            </a:r>
            <a:r>
              <a:rPr lang="zh-CN" altLang="en-US" sz="1300" i="1" dirty="0">
                <a:solidFill>
                  <a:srgbClr val="0066FF"/>
                </a:solidFill>
              </a:rPr>
              <a:t>风险缓解活动</a:t>
            </a:r>
          </a:p>
          <a:p>
            <a:pPr marL="1743075" lvl="4" indent="-438150" eaLnBrk="1" hangingPunct="1">
              <a:buFont typeface="Wingdings" panose="05000000000000000000" pitchFamily="2" charset="2"/>
              <a:buNone/>
            </a:pPr>
            <a:r>
              <a:rPr lang="en-US" altLang="zh-CN" sz="1300" i="1" dirty="0">
                <a:solidFill>
                  <a:srgbClr val="0066FF"/>
                </a:solidFill>
              </a:rPr>
              <a:t>2.</a:t>
            </a:r>
            <a:r>
              <a:rPr lang="zh-CN" altLang="en-US" sz="1300" i="1" dirty="0">
                <a:solidFill>
                  <a:srgbClr val="0066FF"/>
                </a:solidFill>
              </a:rPr>
              <a:t>项目管理活动；</a:t>
            </a:r>
          </a:p>
          <a:p>
            <a:pPr marL="1743075" lvl="4" indent="-438150" eaLnBrk="1" hangingPunct="1">
              <a:buFont typeface="Wingdings" panose="05000000000000000000" pitchFamily="2" charset="2"/>
              <a:buNone/>
            </a:pPr>
            <a:r>
              <a:rPr lang="en-US" altLang="zh-CN" sz="1300" i="1" dirty="0">
                <a:solidFill>
                  <a:srgbClr val="0066FF"/>
                </a:solidFill>
              </a:rPr>
              <a:t>3.</a:t>
            </a:r>
            <a:r>
              <a:rPr lang="zh-CN" altLang="en-US" sz="1300" i="1" dirty="0">
                <a:solidFill>
                  <a:srgbClr val="0066FF"/>
                </a:solidFill>
              </a:rPr>
              <a:t>配置管理活动；</a:t>
            </a:r>
          </a:p>
          <a:p>
            <a:pPr marL="1743075" lvl="4" indent="-438150" eaLnBrk="1" hangingPunct="1">
              <a:buFont typeface="Wingdings" panose="05000000000000000000" pitchFamily="2" charset="2"/>
              <a:buNone/>
            </a:pPr>
            <a:r>
              <a:rPr lang="en-US" altLang="zh-CN" sz="1300" i="1" dirty="0">
                <a:solidFill>
                  <a:srgbClr val="0066FF"/>
                </a:solidFill>
              </a:rPr>
              <a:t>4.</a:t>
            </a:r>
            <a:r>
              <a:rPr lang="zh-CN" altLang="en-US" sz="1300" i="1" dirty="0">
                <a:solidFill>
                  <a:srgbClr val="0066FF"/>
                </a:solidFill>
              </a:rPr>
              <a:t>度量与分析活动；</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0B89CBC6-4781-4F3E-B6C6-FBC666D0EF7C}" type="slidenum">
              <a:rPr lang="en-US" altLang="zh-CN" sz="1000" smtClean="0"/>
              <a:t>8</a:t>
            </a:fld>
            <a:endParaRPr lang="en-US" altLang="zh-CN" sz="1000"/>
          </a:p>
        </p:txBody>
      </p:sp>
      <p:sp>
        <p:nvSpPr>
          <p:cNvPr id="12291" name="Rectangle 2"/>
          <p:cNvSpPr>
            <a:spLocks noGrp="1" noChangeArrowheads="1"/>
          </p:cNvSpPr>
          <p:nvPr>
            <p:ph type="title"/>
          </p:nvPr>
        </p:nvSpPr>
        <p:spPr>
          <a:xfrm>
            <a:off x="457200" y="122238"/>
            <a:ext cx="7543800" cy="917575"/>
          </a:xfrm>
        </p:spPr>
        <p:txBody>
          <a:bodyPr/>
          <a:lstStyle/>
          <a:p>
            <a:pPr eaLnBrk="1" hangingPunct="1"/>
            <a:r>
              <a:rPr lang="en-US" altLang="zh-CN"/>
              <a:t>PLAN</a:t>
            </a:r>
            <a:r>
              <a:rPr lang="zh-CN" altLang="en-US"/>
              <a:t>项目计划</a:t>
            </a:r>
            <a:r>
              <a:rPr lang="en-US" altLang="zh-CN" dirty="0"/>
              <a:t>-</a:t>
            </a:r>
            <a:r>
              <a:rPr lang="zh-CN" altLang="en-US" dirty="0"/>
              <a:t>续</a:t>
            </a:r>
          </a:p>
        </p:txBody>
      </p:sp>
      <p:sp>
        <p:nvSpPr>
          <p:cNvPr id="12292" name="Rectangle 3"/>
          <p:cNvSpPr>
            <a:spLocks noGrp="1" noChangeArrowheads="1"/>
          </p:cNvSpPr>
          <p:nvPr>
            <p:ph type="body" idx="1"/>
          </p:nvPr>
        </p:nvSpPr>
        <p:spPr>
          <a:xfrm>
            <a:off x="914400" y="1182412"/>
            <a:ext cx="7391400" cy="5523188"/>
          </a:xfrm>
        </p:spPr>
        <p:txBody>
          <a:bodyPr/>
          <a:lstStyle/>
          <a:p>
            <a:pPr marL="571500" indent="-571500" eaLnBrk="1" hangingPunct="1"/>
            <a:r>
              <a:rPr lang="zh-CN" altLang="en-US" sz="2000" b="1" dirty="0"/>
              <a:t>弱项：</a:t>
            </a:r>
          </a:p>
          <a:p>
            <a:pPr marL="1132205" lvl="2" indent="-438150" eaLnBrk="1" hangingPunct="1"/>
            <a:r>
              <a:rPr lang="zh-CN" altLang="en-US" sz="1600" dirty="0"/>
              <a:t>目前无估算</a:t>
            </a:r>
            <a:endParaRPr lang="en-US" altLang="zh-CN" sz="1600" dirty="0"/>
          </a:p>
          <a:p>
            <a:pPr marL="1132205" lvl="2" indent="-438150" eaLnBrk="1" hangingPunct="1"/>
            <a:r>
              <a:rPr lang="zh-CN" altLang="en-US" sz="1600" i="1" dirty="0">
                <a:solidFill>
                  <a:srgbClr val="0066FF"/>
                </a:solidFill>
              </a:rPr>
              <a:t>        建议：目前可以考虑使用</a:t>
            </a:r>
            <a:r>
              <a:rPr lang="en-US" altLang="zh-CN" sz="1600" i="1" dirty="0">
                <a:solidFill>
                  <a:srgbClr val="0066FF"/>
                </a:solidFill>
              </a:rPr>
              <a:t>Delphi</a:t>
            </a:r>
            <a:r>
              <a:rPr lang="zh-CN" altLang="en-US" sz="1600" i="1" dirty="0">
                <a:solidFill>
                  <a:srgbClr val="0066FF"/>
                </a:solidFill>
              </a:rPr>
              <a:t>方法，</a:t>
            </a:r>
            <a:r>
              <a:rPr lang="en-US" altLang="zh-CN" sz="1600" i="1" dirty="0">
                <a:solidFill>
                  <a:srgbClr val="0066FF"/>
                </a:solidFill>
              </a:rPr>
              <a:t>Pert</a:t>
            </a:r>
            <a:r>
              <a:rPr lang="zh-CN" altLang="en-US" sz="1600" i="1" dirty="0">
                <a:solidFill>
                  <a:srgbClr val="0066FF"/>
                </a:solidFill>
              </a:rPr>
              <a:t>方法等进行经验估算，提高经验估算的可信度。</a:t>
            </a:r>
            <a:endParaRPr lang="en-US" altLang="zh-CN" sz="1600" i="1" dirty="0">
              <a:solidFill>
                <a:srgbClr val="0066FF"/>
              </a:solidFill>
            </a:endParaRPr>
          </a:p>
          <a:p>
            <a:pPr marL="1132205" lvl="2" indent="-438150" eaLnBrk="1" hangingPunct="1">
              <a:buFont typeface="Wingdings" panose="05000000000000000000" pitchFamily="2" charset="2"/>
              <a:buNone/>
            </a:pPr>
            <a:r>
              <a:rPr lang="zh-CN" altLang="en-US" sz="1600" i="1" dirty="0">
                <a:solidFill>
                  <a:srgbClr val="0066FF"/>
                </a:solidFill>
              </a:rPr>
              <a:t>        收集历史项目的数据，如规模、工作量、工期等数据；按照项目类型、项目人员、生命周期、开发语言等分类。新项目可以根据类似项目的工作量、工期、人员投入情况估算新项目的工作量、工期、人员投入情况</a:t>
            </a:r>
            <a:endParaRPr lang="en-US" altLang="zh-CN" sz="1600" i="1" dirty="0">
              <a:solidFill>
                <a:srgbClr val="0066FF"/>
              </a:solidFill>
            </a:endParaRPr>
          </a:p>
          <a:p>
            <a:pPr marL="1132205" lvl="2" indent="-438150" eaLnBrk="1" hangingPunct="1"/>
            <a:r>
              <a:rPr lang="zh-CN" altLang="en-US" sz="1600" dirty="0"/>
              <a:t>项目阶段划分不清晰，类似迭代开发，但是并没有严格按照迭代模式进行管理。</a:t>
            </a:r>
            <a:endParaRPr lang="en-US" altLang="zh-CN" sz="1600" dirty="0"/>
          </a:p>
          <a:p>
            <a:pPr marL="1132205" lvl="2" indent="-438150" eaLnBrk="1" hangingPunct="1"/>
            <a:r>
              <a:rPr lang="en-US" altLang="zh-CN" sz="1600" i="1" dirty="0">
                <a:solidFill>
                  <a:srgbClr val="0066FF"/>
                </a:solidFill>
              </a:rPr>
              <a:t>       </a:t>
            </a:r>
            <a:r>
              <a:rPr lang="zh-CN" altLang="en-US" sz="1600" i="1" dirty="0">
                <a:solidFill>
                  <a:srgbClr val="0066FF"/>
                </a:solidFill>
              </a:rPr>
              <a:t>建议：在项目启动时，根据项目类型、项目规模首先要定义生命周期：包括迭代模型或者瀑布模型；并定义生命周期阶段目标（里程碑阶段，如：需求里程碑、</a:t>
            </a:r>
            <a:r>
              <a:rPr lang="en-US" altLang="zh-CN" sz="1600" i="1" dirty="0">
                <a:solidFill>
                  <a:srgbClr val="0066FF"/>
                </a:solidFill>
              </a:rPr>
              <a:t>Demo</a:t>
            </a:r>
            <a:r>
              <a:rPr lang="zh-CN" altLang="en-US" sz="1600" i="1" dirty="0">
                <a:solidFill>
                  <a:srgbClr val="0066FF"/>
                </a:solidFill>
              </a:rPr>
              <a:t>里程碑、设计里程碑、测试里程碑、交付里程碑等；也可以采用迭代里程碑，每个月定义为一次迭代）。</a:t>
            </a:r>
            <a:endParaRPr lang="en-US" altLang="zh-CN" sz="1600" i="1" dirty="0">
              <a:solidFill>
                <a:srgbClr val="0066FF"/>
              </a:solidFill>
            </a:endParaRPr>
          </a:p>
          <a:p>
            <a:pPr marL="1425575" lvl="3" indent="-438150" eaLnBrk="1" hangingPunct="1">
              <a:buFont typeface="Wingdings" panose="05000000000000000000" pitchFamily="2" charset="2"/>
              <a:buNone/>
            </a:pPr>
            <a:r>
              <a:rPr lang="zh-CN" altLang="en-US" sz="1600" i="1" dirty="0">
                <a:solidFill>
                  <a:srgbClr val="0066FF"/>
                </a:solidFill>
              </a:rPr>
              <a:t>   定义里程碑有如下作用：</a:t>
            </a:r>
          </a:p>
          <a:p>
            <a:pPr marL="1425575" lvl="3" indent="-438150" eaLnBrk="1" hangingPunct="1">
              <a:buFont typeface="Wingdings" panose="05000000000000000000" pitchFamily="2" charset="2"/>
              <a:buNone/>
            </a:pPr>
            <a:r>
              <a:rPr lang="en-US" altLang="zh-CN" sz="1600" i="1" dirty="0">
                <a:solidFill>
                  <a:srgbClr val="0066FF"/>
                </a:solidFill>
              </a:rPr>
              <a:t>     1.</a:t>
            </a:r>
            <a:r>
              <a:rPr lang="zh-CN" altLang="en-US" sz="1600" i="1" dirty="0">
                <a:solidFill>
                  <a:srgbClr val="0066FF"/>
                </a:solidFill>
              </a:rPr>
              <a:t>里程碑是一个关键决策点，评估项目阶段目标是否达成，外部市场环境、客户需求是否发生变化，并对项目作出决策：技术方向调整、重大需求变更、项目</a:t>
            </a:r>
            <a:r>
              <a:rPr lang="en-US" altLang="zh-CN" sz="1600" i="1" dirty="0">
                <a:solidFill>
                  <a:srgbClr val="0066FF"/>
                </a:solidFill>
              </a:rPr>
              <a:t>G0 </a:t>
            </a:r>
            <a:r>
              <a:rPr lang="zh-CN" altLang="en-US" sz="1600" i="1" dirty="0">
                <a:solidFill>
                  <a:srgbClr val="0066FF"/>
                </a:solidFill>
              </a:rPr>
              <a:t>或者 </a:t>
            </a:r>
            <a:r>
              <a:rPr lang="en-US" altLang="zh-CN" sz="1600" i="1" dirty="0">
                <a:solidFill>
                  <a:srgbClr val="0066FF"/>
                </a:solidFill>
              </a:rPr>
              <a:t>Not Go</a:t>
            </a:r>
          </a:p>
          <a:p>
            <a:pPr marL="1425575" lvl="3" indent="-438150" eaLnBrk="1" hangingPunct="1">
              <a:buFont typeface="Wingdings" panose="05000000000000000000" pitchFamily="2" charset="2"/>
              <a:buNone/>
            </a:pPr>
            <a:r>
              <a:rPr lang="en-US" altLang="zh-CN" sz="1600" i="1" dirty="0">
                <a:solidFill>
                  <a:srgbClr val="0066FF"/>
                </a:solidFill>
              </a:rPr>
              <a:t>    2.</a:t>
            </a:r>
            <a:r>
              <a:rPr lang="zh-CN" altLang="en-US" sz="1600" i="1" dirty="0">
                <a:solidFill>
                  <a:srgbClr val="0066FF"/>
                </a:solidFill>
              </a:rPr>
              <a:t>里程碑点时对项目进行重新计划，确定项目后续工作的计划：包括资源投入、时间安排等</a:t>
            </a:r>
            <a:endParaRPr lang="en-US" altLang="zh-CN" sz="1600" i="1" dirty="0">
              <a:solidFill>
                <a:srgbClr val="0066FF"/>
              </a:solidFill>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54BCBD0C-CE35-47EC-849A-273E55E58DE2}" type="slidenum">
              <a:rPr lang="en-US" altLang="zh-CN" sz="1000" smtClean="0"/>
              <a:t>9</a:t>
            </a:fld>
            <a:endParaRPr lang="en-US" altLang="zh-CN" sz="1000"/>
          </a:p>
        </p:txBody>
      </p:sp>
      <p:sp>
        <p:nvSpPr>
          <p:cNvPr id="13315" name="Rectangle 2"/>
          <p:cNvSpPr>
            <a:spLocks noGrp="1" noChangeArrowheads="1"/>
          </p:cNvSpPr>
          <p:nvPr>
            <p:ph type="title"/>
          </p:nvPr>
        </p:nvSpPr>
        <p:spPr/>
        <p:txBody>
          <a:bodyPr/>
          <a:lstStyle/>
          <a:p>
            <a:pPr eaLnBrk="1" hangingPunct="1"/>
            <a:r>
              <a:rPr lang="en-US" altLang="zh-CN"/>
              <a:t>PLAN</a:t>
            </a:r>
            <a:r>
              <a:rPr lang="zh-CN" altLang="en-US"/>
              <a:t>项目计划</a:t>
            </a:r>
            <a:r>
              <a:rPr lang="en-US" altLang="zh-CN"/>
              <a:t>-</a:t>
            </a:r>
            <a:r>
              <a:rPr lang="zh-CN" altLang="en-US"/>
              <a:t>续</a:t>
            </a:r>
          </a:p>
        </p:txBody>
      </p:sp>
      <p:sp>
        <p:nvSpPr>
          <p:cNvPr id="13316" name="Rectangle 3"/>
          <p:cNvSpPr>
            <a:spLocks noGrp="1" noChangeArrowheads="1"/>
          </p:cNvSpPr>
          <p:nvPr>
            <p:ph type="body" idx="1"/>
          </p:nvPr>
        </p:nvSpPr>
        <p:spPr>
          <a:xfrm>
            <a:off x="914400" y="1719263"/>
            <a:ext cx="7391400" cy="4910137"/>
          </a:xfrm>
        </p:spPr>
        <p:txBody>
          <a:bodyPr/>
          <a:lstStyle/>
          <a:p>
            <a:pPr marL="571500" indent="-571500" eaLnBrk="1" hangingPunct="1"/>
            <a:r>
              <a:rPr lang="zh-CN" altLang="en-US" sz="2000" b="1" dirty="0"/>
              <a:t>弱项：</a:t>
            </a:r>
          </a:p>
          <a:p>
            <a:pPr marL="1132205" lvl="2" indent="-438150" eaLnBrk="1" hangingPunct="1"/>
            <a:r>
              <a:rPr lang="zh-CN" altLang="en-US" sz="1600" dirty="0"/>
              <a:t>有一个粗略的项目计划，简单描述项目范围、人员、项目协同部门等，缺少项目的总体计划</a:t>
            </a:r>
            <a:endParaRPr lang="en-US" altLang="zh-CN" sz="1600" dirty="0"/>
          </a:p>
          <a:p>
            <a:pPr marL="1132205" lvl="2" indent="-438150" eaLnBrk="1" hangingPunct="1">
              <a:buFont typeface="Wingdings" panose="05000000000000000000" pitchFamily="2" charset="2"/>
              <a:buNone/>
            </a:pPr>
            <a:r>
              <a:rPr lang="zh-CN" altLang="en-US" sz="1600" i="1" dirty="0">
                <a:solidFill>
                  <a:srgbClr val="0066FF"/>
                </a:solidFill>
              </a:rPr>
              <a:t>        建议：项目需要建立总体的项目计划，通常包括：</a:t>
            </a:r>
          </a:p>
          <a:p>
            <a:pPr marL="1743075" lvl="4" indent="-438150" eaLnBrk="1" hangingPunct="1">
              <a:buFont typeface="Wingdings" panose="05000000000000000000" pitchFamily="2" charset="2"/>
              <a:buNone/>
            </a:pPr>
            <a:r>
              <a:rPr lang="en-US" altLang="zh-CN" sz="1600" i="1" dirty="0">
                <a:solidFill>
                  <a:srgbClr val="0066FF"/>
                </a:solidFill>
              </a:rPr>
              <a:t>1.</a:t>
            </a:r>
            <a:r>
              <a:rPr lang="zh-CN" altLang="en-US" sz="1600" i="1" dirty="0">
                <a:solidFill>
                  <a:srgbClr val="0066FF"/>
                </a:solidFill>
              </a:rPr>
              <a:t>项目选择的生命周期模型</a:t>
            </a:r>
          </a:p>
          <a:p>
            <a:pPr marL="1743075" lvl="4" indent="-438150" eaLnBrk="1" hangingPunct="1">
              <a:buFont typeface="Wingdings" panose="05000000000000000000" pitchFamily="2" charset="2"/>
              <a:buNone/>
            </a:pPr>
            <a:r>
              <a:rPr lang="en-US" altLang="zh-CN" sz="1600" i="1" dirty="0">
                <a:solidFill>
                  <a:srgbClr val="0066FF"/>
                </a:solidFill>
              </a:rPr>
              <a:t>2.</a:t>
            </a:r>
            <a:r>
              <a:rPr lang="zh-CN" altLang="en-US" sz="1600" i="1" dirty="0">
                <a:solidFill>
                  <a:srgbClr val="0066FF"/>
                </a:solidFill>
              </a:rPr>
              <a:t>项目进度计划：里程碑计划、详细进度计划</a:t>
            </a:r>
          </a:p>
          <a:p>
            <a:pPr marL="1743075" lvl="4" indent="-438150" eaLnBrk="1" hangingPunct="1">
              <a:buFont typeface="Wingdings" panose="05000000000000000000" pitchFamily="2" charset="2"/>
              <a:buNone/>
            </a:pPr>
            <a:r>
              <a:rPr lang="en-US" altLang="zh-CN" sz="1600" i="1" dirty="0">
                <a:solidFill>
                  <a:srgbClr val="0066FF"/>
                </a:solidFill>
              </a:rPr>
              <a:t>3.</a:t>
            </a:r>
            <a:r>
              <a:rPr lang="zh-CN" altLang="en-US" sz="1600" i="1" dirty="0">
                <a:solidFill>
                  <a:srgbClr val="0066FF"/>
                </a:solidFill>
              </a:rPr>
              <a:t>风险管理计划</a:t>
            </a:r>
          </a:p>
          <a:p>
            <a:pPr marL="1743075" lvl="4" indent="-438150" eaLnBrk="1" hangingPunct="1">
              <a:buFont typeface="Wingdings" panose="05000000000000000000" pitchFamily="2" charset="2"/>
              <a:buNone/>
            </a:pPr>
            <a:r>
              <a:rPr lang="en-US" altLang="zh-CN" sz="1600" i="1" dirty="0">
                <a:solidFill>
                  <a:srgbClr val="0066FF"/>
                </a:solidFill>
              </a:rPr>
              <a:t>4.</a:t>
            </a:r>
            <a:r>
              <a:rPr lang="zh-CN" altLang="en-US" sz="1600" i="1" dirty="0">
                <a:solidFill>
                  <a:srgbClr val="0066FF"/>
                </a:solidFill>
              </a:rPr>
              <a:t>数据管理计划</a:t>
            </a:r>
          </a:p>
          <a:p>
            <a:pPr marL="1743075" lvl="4" indent="-438150" eaLnBrk="1" hangingPunct="1">
              <a:buFont typeface="Wingdings" panose="05000000000000000000" pitchFamily="2" charset="2"/>
              <a:buNone/>
            </a:pPr>
            <a:r>
              <a:rPr lang="en-US" altLang="zh-CN" sz="1600" i="1" dirty="0">
                <a:solidFill>
                  <a:srgbClr val="0066FF"/>
                </a:solidFill>
              </a:rPr>
              <a:t>5.</a:t>
            </a:r>
            <a:r>
              <a:rPr lang="zh-CN" altLang="en-US" sz="1600" i="1" dirty="0">
                <a:solidFill>
                  <a:srgbClr val="0066FF"/>
                </a:solidFill>
              </a:rPr>
              <a:t>资源计划</a:t>
            </a:r>
          </a:p>
          <a:p>
            <a:pPr marL="1743075" lvl="4" indent="-438150" eaLnBrk="1" hangingPunct="1">
              <a:buFont typeface="Wingdings" panose="05000000000000000000" pitchFamily="2" charset="2"/>
              <a:buNone/>
            </a:pPr>
            <a:r>
              <a:rPr lang="en-US" altLang="zh-CN" sz="1600" i="1" dirty="0">
                <a:solidFill>
                  <a:srgbClr val="0066FF"/>
                </a:solidFill>
              </a:rPr>
              <a:t>6.</a:t>
            </a:r>
            <a:r>
              <a:rPr lang="zh-CN" altLang="en-US" sz="1600" i="1" dirty="0">
                <a:solidFill>
                  <a:srgbClr val="0066FF"/>
                </a:solidFill>
              </a:rPr>
              <a:t>项目预算</a:t>
            </a:r>
          </a:p>
          <a:p>
            <a:pPr marL="1743075" lvl="4" indent="-438150" eaLnBrk="1" hangingPunct="1">
              <a:buFont typeface="Wingdings" panose="05000000000000000000" pitchFamily="2" charset="2"/>
              <a:buNone/>
            </a:pPr>
            <a:r>
              <a:rPr lang="en-US" altLang="zh-CN" sz="1600" i="1" dirty="0">
                <a:solidFill>
                  <a:srgbClr val="0066FF"/>
                </a:solidFill>
              </a:rPr>
              <a:t>7.</a:t>
            </a:r>
            <a:r>
              <a:rPr lang="zh-CN" altLang="en-US" sz="1600" i="1" dirty="0">
                <a:solidFill>
                  <a:srgbClr val="0066FF"/>
                </a:solidFill>
              </a:rPr>
              <a:t>知识和技能计划</a:t>
            </a:r>
          </a:p>
          <a:p>
            <a:pPr marL="1743075" lvl="4" indent="-438150" eaLnBrk="1" hangingPunct="1">
              <a:buFont typeface="Wingdings" panose="05000000000000000000" pitchFamily="2" charset="2"/>
              <a:buNone/>
            </a:pPr>
            <a:r>
              <a:rPr lang="en-US" altLang="zh-CN" sz="1600" i="1" dirty="0">
                <a:solidFill>
                  <a:srgbClr val="0066FF"/>
                </a:solidFill>
              </a:rPr>
              <a:t>8.</a:t>
            </a:r>
            <a:r>
              <a:rPr lang="zh-CN" altLang="en-US" sz="1600" i="1" dirty="0">
                <a:solidFill>
                  <a:srgbClr val="0066FF"/>
                </a:solidFill>
              </a:rPr>
              <a:t>干系人参与计划</a:t>
            </a:r>
          </a:p>
          <a:p>
            <a:pPr marL="1743075" lvl="4" indent="-438150" eaLnBrk="1" hangingPunct="1">
              <a:buFont typeface="Wingdings" panose="05000000000000000000" pitchFamily="2" charset="2"/>
              <a:buNone/>
            </a:pPr>
            <a:r>
              <a:rPr lang="en-US" altLang="zh-CN" sz="1600" i="1" dirty="0">
                <a:solidFill>
                  <a:srgbClr val="0066FF"/>
                </a:solidFill>
              </a:rPr>
              <a:t>9.</a:t>
            </a:r>
            <a:r>
              <a:rPr lang="zh-CN" altLang="en-US" sz="1600" i="1" dirty="0">
                <a:solidFill>
                  <a:srgbClr val="0066FF"/>
                </a:solidFill>
              </a:rPr>
              <a:t>项目的组织架构、角色与职责</a:t>
            </a:r>
            <a:endParaRPr lang="en-US" altLang="zh-CN" sz="1600" i="1" dirty="0">
              <a:solidFill>
                <a:srgbClr val="0066FF"/>
              </a:solidFill>
            </a:endParaRPr>
          </a:p>
        </p:txBody>
      </p:sp>
    </p:spTree>
  </p:cSld>
  <p:clrMapOvr>
    <a:masterClrMapping/>
  </p:clrMapOvr>
  <p:transition>
    <p:random/>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4</TotalTime>
  <Words>2904</Words>
  <Application>Microsoft Office PowerPoint</Application>
  <PresentationFormat>全屏显示(4:3)</PresentationFormat>
  <Paragraphs>307</Paragraphs>
  <Slides>35</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2" baseType="lpstr">
      <vt:lpstr>华文隶书</vt:lpstr>
      <vt:lpstr>宋体</vt:lpstr>
      <vt:lpstr>Arial</vt:lpstr>
      <vt:lpstr>Times New Roman</vt:lpstr>
      <vt:lpstr>Wingdings</vt:lpstr>
      <vt:lpstr>Network</vt:lpstr>
      <vt:lpstr>Clip</vt:lpstr>
      <vt:lpstr>北京和顺恒通科技有限公司  CMMI-DEV ML 3诊断报告</vt:lpstr>
      <vt:lpstr>议程</vt:lpstr>
      <vt:lpstr>诊断目的</vt:lpstr>
      <vt:lpstr>诊断时间和范围</vt:lpstr>
      <vt:lpstr>各PA差距分析</vt:lpstr>
      <vt:lpstr>RDM需求管理</vt:lpstr>
      <vt:lpstr>PLAN项目计划</vt:lpstr>
      <vt:lpstr>PLAN项目计划-续</vt:lpstr>
      <vt:lpstr>PLAN项目计划-续</vt:lpstr>
      <vt:lpstr>PLAN项目计划-续</vt:lpstr>
      <vt:lpstr>MC项目监督和控制</vt:lpstr>
      <vt:lpstr>MC项目监督和控制-续</vt:lpstr>
      <vt:lpstr>MPM度量和分析</vt:lpstr>
      <vt:lpstr>PQA质量保证</vt:lpstr>
      <vt:lpstr>CM配置管理</vt:lpstr>
      <vt:lpstr>CM配置管理-续</vt:lpstr>
      <vt:lpstr>CM配置管理-续</vt:lpstr>
      <vt:lpstr>CM配置管理-续</vt:lpstr>
      <vt:lpstr>TS技术解决方案</vt:lpstr>
      <vt:lpstr>PI产品集成</vt:lpstr>
      <vt:lpstr>PR同行评审</vt:lpstr>
      <vt:lpstr>VV验证和确认</vt:lpstr>
      <vt:lpstr>OT组织级培训</vt:lpstr>
      <vt:lpstr>RSK风险和机会管理</vt:lpstr>
      <vt:lpstr>DAR决策分析和解决方案</vt:lpstr>
      <vt:lpstr>CAR原因分析与解决</vt:lpstr>
      <vt:lpstr>PCM过程管理</vt:lpstr>
      <vt:lpstr>PAD过程资产开发</vt:lpstr>
      <vt:lpstr>OT组织级培训</vt:lpstr>
      <vt:lpstr>PCM过程管理</vt:lpstr>
      <vt:lpstr>急需改进PA分析</vt:lpstr>
      <vt:lpstr>急需改进PA分析-续</vt:lpstr>
      <vt:lpstr>总体改进建议（1）</vt:lpstr>
      <vt:lpstr>改进建议（2）</vt:lpstr>
      <vt:lpstr>问题与回答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ABCD</dc:title>
  <dc:creator>think</dc:creator>
  <cp:lastModifiedBy>liu jerry</cp:lastModifiedBy>
  <cp:revision>612</cp:revision>
  <dcterms:created xsi:type="dcterms:W3CDTF">2005-01-17T14:33:00Z</dcterms:created>
  <dcterms:modified xsi:type="dcterms:W3CDTF">2021-02-14T01:58:36Z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