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5" r:id="rId2"/>
  </p:sldMasterIdLst>
  <p:notesMasterIdLst>
    <p:notesMasterId r:id="rId16"/>
  </p:notesMasterIdLst>
  <p:sldIdLst>
    <p:sldId id="259" r:id="rId3"/>
    <p:sldId id="260" r:id="rId4"/>
    <p:sldId id="269" r:id="rId5"/>
    <p:sldId id="274" r:id="rId6"/>
    <p:sldId id="261" r:id="rId7"/>
    <p:sldId id="271" r:id="rId8"/>
    <p:sldId id="272" r:id="rId9"/>
    <p:sldId id="273" r:id="rId10"/>
    <p:sldId id="277" r:id="rId11"/>
    <p:sldId id="278" r:id="rId12"/>
    <p:sldId id="279" r:id="rId13"/>
    <p:sldId id="267" r:id="rId14"/>
    <p:sldId id="275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0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155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DADCEC"/>
    <a:srgbClr val="CCCCFF"/>
    <a:srgbClr val="C0C0C0"/>
    <a:srgbClr val="DDDDDD"/>
    <a:srgbClr val="FFFFFF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50" y="60"/>
      </p:cViewPr>
      <p:guideLst>
        <p:guide orient="horz" pos="1070"/>
        <p:guide orient="horz" pos="3247"/>
        <p:guide orient="horz" pos="2155"/>
        <p:guide pos="2880"/>
        <p:guide pos="1176"/>
        <p:guide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notesMaster" Target="notesMasters/notesMaster1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heme" Target="theme/theme1.xml"/>
  <Relationship Id="rId2" Type="http://schemas.openxmlformats.org/officeDocument/2006/relationships/slideMaster" Target="slideMasters/slideMaster2.xml"/>
  <Relationship Id="rId20" Type="http://schemas.openxmlformats.org/officeDocument/2006/relationships/tableStyles" Target="tableStyles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3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4D65871-0292-461F-ABEE-1B3E01F265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05C2939-1B45-4E59-9BFB-F8B2824AAF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itchFamily="34" charset="0"/>
              <a:buNone/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81068-BE87-4253-9464-1EF91A136FE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7018CAC-B300-4E33-A56E-6635D4D7C3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BCEF7A9-304D-4770-9CE1-A250C188EF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966851A-3514-47BC-A92B-0C112EAB8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0A9F2A-197E-4D47-B372-495461B41863}" type="slidenum">
              <a:rPr lang="ar-SA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themeOverride" Target="../theme/themeOverride1.xml"/>
  <Relationship Id="rId2" Type="http://schemas.openxmlformats.org/officeDocument/2006/relationships/notesMaster" Target="../notesMasters/notesMaster1.xml"/>
  <Relationship Id="rId3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72586035-D9A6-4159-9CBF-3500FD75D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1B465F79-07CA-4188-B324-D1832D769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版本修订记录：</a:t>
            </a:r>
            <a:endParaRPr lang="en-US" altLang="zh-CN"/>
          </a:p>
          <a:p>
            <a:pPr eaLnBrk="1" hangingPunct="1"/>
            <a:r>
              <a:rPr lang="zh-CN" altLang="en-US"/>
              <a:t>版本：</a:t>
            </a:r>
            <a:endParaRPr lang="en-US" altLang="zh-CN"/>
          </a:p>
          <a:p>
            <a:pPr eaLnBrk="1" hangingPunct="1"/>
            <a:r>
              <a:rPr lang="zh-CN" altLang="en-US"/>
              <a:t>修改人：</a:t>
            </a:r>
            <a:endParaRPr lang="en-US" altLang="zh-CN"/>
          </a:p>
          <a:p>
            <a:pPr eaLnBrk="1" hangingPunct="1"/>
            <a:r>
              <a:rPr lang="zh-CN" altLang="en-US"/>
              <a:t>修改日期：</a:t>
            </a:r>
            <a:endParaRPr lang="en-US" altLang="zh-CN"/>
          </a:p>
          <a:p>
            <a:pPr eaLnBrk="1" hangingPunct="1"/>
            <a:r>
              <a:rPr lang="zh-CN" altLang="en-US"/>
              <a:t>批准人：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2AD05FD8-3AAF-4715-B847-260A87C31A5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1" tIns="45640" rIns="91281" bIns="45640" anchor="b"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FB810F-1C20-4158-AADE-61B001878A7D}" type="slidenum">
              <a:rPr lang="ar-SA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93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7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8396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41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694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565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266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323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2541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86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812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7559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596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898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129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043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143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9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656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52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574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3360916"/>
      </p:ext>
    </p:extLst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_rels/slideMaster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10" Type="http://schemas.openxmlformats.org/officeDocument/2006/relationships/slideLayout" Target="../slideLayouts/slideLayout21.xml"/>
  <Relationship Id="rId11" Type="http://schemas.openxmlformats.org/officeDocument/2006/relationships/slideLayout" Target="../slideLayouts/slideLayout22.xml"/>
  <Relationship Id="rId12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slideLayout" Target="../slideLayouts/slideLayout15.xml"/>
  <Relationship Id="rId5" Type="http://schemas.openxmlformats.org/officeDocument/2006/relationships/slideLayout" Target="../slideLayouts/slideLayout16.xml"/>
  <Relationship Id="rId6" Type="http://schemas.openxmlformats.org/officeDocument/2006/relationships/slideLayout" Target="../slideLayouts/slideLayout17.xml"/>
  <Relationship Id="rId7" Type="http://schemas.openxmlformats.org/officeDocument/2006/relationships/slideLayout" Target="../slideLayouts/slideLayout18.xml"/>
  <Relationship Id="rId8" Type="http://schemas.openxmlformats.org/officeDocument/2006/relationships/slideLayout" Target="../slideLayouts/slideLayout19.xml"/>
  <Relationship Id="rId9" Type="http://schemas.openxmlformats.org/officeDocument/2006/relationships/slideLayout" Target="../slideLayouts/slideLayout20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F0E802A-49BC-4C74-8189-CDB207E0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876300"/>
            <a:ext cx="8226425" cy="571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07652D8E-3DD0-4EAE-8722-C0806B3E8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FEE7F00E-9FBE-4F00-AB64-6B005AEEB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5D1E5035-5170-4829-97E9-3F0A93728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4505B9F5-2F12-4B75-96B1-136B743AA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8.xml"/>
  <Relationship Id="rId2" Type="http://schemas.openxmlformats.org/officeDocument/2006/relationships/notesSlide" Target="../notesSlides/notesSlide1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76A3E67B-4F59-4B7D-A150-0EB891970F1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70038" y="1970088"/>
            <a:ext cx="6002337" cy="779462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宋体" panose="02010600030101010101" pitchFamily="2" charset="-122"/>
              </a:rPr>
              <a:t>YIL</a:t>
            </a:r>
            <a:r>
              <a:rPr lang="zh-CN" altLang="en-US" sz="3600">
                <a:latin typeface="宋体" panose="02010600030101010101" pitchFamily="2" charset="-122"/>
              </a:rPr>
              <a:t>需求里程碑报告 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D2F87DB-BB82-4239-9173-4E7D0CCDC30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77975" y="2949575"/>
            <a:ext cx="5988050" cy="21097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             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>
                <a:solidFill>
                  <a:schemeClr val="hlink"/>
                </a:solidFill>
              </a:rPr>
              <a:t>               </a:t>
            </a:r>
            <a:r>
              <a:rPr lang="zh-CN" altLang="en-US">
                <a:solidFill>
                  <a:schemeClr val="hlink"/>
                </a:solidFill>
              </a:rPr>
              <a:t>报告人：</a:t>
            </a:r>
            <a:r>
              <a:rPr lang="en-US" altLang="zh-CN">
                <a:solidFill>
                  <a:schemeClr val="hlink"/>
                </a:solidFill>
              </a:rPr>
              <a:t>郑浩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>
                <a:solidFill>
                  <a:schemeClr val="hlink"/>
                </a:solidFill>
              </a:rPr>
              <a:t>               </a:t>
            </a:r>
            <a:r>
              <a:rPr lang="zh-CN" altLang="en-US">
                <a:solidFill>
                  <a:schemeClr val="hlink"/>
                </a:solidFill>
              </a:rPr>
              <a:t>报告日期：</a:t>
            </a:r>
            <a:r>
              <a:rPr lang="en-US" altLang="zh-CN">
                <a:solidFill>
                  <a:schemeClr val="hlink"/>
                </a:solidFill>
              </a:rPr>
              <a:t>2020-11-03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E0133C4-BCF0-4E4C-8B9B-5561BD22F8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CM</a:t>
            </a:r>
            <a:r>
              <a:rPr lang="zh-CN" altLang="en-US"/>
              <a:t>报告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76DE3B2-B895-40CD-839D-6FBE989886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请参加配置管理报告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F560251-C45E-4746-B544-620335C89B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CE7DCFC-5DB5-481B-9E41-4DADFCCC09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</a:t>
            </a:r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D8FA3AC-90D4-41B3-BEE2-8AF4773F01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下月计划</a:t>
            </a:r>
            <a:endParaRPr lang="en-US" altLang="zh-CN"/>
          </a:p>
        </p:txBody>
      </p:sp>
      <p:sp>
        <p:nvSpPr>
          <p:cNvPr id="16449" name="Text Box 99">
            <a:extLst>
              <a:ext uri="{FF2B5EF4-FFF2-40B4-BE49-F238E27FC236}">
                <a16:creationId xmlns:a16="http://schemas.microsoft.com/office/drawing/2014/main" id="{716177B5-9353-4066-9851-13A1C652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0763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备注：</a:t>
            </a:r>
            <a:endParaRPr lang="zh-CN" altLang="en-US" sz="1800" b="0"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87E0F2-6A67-42B7-80E7-7316FD57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58408"/>
              </p:ext>
            </p:extLst>
          </p:nvPr>
        </p:nvGraphicFramePr>
        <p:xfrm>
          <a:off x="515709" y="1498600"/>
          <a:ext cx="8033204" cy="400050"/>
        </p:xfrm>
        <a:graphic>
          <a:graphicData uri="http://schemas.openxmlformats.org/drawingml/2006/table">
            <a:tbl>
              <a:tblPr/>
              <a:tblGrid>
                <a:gridCol w="666568">
                  <a:extLst>
                    <a:ext uri="{9D8B030D-6E8A-4147-A177-3AD203B41FA5}">
                      <a16:colId xmlns:a16="http://schemas.microsoft.com/office/drawing/2014/main" val="1973448918"/>
                    </a:ext>
                  </a:extLst>
                </a:gridCol>
                <a:gridCol w="2140550">
                  <a:extLst>
                    <a:ext uri="{9D8B030D-6E8A-4147-A177-3AD203B41FA5}">
                      <a16:colId xmlns:a16="http://schemas.microsoft.com/office/drawing/2014/main" val="451453238"/>
                    </a:ext>
                  </a:extLst>
                </a:gridCol>
                <a:gridCol w="2671573">
                  <a:extLst>
                    <a:ext uri="{9D8B030D-6E8A-4147-A177-3AD203B41FA5}">
                      <a16:colId xmlns:a16="http://schemas.microsoft.com/office/drawing/2014/main" val="3896457075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036725753"/>
                    </a:ext>
                  </a:extLst>
                </a:gridCol>
                <a:gridCol w="1277256">
                  <a:extLst>
                    <a:ext uri="{9D8B030D-6E8A-4147-A177-3AD203B41FA5}">
                      <a16:colId xmlns:a16="http://schemas.microsoft.com/office/drawing/2014/main" val="3827018548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起止时间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681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356DB7-537A-471D-97E3-92082117A34C}"/>
              </a:ext>
            </a:extLst>
          </p:cNvPr>
          <p:cNvSpPr txBox="1"/>
          <p:nvPr/>
        </p:nvSpPr>
        <p:spPr>
          <a:xfrm>
            <a:off x="485759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82B095-9A36-4EB8-9127-98FE228B00A6}"/>
              </a:ext>
            </a:extLst>
          </p:cNvPr>
          <p:cNvSpPr txBox="1"/>
          <p:nvPr/>
        </p:nvSpPr>
        <p:spPr>
          <a:xfrm>
            <a:off x="1106129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产品设计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E6775F-A4BC-4851-8072-D81C2E06A1B5}"/>
              </a:ext>
            </a:extLst>
          </p:cNvPr>
          <p:cNvSpPr txBox="1"/>
          <p:nvPr/>
        </p:nvSpPr>
        <p:spPr>
          <a:xfrm>
            <a:off x="3657600" y="1933913"/>
            <a:ext cx="2046514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2020-11-04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2020-11-11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04887B-C718-4BBE-BD9D-37770053015C}"/>
              </a:ext>
            </a:extLst>
          </p:cNvPr>
          <p:cNvSpPr txBox="1"/>
          <p:nvPr/>
        </p:nvSpPr>
        <p:spPr>
          <a:xfrm>
            <a:off x="6008914" y="2050025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孙毅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03C048-BC06-4C67-BACD-EE9B8A4A8533}"/>
              </a:ext>
            </a:extLst>
          </p:cNvPr>
          <p:cNvSpPr txBox="1"/>
          <p:nvPr/>
        </p:nvSpPr>
        <p:spPr>
          <a:xfrm>
            <a:off x="7366702" y="2050025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4E047AD-D808-4B57-80A9-D1A21A0637E3}"/>
              </a:ext>
            </a:extLst>
          </p:cNvPr>
          <p:cNvCxnSpPr>
            <a:cxnSpLocks/>
          </p:cNvCxnSpPr>
          <p:nvPr/>
        </p:nvCxnSpPr>
        <p:spPr bwMode="auto">
          <a:xfrm>
            <a:off x="493485" y="2845505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4B66E78-297D-4D67-B2D4-C5EE44FB927E}"/>
              </a:ext>
            </a:extLst>
          </p:cNvPr>
          <p:cNvSpPr txBox="1"/>
          <p:nvPr/>
        </p:nvSpPr>
        <p:spPr>
          <a:xfrm>
            <a:off x="485759" y="306649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FAFE67-096E-4DC4-81AB-9FE274328639}"/>
              </a:ext>
            </a:extLst>
          </p:cNvPr>
          <p:cNvSpPr txBox="1"/>
          <p:nvPr/>
        </p:nvSpPr>
        <p:spPr>
          <a:xfrm>
            <a:off x="1106129" y="30369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详细设计里程碑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7406D8-CBC9-49C8-8069-737D20C146AE}"/>
              </a:ext>
            </a:extLst>
          </p:cNvPr>
          <p:cNvSpPr txBox="1"/>
          <p:nvPr/>
        </p:nvSpPr>
        <p:spPr>
          <a:xfrm>
            <a:off x="3657600" y="3022482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2020-11-16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5766E-9F38-4409-842E-E79DB39C04CF}"/>
              </a:ext>
            </a:extLst>
          </p:cNvPr>
          <p:cNvSpPr txBox="1"/>
          <p:nvPr/>
        </p:nvSpPr>
        <p:spPr>
          <a:xfrm>
            <a:off x="6008914" y="3036996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孙毅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A1734A-5AE8-4767-8035-AFFE83B7237A}"/>
              </a:ext>
            </a:extLst>
          </p:cNvPr>
          <p:cNvSpPr txBox="1"/>
          <p:nvPr/>
        </p:nvSpPr>
        <p:spPr>
          <a:xfrm>
            <a:off x="7366702" y="3036996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4C5080-D72D-4C32-BBBB-C7395F18E32A}"/>
              </a:ext>
            </a:extLst>
          </p:cNvPr>
          <p:cNvCxnSpPr>
            <a:cxnSpLocks/>
          </p:cNvCxnSpPr>
          <p:nvPr/>
        </p:nvCxnSpPr>
        <p:spPr bwMode="auto">
          <a:xfrm>
            <a:off x="493485" y="3832476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1FCDA11-4DFE-4B94-9D5A-8C2E588B8A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其他说明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643F0AD-3360-4F95-A398-58AC99D414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经验交流</a:t>
            </a:r>
          </a:p>
          <a:p>
            <a:pPr eaLnBrk="1" hangingPunct="1"/>
            <a:r>
              <a:rPr lang="zh-CN" altLang="en-US" sz="2000"/>
              <a:t>问题讨论</a:t>
            </a:r>
          </a:p>
          <a:p>
            <a:pPr eaLnBrk="1" hangingPunct="1"/>
            <a:r>
              <a:rPr lang="zh-CN" altLang="en-US" sz="2000"/>
              <a:t>建议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0240B75-F3F7-47DB-8E2C-47C5644A0D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E2440-F505-44E6-B2DC-A700D725AC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</a:t>
            </a:r>
          </a:p>
          <a:p>
            <a:pPr eaLnBrk="1" hangingPunct="1"/>
            <a:r>
              <a:rPr lang="zh-CN" altLang="en-US"/>
              <a:t>质量</a:t>
            </a:r>
          </a:p>
          <a:p>
            <a:pPr eaLnBrk="1" hangingPunct="1"/>
            <a:r>
              <a:rPr lang="zh-CN" altLang="en-US"/>
              <a:t>费用</a:t>
            </a:r>
          </a:p>
          <a:p>
            <a:pPr eaLnBrk="1" hangingPunct="1"/>
            <a:r>
              <a:rPr lang="zh-CN" altLang="en-US"/>
              <a:t>风险状况</a:t>
            </a:r>
          </a:p>
          <a:p>
            <a:pPr eaLnBrk="1" hangingPunct="1"/>
            <a:r>
              <a:rPr lang="zh-CN" altLang="en-US"/>
              <a:t>主要成果</a:t>
            </a:r>
          </a:p>
          <a:p>
            <a:pPr eaLnBrk="1" hangingPunct="1"/>
            <a:r>
              <a:rPr lang="en-US" altLang="zh-CN"/>
              <a:t>CM</a:t>
            </a:r>
            <a:r>
              <a:rPr lang="zh-CN" altLang="en-US"/>
              <a:t>、</a:t>
            </a:r>
            <a:r>
              <a:rPr lang="en-US" altLang="zh-CN"/>
              <a:t>PPQA</a:t>
            </a:r>
            <a:r>
              <a:rPr lang="zh-CN" altLang="en-US"/>
              <a:t>、度量数据</a:t>
            </a:r>
          </a:p>
          <a:p>
            <a:pPr eaLnBrk="1" hangingPunct="1"/>
            <a:r>
              <a:rPr lang="zh-CN" altLang="en-US"/>
              <a:t>下月计划</a:t>
            </a:r>
          </a:p>
          <a:p>
            <a:pPr eaLnBrk="1" hangingPunct="1"/>
            <a:r>
              <a:rPr lang="zh-CN" altLang="en-US"/>
              <a:t>其他说明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6">
            <a:extLst>
              <a:ext uri="{FF2B5EF4-FFF2-40B4-BE49-F238E27FC236}">
                <a16:creationId xmlns:a16="http://schemas.microsoft.com/office/drawing/2014/main" id="{8A9EC9B5-96EB-406F-8A4F-A3C3997600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进度</a:t>
            </a:r>
            <a:endParaRPr lang="en-US" altLang="zh-CN"/>
          </a:p>
        </p:txBody>
      </p:sp>
      <p:sp>
        <p:nvSpPr>
          <p:cNvPr id="7171" name="Rectangle 319">
            <a:extLst>
              <a:ext uri="{FF2B5EF4-FFF2-40B4-BE49-F238E27FC236}">
                <a16:creationId xmlns:a16="http://schemas.microsoft.com/office/drawing/2014/main" id="{A8AEFCA9-4B52-4AB5-A811-F31DB5730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计划内工作：</a:t>
            </a:r>
            <a:endParaRPr lang="zh-CN" altLang="en-US" sz="1800" b="0" i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25063B-D5C9-4F1F-A26D-155CBD0F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81338"/>
              </p:ext>
            </p:extLst>
          </p:nvPr>
        </p:nvGraphicFramePr>
        <p:xfrm>
          <a:off x="425450" y="1516854"/>
          <a:ext cx="8293100" cy="363541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1296660266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842960868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045463222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1879327784"/>
                    </a:ext>
                  </a:extLst>
                </a:gridCol>
                <a:gridCol w="1216076">
                  <a:extLst>
                    <a:ext uri="{9D8B030D-6E8A-4147-A177-3AD203B41FA5}">
                      <a16:colId xmlns:a16="http://schemas.microsoft.com/office/drawing/2014/main" val="3644401469"/>
                    </a:ext>
                  </a:extLst>
                </a:gridCol>
                <a:gridCol w="1757311">
                  <a:extLst>
                    <a:ext uri="{9D8B030D-6E8A-4147-A177-3AD203B41FA5}">
                      <a16:colId xmlns:a16="http://schemas.microsoft.com/office/drawing/2014/main" val="2341900036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计划起止时间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76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E23EF2B-7CD2-4285-8105-82B785A2EF69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288AB0-987B-4F15-8609-004C3CD9988A}"/>
              </a:ext>
            </a:extLst>
          </p:cNvPr>
          <p:cNvSpPr txBox="1"/>
          <p:nvPr/>
        </p:nvSpPr>
        <p:spPr>
          <a:xfrm>
            <a:off x="427703" y="311516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809381-8E7E-4007-8815-015A85180F50}"/>
              </a:ext>
            </a:extLst>
          </p:cNvPr>
          <p:cNvSpPr txBox="1"/>
          <p:nvPr/>
        </p:nvSpPr>
        <p:spPr>
          <a:xfrm>
            <a:off x="1024762" y="2050025"/>
            <a:ext cx="203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项目计划完成并评审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F81BD6-0F7F-418A-8969-7D4A24CF7E3C}"/>
              </a:ext>
            </a:extLst>
          </p:cNvPr>
          <p:cNvSpPr txBox="1"/>
          <p:nvPr/>
        </p:nvSpPr>
        <p:spPr>
          <a:xfrm>
            <a:off x="2888344" y="1846825"/>
            <a:ext cx="2162628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2020-09-28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2020-10-14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0CEDEE-4508-4708-BCAB-1A5A85958AC0}"/>
              </a:ext>
            </a:extLst>
          </p:cNvPr>
          <p:cNvSpPr txBox="1"/>
          <p:nvPr/>
        </p:nvSpPr>
        <p:spPr>
          <a:xfrm>
            <a:off x="4955458" y="2050025"/>
            <a:ext cx="102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郑浩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573584-2BFD-495A-A852-36C11D861E04}"/>
              </a:ext>
            </a:extLst>
          </p:cNvPr>
          <p:cNvSpPr txBox="1"/>
          <p:nvPr/>
        </p:nvSpPr>
        <p:spPr>
          <a:xfrm>
            <a:off x="5987845" y="2050025"/>
            <a:ext cx="13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FD4666-2534-4AAB-96E7-0ED323AD067C}"/>
              </a:ext>
            </a:extLst>
          </p:cNvPr>
          <p:cNvSpPr txBox="1"/>
          <p:nvPr/>
        </p:nvSpPr>
        <p:spPr>
          <a:xfrm>
            <a:off x="7492180" y="2050025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F4EFCA-390C-42BC-831B-BF0A81591D77}"/>
              </a:ext>
            </a:extLst>
          </p:cNvPr>
          <p:cNvSpPr txBox="1"/>
          <p:nvPr/>
        </p:nvSpPr>
        <p:spPr>
          <a:xfrm>
            <a:off x="1106129" y="30676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需求完成并评审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C2DD5F-E0DE-4DE2-B6CB-D48F701087B7}"/>
              </a:ext>
            </a:extLst>
          </p:cNvPr>
          <p:cNvSpPr txBox="1"/>
          <p:nvPr/>
        </p:nvSpPr>
        <p:spPr>
          <a:xfrm>
            <a:off x="2859314" y="2903998"/>
            <a:ext cx="2046515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2020-10-15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2020-10-30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5E8C33-6496-48CF-9BFA-1C1BAE581320}"/>
              </a:ext>
            </a:extLst>
          </p:cNvPr>
          <p:cNvSpPr txBox="1"/>
          <p:nvPr/>
        </p:nvSpPr>
        <p:spPr>
          <a:xfrm>
            <a:off x="4955458" y="3067664"/>
            <a:ext cx="106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刘岩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C382F5-AB1B-4BC1-874D-3A2AE6D03F05}"/>
              </a:ext>
            </a:extLst>
          </p:cNvPr>
          <p:cNvSpPr txBox="1"/>
          <p:nvPr/>
        </p:nvSpPr>
        <p:spPr>
          <a:xfrm>
            <a:off x="5987845" y="3067664"/>
            <a:ext cx="138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69E1B9-9AA5-4555-8527-CE3D1103644F}"/>
              </a:ext>
            </a:extLst>
          </p:cNvPr>
          <p:cNvSpPr txBox="1"/>
          <p:nvPr/>
        </p:nvSpPr>
        <p:spPr>
          <a:xfrm>
            <a:off x="7492180" y="3067664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A0A71F9-A6A7-42EF-8583-AFF97FB9761A}"/>
              </a:ext>
            </a:extLst>
          </p:cNvPr>
          <p:cNvCxnSpPr>
            <a:cxnSpLocks/>
          </p:cNvCxnSpPr>
          <p:nvPr/>
        </p:nvCxnSpPr>
        <p:spPr bwMode="auto">
          <a:xfrm>
            <a:off x="427703" y="2949677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E807E39-D36F-464A-A904-043C4351738C}"/>
              </a:ext>
            </a:extLst>
          </p:cNvPr>
          <p:cNvCxnSpPr>
            <a:cxnSpLocks/>
          </p:cNvCxnSpPr>
          <p:nvPr/>
        </p:nvCxnSpPr>
        <p:spPr bwMode="auto">
          <a:xfrm>
            <a:off x="427703" y="3921430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A8E78A-9F2F-440D-8D54-BF18883DCE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进度（续）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3265CB6-0FB3-4251-960F-0C4083E4387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915275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计划外工作：</a:t>
            </a:r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eaLnBrk="1" hangingPunct="1"/>
            <a:r>
              <a:rPr lang="zh-CN" altLang="en-US" sz="2000"/>
              <a:t>项目总体进展：</a:t>
            </a:r>
          </a:p>
          <a:p>
            <a:pPr lvl="1" eaLnBrk="1" hangingPunct="1"/>
            <a:r>
              <a:rPr lang="zh-CN" altLang="en-US" sz="1800"/>
              <a:t>项目整体进展比较顺利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8196" name="Group 4">
            <a:extLst>
              <a:ext uri="{FF2B5EF4-FFF2-40B4-BE49-F238E27FC236}">
                <a16:creationId xmlns:a16="http://schemas.microsoft.com/office/drawing/2014/main" id="{643108C9-1FA4-4D13-808A-62A98C3ABED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38200" y="1601788"/>
          <a:ext cx="7175500" cy="16843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12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工作内容及完成情况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BDD5F7F-95C2-4C6E-8EDF-8158A2F9C1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质量</a:t>
            </a:r>
          </a:p>
        </p:txBody>
      </p:sp>
      <p:sp>
        <p:nvSpPr>
          <p:cNvPr id="9219" name="Rectangle 58">
            <a:extLst>
              <a:ext uri="{FF2B5EF4-FFF2-40B4-BE49-F238E27FC236}">
                <a16:creationId xmlns:a16="http://schemas.microsoft.com/office/drawing/2014/main" id="{A8270511-1723-48D9-A47F-9FCC16CA41E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874000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质量活动（测试、技术评审、产品质量改进等）</a:t>
            </a:r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质量问题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AD817472-3A4F-4FFF-8175-7DC8A084C27D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00100" y="1579563"/>
          <a:ext cx="7937500" cy="1435101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7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实施内容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状态（已经完成、正在进行）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0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需求评审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7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47" name="Group 31">
            <a:extLst>
              <a:ext uri="{FF2B5EF4-FFF2-40B4-BE49-F238E27FC236}">
                <a16:creationId xmlns:a16="http://schemas.microsoft.com/office/drawing/2014/main" id="{F9267994-BDA8-4FF7-903D-7F9EC3871E6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2800" y="3746500"/>
          <a:ext cx="7848600" cy="160972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状态（已经解决、正在解决）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详见评审报告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69" name="Text Box 275">
            <a:extLst>
              <a:ext uri="{FF2B5EF4-FFF2-40B4-BE49-F238E27FC236}">
                <a16:creationId xmlns:a16="http://schemas.microsoft.com/office/drawing/2014/main" id="{077C76CC-F888-40DF-A7BD-5C8519C98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61000"/>
            <a:ext cx="750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注意：如有</a:t>
            </a:r>
            <a:r>
              <a:rPr lang="en-US" altLang="zh-CN" sz="1800" b="0" i="1">
                <a:cs typeface="Arial" panose="020B0604020202020204" pitchFamily="34" charset="0"/>
              </a:rPr>
              <a:t>BUG</a:t>
            </a:r>
            <a:r>
              <a:rPr lang="zh-CN" altLang="en-US" sz="1800" b="0" i="1">
                <a:cs typeface="Arial" panose="020B0604020202020204" pitchFamily="34" charset="0"/>
              </a:rPr>
              <a:t>数据分析，请呈现分析报告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0A2798-392B-45B6-8F7F-36470C1227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费用 </a:t>
            </a:r>
            <a:endParaRPr lang="en-US" altLang="zh-CN" sz="1600" b="0" i="1"/>
          </a:p>
        </p:txBody>
      </p:sp>
      <p:sp>
        <p:nvSpPr>
          <p:cNvPr id="10243" name="Rectangle 27">
            <a:extLst>
              <a:ext uri="{FF2B5EF4-FFF2-40B4-BE49-F238E27FC236}">
                <a16:creationId xmlns:a16="http://schemas.microsoft.com/office/drawing/2014/main" id="{37E01C11-19D1-4283-9EB6-FF2C17E564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97103DF4-387A-4235-A8F3-0DEE6260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765000"/>
              </p:ext>
            </p:extLst>
          </p:nvPr>
        </p:nvGraphicFramePr>
        <p:xfrm>
          <a:off x="825500" y="1358900"/>
          <a:ext cx="7391400" cy="40385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41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科目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预计支出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实际支出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差旅费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0.6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0.7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3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材料费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固定资产购置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6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人员费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1.3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2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1.9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1.9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08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9254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情况说明：（差异分析、大额支出说明、预计下月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季可能发生的大额费用）</a:t>
                      </a:r>
                    </a:p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超出预算，因为开发人员也参与了需求沟通，因此有开发人员的成本包含在内</a:t>
                      </a:r>
                    </a:p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7A2E793-742F-46FE-92BA-495DC54FD1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风险状态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BB8528-F511-46E4-9F6E-639C2D6B2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1188"/>
            <a:ext cx="76342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>
                <a:solidFill>
                  <a:schemeClr val="tx1"/>
                </a:solidFill>
              </a:rPr>
              <a:t>请参见</a:t>
            </a:r>
            <a:r>
              <a:rPr lang="en-US" altLang="zh-CN" kern="0">
                <a:solidFill>
                  <a:schemeClr val="tx1"/>
                </a:solidFill>
              </a:rPr>
              <a:t>《YIL</a:t>
            </a:r>
            <a:r>
              <a:rPr lang="zh-CN" altLang="en-US" kern="0">
                <a:solidFill>
                  <a:schemeClr val="tx1"/>
                </a:solidFill>
              </a:rPr>
              <a:t>项目风险或机会管理计划与跟踪表</a:t>
            </a:r>
            <a:r>
              <a:rPr lang="en-US" altLang="zh-CN" kern="0">
                <a:solidFill>
                  <a:schemeClr val="tx1"/>
                </a:solidFill>
              </a:rPr>
              <a:t>》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EB954F2-60C2-423F-B569-0A1E8418B4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主要成果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2051A-A83D-4F93-99B0-6666923AB31B}"/>
              </a:ext>
            </a:extLst>
          </p:cNvPr>
          <p:cNvSpPr txBox="1"/>
          <p:nvPr/>
        </p:nvSpPr>
        <p:spPr>
          <a:xfrm>
            <a:off x="958637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ACA4DB-BF96-4498-B9F6-E6455EB01D0E}"/>
              </a:ext>
            </a:extLst>
          </p:cNvPr>
          <p:cNvSpPr txBox="1"/>
          <p:nvPr/>
        </p:nvSpPr>
        <p:spPr>
          <a:xfrm>
            <a:off x="958637" y="311516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0AE972-3822-4E9A-80D5-4EE4D7C207CB}"/>
              </a:ext>
            </a:extLst>
          </p:cNvPr>
          <p:cNvSpPr txBox="1"/>
          <p:nvPr/>
        </p:nvSpPr>
        <p:spPr>
          <a:xfrm>
            <a:off x="2191657" y="2050025"/>
            <a:ext cx="2144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 sz="1600">
                <a:latin typeface="宋体" pitchFamily="2" charset="-122"/>
              </a:rPr>
              <a:t>产品规格需求说明书</a:t>
            </a:r>
            <a:endParaRPr lang="zh-CN" altLang="en-US" sz="1600" b="1">
              <a:latin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1B209-1EB6-4B3E-8F8B-8DF012E5E1BC}"/>
              </a:ext>
            </a:extLst>
          </p:cNvPr>
          <p:cNvSpPr txBox="1"/>
          <p:nvPr/>
        </p:nvSpPr>
        <p:spPr>
          <a:xfrm>
            <a:off x="4740850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2020-10-28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980E8-A74F-4EC9-963F-2C14D6746410}"/>
              </a:ext>
            </a:extLst>
          </p:cNvPr>
          <p:cNvSpPr txBox="1"/>
          <p:nvPr/>
        </p:nvSpPr>
        <p:spPr>
          <a:xfrm>
            <a:off x="6738884" y="2050025"/>
            <a:ext cx="160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刘岩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62B125-B221-4832-A8C9-268D6052D3AD}"/>
              </a:ext>
            </a:extLst>
          </p:cNvPr>
          <p:cNvSpPr txBox="1"/>
          <p:nvPr/>
        </p:nvSpPr>
        <p:spPr>
          <a:xfrm>
            <a:off x="2507227" y="30676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打包的软件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0AE24A-0D73-426A-BB17-A5EC56FD7C58}"/>
              </a:ext>
            </a:extLst>
          </p:cNvPr>
          <p:cNvSpPr txBox="1"/>
          <p:nvPr/>
        </p:nvSpPr>
        <p:spPr>
          <a:xfrm>
            <a:off x="4740850" y="30662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2020-10-14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F20D8B-441B-42D0-BCB2-EEA5E334894B}"/>
              </a:ext>
            </a:extLst>
          </p:cNvPr>
          <p:cNvSpPr txBox="1"/>
          <p:nvPr/>
        </p:nvSpPr>
        <p:spPr>
          <a:xfrm>
            <a:off x="6709855" y="3067664"/>
            <a:ext cx="163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ja-JP"/>
              <a:t>郑浩</a:t>
            </a:r>
            <a:endParaRPr lang="ja-JP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29E204-008E-40D1-9462-29A2A6C2EF47}"/>
              </a:ext>
            </a:extLst>
          </p:cNvPr>
          <p:cNvCxnSpPr>
            <a:cxnSpLocks/>
          </p:cNvCxnSpPr>
          <p:nvPr/>
        </p:nvCxnSpPr>
        <p:spPr bwMode="auto">
          <a:xfrm>
            <a:off x="722671" y="2787449"/>
            <a:ext cx="7477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041341-A528-4B63-9165-776EEA1B591B}"/>
              </a:ext>
            </a:extLst>
          </p:cNvPr>
          <p:cNvCxnSpPr>
            <a:cxnSpLocks/>
          </p:cNvCxnSpPr>
          <p:nvPr/>
        </p:nvCxnSpPr>
        <p:spPr bwMode="auto">
          <a:xfrm>
            <a:off x="722671" y="3790336"/>
            <a:ext cx="7433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1A60537-273F-4103-ADDD-B75FDBBB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27778"/>
              </p:ext>
            </p:extLst>
          </p:nvPr>
        </p:nvGraphicFramePr>
        <p:xfrm>
          <a:off x="748174" y="1249362"/>
          <a:ext cx="7415213" cy="449263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736825862"/>
                    </a:ext>
                  </a:extLst>
                </a:gridCol>
                <a:gridCol w="3216329">
                  <a:extLst>
                    <a:ext uri="{9D8B030D-6E8A-4147-A177-3AD203B41FA5}">
                      <a16:colId xmlns:a16="http://schemas.microsoft.com/office/drawing/2014/main" val="688230397"/>
                    </a:ext>
                  </a:extLst>
                </a:gridCol>
                <a:gridCol w="1404883">
                  <a:extLst>
                    <a:ext uri="{9D8B030D-6E8A-4147-A177-3AD203B41FA5}">
                      <a16:colId xmlns:a16="http://schemas.microsoft.com/office/drawing/2014/main" val="3013199316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99486561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成果描述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完成时间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参与人员</a:t>
                      </a:r>
                      <a:endParaRPr kumimoji="0" lang="ja-JP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9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5E336B2-9900-4BC3-8BF6-ED2DE67060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度量报告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FF46C19-5BDA-4768-97F5-9735C7C26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请参见度量报告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技术中心PPT模版200706</Template>
  <TotalTime>1099</TotalTime>
  <Pages>0</Pages>
  <Words>404</Words>
  <Characters>0</Characters>
  <Application>Microsoft Office PowerPoint</Application>
  <DocSecurity>0</DocSecurity>
  <PresentationFormat>全屏显示(4:3)</PresentationFormat>
  <Lines>0</Lines>
  <Paragraphs>169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Tahoma</vt:lpstr>
      <vt:lpstr>Wingdings</vt:lpstr>
      <vt:lpstr>1_自定义设计方案</vt:lpstr>
      <vt:lpstr>2_自定义设计方案</vt:lpstr>
      <vt:lpstr>${proCode}需求里程碑报告 </vt:lpstr>
      <vt:lpstr>目录</vt:lpstr>
      <vt:lpstr>进度</vt:lpstr>
      <vt:lpstr>进度（续）</vt:lpstr>
      <vt:lpstr>质量</vt:lpstr>
      <vt:lpstr>费用 </vt:lpstr>
      <vt:lpstr>风险状态</vt:lpstr>
      <vt:lpstr>主要成果</vt:lpstr>
      <vt:lpstr>度量报告</vt:lpstr>
      <vt:lpstr>CM报告</vt:lpstr>
      <vt:lpstr>PPQA报告</vt:lpstr>
      <vt:lpstr>下月计划</vt:lpstr>
      <vt:lpstr>其他说明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2002-08-23T15:26:08Z</dcterms:created>
  <dc:creator>Administrator</dc:creator>
  <lastModifiedBy>jerry</lastModifiedBy>
  <dcterms:modified xsi:type="dcterms:W3CDTF">2020-12-06T10:43:27Z</dcterms:modified>
  <revision>1074</revision>
  <dc:title>项目月(季)报</dc:title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