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  <Relationship Id="rId5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825" r:id="rId2"/>
  </p:sldMasterIdLst>
  <p:notesMasterIdLst>
    <p:notesMasterId r:id="rId16"/>
  </p:notesMasterIdLst>
  <p:sldIdLst>
    <p:sldId id="259" r:id="rId3"/>
    <p:sldId id="260" r:id="rId4"/>
    <p:sldId id="269" r:id="rId5"/>
    <p:sldId id="274" r:id="rId6"/>
    <p:sldId id="261" r:id="rId7"/>
    <p:sldId id="271" r:id="rId8"/>
    <p:sldId id="272" r:id="rId9"/>
    <p:sldId id="273" r:id="rId10"/>
    <p:sldId id="277" r:id="rId11"/>
    <p:sldId id="278" r:id="rId12"/>
    <p:sldId id="279" r:id="rId13"/>
    <p:sldId id="267" r:id="rId14"/>
    <p:sldId id="275" r:id="rId15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70">
          <p15:clr>
            <a:srgbClr val="A4A3A4"/>
          </p15:clr>
        </p15:guide>
        <p15:guide id="2" orient="horz" pos="3247">
          <p15:clr>
            <a:srgbClr val="A4A3A4"/>
          </p15:clr>
        </p15:guide>
        <p15:guide id="3" orient="horz" pos="2155">
          <p15:clr>
            <a:srgbClr val="A4A3A4"/>
          </p15:clr>
        </p15:guide>
        <p15:guide id="4" pos="2880">
          <p15:clr>
            <a:srgbClr val="A4A3A4"/>
          </p15:clr>
        </p15:guide>
        <p15:guide id="5" pos="1176">
          <p15:clr>
            <a:srgbClr val="A4A3A4"/>
          </p15:clr>
        </p15:guide>
        <p15:guide id="6" pos="91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8213"/>
    <a:srgbClr val="DADCEC"/>
    <a:srgbClr val="CCCCFF"/>
    <a:srgbClr val="C0C0C0"/>
    <a:srgbClr val="DDDDDD"/>
    <a:srgbClr val="FFFFFF"/>
    <a:srgbClr val="CC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4" d="100"/>
          <a:sy n="74" d="100"/>
        </p:scale>
        <p:origin x="750" y="60"/>
      </p:cViewPr>
      <p:guideLst>
        <p:guide orient="horz" pos="1070"/>
        <p:guide orient="horz" pos="3247"/>
        <p:guide orient="horz" pos="2155"/>
        <p:guide pos="2880"/>
        <p:guide pos="1176"/>
        <p:guide pos="91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  <Relationship Id="rId13" Type="http://schemas.openxmlformats.org/officeDocument/2006/relationships/slide" Target="slides/slide11.xml"/>
  <Relationship Id="rId14" Type="http://schemas.openxmlformats.org/officeDocument/2006/relationships/slide" Target="slides/slide12.xml"/>
  <Relationship Id="rId15" Type="http://schemas.openxmlformats.org/officeDocument/2006/relationships/slide" Target="slides/slide13.xml"/>
  <Relationship Id="rId16" Type="http://schemas.openxmlformats.org/officeDocument/2006/relationships/notesMaster" Target="notesMasters/notesMaster1.xml"/>
  <Relationship Id="rId17" Type="http://schemas.openxmlformats.org/officeDocument/2006/relationships/presProps" Target="presProps.xml"/>
  <Relationship Id="rId18" Type="http://schemas.openxmlformats.org/officeDocument/2006/relationships/viewProps" Target="viewProps.xml"/>
  <Relationship Id="rId19" Type="http://schemas.openxmlformats.org/officeDocument/2006/relationships/theme" Target="theme/theme1.xml"/>
  <Relationship Id="rId2" Type="http://schemas.openxmlformats.org/officeDocument/2006/relationships/slideMaster" Target="slideMasters/slideMaster2.xml"/>
  <Relationship Id="rId20" Type="http://schemas.openxmlformats.org/officeDocument/2006/relationships/tableStyles" Target="tableStyles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</Relationships>

</file>

<file path=ppt/notesMasters/_rels/notesMaster1.xml.rels><?xml version="1.0" encoding="UTF-8"?>

<Relationships xmlns="http://schemas.openxmlformats.org/package/2006/relationships">
  <Relationship Id="rId1" Type="http://schemas.openxmlformats.org/officeDocument/2006/relationships/theme" Target="../theme/theme3.xml"/>
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44D65871-0292-461F-ABEE-1B3E01F265F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81" tIns="45640" rIns="91281" bIns="45640" numCol="1" anchor="t" anchorCtr="0" compatLnSpc="1">
            <a:prstTxWarp prst="textNoShape">
              <a:avLst/>
            </a:prstTxWarp>
          </a:bodyPr>
          <a:lstStyle>
            <a:lvl1pPr defTabSz="912813" eaLnBrk="1" hangingPunct="1">
              <a:buFont typeface="Arial" pitchFamily="34" charset="0"/>
              <a:buNone/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405C2939-1B45-4E59-9BFB-F8B2824AAF3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81" tIns="45640" rIns="91281" bIns="45640" numCol="1" anchor="t" anchorCtr="0" compatLnSpc="1">
            <a:prstTxWarp prst="textNoShape">
              <a:avLst/>
            </a:prstTxWarp>
          </a:bodyPr>
          <a:lstStyle>
            <a:lvl1pPr algn="r" defTabSz="912813" eaLnBrk="1" hangingPunct="1">
              <a:buFont typeface="Arial" pitchFamily="34" charset="0"/>
              <a:buNone/>
              <a:defRPr sz="12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581068-BE87-4253-9464-1EF91A136FE9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82688" y="698500"/>
            <a:ext cx="4646612" cy="348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37018CAC-B300-4E33-A56E-6635D4D7C3C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6425"/>
            <a:ext cx="5610225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81" tIns="45640" rIns="91281" bIns="4564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7BCEF7A9-304D-4770-9CE1-A250C188EF4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81" tIns="45640" rIns="91281" bIns="45640" numCol="1" anchor="b" anchorCtr="0" compatLnSpc="1">
            <a:prstTxWarp prst="textNoShape">
              <a:avLst/>
            </a:prstTxWarp>
          </a:bodyPr>
          <a:lstStyle>
            <a:lvl1pPr defTabSz="912813" eaLnBrk="1" hangingPunct="1">
              <a:buFont typeface="Arial" pitchFamily="34" charset="0"/>
              <a:buNone/>
              <a:defRPr sz="12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C966851A-3514-47BC-A92B-0C112EAB82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31263"/>
            <a:ext cx="30384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81" tIns="45640" rIns="91281" bIns="45640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CC0A9F2A-197E-4D47-B372-495461B41863}" type="slidenum">
              <a:rPr lang="ar-SA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
<Relationships xmlns="http://schemas.openxmlformats.org/package/2006/relationships">
  <Relationship Id="rId1" Type="http://schemas.openxmlformats.org/officeDocument/2006/relationships/themeOverride" Target="../theme/themeOverride1.xml"/>
  <Relationship Id="rId2" Type="http://schemas.openxmlformats.org/officeDocument/2006/relationships/notesMaster" Target="../notesMasters/notesMaster1.xml"/>
  <Relationship Id="rId3" Type="http://schemas.openxmlformats.org/officeDocument/2006/relationships/slide" Target="../slides/slide1.xml"/>
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>
            <a:extLst>
              <a:ext uri="{FF2B5EF4-FFF2-40B4-BE49-F238E27FC236}">
                <a16:creationId xmlns:a16="http://schemas.microsoft.com/office/drawing/2014/main" id="{72586035-D9A6-4159-9CBF-3500FD75D0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3" name="备注占位符 2">
            <a:extLst>
              <a:ext uri="{FF2B5EF4-FFF2-40B4-BE49-F238E27FC236}">
                <a16:creationId xmlns:a16="http://schemas.microsoft.com/office/drawing/2014/main" id="{1B465F79-07CA-4188-B324-D1832D769B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/>
            <a:r>
              <a:rPr lang="zh-CN" altLang="en-US"/>
              <a:t>版本修订记录：</a:t>
            </a:r>
            <a:endParaRPr lang="en-US" altLang="zh-CN"/>
          </a:p>
          <a:p>
            <a:pPr eaLnBrk="1" hangingPunct="1"/>
            <a:r>
              <a:rPr lang="zh-CN" altLang="en-US"/>
              <a:t>版本：</a:t>
            </a:r>
            <a:endParaRPr lang="en-US" altLang="zh-CN"/>
          </a:p>
          <a:p>
            <a:pPr eaLnBrk="1" hangingPunct="1"/>
            <a:r>
              <a:rPr lang="zh-CN" altLang="en-US"/>
              <a:t>修改人：</a:t>
            </a:r>
            <a:endParaRPr lang="en-US" altLang="zh-CN"/>
          </a:p>
          <a:p>
            <a:pPr eaLnBrk="1" hangingPunct="1"/>
            <a:r>
              <a:rPr lang="zh-CN" altLang="en-US"/>
              <a:t>修改日期：</a:t>
            </a:r>
            <a:endParaRPr lang="en-US" altLang="zh-CN"/>
          </a:p>
          <a:p>
            <a:pPr eaLnBrk="1" hangingPunct="1"/>
            <a:r>
              <a:rPr lang="zh-CN" altLang="en-US"/>
              <a:t>批准人：</a:t>
            </a:r>
            <a:endParaRPr lang="en-US" altLang="zh-CN"/>
          </a:p>
          <a:p>
            <a:pPr eaLnBrk="1" hangingPunct="1"/>
            <a:endParaRPr lang="en-US" altLang="zh-CN"/>
          </a:p>
        </p:txBody>
      </p:sp>
      <p:sp>
        <p:nvSpPr>
          <p:cNvPr id="5124" name="灯片编号占位符 3">
            <a:extLst>
              <a:ext uri="{FF2B5EF4-FFF2-40B4-BE49-F238E27FC236}">
                <a16:creationId xmlns:a16="http://schemas.microsoft.com/office/drawing/2014/main" id="{2AD05FD8-3AAF-4715-B847-260A87C31A5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0338" y="8831263"/>
            <a:ext cx="30384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81" tIns="45640" rIns="91281" bIns="45640" anchor="b"/>
          <a:lstStyle>
            <a:lvl1pPr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4FB810F-1C20-4158-AADE-61B001878A7D}" type="slidenum">
              <a:rPr lang="ar-SA" altLang="en-US"/>
              <a:pPr algn="r" eaLnBrk="1" hangingPunct="1">
                <a:spcBef>
                  <a:spcPct val="0"/>
                </a:spcBef>
              </a:pPr>
              <a:t>1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2.xml"/>
</Relationships>

</file>

<file path=ppt/slideLayouts/_rels/slideLayout1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2.xml"/>
</Relationships>

</file>

<file path=ppt/slideLayouts/_rels/slideLayout1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2.xml"/>
</Relationships>

</file>

<file path=ppt/slideLayouts/_rels/slideLayout1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2.xml"/>
</Relationships>

</file>

<file path=ppt/slideLayouts/_rels/slideLayout1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2.xml"/>
</Relationships>

</file>

<file path=ppt/slideLayouts/_rels/slideLayout1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2.xml"/>
</Relationships>

</file>

<file path=ppt/slideLayouts/_rels/slideLayout1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2.xml"/>
</Relationships>

</file>

<file path=ppt/slideLayouts/_rels/slideLayout1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2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2.xml"/>
</Relationships>

</file>

<file path=ppt/slideLayouts/_rels/slideLayout2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2.xml"/>
</Relationships>

</file>

<file path=ppt/slideLayouts/_rels/slideLayout2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2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109332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98741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57988" y="258763"/>
            <a:ext cx="2008187" cy="59483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3425" y="258763"/>
            <a:ext cx="5872163" cy="59483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88396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064102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969476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256571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3425" y="1017588"/>
            <a:ext cx="3940175" cy="5189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26000" y="1017588"/>
            <a:ext cx="3940175" cy="5189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62667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53239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125413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70860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38122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675594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85965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189840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57988" y="258763"/>
            <a:ext cx="2008187" cy="59483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3425" y="258763"/>
            <a:ext cx="5872163" cy="59483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41295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50433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3425" y="1017588"/>
            <a:ext cx="3940175" cy="5189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26000" y="1017588"/>
            <a:ext cx="3940175" cy="5189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91430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2905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76565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4524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25747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13360916"/>
      </p:ext>
    </p:extLst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_rels/slideMaster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2.xml"/>
  <Relationship Id="rId10" Type="http://schemas.openxmlformats.org/officeDocument/2006/relationships/slideLayout" Target="../slideLayouts/slideLayout21.xml"/>
  <Relationship Id="rId11" Type="http://schemas.openxmlformats.org/officeDocument/2006/relationships/slideLayout" Target="../slideLayouts/slideLayout22.xml"/>
  <Relationship Id="rId12" Type="http://schemas.openxmlformats.org/officeDocument/2006/relationships/theme" Target="../theme/theme2.xml"/>
  <Relationship Id="rId2" Type="http://schemas.openxmlformats.org/officeDocument/2006/relationships/slideLayout" Target="../slideLayouts/slideLayout13.xml"/>
  <Relationship Id="rId3" Type="http://schemas.openxmlformats.org/officeDocument/2006/relationships/slideLayout" Target="../slideLayouts/slideLayout14.xml"/>
  <Relationship Id="rId4" Type="http://schemas.openxmlformats.org/officeDocument/2006/relationships/slideLayout" Target="../slideLayouts/slideLayout15.xml"/>
  <Relationship Id="rId5" Type="http://schemas.openxmlformats.org/officeDocument/2006/relationships/slideLayout" Target="../slideLayouts/slideLayout16.xml"/>
  <Relationship Id="rId6" Type="http://schemas.openxmlformats.org/officeDocument/2006/relationships/slideLayout" Target="../slideLayouts/slideLayout17.xml"/>
  <Relationship Id="rId7" Type="http://schemas.openxmlformats.org/officeDocument/2006/relationships/slideLayout" Target="../slideLayouts/slideLayout18.xml"/>
  <Relationship Id="rId8" Type="http://schemas.openxmlformats.org/officeDocument/2006/relationships/slideLayout" Target="../slideLayouts/slideLayout19.xml"/>
  <Relationship Id="rId9" Type="http://schemas.openxmlformats.org/officeDocument/2006/relationships/slideLayout" Target="../slideLayouts/slideLayout20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4F0E802A-49BC-4C74-8189-CDB207E0F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5" y="876300"/>
            <a:ext cx="8226425" cy="57150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400">
              <a:latin typeface="Tahoma" pitchFamily="34" charset="0"/>
              <a:cs typeface="Arial" panose="020B0604020202020204" pitchFamily="34" charset="0"/>
            </a:endParaRPr>
          </a:p>
        </p:txBody>
      </p:sp>
      <p:sp>
        <p:nvSpPr>
          <p:cNvPr id="1027" name="Rectangle 4">
            <a:extLst>
              <a:ext uri="{FF2B5EF4-FFF2-40B4-BE49-F238E27FC236}">
                <a16:creationId xmlns:a16="http://schemas.microsoft.com/office/drawing/2014/main" id="{07652D8E-3DD0-4EAE-8722-C0806B3E81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68388" y="258763"/>
            <a:ext cx="7634287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5">
            <a:extLst>
              <a:ext uri="{FF2B5EF4-FFF2-40B4-BE49-F238E27FC236}">
                <a16:creationId xmlns:a16="http://schemas.microsoft.com/office/drawing/2014/main" id="{FEE7F00E-9FBE-4F00-AB64-6B005AEEB3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33425" y="1017588"/>
            <a:ext cx="8032750" cy="518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u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Ø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l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>
            <a:extLst>
              <a:ext uri="{FF2B5EF4-FFF2-40B4-BE49-F238E27FC236}">
                <a16:creationId xmlns:a16="http://schemas.microsoft.com/office/drawing/2014/main" id="{5D1E5035-5170-4829-97E9-3F0A937288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68388" y="258763"/>
            <a:ext cx="7634287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5">
            <a:extLst>
              <a:ext uri="{FF2B5EF4-FFF2-40B4-BE49-F238E27FC236}">
                <a16:creationId xmlns:a16="http://schemas.microsoft.com/office/drawing/2014/main" id="{4505B9F5-2F12-4B75-96B1-136B743AAD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33425" y="1017588"/>
            <a:ext cx="8032750" cy="518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u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Ø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l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8.xml"/>
  <Relationship Id="rId2" Type="http://schemas.openxmlformats.org/officeDocument/2006/relationships/notesSlide" Target="../notesSlides/notesSlide1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>
            <a:extLst>
              <a:ext uri="{FF2B5EF4-FFF2-40B4-BE49-F238E27FC236}">
                <a16:creationId xmlns:a16="http://schemas.microsoft.com/office/drawing/2014/main" id="{76A3E67B-4F59-4B7D-A150-0EB891970F13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1570038" y="1970088"/>
            <a:ext cx="6002337" cy="779462"/>
          </a:xfrm>
        </p:spPr>
        <p:txBody>
          <a:bodyPr/>
          <a:lstStyle/>
          <a:p>
            <a:pPr algn="ctr" eaLnBrk="1" hangingPunct="1"/>
            <a:r>
              <a:rPr lang="en-US" altLang="zh-CN" sz="3600">
                <a:latin typeface="宋体" panose="02010600030101010101" pitchFamily="2" charset="-122"/>
              </a:rPr>
              <a:t>RAS</a:t>
            </a:r>
            <a:r>
              <a:rPr lang="zh-CN" altLang="en-US" sz="3600">
                <a:latin typeface="宋体" panose="02010600030101010101" pitchFamily="2" charset="-122"/>
              </a:rPr>
              <a:t>需求里程碑报告 </a:t>
            </a:r>
          </a:p>
        </p:txBody>
      </p:sp>
      <p:sp>
        <p:nvSpPr>
          <p:cNvPr id="4099" name="Rectangle 5">
            <a:extLst>
              <a:ext uri="{FF2B5EF4-FFF2-40B4-BE49-F238E27FC236}">
                <a16:creationId xmlns:a16="http://schemas.microsoft.com/office/drawing/2014/main" id="{AD2F87DB-BB82-4239-9173-4E7D0CCDC305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577975" y="2949575"/>
            <a:ext cx="5988050" cy="2109788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hlink"/>
                </a:solidFill>
              </a:rPr>
              <a:t>               </a:t>
            </a:r>
            <a:endParaRPr lang="en-US" altLang="zh-CN">
              <a:solidFill>
                <a:schemeClr val="hlink"/>
              </a:solidFill>
            </a:endParaRPr>
          </a:p>
          <a:p>
            <a:pPr marL="0" indent="0" eaLnBrk="1" hangingPunct="1">
              <a:buNone/>
            </a:pPr>
            <a:r>
              <a:rPr lang="en-US" altLang="zh-CN">
                <a:solidFill>
                  <a:schemeClr val="hlink"/>
                </a:solidFill>
              </a:rPr>
              <a:t>               </a:t>
            </a:r>
            <a:r>
              <a:rPr lang="zh-CN" altLang="en-US">
                <a:solidFill>
                  <a:schemeClr val="hlink"/>
                </a:solidFill>
              </a:rPr>
              <a:t>报告人：</a:t>
            </a:r>
            <a:r>
              <a:rPr lang="en-US" altLang="zh-CN">
                <a:solidFill>
                  <a:schemeClr val="hlink"/>
                </a:solidFill>
              </a:rPr>
              <a:t>金震</a:t>
            </a:r>
            <a:endParaRPr lang="zh-CN" altLang="en-US">
              <a:solidFill>
                <a:schemeClr val="hlink"/>
              </a:solidFill>
            </a:endParaRPr>
          </a:p>
          <a:p>
            <a:pPr marL="0" indent="0" eaLnBrk="1" hangingPunct="1">
              <a:buNone/>
            </a:pPr>
            <a:r>
              <a:rPr lang="en-US" altLang="zh-CN">
                <a:solidFill>
                  <a:schemeClr val="hlink"/>
                </a:solidFill>
              </a:rPr>
              <a:t>               </a:t>
            </a:r>
            <a:r>
              <a:rPr lang="zh-CN" altLang="en-US">
                <a:solidFill>
                  <a:schemeClr val="hlink"/>
                </a:solidFill>
              </a:rPr>
              <a:t>报告日期：</a:t>
            </a:r>
            <a:r>
              <a:rPr lang="en-US" altLang="zh-CN">
                <a:solidFill>
                  <a:schemeClr val="hlink"/>
                </a:solidFill>
              </a:rPr>
              <a:t>2021-01-26</a:t>
            </a:r>
            <a:endParaRPr lang="zh-CN" altLang="en-US">
              <a:solidFill>
                <a:schemeClr val="hlink"/>
              </a:solidFill>
            </a:endParaRPr>
          </a:p>
          <a:p>
            <a:pPr marL="0" indent="0" algn="ctr" eaLnBrk="1" hangingPunct="1">
              <a:buFont typeface="Wingdings" panose="05000000000000000000" pitchFamily="2" charset="2"/>
              <a:buNone/>
            </a:pPr>
            <a:endParaRPr lang="zh-CN" altLang="en-US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0E0133C4-BCF0-4E4C-8B9B-5561BD22F87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CM</a:t>
            </a:r>
            <a:r>
              <a:rPr lang="zh-CN" altLang="en-US"/>
              <a:t>报告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576DE3B2-B895-40CD-839D-6FBE9898866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请参加配置管理报告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DF560251-C45E-4746-B544-620335C89BF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PPQA</a:t>
            </a:r>
            <a:r>
              <a:rPr lang="zh-CN" altLang="en-US"/>
              <a:t>报告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1CE7DCFC-5DB5-481B-9E41-4DADFCCC09D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请参见</a:t>
            </a:r>
            <a:r>
              <a:rPr lang="en-US" altLang="zh-CN"/>
              <a:t>PPQA</a:t>
            </a:r>
            <a:r>
              <a:rPr lang="zh-CN" altLang="en-US"/>
              <a:t>报告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BD8FA3AC-90D4-41B3-BEE2-8AF4773F01E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06488" y="258763"/>
            <a:ext cx="7634287" cy="576262"/>
          </a:xfrm>
        </p:spPr>
        <p:txBody>
          <a:bodyPr/>
          <a:lstStyle/>
          <a:p>
            <a:pPr eaLnBrk="1" hangingPunct="1"/>
            <a:r>
              <a:rPr lang="zh-CN" altLang="en-US"/>
              <a:t>下月计划</a:t>
            </a:r>
            <a:endParaRPr lang="en-US" altLang="zh-CN"/>
          </a:p>
        </p:txBody>
      </p:sp>
      <p:sp>
        <p:nvSpPr>
          <p:cNvPr id="16449" name="Text Box 99">
            <a:extLst>
              <a:ext uri="{FF2B5EF4-FFF2-40B4-BE49-F238E27FC236}">
                <a16:creationId xmlns:a16="http://schemas.microsoft.com/office/drawing/2014/main" id="{716177B5-9353-4066-9851-13A1C65206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1076325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800" b="0" i="1">
                <a:cs typeface="Arial" panose="020B0604020202020204" pitchFamily="34" charset="0"/>
              </a:rPr>
              <a:t>备注：</a:t>
            </a:r>
            <a:endParaRPr lang="zh-CN" altLang="en-US" sz="1800" b="0">
              <a:cs typeface="Arial" panose="020B0604020202020204" pitchFamily="34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287E0F2-6A67-42B7-80E7-7316FD5712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558408"/>
              </p:ext>
            </p:extLst>
          </p:nvPr>
        </p:nvGraphicFramePr>
        <p:xfrm>
          <a:off x="515709" y="1498600"/>
          <a:ext cx="8033204" cy="400050"/>
        </p:xfrm>
        <a:graphic>
          <a:graphicData uri="http://schemas.openxmlformats.org/drawingml/2006/table">
            <a:tbl>
              <a:tblPr/>
              <a:tblGrid>
                <a:gridCol w="666568">
                  <a:extLst>
                    <a:ext uri="{9D8B030D-6E8A-4147-A177-3AD203B41FA5}">
                      <a16:colId xmlns:a16="http://schemas.microsoft.com/office/drawing/2014/main" val="1973448918"/>
                    </a:ext>
                  </a:extLst>
                </a:gridCol>
                <a:gridCol w="2140550">
                  <a:extLst>
                    <a:ext uri="{9D8B030D-6E8A-4147-A177-3AD203B41FA5}">
                      <a16:colId xmlns:a16="http://schemas.microsoft.com/office/drawing/2014/main" val="451453238"/>
                    </a:ext>
                  </a:extLst>
                </a:gridCol>
                <a:gridCol w="2671573">
                  <a:extLst>
                    <a:ext uri="{9D8B030D-6E8A-4147-A177-3AD203B41FA5}">
                      <a16:colId xmlns:a16="http://schemas.microsoft.com/office/drawing/2014/main" val="3896457075"/>
                    </a:ext>
                  </a:extLst>
                </a:gridCol>
                <a:gridCol w="1277257">
                  <a:extLst>
                    <a:ext uri="{9D8B030D-6E8A-4147-A177-3AD203B41FA5}">
                      <a16:colId xmlns:a16="http://schemas.microsoft.com/office/drawing/2014/main" val="1036725753"/>
                    </a:ext>
                  </a:extLst>
                </a:gridCol>
                <a:gridCol w="1277256">
                  <a:extLst>
                    <a:ext uri="{9D8B030D-6E8A-4147-A177-3AD203B41FA5}">
                      <a16:colId xmlns:a16="http://schemas.microsoft.com/office/drawing/2014/main" val="3827018548"/>
                    </a:ext>
                  </a:extLst>
                </a:gridCol>
              </a:tblGrid>
              <a:tr h="400050">
                <a:tc>
                  <a:txBody>
                    <a:bodyPr/>
                    <a:lstStyle>
                      <a:lvl1pPr marL="381000" indent="-3810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序号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计划任务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起止时间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责任人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参与人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3468152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BA356DB7-537A-471D-97E3-92082117A34C}"/>
              </a:ext>
            </a:extLst>
          </p:cNvPr>
          <p:cNvSpPr txBox="1"/>
          <p:nvPr/>
        </p:nvSpPr>
        <p:spPr>
          <a:xfrm>
            <a:off x="485759" y="2079523"/>
            <a:ext cx="60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882B095-9A36-4EB8-9127-98FE228B00A6}"/>
              </a:ext>
            </a:extLst>
          </p:cNvPr>
          <p:cNvSpPr txBox="1"/>
          <p:nvPr/>
        </p:nvSpPr>
        <p:spPr>
          <a:xfrm>
            <a:off x="1106129" y="205002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1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zh-CN" altLang="en-US">
                <a:latin typeface="宋体" pitchFamily="2" charset="-122"/>
              </a:rPr>
              <a:t>产品设计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BE6775F-A4BC-4851-8072-D81C2E06A1B5}"/>
              </a:ext>
            </a:extLst>
          </p:cNvPr>
          <p:cNvSpPr txBox="1"/>
          <p:nvPr/>
        </p:nvSpPr>
        <p:spPr>
          <a:xfrm>
            <a:off x="3657600" y="1933913"/>
            <a:ext cx="2046514" cy="96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1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zh-CN" sz="1600"/>
              <a:t>2021-01-26</a:t>
            </a:r>
          </a:p>
          <a:p>
            <a:pPr lvl="0" algn="ctr" eaLnBrk="1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zh-CN" sz="1600"/>
              <a:t>~</a:t>
            </a:r>
          </a:p>
          <a:p>
            <a:pPr lvl="0" algn="ctr" eaLnBrk="1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zh-CN" sz="1600"/>
              <a:t>2021-02-01</a:t>
            </a:r>
            <a:endParaRPr lang="en-US" altLang="zh-CN" sz="1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704887B-C718-4BBE-BD9D-37770053015C}"/>
              </a:ext>
            </a:extLst>
          </p:cNvPr>
          <p:cNvSpPr txBox="1"/>
          <p:nvPr/>
        </p:nvSpPr>
        <p:spPr>
          <a:xfrm>
            <a:off x="6008914" y="2050025"/>
            <a:ext cx="1320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1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zh-CN"/>
              <a:t>王闯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603C048-BC06-4C67-BACD-EE9B8A4A8533}"/>
              </a:ext>
            </a:extLst>
          </p:cNvPr>
          <p:cNvSpPr txBox="1"/>
          <p:nvPr/>
        </p:nvSpPr>
        <p:spPr>
          <a:xfrm>
            <a:off x="7366702" y="2050025"/>
            <a:ext cx="1327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项目组成员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64E047AD-D808-4B57-80A9-D1A21A0637E3}"/>
              </a:ext>
            </a:extLst>
          </p:cNvPr>
          <p:cNvCxnSpPr>
            <a:cxnSpLocks/>
          </p:cNvCxnSpPr>
          <p:nvPr/>
        </p:nvCxnSpPr>
        <p:spPr bwMode="auto">
          <a:xfrm>
            <a:off x="493485" y="2845505"/>
            <a:ext cx="806994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C4B66E78-297D-4D67-B2D4-C5EE44FB927E}"/>
              </a:ext>
            </a:extLst>
          </p:cNvPr>
          <p:cNvSpPr txBox="1"/>
          <p:nvPr/>
        </p:nvSpPr>
        <p:spPr>
          <a:xfrm>
            <a:off x="485759" y="3066494"/>
            <a:ext cx="60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FFAFE67-096E-4DC4-81AB-9FE274328639}"/>
              </a:ext>
            </a:extLst>
          </p:cNvPr>
          <p:cNvSpPr txBox="1"/>
          <p:nvPr/>
        </p:nvSpPr>
        <p:spPr>
          <a:xfrm>
            <a:off x="1106129" y="303699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1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zh-CN" altLang="en-US">
                <a:latin typeface="宋体" pitchFamily="2" charset="-122"/>
              </a:rPr>
              <a:t>详细设计里程碑</a:t>
            </a:r>
            <a:endParaRPr lang="zh-CN" altLang="en-US" b="1">
              <a:latin typeface="宋体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27406D8-CBC9-49C8-8069-737D20C146AE}"/>
              </a:ext>
            </a:extLst>
          </p:cNvPr>
          <p:cNvSpPr txBox="1"/>
          <p:nvPr/>
        </p:nvSpPr>
        <p:spPr>
          <a:xfrm>
            <a:off x="3657600" y="3022482"/>
            <a:ext cx="204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1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zh-CN"/>
              <a:t>2021-02-02</a:t>
            </a:r>
            <a:endParaRPr lang="en-US" altLang="zh-CN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DC5766E-9F38-4409-842E-E79DB39C04CF}"/>
              </a:ext>
            </a:extLst>
          </p:cNvPr>
          <p:cNvSpPr txBox="1"/>
          <p:nvPr/>
        </p:nvSpPr>
        <p:spPr>
          <a:xfrm>
            <a:off x="6008914" y="3036996"/>
            <a:ext cx="1320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1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zh-CN"/>
              <a:t>王闯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AA1734A-5AE8-4767-8035-AFFE83B7237A}"/>
              </a:ext>
            </a:extLst>
          </p:cNvPr>
          <p:cNvSpPr txBox="1"/>
          <p:nvPr/>
        </p:nvSpPr>
        <p:spPr>
          <a:xfrm>
            <a:off x="7366702" y="3036996"/>
            <a:ext cx="1327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项目组成员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954C5080-D72D-4C32-BBBB-C7395F18E32A}"/>
              </a:ext>
            </a:extLst>
          </p:cNvPr>
          <p:cNvCxnSpPr>
            <a:cxnSpLocks/>
          </p:cNvCxnSpPr>
          <p:nvPr/>
        </p:nvCxnSpPr>
        <p:spPr bwMode="auto">
          <a:xfrm>
            <a:off x="493485" y="3832476"/>
            <a:ext cx="806994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21FCDA11-4DFE-4B94-9D5A-8C2E588B8A5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06488" y="258763"/>
            <a:ext cx="7634287" cy="576262"/>
          </a:xfrm>
        </p:spPr>
        <p:txBody>
          <a:bodyPr/>
          <a:lstStyle/>
          <a:p>
            <a:pPr eaLnBrk="1" hangingPunct="1"/>
            <a:r>
              <a:rPr lang="zh-CN" altLang="en-US"/>
              <a:t>其他说明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E643F0AD-3360-4F95-A398-58AC99D4148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2000"/>
              <a:t>经验交流</a:t>
            </a:r>
          </a:p>
          <a:p>
            <a:pPr eaLnBrk="1" hangingPunct="1"/>
            <a:r>
              <a:rPr lang="zh-CN" altLang="en-US" sz="2000"/>
              <a:t>问题讨论</a:t>
            </a:r>
          </a:p>
          <a:p>
            <a:pPr eaLnBrk="1" hangingPunct="1"/>
            <a:r>
              <a:rPr lang="zh-CN" altLang="en-US" sz="2000"/>
              <a:t>建议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000"/>
          </a:p>
          <a:p>
            <a:pPr eaLnBrk="1" hangingPunct="1"/>
            <a:endParaRPr lang="en-US" altLang="zh-CN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0240B75-F3F7-47DB-8E2C-47C5644A0D1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06488" y="258763"/>
            <a:ext cx="7634287" cy="576262"/>
          </a:xfrm>
        </p:spPr>
        <p:txBody>
          <a:bodyPr/>
          <a:lstStyle/>
          <a:p>
            <a:pPr eaLnBrk="1" hangingPunct="1"/>
            <a:r>
              <a:rPr lang="zh-CN" altLang="en-US"/>
              <a:t>目录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D3E2440-F505-44E6-B2DC-A700D725ACC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进度</a:t>
            </a:r>
          </a:p>
          <a:p>
            <a:pPr eaLnBrk="1" hangingPunct="1"/>
            <a:r>
              <a:rPr lang="zh-CN" altLang="en-US"/>
              <a:t>质量</a:t>
            </a:r>
          </a:p>
          <a:p>
            <a:pPr eaLnBrk="1" hangingPunct="1"/>
            <a:r>
              <a:rPr lang="zh-CN" altLang="en-US"/>
              <a:t>费用</a:t>
            </a:r>
          </a:p>
          <a:p>
            <a:pPr eaLnBrk="1" hangingPunct="1"/>
            <a:r>
              <a:rPr lang="zh-CN" altLang="en-US"/>
              <a:t>风险状况</a:t>
            </a:r>
          </a:p>
          <a:p>
            <a:pPr eaLnBrk="1" hangingPunct="1"/>
            <a:r>
              <a:rPr lang="zh-CN" altLang="en-US"/>
              <a:t>主要成果</a:t>
            </a:r>
          </a:p>
          <a:p>
            <a:pPr eaLnBrk="1" hangingPunct="1"/>
            <a:r>
              <a:rPr lang="en-US" altLang="zh-CN"/>
              <a:t>CM</a:t>
            </a:r>
            <a:r>
              <a:rPr lang="zh-CN" altLang="en-US"/>
              <a:t>、</a:t>
            </a:r>
            <a:r>
              <a:rPr lang="en-US" altLang="zh-CN"/>
              <a:t>PPQA</a:t>
            </a:r>
            <a:r>
              <a:rPr lang="zh-CN" altLang="en-US"/>
              <a:t>、度量数据</a:t>
            </a:r>
          </a:p>
          <a:p>
            <a:pPr eaLnBrk="1" hangingPunct="1"/>
            <a:r>
              <a:rPr lang="zh-CN" altLang="en-US"/>
              <a:t>下月计划</a:t>
            </a:r>
          </a:p>
          <a:p>
            <a:pPr eaLnBrk="1" hangingPunct="1"/>
            <a:r>
              <a:rPr lang="zh-CN" altLang="en-US"/>
              <a:t>其他说明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6">
            <a:extLst>
              <a:ext uri="{FF2B5EF4-FFF2-40B4-BE49-F238E27FC236}">
                <a16:creationId xmlns:a16="http://schemas.microsoft.com/office/drawing/2014/main" id="{8A9EC9B5-96EB-406F-8A4F-A3C39976002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06488" y="258763"/>
            <a:ext cx="7634287" cy="576262"/>
          </a:xfrm>
        </p:spPr>
        <p:txBody>
          <a:bodyPr/>
          <a:lstStyle/>
          <a:p>
            <a:pPr eaLnBrk="1" hangingPunct="1"/>
            <a:r>
              <a:rPr lang="zh-CN" altLang="en-US"/>
              <a:t>进度</a:t>
            </a:r>
            <a:endParaRPr lang="en-US" altLang="zh-CN"/>
          </a:p>
        </p:txBody>
      </p:sp>
      <p:sp>
        <p:nvSpPr>
          <p:cNvPr id="7171" name="Rectangle 319">
            <a:extLst>
              <a:ext uri="{FF2B5EF4-FFF2-40B4-BE49-F238E27FC236}">
                <a16:creationId xmlns:a16="http://schemas.microsoft.com/office/drawing/2014/main" id="{A8AEFCA9-4B52-4AB5-A811-F31DB5730A9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2000"/>
              <a:t>计划内工作：</a:t>
            </a:r>
            <a:endParaRPr lang="zh-CN" altLang="en-US" sz="1800" b="0" i="1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025063B-D5C9-4F1F-A26D-155CBD0FB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881338"/>
              </p:ext>
            </p:extLst>
          </p:nvPr>
        </p:nvGraphicFramePr>
        <p:xfrm>
          <a:off x="425450" y="1516854"/>
          <a:ext cx="8293100" cy="363541"/>
        </p:xfrm>
        <a:graphic>
          <a:graphicData uri="http://schemas.openxmlformats.org/drawingml/2006/table">
            <a:tbl>
              <a:tblPr/>
              <a:tblGrid>
                <a:gridCol w="674688">
                  <a:extLst>
                    <a:ext uri="{9D8B030D-6E8A-4147-A177-3AD203B41FA5}">
                      <a16:colId xmlns:a16="http://schemas.microsoft.com/office/drawing/2014/main" val="1296660266"/>
                    </a:ext>
                  </a:extLst>
                </a:gridCol>
                <a:gridCol w="1868487">
                  <a:extLst>
                    <a:ext uri="{9D8B030D-6E8A-4147-A177-3AD203B41FA5}">
                      <a16:colId xmlns:a16="http://schemas.microsoft.com/office/drawing/2014/main" val="2842960868"/>
                    </a:ext>
                  </a:extLst>
                </a:gridCol>
                <a:gridCol w="1978025">
                  <a:extLst>
                    <a:ext uri="{9D8B030D-6E8A-4147-A177-3AD203B41FA5}">
                      <a16:colId xmlns:a16="http://schemas.microsoft.com/office/drawing/2014/main" val="3045463222"/>
                    </a:ext>
                  </a:extLst>
                </a:gridCol>
                <a:gridCol w="798513">
                  <a:extLst>
                    <a:ext uri="{9D8B030D-6E8A-4147-A177-3AD203B41FA5}">
                      <a16:colId xmlns:a16="http://schemas.microsoft.com/office/drawing/2014/main" val="1879327784"/>
                    </a:ext>
                  </a:extLst>
                </a:gridCol>
                <a:gridCol w="1216076">
                  <a:extLst>
                    <a:ext uri="{9D8B030D-6E8A-4147-A177-3AD203B41FA5}">
                      <a16:colId xmlns:a16="http://schemas.microsoft.com/office/drawing/2014/main" val="3644401469"/>
                    </a:ext>
                  </a:extLst>
                </a:gridCol>
                <a:gridCol w="1757311">
                  <a:extLst>
                    <a:ext uri="{9D8B030D-6E8A-4147-A177-3AD203B41FA5}">
                      <a16:colId xmlns:a16="http://schemas.microsoft.com/office/drawing/2014/main" val="2341900036"/>
                    </a:ext>
                  </a:extLst>
                </a:gridCol>
              </a:tblGrid>
              <a:tr h="363541">
                <a:tc>
                  <a:txBody>
                    <a:bodyPr/>
                    <a:lstStyle>
                      <a:lvl1pPr marL="381000" indent="-3810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序号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8" marB="45718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计划任务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8" marB="4571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计划起止时间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8" marB="4571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责任人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8" marB="4571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参与人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8" marB="4571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完成情况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8" marB="4571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067612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1E23EF2B-7CD2-4285-8105-82B785A2EF69}"/>
              </a:ext>
            </a:extLst>
          </p:cNvPr>
          <p:cNvSpPr txBox="1"/>
          <p:nvPr/>
        </p:nvSpPr>
        <p:spPr>
          <a:xfrm>
            <a:off x="427703" y="2079523"/>
            <a:ext cx="60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E288AB0-987B-4F15-8609-004C3CD9988A}"/>
              </a:ext>
            </a:extLst>
          </p:cNvPr>
          <p:cNvSpPr txBox="1"/>
          <p:nvPr/>
        </p:nvSpPr>
        <p:spPr>
          <a:xfrm>
            <a:off x="427703" y="3115164"/>
            <a:ext cx="60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9809381-8E7E-4007-8815-015A85180F50}"/>
              </a:ext>
            </a:extLst>
          </p:cNvPr>
          <p:cNvSpPr txBox="1"/>
          <p:nvPr/>
        </p:nvSpPr>
        <p:spPr>
          <a:xfrm>
            <a:off x="1024762" y="2050025"/>
            <a:ext cx="2036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项目计划完成并评审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CF81BD6-0F7F-418A-8969-7D4A24CF7E3C}"/>
              </a:ext>
            </a:extLst>
          </p:cNvPr>
          <p:cNvSpPr txBox="1"/>
          <p:nvPr/>
        </p:nvSpPr>
        <p:spPr>
          <a:xfrm>
            <a:off x="2888344" y="1846825"/>
            <a:ext cx="2162628" cy="96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1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zh-CN" sz="1600"/>
              <a:t>2021-01-06</a:t>
            </a:r>
          </a:p>
          <a:p>
            <a:pPr lvl="0" algn="ctr" eaLnBrk="1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zh-CN" sz="1600"/>
              <a:t>~</a:t>
            </a:r>
          </a:p>
          <a:p>
            <a:pPr lvl="0" algn="ctr" eaLnBrk="1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zh-CN" sz="1600"/>
              <a:t>2021-01-13</a:t>
            </a:r>
            <a:endParaRPr lang="zh-CN" altLang="en-US" sz="16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70CEDEE-4508-4708-BCAB-1A5A85958AC0}"/>
              </a:ext>
            </a:extLst>
          </p:cNvPr>
          <p:cNvSpPr txBox="1"/>
          <p:nvPr/>
        </p:nvSpPr>
        <p:spPr>
          <a:xfrm>
            <a:off x="4955458" y="2050025"/>
            <a:ext cx="1024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金震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E573584-2BFD-495A-A852-36C11D861E04}"/>
              </a:ext>
            </a:extLst>
          </p:cNvPr>
          <p:cNvSpPr txBox="1"/>
          <p:nvPr/>
        </p:nvSpPr>
        <p:spPr>
          <a:xfrm>
            <a:off x="5987845" y="2050025"/>
            <a:ext cx="13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项目组成员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9FD4666-2534-4AAB-96E7-0ED323AD067C}"/>
              </a:ext>
            </a:extLst>
          </p:cNvPr>
          <p:cNvSpPr txBox="1"/>
          <p:nvPr/>
        </p:nvSpPr>
        <p:spPr>
          <a:xfrm>
            <a:off x="7492180" y="2050025"/>
            <a:ext cx="1106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全部完成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5F4EFCA-390C-42BC-831B-BF0A81591D77}"/>
              </a:ext>
            </a:extLst>
          </p:cNvPr>
          <p:cNvSpPr txBox="1"/>
          <p:nvPr/>
        </p:nvSpPr>
        <p:spPr>
          <a:xfrm>
            <a:off x="1106129" y="306766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zh-CN" altLang="en-US">
                <a:latin typeface="宋体" pitchFamily="2" charset="-122"/>
              </a:rPr>
              <a:t>需求完成并评审</a:t>
            </a:r>
            <a:endParaRPr lang="zh-CN" altLang="en-US" b="1">
              <a:latin typeface="宋体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FC2DD5F-E0DE-4DE2-B6CB-D48F701087B7}"/>
              </a:ext>
            </a:extLst>
          </p:cNvPr>
          <p:cNvSpPr txBox="1"/>
          <p:nvPr/>
        </p:nvSpPr>
        <p:spPr>
          <a:xfrm>
            <a:off x="2859314" y="2903998"/>
            <a:ext cx="2046515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1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zh-CN" sz="1600"/>
              <a:t>2021-01-13</a:t>
            </a:r>
          </a:p>
          <a:p>
            <a:pPr lvl="0" algn="ctr" eaLnBrk="1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zh-CN" sz="1600"/>
              <a:t>~</a:t>
            </a:r>
          </a:p>
          <a:p>
            <a:pPr lvl="0" algn="ctr" eaLnBrk="1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zh-CN" sz="1600"/>
              <a:t>2021-01-22</a:t>
            </a:r>
            <a:endParaRPr lang="zh-CN" altLang="en-US" sz="16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75E8C33-6496-48CF-9BFA-1C1BAE581320}"/>
              </a:ext>
            </a:extLst>
          </p:cNvPr>
          <p:cNvSpPr txBox="1"/>
          <p:nvPr/>
        </p:nvSpPr>
        <p:spPr>
          <a:xfrm>
            <a:off x="4955458" y="3067664"/>
            <a:ext cx="1067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zh-CN"/>
              <a:t>郎小伟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BC382F5-AB1B-4BC1-874D-3A2AE6D03F05}"/>
              </a:ext>
            </a:extLst>
          </p:cNvPr>
          <p:cNvSpPr txBox="1"/>
          <p:nvPr/>
        </p:nvSpPr>
        <p:spPr>
          <a:xfrm>
            <a:off x="5987845" y="3067664"/>
            <a:ext cx="138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项目组成员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169E1B9-9AA5-4555-8527-CE3D1103644F}"/>
              </a:ext>
            </a:extLst>
          </p:cNvPr>
          <p:cNvSpPr txBox="1"/>
          <p:nvPr/>
        </p:nvSpPr>
        <p:spPr>
          <a:xfrm>
            <a:off x="7492180" y="3067664"/>
            <a:ext cx="1106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全部完成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3A0A71F9-A6A7-42EF-8583-AFF97FB9761A}"/>
              </a:ext>
            </a:extLst>
          </p:cNvPr>
          <p:cNvCxnSpPr>
            <a:cxnSpLocks/>
          </p:cNvCxnSpPr>
          <p:nvPr/>
        </p:nvCxnSpPr>
        <p:spPr bwMode="auto">
          <a:xfrm>
            <a:off x="427703" y="2949677"/>
            <a:ext cx="827384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0E807E39-D36F-464A-A904-043C4351738C}"/>
              </a:ext>
            </a:extLst>
          </p:cNvPr>
          <p:cNvCxnSpPr>
            <a:cxnSpLocks/>
          </p:cNvCxnSpPr>
          <p:nvPr/>
        </p:nvCxnSpPr>
        <p:spPr bwMode="auto">
          <a:xfrm>
            <a:off x="427703" y="3921430"/>
            <a:ext cx="827384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4A8E78A-9F2F-440D-8D54-BF18883DCE3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进度（续）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23265CB6-0FB3-4251-960F-0C4083E43871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33425" y="1017588"/>
            <a:ext cx="7915275" cy="5189537"/>
          </a:xfrm>
        </p:spPr>
        <p:txBody>
          <a:bodyPr/>
          <a:lstStyle/>
          <a:p>
            <a:pPr eaLnBrk="1" hangingPunct="1"/>
            <a:r>
              <a:rPr lang="zh-CN" altLang="en-US" sz="2000"/>
              <a:t>计划外工作：</a:t>
            </a:r>
          </a:p>
          <a:p>
            <a:pPr lvl="1" eaLnBrk="1" hangingPunct="1"/>
            <a:endParaRPr lang="en-US" altLang="zh-CN" sz="1800"/>
          </a:p>
          <a:p>
            <a:pPr lvl="1" eaLnBrk="1" hangingPunct="1"/>
            <a:endParaRPr lang="en-US" altLang="zh-CN" sz="1800"/>
          </a:p>
          <a:p>
            <a:pPr lvl="1" eaLnBrk="1" hangingPunct="1"/>
            <a:endParaRPr lang="en-US" altLang="zh-CN" sz="1800"/>
          </a:p>
          <a:p>
            <a:pPr lvl="1" eaLnBrk="1" hangingPunct="1"/>
            <a:endParaRPr lang="en-US" altLang="zh-CN" sz="1800"/>
          </a:p>
          <a:p>
            <a:pPr lvl="1" eaLnBrk="1" hangingPunct="1"/>
            <a:endParaRPr lang="en-US" altLang="zh-CN" sz="1800"/>
          </a:p>
          <a:p>
            <a:pPr lvl="1" eaLnBrk="1" hangingPunct="1"/>
            <a:endParaRPr lang="en-US" altLang="zh-CN" sz="1800"/>
          </a:p>
          <a:p>
            <a:pPr eaLnBrk="1" hangingPunct="1"/>
            <a:r>
              <a:rPr lang="zh-CN" altLang="en-US" sz="2000"/>
              <a:t>项目总体进展：</a:t>
            </a:r>
          </a:p>
          <a:p>
            <a:pPr lvl="1" eaLnBrk="1" hangingPunct="1"/>
            <a:r>
              <a:rPr lang="zh-CN" altLang="en-US" sz="1800"/>
              <a:t>项目整体进展比较顺利</a:t>
            </a:r>
          </a:p>
          <a:p>
            <a:pPr eaLnBrk="1" hangingPunct="1"/>
            <a:endParaRPr lang="en-US" altLang="zh-CN" sz="2000"/>
          </a:p>
        </p:txBody>
      </p:sp>
      <p:graphicFrame>
        <p:nvGraphicFramePr>
          <p:cNvPr id="8196" name="Group 4">
            <a:extLst>
              <a:ext uri="{FF2B5EF4-FFF2-40B4-BE49-F238E27FC236}">
                <a16:creationId xmlns:a16="http://schemas.microsoft.com/office/drawing/2014/main" id="{643108C9-1FA4-4D13-808A-62A98C3ABED9}"/>
              </a:ext>
            </a:extLst>
          </p:cNvPr>
          <p:cNvGraphicFramePr>
            <a:graphicFrameLocks noGrp="1"/>
          </p:cNvGraphicFramePr>
          <p:nvPr>
            <p:ph sz="half" idx="4294967295"/>
          </p:nvPr>
        </p:nvGraphicFramePr>
        <p:xfrm>
          <a:off x="838200" y="1601788"/>
          <a:ext cx="7175500" cy="1684339"/>
        </p:xfrm>
        <a:graphic>
          <a:graphicData uri="http://schemas.openxmlformats.org/drawingml/2006/table">
            <a:tbl>
              <a:tblPr/>
              <a:tblGrid>
                <a:gridCol w="623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1121">
                <a:tc>
                  <a:txBody>
                    <a:bodyPr/>
                    <a:lstStyle>
                      <a:lvl1pPr marL="381000" indent="-3810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序号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责任人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参与人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工作内容及完成情况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48">
                <a:tc>
                  <a:txBody>
                    <a:bodyPr/>
                    <a:lstStyle>
                      <a:lvl1pPr marL="381000" indent="-3810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无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361">
                <a:tc>
                  <a:txBody>
                    <a:bodyPr/>
                    <a:lstStyle>
                      <a:lvl1pPr marL="381000" indent="-3810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361">
                <a:tc>
                  <a:txBody>
                    <a:bodyPr/>
                    <a:lstStyle>
                      <a:lvl1pPr marL="381000" indent="-3810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48">
                <a:tc>
                  <a:txBody>
                    <a:bodyPr/>
                    <a:lstStyle>
                      <a:lvl1pPr marL="381000" indent="-3810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DBDD5F7F-95C2-4C6E-8EDF-8158A2F9C14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06488" y="258763"/>
            <a:ext cx="7634287" cy="576262"/>
          </a:xfrm>
        </p:spPr>
        <p:txBody>
          <a:bodyPr/>
          <a:lstStyle/>
          <a:p>
            <a:pPr eaLnBrk="1" hangingPunct="1"/>
            <a:r>
              <a:rPr lang="zh-CN" altLang="en-US"/>
              <a:t>质量</a:t>
            </a:r>
          </a:p>
        </p:txBody>
      </p:sp>
      <p:sp>
        <p:nvSpPr>
          <p:cNvPr id="9219" name="Rectangle 58">
            <a:extLst>
              <a:ext uri="{FF2B5EF4-FFF2-40B4-BE49-F238E27FC236}">
                <a16:creationId xmlns:a16="http://schemas.microsoft.com/office/drawing/2014/main" id="{A8270511-1723-48D9-A47F-9FCC16CA41E2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33425" y="1017588"/>
            <a:ext cx="7874000" cy="5189537"/>
          </a:xfrm>
        </p:spPr>
        <p:txBody>
          <a:bodyPr/>
          <a:lstStyle/>
          <a:p>
            <a:pPr eaLnBrk="1" hangingPunct="1"/>
            <a:r>
              <a:rPr lang="zh-CN" altLang="en-US" sz="2000"/>
              <a:t>质量活动（测试、技术评审、产品质量改进等）</a:t>
            </a:r>
          </a:p>
          <a:p>
            <a:pPr eaLnBrk="1" hangingPunct="1"/>
            <a:endParaRPr lang="zh-CN" altLang="en-US" sz="2000"/>
          </a:p>
          <a:p>
            <a:pPr eaLnBrk="1" hangingPunct="1"/>
            <a:endParaRPr lang="zh-CN" altLang="en-US" sz="2000"/>
          </a:p>
          <a:p>
            <a:pPr eaLnBrk="1" hangingPunct="1"/>
            <a:endParaRPr lang="zh-CN" altLang="en-US" sz="2000"/>
          </a:p>
          <a:p>
            <a:pPr eaLnBrk="1" hangingPunct="1"/>
            <a:endParaRPr lang="zh-CN" altLang="en-US" sz="2000"/>
          </a:p>
          <a:p>
            <a:pPr eaLnBrk="1" hangingPunct="1"/>
            <a:endParaRPr lang="zh-CN" altLang="en-US" sz="2000"/>
          </a:p>
          <a:p>
            <a:pPr eaLnBrk="1" hangingPunct="1"/>
            <a:r>
              <a:rPr lang="zh-CN" altLang="en-US" sz="2000"/>
              <a:t>质量问题</a:t>
            </a:r>
          </a:p>
          <a:p>
            <a:pPr eaLnBrk="1" hangingPunct="1"/>
            <a:endParaRPr lang="en-US" altLang="zh-CN" sz="2000"/>
          </a:p>
        </p:txBody>
      </p:sp>
      <p:graphicFrame>
        <p:nvGraphicFramePr>
          <p:cNvPr id="9220" name="Group 4">
            <a:extLst>
              <a:ext uri="{FF2B5EF4-FFF2-40B4-BE49-F238E27FC236}">
                <a16:creationId xmlns:a16="http://schemas.microsoft.com/office/drawing/2014/main" id="{AD817472-3A4F-4FFF-8175-7DC8A084C27D}"/>
              </a:ext>
            </a:extLst>
          </p:cNvPr>
          <p:cNvGraphicFramePr>
            <a:graphicFrameLocks noGrp="1"/>
          </p:cNvGraphicFramePr>
          <p:nvPr>
            <p:ph sz="quarter" idx="4294967295"/>
          </p:nvPr>
        </p:nvGraphicFramePr>
        <p:xfrm>
          <a:off x="800100" y="1579563"/>
          <a:ext cx="7937500" cy="1435101"/>
        </p:xfrm>
        <a:graphic>
          <a:graphicData uri="http://schemas.openxmlformats.org/drawingml/2006/table">
            <a:tbl>
              <a:tblPr/>
              <a:tblGrid>
                <a:gridCol w="649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1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5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51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70">
                <a:tc>
                  <a:txBody>
                    <a:bodyPr/>
                    <a:lstStyle>
                      <a:lvl1pPr marL="381000" indent="-3810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序号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665" marB="4566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计划内容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665" marB="456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实施内容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665" marB="456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状态（已经完成、正在进行）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665" marB="456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661">
                <a:tc>
                  <a:txBody>
                    <a:bodyPr/>
                    <a:lstStyle>
                      <a:lvl1pPr marL="381000" indent="-3810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665" marB="4566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计划评审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665" marB="456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提出质量问题和改进措施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665" marB="456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已经完成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665" marB="456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100">
                <a:tc>
                  <a:txBody>
                    <a:bodyPr/>
                    <a:lstStyle>
                      <a:lvl1pPr marL="381000" indent="-3810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665" marB="4566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需求评审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665" marB="456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提出质量问题和改进措施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665" marB="456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已经完成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665" marB="456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170">
                <a:tc>
                  <a:txBody>
                    <a:bodyPr/>
                    <a:lstStyle>
                      <a:lvl1pPr marL="381000" indent="-3810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665" marB="4566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665" marB="456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665" marB="456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665" marB="456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247" name="Group 31">
            <a:extLst>
              <a:ext uri="{FF2B5EF4-FFF2-40B4-BE49-F238E27FC236}">
                <a16:creationId xmlns:a16="http://schemas.microsoft.com/office/drawing/2014/main" id="{F9267994-BDA8-4FF7-903D-7F9EC3871E68}"/>
              </a:ext>
            </a:extLst>
          </p:cNvPr>
          <p:cNvGraphicFramePr>
            <a:graphicFrameLocks noGrp="1"/>
          </p:cNvGraphicFramePr>
          <p:nvPr>
            <p:ph sz="quarter" idx="4294967295"/>
          </p:nvPr>
        </p:nvGraphicFramePr>
        <p:xfrm>
          <a:off x="812800" y="3746500"/>
          <a:ext cx="7848600" cy="1609726"/>
        </p:xfrm>
        <a:graphic>
          <a:graphicData uri="http://schemas.openxmlformats.org/drawingml/2006/table">
            <a:tbl>
              <a:tblPr/>
              <a:tblGrid>
                <a:gridCol w="64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2588">
                <a:tc>
                  <a:txBody>
                    <a:bodyPr/>
                    <a:lstStyle>
                      <a:lvl1pPr marL="381000" indent="-3810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序号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问题描述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状态（已经解决、正在解决）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13">
                <a:tc>
                  <a:txBody>
                    <a:bodyPr/>
                    <a:lstStyle>
                      <a:lvl1pPr marL="381000" indent="-3810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详见评审报告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>
                      <a:lvl1pPr marL="381000" indent="-3810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175">
                <a:tc>
                  <a:txBody>
                    <a:bodyPr/>
                    <a:lstStyle>
                      <a:lvl1pPr marL="381000" indent="-3810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269" name="Text Box 275">
            <a:extLst>
              <a:ext uri="{FF2B5EF4-FFF2-40B4-BE49-F238E27FC236}">
                <a16:creationId xmlns:a16="http://schemas.microsoft.com/office/drawing/2014/main" id="{077C76CC-F888-40DF-A7BD-5C8519C98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461000"/>
            <a:ext cx="7505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0" i="1">
                <a:cs typeface="Arial" panose="020B0604020202020204" pitchFamily="34" charset="0"/>
              </a:rPr>
              <a:t>注意：如有</a:t>
            </a:r>
            <a:r>
              <a:rPr lang="en-US" altLang="zh-CN" sz="1800" b="0" i="1">
                <a:cs typeface="Arial" panose="020B0604020202020204" pitchFamily="34" charset="0"/>
              </a:rPr>
              <a:t>BUG</a:t>
            </a:r>
            <a:r>
              <a:rPr lang="zh-CN" altLang="en-US" sz="1800" b="0" i="1">
                <a:cs typeface="Arial" panose="020B0604020202020204" pitchFamily="34" charset="0"/>
              </a:rPr>
              <a:t>数据分析，请呈现分析报告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C0A2798-392B-45B6-8F7F-36470C1227C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费用 </a:t>
            </a:r>
            <a:endParaRPr lang="en-US" altLang="zh-CN" sz="1600" b="0" i="1"/>
          </a:p>
        </p:txBody>
      </p:sp>
      <p:sp>
        <p:nvSpPr>
          <p:cNvPr id="10243" name="Rectangle 27">
            <a:extLst>
              <a:ext uri="{FF2B5EF4-FFF2-40B4-BE49-F238E27FC236}">
                <a16:creationId xmlns:a16="http://schemas.microsoft.com/office/drawing/2014/main" id="{37E01C11-19D1-4283-9EB6-FF2C17E564F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zh-CN" sz="2000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000"/>
          </a:p>
          <a:p>
            <a:pPr eaLnBrk="1" hangingPunct="1"/>
            <a:endParaRPr lang="en-US" altLang="zh-CN" sz="2000"/>
          </a:p>
        </p:txBody>
      </p:sp>
      <p:graphicFrame>
        <p:nvGraphicFramePr>
          <p:cNvPr id="6" name="Group 4">
            <a:extLst>
              <a:ext uri="{FF2B5EF4-FFF2-40B4-BE49-F238E27FC236}">
                <a16:creationId xmlns:a16="http://schemas.microsoft.com/office/drawing/2014/main" id="{4CABB321-47CA-4662-ADD2-E58F52A9F356}"/>
              </a:ext>
            </a:extLst>
          </p:cNvPr>
          <p:cNvGraphicFramePr>
            <a:graphicFrameLocks/>
          </p:cNvGraphicFramePr>
          <p:nvPr/>
        </p:nvGraphicFramePr>
        <p:xfrm>
          <a:off x="825500" y="1358900"/>
          <a:ext cx="7391400" cy="4038599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2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05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9541"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序号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科目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预计支出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　实际支出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72"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差旅费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2.3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en-US" altLang="zh-CN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0.8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32"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材料费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　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808"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固定资产购置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　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556"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人员费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21.</a:t>
                      </a: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3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en-US" altLang="zh-CN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3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220"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其他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　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808"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合计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en-US" altLang="zh-CN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23.6</a:t>
                      </a:r>
                      <a:endParaRPr kumimoji="0" lang="zh-CN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en-US" altLang="zh-CN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3.8</a:t>
                      </a: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0808">
                <a:tc gridSpan="4">
                  <a:txBody>
                    <a:bodyPr/>
                    <a:lstStyle/>
                    <a:p>
                      <a:pPr marL="381000" marR="0" lvl="0" indent="-381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49254">
                <a:tc gridSpan="4">
                  <a:txBody>
                    <a:bodyPr/>
                    <a:lstStyle/>
                    <a:p>
                      <a:pPr marL="381000" marR="0" lvl="0" indent="-381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情况说明：（差异分析、大额支出说明、预计下月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/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季可能发生的大额费用）</a:t>
                      </a:r>
                    </a:p>
                    <a:p>
                      <a:pPr marL="381000" marR="0" lvl="0" indent="-381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需求工作花费成本比预期稍高，因为开发人员也参与了需求沟通，因此有开发人员的成本包含在内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47A2E793-742F-46FE-92BA-495DC54FD1C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06488" y="258763"/>
            <a:ext cx="7634287" cy="576262"/>
          </a:xfrm>
        </p:spPr>
        <p:txBody>
          <a:bodyPr/>
          <a:lstStyle/>
          <a:p>
            <a:pPr eaLnBrk="1" hangingPunct="1"/>
            <a:r>
              <a:rPr lang="zh-CN" altLang="en-US"/>
              <a:t>风险状态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FBB8528-F511-46E4-9F6E-639C2D6B2C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5" y="1881188"/>
            <a:ext cx="7634288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kern="0">
                <a:solidFill>
                  <a:schemeClr val="tx1"/>
                </a:solidFill>
              </a:rPr>
              <a:t>请参见</a:t>
            </a:r>
            <a:r>
              <a:rPr lang="en-US" altLang="zh-CN" kern="0">
                <a:solidFill>
                  <a:schemeClr val="tx1"/>
                </a:solidFill>
              </a:rPr>
              <a:t>《RAS</a:t>
            </a:r>
            <a:r>
              <a:rPr lang="zh-CN" altLang="en-US" kern="0">
                <a:solidFill>
                  <a:schemeClr val="tx1"/>
                </a:solidFill>
              </a:rPr>
              <a:t>项目风险或机会管理计划与跟踪表</a:t>
            </a:r>
            <a:r>
              <a:rPr lang="en-US" altLang="zh-CN" kern="0">
                <a:solidFill>
                  <a:schemeClr val="tx1"/>
                </a:solidFill>
              </a:rPr>
              <a:t>》</a:t>
            </a:r>
            <a:endParaRPr lang="zh-CN" altLang="en-US" kern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AEB954F2-60C2-423F-B569-0A1E8418B4B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06488" y="258763"/>
            <a:ext cx="7634287" cy="576262"/>
          </a:xfrm>
        </p:spPr>
        <p:txBody>
          <a:bodyPr/>
          <a:lstStyle/>
          <a:p>
            <a:pPr eaLnBrk="1" hangingPunct="1"/>
            <a:r>
              <a:rPr lang="zh-CN" altLang="en-US"/>
              <a:t>主要成果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1D2051A-A83D-4F93-99B0-6666923AB31B}"/>
              </a:ext>
            </a:extLst>
          </p:cNvPr>
          <p:cNvSpPr txBox="1"/>
          <p:nvPr/>
        </p:nvSpPr>
        <p:spPr>
          <a:xfrm>
            <a:off x="958637" y="2079523"/>
            <a:ext cx="60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EACA4DB-BF96-4498-B9F6-E6455EB01D0E}"/>
              </a:ext>
            </a:extLst>
          </p:cNvPr>
          <p:cNvSpPr txBox="1"/>
          <p:nvPr/>
        </p:nvSpPr>
        <p:spPr>
          <a:xfrm>
            <a:off x="958637" y="3115164"/>
            <a:ext cx="60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50AE972-3822-4E9A-80D5-4EE4D7C207CB}"/>
              </a:ext>
            </a:extLst>
          </p:cNvPr>
          <p:cNvSpPr txBox="1"/>
          <p:nvPr/>
        </p:nvSpPr>
        <p:spPr>
          <a:xfrm>
            <a:off x="2191657" y="2050025"/>
            <a:ext cx="2144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fontAlgn="b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zh-CN" altLang="en-US" sz="1600">
                <a:latin typeface="宋体" pitchFamily="2" charset="-122"/>
              </a:rPr>
              <a:t>产品规格需求说明书</a:t>
            </a:r>
            <a:endParaRPr lang="zh-CN" altLang="en-US" sz="1600" b="1">
              <a:latin typeface="宋体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441B209-1EB6-4B3E-8F8B-8DF012E5E1BC}"/>
              </a:ext>
            </a:extLst>
          </p:cNvPr>
          <p:cNvSpPr txBox="1"/>
          <p:nvPr/>
        </p:nvSpPr>
        <p:spPr>
          <a:xfrm>
            <a:off x="4740850" y="205002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fontAlgn="b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zh-CN"/>
              <a:t>2021-01-21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C7980E8-A74F-4EC9-963F-2C14D6746410}"/>
              </a:ext>
            </a:extLst>
          </p:cNvPr>
          <p:cNvSpPr txBox="1"/>
          <p:nvPr/>
        </p:nvSpPr>
        <p:spPr>
          <a:xfrm>
            <a:off x="6738884" y="2050025"/>
            <a:ext cx="1609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zh-CN"/>
              <a:t>郎小伟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362B125-B221-4832-A8C9-268D6052D3AD}"/>
              </a:ext>
            </a:extLst>
          </p:cNvPr>
          <p:cNvSpPr txBox="1"/>
          <p:nvPr/>
        </p:nvSpPr>
        <p:spPr>
          <a:xfrm>
            <a:off x="2507227" y="306766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fontAlgn="b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zh-CN" altLang="en-US">
                <a:latin typeface="宋体" pitchFamily="2" charset="-122"/>
              </a:rPr>
              <a:t>打包的软件</a:t>
            </a:r>
            <a:endParaRPr lang="zh-CN" altLang="en-US" b="1">
              <a:latin typeface="宋体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20AE24A-0D73-426A-BB17-A5EC56FD7C58}"/>
              </a:ext>
            </a:extLst>
          </p:cNvPr>
          <p:cNvSpPr txBox="1"/>
          <p:nvPr/>
        </p:nvSpPr>
        <p:spPr>
          <a:xfrm>
            <a:off x="4740850" y="306624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fontAlgn="b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zh-CN"/>
              <a:t>2021-01-13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8F20D8B-441B-42D0-BCB2-EEA5E334894B}"/>
              </a:ext>
            </a:extLst>
          </p:cNvPr>
          <p:cNvSpPr txBox="1"/>
          <p:nvPr/>
        </p:nvSpPr>
        <p:spPr>
          <a:xfrm>
            <a:off x="6709855" y="3067664"/>
            <a:ext cx="1638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fontAlgn="b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ja-JP"/>
              <a:t>金震</a:t>
            </a:r>
            <a:endParaRPr lang="ja-JP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629E204-008E-40D1-9462-29A2A6C2EF47}"/>
              </a:ext>
            </a:extLst>
          </p:cNvPr>
          <p:cNvCxnSpPr>
            <a:cxnSpLocks/>
          </p:cNvCxnSpPr>
          <p:nvPr/>
        </p:nvCxnSpPr>
        <p:spPr bwMode="auto">
          <a:xfrm>
            <a:off x="722671" y="2787449"/>
            <a:ext cx="747743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37041341-A528-4B63-9165-776EEA1B591B}"/>
              </a:ext>
            </a:extLst>
          </p:cNvPr>
          <p:cNvCxnSpPr>
            <a:cxnSpLocks/>
          </p:cNvCxnSpPr>
          <p:nvPr/>
        </p:nvCxnSpPr>
        <p:spPr bwMode="auto">
          <a:xfrm>
            <a:off x="722671" y="3790336"/>
            <a:ext cx="74331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61A60537-273F-4103-ADDD-B75FDBBB4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827778"/>
              </p:ext>
            </p:extLst>
          </p:nvPr>
        </p:nvGraphicFramePr>
        <p:xfrm>
          <a:off x="748174" y="1249362"/>
          <a:ext cx="7415213" cy="449263"/>
        </p:xfrm>
        <a:graphic>
          <a:graphicData uri="http://schemas.openxmlformats.org/drawingml/2006/table">
            <a:tbl>
              <a:tblPr/>
              <a:tblGrid>
                <a:gridCol w="842963">
                  <a:extLst>
                    <a:ext uri="{9D8B030D-6E8A-4147-A177-3AD203B41FA5}">
                      <a16:colId xmlns:a16="http://schemas.microsoft.com/office/drawing/2014/main" val="736825862"/>
                    </a:ext>
                  </a:extLst>
                </a:gridCol>
                <a:gridCol w="3216329">
                  <a:extLst>
                    <a:ext uri="{9D8B030D-6E8A-4147-A177-3AD203B41FA5}">
                      <a16:colId xmlns:a16="http://schemas.microsoft.com/office/drawing/2014/main" val="688230397"/>
                    </a:ext>
                  </a:extLst>
                </a:gridCol>
                <a:gridCol w="1404883">
                  <a:extLst>
                    <a:ext uri="{9D8B030D-6E8A-4147-A177-3AD203B41FA5}">
                      <a16:colId xmlns:a16="http://schemas.microsoft.com/office/drawing/2014/main" val="3013199316"/>
                    </a:ext>
                  </a:extLst>
                </a:gridCol>
                <a:gridCol w="1951038">
                  <a:extLst>
                    <a:ext uri="{9D8B030D-6E8A-4147-A177-3AD203B41FA5}">
                      <a16:colId xmlns:a16="http://schemas.microsoft.com/office/drawing/2014/main" val="2994865610"/>
                    </a:ext>
                  </a:extLst>
                </a:gridCol>
              </a:tblGrid>
              <a:tr h="4492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ja-JP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序号</a:t>
                      </a:r>
                      <a:endParaRPr kumimoji="0" lang="ja-JP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806" marB="46806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成果描述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806" marB="46806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完成时间</a:t>
                      </a:r>
                      <a:endParaRPr kumimoji="0" lang="ja-JP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806" marB="46806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参与人员</a:t>
                      </a:r>
                      <a:endParaRPr kumimoji="0" lang="ja-JP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806" marB="46806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86395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E5E336B2-9900-4BC3-8BF6-ED2DE67060A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度量报告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DFF46C19-5BDA-4768-97F5-9735C7C26AE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请参见度量报告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  <a:cs typeface="Arial" pitchFamily="34" charset="0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  <a:cs typeface="Arial" pitchFamily="34" charset="0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技术中心PPT模版200706</Template>
  <TotalTime>1098</TotalTime>
  <Pages>0</Pages>
  <Words>410</Words>
  <Characters>0</Characters>
  <Application>Microsoft Office PowerPoint</Application>
  <DocSecurity>0</DocSecurity>
  <PresentationFormat>全屏显示(4:3)</PresentationFormat>
  <Lines>0</Lines>
  <Paragraphs>169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宋体</vt:lpstr>
      <vt:lpstr>Arial</vt:lpstr>
      <vt:lpstr>Tahoma</vt:lpstr>
      <vt:lpstr>Wingdings</vt:lpstr>
      <vt:lpstr>1_自定义设计方案</vt:lpstr>
      <vt:lpstr>2_自定义设计方案</vt:lpstr>
      <vt:lpstr>${proCode}需求里程碑报告 </vt:lpstr>
      <vt:lpstr>目录</vt:lpstr>
      <vt:lpstr>进度</vt:lpstr>
      <vt:lpstr>进度（续）</vt:lpstr>
      <vt:lpstr>质量</vt:lpstr>
      <vt:lpstr>费用 </vt:lpstr>
      <vt:lpstr>风险状态</vt:lpstr>
      <vt:lpstr>主要成果</vt:lpstr>
      <vt:lpstr>度量报告</vt:lpstr>
      <vt:lpstr>CM报告</vt:lpstr>
      <vt:lpstr>PPQA报告</vt:lpstr>
      <vt:lpstr>下月计划</vt:lpstr>
      <vt:lpstr>其他说明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2002-08-23T15:26:08Z</dcterms:created>
  <dc:creator>Administrator</dc:creator>
  <lastModifiedBy>jerry</lastModifiedBy>
  <dcterms:modified xsi:type="dcterms:W3CDTF">2020-12-06T10:45:15Z</dcterms:modified>
  <revision>1072</revision>
  <dc:title>项目月(季)报</dc:title>
</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2052-9.1.0.5184</vt:lpwstr>
  </property>
</Properties>
</file>