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735" r:id="rId3"/>
    <p:sldMasterId id="2147483707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4" r:id="rId15"/>
    <p:sldId id="275" r:id="rId16"/>
    <p:sldId id="276" r:id="rId17"/>
    <p:sldId id="277" r:id="rId18"/>
    <p:sldId id="266" r:id="rId19"/>
    <p:sldId id="270" r:id="rId20"/>
    <p:sldId id="271" r:id="rId21"/>
    <p:sldId id="272" r:id="rId22"/>
    <p:sldId id="26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3B4892-04CF-4CF4-91BD-6BDA39A4614E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73"/>
            <p14:sldId id="274"/>
            <p14:sldId id="275"/>
            <p14:sldId id="276"/>
            <p14:sldId id="277"/>
            <p14:sldId id="266"/>
            <p14:sldId id="270"/>
            <p14:sldId id="271"/>
            <p14:sldId id="272"/>
            <p14:sldId id="26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78" d="100"/>
          <a:sy n="78" d="100"/>
        </p:scale>
        <p:origin x="70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E9B6C-26B3-4184-8A31-5BB577673E1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8239C-7CB7-4ABE-82C3-59A969D75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06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C9263-C5F3-4947-93C1-17B1D0F07E3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2A831-B8C6-4CC5-A122-2F40BFA1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5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A831-B8C6-4CC5-A122-2F40BFA13E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5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3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4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0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99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5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453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9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59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85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33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2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34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00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40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3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08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86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1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60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03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01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9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21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481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18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83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55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842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059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9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42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781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378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28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261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157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034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75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652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422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913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2942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7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346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6008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815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295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455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273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161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214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057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2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2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394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113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357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642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240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AFF15-86CC-438A-81C6-4D65BA576D87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91DAD-7E28-4627-A636-5307BBF74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2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1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6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1" r:id="rId13"/>
    <p:sldLayoutId id="2147483694" r:id="rId14"/>
    <p:sldLayoutId id="2147483693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C78F-2921-4045-B190-D2CEAF3B60B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022E-B5CF-498E-B3B6-EC709D45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3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30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340F-BE8F-4016-B443-BBE37578417D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2A19A2-64A3-461D-80E0-68ACF67C0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1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laibao/ProgrammingWithKotlin" TargetMode="External"/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laibao/kotlin-microservice-demo" TargetMode="External"/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kotlin/" TargetMode="External"/><Relationship Id="rId2" Type="http://schemas.openxmlformats.org/officeDocument/2006/relationships/hyperlink" Target="https://kotlinlang.org/" TargetMode="External"/><Relationship Id="rId1" Type="http://schemas.openxmlformats.org/officeDocument/2006/relationships/slideLayout" Target="../slideLayouts/slideLayout63.xml"/><Relationship Id="rId5" Type="http://schemas.openxmlformats.org/officeDocument/2006/relationships/hyperlink" Target="https://kotlin.link/" TargetMode="External"/><Relationship Id="rId4" Type="http://schemas.openxmlformats.org/officeDocument/2006/relationships/hyperlink" Target="https://www.kotlincn.ne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blog/2017/01/04/introducing-kotlin-support-in-spring-framework-5-0" TargetMode="Externa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1508125"/>
            <a:ext cx="9646276" cy="2387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 b="1" dirty="0" smtClean="0">
                <a:solidFill>
                  <a:schemeClr val="tx1"/>
                </a:solidFill>
              </a:rPr>
              <a:t>		        Practical </a:t>
            </a:r>
            <a:r>
              <a:rPr lang="en-US" altLang="zh-CN" sz="4800" b="1" dirty="0" err="1" smtClean="0">
                <a:solidFill>
                  <a:schemeClr val="tx1"/>
                </a:solidFill>
              </a:rPr>
              <a:t>Kotlin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 </a:t>
            </a:r>
            <a:r>
              <a:rPr lang="zh-CN" altLang="zh-CN" b="1" dirty="0"/>
              <a:t/>
            </a:r>
            <a:br>
              <a:rPr lang="zh-CN" altLang="zh-CN" b="1" dirty="0"/>
            </a:br>
            <a:r>
              <a:rPr lang="en-US" altLang="zh-CN" sz="2000" b="1" dirty="0" smtClean="0"/>
              <a:t>                              						             </a:t>
            </a:r>
            <a:br>
              <a:rPr lang="en-US" altLang="zh-CN" sz="2000" b="1" dirty="0" smtClean="0"/>
            </a:br>
            <a:r>
              <a:rPr lang="en-US" altLang="zh-CN" sz="2000" b="1" dirty="0"/>
              <a:t>	</a:t>
            </a:r>
            <a:r>
              <a:rPr lang="en-US" altLang="zh-CN" sz="2000" b="1" dirty="0" smtClean="0"/>
              <a:t>										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Author by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laibao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wang</a:t>
            </a:r>
            <a:r>
              <a:rPr lang="en-US" altLang="zh-CN" sz="2000" b="1" dirty="0" smtClean="0">
                <a:solidFill>
                  <a:schemeClr val="tx1"/>
                </a:solidFill>
              </a:rPr>
              <a:t/>
            </a:r>
            <a:br>
              <a:rPr lang="en-US" altLang="zh-CN" sz="2000" b="1" dirty="0" smtClean="0">
                <a:solidFill>
                  <a:schemeClr val="tx1"/>
                </a:solidFill>
              </a:rPr>
            </a:br>
            <a:r>
              <a:rPr lang="en-US" altLang="zh-CN" sz="2000" b="1" dirty="0">
                <a:solidFill>
                  <a:schemeClr val="tx1"/>
                </a:solidFill>
              </a:rPr>
              <a:t>												https://github.com/wanglaibao</a:t>
            </a:r>
            <a:br>
              <a:rPr lang="en-US" altLang="zh-CN" sz="2000" b="1" dirty="0">
                <a:solidFill>
                  <a:schemeClr val="tx1"/>
                </a:solidFill>
              </a:rPr>
            </a:br>
            <a:r>
              <a:rPr lang="en-US" altLang="zh-CN" sz="2000" b="1" dirty="0">
                <a:solidFill>
                  <a:schemeClr val="tx1"/>
                </a:solidFill>
              </a:rPr>
              <a:t>													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		     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0"/>
            <a:ext cx="10515600" cy="685799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	</a:t>
            </a:r>
            <a:r>
              <a:rPr lang="en-US" altLang="zh-CN" sz="2800" dirty="0" smtClean="0"/>
              <a:t>5:Nullable </a:t>
            </a:r>
            <a:r>
              <a:rPr lang="en-US" altLang="zh-CN" sz="2800" dirty="0"/>
              <a:t>Types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	In </a:t>
            </a:r>
            <a:r>
              <a:rPr lang="en-US" altLang="zh-CN" sz="28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function 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can also return a null value, but need to be marked as such using the ? </a:t>
            </a:r>
            <a:r>
              <a:rPr lang="en-US" altLang="zh-CN" sz="28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operator;to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use the ?	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 o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perator we can </a:t>
            </a:r>
            <a:r>
              <a:rPr lang="en-US" altLang="zh-CN" sz="2800" dirty="0" smtClean="0"/>
              <a:t>avoid the </a:t>
            </a:r>
            <a:r>
              <a:rPr lang="en-US" altLang="zh-CN" sz="2800" dirty="0"/>
              <a:t>most </a:t>
            </a:r>
            <a:r>
              <a:rPr lang="en-US" altLang="zh-CN" sz="2800" dirty="0" smtClean="0"/>
              <a:t>notorious NPE from java.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zh-CN" altLang="en-US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4785" y="3981322"/>
            <a:ext cx="675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2" y="2451836"/>
            <a:ext cx="7826086" cy="41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0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"/>
            <a:ext cx="12192000" cy="700610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en-US" altLang="zh-CN" sz="2800" dirty="0" smtClean="0"/>
              <a:t>6:Class </a:t>
            </a:r>
            <a:r>
              <a:rPr lang="en-US" altLang="zh-CN" sz="2800" dirty="0"/>
              <a:t>and Constructor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In </a:t>
            </a:r>
            <a:r>
              <a:rPr lang="en-US" altLang="zh-CN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, Class just as java has the class </a:t>
            </a:r>
            <a:r>
              <a:rPr lang="en-US" altLang="zh-CN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keyword,but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 has some </a:t>
            </a:r>
            <a:r>
              <a:rPr lang="en-US" altLang="zh-CN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difference.Kotlin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 has a primary constructor and some secondary constructor which use the constructor </a:t>
            </a:r>
            <a:r>
              <a:rPr lang="en-US" altLang="zh-CN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keyword,If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 we need to set initial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values, 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we can do so in the </a:t>
            </a:r>
            <a:r>
              <a:rPr lang="en-US" altLang="zh-CN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 block.</a:t>
            </a:r>
            <a:endParaRPr lang="zh-CN" altLang="en-US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4785" y="3981322"/>
            <a:ext cx="675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41" y="2477274"/>
            <a:ext cx="8238162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8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0"/>
            <a:ext cx="10515600" cy="685799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	</a:t>
            </a:r>
            <a:r>
              <a:rPr lang="en-US" altLang="zh-CN" sz="2800" dirty="0" smtClean="0"/>
              <a:t>7:Calss </a:t>
            </a:r>
            <a:r>
              <a:rPr lang="en-US" altLang="zh-CN" sz="2800" dirty="0"/>
              <a:t>I</a:t>
            </a:r>
            <a:r>
              <a:rPr lang="en-US" altLang="zh-CN" sz="2800" dirty="0" smtClean="0"/>
              <a:t>nheritance </a:t>
            </a:r>
            <a:r>
              <a:rPr lang="en-US" altLang="zh-CN" sz="2800" dirty="0" smtClean="0"/>
              <a:t>1</a:t>
            </a:r>
          </a:p>
          <a:p>
            <a:pPr marL="0" indent="0">
              <a:buNone/>
            </a:pP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The 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base class of all classes in </a:t>
            </a:r>
            <a:r>
              <a:rPr lang="en-US" altLang="zh-CN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 is Any, which is analogous to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Java.  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Inheritance looks almost exactly like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Java.</a:t>
            </a:r>
            <a:endParaRPr lang="en-US" altLang="zh-CN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The 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only major difference is the parent class is marked open, otherwise it would be marked final. If the base class has a constructor, you must call it in the derived class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       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4785" y="3981322"/>
            <a:ext cx="675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85" y="3685494"/>
            <a:ext cx="4987981" cy="22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9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0"/>
            <a:ext cx="10515600" cy="685800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	8:Calss </a:t>
            </a:r>
            <a:r>
              <a:rPr lang="en-US" altLang="zh-CN" sz="2800" dirty="0"/>
              <a:t>I</a:t>
            </a:r>
            <a:r>
              <a:rPr lang="en-US" altLang="zh-CN" sz="2800" dirty="0" smtClean="0"/>
              <a:t>nheritance </a:t>
            </a:r>
            <a:r>
              <a:rPr lang="en-US" altLang="zh-CN" sz="2800" dirty="0" smtClean="0"/>
              <a:t>2</a:t>
            </a:r>
          </a:p>
          <a:p>
            <a:pPr marL="0" indent="0">
              <a:buNone/>
            </a:pPr>
            <a:r>
              <a:rPr lang="en-US" altLang="zh-CN" sz="2800" dirty="0" smtClean="0"/>
              <a:t>		If </a:t>
            </a:r>
            <a:r>
              <a:rPr lang="en-US" altLang="zh-CN" sz="2800" dirty="0"/>
              <a:t>a derived class has no primary constructor then it’s secondary constructors need to call the base class using super keyword.   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	Method </a:t>
            </a:r>
            <a:r>
              <a:rPr lang="en-US" altLang="zh-CN" sz="2800" dirty="0"/>
              <a:t>override must be done with a combination of open and override keywords.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        </a:t>
            </a:r>
            <a:endParaRPr lang="zh-CN" altLang="en-US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4785" y="3981322"/>
            <a:ext cx="675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91" y="3669506"/>
            <a:ext cx="4895238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2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"/>
            <a:ext cx="10515600" cy="48323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	9</a:t>
            </a:r>
            <a:r>
              <a:rPr lang="en-US" altLang="zh-CN" sz="2800" dirty="0"/>
              <a:t>: Interface in </a:t>
            </a:r>
            <a:r>
              <a:rPr lang="en-US" altLang="zh-CN" sz="2800" dirty="0" err="1"/>
              <a:t>Kotlin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	Interface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altLang="zh-CN" sz="28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can contain both abstract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method 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as well as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non-abstract </a:t>
            </a:r>
            <a:r>
              <a:rPr lang="en-US" altLang="zh-CN" sz="28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method,which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has a default implements----just as the default method in java8 interface.</a:t>
            </a:r>
            <a:endParaRPr lang="zh-CN" altLang="en-US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4785" y="3981322"/>
            <a:ext cx="675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2" y="2524179"/>
            <a:ext cx="6314286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0" y="485775"/>
            <a:ext cx="9414456" cy="486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      Five: </a:t>
            </a:r>
            <a:r>
              <a:rPr lang="en-US" altLang="zh-CN" sz="2800" dirty="0" err="1"/>
              <a:t>Kotlin</a:t>
            </a:r>
            <a:r>
              <a:rPr lang="en-US" altLang="zh-CN" sz="2800" dirty="0"/>
              <a:t> in </a:t>
            </a:r>
            <a:r>
              <a:rPr lang="en-US" altLang="zh-CN" sz="2800" dirty="0" smtClean="0"/>
              <a:t>Action</a:t>
            </a:r>
          </a:p>
          <a:p>
            <a:pPr marL="0" indent="0">
              <a:buNone/>
            </a:pPr>
            <a:r>
              <a:rPr lang="en-US" altLang="zh-CN" sz="2800" dirty="0"/>
              <a:t>            </a:t>
            </a:r>
            <a:r>
              <a:rPr lang="en-US" altLang="zh-CN" sz="2800" dirty="0" smtClean="0"/>
              <a:t>To </a:t>
            </a:r>
            <a:r>
              <a:rPr lang="en-US" altLang="zh-CN" sz="2800" dirty="0"/>
              <a:t>learn </a:t>
            </a:r>
            <a:r>
              <a:rPr lang="en-US" altLang="zh-CN" sz="2800" dirty="0" err="1"/>
              <a:t>Kotlin,Please</a:t>
            </a:r>
            <a:r>
              <a:rPr lang="en-US" altLang="zh-CN" sz="2800" dirty="0"/>
              <a:t> start from command line!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           To learn </a:t>
            </a:r>
            <a:r>
              <a:rPr lang="en-US" altLang="zh-CN" sz="2800" dirty="0" err="1"/>
              <a:t>Kotlin,Please</a:t>
            </a:r>
            <a:r>
              <a:rPr lang="en-US" altLang="zh-CN" sz="2800" dirty="0"/>
              <a:t> start from command line!</a:t>
            </a:r>
          </a:p>
          <a:p>
            <a:pPr marL="0" indent="0">
              <a:buNone/>
            </a:pPr>
            <a:r>
              <a:rPr lang="en-US" altLang="zh-CN" sz="2800" dirty="0"/>
              <a:t>            To learn </a:t>
            </a:r>
            <a:r>
              <a:rPr lang="en-US" altLang="zh-CN" sz="2800" dirty="0" err="1"/>
              <a:t>Kotlin,Please</a:t>
            </a:r>
            <a:r>
              <a:rPr lang="en-US" altLang="zh-CN" sz="2800" dirty="0"/>
              <a:t> start from command line</a:t>
            </a:r>
            <a:r>
              <a:rPr lang="en-US" altLang="zh-CN" sz="2800" dirty="0" smtClean="0"/>
              <a:t>!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1</a:t>
            </a:r>
            <a:r>
              <a:rPr lang="en-US" altLang="zh-CN" sz="2800" dirty="0"/>
              <a:t>: talk about </a:t>
            </a:r>
            <a:r>
              <a:rPr lang="en-US" altLang="zh-CN" sz="2800" dirty="0" err="1"/>
              <a:t>HelloKotlin.kt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	2: to understand </a:t>
            </a:r>
            <a:r>
              <a:rPr lang="en-US" altLang="zh-CN" sz="2800" dirty="0" err="1"/>
              <a:t>val</a:t>
            </a:r>
            <a:r>
              <a:rPr lang="en-US" altLang="zh-CN" sz="2800" dirty="0"/>
              <a:t> and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keywords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</a:t>
            </a:r>
            <a:r>
              <a:rPr lang="en-US" altLang="zh-CN" sz="2800" dirty="0"/>
              <a:t>3: interchange with java class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>
                <a:hlinkClick r:id="rId2"/>
              </a:rPr>
              <a:t>https</a:t>
            </a:r>
            <a:r>
              <a:rPr lang="en-US" altLang="zh-CN" sz="2800" dirty="0">
                <a:hlinkClick r:id="rId2"/>
              </a:rPr>
              <a:t>://</a:t>
            </a:r>
            <a:r>
              <a:rPr lang="en-US" altLang="zh-CN" sz="2800" dirty="0" smtClean="0">
                <a:hlinkClick r:id="rId2"/>
              </a:rPr>
              <a:t>github.com/wanglaibao/ProgrammingWithKotlin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0137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0" y="485775"/>
            <a:ext cx="12192000" cy="684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Six</a:t>
            </a:r>
            <a:r>
              <a:rPr lang="en-US" altLang="zh-CN" sz="2800" dirty="0"/>
              <a:t>: Spring Boot With </a:t>
            </a:r>
            <a:r>
              <a:rPr lang="en-US" altLang="zh-CN" sz="2800" dirty="0" err="1"/>
              <a:t>Kotin</a:t>
            </a:r>
            <a:r>
              <a:rPr lang="en-US" altLang="zh-CN" sz="2800" dirty="0"/>
              <a:t> in action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1</a:t>
            </a:r>
            <a:r>
              <a:rPr lang="en-US" altLang="zh-CN" sz="2800" dirty="0"/>
              <a:t>: How to </a:t>
            </a:r>
            <a:r>
              <a:rPr lang="en-US" altLang="zh-CN" sz="2800" dirty="0" err="1"/>
              <a:t>BootStrap</a:t>
            </a:r>
            <a:r>
              <a:rPr lang="en-US" altLang="zh-CN" sz="2800" dirty="0"/>
              <a:t> the </a:t>
            </a:r>
            <a:r>
              <a:rPr lang="en-US" altLang="zh-CN" sz="2800" dirty="0" smtClean="0"/>
              <a:t>Application</a:t>
            </a:r>
          </a:p>
          <a:p>
            <a:pPr marL="0" indent="0">
              <a:buNone/>
            </a:pPr>
            <a:r>
              <a:rPr lang="en-US" altLang="zh-CN" sz="2800" dirty="0"/>
              <a:t>            </a:t>
            </a:r>
            <a:r>
              <a:rPr lang="en-US" altLang="zh-CN" sz="2800" dirty="0" smtClean="0"/>
              <a:t>A: </a:t>
            </a:r>
            <a:r>
              <a:rPr lang="en-US" altLang="zh-CN" sz="2800" dirty="0"/>
              <a:t>to use </a:t>
            </a:r>
            <a:r>
              <a:rPr lang="en-US" altLang="zh-CN" sz="2800" dirty="0" err="1"/>
              <a:t>SpringBootKotlinDemoApplication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and     					main </a:t>
            </a:r>
            <a:r>
              <a:rPr lang="en-US" altLang="zh-CN" sz="2800" dirty="0"/>
              <a:t>function at the same top </a:t>
            </a:r>
            <a:r>
              <a:rPr lang="en-US" altLang="zh-CN" sz="2800" dirty="0" smtClean="0"/>
              <a:t>package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   </a:t>
            </a:r>
            <a:r>
              <a:rPr lang="en-US" altLang="zh-CN" sz="2800" dirty="0"/>
              <a:t>B: to use </a:t>
            </a:r>
            <a:r>
              <a:rPr lang="en-US" altLang="zh-CN" sz="2800" dirty="0" err="1"/>
              <a:t>SpringBootKotlinDemoApplication</a:t>
            </a:r>
            <a:r>
              <a:rPr lang="en-US" altLang="zh-CN" sz="2800" dirty="0"/>
              <a:t> and </a:t>
            </a:r>
            <a:r>
              <a:rPr lang="en-US" altLang="zh-CN" sz="2800" dirty="0" smtClean="0"/>
              <a:t>						include </a:t>
            </a:r>
            <a:r>
              <a:rPr lang="en-US" altLang="zh-CN" sz="2800" dirty="0"/>
              <a:t>main </a:t>
            </a:r>
            <a:r>
              <a:rPr lang="en-US" altLang="zh-CN" sz="2800" dirty="0" smtClean="0"/>
              <a:t>function [the error way]</a:t>
            </a:r>
          </a:p>
          <a:p>
            <a:pPr marL="0" indent="0">
              <a:buNone/>
            </a:pPr>
            <a:r>
              <a:rPr lang="en-US" altLang="zh-CN" sz="2800" dirty="0"/>
              <a:t>            C:to use </a:t>
            </a:r>
            <a:r>
              <a:rPr lang="en-US" altLang="zh-CN" sz="2800" dirty="0" err="1"/>
              <a:t>SpringBootKotlinDemoApplication</a:t>
            </a:r>
            <a:r>
              <a:rPr lang="en-US" altLang="zh-CN" sz="2800" dirty="0"/>
              <a:t> and </a:t>
            </a:r>
            <a:r>
              <a:rPr lang="en-US" altLang="zh-CN" sz="2800" dirty="0" smtClean="0"/>
              <a:t>					accompany object  [the prefect way!]</a:t>
            </a:r>
          </a:p>
          <a:p>
            <a:pPr marL="0" indent="0">
              <a:buNone/>
            </a:pPr>
            <a:r>
              <a:rPr lang="en-US" altLang="zh-CN" sz="2800" dirty="0" smtClean="0"/>
              <a:t>	  2</a:t>
            </a:r>
            <a:r>
              <a:rPr lang="en-US" altLang="zh-CN" sz="2800" dirty="0"/>
              <a:t>: How to DI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    </a:t>
            </a:r>
            <a:r>
              <a:rPr lang="en-US" altLang="zh-CN" sz="2800" dirty="0"/>
              <a:t>A:  to use primary constructor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</a:t>
            </a:r>
            <a:r>
              <a:rPr lang="en-US" altLang="zh-CN" sz="2800" dirty="0"/>
              <a:t>B:  to use </a:t>
            </a:r>
            <a:r>
              <a:rPr lang="en-US" altLang="zh-CN" sz="2800" dirty="0" err="1"/>
              <a:t>kotlin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lateinit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</a:t>
            </a:r>
            <a:r>
              <a:rPr lang="en-US" altLang="zh-CN" sz="2800" dirty="0"/>
              <a:t>C: </a:t>
            </a:r>
            <a:r>
              <a:rPr lang="en-US" altLang="zh-CN" sz="2800" dirty="0" smtClean="0"/>
              <a:t> to </a:t>
            </a:r>
            <a:r>
              <a:rPr lang="en-US" altLang="zh-CN" sz="2800" dirty="0"/>
              <a:t>combine both </a:t>
            </a:r>
            <a:r>
              <a:rPr lang="en-US" altLang="zh-CN" sz="2800" dirty="0" smtClean="0"/>
              <a:t>above</a:t>
            </a:r>
            <a:endParaRPr lang="en-US" altLang="zh-CN" sz="2800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CN" sz="2800" dirty="0">
                <a:hlinkClick r:id="rId2"/>
              </a:rPr>
              <a:t> </a:t>
            </a:r>
            <a:r>
              <a:rPr lang="en-US" altLang="zh-CN" sz="2800" dirty="0" smtClean="0">
                <a:hlinkClick r:id="rId2"/>
              </a:rPr>
              <a:t>       https</a:t>
            </a:r>
            <a:r>
              <a:rPr lang="en-US" altLang="zh-CN" sz="2800" dirty="0">
                <a:hlinkClick r:id="rId2"/>
              </a:rPr>
              <a:t>://</a:t>
            </a:r>
            <a:r>
              <a:rPr lang="en-US" altLang="zh-CN" sz="2800" dirty="0" smtClean="0">
                <a:hlinkClick r:id="rId2"/>
              </a:rPr>
              <a:t>github.com/wanglaibao/kotlin-microservice-demo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0264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0" y="485775"/>
            <a:ext cx="9414456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Resource Online</a:t>
            </a:r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en-US" altLang="zh-CN" sz="2800" dirty="0" smtClean="0"/>
              <a:t>           </a:t>
            </a:r>
            <a:r>
              <a:rPr lang="en-US" altLang="zh-CN" sz="2800" dirty="0">
                <a:hlinkClick r:id="rId2"/>
              </a:rPr>
              <a:t>https://kotlinlang.org</a:t>
            </a:r>
            <a:r>
              <a:rPr lang="en-US" altLang="zh-CN" sz="2800" dirty="0" smtClean="0">
                <a:hlinkClick r:id="rId2"/>
              </a:rPr>
              <a:t>/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        </a:t>
            </a:r>
            <a:r>
              <a:rPr lang="en-US" altLang="zh-CN" sz="2800" dirty="0" smtClean="0">
                <a:hlinkClick r:id="rId3"/>
              </a:rPr>
              <a:t>https</a:t>
            </a:r>
            <a:r>
              <a:rPr lang="en-US" altLang="zh-CN" sz="2800" dirty="0">
                <a:hlinkClick r:id="rId3"/>
              </a:rPr>
              <a:t>://blog.jetbrains.com/kotlin</a:t>
            </a:r>
            <a:r>
              <a:rPr lang="en-US" altLang="zh-CN" sz="2800" dirty="0" smtClean="0">
                <a:hlinkClick r:id="rId3"/>
              </a:rPr>
              <a:t>/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	       </a:t>
            </a:r>
            <a:r>
              <a:rPr lang="en-US" altLang="zh-CN" sz="2800" dirty="0" smtClean="0">
                <a:hlinkClick r:id="rId4"/>
              </a:rPr>
              <a:t>https</a:t>
            </a:r>
            <a:r>
              <a:rPr lang="en-US" altLang="zh-CN" sz="2800" dirty="0">
                <a:hlinkClick r:id="rId4"/>
              </a:rPr>
              <a:t>://</a:t>
            </a:r>
            <a:r>
              <a:rPr lang="en-US" altLang="zh-CN" sz="2800" dirty="0" smtClean="0">
                <a:hlinkClick r:id="rId4"/>
              </a:rPr>
              <a:t>www.kotlincn.net/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</a:t>
            </a:r>
            <a:r>
              <a:rPr lang="en-US" altLang="zh-CN" sz="2800" dirty="0" smtClean="0">
                <a:hlinkClick r:id="rId5"/>
              </a:rPr>
              <a:t>https</a:t>
            </a:r>
            <a:r>
              <a:rPr lang="en-US" altLang="zh-CN" sz="2800" dirty="0">
                <a:hlinkClick r:id="rId5"/>
              </a:rPr>
              <a:t>://</a:t>
            </a:r>
            <a:r>
              <a:rPr lang="en-US" altLang="zh-CN" sz="2800" dirty="0" smtClean="0">
                <a:hlinkClick r:id="rId5"/>
              </a:rPr>
              <a:t>kotlin.link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92191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0" y="485775"/>
            <a:ext cx="941445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  Books on </a:t>
            </a:r>
            <a:r>
              <a:rPr lang="en-US" altLang="zh-CN" sz="2800" dirty="0" err="1" smtClean="0"/>
              <a:t>Kotlin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68570" y="1504473"/>
            <a:ext cx="2780665" cy="347599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02651" y="1628298"/>
            <a:ext cx="2647315" cy="32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4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1322364" y="1939950"/>
            <a:ext cx="10515600" cy="13255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7200" b="1" dirty="0" smtClean="0"/>
              <a:t>                         </a:t>
            </a:r>
            <a:br>
              <a:rPr lang="en-US" altLang="zh-CN" sz="7200" b="1" dirty="0" smtClean="0"/>
            </a:br>
            <a:r>
              <a:rPr lang="en-US" altLang="zh-CN" sz="7200" b="1" dirty="0"/>
              <a:t> </a:t>
            </a:r>
            <a:r>
              <a:rPr lang="en-US" altLang="zh-CN" sz="7200" b="1" dirty="0" smtClean="0"/>
              <a:t>               </a:t>
            </a:r>
            <a:r>
              <a:rPr lang="en-US" altLang="zh-CN" sz="8000" b="1" i="1" dirty="0" smtClean="0">
                <a:solidFill>
                  <a:schemeClr val="tx1"/>
                </a:solidFill>
              </a:rPr>
              <a:t>Thank   you  </a:t>
            </a:r>
            <a:endParaRPr lang="zh-CN" altLang="en-US" sz="8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3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460375"/>
            <a:ext cx="11731625" cy="4351338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altLang="zh-CN" sz="15000" b="1" dirty="0" smtClean="0"/>
              <a:t>Outline</a:t>
            </a:r>
          </a:p>
          <a:p>
            <a:pPr marL="0" indent="0">
              <a:buNone/>
            </a:pPr>
            <a:endParaRPr lang="zh-CN" altLang="zh-CN" sz="11200" b="1" dirty="0" smtClean="0"/>
          </a:p>
          <a:p>
            <a:pPr marL="0" indent="0">
              <a:buNone/>
            </a:pPr>
            <a:r>
              <a:rPr lang="en-US" altLang="zh-CN" sz="11200" b="1" dirty="0" smtClean="0"/>
              <a:t>  	</a:t>
            </a:r>
            <a:r>
              <a:rPr lang="en-US" altLang="zh-CN" sz="11200" b="1" dirty="0" smtClean="0">
                <a:solidFill>
                  <a:schemeClr val="tx1"/>
                </a:solidFill>
              </a:rPr>
              <a:t>One:    </a:t>
            </a:r>
            <a:r>
              <a:rPr lang="en-US" altLang="zh-CN" sz="11200" b="1" dirty="0">
                <a:solidFill>
                  <a:schemeClr val="tx1"/>
                </a:solidFill>
              </a:rPr>
              <a:t>Why we should learn </a:t>
            </a:r>
            <a:r>
              <a:rPr lang="en-US" altLang="zh-CN" sz="11200" b="1" dirty="0" err="1" smtClean="0">
                <a:solidFill>
                  <a:schemeClr val="tx1"/>
                </a:solidFill>
              </a:rPr>
              <a:t>Kotlin</a:t>
            </a:r>
            <a:endParaRPr lang="zh-CN" altLang="zh-CN" sz="1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1200" b="1" dirty="0" smtClean="0">
                <a:solidFill>
                  <a:schemeClr val="tx1"/>
                </a:solidFill>
              </a:rPr>
              <a:t>  	Two:    </a:t>
            </a:r>
            <a:r>
              <a:rPr lang="en-US" altLang="zh-CN" sz="11200" b="1" dirty="0">
                <a:solidFill>
                  <a:schemeClr val="tx1"/>
                </a:solidFill>
              </a:rPr>
              <a:t>What can </a:t>
            </a:r>
            <a:r>
              <a:rPr lang="en-US" altLang="zh-CN" sz="11200" b="1" dirty="0" err="1">
                <a:solidFill>
                  <a:schemeClr val="tx1"/>
                </a:solidFill>
              </a:rPr>
              <a:t>kotlin</a:t>
            </a:r>
            <a:r>
              <a:rPr lang="en-US" altLang="zh-CN" sz="11200" b="1" dirty="0">
                <a:solidFill>
                  <a:schemeClr val="tx1"/>
                </a:solidFill>
              </a:rPr>
              <a:t> </a:t>
            </a:r>
            <a:r>
              <a:rPr lang="en-US" altLang="zh-CN" sz="11200" b="1" dirty="0" smtClean="0">
                <a:solidFill>
                  <a:schemeClr val="tx1"/>
                </a:solidFill>
              </a:rPr>
              <a:t>do</a:t>
            </a:r>
            <a:endParaRPr lang="zh-CN" altLang="zh-CN" sz="1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1200" b="1" dirty="0" smtClean="0">
                <a:solidFill>
                  <a:schemeClr val="tx1"/>
                </a:solidFill>
              </a:rPr>
              <a:t> </a:t>
            </a:r>
            <a:r>
              <a:rPr lang="zh-CN" altLang="en-US" sz="1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1200" b="1" dirty="0" smtClean="0">
                <a:solidFill>
                  <a:schemeClr val="tx1"/>
                </a:solidFill>
              </a:rPr>
              <a:t>	Three: </a:t>
            </a:r>
            <a:r>
              <a:rPr lang="en-US" altLang="zh-CN" sz="11200" b="1" dirty="0">
                <a:solidFill>
                  <a:schemeClr val="tx1"/>
                </a:solidFill>
              </a:rPr>
              <a:t>The philosophy of </a:t>
            </a:r>
            <a:r>
              <a:rPr lang="en-US" altLang="zh-CN" sz="11200" b="1" dirty="0" err="1">
                <a:solidFill>
                  <a:schemeClr val="tx1"/>
                </a:solidFill>
              </a:rPr>
              <a:t>Kotlin</a:t>
            </a:r>
            <a:endParaRPr lang="en-US" altLang="zh-CN" sz="1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1200" b="1" dirty="0" smtClean="0">
                <a:solidFill>
                  <a:schemeClr val="tx1"/>
                </a:solidFill>
              </a:rPr>
              <a:t>	</a:t>
            </a:r>
            <a:r>
              <a:rPr lang="en-US" altLang="zh-CN" sz="11200" b="1" dirty="0">
                <a:solidFill>
                  <a:schemeClr val="tx1"/>
                </a:solidFill>
              </a:rPr>
              <a:t>Four:  </a:t>
            </a:r>
            <a:r>
              <a:rPr lang="en-US" altLang="zh-CN" sz="1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1200" b="1" dirty="0" err="1">
                <a:solidFill>
                  <a:schemeClr val="tx1"/>
                </a:solidFill>
              </a:rPr>
              <a:t>Kotlin</a:t>
            </a:r>
            <a:r>
              <a:rPr lang="en-US" altLang="zh-CN" sz="11200" b="1" dirty="0">
                <a:solidFill>
                  <a:schemeClr val="tx1"/>
                </a:solidFill>
              </a:rPr>
              <a:t> Basic</a:t>
            </a:r>
            <a:endParaRPr lang="zh-CN" altLang="zh-CN" sz="1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2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11200" b="1" dirty="0" smtClean="0">
                <a:solidFill>
                  <a:schemeClr val="tx1"/>
                </a:solidFill>
              </a:rPr>
              <a:t>	Five</a:t>
            </a:r>
            <a:r>
              <a:rPr lang="en-US" altLang="zh-CN" sz="11200" b="1" dirty="0">
                <a:solidFill>
                  <a:schemeClr val="tx1"/>
                </a:solidFill>
              </a:rPr>
              <a:t>:   </a:t>
            </a:r>
            <a:r>
              <a:rPr lang="en-US" altLang="zh-CN" sz="11200" b="1" dirty="0" err="1">
                <a:solidFill>
                  <a:schemeClr val="tx1"/>
                </a:solidFill>
              </a:rPr>
              <a:t>Kotlin</a:t>
            </a:r>
            <a:r>
              <a:rPr lang="en-US" altLang="zh-CN" sz="11200" b="1" dirty="0">
                <a:solidFill>
                  <a:schemeClr val="tx1"/>
                </a:solidFill>
              </a:rPr>
              <a:t> in </a:t>
            </a:r>
            <a:r>
              <a:rPr lang="en-US" altLang="zh-CN" sz="11200" b="1" dirty="0" smtClean="0">
                <a:solidFill>
                  <a:schemeClr val="tx1"/>
                </a:solidFill>
              </a:rPr>
              <a:t>Action</a:t>
            </a:r>
          </a:p>
          <a:p>
            <a:pPr marL="0" indent="0">
              <a:buNone/>
            </a:pPr>
            <a:r>
              <a:rPr lang="en-US" altLang="zh-CN" sz="11200" b="1" dirty="0">
                <a:solidFill>
                  <a:schemeClr val="tx1"/>
                </a:solidFill>
              </a:rPr>
              <a:t>    Six</a:t>
            </a:r>
            <a:r>
              <a:rPr lang="en-US" altLang="zh-CN" sz="11200" b="1" dirty="0" smtClean="0">
                <a:solidFill>
                  <a:schemeClr val="tx1"/>
                </a:solidFill>
              </a:rPr>
              <a:t>:     Spring </a:t>
            </a:r>
            <a:r>
              <a:rPr lang="en-US" altLang="zh-CN" sz="11200" b="1" dirty="0">
                <a:solidFill>
                  <a:schemeClr val="tx1"/>
                </a:solidFill>
              </a:rPr>
              <a:t>Boot With </a:t>
            </a:r>
            <a:r>
              <a:rPr lang="en-US" altLang="zh-CN" sz="11200" b="1" dirty="0" err="1">
                <a:solidFill>
                  <a:schemeClr val="tx1"/>
                </a:solidFill>
              </a:rPr>
              <a:t>Kotin</a:t>
            </a:r>
            <a:r>
              <a:rPr lang="en-US" altLang="zh-CN" sz="11200" b="1" dirty="0">
                <a:solidFill>
                  <a:schemeClr val="tx1"/>
                </a:solidFill>
              </a:rPr>
              <a:t> in </a:t>
            </a:r>
            <a:r>
              <a:rPr lang="en-US" altLang="zh-CN" sz="11200" b="1" dirty="0" smtClean="0">
                <a:solidFill>
                  <a:schemeClr val="tx1"/>
                </a:solidFill>
              </a:rPr>
              <a:t>action</a:t>
            </a:r>
          </a:p>
          <a:p>
            <a:pPr marL="0" indent="0">
              <a:buNone/>
            </a:pPr>
            <a:r>
              <a:rPr lang="en-US" altLang="zh-CN" sz="11200" b="1" dirty="0">
                <a:solidFill>
                  <a:schemeClr val="tx1"/>
                </a:solidFill>
              </a:rPr>
              <a:t> </a:t>
            </a:r>
            <a:r>
              <a:rPr lang="en-US" altLang="zh-CN" sz="11200" b="1" dirty="0" smtClean="0">
                <a:solidFill>
                  <a:schemeClr val="tx1"/>
                </a:solidFill>
              </a:rPr>
              <a:t>  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959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1322364" y="1939950"/>
            <a:ext cx="10515600" cy="13255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7200" b="1" dirty="0" smtClean="0"/>
              <a:t>                         </a:t>
            </a:r>
            <a:br>
              <a:rPr lang="en-US" altLang="zh-CN" sz="7200" b="1" dirty="0" smtClean="0"/>
            </a:br>
            <a:r>
              <a:rPr lang="en-US" altLang="zh-CN" sz="7200" b="1" dirty="0"/>
              <a:t> </a:t>
            </a:r>
            <a:r>
              <a:rPr lang="en-US" altLang="zh-CN" sz="7200" b="1" dirty="0" smtClean="0"/>
              <a:t>               </a:t>
            </a:r>
            <a:r>
              <a:rPr lang="en-US" altLang="zh-CN" sz="8000" b="1" i="1" dirty="0" smtClean="0">
                <a:solidFill>
                  <a:schemeClr val="tx1"/>
                </a:solidFill>
              </a:rPr>
              <a:t>  </a:t>
            </a:r>
            <a:endParaRPr lang="zh-CN" altLang="en-US" sz="8000" b="1" i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1464183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0738" y="485775"/>
            <a:ext cx="11371262" cy="4351338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12800" b="1" dirty="0" smtClean="0"/>
              <a:t>One:	</a:t>
            </a:r>
            <a:r>
              <a:rPr lang="en-US" altLang="zh-CN" sz="12800" b="1" dirty="0"/>
              <a:t>Why we should learn </a:t>
            </a:r>
            <a:r>
              <a:rPr lang="en-US" altLang="zh-CN" sz="12800" b="1" dirty="0" err="1"/>
              <a:t>Kotlin</a:t>
            </a:r>
            <a:endParaRPr lang="en-US" altLang="zh-CN" sz="12800" b="1" dirty="0" smtClean="0"/>
          </a:p>
          <a:p>
            <a:pPr marL="0" indent="0">
              <a:buNone/>
            </a:pPr>
            <a:endParaRPr lang="zh-CN" altLang="zh-CN" sz="12800" b="1" dirty="0"/>
          </a:p>
          <a:p>
            <a:pPr marL="0" indent="0">
              <a:buNone/>
            </a:pPr>
            <a:r>
              <a:rPr lang="en-US" altLang="zh-CN" sz="12800" dirty="0"/>
              <a:t>  </a:t>
            </a:r>
            <a:r>
              <a:rPr lang="en-US" altLang="zh-CN" sz="12800" dirty="0" smtClean="0"/>
              <a:t>	</a:t>
            </a:r>
            <a:r>
              <a:rPr lang="en-US" altLang="zh-CN" sz="11200" dirty="0" smtClean="0"/>
              <a:t>1</a:t>
            </a:r>
            <a:r>
              <a:rPr lang="en-US" altLang="zh-CN" sz="11200" dirty="0"/>
              <a:t>: Created by </a:t>
            </a:r>
            <a:r>
              <a:rPr lang="en-US" altLang="zh-CN" sz="11200" dirty="0" err="1"/>
              <a:t>JetBrains</a:t>
            </a:r>
            <a:r>
              <a:rPr lang="en-US" altLang="zh-CN" sz="11200" dirty="0"/>
              <a:t> which is an famous IDE tools </a:t>
            </a:r>
            <a:r>
              <a:rPr lang="en-US" altLang="zh-CN" sz="11200" dirty="0" smtClean="0"/>
              <a:t>company</a:t>
            </a:r>
          </a:p>
          <a:p>
            <a:pPr marL="0" indent="0">
              <a:buNone/>
            </a:pPr>
            <a:r>
              <a:rPr lang="en-US" altLang="zh-CN" sz="11200" dirty="0"/>
              <a:t> </a:t>
            </a:r>
            <a:r>
              <a:rPr lang="en-US" altLang="zh-CN" sz="11200" dirty="0" smtClean="0"/>
              <a:t>   2</a:t>
            </a:r>
            <a:r>
              <a:rPr lang="en-US" altLang="zh-CN" sz="11200" dirty="0"/>
              <a:t>: Google add </a:t>
            </a:r>
            <a:r>
              <a:rPr lang="en-US" altLang="zh-CN" sz="11200" dirty="0" err="1"/>
              <a:t>Kotlin</a:t>
            </a:r>
            <a:r>
              <a:rPr lang="en-US" altLang="zh-CN" sz="11200" dirty="0"/>
              <a:t> as an official programming language for </a:t>
            </a:r>
            <a:r>
              <a:rPr lang="en-US" altLang="zh-CN" sz="11200" dirty="0" smtClean="0"/>
              <a:t>      </a:t>
            </a:r>
          </a:p>
          <a:p>
            <a:pPr marL="0" indent="0">
              <a:buNone/>
            </a:pPr>
            <a:r>
              <a:rPr lang="en-US" altLang="zh-CN" sz="11200" dirty="0"/>
              <a:t> </a:t>
            </a:r>
            <a:r>
              <a:rPr lang="en-US" altLang="zh-CN" sz="11200" dirty="0" smtClean="0"/>
              <a:t>                    Android </a:t>
            </a:r>
            <a:r>
              <a:rPr lang="en-US" altLang="zh-CN" sz="11200" dirty="0"/>
              <a:t>development at Google I/O </a:t>
            </a:r>
            <a:r>
              <a:rPr lang="en-US" altLang="zh-CN" sz="11200" dirty="0" smtClean="0"/>
              <a:t>2017</a:t>
            </a:r>
          </a:p>
          <a:p>
            <a:pPr marL="0" indent="0">
              <a:buNone/>
            </a:pPr>
            <a:r>
              <a:rPr lang="en-US" altLang="zh-CN" sz="11200" dirty="0"/>
              <a:t> </a:t>
            </a:r>
            <a:r>
              <a:rPr lang="en-US" altLang="zh-CN" sz="11200" dirty="0" smtClean="0"/>
              <a:t>   </a:t>
            </a:r>
            <a:r>
              <a:rPr lang="en-US" altLang="zh-CN" sz="11200" dirty="0"/>
              <a:t>3:  Spring Ecology is introducing </a:t>
            </a:r>
            <a:r>
              <a:rPr lang="en-US" altLang="zh-CN" sz="11200" dirty="0" err="1"/>
              <a:t>Kotlin</a:t>
            </a:r>
            <a:r>
              <a:rPr lang="en-US" altLang="zh-CN" sz="11200" dirty="0"/>
              <a:t> Language support in Spring </a:t>
            </a:r>
            <a:r>
              <a:rPr lang="en-US" altLang="zh-CN" sz="11200" dirty="0" smtClean="0"/>
              <a:t>    					Framework 5.0</a:t>
            </a:r>
            <a:endParaRPr lang="zh-CN" altLang="zh-CN" sz="11200" dirty="0"/>
          </a:p>
          <a:p>
            <a:pPr marL="0" indent="0">
              <a:buNone/>
            </a:pPr>
            <a:r>
              <a:rPr lang="en-US" altLang="zh-CN" sz="11200" dirty="0"/>
              <a:t>   </a:t>
            </a:r>
            <a:r>
              <a:rPr lang="en-US" altLang="zh-CN" sz="11200" dirty="0" smtClean="0"/>
              <a:t>		</a:t>
            </a:r>
            <a:r>
              <a:rPr lang="en-US" altLang="zh-CN" sz="11200" dirty="0">
                <a:hlinkClick r:id="rId2"/>
              </a:rPr>
              <a:t>https://</a:t>
            </a:r>
            <a:r>
              <a:rPr lang="en-US" altLang="zh-CN" sz="11200" dirty="0" smtClean="0">
                <a:hlinkClick r:id="rId2"/>
              </a:rPr>
              <a:t>spring.io/blog/2017/01/04/introducing-kotlin-support-in-spring-framework-5-0</a:t>
            </a:r>
            <a:endParaRPr lang="en-US" altLang="zh-CN" sz="11200" dirty="0" smtClean="0"/>
          </a:p>
          <a:p>
            <a:pPr marL="0" indent="0">
              <a:buNone/>
            </a:pPr>
            <a:r>
              <a:rPr lang="en-US" altLang="zh-CN" sz="11200" dirty="0"/>
              <a:t> </a:t>
            </a:r>
            <a:r>
              <a:rPr lang="en-US" altLang="zh-CN" sz="11200" dirty="0" smtClean="0"/>
              <a:t>   </a:t>
            </a:r>
            <a:r>
              <a:rPr lang="en-US" altLang="zh-CN" sz="11200" dirty="0"/>
              <a:t>4:A bridge to learn FP such as Lisp and </a:t>
            </a:r>
            <a:r>
              <a:rPr lang="en-US" altLang="zh-CN" sz="11200" dirty="0" err="1" smtClean="0"/>
              <a:t>HasKell</a:t>
            </a:r>
            <a:endParaRPr lang="en-US" altLang="zh-CN" sz="11200" dirty="0" smtClean="0"/>
          </a:p>
          <a:p>
            <a:pPr marL="0" indent="0">
              <a:buNone/>
            </a:pPr>
            <a:r>
              <a:rPr lang="en-US" altLang="zh-CN" sz="11200" dirty="0"/>
              <a:t>        </a:t>
            </a:r>
            <a:r>
              <a:rPr lang="en-US" altLang="zh-CN" sz="11200" dirty="0" smtClean="0"/>
              <a:t>[Structure </a:t>
            </a:r>
            <a:r>
              <a:rPr lang="en-US" altLang="zh-CN" sz="11200" dirty="0"/>
              <a:t>and Interpretation of </a:t>
            </a:r>
            <a:r>
              <a:rPr lang="en-US" altLang="zh-CN" sz="11200" dirty="0" smtClean="0"/>
              <a:t>Computer]</a:t>
            </a:r>
          </a:p>
          <a:p>
            <a:pPr marL="0" indent="0">
              <a:buNone/>
            </a:pPr>
            <a:endParaRPr lang="en-US" altLang="zh-CN" sz="11200" dirty="0"/>
          </a:p>
          <a:p>
            <a:pPr marL="0" indent="0">
              <a:buNone/>
            </a:pPr>
            <a:r>
              <a:rPr lang="en-US" altLang="zh-CN" sz="11200" dirty="0" smtClean="0"/>
              <a:t>         </a:t>
            </a:r>
            <a:endParaRPr lang="zh-CN" altLang="zh-CN" sz="11200" dirty="0"/>
          </a:p>
          <a:p>
            <a:endParaRPr lang="zh-CN" altLang="en-US" sz="11200" b="1" dirty="0"/>
          </a:p>
        </p:txBody>
      </p:sp>
    </p:spTree>
    <p:extLst>
      <p:ext uri="{BB962C8B-B14F-4D97-AF65-F5344CB8AC3E}">
        <p14:creationId xmlns:p14="http://schemas.microsoft.com/office/powerpoint/2010/main" val="31984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34963" y="808038"/>
            <a:ext cx="11857037" cy="6049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500" b="1" dirty="0" smtClean="0"/>
              <a:t>      Two: </a:t>
            </a:r>
            <a:r>
              <a:rPr lang="en-US" altLang="zh-CN" sz="3500" b="1" dirty="0"/>
              <a:t>What can </a:t>
            </a:r>
            <a:r>
              <a:rPr lang="en-US" altLang="zh-CN" sz="3500" b="1" dirty="0" err="1"/>
              <a:t>kotlin</a:t>
            </a:r>
            <a:r>
              <a:rPr lang="en-US" altLang="zh-CN" sz="3500" b="1" dirty="0"/>
              <a:t> do</a:t>
            </a:r>
            <a:endParaRPr lang="zh-CN" altLang="zh-CN" sz="3500" b="1" dirty="0"/>
          </a:p>
          <a:p>
            <a:pPr marL="0" indent="0">
              <a:buNone/>
            </a:pPr>
            <a:r>
              <a:rPr lang="en-US" altLang="zh-CN" sz="3500" dirty="0" smtClean="0"/>
              <a:t>           </a:t>
            </a:r>
          </a:p>
          <a:p>
            <a:pPr marL="0" indent="0">
              <a:buNone/>
            </a:pPr>
            <a:endParaRPr lang="zh-CN" altLang="zh-CN" sz="3500" b="1" dirty="0"/>
          </a:p>
          <a:p>
            <a:pPr marL="0" indent="0">
              <a:buNone/>
            </a:pPr>
            <a:r>
              <a:rPr lang="en-US" altLang="zh-CN" sz="3000" dirty="0" smtClean="0"/>
              <a:t>		</a:t>
            </a:r>
          </a:p>
          <a:p>
            <a:pPr marL="0" indent="0">
              <a:buNone/>
            </a:pPr>
            <a:endParaRPr lang="zh-CN" altLang="zh-CN" sz="3000" dirty="0"/>
          </a:p>
          <a:p>
            <a:pPr marL="0" indent="0">
              <a:buNone/>
            </a:pPr>
            <a:r>
              <a:rPr lang="en-US" altLang="zh-CN" sz="3000" dirty="0"/>
              <a:t>      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</a:t>
            </a:r>
          </a:p>
          <a:p>
            <a:pPr marL="0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       1:Kotlin </a:t>
            </a:r>
            <a:r>
              <a:rPr lang="en-US" altLang="zh-CN" sz="3000" dirty="0"/>
              <a:t>on the server side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/>
              <a:t>	  </a:t>
            </a:r>
            <a:r>
              <a:rPr lang="en-US" altLang="zh-CN" sz="3000" dirty="0" smtClean="0"/>
              <a:t>       2:Kotlin </a:t>
            </a:r>
            <a:r>
              <a:rPr lang="en-US" altLang="zh-CN" sz="3000" dirty="0"/>
              <a:t>on </a:t>
            </a:r>
            <a:r>
              <a:rPr lang="en-US" altLang="zh-CN" sz="3000" dirty="0" smtClean="0"/>
              <a:t>Android</a:t>
            </a:r>
          </a:p>
          <a:p>
            <a:pPr marL="0" indent="0">
              <a:buNone/>
            </a:pPr>
            <a:r>
              <a:rPr lang="en-US" altLang="zh-CN" sz="3000" dirty="0"/>
              <a:t>      </a:t>
            </a:r>
            <a:r>
              <a:rPr lang="en-US" altLang="zh-CN" sz="3000" dirty="0" smtClean="0"/>
              <a:t>       3:Kotlin JavaScript</a:t>
            </a:r>
          </a:p>
          <a:p>
            <a:pPr marL="0" indent="0">
              <a:buNone/>
            </a:pPr>
            <a:r>
              <a:rPr lang="en-US" altLang="zh-CN" sz="3000" dirty="0"/>
              <a:t>       </a:t>
            </a:r>
            <a:r>
              <a:rPr lang="en-US" altLang="zh-CN" sz="3000" dirty="0" smtClean="0"/>
              <a:t>      4:Kotlin </a:t>
            </a:r>
            <a:r>
              <a:rPr lang="en-US" altLang="zh-CN" sz="3000" dirty="0"/>
              <a:t>Native</a:t>
            </a:r>
            <a:endParaRPr lang="en-US" altLang="zh-CN" sz="3000" dirty="0" smtClean="0"/>
          </a:p>
          <a:p>
            <a:pPr marL="0" indent="0">
              <a:buNone/>
            </a:pPr>
            <a:endParaRPr lang="zh-CN" altLang="zh-CN" sz="30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14" y="1495447"/>
            <a:ext cx="7095238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344866"/>
            <a:ext cx="11344275" cy="65131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b="1" dirty="0" smtClean="0"/>
              <a:t>      </a:t>
            </a:r>
          </a:p>
          <a:p>
            <a:pPr marL="0" indent="0">
              <a:buNone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Three</a:t>
            </a:r>
            <a:r>
              <a:rPr lang="en-US" altLang="zh-CN" sz="3200" b="1" dirty="0"/>
              <a:t>: The philosophy of </a:t>
            </a:r>
            <a:r>
              <a:rPr lang="en-US" altLang="zh-CN" sz="3200" b="1" dirty="0" err="1"/>
              <a:t>Kotlin</a:t>
            </a:r>
            <a:endParaRPr lang="zh-CN" altLang="zh-CN" sz="3200" b="1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			</a:t>
            </a:r>
            <a:r>
              <a:rPr lang="en-US" altLang="zh-CN" sz="2400" dirty="0"/>
              <a:t>1:  To be </a:t>
            </a:r>
            <a:r>
              <a:rPr lang="en-US" altLang="zh-CN" sz="2400" dirty="0" smtClean="0"/>
              <a:t>Practical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			</a:t>
            </a:r>
            <a:r>
              <a:rPr lang="en-US" altLang="zh-CN" sz="2400" dirty="0"/>
              <a:t>2:  To be </a:t>
            </a:r>
            <a:r>
              <a:rPr lang="en-US" altLang="zh-CN" sz="2400" dirty="0" smtClean="0"/>
              <a:t>Concise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			</a:t>
            </a:r>
            <a:r>
              <a:rPr lang="en-US" altLang="zh-CN" sz="2400" dirty="0"/>
              <a:t>3:	to be </a:t>
            </a:r>
            <a:r>
              <a:rPr lang="en-US" altLang="zh-CN" sz="2400" dirty="0" smtClean="0"/>
              <a:t>Safe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			</a:t>
            </a:r>
            <a:r>
              <a:rPr lang="en-US" altLang="zh-CN" sz="2400" dirty="0"/>
              <a:t>4:	to be Interoperable with java freely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02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2381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3590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4699" y="318266"/>
            <a:ext cx="11947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Four: </a:t>
            </a:r>
            <a:r>
              <a:rPr lang="en-US" altLang="zh-CN" sz="32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Basic</a:t>
            </a:r>
            <a:endParaRPr lang="en-US" altLang="zh-CN" sz="2800" dirty="0" smtClean="0"/>
          </a:p>
          <a:p>
            <a:pPr algn="just"/>
            <a:r>
              <a:rPr lang="en-US" altLang="zh-CN" sz="2800" kern="100" dirty="0" smtClean="0">
                <a:cs typeface="Times New Roman" panose="02020603050405020304" pitchFamily="18" charset="0"/>
              </a:rPr>
              <a:t>  1: variable definition</a:t>
            </a:r>
            <a:endParaRPr lang="en-US" altLang="zh-CN" sz="2800" kern="100" dirty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 smtClean="0">
                <a:cs typeface="Times New Roman" panose="02020603050405020304" pitchFamily="18" charset="0"/>
              </a:rPr>
              <a:t>     In </a:t>
            </a:r>
            <a:r>
              <a:rPr lang="en-US" altLang="zh-CN" sz="2800" kern="100" dirty="0" err="1">
                <a:cs typeface="Times New Roman" panose="02020603050405020304" pitchFamily="18" charset="0"/>
              </a:rPr>
              <a:t>Kotlin,we</a:t>
            </a:r>
            <a:r>
              <a:rPr lang="en-US" altLang="zh-CN" sz="2800" kern="100" dirty="0">
                <a:cs typeface="Times New Roman" panose="02020603050405020304" pitchFamily="18" charset="0"/>
              </a:rPr>
              <a:t> declare a variable with two </a:t>
            </a:r>
            <a:r>
              <a:rPr lang="en-US" altLang="zh-CN" sz="2800" kern="100" dirty="0" err="1">
                <a:cs typeface="Times New Roman" panose="02020603050405020304" pitchFamily="18" charset="0"/>
              </a:rPr>
              <a:t>keywords:val</a:t>
            </a:r>
            <a:r>
              <a:rPr lang="en-US" altLang="zh-CN" sz="2800" kern="100" dirty="0">
                <a:cs typeface="Times New Roman" panose="02020603050405020304" pitchFamily="18" charset="0"/>
              </a:rPr>
              <a:t> and var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.</a:t>
            </a:r>
            <a:endParaRPr lang="en-US" altLang="zh-CN" sz="2800" kern="100" dirty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 smtClean="0">
                <a:cs typeface="Times New Roman" panose="02020603050405020304" pitchFamily="18" charset="0"/>
              </a:rPr>
              <a:t>     </a:t>
            </a:r>
            <a:r>
              <a:rPr lang="en-US" altLang="zh-CN" sz="2800" kern="100" dirty="0" err="1" smtClean="0">
                <a:cs typeface="Times New Roman" panose="02020603050405020304" pitchFamily="18" charset="0"/>
              </a:rPr>
              <a:t>val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cs typeface="Times New Roman" panose="02020603050405020304" pitchFamily="18" charset="0"/>
              </a:rPr>
              <a:t>——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Immutable </a:t>
            </a:r>
            <a:r>
              <a:rPr lang="en-US" altLang="zh-CN" sz="2800" kern="100" dirty="0">
                <a:cs typeface="Times New Roman" panose="02020603050405020304" pitchFamily="18" charset="0"/>
              </a:rPr>
              <a:t>reference. A variable declared with </a:t>
            </a:r>
            <a:r>
              <a:rPr lang="en-US" altLang="zh-CN" sz="2800" kern="100" dirty="0" err="1">
                <a:cs typeface="Times New Roman" panose="02020603050405020304" pitchFamily="18" charset="0"/>
              </a:rPr>
              <a:t>val</a:t>
            </a:r>
            <a:r>
              <a:rPr lang="en-US" altLang="zh-CN" sz="2800" kern="100" dirty="0">
                <a:cs typeface="Times New Roman" panose="02020603050405020304" pitchFamily="18" charset="0"/>
              </a:rPr>
              <a:t> can’t 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be reassigned </a:t>
            </a:r>
            <a:r>
              <a:rPr lang="en-US" altLang="zh-CN" sz="2800" kern="100" dirty="0">
                <a:cs typeface="Times New Roman" panose="02020603050405020304" pitchFamily="18" charset="0"/>
              </a:rPr>
              <a:t>after it’s initialized. It 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equals </a:t>
            </a:r>
            <a:r>
              <a:rPr lang="en-US" altLang="zh-CN" sz="2800" kern="100" dirty="0">
                <a:cs typeface="Times New Roman" panose="02020603050405020304" pitchFamily="18" charset="0"/>
              </a:rPr>
              <a:t>to a final variable in Java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cs typeface="Times New Roman" panose="02020603050405020304" pitchFamily="18" charset="0"/>
              </a:rPr>
              <a:t> 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   </a:t>
            </a:r>
            <a:endParaRPr lang="en-US" altLang="zh-CN" sz="2800" kern="100" dirty="0" smtClean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 smtClean="0">
                <a:cs typeface="Times New Roman" panose="02020603050405020304" pitchFamily="18" charset="0"/>
              </a:rPr>
              <a:t>     </a:t>
            </a:r>
            <a:r>
              <a:rPr lang="en-US" altLang="zh-CN" sz="2800" kern="100" dirty="0" err="1" smtClean="0">
                <a:cs typeface="Times New Roman" panose="02020603050405020304" pitchFamily="18" charset="0"/>
              </a:rPr>
              <a:t>var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—</a:t>
            </a:r>
            <a:r>
              <a:rPr lang="en-US" altLang="zh-CN" sz="2800" kern="100" dirty="0">
                <a:cs typeface="Times New Roman" panose="02020603050405020304" pitchFamily="18" charset="0"/>
              </a:rPr>
              <a:t>—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cs typeface="Times New Roman" panose="02020603050405020304" pitchFamily="18" charset="0"/>
              </a:rPr>
              <a:t>Mutable </a:t>
            </a:r>
            <a:r>
              <a:rPr lang="en-US" altLang="zh-CN" sz="2800" kern="100" dirty="0">
                <a:cs typeface="Times New Roman" panose="02020603050405020304" pitchFamily="18" charset="0"/>
              </a:rPr>
              <a:t>reference. The value of such a variable can 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be changed</a:t>
            </a:r>
            <a:r>
              <a:rPr lang="en-US" altLang="zh-CN" sz="2800" kern="100" dirty="0">
                <a:cs typeface="Times New Roman" panose="02020603050405020304" pitchFamily="18" charset="0"/>
              </a:rPr>
              <a:t>. This declaration </a:t>
            </a:r>
            <a:r>
              <a:rPr lang="en-US" altLang="zh-CN" sz="2800" kern="100" dirty="0" smtClean="0">
                <a:cs typeface="Times New Roman" panose="02020603050405020304" pitchFamily="18" charset="0"/>
              </a:rPr>
              <a:t>equals to </a:t>
            </a:r>
            <a:r>
              <a:rPr lang="en-US" altLang="zh-CN" sz="2800" kern="100" dirty="0">
                <a:cs typeface="Times New Roman" panose="02020603050405020304" pitchFamily="18" charset="0"/>
              </a:rPr>
              <a:t>a regular (non-final) Java variable.</a:t>
            </a:r>
            <a:endParaRPr lang="en-US" altLang="zh-CN" sz="2800" kern="100" dirty="0" smtClean="0">
              <a:cs typeface="Times New Roman" panose="02020603050405020304" pitchFamily="18" charset="0"/>
            </a:endParaRPr>
          </a:p>
          <a:p>
            <a:pPr algn="just"/>
            <a:endParaRPr lang="en-US" altLang="zh-CN" sz="2400" dirty="0" smtClean="0"/>
          </a:p>
          <a:p>
            <a:pPr algn="just"/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 smtClean="0"/>
              <a:t>	</a:t>
            </a:r>
            <a:endParaRPr lang="zh-CN" altLang="zh-CN" sz="2400" dirty="0"/>
          </a:p>
          <a:p>
            <a:pPr algn="just">
              <a:spcAft>
                <a:spcPts val="0"/>
              </a:spcAft>
            </a:pP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18" y="4188333"/>
            <a:ext cx="4685714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en-US" altLang="zh-CN" sz="2800" dirty="0" smtClean="0"/>
              <a:t>2:function </a:t>
            </a:r>
            <a:r>
              <a:rPr lang="en-US" altLang="zh-CN" sz="2800" dirty="0"/>
              <a:t>definition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en-US" altLang="zh-CN" sz="2800" dirty="0" smtClean="0"/>
              <a:t>	In </a:t>
            </a:r>
            <a:r>
              <a:rPr lang="en-US" altLang="zh-CN" sz="2800" dirty="0" err="1"/>
              <a:t>K</a:t>
            </a:r>
            <a:r>
              <a:rPr lang="en-US" altLang="zh-CN" sz="2800" dirty="0" err="1" smtClean="0"/>
              <a:t>otlin,the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function definition starts with the </a:t>
            </a:r>
            <a:r>
              <a:rPr lang="en-US" altLang="zh-CN" sz="2800" dirty="0" smtClean="0"/>
              <a:t>fun keyword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 followed </a:t>
            </a:r>
            <a:r>
              <a:rPr lang="en-US" altLang="zh-CN" sz="2800" dirty="0"/>
              <a:t>by the function </a:t>
            </a:r>
            <a:r>
              <a:rPr lang="en-US" altLang="zh-CN" sz="2800" dirty="0" smtClean="0"/>
              <a:t>name and </a:t>
            </a:r>
            <a:r>
              <a:rPr lang="en-US" altLang="zh-CN" sz="2800" dirty="0"/>
              <a:t>followed by </a:t>
            </a:r>
            <a:r>
              <a:rPr lang="en-US" altLang="zh-CN" sz="2800" dirty="0" smtClean="0"/>
              <a:t>the parameter </a:t>
            </a:r>
            <a:r>
              <a:rPr lang="en-US" altLang="zh-CN" sz="2800" dirty="0"/>
              <a:t>list in parentheses. The return </a:t>
            </a:r>
            <a:r>
              <a:rPr lang="en-US" altLang="zh-CN" sz="2800" dirty="0" smtClean="0"/>
              <a:t>type comes </a:t>
            </a:r>
            <a:r>
              <a:rPr lang="en-US" altLang="zh-CN" sz="2800" dirty="0"/>
              <a:t>after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parameter list, separated from it by a colon</a:t>
            </a:r>
            <a:r>
              <a:rPr lang="en-US" altLang="zh-CN" sz="2800" dirty="0" smtClean="0"/>
              <a:t>.</a:t>
            </a:r>
          </a:p>
          <a:p>
            <a:pPr marL="0" indent="0">
              <a:buNone/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			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90692" y="4380089"/>
            <a:ext cx="70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2425" algn="just">
              <a:spcAft>
                <a:spcPts val="0"/>
              </a:spcAft>
            </a:pPr>
            <a:r>
              <a:rPr lang="en-US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831" y="1887960"/>
            <a:ext cx="4200000" cy="19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1" y="3859389"/>
            <a:ext cx="8915400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369888"/>
            <a:ext cx="10515600" cy="583772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      3:</a:t>
            </a:r>
            <a:r>
              <a:rPr lang="nb-NO" altLang="zh-CN" sz="2800" dirty="0" smtClean="0"/>
              <a:t>Easier </a:t>
            </a:r>
            <a:r>
              <a:rPr lang="nb-NO" altLang="zh-CN" sz="2800" dirty="0"/>
              <a:t>string formatting: string templates</a:t>
            </a:r>
            <a:endParaRPr lang="nb-NO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Kotlin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allows </a:t>
            </a:r>
            <a:r>
              <a:rPr lang="en-US" altLang="zh-CN" sz="2800" dirty="0" smtClean="0"/>
              <a:t>us </a:t>
            </a:r>
            <a:r>
              <a:rPr lang="en-US" altLang="zh-CN" sz="2800" dirty="0"/>
              <a:t>to refer to </a:t>
            </a:r>
            <a:r>
              <a:rPr lang="en-US" altLang="zh-CN" sz="2800" dirty="0" smtClean="0"/>
              <a:t>variables </a:t>
            </a:r>
            <a:r>
              <a:rPr lang="en-US" altLang="zh-CN" sz="2800" dirty="0"/>
              <a:t>in string literals by putting the </a:t>
            </a:r>
            <a:r>
              <a:rPr lang="en-US" altLang="zh-CN" sz="2800" dirty="0" smtClean="0"/>
              <a:t>$ character </a:t>
            </a:r>
            <a:r>
              <a:rPr lang="en-US" altLang="zh-CN" sz="2800" dirty="0"/>
              <a:t>in front of the variable name. This is equivalent to </a:t>
            </a:r>
            <a:r>
              <a:rPr lang="en-US" altLang="zh-CN" sz="2800" dirty="0" smtClean="0"/>
              <a:t>Java’s </a:t>
            </a:r>
            <a:r>
              <a:rPr lang="en-US" altLang="zh-CN" sz="2800" dirty="0"/>
              <a:t>string </a:t>
            </a:r>
            <a:r>
              <a:rPr lang="en-US" altLang="zh-CN" sz="2800" dirty="0" smtClean="0"/>
              <a:t>concatenation </a:t>
            </a:r>
            <a:r>
              <a:rPr lang="en-US" altLang="zh-CN" sz="2800" dirty="0"/>
              <a:t>but is more </a:t>
            </a:r>
            <a:r>
              <a:rPr lang="en-US" altLang="zh-CN" sz="2800" dirty="0" smtClean="0"/>
              <a:t>efficient.</a:t>
            </a:r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8789" y="88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7415" y="3213472"/>
            <a:ext cx="115127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16" y="2629438"/>
            <a:ext cx="6395812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"/>
            <a:ext cx="105156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en-US" altLang="zh-CN" sz="2800" dirty="0"/>
              <a:t>4:Numeric Types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has several built in number types: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, Short, </a:t>
            </a:r>
            <a:r>
              <a:rPr lang="en-US" altLang="zh-CN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, Float, Long and 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Double. Bigger 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and smaller types share no relationship, so automatic conversation does not </a:t>
            </a:r>
            <a:r>
              <a:rPr lang="en-US" altLang="zh-CN" sz="28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exist.We</a:t>
            </a:r>
            <a:r>
              <a:rPr lang="en-US" altLang="zh-CN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Calibri" panose="020F0502020204030204" pitchFamily="34" charset="0"/>
                <a:cs typeface="Times New Roman" panose="02020603050405020304" pitchFamily="18" charset="0"/>
              </a:rPr>
              <a:t>can not automatically assign a short to a byte, nor a byte to a short. we must call the appropriate to() method. </a:t>
            </a:r>
            <a:endParaRPr lang="en-US" altLang="zh-CN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4785" y="3981322"/>
            <a:ext cx="675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21" y="2916440"/>
            <a:ext cx="7295238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7152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204</Words>
  <Application>Microsoft Office PowerPoint</Application>
  <PresentationFormat>宽屏</PresentationFormat>
  <Paragraphs>123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方正姚体</vt:lpstr>
      <vt:lpstr>华文新魏</vt:lpstr>
      <vt:lpstr>宋体</vt:lpstr>
      <vt:lpstr>微软雅黑</vt:lpstr>
      <vt:lpstr>Arial</vt:lpstr>
      <vt:lpstr>Calibri</vt:lpstr>
      <vt:lpstr>Calibri Light</vt:lpstr>
      <vt:lpstr>Segoe UI</vt:lpstr>
      <vt:lpstr>Times New Roman</vt:lpstr>
      <vt:lpstr>Trebuchet MS</vt:lpstr>
      <vt:lpstr>Wingdings 3</vt:lpstr>
      <vt:lpstr>自定义设计方案</vt:lpstr>
      <vt:lpstr>1_自定义设计方案</vt:lpstr>
      <vt:lpstr>模板页面</vt:lpstr>
      <vt:lpstr>平面</vt:lpstr>
      <vt:lpstr>          Practical Kotlin                                                                     Author by  laibao wang             https://github.com/wanglaibao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Thank   you  </vt:lpstr>
      <vt:lpstr>                                            </vt:lpstr>
    </vt:vector>
  </TitlesOfParts>
  <Company>wacai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 in Java8</dc:title>
  <dc:creator>金戈</dc:creator>
  <cp:lastModifiedBy>金戈</cp:lastModifiedBy>
  <cp:revision>283</cp:revision>
  <dcterms:created xsi:type="dcterms:W3CDTF">2017-02-17T14:13:17Z</dcterms:created>
  <dcterms:modified xsi:type="dcterms:W3CDTF">2017-10-28T06:26:20Z</dcterms:modified>
</cp:coreProperties>
</file>