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5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60" autoAdjust="0"/>
  </p:normalViewPr>
  <p:slideViewPr>
    <p:cSldViewPr>
      <p:cViewPr varScale="1">
        <p:scale>
          <a:sx n="55" d="100"/>
          <a:sy n="55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3600" dirty="0" smtClean="0"/>
              <a:t>AJAX</a:t>
            </a:r>
            <a:r>
              <a:rPr lang="zh-CN" altLang="en-US" sz="3600" dirty="0" smtClean="0"/>
              <a:t>中的核心对象：</a:t>
            </a:r>
            <a:r>
              <a:rPr lang="en-US" altLang="zh-CN" sz="3600" dirty="0" err="1" smtClean="0"/>
              <a:t>XMLHttpRequest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85728"/>
            <a:ext cx="8173002" cy="500066"/>
          </a:xfrm>
        </p:spPr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的属性：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responseXML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151216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responseXML</a:t>
            </a:r>
            <a:r>
              <a:rPr lang="zh-CN" altLang="zh-CN" dirty="0" smtClean="0"/>
              <a:t>用来接收服务器的响应，以</a:t>
            </a:r>
            <a:r>
              <a:rPr lang="en-US" altLang="zh-CN" dirty="0" smtClean="0"/>
              <a:t>XML</a:t>
            </a:r>
            <a:r>
              <a:rPr lang="zh-CN" altLang="zh-CN" dirty="0" smtClean="0"/>
              <a:t>的形式存在，这个对象可以解析为一个</a:t>
            </a:r>
            <a:r>
              <a:rPr lang="en-US" altLang="zh-CN" dirty="0" smtClean="0"/>
              <a:t>DOM</a:t>
            </a:r>
            <a:r>
              <a:rPr lang="zh-CN" altLang="zh-CN" dirty="0" smtClean="0"/>
              <a:t>对象，进一步使用</a:t>
            </a:r>
            <a:r>
              <a:rPr lang="en-US" altLang="zh-CN" dirty="0" smtClean="0"/>
              <a:t>DOM</a:t>
            </a:r>
            <a:r>
              <a:rPr lang="zh-CN" altLang="zh-CN" dirty="0" smtClean="0"/>
              <a:t>的</a:t>
            </a:r>
            <a:r>
              <a:rPr lang="en-US" altLang="zh-CN" dirty="0" smtClean="0"/>
              <a:t>API</a:t>
            </a:r>
            <a:r>
              <a:rPr lang="zh-CN" altLang="zh-CN" dirty="0" smtClean="0"/>
              <a:t>更新客户端页面，如下代码所示：</a:t>
            </a:r>
          </a:p>
          <a:p>
            <a:endParaRPr lang="zh-CN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80928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message = </a:t>
            </a:r>
            <a:r>
              <a:rPr lang="en-US" altLang="zh-CN" dirty="0" err="1" smtClean="0"/>
              <a:t>xmlHttp.responseXML.getElementsByTagName</a:t>
            </a:r>
            <a:r>
              <a:rPr lang="en-US" altLang="zh-CN" dirty="0" smtClean="0"/>
              <a:t>("message")[0].</a:t>
            </a:r>
            <a:r>
              <a:rPr lang="en-US" altLang="zh-CN" dirty="0" err="1" smtClean="0"/>
              <a:t>firstChild.data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passed = </a:t>
            </a:r>
            <a:r>
              <a:rPr lang="en-US" altLang="zh-CN" dirty="0" err="1" smtClean="0"/>
              <a:t>xmlHttp.responseXML.getElementsByTagName</a:t>
            </a:r>
            <a:r>
              <a:rPr lang="en-US" altLang="zh-CN" dirty="0" smtClean="0"/>
              <a:t>("passed")[0].</a:t>
            </a:r>
            <a:r>
              <a:rPr lang="en-US" altLang="zh-CN" dirty="0" err="1" smtClean="0"/>
              <a:t>firstChild.data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4437112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92D050"/>
              </a:buClr>
              <a:buBlip>
                <a:blip r:embed="rId2"/>
              </a:buBlip>
            </a:pP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上述代码中，使用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XMLHttpRequest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对象的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responseXML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属性将服务器端返回内容封装为一个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DOM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对象，进一步调用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DOM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中的方法解析返回的内容，赋值给两个变量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message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passed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96752"/>
            <a:ext cx="8229600" cy="494689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除了上述的六个属性外，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还定义了一系列方法，主要方法有：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open(</a:t>
            </a:r>
            <a:r>
              <a:rPr lang="en-US" altLang="zh-CN" sz="2400" dirty="0" err="1" smtClean="0"/>
              <a:t>DOMString</a:t>
            </a:r>
            <a:r>
              <a:rPr lang="en-US" altLang="zh-CN" sz="2400" dirty="0" smtClean="0"/>
              <a:t> method</a:t>
            </a:r>
            <a:r>
              <a:rPr lang="zh-CN" altLang="zh-CN" sz="2400" dirty="0" smtClean="0"/>
              <a:t>，</a:t>
            </a:r>
            <a:r>
              <a:rPr lang="en-US" altLang="zh-CN" sz="2400" dirty="0" err="1" smtClean="0"/>
              <a:t>DOMString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uri</a:t>
            </a:r>
            <a:r>
              <a:rPr lang="zh-CN" altLang="zh-CN" sz="2400" dirty="0" smtClean="0"/>
              <a:t>，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async</a:t>
            </a:r>
            <a:r>
              <a:rPr lang="zh-CN" altLang="zh-CN" sz="2400" dirty="0" smtClean="0"/>
              <a:t>，</a:t>
            </a:r>
            <a:r>
              <a:rPr lang="en-US" altLang="zh-CN" sz="2400" dirty="0" err="1" smtClean="0"/>
              <a:t>DOMString</a:t>
            </a:r>
            <a:r>
              <a:rPr lang="en-US" altLang="zh-CN" sz="2400" dirty="0" smtClean="0"/>
              <a:t> username</a:t>
            </a:r>
            <a:r>
              <a:rPr lang="zh-CN" altLang="zh-CN" sz="2400" dirty="0" smtClean="0"/>
              <a:t>，</a:t>
            </a:r>
            <a:r>
              <a:rPr lang="en-US" altLang="zh-CN" sz="2400" dirty="0" err="1" smtClean="0"/>
              <a:t>DOMString</a:t>
            </a:r>
            <a:r>
              <a:rPr lang="en-US" altLang="zh-CN" sz="2400" dirty="0" smtClean="0"/>
              <a:t> password)</a:t>
            </a:r>
            <a:endParaRPr lang="zh-CN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send</a:t>
            </a:r>
            <a:r>
              <a:rPr lang="en-US" altLang="zh-CN" sz="24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setRequestHeader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DOMString</a:t>
            </a:r>
            <a:r>
              <a:rPr lang="en-US" altLang="zh-CN" sz="2400" dirty="0" smtClean="0"/>
              <a:t> header</a:t>
            </a:r>
            <a:r>
              <a:rPr lang="zh-CN" altLang="zh-CN" sz="2400" dirty="0" smtClean="0"/>
              <a:t>，</a:t>
            </a:r>
            <a:r>
              <a:rPr lang="en-US" altLang="zh-CN" sz="2400" dirty="0" err="1" smtClean="0"/>
              <a:t>DOMString</a:t>
            </a:r>
            <a:r>
              <a:rPr lang="en-US" altLang="zh-CN" sz="2400" dirty="0" smtClean="0"/>
              <a:t> value)</a:t>
            </a:r>
            <a:endParaRPr lang="zh-CN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getResponseHeader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DOMString</a:t>
            </a:r>
            <a:r>
              <a:rPr lang="en-US" altLang="zh-CN" sz="2400" dirty="0" smtClean="0"/>
              <a:t> header)</a:t>
            </a:r>
            <a:endParaRPr lang="zh-CN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getAllResponseHeaders</a:t>
            </a:r>
            <a:r>
              <a:rPr lang="en-US" altLang="zh-CN" sz="2400" dirty="0" smtClean="0"/>
              <a:t>()</a:t>
            </a:r>
            <a:endParaRPr lang="zh-CN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abort()</a:t>
            </a:r>
            <a:endParaRPr lang="zh-CN" altLang="zh-CN" sz="2400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85728"/>
            <a:ext cx="8173002" cy="500066"/>
          </a:xfrm>
        </p:spPr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的方法：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62744" cy="15121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open</a:t>
            </a:r>
            <a:r>
              <a:rPr lang="zh-CN" altLang="zh-CN" dirty="0" smtClean="0"/>
              <a:t>方法</a:t>
            </a:r>
            <a:r>
              <a:rPr lang="zh-CN" altLang="zh-CN" dirty="0" smtClean="0"/>
              <a:t>有五个参数。其中，</a:t>
            </a:r>
            <a:r>
              <a:rPr lang="en-US" altLang="zh-CN" dirty="0" smtClean="0"/>
              <a:t>method</a:t>
            </a:r>
            <a:r>
              <a:rPr lang="zh-CN" altLang="zh-CN" dirty="0" smtClean="0"/>
              <a:t>参数用于指定用来发送请求的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方法如，</a:t>
            </a:r>
            <a:r>
              <a:rPr lang="en-US" altLang="zh-CN" dirty="0" smtClean="0"/>
              <a:t>GET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PUT</a:t>
            </a:r>
            <a:r>
              <a:rPr lang="zh-CN" altLang="zh-CN" dirty="0" smtClean="0"/>
              <a:t>等。</a:t>
            </a:r>
            <a:r>
              <a:rPr lang="en-US" altLang="zh-CN" dirty="0" err="1" smtClean="0"/>
              <a:t>uri</a:t>
            </a:r>
            <a:r>
              <a:rPr lang="zh-CN" altLang="zh-CN" dirty="0" smtClean="0"/>
              <a:t>参数用于指定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对象请求的具体</a:t>
            </a:r>
            <a:r>
              <a:rPr lang="en-US" altLang="zh-CN" dirty="0" smtClean="0"/>
              <a:t>URI</a:t>
            </a:r>
            <a:r>
              <a:rPr lang="zh-CN" altLang="zh-CN" dirty="0" smtClean="0"/>
              <a:t>，可以是绝对</a:t>
            </a:r>
            <a:r>
              <a:rPr lang="en-US" altLang="zh-CN" dirty="0" smtClean="0"/>
              <a:t>URI</a:t>
            </a:r>
            <a:r>
              <a:rPr lang="zh-CN" altLang="zh-CN" dirty="0" smtClean="0"/>
              <a:t>也可以是相对</a:t>
            </a:r>
            <a:r>
              <a:rPr lang="en-US" altLang="zh-CN" dirty="0" smtClean="0"/>
              <a:t>URI</a:t>
            </a:r>
            <a:r>
              <a:rPr lang="zh-CN" altLang="zh-CN" dirty="0" smtClean="0"/>
              <a:t>。</a:t>
            </a:r>
            <a:r>
              <a:rPr lang="en-US" altLang="zh-CN" dirty="0" err="1" smtClean="0"/>
              <a:t>async</a:t>
            </a:r>
            <a:r>
              <a:rPr lang="zh-CN" altLang="zh-CN" dirty="0" smtClean="0"/>
              <a:t>参数指定该请求是否是异步的，默认值为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。对于要求认证的服务器，可以提供可选的用户名和密码参数。在调用</a:t>
            </a:r>
            <a:r>
              <a:rPr lang="en-US" altLang="zh-CN" dirty="0" smtClean="0"/>
              <a:t>open()</a:t>
            </a:r>
            <a:r>
              <a:rPr lang="zh-CN" altLang="zh-CN" dirty="0" smtClean="0"/>
              <a:t>方法后，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readyState</a:t>
            </a:r>
            <a:r>
              <a:rPr lang="zh-CN" altLang="zh-CN" dirty="0" smtClean="0"/>
              <a:t>属性设置将为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，并且把</a:t>
            </a:r>
            <a:r>
              <a:rPr lang="en-US" altLang="zh-CN" dirty="0" err="1" smtClean="0"/>
              <a:t>responseText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responseXML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status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statusText</a:t>
            </a:r>
            <a:r>
              <a:rPr lang="zh-CN" altLang="zh-CN" dirty="0" smtClean="0"/>
              <a:t>属性设置为初始值。如下代码所示：</a:t>
            </a:r>
          </a:p>
          <a:p>
            <a:endParaRPr lang="zh-CN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649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"</a:t>
            </a:r>
            <a:r>
              <a:rPr lang="en-US" altLang="zh-CN" dirty="0" err="1" smtClean="0"/>
              <a:t>validate?custname</a:t>
            </a:r>
            <a:r>
              <a:rPr lang="en-US" altLang="zh-CN" dirty="0" smtClean="0"/>
              <a:t>=" + escape(</a:t>
            </a:r>
            <a:r>
              <a:rPr lang="en-US" altLang="zh-CN" dirty="0" err="1" smtClean="0"/>
              <a:t>custname.value</a:t>
            </a:r>
            <a:r>
              <a:rPr lang="en-US" altLang="zh-CN" dirty="0" smtClean="0"/>
              <a:t>);</a:t>
            </a:r>
            <a:endParaRPr lang="zh-CN" altLang="zh-CN" dirty="0" smtClean="0"/>
          </a:p>
          <a:p>
            <a:r>
              <a:rPr lang="en-US" altLang="zh-CN" dirty="0" err="1" smtClean="0"/>
              <a:t>xmlHttp.open</a:t>
            </a:r>
            <a:r>
              <a:rPr lang="en-US" altLang="zh-CN" dirty="0" smtClean="0"/>
              <a:t>("GET",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true);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1560" y="32849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2D050"/>
              </a:buClr>
              <a:buBlip>
                <a:blip r:embed="rId2"/>
              </a:buBlip>
            </a:pPr>
            <a:r>
              <a:rPr lang="zh-CN" altLang="zh-CN" sz="1700" dirty="0" smtClean="0">
                <a:latin typeface="黑体" pitchFamily="2" charset="-122"/>
                <a:ea typeface="黑体" pitchFamily="2" charset="-122"/>
              </a:rPr>
              <a:t>上述代码中，使用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GET</a:t>
            </a:r>
            <a:r>
              <a:rPr lang="zh-CN" altLang="zh-CN" sz="1700" dirty="0" smtClean="0">
                <a:latin typeface="黑体" pitchFamily="2" charset="-122"/>
                <a:ea typeface="黑体" pitchFamily="2" charset="-122"/>
              </a:rPr>
              <a:t>方式异步请求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URL</a:t>
            </a:r>
            <a:r>
              <a:rPr lang="zh-CN" altLang="zh-CN" sz="1700" dirty="0" smtClean="0">
                <a:latin typeface="黑体" pitchFamily="2" charset="-122"/>
                <a:ea typeface="黑体" pitchFamily="2" charset="-122"/>
              </a:rPr>
              <a:t>为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validate</a:t>
            </a:r>
            <a:r>
              <a:rPr lang="zh-CN" altLang="zh-CN" sz="1700" dirty="0" smtClean="0">
                <a:latin typeface="黑体" pitchFamily="2" charset="-122"/>
                <a:ea typeface="黑体" pitchFamily="2" charset="-122"/>
              </a:rPr>
              <a:t>的服务器端资源，同时将请求参数</a:t>
            </a:r>
            <a:r>
              <a:rPr lang="en-US" altLang="zh-CN" sz="1700" dirty="0" err="1" smtClean="0">
                <a:latin typeface="黑体" pitchFamily="2" charset="-122"/>
                <a:ea typeface="黑体" pitchFamily="2" charset="-122"/>
              </a:rPr>
              <a:t>custname</a:t>
            </a:r>
            <a:r>
              <a:rPr lang="zh-CN" altLang="zh-CN" sz="1700" dirty="0" smtClean="0">
                <a:latin typeface="黑体" pitchFamily="2" charset="-122"/>
                <a:ea typeface="黑体" pitchFamily="2" charset="-122"/>
              </a:rPr>
              <a:t>追加到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URL</a:t>
            </a:r>
            <a:r>
              <a:rPr lang="zh-CN" altLang="zh-CN" sz="1700" dirty="0" smtClean="0">
                <a:latin typeface="黑体" pitchFamily="2" charset="-122"/>
                <a:ea typeface="黑体" pitchFamily="2" charset="-122"/>
              </a:rPr>
              <a:t>后传递给服务器端。使用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GET</a:t>
            </a:r>
            <a:r>
              <a:rPr lang="zh-CN" altLang="zh-CN" sz="1700" dirty="0" smtClean="0">
                <a:latin typeface="黑体" pitchFamily="2" charset="-122"/>
                <a:ea typeface="黑体" pitchFamily="2" charset="-122"/>
              </a:rPr>
              <a:t>方式请求资源，请求参数以明文形式传递，且长度有限。使用</a:t>
            </a:r>
            <a:r>
              <a:rPr lang="en-US" altLang="zh-CN" sz="1700" dirty="0" smtClean="0">
                <a:latin typeface="黑体" pitchFamily="2" charset="-122"/>
                <a:ea typeface="黑体" pitchFamily="2" charset="-122"/>
              </a:rPr>
              <a:t>POST</a:t>
            </a:r>
            <a:r>
              <a:rPr lang="zh-CN" altLang="zh-CN" sz="1700" dirty="0" smtClean="0">
                <a:latin typeface="黑体" pitchFamily="2" charset="-122"/>
                <a:ea typeface="黑体" pitchFamily="2" charset="-122"/>
              </a:rPr>
              <a:t>方式发送请求，不仅能够隐藏请求参数，同时长度也不受限制</a:t>
            </a:r>
            <a:r>
              <a:rPr lang="zh-CN" altLang="zh-CN" sz="17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17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293096"/>
            <a:ext cx="8532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"validate";</a:t>
            </a:r>
            <a:endParaRPr lang="zh-CN" altLang="zh-CN" dirty="0" smtClean="0"/>
          </a:p>
          <a:p>
            <a:r>
              <a:rPr lang="en-US" altLang="zh-CN" dirty="0" err="1" smtClean="0"/>
              <a:t>xmlHttp.open</a:t>
            </a:r>
            <a:r>
              <a:rPr lang="en-US" altLang="zh-CN" dirty="0" smtClean="0"/>
              <a:t>("POST",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, true);</a:t>
            </a:r>
            <a:endParaRPr lang="zh-CN" altLang="zh-CN" dirty="0" smtClean="0"/>
          </a:p>
          <a:p>
            <a:r>
              <a:rPr lang="en-US" altLang="zh-CN" dirty="0" err="1" smtClean="0"/>
              <a:t>xmlHttp.setRequestHeader</a:t>
            </a:r>
            <a:r>
              <a:rPr lang="en-US" altLang="zh-CN" dirty="0" smtClean="0"/>
              <a:t>(“Content-Type”,</a:t>
            </a:r>
            <a:r>
              <a:rPr lang="zh-CN" altLang="zh-CN" dirty="0" smtClean="0"/>
              <a:t>“</a:t>
            </a:r>
            <a:r>
              <a:rPr lang="en-US" altLang="zh-CN" dirty="0" smtClean="0"/>
              <a:t>application/x-www-form-</a:t>
            </a:r>
            <a:r>
              <a:rPr lang="en-US" altLang="zh-CN" dirty="0" err="1" smtClean="0"/>
              <a:t>urlencoded</a:t>
            </a:r>
            <a:r>
              <a:rPr lang="en-US" altLang="zh-CN" dirty="0" smtClean="0"/>
              <a:t>”)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544522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92D050"/>
              </a:buClr>
              <a:buBlip>
                <a:blip r:embed="rId2"/>
              </a:buBlip>
            </a:pPr>
            <a:r>
              <a:rPr lang="zh-CN" altLang="zh-CN" sz="1600" dirty="0" smtClean="0"/>
              <a:t>上述</a:t>
            </a:r>
            <a:r>
              <a:rPr lang="zh-CN" altLang="zh-CN" sz="1600" dirty="0" smtClean="0"/>
              <a:t>代码中，使用</a:t>
            </a:r>
            <a:r>
              <a:rPr lang="en-US" altLang="zh-CN" sz="1600" dirty="0" smtClean="0"/>
              <a:t>POST</a:t>
            </a:r>
            <a:r>
              <a:rPr lang="zh-CN" altLang="zh-CN" sz="1600" dirty="0" smtClean="0"/>
              <a:t>方式异步请求</a:t>
            </a:r>
            <a:r>
              <a:rPr lang="en-US" altLang="zh-CN" sz="1600" dirty="0" smtClean="0"/>
              <a:t>URL</a:t>
            </a:r>
            <a:r>
              <a:rPr lang="zh-CN" altLang="zh-CN" sz="1600" dirty="0" smtClean="0"/>
              <a:t>为</a:t>
            </a:r>
            <a:r>
              <a:rPr lang="en-US" altLang="zh-CN" sz="1600" dirty="0" smtClean="0"/>
              <a:t>validate</a:t>
            </a:r>
            <a:r>
              <a:rPr lang="zh-CN" altLang="zh-CN" sz="1600" dirty="0" smtClean="0"/>
              <a:t>的服务器端资源，值得注意的是，使用</a:t>
            </a:r>
            <a:r>
              <a:rPr lang="en-US" altLang="zh-CN" sz="1600" dirty="0" smtClean="0"/>
              <a:t>POST</a:t>
            </a:r>
            <a:r>
              <a:rPr lang="zh-CN" altLang="zh-CN" sz="1600" dirty="0" smtClean="0"/>
              <a:t>方式提交请求，必须使用</a:t>
            </a:r>
            <a:r>
              <a:rPr lang="en-US" altLang="zh-CN" sz="1600" dirty="0" err="1" smtClean="0"/>
              <a:t>XMLHttpRequest</a:t>
            </a:r>
            <a:r>
              <a:rPr lang="zh-CN" altLang="zh-CN" sz="1600" dirty="0" smtClean="0"/>
              <a:t>对象的</a:t>
            </a:r>
            <a:r>
              <a:rPr lang="en-US" altLang="zh-CN" sz="1600" dirty="0" err="1" smtClean="0"/>
              <a:t>setRequestHeader</a:t>
            </a:r>
            <a:r>
              <a:rPr lang="zh-CN" altLang="zh-CN" sz="1600" dirty="0" smtClean="0"/>
              <a:t>方法设置请求头</a:t>
            </a:r>
            <a:r>
              <a:rPr lang="en-US" altLang="zh-CN" sz="1600" dirty="0" smtClean="0"/>
              <a:t>Content-Type</a:t>
            </a:r>
            <a:r>
              <a:rPr lang="zh-CN" altLang="zh-CN" sz="1600" dirty="0" smtClean="0"/>
              <a:t>的值为</a:t>
            </a:r>
            <a:r>
              <a:rPr lang="en-US" altLang="zh-CN" sz="1600" dirty="0" smtClean="0"/>
              <a:t>application/x-www-form-</a:t>
            </a:r>
            <a:r>
              <a:rPr lang="en-US" altLang="zh-CN" sz="1600" dirty="0" err="1" smtClean="0"/>
              <a:t>urlencoded</a:t>
            </a:r>
            <a:r>
              <a:rPr lang="zh-CN" altLang="zh-CN" sz="1600" dirty="0" smtClean="0"/>
              <a:t>，请求参数在接下来学习的</a:t>
            </a:r>
            <a:r>
              <a:rPr lang="en-US" altLang="zh-CN" sz="1600" dirty="0" smtClean="0"/>
              <a:t>send</a:t>
            </a:r>
            <a:r>
              <a:rPr lang="zh-CN" altLang="zh-CN" sz="1600" dirty="0" smtClean="0"/>
              <a:t>方法中指定。</a:t>
            </a:r>
            <a:endParaRPr lang="zh-CN" altLang="en-US" sz="1700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85728"/>
            <a:ext cx="8173002" cy="500066"/>
          </a:xfrm>
        </p:spPr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的方法：</a:t>
            </a:r>
            <a:r>
              <a:rPr lang="en-US" altLang="zh-CN" dirty="0" smtClean="0"/>
              <a:t>send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62744" cy="2016224"/>
          </a:xfrm>
        </p:spPr>
        <p:txBody>
          <a:bodyPr>
            <a:noAutofit/>
          </a:bodyPr>
          <a:lstStyle/>
          <a:p>
            <a:r>
              <a:rPr lang="zh-CN" altLang="zh-CN" sz="1800" dirty="0" smtClean="0"/>
              <a:t>调用</a:t>
            </a:r>
            <a:r>
              <a:rPr lang="en-US" altLang="zh-CN" sz="1800" dirty="0" smtClean="0"/>
              <a:t>open</a:t>
            </a:r>
            <a:r>
              <a:rPr lang="zh-CN" altLang="zh-CN" sz="1800" dirty="0" smtClean="0"/>
              <a:t>方法后，就已经准备好了一个</a:t>
            </a:r>
            <a:r>
              <a:rPr lang="en-US" altLang="zh-CN" sz="1800" dirty="0" err="1" smtClean="0"/>
              <a:t>XMLHttpRequest</a:t>
            </a:r>
            <a:r>
              <a:rPr lang="zh-CN" altLang="zh-CN" sz="1800" dirty="0" smtClean="0"/>
              <a:t>对象，接下来需要使用</a:t>
            </a:r>
            <a:r>
              <a:rPr lang="en-US" altLang="zh-CN" sz="1800" dirty="0" smtClean="0"/>
              <a:t>send</a:t>
            </a:r>
            <a:r>
              <a:rPr lang="zh-CN" altLang="zh-CN" sz="1800" dirty="0" smtClean="0"/>
              <a:t>方法把请求发送到服务器端。当</a:t>
            </a:r>
            <a:r>
              <a:rPr lang="en-US" altLang="zh-CN" sz="1800" dirty="0" smtClean="0"/>
              <a:t>open</a:t>
            </a:r>
            <a:r>
              <a:rPr lang="zh-CN" altLang="zh-CN" sz="1800" dirty="0" smtClean="0"/>
              <a:t>方法的</a:t>
            </a:r>
            <a:r>
              <a:rPr lang="en-US" altLang="zh-CN" sz="1800" dirty="0" err="1" smtClean="0"/>
              <a:t>async</a:t>
            </a:r>
            <a:r>
              <a:rPr lang="zh-CN" altLang="zh-CN" sz="1800" dirty="0" smtClean="0"/>
              <a:t>参数为</a:t>
            </a:r>
            <a:r>
              <a:rPr lang="en-US" altLang="zh-CN" sz="1800" dirty="0" smtClean="0"/>
              <a:t>true</a:t>
            </a:r>
            <a:r>
              <a:rPr lang="zh-CN" altLang="zh-CN" sz="1800" dirty="0" smtClean="0"/>
              <a:t>时，</a:t>
            </a:r>
            <a:r>
              <a:rPr lang="en-US" altLang="zh-CN" sz="1800" dirty="0" smtClean="0"/>
              <a:t>send</a:t>
            </a:r>
            <a:r>
              <a:rPr lang="zh-CN" altLang="zh-CN" sz="1800" dirty="0" smtClean="0"/>
              <a:t>方法立即返回，从而允许其它客户端脚本可以继续使用，而不需要等待服务器的响应。</a:t>
            </a:r>
            <a:r>
              <a:rPr lang="en-US" altLang="zh-CN" sz="1800" dirty="0" smtClean="0"/>
              <a:t>send()</a:t>
            </a:r>
            <a:r>
              <a:rPr lang="zh-CN" altLang="zh-CN" sz="1800" dirty="0" smtClean="0"/>
              <a:t>方法可以使用一个可选的参数，常常使用该参数在</a:t>
            </a:r>
            <a:r>
              <a:rPr lang="en-US" altLang="zh-CN" sz="1800" dirty="0" smtClean="0"/>
              <a:t>POST</a:t>
            </a:r>
            <a:r>
              <a:rPr lang="zh-CN" altLang="zh-CN" sz="1800" dirty="0" smtClean="0"/>
              <a:t>方式请求服务器资源时用来传递请求参数等信息。如果不需要传递信息，可以使用不带参数的</a:t>
            </a:r>
            <a:r>
              <a:rPr lang="en-US" altLang="zh-CN" sz="1800" dirty="0" smtClean="0"/>
              <a:t>send()</a:t>
            </a:r>
            <a:r>
              <a:rPr lang="zh-CN" altLang="zh-CN" sz="1800" dirty="0" smtClean="0"/>
              <a:t>方法发送请求，也可以使用</a:t>
            </a:r>
            <a:r>
              <a:rPr lang="en-US" altLang="zh-CN" sz="1800" dirty="0" smtClean="0"/>
              <a:t>send(null)</a:t>
            </a:r>
            <a:r>
              <a:rPr lang="zh-CN" altLang="zh-CN" sz="1800" dirty="0" smtClean="0"/>
              <a:t>的形式发送请求。如下代码所示：</a:t>
            </a:r>
          </a:p>
          <a:p>
            <a:pPr lvl="1">
              <a:buNone/>
            </a:pP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21297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xmlHttpRequest.open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POST","login",true</a:t>
            </a:r>
            <a:r>
              <a:rPr lang="en-US" altLang="zh-CN" dirty="0" smtClean="0"/>
              <a:t>); </a:t>
            </a:r>
            <a:endParaRPr lang="zh-CN" altLang="zh-CN" dirty="0" smtClean="0"/>
          </a:p>
          <a:p>
            <a:r>
              <a:rPr lang="en-US" altLang="zh-CN" dirty="0" err="1" smtClean="0"/>
              <a:t>xmlHttpRequest.setRequestHeader</a:t>
            </a:r>
            <a:r>
              <a:rPr lang="en-US" altLang="zh-CN" dirty="0" smtClean="0"/>
              <a:t>("Content-</a:t>
            </a:r>
            <a:r>
              <a:rPr lang="en-US" altLang="zh-CN" dirty="0" err="1" smtClean="0"/>
              <a:t>Type","application</a:t>
            </a:r>
            <a:r>
              <a:rPr lang="en-US" altLang="zh-CN" dirty="0" smtClean="0"/>
              <a:t>/x-www-form-</a:t>
            </a:r>
            <a:r>
              <a:rPr lang="en-US" altLang="zh-CN" dirty="0" err="1" smtClean="0"/>
              <a:t>urlencoded</a:t>
            </a:r>
            <a:r>
              <a:rPr lang="en-US" altLang="zh-CN" dirty="0" smtClean="0"/>
              <a:t>"); </a:t>
            </a:r>
            <a:endParaRPr lang="zh-CN" altLang="zh-CN" dirty="0" smtClean="0"/>
          </a:p>
          <a:p>
            <a:r>
              <a:rPr lang="en-US" altLang="zh-CN" dirty="0" err="1" smtClean="0"/>
              <a:t>xmlHttp.send</a:t>
            </a:r>
            <a:r>
              <a:rPr lang="en-US" altLang="zh-CN" dirty="0" smtClean="0"/>
              <a:t>("username="+</a:t>
            </a:r>
            <a:r>
              <a:rPr lang="en-US" altLang="zh-CN" dirty="0" err="1" smtClean="0"/>
              <a:t>encodeURI</a:t>
            </a:r>
            <a:r>
              <a:rPr lang="en-US" altLang="zh-CN" dirty="0" smtClean="0"/>
              <a:t>(username));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472514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92D050"/>
              </a:buClr>
              <a:buBlip>
                <a:blip r:embed="rId2"/>
              </a:buBlip>
            </a:pPr>
            <a:r>
              <a:rPr lang="zh-CN" altLang="zh-CN" dirty="0" smtClean="0"/>
              <a:t>上述</a:t>
            </a:r>
            <a:r>
              <a:rPr lang="zh-CN" altLang="zh-CN" dirty="0" smtClean="0"/>
              <a:t>代码中，使用</a:t>
            </a:r>
            <a:r>
              <a:rPr lang="en-US" altLang="zh-CN" dirty="0" smtClean="0"/>
              <a:t>POST</a:t>
            </a:r>
            <a:r>
              <a:rPr lang="zh-CN" altLang="zh-CN" dirty="0" smtClean="0"/>
              <a:t>方式请求</a:t>
            </a:r>
            <a:r>
              <a:rPr lang="en-US" altLang="zh-CN" dirty="0" smtClean="0"/>
              <a:t>URL</a:t>
            </a:r>
            <a:r>
              <a:rPr lang="zh-CN" altLang="zh-CN" dirty="0" smtClean="0"/>
              <a:t>为</a:t>
            </a:r>
            <a:r>
              <a:rPr lang="en-US" altLang="zh-CN" dirty="0" smtClean="0"/>
              <a:t>login</a:t>
            </a:r>
            <a:r>
              <a:rPr lang="zh-CN" altLang="zh-CN" dirty="0" smtClean="0"/>
              <a:t>的服务器端资源，然后设置了请求头</a:t>
            </a:r>
            <a:r>
              <a:rPr lang="en-US" altLang="zh-CN" dirty="0" smtClean="0"/>
              <a:t>Content-Type</a:t>
            </a:r>
            <a:r>
              <a:rPr lang="zh-CN" altLang="zh-CN" dirty="0" smtClean="0"/>
              <a:t>的值，最后使用</a:t>
            </a:r>
            <a:r>
              <a:rPr lang="en-US" altLang="zh-CN" dirty="0" smtClean="0"/>
              <a:t>send</a:t>
            </a:r>
            <a:r>
              <a:rPr lang="zh-CN" altLang="zh-CN" dirty="0" smtClean="0"/>
              <a:t>方法发送请求，并同时传递请求参数</a:t>
            </a:r>
            <a:r>
              <a:rPr lang="en-US" altLang="zh-CN" dirty="0" smtClean="0"/>
              <a:t>username</a:t>
            </a:r>
            <a:r>
              <a:rPr lang="zh-CN" altLang="zh-CN" dirty="0" smtClean="0"/>
              <a:t>。如果不需要传递请求参数，则使用如下形式进行</a:t>
            </a:r>
            <a:r>
              <a:rPr lang="zh-CN" altLang="zh-CN" dirty="0" smtClean="0"/>
              <a:t>：</a:t>
            </a:r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733256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xmlHttpRequest.open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GET","list",true</a:t>
            </a:r>
            <a:r>
              <a:rPr lang="en-US" altLang="zh-CN" dirty="0" smtClean="0"/>
              <a:t>); </a:t>
            </a:r>
            <a:endParaRPr lang="zh-CN" altLang="zh-CN" dirty="0" smtClean="0"/>
          </a:p>
          <a:p>
            <a:r>
              <a:rPr lang="en-US" altLang="zh-CN" dirty="0" err="1" smtClean="0"/>
              <a:t>xmlHttp.send</a:t>
            </a:r>
            <a:r>
              <a:rPr lang="en-US" altLang="zh-CN" dirty="0" smtClean="0"/>
              <a:t>(null);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的其他方法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altLang="zh-CN" dirty="0" err="1" smtClean="0"/>
              <a:t>setRequestHeader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DOMString</a:t>
            </a:r>
            <a:r>
              <a:rPr lang="en-US" altLang="zh-CN" dirty="0" smtClean="0"/>
              <a:t> header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DOMString</a:t>
            </a:r>
            <a:r>
              <a:rPr lang="en-US" altLang="zh-CN" dirty="0" smtClean="0"/>
              <a:t> value)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setRequestHeader</a:t>
            </a:r>
            <a:r>
              <a:rPr lang="zh-CN" altLang="zh-CN" dirty="0" smtClean="0"/>
              <a:t>方法可以用来设置请求头信息，需要两个参数，一个是请求头名字，一个是请求头的值。</a:t>
            </a:r>
            <a:r>
              <a:rPr lang="en-US" altLang="zh-CN" dirty="0" err="1" smtClean="0"/>
              <a:t>setReaquestHeader</a:t>
            </a:r>
            <a:r>
              <a:rPr lang="zh-CN" altLang="zh-CN" dirty="0" smtClean="0"/>
              <a:t>方法必须在</a:t>
            </a:r>
            <a:r>
              <a:rPr lang="en-US" altLang="zh-CN" dirty="0" smtClean="0"/>
              <a:t>open</a:t>
            </a:r>
            <a:r>
              <a:rPr lang="zh-CN" altLang="zh-CN" dirty="0" smtClean="0"/>
              <a:t>方法之后调用，否则将发生异常。</a:t>
            </a:r>
          </a:p>
          <a:p>
            <a:pPr lvl="0"/>
            <a:r>
              <a:rPr lang="en-US" altLang="zh-CN" dirty="0" err="1" smtClean="0"/>
              <a:t>getResponseHeader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DOMString</a:t>
            </a:r>
            <a:r>
              <a:rPr lang="en-US" altLang="zh-CN" dirty="0" smtClean="0"/>
              <a:t> header)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getResponseHeader</a:t>
            </a:r>
            <a:r>
              <a:rPr lang="zh-CN" altLang="zh-CN" dirty="0" smtClean="0"/>
              <a:t>方法可以根据一个响应头的名字，返回对应的值，如果响应头信息没有返回到客户端，则返回</a:t>
            </a:r>
            <a:r>
              <a:rPr lang="en-US" altLang="zh-CN" dirty="0" smtClean="0"/>
              <a:t>null</a:t>
            </a:r>
            <a:r>
              <a:rPr lang="zh-CN" altLang="zh-CN" dirty="0" smtClean="0"/>
              <a:t>值。</a:t>
            </a:r>
          </a:p>
          <a:p>
            <a:pPr lvl="0"/>
            <a:r>
              <a:rPr lang="en-US" altLang="zh-CN" dirty="0" err="1" smtClean="0"/>
              <a:t>getAllResponseHeaders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getAllResponseHeaders</a:t>
            </a:r>
            <a:r>
              <a:rPr lang="zh-CN" altLang="zh-CN" dirty="0" smtClean="0"/>
              <a:t>方法返回所有的响应头信息，使用键值对的形式表示响应头的名字和值。</a:t>
            </a:r>
          </a:p>
          <a:p>
            <a:pPr lvl="0"/>
            <a:r>
              <a:rPr lang="en-US" altLang="zh-CN" dirty="0" smtClean="0"/>
              <a:t>abort()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abort</a:t>
            </a:r>
            <a:r>
              <a:rPr lang="en-US" altLang="zh-CN" dirty="0" smtClean="0"/>
              <a:t>()</a:t>
            </a:r>
            <a:r>
              <a:rPr lang="zh-CN" altLang="zh-CN" dirty="0" smtClean="0"/>
              <a:t>方法可以用来暂停与一个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对象相联系的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请求，从而把该对象恢复到未初始化状态。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XMLHttpRequest</a:t>
            </a:r>
            <a:r>
              <a:rPr lang="zh-CN" altLang="zh-CN" dirty="0" smtClean="0"/>
              <a:t>是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技术的核心对象，使用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都是从创建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</a:t>
            </a:r>
            <a:r>
              <a:rPr lang="zh-CN" altLang="zh-CN" dirty="0" smtClean="0"/>
              <a:t>开始</a:t>
            </a:r>
            <a:endParaRPr lang="en-US" altLang="zh-CN" dirty="0" smtClean="0"/>
          </a:p>
          <a:p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对象是一个浏览器内部的对象，可以用来发送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请求并接收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响应。不同的浏览器对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对象的实现有所区别，在</a:t>
            </a:r>
            <a:r>
              <a:rPr lang="en-US" altLang="zh-CN" dirty="0" smtClean="0"/>
              <a:t>IE</a:t>
            </a:r>
            <a:r>
              <a:rPr lang="zh-CN" altLang="zh-CN" dirty="0" smtClean="0"/>
              <a:t>浏览器中，微软使用</a:t>
            </a:r>
            <a:r>
              <a:rPr lang="en-US" altLang="zh-CN" dirty="0" smtClean="0"/>
              <a:t>ActiveX</a:t>
            </a:r>
            <a:r>
              <a:rPr lang="zh-CN" altLang="zh-CN" dirty="0" smtClean="0"/>
              <a:t>对象实现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，其他浏览器厂商也纷纷在他们的浏览器内实现了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对象，但是不是作为</a:t>
            </a:r>
            <a:r>
              <a:rPr lang="en-US" altLang="zh-CN" dirty="0" smtClean="0"/>
              <a:t>ActiveX</a:t>
            </a:r>
            <a:r>
              <a:rPr lang="zh-CN" altLang="zh-CN" dirty="0" smtClean="0"/>
              <a:t>对象实现，而是作为一个本地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对象实现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为了</a:t>
            </a:r>
            <a:r>
              <a:rPr lang="zh-CN" altLang="zh-CN" dirty="0" smtClean="0"/>
              <a:t>能够在不同浏览器中都能使用，创建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对象时必须考虑到不同浏览器的兼容问题，往往使用如下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代码</a:t>
            </a:r>
            <a:r>
              <a:rPr lang="zh-CN" altLang="zh-CN" dirty="0" smtClean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3888" y="285728"/>
            <a:ext cx="5508706" cy="500066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56352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的创建方法如下所示。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564904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&lt;script type="text/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"&gt;</a:t>
            </a:r>
            <a:endParaRPr lang="zh-CN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xmlHttp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        function </a:t>
            </a:r>
            <a:r>
              <a:rPr lang="en-US" altLang="zh-CN" dirty="0" err="1" smtClean="0"/>
              <a:t>createXMLHttpRequest</a:t>
            </a:r>
            <a:r>
              <a:rPr lang="en-US" altLang="zh-CN" dirty="0" smtClean="0"/>
              <a:t>() {</a:t>
            </a:r>
            <a:endParaRPr lang="zh-CN" altLang="zh-CN" dirty="0" smtClean="0"/>
          </a:p>
          <a:p>
            <a:r>
              <a:rPr lang="en-US" altLang="zh-CN" dirty="0" smtClean="0"/>
              <a:t>            if (</a:t>
            </a:r>
            <a:r>
              <a:rPr lang="en-US" altLang="zh-CN" dirty="0" err="1" smtClean="0"/>
              <a:t>window.ActiveXObject</a:t>
            </a:r>
            <a:r>
              <a:rPr lang="en-US" altLang="zh-CN" dirty="0" smtClean="0"/>
              <a:t>) {</a:t>
            </a:r>
            <a:endParaRPr lang="zh-CN" altLang="zh-CN" dirty="0" smtClean="0"/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xmlHttp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ActiveXObject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Microsoft.XMLHTTP</a:t>
            </a:r>
            <a:r>
              <a:rPr lang="en-US" altLang="zh-CN" dirty="0" smtClean="0"/>
              <a:t>");</a:t>
            </a:r>
            <a:endParaRPr lang="zh-CN" altLang="zh-CN" dirty="0" smtClean="0"/>
          </a:p>
          <a:p>
            <a:r>
              <a:rPr lang="en-US" altLang="zh-CN" dirty="0" smtClean="0"/>
              <a:t>            } else if (</a:t>
            </a:r>
            <a:r>
              <a:rPr lang="en-US" altLang="zh-CN" dirty="0" err="1" smtClean="0"/>
              <a:t>window.XMLHttpRequest</a:t>
            </a:r>
            <a:r>
              <a:rPr lang="en-US" altLang="zh-CN" dirty="0" smtClean="0"/>
              <a:t>) {</a:t>
            </a:r>
            <a:endParaRPr lang="zh-CN" altLang="zh-CN" dirty="0" smtClean="0"/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xmlHttp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XMLHttpRequest</a:t>
            </a:r>
            <a:r>
              <a:rPr lang="en-US" altLang="zh-CN" dirty="0" smtClean="0"/>
              <a:t>();}</a:t>
            </a:r>
            <a:endParaRPr lang="zh-CN" altLang="zh-CN" dirty="0" smtClean="0"/>
          </a:p>
          <a:p>
            <a:r>
              <a:rPr lang="en-US" altLang="zh-CN" dirty="0" smtClean="0"/>
              <a:t>}</a:t>
            </a:r>
            <a:endParaRPr lang="zh-CN" altLang="zh-CN" dirty="0" smtClean="0"/>
          </a:p>
          <a:p>
            <a:r>
              <a:rPr lang="en-US" altLang="zh-CN" dirty="0" smtClean="0"/>
              <a:t>&lt;/script&gt;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对象中封装了一系列的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readyState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status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statusText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onreadystatechange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responseText</a:t>
            </a:r>
            <a:endParaRPr lang="zh-CN" altLang="zh-CN" dirty="0" smtClean="0"/>
          </a:p>
          <a:p>
            <a:pPr lvl="1"/>
            <a:r>
              <a:rPr lang="en-US" altLang="zh-CN" dirty="0" err="1" smtClean="0"/>
              <a:t>responseXML</a:t>
            </a:r>
            <a:endParaRPr lang="zh-CN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285728"/>
            <a:ext cx="6372802" cy="500066"/>
          </a:xfrm>
        </p:spPr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的属性：</a:t>
            </a:r>
            <a:r>
              <a:rPr lang="en-US" altLang="zh-CN" dirty="0" err="1" smtClean="0"/>
              <a:t>readyState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50189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readyState</a:t>
            </a:r>
            <a:r>
              <a:rPr lang="zh-CN" altLang="zh-CN" dirty="0" smtClean="0"/>
              <a:t>属性用来返回当前的请求状态，有五个可选值。分别是</a:t>
            </a:r>
            <a:r>
              <a:rPr lang="en-US" altLang="zh-CN" dirty="0" smtClean="0"/>
              <a:t>0</a:t>
            </a:r>
            <a:r>
              <a:rPr lang="zh-CN" altLang="zh-CN" dirty="0" smtClean="0"/>
              <a:t>到</a:t>
            </a:r>
            <a:r>
              <a:rPr lang="en-US" altLang="zh-CN" dirty="0" smtClean="0"/>
              <a:t>4</a:t>
            </a:r>
            <a:r>
              <a:rPr lang="zh-CN" altLang="zh-CN" dirty="0" smtClean="0"/>
              <a:t>，每个值的含义如下描述。</a:t>
            </a:r>
          </a:p>
          <a:p>
            <a:pPr lvl="1"/>
            <a:r>
              <a:rPr lang="en-US" altLang="zh-CN" dirty="0" smtClean="0"/>
              <a:t>0</a:t>
            </a:r>
            <a:r>
              <a:rPr lang="zh-CN" altLang="zh-CN" dirty="0" smtClean="0"/>
              <a:t>：“未初始化”状态， 表示已经创建一个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对象，但是还没有初始化请求对象。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zh-CN" dirty="0" smtClean="0"/>
              <a:t>：“打开”状态，表示已经调用了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对象的</a:t>
            </a:r>
            <a:r>
              <a:rPr lang="en-US" altLang="zh-CN" dirty="0" smtClean="0"/>
              <a:t>open()</a:t>
            </a:r>
            <a:r>
              <a:rPr lang="zh-CN" altLang="zh-CN" dirty="0" smtClean="0"/>
              <a:t>方法，已经准备好向服务器端发送请求。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zh-CN" dirty="0" smtClean="0"/>
              <a:t>：“发送”状态，表示已经调用了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对象的</a:t>
            </a:r>
            <a:r>
              <a:rPr lang="en-US" altLang="zh-CN" dirty="0" smtClean="0"/>
              <a:t>send()</a:t>
            </a:r>
            <a:r>
              <a:rPr lang="zh-CN" altLang="zh-CN" dirty="0" smtClean="0"/>
              <a:t>方法把一个请求发送到服务器端，但是还没有收到服务器的响应。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3</a:t>
            </a:r>
            <a:r>
              <a:rPr lang="zh-CN" altLang="zh-CN" dirty="0" smtClean="0"/>
              <a:t>：“正在接收”状态，表示已经接收到</a:t>
            </a:r>
            <a:r>
              <a:rPr lang="en-US" altLang="zh-CN" dirty="0" smtClean="0"/>
              <a:t>HTTP</a:t>
            </a:r>
            <a:r>
              <a:rPr lang="zh-CN" altLang="zh-CN" dirty="0" smtClean="0"/>
              <a:t>响应头的信息，但是消息体部分还没有完全接收。</a:t>
            </a:r>
            <a:r>
              <a:rPr lang="en-US" altLang="zh-CN" dirty="0" smtClean="0"/>
              <a:t> 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zh-CN" dirty="0" smtClean="0"/>
              <a:t>：“已加载”状态，表示响应已经被完全接收。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285728"/>
            <a:ext cx="6372802" cy="500066"/>
          </a:xfrm>
        </p:spPr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的属性：</a:t>
            </a:r>
            <a:r>
              <a:rPr lang="en-US" altLang="zh-CN" dirty="0" smtClean="0"/>
              <a:t>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1296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status</a:t>
            </a:r>
            <a:r>
              <a:rPr lang="zh-CN" altLang="zh-CN" dirty="0" smtClean="0"/>
              <a:t>属性用来返回服务器的响应状态码，例如</a:t>
            </a:r>
            <a:r>
              <a:rPr lang="en-US" altLang="zh-CN" dirty="0" smtClean="0"/>
              <a:t>200</a:t>
            </a:r>
            <a:r>
              <a:rPr lang="zh-CN" altLang="zh-CN" dirty="0" smtClean="0"/>
              <a:t>表示</a:t>
            </a:r>
            <a:r>
              <a:rPr lang="en-US" altLang="zh-CN" dirty="0" smtClean="0"/>
              <a:t>OK</a:t>
            </a:r>
            <a:r>
              <a:rPr lang="zh-CN" altLang="zh-CN" dirty="0" smtClean="0"/>
              <a:t>，一切正常；</a:t>
            </a:r>
            <a:r>
              <a:rPr lang="en-US" altLang="zh-CN" dirty="0" smtClean="0"/>
              <a:t>404</a:t>
            </a:r>
            <a:r>
              <a:rPr lang="zh-CN" altLang="zh-CN" dirty="0" smtClean="0"/>
              <a:t>表示请求的文件没有找到；</a:t>
            </a:r>
            <a:r>
              <a:rPr lang="en-US" altLang="zh-CN" dirty="0" smtClean="0"/>
              <a:t>500</a:t>
            </a:r>
            <a:r>
              <a:rPr lang="zh-CN" altLang="zh-CN" dirty="0" smtClean="0"/>
              <a:t>表示内部服务器发生错误等。如下代码所示</a:t>
            </a:r>
            <a:r>
              <a:rPr lang="zh-CN" altLang="zh-CN" dirty="0" smtClean="0"/>
              <a:t>。</a:t>
            </a:r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708920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(</a:t>
            </a:r>
            <a:r>
              <a:rPr lang="en-US" altLang="zh-CN" dirty="0" err="1" smtClean="0"/>
              <a:t>xmlHttp.readyState</a:t>
            </a:r>
            <a:r>
              <a:rPr lang="en-US" altLang="zh-CN" dirty="0" smtClean="0"/>
              <a:t> == 4) {</a:t>
            </a:r>
            <a:endParaRPr lang="zh-CN" altLang="zh-CN" dirty="0" smtClean="0"/>
          </a:p>
          <a:p>
            <a:r>
              <a:rPr lang="en-US" altLang="zh-CN" dirty="0" smtClean="0"/>
              <a:t> if (</a:t>
            </a:r>
            <a:r>
              <a:rPr lang="en-US" altLang="zh-CN" dirty="0" err="1" smtClean="0"/>
              <a:t>xmlHttp.status</a:t>
            </a:r>
            <a:r>
              <a:rPr lang="en-US" altLang="zh-CN" dirty="0" smtClean="0"/>
              <a:t> == 200) {</a:t>
            </a:r>
            <a:endParaRPr lang="zh-CN" altLang="zh-CN" dirty="0" smtClean="0"/>
          </a:p>
          <a:p>
            <a:r>
              <a:rPr lang="en-US" altLang="zh-CN" dirty="0" smtClean="0"/>
              <a:t>//</a:t>
            </a:r>
            <a:r>
              <a:rPr lang="zh-CN" altLang="zh-CN" dirty="0" smtClean="0"/>
              <a:t>处理代码</a:t>
            </a:r>
          </a:p>
          <a:p>
            <a:r>
              <a:rPr lang="en-US" altLang="zh-CN" dirty="0" smtClean="0"/>
              <a:t>}}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3568" y="3933056"/>
            <a:ext cx="8229600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92D050"/>
              </a:buClr>
              <a:buBlip>
                <a:blip r:embed="rId2"/>
              </a:buBlip>
            </a:pP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上述演示代码中，首先判断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readyState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的值，当值为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时，即表示响应内容已经加载完毕，然后进一步判断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status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的值，当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status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的值为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200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时，即表示响应状态为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OK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，则进行进一步处理。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Tx/>
              <a:buFontTx/>
              <a:buBlip>
                <a:blip r:embed="rId2"/>
              </a:buBlip>
              <a:tabLst/>
              <a:defRPr/>
            </a:pP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285728"/>
            <a:ext cx="6372802" cy="500066"/>
          </a:xfrm>
        </p:spPr>
        <p:txBody>
          <a:bodyPr/>
          <a:lstStyle/>
          <a:p>
            <a:pPr lvl="0"/>
            <a:r>
              <a:rPr lang="en-US" altLang="zh-CN" dirty="0" err="1" smtClean="0"/>
              <a:t>XMLHttpRequest</a:t>
            </a:r>
            <a:r>
              <a:rPr lang="zh-CN" altLang="en-US" dirty="0" smtClean="0"/>
              <a:t>的属性：</a:t>
            </a:r>
            <a:r>
              <a:rPr lang="en-US" altLang="zh-CN" dirty="0" err="1" smtClean="0"/>
              <a:t>statusText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302433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statusText</a:t>
            </a:r>
            <a:r>
              <a:rPr lang="zh-CN" altLang="zh-CN" dirty="0" smtClean="0"/>
              <a:t>属性的含义与</a:t>
            </a:r>
            <a:r>
              <a:rPr lang="en-US" altLang="zh-CN" dirty="0" smtClean="0"/>
              <a:t>status</a:t>
            </a:r>
            <a:r>
              <a:rPr lang="zh-CN" altLang="zh-CN" dirty="0" smtClean="0"/>
              <a:t>属性非常类似，不过</a:t>
            </a:r>
            <a:r>
              <a:rPr lang="en-US" altLang="zh-CN" dirty="0" err="1" smtClean="0"/>
              <a:t>statusText</a:t>
            </a:r>
            <a:r>
              <a:rPr lang="zh-CN" altLang="zh-CN" dirty="0" smtClean="0"/>
              <a:t>用文本的形式表示服务器的响应状态，而</a:t>
            </a:r>
            <a:r>
              <a:rPr lang="en-US" altLang="zh-CN" dirty="0" smtClean="0"/>
              <a:t>status</a:t>
            </a:r>
            <a:r>
              <a:rPr lang="zh-CN" altLang="zh-CN" dirty="0" smtClean="0"/>
              <a:t>以状态码的形式表示。例如，</a:t>
            </a:r>
            <a:r>
              <a:rPr lang="en-US" altLang="zh-CN" dirty="0" err="1" smtClean="0"/>
              <a:t>statusText</a:t>
            </a:r>
            <a:r>
              <a:rPr lang="zh-CN" altLang="zh-CN" dirty="0" smtClean="0"/>
              <a:t>值为</a:t>
            </a:r>
            <a:r>
              <a:rPr lang="en-US" altLang="zh-CN" dirty="0" smtClean="0"/>
              <a:t>OK</a:t>
            </a:r>
            <a:r>
              <a:rPr lang="zh-CN" altLang="zh-CN" dirty="0" smtClean="0"/>
              <a:t>时，表示一切正常，对应</a:t>
            </a:r>
            <a:r>
              <a:rPr lang="en-US" altLang="zh-CN" dirty="0" smtClean="0"/>
              <a:t>status</a:t>
            </a:r>
            <a:r>
              <a:rPr lang="zh-CN" altLang="zh-CN" dirty="0" smtClean="0"/>
              <a:t>为</a:t>
            </a:r>
            <a:r>
              <a:rPr lang="en-US" altLang="zh-CN" dirty="0" smtClean="0"/>
              <a:t>200</a:t>
            </a:r>
            <a:r>
              <a:rPr lang="zh-CN" altLang="zh-CN" dirty="0" smtClean="0"/>
              <a:t>；值为</a:t>
            </a:r>
            <a:r>
              <a:rPr lang="en-US" altLang="zh-CN" dirty="0" smtClean="0"/>
              <a:t>Not Found</a:t>
            </a:r>
            <a:r>
              <a:rPr lang="zh-CN" altLang="zh-CN" dirty="0" smtClean="0"/>
              <a:t>表示文件没有找到，对应</a:t>
            </a:r>
            <a:r>
              <a:rPr lang="en-US" altLang="zh-CN" dirty="0" smtClean="0"/>
              <a:t>status</a:t>
            </a:r>
            <a:r>
              <a:rPr lang="zh-CN" altLang="zh-CN" dirty="0" smtClean="0"/>
              <a:t>为</a:t>
            </a:r>
            <a:r>
              <a:rPr lang="en-US" altLang="zh-CN" dirty="0" smtClean="0"/>
              <a:t>404</a:t>
            </a:r>
            <a:r>
              <a:rPr lang="zh-CN" altLang="zh-CN" dirty="0" smtClean="0"/>
              <a:t>。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85728"/>
            <a:ext cx="8173002" cy="500066"/>
          </a:xfrm>
        </p:spPr>
        <p:txBody>
          <a:bodyPr/>
          <a:lstStyle/>
          <a:p>
            <a:r>
              <a:rPr lang="en-US" altLang="zh-CN" dirty="0" err="1" smtClean="0"/>
              <a:t>XMLHttpRequest</a:t>
            </a:r>
            <a:r>
              <a:rPr lang="zh-CN" altLang="en-US" dirty="0" smtClean="0"/>
              <a:t>的属性：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onreadystatechange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151216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onreadystatechange</a:t>
            </a:r>
            <a:r>
              <a:rPr lang="zh-CN" altLang="zh-CN" dirty="0" smtClean="0"/>
              <a:t>是一个事件触发器，其值往往是一个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的函数名。任何一个状态的变化，不管是</a:t>
            </a:r>
            <a:r>
              <a:rPr lang="en-US" altLang="zh-CN" dirty="0" err="1" smtClean="0"/>
              <a:t>readyState</a:t>
            </a:r>
            <a:r>
              <a:rPr lang="zh-CN" altLang="zh-CN" dirty="0" smtClean="0"/>
              <a:t>还是</a:t>
            </a:r>
            <a:r>
              <a:rPr lang="en-US" altLang="zh-CN" dirty="0" smtClean="0"/>
              <a:t>status</a:t>
            </a:r>
            <a:r>
              <a:rPr lang="zh-CN" altLang="zh-CN" dirty="0" smtClean="0"/>
              <a:t>的变化，都会触发该事件，并调用指定的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函数。如下代码所示：</a:t>
            </a: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78092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xmlHttp.onreadystatechange</a:t>
            </a:r>
            <a:r>
              <a:rPr lang="en-US" altLang="zh-CN" dirty="0" smtClean="0"/>
              <a:t> = callback;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3568" y="3717032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Clr>
                <a:srgbClr val="92D050"/>
              </a:buClr>
              <a:buBlip>
                <a:blip r:embed="rId2"/>
              </a:buBlip>
            </a:pP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上述代码中，指定了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XMLHttpRequest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onreadystatechange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值为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callback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，所以不管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readyState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还是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status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发生变化，都会触发该事件，调用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callback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函数。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85728"/>
            <a:ext cx="8173002" cy="500066"/>
          </a:xfrm>
        </p:spPr>
        <p:txBody>
          <a:bodyPr/>
          <a:lstStyle/>
          <a:p>
            <a:pPr lvl="0"/>
            <a:r>
              <a:rPr lang="en-US" altLang="zh-CN" dirty="0" err="1" smtClean="0"/>
              <a:t>XMLHttpRequest</a:t>
            </a:r>
            <a:r>
              <a:rPr lang="zh-CN" altLang="en-US" dirty="0" smtClean="0"/>
              <a:t>的属性：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responseText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124744"/>
            <a:ext cx="8229600" cy="151216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responseText</a:t>
            </a:r>
            <a:r>
              <a:rPr lang="zh-CN" altLang="zh-CN" dirty="0" smtClean="0"/>
              <a:t>属性用来接收服务器端返回的文本内容，以一个字符串的形式存在。使用</a:t>
            </a:r>
            <a:r>
              <a:rPr lang="en-US" altLang="zh-CN" dirty="0" err="1" smtClean="0"/>
              <a:t>responseText</a:t>
            </a:r>
            <a:r>
              <a:rPr lang="zh-CN" altLang="zh-CN" dirty="0" smtClean="0"/>
              <a:t>属性可以直接将返回的内容赋值给某一个域的</a:t>
            </a:r>
            <a:r>
              <a:rPr lang="en-US" altLang="zh-CN" dirty="0" err="1" smtClean="0"/>
              <a:t>innerHTML</a:t>
            </a:r>
            <a:r>
              <a:rPr lang="zh-CN" altLang="zh-CN" dirty="0" smtClean="0"/>
              <a:t>值，显示到客户端。如下代码所示：</a:t>
            </a:r>
          </a:p>
          <a:p>
            <a:endParaRPr lang="zh-CN" altLang="zh-CN" dirty="0" smtClean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80928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if(</a:t>
            </a:r>
            <a:r>
              <a:rPr lang="en-US" altLang="zh-CN" dirty="0" err="1" smtClean="0"/>
              <a:t>xmlHttp.readyState</a:t>
            </a:r>
            <a:r>
              <a:rPr lang="en-US" altLang="zh-CN" dirty="0" smtClean="0"/>
              <a:t> == 4) {</a:t>
            </a:r>
            <a:endParaRPr lang="zh-CN" altLang="zh-CN" dirty="0" smtClean="0"/>
          </a:p>
          <a:p>
            <a:r>
              <a:rPr lang="en-US" altLang="zh-CN" dirty="0" smtClean="0"/>
              <a:t>        if(</a:t>
            </a:r>
            <a:r>
              <a:rPr lang="en-US" altLang="zh-CN" dirty="0" err="1" smtClean="0"/>
              <a:t>xmlHttp.status</a:t>
            </a:r>
            <a:r>
              <a:rPr lang="en-US" altLang="zh-CN" dirty="0" smtClean="0"/>
              <a:t> == 200) {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("message").</a:t>
            </a:r>
            <a:r>
              <a:rPr lang="en-US" altLang="zh-CN" dirty="0" err="1" smtClean="0"/>
              <a:t>innerHTML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xmlHttp.responseText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smtClean="0"/>
              <a:t>        }</a:t>
            </a:r>
            <a:endParaRPr lang="zh-CN" altLang="zh-CN" dirty="0" smtClean="0"/>
          </a:p>
          <a:p>
            <a:r>
              <a:rPr lang="en-US" altLang="zh-CN" dirty="0" smtClean="0"/>
              <a:t>    }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9552" y="4797152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Clr>
                <a:srgbClr val="92D050"/>
              </a:buClr>
              <a:buBlip>
                <a:blip r:embed="rId2"/>
              </a:buBlip>
            </a:pP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上述代码中，当判断得到响应信息加载结束并响应状态码为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200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时，使用</a:t>
            </a:r>
            <a:r>
              <a:rPr lang="en-US" altLang="zh-CN" sz="2400" dirty="0" err="1" smtClean="0">
                <a:latin typeface="黑体" pitchFamily="2" charset="-122"/>
                <a:ea typeface="黑体" pitchFamily="2" charset="-122"/>
              </a:rPr>
              <a:t>responseText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属性将服务器端返回的内容直接赋值给客户端页面中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id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值为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message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的域，把返回内容直接显示到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message</a:t>
            </a:r>
            <a:r>
              <a:rPr lang="zh-CN" altLang="zh-CN" sz="2400" dirty="0" smtClean="0">
                <a:latin typeface="黑体" pitchFamily="2" charset="-122"/>
                <a:ea typeface="黑体" pitchFamily="2" charset="-122"/>
              </a:rPr>
              <a:t>域。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1441</Words>
  <Application>Microsoft Office PowerPoint</Application>
  <PresentationFormat>全屏显示(4:3)</PresentationFormat>
  <Paragraphs>92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 AJAX中的核心对象：XMLHttpRequest</vt:lpstr>
      <vt:lpstr>XMLHttpRequest对象</vt:lpstr>
      <vt:lpstr>创建XMLHttpRequest对象的JS</vt:lpstr>
      <vt:lpstr>XMLHttpRequest的属性</vt:lpstr>
      <vt:lpstr>XMLHttpRequest的属性：readyState</vt:lpstr>
      <vt:lpstr>XMLHttpRequest的属性：status</vt:lpstr>
      <vt:lpstr>XMLHttpRequest的属性：statusText</vt:lpstr>
      <vt:lpstr>XMLHttpRequest的属性： onreadystatechange</vt:lpstr>
      <vt:lpstr>XMLHttpRequest的属性： responseText</vt:lpstr>
      <vt:lpstr>XMLHttpRequest的属性： responseXML</vt:lpstr>
      <vt:lpstr>XMLHttpRequest的方法</vt:lpstr>
      <vt:lpstr>XMLHttpRequest的方法：open方法</vt:lpstr>
      <vt:lpstr>XMLHttpRequest的方法：send方法</vt:lpstr>
      <vt:lpstr>XMLHttpRequest的其他方法</vt:lpstr>
      <vt:lpstr>幻灯片 15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199</cp:revision>
  <dcterms:created xsi:type="dcterms:W3CDTF">2009-09-29T02:37:27Z</dcterms:created>
  <dcterms:modified xsi:type="dcterms:W3CDTF">2015-01-20T08:53:32Z</dcterms:modified>
</cp:coreProperties>
</file>