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3"/>
    <p:sldId id="266" r:id="rId4"/>
    <p:sldId id="256" r:id="rId5"/>
    <p:sldId id="257" r:id="rId6"/>
    <p:sldId id="260" r:id="rId7"/>
    <p:sldId id="267" r:id="rId8"/>
    <p:sldId id="261" r:id="rId9"/>
    <p:sldId id="268" r:id="rId10"/>
    <p:sldId id="262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73" r:id="rId20"/>
    <p:sldId id="283" r:id="rId21"/>
    <p:sldId id="274" r:id="rId22"/>
    <p:sldId id="275" r:id="rId23"/>
    <p:sldId id="276" r:id="rId24"/>
    <p:sldId id="277" r:id="rId25"/>
    <p:sldId id="284" r:id="rId26"/>
    <p:sldId id="278" r:id="rId27"/>
    <p:sldId id="279" r:id="rId28"/>
    <p:sldId id="280" r:id="rId29"/>
    <p:sldId id="285" r:id="rId30"/>
    <p:sldId id="281" r:id="rId31"/>
    <p:sldId id="282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菱形继承的存储二义性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34085" y="1639570"/>
          <a:ext cx="1437005" cy="42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05"/>
              </a:tblGrid>
              <a:tr h="840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 *pbase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40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40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40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40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7100" y="1241425"/>
            <a:ext cx="138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栈空间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94280" y="1698625"/>
            <a:ext cx="3909060" cy="30016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3315970" y="2159635"/>
          <a:ext cx="1308100" cy="216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</a:tblGrid>
              <a:tr h="54038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/>
                        <a:t>_pbase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/>
                        <a:t>_pderived</a:t>
                      </a:r>
                      <a:endParaRPr lang="en-US" altLang="zh-CN"/>
                    </a:p>
                  </a:txBody>
                  <a:tcPr/>
                </a:tc>
              </a:tr>
              <a:tr h="54038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8215" y="1271270"/>
            <a:ext cx="275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堆空间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9680575" y="1838325"/>
          <a:ext cx="2013585" cy="42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85"/>
              </a:tblGrid>
              <a:tr h="54356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Base::Base()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Base::show()</a:t>
                      </a:r>
                      <a:endParaRPr lang="en-US" altLang="zh-CN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Base::~Base()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Derived::Derived()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Derived::print()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Derved::~Derived()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785985" y="1370965"/>
            <a:ext cx="190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程序代码区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6807200" y="1758315"/>
          <a:ext cx="2154555" cy="139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55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&amp;Derived::print()</a:t>
                      </a:r>
                      <a:endParaRPr lang="zh-CN" altLang="en-US"/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&amp;Derved::~Derived()</a:t>
                      </a:r>
                      <a:endParaRPr lang="zh-CN" altLang="en-US"/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07200" y="137096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Derived </a:t>
            </a:r>
            <a:r>
              <a:rPr lang="zh-CN" altLang="en-US"/>
              <a:t>虚表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49980" y="1758315"/>
            <a:ext cx="130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Derived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340610" y="2106295"/>
            <a:ext cx="1014095" cy="24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/>
        </p:nvGraphicFramePr>
        <p:xfrm>
          <a:off x="5162550" y="2694305"/>
          <a:ext cx="88011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5162550" y="3442335"/>
          <a:ext cx="879475" cy="45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接箭头连接符 22"/>
          <p:cNvCxnSpPr>
            <a:endCxn id="19" idx="1"/>
          </p:cNvCxnSpPr>
          <p:nvPr/>
        </p:nvCxnSpPr>
        <p:spPr>
          <a:xfrm flipV="1">
            <a:off x="4587240" y="2884805"/>
            <a:ext cx="57531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2" idx="1"/>
          </p:cNvCxnSpPr>
          <p:nvPr/>
        </p:nvCxnSpPr>
        <p:spPr>
          <a:xfrm>
            <a:off x="4626610" y="3527425"/>
            <a:ext cx="5359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617085" y="1897380"/>
            <a:ext cx="2186305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955405" y="1937385"/>
            <a:ext cx="716280" cy="280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792220" y="238125"/>
            <a:ext cx="4034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虚析构函数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>
                <a:sym typeface="+mn-ea"/>
              </a:rPr>
              <a:t>虚表的存在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053465" y="1522095"/>
          <a:ext cx="1566545" cy="306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45"/>
              </a:tblGrid>
              <a:tr h="61277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1277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/>
                </a:tc>
              </a:tr>
              <a:tr h="61277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_derived</a:t>
                      </a:r>
                      <a:endParaRPr lang="en-US" altLang="zh-CN"/>
                    </a:p>
                  </a:txBody>
                  <a:tcPr/>
                </a:tc>
              </a:tr>
              <a:tr h="61277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277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65225" y="1092835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栈区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233545" y="1522095"/>
          <a:ext cx="1537335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35"/>
              </a:tblGrid>
              <a:tr h="58928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&amp;Derived::f()</a:t>
                      </a:r>
                      <a:endParaRPr lang="en-US" altLang="zh-CN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&amp;Derived::g()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&amp;Derived::h()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06875" y="1022985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8617585" y="1461135"/>
          <a:ext cx="1993900" cy="456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</a:tblGrid>
              <a:tr h="659765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Derived::Derived()</a:t>
                      </a:r>
                      <a:endParaRPr lang="zh-CN" alt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Derived::f()</a:t>
                      </a:r>
                      <a:endParaRPr lang="zh-CN" altLang="en-US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Derived::g()</a:t>
                      </a: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Derived::h()</a:t>
                      </a:r>
                      <a:endParaRPr lang="zh-CN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719185" y="1022985"/>
            <a:ext cx="24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程序代码区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606675" y="1778635"/>
            <a:ext cx="167957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37225" y="1778635"/>
            <a:ext cx="288290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47385" y="2364740"/>
            <a:ext cx="2892425" cy="59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57545" y="2931160"/>
            <a:ext cx="2912110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1295" y="1460500"/>
            <a:ext cx="96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derived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004185" y="108585"/>
            <a:ext cx="3478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    </a:t>
            </a:r>
            <a:r>
              <a:rPr lang="zh-CN" altLang="en-US" sz="2800"/>
              <a:t>虚表的存在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多基派生的二义性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490980" y="1407160"/>
          <a:ext cx="1158875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5"/>
              </a:tblGrid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</a:rPr>
                        <a:t>vfptr</a:t>
                      </a:r>
                      <a:endParaRPr lang="en-US" altLang="zh-CN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4090" y="1407160"/>
            <a:ext cx="4267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2800">
                <a:solidFill>
                  <a:schemeClr val="accent4"/>
                </a:solidFill>
                <a:effectLst/>
              </a:rPr>
              <a:t>a</a:t>
            </a:r>
            <a:endParaRPr lang="en-US" altLang="zh-CN" sz="2800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235" y="2682875"/>
            <a:ext cx="536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b</a:t>
            </a:r>
            <a:endParaRPr lang="en-US" altLang="zh-CN"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7560" y="4163695"/>
            <a:ext cx="61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65575" y="1341120"/>
          <a:ext cx="12687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&amp;A::a()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&amp;A::b()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&amp;A::c()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9161780" y="1222375"/>
          <a:ext cx="125222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/>
              </a:tblGrid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A::a()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A::b()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A::c()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B::a()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B::b()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B::c()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B::d()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C::a()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C::b()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C::c()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C::d()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3966210" y="2727960"/>
          <a:ext cx="1268095" cy="81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095"/>
              </a:tblGrid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&amp;B::a()</a:t>
                      </a:r>
                      <a:endParaRPr lang="zh-CN" altLang="en-US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&amp;B::b()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3966210" y="3972560"/>
          <a:ext cx="2023745" cy="124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45"/>
              </a:tblGrid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&amp;A::a()        </a:t>
                      </a:r>
                      <a:r>
                        <a:rPr lang="en-US" altLang="zh-CN" sz="1800">
                          <a:sym typeface="+mn-ea"/>
                        </a:rPr>
                        <a:t>&amp;C::a()</a:t>
                      </a:r>
                      <a:endParaRPr lang="zh-CN" altLang="en-US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&amp;A::b()       </a:t>
                      </a:r>
                      <a:endParaRPr lang="zh-CN" altLang="en-US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&amp;A::c()         </a:t>
                      </a:r>
                      <a:r>
                        <a:rPr lang="en-US" altLang="zh-CN" sz="1800">
                          <a:sym typeface="+mn-ea"/>
                        </a:rPr>
                        <a:t>&amp;C::c()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3965575" y="5736590"/>
          <a:ext cx="2025015" cy="81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15"/>
              </a:tblGrid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&amp;B::a()         </a:t>
                      </a:r>
                      <a:r>
                        <a:rPr lang="en-US" altLang="zh-CN" sz="1800">
                          <a:sym typeface="+mn-ea"/>
                        </a:rPr>
                        <a:t>&amp;C::a()</a:t>
                      </a:r>
                      <a:endParaRPr lang="zh-CN" altLang="en-US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&amp;B::b()       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2655570" y="1478280"/>
            <a:ext cx="1323975" cy="238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635250" y="2895600"/>
            <a:ext cx="1344295" cy="7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645410" y="4105910"/>
            <a:ext cx="1344930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55570" y="4829810"/>
            <a:ext cx="1313815" cy="982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180965" y="1420495"/>
            <a:ext cx="3985260" cy="59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</p:cNvCxnSpPr>
          <p:nvPr/>
        </p:nvCxnSpPr>
        <p:spPr>
          <a:xfrm flipV="1">
            <a:off x="5234305" y="1847850"/>
            <a:ext cx="3922395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230495" y="2275205"/>
            <a:ext cx="3916045" cy="29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240655" y="2732405"/>
            <a:ext cx="3945890" cy="18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210810" y="3150235"/>
            <a:ext cx="3985260" cy="17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454785" y="972820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栈空间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037965" y="894080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虚表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26855" y="744855"/>
            <a:ext cx="160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程序代码区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501390" y="148590"/>
            <a:ext cx="4462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多基派生的二义性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6" name="表格 45"/>
          <p:cNvGraphicFramePr/>
          <p:nvPr/>
        </p:nvGraphicFramePr>
        <p:xfrm>
          <a:off x="200025" y="3972560"/>
          <a:ext cx="774065" cy="41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</a:tblGrid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</a:rPr>
                        <a:t>A *pA</a:t>
                      </a:r>
                      <a:endParaRPr lang="en-US" altLang="zh-CN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/>
          <p:nvPr/>
        </p:nvGraphicFramePr>
        <p:xfrm>
          <a:off x="200025" y="4685665"/>
          <a:ext cx="774065" cy="41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</a:tblGrid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*pB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左大括号 1"/>
          <p:cNvSpPr/>
          <p:nvPr/>
        </p:nvSpPr>
        <p:spPr>
          <a:xfrm>
            <a:off x="1101090" y="3865880"/>
            <a:ext cx="358140" cy="6356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1081405" y="4521835"/>
            <a:ext cx="377825" cy="6159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虚拟继承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4095115" y="2272030"/>
          <a:ext cx="3007360" cy="153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360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_ia</a:t>
                      </a:r>
                      <a:endParaRPr lang="en-US" altLang="zh-CN" sz="3200"/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_ib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75280" y="555625"/>
            <a:ext cx="5316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en-US" altLang="zh-CN" sz="2400"/>
              <a:t>1.1</a:t>
            </a:r>
            <a:r>
              <a:rPr lang="zh-CN" altLang="en-US" sz="2400"/>
              <a:t>、单继承，不带虚函数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781810" y="2573020"/>
            <a:ext cx="196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</a:t>
            </a:r>
            <a:r>
              <a:rPr lang="en-US" altLang="zh-CN" sz="3600"/>
              <a:t> b</a:t>
            </a:r>
            <a:endParaRPr lang="en-US" altLang="zh-CN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62630" y="535940"/>
            <a:ext cx="426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1.2</a:t>
            </a:r>
            <a:r>
              <a:rPr lang="zh-CN" altLang="en-US" sz="2400">
                <a:sym typeface="+mn-ea"/>
              </a:rPr>
              <a:t>、虚拟单继承，不带虚函数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3408680" y="2261235"/>
          <a:ext cx="3783330" cy="146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330"/>
              </a:tblGrid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vbptr</a:t>
                      </a:r>
                      <a:endParaRPr lang="en-US" altLang="zh-CN"/>
                    </a:p>
                  </a:txBody>
                  <a:tcPr/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_ib</a:t>
                      </a:r>
                      <a:endParaRPr lang="en-US" altLang="zh-CN"/>
                    </a:p>
                  </a:txBody>
                  <a:tcPr/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_ia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88540" y="2553335"/>
            <a:ext cx="102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   b</a:t>
            </a:r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88135" y="655320"/>
            <a:ext cx="79616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         </a:t>
            </a:r>
            <a:r>
              <a:rPr lang="zh-CN" altLang="en-US"/>
              <a:t> </a:t>
            </a:r>
            <a:r>
              <a:rPr lang="zh-CN" altLang="en-US" sz="2800"/>
              <a:t>测试一、虚继承与继承的区别</a:t>
            </a:r>
            <a:endParaRPr lang="zh-CN" altLang="en-US" sz="2800"/>
          </a:p>
          <a:p>
            <a:r>
              <a:rPr lang="zh-CN" altLang="en-US" sz="2800"/>
              <a:t>１.多了一个虚基指针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２.虚基类子对象位于派生类存储空间的最末尾(先存不变的后存共享的)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25850" y="704850"/>
            <a:ext cx="3359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、单继承，带虚函数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2166620" y="2205990"/>
          <a:ext cx="1327785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785"/>
              </a:tblGrid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_ia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520190" y="2205990"/>
            <a:ext cx="646430" cy="1600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41095" y="2205990"/>
            <a:ext cx="1013460" cy="247459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6390" y="3137535"/>
            <a:ext cx="96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000" y="2822575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   *pa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624830" y="2765425"/>
          <a:ext cx="2511425" cy="48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&amp;B::f()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3506470" y="2543810"/>
            <a:ext cx="211836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75180" y="160972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83250" y="2315210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29810" y="1225550"/>
            <a:ext cx="1542415" cy="805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27290" y="3046730"/>
            <a:ext cx="1414780" cy="805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</a:t>
            </a:r>
            <a:endParaRPr lang="en-US" altLang="zh-CN" sz="28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5055" y="3046730"/>
            <a:ext cx="1807210" cy="805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sp>
        <p:nvSpPr>
          <p:cNvPr id="7" name="矩形 6"/>
          <p:cNvSpPr/>
          <p:nvPr/>
        </p:nvSpPr>
        <p:spPr>
          <a:xfrm>
            <a:off x="4530090" y="5108575"/>
            <a:ext cx="2354580" cy="805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4896485" y="1367155"/>
            <a:ext cx="1408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 (_dx)</a:t>
            </a:r>
            <a:endParaRPr lang="en-US" altLang="zh-CN" sz="28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13100" y="2045335"/>
            <a:ext cx="2094865" cy="100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882640" y="2056130"/>
            <a:ext cx="2266315" cy="957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371850" y="3896360"/>
            <a:ext cx="2096135" cy="119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063615" y="3851910"/>
            <a:ext cx="2085340" cy="124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29810" y="5250180"/>
            <a:ext cx="194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D(_dx/_dx)</a:t>
            </a:r>
            <a:endParaRPr lang="en-US" altLang="zh-CN" sz="2800"/>
          </a:p>
        </p:txBody>
      </p:sp>
      <p:sp>
        <p:nvSpPr>
          <p:cNvPr id="17" name="文本框 16"/>
          <p:cNvSpPr txBox="1"/>
          <p:nvPr/>
        </p:nvSpPr>
        <p:spPr>
          <a:xfrm>
            <a:off x="2531745" y="3188335"/>
            <a:ext cx="1176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B(_dx)</a:t>
            </a:r>
            <a:endParaRPr lang="en-US" altLang="zh-CN" sz="2800"/>
          </a:p>
        </p:txBody>
      </p:sp>
      <p:sp>
        <p:nvSpPr>
          <p:cNvPr id="18" name="文本框 17"/>
          <p:cNvSpPr txBox="1"/>
          <p:nvPr/>
        </p:nvSpPr>
        <p:spPr>
          <a:xfrm>
            <a:off x="7595235" y="3129280"/>
            <a:ext cx="1346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C(_dx)</a:t>
            </a:r>
            <a:endParaRPr lang="en-US" altLang="zh-CN" sz="2800"/>
          </a:p>
        </p:txBody>
      </p:sp>
      <p:sp>
        <p:nvSpPr>
          <p:cNvPr id="19" name="文本框 18"/>
          <p:cNvSpPr txBox="1"/>
          <p:nvPr/>
        </p:nvSpPr>
        <p:spPr>
          <a:xfrm>
            <a:off x="1999615" y="279400"/>
            <a:ext cx="7169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               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菱形继承的存储二义性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25850" y="704850"/>
            <a:ext cx="473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2.2</a:t>
            </a:r>
            <a:r>
              <a:rPr lang="zh-CN" altLang="en-US">
                <a:sym typeface="+mn-ea"/>
              </a:rPr>
              <a:t>、单继承，带虚函数，自己新增虚函数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2166620" y="2205990"/>
          <a:ext cx="1327785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785"/>
              </a:tblGrid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_ia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520190" y="2205990"/>
            <a:ext cx="646430" cy="1600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41095" y="2205990"/>
            <a:ext cx="1013460" cy="247459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6390" y="3137535"/>
            <a:ext cx="96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000" y="2822575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   *pa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624830" y="2765425"/>
          <a:ext cx="2511425" cy="96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&amp;B::f()</a:t>
                      </a:r>
                      <a:endParaRPr lang="en-US" altLang="zh-CN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&amp;B::fb2()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466465" y="2593340"/>
            <a:ext cx="2197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75180" y="160972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83250" y="2315210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25850" y="704850"/>
            <a:ext cx="473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2.3</a:t>
            </a:r>
            <a:r>
              <a:rPr lang="zh-CN" altLang="en-US">
                <a:sym typeface="+mn-ea"/>
              </a:rPr>
              <a:t>、虚拟单继承，带虚函数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2166620" y="2205990"/>
          <a:ext cx="13277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785"/>
              </a:tblGrid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508125" y="3866515"/>
            <a:ext cx="646430" cy="1600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41095" y="2205990"/>
            <a:ext cx="1025525" cy="326072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5760" y="3544570"/>
            <a:ext cx="96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000" y="4482465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   *pa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624830" y="2765425"/>
          <a:ext cx="25114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&amp;B::f()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3476625" y="2821940"/>
            <a:ext cx="2186940" cy="147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75180" y="160972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83250" y="2315210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67405" y="704850"/>
            <a:ext cx="499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2.4</a:t>
            </a:r>
            <a:r>
              <a:rPr lang="zh-CN" altLang="en-US">
                <a:sym typeface="+mn-ea"/>
              </a:rPr>
              <a:t>、虚拟单继承，带虚函数，</a:t>
            </a:r>
            <a:r>
              <a:rPr lang="zh-CN" altLang="en-US">
                <a:sym typeface="+mn-ea"/>
              </a:rPr>
              <a:t>自己新增虚函数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166620" y="2205990"/>
          <a:ext cx="1327785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785"/>
              </a:tblGrid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520190" y="4681855"/>
            <a:ext cx="646430" cy="1600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41095" y="2205990"/>
            <a:ext cx="1084580" cy="407606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6235" y="3893185"/>
            <a:ext cx="96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320" y="5297805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   *pa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663565" y="2079625"/>
          <a:ext cx="2511425" cy="96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&amp;B::fb2()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3486785" y="2320925"/>
            <a:ext cx="2176780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75180" y="160972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79770" y="160972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663565" y="4681855"/>
          <a:ext cx="2511425" cy="112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&amp;B::f()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endCxn id="3" idx="1"/>
          </p:cNvCxnSpPr>
          <p:nvPr/>
        </p:nvCxnSpPr>
        <p:spPr>
          <a:xfrm flipV="1">
            <a:off x="3466465" y="4923155"/>
            <a:ext cx="219710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63565" y="4213860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5630" y="655955"/>
            <a:ext cx="113385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                     </a:t>
            </a:r>
            <a:r>
              <a:rPr lang="zh-CN" altLang="en-US" sz="3200"/>
              <a:t>测试二：单个虚继承，带虚函数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 1.如果派生类没有自己新的虚函数，此时派生类对象不</a:t>
            </a:r>
            <a:endParaRPr lang="zh-CN" altLang="en-US" sz="3200"/>
          </a:p>
          <a:p>
            <a:r>
              <a:rPr lang="zh-CN" altLang="en-US" sz="3200"/>
              <a:t>    会产生虚函数指针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  2.如果派生类拥有自己新增的虚函数，此时派生类对象  就会 </a:t>
            </a:r>
            <a:endParaRPr lang="zh-CN" altLang="en-US" sz="3200"/>
          </a:p>
          <a:p>
            <a:r>
              <a:rPr lang="zh-CN" altLang="en-US" sz="3200"/>
              <a:t>     产生自己本身的虚函数指针(指向新增的虚函数)，并且该虚   </a:t>
            </a:r>
            <a:endParaRPr lang="zh-CN" altLang="en-US" sz="3200"/>
          </a:p>
          <a:p>
            <a:r>
              <a:rPr lang="zh-CN" altLang="en-US" sz="3200"/>
              <a:t>     函数指针位于派生类对象存储空间的开始位置</a:t>
            </a: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1775" y="704850"/>
            <a:ext cx="559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3.1</a:t>
            </a:r>
            <a:r>
              <a:rPr lang="zh-CN" altLang="en-US">
                <a:sym typeface="+mn-ea"/>
              </a:rPr>
              <a:t>、多重继承，带虚函数，派生类有自己新增虚函数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691765" y="2181225"/>
          <a:ext cx="1261745" cy="428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45"/>
              </a:tblGrid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_iBase1</a:t>
                      </a:r>
                      <a:endParaRPr lang="en-US" altLang="zh-CN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_iBase2</a:t>
                      </a:r>
                      <a:endParaRPr lang="en-US" altLang="zh-CN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_iBase3</a:t>
                      </a:r>
                      <a:endParaRPr lang="en-US" altLang="zh-CN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_iDerived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687195" y="2205990"/>
            <a:ext cx="1004570" cy="1174115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21410" y="2181225"/>
            <a:ext cx="1570355" cy="4319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7800" y="4156710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derived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610" y="5128895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Base3 *pb3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721985" y="1718310"/>
          <a:ext cx="2739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3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&amp;Derived::f()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&amp;Base1::g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&amp;Base1::h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&amp;Derived::g1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3953510" y="1927225"/>
            <a:ext cx="1789430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75180" y="160972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09615" y="124142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721985" y="374840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</a:t>
                      </a:r>
                      <a:r>
                        <a:rPr lang="en-US" altLang="zh-CN" sz="1800">
                          <a:sym typeface="+mn-ea"/>
                        </a:rPr>
                        <a:t>this-=8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&amp;Base2::g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&amp;Base2::h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963670" y="3706495"/>
            <a:ext cx="1779270" cy="168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1687195" y="3408045"/>
            <a:ext cx="1004570" cy="1274445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1687830" y="4681855"/>
            <a:ext cx="1003935" cy="1262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6395" y="2609215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Base1 *pb1</a:t>
            </a:r>
            <a:endParaRPr lang="en-US" altLang="zh-CN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6395" y="3788410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</a:rPr>
              <a:t>Base2 *pb2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9615" y="499046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26" name="表格 25"/>
          <p:cNvGraphicFramePr/>
          <p:nvPr/>
        </p:nvGraphicFramePr>
        <p:xfrm>
          <a:off x="5702300" y="535876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this-=16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&amp;Base3::g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&amp;Base3::h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894070" y="333819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943985" y="4968875"/>
            <a:ext cx="176911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75180" y="367030"/>
            <a:ext cx="747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3.2</a:t>
            </a:r>
            <a:r>
              <a:rPr lang="zh-CN" altLang="en-US">
                <a:sym typeface="+mn-ea"/>
              </a:rPr>
              <a:t>、多重继承，带虚函数，自己有新增虚函数(只有第一个是虚继承)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801620" y="1609725"/>
          <a:ext cx="1261745" cy="498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45"/>
              </a:tblGrid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_iBase2</a:t>
                      </a: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_iBase3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vbptr</a:t>
                      </a:r>
                      <a:endParaRPr lang="en-US" altLang="zh-CN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_iDerived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_iBase1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797050" y="1638300"/>
            <a:ext cx="1004570" cy="1174115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21410" y="1638300"/>
            <a:ext cx="1680210" cy="486219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7640" y="3885565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derived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610" y="5723255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Base1 *pb1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721985" y="1718310"/>
          <a:ext cx="2739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3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&amp;Derived::f()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&amp;Base1::g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&amp;Base1::h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&amp;Derived::g1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4023360" y="1927225"/>
            <a:ext cx="171958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85035" y="98361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09615" y="124142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721985" y="374840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</a:t>
                      </a:r>
                      <a:r>
                        <a:rPr lang="en-US" altLang="zh-CN" sz="1800">
                          <a:sym typeface="+mn-ea"/>
                        </a:rPr>
                        <a:t>this-=8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&amp;Base2::g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&amp;Base2::h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023360" y="3060700"/>
            <a:ext cx="1709420" cy="814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1797050" y="2812415"/>
            <a:ext cx="1004570" cy="1274445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1757045" y="5358765"/>
            <a:ext cx="1003935" cy="1141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5615" y="2041525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Base2 *pb2</a:t>
            </a:r>
            <a:endParaRPr lang="en-US" altLang="zh-CN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5610" y="3265805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/>
              </a:rPr>
              <a:t>Base3 *pb3</a:t>
            </a:r>
            <a:endParaRPr lang="en-US" altLang="zh-CN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9615" y="499046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26" name="表格 25"/>
          <p:cNvGraphicFramePr/>
          <p:nvPr/>
        </p:nvGraphicFramePr>
        <p:xfrm>
          <a:off x="5702300" y="535876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this-=24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&amp;Base3::g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&amp;Base3::h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894070" y="333819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023360" y="5545455"/>
            <a:ext cx="1679575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75180" y="367030"/>
            <a:ext cx="747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3.3</a:t>
            </a:r>
            <a:r>
              <a:rPr lang="zh-CN" altLang="en-US">
                <a:sym typeface="+mn-ea"/>
              </a:rPr>
              <a:t>、多重继承，带虚函数，自己有新增虚函数(三个都是是虚继承)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801620" y="1609725"/>
          <a:ext cx="1152525" cy="498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5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vbptr</a:t>
                      </a:r>
                      <a:endParaRPr lang="en-US" altLang="zh-CN" sz="1800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_iDerived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_iBase1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_iBase2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_iBase3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797050" y="3218815"/>
            <a:ext cx="1004570" cy="117348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21410" y="1638300"/>
            <a:ext cx="1680210" cy="4953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7640" y="3885565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derived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610" y="5895340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Base3 *pb3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761355" y="2240915"/>
          <a:ext cx="2739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3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&amp;Derived::f()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&amp;Base1::g()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&amp;Base1::h()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3963670" y="1726565"/>
            <a:ext cx="1797685" cy="1212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85035" y="98361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09615" y="98361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721985" y="374840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</a:t>
                      </a:r>
                      <a:r>
                        <a:rPr lang="en-US" altLang="zh-CN" sz="1800">
                          <a:sym typeface="+mn-ea"/>
                        </a:rPr>
                        <a:t>this-=8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&amp;Base2::g()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&amp;Base2::h()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3933825" y="2389505"/>
            <a:ext cx="1858645" cy="1093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1797050" y="4392295"/>
            <a:ext cx="1004570" cy="117475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1757045" y="5567045"/>
            <a:ext cx="1044575" cy="1024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5615" y="3606800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Base1 *pb1</a:t>
            </a:r>
            <a:endParaRPr lang="en-US" altLang="zh-CN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5610" y="4795520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Base2 *pb2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26" name="表格 25"/>
          <p:cNvGraphicFramePr/>
          <p:nvPr/>
        </p:nvGraphicFramePr>
        <p:xfrm>
          <a:off x="5702300" y="535876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this-=16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&amp;Base3::g()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&amp;Base3::h()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761355" y="1525270"/>
          <a:ext cx="2610485" cy="4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485"/>
              </a:tblGrid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&amp;Derived::g1()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933825" y="3945255"/>
            <a:ext cx="1779270" cy="795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933825" y="5545455"/>
            <a:ext cx="1789430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2965" y="714375"/>
            <a:ext cx="105251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                         测试三：多重继承（带虚函数）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１、每个基类都有自己的虚函数表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２、派生类如果有自己新增的虚函数，会被加入到第一个虚函数表</a:t>
            </a:r>
            <a:endParaRPr lang="zh-CN" altLang="en-US" sz="2800"/>
          </a:p>
          <a:p>
            <a:r>
              <a:rPr lang="zh-CN" altLang="en-US" sz="2800"/>
              <a:t>        之中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３、内存布局中,其基类的布局按照基类被继承时的顺序进行排列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４、派生类会覆盖基类的虚函数，只有第一个虚函数表中存放的是</a:t>
            </a:r>
            <a:endParaRPr lang="zh-CN" altLang="en-US" sz="2800"/>
          </a:p>
          <a:p>
            <a:r>
              <a:rPr lang="zh-CN" altLang="en-US" sz="2800"/>
              <a:t>        真实的被覆盖的虚函数的地址；其它的虚函数表中存放的并不</a:t>
            </a:r>
            <a:endParaRPr lang="zh-CN" altLang="en-US" sz="2800"/>
          </a:p>
          <a:p>
            <a:r>
              <a:rPr lang="zh-CN" altLang="en-US" sz="2800"/>
              <a:t>        是真实的对应的虚函数的地址，而只是一条跳转指令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75180" y="367030"/>
            <a:ext cx="747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                      4.1</a:t>
            </a:r>
            <a:r>
              <a:rPr lang="zh-CN" altLang="en-US">
                <a:sym typeface="+mn-ea"/>
              </a:rPr>
              <a:t>、菱形普通继承(存储二义性)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600960" y="1351915"/>
          <a:ext cx="136271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710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_ib</a:t>
                      </a:r>
                      <a:endParaRPr lang="en-US" altLang="zh-CN" sz="1800" b="1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sym typeface="+mn-ea"/>
                        </a:rPr>
                        <a:t>_cb</a:t>
                      </a:r>
                      <a:endParaRPr lang="en-US" altLang="zh-CN" sz="1800" b="1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_ib1</a:t>
                      </a:r>
                      <a:endParaRPr lang="en-US" altLang="zh-CN" sz="18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_cb1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sym typeface="+mn-ea"/>
                        </a:rPr>
                        <a:t>_ib</a:t>
                      </a:r>
                      <a:endParaRPr lang="en-US" altLang="zh-CN" sz="1800" b="1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sym typeface="+mn-ea"/>
                        </a:rPr>
                        <a:t>_cb</a:t>
                      </a:r>
                      <a:endParaRPr lang="en-US" altLang="zh-CN" sz="1800" b="1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_ib2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_cb2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_id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971675" y="1389380"/>
            <a:ext cx="655320" cy="123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309370" y="1389380"/>
            <a:ext cx="1291590" cy="206184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7315" y="2254885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B1 *pb1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330" y="3885565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B *pb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702300" y="1351915"/>
          <a:ext cx="27393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3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&amp;D::f()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&amp;B::Bf()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&amp;D::f1()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&amp;B1::Bf1()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&amp;D::Df()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914140" y="1539875"/>
            <a:ext cx="178879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85340" y="81470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09615" y="98361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753100" y="3975100"/>
          <a:ext cx="274002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02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&amp;thunk: this-=20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&amp;B::Bf()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&amp;D::f2()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&amp;B2::Bf2()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左大括号 16"/>
          <p:cNvSpPr/>
          <p:nvPr/>
        </p:nvSpPr>
        <p:spPr>
          <a:xfrm>
            <a:off x="1864360" y="3482340"/>
            <a:ext cx="736600" cy="11747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2925" y="1822450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B *pb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7315" y="4282440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 *pb2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33825" y="3616960"/>
            <a:ext cx="1818640" cy="4972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>
            <a:off x="1240790" y="3458210"/>
            <a:ext cx="1385570" cy="20593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75180" y="367030"/>
            <a:ext cx="747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                               4.2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虚拟</a:t>
            </a:r>
            <a:r>
              <a:rPr lang="zh-CN" altLang="en-US">
                <a:sym typeface="+mn-ea"/>
              </a:rPr>
              <a:t>菱形继承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800985" y="1351915"/>
          <a:ext cx="136334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3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vbptr</a:t>
                      </a:r>
                      <a:endParaRPr lang="en-US" altLang="zh-CN" sz="1800"/>
                    </a:p>
                  </a:txBody>
                  <a:tcPr/>
                </a:tc>
              </a:tr>
              <a:tr h="341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_ib1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_cb1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vbptr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_ib2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_cb2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_cd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_ib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_cb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1797050" y="1351915"/>
            <a:ext cx="1004570" cy="1460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121410" y="1351915"/>
            <a:ext cx="1678940" cy="475488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485" y="3545205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derived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8551545" y="1351915"/>
          <a:ext cx="2739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3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&amp;D::f1()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&amp;B1::Bf1()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&amp;D::Df()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132580" y="1480185"/>
            <a:ext cx="446278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85035" y="983615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43315" y="98361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</a:t>
            </a:r>
            <a:r>
              <a:rPr lang="zh-CN" altLang="en-US"/>
              <a:t>虚函数表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551545" y="2971165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&amp;D::f2()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&amp;B2::Bf2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152265" y="2971165"/>
            <a:ext cx="4383405" cy="1193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1797050" y="2841625"/>
            <a:ext cx="1003300" cy="141224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1755775" y="5000625"/>
            <a:ext cx="1044575" cy="11061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5615" y="1872615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B1 *pb1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15" y="3338195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      B2 *pb2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</p:txBody>
      </p:sp>
      <p:graphicFrame>
        <p:nvGraphicFramePr>
          <p:cNvPr id="26" name="表格 25"/>
          <p:cNvGraphicFramePr/>
          <p:nvPr/>
        </p:nvGraphicFramePr>
        <p:xfrm>
          <a:off x="8551545" y="4851400"/>
          <a:ext cx="27787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7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&amp;D::f()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&amp;B::Bf()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4123055" y="5048250"/>
            <a:ext cx="4442460" cy="149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20750" y="5369560"/>
            <a:ext cx="83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B *pb</a:t>
            </a:r>
            <a:endParaRPr lang="en-US" altLang="zh-CN"/>
          </a:p>
        </p:txBody>
      </p:sp>
      <p:graphicFrame>
        <p:nvGraphicFramePr>
          <p:cNvPr id="23" name="表格 22"/>
          <p:cNvGraphicFramePr/>
          <p:nvPr/>
        </p:nvGraphicFramePr>
        <p:xfrm>
          <a:off x="5172075" y="3706495"/>
          <a:ext cx="15265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-4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5192395" y="1967230"/>
          <a:ext cx="15265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-4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15585" y="1619250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虚基表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344160" y="333819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虚基表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162425" y="1937385"/>
            <a:ext cx="101409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72585" y="3378835"/>
            <a:ext cx="1013460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基类派生类之间的转换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2665" y="635635"/>
            <a:ext cx="95904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                </a:t>
            </a:r>
            <a:r>
              <a:rPr lang="zh-CN" altLang="en-US" sz="2800"/>
              <a:t>测试四：钻石型虚继承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虚基指针所指向的虚基表的内容：</a:t>
            </a:r>
            <a:endParaRPr lang="zh-CN" altLang="en-US" sz="2800"/>
          </a:p>
          <a:p>
            <a:r>
              <a:rPr lang="zh-CN" altLang="en-US" sz="2800"/>
              <a:t>1. 虚基指针的第一条内容表示的是该虚基指针距离所在的子</a:t>
            </a:r>
            <a:endParaRPr lang="zh-CN" altLang="en-US" sz="2800"/>
          </a:p>
          <a:p>
            <a:r>
              <a:rPr lang="zh-CN" altLang="en-US" sz="2800"/>
              <a:t>    对象的首地址的偏移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2. 虚基指针的第二条内容表示的是该虚基指针距离虚基类子</a:t>
            </a:r>
            <a:endParaRPr lang="zh-CN" altLang="en-US" sz="2800"/>
          </a:p>
          <a:p>
            <a:r>
              <a:rPr lang="zh-CN" altLang="en-US" sz="2800"/>
              <a:t>    对象的首地址的偏移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9680" y="407035"/>
            <a:ext cx="4084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基类派生类之间的转换</a:t>
            </a:r>
            <a:endParaRPr lang="zh-CN" altLang="en-US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2008505" y="1350645"/>
          <a:ext cx="1209040" cy="41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</a:tblGrid>
              <a:tr h="831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_derived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6570" y="1574800"/>
            <a:ext cx="1511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ase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815" y="3588385"/>
            <a:ext cx="163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derived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7189470" y="1351280"/>
          <a:ext cx="1209040" cy="41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</a:tblGrid>
              <a:tr h="831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_derived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312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130040" y="3184525"/>
            <a:ext cx="2019935" cy="489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C000"/>
                </a:solidFill>
              </a:rPr>
              <a:t>            Base *pbase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49420" y="1936115"/>
            <a:ext cx="1960245" cy="489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Derived *pderived</a:t>
            </a:r>
            <a:endParaRPr lang="en-US" altLang="zh-CN"/>
          </a:p>
        </p:txBody>
      </p:sp>
      <p:sp>
        <p:nvSpPr>
          <p:cNvPr id="2" name="左大括号 1"/>
          <p:cNvSpPr/>
          <p:nvPr/>
        </p:nvSpPr>
        <p:spPr>
          <a:xfrm>
            <a:off x="6269355" y="1370965"/>
            <a:ext cx="904875" cy="16198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6209665" y="3001010"/>
            <a:ext cx="964565" cy="84455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>
                <a:sym typeface="+mn-ea"/>
              </a:rPr>
              <a:t>虚函数实现原理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93720" y="287655"/>
            <a:ext cx="475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 </a:t>
            </a:r>
            <a:r>
              <a:rPr lang="zh-CN" altLang="en-US" sz="2800"/>
              <a:t>虚函数实现原理</a:t>
            </a:r>
            <a:endParaRPr lang="zh-CN" altLang="en-US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1534160" y="1693545"/>
          <a:ext cx="189357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70"/>
              </a:tblGrid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vfptr(</a:t>
                      </a:r>
                      <a:r>
                        <a:rPr lang="zh-CN" altLang="en-US"/>
                        <a:t>虚函数指针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vfptr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_base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_derived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8335" y="1997075"/>
            <a:ext cx="88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360" y="4809490"/>
            <a:ext cx="138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derived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5108575" y="1693545"/>
          <a:ext cx="16357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760"/>
              </a:tblGrid>
              <a:tr h="505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&amp;Base:print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054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017135" y="4010025"/>
          <a:ext cx="2033270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270"/>
              </a:tblGrid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&amp;Derived::print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133840" y="1141730"/>
          <a:ext cx="2212975" cy="516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Base::Base()</a:t>
                      </a: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Base::print()</a:t>
                      </a: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Base::~Base()</a:t>
                      </a:r>
                      <a:endParaRPr lang="en-US" altLang="zh-CN"/>
                    </a:p>
                  </a:txBody>
                  <a:tcPr/>
                </a:tc>
              </a:tr>
              <a:tr h="5873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Derived::Derived()</a:t>
                      </a: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Derived::print()</a:t>
                      </a: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Derived::~Derived()</a:t>
                      </a:r>
                      <a:endParaRPr lang="en-US" altLang="zh-CN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925060" y="1254125"/>
            <a:ext cx="221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虚函数表</a:t>
            </a:r>
            <a:r>
              <a:rPr lang="en-US" altLang="zh-CN"/>
              <a:t>(</a:t>
            </a:r>
            <a:r>
              <a:rPr lang="zh-CN" altLang="en-US"/>
              <a:t>虚表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23020" y="57531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程序代码区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3525" y="1241425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栈区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421380" y="1897380"/>
            <a:ext cx="171958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82010" y="4193540"/>
            <a:ext cx="1669415" cy="208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1480" y="1937385"/>
            <a:ext cx="240474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039610" y="4293235"/>
            <a:ext cx="2106295" cy="404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17135" y="3296920"/>
            <a:ext cx="209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覆盖的是虚表的虚函数的入口地址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32680" y="5684520"/>
            <a:ext cx="234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间接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21100" y="544576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*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441190"/>
            <a:ext cx="150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*pbase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46710" y="3303905"/>
            <a:ext cx="118491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1122680"/>
            <a:ext cx="10992485" cy="2387600"/>
          </a:xfrm>
        </p:spPr>
        <p:txBody>
          <a:bodyPr/>
          <a:p>
            <a:r>
              <a:rPr lang="en-US" altLang="zh-CN"/>
              <a:t>4</a:t>
            </a:r>
            <a:r>
              <a:rPr lang="zh-CN" altLang="en-US">
                <a:sym typeface="+mn-ea"/>
              </a:rPr>
              <a:t>虚函数在成员函数中的访问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077085" y="1530985"/>
          <a:ext cx="11188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870"/>
              </a:tblGrid>
              <a:tr h="6096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vfptr</a:t>
                      </a:r>
                      <a:endParaRPr lang="en-US" altLang="zh-CN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366385" y="1619250"/>
          <a:ext cx="2003425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&amp;Base::show()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367020" y="2872105"/>
          <a:ext cx="2002790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790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&amp;Derived::show()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78780" y="100330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虚表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9521825" y="1371600"/>
          <a:ext cx="1894205" cy="339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</a:tblGrid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Base::Base()</a:t>
                      </a:r>
                      <a:endParaRPr lang="en-US" altLang="zh-CN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Base::show()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Base::func1()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Base::func2()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Derived::Derived()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Derived</a:t>
                      </a:r>
                      <a:r>
                        <a:rPr lang="en-US" altLang="zh-CN" sz="1800">
                          <a:sym typeface="+mn-ea"/>
                        </a:rPr>
                        <a:t>::show()</a:t>
                      </a:r>
                      <a:endParaRPr lang="zh-CN" altLang="en-US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13900" y="873760"/>
            <a:ext cx="183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程序代码区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16330" y="1630045"/>
            <a:ext cx="854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>
                <a:solidFill>
                  <a:srgbClr val="FFC000"/>
                </a:solidFill>
              </a:rPr>
              <a:t>  base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765" y="289433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derived</a:t>
            </a:r>
            <a:endParaRPr lang="en-US" altLang="zh-CN"/>
          </a:p>
        </p:txBody>
      </p:sp>
      <p:graphicFrame>
        <p:nvGraphicFramePr>
          <p:cNvPr id="12" name="表格 11"/>
          <p:cNvGraphicFramePr/>
          <p:nvPr/>
        </p:nvGraphicFramePr>
        <p:xfrm>
          <a:off x="351790" y="990600"/>
          <a:ext cx="139890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</a:rPr>
                        <a:t>Base *pbase</a:t>
                      </a:r>
                      <a:endParaRPr lang="en-US" altLang="zh-CN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351790" y="3465195"/>
          <a:ext cx="139890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 *pbase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1750695" y="1181100"/>
            <a:ext cx="31940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1750695" y="3060700"/>
            <a:ext cx="33909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5" idx="1"/>
          </p:cNvCxnSpPr>
          <p:nvPr/>
        </p:nvCxnSpPr>
        <p:spPr>
          <a:xfrm>
            <a:off x="3173095" y="1798320"/>
            <a:ext cx="2193290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1"/>
          </p:cNvCxnSpPr>
          <p:nvPr/>
        </p:nvCxnSpPr>
        <p:spPr>
          <a:xfrm flipV="1">
            <a:off x="3192780" y="3067685"/>
            <a:ext cx="2174240" cy="3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</p:cNvCxnSpPr>
          <p:nvPr/>
        </p:nvCxnSpPr>
        <p:spPr>
          <a:xfrm>
            <a:off x="7369810" y="1814830"/>
            <a:ext cx="2184400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</p:cNvCxnSpPr>
          <p:nvPr/>
        </p:nvCxnSpPr>
        <p:spPr>
          <a:xfrm>
            <a:off x="7369810" y="3067685"/>
            <a:ext cx="2184400" cy="967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59430" y="178435"/>
            <a:ext cx="4939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</a:t>
            </a:r>
            <a:r>
              <a:rPr lang="zh-CN" altLang="en-US" sz="2800"/>
              <a:t>虚函数在成员函数中的访问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虚析构函数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3792</Words>
  <Application>WPS 演示</Application>
  <PresentationFormat>宽屏</PresentationFormat>
  <Paragraphs>706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1菱形继承的存储二义性</vt:lpstr>
      <vt:lpstr>PowerPoint 演示文稿</vt:lpstr>
      <vt:lpstr>2基类派生类之间的转换</vt:lpstr>
      <vt:lpstr>PowerPoint 演示文稿</vt:lpstr>
      <vt:lpstr>3虚函数实现原理</vt:lpstr>
      <vt:lpstr>PowerPoint 演示文稿</vt:lpstr>
      <vt:lpstr>4虚函数在成员函数中的访问</vt:lpstr>
      <vt:lpstr>PowerPoint 演示文稿</vt:lpstr>
      <vt:lpstr>5虚析构函数</vt:lpstr>
      <vt:lpstr>PowerPoint 演示文稿</vt:lpstr>
      <vt:lpstr>6虚表的存在</vt:lpstr>
      <vt:lpstr>PowerPoint 演示文稿</vt:lpstr>
      <vt:lpstr>7多基派生的二义性</vt:lpstr>
      <vt:lpstr>PowerPoint 演示文稿</vt:lpstr>
      <vt:lpstr>8虚拟继承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boldness</cp:lastModifiedBy>
  <cp:revision>44</cp:revision>
  <dcterms:created xsi:type="dcterms:W3CDTF">2020-03-17T13:55:00Z</dcterms:created>
  <dcterms:modified xsi:type="dcterms:W3CDTF">2021-01-15T09:14:47Z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