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93" r:id="rId5"/>
    <p:sldId id="295" r:id="rId6"/>
    <p:sldId id="297" r:id="rId7"/>
    <p:sldId id="288" r:id="rId8"/>
    <p:sldId id="298" r:id="rId9"/>
    <p:sldId id="299" r:id="rId10"/>
    <p:sldId id="300" r:id="rId11"/>
    <p:sldId id="290" r:id="rId12"/>
    <p:sldId id="289" r:id="rId13"/>
    <p:sldId id="291" r:id="rId14"/>
    <p:sldId id="292" r:id="rId15"/>
    <p:sldId id="320" r:id="rId16"/>
    <p:sldId id="322" r:id="rId17"/>
    <p:sldId id="374" r:id="rId18"/>
    <p:sldId id="392" r:id="rId19"/>
    <p:sldId id="286" r:id="rId20"/>
    <p:sldId id="321" r:id="rId21"/>
    <p:sldId id="359" r:id="rId22"/>
    <p:sldId id="264" r:id="rId23"/>
    <p:sldId id="342" r:id="rId24"/>
    <p:sldId id="275" r:id="rId25"/>
    <p:sldId id="276" r:id="rId26"/>
    <p:sldId id="270" r:id="rId27"/>
    <p:sldId id="271" r:id="rId28"/>
    <p:sldId id="272" r:id="rId29"/>
    <p:sldId id="273" r:id="rId30"/>
    <p:sldId id="266" r:id="rId31"/>
    <p:sldId id="279" r:id="rId32"/>
    <p:sldId id="280" r:id="rId33"/>
    <p:sldId id="281" r:id="rId34"/>
    <p:sldId id="282" r:id="rId35"/>
    <p:sldId id="34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5955"/>
            <a:ext cx="9144000" cy="1604010"/>
          </a:xfrm>
        </p:spPr>
        <p:txBody>
          <a:bodyPr/>
          <a:p>
            <a:r>
              <a:rPr lang="en-US" altLang="zh-CN"/>
              <a:t>vector</a:t>
            </a:r>
            <a:r>
              <a:rPr lang="zh-CN" altLang="en-US"/>
              <a:t>原理</a:t>
            </a:r>
            <a:r>
              <a:rPr lang="zh-CN" altLang="en-US"/>
              <a:t>图解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2850" y="2285365"/>
            <a:ext cx="8388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 vector</a:t>
            </a:r>
            <a:r>
              <a:rPr lang="zh-CN" altLang="en-US" sz="6000"/>
              <a:t>迭代器失效</a:t>
            </a:r>
            <a:endParaRPr lang="zh-CN" altLang="en-US"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8955" y="754380"/>
            <a:ext cx="6062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vector</a:t>
            </a:r>
            <a:r>
              <a:rPr lang="zh-CN" altLang="en-US" sz="3200" b="1"/>
              <a:t>在插入的时候迭代器失效</a:t>
            </a:r>
            <a:endParaRPr lang="zh-CN" altLang="en-US" sz="3200" b="1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40205" y="2611755"/>
          <a:ext cx="4249420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55"/>
                <a:gridCol w="1062355"/>
                <a:gridCol w="1062355"/>
                <a:gridCol w="106235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640205" y="436118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4142740" y="1667510"/>
            <a:ext cx="307975" cy="944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4032885" y="4742180"/>
            <a:ext cx="347980" cy="103378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23455" y="2096135"/>
            <a:ext cx="3756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原因：底层发生了扩容操作或者元素后移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92070" y="2742565"/>
            <a:ext cx="687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        </a:t>
            </a:r>
            <a:r>
              <a:rPr lang="zh-CN" altLang="en-US" sz="6000"/>
              <a:t>哈希函表</a:t>
            </a:r>
            <a:endParaRPr lang="zh-CN" altLang="en-US"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271905" y="1696085"/>
          <a:ext cx="119888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289300" y="471424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289300" y="142811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287645" y="142811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289300" y="199453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87645" y="199453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289300" y="256032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289300" y="5301615"/>
          <a:ext cx="119951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3289300" y="312674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2453005" y="1618615"/>
            <a:ext cx="836295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4488815" y="1618615"/>
            <a:ext cx="798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2463165" y="2185035"/>
            <a:ext cx="826135" cy="8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4488815" y="2185035"/>
            <a:ext cx="798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453005" y="2663190"/>
            <a:ext cx="836295" cy="8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2482850" y="3010535"/>
            <a:ext cx="8064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>
            <a:off x="2343785" y="5316855"/>
            <a:ext cx="945515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" idx="1"/>
          </p:cNvCxnSpPr>
          <p:nvPr/>
        </p:nvCxnSpPr>
        <p:spPr>
          <a:xfrm>
            <a:off x="2463165" y="4874895"/>
            <a:ext cx="826135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/>
        </p:nvGraphicFramePr>
        <p:xfrm>
          <a:off x="3289300" y="383222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2463165" y="3388360"/>
            <a:ext cx="826135" cy="63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69355" y="3090545"/>
            <a:ext cx="5029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idx = key mod m   (m</a:t>
            </a:r>
            <a:r>
              <a:rPr lang="zh-CN" altLang="en-US"/>
              <a:t>为表长</a:t>
            </a:r>
            <a:r>
              <a:rPr lang="en-US" altLang="zh-CN"/>
              <a:t>)  m = 11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装填因子</a:t>
            </a:r>
            <a:r>
              <a:rPr lang="en-US" altLang="zh-CN"/>
              <a:t>/</a:t>
            </a:r>
            <a:r>
              <a:rPr lang="zh-CN" altLang="en-US"/>
              <a:t>装载因子 </a:t>
            </a:r>
            <a:r>
              <a:rPr lang="en-US" altLang="zh-CN"/>
              <a:t>= </a:t>
            </a:r>
            <a:r>
              <a:rPr lang="zh-CN" altLang="en-US"/>
              <a:t>元素的个数</a:t>
            </a:r>
            <a:r>
              <a:rPr lang="en-US" altLang="zh-CN"/>
              <a:t>/</a:t>
            </a:r>
            <a:r>
              <a:rPr lang="zh-CN" altLang="en-US"/>
              <a:t>表长 </a:t>
            </a:r>
            <a:r>
              <a:rPr lang="en-US" altLang="zh-CN"/>
              <a:t>=0.5~0.75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542540" y="187960"/>
            <a:ext cx="6440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               </a:t>
            </a:r>
            <a:r>
              <a:rPr lang="en-US" altLang="zh-CN" sz="3600" b="1"/>
              <a:t>  </a:t>
            </a:r>
            <a:r>
              <a:rPr lang="zh-CN" altLang="en-US" sz="3600" b="1"/>
              <a:t>链地址法</a:t>
            </a:r>
            <a:endParaRPr lang="zh-CN" altLang="en-US" sz="3600" b="1"/>
          </a:p>
        </p:txBody>
      </p:sp>
      <p:sp>
        <p:nvSpPr>
          <p:cNvPr id="23" name="文本框 22"/>
          <p:cNvSpPr txBox="1"/>
          <p:nvPr/>
        </p:nvSpPr>
        <p:spPr>
          <a:xfrm>
            <a:off x="5742940" y="83312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19   1   23  37   68  55    11   14  86</a:t>
            </a:r>
            <a:endParaRPr lang="en-US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91460" y="476250"/>
            <a:ext cx="7464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</a:t>
            </a:r>
            <a:r>
              <a:rPr lang="en-US" altLang="zh-CN" sz="3200" b="1"/>
              <a:t>  remove_if</a:t>
            </a:r>
            <a:r>
              <a:rPr lang="zh-CN" altLang="en-US" sz="3200" b="1"/>
              <a:t>函数删除不彻底问题</a:t>
            </a:r>
            <a:endParaRPr lang="zh-CN" altLang="en-US" sz="32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27200" y="267208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487420" y="1489710"/>
            <a:ext cx="367665" cy="1182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313930" y="3053080"/>
            <a:ext cx="328295" cy="15405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3015" y="695325"/>
            <a:ext cx="7583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remove_if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为何不直接将元素删掉呢？？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？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99285" y="21551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2533015" y="1285240"/>
            <a:ext cx="377825" cy="8699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4202430" y="2536190"/>
            <a:ext cx="367665" cy="109347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10665" y="4318000"/>
          <a:ext cx="9105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441065" y="4298315"/>
          <a:ext cx="9105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892925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0533380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322570" y="4267835"/>
          <a:ext cx="9105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700770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2403475" y="4382135"/>
            <a:ext cx="107315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361180" y="4382135"/>
            <a:ext cx="10140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189980" y="4362450"/>
            <a:ext cx="755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820025" y="4372610"/>
            <a:ext cx="884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648825" y="4323080"/>
            <a:ext cx="824865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658985" y="4581525"/>
            <a:ext cx="874395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820025" y="4551680"/>
            <a:ext cx="924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259830" y="4571365"/>
            <a:ext cx="6457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361180" y="4571365"/>
            <a:ext cx="9594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421255" y="4566920"/>
            <a:ext cx="101981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3255" y="2115820"/>
            <a:ext cx="1056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</a:t>
            </a:r>
            <a:endParaRPr lang="en-US" altLang="zh-CN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670" y="4278630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983230" y="43326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76225" y="1588135"/>
          <a:ext cx="2103755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55"/>
              </a:tblGrid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_start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1"/>
                          </a:solidFill>
                        </a:rPr>
                        <a:t>_finish</a:t>
                      </a:r>
                      <a:endParaRPr lang="en-US" altLang="zh-CN" sz="20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_end_of_storage</a:t>
                      </a:r>
                      <a:endParaRPr lang="en-US" altLang="zh-CN" sz="2000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2983230" y="2679065"/>
            <a:ext cx="288290" cy="15132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773670" y="4713605"/>
            <a:ext cx="318135" cy="1492885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1512550" y="4713605"/>
            <a:ext cx="338455" cy="16719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28085" y="69215"/>
            <a:ext cx="6220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ector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的实现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983230" y="1993265"/>
          <a:ext cx="4292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1073150"/>
                <a:gridCol w="1073150"/>
                <a:gridCol w="1073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773670" y="1729105"/>
            <a:ext cx="300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老空间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080" y="3670300"/>
            <a:ext cx="143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新空间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33625"/>
            <a:ext cx="9144000" cy="1604010"/>
          </a:xfrm>
        </p:spPr>
        <p:txBody>
          <a:bodyPr/>
          <a:p>
            <a:r>
              <a:rPr lang="zh-CN" altLang="en-US"/>
              <a:t>空间配置器图解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74040" y="1877695"/>
          <a:ext cx="10744200" cy="5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209550"/>
                <a:gridCol w="1223010"/>
                <a:gridCol w="208280"/>
                <a:gridCol w="1701165"/>
                <a:gridCol w="239395"/>
                <a:gridCol w="1224280"/>
                <a:gridCol w="208280"/>
                <a:gridCol w="1224280"/>
                <a:gridCol w="208280"/>
                <a:gridCol w="1224280"/>
                <a:gridCol w="208280"/>
                <a:gridCol w="1224280"/>
                <a:gridCol w="208280"/>
                <a:gridCol w="716280"/>
              </a:tblGrid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上箭头 2"/>
          <p:cNvSpPr/>
          <p:nvPr/>
        </p:nvSpPr>
        <p:spPr>
          <a:xfrm>
            <a:off x="124015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265112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456946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606044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47141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94270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1034415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44725" y="944245"/>
            <a:ext cx="260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红颜色的小内存空间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88335" y="238125"/>
            <a:ext cx="7434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              </a:t>
            </a:r>
            <a:r>
              <a:rPr lang="en-US" altLang="zh-CN" sz="3200" b="1"/>
              <a:t> </a:t>
            </a:r>
            <a:r>
              <a:rPr lang="zh-CN" altLang="en-US" sz="3200" b="1"/>
              <a:t>外部碎片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993775" y="4408805"/>
            <a:ext cx="472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20k           8k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13200" y="10229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13200" y="28517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3835" y="494919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25010" y="5060950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vector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4078605" y="297370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_Vector_base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112895" y="12065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_Vector_alloc_base</a:t>
            </a:r>
            <a:endParaRPr lang="en-US" altLang="zh-CN" sz="2000"/>
          </a:p>
        </p:txBody>
      </p:sp>
      <p:cxnSp>
        <p:nvCxnSpPr>
          <p:cNvPr id="12" name="直接箭头连接符 11"/>
          <p:cNvCxnSpPr>
            <a:stCxn id="5" idx="0"/>
            <a:endCxn id="4" idx="2"/>
          </p:cNvCxnSpPr>
          <p:nvPr/>
        </p:nvCxnSpPr>
        <p:spPr>
          <a:xfrm flipV="1">
            <a:off x="5320665" y="1788160"/>
            <a:ext cx="0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flipH="1" flipV="1">
            <a:off x="5320665" y="3616960"/>
            <a:ext cx="635" cy="133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45535" y="198120"/>
            <a:ext cx="627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vector</a:t>
            </a:r>
            <a:r>
              <a:rPr lang="zh-CN" altLang="en-US" sz="3200" b="1"/>
              <a:t>的继承图解</a:t>
            </a:r>
            <a:endParaRPr lang="zh-CN" altLang="en-US" sz="3200" b="1"/>
          </a:p>
        </p:txBody>
      </p:sp>
      <p:sp>
        <p:nvSpPr>
          <p:cNvPr id="15" name="文本框 14"/>
          <p:cNvSpPr txBox="1"/>
          <p:nvPr/>
        </p:nvSpPr>
        <p:spPr>
          <a:xfrm>
            <a:off x="7025005" y="781685"/>
            <a:ext cx="4075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 _Tp*     _M_start;</a:t>
            </a:r>
            <a:endParaRPr lang="zh-CN" altLang="en-US" sz="2400"/>
          </a:p>
          <a:p>
            <a:r>
              <a:rPr lang="zh-CN" altLang="en-US" sz="2400"/>
              <a:t>  _Tp*     _M_finish;</a:t>
            </a:r>
            <a:endParaRPr lang="zh-CN" altLang="en-US" sz="2400"/>
          </a:p>
          <a:p>
            <a:r>
              <a:rPr lang="zh-CN" altLang="en-US" sz="2400"/>
              <a:t>  _Tp*     _M_end_of_storage;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4182110" y="4032250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protected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20870" y="2120900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ublic</a:t>
            </a:r>
            <a:endParaRPr lang="en-US" altLang="zh-CN" sz="20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76145"/>
            <a:ext cx="298196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53835" y="261366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graphicFrame>
        <p:nvGraphicFramePr>
          <p:cNvPr id="26" name="表格 25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26" idx="2"/>
            <a:endCxn id="36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>
            <a:endCxn id="26" idx="0"/>
          </p:cNvCxnSpPr>
          <p:nvPr/>
        </p:nvCxnSpPr>
        <p:spPr>
          <a:xfrm flipH="1">
            <a:off x="1326515" y="2176145"/>
            <a:ext cx="152082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97095" y="3112135"/>
            <a:ext cx="5615305" cy="3081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280275" y="3507740"/>
            <a:ext cx="1689735" cy="2415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00700" y="377634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729605" y="3408045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_S_start_free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789295" y="555498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429500" y="3806190"/>
            <a:ext cx="13220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内存池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314450" y="619315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55010" y="297180"/>
            <a:ext cx="599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第二级空间配置器的原理图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2745" y="35325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10016490" y="3532505"/>
            <a:ext cx="425450" cy="1781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79735" y="427101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465570" y="427101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84315" y="516763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64830" y="3080385"/>
            <a:ext cx="196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chunk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2745" y="35325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10016490" y="3532505"/>
            <a:ext cx="425450" cy="1781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79735" y="427101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485255" y="343852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84315" y="516763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/>
        </p:nvGraphicFramePr>
        <p:xfrm>
          <a:off x="1630045" y="3128645"/>
          <a:ext cx="119824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左大括号 26"/>
          <p:cNvSpPr/>
          <p:nvPr/>
        </p:nvSpPr>
        <p:spPr>
          <a:xfrm>
            <a:off x="1257300" y="3140075"/>
            <a:ext cx="318135" cy="357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83210" y="312864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32byte</a:t>
            </a:r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1286510" y="3532505"/>
            <a:ext cx="318135" cy="357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2895" y="353250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32byte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03295" y="3353435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__next_obj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797810" y="3532505"/>
            <a:ext cx="70548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弧形箭头 36"/>
          <p:cNvSpPr/>
          <p:nvPr/>
        </p:nvSpPr>
        <p:spPr>
          <a:xfrm>
            <a:off x="2828290" y="2153285"/>
            <a:ext cx="461010" cy="144399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73145" y="390525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__current_obj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1"/>
          </p:cNvCxnSpPr>
          <p:nvPr/>
        </p:nvCxnSpPr>
        <p:spPr>
          <a:xfrm flipH="1" flipV="1">
            <a:off x="2787650" y="3597275"/>
            <a:ext cx="785495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6" idx="2"/>
          </p:cNvCxnSpPr>
          <p:nvPr/>
        </p:nvCxnSpPr>
        <p:spPr>
          <a:xfrm flipH="1">
            <a:off x="1445895" y="2188210"/>
            <a:ext cx="1432560" cy="8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541655" y="30429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2878455" y="4193540"/>
            <a:ext cx="605155" cy="117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5585" y="5029200"/>
            <a:ext cx="116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还剩</a:t>
            </a:r>
            <a:r>
              <a:rPr lang="en-US" altLang="zh-CN"/>
              <a:t>19</a:t>
            </a:r>
            <a:r>
              <a:rPr lang="zh-CN" altLang="en-US"/>
              <a:t>个</a:t>
            </a:r>
            <a:endParaRPr lang="zh-CN" altLang="en-US"/>
          </a:p>
          <a:p>
            <a:r>
              <a:rPr lang="en-US" altLang="zh-CN"/>
              <a:t>32bytes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3380" y="4244975"/>
          <a:ext cx="2023110" cy="92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640</a:t>
                      </a:r>
                      <a:endParaRPr lang="en-US" altLang="zh-CN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84315" y="412369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4005" y="492061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分配出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字节，剩余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2435" y="263398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分配一个</a:t>
            </a:r>
            <a:r>
              <a:rPr lang="en-US" altLang="zh-CN"/>
              <a:t>32bytes</a:t>
            </a:r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1524635" y="4123690"/>
            <a:ext cx="626745" cy="2536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843405" y="3319145"/>
            <a:ext cx="94424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1863725" y="2188210"/>
            <a:ext cx="101473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541655" y="30429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5100" y="5029200"/>
            <a:ext cx="1558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回收后还是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32bytes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4066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3380" y="4024630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2560" y="38754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31305" y="475996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用完后进行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deallocate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回收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2435" y="263398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回收一个</a:t>
            </a:r>
            <a:r>
              <a:rPr lang="en-US" altLang="zh-CN"/>
              <a:t>32bytes</a:t>
            </a:r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1811020" y="4123690"/>
            <a:ext cx="340360" cy="2536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813560" y="3776345"/>
            <a:ext cx="1143000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55825"/>
            <a:ext cx="288290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082280" y="39008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01460" y="370078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61150" y="464058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65170" y="208280"/>
            <a:ext cx="50387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第二次，申请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46390" y="3448050"/>
            <a:ext cx="2593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en-US" altLang="zh-CN" sz="2400" b="1"/>
              <a:t> chunk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55825"/>
            <a:ext cx="288290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8838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11035" y="4168775"/>
            <a:ext cx="359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 </a:t>
            </a:r>
            <a:r>
              <a:rPr lang="en-US" altLang="zh-CN"/>
              <a:t>= </a:t>
            </a:r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731260" y="377190"/>
            <a:ext cx="5089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分配完毕之后图解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>
            <a:stCxn id="28" idx="2"/>
            <a:endCxn id="29" idx="0"/>
          </p:cNvCxnSpPr>
          <p:nvPr/>
        </p:nvCxnSpPr>
        <p:spPr>
          <a:xfrm>
            <a:off x="2867025" y="3522980"/>
            <a:ext cx="139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3513455" y="2185670"/>
            <a:ext cx="5108575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023225" y="3344545"/>
          <a:ext cx="2023110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7651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1920</a:t>
                      </a:r>
                      <a:endParaRPr lang="en-US" altLang="zh-CN" sz="2800"/>
                    </a:p>
                  </a:txBody>
                  <a:tcPr/>
                </a:tc>
              </a:tr>
              <a:tr h="1661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2000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1150" y="31642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20205" y="556958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3920" y="217805"/>
            <a:ext cx="52978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第三次，申请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96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字节的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10045700" y="3348990"/>
            <a:ext cx="365125" cy="2423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560050" y="4457065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3920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145145" y="2891790"/>
            <a:ext cx="1978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chunk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3513455" y="2185670"/>
            <a:ext cx="5108575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141970" y="3705860"/>
          <a:ext cx="2023110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1661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2000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1150" y="35325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79895" y="515175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3920" y="217805"/>
            <a:ext cx="52978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链表串接之后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001770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22" idx="0"/>
          </p:cNvCxnSpPr>
          <p:nvPr/>
        </p:nvCxnSpPr>
        <p:spPr>
          <a:xfrm flipH="1">
            <a:off x="4654550" y="2165985"/>
            <a:ext cx="106553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4000500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000500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4654550" y="357632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465201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2"/>
          </p:cNvCxnSpPr>
          <p:nvPr/>
        </p:nvCxnSpPr>
        <p:spPr>
          <a:xfrm>
            <a:off x="46558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336675" y="2188210"/>
            <a:ext cx="1450975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423275" y="2165985"/>
            <a:ext cx="924560" cy="1809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7272655" y="3061335"/>
          <a:ext cx="1308100" cy="7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35" idx="2"/>
            <a:endCxn id="39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327515" y="3467735"/>
            <a:ext cx="1905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13157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 flipV="1">
            <a:off x="7338060" y="613410"/>
            <a:ext cx="476250" cy="18732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3515" y="2901315"/>
            <a:ext cx="488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32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304540" y="2901315"/>
            <a:ext cx="546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232390" y="3298825"/>
            <a:ext cx="52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784860" y="1749425"/>
          <a:ext cx="2084070" cy="36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70"/>
              </a:tblGrid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_M_start</a:t>
                      </a:r>
                      <a:endParaRPr lang="en-US" altLang="zh-CN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_M_finish</a:t>
                      </a:r>
                      <a:endParaRPr lang="en-US" altLang="zh-CN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_M_end_of_storage</a:t>
                      </a: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36365" y="12719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箭头连接符 2"/>
          <p:cNvCxnSpPr>
            <a:endCxn id="5" idx="1"/>
          </p:cNvCxnSpPr>
          <p:nvPr/>
        </p:nvCxnSpPr>
        <p:spPr>
          <a:xfrm flipV="1">
            <a:off x="2864485" y="1462405"/>
            <a:ext cx="1071880" cy="53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5" idx="2"/>
          </p:cNvCxnSpPr>
          <p:nvPr/>
        </p:nvCxnSpPr>
        <p:spPr>
          <a:xfrm flipV="1">
            <a:off x="2834640" y="1652905"/>
            <a:ext cx="493966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60675" y="1728470"/>
            <a:ext cx="8975090" cy="155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845" y="1284605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栈区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001770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22" idx="0"/>
          </p:cNvCxnSpPr>
          <p:nvPr/>
        </p:nvCxnSpPr>
        <p:spPr>
          <a:xfrm flipH="1">
            <a:off x="4654550" y="2165985"/>
            <a:ext cx="106553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4000500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000500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4654550" y="357632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465201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2"/>
          </p:cNvCxnSpPr>
          <p:nvPr/>
        </p:nvCxnSpPr>
        <p:spPr>
          <a:xfrm>
            <a:off x="46558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336675" y="2188210"/>
            <a:ext cx="1450975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6" idx="0"/>
          </p:cNvCxnSpPr>
          <p:nvPr/>
        </p:nvCxnSpPr>
        <p:spPr>
          <a:xfrm>
            <a:off x="8632190" y="2165985"/>
            <a:ext cx="795655" cy="56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8773795" y="273240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35" idx="2"/>
            <a:endCxn id="39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327515" y="3467735"/>
            <a:ext cx="1905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13157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3515" y="2901315"/>
            <a:ext cx="488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32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304540" y="2901315"/>
            <a:ext cx="546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232390" y="3298825"/>
            <a:ext cx="52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69610" y="2921635"/>
            <a:ext cx="2623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由于小于</a:t>
            </a:r>
            <a:r>
              <a:rPr lang="en-US" altLang="zh-CN"/>
              <a:t>72</a:t>
            </a:r>
            <a:r>
              <a:rPr lang="zh-CN" altLang="en-US"/>
              <a:t>字节的空间可能不是连续的，所以需要向后面大于</a:t>
            </a:r>
            <a:r>
              <a:rPr lang="en-US" altLang="zh-CN"/>
              <a:t>72</a:t>
            </a:r>
            <a:r>
              <a:rPr lang="zh-CN" altLang="en-US"/>
              <a:t>字节的链表</a:t>
            </a:r>
            <a:r>
              <a:rPr lang="en-US" altLang="zh-CN"/>
              <a:t>”</a:t>
            </a:r>
            <a:r>
              <a:rPr lang="zh-CN" altLang="en-US"/>
              <a:t>借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465570" y="2155825"/>
            <a:ext cx="3937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3914140" y="312991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4568190" y="2155825"/>
            <a:ext cx="1897380" cy="97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3046095" y="3129915"/>
            <a:ext cx="854710" cy="745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72310" y="328930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584960" y="4253230"/>
            <a:ext cx="483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做法：可以将</a:t>
            </a:r>
            <a:r>
              <a:rPr lang="en-US" altLang="zh-CN"/>
              <a:t>96</a:t>
            </a:r>
            <a:r>
              <a:rPr lang="zh-CN" altLang="en-US"/>
              <a:t>字节进行切割，分成</a:t>
            </a:r>
            <a:r>
              <a:rPr lang="en-US" altLang="zh-CN"/>
              <a:t>72</a:t>
            </a:r>
            <a:r>
              <a:rPr lang="zh-CN" altLang="en-US"/>
              <a:t>字节与</a:t>
            </a:r>
            <a:r>
              <a:rPr lang="en-US" altLang="zh-CN"/>
              <a:t>24</a:t>
            </a:r>
            <a:r>
              <a:rPr lang="zh-CN" altLang="en-US"/>
              <a:t>字节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3914140" y="3129915"/>
          <a:ext cx="1308100" cy="35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245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r>
                        <a:rPr lang="zh-CN" altLang="en-US"/>
                        <a:t>字节剩余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4568190" y="2155825"/>
            <a:ext cx="1897380" cy="97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3046095" y="3129915"/>
            <a:ext cx="868045" cy="3522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40585" y="470725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3494405" y="3140075"/>
            <a:ext cx="396875" cy="261366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8910" y="426275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</a:rPr>
              <a:t>72</a:t>
            </a:r>
            <a:r>
              <a:rPr lang="zh-CN" altLang="en-US">
                <a:solidFill>
                  <a:srgbClr val="FFC000"/>
                </a:solidFill>
              </a:rPr>
              <a:t>字节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2379980" y="3129915"/>
          <a:ext cx="1308100" cy="35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NULL(0)</a:t>
                      </a:r>
                      <a:endParaRPr lang="en-US" altLang="zh-CN"/>
                    </a:p>
                  </a:txBody>
                  <a:tcPr/>
                </a:tc>
              </a:tr>
              <a:tr h="2245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3034030" y="2195830"/>
            <a:ext cx="3441065" cy="93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6639560" y="4223385"/>
          <a:ext cx="1308100" cy="79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798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r>
                        <a:rPr lang="zh-CN" altLang="en-US" sz="1800">
                          <a:sym typeface="+mn-ea"/>
                        </a:rPr>
                        <a:t>字节剩余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2240" y="412242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_S_start_free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300980" y="489458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_S_end_free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5955"/>
            <a:ext cx="9144000" cy="1604010"/>
          </a:xfrm>
        </p:spPr>
        <p:txBody>
          <a:bodyPr/>
          <a:p>
            <a:r>
              <a:rPr lang="en-US" altLang="zh-CN"/>
              <a:t>deque</a:t>
            </a:r>
            <a:r>
              <a:rPr lang="zh-CN" altLang="en-US"/>
              <a:t>原理</a:t>
            </a:r>
            <a:r>
              <a:rPr lang="zh-CN" altLang="en-US"/>
              <a:t>图解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3290" y="78232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655" y="28517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2655" y="513207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5245" y="5315585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deque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325245" y="30353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_Deque_base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1325245" y="9652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_Deque_alloc_base</a:t>
            </a:r>
            <a:endParaRPr lang="en-US" altLang="zh-CN" sz="2000"/>
          </a:p>
        </p:txBody>
      </p:sp>
      <p:cxnSp>
        <p:nvCxnSpPr>
          <p:cNvPr id="12" name="直接箭头连接符 11"/>
          <p:cNvCxnSpPr>
            <a:stCxn id="5" idx="0"/>
            <a:endCxn id="4" idx="2"/>
          </p:cNvCxnSpPr>
          <p:nvPr/>
        </p:nvCxnSpPr>
        <p:spPr>
          <a:xfrm flipV="1">
            <a:off x="2230120" y="1547495"/>
            <a:ext cx="635" cy="130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flipV="1">
            <a:off x="2230120" y="3616960"/>
            <a:ext cx="0" cy="151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45535" y="198120"/>
            <a:ext cx="627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deque</a:t>
            </a:r>
            <a:r>
              <a:rPr lang="zh-CN" altLang="en-US" sz="3200" b="1"/>
              <a:t>的继承图解</a:t>
            </a:r>
            <a:endParaRPr lang="zh-CN" altLang="en-US" sz="3200" b="1"/>
          </a:p>
        </p:txBody>
      </p:sp>
      <p:sp>
        <p:nvSpPr>
          <p:cNvPr id="15" name="文本框 14"/>
          <p:cNvSpPr txBox="1"/>
          <p:nvPr/>
        </p:nvSpPr>
        <p:spPr>
          <a:xfrm>
            <a:off x="8682990" y="2512695"/>
            <a:ext cx="3291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  _Tp*                      _M_</a:t>
            </a:r>
            <a:r>
              <a:rPr lang="en-US" altLang="zh-CN" sz="2000"/>
              <a:t>cur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/>
              <a:t>  _Tp*                      _M_</a:t>
            </a:r>
            <a:r>
              <a:rPr lang="en-US" altLang="zh-CN" sz="2000"/>
              <a:t>first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_Tp*                      _M_</a:t>
            </a:r>
            <a:r>
              <a:rPr lang="en-US" altLang="zh-CN" sz="2000">
                <a:sym typeface="+mn-ea"/>
              </a:rPr>
              <a:t>last</a:t>
            </a:r>
            <a:r>
              <a:rPr lang="zh-CN" altLang="en-US" sz="2000">
                <a:sym typeface="+mn-ea"/>
              </a:rPr>
              <a:t>;</a:t>
            </a:r>
            <a:endParaRPr lang="zh-CN" altLang="en-US" sz="2000"/>
          </a:p>
          <a:p>
            <a:r>
              <a:rPr lang="zh-CN" altLang="en-US" sz="2000"/>
              <a:t>  _</a:t>
            </a:r>
            <a:r>
              <a:rPr lang="en-US" altLang="zh-CN" sz="2000"/>
              <a:t>Map_pointer</a:t>
            </a:r>
            <a:r>
              <a:rPr lang="zh-CN" altLang="en-US" sz="2000"/>
              <a:t>     _M_</a:t>
            </a:r>
            <a:r>
              <a:rPr lang="en-US" altLang="zh-CN" sz="2000"/>
              <a:t>node</a:t>
            </a:r>
            <a:r>
              <a:rPr lang="zh-CN" altLang="en-US" sz="2000"/>
              <a:t>;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061720" y="4083685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protected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25245" y="1980565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ublic</a:t>
            </a:r>
            <a:endParaRPr lang="en-US" altLang="zh-CN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81745" y="146431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21445" y="164782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_Deque_iterator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3764915" y="943610"/>
            <a:ext cx="348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_Tp**    _M_map;</a:t>
            </a:r>
            <a:endParaRPr lang="zh-CN" altLang="en-US" sz="2000"/>
          </a:p>
          <a:p>
            <a:r>
              <a:rPr lang="zh-CN" altLang="en-US" sz="2000"/>
              <a:t>size_t    _M_map_size;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3645535" y="2602230"/>
            <a:ext cx="4808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_Deque_iterator&lt;_Tp,_Tp&amp;,_Tp*&gt;   iterator</a:t>
            </a:r>
            <a:endParaRPr lang="zh-CN" altLang="en-US" sz="2000"/>
          </a:p>
          <a:p>
            <a:r>
              <a:rPr lang="zh-CN" altLang="en-US" sz="2000"/>
              <a:t>iterator _M_start;</a:t>
            </a:r>
            <a:endParaRPr lang="zh-CN" altLang="en-US" sz="2000"/>
          </a:p>
          <a:p>
            <a:r>
              <a:rPr lang="zh-CN" altLang="en-US" sz="2000"/>
              <a:t>iterator _M_finish;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390640" y="237363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390640" y="3665855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390640" y="528574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8893810" y="30734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8347710" y="566674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69720" y="210566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5285" y="173736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1678940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2731135" y="1322070"/>
            <a:ext cx="3659505" cy="183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1"/>
          </p:cNvCxnSpPr>
          <p:nvPr/>
        </p:nvCxnSpPr>
        <p:spPr>
          <a:xfrm flipV="1">
            <a:off x="2701290" y="2564130"/>
            <a:ext cx="3689350" cy="102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 flipV="1">
            <a:off x="2711450" y="3856355"/>
            <a:ext cx="367919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1" idx="1"/>
          </p:cNvCxnSpPr>
          <p:nvPr/>
        </p:nvCxnSpPr>
        <p:spPr>
          <a:xfrm>
            <a:off x="2711450" y="4352925"/>
            <a:ext cx="3679190" cy="112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8893810" y="30734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1529080" y="1322070"/>
            <a:ext cx="4861560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71675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8035" y="582485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_M_start</a:t>
            </a:r>
            <a:r>
              <a:rPr lang="en-US">
                <a:sym typeface="+mn-ea"/>
              </a:rPr>
              <a:t>(iterator)</a:t>
            </a:r>
            <a:endParaRPr lang="en-US" altLang="zh-CN"/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1487805" y="2920365"/>
            <a:ext cx="4622165" cy="2375535"/>
          </a:xfrm>
          <a:prstGeom prst="curvedConnector3">
            <a:avLst>
              <a:gd name="adj1" fmla="val 4999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705225" y="1499870"/>
            <a:ext cx="2713355" cy="3776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26355" y="1470025"/>
            <a:ext cx="5824855" cy="383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72690" y="1510030"/>
            <a:ext cx="6460490" cy="378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表格 10"/>
          <p:cNvGraphicFramePr/>
          <p:nvPr/>
        </p:nvGraphicFramePr>
        <p:xfrm>
          <a:off x="6330950" y="2025650"/>
          <a:ext cx="465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上箭头 18"/>
          <p:cNvSpPr/>
          <p:nvPr/>
        </p:nvSpPr>
        <p:spPr>
          <a:xfrm>
            <a:off x="8348345" y="239649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806190" y="506730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06190" y="5448300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</a:t>
            </a:r>
            <a:r>
              <a:rPr lang="en-US">
                <a:sym typeface="+mn-ea"/>
              </a:rPr>
              <a:t>finish</a:t>
            </a:r>
            <a:r>
              <a:rPr lang="en-US">
                <a:sym typeface="+mn-ea"/>
              </a:rPr>
              <a:t>(iterator)</a:t>
            </a:r>
            <a:endParaRPr lang="zh-CN" altLang="en-US">
              <a:sym typeface="+mn-ea"/>
            </a:endParaRPr>
          </a:p>
        </p:txBody>
      </p:sp>
      <p:cxnSp>
        <p:nvCxnSpPr>
          <p:cNvPr id="12" name="曲线连接符 11"/>
          <p:cNvCxnSpPr/>
          <p:nvPr/>
        </p:nvCxnSpPr>
        <p:spPr>
          <a:xfrm rot="10800000">
            <a:off x="1497965" y="3557270"/>
            <a:ext cx="6480175" cy="1489710"/>
          </a:xfrm>
          <a:prstGeom prst="curvedConnector3">
            <a:avLst>
              <a:gd name="adj1" fmla="val 49995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391025" y="2374900"/>
            <a:ext cx="3995420" cy="269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34025" y="2374900"/>
            <a:ext cx="845185" cy="2713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96405" y="2315210"/>
            <a:ext cx="4204335" cy="2762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390640" y="237363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6390640" y="371475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8893810" y="30734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8347710" y="409575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1529080" y="1322070"/>
            <a:ext cx="4861560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1"/>
          </p:cNvCxnSpPr>
          <p:nvPr/>
        </p:nvCxnSpPr>
        <p:spPr>
          <a:xfrm flipV="1">
            <a:off x="1518920" y="2564130"/>
            <a:ext cx="487172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>
            <a:off x="1469390" y="3497580"/>
            <a:ext cx="4921250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1971675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7308850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8035" y="582485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_M_start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65745" y="575564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</a:t>
            </a:r>
            <a:r>
              <a:rPr lang="en-US" altLang="zh-CN">
                <a:sym typeface="+mn-ea"/>
              </a:rPr>
              <a:t>finish</a:t>
            </a:r>
            <a:endParaRPr lang="en-US" altLang="zh-CN">
              <a:sym typeface="+mn-ea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1487805" y="2920365"/>
            <a:ext cx="4622165" cy="2375535"/>
          </a:xfrm>
          <a:prstGeom prst="curvedConnector3">
            <a:avLst>
              <a:gd name="adj1" fmla="val 4999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10800000">
            <a:off x="1487805" y="3626485"/>
            <a:ext cx="9721215" cy="1630680"/>
          </a:xfrm>
          <a:prstGeom prst="curvedConnector3">
            <a:avLst>
              <a:gd name="adj1" fmla="val 49997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b3014009-ce1b-4e7f-bb63-45229232dc55}"/>
</p:tagLst>
</file>

<file path=ppt/tags/tag10.xml><?xml version="1.0" encoding="utf-8"?>
<p:tagLst xmlns:p="http://schemas.openxmlformats.org/presentationml/2006/main">
  <p:tag name="KSO_WM_UNIT_TABLE_BEAUTIFY" val="{d5015ed1-9d00-42c9-8ffc-c0851f44496c}"/>
</p:tagLst>
</file>

<file path=ppt/tags/tag11.xml><?xml version="1.0" encoding="utf-8"?>
<p:tagLst xmlns:p="http://schemas.openxmlformats.org/presentationml/2006/main">
  <p:tag name="KSO_WM_UNIT_TABLE_BEAUTIFY" val="{9c9035cd-f677-4e99-bc85-632e24dfc3a3}"/>
</p:tagLst>
</file>

<file path=ppt/tags/tag12.xml><?xml version="1.0" encoding="utf-8"?>
<p:tagLst xmlns:p="http://schemas.openxmlformats.org/presentationml/2006/main">
  <p:tag name="KSO_WM_UNIT_TABLE_BEAUTIFY" val="{9c9035cd-f677-4e99-bc85-632e24dfc3a3}"/>
</p:tagLst>
</file>

<file path=ppt/tags/tag13.xml><?xml version="1.0" encoding="utf-8"?>
<p:tagLst xmlns:p="http://schemas.openxmlformats.org/presentationml/2006/main">
  <p:tag name="KSO_WM_UNIT_TABLE_BEAUTIFY" val="{e7073c23-b224-4510-835f-b1a8a5110825}"/>
</p:tagLst>
</file>

<file path=ppt/tags/tag14.xml><?xml version="1.0" encoding="utf-8"?>
<p:tagLst xmlns:p="http://schemas.openxmlformats.org/presentationml/2006/main">
  <p:tag name="KSO_WM_UNIT_TABLE_BEAUTIFY" val="{417f495d-5c0d-489c-989b-a7434da48456}"/>
</p:tagLst>
</file>

<file path=ppt/tags/tag15.xml><?xml version="1.0" encoding="utf-8"?>
<p:tagLst xmlns:p="http://schemas.openxmlformats.org/presentationml/2006/main">
  <p:tag name="KSO_WM_UNIT_TABLE_BEAUTIFY" val="{04d26f4c-ca4f-469c-8907-3c5622ff2312}"/>
</p:tagLst>
</file>

<file path=ppt/tags/tag16.xml><?xml version="1.0" encoding="utf-8"?>
<p:tagLst xmlns:p="http://schemas.openxmlformats.org/presentationml/2006/main">
  <p:tag name="KSO_WM_UNIT_TABLE_BEAUTIFY" val="{3bcc32a2-e6db-4da9-809f-40ce4b070a52}"/>
</p:tagLst>
</file>

<file path=ppt/tags/tag17.xml><?xml version="1.0" encoding="utf-8"?>
<p:tagLst xmlns:p="http://schemas.openxmlformats.org/presentationml/2006/main">
  <p:tag name="KSO_WM_UNIT_TABLE_BEAUTIFY" val="{16a34de7-9358-41c6-a055-9d08ac81b0d8}"/>
</p:tagLst>
</file>

<file path=ppt/tags/tag18.xml><?xml version="1.0" encoding="utf-8"?>
<p:tagLst xmlns:p="http://schemas.openxmlformats.org/presentationml/2006/main">
  <p:tag name="KSO_WM_UNIT_TABLE_BEAUTIFY" val="{a3fa13b5-d2fc-40a1-8458-a57e96e1b85b}"/>
</p:tagLst>
</file>

<file path=ppt/tags/tag19.xml><?xml version="1.0" encoding="utf-8"?>
<p:tagLst xmlns:p="http://schemas.openxmlformats.org/presentationml/2006/main">
  <p:tag name="KSO_WM_UNIT_TABLE_BEAUTIFY" val="{fa14385e-b94e-4a66-ac8c-3538ff72b7bd}"/>
</p:tagLst>
</file>

<file path=ppt/tags/tag2.xml><?xml version="1.0" encoding="utf-8"?>
<p:tagLst xmlns:p="http://schemas.openxmlformats.org/presentationml/2006/main">
  <p:tag name="KSO_WM_UNIT_TABLE_BEAUTIFY" val="{4a82b61d-bcab-4b0d-bf25-b6a4d03a0ffe}"/>
</p:tagLst>
</file>

<file path=ppt/tags/tag20.xml><?xml version="1.0" encoding="utf-8"?>
<p:tagLst xmlns:p="http://schemas.openxmlformats.org/presentationml/2006/main">
  <p:tag name="KSO_WM_UNIT_TABLE_BEAUTIFY" val="{34337173-dd01-41dd-aa7c-f6756b6cb85f}"/>
</p:tagLst>
</file>

<file path=ppt/tags/tag21.xml><?xml version="1.0" encoding="utf-8"?>
<p:tagLst xmlns:p="http://schemas.openxmlformats.org/presentationml/2006/main">
  <p:tag name="KSO_WM_UNIT_TABLE_BEAUTIFY" val="{e5381d43-c837-488c-8d92-a70f41d21472}"/>
</p:tagLst>
</file>

<file path=ppt/tags/tag22.xml><?xml version="1.0" encoding="utf-8"?>
<p:tagLst xmlns:p="http://schemas.openxmlformats.org/presentationml/2006/main">
  <p:tag name="KSO_WM_UNIT_TABLE_BEAUTIFY" val="{64d6c183-a677-4d58-b123-5ec4bb720742}"/>
</p:tagLst>
</file>

<file path=ppt/tags/tag23.xml><?xml version="1.0" encoding="utf-8"?>
<p:tagLst xmlns:p="http://schemas.openxmlformats.org/presentationml/2006/main">
  <p:tag name="KSO_WM_UNIT_TABLE_BEAUTIFY" val="{45596db0-42eb-406b-8242-388d365fc3d9}"/>
</p:tagLst>
</file>

<file path=ppt/tags/tag3.xml><?xml version="1.0" encoding="utf-8"?>
<p:tagLst xmlns:p="http://schemas.openxmlformats.org/presentationml/2006/main">
  <p:tag name="KSO_WM_UNIT_TABLE_BEAUTIFY" val="{741c14ea-6be9-4cca-93d6-3b72fd6b480f}"/>
</p:tagLst>
</file>

<file path=ppt/tags/tag4.xml><?xml version="1.0" encoding="utf-8"?>
<p:tagLst xmlns:p="http://schemas.openxmlformats.org/presentationml/2006/main">
  <p:tag name="KSO_WM_UNIT_TABLE_BEAUTIFY" val="{5a67627f-b4fe-4c89-89b3-f7571c0cc846}"/>
</p:tagLst>
</file>

<file path=ppt/tags/tag5.xml><?xml version="1.0" encoding="utf-8"?>
<p:tagLst xmlns:p="http://schemas.openxmlformats.org/presentationml/2006/main">
  <p:tag name="KSO_WM_UNIT_TABLE_BEAUTIFY" val="{2c5b29af-078b-45e5-8527-bb3c4f88627e}"/>
</p:tagLst>
</file>

<file path=ppt/tags/tag6.xml><?xml version="1.0" encoding="utf-8"?>
<p:tagLst xmlns:p="http://schemas.openxmlformats.org/presentationml/2006/main">
  <p:tag name="KSO_WM_UNIT_TABLE_BEAUTIFY" val="{80b42895-7c61-4c76-a2d9-94abf0a59bd9}"/>
</p:tagLst>
</file>

<file path=ppt/tags/tag7.xml><?xml version="1.0" encoding="utf-8"?>
<p:tagLst xmlns:p="http://schemas.openxmlformats.org/presentationml/2006/main">
  <p:tag name="KSO_WM_UNIT_TABLE_BEAUTIFY" val="{f287a1c0-5d5c-4df6-acee-716c2c0fc798}"/>
</p:tagLst>
</file>

<file path=ppt/tags/tag8.xml><?xml version="1.0" encoding="utf-8"?>
<p:tagLst xmlns:p="http://schemas.openxmlformats.org/presentationml/2006/main">
  <p:tag name="KSO_WM_UNIT_TABLE_BEAUTIFY" val="{802afec3-c22b-4233-845e-29bbf8dc907e}"/>
</p:tagLst>
</file>

<file path=ppt/tags/tag9.xml><?xml version="1.0" encoding="utf-8"?>
<p:tagLst xmlns:p="http://schemas.openxmlformats.org/presentationml/2006/main">
  <p:tag name="KSO_WM_UNIT_TABLE_BEAUTIFY" val="{7398e547-df27-4334-b1e1-b55c07d30f8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3534</Words>
  <Application>WPS 演示</Application>
  <PresentationFormat>宽屏</PresentationFormat>
  <Paragraphs>1466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vector原理图解</vt:lpstr>
      <vt:lpstr>PowerPoint 演示文稿</vt:lpstr>
      <vt:lpstr>PowerPoint 演示文稿</vt:lpstr>
      <vt:lpstr>deque原理图解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空间配置器图解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boldness</cp:lastModifiedBy>
  <cp:revision>175</cp:revision>
  <dcterms:created xsi:type="dcterms:W3CDTF">2020-05-13T14:03:00Z</dcterms:created>
  <dcterms:modified xsi:type="dcterms:W3CDTF">2021-04-19T08:19:36Z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958FE3AAAB6B4026B06D77B10A8FB4DC</vt:lpwstr>
  </property>
</Properties>
</file>