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7" r:id="rId3"/>
    <p:sldId id="485" r:id="rId5"/>
    <p:sldId id="456" r:id="rId6"/>
    <p:sldId id="490" r:id="rId7"/>
    <p:sldId id="352" r:id="rId8"/>
    <p:sldId id="297" r:id="rId9"/>
  </p:sldIdLst>
  <p:sldSz cx="12190095" cy="685927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1AD"/>
    <a:srgbClr val="A8CF38"/>
    <a:srgbClr val="268ECC"/>
    <a:srgbClr val="379CD1"/>
    <a:srgbClr val="4AABD7"/>
    <a:srgbClr val="4DAED8"/>
    <a:srgbClr val="B95F95"/>
    <a:srgbClr val="4DCEB8"/>
    <a:srgbClr val="F79E5A"/>
    <a:srgbClr val="3B6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7778" autoAdjust="0"/>
  </p:normalViewPr>
  <p:slideViewPr>
    <p:cSldViewPr snapToGrid="0" showGuides="1">
      <p:cViewPr>
        <p:scale>
          <a:sx n="50" d="100"/>
          <a:sy n="50" d="100"/>
        </p:scale>
        <p:origin x="-522" y="-1698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35926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4310742" cy="6858347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1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06072" y="2035860"/>
            <a:ext cx="3922258" cy="2789455"/>
            <a:chOff x="4034178" y="1711986"/>
            <a:chExt cx="3922258" cy="2789455"/>
          </a:xfrm>
        </p:grpSpPr>
        <p:grpSp>
          <p:nvGrpSpPr>
            <p:cNvPr id="49" name="组合 48"/>
            <p:cNvGrpSpPr/>
            <p:nvPr/>
          </p:nvGrpSpPr>
          <p:grpSpPr>
            <a:xfrm rot="261309">
              <a:off x="4643216" y="1711986"/>
              <a:ext cx="2789456" cy="2789455"/>
              <a:chOff x="2953545" y="3014546"/>
              <a:chExt cx="1107165" cy="1107165"/>
            </a:xfrm>
            <a:solidFill>
              <a:srgbClr val="0070C0"/>
            </a:solidFill>
          </p:grpSpPr>
          <p:sp>
            <p:nvSpPr>
              <p:cNvPr id="53" name="圆角矩形 5"/>
              <p:cNvSpPr>
                <a:spLocks noChangeAspect="1"/>
              </p:cNvSpPr>
              <p:nvPr/>
            </p:nvSpPr>
            <p:spPr>
              <a:xfrm rot="1800000">
                <a:off x="2953545" y="3014546"/>
                <a:ext cx="1107165" cy="1107165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1080000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4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261309">
              <a:off x="5015997" y="2084767"/>
              <a:ext cx="2043894" cy="2043892"/>
              <a:chOff x="2967127" y="3028128"/>
              <a:chExt cx="1080000" cy="1080000"/>
            </a:xfrm>
            <a:solidFill>
              <a:schemeClr val="bg1"/>
            </a:solidFill>
          </p:grpSpPr>
          <p:sp>
            <p:nvSpPr>
              <p:cNvPr id="57" name="圆角矩形 5"/>
              <p:cNvSpPr>
                <a:spLocks noChangeAspect="1"/>
              </p:cNvSpPr>
              <p:nvPr/>
            </p:nvSpPr>
            <p:spPr>
              <a:xfrm rot="18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9" name="Title 1"/>
            <p:cNvSpPr txBox="1"/>
            <p:nvPr/>
          </p:nvSpPr>
          <p:spPr>
            <a:xfrm>
              <a:off x="4034178" y="2693896"/>
              <a:ext cx="3922258" cy="106262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0" hangingPunct="1">
                <a:lnSpc>
                  <a:spcPts val="4800"/>
                </a:lnSpc>
                <a:spcBef>
                  <a:spcPct val="0"/>
                </a:spcBef>
                <a:buNone/>
                <a:defRPr sz="9000" b="0" kern="120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</a:lstStyle>
            <a:p>
              <a:r>
                <a:rPr lang="zh-CN" altLang="id-ID" sz="6000" dirty="0">
                  <a:solidFill>
                    <a:srgbClr val="A8CF38"/>
                  </a:solidFill>
                  <a:latin typeface="Agency FB" panose="020B0503020202020204" pitchFamily="34" charset="0"/>
                  <a:ea typeface="方正综艺简体" panose="02010601030101010101" pitchFamily="2" charset="-122"/>
                </a:rPr>
                <a:t>项目</a:t>
              </a:r>
              <a:endParaRPr lang="zh-CN" altLang="id-ID" sz="6000" dirty="0">
                <a:solidFill>
                  <a:srgbClr val="A8CF38"/>
                </a:solidFill>
                <a:latin typeface="Agency FB" panose="020B0503020202020204" pitchFamily="34" charset="0"/>
                <a:ea typeface="方正综艺简体" panose="02010601030101010101" pitchFamily="2" charset="-122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6050749" y="2359447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00B0F0"/>
                </a:solidFill>
                <a:latin typeface="AvantGarde Md BT" pitchFamily="34" charset="0"/>
                <a:ea typeface="微软雅黑" panose="020B0503020204020204" charset="-122"/>
              </a:rPr>
              <a:t>爱</a:t>
            </a:r>
            <a:r>
              <a:rPr lang="zh-CN" altLang="en-US" sz="5400" b="1" dirty="0" smtClean="0">
                <a:solidFill>
                  <a:srgbClr val="49C1AD"/>
                </a:solidFill>
                <a:latin typeface="AvantGarde Md BT" pitchFamily="34" charset="0"/>
                <a:ea typeface="微软雅黑" panose="020B0503020204020204" charset="-122"/>
              </a:rPr>
              <a:t>旅</a:t>
            </a:r>
            <a:r>
              <a:rPr lang="zh-CN" altLang="en-US" sz="5400" b="1" dirty="0" smtClean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sz="5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5400" b="1" dirty="0" smtClean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酒店预订</a:t>
            </a:r>
            <a:endParaRPr lang="zh-CN" altLang="en-US" sz="5400" b="1" dirty="0" smtClean="0">
              <a:ln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7038053" y="3913545"/>
            <a:ext cx="440264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旅行中最重要的就是酒店的预订！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8659492" y="5528765"/>
            <a:ext cx="2845218" cy="34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49C1AD"/>
                </a:solidFill>
                <a:latin typeface="Arial" panose="020B0604020202020204"/>
                <a:ea typeface="微软雅黑" panose="020B0503020204020204" charset="-122"/>
              </a:rPr>
              <a:t>演讲人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：</a:t>
            </a:r>
            <a:r>
              <a:rPr lang="en-US" altLang="zh-CN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6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组成员</a:t>
            </a:r>
            <a:endParaRPr lang="zh-CN" altLang="en-US" sz="2400" b="0" dirty="0" smtClean="0">
              <a:solidFill>
                <a:srgbClr val="A8CF38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7" name="Freeform 9"/>
          <p:cNvSpPr>
            <a:spLocks noEditPoints="1"/>
          </p:cNvSpPr>
          <p:nvPr/>
        </p:nvSpPr>
        <p:spPr bwMode="auto">
          <a:xfrm>
            <a:off x="8556707" y="5528191"/>
            <a:ext cx="373115" cy="37468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7414" y="630820"/>
            <a:ext cx="2338705" cy="768350"/>
          </a:xfrm>
          <a:prstGeom prst="rect">
            <a:avLst/>
          </a:prstGeom>
          <a:noFill/>
          <a:ln w="12700">
            <a:solidFill>
              <a:srgbClr val="49C1AD"/>
            </a:solidFill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zh-CN" sz="4400" kern="0" dirty="0" smtClean="0">
                <a:solidFill>
                  <a:srgbClr val="49C1AD"/>
                </a:solidFill>
                <a:latin typeface="Agency FB" panose="020B0503020202020204" pitchFamily="34" charset="0"/>
              </a:rPr>
              <a:t>KGJC061</a:t>
            </a:r>
            <a:endParaRPr lang="zh-CN" altLang="en-US" sz="4400" kern="0" dirty="0" smtClean="0">
              <a:solidFill>
                <a:srgbClr val="49C1AD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550"/>
            <a:chOff x="724" y="449784"/>
            <a:chExt cx="12189688" cy="717550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990299" y="449784"/>
              <a:ext cx="2977570" cy="717550"/>
              <a:chOff x="418774" y="404480"/>
              <a:chExt cx="2977570" cy="717550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22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成员介绍</a:t>
                </a:r>
                <a:endParaRPr lang="zh-CN" altLang="en-US" sz="2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418774" y="753730"/>
                <a:ext cx="26142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Introduction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0" y="1035050"/>
            <a:ext cx="3873500" cy="2905125"/>
          </a:xfrm>
          <a:prstGeom prst="rect">
            <a:avLst/>
          </a:prstGeom>
          <a:blipFill dpi="0" rotWithShape="1">
            <a:blip r:embed="rId1"/>
            <a:srcRect/>
            <a:tile tx="0" ty="0" sx="75000" sy="7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Rectangle 80"/>
          <p:cNvSpPr/>
          <p:nvPr/>
        </p:nvSpPr>
        <p:spPr>
          <a:xfrm rot="10800000">
            <a:off x="8636528" y="4901835"/>
            <a:ext cx="3113487" cy="888358"/>
          </a:xfrm>
          <a:prstGeom prst="rect">
            <a:avLst/>
          </a:prstGeom>
          <a:solidFill>
            <a:srgbClr val="A8CF38"/>
          </a:solidFill>
          <a:ln>
            <a:solidFill>
              <a:srgbClr val="A8C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48" name="Isosceles Triangle 79"/>
          <p:cNvSpPr/>
          <p:nvPr/>
        </p:nvSpPr>
        <p:spPr>
          <a:xfrm rot="16200000">
            <a:off x="8349412" y="3453940"/>
            <a:ext cx="323116" cy="252279"/>
          </a:xfrm>
          <a:prstGeom prst="triangl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49" name="Rectangle 93"/>
          <p:cNvSpPr/>
          <p:nvPr/>
        </p:nvSpPr>
        <p:spPr>
          <a:xfrm>
            <a:off x="8789670" y="4904740"/>
            <a:ext cx="180086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组员：陈维榴</a:t>
            </a:r>
            <a:endParaRPr lang="zh-CN" altLang="id-ID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91"/>
          <p:cNvSpPr/>
          <p:nvPr/>
        </p:nvSpPr>
        <p:spPr>
          <a:xfrm>
            <a:off x="8789670" y="5184140"/>
            <a:ext cx="1984375" cy="4298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id-ID" sz="1100" dirty="0">
                <a:solidFill>
                  <a:schemeClr val="bg1"/>
                </a:solidFill>
              </a:rPr>
              <a:t>主要负责用户注册、登录、以及忘记密码模块的开发</a:t>
            </a:r>
            <a:endParaRPr lang="zh-CN" altLang="id-ID" sz="1100" dirty="0">
              <a:solidFill>
                <a:schemeClr val="bg1"/>
              </a:solidFill>
            </a:endParaRPr>
          </a:p>
        </p:txBody>
      </p:sp>
      <p:sp>
        <p:nvSpPr>
          <p:cNvPr id="51" name="Oval 67"/>
          <p:cNvSpPr/>
          <p:nvPr/>
        </p:nvSpPr>
        <p:spPr>
          <a:xfrm>
            <a:off x="7881623" y="5324562"/>
            <a:ext cx="289770" cy="289785"/>
          </a:xfrm>
          <a:prstGeom prst="ellipse">
            <a:avLst/>
          </a:prstGeom>
          <a:solidFill>
            <a:srgbClr val="A8CF38"/>
          </a:solidFill>
          <a:ln w="101600" cmpd="dbl">
            <a:solidFill>
              <a:srgbClr val="A8CF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52" name="Straight Connector 92"/>
          <p:cNvCxnSpPr/>
          <p:nvPr/>
        </p:nvCxnSpPr>
        <p:spPr>
          <a:xfrm>
            <a:off x="8765629" y="5217495"/>
            <a:ext cx="1800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3890645" y="1176020"/>
            <a:ext cx="8160385" cy="4802977"/>
            <a:chOff x="6127" y="1656"/>
            <a:chExt cx="12851" cy="7564"/>
          </a:xfrm>
        </p:grpSpPr>
        <p:pic>
          <p:nvPicPr>
            <p:cNvPr id="47" name="Picture 84" descr="C:\Users\Administrator\Desktop\cwl.gifcwl"/>
            <p:cNvPicPr>
              <a:picLocks noChangeAspect="1"/>
            </p:cNvPicPr>
            <p:nvPr/>
          </p:nvPicPr>
          <p:blipFill>
            <a:blip r:embed="rId2"/>
            <a:srcRect t="2" b="2"/>
            <a:stretch>
              <a:fillRect/>
            </a:stretch>
          </p:blipFill>
          <p:spPr>
            <a:xfrm>
              <a:off x="16968" y="7216"/>
              <a:ext cx="2004" cy="2004"/>
            </a:xfrm>
            <a:prstGeom prst="ellipse">
              <a:avLst/>
            </a:prstGeom>
            <a:solidFill>
              <a:srgbClr val="A8CF38"/>
            </a:solidFill>
            <a:ln w="41275" cap="rnd">
              <a:solidFill>
                <a:srgbClr val="A8CF38"/>
              </a:solidFill>
            </a:ln>
            <a:effectLst/>
          </p:spPr>
        </p:pic>
        <p:grpSp>
          <p:nvGrpSpPr>
            <p:cNvPr id="7" name="组合 6"/>
            <p:cNvGrpSpPr/>
            <p:nvPr/>
          </p:nvGrpSpPr>
          <p:grpSpPr>
            <a:xfrm>
              <a:off x="6127" y="1656"/>
              <a:ext cx="12851" cy="6986"/>
              <a:chOff x="1244870" y="1739772"/>
              <a:chExt cx="6559831" cy="3566008"/>
            </a:xfrm>
          </p:grpSpPr>
          <p:cxnSp>
            <p:nvCxnSpPr>
              <p:cNvPr id="8" name="Straight Connector 64"/>
              <p:cNvCxnSpPr/>
              <p:nvPr/>
            </p:nvCxnSpPr>
            <p:spPr>
              <a:xfrm>
                <a:off x="4575127" y="1739772"/>
                <a:ext cx="5229" cy="346528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65"/>
              <p:cNvSpPr/>
              <p:nvPr/>
            </p:nvSpPr>
            <p:spPr>
              <a:xfrm>
                <a:off x="4453069" y="2134685"/>
                <a:ext cx="232935" cy="232935"/>
              </a:xfrm>
              <a:prstGeom prst="ellipse">
                <a:avLst/>
              </a:prstGeom>
              <a:solidFill>
                <a:srgbClr val="49C1AD"/>
              </a:solidFill>
              <a:ln w="101600" cmpd="dbl">
                <a:solidFill>
                  <a:srgbClr val="49C1A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10" name="Oval 66"/>
              <p:cNvSpPr/>
              <p:nvPr/>
            </p:nvSpPr>
            <p:spPr>
              <a:xfrm>
                <a:off x="4453069" y="2840929"/>
                <a:ext cx="232935" cy="232935"/>
              </a:xfrm>
              <a:prstGeom prst="ellipse">
                <a:avLst/>
              </a:prstGeom>
              <a:solidFill>
                <a:srgbClr val="00B0F0"/>
              </a:solidFill>
              <a:ln w="101600" cmpd="dbl">
                <a:solidFill>
                  <a:srgbClr val="00B0F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44" name="Oval 67"/>
              <p:cNvSpPr/>
              <p:nvPr/>
            </p:nvSpPr>
            <p:spPr>
              <a:xfrm>
                <a:off x="4453069" y="3554405"/>
                <a:ext cx="232935" cy="232935"/>
              </a:xfrm>
              <a:prstGeom prst="ellipse">
                <a:avLst/>
              </a:prstGeom>
              <a:solidFill>
                <a:srgbClr val="A8CF38"/>
              </a:solidFill>
              <a:ln w="101600" cmpd="dbl">
                <a:solidFill>
                  <a:srgbClr val="A8CF3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45" name="Oval 68"/>
              <p:cNvSpPr/>
              <p:nvPr/>
            </p:nvSpPr>
            <p:spPr>
              <a:xfrm>
                <a:off x="4453069" y="4344870"/>
                <a:ext cx="232935" cy="232935"/>
              </a:xfrm>
              <a:prstGeom prst="ellipse">
                <a:avLst/>
              </a:prstGeom>
              <a:solidFill>
                <a:srgbClr val="49C1AD"/>
              </a:solidFill>
              <a:ln w="101600" cmpd="dbl">
                <a:solidFill>
                  <a:srgbClr val="49C1A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grpSp>
            <p:nvGrpSpPr>
              <p:cNvPr id="54" name="Group 69"/>
              <p:cNvGrpSpPr/>
              <p:nvPr/>
            </p:nvGrpSpPr>
            <p:grpSpPr>
              <a:xfrm>
                <a:off x="1576347" y="2600356"/>
                <a:ext cx="2651550" cy="714080"/>
                <a:chOff x="2101796" y="2563627"/>
                <a:chExt cx="3535400" cy="95210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7" name="Isosceles Triangle 70"/>
                <p:cNvSpPr/>
                <p:nvPr/>
              </p:nvSpPr>
              <p:spPr>
                <a:xfrm rot="5400000">
                  <a:off x="5328846" y="2904482"/>
                  <a:ext cx="346303" cy="270397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  <p:sp>
              <p:nvSpPr>
                <p:cNvPr id="58" name="Rectangle 71"/>
                <p:cNvSpPr/>
                <p:nvPr/>
              </p:nvSpPr>
              <p:spPr>
                <a:xfrm>
                  <a:off x="2101796" y="2563627"/>
                  <a:ext cx="3337089" cy="95210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</p:grpSp>
          <p:grpSp>
            <p:nvGrpSpPr>
              <p:cNvPr id="59" name="Group 72"/>
              <p:cNvGrpSpPr/>
              <p:nvPr/>
            </p:nvGrpSpPr>
            <p:grpSpPr>
              <a:xfrm>
                <a:off x="1576347" y="4107058"/>
                <a:ext cx="2651550" cy="714080"/>
                <a:chOff x="2101796" y="4572562"/>
                <a:chExt cx="3535400" cy="952107"/>
              </a:xfrm>
              <a:solidFill>
                <a:srgbClr val="358FCB"/>
              </a:solidFill>
            </p:grpSpPr>
            <p:sp>
              <p:nvSpPr>
                <p:cNvPr id="60" name="Isosceles Triangle 73"/>
                <p:cNvSpPr/>
                <p:nvPr/>
              </p:nvSpPr>
              <p:spPr>
                <a:xfrm rot="5400000">
                  <a:off x="5328846" y="4913417"/>
                  <a:ext cx="346303" cy="270397"/>
                </a:xfrm>
                <a:prstGeom prst="triangle">
                  <a:avLst/>
                </a:prstGeom>
                <a:solidFill>
                  <a:srgbClr val="49C1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  <p:sp>
              <p:nvSpPr>
                <p:cNvPr id="61" name="Rectangle 74"/>
                <p:cNvSpPr/>
                <p:nvPr/>
              </p:nvSpPr>
              <p:spPr>
                <a:xfrm>
                  <a:off x="2101796" y="4572562"/>
                  <a:ext cx="3337089" cy="952107"/>
                </a:xfrm>
                <a:prstGeom prst="rect">
                  <a:avLst/>
                </a:prstGeom>
                <a:solidFill>
                  <a:srgbClr val="49C1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</p:grpSp>
          <p:grpSp>
            <p:nvGrpSpPr>
              <p:cNvPr id="62" name="Group 75"/>
              <p:cNvGrpSpPr/>
              <p:nvPr/>
            </p:nvGrpSpPr>
            <p:grpSpPr>
              <a:xfrm>
                <a:off x="4911176" y="1901730"/>
                <a:ext cx="2651550" cy="714080"/>
                <a:chOff x="6548234" y="1632125"/>
                <a:chExt cx="3535400" cy="952107"/>
              </a:xfrm>
              <a:solidFill>
                <a:srgbClr val="358FCB"/>
              </a:solidFill>
            </p:grpSpPr>
            <p:sp>
              <p:nvSpPr>
                <p:cNvPr id="63" name="Isosceles Triangle 76"/>
                <p:cNvSpPr/>
                <p:nvPr/>
              </p:nvSpPr>
              <p:spPr>
                <a:xfrm rot="16200000">
                  <a:off x="6510281" y="1972980"/>
                  <a:ext cx="346303" cy="270397"/>
                </a:xfrm>
                <a:prstGeom prst="triangle">
                  <a:avLst/>
                </a:prstGeom>
                <a:solidFill>
                  <a:srgbClr val="49C1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  <p:sp>
              <p:nvSpPr>
                <p:cNvPr id="64" name="Rectangle 77"/>
                <p:cNvSpPr/>
                <p:nvPr/>
              </p:nvSpPr>
              <p:spPr>
                <a:xfrm rot="10800000">
                  <a:off x="6746545" y="1632125"/>
                  <a:ext cx="3337089" cy="952107"/>
                </a:xfrm>
                <a:prstGeom prst="rect">
                  <a:avLst/>
                </a:prstGeom>
                <a:solidFill>
                  <a:srgbClr val="49C1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</p:grpSp>
          <p:grpSp>
            <p:nvGrpSpPr>
              <p:cNvPr id="65" name="Group 78"/>
              <p:cNvGrpSpPr/>
              <p:nvPr/>
            </p:nvGrpSpPr>
            <p:grpSpPr>
              <a:xfrm>
                <a:off x="4857579" y="3332007"/>
                <a:ext cx="2705147" cy="1973773"/>
                <a:chOff x="6476771" y="3539161"/>
                <a:chExt cx="3606863" cy="263169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6" name="Isosceles Triangle 79"/>
                <p:cNvSpPr/>
                <p:nvPr/>
              </p:nvSpPr>
              <p:spPr>
                <a:xfrm rot="16200000">
                  <a:off x="6438818" y="5862509"/>
                  <a:ext cx="346303" cy="270397"/>
                </a:xfrm>
                <a:prstGeom prst="triangle">
                  <a:avLst/>
                </a:prstGeom>
                <a:solidFill>
                  <a:srgbClr val="A8CF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  <p:sp>
              <p:nvSpPr>
                <p:cNvPr id="67" name="Rectangle 80"/>
                <p:cNvSpPr/>
                <p:nvPr/>
              </p:nvSpPr>
              <p:spPr>
                <a:xfrm rot="10800000">
                  <a:off x="6746545" y="3539161"/>
                  <a:ext cx="3337089" cy="952107"/>
                </a:xfrm>
                <a:prstGeom prst="rect">
                  <a:avLst/>
                </a:prstGeom>
                <a:solidFill>
                  <a:srgbClr val="A8CF38"/>
                </a:solidFill>
                <a:ln>
                  <a:solidFill>
                    <a:srgbClr val="A8CF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id-ID"/>
                </a:p>
              </p:txBody>
            </p:sp>
          </p:grpSp>
          <p:pic>
            <p:nvPicPr>
              <p:cNvPr id="68" name="Picture 81" descr="C:\Users\Administrator\Desktop\wjj.jpgwjj"/>
              <p:cNvPicPr>
                <a:picLocks noChangeAspect="1"/>
              </p:cNvPicPr>
              <p:nvPr/>
            </p:nvPicPr>
            <p:blipFill>
              <a:blip r:embed="rId3"/>
              <a:srcRect t="1" b="1"/>
              <a:stretch>
                <a:fillRect/>
              </a:stretch>
            </p:blipFill>
            <p:spPr>
              <a:xfrm>
                <a:off x="1244870" y="2446015"/>
                <a:ext cx="1022762" cy="1022762"/>
              </a:xfrm>
              <a:prstGeom prst="ellipse">
                <a:avLst/>
              </a:prstGeom>
              <a:noFill/>
              <a:ln w="41275" cap="rnd">
                <a:solidFill>
                  <a:srgbClr val="00B0F0"/>
                </a:solidFill>
              </a:ln>
              <a:effectLst/>
            </p:spPr>
          </p:pic>
          <p:pic>
            <p:nvPicPr>
              <p:cNvPr id="69" name="Picture 82" descr="C:\Users\Administrator\Desktop\cq.gifcq"/>
              <p:cNvPicPr>
                <a:picLocks noChangeAspect="1"/>
              </p:cNvPicPr>
              <p:nvPr/>
            </p:nvPicPr>
            <p:blipFill>
              <a:blip r:embed="rId4"/>
              <a:srcRect t="1" b="1"/>
              <a:stretch>
                <a:fillRect/>
              </a:stretch>
            </p:blipFill>
            <p:spPr>
              <a:xfrm flipH="1">
                <a:off x="1244870" y="3949957"/>
                <a:ext cx="1022762" cy="1022762"/>
              </a:xfrm>
              <a:prstGeom prst="ellipse">
                <a:avLst/>
              </a:prstGeom>
              <a:ln w="41275" cap="rnd">
                <a:solidFill>
                  <a:srgbClr val="49C1AD"/>
                </a:solidFill>
              </a:ln>
              <a:effectLst/>
            </p:spPr>
          </p:pic>
          <p:pic>
            <p:nvPicPr>
              <p:cNvPr id="70" name="Picture 83" descr="C:\Users\Administrator\Desktop\wl.jpgwl"/>
              <p:cNvPicPr>
                <a:picLocks noChangeAspect="1"/>
              </p:cNvPicPr>
              <p:nvPr/>
            </p:nvPicPr>
            <p:blipFill>
              <a:blip r:embed="rId5"/>
              <a:srcRect t="1" b="1"/>
              <a:stretch>
                <a:fillRect/>
              </a:stretch>
            </p:blipFill>
            <p:spPr>
              <a:xfrm>
                <a:off x="6781939" y="1739772"/>
                <a:ext cx="1022762" cy="1022762"/>
              </a:xfrm>
              <a:prstGeom prst="ellipse">
                <a:avLst/>
              </a:prstGeom>
              <a:ln w="41275" cap="rnd">
                <a:solidFill>
                  <a:srgbClr val="49C1AD"/>
                </a:solidFill>
              </a:ln>
              <a:effectLst/>
            </p:spPr>
          </p:pic>
          <p:pic>
            <p:nvPicPr>
              <p:cNvPr id="71" name="Picture 84" descr="C:\Users\Administrator\Desktop\zss.jpgzss"/>
              <p:cNvPicPr>
                <a:picLocks noChangeAspect="1"/>
              </p:cNvPicPr>
              <p:nvPr/>
            </p:nvPicPr>
            <p:blipFill>
              <a:blip r:embed="rId6"/>
              <a:srcRect t="21699" b="21699"/>
              <a:stretch>
                <a:fillRect/>
              </a:stretch>
            </p:blipFill>
            <p:spPr>
              <a:xfrm>
                <a:off x="6781939" y="3177665"/>
                <a:ext cx="1022762" cy="1022762"/>
              </a:xfrm>
              <a:prstGeom prst="ellipse">
                <a:avLst/>
              </a:prstGeom>
              <a:solidFill>
                <a:srgbClr val="A8CF38"/>
              </a:solidFill>
              <a:ln w="41275" cap="rnd">
                <a:solidFill>
                  <a:srgbClr val="A8CF38"/>
                </a:solidFill>
              </a:ln>
              <a:effectLst/>
            </p:spPr>
          </p:pic>
          <p:sp>
            <p:nvSpPr>
              <p:cNvPr id="72" name="Rectangle 85"/>
              <p:cNvSpPr/>
              <p:nvPr/>
            </p:nvSpPr>
            <p:spPr>
              <a:xfrm>
                <a:off x="2400220" y="2827532"/>
                <a:ext cx="1690125" cy="34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id-ID" sz="1100" dirty="0">
                    <a:solidFill>
                      <a:schemeClr val="bg1"/>
                    </a:solidFill>
                  </a:rPr>
                  <a:t>主要负责本次项目中的酒店查询和酒店详情查询</a:t>
                </a:r>
                <a:r>
                  <a:rPr lang="zh-CN" altLang="id-ID" sz="1100" dirty="0">
                    <a:solidFill>
                      <a:schemeClr val="bg1"/>
                    </a:solidFill>
                  </a:rPr>
                  <a:t>模块的开发</a:t>
                </a:r>
                <a:endParaRPr lang="zh-CN" altLang="id-ID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86"/>
              <p:cNvCxnSpPr/>
              <p:nvPr/>
            </p:nvCxnSpPr>
            <p:spPr>
              <a:xfrm>
                <a:off x="2480310" y="2837367"/>
                <a:ext cx="144702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lgDash"/>
                <a:headEnd type="oval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87"/>
              <p:cNvSpPr/>
              <p:nvPr/>
            </p:nvSpPr>
            <p:spPr>
              <a:xfrm>
                <a:off x="2460769" y="2603412"/>
                <a:ext cx="1372098" cy="29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Bebas Neue" panose="020B0606020202050201" pitchFamily="34" charset="0"/>
                  </a:rPr>
                  <a:t>组员：王佳俊</a:t>
                </a:r>
                <a:endPara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75" name="Rectangle 88"/>
              <p:cNvSpPr/>
              <p:nvPr/>
            </p:nvSpPr>
            <p:spPr>
              <a:xfrm>
                <a:off x="5102996" y="2119589"/>
                <a:ext cx="1678944" cy="345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id-ID" sz="1100" dirty="0">
                    <a:solidFill>
                      <a:schemeClr val="bg1"/>
                    </a:solidFill>
                  </a:rPr>
                  <a:t>数据库的设计</a:t>
                </a:r>
                <a:r>
                  <a:rPr lang="zh-CN" altLang="id-ID" sz="1100" dirty="0">
                    <a:solidFill>
                      <a:schemeClr val="bg1"/>
                    </a:solidFill>
                  </a:rPr>
                  <a:t>、酒店评论查询、代码整合</a:t>
                </a:r>
                <a:endParaRPr lang="zh-CN" altLang="id-ID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Straight Connector 89"/>
              <p:cNvCxnSpPr/>
              <p:nvPr/>
            </p:nvCxnSpPr>
            <p:spPr>
              <a:xfrm>
                <a:off x="5183086" y="2129424"/>
                <a:ext cx="144702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lgDash"/>
                <a:headEnd type="oval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90"/>
              <p:cNvSpPr/>
              <p:nvPr/>
            </p:nvSpPr>
            <p:spPr>
              <a:xfrm>
                <a:off x="5163617" y="1895452"/>
                <a:ext cx="1165364" cy="29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Bebas Neue" panose="020B0606020202050201" pitchFamily="34" charset="0"/>
                  </a:rPr>
                  <a:t>组长：王磊</a:t>
                </a:r>
                <a:endPara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78" name="Rectangle 91"/>
              <p:cNvSpPr/>
              <p:nvPr/>
            </p:nvSpPr>
            <p:spPr>
              <a:xfrm>
                <a:off x="5102995" y="3624892"/>
                <a:ext cx="1733009" cy="209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id-ID" sz="1100" dirty="0">
                    <a:solidFill>
                      <a:schemeClr val="bg1"/>
                    </a:solidFill>
                  </a:rPr>
                  <a:t>主要负责订单模块的开发</a:t>
                </a:r>
                <a:endParaRPr lang="id-ID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Connector 92"/>
              <p:cNvCxnSpPr/>
              <p:nvPr/>
            </p:nvCxnSpPr>
            <p:spPr>
              <a:xfrm>
                <a:off x="5183086" y="3584720"/>
                <a:ext cx="144702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lgDash"/>
                <a:headEnd type="oval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93"/>
              <p:cNvSpPr/>
              <p:nvPr/>
            </p:nvSpPr>
            <p:spPr>
              <a:xfrm>
                <a:off x="5163617" y="3350675"/>
                <a:ext cx="1447645" cy="29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Bebas Neue" panose="020B0606020202050201" pitchFamily="34" charset="0"/>
                  </a:rPr>
                  <a:t>组员：张帅帅</a:t>
                </a:r>
                <a:endPara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2400220" y="4337360"/>
                <a:ext cx="1678944" cy="345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id-ID" sz="1100" dirty="0">
                    <a:solidFill>
                      <a:schemeClr val="bg1"/>
                    </a:solidFill>
                  </a:rPr>
                  <a:t>负责联系人模块，对联系人进行各种操作。</a:t>
                </a:r>
                <a:endParaRPr lang="id-ID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95"/>
              <p:cNvCxnSpPr/>
              <p:nvPr/>
            </p:nvCxnSpPr>
            <p:spPr>
              <a:xfrm>
                <a:off x="2480310" y="4347194"/>
                <a:ext cx="1447027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lgDash"/>
                <a:headEnd type="oval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96"/>
              <p:cNvSpPr/>
              <p:nvPr/>
            </p:nvSpPr>
            <p:spPr>
              <a:xfrm>
                <a:off x="2460675" y="4113109"/>
                <a:ext cx="1125775" cy="29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Bebas Neue" panose="020B0606020202050201" pitchFamily="34" charset="0"/>
                  </a:rPr>
                  <a:t>组员：曹琦</a:t>
                </a:r>
                <a:endPara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622"/>
            <a:chOff x="724" y="449784"/>
            <a:chExt cx="12189688" cy="717622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3494" y="449784"/>
              <a:ext cx="2814375" cy="717622"/>
              <a:chOff x="581969" y="404480"/>
              <a:chExt cx="2814375" cy="717622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项目目标</a:t>
                </a:r>
                <a:endPara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593710" y="753802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Goals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0720" y="3479165"/>
            <a:ext cx="3688715" cy="2992120"/>
            <a:chOff x="10397" y="4005"/>
            <a:chExt cx="6518" cy="5288"/>
          </a:xfrm>
        </p:grpSpPr>
        <p:grpSp>
          <p:nvGrpSpPr>
            <p:cNvPr id="4" name="组合 3"/>
            <p:cNvGrpSpPr/>
            <p:nvPr/>
          </p:nvGrpSpPr>
          <p:grpSpPr>
            <a:xfrm>
              <a:off x="10397" y="4005"/>
              <a:ext cx="6518" cy="5288"/>
              <a:chOff x="10397" y="4005"/>
              <a:chExt cx="6518" cy="5288"/>
            </a:xfrm>
          </p:grpSpPr>
          <p:sp>
            <p:nvSpPr>
              <p:cNvPr id="8" name="弧形 7"/>
              <p:cNvSpPr/>
              <p:nvPr/>
            </p:nvSpPr>
            <p:spPr>
              <a:xfrm rot="4727359">
                <a:off x="13648" y="5242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A8CF38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弧形 8"/>
              <p:cNvSpPr/>
              <p:nvPr/>
            </p:nvSpPr>
            <p:spPr>
              <a:xfrm rot="14755400">
                <a:off x="10398" y="4987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49C1A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313" y="4005"/>
                <a:ext cx="1440" cy="1440"/>
              </a:xfrm>
              <a:prstGeom prst="ellipse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4080" y="7853"/>
                <a:ext cx="1440" cy="1440"/>
              </a:xfrm>
              <a:prstGeom prst="ellipse">
                <a:avLst/>
              </a:prstGeom>
              <a:solidFill>
                <a:srgbClr val="A8CF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10794" y="6126"/>
              <a:ext cx="2585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</a:rPr>
                <a:t>提前查看旅游目的地的天气状况，会让你有更好的旅游体验！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10775" y="5555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小贴士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矩形 9"/>
            <p:cNvSpPr>
              <a:spLocks noChangeArrowheads="1"/>
            </p:cNvSpPr>
            <p:nvPr/>
          </p:nvSpPr>
          <p:spPr bwMode="auto">
            <a:xfrm>
              <a:off x="14288" y="6295"/>
              <a:ext cx="2157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在您订房前，记着完善个人信息哟！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3595" y="5690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 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小提示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>
              <a:off x="11635" y="4428"/>
              <a:ext cx="792" cy="600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4495" y="8268"/>
              <a:ext cx="607" cy="607"/>
            </a:xfrm>
            <a:custGeom>
              <a:avLst/>
              <a:gdLst>
                <a:gd name="T0" fmla="*/ 68330676 w 2073"/>
                <a:gd name="T1" fmla="*/ 22268870 h 2073"/>
                <a:gd name="T2" fmla="*/ 65213689 w 2073"/>
                <a:gd name="T3" fmla="*/ 25420469 h 2073"/>
                <a:gd name="T4" fmla="*/ 46373505 w 2073"/>
                <a:gd name="T5" fmla="*/ 6614897 h 2073"/>
                <a:gd name="T6" fmla="*/ 49525104 w 2073"/>
                <a:gd name="T7" fmla="*/ 3463298 h 2073"/>
                <a:gd name="T8" fmla="*/ 62062090 w 2073"/>
                <a:gd name="T9" fmla="*/ 3463298 h 2073"/>
                <a:gd name="T10" fmla="*/ 68330676 w 2073"/>
                <a:gd name="T11" fmla="*/ 9731884 h 2073"/>
                <a:gd name="T12" fmla="*/ 68330676 w 2073"/>
                <a:gd name="T13" fmla="*/ 22268870 h 2073"/>
                <a:gd name="T14" fmla="*/ 24450760 w 2073"/>
                <a:gd name="T15" fmla="*/ 59880200 h 2073"/>
                <a:gd name="T16" fmla="*/ 24450760 w 2073"/>
                <a:gd name="T17" fmla="*/ 63031799 h 2073"/>
                <a:gd name="T18" fmla="*/ 27567747 w 2073"/>
                <a:gd name="T19" fmla="*/ 63031799 h 2073"/>
                <a:gd name="T20" fmla="*/ 62062090 w 2073"/>
                <a:gd name="T21" fmla="*/ 28537456 h 2073"/>
                <a:gd name="T22" fmla="*/ 58910491 w 2073"/>
                <a:gd name="T23" fmla="*/ 25420469 h 2073"/>
                <a:gd name="T24" fmla="*/ 24450760 w 2073"/>
                <a:gd name="T25" fmla="*/ 59880200 h 2073"/>
                <a:gd name="T26" fmla="*/ 8762175 w 2073"/>
                <a:gd name="T27" fmla="*/ 44226227 h 2073"/>
                <a:gd name="T28" fmla="*/ 8762175 w 2073"/>
                <a:gd name="T29" fmla="*/ 47343214 h 2073"/>
                <a:gd name="T30" fmla="*/ 11913775 w 2073"/>
                <a:gd name="T31" fmla="*/ 47343214 h 2073"/>
                <a:gd name="T32" fmla="*/ 46373505 w 2073"/>
                <a:gd name="T33" fmla="*/ 12883483 h 2073"/>
                <a:gd name="T34" fmla="*/ 43256518 w 2073"/>
                <a:gd name="T35" fmla="*/ 9731884 h 2073"/>
                <a:gd name="T36" fmla="*/ 8762175 w 2073"/>
                <a:gd name="T37" fmla="*/ 44226227 h 2073"/>
                <a:gd name="T38" fmla="*/ 49525104 w 2073"/>
                <a:gd name="T39" fmla="*/ 16000470 h 2073"/>
                <a:gd name="T40" fmla="*/ 15030761 w 2073"/>
                <a:gd name="T41" fmla="*/ 50494813 h 2073"/>
                <a:gd name="T42" fmla="*/ 15030761 w 2073"/>
                <a:gd name="T43" fmla="*/ 56763213 h 2073"/>
                <a:gd name="T44" fmla="*/ 21299161 w 2073"/>
                <a:gd name="T45" fmla="*/ 56728600 h 2073"/>
                <a:gd name="T46" fmla="*/ 55793504 w 2073"/>
                <a:gd name="T47" fmla="*/ 22268870 h 2073"/>
                <a:gd name="T48" fmla="*/ 49525104 w 2073"/>
                <a:gd name="T49" fmla="*/ 16000470 h 2073"/>
                <a:gd name="T50" fmla="*/ 21299161 w 2073"/>
                <a:gd name="T51" fmla="*/ 66148786 h 2073"/>
                <a:gd name="T52" fmla="*/ 19532993 w 2073"/>
                <a:gd name="T53" fmla="*/ 62339176 h 2073"/>
                <a:gd name="T54" fmla="*/ 18182174 w 2073"/>
                <a:gd name="T55" fmla="*/ 62477813 h 2073"/>
                <a:gd name="T56" fmla="*/ 11913775 w 2073"/>
                <a:gd name="T57" fmla="*/ 59880200 h 2073"/>
                <a:gd name="T58" fmla="*/ 9316162 w 2073"/>
                <a:gd name="T59" fmla="*/ 53611800 h 2073"/>
                <a:gd name="T60" fmla="*/ 9420185 w 2073"/>
                <a:gd name="T61" fmla="*/ 52330206 h 2073"/>
                <a:gd name="T62" fmla="*/ 5645189 w 2073"/>
                <a:gd name="T63" fmla="*/ 50494813 h 2073"/>
                <a:gd name="T64" fmla="*/ 5402715 w 2073"/>
                <a:gd name="T65" fmla="*/ 50148502 h 2073"/>
                <a:gd name="T66" fmla="*/ 0 w 2073"/>
                <a:gd name="T67" fmla="*/ 71793974 h 2073"/>
                <a:gd name="T68" fmla="*/ 21610860 w 2073"/>
                <a:gd name="T69" fmla="*/ 66391259 h 2073"/>
                <a:gd name="T70" fmla="*/ 21299161 w 2073"/>
                <a:gd name="T71" fmla="*/ 66148786 h 20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73" h="2073">
                  <a:moveTo>
                    <a:pt x="1973" y="643"/>
                  </a:moveTo>
                  <a:cubicBezTo>
                    <a:pt x="1883" y="734"/>
                    <a:pt x="1883" y="734"/>
                    <a:pt x="1883" y="734"/>
                  </a:cubicBezTo>
                  <a:cubicBezTo>
                    <a:pt x="1339" y="191"/>
                    <a:pt x="1339" y="191"/>
                    <a:pt x="1339" y="191"/>
                  </a:cubicBezTo>
                  <a:cubicBezTo>
                    <a:pt x="1430" y="100"/>
                    <a:pt x="1430" y="100"/>
                    <a:pt x="1430" y="100"/>
                  </a:cubicBezTo>
                  <a:cubicBezTo>
                    <a:pt x="1530" y="0"/>
                    <a:pt x="1692" y="0"/>
                    <a:pt x="1792" y="100"/>
                  </a:cubicBezTo>
                  <a:cubicBezTo>
                    <a:pt x="1973" y="281"/>
                    <a:pt x="1973" y="281"/>
                    <a:pt x="1973" y="281"/>
                  </a:cubicBezTo>
                  <a:cubicBezTo>
                    <a:pt x="2073" y="381"/>
                    <a:pt x="2073" y="543"/>
                    <a:pt x="1973" y="643"/>
                  </a:cubicBezTo>
                  <a:close/>
                  <a:moveTo>
                    <a:pt x="706" y="1729"/>
                  </a:moveTo>
                  <a:cubicBezTo>
                    <a:pt x="681" y="1754"/>
                    <a:pt x="681" y="1795"/>
                    <a:pt x="706" y="1820"/>
                  </a:cubicBezTo>
                  <a:cubicBezTo>
                    <a:pt x="731" y="1845"/>
                    <a:pt x="771" y="1845"/>
                    <a:pt x="796" y="1820"/>
                  </a:cubicBezTo>
                  <a:cubicBezTo>
                    <a:pt x="1792" y="824"/>
                    <a:pt x="1792" y="824"/>
                    <a:pt x="1792" y="824"/>
                  </a:cubicBezTo>
                  <a:cubicBezTo>
                    <a:pt x="1701" y="734"/>
                    <a:pt x="1701" y="734"/>
                    <a:pt x="1701" y="734"/>
                  </a:cubicBezTo>
                  <a:lnTo>
                    <a:pt x="706" y="1729"/>
                  </a:lnTo>
                  <a:close/>
                  <a:moveTo>
                    <a:pt x="253" y="1277"/>
                  </a:moveTo>
                  <a:cubicBezTo>
                    <a:pt x="228" y="1302"/>
                    <a:pt x="228" y="1342"/>
                    <a:pt x="253" y="1367"/>
                  </a:cubicBezTo>
                  <a:cubicBezTo>
                    <a:pt x="278" y="1392"/>
                    <a:pt x="319" y="1392"/>
                    <a:pt x="344" y="1367"/>
                  </a:cubicBezTo>
                  <a:cubicBezTo>
                    <a:pt x="1339" y="372"/>
                    <a:pt x="1339" y="372"/>
                    <a:pt x="1339" y="372"/>
                  </a:cubicBezTo>
                  <a:cubicBezTo>
                    <a:pt x="1249" y="281"/>
                    <a:pt x="1249" y="281"/>
                    <a:pt x="1249" y="281"/>
                  </a:cubicBezTo>
                  <a:lnTo>
                    <a:pt x="253" y="1277"/>
                  </a:lnTo>
                  <a:close/>
                  <a:moveTo>
                    <a:pt x="1430" y="462"/>
                  </a:moveTo>
                  <a:cubicBezTo>
                    <a:pt x="434" y="1458"/>
                    <a:pt x="434" y="1458"/>
                    <a:pt x="434" y="1458"/>
                  </a:cubicBezTo>
                  <a:cubicBezTo>
                    <a:pt x="384" y="1507"/>
                    <a:pt x="384" y="1589"/>
                    <a:pt x="434" y="1639"/>
                  </a:cubicBezTo>
                  <a:cubicBezTo>
                    <a:pt x="484" y="1689"/>
                    <a:pt x="565" y="1689"/>
                    <a:pt x="615" y="1638"/>
                  </a:cubicBezTo>
                  <a:cubicBezTo>
                    <a:pt x="1611" y="643"/>
                    <a:pt x="1611" y="643"/>
                    <a:pt x="1611" y="643"/>
                  </a:cubicBezTo>
                  <a:lnTo>
                    <a:pt x="1430" y="462"/>
                  </a:lnTo>
                  <a:close/>
                  <a:moveTo>
                    <a:pt x="615" y="1910"/>
                  </a:moveTo>
                  <a:cubicBezTo>
                    <a:pt x="584" y="1879"/>
                    <a:pt x="570" y="1840"/>
                    <a:pt x="564" y="1800"/>
                  </a:cubicBezTo>
                  <a:cubicBezTo>
                    <a:pt x="551" y="1802"/>
                    <a:pt x="538" y="1804"/>
                    <a:pt x="525" y="1804"/>
                  </a:cubicBezTo>
                  <a:cubicBezTo>
                    <a:pt x="456" y="1804"/>
                    <a:pt x="392" y="1777"/>
                    <a:pt x="344" y="1729"/>
                  </a:cubicBezTo>
                  <a:cubicBezTo>
                    <a:pt x="295" y="1681"/>
                    <a:pt x="269" y="1617"/>
                    <a:pt x="269" y="1548"/>
                  </a:cubicBezTo>
                  <a:cubicBezTo>
                    <a:pt x="269" y="1536"/>
                    <a:pt x="271" y="1524"/>
                    <a:pt x="272" y="1511"/>
                  </a:cubicBezTo>
                  <a:cubicBezTo>
                    <a:pt x="231" y="1506"/>
                    <a:pt x="193" y="1488"/>
                    <a:pt x="163" y="1458"/>
                  </a:cubicBezTo>
                  <a:cubicBezTo>
                    <a:pt x="160" y="1455"/>
                    <a:pt x="159" y="1451"/>
                    <a:pt x="156" y="1448"/>
                  </a:cubicBezTo>
                  <a:cubicBezTo>
                    <a:pt x="0" y="2073"/>
                    <a:pt x="0" y="2073"/>
                    <a:pt x="0" y="2073"/>
                  </a:cubicBezTo>
                  <a:cubicBezTo>
                    <a:pt x="624" y="1917"/>
                    <a:pt x="624" y="1917"/>
                    <a:pt x="624" y="1917"/>
                  </a:cubicBezTo>
                  <a:cubicBezTo>
                    <a:pt x="621" y="1914"/>
                    <a:pt x="618" y="1912"/>
                    <a:pt x="615" y="19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矩形 13"/>
          <p:cNvSpPr>
            <a:spLocks noChangeArrowheads="1"/>
          </p:cNvSpPr>
          <p:nvPr/>
        </p:nvSpPr>
        <p:spPr bwMode="auto">
          <a:xfrm>
            <a:off x="1462314" y="2050733"/>
            <a:ext cx="454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仅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2018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年中国国内旅游人次达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55亿人次，一年人均出游4次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，如此庞大的市场，与之相对的中国旅游乱象层出不穷，人们亟需高质量的旅游服务，对此我们开发了此项目，旨在为人们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提供更好地旅游服务。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1473835" y="1371600"/>
            <a:ext cx="25063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旅游现况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1462314" y="4375468"/>
            <a:ext cx="45434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我们有良好的售前、售后服务，有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150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家高端酒店入驻我们的平台，并承诺提供更优质的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服务以及更低的价格，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用来提高用户的旅游体验。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1473835" y="3776980"/>
            <a:ext cx="273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平台优势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4964" y="149479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63534" y="3863658"/>
            <a:ext cx="398463" cy="400050"/>
          </a:xfrm>
          <a:prstGeom prst="ellips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622"/>
            <a:chOff x="724" y="449784"/>
            <a:chExt cx="12189688" cy="717622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3494" y="449784"/>
              <a:ext cx="2814375" cy="717622"/>
              <a:chOff x="581969" y="404480"/>
              <a:chExt cx="2814375" cy="717622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项目技术</a:t>
                </a:r>
                <a:endPara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593710" y="753802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rame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0720" y="3479165"/>
            <a:ext cx="3688715" cy="2992120"/>
            <a:chOff x="10397" y="4005"/>
            <a:chExt cx="6518" cy="5288"/>
          </a:xfrm>
        </p:grpSpPr>
        <p:grpSp>
          <p:nvGrpSpPr>
            <p:cNvPr id="4" name="组合 3"/>
            <p:cNvGrpSpPr/>
            <p:nvPr/>
          </p:nvGrpSpPr>
          <p:grpSpPr>
            <a:xfrm>
              <a:off x="10397" y="4005"/>
              <a:ext cx="6518" cy="5288"/>
              <a:chOff x="10397" y="4005"/>
              <a:chExt cx="6518" cy="5288"/>
            </a:xfrm>
          </p:grpSpPr>
          <p:sp>
            <p:nvSpPr>
              <p:cNvPr id="8" name="弧形 7"/>
              <p:cNvSpPr/>
              <p:nvPr/>
            </p:nvSpPr>
            <p:spPr>
              <a:xfrm rot="4727359">
                <a:off x="13648" y="5242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A8CF38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弧形 8"/>
              <p:cNvSpPr/>
              <p:nvPr/>
            </p:nvSpPr>
            <p:spPr>
              <a:xfrm rot="14755400">
                <a:off x="10398" y="4987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49C1A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313" y="4005"/>
                <a:ext cx="1440" cy="1440"/>
              </a:xfrm>
              <a:prstGeom prst="ellipse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4080" y="7853"/>
                <a:ext cx="1440" cy="1440"/>
              </a:xfrm>
              <a:prstGeom prst="ellipse">
                <a:avLst/>
              </a:prstGeom>
              <a:solidFill>
                <a:srgbClr val="A8CF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10794" y="6126"/>
              <a:ext cx="2585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</a:rPr>
                <a:t>提前查看旅游目的地的天气状况，会让你有更好的旅游体验！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10775" y="5555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小贴士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矩形 9"/>
            <p:cNvSpPr>
              <a:spLocks noChangeArrowheads="1"/>
            </p:cNvSpPr>
            <p:nvPr/>
          </p:nvSpPr>
          <p:spPr bwMode="auto">
            <a:xfrm>
              <a:off x="14288" y="6295"/>
              <a:ext cx="2157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在您订房前，记着完善个人信息哟！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3595" y="5690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 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小提示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>
              <a:off x="11635" y="4428"/>
              <a:ext cx="792" cy="600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4495" y="8268"/>
              <a:ext cx="607" cy="607"/>
            </a:xfrm>
            <a:custGeom>
              <a:avLst/>
              <a:gdLst>
                <a:gd name="T0" fmla="*/ 68330676 w 2073"/>
                <a:gd name="T1" fmla="*/ 22268870 h 2073"/>
                <a:gd name="T2" fmla="*/ 65213689 w 2073"/>
                <a:gd name="T3" fmla="*/ 25420469 h 2073"/>
                <a:gd name="T4" fmla="*/ 46373505 w 2073"/>
                <a:gd name="T5" fmla="*/ 6614897 h 2073"/>
                <a:gd name="T6" fmla="*/ 49525104 w 2073"/>
                <a:gd name="T7" fmla="*/ 3463298 h 2073"/>
                <a:gd name="T8" fmla="*/ 62062090 w 2073"/>
                <a:gd name="T9" fmla="*/ 3463298 h 2073"/>
                <a:gd name="T10" fmla="*/ 68330676 w 2073"/>
                <a:gd name="T11" fmla="*/ 9731884 h 2073"/>
                <a:gd name="T12" fmla="*/ 68330676 w 2073"/>
                <a:gd name="T13" fmla="*/ 22268870 h 2073"/>
                <a:gd name="T14" fmla="*/ 24450760 w 2073"/>
                <a:gd name="T15" fmla="*/ 59880200 h 2073"/>
                <a:gd name="T16" fmla="*/ 24450760 w 2073"/>
                <a:gd name="T17" fmla="*/ 63031799 h 2073"/>
                <a:gd name="T18" fmla="*/ 27567747 w 2073"/>
                <a:gd name="T19" fmla="*/ 63031799 h 2073"/>
                <a:gd name="T20" fmla="*/ 62062090 w 2073"/>
                <a:gd name="T21" fmla="*/ 28537456 h 2073"/>
                <a:gd name="T22" fmla="*/ 58910491 w 2073"/>
                <a:gd name="T23" fmla="*/ 25420469 h 2073"/>
                <a:gd name="T24" fmla="*/ 24450760 w 2073"/>
                <a:gd name="T25" fmla="*/ 59880200 h 2073"/>
                <a:gd name="T26" fmla="*/ 8762175 w 2073"/>
                <a:gd name="T27" fmla="*/ 44226227 h 2073"/>
                <a:gd name="T28" fmla="*/ 8762175 w 2073"/>
                <a:gd name="T29" fmla="*/ 47343214 h 2073"/>
                <a:gd name="T30" fmla="*/ 11913775 w 2073"/>
                <a:gd name="T31" fmla="*/ 47343214 h 2073"/>
                <a:gd name="T32" fmla="*/ 46373505 w 2073"/>
                <a:gd name="T33" fmla="*/ 12883483 h 2073"/>
                <a:gd name="T34" fmla="*/ 43256518 w 2073"/>
                <a:gd name="T35" fmla="*/ 9731884 h 2073"/>
                <a:gd name="T36" fmla="*/ 8762175 w 2073"/>
                <a:gd name="T37" fmla="*/ 44226227 h 2073"/>
                <a:gd name="T38" fmla="*/ 49525104 w 2073"/>
                <a:gd name="T39" fmla="*/ 16000470 h 2073"/>
                <a:gd name="T40" fmla="*/ 15030761 w 2073"/>
                <a:gd name="T41" fmla="*/ 50494813 h 2073"/>
                <a:gd name="T42" fmla="*/ 15030761 w 2073"/>
                <a:gd name="T43" fmla="*/ 56763213 h 2073"/>
                <a:gd name="T44" fmla="*/ 21299161 w 2073"/>
                <a:gd name="T45" fmla="*/ 56728600 h 2073"/>
                <a:gd name="T46" fmla="*/ 55793504 w 2073"/>
                <a:gd name="T47" fmla="*/ 22268870 h 2073"/>
                <a:gd name="T48" fmla="*/ 49525104 w 2073"/>
                <a:gd name="T49" fmla="*/ 16000470 h 2073"/>
                <a:gd name="T50" fmla="*/ 21299161 w 2073"/>
                <a:gd name="T51" fmla="*/ 66148786 h 2073"/>
                <a:gd name="T52" fmla="*/ 19532993 w 2073"/>
                <a:gd name="T53" fmla="*/ 62339176 h 2073"/>
                <a:gd name="T54" fmla="*/ 18182174 w 2073"/>
                <a:gd name="T55" fmla="*/ 62477813 h 2073"/>
                <a:gd name="T56" fmla="*/ 11913775 w 2073"/>
                <a:gd name="T57" fmla="*/ 59880200 h 2073"/>
                <a:gd name="T58" fmla="*/ 9316162 w 2073"/>
                <a:gd name="T59" fmla="*/ 53611800 h 2073"/>
                <a:gd name="T60" fmla="*/ 9420185 w 2073"/>
                <a:gd name="T61" fmla="*/ 52330206 h 2073"/>
                <a:gd name="T62" fmla="*/ 5645189 w 2073"/>
                <a:gd name="T63" fmla="*/ 50494813 h 2073"/>
                <a:gd name="T64" fmla="*/ 5402715 w 2073"/>
                <a:gd name="T65" fmla="*/ 50148502 h 2073"/>
                <a:gd name="T66" fmla="*/ 0 w 2073"/>
                <a:gd name="T67" fmla="*/ 71793974 h 2073"/>
                <a:gd name="T68" fmla="*/ 21610860 w 2073"/>
                <a:gd name="T69" fmla="*/ 66391259 h 2073"/>
                <a:gd name="T70" fmla="*/ 21299161 w 2073"/>
                <a:gd name="T71" fmla="*/ 66148786 h 20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73" h="2073">
                  <a:moveTo>
                    <a:pt x="1973" y="643"/>
                  </a:moveTo>
                  <a:cubicBezTo>
                    <a:pt x="1883" y="734"/>
                    <a:pt x="1883" y="734"/>
                    <a:pt x="1883" y="734"/>
                  </a:cubicBezTo>
                  <a:cubicBezTo>
                    <a:pt x="1339" y="191"/>
                    <a:pt x="1339" y="191"/>
                    <a:pt x="1339" y="191"/>
                  </a:cubicBezTo>
                  <a:cubicBezTo>
                    <a:pt x="1430" y="100"/>
                    <a:pt x="1430" y="100"/>
                    <a:pt x="1430" y="100"/>
                  </a:cubicBezTo>
                  <a:cubicBezTo>
                    <a:pt x="1530" y="0"/>
                    <a:pt x="1692" y="0"/>
                    <a:pt x="1792" y="100"/>
                  </a:cubicBezTo>
                  <a:cubicBezTo>
                    <a:pt x="1973" y="281"/>
                    <a:pt x="1973" y="281"/>
                    <a:pt x="1973" y="281"/>
                  </a:cubicBezTo>
                  <a:cubicBezTo>
                    <a:pt x="2073" y="381"/>
                    <a:pt x="2073" y="543"/>
                    <a:pt x="1973" y="643"/>
                  </a:cubicBezTo>
                  <a:close/>
                  <a:moveTo>
                    <a:pt x="706" y="1729"/>
                  </a:moveTo>
                  <a:cubicBezTo>
                    <a:pt x="681" y="1754"/>
                    <a:pt x="681" y="1795"/>
                    <a:pt x="706" y="1820"/>
                  </a:cubicBezTo>
                  <a:cubicBezTo>
                    <a:pt x="731" y="1845"/>
                    <a:pt x="771" y="1845"/>
                    <a:pt x="796" y="1820"/>
                  </a:cubicBezTo>
                  <a:cubicBezTo>
                    <a:pt x="1792" y="824"/>
                    <a:pt x="1792" y="824"/>
                    <a:pt x="1792" y="824"/>
                  </a:cubicBezTo>
                  <a:cubicBezTo>
                    <a:pt x="1701" y="734"/>
                    <a:pt x="1701" y="734"/>
                    <a:pt x="1701" y="734"/>
                  </a:cubicBezTo>
                  <a:lnTo>
                    <a:pt x="706" y="1729"/>
                  </a:lnTo>
                  <a:close/>
                  <a:moveTo>
                    <a:pt x="253" y="1277"/>
                  </a:moveTo>
                  <a:cubicBezTo>
                    <a:pt x="228" y="1302"/>
                    <a:pt x="228" y="1342"/>
                    <a:pt x="253" y="1367"/>
                  </a:cubicBezTo>
                  <a:cubicBezTo>
                    <a:pt x="278" y="1392"/>
                    <a:pt x="319" y="1392"/>
                    <a:pt x="344" y="1367"/>
                  </a:cubicBezTo>
                  <a:cubicBezTo>
                    <a:pt x="1339" y="372"/>
                    <a:pt x="1339" y="372"/>
                    <a:pt x="1339" y="372"/>
                  </a:cubicBezTo>
                  <a:cubicBezTo>
                    <a:pt x="1249" y="281"/>
                    <a:pt x="1249" y="281"/>
                    <a:pt x="1249" y="281"/>
                  </a:cubicBezTo>
                  <a:lnTo>
                    <a:pt x="253" y="1277"/>
                  </a:lnTo>
                  <a:close/>
                  <a:moveTo>
                    <a:pt x="1430" y="462"/>
                  </a:moveTo>
                  <a:cubicBezTo>
                    <a:pt x="434" y="1458"/>
                    <a:pt x="434" y="1458"/>
                    <a:pt x="434" y="1458"/>
                  </a:cubicBezTo>
                  <a:cubicBezTo>
                    <a:pt x="384" y="1507"/>
                    <a:pt x="384" y="1589"/>
                    <a:pt x="434" y="1639"/>
                  </a:cubicBezTo>
                  <a:cubicBezTo>
                    <a:pt x="484" y="1689"/>
                    <a:pt x="565" y="1689"/>
                    <a:pt x="615" y="1638"/>
                  </a:cubicBezTo>
                  <a:cubicBezTo>
                    <a:pt x="1611" y="643"/>
                    <a:pt x="1611" y="643"/>
                    <a:pt x="1611" y="643"/>
                  </a:cubicBezTo>
                  <a:lnTo>
                    <a:pt x="1430" y="462"/>
                  </a:lnTo>
                  <a:close/>
                  <a:moveTo>
                    <a:pt x="615" y="1910"/>
                  </a:moveTo>
                  <a:cubicBezTo>
                    <a:pt x="584" y="1879"/>
                    <a:pt x="570" y="1840"/>
                    <a:pt x="564" y="1800"/>
                  </a:cubicBezTo>
                  <a:cubicBezTo>
                    <a:pt x="551" y="1802"/>
                    <a:pt x="538" y="1804"/>
                    <a:pt x="525" y="1804"/>
                  </a:cubicBezTo>
                  <a:cubicBezTo>
                    <a:pt x="456" y="1804"/>
                    <a:pt x="392" y="1777"/>
                    <a:pt x="344" y="1729"/>
                  </a:cubicBezTo>
                  <a:cubicBezTo>
                    <a:pt x="295" y="1681"/>
                    <a:pt x="269" y="1617"/>
                    <a:pt x="269" y="1548"/>
                  </a:cubicBezTo>
                  <a:cubicBezTo>
                    <a:pt x="269" y="1536"/>
                    <a:pt x="271" y="1524"/>
                    <a:pt x="272" y="1511"/>
                  </a:cubicBezTo>
                  <a:cubicBezTo>
                    <a:pt x="231" y="1506"/>
                    <a:pt x="193" y="1488"/>
                    <a:pt x="163" y="1458"/>
                  </a:cubicBezTo>
                  <a:cubicBezTo>
                    <a:pt x="160" y="1455"/>
                    <a:pt x="159" y="1451"/>
                    <a:pt x="156" y="1448"/>
                  </a:cubicBezTo>
                  <a:cubicBezTo>
                    <a:pt x="0" y="2073"/>
                    <a:pt x="0" y="2073"/>
                    <a:pt x="0" y="2073"/>
                  </a:cubicBezTo>
                  <a:cubicBezTo>
                    <a:pt x="624" y="1917"/>
                    <a:pt x="624" y="1917"/>
                    <a:pt x="624" y="1917"/>
                  </a:cubicBezTo>
                  <a:cubicBezTo>
                    <a:pt x="621" y="1914"/>
                    <a:pt x="618" y="1912"/>
                    <a:pt x="615" y="19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1473835" y="1371600"/>
            <a:ext cx="994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Spring+SpringMVC+MyBatis(SSM)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4964" y="149479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5055" y="2247265"/>
            <a:ext cx="7461885" cy="645160"/>
            <a:chOff x="1675" y="5948"/>
            <a:chExt cx="11751" cy="1016"/>
          </a:xfrm>
        </p:grpSpPr>
        <p:sp>
          <p:nvSpPr>
            <p:cNvPr id="23" name="矩形 16"/>
            <p:cNvSpPr>
              <a:spLocks noChangeArrowheads="1"/>
            </p:cNvSpPr>
            <p:nvPr/>
          </p:nvSpPr>
          <p:spPr bwMode="auto">
            <a:xfrm>
              <a:off x="2321" y="5948"/>
              <a:ext cx="1110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模板引擎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：</a:t>
              </a:r>
              <a:r>
                <a:rPr lang="en-US" altLang="zh-CN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Thymeleaf</a:t>
              </a:r>
              <a:endPara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675" y="6085"/>
              <a:ext cx="628" cy="630"/>
            </a:xfrm>
            <a:prstGeom prst="ellipse">
              <a:avLst/>
            </a:prstGeom>
            <a:solidFill>
              <a:srgbClr val="A8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70610" y="3189605"/>
            <a:ext cx="7461885" cy="645160"/>
            <a:chOff x="1675" y="5948"/>
            <a:chExt cx="11751" cy="1016"/>
          </a:xfrm>
        </p:grpSpPr>
        <p:sp>
          <p:nvSpPr>
            <p:cNvPr id="26" name="矩形 16"/>
            <p:cNvSpPr>
              <a:spLocks noChangeArrowheads="1"/>
            </p:cNvSpPr>
            <p:nvPr/>
          </p:nvSpPr>
          <p:spPr bwMode="auto">
            <a:xfrm>
              <a:off x="2321" y="5948"/>
              <a:ext cx="11105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1" hangingPunct="1"/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前台框架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：</a:t>
              </a:r>
              <a:r>
                <a:rPr lang="en-US" altLang="zh-CN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Bootstrap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、</a:t>
              </a:r>
              <a:r>
                <a:rPr lang="en-US" altLang="zh-CN" sz="3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Layui</a:t>
              </a:r>
              <a:endPara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675" y="6085"/>
              <a:ext cx="628" cy="63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622"/>
            <a:chOff x="724" y="449784"/>
            <a:chExt cx="12189688" cy="717622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3494" y="449784"/>
              <a:ext cx="2814375" cy="717622"/>
              <a:chOff x="581969" y="404480"/>
              <a:chExt cx="2814375" cy="717622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200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项目流程</a:t>
                </a:r>
                <a:endParaRPr lang="zh-CN" altLang="en-US" sz="2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593710" y="753802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Add your title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4878162" y="3783857"/>
            <a:ext cx="2441116" cy="2441116"/>
          </a:xfrm>
          <a:prstGeom prst="ellipse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07418" y="2442369"/>
            <a:ext cx="3782604" cy="3782604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69748" y="4647230"/>
            <a:ext cx="638629" cy="638629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89063" y="4643146"/>
            <a:ext cx="638629" cy="638629"/>
          </a:xfrm>
          <a:prstGeom prst="ellipse">
            <a:avLst/>
          </a:prstGeom>
          <a:solidFill>
            <a:srgbClr val="A8CF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25500" y="3408300"/>
            <a:ext cx="965753" cy="965753"/>
          </a:xfrm>
          <a:prstGeom prst="ellipse">
            <a:avLst/>
          </a:prstGeom>
          <a:solidFill>
            <a:srgbClr val="49C1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06187" y="3408300"/>
            <a:ext cx="965753" cy="965753"/>
          </a:xfrm>
          <a:prstGeom prst="ellipse">
            <a:avLst/>
          </a:prstGeom>
          <a:solidFill>
            <a:srgbClr val="49C1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71684" y="2078852"/>
            <a:ext cx="1376952" cy="1376952"/>
          </a:xfrm>
          <a:prstGeom prst="ellipse">
            <a:avLst/>
          </a:prstGeom>
          <a:solidFill>
            <a:srgbClr val="A8CF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08454" y="2085016"/>
            <a:ext cx="1376952" cy="137695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5"/>
          <p:cNvSpPr txBox="1"/>
          <p:nvPr/>
        </p:nvSpPr>
        <p:spPr>
          <a:xfrm>
            <a:off x="3826026" y="3598788"/>
            <a:ext cx="74251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solidFill>
                  <a:srgbClr val="FBFBFC"/>
                </a:solidFill>
                <a:latin typeface="Impact" panose="020B0806030902050204" pitchFamily="34" charset="0"/>
              </a:rPr>
              <a:t>02</a:t>
            </a:r>
            <a:endParaRPr lang="en-US" altLang="zh-CN" sz="2000" dirty="0">
              <a:solidFill>
                <a:srgbClr val="FBFBFC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26"/>
          <p:cNvSpPr txBox="1"/>
          <p:nvPr/>
        </p:nvSpPr>
        <p:spPr>
          <a:xfrm>
            <a:off x="7435435" y="3598788"/>
            <a:ext cx="75533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solidFill>
                  <a:srgbClr val="FBFBFC"/>
                </a:solidFill>
                <a:latin typeface="Impact" panose="020B0806030902050204" pitchFamily="34" charset="0"/>
              </a:rPr>
              <a:t>05</a:t>
            </a:r>
            <a:endParaRPr lang="en-US" altLang="zh-CN" sz="2000" dirty="0">
              <a:solidFill>
                <a:srgbClr val="FBFBFC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27"/>
          <p:cNvSpPr txBox="1"/>
          <p:nvPr/>
        </p:nvSpPr>
        <p:spPr>
          <a:xfrm>
            <a:off x="4141507" y="4291416"/>
            <a:ext cx="606256" cy="891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8"/>
          <p:cNvSpPr txBox="1"/>
          <p:nvPr/>
        </p:nvSpPr>
        <p:spPr>
          <a:xfrm>
            <a:off x="7489135" y="4654653"/>
            <a:ext cx="6479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9"/>
          <p:cNvSpPr txBox="1"/>
          <p:nvPr/>
        </p:nvSpPr>
        <p:spPr>
          <a:xfrm>
            <a:off x="4589237" y="2382607"/>
            <a:ext cx="97334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30"/>
          <p:cNvSpPr txBox="1"/>
          <p:nvPr/>
        </p:nvSpPr>
        <p:spPr>
          <a:xfrm>
            <a:off x="6429439" y="2369114"/>
            <a:ext cx="95571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2599279" y="2554767"/>
            <a:ext cx="1706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查看酒店信息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2511683" y="3784260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挑选酒店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6" name="文本框 33"/>
          <p:cNvSpPr txBox="1"/>
          <p:nvPr/>
        </p:nvSpPr>
        <p:spPr>
          <a:xfrm>
            <a:off x="1908281" y="4763997"/>
            <a:ext cx="191770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itchFamily="2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itchFamily="2" charset="-122"/>
              </a:rPr>
              <a:t>用户登录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姚体" pitchFamily="2" charset="-122"/>
            </a:endParaRPr>
          </a:p>
        </p:txBody>
      </p:sp>
      <p:sp>
        <p:nvSpPr>
          <p:cNvPr id="27" name="文本框 34"/>
          <p:cNvSpPr txBox="1"/>
          <p:nvPr/>
        </p:nvSpPr>
        <p:spPr>
          <a:xfrm>
            <a:off x="8632163" y="4805286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查看订单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8" name="文本框 35"/>
          <p:cNvSpPr txBox="1"/>
          <p:nvPr/>
        </p:nvSpPr>
        <p:spPr>
          <a:xfrm>
            <a:off x="8632097" y="3691550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用户付款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9" name="文本框 36"/>
          <p:cNvSpPr txBox="1"/>
          <p:nvPr/>
        </p:nvSpPr>
        <p:spPr>
          <a:xfrm>
            <a:off x="8136862" y="2442511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房间预订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bldLvl="0" animBg="1"/>
      <p:bldP spid="21" grpId="0"/>
      <p:bldP spid="22" grpId="0"/>
      <p:bldP spid="23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" y="0"/>
            <a:ext cx="4310742" cy="6858347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1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306072" y="2035860"/>
            <a:ext cx="3922258" cy="2789455"/>
            <a:chOff x="4034178" y="1711986"/>
            <a:chExt cx="3922258" cy="2789455"/>
          </a:xfrm>
        </p:grpSpPr>
        <p:grpSp>
          <p:nvGrpSpPr>
            <p:cNvPr id="47" name="组合 46"/>
            <p:cNvGrpSpPr/>
            <p:nvPr/>
          </p:nvGrpSpPr>
          <p:grpSpPr>
            <a:xfrm rot="261309">
              <a:off x="4643216" y="1711986"/>
              <a:ext cx="2789456" cy="2789455"/>
              <a:chOff x="2953545" y="3014546"/>
              <a:chExt cx="1107165" cy="1107165"/>
            </a:xfrm>
            <a:solidFill>
              <a:srgbClr val="0070C0"/>
            </a:solidFill>
          </p:grpSpPr>
          <p:sp>
            <p:nvSpPr>
              <p:cNvPr id="52" name="圆角矩形 5"/>
              <p:cNvSpPr>
                <a:spLocks noChangeAspect="1"/>
              </p:cNvSpPr>
              <p:nvPr/>
            </p:nvSpPr>
            <p:spPr>
              <a:xfrm rot="1800000">
                <a:off x="2953545" y="3014546"/>
                <a:ext cx="1107165" cy="1107165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1080000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261309">
              <a:off x="5015997" y="2084767"/>
              <a:ext cx="2043894" cy="2043892"/>
              <a:chOff x="2967127" y="3028128"/>
              <a:chExt cx="1080000" cy="1080000"/>
            </a:xfrm>
            <a:solidFill>
              <a:schemeClr val="bg1"/>
            </a:solidFill>
          </p:grpSpPr>
          <p:sp>
            <p:nvSpPr>
              <p:cNvPr id="50" name="圆角矩形 5"/>
              <p:cNvSpPr>
                <a:spLocks noChangeAspect="1"/>
              </p:cNvSpPr>
              <p:nvPr/>
            </p:nvSpPr>
            <p:spPr>
              <a:xfrm rot="18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49" name="Title 1"/>
            <p:cNvSpPr txBox="1"/>
            <p:nvPr/>
          </p:nvSpPr>
          <p:spPr>
            <a:xfrm>
              <a:off x="4034178" y="2693896"/>
              <a:ext cx="3922258" cy="106262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algn="ctr" defTabSz="914400" rtl="0" eaLnBrk="1" latinLnBrk="0" hangingPunct="1">
                <a:lnSpc>
                  <a:spcPts val="4800"/>
                </a:lnSpc>
                <a:spcBef>
                  <a:spcPct val="0"/>
                </a:spcBef>
                <a:buNone/>
                <a:defRPr sz="9000" b="0" kern="120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</a:lstStyle>
            <a:p>
              <a:r>
                <a:rPr lang="en-US" sz="6000" dirty="0" smtClean="0">
                  <a:solidFill>
                    <a:schemeClr val="accent4"/>
                  </a:solidFill>
                  <a:effectLst/>
                  <a:latin typeface="Agency FB" panose="020B0503020202020204" pitchFamily="34" charset="0"/>
                  <a:ea typeface="方正综艺简体" panose="02010601030101010101" pitchFamily="2" charset="-122"/>
                </a:rPr>
                <a:t>KGJC061</a:t>
              </a:r>
              <a:endParaRPr lang="en-US" sz="6000" dirty="0" smtClean="0">
                <a:solidFill>
                  <a:schemeClr val="accent4"/>
                </a:solidFill>
                <a:effectLst/>
                <a:latin typeface="Agency FB" panose="020B0503020202020204" pitchFamily="34" charset="0"/>
                <a:ea typeface="方正综艺简体" panose="02010601030101010101" pitchFamily="2" charset="-122"/>
              </a:endParaRPr>
            </a:p>
          </p:txBody>
        </p:sp>
      </p:grpSp>
      <p:sp>
        <p:nvSpPr>
          <p:cNvPr id="54" name="TextBox 4"/>
          <p:cNvSpPr txBox="1"/>
          <p:nvPr/>
        </p:nvSpPr>
        <p:spPr>
          <a:xfrm>
            <a:off x="6725754" y="230674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B0F0"/>
                </a:solidFill>
                <a:latin typeface="AvantGarde Md BT" pitchFamily="34" charset="0"/>
                <a:ea typeface="微软雅黑" panose="020B0503020204020204" charset="-122"/>
              </a:rPr>
              <a:t>谢谢</a:t>
            </a:r>
            <a:r>
              <a:rPr lang="zh-CN" altLang="en-US" sz="6000" b="1" dirty="0">
                <a:solidFill>
                  <a:srgbClr val="49C1AD"/>
                </a:solidFill>
                <a:latin typeface="AvantGarde Md BT" pitchFamily="34" charset="0"/>
                <a:ea typeface="微软雅黑" panose="020B0503020204020204" charset="-122"/>
              </a:rPr>
              <a:t>您的</a:t>
            </a:r>
            <a:r>
              <a:rPr lang="zh-CN" altLang="en-US" sz="6000" b="1" dirty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观看</a:t>
            </a:r>
            <a:endParaRPr lang="en-US" altLang="zh-CN" sz="6000" b="1" dirty="0">
              <a:solidFill>
                <a:srgbClr val="A8CF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23"/>
          <p:cNvSpPr txBox="1"/>
          <p:nvPr/>
        </p:nvSpPr>
        <p:spPr>
          <a:xfrm>
            <a:off x="7038053" y="3913545"/>
            <a:ext cx="440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Your content to play here, or through your copy,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paste in this box, and select only the text. Your content to play here, or through your copy, paste in this box, and select only the text.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29159" y="3418596"/>
            <a:ext cx="4571229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欢迎各大酒店入驻我们平台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8545192" y="5528765"/>
            <a:ext cx="2845218" cy="34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49C1AD"/>
                </a:solidFill>
                <a:latin typeface="Arial" panose="020B0604020202020204"/>
                <a:ea typeface="微软雅黑" panose="020B0503020204020204" charset="-122"/>
              </a:rPr>
              <a:t>演讲人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：</a:t>
            </a:r>
            <a:r>
              <a:rPr lang="en-US" altLang="zh-CN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6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组成员</a:t>
            </a:r>
            <a:endParaRPr lang="zh-CN" altLang="en-US" sz="2400" b="0" dirty="0" smtClean="0">
              <a:solidFill>
                <a:srgbClr val="A8CF38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8556707" y="5528191"/>
            <a:ext cx="373115" cy="37468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86356" y="630820"/>
            <a:ext cx="1120820" cy="769441"/>
          </a:xfrm>
          <a:prstGeom prst="rect">
            <a:avLst/>
          </a:prstGeom>
          <a:noFill/>
          <a:ln w="12700">
            <a:solidFill>
              <a:srgbClr val="49C1AD"/>
            </a:solidFill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zh-CN" sz="4400" kern="0" dirty="0" smtClean="0">
                <a:solidFill>
                  <a:srgbClr val="49C1AD"/>
                </a:solidFill>
                <a:latin typeface="Agency FB" panose="020B0503020202020204" pitchFamily="34" charset="0"/>
              </a:rPr>
              <a:t>LOGO</a:t>
            </a:r>
            <a:endParaRPr lang="zh-CN" altLang="en-US" sz="4400" kern="0" dirty="0" smtClean="0">
              <a:solidFill>
                <a:srgbClr val="49C1AD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85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8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/>
      <p:bldP spid="55" grpId="0"/>
      <p:bldP spid="56" grpId="0" animBg="1"/>
      <p:bldP spid="58" grpId="0"/>
      <p:bldP spid="59" grpId="0" animBg="1"/>
    </p:bldLst>
  </p:timing>
</p:sld>
</file>

<file path=ppt/tags/tag1.xml><?xml version="1.0" encoding="utf-8"?>
<p:tagLst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自定义</PresentationFormat>
  <Paragraphs>113</Paragraphs>
  <Slides>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Segoe UI</vt:lpstr>
      <vt:lpstr>微软雅黑</vt:lpstr>
      <vt:lpstr>Open Sans Light</vt:lpstr>
      <vt:lpstr>Agency FB</vt:lpstr>
      <vt:lpstr>Yu Gothic UI</vt:lpstr>
      <vt:lpstr>方正综艺简体</vt:lpstr>
      <vt:lpstr>AvantGarde Md BT</vt:lpstr>
      <vt:lpstr>仿宋_GB2312</vt:lpstr>
      <vt:lpstr>Arial</vt:lpstr>
      <vt:lpstr>Bebas Neue</vt:lpstr>
      <vt:lpstr>Segoe Print</vt:lpstr>
      <vt:lpstr>Impact</vt:lpstr>
      <vt:lpstr>方正姚体</vt:lpstr>
      <vt:lpstr>等线</vt:lpstr>
      <vt:lpstr>Arial Unicode MS</vt:lpstr>
      <vt:lpstr>等线 Light</vt:lpstr>
      <vt:lpstr>Open Sans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王磊</cp:lastModifiedBy>
  <cp:revision>2923</cp:revision>
  <dcterms:created xsi:type="dcterms:W3CDTF">2015-12-01T09:06:00Z</dcterms:created>
  <dcterms:modified xsi:type="dcterms:W3CDTF">2019-12-27T07:34:22Z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