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10693400" cy="7561263"/>
  <p:notesSz cx="6858000" cy="9144000"/>
  <p:defaultTextStyle>
    <a:defPPr>
      <a:defRPr lang="zh-CN"/>
    </a:defPPr>
    <a:lvl1pPr marL="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36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74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1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34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8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019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85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69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 varScale="1">
        <p:scale>
          <a:sx n="66" d="100"/>
          <a:sy n="66" d="100"/>
        </p:scale>
        <p:origin x="-120" y="-83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北京交大思诺PPT(模板)--空白底版-06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93" y="1111"/>
            <a:ext cx="10728000" cy="755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6" y="7210173"/>
            <a:ext cx="2626756" cy="15935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45" y="429106"/>
            <a:ext cx="1683717" cy="51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106967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28" indent="-401128" algn="l" defTabSz="10696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10" indent="-334274" algn="l" defTabSz="10696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91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29" indent="-267419" algn="l" defTabSz="10696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65" indent="-267419" algn="l" defTabSz="10696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0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38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74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11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6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74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1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4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8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019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5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9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156" y="11076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6" y="24757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156" y="31854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02556" y="12600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2556" y="26281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02556" y="33378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117" cy="7561263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4194572" y="82830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Java8</a:t>
            </a:r>
            <a:endParaRPr lang="zh-CN" alt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818308" y="2052439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Lambda </a:t>
            </a:r>
            <a:r>
              <a:rPr lang="en-US" altLang="zh-CN" sz="3200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Expressions &amp; Stream API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004" y="350161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王磊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3004" y="421267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2019-12-6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48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93400" cy="753398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1506" y="133235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CN" altLang="en-US" sz="4800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506" y="2268463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cap="all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Jiaoda  Signal  Technology  Co.,Ltd</a:t>
            </a:r>
            <a:endParaRPr lang="zh-CN" altLang="en-US" sz="1800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68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  </a:t>
            </a:r>
            <a:r>
              <a:rPr lang="en-US" altLang="zh-CN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Update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Programming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Language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Expressions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references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>
              <a:lnSpc>
                <a:spcPts val="2500"/>
              </a:lnSpc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en-US" altLang="zh-CN" sz="1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205" y="603971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了解</a:t>
            </a:r>
            <a:r>
              <a:rPr lang="zh-CN" altLang="en-US" sz="1800" dirty="0" smtClean="0"/>
              <a:t>更多</a:t>
            </a:r>
            <a:r>
              <a:rPr lang="en-US" altLang="zh-CN" sz="1800" dirty="0" smtClean="0"/>
              <a:t>:https</a:t>
            </a:r>
            <a:r>
              <a:rPr lang="en-US" altLang="zh-CN" sz="1800" dirty="0"/>
              <a:t>://www.oracle.com/technetwork/java/javase/8-whats-new-2157071.html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370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为什么学习</a:t>
            </a:r>
            <a:r>
              <a:rPr lang="en-US" altLang="zh-CN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 smtClean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？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/>
              <a:t>Java 7 </a:t>
            </a:r>
            <a:r>
              <a:rPr lang="zh-CN" altLang="en-US" sz="2400" dirty="0" smtClean="0"/>
              <a:t>发行时间：</a:t>
            </a: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>
              <a:lnSpc>
                <a:spcPts val="2500"/>
              </a:lnSpc>
            </a:pPr>
            <a:r>
              <a:rPr lang="en-US" altLang="zh-CN" sz="2400" dirty="0"/>
              <a:t>Java </a:t>
            </a:r>
            <a:r>
              <a:rPr lang="en-US" altLang="zh-CN" sz="2400" dirty="0" smtClean="0"/>
              <a:t>8 </a:t>
            </a:r>
            <a:r>
              <a:rPr lang="zh-CN" altLang="en-US" sz="2400" dirty="0" smtClean="0"/>
              <a:t>发行时间：</a:t>
            </a:r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 marL="0" lvl="1">
              <a:lnSpc>
                <a:spcPts val="25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我们目前基于</a:t>
            </a:r>
            <a:r>
              <a:rPr lang="en-US" altLang="zh-CN" sz="2400" b="1" dirty="0">
                <a:solidFill>
                  <a:srgbClr val="C00000"/>
                </a:solidFill>
              </a:rPr>
              <a:t>Java8</a:t>
            </a:r>
            <a:r>
              <a:rPr lang="zh-CN" altLang="en-US" sz="2400" b="1" dirty="0">
                <a:solidFill>
                  <a:srgbClr val="C00000"/>
                </a:solidFill>
              </a:rPr>
              <a:t>进行开发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60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Courier New"/>
              </a:rPr>
              <a:t>先看一段代码：</a:t>
            </a:r>
            <a:endParaRPr lang="en-US" altLang="zh-CN" sz="2000" b="1" dirty="0" smtClean="0">
              <a:latin typeface="Courier New"/>
            </a:endParaRPr>
          </a:p>
          <a:p>
            <a:endParaRPr lang="en-US" altLang="zh-CN" sz="2000" b="1" dirty="0" smtClean="0">
              <a:latin typeface="Courier New"/>
            </a:endParaRPr>
          </a:p>
          <a:p>
            <a:r>
              <a:rPr lang="en-US" altLang="zh-CN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altLang="zh-CN" sz="20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zh-CN" sz="2000" dirty="0" smtClean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 smtClean="0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(120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, 40);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6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urier New"/>
              </a:rPr>
              <a:t>Java8</a:t>
            </a:r>
            <a:r>
              <a:rPr lang="zh-CN" altLang="en-US" sz="2000" b="1" dirty="0" smtClean="0">
                <a:latin typeface="Courier New"/>
              </a:rPr>
              <a:t>为我们修改这种繁琐的代码带来了可能：</a:t>
            </a:r>
            <a:endParaRPr lang="en-US" altLang="zh-CN" sz="2000" b="1" dirty="0" smtClean="0">
              <a:latin typeface="Courier New"/>
            </a:endParaRPr>
          </a:p>
          <a:p>
            <a:endParaRPr lang="en-US" altLang="zh-CN" sz="2000" b="1" dirty="0" smtClean="0">
              <a:latin typeface="Courier New"/>
            </a:endParaRPr>
          </a:p>
          <a:p>
            <a:r>
              <a:rPr lang="en-US" altLang="zh-CN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</a:t>
            </a:r>
            <a:r>
              <a:rPr lang="zh-CN" altLang="en-US" sz="2000" dirty="0" smtClean="0">
                <a:solidFill>
                  <a:srgbClr val="3F7F5F"/>
                </a:solidFill>
                <a:latin typeface="Courier New"/>
              </a:rPr>
              <a:t>监听器</a:t>
            </a:r>
            <a:endParaRPr lang="en-US" altLang="zh-CN" sz="2000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 smtClean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 smtClean="0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(120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9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Lambda </a:t>
            </a:r>
            <a:r>
              <a:rPr lang="en-US" altLang="zh-CN" sz="2000" dirty="0" smtClean="0"/>
              <a:t> Expressions</a:t>
            </a:r>
            <a:r>
              <a:rPr lang="zh-CN" altLang="en-US" sz="2000" dirty="0" smtClean="0"/>
              <a:t>允许</a:t>
            </a:r>
            <a:r>
              <a:rPr lang="zh-CN" altLang="en-US" sz="2000" dirty="0"/>
              <a:t>把函数作为一个方法的参数（函数作为参数传递进方法中）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zh-CN" altLang="en-US" sz="2000" b="1" dirty="0" smtClean="0">
                <a:latin typeface="Courier New"/>
              </a:rPr>
              <a:t>语法：</a:t>
            </a:r>
            <a:endParaRPr lang="en-US" altLang="zh-CN" sz="2000" b="1" dirty="0" smtClean="0">
              <a:latin typeface="Courier New"/>
            </a:endParaRP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expression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sz="2000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sz="20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statements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; </a:t>
            </a:r>
            <a:r>
              <a:rPr lang="en-US" altLang="zh-CN" sz="2000" dirty="0" smtClean="0">
                <a:solidFill>
                  <a:srgbClr val="808000"/>
                </a:solidFill>
                <a:latin typeface="Menlo"/>
              </a:rPr>
              <a:t>}</a:t>
            </a:r>
          </a:p>
          <a:p>
            <a:endParaRPr lang="en-US" altLang="zh-CN" sz="2000" b="1" dirty="0">
              <a:solidFill>
                <a:srgbClr val="808000"/>
              </a:solidFill>
              <a:latin typeface="Menlo"/>
            </a:endParaRPr>
          </a:p>
          <a:p>
            <a:r>
              <a:rPr lang="zh-CN" altLang="en-US" sz="2000" b="1" dirty="0">
                <a:latin typeface="Courier New"/>
              </a:rPr>
              <a:t>特征</a:t>
            </a:r>
            <a:r>
              <a:rPr lang="zh-CN" altLang="en-US" sz="2000" b="1" dirty="0" smtClean="0">
                <a:latin typeface="Courier New"/>
              </a:rPr>
              <a:t>：</a:t>
            </a:r>
            <a:endParaRPr lang="en-US" altLang="zh-CN" sz="2000" b="1" dirty="0" smtClean="0">
              <a:latin typeface="Courier New"/>
            </a:endParaRPr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可选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声明</a:t>
            </a:r>
            <a:endParaRPr lang="en-US" altLang="zh-CN" sz="2000" dirty="0" smtClean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可选的参数</a:t>
            </a:r>
            <a:r>
              <a:rPr lang="zh-CN" altLang="en-US" sz="2000" dirty="0" smtClean="0"/>
              <a:t>圆括号</a:t>
            </a:r>
            <a:endParaRPr lang="en-US" altLang="zh-CN" sz="2000" dirty="0" smtClean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</a:t>
            </a:r>
            <a:r>
              <a:rPr lang="zh-CN" altLang="en-US" sz="2000" dirty="0" smtClean="0"/>
              <a:t>大括号</a:t>
            </a:r>
            <a:endParaRPr lang="en-US" altLang="zh-CN" sz="2000" dirty="0" smtClean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可选的返回关键字</a:t>
            </a:r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644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实例</a:t>
            </a:r>
            <a:r>
              <a:rPr lang="zh-CN" altLang="en-US" sz="2000" b="1" dirty="0" smtClean="0">
                <a:latin typeface="Courier New"/>
              </a:rPr>
              <a:t>：</a:t>
            </a:r>
            <a:endParaRPr lang="en-US" altLang="zh-CN" sz="2000" b="1" dirty="0" smtClean="0">
              <a:latin typeface="Courier New"/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1. </a:t>
            </a:r>
            <a:r>
              <a:rPr lang="zh-CN" altLang="en-US" sz="2000" dirty="0">
                <a:solidFill>
                  <a:srgbClr val="880000"/>
                </a:solidFill>
              </a:rPr>
              <a:t>不需要参数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返回值为 </a:t>
            </a:r>
            <a:endParaRPr lang="en-US" altLang="zh-CN" sz="2000" dirty="0" smtClean="0">
              <a:solidFill>
                <a:srgbClr val="880000"/>
              </a:solidFill>
            </a:endParaRPr>
          </a:p>
          <a:p>
            <a:r>
              <a:rPr lang="en-US" altLang="zh-CN" sz="2000" dirty="0" smtClean="0">
                <a:solidFill>
                  <a:srgbClr val="880000"/>
                </a:solidFill>
              </a:rPr>
              <a:t>5 </a:t>
            </a:r>
            <a:r>
              <a:rPr lang="en-US" altLang="zh-CN" sz="2000" dirty="0">
                <a:solidFill>
                  <a:srgbClr val="6666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6666"/>
                </a:solidFill>
              </a:rPr>
              <a:t>5</a:t>
            </a:r>
          </a:p>
          <a:p>
            <a:endParaRPr lang="en-US" altLang="zh-CN" sz="2000" dirty="0">
              <a:solidFill>
                <a:srgbClr val="006666"/>
              </a:solidFill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2. </a:t>
            </a:r>
            <a:r>
              <a:rPr lang="zh-CN" altLang="en-US" sz="2000" dirty="0">
                <a:solidFill>
                  <a:srgbClr val="880000"/>
                </a:solidFill>
              </a:rPr>
              <a:t>接收一个参数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数字类型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返回其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倍的值 </a:t>
            </a:r>
            <a:endParaRPr lang="en-US" altLang="zh-CN" sz="2000" dirty="0" smtClean="0">
              <a:solidFill>
                <a:srgbClr val="880000"/>
              </a:solidFill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x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*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3. </a:t>
            </a:r>
            <a:r>
              <a:rPr lang="zh-CN" altLang="en-US" sz="2000" dirty="0">
                <a:solidFill>
                  <a:srgbClr val="880000"/>
                </a:solidFill>
              </a:rPr>
              <a:t>接受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并返回他们的差值 </a:t>
            </a:r>
            <a:endParaRPr lang="en-US" altLang="zh-CN" sz="2000" dirty="0" smtClean="0">
              <a:solidFill>
                <a:srgbClr val="880000"/>
              </a:solidFill>
            </a:endParaRPr>
          </a:p>
          <a:p>
            <a:r>
              <a:rPr lang="en-US" altLang="zh-CN" sz="2000" dirty="0" smtClean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</a:rPr>
              <a:t> y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 smtClean="0">
                <a:solidFill>
                  <a:srgbClr val="880000"/>
                </a:solidFill>
              </a:rPr>
              <a:t>// </a:t>
            </a:r>
            <a:r>
              <a:rPr lang="en-US" altLang="zh-CN" sz="2000" dirty="0">
                <a:solidFill>
                  <a:srgbClr val="880000"/>
                </a:solidFill>
              </a:rPr>
              <a:t>4. </a:t>
            </a:r>
            <a:r>
              <a:rPr lang="zh-CN" altLang="en-US" sz="2000" dirty="0">
                <a:solidFill>
                  <a:srgbClr val="880000"/>
                </a:solidFill>
              </a:rPr>
              <a:t>接收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</a:t>
            </a:r>
            <a:r>
              <a:rPr lang="en-US" altLang="zh-CN" sz="2000" dirty="0" err="1">
                <a:solidFill>
                  <a:srgbClr val="880000"/>
                </a:solidFill>
              </a:rPr>
              <a:t>int</a:t>
            </a:r>
            <a:r>
              <a:rPr lang="zh-CN" altLang="en-US" sz="2000" dirty="0">
                <a:solidFill>
                  <a:srgbClr val="880000"/>
                </a:solidFill>
              </a:rPr>
              <a:t>型整数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返回他们的和 </a:t>
            </a:r>
            <a:endParaRPr lang="en-US" altLang="zh-CN" sz="2000" dirty="0" smtClean="0">
              <a:solidFill>
                <a:srgbClr val="880000"/>
              </a:solidFill>
            </a:endParaRPr>
          </a:p>
          <a:p>
            <a:r>
              <a:rPr lang="en-US" altLang="zh-CN" sz="2000" dirty="0" smtClean="0">
                <a:solidFill>
                  <a:srgbClr val="666600"/>
                </a:solidFill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+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5. </a:t>
            </a:r>
            <a:r>
              <a:rPr lang="zh-CN" altLang="en-US" sz="2000" dirty="0">
                <a:solidFill>
                  <a:srgbClr val="880000"/>
                </a:solidFill>
              </a:rPr>
              <a:t>接受一个 </a:t>
            </a:r>
            <a:r>
              <a:rPr lang="en-US" altLang="zh-CN" sz="2000" dirty="0">
                <a:solidFill>
                  <a:srgbClr val="880000"/>
                </a:solidFill>
              </a:rPr>
              <a:t>string </a:t>
            </a:r>
            <a:r>
              <a:rPr lang="zh-CN" altLang="en-US" sz="2000" dirty="0">
                <a:solidFill>
                  <a:srgbClr val="880000"/>
                </a:solidFill>
              </a:rPr>
              <a:t>对象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并在控制台打印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不返回任何值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看起来像是返回</a:t>
            </a:r>
            <a:r>
              <a:rPr lang="en-US" altLang="zh-CN" sz="2000" dirty="0">
                <a:solidFill>
                  <a:srgbClr val="880000"/>
                </a:solidFill>
              </a:rPr>
              <a:t>void) </a:t>
            </a:r>
            <a:endParaRPr lang="en-US" altLang="zh-CN" sz="2000" dirty="0" smtClean="0">
              <a:solidFill>
                <a:srgbClr val="880000"/>
              </a:solidFill>
            </a:endParaRPr>
          </a:p>
          <a:p>
            <a:r>
              <a:rPr lang="en-US" altLang="zh-CN" sz="2000" dirty="0" smtClean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660066"/>
                </a:solidFill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</a:rPr>
              <a:t> 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</a:rPr>
              <a:t>System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out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print</a:t>
            </a:r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endParaRPr lang="en-US" altLang="zh-CN" sz="2000" b="1" dirty="0" smtClean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577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Courier New"/>
              </a:rPr>
              <a:t>什么时候可以使用</a:t>
            </a:r>
            <a:r>
              <a:rPr lang="en-US" altLang="zh-CN" sz="2000" b="1" dirty="0" smtClean="0">
                <a:latin typeface="Courier New"/>
              </a:rPr>
              <a:t>lambda expressions</a:t>
            </a:r>
            <a:r>
              <a:rPr lang="zh-CN" altLang="en-US" sz="2000" b="1" dirty="0">
                <a:latin typeface="Courier New"/>
              </a:rPr>
              <a:t>？</a:t>
            </a:r>
            <a:endParaRPr lang="en-US" altLang="zh-CN" sz="2000" b="1" dirty="0" smtClean="0">
              <a:latin typeface="Courier New"/>
            </a:endParaRPr>
          </a:p>
          <a:p>
            <a:endParaRPr lang="en-US" altLang="zh-CN" sz="2000" b="1" dirty="0" smtClean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 smtClean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486075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当一个函数的</a:t>
            </a:r>
            <a:r>
              <a:rPr lang="zh-CN" altLang="en-US" b="1" dirty="0" smtClean="0">
                <a:solidFill>
                  <a:srgbClr val="C00000"/>
                </a:solidFill>
              </a:rPr>
              <a:t>参数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C00000"/>
                </a:solidFill>
              </a:rPr>
              <a:t>函数式接口</a:t>
            </a:r>
            <a:r>
              <a:rPr lang="zh-CN" altLang="en-US" dirty="0" smtClean="0"/>
              <a:t>时，我们可以用</a:t>
            </a:r>
            <a:r>
              <a:rPr lang="en-US" altLang="zh-CN" dirty="0" smtClean="0"/>
              <a:t>lambda expressions </a:t>
            </a:r>
            <a:r>
              <a:rPr lang="zh-CN" altLang="en-US" dirty="0" smtClean="0"/>
              <a:t>代替这个函数的</a:t>
            </a:r>
            <a:r>
              <a:rPr lang="zh-CN" altLang="en-US" b="1" dirty="0" smtClean="0">
                <a:solidFill>
                  <a:srgbClr val="C00000"/>
                </a:solidFill>
              </a:rPr>
              <a:t>参数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268" y="60848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问题又来了，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什么是函数式接口？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825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Courier New"/>
              </a:rPr>
              <a:t>函数式接口：</a:t>
            </a:r>
            <a:endParaRPr lang="en-US" altLang="zh-CN" sz="2000" b="1" dirty="0" smtClean="0">
              <a:latin typeface="Courier New"/>
            </a:endParaRPr>
          </a:p>
          <a:p>
            <a:endParaRPr lang="en-US" altLang="zh-CN" sz="2000" b="1" dirty="0" smtClean="0">
              <a:latin typeface="Courier New"/>
            </a:endParaRPr>
          </a:p>
          <a:p>
            <a:endParaRPr lang="en-US" altLang="zh-CN" sz="2000" dirty="0" smtClean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486075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当一个函数的</a:t>
            </a:r>
            <a:r>
              <a:rPr lang="zh-CN" altLang="en-US" b="1" dirty="0" smtClean="0">
                <a:solidFill>
                  <a:srgbClr val="C00000"/>
                </a:solidFill>
              </a:rPr>
              <a:t>参数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C00000"/>
                </a:solidFill>
              </a:rPr>
              <a:t>函数式接口</a:t>
            </a:r>
            <a:r>
              <a:rPr lang="zh-CN" altLang="en-US" dirty="0" smtClean="0"/>
              <a:t>时，我们可以用</a:t>
            </a:r>
            <a:r>
              <a:rPr lang="en-US" altLang="zh-CN" dirty="0" smtClean="0"/>
              <a:t>lambda expressions </a:t>
            </a:r>
            <a:r>
              <a:rPr lang="zh-CN" altLang="en-US" dirty="0" smtClean="0"/>
              <a:t>代替这个函数的</a:t>
            </a:r>
            <a:r>
              <a:rPr lang="zh-CN" altLang="en-US" b="1" dirty="0" smtClean="0">
                <a:solidFill>
                  <a:srgbClr val="C00000"/>
                </a:solidFill>
              </a:rPr>
              <a:t>参数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268" y="60848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问题又来了，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什么是函数式接口？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1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443</Words>
  <Application>Microsoft Office PowerPoint</Application>
  <PresentationFormat>自定义</PresentationFormat>
  <Paragraphs>98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</cp:lastModifiedBy>
  <cp:revision>118</cp:revision>
  <dcterms:modified xsi:type="dcterms:W3CDTF">2019-11-27T09:49:18Z</dcterms:modified>
</cp:coreProperties>
</file>