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8" r:id="rId19"/>
    <p:sldId id="280" r:id="rId20"/>
    <p:sldId id="282" r:id="rId21"/>
    <p:sldId id="281" r:id="rId22"/>
    <p:sldId id="283" r:id="rId23"/>
    <p:sldId id="262" r:id="rId24"/>
  </p:sldIdLst>
  <p:sldSz cx="10693400" cy="7561263"/>
  <p:notesSz cx="6858000" cy="9144000"/>
  <p:defaultTextStyle>
    <a:defPPr>
      <a:defRPr lang="zh-CN"/>
    </a:defPPr>
    <a:lvl1pPr marL="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836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9674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4510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934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418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9019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3857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8693" algn="l" defTabSz="10696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1" autoAdjust="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北京交大思诺PPT(模板)--空白底版-06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8093" y="1111"/>
            <a:ext cx="10728000" cy="7559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56" y="7210173"/>
            <a:ext cx="2626756" cy="15935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45" y="429106"/>
            <a:ext cx="1683717" cy="51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1069674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128" indent="-401128" algn="l" defTabSz="106967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9110" indent="-334274" algn="l" defTabSz="1069674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091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71929" indent="-267419" algn="l" defTabSz="106967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06765" indent="-267419" algn="l" defTabSz="1069674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160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6438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1274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6112" indent="-267419" algn="l" defTabSz="106967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36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9674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510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934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418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019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3857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8693" algn="l" defTabSz="10696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8-whats-new-2157071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0156" y="11076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56" y="24757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156" y="31854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02556" y="126002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CLICK HERE TO ADD TITLE</a:t>
            </a:r>
            <a:endParaRPr lang="zh-CN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602556" y="262817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点击此处添加标题</a:t>
            </a:r>
          </a:p>
        </p:txBody>
      </p:sp>
      <p:sp>
        <p:nvSpPr>
          <p:cNvPr id="14" name="TextBox 10"/>
          <p:cNvSpPr txBox="1"/>
          <p:nvPr/>
        </p:nvSpPr>
        <p:spPr>
          <a:xfrm>
            <a:off x="602556" y="3337803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ENGLISH TITLE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2117" cy="7561263"/>
          </a:xfrm>
          <a:prstGeom prst="rect">
            <a:avLst/>
          </a:prstGeom>
        </p:spPr>
      </p:pic>
      <p:sp>
        <p:nvSpPr>
          <p:cNvPr id="15" name="TextBox 8"/>
          <p:cNvSpPr txBox="1"/>
          <p:nvPr/>
        </p:nvSpPr>
        <p:spPr>
          <a:xfrm>
            <a:off x="4194572" y="828303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Java8</a:t>
            </a:r>
            <a:endParaRPr lang="zh-CN" alt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9"/>
          <p:cNvSpPr txBox="1"/>
          <p:nvPr/>
        </p:nvSpPr>
        <p:spPr>
          <a:xfrm>
            <a:off x="1818308" y="2052439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itchFamily="34" charset="-122"/>
                <a:ea typeface="思源黑体 CN Bold" pitchFamily="34" charset="-122"/>
                <a:cs typeface="Arial" pitchFamily="34" charset="0"/>
              </a:rPr>
              <a:t>Lambda Expressions &amp; Stream API</a:t>
            </a:r>
            <a:endParaRPr lang="zh-CN" altLang="en-US" sz="3200" dirty="0">
              <a:solidFill>
                <a:schemeClr val="bg1"/>
              </a:solidFill>
              <a:latin typeface="思源黑体 CN Bold" pitchFamily="34" charset="-122"/>
              <a:ea typeface="思源黑体 CN Bold" pitchFamily="34" charset="-122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3004" y="350161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王磊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004" y="421267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2019-12-6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4889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Predicate&lt;T&gt;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boolean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test(T </a:t>
            </a:r>
            <a:r>
              <a:rPr lang="en-US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b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BiConsumer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&lt;T, U&gt;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fr-FR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accept(T </a:t>
            </a:r>
            <a:r>
              <a:rPr lang="fr-FR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U </a:t>
            </a:r>
            <a:r>
              <a:rPr lang="fr-FR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fr-FR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fr-FR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BiFunction</a:t>
            </a:r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&lt;T, U, R&gt; {</a:t>
            </a:r>
          </a:p>
          <a:p>
            <a:r>
              <a:rPr lang="fr-FR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 apply(T </a:t>
            </a:r>
            <a:r>
              <a:rPr lang="fr-FR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 U </a:t>
            </a:r>
            <a:r>
              <a:rPr lang="fr-FR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u</a:t>
            </a:r>
            <a:r>
              <a:rPr lang="fr-FR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fr-FR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注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:Bi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为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bidirectional(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双向的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的缩写</a:t>
            </a:r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更多函数式接口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java.util.function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6312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综合案例：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calculate(</a:t>
            </a:r>
            <a:r>
              <a:rPr lang="en-US" altLang="zh-CN" sz="20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en-US" altLang="zh-CN" sz="20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BiFunction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&lt;Integer, Integer, Integer&gt; 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.apply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main(String[] </a:t>
            </a:r>
            <a:r>
              <a:rPr lang="en-US" altLang="zh-CN" sz="2000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T2_UserBiFunction </a:t>
            </a:r>
            <a:r>
              <a:rPr lang="en-US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T2_UserBiFunction();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test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.calculate(1, 2, (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num1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/ </a:t>
            </a:r>
            <a:r>
              <a:rPr lang="pt-BR" altLang="zh-CN" sz="2000" dirty="0">
                <a:solidFill>
                  <a:srgbClr val="6A3E3E"/>
                </a:solidFill>
                <a:latin typeface="Courier New" panose="02070309020205020404" pitchFamily="49" charset="0"/>
              </a:rPr>
              <a:t>num2</a:t>
            </a:r>
            <a:r>
              <a:rPr lang="pt-BR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22472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1836415"/>
            <a:ext cx="95231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3600" b="1" dirty="0">
              <a:latin typeface="Courier New"/>
            </a:endParaRPr>
          </a:p>
          <a:p>
            <a:r>
              <a:rPr lang="en-US" altLang="zh-CN" sz="3600" b="1" dirty="0">
                <a:latin typeface="Courier New"/>
              </a:rPr>
              <a:t>Lambda</a:t>
            </a:r>
            <a:r>
              <a:rPr lang="zh-CN" altLang="en-US" sz="3600" b="1" dirty="0">
                <a:latin typeface="Courier New"/>
              </a:rPr>
              <a:t> </a:t>
            </a:r>
            <a:r>
              <a:rPr lang="en-US" altLang="zh-CN" sz="3600" b="1" dirty="0">
                <a:latin typeface="Courier New"/>
              </a:rPr>
              <a:t>Expressions </a:t>
            </a:r>
            <a:r>
              <a:rPr lang="zh-CN" altLang="en-US" sz="3600" b="1" dirty="0">
                <a:latin typeface="Courier New"/>
              </a:rPr>
              <a:t>到底是什么</a:t>
            </a:r>
            <a:r>
              <a:rPr lang="en-US" altLang="zh-CN" sz="3600" b="1" dirty="0">
                <a:latin typeface="Courier New"/>
              </a:rPr>
              <a:t>?</a:t>
            </a: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AB0418-DF5B-4320-BFE8-BE939CD10612}"/>
              </a:ext>
            </a:extLst>
          </p:cNvPr>
          <p:cNvSpPr txBox="1"/>
          <p:nvPr/>
        </p:nvSpPr>
        <p:spPr>
          <a:xfrm>
            <a:off x="1197082" y="4788743"/>
            <a:ext cx="890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Lamdba</a:t>
            </a:r>
            <a:r>
              <a:rPr lang="en-US" altLang="zh-CN" dirty="0"/>
              <a:t> Expressions</a:t>
            </a:r>
            <a:r>
              <a:rPr lang="zh-CN" altLang="en-US" dirty="0"/>
              <a:t>实际上就是一个</a:t>
            </a:r>
            <a:r>
              <a:rPr lang="zh-CN" altLang="en-US" b="1" dirty="0">
                <a:solidFill>
                  <a:srgbClr val="C00000"/>
                </a:solidFill>
              </a:rPr>
              <a:t>匿名对象</a:t>
            </a:r>
            <a:r>
              <a:rPr lang="zh-CN" altLang="en-US" b="1" dirty="0"/>
              <a:t>。</a:t>
            </a:r>
            <a:r>
              <a:rPr lang="zh-CN" altLang="en-US" dirty="0"/>
              <a:t>这个匿名对象的类型就是其对应的函数式接口。</a:t>
            </a:r>
          </a:p>
        </p:txBody>
      </p:sp>
    </p:spTree>
    <p:extLst>
      <p:ext uri="{BB962C8B-B14F-4D97-AF65-F5344CB8AC3E}">
        <p14:creationId xmlns:p14="http://schemas.microsoft.com/office/powerpoint/2010/main" val="6393256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/>
              <a:t>Stream </a:t>
            </a:r>
            <a:r>
              <a:rPr lang="zh-CN" altLang="en-US" dirty="0"/>
              <a:t>可以让我们</a:t>
            </a:r>
            <a:r>
              <a:rPr lang="zh-CN" altLang="en-US" b="1" dirty="0">
                <a:solidFill>
                  <a:srgbClr val="C00000"/>
                </a:solidFill>
              </a:rPr>
              <a:t>像使用</a:t>
            </a:r>
            <a:r>
              <a:rPr lang="en-US" altLang="zh-CN" b="1" dirty="0" err="1">
                <a:solidFill>
                  <a:srgbClr val="C00000"/>
                </a:solidFill>
              </a:rPr>
              <a:t>sql</a:t>
            </a:r>
            <a:r>
              <a:rPr lang="zh-CN" altLang="en-US" b="1" dirty="0">
                <a:solidFill>
                  <a:srgbClr val="C00000"/>
                </a:solidFill>
              </a:rPr>
              <a:t>那样</a:t>
            </a:r>
            <a:r>
              <a:rPr lang="zh-CN" altLang="en-US" dirty="0"/>
              <a:t>来操作</a:t>
            </a:r>
            <a:r>
              <a:rPr lang="en-US" altLang="zh-CN" dirty="0"/>
              <a:t>Java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这种风格将要处理的元素集合看作一种流， 流在管道中传输， 并且可以在管道的节点上进行处理， 比如筛选， 排序，聚合等。</a:t>
            </a:r>
            <a:endParaRPr lang="en-US" altLang="zh-CN" dirty="0"/>
          </a:p>
          <a:p>
            <a:pPr latinLnBrk="1"/>
            <a:endParaRPr lang="zh-CN" altLang="en-US" dirty="0"/>
          </a:p>
          <a:p>
            <a:pPr latinLnBrk="1"/>
            <a:r>
              <a:rPr lang="zh-CN" altLang="en-US" dirty="0"/>
              <a:t>元素流在管道中经过中间操作（</a:t>
            </a:r>
            <a:r>
              <a:rPr lang="en-US" altLang="zh-CN" dirty="0"/>
              <a:t>intermediate operation</a:t>
            </a:r>
            <a:r>
              <a:rPr lang="zh-CN" altLang="en-US" dirty="0"/>
              <a:t>）的处理，最后由最终操作</a:t>
            </a:r>
            <a:r>
              <a:rPr lang="en-US" altLang="zh-CN" dirty="0"/>
              <a:t>(terminal operation)</a:t>
            </a:r>
            <a:r>
              <a:rPr lang="zh-CN" altLang="en-US" dirty="0"/>
              <a:t>得到前面处理的结果。</a:t>
            </a:r>
          </a:p>
          <a:p>
            <a:endParaRPr lang="en-US" altLang="zh-CN" sz="20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4951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List&lt;Student&gt;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…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筛选出年龄大于</a:t>
            </a:r>
            <a:r>
              <a:rPr lang="en-US" altLang="zh-CN" sz="1600" dirty="0">
                <a:solidFill>
                  <a:srgbClr val="3F7F5F"/>
                </a:solidFill>
                <a:latin typeface="Courier New" panose="02070309020205020404" pitchFamily="49" charset="0"/>
              </a:rPr>
              <a:t>15</a:t>
            </a:r>
            <a:r>
              <a:rPr lang="zh-CN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岁的学生的姓名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(Student 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&gt; 15) {</a:t>
            </a:r>
          </a:p>
          <a:p>
            <a:pPr lvl="1"/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sz="1600" b="1" dirty="0">
              <a:highlight>
                <a:srgbClr val="E8F2FE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96BA52-0730-47EC-90C2-7D553E0BD8D3}"/>
              </a:ext>
            </a:extLst>
          </p:cNvPr>
          <p:cNvSpPr txBox="1"/>
          <p:nvPr/>
        </p:nvSpPr>
        <p:spPr>
          <a:xfrm>
            <a:off x="1026220" y="5099185"/>
            <a:ext cx="95231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使用</a:t>
            </a:r>
            <a:r>
              <a:rPr lang="en-US" altLang="zh-CN" sz="1800" b="1" dirty="0"/>
              <a:t>Stream</a:t>
            </a:r>
            <a:r>
              <a:rPr lang="zh-CN" altLang="en-US" sz="1800" b="1" dirty="0"/>
              <a:t>的方式：</a:t>
            </a:r>
            <a:endParaRPr lang="en-US" altLang="zh-CN" sz="1800" b="1" dirty="0"/>
          </a:p>
          <a:p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students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().filter(</a:t>
            </a:r>
            <a:r>
              <a:rPr lang="en-US" altLang="zh-CN" sz="1600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.getAge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&gt; 15)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.map(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()).collect(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en-US" altLang="zh-CN" sz="1600" b="1" dirty="0"/>
          </a:p>
          <a:p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059538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Courier New"/>
              </a:rPr>
              <a:t>如何使用</a:t>
            </a:r>
            <a:r>
              <a:rPr lang="en-US" altLang="zh-CN" sz="2400" b="1" dirty="0">
                <a:latin typeface="Courier New"/>
              </a:rPr>
              <a:t>Stream?</a:t>
            </a:r>
          </a:p>
          <a:p>
            <a:pPr marL="877736" lvl="1" indent="-342900">
              <a:buFont typeface="+mj-lt"/>
              <a:buAutoNum type="arabicPeriod"/>
            </a:pPr>
            <a:r>
              <a:rPr lang="zh-CN" altLang="en-US" dirty="0"/>
              <a:t>将数据集合</a:t>
            </a:r>
            <a:r>
              <a:rPr lang="en-US" altLang="zh-CN" dirty="0"/>
              <a:t>(</a:t>
            </a:r>
            <a:r>
              <a:rPr lang="zh-CN" altLang="en-US" dirty="0"/>
              <a:t>集合</a:t>
            </a:r>
            <a:r>
              <a:rPr lang="en-US" altLang="zh-CN" dirty="0"/>
              <a:t>/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转换为</a:t>
            </a:r>
            <a:r>
              <a:rPr lang="en-US" altLang="zh-CN" dirty="0"/>
              <a:t>Stream</a:t>
            </a:r>
            <a:r>
              <a:rPr lang="zh-CN" altLang="en-US" dirty="0"/>
              <a:t>对象；</a:t>
            </a:r>
            <a:endParaRPr lang="en-US" altLang="zh-CN" dirty="0"/>
          </a:p>
          <a:p>
            <a:pPr marL="877736" lvl="1" indent="-342900">
              <a:buFont typeface="+mj-lt"/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/>
              <a:t>Stream</a:t>
            </a:r>
            <a:r>
              <a:rPr lang="zh-CN" altLang="en-US" dirty="0"/>
              <a:t>对象的</a:t>
            </a:r>
            <a:r>
              <a:rPr lang="zh-CN" altLang="en-US" b="1" dirty="0">
                <a:solidFill>
                  <a:srgbClr val="C00000"/>
                </a:solidFill>
              </a:rPr>
              <a:t>高阶函数</a:t>
            </a:r>
            <a:r>
              <a:rPr lang="zh-CN" altLang="en-US" dirty="0"/>
              <a:t>完成数据的操作。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lvl="1"/>
            <a:r>
              <a:rPr lang="zh-CN" altLang="en-US" dirty="0"/>
              <a:t>注：在</a:t>
            </a:r>
            <a:r>
              <a:rPr lang="en-US" altLang="zh-CN" dirty="0"/>
              <a:t>Java</a:t>
            </a:r>
            <a:r>
              <a:rPr lang="zh-CN" altLang="en-US" dirty="0"/>
              <a:t>中高阶函数是指</a:t>
            </a:r>
            <a:r>
              <a:rPr lang="zh-CN" altLang="en-US" b="1" dirty="0"/>
              <a:t>接受一个函数式接口作为参数</a:t>
            </a:r>
            <a:r>
              <a:rPr lang="zh-CN" altLang="en-US" dirty="0"/>
              <a:t>，</a:t>
            </a:r>
            <a:r>
              <a:rPr lang="zh-CN" altLang="en-US" b="1" dirty="0"/>
              <a:t>或者返回一个函数式接口的函数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1"/>
            <a:r>
              <a:rPr lang="en-US" altLang="zh-CN" dirty="0"/>
              <a:t>Stream</a:t>
            </a:r>
            <a:r>
              <a:rPr lang="zh-CN" altLang="en-US" dirty="0"/>
              <a:t>接口提供的函数基本都是高阶函数。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E8888C0-A39B-475E-B063-6DC450851F1D}"/>
              </a:ext>
            </a:extLst>
          </p:cNvPr>
          <p:cNvSpPr txBox="1"/>
          <p:nvPr/>
        </p:nvSpPr>
        <p:spPr>
          <a:xfrm>
            <a:off x="1026220" y="4428703"/>
            <a:ext cx="9523164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Courier New"/>
              </a:rPr>
              <a:t>获取</a:t>
            </a:r>
            <a:r>
              <a:rPr lang="en-US" altLang="zh-CN" sz="2400" b="1" dirty="0">
                <a:latin typeface="Courier New"/>
              </a:rPr>
              <a:t>Stream</a:t>
            </a:r>
            <a:r>
              <a:rPr lang="zh-CN" altLang="en-US" sz="2400" b="1" dirty="0">
                <a:latin typeface="Courier New"/>
              </a:rPr>
              <a:t>的</a:t>
            </a:r>
            <a:r>
              <a:rPr lang="en-US" altLang="zh-CN" sz="2400" b="1" dirty="0">
                <a:latin typeface="Courier New"/>
              </a:rPr>
              <a:t>3</a:t>
            </a:r>
            <a:r>
              <a:rPr lang="zh-CN" altLang="en-US" sz="2400" b="1" dirty="0">
                <a:latin typeface="Courier New"/>
              </a:rPr>
              <a:t>种方式：</a:t>
            </a:r>
            <a:endParaRPr lang="en-US" altLang="zh-CN" sz="2400" b="1" dirty="0">
              <a:latin typeface="Courier New"/>
            </a:endParaRPr>
          </a:p>
          <a:p>
            <a:pPr marL="877736" lvl="1" indent="-3429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Arrays.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stream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(array);</a:t>
            </a:r>
          </a:p>
          <a:p>
            <a:pPr marL="877736" lvl="1" indent="-3429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Stream.</a:t>
            </a:r>
            <a:r>
              <a:rPr lang="en-US" altLang="zh-CN" sz="24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of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2400" i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array</a:t>
            </a:r>
            <a:r>
              <a:rPr lang="en-US" altLang="zh-CN" sz="24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</a:p>
          <a:p>
            <a:pPr marL="877736" lvl="1" indent="-342900">
              <a:buFont typeface="+mj-lt"/>
              <a:buAutoNum type="arabicPeriod"/>
            </a:pPr>
            <a:r>
              <a:rPr lang="en-US" altLang="zh-CN" sz="240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list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stream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81232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026220" y="1741997"/>
            <a:ext cx="95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Courier New"/>
              </a:rPr>
              <a:t>Stream </a:t>
            </a:r>
            <a:r>
              <a:rPr lang="zh-CN" altLang="en-US" sz="2400" b="1" dirty="0">
                <a:latin typeface="Courier New"/>
              </a:rPr>
              <a:t>高阶函数的使用：</a:t>
            </a:r>
            <a:endParaRPr lang="en-US" altLang="zh-CN" sz="2400" b="1" dirty="0">
              <a:latin typeface="Courier New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C37FC-74F5-4972-8068-36F9D2530E04}"/>
              </a:ext>
            </a:extLst>
          </p:cNvPr>
          <p:cNvSpPr txBox="1"/>
          <p:nvPr/>
        </p:nvSpPr>
        <p:spPr>
          <a:xfrm>
            <a:off x="1170236" y="2412479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B3FB3E-72ED-4069-B4FF-B8CC4E5AC57C}"/>
              </a:ext>
            </a:extLst>
          </p:cNvPr>
          <p:cNvSpPr txBox="1"/>
          <p:nvPr/>
        </p:nvSpPr>
        <p:spPr>
          <a:xfrm>
            <a:off x="1674292" y="306055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().map(</a:t>
            </a:r>
            <a:r>
              <a:rPr lang="en-US" altLang="zh-CN" sz="18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-&gt; </a:t>
            </a:r>
            <a:r>
              <a:rPr lang="en-US" altLang="zh-CN" sz="180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.getName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())</a:t>
            </a: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         .collect(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Collectors.</a:t>
            </a:r>
            <a:r>
              <a:rPr lang="en-US" altLang="zh-CN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toList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());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253E8D-1692-43C6-9BD7-A1C5602DA8E8}"/>
              </a:ext>
            </a:extLst>
          </p:cNvPr>
          <p:cNvSpPr txBox="1"/>
          <p:nvPr/>
        </p:nvSpPr>
        <p:spPr>
          <a:xfrm>
            <a:off x="1170236" y="4040788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AEFA1-4752-445D-A3D5-93B8BC942347}"/>
              </a:ext>
            </a:extLst>
          </p:cNvPr>
          <p:cNvSpPr txBox="1"/>
          <p:nvPr/>
        </p:nvSpPr>
        <p:spPr>
          <a:xfrm>
            <a:off x="1674292" y="4644727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().filter(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 &gt; 10)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.collect(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altLang="zh-CN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19066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flatMap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B3FB3E-72ED-4069-B4FF-B8CC4E5AC57C}"/>
              </a:ext>
            </a:extLst>
          </p:cNvPr>
          <p:cNvSpPr txBox="1"/>
          <p:nvPr/>
        </p:nvSpPr>
        <p:spPr>
          <a:xfrm>
            <a:off x="1674292" y="2196455"/>
            <a:ext cx="734481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List&lt;Student&gt; </a:t>
            </a:r>
            <a:r>
              <a:rPr lang="en-US" altLang="zh-C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8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18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zh-CN" altLang="en-US" dirty="0"/>
              <a:t>现有班级集合</a:t>
            </a:r>
            <a:r>
              <a:rPr lang="en-US" altLang="zh-CN" dirty="0" err="1"/>
              <a:t>classList</a:t>
            </a:r>
            <a:r>
              <a:rPr lang="zh-CN" altLang="en-US" dirty="0"/>
              <a:t>，获取所有班级的所有学生的集合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253E8D-1692-43C6-9BD7-A1C5602DA8E8}"/>
              </a:ext>
            </a:extLst>
          </p:cNvPr>
          <p:cNvSpPr txBox="1"/>
          <p:nvPr/>
        </p:nvSpPr>
        <p:spPr>
          <a:xfrm>
            <a:off x="1170236" y="5346223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sorted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8B7FD1-0766-466C-97A1-6B8E4D0CD7B1}"/>
              </a:ext>
            </a:extLst>
          </p:cNvPr>
          <p:cNvSpPr txBox="1"/>
          <p:nvPr/>
        </p:nvSpPr>
        <p:spPr>
          <a:xfrm>
            <a:off x="1746300" y="4212679"/>
            <a:ext cx="9073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classList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.getStudents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().stream())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lvl="2"/>
            <a:r>
              <a:rPr lang="en-US" altLang="zh-CN" sz="1600" dirty="0">
                <a:latin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flatMap</a:t>
            </a:r>
            <a:r>
              <a:rPr lang="en-US" altLang="zh-CN" sz="1600" dirty="0">
                <a:latin typeface="Courier New" panose="02070309020205020404" pitchFamily="49" charset="0"/>
              </a:rPr>
              <a:t>()</a:t>
            </a:r>
            <a:r>
              <a:rPr lang="zh-CN" altLang="en-US" sz="1600" dirty="0">
                <a:latin typeface="Courier New" panose="02070309020205020404" pitchFamily="49" charset="0"/>
              </a:rPr>
              <a:t>操作的效果是对流的元素应用一对多的转换，然后将这些元素压扁到一个新的流中。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2D558-1D89-4421-BC7B-4579A8D67500}"/>
              </a:ext>
            </a:extLst>
          </p:cNvPr>
          <p:cNvSpPr txBox="1"/>
          <p:nvPr/>
        </p:nvSpPr>
        <p:spPr>
          <a:xfrm>
            <a:off x="1818308" y="5868863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().sorted((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student1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student2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Integer.</a:t>
            </a:r>
            <a:r>
              <a:rPr lang="en-US" altLang="zh-CN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compare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i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student1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.getAge(), </a:t>
            </a:r>
            <a:r>
              <a:rPr lang="en-US" altLang="zh-CN" sz="1800" i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student1</a:t>
            </a:r>
            <a:r>
              <a:rPr lang="en-US" altLang="zh-CN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.getAge()));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4352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skip&amp;limit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B3FB3E-72ED-4069-B4FF-B8CC4E5AC57C}"/>
              </a:ext>
            </a:extLst>
          </p:cNvPr>
          <p:cNvSpPr txBox="1"/>
          <p:nvPr/>
        </p:nvSpPr>
        <p:spPr>
          <a:xfrm>
            <a:off x="1674292" y="2196455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().skip(0).limit(10);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253E8D-1692-43C6-9BD7-A1C5602DA8E8}"/>
              </a:ext>
            </a:extLst>
          </p:cNvPr>
          <p:cNvSpPr txBox="1"/>
          <p:nvPr/>
        </p:nvSpPr>
        <p:spPr>
          <a:xfrm>
            <a:off x="1170236" y="2772519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forEach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2D558-1D89-4421-BC7B-4579A8D67500}"/>
              </a:ext>
            </a:extLst>
          </p:cNvPr>
          <p:cNvSpPr txBox="1"/>
          <p:nvPr/>
        </p:nvSpPr>
        <p:spPr>
          <a:xfrm>
            <a:off x="1746300" y="3350324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E89823-E7EC-41B3-9152-A87F6C192E74}"/>
              </a:ext>
            </a:extLst>
          </p:cNvPr>
          <p:cNvSpPr txBox="1"/>
          <p:nvPr/>
        </p:nvSpPr>
        <p:spPr>
          <a:xfrm>
            <a:off x="1242244" y="4428703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reduce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D7F42D-42AB-41E8-93E3-10CDCACD93ED}"/>
              </a:ext>
            </a:extLst>
          </p:cNvPr>
          <p:cNvSpPr txBox="1"/>
          <p:nvPr/>
        </p:nvSpPr>
        <p:spPr>
          <a:xfrm>
            <a:off x="1746300" y="500476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nl-NL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.stream().mapToInt(</a:t>
            </a:r>
            <a:r>
              <a:rPr lang="nl-NL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nl-NL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nl-NL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nl-NL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.getAge())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.reduce((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-&gt;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45233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分组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B3FB3E-72ED-4069-B4FF-B8CC4E5AC57C}"/>
              </a:ext>
            </a:extLst>
          </p:cNvPr>
          <p:cNvSpPr txBox="1"/>
          <p:nvPr/>
        </p:nvSpPr>
        <p:spPr>
          <a:xfrm>
            <a:off x="1674292" y="2196455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Map&lt;Integer, List&lt;Student&gt;&gt; </a:t>
            </a:r>
            <a:r>
              <a:rPr lang="nl-NL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map</a:t>
            </a:r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nl-NL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.stream()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()));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253E8D-1692-43C6-9BD7-A1C5602DA8E8}"/>
              </a:ext>
            </a:extLst>
          </p:cNvPr>
          <p:cNvSpPr txBox="1"/>
          <p:nvPr/>
        </p:nvSpPr>
        <p:spPr>
          <a:xfrm>
            <a:off x="1170236" y="2772519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分区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2D558-1D89-4421-BC7B-4579A8D67500}"/>
              </a:ext>
            </a:extLst>
          </p:cNvPr>
          <p:cNvSpPr txBox="1"/>
          <p:nvPr/>
        </p:nvSpPr>
        <p:spPr>
          <a:xfrm>
            <a:off x="1746300" y="3350324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Map&lt;Boolean, List&lt;Student&gt;&gt;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map2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.collect(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partitioningBy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.getAge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 &gt;= 13));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88874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92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  </a:t>
            </a:r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Update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Programming Language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Expressions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 references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Default methods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1">
              <a:lnSpc>
                <a:spcPts val="2500"/>
              </a:lnSpc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Collections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Stream API</a:t>
            </a:r>
          </a:p>
          <a:p>
            <a:pPr marL="877736" lvl="1" indent="-342900">
              <a:lnSpc>
                <a:spcPts val="2500"/>
              </a:lnSpc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2205" y="6039718"/>
            <a:ext cx="871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了解更多</a:t>
            </a:r>
            <a:r>
              <a:rPr lang="en-US" altLang="zh-CN" sz="1800" dirty="0"/>
              <a:t>:</a:t>
            </a:r>
            <a:r>
              <a:rPr lang="en-US" altLang="zh-CN" sz="1800" dirty="0">
                <a:hlinkClick r:id="rId2"/>
              </a:rPr>
              <a:t>https://www.oracle.com/technetwork/java/javase/8-whats-new-2157071.html</a:t>
            </a:r>
            <a:endParaRPr lang="zh-CN" altLang="en-US" sz="1800" dirty="0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233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Stream API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C37FC-74F5-4972-8068-36F9D2530E04}"/>
              </a:ext>
            </a:extLst>
          </p:cNvPr>
          <p:cNvSpPr txBox="1"/>
          <p:nvPr/>
        </p:nvSpPr>
        <p:spPr>
          <a:xfrm>
            <a:off x="1170236" y="1764407"/>
            <a:ext cx="8352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综合案例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2D558-1D89-4421-BC7B-4579A8D67500}"/>
              </a:ext>
            </a:extLst>
          </p:cNvPr>
          <p:cNvSpPr txBox="1"/>
          <p:nvPr/>
        </p:nvSpPr>
        <p:spPr>
          <a:xfrm>
            <a:off x="1746300" y="2287622"/>
            <a:ext cx="88569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List&lt;Student&gt;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有一个班级集合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classList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=[{name: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“一班”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,students:[…]},{name: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“二班”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,students:[…]},{}]}]</a:t>
            </a:r>
          </a:p>
          <a:p>
            <a:r>
              <a:rPr lang="zh-CN" alt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找出所有班级中年龄最小的学生</a:t>
            </a:r>
            <a:endParaRPr lang="en-US" altLang="zh-CN" sz="16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41758F-38EE-4941-8BAF-B8253EE494E9}"/>
              </a:ext>
            </a:extLst>
          </p:cNvPr>
          <p:cNvSpPr txBox="1"/>
          <p:nvPr/>
        </p:nvSpPr>
        <p:spPr>
          <a:xfrm>
            <a:off x="1746300" y="5436815"/>
            <a:ext cx="8947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classList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flatMap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-&gt; 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curClass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.getStudents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().stream())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.sorted((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student2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-&gt; 						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i="1" dirty="0">
                <a:solidFill>
                  <a:srgbClr val="6A3E3E"/>
                </a:solidFill>
                <a:latin typeface="Courier New" panose="02070309020205020404" pitchFamily="49" charset="0"/>
              </a:rPr>
              <a:t>student1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.getAge(),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student2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.getAge()))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.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findFirst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3945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几个坑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B3FB3E-72ED-4069-B4FF-B8CC4E5AC57C}"/>
              </a:ext>
            </a:extLst>
          </p:cNvPr>
          <p:cNvSpPr txBox="1"/>
          <p:nvPr/>
        </p:nvSpPr>
        <p:spPr>
          <a:xfrm>
            <a:off x="1674292" y="198158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查询集合</a:t>
            </a:r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students</a:t>
            </a:r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中是否存在名为</a:t>
            </a:r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name</a:t>
            </a:r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的学生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800" b="1" dirty="0">
                <a:solidFill>
                  <a:srgbClr val="7F9FBF"/>
                </a:solidFill>
                <a:latin typeface="Courier New" panose="02070309020205020404" pitchFamily="49" charset="0"/>
              </a:rPr>
              <a:t>@param</a:t>
            </a:r>
            <a:r>
              <a:rPr lang="en-US" altLang="zh-CN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 students</a:t>
            </a:r>
            <a:r>
              <a:rPr lang="zh-CN" altLang="en-US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学生集合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800" b="1" dirty="0">
                <a:solidFill>
                  <a:srgbClr val="7F9FBF"/>
                </a:solidFill>
                <a:latin typeface="Courier New" panose="02070309020205020404" pitchFamily="49" charset="0"/>
              </a:rPr>
              <a:t>@param</a:t>
            </a:r>
            <a:r>
              <a:rPr lang="en-US" altLang="zh-CN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 name</a:t>
            </a:r>
            <a:r>
              <a:rPr lang="zh-CN" altLang="en-US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学生姓名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8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8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8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7F7F9F"/>
                </a:solidFill>
                <a:latin typeface="Courier New" panose="02070309020205020404" pitchFamily="49" charset="0"/>
              </a:rPr>
              <a:t>-</a:t>
            </a:r>
            <a:r>
              <a:rPr lang="zh-CN" altLang="en-US" sz="1800" b="1" dirty="0">
                <a:solidFill>
                  <a:srgbClr val="3F5FBF"/>
                </a:solidFill>
                <a:latin typeface="Courier New" panose="02070309020205020404" pitchFamily="49" charset="0"/>
              </a:rPr>
              <a:t>存在</a:t>
            </a:r>
          </a:p>
          <a:p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 	  </a:t>
            </a:r>
            <a:r>
              <a:rPr lang="en-US" altLang="zh-CN" sz="1800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flase</a:t>
            </a:r>
            <a:r>
              <a:rPr lang="en-US" altLang="zh-CN" sz="1800" u="sng" dirty="0">
                <a:solidFill>
                  <a:srgbClr val="7F7F9F"/>
                </a:solidFill>
                <a:latin typeface="Courier New" panose="02070309020205020404" pitchFamily="49" charset="0"/>
              </a:rPr>
              <a:t>-</a:t>
            </a:r>
            <a:r>
              <a:rPr lang="zh-CN" altLang="en-US" sz="1800" u="sng" dirty="0">
                <a:solidFill>
                  <a:srgbClr val="3F5FBF"/>
                </a:solidFill>
                <a:latin typeface="Courier New" panose="02070309020205020404" pitchFamily="49" charset="0"/>
              </a:rPr>
              <a:t>不存在</a:t>
            </a:r>
          </a:p>
          <a:p>
            <a:r>
              <a:rPr lang="zh-CN" alt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1800" dirty="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exist(List&lt;Student&gt; </a:t>
            </a:r>
            <a:r>
              <a:rPr lang="en-US" altLang="zh-C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altLang="zh-C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u="sng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name.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 {</a:t>
            </a:r>
          </a:p>
          <a:p>
            <a:pPr lvl="2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4790007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几个坑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B3FB3E-72ED-4069-B4FF-B8CC4E5AC57C}"/>
              </a:ext>
            </a:extLst>
          </p:cNvPr>
          <p:cNvSpPr txBox="1"/>
          <p:nvPr/>
        </p:nvSpPr>
        <p:spPr>
          <a:xfrm>
            <a:off x="1674292" y="198158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exist(List&lt;Student&gt; </a:t>
            </a:r>
            <a:r>
              <a:rPr lang="en-US" altLang="zh-CN" sz="18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altLang="zh-CN" sz="1800" b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Consumer&lt;Student&gt;() {</a:t>
            </a:r>
          </a:p>
          <a:p>
            <a:r>
              <a:rPr lang="en-US" altLang="zh-C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	@Override</a:t>
            </a:r>
          </a:p>
          <a:p>
            <a:pPr lvl="4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accept(Student </a:t>
            </a:r>
            <a:r>
              <a:rPr lang="en-US" altLang="zh-CN" sz="18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student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{</a:t>
            </a:r>
          </a:p>
          <a:p>
            <a:pPr lvl="4"/>
            <a:r>
              <a:rPr lang="en-US" altLang="zh-C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.equals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())) {</a:t>
            </a:r>
          </a:p>
          <a:p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			return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9120C1-4749-40A2-9C33-F95D28DBF713}"/>
              </a:ext>
            </a:extLst>
          </p:cNvPr>
          <p:cNvSpPr txBox="1"/>
          <p:nvPr/>
        </p:nvSpPr>
        <p:spPr>
          <a:xfrm>
            <a:off x="1818308" y="5292799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students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.stream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-&gt; {</a:t>
            </a:r>
          </a:p>
          <a:p>
            <a:r>
              <a:rPr lang="en-US" altLang="zh-C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	fun();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fun() </a:t>
            </a:r>
            <a:r>
              <a:rPr lang="en-US" altLang="zh-CN" sz="18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throws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Exception {}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6352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93400" cy="7533985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691506" y="133235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zh-CN" altLang="en-US" sz="4800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506" y="2268463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cap="all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BEIJING Jiaoda  Signal  Technology  Co.,Ltd</a:t>
            </a:r>
            <a:endParaRPr lang="zh-CN" altLang="en-US" sz="1800" cap="all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46816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3705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为什么学习</a:t>
            </a:r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Java8</a:t>
            </a:r>
            <a:r>
              <a:rPr lang="zh-CN" altLang="en-US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/>
              <a:t>Java 7 </a:t>
            </a:r>
            <a:r>
              <a:rPr lang="zh-CN" altLang="en-US" sz="2400" dirty="0"/>
              <a:t>发行时间：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r>
              <a:rPr lang="en-US" altLang="zh-CN" sz="2400" dirty="0"/>
              <a:t>28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>
              <a:lnSpc>
                <a:spcPts val="2500"/>
              </a:lnSpc>
            </a:pPr>
            <a:r>
              <a:rPr lang="en-US" altLang="zh-CN" sz="2400" dirty="0"/>
              <a:t>Java 8 </a:t>
            </a:r>
            <a:r>
              <a:rPr lang="zh-CN" altLang="en-US" sz="2400" dirty="0"/>
              <a:t>发行时间：</a:t>
            </a:r>
            <a:r>
              <a:rPr lang="en-US" altLang="zh-CN" sz="2400" dirty="0"/>
              <a:t>2014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  <a:r>
              <a:rPr lang="en-US" altLang="zh-CN" sz="2400" dirty="0"/>
              <a:t>18</a:t>
            </a:r>
            <a:r>
              <a:rPr lang="zh-CN" altLang="en-US" sz="2400" dirty="0"/>
              <a:t>日</a:t>
            </a:r>
            <a:endParaRPr lang="en-US" altLang="zh-CN" sz="2400" dirty="0"/>
          </a:p>
          <a:p>
            <a:pPr marL="0" lvl="1">
              <a:lnSpc>
                <a:spcPts val="25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>
              <a:lnSpc>
                <a:spcPts val="25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E427DB-C588-456D-8770-DC753D1C0043}"/>
              </a:ext>
            </a:extLst>
          </p:cNvPr>
          <p:cNvSpPr txBox="1"/>
          <p:nvPr/>
        </p:nvSpPr>
        <p:spPr>
          <a:xfrm>
            <a:off x="1170236" y="3636614"/>
            <a:ext cx="66247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我们目前基于</a:t>
            </a:r>
            <a:r>
              <a:rPr lang="en-US" altLang="zh-CN" sz="2000" b="1" dirty="0">
                <a:solidFill>
                  <a:srgbClr val="C00000"/>
                </a:solidFill>
              </a:rPr>
              <a:t>Java8</a:t>
            </a:r>
            <a:r>
              <a:rPr lang="zh-CN" altLang="en-US" sz="2000" b="1" dirty="0">
                <a:solidFill>
                  <a:srgbClr val="C00000"/>
                </a:solidFill>
              </a:rPr>
              <a:t>进行开发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9601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先看一段代码：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2"/>
            <a:r>
              <a:rPr lang="en-US" altLang="zh-CN" sz="2000" dirty="0">
                <a:solidFill>
                  <a:srgbClr val="646464"/>
                </a:solidFill>
                <a:latin typeface="Courier New"/>
              </a:rPr>
              <a:t>@Override</a:t>
            </a:r>
          </a:p>
          <a:p>
            <a:pPr lvl="2"/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68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/>
              </a:rPr>
              <a:t>Java8</a:t>
            </a:r>
            <a:r>
              <a:rPr lang="zh-CN" altLang="en-US" sz="2000" b="1" dirty="0">
                <a:latin typeface="Courier New"/>
              </a:rPr>
              <a:t>为我们修改这种繁琐的代码带来了可能：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0921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Lambda  Expressions</a:t>
            </a:r>
            <a:r>
              <a:rPr lang="zh-CN" altLang="en-US" sz="2000" dirty="0"/>
              <a:t>允许把函数作为一个方法的参数（函数作为参数传递进方法中）。</a:t>
            </a:r>
            <a:endParaRPr lang="en-US" altLang="zh-CN" sz="2000" dirty="0"/>
          </a:p>
          <a:p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zh-CN" altLang="en-US" sz="2000" b="1" dirty="0">
                <a:latin typeface="Courier New"/>
              </a:rPr>
              <a:t>语法：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expression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</a:p>
          <a:p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parameters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-&gt;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000" dirty="0">
                <a:solidFill>
                  <a:srgbClr val="0055AA"/>
                </a:solidFill>
                <a:latin typeface="Menlo"/>
              </a:rPr>
              <a:t>statements</a:t>
            </a:r>
            <a:r>
              <a:rPr lang="en-US" altLang="zh-CN" sz="2000" dirty="0">
                <a:solidFill>
                  <a:srgbClr val="808080"/>
                </a:solidFill>
                <a:latin typeface="Menlo"/>
              </a:rPr>
              <a:t>; </a:t>
            </a:r>
            <a:r>
              <a:rPr lang="en-US" altLang="zh-CN" sz="2000" dirty="0">
                <a:solidFill>
                  <a:srgbClr val="808000"/>
                </a:solidFill>
                <a:latin typeface="Menlo"/>
              </a:rPr>
              <a:t>}</a:t>
            </a:r>
          </a:p>
          <a:p>
            <a:endParaRPr lang="en-US" altLang="zh-CN" sz="2000" b="1" dirty="0">
              <a:solidFill>
                <a:srgbClr val="808000"/>
              </a:solidFill>
              <a:latin typeface="Menlo"/>
            </a:endParaRPr>
          </a:p>
          <a:p>
            <a:r>
              <a:rPr lang="zh-CN" altLang="en-US" sz="2000" b="1" dirty="0">
                <a:latin typeface="Courier New"/>
              </a:rPr>
              <a:t>特征：</a:t>
            </a:r>
            <a:endParaRPr lang="en-US" altLang="zh-CN" sz="2000" b="1" dirty="0">
              <a:latin typeface="Courier New"/>
            </a:endParaRPr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可选类型声明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可选的参数圆括号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可选的大括号</a:t>
            </a:r>
            <a:endParaRPr lang="en-US" altLang="zh-CN" sz="2000" dirty="0"/>
          </a:p>
          <a:p>
            <a:pPr marL="877736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可选的返回关键字</a:t>
            </a:r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644262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实例：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dirty="0">
                <a:solidFill>
                  <a:srgbClr val="880000"/>
                </a:solidFill>
              </a:rPr>
              <a:t>// 1. </a:t>
            </a:r>
            <a:r>
              <a:rPr lang="zh-CN" altLang="en-US" sz="2000" dirty="0">
                <a:solidFill>
                  <a:srgbClr val="880000"/>
                </a:solidFill>
              </a:rPr>
              <a:t>不需要参数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返回值为 </a:t>
            </a:r>
            <a:r>
              <a:rPr lang="en-US" altLang="zh-CN" sz="2000" dirty="0">
                <a:solidFill>
                  <a:srgbClr val="880000"/>
                </a:solidFill>
              </a:rPr>
              <a:t>5</a:t>
            </a:r>
          </a:p>
          <a:p>
            <a:r>
              <a:rPr lang="en-US" altLang="zh-CN" sz="2000" dirty="0">
                <a:solidFill>
                  <a:srgbClr val="88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6666"/>
                </a:solidFill>
              </a:rPr>
              <a:t>5</a:t>
            </a:r>
          </a:p>
          <a:p>
            <a:endParaRPr lang="en-US" altLang="zh-CN" sz="2000" dirty="0">
              <a:solidFill>
                <a:srgbClr val="006666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2. </a:t>
            </a:r>
            <a:r>
              <a:rPr lang="zh-CN" altLang="en-US" sz="2000" dirty="0">
                <a:solidFill>
                  <a:srgbClr val="880000"/>
                </a:solidFill>
              </a:rPr>
              <a:t>接收一个参数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数字类型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返回其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倍的值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x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6666"/>
                </a:solidFill>
              </a:rPr>
              <a:t>2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*</a:t>
            </a:r>
            <a:r>
              <a:rPr lang="en-US" altLang="zh-CN" sz="2000" dirty="0">
                <a:solidFill>
                  <a:srgbClr val="000000"/>
                </a:solidFill>
              </a:rPr>
              <a:t> x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3. </a:t>
            </a:r>
            <a:r>
              <a:rPr lang="zh-CN" altLang="en-US" sz="2000" dirty="0">
                <a:solidFill>
                  <a:srgbClr val="880000"/>
                </a:solidFill>
              </a:rPr>
              <a:t>接受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个参数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数字</a:t>
            </a:r>
            <a:r>
              <a:rPr lang="en-US" altLang="zh-CN" sz="2000" dirty="0">
                <a:solidFill>
                  <a:srgbClr val="880000"/>
                </a:solidFill>
              </a:rPr>
              <a:t>),</a:t>
            </a:r>
            <a:r>
              <a:rPr lang="zh-CN" altLang="en-US" sz="2000" dirty="0">
                <a:solidFill>
                  <a:srgbClr val="880000"/>
                </a:solidFill>
              </a:rPr>
              <a:t>并返回他们的差值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</a:rPr>
              <a:t> y 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880000"/>
                </a:solidFill>
              </a:rPr>
              <a:t>// 4. </a:t>
            </a:r>
            <a:r>
              <a:rPr lang="zh-CN" altLang="en-US" sz="2000" dirty="0">
                <a:solidFill>
                  <a:srgbClr val="880000"/>
                </a:solidFill>
              </a:rPr>
              <a:t>接收</a:t>
            </a:r>
            <a:r>
              <a:rPr lang="en-US" altLang="zh-CN" sz="2000" dirty="0">
                <a:solidFill>
                  <a:srgbClr val="880000"/>
                </a:solidFill>
              </a:rPr>
              <a:t>2</a:t>
            </a:r>
            <a:r>
              <a:rPr lang="zh-CN" altLang="en-US" sz="2000" dirty="0">
                <a:solidFill>
                  <a:srgbClr val="880000"/>
                </a:solidFill>
              </a:rPr>
              <a:t>个</a:t>
            </a:r>
            <a:r>
              <a:rPr lang="en-US" altLang="zh-CN" sz="2000" dirty="0" err="1">
                <a:solidFill>
                  <a:srgbClr val="880000"/>
                </a:solidFill>
              </a:rPr>
              <a:t>int</a:t>
            </a:r>
            <a:r>
              <a:rPr lang="zh-CN" altLang="en-US" sz="2000" dirty="0">
                <a:solidFill>
                  <a:srgbClr val="880000"/>
                </a:solidFill>
              </a:rPr>
              <a:t>型整数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返回他们的和 </a:t>
            </a:r>
            <a:endParaRPr lang="en-US" altLang="zh-CN" sz="2000" dirty="0">
              <a:solidFill>
                <a:srgbClr val="880000"/>
              </a:solidFill>
            </a:endParaRP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x</a:t>
            </a:r>
            <a:r>
              <a:rPr lang="en-US" altLang="zh-CN" sz="2000" dirty="0">
                <a:solidFill>
                  <a:srgbClr val="666600"/>
                </a:solidFill>
              </a:rPr>
              <a:t>,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88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x </a:t>
            </a:r>
            <a:r>
              <a:rPr lang="en-US" altLang="zh-CN" sz="2000" dirty="0">
                <a:solidFill>
                  <a:srgbClr val="666600"/>
                </a:solidFill>
              </a:rPr>
              <a:t>+</a:t>
            </a:r>
            <a:r>
              <a:rPr lang="en-US" altLang="zh-CN" sz="2000" dirty="0">
                <a:solidFill>
                  <a:srgbClr val="000000"/>
                </a:solidFill>
              </a:rPr>
              <a:t> y</a:t>
            </a: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880000"/>
                </a:solidFill>
              </a:rPr>
              <a:t>// 5. </a:t>
            </a:r>
            <a:r>
              <a:rPr lang="zh-CN" altLang="en-US" sz="2000" dirty="0">
                <a:solidFill>
                  <a:srgbClr val="880000"/>
                </a:solidFill>
              </a:rPr>
              <a:t>接受一个 </a:t>
            </a:r>
            <a:r>
              <a:rPr lang="en-US" altLang="zh-CN" sz="2000" dirty="0">
                <a:solidFill>
                  <a:srgbClr val="880000"/>
                </a:solidFill>
              </a:rPr>
              <a:t>string </a:t>
            </a:r>
            <a:r>
              <a:rPr lang="zh-CN" altLang="en-US" sz="2000" dirty="0">
                <a:solidFill>
                  <a:srgbClr val="880000"/>
                </a:solidFill>
              </a:rPr>
              <a:t>对象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并在控制台打印</a:t>
            </a:r>
            <a:r>
              <a:rPr lang="en-US" altLang="zh-CN" sz="2000" dirty="0">
                <a:solidFill>
                  <a:srgbClr val="880000"/>
                </a:solidFill>
              </a:rPr>
              <a:t>,</a:t>
            </a:r>
            <a:r>
              <a:rPr lang="zh-CN" altLang="en-US" sz="2000" dirty="0">
                <a:solidFill>
                  <a:srgbClr val="880000"/>
                </a:solidFill>
              </a:rPr>
              <a:t>不返回任何值</a:t>
            </a:r>
            <a:r>
              <a:rPr lang="en-US" altLang="zh-CN" sz="2000" dirty="0">
                <a:solidFill>
                  <a:srgbClr val="880000"/>
                </a:solidFill>
              </a:rPr>
              <a:t>(</a:t>
            </a:r>
            <a:r>
              <a:rPr lang="zh-CN" altLang="en-US" sz="2000" dirty="0">
                <a:solidFill>
                  <a:srgbClr val="880000"/>
                </a:solidFill>
              </a:rPr>
              <a:t>看起来像是返回</a:t>
            </a:r>
            <a:r>
              <a:rPr lang="en-US" altLang="zh-CN" sz="2000" dirty="0">
                <a:solidFill>
                  <a:srgbClr val="880000"/>
                </a:solidFill>
              </a:rPr>
              <a:t>void) </a:t>
            </a:r>
          </a:p>
          <a:p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660066"/>
                </a:solidFill>
              </a:rPr>
              <a:t>String</a:t>
            </a:r>
            <a:r>
              <a:rPr lang="en-US" altLang="zh-CN" sz="2000" dirty="0">
                <a:solidFill>
                  <a:srgbClr val="000000"/>
                </a:solidFill>
              </a:rPr>
              <a:t> 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666600"/>
                </a:solidFill>
              </a:rPr>
              <a:t>-&gt;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660066"/>
                </a:solidFill>
              </a:rPr>
              <a:t>System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out</a:t>
            </a:r>
            <a:r>
              <a:rPr lang="en-US" altLang="zh-CN" sz="2000" dirty="0" err="1">
                <a:solidFill>
                  <a:srgbClr val="666600"/>
                </a:solidFill>
              </a:rPr>
              <a:t>.</a:t>
            </a:r>
            <a:r>
              <a:rPr lang="en-US" altLang="zh-CN" sz="2000" dirty="0" err="1">
                <a:solidFill>
                  <a:srgbClr val="000088"/>
                </a:solidFill>
              </a:rPr>
              <a:t>print</a:t>
            </a:r>
            <a:r>
              <a:rPr lang="en-US" altLang="zh-CN" sz="2000" dirty="0">
                <a:solidFill>
                  <a:srgbClr val="666600"/>
                </a:solidFill>
              </a:rPr>
              <a:t>(</a:t>
            </a:r>
            <a:r>
              <a:rPr lang="en-US" altLang="zh-CN" sz="2000" dirty="0">
                <a:solidFill>
                  <a:srgbClr val="000000"/>
                </a:solidFill>
              </a:rPr>
              <a:t>s</a:t>
            </a:r>
            <a:r>
              <a:rPr lang="en-US" altLang="zh-CN" sz="2000" dirty="0">
                <a:solidFill>
                  <a:srgbClr val="666600"/>
                </a:solidFill>
              </a:rPr>
              <a:t>)</a:t>
            </a:r>
            <a:endParaRPr lang="en-US" altLang="zh-CN" sz="2000" b="1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4557735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什么时候可以使用</a:t>
            </a:r>
            <a:r>
              <a:rPr lang="en-US" altLang="zh-CN" sz="2000" b="1" dirty="0">
                <a:latin typeface="Courier New"/>
              </a:rPr>
              <a:t>lambda expressions</a:t>
            </a:r>
            <a:r>
              <a:rPr lang="zh-CN" altLang="en-US" sz="2000" b="1" dirty="0">
                <a:latin typeface="Courier New"/>
              </a:rPr>
              <a:t>？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urier New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Button 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urier New"/>
              </a:rPr>
              <a:t> Button();</a:t>
            </a:r>
          </a:p>
          <a:p>
            <a:pPr lvl="1"/>
            <a:r>
              <a:rPr lang="en-US" altLang="zh-CN" sz="20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urier New"/>
              </a:rPr>
              <a:t>添加动作监听器</a:t>
            </a:r>
            <a:endParaRPr lang="en-US" altLang="zh-CN" sz="2000" dirty="0">
              <a:solidFill>
                <a:srgbClr val="3F7F5F"/>
              </a:solidFill>
              <a:latin typeface="Courier New"/>
            </a:endParaRPr>
          </a:p>
          <a:p>
            <a:pPr lvl="1"/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.addActionListener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 -&gt; {</a:t>
            </a:r>
          </a:p>
          <a:p>
            <a:pPr lvl="1"/>
            <a:r>
              <a:rPr lang="en-US" altLang="zh-CN" sz="2000" dirty="0">
                <a:solidFill>
                  <a:srgbClr val="6A3E3E"/>
                </a:solidFill>
                <a:latin typeface="Courier New"/>
              </a:rPr>
              <a:t>	</a:t>
            </a:r>
            <a:r>
              <a:rPr lang="en-US" altLang="zh-CN" sz="2000" dirty="0" err="1">
                <a:solidFill>
                  <a:srgbClr val="6A3E3E"/>
                </a:solidFill>
                <a:latin typeface="Courier New"/>
              </a:rPr>
              <a:t>button</a:t>
            </a:r>
            <a:r>
              <a:rPr lang="en-US" altLang="zh-CN" sz="2000" dirty="0" err="1">
                <a:solidFill>
                  <a:srgbClr val="000000"/>
                </a:solidFill>
                <a:latin typeface="Courier New"/>
              </a:rPr>
              <a:t>.setSize</a:t>
            </a:r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(120, 40);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});</a:t>
            </a:r>
            <a:endParaRPr lang="zh-CN" altLang="en-US" sz="2000" dirty="0">
              <a:solidFill>
                <a:srgbClr val="3F7F5F"/>
              </a:solidFill>
              <a:latin typeface="Courier New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4860751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当一个函数的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rgbClr val="C00000"/>
                </a:solidFill>
              </a:rPr>
              <a:t>函数式接口</a:t>
            </a:r>
            <a:r>
              <a:rPr lang="zh-CN" altLang="en-US" dirty="0"/>
              <a:t>时，我们可以把</a:t>
            </a:r>
            <a:r>
              <a:rPr lang="en-US" altLang="zh-CN" dirty="0"/>
              <a:t>lambda expressions </a:t>
            </a:r>
            <a:r>
              <a:rPr lang="zh-CN" altLang="en-US" dirty="0"/>
              <a:t>当做这个函数的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zh-CN" altLang="en-US" dirty="0"/>
              <a:t>进行传递。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8268" y="608488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问题又来了，</a:t>
            </a:r>
            <a:r>
              <a:rPr lang="zh-CN" altLang="en-US" sz="2400" b="1" dirty="0">
                <a:solidFill>
                  <a:srgbClr val="C00000"/>
                </a:solidFill>
              </a:rPr>
              <a:t>什么是函数式接口？</a:t>
            </a:r>
          </a:p>
        </p:txBody>
      </p:sp>
    </p:spTree>
    <p:extLst>
      <p:ext uri="{BB962C8B-B14F-4D97-AF65-F5344CB8AC3E}">
        <p14:creationId xmlns:p14="http://schemas.microsoft.com/office/powerpoint/2010/main" val="42080825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845" y="1123522"/>
            <a:ext cx="4159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66CC"/>
                </a:solidFill>
                <a:latin typeface="思源黑体 CN Bold" pitchFamily="34" charset="-122"/>
                <a:ea typeface="思源黑体 CN Bold" pitchFamily="34" charset="-122"/>
              </a:rPr>
              <a:t>Lambda Expressions</a:t>
            </a:r>
            <a:endParaRPr lang="zh-CN" altLang="en-US" sz="3200" dirty="0">
              <a:solidFill>
                <a:srgbClr val="0066CC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36" y="1796275"/>
            <a:ext cx="9523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urier New"/>
              </a:rPr>
              <a:t>函数式接口：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252" y="2268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函数式接口</a:t>
            </a:r>
            <a:r>
              <a:rPr lang="en-US" altLang="zh-CN" dirty="0"/>
              <a:t>(Functional Interface)</a:t>
            </a:r>
            <a:r>
              <a:rPr lang="zh-CN" altLang="en-US" dirty="0"/>
              <a:t>就是</a:t>
            </a:r>
            <a:r>
              <a:rPr lang="zh-CN" altLang="en-US" b="1" dirty="0">
                <a:solidFill>
                  <a:srgbClr val="C00000"/>
                </a:solidFill>
              </a:rPr>
              <a:t>一个有且仅有一个抽象方法</a:t>
            </a:r>
            <a:r>
              <a:rPr lang="zh-CN" altLang="en-US" dirty="0"/>
              <a:t>的</a:t>
            </a:r>
            <a:r>
              <a:rPr lang="zh-CN" altLang="en-US" b="1" dirty="0"/>
              <a:t>接口</a:t>
            </a:r>
            <a:r>
              <a:rPr lang="zh-CN" altLang="en-US" dirty="0"/>
              <a:t>。一般使用</a:t>
            </a:r>
            <a:r>
              <a:rPr lang="en-US" altLang="zh-CN" sz="2000" dirty="0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@</a:t>
            </a:r>
            <a:r>
              <a:rPr lang="en-US" altLang="zh-CN" sz="2000" dirty="0" err="1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FunctionalInterface</a:t>
            </a:r>
            <a:r>
              <a:rPr lang="zh-CN" altLang="en-US" dirty="0"/>
              <a:t>进行标识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7F540C6-67F0-40E7-AC16-B9DEF667A8BB}"/>
              </a:ext>
            </a:extLst>
          </p:cNvPr>
          <p:cNvSpPr txBox="1"/>
          <p:nvPr/>
        </p:nvSpPr>
        <p:spPr>
          <a:xfrm>
            <a:off x="1156413" y="2980992"/>
            <a:ext cx="95231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/>
              </a:rPr>
              <a:t>Java8</a:t>
            </a:r>
            <a:r>
              <a:rPr lang="zh-CN" altLang="en-US" sz="2000" b="1" dirty="0">
                <a:latin typeface="Courier New"/>
              </a:rPr>
              <a:t>中提供的函数式接口：</a:t>
            </a:r>
            <a:endParaRPr lang="en-US" altLang="zh-CN" sz="2000" b="1" dirty="0">
              <a:latin typeface="Courier New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Consumer&lt;T&gt;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accept(T </a:t>
            </a:r>
            <a:r>
              <a:rPr lang="en-US" altLang="zh-CN" sz="2000" b="1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Supplier&lt;T&gt;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T get();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interface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Function&lt;T, R&gt; {</a:t>
            </a: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 apply(T </a:t>
            </a:r>
            <a:r>
              <a:rPr lang="en-US" altLang="zh-CN" sz="2000" dirty="0">
                <a:solidFill>
                  <a:srgbClr val="6A3E3E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highlight>
                <a:srgbClr val="E8F2FE"/>
              </a:highlight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/>
            </a:endParaRPr>
          </a:p>
          <a:p>
            <a:endParaRPr lang="en-US" altLang="zh-CN" sz="20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48108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1698</Words>
  <Application>Microsoft Office PowerPoint</Application>
  <PresentationFormat>自定义</PresentationFormat>
  <Paragraphs>264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Menlo</vt:lpstr>
      <vt:lpstr>思源黑体 CN Bold</vt:lpstr>
      <vt:lpstr>宋体</vt:lpstr>
      <vt:lpstr>微软雅黑</vt:lpstr>
      <vt:lpstr>Arial</vt:lpstr>
      <vt:lpstr>Calibri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wl</cp:lastModifiedBy>
  <cp:revision>252</cp:revision>
  <dcterms:modified xsi:type="dcterms:W3CDTF">2019-12-01T09:59:54Z</dcterms:modified>
</cp:coreProperties>
</file>