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62" r:id="rId15"/>
  </p:sldIdLst>
  <p:sldSz cx="10693400" cy="7561263"/>
  <p:notesSz cx="6858000" cy="9144000"/>
  <p:defaultTextStyle>
    <a:defPPr>
      <a:defRPr lang="zh-CN"/>
    </a:defPPr>
    <a:lvl1pPr marL="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36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674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51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34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18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019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85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69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1" autoAdjust="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北京交大思诺PPT(模板)--空白底版-06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93" y="1111"/>
            <a:ext cx="10728000" cy="7559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56" y="7210173"/>
            <a:ext cx="2626756" cy="15935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45" y="429106"/>
            <a:ext cx="1683717" cy="51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1069674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28" indent="-401128" algn="l" defTabSz="106967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9110" indent="-334274" algn="l" defTabSz="106967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091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29" indent="-267419" algn="l" defTabSz="106967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765" indent="-267419" algn="l" defTabSz="106967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60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438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274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11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36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74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51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4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8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019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85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69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8-whats-new-2157071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156" y="11076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56" y="24757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6" y="31854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02556" y="12600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02556" y="26281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602556" y="33378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2117" cy="7561263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4194572" y="828303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Java8</a:t>
            </a:r>
            <a:endParaRPr lang="zh-CN" alt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1818308" y="2052439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Lambda Expressions &amp; Stream API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3004" y="350161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王磊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004" y="421267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2019-12-6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4889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Predicate&lt;T&gt;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test(T </a:t>
            </a:r>
            <a:r>
              <a:rPr lang="en-US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b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Supplier&lt;T&gt;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T get();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BiConsumer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&lt;T, U&gt;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fr-FR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accept(T </a:t>
            </a:r>
            <a:r>
              <a:rPr lang="fr-FR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U </a:t>
            </a:r>
            <a:r>
              <a:rPr lang="fr-FR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注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:Bi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bidirectional(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双向的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的缩写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更多函数式接口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java.util.function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6312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综合案例：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calculate(</a:t>
            </a:r>
            <a:r>
              <a:rPr lang="en-US" altLang="zh-CN" sz="20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BiFunction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&lt;Integer, Integer, Integer&gt; 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.apply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main(String[] </a:t>
            </a:r>
            <a:r>
              <a:rPr lang="en-US" altLang="zh-CN" sz="2000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T2_UserBiFunction 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T2_UserBiFunction();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22472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3600" b="1" dirty="0">
              <a:latin typeface="Courier New"/>
            </a:endParaRPr>
          </a:p>
          <a:p>
            <a:r>
              <a:rPr lang="en-US" altLang="zh-CN" sz="3600" b="1" dirty="0">
                <a:latin typeface="Courier New"/>
              </a:rPr>
              <a:t>Lambda</a:t>
            </a:r>
            <a:r>
              <a:rPr lang="zh-CN" altLang="en-US" sz="3600" b="1" dirty="0">
                <a:latin typeface="Courier New"/>
              </a:rPr>
              <a:t> </a:t>
            </a:r>
            <a:r>
              <a:rPr lang="en-US" altLang="zh-CN" sz="3600" b="1" dirty="0">
                <a:latin typeface="Courier New"/>
              </a:rPr>
              <a:t>Expressions </a:t>
            </a:r>
            <a:r>
              <a:rPr lang="zh-CN" altLang="en-US" sz="3600" b="1" dirty="0">
                <a:latin typeface="Courier New"/>
              </a:rPr>
              <a:t>到底是什么</a:t>
            </a:r>
            <a:r>
              <a:rPr lang="en-US" altLang="zh-CN" sz="3600" b="1" dirty="0">
                <a:latin typeface="Courier New"/>
              </a:rPr>
              <a:t>?</a:t>
            </a: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AB0418-DF5B-4320-BFE8-BE939CD10612}"/>
              </a:ext>
            </a:extLst>
          </p:cNvPr>
          <p:cNvSpPr txBox="1"/>
          <p:nvPr/>
        </p:nvSpPr>
        <p:spPr>
          <a:xfrm>
            <a:off x="1197082" y="4788743"/>
            <a:ext cx="890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Lamdba</a:t>
            </a:r>
            <a:r>
              <a:rPr lang="en-US" altLang="zh-CN" dirty="0"/>
              <a:t> Expressions</a:t>
            </a:r>
            <a:r>
              <a:rPr lang="zh-CN" altLang="en-US" dirty="0"/>
              <a:t>实际上就是一个</a:t>
            </a:r>
            <a:r>
              <a:rPr lang="zh-CN" altLang="en-US" b="1" dirty="0">
                <a:solidFill>
                  <a:srgbClr val="C00000"/>
                </a:solidFill>
              </a:rPr>
              <a:t>匿名对象</a:t>
            </a:r>
            <a:r>
              <a:rPr lang="zh-CN" altLang="en-US" b="1" dirty="0"/>
              <a:t>。</a:t>
            </a:r>
            <a:r>
              <a:rPr lang="zh-CN" altLang="en-US" dirty="0"/>
              <a:t>这个匿名对象的类型就是其对应的函数式接口。</a:t>
            </a:r>
          </a:p>
        </p:txBody>
      </p:sp>
    </p:spTree>
    <p:extLst>
      <p:ext uri="{BB962C8B-B14F-4D97-AF65-F5344CB8AC3E}">
        <p14:creationId xmlns:p14="http://schemas.microsoft.com/office/powerpoint/2010/main" val="6393256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Stream </a:t>
            </a:r>
            <a:r>
              <a:rPr lang="zh-CN" altLang="en-US" dirty="0"/>
              <a:t>可以让我们</a:t>
            </a:r>
            <a:r>
              <a:rPr lang="zh-CN" altLang="en-US" b="1" dirty="0">
                <a:solidFill>
                  <a:srgbClr val="C00000"/>
                </a:solidFill>
              </a:rPr>
              <a:t>像使用</a:t>
            </a:r>
            <a:r>
              <a:rPr lang="en-US" altLang="zh-CN" b="1" dirty="0" err="1">
                <a:solidFill>
                  <a:srgbClr val="C00000"/>
                </a:solidFill>
              </a:rPr>
              <a:t>sql</a:t>
            </a:r>
            <a:r>
              <a:rPr lang="zh-CN" altLang="en-US" b="1" dirty="0">
                <a:solidFill>
                  <a:srgbClr val="C00000"/>
                </a:solidFill>
              </a:rPr>
              <a:t>那样</a:t>
            </a:r>
            <a:r>
              <a:rPr lang="zh-CN" altLang="en-US" dirty="0"/>
              <a:t>来操作</a:t>
            </a:r>
            <a:r>
              <a:rPr lang="en-US" altLang="zh-CN" dirty="0"/>
              <a:t>Java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这种风格将要处理的元素集合看作一种流， 流在管道中传输， 并且可以在管道的节点上进行处理， 比如筛选， 排序，聚合等。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元素流在管道中经过中间操作（</a:t>
            </a:r>
            <a:r>
              <a:rPr lang="en-US" altLang="zh-CN" dirty="0"/>
              <a:t>intermediate operation</a:t>
            </a:r>
            <a:r>
              <a:rPr lang="zh-CN" altLang="en-US" dirty="0"/>
              <a:t>）的处理，最后由最终操作</a:t>
            </a:r>
            <a:r>
              <a:rPr lang="en-US" altLang="zh-CN" dirty="0"/>
              <a:t>(terminal operation)</a:t>
            </a:r>
            <a:r>
              <a:rPr lang="zh-CN" altLang="en-US" dirty="0"/>
              <a:t>得到前面处理的结果。</a:t>
            </a: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4951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93400" cy="753398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91506" y="133235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zh-CN" altLang="en-US" sz="4800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506" y="2268463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Jiaoda  Signal  Technology  Co.,Ltd</a:t>
            </a:r>
            <a:endParaRPr lang="zh-CN" altLang="en-US" sz="1800" cap="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4681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92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  </a:t>
            </a:r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Update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Programming Language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Expressions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 references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Default methods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1">
              <a:lnSpc>
                <a:spcPts val="25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Stream API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2205" y="6039718"/>
            <a:ext cx="871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了解更多</a:t>
            </a:r>
            <a:r>
              <a:rPr lang="en-US" altLang="zh-CN" sz="1800" dirty="0"/>
              <a:t>:</a:t>
            </a:r>
            <a:r>
              <a:rPr lang="en-US" altLang="zh-CN" sz="1800" dirty="0">
                <a:hlinkClick r:id="rId2"/>
              </a:rPr>
              <a:t>https://www.oracle.com/technetwork/java/javase/8-whats-new-2157071.html</a:t>
            </a:r>
            <a:endParaRPr lang="zh-CN" altLang="en-US" sz="1800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3705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为什么学习</a:t>
            </a:r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/>
              <a:t>Java 7 </a:t>
            </a:r>
            <a:r>
              <a:rPr lang="zh-CN" altLang="en-US" sz="2400" dirty="0"/>
              <a:t>发行时间：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28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>
              <a:lnSpc>
                <a:spcPts val="2500"/>
              </a:lnSpc>
            </a:pPr>
            <a:r>
              <a:rPr lang="en-US" altLang="zh-CN" sz="2400" dirty="0"/>
              <a:t>Java 8 </a:t>
            </a:r>
            <a:r>
              <a:rPr lang="zh-CN" altLang="en-US" sz="2400" dirty="0"/>
              <a:t>发行时间：</a:t>
            </a:r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18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 marL="0" lvl="1">
              <a:lnSpc>
                <a:spcPts val="25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我们目前基于</a:t>
            </a:r>
            <a:r>
              <a:rPr lang="en-US" altLang="zh-CN" sz="2400" b="1" dirty="0">
                <a:solidFill>
                  <a:srgbClr val="C00000"/>
                </a:solidFill>
              </a:rPr>
              <a:t>Java8</a:t>
            </a:r>
            <a:r>
              <a:rPr lang="zh-CN" altLang="en-US" sz="2400" b="1" dirty="0">
                <a:solidFill>
                  <a:srgbClr val="C00000"/>
                </a:solidFill>
              </a:rPr>
              <a:t>进行开发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60163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先看一段代码：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altLang="zh-CN" sz="20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68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/>
              </a:rPr>
              <a:t>Java8</a:t>
            </a:r>
            <a:r>
              <a:rPr lang="zh-CN" altLang="en-US" sz="2000" b="1" dirty="0">
                <a:latin typeface="Courier New"/>
              </a:rPr>
              <a:t>为我们修改这种繁琐的代码带来了可能：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0921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Lambda  Expressions</a:t>
            </a:r>
            <a:r>
              <a:rPr lang="zh-CN" altLang="en-US" sz="2000" dirty="0"/>
              <a:t>允许把函数作为一个方法的参数（函数作为参数传递进方法中）。</a:t>
            </a:r>
            <a:endParaRPr lang="en-US" altLang="zh-CN" sz="2000" dirty="0"/>
          </a:p>
          <a:p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zh-CN" altLang="en-US" sz="2000" b="1" dirty="0">
                <a:latin typeface="Courier New"/>
              </a:rPr>
              <a:t>语法：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expression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</a:p>
          <a:p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statements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; 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}</a:t>
            </a:r>
          </a:p>
          <a:p>
            <a:endParaRPr lang="en-US" altLang="zh-CN" sz="2000" b="1" dirty="0">
              <a:solidFill>
                <a:srgbClr val="808000"/>
              </a:solidFill>
              <a:latin typeface="Menlo"/>
            </a:endParaRPr>
          </a:p>
          <a:p>
            <a:r>
              <a:rPr lang="zh-CN" altLang="en-US" sz="2000" b="1" dirty="0">
                <a:latin typeface="Courier New"/>
              </a:rPr>
              <a:t>特征：</a:t>
            </a:r>
            <a:endParaRPr lang="en-US" altLang="zh-CN" sz="2000" b="1" dirty="0">
              <a:latin typeface="Courier New"/>
            </a:endParaRPr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可选类型声明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可选的参数圆括号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可选的大括号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可选的返回关键字</a:t>
            </a:r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64426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实例：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dirty="0">
                <a:solidFill>
                  <a:srgbClr val="880000"/>
                </a:solidFill>
              </a:rPr>
              <a:t>// 1. </a:t>
            </a:r>
            <a:r>
              <a:rPr lang="zh-CN" altLang="en-US" sz="2000" dirty="0">
                <a:solidFill>
                  <a:srgbClr val="880000"/>
                </a:solidFill>
              </a:rPr>
              <a:t>不需要参数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返回值为 </a:t>
            </a:r>
            <a:r>
              <a:rPr lang="en-US" altLang="zh-CN" sz="2000" dirty="0">
                <a:solidFill>
                  <a:srgbClr val="880000"/>
                </a:solidFill>
              </a:rPr>
              <a:t>5</a:t>
            </a:r>
          </a:p>
          <a:p>
            <a:r>
              <a:rPr lang="en-US" altLang="zh-CN" sz="2000" dirty="0">
                <a:solidFill>
                  <a:srgbClr val="88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6666"/>
                </a:solidFill>
              </a:rPr>
              <a:t>5</a:t>
            </a:r>
          </a:p>
          <a:p>
            <a:endParaRPr lang="en-US" altLang="zh-CN" sz="2000" dirty="0">
              <a:solidFill>
                <a:srgbClr val="006666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2. </a:t>
            </a:r>
            <a:r>
              <a:rPr lang="zh-CN" altLang="en-US" sz="2000" dirty="0">
                <a:solidFill>
                  <a:srgbClr val="880000"/>
                </a:solidFill>
              </a:rPr>
              <a:t>接收一个参数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数字类型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返回其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倍的值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x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6666"/>
                </a:solidFill>
              </a:rPr>
              <a:t>2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*</a:t>
            </a:r>
            <a:r>
              <a:rPr lang="en-US" altLang="zh-CN" sz="2000" dirty="0">
                <a:solidFill>
                  <a:srgbClr val="000000"/>
                </a:solidFill>
              </a:rPr>
              <a:t> x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3. </a:t>
            </a:r>
            <a:r>
              <a:rPr lang="zh-CN" altLang="en-US" sz="2000" dirty="0">
                <a:solidFill>
                  <a:srgbClr val="880000"/>
                </a:solidFill>
              </a:rPr>
              <a:t>接受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并返回他们的差值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</a:rPr>
              <a:t> y 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880000"/>
                </a:solidFill>
              </a:rPr>
              <a:t>// 4. </a:t>
            </a:r>
            <a:r>
              <a:rPr lang="zh-CN" altLang="en-US" sz="2000" dirty="0">
                <a:solidFill>
                  <a:srgbClr val="880000"/>
                </a:solidFill>
              </a:rPr>
              <a:t>接收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</a:t>
            </a:r>
            <a:r>
              <a:rPr lang="en-US" altLang="zh-CN" sz="2000" dirty="0" err="1">
                <a:solidFill>
                  <a:srgbClr val="880000"/>
                </a:solidFill>
              </a:rPr>
              <a:t>int</a:t>
            </a:r>
            <a:r>
              <a:rPr lang="zh-CN" altLang="en-US" sz="2000" dirty="0">
                <a:solidFill>
                  <a:srgbClr val="880000"/>
                </a:solidFill>
              </a:rPr>
              <a:t>型整数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返回他们的和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+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5. </a:t>
            </a:r>
            <a:r>
              <a:rPr lang="zh-CN" altLang="en-US" sz="2000" dirty="0">
                <a:solidFill>
                  <a:srgbClr val="880000"/>
                </a:solidFill>
              </a:rPr>
              <a:t>接受一个 </a:t>
            </a:r>
            <a:r>
              <a:rPr lang="en-US" altLang="zh-CN" sz="2000" dirty="0">
                <a:solidFill>
                  <a:srgbClr val="880000"/>
                </a:solidFill>
              </a:rPr>
              <a:t>string </a:t>
            </a:r>
            <a:r>
              <a:rPr lang="zh-CN" altLang="en-US" sz="2000" dirty="0">
                <a:solidFill>
                  <a:srgbClr val="880000"/>
                </a:solidFill>
              </a:rPr>
              <a:t>对象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并在控制台打印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不返回任何值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看起来像是返回</a:t>
            </a:r>
            <a:r>
              <a:rPr lang="en-US" altLang="zh-CN" sz="2000" dirty="0">
                <a:solidFill>
                  <a:srgbClr val="880000"/>
                </a:solidFill>
              </a:rPr>
              <a:t>void) </a:t>
            </a: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660066"/>
                </a:solidFill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</a:rPr>
              <a:t> 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660066"/>
                </a:solidFill>
              </a:rPr>
              <a:t>System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out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print</a:t>
            </a:r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endParaRPr lang="en-US" altLang="zh-CN" sz="2000" b="1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557735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什么时候可以使用</a:t>
            </a:r>
            <a:r>
              <a:rPr lang="en-US" altLang="zh-CN" sz="2000" b="1" dirty="0">
                <a:latin typeface="Courier New"/>
              </a:rPr>
              <a:t>lambda expressions</a:t>
            </a:r>
            <a:r>
              <a:rPr lang="zh-CN" altLang="en-US" sz="2000" b="1" dirty="0">
                <a:latin typeface="Courier New"/>
              </a:rPr>
              <a:t>？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4860751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当一个函数的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C00000"/>
                </a:solidFill>
              </a:rPr>
              <a:t>函数式接口</a:t>
            </a:r>
            <a:r>
              <a:rPr lang="zh-CN" altLang="en-US" dirty="0"/>
              <a:t>时，我们可以把</a:t>
            </a:r>
            <a:r>
              <a:rPr lang="en-US" altLang="zh-CN" dirty="0"/>
              <a:t>lambda expressions </a:t>
            </a:r>
            <a:r>
              <a:rPr lang="zh-CN" altLang="en-US" dirty="0"/>
              <a:t>当做这个函数的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进行传递。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8268" y="608488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问题又来了，</a:t>
            </a:r>
            <a:r>
              <a:rPr lang="zh-CN" altLang="en-US" sz="2400" b="1" dirty="0">
                <a:solidFill>
                  <a:srgbClr val="C00000"/>
                </a:solidFill>
              </a:rPr>
              <a:t>什么是函数式接口？</a:t>
            </a:r>
          </a:p>
        </p:txBody>
      </p:sp>
    </p:spTree>
    <p:extLst>
      <p:ext uri="{BB962C8B-B14F-4D97-AF65-F5344CB8AC3E}">
        <p14:creationId xmlns:p14="http://schemas.microsoft.com/office/powerpoint/2010/main" val="42080825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函数式接口：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2268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r>
              <a:rPr lang="en-US" altLang="zh-CN" dirty="0"/>
              <a:t>(Functional Interface)</a:t>
            </a:r>
            <a:r>
              <a:rPr lang="zh-CN" altLang="en-US" dirty="0"/>
              <a:t>就是</a:t>
            </a:r>
            <a:r>
              <a:rPr lang="zh-CN" altLang="en-US" b="1" dirty="0">
                <a:solidFill>
                  <a:srgbClr val="C00000"/>
                </a:solidFill>
              </a:rPr>
              <a:t>一个有且仅有一个抽象方法</a:t>
            </a:r>
            <a:r>
              <a:rPr lang="zh-CN" altLang="en-US" dirty="0"/>
              <a:t>的</a:t>
            </a:r>
            <a:r>
              <a:rPr lang="zh-CN" altLang="en-US" b="1" dirty="0"/>
              <a:t>接口</a:t>
            </a:r>
            <a:r>
              <a:rPr lang="zh-CN" altLang="en-US" dirty="0"/>
              <a:t>。一般使用</a:t>
            </a:r>
            <a:r>
              <a:rPr lang="en-US" altLang="zh-CN" sz="2000" dirty="0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@</a:t>
            </a:r>
            <a:r>
              <a:rPr lang="en-US" altLang="zh-CN" sz="2000" dirty="0" err="1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FunctionalInterface</a:t>
            </a:r>
            <a:r>
              <a:rPr lang="zh-CN" altLang="en-US" dirty="0"/>
              <a:t>进行标识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2980992"/>
            <a:ext cx="95231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/>
              </a:rPr>
              <a:t>Java8</a:t>
            </a:r>
            <a:r>
              <a:rPr lang="zh-CN" altLang="en-US" sz="2000" b="1" dirty="0">
                <a:latin typeface="Courier New"/>
              </a:rPr>
              <a:t>中提供的函数式接口：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Consumer&lt;T&gt;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accept(T </a:t>
            </a:r>
            <a:r>
              <a:rPr lang="en-US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Supplier&lt;T&gt;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T get();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Function&lt;T, R&gt;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 apply(T </a:t>
            </a:r>
            <a:r>
              <a:rPr lang="en-US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48108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912</Words>
  <Application>Microsoft Office PowerPoint</Application>
  <PresentationFormat>自定义</PresentationFormat>
  <Paragraphs>155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Menlo</vt:lpstr>
      <vt:lpstr>思源黑体 CN Bold</vt:lpstr>
      <vt:lpstr>宋体</vt:lpstr>
      <vt:lpstr>微软雅黑</vt:lpstr>
      <vt:lpstr>Arial</vt:lpstr>
      <vt:lpstr>Calibri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wl</cp:lastModifiedBy>
  <cp:revision>161</cp:revision>
  <dcterms:modified xsi:type="dcterms:W3CDTF">2019-11-30T13:34:19Z</dcterms:modified>
</cp:coreProperties>
</file>