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8" r:id="rId5"/>
    <p:sldId id="269" r:id="rId6"/>
    <p:sldId id="27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ustomXml" Target="../customXml/item1.xml"/><Relationship Id="rId21" Type="http://schemas.openxmlformats.org/officeDocument/2006/relationships/customXmlProps" Target="../customXml/itemProps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file:///C:\Users\yanqiang\AppData\Local\Temp\wps\INetCache\4ec55e49b317f5a5c97edef0360e3cf8" TargetMode="Externa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file:///C:\Users\yanqiang\AppData\Local\Temp\wps\INetCache\4ec55e49b317f5a5c97edef0360e3cf8" TargetMode="Externa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file:///C:\Users\yanqiang\AppData\Local\Temp\wps\INetCache\4ec55e49b317f5a5c97edef0360e3cf8" TargetMode="Externa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file:///C:\Users\yanqiang\AppData\Local\Temp\wps\INetCache\4ec55e49b317f5a5c97edef0360e3cf8" TargetMode="Externa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file:///C:\Users\yanqiang\AppData\Local\Temp\wps\INetCache\4ec55e49b317f5a5c97edef0360e3cf8" TargetMode="Externa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file:///C:\Users\yanqiang\AppData\Local\Temp\wps\INetCache\4ec55e49b317f5a5c97edef0360e3cf8" TargetMode="Externa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file:///C:\Users\yanqiang\AppData\Local\Temp\wps\INetCache\4ec55e49b317f5a5c97edef0360e3cf8" TargetMode="Externa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file:///C:\Users\yanqiang\AppData\Local\Temp\wps\INetCache\4ec55e49b317f5a5c97edef0360e3cf8" TargetMode="Externa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file:///C:\Users\yanqiang\AppData\Local\Temp\wps\INetCache\4ec55e49b317f5a5c97edef0360e3cf8" TargetMode="Externa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实体识别任务简介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5140" y="348615"/>
            <a:ext cx="285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命名实体识别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数据集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85140" y="1177925"/>
            <a:ext cx="1260094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1、CLUENER2020：https://github.com/GuocaiL/nlp_corpus/tree/main/open_ner_data/cluener_public</a:t>
            </a:r>
            <a:endParaRPr lang="zh-CN" altLang="en-US"/>
          </a:p>
          <a:p>
            <a:pPr algn="l"/>
            <a:r>
              <a:rPr lang="zh-CN" altLang="en-US"/>
              <a:t>2、MSRA：https://github.com/GuocaiL/nlp_corpus/tree/main/open_ner_data/MSRA</a:t>
            </a:r>
            <a:endParaRPr lang="zh-CN" altLang="en-US"/>
          </a:p>
          <a:p>
            <a:pPr algn="l"/>
            <a:r>
              <a:rPr lang="zh-CN" altLang="en-US"/>
              <a:t>3、人民网（04年）：https://github.com/GuocaiL/nlp_corpus/tree/main/open_ner_data/people_daily</a:t>
            </a:r>
            <a:endParaRPr lang="zh-CN" altLang="en-US"/>
          </a:p>
          <a:p>
            <a:pPr algn="l"/>
            <a:r>
              <a:rPr lang="zh-CN" altLang="en-US"/>
              <a:t>4、微博命名实体识别数据集：https://github.com/GuocaiL/nlp_corpus/tree/main/open_ner_data/weibo</a:t>
            </a:r>
            <a:endParaRPr lang="zh-CN" altLang="en-US"/>
          </a:p>
          <a:p>
            <a:pPr algn="l"/>
            <a:r>
              <a:rPr lang="zh-CN" altLang="en-US"/>
              <a:t>5、BosonNLP NER数据：https://github.com/GuocaiL/nlp_corpus/tree/main/open_ner_data/boson（2000条）</a:t>
            </a:r>
            <a:endParaRPr lang="zh-CN" altLang="en-US"/>
          </a:p>
          <a:p>
            <a:pPr algn="l"/>
            <a:r>
              <a:rPr lang="zh-CN" altLang="en-US"/>
              <a:t>6、影视-音乐-书籍实体标注数据：https://github.com/GuocaiL/nlp_corpus/tree/main/open_ner_data/video_music_book_datasets</a:t>
            </a:r>
            <a:endParaRPr lang="zh-CN" altLang="en-US"/>
          </a:p>
          <a:p>
            <a:pPr algn="l"/>
            <a:r>
              <a:rPr lang="zh-CN" altLang="en-US"/>
              <a:t>7、中文医学文本命名实体识别 2020CCKS：https://github.com/GuocaiL/nlp_corpus/tree/main/open_ner_data/2020_ccks_ner</a:t>
            </a:r>
            <a:endParaRPr lang="zh-CN" altLang="en-US"/>
          </a:p>
          <a:p>
            <a:pPr algn="l"/>
            <a:r>
              <a:rPr lang="zh-CN" altLang="en-US"/>
              <a:t>8、电子简历实体识别数据集:https://github.com/GuocaiL/nlp_corpus/tree/main/open_ner_data/ResumeNER</a:t>
            </a:r>
            <a:endParaRPr lang="zh-CN" altLang="en-US"/>
          </a:p>
          <a:p>
            <a:pPr algn="l"/>
            <a:r>
              <a:rPr lang="zh-CN" altLang="en-US"/>
              <a:t>9 、医渡云实体识别数据集:https://github.com/GuocaiL/nlp_corpus/tree/main/open_ner_data/yidu-s4k</a:t>
            </a:r>
            <a:endParaRPr lang="zh-CN" altLang="en-US"/>
          </a:p>
          <a:p>
            <a:pPr algn="l"/>
            <a:r>
              <a:rPr lang="en-US" altLang="zh-CN"/>
              <a:t>10</a:t>
            </a:r>
            <a:r>
              <a:rPr lang="zh-CN" altLang="en-US"/>
              <a:t>、 简历实体数据集：https://github.com/jiesutd/LatticeLSTM/tree/master/data</a:t>
            </a:r>
            <a:endParaRPr lang="zh-CN" altLang="en-US"/>
          </a:p>
          <a:p>
            <a:pPr algn="l"/>
            <a:r>
              <a:rPr lang="en-US" altLang="zh-CN"/>
              <a:t>11</a:t>
            </a:r>
            <a:r>
              <a:rPr lang="zh-CN" altLang="en-US"/>
              <a:t>、CoNLL-2003：https://www.clips.uantwerpen.be/conll2003/ner/</a:t>
            </a:r>
            <a:endParaRPr lang="zh-CN" altLang="en-US"/>
          </a:p>
          <a:p>
            <a:pPr algn="l"/>
            <a:r>
              <a:rPr lang="en-US" altLang="zh-CN"/>
              <a:t>12</a:t>
            </a:r>
            <a:r>
              <a:rPr lang="zh-CN" altLang="en-US"/>
              <a:t>、Few-NERD</a:t>
            </a:r>
            <a:r>
              <a:rPr lang="en-US" altLang="zh-CN"/>
              <a:t> </a:t>
            </a:r>
            <a:r>
              <a:rPr lang="zh-CN" altLang="en-US"/>
              <a:t>细粒度数据集</a:t>
            </a:r>
            <a:r>
              <a:rPr lang="en-US" altLang="zh-CN"/>
              <a:t>:https://github.com/thunlp/Few-NERD/tree/main/data</a:t>
            </a:r>
            <a:endParaRPr lang="en-US" altLang="zh-CN"/>
          </a:p>
          <a:p>
            <a:pPr algn="l"/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5140" y="348615"/>
            <a:ext cx="285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命名实体识别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模型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C9F754DE-2CAD-44b6-B708-469DEB6407EB-1" descr="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15" y="1175385"/>
            <a:ext cx="9762490" cy="538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5140" y="348615"/>
            <a:ext cx="285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命名实体识别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工具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 descr="7b0a202020202262756c6c6574223a20227b5c2263617465676f727949645c223a31303030362c5c2274656d706c61746549645c223a32303233313439327d220a7d0a"/>
          <p:cNvSpPr txBox="1"/>
          <p:nvPr/>
        </p:nvSpPr>
        <p:spPr>
          <a:xfrm>
            <a:off x="361315" y="1092200"/>
            <a:ext cx="112534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Stanford NER：斯坦福大学开发的基于条件随机场的命名实体识别系统，该系统参数是基于CoNLL、MUC-6、MUC-7和ACE命名实体语料训练出来的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</a:t>
            </a:r>
            <a:r>
              <a:rPr lang="zh-CN" altLang="en-US"/>
              <a:t>https://nlp.stanford.edu/software/CRF-NER.shtml</a:t>
            </a:r>
            <a:endParaRPr lang="zh-CN" altLang="en-US"/>
          </a:p>
          <a:p>
            <a:r>
              <a:rPr lang="en-US" altLang="zh-CN"/>
              <a:t>      </a:t>
            </a:r>
            <a:r>
              <a:rPr lang="zh-CN" altLang="en-US"/>
              <a:t>python实现的Github地址：https://github.com/Lynten/stanford-corenlp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MALLET：麻省大学开发的一个统计自然语言处理的开源包，其序列标注工具的应用中能够实现命名实体识别。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</a:t>
            </a:r>
            <a:r>
              <a:rPr lang="zh-CN" altLang="en-US"/>
              <a:t>官方地址：http://mallet.cs.umass.edu/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Hanlp：HanLP是一系列模型与算法组成的NLP工具包，由大快搜索主导并完全开源，目标是普及自然语言处理在生产环境中的应用。支持命名实体识别。</a:t>
            </a:r>
            <a:endParaRPr lang="zh-CN" altLang="en-US"/>
          </a:p>
          <a:p>
            <a:r>
              <a:rPr lang="en-US" altLang="zh-CN"/>
              <a:t>     </a:t>
            </a:r>
            <a:r>
              <a:rPr lang="zh-CN" altLang="en-US"/>
              <a:t>Github地址：https://github.com/hankcs/pyhanlp</a:t>
            </a:r>
            <a:endParaRPr lang="zh-CN" altLang="en-US"/>
          </a:p>
          <a:p>
            <a:r>
              <a:rPr lang="en-US" altLang="zh-CN"/>
              <a:t>     </a:t>
            </a:r>
            <a:r>
              <a:rPr lang="zh-CN" altLang="en-US"/>
              <a:t>官网：http://hanlp.linrunsoft.com/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5140" y="348615"/>
            <a:ext cx="285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命名实体识别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工具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82575" y="882650"/>
            <a:ext cx="112534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NLTK：NLTK是一个高效的Python构建的平台,用来处理人类自然语言数据。提供实体识别接口。</a:t>
            </a:r>
            <a:endParaRPr lang="zh-CN" altLang="en-US"/>
          </a:p>
          <a:p>
            <a:r>
              <a:rPr lang="en-US" altLang="zh-CN"/>
              <a:t>     </a:t>
            </a:r>
            <a:r>
              <a:rPr lang="zh-CN" altLang="en-US"/>
              <a:t>Github地址：https://github.com/nltk/nltk</a:t>
            </a:r>
            <a:endParaRPr lang="zh-CN" altLang="en-US"/>
          </a:p>
          <a:p>
            <a:r>
              <a:rPr lang="en-US" altLang="zh-CN"/>
              <a:t>     </a:t>
            </a:r>
            <a:r>
              <a:rPr lang="zh-CN" altLang="en-US"/>
              <a:t>官网：http://www.nltk.org/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spaCy：工业级的自然语言处理工具。</a:t>
            </a:r>
            <a:endParaRPr lang="zh-CN" altLang="en-US"/>
          </a:p>
          <a:p>
            <a:r>
              <a:rPr lang="en-US" altLang="zh-CN"/>
              <a:t>     </a:t>
            </a:r>
            <a:r>
              <a:rPr lang="zh-CN" altLang="en-US"/>
              <a:t>Gihub地址：https://github.com/explosion/spaCy</a:t>
            </a:r>
            <a:endParaRPr lang="zh-CN" altLang="en-US"/>
          </a:p>
          <a:p>
            <a:r>
              <a:rPr lang="en-US" altLang="zh-CN"/>
              <a:t>     </a:t>
            </a:r>
            <a:r>
              <a:rPr lang="zh-CN" altLang="en-US"/>
              <a:t>官网：https://spcay.io/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Crfsuite：可以载入自己的数据集去训练实体识别模型。</a:t>
            </a:r>
            <a:endParaRPr lang="zh-CN" altLang="en-US"/>
          </a:p>
          <a:p>
            <a:r>
              <a:rPr lang="en-US" altLang="zh-CN"/>
              <a:t>      </a:t>
            </a:r>
            <a:r>
              <a:rPr lang="zh-CN" altLang="en-US"/>
              <a:t>文档地址：https://sklearn-crfsuite.readthedocs.io/en/latest/?badge=latest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CRF++是基于C++开发、可自定义特征集、基于LBFGS快速训练等等高效特征的CRF开源工具包。用于对序列数据进行分割和标记，主要用于NLP任务，例如命名实体识别、信息提取和序列标注等任务。</a:t>
            </a:r>
            <a:endParaRPr lang="en-US" altLang="zh-CN"/>
          </a:p>
          <a:p>
            <a:r>
              <a:rPr lang="en-US" altLang="zh-CN"/>
              <a:t>      https://taku910.github.io/crfpp/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3395" y="348615"/>
            <a:ext cx="285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参考资料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93725" y="1064260"/>
            <a:ext cx="1125347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流水的NLP铁打的NER：命名实体识别实践与探索 - 知乎</a:t>
            </a:r>
            <a:endParaRPr lang="en-US" altLang="zh-CN" sz="1600"/>
          </a:p>
          <a:p>
            <a:r>
              <a:rPr lang="en-US" altLang="zh-CN" sz="1600"/>
              <a:t>https://zhuanlan.zhihu.com/p/166496466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中文NER的正确打开方式: 词汇增强方法总结 (从Lattice LSTM到FLAT)</a:t>
            </a:r>
            <a:endParaRPr lang="en-US" altLang="zh-CN" sz="1600"/>
          </a:p>
          <a:p>
            <a:r>
              <a:rPr lang="en-US" altLang="zh-CN" sz="1600"/>
              <a:t>https://zhuanlan.zhihu.com/p/142615620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自然语言处理基础技术之命名实体识别简介</a:t>
            </a:r>
            <a:endParaRPr lang="en-US" altLang="zh-CN" sz="1600"/>
          </a:p>
          <a:p>
            <a:r>
              <a:rPr lang="en-US" altLang="zh-CN" sz="1600"/>
              <a:t>https://www.jianshu.com/p/02b08ff8ad3c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命名实体识别(Name Entity Recognition)综述</a:t>
            </a:r>
            <a:endParaRPr lang="en-US" altLang="zh-CN" sz="1600"/>
          </a:p>
          <a:p>
            <a:r>
              <a:rPr lang="en-US" altLang="zh-CN" sz="1600"/>
              <a:t>https://sthsf.github.io/2020/02/18/NLP--%E5%91%BD%E5%90%8D%E5%AE%9E%E4%BD%93%E8%AF%86%E5%88%AB/</a:t>
            </a:r>
            <a:endParaRPr lang="en-US" altLang="zh-CN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ChallengeHub</a:t>
            </a:r>
            <a:r>
              <a:rPr lang="zh-CN" altLang="en-US"/>
              <a:t>：致</a:t>
            </a:r>
            <a:r>
              <a:rPr lang="en-US" altLang="zh-CN"/>
              <a:t>Great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5140" y="348615"/>
            <a:ext cx="285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命名实体识别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概念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5140" y="1164590"/>
            <a:ext cx="10950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命名实体识别(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Named Entity Recognition</a:t>
            </a:r>
            <a:r>
              <a:rPr lang="zh-CN" altLang="en-US"/>
              <a:t>,简称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NER</a:t>
            </a:r>
            <a:r>
              <a:rPr lang="zh-CN" altLang="en-US"/>
              <a:t>) , 是指识别文本中具有</a:t>
            </a:r>
            <a:r>
              <a:rPr lang="zh-CN" altLang="en-US" b="1" u="sng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特定意义的词（实体）</a:t>
            </a:r>
            <a:r>
              <a:rPr lang="zh-CN" altLang="en-US"/>
              <a:t>，主要包括人名、地名、机构名、专有名词等等,并把我们需要识别的词在文本序列中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标注</a:t>
            </a:r>
            <a:r>
              <a:rPr lang="zh-CN" altLang="en-US"/>
              <a:t>出来。</a:t>
            </a:r>
            <a:endParaRPr lang="zh-CN" altLang="en-US"/>
          </a:p>
          <a:p>
            <a:r>
              <a:rPr lang="zh-CN" altLang="en-US" b="1"/>
              <a:t>序列标注</a:t>
            </a:r>
            <a:endParaRPr lang="zh-CN" altLang="en-US" b="1"/>
          </a:p>
        </p:txBody>
      </p:sp>
      <p:sp>
        <p:nvSpPr>
          <p:cNvPr id="6" name="文本框 5" descr="7b0a2020202022776f7264617274223a20227b5c2269645c223a32353030333133352c5c227469645c223a31333537357d220a7d0a"/>
          <p:cNvSpPr txBox="1"/>
          <p:nvPr/>
        </p:nvSpPr>
        <p:spPr>
          <a:xfrm>
            <a:off x="485140" y="2107565"/>
            <a:ext cx="10607040" cy="4307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例如有一段文本:</a:t>
            </a:r>
            <a:r>
              <a:rPr lang="zh-CN" altLang="en-US" u="sng">
                <a:ln w="44450" cmpd="thickThin"/>
                <a:solidFill>
                  <a:srgbClr val="53C491"/>
                </a:solidFill>
                <a:effectLst/>
                <a:latin typeface="汉仪铸字卡酷体简" panose="00020600040101010101" charset="-122"/>
                <a:ea typeface="汉仪铸字卡酷体简" panose="00020600040101010101" charset="-122"/>
              </a:rPr>
              <a:t>李明</a:t>
            </a:r>
            <a:r>
              <a:rPr lang="zh-CN" altLang="en-US"/>
              <a:t>在</a:t>
            </a:r>
            <a:r>
              <a:rPr lang="zh-CN" altLang="en-US" b="1" u="sng">
                <a:ln w="38100" cap="rnd" cmpd="sng">
                  <a:prstDash val="solid"/>
                </a:ln>
                <a:solidFill>
                  <a:srgbClr val="F63668"/>
                </a:solidFill>
                <a:effectLst>
                  <a:reflection blurRad="76200" stA="35000" endA="900" endPos="58000" dist="63500" dir="5400000" sy="-100000" algn="bl" rotWithShape="0"/>
                </a:effectLst>
                <a:latin typeface="汉仪雅酷黑 55W" panose="020B0504020202020204" charset="-122"/>
                <a:ea typeface="汉仪雅酷黑 55W" panose="020B0504020202020204" charset="-122"/>
              </a:rPr>
              <a:t>天津市空港经济区</a:t>
            </a:r>
            <a:r>
              <a:rPr lang="zh-CN" altLang="en-US"/>
              <a:t>的</a:t>
            </a:r>
            <a:r>
              <a:rPr lang="zh-CN" altLang="en-US" u="sng">
                <a:ln w="6350" cmpd="sng"/>
                <a:solidFill>
                  <a:srgbClr val="1070CA"/>
                </a:solidFill>
                <a:effectLst/>
                <a:latin typeface="汉仪铸字超然体简" panose="00020600040101010101" charset="-122"/>
                <a:ea typeface="汉仪铸字超然体简" panose="00020600040101010101" charset="-122"/>
              </a:rPr>
              <a:t>税务局</a:t>
            </a:r>
            <a:r>
              <a:rPr lang="zh-CN" altLang="en-US"/>
              <a:t>工作</a:t>
            </a:r>
            <a:endParaRPr lang="zh-CN" altLang="en-US" u="sng"/>
          </a:p>
          <a:p>
            <a:endParaRPr lang="zh-CN" altLang="en-US"/>
          </a:p>
          <a:p>
            <a:r>
              <a:rPr lang="zh-CN" altLang="en-US"/>
              <a:t>我们要在上面文本中识别一些区域和地点,那么我们需要识别出来内容有:</a:t>
            </a:r>
            <a:endParaRPr lang="zh-CN" altLang="en-US"/>
          </a:p>
          <a:p>
            <a:endParaRPr lang="zh-CN" altLang="en-US"/>
          </a:p>
          <a:p>
            <a:pPr algn="ctr"/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李明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(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人名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)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、天津市(地点)、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空港经济区(地点)、税务局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(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组织</a:t>
            </a: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)</a:t>
            </a:r>
            <a:endParaRPr lang="en-US" altLang="zh-CN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  <a:p>
            <a:endParaRPr lang="zh-CN" altLang="en-US"/>
          </a:p>
          <a:p>
            <a:r>
              <a:rPr lang="zh-CN" altLang="en-US"/>
              <a:t>识别上述例子我们使用了以下几个标签：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"B-ORG":组织或公司(organization)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"I-ORG":组织或公司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"B-PER":人名(person)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"I-PER":人名.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"O":其他非实体(other)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"B-LOC":地名(location)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"</a:t>
            </a:r>
            <a:r>
              <a:rPr lang="zh-CN" altLang="en-US" sz="1600"/>
              <a:t>I-LOC":地名</a:t>
            </a:r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5140" y="348615"/>
            <a:ext cx="285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命名实体识别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标注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5140" y="1164590"/>
            <a:ext cx="10950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序列标注中，我们想对一个序列的每一个元素(token)标注一个标签。一般来说，一个序列指的是一个句子，而一个元素(token)指的是句子中的一个词语或者一个字。比如信息提取问题可以认为是一个序列标注问题，如提取出会议时间、地点等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14475" y="2689225"/>
            <a:ext cx="85439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标签类型的定义一般如下：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定义	全称	备注</a:t>
            </a:r>
            <a:endParaRPr lang="zh-CN" altLang="en-US"/>
          </a:p>
          <a:p>
            <a:r>
              <a:rPr lang="zh-CN" altLang="en-US"/>
              <a:t>B	Begin	实体片段的开始</a:t>
            </a:r>
            <a:endParaRPr lang="zh-CN" altLang="en-US"/>
          </a:p>
          <a:p>
            <a:r>
              <a:rPr lang="zh-CN" altLang="en-US"/>
              <a:t>I	Intermediate	实体片段的中间</a:t>
            </a:r>
            <a:endParaRPr lang="zh-CN" altLang="en-US"/>
          </a:p>
          <a:p>
            <a:r>
              <a:rPr lang="zh-CN" altLang="en-US"/>
              <a:t>E	End	实体片段的结束</a:t>
            </a:r>
            <a:endParaRPr lang="zh-CN" altLang="en-US"/>
          </a:p>
          <a:p>
            <a:r>
              <a:rPr lang="zh-CN" altLang="en-US"/>
              <a:t>S	Single	单个字的实体</a:t>
            </a:r>
            <a:endParaRPr lang="zh-CN" altLang="en-US"/>
          </a:p>
          <a:p>
            <a:r>
              <a:rPr lang="zh-CN" altLang="en-US"/>
              <a:t>O	Other/Outside	其他不属于任何实体的字符(包括标点等)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5140" y="348615"/>
            <a:ext cx="285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命名实体识别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标注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5140" y="911860"/>
            <a:ext cx="1032573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BIO标注模式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/>
              <a:t>将每个元素标注为“B-X”、“I-X”或者“O”。其中，“B-X”表示此元素所在的片段属于X类型并且此元素在此片段的开头，“I-X”表示此元素所在的片段属于X类型并且此元素在此片段的中间位置，“O”表示不属于任何类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命名实体识别中每个token对应的标签集合如下: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LabelSet = {O, B-PER, I-PER, B-LOC, I-LOC, B-ORG, I-ORG}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85140" y="3752215"/>
            <a:ext cx="10610850" cy="2190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5140" y="348615"/>
            <a:ext cx="285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命名实体识别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标注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5140" y="927100"/>
            <a:ext cx="103257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BIOES标注模式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BIOES标注模式就是在BIO的基础上增加了单字符实体和字符实体的结束标识, 即</a:t>
            </a:r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485140" y="2851785"/>
            <a:ext cx="10636250" cy="30029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85140" y="2059305"/>
            <a:ext cx="9540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LabelSet = {O, B-PER, I-PER, E-PER, S-PER, B-LOC, I-LOC, E-LOC, S-LOC, B-ORG, I-ORG, E-ORG, S-ORG}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650" y="60579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http://brat.nlplab.org/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5140" y="348615"/>
            <a:ext cx="285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命名实体识别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标签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1-实体标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080" y="2402840"/>
            <a:ext cx="7524750" cy="1876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5140" y="1084580"/>
            <a:ext cx="10974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NER的识别靠的是标签，在长期使用过程中，有一些大家使用比较频繁的标签，下面给出大家一些参考：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5140" y="348615"/>
            <a:ext cx="285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命名实体识别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标签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485140" y="1084580"/>
            <a:ext cx="10974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NER的识别靠的是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标签</a:t>
            </a:r>
            <a:r>
              <a:rPr lang="zh-CN" altLang="en-US"/>
              <a:t>，在长期使用过程中，有一些大家使用比较频繁的标签，下面给出大家一些参考：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80" y="2005330"/>
            <a:ext cx="7991475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5140" y="348615"/>
            <a:ext cx="285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命名实体识别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标签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485140" y="1084580"/>
            <a:ext cx="10974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NER的识别靠的是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标签</a:t>
            </a:r>
            <a:r>
              <a:rPr lang="zh-CN" altLang="en-US"/>
              <a:t>，在长期使用过程中，有一些大家使用比较频繁的标签，下面给出大家一些参考：</a:t>
            </a:r>
            <a:endParaRPr lang="zh-CN" altLang="en-US"/>
          </a:p>
        </p:txBody>
      </p:sp>
      <p:pic>
        <p:nvPicPr>
          <p:cNvPr id="2" name="图片 1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893" y="2498725"/>
            <a:ext cx="2638425" cy="1009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070" y="2495550"/>
            <a:ext cx="2194560" cy="1016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3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943" y="4284663"/>
            <a:ext cx="3362325" cy="162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5" descr="IMG_2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070" y="3978910"/>
            <a:ext cx="3314700" cy="20662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5140" y="348615"/>
            <a:ext cx="285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命名实体识别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标签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485140" y="1084580"/>
            <a:ext cx="10974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NER的识别靠的是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标签</a:t>
            </a:r>
            <a:r>
              <a:rPr lang="zh-CN" altLang="en-US"/>
              <a:t>，在长期使用过程中，有一些大家使用比较频繁的标签，下面给出大家一些参考：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5950" y="2426335"/>
            <a:ext cx="33413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/>
                </a:solidFill>
              </a:rPr>
              <a:t>Few-NERD</a:t>
            </a:r>
            <a:r>
              <a:rPr lang="zh-CN" altLang="en-US"/>
              <a:t>，一个大规模的人工标注的用于few-shot NER任务的数据集。该数据集包含8种粗粒度和66种细粒度实体类型，每个实体标签均为粗粒度+细粒度的层级结构。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FEW-NERD: A Few-shot Named Entity Recognition Dataset</a:t>
            </a:r>
            <a:endParaRPr lang="zh-CN" altLang="en-US"/>
          </a:p>
          <a:p>
            <a:endParaRPr lang="zh-CN" altLang="en-US"/>
          </a:p>
          <a:p>
            <a:r>
              <a:rPr lang="zh-CN" altLang="en-US" u="sng">
                <a:solidFill>
                  <a:schemeClr val="accent1"/>
                </a:solidFill>
              </a:rPr>
              <a:t>https://arxiv.org/abs/2105.07464</a:t>
            </a:r>
            <a:endParaRPr lang="zh-CN" altLang="en-US" u="sng">
              <a:solidFill>
                <a:schemeClr val="accent1"/>
              </a:solidFill>
            </a:endParaRPr>
          </a:p>
          <a:p>
            <a:endParaRPr lang="zh-CN" altLang="en-US" u="sng">
              <a:solidFill>
                <a:schemeClr val="accent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40" y="1574800"/>
            <a:ext cx="5349240" cy="5118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TU2MjczNzc2OTg4IiwKCSJHcm91cElkIiA6ICI4MDMzNzIzODciLAoJIkltYWdlIiA6ICJpVkJPUncwS0dnb0FBQUFOU1VoRVVnQUFCaXNBQUFObkNBWUFBQUJBbW1zSkFBQUFDWEJJV1hNQUFBc1RBQUFMRXdFQW1wd1lBQUFnQUVsRVFWUjRuT3pkZDN4Tjl4L0g4ZmZOdmJuWmtpQ0oyS1UxWXM4cXBmYjRkVmRiVlpzV1JXdlhLa3BiclZMVmFoVzFXdDEwb0xWcXE5SVd0ZWt3WTBVSXNoUDM1djcrQ0xjaUNUY2tUc0xyK1hqMDBldWM3L21lejRuZzhUanZmTDhmVTZMTjRSQUFBQUFBQUFBQUFFQTI4N1NZVEs2TWM4dnBRZ0FBQUFBQUFBQUFBSzZGc0FJQUFBQUFBQUFBQUJpS3NBSUFBQUFBQUFBQUFCaUtzQUlBQUFBQUFBQUFBQmlLc0FJQUFBQUFBQUFBQUJpS3NBSUFBQUFBQUFBQUFCaUtzQUlBQUFBQUFBQUFBQmlLc0FJQUFBQUFBQUFBQUJpS3NBSUFBQUFBQUFBQUFCaUtzQUlBQUFBQUFBQUFBQmlLc0FJQUFBQUFBQUFBQUJpS3NBSUFBQUFBQUFBQUFCaUtzQUlBQUFBQUFBQUFBQmlLc0FJQUFBQUFBQUFBQUJpS3NBSUFBQUFBQUFBQUFCaUtzQUlBQUFBQUFBQUFBQmlLc0FJQUFBQUFBQUFBQUJpS3NBSUFBQUFBQUFBQUFCaUtzQUlBQUFBQUFBQUFBQmlLc0FJQUFBQUFBQUFBQUJpS3NBSUFBQUFBQUFBQUFCaUtzQUlBQUFBQUFBQUFBQmlLc0FJQUFBQUFBQUFBQUJpS3NBSUFBQUFBQUFBQUFCaUtzQUlBQUFBQUFBQUFBQmlLc0FJQUFBQUFBQUFBQUJpS3NBSUFBQUFBQUFBQUFCaUtzQUlBQUFBQUFBQUFBQmlLc0FJQUFBQUFBQUFBQUJpS3NBSUFBQUFBQUFBQUFCaUtzQUlBQUFBQUFBQUFBQmlLc0FJQUFBQUFBQUFBQUJpS3NBSUFBQUFBQUFBQUFCaUtzQUlBQUFBQUFBQUFBQmlLc0FJQUFBQUFBQUFBQUJpS3NBSUFBQUFBQUFBQUFCaUtzQUlBQUFBQUFBQUFBQmlLc0FJQUFBQUFBQUFBQUJpS3NBSUFBQUFBQUFBQUFCaUtzQUlBQUFBQUFBQUFBQmlLc0FJQUFBQUFBQUFBQUJpS3NBSUFBQUFBQUFBQUFCaUtzQUlBQUFBQUFBQUFBQmlLc0FJQUFBQUFBQUFBQUJqS1luUUJRRzRUSFIydHlaTW1hdkhDaFRwNDhJRGk0dUtNTGdrdTh2SHhVYWxTcGZYd280K3EzNEJCeXBjdm45RWxBUUFBQUFBQUFIQUJZUVZ3aGRXclZ1cjVibDNVb21VcmZUaHR1c3FIVlpDZm41L1JaY0ZGTVRFeDJyZDNqK2JPbWEzcVZTcHF4c3paYXR5a3FkRmxBUUFBQUFBQUFMZ09VNkxONFRDNkNDQTNXTDFxcGJwMjdxaFA1bjJ1QnhvMk1yb2MzS1IxYTllb1U0ZDJtdlBKUERWcTNNVG9jZ0FBQUFBQUFJQTdrcWZGWkhKbEhHRUZvTlN0bjZwVnJxQTVuOHhUZ3djYUdsME9zc202dFd2VXJVc25iZHV4bXkyaEFBQUFBQUFBQUFPNEdsYlFZQnVRTkhuU1JMVm8yWXFnNGpielFNTkdhdDZpcFNaUG1taDBLUUFBQUFBQUFBQ3VnYkFDa0xSNDRVSjE3dExWNkRLUUF6cDM2YW9mRnkweXVnd0FBQUFBQUFBQTE4QTJVSUNrQXY2K09uenNKTTIwYjBNeE1URzZxMWhoblRrZlkzUXBBQUFBQUFBQXdCMkhuaFZBRm5oYVRFcTA4VWZoZHNYdkx3QUFBQUFBQUdBTWVsWUFBQUFBQUFBQUFJQThnYkFDQUFBQUFBQUFBQUFZaXJBQ0FBQUFBQUFBQUFBWWlyQUNBQUFBQUFBQUFBQVl5bUowQWNEdEtENCtYa2NPSDFMNXNBcnB6dG50ZG0zK2RhUHVxM2UvM054eVQxNFlkZmFzdG0zYnFnY2FOcEs3dTd1aHRUZ2NEdjM3enorNnAwd1pRK3ZJRFJ3T2g3YnYyS1VORzMvVm5yMzdkUFpNbEJJU0U0MHVDN21BbDZlbkNoVE1yd3BoNVZXL1hsMVZyVkpKSnRmNlZRRUFBQUFBQU9RNnBrU2J3MkYwRVlEUlBDMG1KZHF5NzQ5Q2JHeXNubm55Y2RXb1dVdnRPM2JTUFdYS3Bqbi82SU10VlRBb1NLMmZmRnIvZStqaGJMdnZsWFpzLzFNYjFxOVRuNWY2dVRUKzVJa1RlcjVySndVRUJxcjFrMC9yOGRaUFNwSXVYTGlnNDhmQ0ZWYWhZcnByRGg4K3BJVDQrQXhER1VsS1NrclMrclZyMUt4Rnl3elBiOTN5aDRvVUthcENvYUhwemozY3FybHExcXF0Wjl0M1NQZjF5NnJzL3YyOVZZNGZQNm4zUHZoSWUvYnVNN29VNUFFVndzcXJiNThYVktSSStqOVBBQUFBQUFBQVJ2RzB1UGJUbGF5c0FIS0FwNmVucE5TWDhVMmFOa3Yzc3QzVDAxTVJwMDZwWUZDUVltTmpOWFBHTlBYczFjZDVYVVorMzd4Wkd6ZHVjT24rRG9kRHY2eGZyK1RrSkFVRUJLcDl4MDdYdmNiZG1ycWFJamtwU1RWcTFYSWVUNGlQMThzRCs2dGE5UnJLWDZCQW1tdTJiOXVtczJmUHFHSGpKdXJTN1RrVktGQXd6WG1UeWFUMzNuMUhQNjlZcHREQ1JkTGQ4N2ROdjhwaXNXamtxNitwYkxseWFjNVpyVmI5OGZ0dktubFhxWnNPSy9LaVBYdjNhZXpyNHhVYkYyZDBLY2dqOXV6ZHB3R0RoMm5VSzBOVUlheTgwZVVBQUFBQUFBQmtDV0VGa0EzMjd0bWo1Y3VXWkhodXk1WS90SFhybGpUSGtwT1RKVWtiMXEzVjNObXpkUFRJWWNWRVIrdVYwV015M2NhbFNyVnFtanQ3cG80ZVBaS2wycjc2NGpNVkNnMVYwMmJOcnpuT1lra05LM3g5L1ZTOGVJbi9qcnVuL2pYeDU3YXRtVjY3YnMxcTJlMTI5Ujg0U0ZhcmgvTzQyV3lXbFByMTJidG5UNGJYbWt3bW5ZazhyWkNRRUIwN2Rrd1ZLMVc2ZEY5M0pTVWxxVzI3OWk0ODVlM2wrUEdUYVlJS2s4bWs1czJhcUVYVFJpcFd2Smk4dmJ3TXJoQzVRWHhDZ3NLUGhtdjV5alZhOGZNcU9Sd094Y2JGYWV6cjR6VnB3cHVzc0FBQUFBQUFBSGtLWVFXUURjcVdLNmZaSDAvWC92M3B0K3RadmZMblRLOWJzM3FWOC9Odm16ZnA0MmtmcWZzTHZUSWM2K0hob2JIajNsUlNVcEtDZzBPY2ZTVWlJaUxVclZON0JRUUc2ck12djduaFozQnpTeHVTT0M3dEVIYzVjQWdPRHRGN0gweFZURXlNQ2hkSlhTWHhVTXRtOHZEdzBQU1pjMVF3S0NqZG5KZXZkWE56MDZJbHl4VVZGYVg4K2ZOTGt1SmlZOVhteWNjVkZCU3NldlViNk9USkV4bzZlSUJxMTZtakxsMmZ6MVg5UEc0bGg4T2g5ejc0eUJsVTVNOGZxTUVEWGxMbFN1bTM0Y0tkemR2TFMyWExsbEhac21YVXNFRTlUWmowdnFLaXppazJMazd2ZmZDUnhvL0xQUHdFQUFBQUFBREliUWdyZ0d4Z05wczErclUzSkVsK2ZuNlNVbC9rUzlMQ241WTVYOXBmMXZicDFvcUpqdFozaTM2UzFXcDErVDRGQzZZUEJMS0x5ZlJmT09Cd09EUmw4cnNLRGdsV3F3Zi82Nmx4SWZxQyt2VHNya2NmZTBMUHRHc25TYkpZTEJrR0ZmL04rOS9MMG40djlsTDU4bUY2NUxISFZiTGtYV25HdVY5YTJiRjkyNTlLYnArVUxjK1VGMjNmc2N2Wm84SmtNdW5sZ1gxVnFXTEdQVUdBeXlwWHFxakJBMTdTOEpGajVYQTR0R2Z2UG0zZnNVdlZxbFkydWpRQUFBQUFBQUNYRUZZQTJlUnlTSEcxNTd1azd4Y1JHeE9UMCtXNDVOdjVYK3VueFlzbFNTbU9GRW5TbVRPUjZ0UytyYUxPbnBYSlpGTEJvR0RuZUxPYldUYWJUZDh1K0VhRkNydTJ4WXpaYkZaS1N1cmNjamkwOFpjTmNuZDNWOWZudXFjWlo3R2svblVVRUJDZzBuZmZjN09QbG1kdDJQaXI4M1B6WmswSUt1Q3l5cFVxcW5tekpscStZcVVrYWNQR1RZUVZBQUFBQUFBZ3p5Q3NBSEpZY0Vpd3BMUmJzWnc5ZTBaMnUvMlcxWERnd0w4cVhmcnVkTWNmZmJ5MWZ0MzRpNktqb3hXWUwxQm5JaU5sTnB0VnVIQVJGYjdVRUh2RnNxWE84WmUzaHZMeThsYkxWZy9xdy9mZmN4NXpoWnRiNmdxVGwvb1AxTVZMZlR1YzU4dzV1KzNUOFdQaE9uNHMzSVdSSnZuNys2dEV5YnZrYVVCdmlNdXJLaVNwUmROR3Qveit5TnRhTkcza0RDdjI3TjFyY0RVQUFBQUFBQUN1STZ3QWNwaVBqMis2ZmVOdjVUN3lzejZlcnA4V0w5SzQ4Uk5Vcm54WW1uTVdpMFh2VEo0aTZiOGVFb0dCK2ZYV2hIZWNZMkpqWS9YTWs0OUxrbk9GaEplWHAvTVpycGRWcEhuV2F6ejJsZHRRNVlUang4TDErK1pOTG85M2MzTlR6ZHIzcW1idE9yZTBmOGJaTTFIT3o4V0tGN3RsOThYdDRjcnZtU3UvbHdBQUFBQUFBSEk3d2dvZ2grM2V0VFBkc2F0WFZTeGQ4cU5LbENpcHNBcnBteWkvUExDL3prUkdaanIvNWJrdW5EK3ZyaDNicHptWDRraHhYdnZhcTZNMDZiMFBGRktva0V0MTc5MnpSMXUzL0s1SEgzL0NlU3o1cXRVUWt1UzR0SDFVWnRLc3ZMaEdzT0dXd3dGTzdUcDFWYnRPM2V1T1MwNU8xdGt6a1RweStKQzIvUDZiRGg4OHFFY2ViMzNMVmxra0pDWTZQM3Nic0xJRGVkdVYzek5YZmk4QkFBQUFBQURrZG9RVndFM2F0M2VQbGkxZGt1bjVlKytybTI0bHhmcTFhM1R4NGtWTm1UeEprWkdudFh2WExsbXRIaHIyeWtqVnFuMXZtckdkdW5UVnFCSERGRnE0aUh4OWZYVDE4b1NMRjVOMTl1d1ptYzFtQlllRXBMdC9vVUwvOVpiNGJzRjg5ZXpkeDFuUGk3MTZLQzQyVGxMYW5oVmRPN1ozYmxVVmZTSGFlWDE4Zkx3a0tTb3FTc2N1YmFuazdFZmhBcHZkSmtrWnJsUndmVE9wbkdXMVdoVmF1SWhDQ3hkUjZYdkthT0YzQzdSKzdXbzFiL1dnMGFVQkFBQUFBQUFBdHkzQ0N1QW1sUzFYWHAvTW1hWGR1M1psZUg3MXlwOHp2WGJONmxYT3o4bkpTWHA5ekdqMUhUQklqWnMwZFI2dlVMR1NGdnl3T05PdG95SWlJdFN0VTN2NSt2bWwyYjdKRmMrMGJhZDNKMDFVa2NKRjVHNjE2a3hrcEN3V2k0SkRRcHpCeDY2ZE81emp6MFdkZFg0ZTJQZEZTZWxYaVZ6dHlqQWpPU2xKSnBOSkZvdEZTVmVOeTBydmkxc2xLQ2hZRFJzMzFiS2ZGcXYwUFdYdTZNYmZBQUFBQUFBQVFFNGlyQUJ1a3B1Ym00YU9HS1hvQytkVktEUlVWcXVISWlJaTFMZDNUOFhGeFduYytBa2FNZlJsdWJtNXFWR1RwaXBYUGt4VEprOVM4eGF0MUxOM2IxbXRIdGU5UjA3MXVLaFh2NEhxM2w5ZkpwTkpwMDZlMUhOZE9xcFFhT0Uwb2NmcDB4SE83YVhDdy85clVHMnhwUDcxWWJmYjVYQTRNcTN4OHJuazVHVEZ4OGNyZjRFQ2FjNWZEanV1dDUyVVVlNitwNHdDOCtmWG5sMDdDU3NBQUFBQUFBQ0FISExydXNZQ3Q3R0FnQUFWTDFGU1ZxdUh6cDJMMHFqaFF4VWJHNnVPbmJ1b1V1VXFzbnA0eUdhenFXR2p4bXJSc3BVYU5XNmlGY3VYcW51M0x2cmh1d1U2Zis2Y1liVmZEaGtpSWs1SmtvNGVPYXlSSTRZcTh2UnBTZExGaXhmbDV1YW0rK3JWMC81OWU1M1hlWGg0cW1USnV6VHExZGN5RFNwU1VsS2NLeWJDang2UkpCVXRtclpwZEdKUzZyNzZLZmJVc0NJbEY0WVd3Y0VoT25uaXVORmxBQUFBQUFBQUFMY3RWbFlBMmVqd29ZTjZiY3hvblk2SVVQdE9uZlZVbTdhU0pIZUxSWW1TeW9kVmtNUGhrTzNTYW9JemtaR2FPV082Wm4wOFF5VkszcVZTcFV1cmVZdFdxbGlwMGkydmZmKytmWktrTW1YTGFmdTJiZXJUcTRkR2poNnJFaVZLYU9xTW1mTFA1NjhPejdaSmM4MlVqNmJMWkRKcC90ZGZxZVJkZDZYcnQyR3pwZmFvTUpsTTJyNzlUMGxTVEV5MGtwTlRONEV5bTgxcTByUlptckcyaXhkejdpRnZVRDUvZjEzTWhYVUJBQUFBQUFBQXR3dkNDaUFiSkNjbjY3c0YzK2pyTDcrUXcrR1F3K0hRaXFWTHRXTHBVa2xTYkd5c0pLbkhjMTFrdDlrVUZSVWxzOW1zcHMyYWEvT21YM1hod2dVZFBuUlFrWkduZFgvOUJvWTh3NjhiZjVFa2RYdSt1emIrc2tHTGZ2aGViNzQrUnA5KzhiWDg4dVhUWjU5K0lwdk5wbnIzMTlmR1h6WklTZzBoYkRhYlBwa3pTNDBhTjBrWFZseThlRkhWcXRmUXMrMDc2TVAzMzVNa0hUcDRVTTkxN3Fnbm4zNUc3MzM0a1VxV3ZFdFM2dGZRWXJHbzd2MzFiK0ZUdXlhbnR1RUNBQUFBQUFBQWtJcHRvSUNiZE9EZmY5UzlhMmQ5dDJDK0hudmlTWDMrOVFJTkhURlNab3ZaMmFqYXpTMzFqMXB3Y0lnS0Z5bXFpcFVxcTN4WUJjWEd4ZW1EYVRQVXJrTW5CUVFHNnUySjc2cjJ2WFZ1K1RQczNyVkxCLzc5UjJFVktxcEN4VXBxMTZHVGZIMTlGUnNiSzd2ZHJyLzI3OWVDYjc2U3A1ZVgyclpybitiYWhJU0VOUCsva28rUGoxNGI5NWFpb3FKMCtQQWhWYXBjUlRQbmZDcDNkM2ZObURaVmt5YU0xNUhEaHlWSi9nRUJtam4zVS9YcTgxS09QeThBQUFBQUFBQ0EzSVdWRmNCTjh2Y1BVTnYySGRUZ2dRZms1ZVV0U2JxL2ZvTTBLeVRhUHQxYU1kSFJlbTNjVzdKYXJXbXUzN0J1cllvV0xhcTU4NzV3TnEyK25vaUlDUG42K3NySHgwYzIyODF0VDJTejJUUnQ2Z2V5V3EzcTlXSnFVT0RqNDZObjIzZlVrY09IdEgvZlhvMTdiWXhTVWxMVWYrQmdCUVVGcDduK2NtK0x2Ly9hcjhTRUJIbDZlYVd0OWRRcGZmaitlL0x3OE5BTHZmdW9VR2lvM25ocmdsNGUyRThIRHh6UXdQNHZhZktVRDFXb1VLaTh2Vk8vZmc2SFF5bVh0c29DQUFBQUFBQUFjUHNqckFCdVVzR2dJQlVvVUVEVHBuNlk2WmpFUzZzT3BreWVKRGV6T2MzeFh6ZitJamMzTncwYk1WSjE2dFp6Nlo1elo4L1VoblZyNWUvdjc5eWl5TjNkL1licS8zREtlenB5K0pBR0RCN2kzSkpKa2hvM2JhWXY1bjJxRVVOZmxyZVBqMTRaTlVhMTY5U1J6V2FUMld6VzZkTVI2dGE1Z3hMaVU1OHRLaXBLWDM3K21ibzg5N3h6ampPUmtYcGwyQkRGeDhkcCtNalJLbDZpcENTcFVHaW9Sb3dhb3lHRCtpc3hJVUU3dDIvWDc0bWI5ZW5jMmNxWEw1OGtLUzR1VG01dWJpNEhPQUFBQUFBQUFBRHlMdDRDQXRtZ2NwV3FtanRycGc0ZlBuVE5jV3RXcjhyd3VOMXUxMXZqWHRjcm84ZW9acTNhMTcxZm54ZjdxbkxsS3ZyaXMzazZkeTVLa2xTN2R0YTNqNW81WTdwV3JsaXVQbjM3cTFIakpwSlMrMnNzK09ZckxmbHhzUzVldktpV3JSNVV1dzRkRlJBWUtFbXlXQ3hxMC9aWmZUdi9HMFdjT2lVcE5TaXBWNytCMnJidjRKejcwTUdER2pQcUZkbnRkcjN4MXR1cVVERnQwL0N5NWNxcDlWTlA2K3N2djFDUm9rVlZxbFJwQlFRR2F2SENIL1RQMzM5SmttcldxdTNjUWdzQUFBQUFBQURBN1l1d0FzZ0dWcXRWWTk5NFUwbEpTUW9LRHM3eDFRQSt2cjVxOWVCRHFsYTlobnIxZUU0Tkd6VlJ0KzQ5c2p6UHNmQ2pHalhtdFRTTnNXMDJtM2J1MktHMjdUcW9VWk9tQ2dnSVNIZmRzKzA3NnRuMkhhODU5eGVmZmFvS0ZTdXErd3U5NWUvdm4rR1l0dTA2S0grQkFxcGNwYXBNSnBNYU4ybXFobzBhNjlXUkk1U1ltS2krQXdabCtaa0FBQUFBQUFBQTVEMm1SSnZEWVhRUmdORThMU1lsMnZMbUg0WHo1ODluR0NnWXpXYXozWEJvRXhNZExWOC9QK2NXVnpmclpuOS9mOS84cTM3ZnZFbDkrZzNNbG5xdTVjRkhuM0orL21uaC9CeS9IMjQvZkE4QkFBQUFBSURjeE5QaTJrcytWbFlBZVZ4dURDb2szZFRxRXI5TGZTc0FBQUFBQUFBQTNCbllEQjRBQUFBQUFBQUFBQmlLc0FJQUFBQUFBQUFBQUJpS3NBSUFBQUFBQUFBQUFCaUtzQUtRNU9Qam81aVlHS1BMUUE2SWlZbVJyNit2MFdVQUFBQUFBQUFBdUFiQ0NrQlNxVktsdFcvdkhxUExRQTdZdDNlUFNwVXFiWFFaQUFBQUFBQUFBSzZCc0FLUTlQQ2pqMnJ1bk5sR2w0RWNNSGZPYkQzMHlDTkdsM0hIc2RudGlvZzRuZTU0MUxselNrbEp1YVcxWEx4NDhaYmU3Mm83ZHU3V2pGbHpXYjBGQUFBQUFBQndEWVFWZ0tSK0F3WnB4ZkpsV3JkMmpkR2xJQnV0Vzd0R0s1WXZVLytCZzQwdUpWZXcyKzBhK2VvYjJ2L1gzMW02WnV6cjQ3WG94eVZadXBkSlVvL2UvVFRuMDgrVmtKRGdQTDc1dHovVXMzYy9yVm0zUVE2SHczbVBpTk9SR2M2VGtKaW9wS1NrTE4zN1NxZE9SYWhkcCtjMWNkTDdPaHArN0libnVaTGRidGU3NzMrb25idDJ1elRlWWpGcjRhS2YxTFY3YjMwOS83dWJlaDRBQUFBQUFJRGJsY1hvQW9EY0lGKytmSm94YzdZNmRXaW5UK1o5cmdjYU5qSzZKTnlrZFd2WHFGT0hkcHJ6eVR6NStma1pYVTZ1WURhYjllZjJIZHIyNTNZVktSd3FpK1g2L3dRa0ppWXE0blNrZnZ0amkwNmNPS251ejNXUm05djFjMjZ6MlN5VHlhUUYzLzZnbGF2V3FNZHpYZFNnZmoxNVdLMDZmdUtrSms1NlgxOTk4NjJHRHhtb29rVUtxMmZ2Zm1yejFCTjZzRlh6TlBOUC8zaU9EaHc4cEJGREI2bHc0ZEFzUDNQKy9JRUtMUlNpTmVzMmFOMkdqV3J6MUJOcS8yeWJMTTl6cFppWVdQMnhaWnRXcmxxclJnMGI2SVVlM2VUajdaM3BlS3ZWS2ttS2owL1E2clhyMWJ4cFkzbDRlTnhVRFFBQUFBQUFBTGNid2dyZ2tzWk5tbXIyM0UvVnJVc25OVy9SVXAyN2RGWDVzQXE4Nk01RFltSml0Ry92SHMyZE0xc3JsaS9UbkUvbXFWSGpKa2FYbGF1NHU3c3JPVGxaSjA2ZWtzbGt1dTc0eTZzZkpPbG8rREVsSjErVXA2ZHJMOW85UER5VW5Kd3MvM3o1Vks1c21kVDdYM3B4TDBrdG1qVlJpZUxGSktXdVZwajMrVmVhOS9sWEdjN1ZkK0FRalI4M1ZxWHVLdW5TdlMreldxMGFOV0tJZXZjZHBKaVlHSDM1OVFLRkZncFJrOFlOc3pUUGxRSUMvTlcvYjIrOU92Wk5yVm03WGtlT0hOVTdiNy9oRENXdVpqR2JuWi9IakJ5bXdNQ0FHNzQzQUFBQUFBREE3WXF3QXJoQzR5Wk50VzNIYmsyZU5GRjlYdWlwZ3djUEtEWTIxdWl5NENKZlgxK1ZLbFZhRHozeWlMYnQySzE4K2ZJWlhWS3Vjem1zYU5tOHFmcjA2bjdkOFl0L1dxWnBNMlpKa29ZT0h1QnlVQ0dsYm44a1NXSGx5eWs0T0NqMTJCVXY3c1BEajJuOHhNa2EwTGUzTEJhTDdIYTc4Z2NHcWtpUi8xWlE3TnE5VjVKVXNVS1k3aXBad3VWN1g2bEFnZng2cXZWam1qMTNuaVRweE1sVG1ZNU5Ta3JTcDU5OXBRN3Rucm5tczlhcVVWMzMxN3RQdjJ6Y3BJT0hEbXZEeGsycVgrOCtKU1VscFFzNDNhNTRaajgvM3pUbmtwTXZ5bXAxdjVISEFnQUFBQUFBdUswUVZnQlh5WmN2bjBhOU9sYWpYaDFyZENsQXRuTmxDNmZNbU0zWHZuYnJ0dTE2LzROcGNpaDFOY2FGQzlHU3BEWHIxdXYzTFZzbHBiNmN2MnpGeXRXU3BQUG5MeWc1T1ZtU2RHL3RtbWxDbEFjZmZVcVNWTGJNUGVsV2dzVEZ4YmxjZTZPRzlmWFpGMThyT1RsWjFhdFZ6ZkRhaXphYjNucjdYZTNhdlVlSGp4elZxeU9IeXQwOTh5RGhtYWRiNjVlTm15UkpQdDdlV3JwOHBUNmVOVmR6UHA2cW9LQ0N6bkdaZmMyUG56aXBrYU5mVTcrWGVxbHlwWW91UHdzQUFBQUFBTUR0aUxBQ0FPNGc1a3N2em0wMm0wc3YreStIQ0s2b1ViMnEvdGVxdVQ3OTdFdDVlbm80dDVCS1NVbHhoaFEybTgwNTNzZkhSMjV1YmpwMCtFaWE3YVpjTmZEbEVRby9kanpMMTcwOGJPUjF4Mnpmc1ZQakowN1c4Q0VETXcwYjdpcFpRclZxVkpmRjNhTGF0V3FvYllldWNqZ2NHdlBHK0RUakxsNzhMNkFaUEd5VWM3N0l5RWpGeHNicDlUY25hdUw0MTFXOFdORXNQd3NBQUFBQUFNRHRnckFDQU80Z0pyZlUxUWsvcjFxam4xZXR5ZEsxcnVRSmJaNTZRdjlyMVZ4K3ZyN3EyTFdIenA2TlVwTkdEWjJySlRadC9sMnZ2emxCa2pUaHpiRXFVYUs0SktsZHArZDAvdnlGTE5Velp2UUlEUmc4VEhKSUJRc1drSmVYWjRiakxtOGxGZUR2cjJMRmlyZzhmMnhzckg1ZXRVWXRtcVgyUFFrL2Rsdy9MUHBSN2RvK3JmeUJnWktrVjBjTmt5VDl1WDJuWW1QalZLOXVIZjMyMngreTJlMFp6bm5reU5GMHgrTGk0alI2N0RoTmVuc2MvU3dBQUFBQUFNQWRpN0FDQU80Z2w3ZFN1cm8zUkdiT25vMXk5bmh3T0ZKY3VvZWZiOXErREwvOHVsbjcvLzVIa2hTZnlXb09ONU5idXJIWEV4SWNwRGtmVDgyMHNiVWtKU1ltcVhXYjlwS2tlblh2VmErZXo3czBkMGFPSERtcVpjdFhhdDM2alhxdVMwZTFiTkhVZVc3eGowdGxzVmowWXU4ZWV2S0pSK1hwNmFtZ29JTHk4dlRVc1dQSDFhTjNQMG5TTjEvTWxZK1B6dzNYQUFBQUFBQUFjTHNpckFDQTY0aU9UdTI5OFAyQ3IzUDhYcldyaHVuMG1TZ2RQcFo1RStpYmNYbTdwYXQ3UTJUbXlnYmJLU2xaMzZwSmttSmlZaFFURTNQdFFhWXNqTDNDdFlJS1NZcFBpSGQrTGxDZ1FLYmprcEtTNU9GeDdlYmg5OWU3VDQ4Ky9EOHRYTHhFVTZaTzE4RkRoOVNyNS9PS09CMnAzN2RzVloxN2E4blAxMWQrOTl6dGN2MEFBQUFBQUFCSVJWZ0JBTmNSRTUyNlBkSHhZOGR5L0Y0RkF2TkpVczZGRlRjWU9FaXB2U2R1UktzV3pUTGNCaW9qRDdacW5tYjF3K1VHMnpjcU52YS9sUnlGUXd0bE9PYmI3eGRwMmZLZjllWWJyNnJnTlFJTlNlclNxYjErLzJPclRwNkswRTlMVjZqKy9mWDB4NWF0Y2pnY2F0eXd3UTNYbVppWUpFL1BhNGNsQUFBQUFBQUF0elBDQ2dDNGppSkZpK240c1dQcTAyOWdqdC9yWmwvT1g0LzlVdUJ3SXcyMjdTa1o5MkhJRGluMjFMb3lhMlo5bzQ2Ry94Y3d2VFhoWGIwMTRkMU14dzRkUGxwdnZqRkdRUVV6RHl6YzNkMzE3RE5QNjUzSlV5NGRjV2pGejZ2bDYrdWpXaldyWjdrK2g4T2hqNmJQMUtIRFIvWEcySkhYWFNtU1ZZdCsrRTZMZnZnK1crY0VBRjlmWHdVRUJLcFFhS2lxVnF1dXlsV3J5ZHZiMitpeUFBQUFBT1J4aEJVQWNBZEp1ZFQ0K1VZYWJOc3UybTdvbnN0V3JOVHluMWRKK204YnFxdGREbEhNNXV6OVorbm8wWEJKcWIwNlNwWXNrZTU4WWtLQ1RwNktrQ1RGeE1icXI3LytWbERCKzY0NVo0UDZkZlhwWjErb1VLRVFoUjg3cnBqWVdFbFMvOEhETXh4LzhlSkY1K2ZCdzBhbENXU1NrcEowNHNSSlNkTDRpWk0xWXVpZ2JBMXN5cFlycjBjZXk3YnBBRUNTRkJjWHB3dm56K3ZJa2NQYThzZnZzbGdzYXRhaXBWbzkrRENoQlFBQUFJQWJSbGdCQUhlUXBFc3JKYTV1c0wxdi85K3kyV3p5OC9OVHlSTEZuTWV2YkxCOTBYWmpZWVdQajdjSzVNOHZTWXBQU0ZCazVKbjBkU1VsU1pJOFBMSjNaY0d1M1hzbFNhWHVLcW4zMzMwNzNma052L3pxWEczeFV1K2VxbGUzem5YbnRGZ3Ntako1Z2p3OVBkVjM0RkJKMG5OZE8ybmU1MTg1bnlNelI0NGN6ZlRjNXQvKzBBZFRaK2lsUGoydlc0T3J5cFlycjdMbHltZmJmQUJ3SllmRG9aTW5UMmpEdXJYNmVma3liVmkvVGoxZTZLM3lZUldNTGcwQUFBQkFIa1JZQVFCM0NJZkRJWnZOcHVMRmlxcHpwM2E2dDFaTjU3bU9YWHZvN05rb1ZRZ3JwNUhEWDNZZVgvelRNdjI4YW8wZStsOExoUllLa1pUNkU3VStQajR1MzdkK3Zib1o5cXc0ZE9Tb2ZIeDlWQ0IvZnVkMlU4dC9YcVhmdDJ5NzZXZVZVdnRWN05tN1Q1SlV1VkxHTDg1T1h4R2NaTmJUSWlOK2ZuNzZjL3RPSFRseVZDSEJRWHJza1FkVnBYSkZ1Ym01S1NRNFNGNWVYcEtraE1SRWRlelNYZkh4Q1pLa2h4OXNxWjdkdTkzb0l3RkFybUl5bVZTNGNCRzFhZHRPelpxMzFOelpNL1h1eExmVnRsMEhOV3JTMU9qeUFBQUFBT1F4aEJVQWNBZDUrODJ4cWhEbStrL2FOMi9hU0E4LzJGS1NaTGZiTlczR0xHM1l1RW12anhtcHU2N2FWaWtoSVNGTkUrN0xXejVkMlI4ajhZcVZCeFBlZVU5Rml4YlJpS0dEbk1mT243K2c4K2N2WlAzQk12RExyNXRrdjdUdFZmMzc2Mlk0NXRTbExhQWtxVkFXd2dwSm12OXRhaStJaGcvVWw4bGtVcW03U3FZYjg4UENINTFCeFgxMWFxdGQyNmV6ZEE4QXlDdnlGeWlndmdNR2FjRTNYK256ZVovSXg5ZFh0ZSs5L21vMUFBQUFBTGlNc0FJQWJsUDlCdzF6ZWV1bUM1Y0NncDI3ZHF0UHY4RVpqb21QaTFQRTZVaEowdEFSb3pWbTFIQ1ZLMXZHZVg3ZGhvMmE4dUgwZE5kZHF6L0dzV1BIMWV2RkFjNWZ2OVNucDFvMGErTDg5WTAySEhjNEhQcnUrMFdTcEpJbGlxdHNtWHN5SEhjcUlqV3NDUEQzbDVlbjV6WG4vUHVmZi9YbjlwMEtEQXhRK0xIajJyRnp0eVRwZ2ZyMU1od2ZjVHBTODcvOVFaSlVxV0tZaGc3dUw0dkZva09IajZRTGVnRGdkbUEybS9YME04OHFKanBhYzJkOXJORENoVldzV0hHanl3SUFBQUNRUnhCV0FGZUpqNC9YOTkvTzErWmZmOVhKa3llVW1KaG9kRWx3a2FlbnAwSkRDNnRPM2JwNnZQVlRkM3lUeitiTkd1dURxVE95ZEUxOGZJSU9IVHA4M1hHeHNYRjZaZFJyZW1YNHk2cGFwVFNOZXBVQUFDQUFTVVJCVkpJa3FXWHpwanA1OHBSV3IxbXZrSkJnV1N4bVo4K0lDbUhsRkJNVHE2UGh4MVN1YkJtNXUvLzN6OC9sTVpKVUtDUWtTL1ZtWnUzNlgzVDhVdVBxdG0yZXpIVGM1VEdGQzRkbU91YXkwNUZuTk8venI5STBDUzlhcExCS2xFai9JczdoY09qOUQ2WXBLU2xKQVFIK0dqcDRnQ3dXaXpadC9sM2p4citqdG0yZVZOczJUOHBrTW1YMTBRQWdWek9aVE9yWXBac09IejZrTHorYnA4RkRoL04zSFFBQUFBQ1hFRllBVjlqKzV6Wk5ualJSTldyV1VwKysvVlNzZUlrNy9vVjNYaElmSDYvd28wZTBZdmt5OWVyeG5Qb05HS1NxMWFvYlhaWmhXclZvSm04dkw0VUVCNnRvMFNMeTljMjh6MFNITHQwVkZYVk85OWF1cVZFamh0endQYnQwYXE4dW5kcExTbDFaMFAyRmwyU3oyZVRyNDZzV3pacG8wbnNmNnZ5RkMzcXhWM2RWclZKWmt2VFdoSGUxNFpkZlpiRllNbDBCa1JVWExrVHI0MWx6SlVubHlwWFIvZlh1eTNCY2N2SkZuYjYwVXFTSUMySEYvWFhyNk5NNTAvWGpUOHYwOWZ6dkpFbjMzRjA2dzdFTEYvK2s3VHQyeW1JMmE5akxBeFFRNEM5SnFsRzltc3FXdVVlZmYvbU5kdTdhclpjSDlWUCt3TUNzUGlJQTVHcFdxMVZQUFBtMHBrNTVUenQzYkZlVnF0V01MZ2tBQUFCQUh1Qm1kQUZBYnJIOXoyMTZaOEo0RFJqMHNsN3MyMTlseTVVbnFNaGp2TDI5VmJaY2ViM1l0NzhHREhwWjcwd1lyeDNiL3pTNkxFTTkwT0IrbFN0WDVwcEJoU1RwMG1LQksxY04zS3paYytmSmRta2JxbjhQSHBURElUVnNjTDlPbllyUUs2TmYxM2ZmTDFKU1VwSzJYR3FvWGJ0V0RYbDZldHpVUFIwT2g2Wk1uYTRMRjZMbDVlV2xnZjFlekhScytMRmp6dWN0V3JTSVMvUG5Ed3hVaDNiUHlNMHQ5Wi9QQWdVTHBCdXpmY2N1elo3N21TVHB4ZDQ5VmJGQ21QT2MxZXF1a2NOZlZraHdrSGJ0M3F1Ky9ZZm9uMzhQdVB4OEFKQlhWS3RlUTRXTEZOSDZ0Umx2QXdnQUFBQUFWeU9zQUpUNkUvbVRKMDNVeTBPSHEzS1Zxa2FYZzJ4UXVVcFZEUjR5VE8rK00wSHg4ZkZHbDVQcjJWTlNHMUU3VXJJbnJQaDEwMi82WmVNbVNWTE5HdFUwNStPcGF0cWtvWG84MzFVK1BqNXlPQnlhOCtubitucitkMHBJVEpUSlpOSlRyUis3NmZ0K1BHdXVObTMrWFNhVFNmMWY2cVhDMTJpYWZXVklVS0o0TVpmdmNmTGtLV2NqY1hkTDJnV0s2OWIvb2pHdnZ5VzczYTcyejdaUjB5WU5uZWNTRTVOMDV1eFpuVHQvWG84KzhwQWtLZXJjT1ExN1pReUJCWURianNsa1V2VWFOYlZuOXk2MjFBUUFBQURnRXJhQkFpUjkvKzE4MWFoWlM1VXFWekc2RkdTanlsV3Fxa2JOV3ZyKzIvbHExNkdUMGVYa2FpbjIxSmZ2bDBPTG0zSGthTGdtdno5VlVtcXZpdUZEQnNwc05rdVM4dVh6MHhPUFBheDVuMytsbEpRVUxWcThSSkwwMElNdFZlYWV1NVdRbU9oc2RKMlZWUjRPaDBOejUzMmhoWXVYeUdReTZhVStQVld2YmgzbnVVRkRYbEZZV0RuVnFGWkY1Y3VWbGRWcTFhYk52enV2TDNWWFNaZnZ0Vy8vWDg3UGRudnExK3ZFeVZONi9jMEpPbkxrcUNUSllqWnJ5OVkvdFhiZEJzWEd4aWsyTmxZMmU4WmYyNFNFQkkxOVk3eG16L2hRN3U3dUx0Y0JBTGxkaFlxVjlPT2loVHAwOElES2gxVXd1aHdBQUFBQXVSeGhCU0JwODYrL3FrL2Zma2FYZ1J6UXZFVkxmZkRlWk1LSzY3aThYVk55OHNXYm1pY3E2cHhlZmUxTnhjWEhxM3ExS25wbDJHQjVlS1RkMnVuQi83WFFsMS9ObDgxdVYwSmlvaXBYcXFqbnVxYisvcncvNVNOdDJmYW5Db2VHcHJuT3k4c3IwM3NtSlNYcG5ja2ZhT092bStYcDZhRkIvVi9TZlhWcU84L0h4Y1VySlNWRjMzMi9TTjk5djBodWJtNnlXdDJWbUpna1NTcFpvcmdLRk1qdjhqTkd4OFNtdWJja2hSWUtrZjNTMTFDU2JIYTc5di8xdC9QWEZyTlp4WXNWVldob0lSVU9MYVRnNENBRkJ3WHA0OW1mNk5TcENFVkZuVlBVdWZNS0NRNXl1UTRBeU8zeTUwL2RLdS84dVhNR1Z3SUFBQUFnTHlDc0FDU2RQSGxDeFlxWE1Mb001SUJpeFV2bzFLbVRScGVSNjEzK3FmK0xGMjg4cklpS09xY2hJMGJyOU9sSS9hOWxjL1hvM2xXV1N5c3FybVIxZDFmcDBxWDAxOS8vcUdxVlNobzVmSWh6WEpQR0RYVTJLa3A3OXU1M2pqZVpUS29ZVmk3RGUyN2ZzVXRUcGs3WHFWTVJ1cnQwS1EzbzIxc2xTaFJQTThiWDEwZnZUbnhUYTlmL29xa2ZmYXk0K0hoblVDRkpiWjU2SWt2UDJlRCt1bHF5ZExsT25EeWxwT1JrWjQyUFBQUS9UWjArVTVMazQrT2pHdFdycW5LbENpcGI1aDRWTDFaVUZrdjZmM0lqSTg5bzJzZXpVd09Nb0lKWnFnTUFjcnQ4L3Y2U3BIT0VGUUFBQUFCY1FGZ0JTRXBNVEtTWjltM0syOXRiQ1FrSlJwZVI2OWxzTmxtdDdxcGRxOFlOejdIODUxVzZjUDZDQnZaN1VZMGJOY2h3VEV4c3JFYTkrb2IrL3VkZlBmUy9sbnIrdWM1cEFvMmFOYXFwWm8xcSttSFJqL3A0MWljeW1VenEycW05U3BjdWxXNnVpTk9SZW1YMGEvTDE4VkczTGgzMTJDTVBPaHRmWjZSaGcvdFZLRGhZUTRhUGtzMXVWNEMvdnpwMmFLc0c5ZXRsNlRrTEZNaXZhUjlPMWovL0hsQlF3ZjhDaGlhTkcrcmJIeGJwcWRhUHFVbWpockphcjcrbFU1UEdEYlZ3OFU5Nm9jZHpNcGxNV2FvREFISzd5MXZiMld3M3Qyb1BBQUFBd0oyQnNBSUE3bkIydTEwdG1qZFIyelpQcW1DQkFqYzhUK3ZISDFIVEpvMFVWRER6T2J5OHZKUXZuNTllSFRsTXRXcFd6M1RjWTQ4OHBGTVJwOVcwY1VQZG5VRlFJVWtod1VFYU5PQWwxYTVaUTk3ZW1XOFRkYVZ5NWNxb1o0OXV5cDgvVURXcVZjMXd0WU1yekdhenlwVXRrK2FZcDZlSFBuei9IV2ZQRFZkNGUzdHA1dlFQYnFnR0FBQUFBQUNBMndsaEJRRGM0Y3htczE3czFlT201N0ZhcmRjTUtxVFUzZzFqUmcxM2FiNmV6M2U5N3BpR0RlNTNhYTRydFdyUkxNdlh1Q29yUVFVQUFBQUFBQUQray9sK0dRQUFBQUFBQUFBQUFMY0FZUVVBQUFBQUFBQUFBREFVWVFXUUErTGo0N1Z2NzU0TXo5bnRkbTNjc0Y0cEtTbTN1S3FzU1VsSnlmUVpia1p5Y3BJY0RvZnpIcm45NndBQUFBQUFBQUFnNXhGV0FEa2dKU1ZGZ3dmMDAraFhodXVmdi85S2M4NXNOdXZ0dDhicCthNmR0T1RIeFRsV3c0N3RmK3FEOXlmZjhQV0hEeDNTa0VFRDlNcXdJVHAxOG1TMjFYWHE1RW05Mkt1bnRtM2RvcmpZV1BYbzFrWExseTJWeldiTHRuc0FBQUFBQUFBQXlGdG9zQTNrQU05TFRYYTNidmxEVFpvMjB6MWx5cVk3SDNIcWxBb0dCU2syTmxZeloweFR6MTU5bk5kbDVQZk5tN1Z4NHdhWDd1OXdPUFRMK3ZWS1RrNVNRRUNnMm5mc2xPVm5LRlc2dEZvLzFVYnp2LzVTL1YvcXJjbFRwaXFrVUtFc3ozTTFYMTgvSFQ1MFVLTkdETlB3a2FOMTh1UUpUWms4U2J0Mjd0Q2dsNGZlOVB3NUlUazUyZWdTQUFBQUFBQUFnTnNhWVFXUURmYnUyYVBseTVaa2VHN0xsaiswZGV1V05NY3V2L3plc0c2dDVzNmVwYU5IRGlzbU9scXZqQjRqazhtVTRUeFZxbFhUM05remRmVG9rU3pWOXRVWG42bFFhS2lhTm11ZTZaaS8vOXF2MzMvN0xWMm8wZWFadGxyNjAyTEZ4TVJvOTY2ZDZjS0tmLzcrV3h0L1dhL09YWjl6dVI0UER3OUpVc0dDUWJxdmJqMUprdFZxMVV2OUJyZzh4NjEySmpKUy9nRUJScGNCQUFBQUFBQUEzTFlJSzRCc1VMWmNPYzMrZUxyMjc5K1g3dHpxbFQ5bmV0MmExYXVjbjMvYnZFa2ZUL3RJM1Yvb2xlRllEdzhQalIzM3BwS1NraFFjSENKM2QzZEpVa1JFaExwMWFxK0F3RUI5OXVVM04xVC90cTFiOU4yQytUcnc3ei9wenNYR3hrcVNsaTlib2w4MnJFOXo3c0MvL3lncUtrb2VIcDVxMjY1OWhuUGJiRFo5dDJDK0huNzBVWGw1ZVR1UHU3bTVPWU1aTnpjM1dhMVdTZExpaFQvSTM5OWZEUm8ydXFGbnlXNEo4ZkU2SFhGS1lSVXJHVjBLQUFBQUFBQUFjTnNpckFDeWdkbHMxdWpYM3BBaytmbjVTWkllYXRsTWtyVHdwMlV5bTgxcHhyZDl1clZpb3FQMTNhS2ZuQy9wWFZHd1lGQTJWWnpXanUzYmxaeWNsR0hZNHVIaElidmRydkR3OERUSFUreDJ4Y1hGU1pJK24vZUppaFFwa21IQVlMRlk5Tm1uY3pYLzY2L2s1K2VuRkVkcVErMHpaeUxWdFdOcXdKR1VsT1Q4SEJsNVdtNXVicks0dTZ0dXZmdXo5VGx2eExvMXErUm1OcXRtclh1TkxnVUFBQUFBQUFDNGJSRldBTm5rY2toeHRlZTdwTzhYRVJzVGs5UGx1T3kzelp1MGErY09XU3dXZmZuTnQ5Y2RmL0xrQ1czZnRrMFJFYWUwNEp1djFhUlpjN1Y5dHIwS2hZWm1lbzJIaDZjU0V1SlZxblJwT1J3cE9oTVpLYlBack9DUUVKMCtIU0ZKQ2c0SlVVcUtYYWRQUjhoa011bkMrZlBaOW93M0lpRStYdXZXck5LLy8veXRWZzg5SWs4dkwwUHJBUUFBQUFBQUFHNW5oQlZBRGdzT0NaYVV0Zy9GMmJOblpMZmJiMWtOQnc3OHE5S2w3MDUzUFBMMGFVMmFNRjVTNm5aTlF3Y1B2TzVjUnk3MTE1Q2szaS8yVmFzSEg3cnVOZTd1N2twSWtGNGI5NVl1SmllcnpaT1BLekF3djk2YThJNGVhdGxNSGg0ZWVtdkNPNHFMalZXYkp4OVgvdndGWEpvM0s0NGZDOWZ4WStIWEhaZWNuS3d6a1pFNkhYRktibWF6V2ozMGlFcmZmVSsyMWdJQUFBQUFBQUFnTGNJS0lJZjUrUGltYTVxZFdSUHRuRERyNCtuNmFmRWlqUnMvUWVYS2g2V3R6ZGRYbmJzOUo3UFpyQ3BWcTJ2bzRBRTZmKzZjOHVYelQ3ZDFsWlM2UlpQRDRaQ1UrZ3dsU3Q3bFVnMXVacmViZjVDYmRQeFl1SDdmdk1tbHNmNEJBUXFyV0VrMWE5M0xpZ29BQUFBQUFBRGdGaUNzQUhMWTdsMDcweDI3ZWxYRjBpVS9xa1NKa2dxclVESGQySmNIOXRlWnlNaE01Nzg4MTRYejU1MTlIeTVMdWJUbGtpUzk5dW9vVFhydkE0VVVLdVE4NyszdHJWYi8rMjhGdzVTcDArWGw1ZVVNS213Mm0reDJ1OXpkM1RWOTZvZjY2Y2RGOHZiMlZzdi9QYWhHalp1cTVGMnVoUldYRFIwOFVJNUxQU3Vpb3M1cVlMOFhKYVgyckJqWTcwV2xwS1JrYWI2c3FGMm5ybXJYcVp0ajh3TUFBQUFBQUFDNGNZUVZ3RTNhdDNlUGxpMWRrdW41ZSsrcm0yNGx4ZnExYTNUeDRrVk5tVHhKa1pHbnRYdlhMbG10SGhyMnlralZxcDIya1hPbkxsMDFhc1F3aFJZdUlsOWZIMTI5cGRURmk4azZlL2FNc3dmRTFRb1YrcStYeEhjTDVxdG43ejZacnV6dzlmVk44K3ZrNUdUMTZkbGR3U0VoMnJ0bnR4NTU5SEcxYmQ4aFRYOE9oOFBoOGtxUnVOaFlPZVJ3WGhjWEczZkZ1VGhuODIwQUFBQUFBQUFBZHhiQ0N1QW1sUzFYWHAvTW1hWGR1M1psZUg3MXlwOHp2WGJONmxYT3o4bkpTWHA5ekdqMUhUQklqWnMwZFI2dlVMR1NGdnl3T05OQUlDSWlRdDA2dFpldm41L2VtdkRPRFQ1RnhyeTl2WFhtVEtST240NVFuYnIxMVAyRlhtbk9SMFZGYWR6WVYvVlk2eWQxZi8wRzE1MXZ5a2ZUblQwckNoUW9xR2t6Wnp0N1ZreWJPZHZac3dJQUFBQUFBQURBbllXd0FyaEpibTV1R2pwaWxLSXZuRmVoMEZCWnJSNktpSWhRMzk0OUZSY1hwM0hqSjJqRTBKZmw1dWFtUmsyYXFsejVNRTJaUEVuTlc3UlN6OTY5WmJWNlhQY2VPZEhqNGxoNHVONGE5L3AxdDE2NjNLTml6KzVkNnRYaitUVG5vczZlVVd4c3JONTUreTM1Ky91clV1VXEyVnBqUWtLOHZMeThzM1hPM003TDAxTUppWW1TcFBpRUJIblRNd05aRUorUTRQenM1ZWxwWUNVQUFBQUFBQUJaWTN6WFcrQTJFQkFRb09JbFNzcHE5ZEM1YzFFYU5YeW9ZbU5qMWJGekYxV3FYRVZXRHcvWmJEWTFiTlJZTFZxMlVxUEdUYlJpK1ZKMTc5WkZQM3kzUU9mUG5idmxOUmN0Vmt6MzFhMnJVeWRQeU9GSWtkWHFudUYvbDRXRWhLUTdWeWcwVkhmZmM0OUtsQ3lwcjc3NFhCY3VYTWkyK3RhdVhxWG51M1JTK05HajJUWm5YbENnWUg3bjUvQ2o0UVpXZ3J6b3l1K1pLNytYQUFBQUFBQUFjanRXVmdEWjZQQ2hnM3B0ekdpZGpvaFErMDZkOVZTYnRwSWtkNHRGaVpMS2gxV1F3K0dRN1ZKVDdET1JrWm81WTdwbWZUeERKVXJlcFZLbFM2dDVpMWFxV0tuU0xhbjMyZllkOWN5ejdaME50VFB5NUdNUEt6azVXWk9uVEhWNTNnTUgvdFdicjQ5VmlqMTExY2FGOCtjbFNUMmU2K0pjcVhIbVRLU3pJWGhTVXBLNmRtenY3Rmx4NWt5azNwa3dYZzZIUTZOZUdhYUo3NzZuQWdVSzN0QXo1alVWd3NycjJMRVRrcVRsSzllb2JOa3lCbGVFdkdUNXlqWE96eFhDd2d5c0JBQUFBQUFBSUdzSUs0QnNrSnljck84V2ZLT3Z2L3hDRG9kRERvZERLNVl1MVlxbFN5VkpzYkd4a2xKZjF0dHROa1ZGUmNsc05xdHBzK2Jhdk9sWFhiaHdRWWNQSFZSazVHbVhlajlrRjVQSmRNMmc0a2FWTG4yMzZqZG9xR1ZMZmxTaDBNSnBHbi92M3JWVGtoUldvYUlreVQ4Z1FQLzgvWmVzVnFzQ0FnUFROQVMvYk1FM1g2dDd6MTQ1c2gxV2JsTy9YbDB0WDVIYXkyVEZ6NnZVc0VFOVZhNVUwZUNxa0JmczNMVmJLMzcrcnc5Ty9YcjNHVmdOQUFBQUFBQkExaEJXQURmcHdMLy82TFZYUnlzK1BrNlBQZkdrbm55NmpmN2N0bFdmekpubFhBMXc5dXdaMmUxMkJRZUh5R1F5cVhDUm9wS2syTGc0ZlRCdGhwWXRXYUtmZmx5a045NThXeVZLbGpUd2FiSlB4ODVkMUxGemx6UUJ3M2NMNW12M3JwMnlXcTE2cXMwenFsR3psbzZGaDJ2NGtFR0tpRGlseWxXcjZ1azJiVlV3S01qQXlvMVZ0VW9sVlFncnJ6MTc5OG5oY0dqQ3BQYzFlTUJMQkJhNHBwMjdkbXZDcFBlZEs1Y3FWZ2hUMVNxM1pvVVdBQUFBQUFCQWRpQ3NBRzZTdjMrQTJyYnZvQVlQUE9Cc0JuMS8vUVpwVmtpMGZicTFZcUtqOWRxNHQyUzFXdE5jdjJIZFdoVXRXbFJ6NTMwaGk4VzFQNUlSRVJIeTlmV1ZqNCtQYkxhTDJmY3cyZWpxVlJEenYvNUtuOHlaSlVsS1NVblJraDhYcTF6NU1CVXRWa3dmelppbDk5OTdWMHQrWEt5Vks1YnJzU2RhcTIyN0RuSjNkODlvNnR1YXlXUlMzejR2YU1EZ1lZcU5pMU5VMURrTkh6bFd6WnMxVVl1bWpWU3NlREdhYmtOU2FqUHQ4S1BoV3I1eWpWYjh2TW9aVlBqNSt1aWwzajN2aUpWSUFBQUFBQURnOWtGWUFkeWtna0ZCS2xDZ2dLWk4vVERUTVlrSkNaS2tLWk1ueWUyS2JaY1NFeEwwNjhaZjVPYm1wbUVqUnFwTzNYb3UzWFB1N0puYXNHNnQvUDM5blM4a3MrdkYvamRmZmFsdFc3Y29PQ1JFZ1FHQlNrNU9scHViMnczUGw1U1VwT2xUUDlTSzVVdGxOcHYxMENPUDZxbW5uMUZBWUtCempJK3ZyNGFOR0trdlAvOU1uOC83Uk45ODlhVjJiUDlUYjc4ek9VZTJxY3J0aWhRSjFhaFhobWpzNitNVkd4Y25oOE9oNVN0V2F2bUtsVWFYaGx6T3o5ZEhJMGNNVVpFaTZiZFRBd0FBQUFBQXlNMElLNEJzVUxsS1ZjMmROVk9IRHgrNjVyZzFxMWRsZU54dXQrdXRjYS9ybGRGalZMTlc3ZXZlcjgrTGZWVzVjaFY5OGRrOG5Uc1hKVW1xWGJ0TzFndlBRRmlGQ3RxL2Y2L1dyRnJwL0VudDRzVkwzTkJjVzdmOG9Xa2ZmcUNUSjArb2NwV3E2dG1ydDRxWEtKbnArTGJ0MnN2aGNPaUx6ejdWWC92MzY2LzkrNXk5TGU0MEZjTEthOUtFTi9YZUJ4OXB6OTU5UnBlRFBLQkNXSG4xN2ZNQ1FRVUFBQUFBQU1pVENDdUFiR0MxV2pYMmpUZVZsSlNrb09CZ2w3ZHp1bEUrdnI1cTllQkRxbGE5aG5yMWVFNE5HelZSdCs0OXNtWHVpcFVxcTJLbHl2cjNuMzgwYXNRd1dhMVc5UjgwT012emZEamxQUzFiOHBPcVZxdXUzaS8xVmRWcTFWMjY3dG4ySFhUaXhIR3RYN3RHUVVIQldiN3Y3YVJJa1ZDTkh6ZEcyM2ZzMG9hTm03Um43MTZkUFJPbGhNUkVvMHRETHVEbDZha0NCZk9yUWxpWTZ0ZTdUMVdyVkdMckp3QUFBQUFBa0dlWkVtMlhmblFhdUlNOTFMS1pmbHoyczlGbDNKRHo1ODhySUNBZ1IrWStjdml3Q29XR3lzUERJOHZYaGg4OUtvdTdSYUdoaGJOOHJjUGgwUEZqeDFTMFdMRXNYNXVSdlB6N0N3QkFYdlpjNXc1NjVMSEg5Y2hqVHhoZENnQUFBQUNEZUZwYysrbEtWbFlBZVZ4T0JSV1NWS0preVJ1K3Rsang0amQ4cmNsa3lyYWdBZ0FBQUFBQUFFRHVkK05kY3dFQUFBQUFBQUFBQUxJQllRVUFBQUFBQUFBQUFEQVVZUVVBQUFBQUFBQUFBREFVWVFVZ3lkUFRVL0h4OFVhWGdSd1FIeDh2THk4dm84c0FBQUFBQUFBQWNBMkVGWUNrME5EQ0NqOTZ4T2d5a0FQQ2p4NVJvVUtoUnBjQkFBQUFBQUFBNEJvSUt3QkpkZXJXMVlybHk0d3VBemxneGZKbHFsTzNydEZsQUFBQUFBQUFBTGdHd2dwQTB1T3RuOUxXTFg5bzU0N3RScGVDYkxSengzWnQzZktISG0vOWxOR2xBQUFBQUFBQUFMZ0d3Z3BBa3JlM3Qvb05HS1FKNDk4a3NMaE43Tnl4WFJQR3Y2bitBd2ZMMjl2YjZISUFBQUFBQUFBQVhJUEY2QUtBM0tKcXRlb2FPSGlJSmsxOFd6VnExbEx6RmkxVnJIZ0pYblRuSWZIeDhRby9la1FybGkvVDFpMS9hTkRMUTFXbGFqV2p5d0lBQUFBQUFBQndIWVFWd0JXcVZxdXVxZE5uNnZ0djUrdUQ5eWJyMUttVFNraElNTG9zdU1qTHkwdUZDb1dxVHQyNm1qcDlKa0VUQUFBQUFBQUFrRWNRVmdCWDhmYjJWcnNPbmRTdVF5ZWpTd0VBQUFBQUFBQ0FPd0k5S3dBQUFBQUFBQUFBZ0tFSUt3QUFBQUFBQUFBQWdLRUlLd0FBQUFBQUFBQUFnS0VJS3dBQUFBQUFBQUFBZ0tFSUt3QUFBQUFBQUFBQWdLRUlLd0FBQUFBQUFBQUFnS0VJS3dBQUFBQUFBQUFBZ0tFSUt3QUFBQUFBQUFBQWdLRUlLd0FBQUFBQUFBQUFnS0VJS3dBQUFBQUFBQUFBZ0tFSUt3QUFBQUFBQUFBQWdLRUlLd0FBQUFBQUFBQUFnS0VJS3dBQUFBQUFBQUFBZ0tFSUt3QUFBQUFBQUFBQWdLRUlLd0FBQUFBQUFBQUFnS0VJS3dBQUFBQUFBQUFBZ0tFSUt3QUFBQUFBQUFBQWdLRUlLd0FBQUFBQUFBQUFnS0VJS3dBQUFBQUFBQUFBZ0tFSUt3QUFBQUFBQUFBQWdLRUlLd0FBQUFBQUFBQUFnS0VJS3dBQUFBQUFBQUFBZ0tFSUt3QUFBQUFBQUFBQWdLRUlLd0FBQUFBQUFBQUFnS0VJS3dBQUFBQUFBQUFBZ0tFSUt3QUFBQUFBQUFBQWdLRUlLd0FBQUFBQUFBQUFnS0VJS3dBQUFBQUFBQUFBZ0tFSUt3QUFBQUFBQUFBQWdLRUlLd0FBQUFBQUFBQUFnS0VJS3dBQUFBQUFBQUFBZ0tFSUt3QUFBQUFBQUFBQWdLRUlLd0FBQUFBQUFBQUFnS0VJS3dBQUFBQUFBQUFBZ0tFSUt3QUFBQUFBQUFBQWdLRUlLd0FBQUFBQUFBQUFnS0VJS3dBQUFBQUFBQUFBZ0tFSUt3QUFBQUFBQUFBQWdLRXNSaGNBd0RYUjBkR2FQR21pRmk5Y3FJTUhEeWd1THM3b2tuSWRIeDhmbFNwVldnOC8rcWo2RFJpa2ZQbnlHVjBTQUFBQUFBQUFBQmNRVmdCNXdPcFZLL1Y4dHk1cTBiS1ZQcHcyWGVYREtzalB6OC9vc25LZG1KZ1k3ZHU3UjNQbnpGYjFLaFUxWStac05XN1MxT2l5QUFBQUFBQUFBRndIWVFXUXk2MWV0VkpkTzNmVUovTSsxd01OR3hsZFRxN201K2VuMnZmV1VlMTc2MmpkMmpYcTFLR2Q1bnd5VDQwYU56RzZOQUFBQUFBQUFBRFhRTThLSUJlTGpvN1c4OTI2Nk5QUHZpQ295S0lIR2piU0ovTSsxL1BkdWlnNk90cm9jZ0FBQUFBQUFBQmNBMkVGa0l0Tm5qUlJMVnEyVW9NSEdocGRTcDcwUU1OR2F0NmlwU1pQbW1oMEtRQUFBQUFBQUFDdWdiQUN5TVVXTDF5b3psMjZHbDFHbnRhNVMxZjl1R2lSMFdVQUFBQUFBQUFBdUFiQ0NpQVhPM2p3Z01xSFZUQzZqRHl0ZkZnRkhUeDR3T2d5QUFBQUFBQUFBRndEWVFXUWk4WEZ4Y25Qejgvb012STBQejgveGNiR0dsMEdBQUFBQUFBQWdHc2dyQUFBQUFBQUFBQUFBSVlpckFBQUFBQUFBQUFBQUlZaXJBQUFBQUFBQUFBQUFJYXlHRjBBQUFBQUFBQUFnTHd2T2pwYWt5ZE4xT0tGQzNYdzRBSEZ4Y1VaWGRJdDUrUGpvMUtsU3V2aFJ4OVZ2d0dEbEM5ZlBxTkxBdklNd2dvQUFBQUFBQUFBTjJYMXF2K3pkOTloVVYxYkc4RGZnYUZYS1RaQUJWUlF3QUtDMkR2RlhwT2JHTHN4eHBqRXFERWFqUnBqTk1ZU2s1aHU3Sm9ZV3pRbVZzU0NpZ0pLQjBVUkJGUUVsVDREekREM0QrVEFTRWR3UU4vZjg5em5PMldmdmRmaEc4TncxdGw3bmNiYjA2YkEwOHNiUC96OEM5cTFkNENCZ1lHcXczcmhNak16RVJVWmdXMWJ0OEM1b3lOKzNid0YvUWNNVkhWWVJBMENreFZFUkVSRVJFUkVSRVJVWTJkOFRtUHE1SW5Zdm5NMyt2VHRwK3B3Vk1yQXdBQnVYZDNoMXRVZDU4NzZZdEtFOGRpNmZTZjY5UitnNnRDSTZqM1dyQ0FpSWlJaUlpSWlJcUlheWNqSXdOdlRwbURIcmoydmZLTGlXWDM2OXNQMm5idng5clFweU1qSVVIVTRSUFVla3hWRVJFUkVSRVJFUkVSVUl4czNySU9ubHpkNjkrbXI2bERxcFQ1OSs4SEQwd3NiTjZ4VGRTaEU5UjZURlVRdnNiTm5mREJ1MUFoc1dMdW0wcll5bVF6ejVyeVBEMmZQZ2xRaUtYWCt4UEZqR0R0cU9GWjk4WG1aMS8vNXgyNk1IVFVjdTNkdXIzU3MydXlMaUlpSWlJaUlpRlRubjhPSE1YbktWRldIVWE5Tm5qSVZSNDhjVVhVWVJQVWVreFZFTDdIejU4OUNJc21CN3htZlN0dWU4ejJERzlIUnVIMHJCa2xKaVVybnNyT3o4ZXRQUDBBcWtlRFNSVDlFUjBVcW5VOU5UY0h1SGRzaGxVaXc5NDg5U0UxSktYZWMydXlMaUlpSWlJaUlpRlFyTnZZMjJyVjNVSFVZOVZxNzlnNklqYjJ0NmpDSTZqMG1LNGhlWW9vQ1JlSC9WU2dxYlh2OVdwQ3diV25WUXVsY1lNQlY1T2JtbG1oN1RlbDhhRWlJTUVaQlFZRlNYOCtxemI2SWlJaUlpSWlJU0xXeXM3TmhZR0NnNmpEcU5RTURBMlJsWmFrNkRLSjZUNnpxQUlpb2Zzak96aGEydGJTMGxNNkZoNFVxN2NmY3ZLRzBIL0hNK2JpNE8rV09VNXQ5VlpXdHJTMnUrbCtxVWxzTkRVMDBhOTRjVFpvMmcwZ2tldTZ4aVlpSWlJaUlpSWlJcUhKTVZoQlJwVzdGeENqdFB6dDFNU2d3VUdrL0tWRjVHYW02NnF1cUNwTVZsNnQxalptWk9RWjZlY1BNelB5NXh5Y2lJaUlpSWlJaUlxS0tNVmxCUkJXU3krV0lmMloyUTJwS0N0TFQwMkZrWklUWTI3ZVJtcXBjVjZLOEJFTnQ5bFVkSjArZXhKSC9UbFRhVHFGUUlDTTlIU2twRHhGNHhSOS83ZG1GUHYwR3dNR3B3M1BIUUVSRVJFUkVSRVJFUk9WanNvTG9GYUZRS0lSbGpSNC9lb1Q0K0RqY3U1ZUUxSlFVWkdWbTRVNXNiSm5YSlNZa0lDOHZyOVR4V3pFMzRkTEZGWmN2K1pVNmw1ejhBSGw1dWREVVZGNU9xamI3cWdzaWtRaEd4c1l3TWphR3RZMHRMcHp6eFRsZkh6UnAxb3d6TElpSWlJaUlpSWlJaU9vUWt4VkVyNGhmZnZvQjhYRnhpSXU3Zzh5TWpDcGZGeFlhSW15Ym1Kcmk4YU5IQUlBYjBWRnc2ZUtLaTM3RkNRWm5seTY0RmhTSWdvSUN4TWZGb1UxYnV6cnJxNjZwcTZ1alY1OStlSER2SGs0ZlA0Ylh4MDlnRFFzaUlpSWlJaUlpSXFJNm9xYnFBSWpveFRoNjVERENRa09xbGFnQWdLREFBR0Y3N0d1dkM5c2h3Y0dJaTd1RHUvRnhBSUEyYmUzUXRWczM0WHpNelp0MTJ0ZUxvSzZ1RGhlM3JraE5UVUh5Zy9zcWlZR0lpSWlJaUlpSWlPaFZ3SmtWUkM4eHVWeXV0Sytucnc5cmF4dlkyTmlpcGJVMXJLeXMwTGhKRXhnYUdtSDF5aFVJdUhwRnFYMStmajVDUTRJQkFHS3hHQjZlM3ZoejkyNWtaS1RqUm5RVWp2OTdWR2picDI5ZjJOcTJGdmFqbzZNd2VPaXdPdW5yUldyY3VBa0E0UDY5ZTJqYXJMbEtZaUFpSWlJaUlpSjZXWVdHQk9Qd29ZTzRGUk9EOVBRMEFFRGpKazNRdlVkUGpCb3pEa1pHUmlxT2tJaGVGQ1lyaUY1aUVvbEUyUDU5K3k0MGFkS2tXdGVIaDRZaU56Y1hBTkRXemg3YTJ0cHc2dEFCRi8wdVFDYVQ0YituQ1FhUlNJUmVmZnJDd01BQTZ1cnFrTXZsU2tzKzBMeFFoZ0FBSUFCSlJFRlUxWFpmTDVMaDB5OUYrZm1sYTIwUUVSRVJFUkVSMGZOWis5VnFQSG55V09uWXZhUWs3UDlyTDA0Y1A0WUZDejlGWjJjWEZVVkhSQzhTbDRFaWVvbGxaaFl2K1ZUZFJBVUFYTHNXS0d4MzZOQVJBTkRKMlZrNFZsQlFBQUJvNytBSVUxTXphR3Bxd2VicGpJaVVodytSbUpoUUozMjlTS3hUUVVSRVJFUkVSRlIzMHRLZUFBQk1UYzNRZitBZzlPbmJEK2FOR3dNQU1qTXlzR0xaWjdoOUsrYUZ4M1hxeEhHTUhUa01PN1p0ZWVGakU3MnFtS3dnZW9sbFpXVTkxL1hSVVZIQ2Rqc0hCd0NBczR0cnFYYmR1dmNRdGgyZG5JVHRvSURpR2hXMTJSY1JFUkVSRVJFUnZSd1VDZ1VBd01iV0ZuUG5MOERIQ3ovRjVxMDdNR1pjWWEzTC9QeDg3TnkrN1lYSGRmbnlSVWlsVWh3cnNXdzFFZFV0Sml1SVhtSTUyZG5QZFgzSjJRd3RXN1lDVURoRHc5TFNTamd1RW9uUW8yY3ZZZC9Cc1RqQmNDMm9lRFpGYmZaRlJFUkVSRVJFUkM4dmRYVjFUSmsyWGFobkdSNGU5c0pqVUJRVUpsRXlNek5mK05oRXJ5cldyQ0I2aWNsa01nQlZXOHBJVFUydFZGdEpUZzRBd01EQUFHYm01c0p4MTY1ZGhlUkRGMWMzWVhvbUFEZzZkWUNHaGdieTgvTVJGUmxSSjMwUkVSRVJFUkVSVWQxUUtCUklmbkFmOSsvZHEzTDl4cVRFQkZpVWVCbXgxaFE5bzNnNisrSlpxU2twMkxWek93SURyaUlqUFIxNit2cG8yOVlPSTBhTmhyTkxGNkhkeHZWcjRlZDNBYk0vbUlNbVRacmczNlAvSUR3c0ZHbFBucUJGeTVaWXRtSWxURTNOOFAzR0RmQTVmUXBhV2xySXo4OFhyaDgxYkRBQW9FZlBYcGoveWFMYXYwOGlBc0JrQmRGTHpkTjdNSHhPbmNJZ0Q4OUsyL1lmTUJCaG9TRndMN0VNazVmM1lKdytkUkxqSjB4U2FqdGk1R2o0WDdxRUFrVUJwcjM5anRJNWZYMTlUSnc4RmJ0M2JzZUFRUjUxMGhjUkVSRVJFUkVSMWI3VTFCU2NQbjRNcWFrcDFicXV0cE1WQ29VQ2h3OGRGR3BWV052WWxtb1RIeGVIUlF2bUl5TWpYVGlXbVpHQm9NQUFCQVVHNE1PUDVtR1FweGNBNEl6UGFSUVVGR0RUZHhzaGxVaVUrb205ZlJ0SERoM0NsT2x2dzgvdkFtUXltZkR5WjVHaXhNVVZmLzlhdTBjaUtrMGtsWldUbWlRaWxkTVdpeUNWOFovbzgzcmVuK09tamV2aDV0NE5idTdkYXpFcUlpS2lsOS8weVJNd2ZPUW9EQjg1V3RXaEVCRVJVU1Vpd2tKeHp0Y0hwcVptY0hIckNuUHp4akEwTXFwMHRZYm4vWnQ3cU5jZ0FJQ3hzVEdjT25TRVZDckZyWmdZUEhueVdHaXpaTm5uY085Vy9EZTVYQzdIKysrK2c3dDM0d0VBRmhhV3NHM2RCc25KOTNFak9ob0FZTldpQlg3NjlYZWxNWXBvYW1yQjFjME5GLzB1QUFEY3UzWEhrbVdmNDBaME5BS3VYa0Y2ZWhvQ3Jsd1Jralo5Ky9XSFdFTURYZDI3S2RYYXJBNCs0NkZYbWJhNENzdStnRE1yaUlpSWlJaUlpSWlJWG1tcHFTazQ1K3NEQjZjTzZObTdMOVRWMVY5NERHbHBhYmh3L2x5cDR3Nk9UbkRyNnE1MDdOeFpYeUZSMGExN0R5eGMvQm5rY2hrT0h0aVAyN2R1UVNhVElWZWFXK1k0YmRxMnhlTFBsc1BNM0J6RHZEMmdVQ2lFaEl5ZHZUM3M3TzBCQUorbkxCR1NGVno2aWVqRllJRnRJaUlpSWlJaUlpS2lWNVJDb2NEcDQ4ZGdhbXFtc2tSRlJTTEN3N0J5eFRJVUZCUUl4L3llSmpYRVlqR21UcCtCbzBjT1kvcVVTZGkxZlp1d2hOUFE0U05LOVdWZ1lJRGxYNndTYW1sMjc5RVQydHJhNk5HejF3dTRFeUtxREdkV0VCRVJFUkVSRVJFUnZhS1NIOXhIYW1vS3ZJWU1VMm1pd3NiV0ZxUEdqQU1BNU9mbklTZ3dFSmY4TGtDaFVPQ3F2ejhPN3QrSHNhKzlEZ0M0RlhNVEFLQ2xwWVc1Yzk1SFprYUcwSStlbmg0bVRKcFNackxDdmwxN0dCa1pDZnVMbGl5dHkxc2lvbXBpc29LSWlJaUlpSWlJaU9nVmRmL2VQUUNBdVhsamxjWmhhbXFHZnYwSENQc2VudDRJQ1E3R3NpV0xJSlBKY1BTZncwS3lJdU5wY2lJN08xdG9yNmVuaDJIRFIyTGttTEhRMTlkL3NjRVRVYTFnc29LSWlJaUlpSWlJaU9nVmxaK2ZCd0F3TERIam9MN28yS2tUV3JkcGkraW9TR1JsWmdySE5UVTFoZVdlakkyTk1XTFVhQXdaTmdLNnVycXFDcFdJYWdHVEZVVDFtSjZlSGpJek0yRmdZS0RxVUJxc3pNeE12bEZCUkVSRVJFUkVWSW1pSXRQMVFYNStQc0pEUTNIODJMK0lqb29FQUhRdlVWZkN4clkxd3NOQ0FRQXpaczVDNzc3OWhITzV1Yms0ZEhBL3drSkNNR1BtTExSczFlcUZ4azVFTmNka0JWRTlabU5qaTZqSUNMaDFkVmQxS0ExV1ZHUUViR3hzVlIwR0VSRVJFUkVSRVZYZ1Rtd3N2dnJ5Q3p4OCtCQnhkMktSbDVjbm5MTnQzUVl6WnM0UzlvZVBIQ1VrSzc3K2FoVU83TjhIS3lzclNDUVNSSVNISVNzckMwRGhNNEhuVFZiVXB5UU8wY3VPeVFxaWVtellpQkhZdG5VTGt4WFBZZHZXTFJnNmZMaXF3Nmd4aFVLQjRKQXdYTGg0Q1JHUlVYaVUraGdTcVZUVllWRTlvS090RFZNekV6aTBiNGRlUGJxalUwY25mb2ttSWlJaUlxSUdSMHRMQzdtNXVVaE5UWUhmaFJTbGN4b2FHaGd5YkRnbVRwNENUVTB0NFhqM0hqM3graHR2WXU4ZmV3QUF0Mi9GNFBhdEdLVnJMYTJzMEtOWGJ3Q0FtcG9hQ2dvS29DNnUrcVBRb21MamhvYUdOYm92SXFvK0ppdUk2ckU1YytmRHVhTWp6cDMxUlo4U1V4cXBhczZkOWNYSkU4ZHhQVFJDMWFIVVNGTFNmWHk3NlNkRVJFYXBPaFNxaHlSU0tSSVQ3eUV4OFI1T25QU0JRL3QyK0hEMnU3Q3dhS2JxMElpSWlJaUlpS3Bzd3FUSjJMNTFDeFFLQlhSMTlXQnVibzRXTFZ2QzBha0QzTHYzZ0ZFNXRUUW1USnFDenM1ZGNQVEkzNGlNakVCNldobzBOYlhReXRvYVBYdjFodmVRSVVLQ28vK0FnYmgwMFUrcGdIZGwrdllmZ09EZzYvQWVNcXhXN3BPSUtpZVN5aFFLVlFkQlJPVTc0M01hVXlkUHhQYWR1NW13cUlaelozMHhhY0o0Yk4yK3MxcGZSc3F5YWVONnVMbDNnNXQ3OTFxS3JuSVJrVkZZc1hJTnNyS3pYOWlZMVBEcDYrbGg2WkpQNE5DK25hcERJU0lDQUV5ZlBBSERSNDdDOEpHalZSMEtFUkVSbGVPcS95VmM5YitNMlhQbTFlaDZiYkVJVWhrZkwxYUdQeWQ2bFdtTHE3WVVCR2RXRU5Wei9RY014Slp0T3pCdHlpUjRlSHBoOHBTcGFOZmVnVVczeTVDWm1ZbW95QWhzMjdvRkowOGNyNVZFaFNva0pkMVhTbFNJUkNKNERCb0F6NEg5WU5YQ0NybzZPaXFPa09xREhJa0VDWGNUY09LMEwwNmU4b0ZDb1VCV2RqWldyRnlERFd0WGM0WUZFUkVSRVJFUkVUVW9URllRTlFEOUJ3ekV0WkJ3Yk55d0RyUGZuWW5ZMk50Q3NTZ3FwcSt2RHhzYld3d2RQaHpYUXNJYjVMcVNDb1VDMzI3NlNVaFVtSmcwd3NkelAwQUhKMGNWUjBiMWphNk9EdXpzMnNMT3JpMzY5dTZCdFJ1K3crUEhUNUNWblkxdk4vMkVOYXMrWncwTElpSWlJaUlpSW1vd21Ld2dhaUFNRFEyeGRQa0tMRjIrUXRXaFVCMEtEZ2tUYWxTSVJDSXNtUGNobkJ3ZFZCd1YxWGNkbkJ6eDhkd1A4T2xuSzZCUUtCQVJHWVhna0RCMDd0UkIxYUVSRVJFUkVSRVJFVldKbXFvRElDS2lZaGN1WGhLMlBRWU5ZS0tDcXF5RGt5TThCaFV2ZTNiaDRtVVZSa05FUkVSRVJFUkVWRDFNVmhBUjFTTkZzeW9Bd0hNZ0M2cFQ5WlQ4ekVSRVJxb3dFaUlpSWlJaUlpS2k2bUd5Z29pb0hubVUrbGpZdG1waHBjSklxQ0VxK1prcCtWa2lJaUlpSWlJaUlxcnZtS3dnSXFwSEpGS3BzSzJybzZQQ1NLZ2hLdm1aS2ZsWklpSWlJaUlpcWl0NmVuckl6TXhVZFJqMVdtWm1KdlQxOVZVZEJsRzl4MlFGRVJFUkVSRVJFUkVSMVlpTmpTMmlJaU5VSFVhOUZoVVpBUnNiVzFXSFFWVHZNVmxCUkVSRVJFUkVSRVJFTlRKc3hBaHMyN3BGMVdIVWE5dTJic0hRNGNOVkhRWlJ2U2RXZFFCRVJFUkVSRVJFUkVUVU1NMlpPeC9PSFIxeDdxd3YrdlR0cCtwdzZwMXpaMzF4OHNSeFhBL2w3Qk9peW5CbUJSRVJFUkVSRVJFUkVkV0lvYUVoZnQyOEJaTW1qTWU1czc2cURxZGVPWGZXRjVNbWpNZHZ2MitGZ1lHQnFzTWhxdmVZckNBaUlpSWlJaUlpSXFJYTZ6OWdJTFpzMjRGcFV5Wmgxc3dadUhyRi81VXR1cDJabVltclYvd3hhK1lNVEpzeUNWdTM3MFMvL2dOVUhSWlJnOEJsb0lpSWlJaUlpSWlJaU9pNTlCOHdFTmRDd3JGeHd6ck1mbmNtWW1Odkl5c3JTOVZodlhENit2cXdzYkhGME9IRGNTMGtISWFHaHFvT2lhakJZTEtDaUlpSWlJaUlpSWlJbnB1aG9TR1dMbCtCcGN0WHFEb1VJbXFBbUt3Z2VrRnljbkp3Nk1BKytGKzZoUHYzNzBFcWxhbzZwSmVPdHJZMm1qVnJEdmZ1M1RGcXpEam82dXFxT2lRaUlpSWlJaUlpSWlLcUFpWXJpRjZBNE92WHNISERPcmgwY2NYc0QrZkFxa1ZMUGtpdkF6azVPVWk0RzQrVEo0NWoxanZUTVdmdWZIVHE3S3pxc0lpSWlJaUlpSWlJaUtnU1RGWVExYkhnNjlld2Z1MGFmUHpKSW5UbzJFblY0YnpVZEhWMVlXZmZEbmIyN1JBYUVveTFhMVpqL29LRjZOaXBzNnBESXlJaUlpSWlJaUlpb2dxb3FUb0FvcGRaVGs0T05tNVlod1VMUDJXaTRnWHIwTEVUUHY1a0ViNVp2eFk1T1RtcURvZUlpSWlJaUlpSWlJZ3F3R1FGVVIwNmRHQWZYTHE0d3FsRFIxV0g4a3JxMExFVFhMcTQ0dENCZmFvT2hZaUlpSWlJaUlpSWlDckFaQVZSSGZLL2RBa2VubDZxRHVPVjV1SHBCZjlMbDFRZEJoRVJFUkVSRVJFUkVWV0F5UXFpT25ULy9qMVl0V2lwNmpCZWFWWXRXdUxCZy91cURvT0lpSWlJaUlpSWlJZ3F3R1FGVVIyU1NxWFExZFZWZFJpdk5GMWRYVWdrRWxXSFFVUkVSRVJFUkVSRVJCVmdzb0tJaUlpSWlJaUlpSWlJaUZTS3lRb2lJaUlpSWlJaUlpSWlJbElwSml1SWlJaUlpSWlJaUlpSWlFaWx4S29PZ0lpSVhweTQrTHN3TmpLQ3NiRlJtZWNMQ2dwd0p5NGV0amJXenpWT1hsNCtORFUxcXRSV29WQWcrc1pOdExPM3EvRjQrZm41Mkx2dklMdzhCOExNMUxUVStiUzBkSnc0NVlPaFE3eWc5N1NPVEhMeVErdzc4RGZlZkdNY1RCbzFxdkhZTlNHWHk1R2VuZ0VUa3hjN0xoRVJFUkVSVVYzS3lNakF4ZzNyOE0vaHc0aU52WTNzN0d4VmgwVFVJT25wNmNIR3hoYkRSb3pBbkxuellXaG9xT3FRWGdnbUs0aUlYaUg3RHg1RzBMWHJtUDN1RFBUbzdsN3EvR1gvcTFpMVpqMTY5dWlHR2RNbXc5VFVwRWJqSERoMEdGY0RnakR4clRmUXVWT0hTdHZQLzJRSjJ0bmJZY3lvNFhEdjZncVJTRlN0OGNSaU1mNzg2d0QyN2pzSTF5N09HT3psQVJmblRrSS9JcEVJTzNiOWdmMEgvOFpnYjArTUhEWUVXbHBhT0hiaUZNNmNQWS9oUTcweGJ1d29JWkZSRzZLamI4TEd4cnJNcEkxSUpNTFVHZTloUVA4K0dEZDZKSm8yYlZKcjR4SVJFUkVSRWFuQ0daL1RlSHZhRkhoNmVlT0huMzlCdS9ZT01EQXdVSFZZUkExU1ptWW1vaUlqc0czckZqaDNkTVN2bTdlZy80Q0JxZzZyem5FWktDS2lWNFJVbWd2L0t3SEl5TWpFcWpYcnNXWGJ6bEp0bkR0M2hMbTVHZnd1WHNaN0g4ekRqWnN4TlJxcm5iMGRZdS9FWWNteUw3Qmk1UnFrcGFXWDIxWWtFa0VzRmlNcStnWldybDZMTGR0M1ZYczhrVWdFVFUxTkZCUVVJQ1EwRFBmdlAxQTZyNjJ0QlFESXlaRWdMQ3dDV2RuWjBOSFJCZ0RrNXViaTJ2VVFLQW9VU0V5Nmg3eTgvSExIa1VpbHlNN09ydlIvVndPQ3NIREpjcXhhc3c0eXVieFVQMnBxYWxCVFU4UHhFNmZ4OXJzZklDdzhzdHIzVEVSRVJFUkVWRitjOFRtTnFaTW5Zc3UySGZqeDUxL2gxdFdkaVFxaTUyQmdZQUMzcnU3NDhlZGY4ZnZXN1pnNmVTSjh6L2lvT3F3Nng1a1ZSSytJYjlhdnhVVy9DMmpWc2hXZXBEMUJaa1lHcEZJcEZBb0Z0TFYxWUdadUJqczdld3dlT2d4dDdleFZIUzdWZ1hNWC9DQ1JTQUFBYlZyYll0U0lZYVhhNk9qb1lNYTB5Zmp5cTNYSXpNckNyajEvNFl2bGk0WHpzWGZpa0p6OEVOM2MzU29jcTFOSEozdzQrMTJzMy9nOXJnUUVZdUhpWmZobTNXcm82T2lVMlY0c1ZvZE1Ka05yV3h0TW12Qm1qZTVQTEJZak56Y1hZMGVQeExDaDNrcm5ORFNLWnpmTW1ENFpWcFlXVUNnVXdySGhRd2NqSVRFUnkxYXNSbXRiYXl4ZHZGQkljSlFVSEJ5S0w3OWFwM1J0UlFJQ3IySGRodTh3YzhaVTNMZ1pnODRkT3dvekxiUzF0WkNibXd1UGdmM2g1TmkrSnJkTVJFUkVSRVNrY2hrWkdYaDcyaFRzMkxVSHZmdjBWWFU0UkMrZFBuMzdZZnZPM1pnMlpSS3VoWVMvMUV0Q2NXWUZVUU54N0wrakdEdHFPRmF2WEZIbWc5TGRPN2RqN01oaDJMVjlXNW5YbnovckM2bEVndWpvS0NRL2VJQ2NuQndVRkJSQW9WQkFJc2xCd3QyN09IM3FKSll0K2JST3hxK3J2cWhxRkFvRi9qNThGQUJnMHFnUmxpMVpDRDA5dlRKbkJUZzZ0QmNlN2pjeU5oS09CNGVFNHBOUGwrTHI5UnNSRlgyajBqSDc5K3VOamgwY0FRQUppVW00ZGoyazNMYnFhdW9BQURNelU0alYxV3QwaitycWhiL1NSQ0lSN3R5SncrdmpKMlBJaUhFWU1tSWNobzE2WFdnM2I4RmlEQmt4RGtOSHZpWWMrK2E3SHpEL2t5WEl6czVHU0dnNGxpejdBdGs1T2FYRzZPYnVobmVtVDRHSlNTTzBiMWVjMUxPMXNZYVRZM3Uwc0xJVWpyVnZadzhueC9aSVMwdkR2Lytkd0lxVmEvRG1oS2xZL2ZVRzNMNGRDN0c0OEgwQmMzT3pHdDB2RVJFUkVSRlJmYkJ4d3pwNGVua3pVVUZVaC9yMDdRY1BUeTlzM0xCTzFhSFVLYzZzSUdvQXNyT3k4TnZQUHlNdkx4Y1gvUzdnUm5RVTdOc1Z2NG1kL09BQi90eXpHd3FGQW52LzNBTVBiMjgwYnF5OEJyNkZoU1hpNHU0QUFEUTF0V0J0WTQwbVRacEJyQ0ZHUm5vNjR1N2NRV3BxQ3RxMExWM2t1RGJHcjR1K3FPcjhMbDdHM1lSRWlFUWl6UHZvZlRScVpJelRQbWZ4NithdFpUNlVMK0xqZXc0K3Z1ZEtIZjk4NVJwcytQcExORy9lck1KeHAwMmVnQS9tZmdLUlNJVG16WnFXMjA2a1ZyMGFGV1gyVWFMT2hVd3VoNjZ1THJLeXN0SEN5aExxWWpIdTNJa0RBRFJ2M2d4YVdvV3pKb3FPbVp1WlFyL0VGR1ZwYmk0MmI5bU8yZS9PZ1BvenlaTmhRNzJGbVJ0RFJvd0RBTXlhT1IzMmRtM2hkOGtmcTllc0J3QXMvMndoZEhWMUlSS0prSkdSaVQxLzdvTkVLb1c2dWpwYXRtcjUzUGRMUkVSRVJFUlVIL3h6K0RCKytQa1hWWWRCOU5LYlBHVXFacjg3RTB1WHIxQjFLSFdHeVFxaUJ1RHExU3ZJeThzVjlvT3ZYMU42d0I4Y2ZGMllvYUJRS0JBYUhJeUJIcDVLZmJTMXN4ZVNGWDhkL0Z0NHE3dWt6SXdNcFFlMnRUbCtYZlJGVlNPVjVtTHJqdDBBZ01IZUh1alUwUW5aMmRuNCtiY3RLSHErYjI1dUJsTVRFMmhvaUhIclZpd2tVaWtBb0dYTEZqQTAwQyt6My8wSEQyUDJyQmxRVXl0L2twNnRyUTNlL044NDZPdnJ3OXE2VmJudEt1cWpMSmN1WDhHZXZmdVZqbVZsWlFNQWp2NTNISC84dVE4eXVSeE5HcHVqbTdzYmVuVHJpZy9tZmdJQW1QL1IrN0JyMndaQWNiTEJ0WXNMMnJlM1I3OCt2YW9WUjBXUzd0M0hkei84Z3RmR2pFUVhGMmZodUt0TDV4clBIaUVpSWlJaUlxcHZZbU52bzExN0IxV0hRZlRTYTlmZUFiR3h0MVVkUnAxaXNvS29BUWdQVlY0KzUrWU41U1Y0SXNKQ2xmYmo0K05LOWFHbVh2d3d1S3hFQlFBWWxMUG1YVzJNWHhkOVVkWDh1bmtya3BNZm9vV1ZKYVpObmdBQU9IVDRxRkMvd3NTa0VWWisvaGtzTFpyandZTmt2RFByUStGYXVWeU9KWXNXUUY5ZnI4YmpqMy9qdFVyYmxKd1ZVUlhkM04xdzh0UVpCQVJkSzNYdXlaTTBZVHY1WVFyMjdqdUl2ZnNPQWdDOFBBYWllYk9teU00dVRHeUl4V0lNR2V5SnVMaDRuUEx4UmJPbVRXQnYxN2JNTWMrZTk4UCtnNGZMUExkKzR5Wm9hV2toNTJtL0FMQnc4WExrNXViaTYvWGZZdXFrdDZwMWYwUkVSRVJFUkExRmRuWTJpMmtUdlFBR0JnYkl5c3BTZFJoMWlza0tvZ2JnOXUxYlN2dXh0NHV6cUFxRkF0ZXVCU21kVDBwS0xOV0g5T21EYVZXTlh4ZDlVY1ZrY2ptMmJOdUpFNmQ4SUZaWHg0enBVNUNTa29yVVI0OXg2UEEvQUFCMWRYVU1IZXlGcGswTGw5cjY2ZGZmSVpQTElWWlh4NFR4LzRPbHBRWHV4TVhYdUFCMC9OMEVoSWFHbHlwNC9Td1J5azlXWEx6a2o3UzBkQXdaWER6RFJpUVNZZDdjOXhFZmZ4Y083ZHZoNGlWL3JQNTZBd0Jnd3ZqLzRYK3ZqUkhhbmpqbGcrODIvUXdBT0g3eU5JNmZQSzNVLytFai93cmJYNno2R3Q5dVdBTXpVOU5TY2ZUcDFRTlhyZ2JpL0lXTHBjN2R1M2UvMUxIYzNNSVpSQXFGQXI5djIxbnUvUkVSRVJFUkVSRVJFWk1WUlBWZVFVRUI3c2JmVlRxV21wcUM5UFIwR0JrWjRmYXRXMGg3OGtUcGZGSkM2UWY4ejJaZTgvUHo4U2cxRmFtcHFYajhLQlhwNmVsbzFydzV1cmk2MWNuNHRkMFhWVzdqZHovQzkreDVBSVdKaXlYTHZsQTZyNkdoZ1U4L21RYzNWeGNBaGNzbkJRWmRoNDYyTmxZc1g0ejI3ZXp4eGFxdjRYOGxBQTd0N1RGNTRuaWxvdExQT3ZyZmNUeGJMLzNBd2IveCtFa2EyclMyaGIxOTJUTVdBS0FvVjZGUUtDQ1h5NFhEOFhjVHNPSGJUWkRKNUdqVHhoWnQyN1FXemhubzY4UFJvVENKRWhrVlhXN1htaytMaFFPRlJhL1YxVXN2T1JVV0hna0FjSE4xZ2FGQjJUT01SQ0lSNW43NEhnYjI3d3ZyVmkxaGFHU0lxVy9Qd3FOSGovSDZ1TkdZK05ZYlNqVXIvdHF6RFhwNmhUTlNjbklrR1BmR3hQTHZuNGlJaUlpSWlJam9GY2RrQlZFOWw1U1lxRlRqb2NpdG1KdHc2ZUlLLzB1bDMvSis4T0ErOHZQem9WSGlJVzFXWnFhdy9jWnJZNUNaa1ZIbWVCdS8veEd0MjdTcDlmRnJ1Ni9xMnJSeC9YTmRmOVgvTXE3NlgzNnVQcXJDdTU4N2NpUzVPT2QvL2JuN2VtM3NLSnkvY0ZGNCtHOXJZNDJzckN3a1AweUJTQ1RDL0kvZUZ4SVZ3U0doK0czek5valYxYkhrMDQrRnBNVGNPYk94OVBNdkVSRVpqWThYZm9hZVBicmh2Wmx2dzlDdzlCUmZiUzF0ZlAvRHo1Q1ZTRFlVK1hyOVJpeGRzaENuVHZzaTlkRWpKQ1hkZzVxNk9qTFMwNUdla1lHOHZId0F3SldyZ1JnKytuOWwzcytxTmV2eC9UZGZsem05T0NLeU9Gbmg0M3NPTFZ0WW9adDdZZUpOdmNTeVp4L1AvUUI2ZXJxbGYxWnZUZ1lBZUE0YUFFM044ajlyR2hvYWNISHVCQURJek16RTQ4ZUZ5VFdMU2dxTnkrV3lDcy9YbFNOL0g4U1J2dytwWkd3aWVubnA2K3ZEMkxnUm1qWnJoazZkbmRHaFUyZm82cGIrYnlzUkVSRVJFVkYxTUZsQlZNK0ZsYWp4WUdKcWlzZVBIZ0VBYmtSSHdhV0xLeTVkOUJQT3UzUnhSVkJnQU9SeU9lN0d4OEcyZFhIU0lTT3pPRGxSWHFKQ0pCSkJyS0g4bjRYYUdyKzIrNm91Ti9kdU5iNjJLRWxSWGsyUDJwU2NuSUtVUjA4cWIxZ0ZMYXdzTVd5SU45TFMwdkRXK1A4aE5UVVZTNVlXenE2WVBIRThldmJvQnBsY2p1TW5UbUh6bGgyUXllVVlQV280dExXMUVSd1NDb2xFQ21sdUxycTZkc0dOR3pGUUtCVHd1M2daY2ZGMzhkMkdOZERTMGxJYWIrQ0F2ckN3YUliekZ5N2hXbkFJc2pLemtKYWVEZ0R3OXZLQXBxWW1qSTJOb0thdWhtN3Via2hQejhDdDI3Y1JFM01iaVVuM29GQW9vS2VuaDJaUGw2UXF5OTlIL3NXRThjckpqSWNQVTNEcmRxeXdmKy9lZmF4Y3ZSYmQzTjN3OGR3UGxJcDNUM2w3VnNVL05FWEZwMHU2Y2pVSUNvVUNJcEVJSFRvNFZkZzJOeSt2ZUtlYTlUbWVoNTE5T3d3ZitjS0dJNkpYUkhaMk50TFQwaEFmSDRmQWdLc1FpOFVZNU9rRjd5SERtTFFnSWlJaUlxSWFZN0tDcUo0TERMZ3FiSThkOXpwKy9mbEhBRUJJY0RCNjlPeU51M2ZqQVFCdDdlemg1dTZPb01BQUFFRE16WnRLRC9pem55NERwYVdsQmZQR2pXRnNiQXdURXpPWW1wbkN4TVFVeG8wYXdjYkdGaTFidGFxVDhXdTdyK3B5Yys5ZTQydXYrbCtHbTN1MzUrcWpxb2FNR0Zlci9VMmZPaEVpa1FoeDhYZnh4YXExa01ubDhCalVIMk5IandBQVhQQzdoSjkrK1Yxb2YvRFFFUnc4ZEtUQ1BoTVRreEFjRW9hdWJsMUtuV3RuYjRkMjluWkN1M2ZlbXdNQUdPdzFDSHA2ZWhnM3B1d241K01uVFVkYVdqcWNITnZqczA4WFZPc2V6L3RkQWdEbzZla2hPenNibHBZV1NFeE13bVgvcS9qeGw4MXdkWEVXMmxhMkRKUzhvS0JLWXlvVUN2ejlUMkd0QzdjdUxqQTNNeTA2VVdaN3Vid0E3bDFkTVdoQVA3aDJjUzZ6VFYyd3MyOEhPL3QyTDJ3OElucTFLQlFLM0w5L0R4Zk9uY1dwRThkeDRmdzV2UFB1ZTJqWDNrSFZvUkVSRVJFUlVRUEVaQVZSUFphWGw0ZVE0TUxsZ01SaU1UeTh2TEZuMXc1a1pXWGhSblFVanYzN2o5QzJkNSsrU2cvMG82SWk0VFY0aUxBdmVWcGdlNUNISjJhKzkvNExINzgyKzZLcUU0bEV1SE1uRGt1V3JVUjJkalpjWFp3eCs5MFp3dm51N200d05EUkFSa1ptcVd1SER2YkMwZitPQXdBK21EMFRacWFtV0xaaUZSUUtCY3pOelY3WVBWVG1qTzg1QUVEbmprN3d1K1NQdnIxN3d1Zk1XZHgva0l6SXFCdm8zS21qMExheVphQUtxcGlzK08vWVNkeTVFd2V4V0l5cGs5OFNqcGUxQkJZQU5HbHNqc2JtNWdnTXVvNDdjZkhRMGRGR1dscmhyQk94dW5xVnhpUWlxbTlFSWhHYU43ZkE2MitNeHlBUEwyemJzaG5mclBzYWI0eWZnSDREQnFvNlBDSWlJaUlpYW1DWXJDQ3F4MEpEZ3BHYlcxamp3YzYrSGJTMXRlSGc2SVFyL3BjaGs4bnczNzlIQVJRK0xPamRweS8wRFF3Z0Zvc2hrOGtRR2hLczFGZCtmcjVLeDYvTnZxaHFNck95Y1B6RWFmeXhkejl5YzNPaHBhVUZHNXRXK09HbjMvQWdPUmtQSGlRakpmVVJ4R0l4MnJacGpjSGVIdGo0WGVGc2w0L25mWWp1N2wyRlpFV2IxcmF3c1c0Rmo0SDlrZnp3SVd5c1c2bnN2a29LRExxTytMc0phTm5DQ2xaV2xnQUtQME9EdlQzeCs5WWRzTFd4aGl5L3VGNUVaY3RBVmVYZnljMllXOWk4ZFFjQVlOYk02YkMwdEJETzVaVlk3aWtoSVVtcHFQamRoQVFFaDRTVjZxOVpzNmFWamtsRVZOK1ptSnJpdzduenNmK3ZQN0Y3NTNibzZldkRyYXU3cXNNaUlpS2lCaUEwSkJpSER4M0VyWmdZcEtlbkFRQWFOMm1DN2oxNll0U1ljVEF5TWxKeGhMWGpWYmxQb3VmQlpBVlJQUlo4L1pxdzdkU2g4TzN3enM0dXVQSzBoa0xSVytEdEhSeGhZbHE0REkxdDY5YTRFUjJObEljUGtaaVlBRXRMS3dDRkQzQVZDa1Y1cTlUVStmaTEyUmRWVFhwYU9uYnUvbE1vc0oyYm00dTkrdzRDQU5UVjFXRnJZdzEzZHplNHVqaWpVMGNuWkQxZEtnd0FkSFMweSt4ejFzenBWWjU5OENJY09sdzRJK2QvcjQ5RjlJMmJ3bkV2ajRFNDdlT0wwU09ISVRZMlRqamVwclV0WW03ZEJnQ1ltNW1pNmRQNkdFWExRRW1sVXFFT1JWbHV4OTdCMHM5WElTOHZEOU1tVDREbm9BRks1L1B6WlVLU2JkNG5pOUdwb3hPR0R2WkNOM2MzZkxsaUthS2piK0wzYlRzUkdWVllFTnpKc1QyNmQrdGFPejhNSWlJVlUxZFh4MnYvZXhPWkdSblk5dnR2YU5hOHVhcERJaUlpb2daZzdWZXI4ZVRKWTZWajk1S1NzUCt2dlRoeC9CZ1dMUHdVbloxZFZCUmQ3YW5KZlc3NmJpUE9uL1hGQngvTlE4OWV2UUVBMzM2ekhuN256K09ET1IraFY1KytkUnJ6dWpXcmNlNnNMeFRWZUpna0ZvdmhQV1FvM25uM1BhWGpKNDRmdzIrLy9BUm5aeGQ4K3RteVV0ZjkrY2R1N1A5ckwwYU5Ib1B4RXlZOWQremx1WGtqR252LzJJUHdzRkJJSkJMbzZlbEJJcEZnNHVTcEdEMjJjR251NUFjUGNQTEVNWWpGR2pBME1vU0ppU2xhdDI0RDg4YU5LK3o3dTI4MjRQdzVYeGdaRzBPU0kwRnVyaFI1ZVhsUVYxZUhpWWtwV3RsWXc4SEJFZDE3OU9KMzVYS1VYcmliaU9xTjZLZ29ZYnRkKy9ZQWdNNHVwWDlMUUtKYUFBQWdBRWxFUVZSQmQrdmVROWgyZENwZThpWW9JRURZTm54YUhGb2l5VkhKK0xYWkYxV05wYVVGaG5oN0N2dmEybG9ZTktBZlB2dDBBZjdjdFJYZnJGdU5HZE1tbzNPbkRoQ0pSTWpLTHY1c21KcVlsTm1uV0N5R3BxWm1qV09TeVdUWXRXY3ZaREpaNVkwckVSSWFqdUNRTURnNU9xQlhqMjdDVW1jQW9LdXJneCsvMzRDMmJWb2pOeThQbHBZV21ERCtmM2ovdlhlRU5pT0dEOFZYWDM2T3I3NzhIRmFXRnBqNDFoczRlZm9NbG4reFdxbXZJcmRqNytDVFJVc2hsOHV3ZU9GOGpCNDF2RlNibGkwczhkUDNHNkN2cndjQXVIRWpScWtPaHIxOVd5eVk5eUVBWU15bzRmaGkrWkp5RXlORVJBMlJTQ1RDeENuVFlHSnFpajkyN1ZSMU9FUkVSTlFBcEtVOUFRQ1ltcHFoLzhCQjZOTzNuL0JRT0RNakF5dVdmWWJidDJKZWVGeW5UaHpIMkpIRHNHUGJsbHJwcnliM2VlSDhPZVRrNU9ESzVVdkNzZE1uVDBBaXljRlozek0xaWlNOExBenJ2djRLVXlhT3g4aWgzbmpqdFRGWXZQQmo3TnY3SjlLZVBGRnFHeEljWEsxRUJWRDRkLy9aTXo1S3g3S3pzL0hyVHo5QUtwSGcwa1UvUkVkRktwMVBUVTNCN2gzYklaVklzUGVQUFVoTlNhblJ2VlZtMzk0L01HL09CN2ppZnhuWjJka29LQ2hBWm1ZbVpESVpUaHo3VDJqMzVSZkxzZmVQUGRpOWN6dCsydlE5dmx5eEhGTW1qc2NuOCtjaVBLejBpZ2xGVHAwOERxbFVpdVFIRDVDUmtZN2MzRndvRkFySVpESThmSmlNcS83KzJQcjdac3lZTmhrWHpwK3JrM3RzNkRpemdxZ2VTMHBNRUxaYnRHZ0pBTEN3c0VUVFpzM3c0UDU5QUlVUEJYcjA3Q1cwYTlldXVKanV0YUJBakJnMUdnRFFzbFVycEFVSEl5RGdLcjVadnhicWFzcnI1SXRFZ0tWVkM0d2NQVVo0ZUZxYjQ5ZG1YMVIxNDk5NERSY3VYb0tYeDBDTUdUVWNPam82NWJaTlRVMFZ0czJlem02cFRabFpXZmh5OVZxRWhVZWlpM05ucFNXU3FrdWhVR0R6bHUzUTBkSEJSeC9NZ2tna1FrNU9ZWUloSVNFUkg4MWZoUHluQ1JHcFJBSnRIUjM0WGZMSGFSOWZvWS9ELy93TG42ZjFMc1FhR2pqNjczRThmdnJGN09PRm4ySDUwa1ZLUHdkTGkrYm8zNjgzWGhzM0dqbzZPc2pPemk0VmwzV3J3cysyV0Z6NDY3Vm5qMjdvM05GSmFDdVJTdkg1eXE4QUFKcWFtdERRMEtqeHo0Q0lxTDdTMU5URTZMR3Y0Y2Z2djFWMUtFUkVSTlFBRkQwTXQ3RzF4ZHo1Q3dBQWNya2NPN1p0eFlGOWU1R2ZuNCtkMjdkaCtSZGZ2dEM0TGwrK0NLbFVpbVAvSHNYRXlWT2Z1NythM09jbml4WWo0T29WakJ3OXRsUS8xVjMxSURzckM5OTkrdzB1WGppdmREd3pJd01od2NFSUNRN0dQNGNQWWNlZXZjSzViNzdiaElDQUswaCs4QUJaV1ZtUTVlY2pPUGk2a0V3WU1NaWoxRGdhR2hybzIwOTVGWUxBZ0t2QzB1QUFjUDNhTmRpM2F5L3NoNGFFS04zWDlXdEJHT1RwVmEzN3E4eWVYVHV4WjFmaGtzNGlrUWdkT25hQ2pxNHUvQzlkQkZDWU1DbHlKemEyekQ0aXdzT3c4T081d3N5Um9yLzlpeFRkZzZhbUZxeGF0RUNqUm8yZ3I2OFBOVFUxU0NRU3BLUThSSHhjSExSMWROQ3NHV2RXbElYSkNxSjZyT2p0YmoxOWZaaVptd3ZIM2R6Y2NlVHdJUUNBU3hkWHBXbG83UjBkaFdWb29pSWpoT1A5Qnd4Q1NIQXdNak15NEhQcVpMbGoyclp1alE0ZE85WDYrTFhaRjFXZHZyNGVOdis4Q2RyYVdrckhrKzdkUjJSVU5DSWlvaUNUeVRCLzdnZUl2Uk1QQURBMk5vS3hzUkh5OHNxdTMzQTNJUkZxYW1xd3RLajZMOWI3RDVMeDlicU5TTHAzSDJOSGozaXVSQVVBM0xnWmc3ajR1MWk2NUJNMGFWTDRtU242akZsWU5JZWJxd3ZXYnZpdXdqZEFVbEpTa1pLU1d1YTVPM0h4K0dqK0lpei9iQkZzYmF3QkFGcGFXcGcxODIwQXdGLzdEMkg3emoyVnhubkt4eGVuU2lSSVN2cGo3MzZZbURUQ1lLL1NYKzZJaUJxNnpzNHVhRzVoZ1h0SlNhb09oWWlJaUJvZ2RYVjFUSmsySGNIWGduRDc5aTJFaDVmL05udGRVUlFVL2oyWm1abFpaMk5VZHAvT0xsM2c3TkxsdWNmSnpzN0dndmtmSVQ0dURnRFF0Rmt6ZEhaMlFhTkdqWkNXbG9iRWhBUmtwS2VqM3dEbEpJT1p1VG04Qnc5Vk9yWm0xVXBjU0NsODhXLzJCM09xOUJKZWVGaW8wbjdNelJ0Syt4SFBuSStMdTFPbCs2cXFpeGZPQzRrS2JXMXRMRno4R2JxNHVnRUE1cncvQzdkaVlwU1NQMFhQRXBwYldLQjNuMzVJU1htSTYwR0JlUHk0Y0JtdlkvOGVSV3BLQ3BaKy9rV1pxeVYwN05RSnkxYXNMRE9XZ29JQ2lFUWlyckpRRGlZcmlPb3hUNi9COERsOUVoTW1UbGI2ajlqSU1XTnc5YW8vRkFVRm1QcjJES1ZyREEyTk1ISHlWT3padFVNcHd6MWdrQWRrY2psOGZVN2hidnhkWkdWbEN2K0IxTkRRZ0s2ZUhscTNiZ01iMjlaMU1uNXQ5a1hWazUyZGpmQ0lTTnlPdllNYk4ySVFkZU1HTWpJS3YyeHBhbXFpbTN2aEwranpmb1Z2RTdSdloxOWhmNHNXTDBlalJzYlk5TzI2S3Nld2FNbHk1T1JJNE9UWUhwTW12Rm5ET3lsbWI5Y1czMjljaTFZdFd3akhKQklwZ01KZi9IMTY5NFNwcVFtTWpZM1IyTndjbXBvYWtNbmxtUDdPYktTa3BNTEl5QkI1ZWZuUTBkSEd1alZmb2tsajgvS0dLdE5yWTBjaExTME5KMCtkUWRObVRhR3Jvd00xdGVMUGRWVDBUY2hrTXBnMGFnUUxpMmJsOXVOMzhUS2NIQjFnVmFKSU54SFJ5MEFrRXNIWnBRdnVKU1hWeXRKL1JFUkU5T0lvRkFva1A3aVArL2Z1SVQ4L3IwclhKQ1Vtd0tJdTZrd1dQVDhvNTBXMDFKUVU3TnE1SFlFQlY1R1JuZzQ5ZlgyMGJXdUhFYU5HS3ozazM3aCtMZno4TG1EMkIzUFFwRWtUL0h2MEg0U0hoU0x0eVJPMGFOa1N5MWFzaEttcEdiN2Z1QUUrcDA5QlMwc0wrZm5GTC9DTkdqWVlBTkNqWnkvTS8yVFJDN3ZQbjMvNEhtZDhUdU9qK1F1VWxzMnVybTFiTmlNK0xnNWlzUmdmekptTGZnTUcxdmhodVpHeHNiQ2RtWkVoMUIydHlLMFk1ZVd0WW1OdksrMEhCUVlxN1NjbEpsYmE1NFh6NS9EZE54dGdiV09EcjlhdWg1cGEyZFVPSGo5NmhPKysvUVpBNFhmVWtva0tBQmcvWVJLK1hyMEtnenc5UzExcllXR0p0eVlXMXMrUXlXUTRkZUk0ZnYvdEYwaWxVZ1JjdllLalJ3NWoySWlSbGNaYVVubHhVaUVtSzRqcXNYZG52NDkzWjc5ZjZuamp4azJ3ZWV1T2NxOGJQWGFjVUJTb0pFOHZiM2g2ZWF0ay9OcStGNnJjSDN2MzQ4REJ3NUJJcFVySDFkWFY0ZXJpakw1OWU2R3JXeGZvYUdzak1pb2EwZEdGQmFyNzllbFZWbmVDSElrRWVucTZsWTZmbHA1ZWZFMk9CSWFHQmxnd2IwN1p2NWlmZmgrcnpscVlKUk1WUUdGeDdKSjlPRHEwVnpwLzRPQmhZU2JGRzYrUFExWldGbmJ0Mll0NUN6N0ZvZ1h6NE5DKzRpVE5zMlpNbjRLM3AwMHU4d3ZleEtudjROR2p4K2pxMWdXelo4MG9mZkZURHg0a0MwVytpWWhlTmc2T1RqaDY1RENlUExQMk1SRVJFZFZmcWFrcE9IMzhtTktTT0ZWUjI4a0toVUtCdzRjT0NqVWNyRzFzUzdXSmo0dkRvZ1h6a1pGUi9MZG5aa1lHZ2dJREVCUVlnQTgvbWljc0pYVEc1elFLQ2dxdzZidU5rRDVUb3pEMjltMGNPWFFJVTZhL0RUKy9DNURKWktWZXRpaEtYRnp4OTYrMWU2ektmUjc3NzEvSTVYS2NPWDNxdVpJVkY4NmRmZHEvRGZvUEhGVGpmZ0RBdk1ScUdVL1NubFNhckpETDVZaC9acVpFYWtvSzB0UFRZV1JraE5qYnQwdDkzcXFVckRoM0ZoSkpEaUlqd2xGUVVGQnVFbURyNzc4aE95c0xBREQydGRlVkVoVUE0T3JXRmZzT0hhNTB2S0xDNGJhdFcrUGp1WE1nbDh0eDdOK2paU1lyMHRLZTRNamhRN2gvN3g0a0VnbkVZakcwdGJWaFpHUU1WemMzdExLMnFYUzhWeFdURlVSRUw2bWVQYnBoOXg5L0Nmdk5tamJCMENIZTZOKzNOd3dORFlUamFXbnArSHJkUmdCQXl4WldjTy9xV202ZmVYbjV5TXZMdytNbmFaREo1UkNycTVmYjlrcEFrTkwrbkE5bXdjU2tVWmx0NVhJNUFLQkFYcjAxTjB0Nk5sbFJVa0RRTmVGbllkMnFKYnk5QnFGQUxzZmxLd0c0ZlRzV0N4Y3ZnNWZIUUl3WU5oaVcxWmpsVU5NM1VSUUtCYmJ0M0lPRGg0NWd6dnZ2WWtEL3ZqWHFoNGlvUGpNeEtmekRWU3FWVk5LU2lJaUk2b09Jc0ZDYzgvV0JxYWtadklZTWc3bDVZeGdhR1ZYNmQ4LzgrZlBoNXQ3OXVjZVB1WGtEYTFhdGhGUXF4YTJZR0R4NThsZzROMmJjYTBwdDVYSTUxcXhhS1NRcUxDd3NZZHU2RFpLVDcrTkdkRFFBNE9DQmZVS3lvbWlKbjZKRWhhYW1GbHpkM0hEUjd3SUFJQ21wOE9INGlwV3JFWEQxQ3RMVDB4Qnc1WXJ3RUwxdnYvNFFhMmlncTN1M0YzNmZBSjU3cHFybzZZUDhtSnMzOGY2c2QyQnRiU01jMDlYVmhZMk5MZHk3OTRDQmdVRkYzUUFvZk9tMHlLT1VWTmlXV0tHakxJa0pDY2pMS3oxRDUxYk1UYmgwY2NYbFMzNmx6aVVuUDBCZVhpNDBOWldYdEw1dy9oeUNyd1ZCSnBmajVvM2lwYVMrLy9ZYmlGQzQ5SGl2M24yRWVoajM3OTBUQ3BFM2JkWU1iNzQxc2RMN3EweGJPM3UwdGJOSFZHUUU3dDByZThuVG1KczNFWFB6WnBubkRoN1loei8rT3ZEY2NieXNtS3dnSW5wSldWbGFvSnU3R3dJQ3IySFNoRGN4ZktnMzFKOUpMa1JIMzhUWDZ6Y2lKZlVSakl3TXNYREJYT0Z0QkRWMU5ZaEVJaWdVQ3ZpZVBZL2s1SWVJaTc4TG9MQSt4SmVyMTJMSm9vOUw5Vmxrc0pjSFRwN3lRVlpXTmp3RzlrZFgxL0xYMlpROS9RS1dWOFVweG1VcG1rRWlmMmFkeVJPbmZQRFRMNzlETHBmRDNNd1VueTMrcERESm9xNk9wWXNYNEtONWkvRDR5UlA4ZC93ay9qdCtFazJiTmtGckcydTR1Ym9vSlJFT0hUNHFGT1N1VEhwYTRSZG12MHYraUw0WlUrcDhybFNLZS9jZkFBQysrZTVINU9SSU1HeG8xV2M5RVJFMUJJWkdSZ0FBcVVSYVNVc2lJaUtxRDg3NStzREJxUU42OXU1Yjd0OTVkU2t0TFEwWHpwZittOHZCMFFsdVhkMlZqcDA3NjR1N2R3dnJMbmJyM2dNTEYzOEd1VnlHZ3dmMjQvYXRXNURKWk1pVjVwYnFDd0RhdEcyTHhaOHRoNW01T1laNWUwQ2hVQWdKR1R0N2U5alpGODY2L3p4bGlaQ3NxTTJsbjZwem43Vmw4dFRwMlBUdE4xQW9GTGdURzF0bUFlbGZmdm9CNzd6N1hxV0ZyYzJiRkNjcnFqSURKeXcwUk5nMk1UWEY0MGVQQUFBM29xUGcwc1VWRi8yS2t4WE9MbDF3TFNnUUJRVUZpSStMUTV1MmRrcDlmYk51TGZMeVN2Ly90V1J0MXRNblQyRHZnYjhMdDArZEVGNW9mTzEvYjFTcHZrWkY1SEk1RGgzWWoraW9TQUNBcVpsWnRhNVhVMU9ybFlUWHk0ekpDaUtpbDlnYnI0L0Z5T0ZEU3kxeGxKbVppWjE3OXVMWThWTW9LQ2hBQnlkSGZQVEJMRFF1VWJ0QnJLNE9pK2JOa0poMER3Zi8vZ2NILy81SHFROERBNE1LdjhBMmE5b0VuOHovQ045OCt3T21UNXRVWVp4RmI0bEludU9CVm01dTRSZVdBcmtjTXBrTWwvMnY0dURmLytCbXpDMEFRS2VPSFREdm85a3dhVlE4dThQTTFCUWIxcTNHbDZ2WEl1Wlc0WnFaRHg0azQ4R0RaQmdhR2lvbEs0WU45VVpnMEhVRWh5Z1gvcXBJWm1abXBjWFlGQW9GZnY1dEMzSWtFcncrYm5TVit5WWlxdStLL2hnc0tKQ3JPQklpSWlLcVNOSERYRk5UTTVVbEtpb1NFUjZHbFN1V1ljblN6NFdYNi95ZVB1d1hpOFdZT24wR2poNDVqQVA3L3hJZWhBUEEwT0VqU3ZWbFlHQ0E1VitzZ3RIVGx5cTY5K2lKb01BQTlPaFo4WExJNVltTUNJZXZqMCtwRis4ME5UVFJxMDhmZE9qWXFjcDlsWFdmdGNYVHl4dHQyclRGdi84Y1JuaFlHQjQrVEZhcXlRRVVybGJ3M2NZTk1HN1VDSzV1WGN2dHk5U2tlTm1uUjQ5U0t4MDdLREJBMkI3NzJ1djQ5YWNmQVFBaHdjSG8zck1YN3NiSEFRRGF0TFZEMTI3ZGNDMm9zSDVGek0yYnBaSVZvOGVNeFQ5SC9rWjJkbmFaWTZtcHFhRjNuMzdDL3ZWcjF3QVVmaTh0ZWJ5cWtwSVNzV3ZIZGtpbEVpUS9lSURJaUhDa2wxanl1cnhseSszczdmSCtuTGxvM0xnSmRIVXJYMGFiaWpGWlFVVDBFck94YmxYcTJMWHJJVmkxWmowa0VnbnM3ZHBpN09nUlFwSHRaODM3NkgzOHZuVW5IanhJaGt4ZW1GRFExdGFHcTB0blRKMDhvZEx4blR0M3hNYjFYMEd2a2wvTzZ1cHE2TmVuUDRZT0xsM1FxcXJ5Y2d1L0hCNzk3emlPblRnTmlVUUNrVWlFVGgwN1lNU3d3WEJ6ZFNuek9uTXpVNno5Nmd2c1AzZ1lmeDg1Q3BOR2pmRHh2QTlML2V6RTZ1cFl2SEErYnR5TWdYV3JsakEwTkdCaExDSWlJaUlpYXZDSzF2TjNjZXVxMGtTRmphMHRSbzBwZlBpYm41K0hvTUJBWFBLN0FJVkNnYXYrL2ppNGZ4L0d2dlk2Z01JbGhBQkFTMHNMYytlOGo4eU1ES0VmUFQwOVRKZzBwY3hraFgyNzlrS2lBZ0FXTFZuNlhERXYvMnd4Y25KeXlqeDM3dXdaL0hXd2RDMkU2dHhuYmJLeHRjWDdjK1lLK3dxRkF2bjVlWGp5K0FrdW5EK0g3VnQvaDBLaHdMNjlmMWFZckRBczhmTkxxNlEyV1g1K1BrSkRnZ0VVSnBZOFBMM3g1KzdkeU1oSXg0M29LQnovOTZqUXRrL2Z2a3BMU2tWSFIySHcwR0ZLL2IwMWFUTGVtalFaQVBENTBpVUl1SG9GQUhEMCtLa3l4MCs0VzdnNmhMV05MYlMxdFN1TXRTejNrcEx3NTU1ZHBZNnJxNnZqemJjbVlzalE0V1ZlWjJob2hGYXRyS3M5SGpGWlFVVDB5akV6TThYUXdaN28wN3NuckZ1MXJMQnQyemF0c1diVjU4ODFucW1wU2FWdER1d3QvY3UvT2hRS0JieTlQVERFMnhNcEtTa0lqNGlDalkwMU9uWndoSUcrZnFYWGEyaG80STNYeDJMNHNNSEl6OHVIc2JGUm1lMTBkWFhRdVZPSDU0cVZpSWlJaUlpb1BzbktLcHdOYm03ZVdLVnhtSnFhb1YvL0FjSytoNmMzUW9LRHNXekpJc2hrTWh6OTU3RHdFRC9qYVhLaTVCdjJlbnA2R0RaOEpFYU9HUXY5S3Z3ZFdCdjZEeHlFNC8vOUM1bE1CcEZJQkhWMWRXaG9hTUxBd0FEOUJnd284NXJxM0dkRmFscERzZVQxbXBwYWFOSzBLY2ErOWpyOEwxMUVkSFFVWW0vZnF2QTZUVTFOWVR1cm5Ca09SY0pEUTRWVkVOcmEyVU5iV3h0T0hUcmc0dE5DNXY4OVRWYUlSQ0wwNnROWFdNRkJMcGNyTFI5Vlp2eHFJdUhhOGhRdEdWV2JuNGNtVFpwZytSZXJZTldpUmEzMVNjV1lyQ0NxUTlyYTJzakp5ZUdVTHhYS3ljbUJqbzZPcXNPb1YxcFlXV0x5eFBHcURxTldpVVFpekh4N0tvRENXaDNPbmFzKzFiWWtQVjFkZ1A5Y2lZaUlpSWpvRlZKVXhMbmtHL1AxUmNkT25kQzZUVnRFUjBVaXE4UVN1NXFhbXNKeXdzYkd4aGd4YWpTR0RCdnh3cCsvekp3MUd6Tm56WDd1ZnNxN3o0bzBiZGFzMGpZWkdlbjQ3ZWVmb0M0VzQ1MTNaMEZIcCt5ZlQwNU9EbEtMbG5TcUpBbFNNam1RWDBiaDdKS3VYUXNVdGp0MDZBZ0E2T1RzTEJRMkx5cDgzdDdCRWFhbWhmVWZiR3hiSStibURhUThmSWpFeEFSWVdscVYyWGYzN2owUkdod005MjdsRjNjM05UWER3NGZKU0VpNHExU2JwSWhVSXNIK2ZYOGhKeWNiRXlkTmdmWXp6NC9NR3plR2xwWVdFaE1TaEdQSnljbllzTzVyekprN0h5MWJ0YXJ3L3FuNm1Ld2dxa1BObWpWSHd0MTQyTm0zVTNVb3I2eUV1L0ZvMnJUeVgrQkVSRVJFUkVSRXI3TG5mVk8vTnVYbjV5TThOQlRIai8wckZEUHVYcUt1aEkxdGE0U0hGZFlUbkRGekZucjNMYTVIa0p1YmkwTUg5eU1zSkFRelpzNnExdytVSzd2UGlqUnVYRHdUSmk4dkQzRjNZaEVkSFlXd2tCRGNqWStIcC9kZ2lFUWkrSjd4QVZCWUsvS2plUjhyTGZXVmw1ZUhpMzRYc0dmbkRxU21GQmJMN3RTcGM1WGpMNnAzVXA3b3FDaGh1NTJEQXdEQTJjVzFWTHR1M1hzSTI0NU9Ub2k1ZVFNQUVCUVFVRzZ5WXFDSEp3WjZWTHlVdEl1cks0NzlleFFwRHgvaXdMNi9sR2FzWFBYM3g4OC9ic0xEaDhrQWdLWk5tMkg0eUZGSzE3ZHFaWTFsSzFZaU1pSUNmK3paaWV0QlFRQ0FtSnMzTU9mOVdYanYvUThyallHcWg4a0tvanJrM3IwN1RwNDR6bVNGQ3AwOGNSenUzY3ZQc2hNUkVSRVJFUkdSNnQySmpjVlhYMzZCaHc4Zkl1NU9MUEpLdkxWdjI3b05ac3ljSmV3UEh6bEtTRlo4L2RVcUhOaS9EMVpXVnBCSUpJZ0lEMFBXMHpvY1VaRVJ6NTJzcU8wa1RuWHVzeUxILy9zUEYvMzg4Q2cxRmFtcEtjSXNoU0o3ZHUzQVIvTVhDUHRuei9nZ0lqd01iZTNzb1NFV0l5VWxCYmRpYmdyTE5BR0FnYUVocGs2ZlVlVjdLVnFLcVR5SmljVXpFbHEyYkFXZ2NCa2xTMHNyNFp4SUpGSXFjTzdnNklSREIvWURBSzRGQldMRXFORlZqdWRaWThlOUR0OHpQcEJLSk5pMlpUUDhMMTlDa3laTmNDc21Ca2xKaVVJN2ZYMTlPRDJkK1ZHVzlnNE8rT0xMcjNBOUtBamZibHlQMUpRVTVPZm5ZK09HZFpCS3BXWFdSNkdhWVdWUW9qbzBhc3c0QkFVR0NNV0U2TVVLRFFsR1VHQ0FVTGlLaUlpSWlJaUlpT29YTFMwdEFFQnFhZ3I4THB6SHpSdlJ3Z044RFEwTmpCdzlCbXMzZktOVWQ2QjdqNTU0L1kwM2hmM2J0Mkp3MXZjTXJ2aGZGaElWbGxaVzZOR3JOd0JBVGEzd0VhaTZ1T3J2YlJmTlFEQTBOSHlPdXl0V2svc3Npa0ZjSW01alkyTUFoWW1BcU1nSVBIeVlYQ3BSWVdSa2hFbFRwcUY3ajU3bzI2Ky9jRHpsNFVOY3ZIQWVaMzNQSUNJOFRDbFIwZG5aQmQ5OHV3bk5MU3dxdlplaXVJcVdiaXFQNUdueGNRTURBNWlabXd2SFhic1dGL0R1NHVvRzh4S3pSQnlkT2tCRFF3TkFZYkxwZVRScDJoU2ZMRm9zMU5tSWpvckV1Yk8rU29tS1RwMmQ4ZTBQUDhQYXhrWTRWcFNnS3ZyY0ZPbnM0b0lmZjltTXJ1N2RoR1BidDI0cGRaMHFDOVUzZEp4WlFWU0hkSFYxTVdmdWZLeGRzeG9mZjdJSUhUcldiQjE5cXI3UWtHQ3NYYk1hOHhjc1pNMFFJaUlpSWlJaW9ucHF3cVRKMkw1MUN4UUtCWFIxOVdCdWJvNFdMVnZDMGFrRDNMdjNnRkU1dFRRbVRKcUN6czVkY1BUSTM0aU1qRUI2V2hvME5iWFF5dG9hUFh2MWh2ZVFJZERVTEV3UTlCOHdFSmN1K2lrVnRxNU0zLzRERUJ4OEhkNURocW5zUGoyOHZISE85d3o2RHh3a0hIdnZnem5ZL092UGVKaWNEQTBOVFRScVpJekdUWnJDMHRJS0xhMnRZVy9mRHJhdFd3c1B6dWQvc2dnOWV2WEdxUlBIRVhQekpqSXkwcUdtcGdZRFEwTllXRmpDd2NFUlBmdjBRYXRXMWxXK0YrL0JRM0RXOXd3OHZRWlgyTTdMZXpCT256cUo4Uk1tS1IwZk1YSTAvQzlkUW9HaUFOUGVma2Zwbkw2K1BpWk9ub3JkTzdkandDQ1BLc2RVSGxlM3J2aDIwMC80WS9jdWhBUmZRMlptSmt4TVRPSGc2SWhCbmw3bzFObTUxRFVEQm5uQTc4SjVwZVhGaXVqcTZtTEpzcyt4YThjMkhQNzdFRHk5dllWenZYcjNSVkJRQUFiV1F0eXZLcEZVVnNuaVlrVDAzSUt2WDhQR0Rldmcwc1VWSHA1ZXNHclJrZy9RNjBCT1RnNFM3c2JqNUluakNBb013RWZ6UGtiSGFxeTFXSjVORzlmRHpiMGIzTnpyZmptcElTT0taNEg4ZTNoZm5ZOUhMeDkraG9pb1BwaytlUUxzN08zeDhjTEZxZzZGaUlpSXluRm8vMTRrSlNaaTlweDVOYnBlV3l5Q1ZNYkhpMFF2UWtQOTk2WXRydHA2YXB4WlFmUUNkT3JzakI5LzJZeERCL1poMDdjYjhlREJmVWdrRWxXSDlkTFIwZEZCMDZiTjRONjlPMzc4WlRNVFFrUkVSRVJFUkVSRVJBMEVreFZFTDRpdXJpN0dUNWhVYXVvYkVSRVJFUkVSRVJFUjBhdU9CYmFKaUlpSWlJaUlpSWlJaUVpbG1Ld2dJaUlpSWlJaUlpSWlJaUtWWXJLQ2lJaUlpSWlJaUlpSWlJaFVpc2tLSWlJaUlpSWlJaUlpSWlKU0tTWXJpSWlJaUlpSWlJaUlxRWIwOVBTUW1abXA2akNJWG5xWm1ablExOWRYZFJoMWlza0tJaUlpSWlJaUlpSWlxaEViRzF0RVJVYW9PZ3lpbDE1VVpBUnNiR3hWSFVhZFlyS0NpSWlJaUlpSWlJaUlhbVRZaUJIWXRuV0xxc01nZXVsdDI3b0ZRNGNQVjNVWWRVcXM2Z0NJaUtpWWpyWTJKRklwQUNCSElvR3VqbzZLSTZLR0pFY2lFYloxdExWVkdBa1JFUkZSL2FSUUtCQWNFb1lMRnk4aElqSUtqMUlmQzkrL2lWNGtIVzF0bUpxWndLRjlPL1RxMFIyZE9qcEJKQktwT3F3YW1UTjNQcHc3T3VMY1dWLzA2ZHRQMWVFUXZaVE9uZlhGeVJQSGNUMzA1WjdGeEdRRkVWRTlZbXBtZ3NURWV3Q0FoTHNKc0xOcnErS0lxQ0ZKdUpzZ2JKdWFtYWd3RWlJaUlxTDZKeW5wUHI3ZDlCTWlJcU5VSFFvUkpGSXBFaFB2SVRIeEhrNmM5SUZEKzNiNGNQYTdzTEJvcHVyUXFzM1EwQkMvYnQ2Q1NSUEdZL3ZPM1V4WUVOV3ljMmQ5TVduQ2VHemR2aE1HQmdhcURxZE9jUmtvSXFKNnhLRjlPMkg3eEdsZkZVWkNEVkhKejR4RCsvWXFqSVNJaUlpb2ZvbUlqTUxjanhjeFVVSDFWa1AvalBZZk1CQmJ0dTNBdENtVE1Hdm1ERnk5NHMraTIwVFBJVE16RTFlditHUFd6Qm1ZTm1VU3RtN2ZpWDc5QjZnNnJEckhtUlZFUlBWSXJ4N2RjZUtrRHdEZzVDa2Y5TzNkQXgyY0hGVWNGVFVFb1dIaE9IbktSOWp2MWFPYkNxTWhJaUlpcWorU2t1NWp4Y28xeU1yT0JnQ0lSQ0o0REJvQXo0SDlZTlhDaWt1dmtrcmtTQ1JJdUp1QUU2ZDljZkxVLzltN3o4Q29pcmFONC85TkkxbENRa0lxa0FTUUVsb1NxaENrZDBRVUZUdFdCRVY2THlKRkJaRWlJSStQdmIvNktBSjJhWUtDMGtzQTZTME5Fa29ha0UzUHZoOENTMkpDS3JBRXJ0K24zWFBtek55N3JzQ2VhMmZtZDh4bU14ZVRrNW54Mm16bXo1bFZMbWRZZE9yY2haMjcvMkhCL0xrTWVmRUZqaDgveHNXTEY2MWRsa2k1NU96c1RLMWFkOUM3VHg5Mjd2NEhGeGNYYTVkMFF5aXNFTG1GbUV3bWxpOWR3dWFORzRtSk9VWHFiYmIycXFPakk3NitWV2tWR2tyZkIvcGhOQnF0WFZLSmhRUTNwbUdEK3V6YmZ3Q3oyY3ljK1lzWU8ycVlBZ3NwMUo2OS96Qm4vaUxNWmpNQWpSbzJJQ1M0c1pXckVoRVJFYkUrczluTXdzWC90UVFWN3U1dSt2ZTEzQlNNVGs3VXExZVhldlhxMHFGZEcrYk1YMFI4ZkFJWGs1Tlp1UGkveko0NXZWenVZZUhpNHNJcjAyYnd5clFaMWk1RlJNb2hoUlVpdDRpd1hUdFpNSDh1elpxM1lNandFZmo1QjVUTG0vVmxZVEtaaUlxTVlOWEtGUXdlTklBUm84WVEwcVNwdGNzcUVZUEJ3UEFoTHpKcTdFUXVKaWNUSDUvQXBDa3o5TXN2eWFlZ1gySUJWSEt1eUxDWFhpaVhYMnhFUkVSRXJyV3czWHN0eStvWURBYkdqUjVPNDBZTnJWeVZTRjVCalJzeGR0UXdKazJaZ2Rsc1p0LytBNFR0M2t1VGtDQnJseVlpY2tNcHJCQzVCWVR0MnNtOE9iTVpPMzRpUWNFaDFpN0hhb3hHSS9VQzYxTXZzRDU3ZG9jeFovWXN4b3liUUhCSUUydVhWaUxWcXZueXlzdmpMVlBWeldZeksxZXRZZVdxTmRZdVRXNXlsWndyTW1YeStISTVaVnhFUkVUa2V0anc5MGJMNDI1ZE95dW9rSnRXVU9OR2RPdmEyZks5YjhQZm14UldpTWh0Unh0c2k1UnpKcE9KQmZQbk1tN0NwTnM2cVBpM29PQVF4bzZmeUZ2ejVtQXltYXhkVG9rMWJGQ2YrWE5tNWRsd1c2UXdEUnZVWjk2YitzeUlpSWlJNUpaN3MrTHVYVHBhc1JLUm91WCtqTzdidjkrS2xZaUlXSWRtVm9pVWM4dVhMcUZaOHhZMERncTJkaWszbmFEZ0VKbzFiOEh5cFV0NHZQOVQxaTZueEtwVjgyWDJ6T21FN2Q3TGhyODNzVy8vZnVMT3haTnltKzFGSWdWemNuU2tpb2M3RFJzMG9HMmIxb1FFTjliU1R5SWlJaUwvRW5jdTN2TFl6OS9QaXBXSUZDMzNaelQzWjFkRTVIYWhzRUtrbk51OGNTTkRobyt3ZGhrM3JXN2RlN0I0NFlKeUdWWkF6cnE2VFVLQ05QMVhSRVJFUktRVWN2L1FSM3UveWMwdTkyZFVQMUlUa2R1UmxvRVNLZWRpWWs3aDV4OWc3VEp1V243K0FjVEd4bGk3REJFUkVSRVJFUkVSRVNtRXdncVJjaTQxTlJXajBXanRNbTVhUnFPUmxKUVVhNWNoSWlJaUlnNDJPYXdBQUNBQVNVUkJWQ0lpSWlJaWhWQllJU0lpSWlJaUlpSWlJaUlpVnFXd1FrUkVSRVJFUkVSRVJFUkVyRXBoaFlpSWlJaUlpSWlJaUlpSVdKWENDaEVSRVJFUkVSRVJFUkVSc1NvN2F4Y2dJaUlpSWlJaUlpSWk1Wi9KWkdMNTBpVnMzcmlSbUpoVHBLYW1XcnVrbTRham95Tyt2bFZwRlJwSzN3ZjZZVFFhclYyU3lFMUhZWVdJU0NITVpyTzFTeEFSRVJFUkVSRzU2WVh0MnNtQytYTnAxcndGUTRhUHdNOC9RRGZrY3pHWlRFUkZSckJxNVFvR0R4ckFpRkZqQ0duUzFOcGxpZHhVRkZhSWlCVGlmRklTQVBiMkRsYXVSRVJFUkVSRVJPVG1GTFpySi9QbXpHYnMrSWtFQllkWXU1eWJrdEZvcEY1Z2Zlb0YxbWZQN2pEbXpKN0ZtSEVUQ0E1cFl1M1NSRzRhMnJOQ1JLUVFaODZjQnNDM2FsVXJWeUlpSWlJaUlpSnk4ekdaVEN5WVA1ZHhFeVlwcUNpbW9PQVF4bzZmeUZ2ejVtQXltYXhkanNoTlF6TXJSQ1NmdzRjTzhzM1hYL0hQM2oya3BLUlFzV0pGVWxKU2VQTHBaN24vd1g0QW5JNk5aZFhLMzdDenM4ZkYxUVYzOXlyVXJsMEhUeSt2UXZ0ZTlOWjgxdis1RHRmS2xVa3hwWkNXbGtwNmVqcTJ0cmE0dTFlaFJxMmFOR3pZaU5BMmJhMGVFR1JsWmJGajZ4WThQRHp4OXZHMWFpMGlJaUlpSWlJaU42UGxTNWZRckhrTEdnY0ZXN3VVY2lVb09JUm16VnV3Zk9rU0h1Ly9sTFhMRWJrcEtLd1FrVHlXZlBNMW4zLzZTWjY5R2k1Y3VBREF5dDkrdFlRVnI3ODZqZVBIanVXN3ZtR2p4dlIvNmhrYU5XNWNZUCtyVjYzQWJEYVRHaHViNTNobVppWm56cHptekpuVGJOMjhtVTgvL29oeEV5ZlR0bDM3YS9YU1NpUXJLNHNOZjY0alBqNk9oeDU3QW9QQllKVTZSRVJFUkVSRVJHNW1temR1Wk1qd0VkWXVvMXpxMXIwSGl4Y3VVRmdoY29uQ0NoR3grT3JMTC9qcXk4OEJNQmdNQkFXSDRHUTBzbm5qM3dDY08zZlcwdmJFOGVNRjlySHZuNzFNR0R1S25uZjNadENMTDJGbmwvZVBtY3NoaUlOREJmejgvWEZ6YzhQWjJSa2JHeHRTVWxJNGUvWU1FZUhoT0RvNTRldDdZMmRXbU0xbXppY2xjZWJNYVhaczNVSjhmQnp0TzNiR3c4UHpodFloSWlJaUlpSWlVbDdFeEp6Q3p6L0EybVdVUzM3K0FjVEd4bGk3REpHYmhzSUtFUUhnN3czckxVR0ZvNk1qRXlaUG9YbUxsZ0NNR0RxWW8wZU9rSjJkYldsL09YU29XcTBhN2RwMzVPelpNK3phc1ozNCtIZ0FmdnZsWjg2ZFBjc3IwMTh0Y0ZaQ2NFZ0lVMmU4Vm1BdDJkblpHQXlHYXphYm9YYnQyaXhlTUs5RTEzaDRlUExRWTA4b3FCQVJFUkVSRVJFcFJHcHFLa2FqMGRwbGxFdEdvNUdVbEJScmx5RnkwMUJZSVNMRXg4V3hhT0ZiUU02TWl0eEJCY0RqL1ovaXpWa3o2ZHE5ZTc1cnExV3J6aE5QNWt4WHpNek1aUFhLRlh6MHdYdWtwcWF5YmVzV2Z2N3hCKzY1OTc0UzFXTmpZMU9HVjVOZmZIdzhMVnUxTGxaYmUzc0hmS3RXeGR2SFYwcy9pWWlJaUlpSWlJaUkzQ0FLSzBTRVR6NzZnT1NMRndGNDhLR0g4d1FWQUMxYTNzbVM1VDhVMlkrZG5SMDk3KzdOSGJWck0zYlVDTEt5c3ZqdGw1OExEQ3NTRXhQNDhZZmx4Snc2UlVwS0NuWjJkamc2T3VMcVdwa1dMVnRTbzJhdGEvUGl1QnhXaEY2ei9rUkVSRVJFUkVSRVJPVGFVbGdoY3B1TE9YV0tQOWF0QmNESDE1Zkhubml5ekgzV3JSZEkzWHFCSE5pL2oxT25UaGJZNXNqaHd4dzVmTGpBYzh1V0x1SHJiNWVXdVE0UkVSRVJFUkc1dnN4bXMyYWxpNGpJTlhGdDExb1JrWEpuemVxVmx2MG5IbnJrVWV6dDdjdlVYMVpXRnQ5OSt3MEhEK3dIb0lxSFI0bXV0N0d4NGM1aUx0a2tJaUlpSWlKeXM3ajh2YXFrVHA4K2M0MHJ1WFlXdnYxZnR1L1lWV2liSTBlUE1XSHlWSTZmQ0MvMU9Ca1pHWHo1MVRlY2k0c3I4SHhpWWhMZkxGbEdzc2xrT1hiNjlCa1d2L00rOFFrSnBSNjN0TEt5c29pUHYvSGppb2pjNmpTelF1UTJ0MnZuVGdEczdlMXAxNzVqaWE4L2VUS2FMei8vak5UVUZFN0h4ckovM3o4a0pTVlp6dC8vWUw4Q3I2c1hHTWpRRWFQdzh2TFdSbHdpSWlJaUlsTHV2ZmZoSjdpNnVQRG93dzhXKzVxTm03WXdlKzRDeG80ZXpsMmhyVW84WmxwYUdoR1JVZFN0VTd2UWRvZVBITVhlM3A2YU5RS0szZmZGaThtc1dmc0hxOWFzNWM2V3pSazA0Qm04dmIzeXRZdUtQc25lZi9ZemJPUTR1bmZ0ekpOUFBJcXJxMHVKWG9lZG5SMy8rM1lwM3l4WlJvdm1UZW5Wb3h2Tm1vWllabXdZREFZKy8vSnJ2bHYyUGIxNmR1ZStlKzZtUW9VSy9MWnlOV3YvV0UrZjNqM3A5MkJmS2w3RDc1WUhEeDZtVnEyYU9EamsvMEdmd1dEZzJZRXYwYmxUZS9yZGZ4OCtQdDdYYkZ3UmtkdVp3Z3FSMjF4VVpDUUFOV3ZkZ2FPalk0bXZQM1h5SlAvNzZzdDh4MjF0Ylhuc2lTZTV1M2VmQXE5emNYR2xSbzJhSlI1UFJFUkVSRVRFR2o3LzhtdTJidDlaNERsemRqYmhFVG5mcmI3ODZodHExcXhSckQ2aklxUEl6TXBpN3Z4RnVGVjJwV0dEK3ZuYWJOdXhrOCsrK0pvbkhuMklWbmUyeUhNdU5UV05rV01tRWxpdkx2ZmUwNHMyb2Eyd3RiWE4xOGVSbzhkNTU5MFBhTmdna0x0N2RxZE5hQ3ZzN0FxL0piUnB5MWF5czdNQjJMMW5MNXUyYk9PK1BuZm5hN2QvLzBITFkzdjd2SDNHSnlSUXlkbTV5Qm44Qm9NQkJ3Y0gwdExTMkwxbkwwMkNnL0tjZDNTc0FJREpsTUxldmZ2bzBxa0RYcDQ1cy9qVDB0TFl1V3MzRDk1L0g5RW5UK0hsNlZsZ3dBQ1FrcHBLZGxaV29iVUE3TnQva0ptejV4RVMzSmlYSjQzRDdsL3ZxWTJORFRZMk5xeFl1WVpWcTljeTg5V3BORzdVb01oK1JVU2tjQW9yUkc1ejZlbHBBRGc3TzErelByMjl2Wm4yNmt6OC9QMnZXWjhpSWlJaUlpTFcxTy9Cdm16ZHZwTVR4Vmp1cURodGNzdkl5R0RHNjdPWjg4WnIrUHRWejNPdVd0V3F4TWFlNXRXWmI5SzBTUWlqaHIrRW0xdGxBRXN3Y2ZEUVlRNGRQc0xvckN6YzNDcVRtSFNldTNJRkVoVWNISUNjbS9CR0p5TXRXelFyTXF6NGMvMWZBRGc1T2ZHZmhYTUxuRlVCc0N0c053Qk5Rb0o1WWVCemx1UG40dUtZT0hrYXRXcldZTUs0VVVYdWEyRm5aMGRhV2hvUDNuOGY5L1R1bWVkYzdyQmo0SUNuOGF0ZUxjK3lXMzE2OXlJcU9wcXBNMlpSKzQ2YXZESjVnaVhneUMwc2JBK3Z2ekczMkV0MmJkdStrN256Ri9IQ3dHYzVkUGdJVFlLRExVR0lvMk1GMHRMUzZOYWxrNEtLTWxyNDFqelcvN0dPTzJyWDRjS0Y4MXc0Zng2VHlVUkdSZ2EydHJZWWpSWHg4dmFpWHIzNjlPaDFOelZyMWJKMnlTSnluU2lzRUxuTlZhbml3Wmt6cDRtS2lpeHdZN1RVbEJTK1cvSXRKbE15VHo3MURJNU9Ubm5PZTNwNVVhRkNCYUtqb2l6SFRwOCt6Znk1YnpKaTFCZ0NhdFM0RVM5RFJFUkVSRVRrdW5KeWRHVEcxRW1jUEJsRGpRQS9uSjJkTVJnTXhNU2U1c1VoSThuSXlLQnBreEFHRG5pYXVMaDR2THc4OGFqaWpvT0RBei85c29KMzMvOElHeHNiRmkrY1M0Qy9YN0hIcmVycnczUFA5R2Z4TysremMxY1lVMmZNWk5GYmJ3SmdhM2ZsRi8rOWUzV25ZNGQyL0xaeU5ZdmZlWi8zUC95RXJsMDYwZmZlM2poVWNMQzBHek5xR0U3LytsNzNiN0d4cHduYnZSZUFSeDU2QUc5dkw1WXQvNUcxZjI3STI5QnM1dlNac3dDY0NBOW55SWl4bGxOeGNYR2NQMytCVXpHeGZQRHhad3g4N3VsQ3g3UzF6ZGxXMVdBd2NPSkVPQk5lbnNiRmk4bjUybzBlTnpuZnNiY1cvY2Z5ZVBlZWYzaDU2cXRNbnpvcDM3SlFyVnUxWk5DQVovaDI2WEo4dkwzWmZ5Qm5Wc2dkdFdwaU5EcVJsSFNleUtob0FCclVEOFRXMW9iRXhFUisrWFVsWC8xdkNVNk9qalJyMW9TSEhyalBFdlo0ZXBac24wYkpiOTN2YThqTXpHVC92bi95bmN2TXpPVDgrU1RPbjAvaTZKRWpiRmovSjE5OSs5MTFxMlh4b2dXcy8yTWR3MGFPNXE2MjdhN2JPQ0pTTUlVVklyZTVaaTFhOE5zdlAzUDJ6Qm1XTHZtV0J4OTYySEp1NitiTnZQdk9ZczZjT1EyQWo0OHZmZTdybStmNkdqVnFNblhHYSt6ZnQ0K3Z2L3FDWFR0MkFIRGs4Q0ZHREIzTVMwT0gwNlZiOXh2M2drUkVSRVJFUks0VGR6YzNIQ3M0TXZIbGFUUnNXSitISHVqTGV4OThURVpHQmgzYnQyWDB5S0VZREFZOFBUeXdzN08xM05DT2pqNEpRTWNPN2ZJRUZaRlIwVlN0NnB0dm1hRi82OUd0Q3ovL3NvTHdpRWlPSFQ5QlNtb3FUbzZPMk5yWVdOcTR1T1RzRTNGNXRrVlMwbm15czdKeWxtSEtOWXVpaUFrT0FIei8weStZeldhcSt2cFlsbjZxVTZjMm03ZHVZMSt1Wlo5eVMwaElKQ0Voc2NCelAvejRDNTRlSHZTOXQvZFZ4OHo5dzduTXJDeU1SaU1YTHliajcxY2RXenM3eTJ5VnFsVjlxVkFoWjliRTVXT2VIbFZ3cmxUSmNuMXFXaG9mZnZ3WlExNGNtRzlackh0Njk3VE0zTGo3M3B3OUZnZS9NSURBZW5YNWErTm1aczJlQjhDMEtSTXdHbzBZREFiT243L0FWLzliUWtwcUtyYTJ0Z1NVWU84UEtacTdleFhMZlFjN096dXFWL2ZEMjhjSG85RklhbW9xQ1FrSmhKODRUbXBxS3ZVQ0E2OXJMUnZXLzRuSlpHTExwbzBLSzBTc1FHR0Z5RzN1d1g0UHMyN3Q3NlNtcFBEcHh4K3llZE5HdkwyOU9YcmtDQ2RQUmx2YU9UczcwemdvK0tyOU5HallrRmRmZjROZE8zYXdjTUU4enAwOVMwWkdCZ3ZtenlVMU5aWGVmZTY5RVM5SFJFUkVSRVRrdWpJYW5haGVyU28vL1BnTEsxYXVJUzB0amVDZ1Jvd1kvcExsaG50TVRBd3paODlqd0xOUDBhaGhmVTZFaHdQUXEwZFhrcE56Wmd0a1ptWXgvYlUzOEtoU2hVbmpSeGU2S2JYQllPQytlM3V6WU5FN0JEVnVoTk9sL1FadGNvVVZsK1crT2QvdmdiNEY3bUZSbUxpNGVGYXRYZ3ZBd0FIUFlHZG54N200T0NhL01vTWUzVHJUNzRHKzFMNmpGcTZ1TG93WVBZRmp4MC9RdnQxZGpCczl2TmhqYk55MGhhKyt5ZnZyK011ektINytkUVZmLzI4Sm1WbFplSHQ1MHJwVlM5cTB2cE5obzhZRE1HYmtVT3JWclFOY0NSdGFORzlHZ3dhQmRHemZ0a1N2dFRBblQ4V3c2RC92OGRBRDk5RzhXVlBMOFJiTm1oUVpMa25KVlBPcmJna3J2bDMyQXc0T0R2bmFtTTFtNHVQamNIZXZjbDFyR1Q5eE10dTJidUcrK3grOHJ1T0lTTUVVVm9qYzVyeDlmQmcvY1RLelhwdEJlbm82QncvczUrQ0IvWG5haERScHl0QVJvL0QyOXJZY014Z01tTTNtZlA4NGJ0S3NHZSs4OXlIejNueURMWnMzQWZEWkp4OWJ3b3JMMTVYMEg4d2lJaUlpSWlJM2krRkRYeVE4SXRLeXFYYUQrb0Y1Ym1EYjI5dHpLaWFXR2EvUHpuTmRRVXNZeGNhZVp1S1U2ZnhuNGR4QzkzVm8zL1l1RGg0OHpLT1BYTG1KbXZ0NzFlVnJ5M29qL2QwUFBpWXRMWTA3V3phblJmT2NtL1EvL2JLQ3JLd3Nmdmx0RmFhVVZKcUVCSEh5VkF6SGpwOEFvR09IbkpBZ0xpNGVkM2UzSXZlbmFOMnFKYXRXcjJYYmp2d2JsdWVlblhINnpGbStXYktNYjVZc0EzSm1tRlQxOWJFRVBuWjJkdHpkcXp2aDRSR3MvbjBkdmo3ZUJOYXJXK0NZZjZ6L2krK1cvVkRndVhrTEZsT2hRZ1ZNeVZlV25ab3dlUnBwYVdtOE9XOGh6ejcxUktHdlI4ckd3SlhQUzBGQkJlUjh2cXRVS2QyU1d4SGg0ZXpZdm8wT0hUdmhYcVVLa1JIaDdOeXhIWHNIQjlxMGFVdGxOemRMMjZiTm10TzBXZk5TalNNaVphZXdRa1JvMGZKT0ZpNytMMS8vMzVmc0R0dkpoUXNYY0hldlFzTkdqZWphdlFjaFRacm11Nlp6MTI3OHRXRTk3VHAwekhmT2FEVHk4dFRwZlBuNXAvencvWEs2OTd5eU9WcmJkaDNZc1dNYlhicDJ1NjZ2U1VSRVJFUkU1SHB4Y0hCZzFQQ1hHRDU2QW1hem1YVi9idUNKeHg0bU15dUx1SE54ZVRhRUR2RDN3OFdsRW1aejNpV1kwdExTT1h6a0tBRFBQUGw0a1RmNE16TFNlZmFaL3ZuMllmaTNnbVpiRkVkbVZoYWZmZjUvYk55MEJRY0hCd1k5L3l6cDZSbkV4Y2Z6MjIrckxPM00yZG1jQ0kvZ3I3OXpmcHptN0Z5UmVuWHFjT0hDQmFaTWY1M2F0V295Zk9pTGhmNUF6V0F3TUhyVVVDSWlJbW5Zb0Q1L2I5ek1yRGZuQTlELzhVZDQ1S0VITEcxWHJ2NmRSWXZmQldERnFqV3NXTFVtVDE4Ly9QaUw1ZkdyTTk5azRmelplRlRKLyt2NzltM2JzR1hyZHRaditEdmZ1Vk9uWXZJZFMwdEx5M205WmpNZmZmckZWVitMbEYxNmVucXBybHN3Ync1Ly9iV0JJY05HNE8zdHpTOC8vOFEvZS9lUW1KQ0FmMEFBVTJlOFJwVXFIcnd5ZVNKeGNlY0lEeitCVzJVM2xpMWRZdGxrL2FzdlBtZitvdjlZZnB6NTduL2VadTN2YXhnNVpoeXRROXZrR2UvYzJiTjgrY1ZuYk4rMmxmTkpTVlIwZHFadTNYcmMyL2QrQlJ3aTE0akNDaEVCd00vZm4zRVRKeFc3L1loUll4Z3hhc3hWenhzTUJ2by85UXo5bjNvbXovR1NqQ0VpSWlJaUluSXpTRTFOSXlzck04OHhIeDl2Z29NYUViWjdMd0YrZmlRbkovTi9YMy9MWHhzM00zN01DRXU3L284L1Fvc1d6Umc3L21VR1BQc1VEUnZrckxrZkhYMlNRUy9sdEd0UXYxNitNWk9UODI0dS9mRm5YM0xrNkhGZW4vNHlsUzd0ejJBd0dDeXoxeStISFVXRkhsZXo0YStOTFB2K0p3Q3lzN0o0Y2NoSXl3Mzd5d3dHQTMrcy80cy8xdjlsT1hieFlqS1A5bi9XOGp3aUlwS2s4K2VaTW1tY1pjK09nbFJ5ZHFaUnd3WUFsbzJ1QytLUUsvaTV2T24xdiszOUoyZDFnSll0bXVGU3FlRGx0QXdHQTZPR3YwU1hUaDJvV1NNQUYxY1hubjErTUhGeDhUemM3MzZlZk9MUlBIdFdmUHZWcDFTc1dCRUFreW1GZm84K2VkVWFwV3pTMGxMelBEZWJ6U1FsSnBLUWtFQkNRanlKaVltWVRDWUNBK3RUdTA0ZFM3dTF2NjhoT3p1YnhZc1drSnFTa3FlUDQ4ZU84ZVB5NVR3ejRIbmk0czdsdEYrek90L1lTVWxKTFBubWE0WU15L2wvOGJkZmZ5RXJLNHUxYTFibkNTc2l3c09aT0c0TTU4OG5XWTVkT0grZUhkdTNzV1A3Tm9hUEhFM1g3ajNLL21hSTNPWVVWb2lJaUlpSWlJaUlGT0xnb2NOTW5mNDZtVmxaQlo3ZnNtMDdEejMydE9YNTVGZGV6WFBlMXNhR3cwZU9NbTdpRk5xRXR1S1pZaXdyOU15QXdTU2JUUG1PajU4OGpkbXZUN01FRnBkWlFvcFNoaFVkMnQzRmJ5dFdzVy8vUVRLenNqRFkyRkRaMVpYRXBKeWJzd01IUEVPUGJwMlpNSGthRVpGUmxpQ2pmbUE5N094czg4d1VhZEc4YWFGQnhiL2wzclQ3OTNWL0V1RHZSK3RXTFFHd3pkWFAyRkhEcUZneC84eVN5Kzk5OTY2ZGNYQ3d6M2YrTW50N2U1bzFEUUhnd29VTHhNY25BRkN0cW0raDlmMDdxTG9SdXJWcnllSUY4MjdvbUdVWmIrdm1qYlJzRlZxcWEwM0pWejduVHp6U2o2U2tKTXZNaDl6czdPejQ0T1BQOFBUeUFpQTdPeHZBRWxRNE9GU2dSY3VXL1AzWEJvQTgrM0RtVnJ0T0hWNFlQSVQvdkwyUUU4ZVA4OC9lUFpaeldaZitIOC9Nek14emJQYk0xeXhCUmJWcTFibWpkaDFPbjQ3aDBNR2N6KzZ5cFVzVVZvaGNBd29yUkVSRVJFVGtoak9ielVSRWhCTzJjd2NIRHh3Z0lTR2VwTVRFUERjSFJFUnVGaUhCalJreGJERHpGLzRIYnk5UFhDdTdZbTluWi9sRi94MjFhcEtTa3NLcG1GZ0FNakl5OGx5ZmV3YkV4azFicUJIZ1Q3dTdDcit4TzNuaVdGNlovanBlbmg2NHVibXhiLzhCQUlJYk44TFoyVGxQMzduM0U3UXBaVmhoTUJoNDZZWG5HVDF1TWc4LzlBRE5tb1l3YWNvTUFIcjM2c0c5OS9RQ1lONmJyek56OWp3MmJkNUt3d2FCdkRrcko1akpQVk1rOTBiWHVXZDlGT1RNbWJNY1BYYmM4dnpVcVJoZW16V0gxcTFhTW5iVXNEekxXajN6L09EQ1gwVCsrOXRYdFdYckRrdHRRVUdOQzIyYmxudVpvbEsrdnlWMS9zSkZQS3E0RmQzd0dyaDhnNzVscTlhbHVuN0ZpaFZVcSs1WDZ2RlRVcTZFRlltSmlWZHRaekFZTU5nVS9QN1hxVnVYeVZPbTRlSHB5VDA5dTEzMWMrZm01czZNMTJmaDR1S0toNGNuSjQ0ZjU5eTVjNFhXOStjZjY0aU1qQUNnZFdnYkpreWVRbFpXSnN1V2ZzZXhvMGZKek13a0xUV3QwRDVFcEhnVVZvaUlpSWlJeUExMThNQitsdnp2YXlJaXdyR3pzNk4ybmJvRTFtK0FxNnRyaVg2Skt5SlNsUGMrK2ZxYTlkV3hRenZhaExiTzg4djl1Ky90QjhEZ0Z3Ync1VmZmY0NvbWxtcFZmWGwrd05OTW16RXJ6L1dYZnluK1FOOCtQUFpJUDZLalR4WTZYbkJRSTVaOC9ibGx2TXRqdFcvWHhuSVQxbXcyVzM1ZFh0WmxvQUFDQXZ6NTVNTjNzTE8zWit6NGw3bHc0UUozdG1qT29PZXZMTys3Y2RNV05tM2VDc0N6VC9jdnRMOTkrdyt5OE8xM21EUmhERFVDL0F0c3MvNnZqUUJVckZpUjVPUmtxbGV2Um5UMFNUWnQzc283NzMxSWkyWlg5bEFzYWhtb3JFdnZSVkhNWmpQZi81U3oxMFhMNXMzdzlLaHkrVVNCN2JPeXNtbDFad3U2ZHU1bzJYVDhldHU4YXorLy9MRGtob3kxL0x0dk9Ca2RYZXFaRVVDWndvckxzM1RzN096dzhQVEUxZFVWMThxVnFlenFocnU3TzVYZDNIQjFkYVZ1dlVBOFBEenpYVitwVWlXbXZUb1RWMWRYQUVMYjNNV083ZHRvYzFmYmZHMGY3LzhrTGk2dWVjZFBUYzNYTHJlLzF2OXBxZS9aQVFQNStjY2ZXUHJkdDhUSHhWbmE5TzV6YjhsZXRJZ1VTTjhFUkVSRVJFVGtoa2hQVCtmelR6NWk4NmFOK1BzSE1HandFQm9IQmVQbzZHanQwa1RrRm5VdHd3cmdxa3NNSFR0MmdsMWhlNmhac3dhdlQ1K0NuVjNlemFWekx4L2w0bEx3bmdvbEdlK3kzRE00L2oxbWFUazVPVEg5dGRtY0NJK2dYdDA2akI4N3dqSzc0Y09QUDJQNUR6L25qR2RyeStML2ZsQmdMV01udm9LTmpRM1IwU2ZKeU1oZzBwVHB6SHgxYW9HQnhkcDFPVGVDbXdRMzVxK05tK25RN2k1K1gvc0hNYkduMlgvZ0VFMUNncS8wVzhReVVObkZEQ3QrL1cwVkowN2tCT2JQUG4xbFNhNnJMZlBsN2VXSmw2Y24yM2ZzNGtSNEJFNU9qaVFtSmxuZUJ5bWJ5MkZGazZiTm1Ecmp0UkpmZi9rSEQ1ZE5mUG1WQXRzNU9SbnAxS1ZMdnVNRkxUbVYyOUVqaHdHb1VLRUNvMFlNNWNMNTg1WnpGU3RXcFA5VHp5aXNFTGxHRkZhSWlJaUlpTWgxbDVpUXdOc0w1aE1UYzRwbkJ3eWtkWnU3eXZUclh4R1JtOG1KOEFqYzNDb3o5ZVVKdUxxNmNPSENoVHpuTTNJdEkzUXRaNUNkenpXTzBaaHpFNytvRzYrRk9YUG1MRy9PVzhpQmc0Znc5ZkhtMmFlZllPdTJIVVJFUm5IOFJEajdEeHpDemEweUNRbUpaR1psY2VKRWVJSDlSRVJFNW5tZWxIUyt3TUJpKzQ1ZFJFUkdFZUR2aDU5ZmRTQm5aa2l2bnQzNTZKUFB1YU5XVFRJenJpd1BXTlF5VVA5ZWZxc2doNDhjNWNOUFBnZHlac1JVcjE3TmNpNDkxMytucUtpVEJBYld0VHlQaklvaWJQZmVmUDM1K3ZvVU9hWVU3a1l0QVJsWXZ6NE9EaFVzejNQdmg1S1ptWG5WL3pmUFh3b25jbTk2WDdGaVJlN3BjeC8zUGZCZ25tWFpSS1JzRkZhSWxIT09qbzZZVENiTFAwd2xMNVBKaEpPVGs3WExFQkVSdWEybHA2ZXo2SzE1WExoNGdZbFRwdUxuVi9CU0lDSWk1VldYemgxNC9ybW5xRkFoNTBib3Y1Y2p5cjFSZHNVQ3ZydGxseUpneU16TUpDNHUzdks4aXJ0N3Fmc0MyTFI1SzdQZW5HL1p2eUFtOWpUakowMjFuSy9rN0V5VGtDQzZkK3ZDbXQvWDhjRDk5MUlqd044U1BPZmVzK0xicno2bFlzV0tSWTY1L0llZkFIams0UWM1ZU9pdzVYaVBTMlBjZjk4OUhEOGViamxlcC9ZZEhEbDZEQUJQanlyNCtIZ0RWNWFCU2sxTkxYU1BqR1BIVC9ESzlKbWtwNmZ6M05QOTZkNjFjNTd6R1JrNU42d3pNek1aUFg0eUljR042ZDJyQjYxYnRlVDFHYTl3OE9CaFB2cjBDL1lmeU5sVXVYR2pCb1MydnJQSTF5bUZzN1cxSlNzcnEweEJXM0g4TzR6SS9SbE5URWpBd3pQL0VsTUFEZzRPbGtDbGN1WEszTnYzZnU2KzUxN2RoeEc1RHZJdjlDY2k1WXF2YjFXaUxtMzBKUGxGUlViZzQrTnI3VEpFUkVSdWE1OS84aEd4c1RFTUd6bGFRWVdJM0xJdUJ4V1Fmem1pcEtRcnk4YTR1RlRLZDIzV1ZaWWZ1cHJNekV5bXZ6YWJXYlBuV1k3NVg1cVpjTFY5RjRyU3JHa1R2RHc5OGh5cjVPek0zVDI3OGNicjAvbnFpNDhZUDNZa0ljR05HVDF5S0cvT1hjQ2tLVE5JU01pL0lmTE0yZlBadVN1czBQRjI3L21Ic04xN2FkeW9JVzNidENZbEpjVnl6bWgwNHAyMzUxTzNUbTNTMHRPcFhyMGEvUjkvaEtFdkRiSzB1YmRQYjk1NGZUcHZ2RDRkdityVmVQS0pSMW0xWmkzVFhwMlZwNi9MamgwL3dmaUpyNUNWbGNua0NXTzR2MitmZkcwQy9LdnozN2ZuNCt5Y2N4UDcwS0VqZVlLbndNQzZqQnM5SE1qWmUrVFZhUzlybHVBMWNIa1BpWXNYTDk3UWNkM2RxMWdlUjBkSFhiVmRyVHRxV3g0UGZHRXcvUjUrMUJKVXBLV2w4Yit2LzQvSkU4WVJFUjUrM1dvVnVWMW9ab1ZJT2RjcU5KUlZLMWRRTDdDK3RVdTVLYTFhdVlKV29hWGZKRXhFUkVUS3hwUnM0dERCZ3p3N1lLQ0NDaEc1YldSbDVRMHJZbUpQV3g1N2UrWC85WFpHZXRITEYrWHUrNDA1YjdFcmJEZStsMllXZUhwVXdmTlMwRkRhbVJVT0R2WU1mdUY1cGt4N0RTOHZUeDU5NkVFNmRtaUx2ZjJWZlROT3hjVGk2bEtKc04xN2lZeUtKaklxbWlFanhqQnU5QWlxdUx0WjJoMDdmb0lwMDE2blc1ZE9ESHorR1p6K3RUZVIyV3ptdzQ4L3c4bkppWkhEQm1Nd0dEQ1pjZ0tHcUtob1JvNlpTTWFsWDdLbnBxVGc2T1RFWHhzM3MrYjNkWlkrZnZqcEYzNi90TitGbmIwOVAvK3lndmlFQkFER1RwakN0RmNtNGxIbHlzM282dFdxMHFsak94N3FkejlPVGs1NWx2UzVyR2FOZ0p6K0x2MEMvNjQycldrUzNOalNOaVUxbGVtdnZYSHAvWExJODk1STZkVzY0dzUyYkkvbjZKSER6SjcxT2c0T0R2bmEyTmpZVUxkZVBYcjI2bjNOeHZYeThySThqbzZPSnFSSndadW45N212TC8vczNRUEFtMi9NWk9sM1MvRHo4eU1sSllWOS8reTFoQ3dIOXU4am9FYU5hMWFmeU8xSVlZVklPZGYzZ1g0TUhqU0FQYnZEQ0FvT3NYWTVONVU5dThQWXNYMGI3N3ozb2JWTEVSRVJ1VzJkT1hNR2YvOEFXcmU1eTlxbGlJamNNTG4zUGdBc3l3WUJIRDhSVGtDdWZSc01Ca09KWmxhODk4SEhIRHQrZ3Z2NjlHYnJ0dTBBTkcrVzZ5WnJHWmJTYWRva21DR0RCOUt4ZlRzY0hTdGdOcHZaZitBZ1c3WnVaL1BXN1VSSG4yVDBpS0Y4ODkweXl6WE5tdVQvSGpwajZpUmVtZlk2cTlhc1plOC8rNWc4WVF3MWE5YXduRDkwK0FqaEVaRzg4dko0dkwxemJoaGZuZzFSclZwVldyWm94cHo1aXdwZEZ1anMyWE9jUFh1dXdITW53aU1ZT1dZaTA2Wk01STVhTllHY21TK0RYM2dlZ0crL1c4NW5YM3hWNVB1eCt2ZDFyTTRWa09UMjlUZmY0ZTd1UnE4ZTNZcnNSd3JYczlmZDdOaStqY3pNVERiOCtjZFYyNjFldVlMNjlSdFFvMll0SUNmQXlNN096clAzUkVFdXQvdDN1T1NaSzZ3d1hRcWtMaTlKbFh2SnFOQTJkL0h3bzQveHpkYzVuNWxqUjQ5dzdPaVJQSDFWOS9PalRkdDJSYjlZRVNtVXdncVJjczVvTkRKaTFCam16SjdGMlBFVEZWaGNzbWQzR0hObXoyTE11QWxhUjFKRVJNU0swdEpTNmRuN0hpMlRJU0szbGN0aFJmdDJkMUcvZmozKysvNUhsbk56MzNxYm4zOWRTYy91WGFucTY4T3dJUzlZOWw0b2ptUEhUMUN0cWk4dG1qZmgreDkvQnFCTHB3Nlc4NW1aVjRLUGtpNHZCZEM2VlVzMmJkN0NqbDI3MmJGekYrZlA1MnppN2VKU2ljY2ZmWWlJeUVpaW8wOEMwS2QzTHdZOS93eUE1UmhBdGFxK2pCNDFsT212dmtGTTdHbEdqMytacVM5UElEaW9FUUNCOWVyeTlvSTVlVGJiVGtsSkJYS1cwR3JmN2k2cVZIR25jdVhLZUhsNjR1QmdUMlpXRmdNR0RlSHMyWE80dXJxUW5wNkJrNU1qYzJlL1h1QnNsY0k4OUdCZkVoTVRXYlY2TFQ2K1BoaWRuTEN4VlpoT2NnQUFJQUJKUkVGVXVmTDMxSUdEaDhuTXpNVGR6WTFxMWE2K3JQQmZmMitpY2FPRytPWGFwRnRLcmxWb0d5Wk5tY3JxbFNzNGNlSTRTWW1KbHMzU2JXeHNjS2hRQWVlS3pqUnEzSmlxMWFwYnJ1dlV1UXNiLy82TGpwMDZYNjFyQUxyMTZNbUdQLytnUzlmdWVZNDNhTmdJLzRBYVhMeDRnVmF0VzF2YS9ybHVMWjI2ZE0zVHR2OVR6OUNrYVhOKy92Rjc5dS9mUjFKaUlnNE9GYWhSc3laM3RXMUh6N3Z2enJONXQ0aVVqc0lLa1Z0QVNKT21qQjQ3bnZsejM2Ulo4eFowNjk0RFAvK0EyKzRtdmNsa0lpb3lnbFVyVjdCait6YkdqSnRBY0VnVGE1Y2xJaUp5V3pNWUREUU9DcloyR1NJaU41U2pveVBUWHBsSWkyWk4rZkhuWHkwYllROGYraUtiTjI5ank3YnRIRHgwbUhaM2hWTGowdEpEaFRseElqelA4MkZEWHVEYjc1WUQwTGhSUXdJRDYxck9aV1psV2g2blorUmZYdXBxeTBUOXRYRXozMzYzbk9QSFQrU1owZUR0NVVuZisvclF2V3Nub3FLaUdUUGhaUUJhTkd2Szg4ODlkZFdhV3pSclN1OWUzZm5wbHhXa3BhWHgxc0xGZlByUnU1Ynp1WU1LeU5rY0c3Q00zYWhoZ3p6bmx5Nzd3VEtUNHRHSCszSHg0a1crL09vYlJvK2J4TVJ4bzJuWUlQQ3F0UlJrNElCbmVQNjVwd3NNMDU5OGRoQnhjZkhjMmJJNVF3WVB2R29mc2JHblN4UTB5ZFdGdHJtTDBCTE93aHd4ZWl3alJvOHRzdDJRWVNNWU1teEV2dU5HbzVGMzN2c2d6N0dYaGc3bnBhSERDK3luVWVQR05HcmN1RVExaWtqSktLd1F1VVdFTkduS08rOTl5UEtsUzFpOGNBR3hzVEVGYmlwMkszTnljc0xIeDVkV29hRzg4OTZIdDExWUl5SWljak55Y25MQzhWOXJsWXVJbEZjWkdSa1liR3l3czdVdGRJa2lYeDl2ZkgyODJiNWpGeDkvK2lXUU01dWdhK2VPZE9yUWpwbHZ6R1BMdHUycy8yc2plLzdaeDhSeG8vTGRuTS90M0tXd0E2RGRYYUhFeHlld1kyY1k5dmIyREJ6d2RKNjJ1V2RUcEtXbDVSekx0VWwwOXIvMjA3aXNkcTJhUkVWRlcxNlh0NWNuRHovMEFGMDZkY0RXMXBiRXBDUmVuZmttNmVrWkJEVnV4RXN2UHMvR3pWdHhkYW1FczdNejRSR1JWenE3RkFBOCtjUmovTG5oYjg2ZnYwQmNmQUxaMmRuWTJOZ1VPUDYvdzRyY3R1M1l5Zjk5L1MyUXM2OUV6eDVkeWM3S1l0T1diUnc3ZHB3Sms2ZlNvMXNYN3IybkY5VkxNTXVodExQK3pHWXpuMzd4RmN1Vy84aUlvUy9TdVZPSFV2VWpJaUo1S2F3UXVZVVlqVVllNy84VWovZS8rcTliUkVSRVJHNGtPMjArS2lLM2tFMmJ0L0xtdklXNFZhNk0wZWhrT1Y2aFF0N2xYekt6c3ZoMnlUSysvdVk3c3JPejhmWHhadUw0VVJnTUJ1enM3Smc0ZmhSVHByM08zbi8ya1ppWXhJelhadlA1SisvajZGandNakl0bWpmbDNudDY4Zk92SytuU3VTT3o1N3dGd0l1RG5xTld6UnA1eDg3TXdzZkhtLzZQUDJKWm5pZzdWNENSa1Zud1p0NCtQdDQ4K3ZDRGZQN2wxd3dhOEF3OWUzYkR6dFlXZ0dTVGlXa3pabkgyWEJ3aHdVRk1tVFNPOElnSVpzMmVsNjhmQndjSEtsNzY0WmpSNkVTZjNyMzQ4cXR2cUI5WTk2cEJCZVJzWGcxNWd4V3oyY3pLMWIvejMvYytJaXNyQzArUEtreVpQRDZuTGx0YlhwazhqcEdqSnhLZmtNQ3ZLMWJ4NjRwVitQaDRVN3RXVFZxMmFKWW5SRmordzgrV0RibUxrcFNZQk9UTU5qbDQrRWkrODJtcHFaeUtpUVhnclVYdllES2xjRS92bnNYcVcwUkVyazVoaFlpSWlJaUlYRGQyUld4NktTSlNuZ1RXcTB1bkR1MVkrOGQ2NGhNU2dKd2I4dFdxWHRuWFlOdU9uWHo0OGVlV1BSeENXOS9Ka0JjSDR1cnFZbWxqYjIvUDVJbGpHRHA4REdmUHhaRnNNaEVYSDUrbm4zOTc5dW4rVktoUWdYYy8rSmhrazRtbitqOUc5Njc1MStwdjFiSTVQWHQwdFFRTmtIY2ZpL1MwOUh6WFhIWi8zejc0K0hqVDdxNVF5ekdUS1lVcFUxL2p5TkZqZE9yWWp1RkRCMk5uYTB1OXVuV1k5ZHBVbHYvd00xdTM3YkMwRDIzVk1rK2Z2WHQxNTVmZlZ0THZ3YjVYSFJldXpBTEp6c29pTXpPVFRadTNzdXo3bnpoODVDZ0FJY0ZCakI0NUJIYzNOOHMxSGxXcU1IL3VMRjZmTlljalI0OEJPVXN6eGNhZXhzWEZKVTlZY1Uvdm5temZzWXV3M1hzS3JTTzNDeGN1Y09IQ2hVTGJtTTFtM3YzZ1kwd3BLVHpjNy81aTl5MGlJdm5wbTRPSWlJaUlpRnczMmxoYlJHNGxYbDZlakJveGhIWnQyekR0MVZuWTJ0b3krSVhuY1hCd1lGZllIcjc0di85eDZQQVJEQVlETFpvMzVhRUgrOUtnZnNGN0tWUnlkbWJrOENGTW1qSWRvOUVKSDIrdlFzYzJtVkxZdW0wSHAwK2Y0Y1ZCejlHN1Y0OEMyM2w2ZXVRN2xwcVdNMnZCMjh1ejBLWDU3R3h0OHdRVkFFbm56NU4wL2p5REJ3M2c3bDVYTmlnMkdBd0VOVzVFVU9OR3pGdndObXZYcmFkSlNCQXZESHcyNyt1c1ZJa3ZQbm0veUw4UExvY29QLys2Z3Q5V3JpRWxKUVdEd1VCSWNCRDMzdE9MbGkyYUZmeDZQYW93NTQxWCtXN1pEM3ovNDgrNHU3a3hkdlR3ZkROTzdHeHRtVHhoREljT0g2Rm1qUUJjWENvVk90TkRSRVJ1UElVVklpSWlJaUlpSWlJbDBMeFpFNGErTklpZ3hvM3d2YlRCOHFiTlcwaExTNlAvNDQvUXVXUDdBa09EZndzT2FrU2YzcjF3Y25MRU50ZE1pSUxFeE1aaVkyUERyTmVtMHJCQi9STFY2MWpCa1JlZWZ6Wm54a1VKWjd6NStuanp3WDhYRlhwai8rRitEOUNyUnpmcUI5WXI4SHhSUVlYWmJLWm56MjdjM2JNN1o4K2U1Wjk5QjZoVnF5YkJRWTJvNU94Y1pJMzI5dlk4K3ZDRDlMbW5GeG5wR1ZTdTdGcGdPNlBSaVNZaFFVWDJKeUlpMXFHd1FrUkVSRVJFUkVTa2hQNjlCTlBBNTUvTnMvUlNjUTE2L3BsaXRhdFh0dzV2TDVoVDR2NEJPblZzVjZyckxpdHFCa0wxYWxYTDFML0JZT0NGNTNObVpQaFZyMGJUSmlHbDZxZWkwUWpHTXBVaUlpSldwUGx1SWlJaUlpSWlJaUpsVkpxZ1F1Ulc0T2pvaU1sa3NuWVo1WkxKWk1MSnljbmFaWWpjTkJSV2lJaUlpSWlJaUlpSVNLbjQrbFlsS2pMQzJtV1VTMUdSRWZqNCtGcTdESkdiaHNJS0VSRVJFUkVSRVJFUktaVldvYUdzV3JuQzJtV1VTNnRXcnFCVmFHalJEVVZ1RXdvclJFUkVSRVJFUkVSRXBGVDZQdENQSGR1M3NXZDNtTFZMS1ZmMjdBNWp4L1p0OUgyZ243VkxFYmxwS0t3UUVSRVJFUkVSRVJHUlVqRWFqWXdZTllZNXMyY3BzQ2ltUGJ2RG1ETjdGaU5IajhWbzFLN3dJcGZaV2JzQUVSRVJFUkVSRVJFUktiOUNtalJsOU5qeHpKLzdKczJhdDZCYjl4NzQrUWZvUm53dUpwT0pxTWdJVnExY3dZN3QyeGd6YmdMQklVMnNYWmJJVFVWaGhZaUlpSWlJaUlpSWlKUkpTSk9tdlBQZWh5eGZ1b1RGQ3hjUUd4dERTa3FLdGN1NmFUZzVPZUhqNDB1cjBGRGVlZTlEQlRraUJWQllJU0lpSWlJaUlpSWlJbVZtTkJwNXZQOVRQTjcvS1d1WElpTGxrUGFzRUJFUkVSRVJFUkVSRVJFUnExSllJU0lpSWlJaUlpSWlJaUlpVnFXd1FrUkVSRVJFUkVSRVJFUkVyRXBoaFlpSWlJaUlpSWlJaUlpSVdKWENDaEVSRVJFUkVSRVJFUkVSc1NxRkZTSWlJaUlpSWlJaUlpSWlZbFVLSzBSRVJFUkVSRVJFUkVSRXhLb1VWb2lJaUlpSWlJaklMY25KMGRIeTJKU1NZc1ZLUklxVyt6T2ErN01ySW5LN1VGZ2hJaUlpSWlJaUlyZWtLaDd1bHNkUmtWRldyRVNrYUxrL283ay91eUlpdHd1RkZTSWlJaUlpSWlKeVMycllvTDdsOGNvMTY2eFlpVWpSY245R0d6Wm9ZTVZLUkVTc1EyR0ZpSWlJaUlpSWlOeVMycllKdFR4ZXRmcDM5dXo5eDRyVmlGemRucjMvc0dyMTc1Ym5iZHUwdG1JMUlpTFdZV2Z0QWtSRVJFUkVSRVJFcm9lUTRNWTBiRkNmZmZzUFlEYWJtVE4vRVdOSERTT29jU05ybHlaaXNXZnZQOHladndpejJReEFvNFlOQ0FsdWJPV3FTc2RrTXJGODZSSTJiOXhJVE13cFVsTlRyVjNTVGN2UjBSRmYzNnEwQ2cybDd3UDlNQnFOMWk1SnhPb1VWb2lJaUlpSWlJaklMY2xnTURCOHlJdU1HanVSaThuSnhNY25NR25LRExwMTdVejNMaDN4OC9mRDZPUms3VExsTm1SS1NTRXFNb3FWYTlheGF2WHZscUNpa25ORmhyMzBBZ2FEd2NvVmxsellycDBzbUQrWFpzMWJNR1Q0Q1B6OEEzUUR2aEFtazRtb3lBaFdyVnpCNEVFREdERnFEQ0ZObWxxN0xCR3JVbGdoSWlJaUlpSWlJcmVzYXRWOGVlWGw4Y3g0YlRZWGs1TXhtODJzWExXR2xhdldXTHMwa1R3cU9WZGt5dVR4Vkt2bWErMVNTaXhzMTA3bXpabk4yUEVUQ1FvT3NYWTU1WUxSYUtSZVlIM3FCZFpueis0dzVzeWV4Wmh4RXdnT2FXTHQwa1NzUm50V2lJaUlpSWlJaU1ndHJXR0Qrc3lmTXl2UGh0c2lONU9HRGVvejc4M3krUmsxbVV3c21EK1hjUk1tS2Fnb3BhRGdFTWFPbjhoYjgrWmdNcG1zWFk2STFXaG1oWWlJaUlpSWlJamM4cXBWODJYMnpPbUU3ZDdMaHI4M3NXLy9mdUxPeFpPaU5mWEZDcHdjSGFuaTRVN0RCZzFvMjZZMUljR055K1hTVHdETGx5NmhXZk1XTkE0S3RuWXA1VnBRY0FqTm1yZGcrZElsUE43L0tXdVhJMklWQ2l0RVJFUkVSRVJFNUxaZ01CaG9FaEpFazVBZ2E1Y2ljc3ZZdkhFalE0YVBzSFladDRSdTNYdXdlT0VDaFJWeTI5SXlVQ0lpSWlJaUlpSWlJbElxTVRHbjhQTVBzSFladHdRLy93QmlZMk9zWFlhSTFTaXNFQkVSRVJFUkVSRVJrVkpKVFUzRmFEUmF1NHhiZ3RGb0pDVWx4ZHBsaUZpTndnb1JFUkVSRVJFUkVSRVJFYkVxaFJVaUlpSWlJaUlpSWlJaUltSlZDaXRFUkVSRVJFUkVSRVJFUk1TcUZGYUlpSWlJaUlpSWlJaUlpSWhWMlZtN0FCRVJFUkc1Tm14T1JtTno0amcycDJNeEpDZERSb2ExUzVMYjNCZHQyK1k4K09oOTZ4WWl0eTk3ZTh3Vks1THQ3VU4yelZwa1Y2dHU3WXBFUkVSRTVDb1VWb2lJaUlpVWM0YWtKT3cyL0luTjZWaHJseUlpY25QSnlNQ1FtSWh0WWlLMmh3NlM3ZTFEWnR2Mm1GMWRyVjJaaUlpSWlQeUxsb0VTRVJFUktjZHNUc2ZpOE9OeUJSVWlJc1dnUHpORlJBcGlBQ0E5UGQzS2RZakk3VTR6SzZSWVRDWVR5NWN1WWZQR2pjVEVuQ0kxTmRYYUpVa3BPRG82NHV0YmxWYWhvZlI5b0I5R285SGFKWW1JU0JrWWtwS3dYN1VDOU1WU1JLVDQwdE94WDdXQzlENTlOY05DUkFTb1VLRUNBSEhuenVKYnRkb05IMy9SVy9OWi8rYzZYQ3RYSnNXVVFscGFLdW5wNmRqYTJ1THVYb1VhdFdyU3NHRWpRdHUweGJkcVZRQVd2aldQdjlhdlo5aUlrYlJ0MzZGTTQwZEdSdkR5eFBIMDZObUx4NTU0TXQvNXViTm44ZWNmNnpDYnpjWHUwODdPanA1MzkyYlFpeStWcVRhUjI0M0NDaWxTMks2ZExKZy9sMmJOV3pCaytBajgvQU4wazd1Y01wbE1SRVZHc0dybENnWVBHc0NJVVdNSWFkTFUybVdKaUVncDJXMzRVMEdGaUVocHBLZGp0K0ZQTW5yM3NYWWxJaUpXVjdteUd3QVI0U2VzRWxhc1hyVUNzOWxNYW16ZVdXK1ptWm1jT1hPYU0yZE9zM1h6Wmo3OStDUEdUWnhNMjNidFdiTnFKV2F6bVQvV3JTMVRXSkdlbnNiTVY2Y1RIeGZIa20vK1I3K0hIOFhlM2o1UG05MWhZU1VLS2k3WC9zZmEzeFZXaUpTUXdnb3BWTml1bmN5Yk01dXg0eWNTRkJ4aTdYS2tqSXhHSS9VQzYxTXZzRDU3ZG9jeFovWXN4b3liUUhCSUUydVhKaUlpSldSek1sckxtSWlJbElITjZWaHNUa1pyMDIwUnVlM1oyZWZjSHR5NWZSdDMxS21McDZmWERSMy9jaERnNEZBQlAzOS8zTnpjY0haMnhzYkdocFNVRk02ZVBVTkVlRGlPVGs3NCtsYk5jMDEyZG5hWnh2NzA0NCtJam9vQ0lDTWpnOGlJY082b1hTZFBtN2NXTFdiYnRpMmNqbzNsNHNXTFpHWmtFQmEyaTNObnp3TFF1V3UzZlAzYTI5dlRvV1BuTXRVbWNqdFNXQ0ZYWlRLWldEQi9MdU1tVEtKeFVMQzF5NUZyTENnNGhMSGpKekovN3B1ODg5NkhtaTBqSWxMTzJKdzRidTBTUkVUS1Bac1R4eFZXaUloYzR1SGh5US9MdnFORHB5N1VybFAzaG84ZkhCTEMxQm12RlhndU96c2JnOEdBd1dDNFp1TWRQblNRbjM3NFBzK3hZOGVPNWdzclBEdzk2ZG1yZDU1anMyZSt4b2F6ZndJd1pOaUlmTE14UktSMEZGYklWUzFmdW9SbXpWc29xTGlGQlFXSDBLeDVDNVl2WGNMai9aK3lkamtpSWxJQ21sVWhJbEoyK3JOVVJPU0tQbjBmNE05MXY3UGlsNTl3YzNmSHk4c2JGMWZYWWdVRUo2T2pxRmJkNzdyVlptTmpjMDM3eTg3TzVqK0xGdVpiM3VuNDBhUFF2ZWpyWFN0WHRqeStjUDQ4N2xXcVhOUDZSRzVYQ2l2a3FqWnYzTWlRNFNPc1hZWmNaOTI2OTJEeHdnVUtLMFJFeWhsRGNySzFTeEFSS2ZmMFo2bUl5QldPVGs1MDc5V2Iyblhyc1cvdkhvNGZPMHBHUmtheHJyMFdZVVZpWWdJLy9yQ2NtRk9uU0VsSndjN09Ea2RIUjF4ZEs5T2laVXRxMUt4VnB2NXorL1dYbnpsMjdDZ0FnWUgxT1hqd0FBQkhqeHdwMXZXZW5wNld4d21KQ1FvclJLNFJoUlZ5VlRFeHAvRHpEN0IyR1hLZCtma0hFQnNiWSsweVJFU2twSXI1eFZGRVJBcWhQMHRGUlBLNW8zYWRmRXNoRldiRmloVzBiQlZhNW5HUEhEN01rY09IQ3p5M2JPa1N2djUyYVpuSEFFaEtTdUxMeno0QmNtWnNEQnM1aWtuang1S1ltTWp4NDhmSnlzckMxdGEyMEQ2OHZMd3RqK1BPbnVPT08ycGZrOXBFYm5mWGRnNlYzRkpTVTFPMWo4RnR3R2cwa3BLU1l1MHlSRVJFUkVSRVJFVHlzYkd4NGM1V3JhOVpmMTkrL2lrWEwxNEVvRXZYN3ZnSDFMRE0ya2hQVHlNaVBMeklQank5cjRRVjU4NmR2V2ExaWR6dU5MTkNSRVJFUkVSRVJFUkVyS3BlWUNCRFI0ekN5OHY3dXYxNE5qSXlncFcvL1FwQWhRb1ZlT0xKcHpDYnpWU3RWbzJ3WFR1Qm5JMjNhOTF4UjZIOVZIRy9zdXhUWE55NTYxS3J5TzFJWVlXSWlJaUlpSWlJaUloWWxZdUxLelZxMUx4dS9jZkVuR0xSVy9QSnpzNEdjamJaZnU3cC92bjI1VGg4NkJBOWV0MWRlSzJ1cnBiSGlRa0oxNzVZa2R1VXdnb1JFUkVSRVJFUkVSRXBkd3dHUTdIYi91K3IvK1BnZ2YyVzUxZmJQUHpRb1FORjl1WGc0R0I1ZkRFNXVkZzFpRWpoRkZhSWlJaUlpSWlJaUloSXVlUGo2MXZzdHNlT0hMRTg3bmwzYndJQ2FtRHY0SUM5blIyVjNkeDQvNy92RUIwZFJXUkVCQ2FUcWRDbHFIS0hKQm5wNmFVclhrVHlVVmdoSWlJaUlpSWlJaUlpNVk2WGw1ZmxjWHA2T3VFbmpuUHc0QUgyN3Q1TlpFUUUzWHYyNHY0SCt4RzJheWZoNFNjQThLMWFsY0ZEaHVXYmxkR3NSUXVpbzZNd204MXMyYnlKanAwNkY2c0dzOWw4N1Y2UXlHMU9ZWVdJaUlpSWlJaUlpSWlVT3l0Ky9aVy8vL3FMdUhQbk9IZnVyR1UvaXN1Kyt2Sno3bit3SDcvKy9KUGxXSjk3K3hhNGZGVGI5aDM0WWZreUFOYXNXbEhzc01KZ1UveWxxRVNrY0FvcjVMbzVIUnZMbXRVcmNYQnd3TVhGRlc4ZkgrclVyVWZGaWhXdmVzM1NKZC93emRkZjBhMUhMd1lNSEZSby94Y3ZYbVRVOENGVXFsU0pPZk1YWW1OalUrYnJyNFUvMXY3T0Q5OHY1OFR4WTlqYTJtS3dzY0dsa2dzTEY3OURKUmVYVXIwdjg5NThneTJiTjFIUjJaa1VrNG5VMUZTeXNySXdWcXlJdjM4QURSczFvbjJIVHRTc1ZldWF2QVlSRVJFUkVSRVJrUnZCWURCZ05wdXh0YlV0OWpXVksxY21NVEdSNk9pb3E3WnhkWFhsa2NlZUFHRG56aDBBT0RzNzA3Vjdqd0xiQndiVzU0NDdhblBzMkZFT0hUeFlaQTIydHJaa1pXVlJwWXBIc2VzV2tjSXBySkRyWnVhcjB6bDI3R2llWS9iMjlyVHIwSkVubjM2bXdEL012L2pzVXpJek0vbCsyWGNFQkFSYzlTOFFnUEFUSnpoMThpUUErL2Y5UTZQR1FXVyt2aXd5TXpPWk4yYzJHLzc4STg4eGdOU1VGSGJ1M0VIN0RoMUw5Yjc4c1c0dFpyTVprOG1VNTNqeXhZc2MyTCtQQS92MzhkMjMzekJ1d2lUYWRlaFlwdGNoSWlJaUlpSWlJbktqdEczWGdSMDd0dEdsYTdkaVgvUFNzQkY4K1A2N25EbDlHbnQ3Qjl6Y0t1UGw3VVAxNm40RTFLeVpFenpVcm0yWlFkR3RXdzlXcmZ5TnA1OGRnS09qNDFYN2ZYSG9NS2EvOGpLZHUzUXRzb2FldmU3bWozVnI2ZDZqVjdIckZwSENLYXlRNitiNDhXUDVqbVZrWlBENzZsVnMzdmczdzBhT3BzMWRiZk9jdjN4ekgrRDlkLzlMNDZEZ3EyNldWS1ZLbFN0akhUdEdvOFpCWmI2K3RNeG1NM05teitMdkRlc0JjSEl5MHZMT080bUtpdVQ0c1p6MzRkeTVzemxqbGVKOXVieitvZEZvSktCR1RkemQzWEV5R3NuS3pDUStQcDdqeDQrUm1aR0p0MC94TjVZU0VSRVJFUkVSRWJHMmNSTW5sZmlhMXFGdGFCM2FwdGp0Qjc0NG1JRXZEaTZ5WFdCZ2ZiNytkbW14K256aHBhRzg4TkxRWXRjZ0lrVlRXQ0hYemVVYjdIWHExcU5acythY1BIV1NIZHUyWWpLWlNFNU81bzNYWDJYY2hFbTBiZCtod090VFVrek1uVDJMMmZQZUtuQXFvSmUzdCtWeFFrTENOYisrSkpZdStkWVNWRlNyVnAxWFo3MkJsNWMza1pFUkRCNDRBSURzckp4MUU4dnl2blRxM09XcWZ4Rm1aMmRmczZXc1JFUkVSRVJFUkVSRVJHNGtoUlZ5M2RXclY0OG5ubm9heUFrUS91K0x6L2wrMlZMTVpqTnZMM3lMa0NaTnFlVGlVdUMxQnc4ZTRJdlBQdUhwWndma081YzdnRWhMUzcwdTF4ZEhWR1FrWDM3K0tRQ1ZLbFZpeHN5Y29BTEEzeitBOWgwNnNudDNHSzNiNUUzOHkvSytGS1NzUWNYV3pSdlp1bmxUa2UzczdlM3g4YTFLbzZCZzdxaGRwMHhqaW9pSWlJaUlpSWlJaUlEQ0NybkJuSnlNREJqNEFxNnVsZm5zazQ4d21VeXNYLzhIZC9mdWs2ZWR0NDhQcDJOamdaeFpDdzBhTnFMbG5hMnUybTkyZHZZMXZiNGtQdnJnUGN2eVU0T0hEc2M3MTR3TmdMRVRpcDdPV056M0pUWTJsdStYZmNlWjAyZEl6MGpIenM0T285R0lqNjh2SFR0MXdkN2V2dFN2bzFwMVAxcGUvUzBDY21hRkpDVWxjZTdzR1g3NytVZnExSzFIKzQ2ZGNYUnlLdlc0SWlJaUlpSWlJaUlpSWdvcnhDcDYzZDJieno3NUNJQ1lVekg1enJkbzBSS0RqUTAvL2ZBOVpyT1plWE5tODliQ3hWU3RWcTNnRGk4dHJYU3RyaSt1OFBBVGJOKzJGWUFtVFp2UnRsMzdVdlZ6V1ZIdnkvWnRXeTNqL1Z0NldqcTkrOXhiNnJHclZmZWpXblcvWXJjL2V1UXdmNnhkdzQvTGwvTGdJNDlwQ1NvUkVSRVJFUkVSRVJFcE5kMWRsQnZ1d29VTExKZy8xL0k4OTBiWHVUMzMvQ0RMcHRmSkZ5OHlZOW9Va3BPVGl6MU9XYTh2am5WcjFsZ2VQL0xZNDJYcXE3anZTMEVxVjY1TXZjREFNbzFmVXJYcjFPWGUreC9rM0xtemJOKzY1WWFPTFNJaUlpSWlJaUlpSXJjV3pheVE2KzdRb1VOOCtkbW5KSnVTT1JrZHpUOTc5NUtlbmdhQXM3TXpIVHQxTHZBNk96czdKazE1aFpIRGhuQTZOcGJvcUNobXZUYURhYSsranAxZDBSL2QwbDUvOE1CKy9sajdPK25wR1htT096alljMWU3OXBZQUJHRDM3bDBBZUhwNTBiQlI0eUpyeXEwMDcwdXIxcUU4L2R3QXZMeThjSENvVUtMeHJnZFBUeSthTkd2TzlxMmJDUW9PMFhKUUlpSWlJaUlpSWlJaVVpb0tLK1M2TzNMNEVFY09IOHAzM04zZG5VbXZUS095bTl0VnIzVnhjV1hxak5jWU8zSTR5Y25KaE8zYXlZTDVjeGs5ZGp3R2c2SElzVXR6L2RTWEoxMTFCc2JhMzlmdzdiSWZMTTlQUnA4RUlEQ3dmcEcxL0Z0cDNoY1BEdytxbDJDcHBodWhSczFhN05pMmxjaUljT3FXNG4wUUVSRVJFUkVSa2ZMTDBkRVJrOG1FMFdpMGRpbmxuc2xrd2trL0JKWGJtSmFCRXF0bzFUcVVkei84cEZnMytmMzlBNWcwWlpwbE5zUWZhMy9uM2Y4c0x2WllKYjIrWTZmT2xyWUdnd0U3T3pzY0hSM3g4UERrN252eTdnbHhaU1pFcFdMWFU1aVN2QzgzaXlvZW5nQWtKaVphdVJJUkVSRVJFUkVSdWRGOGZhc1NGUmxoN1RKdUNWR1JFZmo0K0ZxN0RCR3IwY3dLdWU2cSsvbVJZa29oTHU2YzVkaVd6WnY0OU9NUEdUQndVTEdXTXdvT0NXSFVtSEhNbVQwTHM5bk1Mei8vU0RFbVZwVHEraGRlR3NvTEx3MHRWcjlWcW5odzVzeHBvcUlLL2t2NStMRmovUGo5TWtMYnRLVmxxMVo1emwyTDkrVm00T0RnY09sUjZUWXBGeEVSRVJFUkVaSHlxMVZvS0t0V3JxQmVPZnJoNWMxcTFjb1Z0QW9OdFhZWklsYWptUlZ5M1lXRU5PR1RMLzZQU1ZPbTR1OGZBSURaYk9iWG4zOWkxUEJobkR0M3Rsajl0T3ZRa2NGRGhsbWUvL3pUanlXcW82elhGNlJaOHhZQS9MTjNMNXMzL20wNW5wbVp5Wkp2dm1iVThDR3NXYjJLZVhQZXlIZnR0WHBmUkVSRVJFUkVSRVNzcGU4RC9kaXhmUnQ3ZG9kWnU1UnliYy91TUhaczMwYmZCL3BadXhRUnExRllJVGVFalkwTm9XM3VZdkc3Ny9QTWN3TXN5eXlGbnpqT3hMRmpTRXBLeXR2ZTFyYkFmbnJlM1p1Qkx3N09kOXpPM2lIUDg3SmVYMXozUDlqUE1nTmk1bXN6bURGMUNyTm52c2JUL1IvanMwOCtKak16RTRBN1d4ZWNpcGYwZlJFUkVSRVJFUkVSdVprWWpVWkdqQnJEbk5tekZGaVUwcDdkWWN5WlBZdVJvOGRxN3crNXJTbXNrT3ZtOGdiV05qWlhnZ01iR3hzZTZQY3djOTlhaEx1N093QXhNYWRZOS92cVBOZTR1YmxmdGQ4KzkvYmxwYUhEODJ5UTdlbnBlVTJ1THluZnFsVVpPV1lzdHJhMlpHZG5zM1hMWmphcy81UEVoQVFnWjRta3A1OGR3TWpSWXkzWGxPVjl1Vm9JSXlJaUlpSWlJaUppTFNGTm1qSjY3SGptejMyVHR4ZSt4YUdEQnpDWlROWXU2NlptTXBrNGRQQUFieTk4aS9sejMrVC8yYnZ2c0NqUDdHL2czeG1HTmlBZ0lNMkNZc01LQ0NwaXdaSllvaW5HdU5uZGJOcXVtK1JOMlJpanhwak5KcHRtakpxWVRUYS9UVGE3NmNrbWRtT012WXZZQVhzQnBRa3FvbEtHTmpEdkg4Y1pabUNHS1pRUi9YNnV5NHRoNWluMzg4eWdlSi83bkROejloeEVSY2M0ZTFoRVRzV2VGZFJzUm80YWpYMzc5cHJOS3VqV3ZUc1dMZjRJODk1K0U0VlhybURBalhKS1krNGNpNzE3a2pCazZOQUdqejFoNGlUNHRXMkwvL3ZuUjNCMWRVWEMwR0ZOc3I4amhvOUlSSEJ3TUg3NDdsc2NQM1lVRlJVVkNBMEx3NkJCOGJqNzN2c1FXQ2NRNHNoOVNSZzJIRWZUVWpGOFJLTEQ0eVFpSWlJaUlpSWlhaTdSTVFQd3lhZWZZOFd5SmZqNHc4WEl6ODlEV1ZtWnM0ZDEwL0wwOUVSSVNDamlFeEx3eWFlZk02T0NDSUNpWEt0alYxd3lhOUw0TzdGbTNVWm5ENE5hUUdQZjY0OFhMOEtnK0NFWUZNOG1VRVJFTGNYOVA1ODVld2hFUkxlRWlqODk0ZXdoRUJFNTFiN2tKT3hMM29ObnA3L283S0VRMFMzS1EyVlU0cVlCTEFORlJFUkVSRVJFUkVSRVJFUk94V0FGRVJFUkVSRVJFUkVSRVJFNUZZTVZSRVJFUk5SNElTSE9Ia0hyNE80T2hJWTZleFIwdTFNb0FDWC9LMGhFUkVSRU54Zitoa3BFUkVSRWplUGpBOXg5TnpCeUpPRGk0dXpSQUowNkFXRmh6aDZGZVZvdE1IUW9NSEVpNE8vZjh1ZnYzUnVJaUxCOWU3VWE2TmNQY0hWdHZqSGRibHhjSEFzVXVMb0M5OThQOU93SnFGVFd0L2YybHAvTDhQRDZyNmxVd0c5L0s4ZXlyWHl3YzdpNkF2SHg4amtrSWlJaW9sc2VneFZFUkVSRTFEaFJVVExoMmFNSGNPKzl0azJrTnFkKy9TUVlNR2pRemJkNnZMb2EyTFpOZ2ltVEowdndvQ1YxN1FyY2NRY3dkcXp0RThCRGhnQy8vejBRRndlNHVUVitERzNieW5YZkRJR3R1dXdaazVlWEJPcnNwVmJML1l5SkFUdzhiTit2dWhvSURBUVNFNEhmL0VhQ0VRM1JhaVdMWjl3NFlQeDQwNkNFVml2N0p5WUNFeWJZZncyT1VpcUJnUU1sdzhnVzFkVkEvLzV5djRZTWFkNnhFUkVSRVpIVDNXVC9leU1pSWlLaVZpVWdBSWlNclAzKzRFR1pDSFVXYjI4SkJDZ1VRSFEwTUhpdzg4WmlTVUVCY1BxMFRJd1BHd2IwN2RzeTUvWHdxQzNYNWU4djc1MDErdmZTM1YwbW1xdXFHaitPYTljaysrVzBWeTg2QUFBZ0FFbEVRVlRCQjRGdTNheHY3K2lxK2padDdNc2FVQ2lBMy8xT0pzZXRCZHlVU3VET095WGcxTEdqZmVPcXFwSnJHamhRZ21xMkJ0UnFhZ0NkVGg2dlhRdVVsRFM4dmY2OTAycUJ6WnRyOXdYa3NmNzFIVHZzRzcrakZBckp2b3FKa2V1MkpWQlRVeU1CQzZVU09IKyt1VWRJUkVSRVJFN201R1Z2ZERQejhQQ0FScU9CbW1uWHR6U05SZ05QVDA5bkQ0T0lpRnFyWWNOa0VsS3JCYzZja1pYZm1abk9HMC8vL2pLZW1ocGd6Um9nUDk5NVkybElXcHFVNEFFa0krWG8wZVkvWjVjdXRaUDMyN2NEZVhuVzk2bXVybjI4YjEvVGpFT25BN1pzQWFaTUFVYVBsdXZmc2dVb0x6ZS8vWlFwUUZJU2tKNXUrem5jM2FVRTByVnJEUis3N3JqYzNhWHNVUC8rcHBQNzVxalZjai9IakFHV0xRT0tpMjBibTNFdzc5ZGY1Yk5xcTVvYUNYSmR1MmJidHZxdjVvSk0rdXN6RG5xb1ZFQnNMSERvVU1PQnFlQmc0SzY3WlB1eU1qbVdsNWU4VmxwcXVxMytQbWswc2wxcEtlRHBDWXdhQld6YVZIc2VoY0w4UGRkZnN5MmZWeUlpSWlKcTFSaXNJSXRDUThPUW5aV0pucEc5bkQwVWFrYlpXWmtJQ1dHalR5SWlja0QvL2pKcENjams5N2x6d0gzM0FSY3ZBams1TFQ4ZUQ0L2FMSS9EaCswTFZDaVZNbWwrOHFSajUxYXBaRkxWMW9ubnExZmxUOXUyd0pVcmpwM1RYdDI3eTljTEYyeWYrTFUyWWUrb3lrcFowVDl4SXRDaEF6QnBFckI4dWZuNzUrb3FBWUVoUTJ3Zmowb2xnUWQ5MzRabHkyeDdiN1JhbVJoZnRjcDY4T0dSUitRenQyS0Y3WUVLd0RRQXBOSFl2aDlnMy90aGJkdTY5ME9sa25KUllXR1NnZlByci9JK21YUHhJdkMvLzhucit1dDU3REVwRS9iZGQ2YmIvdmEzVWk1cjZWTExRU00zTitDQkJ5VGdlZm8wY1AyNjVYRVNFUkVSMFMyTHdRcXlLRDRoQVJ2V3IyT3c0aGEzWWYwNnhDY2tPSHNZUkVUVTJnUUZTVThJUUxJRTlLdmV0MitYQ2VoMTY0QkxsMXAyVEhGeE11RjY2WklFSyt3eGJKZ0VPanAzbHBYNGxpWnBMWW1KQWJLeVpCTFhWdW5wY3M3OSsyM2Z4OTFkSnUxMzdMQnZFdGZIcDdZRTFNR0R0dS9YbkhKekphalZvWU9VcFdyWHp2ejlxNjZXOTNYTkd0c3lDZ0FKSWp6eWlEeGV2OTcyZStYSXhManh4TG90R2hNQU1yZXZ1N3NFZS96OXpRYy8zTnlBaHg0eS96eFEvN1hTVWdueWpCd3A1YU9NZ3l2R3lzcnNHbnFEcXFya25ERXhFcHhLU3FwOXJia0Naa1JFUkVSMDAyR3dnaXlhUEdVcW5uNXlHdEpTVTlBL0t0clp3NkZta0phYWdvTUg5dU9UVHo5MzlsQ0lpS2cxOGZTVUpzMUtKWkNSQVNRbjE3NTI1WXBNaGsrWUlDdXpXeXBnMGJZdDBPdkdBZ3N2TCtrOVlDdUZvcll2UXFkTzBwQjR6UnI3SmtrREF1d0xWQUJTYWljMTFmSmtjRjM2UGdsaFlaSUJzR3VYN2VmU1o1ems1ZDFjNVhUUzBpUllVVk1qbVNibTJIcC9MQ2txc24zYnBwb1lqNDhIamgrMzc5eU9xcWdBZnY1Wkhoc0gyWlJLWU5vMGVhNXV0Z05RbXhueS9mZk9Ed2pvZFBJWlVDcE5BeFZFUkVSRWRGdGhzSUlzVXF2Vm1ENWpKaGJNbjRkWkw3M01nTVV0SmkwMUJRdm16OFBNMlhQWWw0U0lpR3luTHhYajdTM2xoTFp1cmIvTnNXUFN1K0x1dTRGdDIrenJOZUFJaFFJWU1VSytIam9FSERoZzMvNzkrOHZrTWlBVHpNbko5azNldXJnQW9hRlNFcXU1bTR2ci84M3UzUnU0ZkJrNGRjcjZQdm9TVjREY24rYmc2aXJ2d2Y3OTlrM1E1K1JJUnNxRkM1YXpXVnF5REZCVG5hdDNiNkJmUCtuZnNtMmIvWms2bHRUOVhQcjRTSWJUMXEzMWd6cTJOdTVXS2hzZkVHb0srbUFGRVJFUkVkMjJHS3lnQmtYSERNQ0xzMTdDK3d2ZlEyemNRSXdkTng0ZE80VnpjcnVWMG1nMHlNN0t4SWIxNjNEd3dIN01uRDBIVWRFeHpoNFdFUkcxRmtxbDlBNW8xMDVXNTY5YlozbVNjK2RPbVZnZk13Wm8zMTRDQUUwMVlWdFhWSlFFQ2pJejdROVUrUHNEQXdmSzQ3dzhZUGR1KzFlWmQra2lrL1hidGttOS9lWVNIQXpjZTY4OHJxeVVMSkNNaklZYklRTlMya3F0bHN5UDNOeW1INWVycTJUU2hJVEluNTkvdGk5Z3NXNWQwNC9KMmZTbHEzSnltdTl6NytFaFRhNTlmT1JuYytORzA4K3VxNnR0eDNGemE5cVNUcmFJaXBKeVUyZlAxajduN093T0lpSnFFaHFOQml1V0xVRnlVaEx5OGk2ZzNGSy9JcnFsZUhoNElEUTBEUEVKQ1pnOFpTcm5EY2xoREZhUVZkRXhBL0RKcDU5anhiSWwrUGpEeGNqUHowTlpTLytIaHBxRXA2Y25Ra0pDRVorUWdFOCsvWnovZUJBUmtlMWNYS1QwVTNpNFRNQnUyTkJ3RmtGTmpXeHo1NTFTZ3FoREJ3a2tuRG5UdEpPU1FVSFNxK0xhTmZOWkhnMXhjd1BHanBWckt5K1grdnoyamsycGxEcjdnRXhPRzNOM2w1SlpEZlZaQ0FtUkxKU1RKNjFuWmNUSHkzMDlkQWc0Y3NSNmtFS3ZYei81YXB4VjRlRWh2VVVDQXVSN3JWWW0xWTJ2Mzh2TDlEaVBQbHE3clRtbHBmSjE5R2g1NysxdEhtMUpTMDVpTjlYS2ZuMkd4b1VMOXUrclVBQ0RCOHZQalZaYmUvMHVMdWI3VEpTV1NnQXhObForeGpwMGtNQ1VxNnNFejQ0ZU5YK2VreWNsd0ZkV0pqOUhQajZTQmRYYzl6c21SZ0tFT3AzOHpPaWIyak5ZUVVUVTZxVWNQb1RGN3k5RWJOeEFQUHY4ZEM1MnZZMFlMNDU5K3NscG1ENWpKcUpqQmpoN1dOUUtNVmhCTmxHcjFYam80VWZ4ME1PUE9uc29SRVJFMU5KVUtwblU3OUJCZ2czYnQ5dFdMaWM4WExJTlltT0JQbjJrWVc5MHRFeTBwNmMzZnNXNWgwZHQ3NHljSFB2MlZTZ2s2OFBIUjY1bDQwYkhKdGRqWTZWZkJsQi9kYnBTS1NXek5CcnBUWkdaV1g5L0x5OGdJUUVZTUVEdXk3Rmo1dTlMNTg0eTF0V3I3ZXNERWh4Y1c1NnFwS1QyK2ZKeXlZRHc5NWMrSTNVREgwRkJ3SDMzbVQ2M2ZqMFFFZEh5UFFWYWNoSmJvYkIvSDZXeS9zOURZOHBKNlhTU2lXVGNDd1lBZXZZRUVoUGxzYmtlRkhyang4dFgvZWV4Zlh2TDIzYnZMbC8xZ2FrK2ZhUmZpNldNS1lVQ0dEVUs2TlpOdnErdWxzOXJUVTF0c083aGgwMnZYejlKOWNBRHRlK2xQckFWR3l2N1oyUTRkdStKaU9pbWtYTDRFQll0bU04eTRyY3B0VnFObnBHOTBET3lsMG5aY1ZieklIc3hXRUZFUkVSRWx2bjZTcURDMTFjbXFTMnQwcTRyTEV4VzJCY1VBTC84SWhQc1E0Y0NmbjdBOE9IQWtDSEErZlBTcnlBblJ5YlA3ZUhpSWxrYlNpV3dkS2xNK1AvKzl6TGhuNVptUGV0ZytIQ2dZMGQ1dkd1WFkwMm4vZndrK0FKSU1LRHVNY3JLZ0xWcmdmdnZsNmJkRnk0QVc3YVlCa1ZjWE9Tcmg0Y0VDSTRjcVg4ZWhVS3lJMzcrdWVFc0RYT2lvdVNyU2lXVHhTZFB5dnVvbjJUT3p6ZS9uNzRoZDBHQlpINEE4aDZPSENtVDZFM1YyeUV3RUNndWxpYlJsalEyV0tGUTJINE1mV2JGdmZkYTM4ZmRYYjY2dU5TL0g4MFJZQWtKc1cwN3JWWXlNSll0cy8zblN0OXNlOGVPaHZ0WDZIU1N3WFR5SkZCWWFIcjhCeCtVdnllV0xqVU4zUDMydHhKb1c3cTA0ZkV3V0VGRTFHcHBOQm9zZm44aFpzK1ppMzc5bzV3OUhIS3kvbEhSbVBYU3kzaC80WHVzNmtGMlk3Q0NpSWlJaU15TGlKQ215U1Vsd01xVk1sbHFYSDZtSVI0ZU12RWJGQ1FUOWIvK0twUDVJMFpJaG9aS0phdXo5U3UwcjEyVGlmR1RKNjJYemxFb0pCRGk0eU9Ca0t0WFpkWC9QZmZJU3UzSVNBa0tXQXBBREJwVU94bC82RkJ0R1JwN0tSUnlEcDFPQWlUbUptS0xpbVFDK0k0N0pJQXpmanl3ZkhudDYvcGdCUURzMldPK3hKSk9KMldWR3ByUU55Y29TREl5enArWGM3dTVTVk51YTgyVTNkeUFybDNsY1ZxYTNHdEFKdVN2WEpHTW1YUG43QnVMcGZPTUd5Zlh0MldMNWNCSlMyWlc2TE1EVnEyU0lFcEFnR1FCbUh0djlSUDg3dTcxZzJQTjBSVGMzbUNGSTY1ZXRiNk5UbGYvWjFTaGtPeU1taHI3QTQvR3h5QWlvbFpweGJJbGlJMGJ5RUFGR2ZTUGlrWnMzRUNzV0xhRVZWcklMZ3hXRUJFUkVaRXBiMi9KVkdqZkhqaDRVTElwYW1va21GQlNJcE8zK3RYdzlrd2tsNVJJcGtGRWhQUmY4UFkyZmUzY09ldVRwZm95TkczYVNBQkZYMDZtcWtvYU5UL3dnRXlhVHBnQS9QQkQvZEpNQXdmV1prTWNPMlovUTI1alY2OUt5UnhyTWpLQTdHeko1QWdNbE1sdGZlQkJ2enBmcHpNdDAxU1h2WUVLUUlJeTVlWFM3UHpCQitVNVd3SXp2WHRMdjRPaW92cEJpWFBuSk12RG5tQ0Z1N3YweHdnTWxPdXNxS2dObU9qTER3MGZMa0VjYzRHVXhrNWkyNXBab1ZESStkUFRheWZjTzNXU0hndW5Ua25ncHJpNGR2dWpSeVV6cUtIM3JhbDRlRWpXZ2w1VWxKemYzUDF5UnUrSHRtMGwwSFA1c3VQbk53N2NFUkZScTVLY2xJUm5uNS91N0dIUVRXYnN1UEg0K01QRkRGYVFYUmlzSUNJaUlpTGg2aW8xNi92MmxjYThPM2JVWHlWOS9uemp6NU9SSVpPOGZmcEk0T0RjT1RtWE5TNHV0YXY4VjYrdW40VlFXZ3JzM2kzYnFGUXlFVzRjcklpUEIvcjNsOGRIamtnbVEwczVlRkNDRlJxTmFVOEsvUXI0c3JLbVhZM2Z1Yk5rVTZ4YlZ6OWcweENWU3Q1L1FNWmNkK0w1L0huSmpna09saWJPdHFpb2tLQk9tellTNERHK3ppZWVrSy9yMWpYY0o2RXhiTjFmcHdPKytjWjBIUHBlREpHUkVuQXlEbFlZTnl3M2Q2eW1GQjV1K24yWExoSlUyclZMeHRXYzU3WkZXSmg4ZGFTaE9NQkFCUkZSSzVlWGR3RWRPNFZiMzVCdUt4MDdoU00vMzRGU3EzUmJZN0NDaUlpSTZIYW5Vc2trZnVmT0VqaXdWbHUrSVVwbDdRcDFTOXEwa1FuNzFGVGd4QW5iSnVtOXZLUmZ3dW5UMHVUYmtyTm5aZFc1aDRmVTFOZVBLVEd4dHBud2dRTU5UelE3eXQ5Zk1sS09INWY3YUR4cGZPbVNaRFhVWFhtdXo2d3duZ1J2TEZkWDZROXkrTEFFaGV6UnA0ODBSTDU2VmU1bDNZbCtyVmF1TFNaR0FneTJxcXlVRWxLV05OUmpwS1dDRlVEOXo2MytzM25wa3YzM3NpbnB5M0xwclY4dkRkQW5USkFNaXoxN2FqOVgrakViTjdTMlJ2ODV0S2UvaDdueE5mU3oyUkFYRjhsUU9YdldzZjJKaU1pcHlzdkwyWmVBNmxHcjFTaXpaOUVNRVJpc0lDSWlJaUtGUWlhU0R4K3VuYWgwYzVQU1BBY1BtbS9xckZSSzhDQXJ5M1NDVWFXU1NkVHQyODJ2dkZjcXBYK0R0N2RrUVdSazJEYkc2bXBnMjdiYXNrOE4yYnhaemxOVEk5ZHg1NTFTMGtxcmxYR2xwOXQyVG5zVkZzcTl1T01PdVdmNzlwbG1vcGpMSHRIL3g3NHBTd2tOSGl5VDYvdjMyN2VmbTF0dFEyNzk1TGU1aWY0VEo2US9TSWNPMGh5OXVUVTJXS0Z2bXQyWWM5c2J2R3ZLN0FZUEQvbjhYcjBxUHpldXJwSXRzM0dqTkcvdjIxYys2OG5KcG1PMkoraW83Ny9oU0xDaVhUdkp0TW5OclEwUUdyUGwvYXVzQkw3LzNyN3pFaEVSRWRFdGg4RUtJaUlpb3R0ZFZSV1FtV242WEUyTnJKYU9pSkRTUlhXNXVNamtacmR1VXE5ZVB6R3UxUUorZmpLWmJXNC9wUkx3OUpUSFBYcklaTDR0bVJYMlRCYnJneXUrdnRMQTJjOVBnaHpyMTB2ZmplWjA4cVNjTnlvS0dEdFdKdlozN3JTOHZiNW5RMU5sVm5UdUxFMmhmL25GL24wSERKRDNOQ09qNFNCRWZyNU1TZzhaQWl4YjFqek5wSTNwZ3cxMzMyMzd1WXdueUJzVHJORHYyMURQa0xBd3VTZkdZMnZNT2V1S2lKRHJTVTJWekIyOWdnSUp2SFh0S2lXaDZnWXJIS0VQOHRrakxrNENIUHJ6bXpzbTRIaXBKeFgveTBwRVJFUjB1K0J2ZmtSRVJFUlVuNzRjamtJQmZQZWQrVzJlZUVLMk8zV3E5am45UkdkRCsrbFhjYTlmMzN6MTlUdDNsc3dQTnpjZ0wwK3lMY3dGVDVyRHZuMUFhQ2dRRkFUMDZpVXJ6aTFsa09pYmpGKy8zdmp6dXJqSStYNzl0WDQvRDJ2OC9HU0Zma1VGa0pSa2ZmdVVGT2tORWhjbjE5dWM5SlBkUC85c1BzdkhIQThQK1p3Wjc5K1ljMXNLbG9XSFMxRHE0a1Znd3diSHk2YzFwRzlmQ1dhZFBXc2FyQUNrcEZsRWhHa1pyYWJJSkxGVlJJVDBZdG0zejNLWkwvMTQzTndhem96cTNGa0NtYVdsa2psU1ZTVS9SeXFWL1o5bklpSWlJbXFWR0t3Z0lpSWlvdnAwT3N0bGdJeFZWd05GUmFiUDFkVFlObUhhMUlHS1RwMmt3ZStnUWJXbGNmYnZsNGwxVzgvVnRxMEVOUnBhU1crTlRpZU5qKysvWDc3Mzh6Ty9uYXVyVEtvRDllK2hJNnFycFkrRUkvZDEyREI1ejNic3NDMm9rNTRPeE1aS0JrbE9qdU9ObFcyaFg1SHZ5SFVWRnplY0thQldBNU1teVh1azBkUS9oNzRCZXUvZXRUMVBqTG03eTg5SVNJZ0VFclpza2VjYlc3cEtyM05uR2R1R0RlYXY0L3AxNlpGaVhBOWEvN1BuU004S0Y1ZUcrNGNZOC9XVlp1dW5UOHZQbUNYNjk4L0xTMHBaV1ZKVUJBUUdTdjhjWDEvVDE1bzdJNHFJaUlpSWJnb01WaEFSRVJHUmVkWFZqcFZnYWE1c0NXdkdqNjhObEZ5L0xoUEhseS9idnIrbkozRFhYWExkNjljM1BMRnFUVUdCWkZORVJFaG1oemx0MjlZK3RqV3pJandjaUk2V29JUzVnSW9qOTc1WEx5bGxwRzhNYmd1ZFRsYjFqeGtqUFVGV3JiSTk2OEZlMTY5TDBNbWU3Qk90VmpKTWNuSWF2aWNhRGJCeXBUeXVyS3ovK3ZEaGNuLzI3cFdTWG5XTkhpMmwwSEp5cEtlS1hsTUZLL1RCSUgzdkUzUEgzYjNiOUh0OWNNQzRaNFdySy9ENDQvTDR5eS9yWCtzamowakF3dFpTVFdxMS9MeGxaRFJjNWd5UWU3eG5qM3crUm8wQ2poMlRuaXAxRlJiS0gzMjJ5UERoTXFhcUtzc2xwb2lJaUlqb2xzSmdCUkVSRVJHWjUyalFvYVdERlczYTFKYkhVU3Fsakl4S0plVjU3S0ZRMURhOEhqTUdXTDY4Y2YwWWtwSWtVR0VwV09IdkwxKzFXdHV5R2JwMGtYRXBsWklOOE1zdmpTODc1TzB0RGJuejgyMHIvMlFzUFIzbzEwL0tYVTJZSUdXYW1ySlJ1SWVIWE4rS0ZiV2ZLWVZDc2gyc1piNW90VUIydG0zbk1SZWswTk5ueFZnS1hPay9Md1VGVGQrN0l5eE16cjlzbVgzN1hia2lwZG1NNzVFK2M2SzYydnoxcHFYSisybExBL3MyYmFRWHpKRWpFdUN5WnVsU3VUY2VIcEtkMHIyN0JDdldyemZOQ0RHV2tTRkJpbjc5SkZCaHJuRTNFUkVSRWQxeUdLd2dtMmcwR3F4WXRnVEpTVW5JeTd1QTh1YW94MHZOenNQREE2R2hZWWhQU01Ea0tWT2gxdjhIbTRpSXlKeWJQVmpoNmlxVG1kSFJwbVduTFBYS3NNYTR6OEhxMVExUFBxdFV3QjEzU0ROcmE2S2p6VC92NmlwZlhWeUFoeDZ5Zmh5MXVuWmxmVUJBYmNEQzBvU3ZOVXFsWEVOWm1lVXlROWJzM2czY2Q1OU1ZTjk3TDdCMmJlTXlVdlFDQTZYTVZOMitKbDI3QWdNSHluaU5leVQ0K0FCOStrZ0dSbFAxTjFBcVpSdzZuZVhKY24yeitMcnZnZjd6NkdqL0NJVkNHcGp2MkdFK0FLUlFXUDQ1VzcyNi9uUDYzL2tzQlNPTXl6ajE2aVhCSzNQdm81ZVhCTGMyYmJJOWswYi91VEl1TDNYZ2dQWFBiWGEyN1FFbklpSnFKUG45b3JLeUVtNzZFb2hrdDdUVUZLeGFzUnhuejV6Qjlldnk3MlJRY0RBU2hnN0Q1Q2xUNFZ1M3pDR0FEejlZaEIzYnRxSnJ0KzRvTGk1Q2NWRVJOQm9OcXFxcTRPTGlBclhhQzBIQlFlalpzeGZHM3pVUlhTSWlXdnF5aUZvVWd4VmtWY3JoUTFqOC9rTEV4ZzNFczg5UFI4ZE80WnprYnFVMEdnMnlzekt4WWYwNlBQM2tORXlmTVJQUk1RT2NQU3dpSXJwWjJSSjBhS3B5Ti9aUXFhU0hnRDVJY2V5WXJQTCt3eCthN2h3TnJiWUhaRUo4MnpacExseFFJSmtSbFpYMkJXb2VmRkN5QkhidE1sOWlxTGtOSGl5VHo2dFdPWmFoRVJFaHZTclMwcVJja1pjWE1IbXlaR2ljT3VWNDBNclBUekpJZnZuRjlIbUZRZ0lZK3NESWpoM1NkQnFRZmdjS2hmUUoyYnpaY3JObmV3UUdTa0RwMGlYTG53Zjk3OFJOSGF6bzNWc2FzOWN0eStYb3o1dVBqM3d0TG01NHV3RURwR2w2ZWJtVTBhcGJScTIwVkFJVmpqQU9obG5yY1JJWktmMDZObTZVYkJBaUltcFcra24wS3dXWEVScld2c1hQLytFSGk3QnJ4dzc4WmZvTEdKNDRzc1hQMzFRV3ZEc1BWNithTG5DNGtKdUxwVC85aVBYcmZzWHNPWE1STXlEVzVQV3RtemRCcTlYaStMR2o5WTZuMVdwUlZIUWRSVVhYY2ZiTUdlemNzUjNmLzdRVUFIQXhQeDhiMXY4S2xjb1ZQcjQrOFBjUFFMZHUzZEV1S0tqQk1TNmNQdy9idDIyRnpvN2YwMVFxRlNaTW5JUW4vOTh6TnU5RDVDZ0dLNmhCS1ljUFlkR0MrWmoxMHN2b0gyVmhWU0MxR21xMUdqMGplNkZuWkMra3BhWmd3Zng1bURsN0RxS2lZNXc5TkNJaXVobmRiSmtWYXJVMHp1N1ZTL29YN05zbnBXdHNiUWpjMU1yTGdUTm5ITnMzUEZ5YUNGZFhTOG1ibGhZWktXV2wxcXh4ckhSVDc5N1NsTHV3VUNhMVEwS0E0R0FKSkkwWUlVMlM5ZVYvN09IdERVeWNLS1YvNm82clI0L2F4c3MxTlVDSERqS2hydzhVSkNWSnBzamt5YkwvMGZyLzZiZExseTd5TlN2TC9Pc3VMclhsbGVxVzhkTDNmdEJuejlqRHcwTktoRFhVQzBLZldSRVNJbjBnckFWRjlPTUlEcmFjeFdOY0JzM0RROTZIOWVzdGx6R3psNjEvTC9Ub0laOGhRUHFoT0pyMVEwUkVOZ3Z2M0FWS3BSS1o1ODg1SlZpeGFjTjY2SFE2Yk51NnBWVUhLNjVkazZ6RWdJQkFSTVhFb0ZxcnhmSGp4M0Q1MGlVVUZ4WGhqZGRleGNJUFBrVFhidDBOKy9qN0IrRFNwWXNBSkNqUW9VTkhCSWVFUUsxV283eThIRmV2WHNYNWN4a29MeTlIejhoSXczNXZ2L2s2TXRMVDY0MmhUOTkrZVBqUng5RzNYeit6WTB4TlNiRXJVQUZJMEdUYmxzME1WbENMWUxDQ0xOSm9ORmo4L2tMTW5qTVgvZnBIT1hzNDFNVDZSMFZqMWtzdjQvMkY3K0dUVHo5bnRnd1JFZFZueXlydTVzNnNVQ29sZTZGSEQxbTVuNW5adk0yY1c0SkNJU3ZZQWVrckVCNHUxMld0RDBOVDZkeFpTaWF0WGkwQkFXOXY2VUhnNGRId2ZzYVQzRjVlOHRYZlgvcFZiTmtpZ1lLclY0R0RCK1g5c1hlQ1dUOUJucGNuUWFpNnJ3MGVMSStycWlUcndseno5SzFiZ1h2dWtSNG1JU0dTL2VKSVdTaUZRaHBuNjNUQTZkUG10ekgrM2FsdXNFS3BsT3QzSkN1Z3V0cHkvNUM2UDIvNStjRDI3UklrS2l5VXo1QzU0TjJVS1ZJNmJNc1d5WWc1ZWRKNmRvT3Q0dUpxUDg4MU5aS0ZZdTI2Zi9lN2hsL1hsNnNLQ0pEM2N0ZXV4bytUaUlnczh2RDBSTnlnd1Rpd2J5KzZkdStCZHUwYVhwM2YxUFNUNXpXdFBEaXR2NDZJcmwweFkrWnNBRUIxZFRXKy92SUxMRnZ5STZxcXF2RE5WMS9pOVRmZk51elR2bU1IUTdEaXArV3J6SmJoMHVsMEtDeThBbi8vMnZLajV5d3NkamwyOUFqbXpKcGh5SVJRcVV5bmZqLzR4OGZZdjM4dkx1Ym5vNlNrQk5xcUtxU2tIRWJCamQrcnh0eFp2K2VicTZzclJvNGFZOCt0SUhJWWd4VmswWXBsU3hBYk41Q0JpbHRZLzZob3hNWU54SXBsUy9EUXc0ODZlemhFUkhTenNTVVFZVzVGZDFNR01QcjFrOUkxdTNZNTNwdmhaaE1WQmJSclZ6c3ByVjlKbnBjbldSYm56alcrY2JZbHZyN1M0SGoxNnRwSjdaSVNLWjNrN3kvbGs4cks1RFdkVHQ3ZmFkTmtPMnU5UUZhdHNyOFVscDZibXdRN1ZDcnpFOVBEaGtuQW9xWkdTZ09aQzFRQWNrODNicFJ5VUJFUlVsSnE3VnJiR3BnYjY5S2xOamhtS2ZQRTI3djJjZDF0OHZLQVBYc2M2OTloUzZhUThjK1l0YUJEU0loTStwZVhTNVpJY1RGdzExM1N1THdwR3FJZk9DQVpMc1hGMW8vMzV6L0wySC80Z2RrU1JFUTNtYmhCOFRpZmtZRlZ5NWRpNU9nNzBLMTdEMmNQcVVsbFpXVWlMVFVWZDQ0ZEIzZDlacVNSZ3N1WHNXUDdOc1FQU1VCWSs2YkxMbkZ4Y2NIamY1cUdsRU1Ia1o1K0ZrZVBIakY1WFlIYWY5TXQ5UXRSS0JRSUNBZzBlVTRmR0FscjN4NGpFa2ZoOHVWTE9IendBQXB2OU5uNjlaYzFLTGg4R1gvNys1dFFHUDNlRU5pdUhTYmNOY25rV1BQZmVRczdMMjhIQUR6N2wrbHdkU1F6bEtpSk1GaEJGaVVuSmVIWjU2YzdleGpVek1hT0c0K1BQMXpNWUFVUkVkWFhYSmtWK2hJNXRraE50Zi80TjdNT0hXUWxPaUROb0RNeTVFOVFFQkFmRHd3ZkRnd2RLcE8vcDA4RDU4ODNiYzMrNjlkbE1yK3VhOWNhbjYxaWIyYUljYURyemp0bFF2M1hYK3YzaCtqU1JRSVBPcDFrVHVUa05IemNraExKTmhnM1RnSXc5OXdqZ1JSYmcxMEtCUkFUSStmYnY5L3lkdnBnUlhsNS9leU50V3R0TzVlOTlEOXY5dnpjNlROUzB0SWtRSERsaWpTdUhqdFd4dGtVZ2JHbUtoVkZSRVJPbzFRcWNjL2tLZGkrZFRQVy9mSXoydnI3SXlnb0dENit2aWFUM1piazVtU2pmWWVPTFREU1dnV1hMK1BiYjc3Q2dmMzdVSFQ5T3J5OHZkR2pSMC9jTy9sK0RJaU5NOW4yNzYrK2dvc1hMMkw3MWkxNCs5MzVjSE9yRFZnVUZ4Vmg3cHhadUpDYmk1OVhyOFFYWDF0Wm9PRUkvVDJzczZpajBscWZOQ3ZhdCsrQVB6d2k4emxhclJZYjE2L0RmLzc5S2NyTHk3Ri8zMTZzV2IwS2Q5OTdYNFBIOFBYek16d3VMaXFDZjBCQUExc1ROUzhHSzhpaXZMd0w2TmdwM05uRG9HYldzVk00OHZQNUgwd2lJakpELzU4cVN6WHU5ZHZvNitmWDNRK1FGZlBHL3duejhaSDYrWTZVNW1tSW80Mk1MYWw3VFUwaExFd21pSlZLYWFpZGxsYjcycVZMa3UwUUVTRkJpNDRkNVU5NXVaVHNPWHJVL3V3QVkwMlI3ZExVOXlUUWFJVmdRSUNVZnNyT050Mm1iVnNnTVZFbTJiZHNzYjIvUjJhbWJCc1JJWis1TVdPa1A0Y3RldmVXOFJ3OUtxV1ZMTkgzejdoKzNiYmpOZ1Y3Z3hWOSswcWZpcUlpYVVLdnQzY3ZNSFVxY045OUVpQnF5V3NnSXFLYmxvZW5KOGJkTlFuZGV2VEVzU05weUVnL2l5b2JlNE8xZExBaTgveDV2RHg3Sm9xS2F2OE5LeTRxd3NFRCszSHd3SDQ4LzhLTHVIUGNlTU5ycmpleUZrNGNQNFpQUHY0STAyZk1CQUFVWHJtQ3YvMTFMaTdrNWdKQXZReUd4dExwZEZpMVlqblN6MHFmc3k0UlhVMWVyNmdvcjdmOTlXdlhjUFhxVlZ5OVdvaHIxNjVCbzlFZ01ySVh1blh2am9ib0cyRjM3ZFlOczJaTVIzVjFOWDc5WlkzVllFVzdkdTBNajY5ZXU4cGdCVGtWZ3hWa1VYbDVPZnNZM0FiVWFqWEticFd5R2tSRTFMVDBHUkNXeXY4ODhZUjhWU3BOVi84YlQ2VEd4d09kT3NuamlnckEwMU1lTnpRSjdJaW1EbGJVdmFiR1VDaUE2R2dnTmxhT2UvU281WjRFR1JsU3FpY3VUa3BnZVhqSXZuMzZTRm1oa3ljZEc0T2o5OGQ0djZZT1ZuVHVYUHRZcTVVSmRHUHU3cElkb1ZJQm16Wkpsb2s5a3BMa0hFcWxCSXFDZzRHTEZ4dmV4OWNYR0RSSWdrZkp5UTF2MjdhdGZIV2sxSk9qN0FsV2hJUklWb1ZXSy9mUCtQTmNWbGFiZlhMdnZkTE0rOXk1NWhselUvRHhrWUFMRVJHMWlLN2R1cHMwZ2JabTNicDFHQlNmMEl3ak1sVmRYWTM1Nzd4bENGUzBiOThCWGJ0MXg4V0xlVGgxNDNlbDVjdVdtQVFyL3ZiNm01ajk0blJjdTNZTm16YXN4OEJCZ3hFYUdvWTNYbnNWQlFWU1hqSTRPQml6WDU3YjZQR2RPWDBLODk5NUMrWGw1VGg3NWd5dVhxMzl2WGZLMU4rWWJLc3ByVjJNOG9mZlRzWDE2OWZOTnNCV3FWVDQ5MysvUXJzZzYvMUVldlNNUkkrZWtUaHgvQmd1WE1pMXVuMVFVTERoOFpYTEJlamF0WnZWZllpYUM0TVZSRVJFUkZTZlBtUENta3VYNm05bi9QMk9IVEpaM0tPSFRBSjdlTWlFOThHRFRUdGU0OUpTRHovYytPT3BWRTBUckFnSmtZQk5VSkJrU2RneUthelZ5a1Q1K2ZQQTZORlNic2pWVmZwYWFMWEEyYlAyajhQUnpBcmpZSVcrYVhSVE9YQkFNaGc2ZGdTT0h6ZnRkK0RpSXFXaDNOeWttYllqWllZMEdpbWxGUmtwMy92NU5SeXNjSGNIeG8rWDVzNGJOcGhlcTR1TDZlZkIxUlVJRFpYSEJRWDJqVXRmQjlyZWUybjhIbHA3UDRPQzVGcDBPZ2xVbUJ0alpxWjh6dUxqNVY3bjVVa2dMU3VyYVV1UE5kYUlFWkloWTZtcE9oRVIzWGEyYjl1S3JLeE1BTUNRaEtFc3F4MEFBQ0FBU1VSQlZLR1k4OHFycUs3V1l2bXlwVWcvZXhaYXJSWVY1YWJsS2NQYXQ4ZXNPYS9ncnkvUGhrNm53MGVMMzRkV3EwWDVqWEtJWGJ0MXgrdHZ2b1cyYmYwYlBiNXIxNjVoNTQ3dDlaN3YwN2NmQmcyT04zbXVyS3cyV0hHdGdaS2NDb1VDQ3FYMTMrZXFxNnV4WXRsU25EeHhIQUFRRUdnOVU2UmRjRzJ3UWgrNElYSVdCaXVJaUlpSXFENWIra3FzV0dGKzhyRHVLdjZhR3NrSUtDaVFNa2k3ZDljdjk5Tll4dVA5NWh2SGp1SGhBVHp5aUR4MmRiVy9CNE94RGgyQS92M2xhMFdGQkdmUzBteHJucXlYbnc4c1h5NFR5ZnFKOGJnNHg0SVZUWkZab1ZJMWJma3VmYlBzc1dOTlMySXBsWExOYWpXd2NtWGpWdFFmUFZvYnJHZ29tOGZkSFpnd1FkNGZjMzBjaGc2VnpJekNRZ2xtZE93b254ZkFjZytOL3YwbFNGZFNJb0VUZmVOeS9ZcEllMnRVR3djb0duby9JeU5sdkJxTkJDb2FtdURYMy9mNGVQbU1oWVpLb09MaVJlbGhjdjY4OVI0aHpXbjQ4TnIzYitKRUJpeUlpQWdBc090R0lFQ2xVdUdQMDU3QW10V3JzR3pwVHlpOGNzV3d6YVI3N3EyM1gxUjBOQ1pPdWh0cmZsNk5FcU5GRWxIUk1YajF0Yi9EUTU4QmJPVDRzYVBZdW5rektxdE0vOTEyYzNYRDhNUkU5SStLdG5uY3g0NGV3VnR2dklhLy91M3ZVTjc0dDd6aXh1K2JLcFVLZ2UzYXdkZlhGNzUrZnZEemJRdC9mMy80dFcwTFgxOWY5T2daaWNEQWR2V09tWnViZzIrLy9ncmw1V1c0bUorUDQ4ZU80cnBSZWNmN0g1aHFkVndCL3JWbG42NWNzWE1SQmxFVFk3Q0NpSWlJaU9wVEtxVWswZEdqbHJjeE4yblkwSXJ2Z2dMZ3h4K2JaOVcyZnZLMmtVMEtVVklpSy81TFMrM2YxOTlmeWc3MTZDSFpFQmN1U0orRmMrY2N2K2J5Y3BrOEh6ZE9BaDgrUHZZSERleHBhTjdRdnFwbStLK0RWaXM5RS9UbERwUktDVjZVbFFHYk45c1gzREduc0ZDQ08xNWVsaWU1dmJ3a1VKR1hKNWtHNXQ2ckhUdmsvUjA5R3VocVZHdjY5R25Md1pTME5EbDN0MjRTdUtoYlhqVXJ5NzVycVp2bFVsZHdzSlI5Q2dpUS9oU0hEdG4yT1VsTGsvczBjcVNNMGNWRmpwR2RYYi9wdXF1cjNLdVFFUGxlcTVXZk9WdkxnK243cnZ6dWQ3WnRENWorTENZbVN0WUxTMElSRWQzV3pwNDVEUUJ3ZDNmSGpPblBvZGpvM3dVdkx5ODgvT2pqWm9NVkFEQjRTQUxXL0x6YThIMm44TTc0KzF2dlFHWGg5NXpYWDMwRkdndDl3N1p2MjRLZmxxK3E5M3hFMTY2WVBFV0NCRlZWbFRoNDRBQ1NkdTJFVHFmRHZ1UmtMRis2QkEvODVrRUF0Y0dLbUFHeGVPMk50NnhkZWowWGNuUHh2KysvcmZlOGk0c0xmditIUnpCeDBqMVdqK0dqNzhNRjRGcExscmNrTW9QQkNpSWlJaUtxcjdKU1ZtWGJ5OXJFZUhPVmw2bXVsaEpMWjg0NGZveUtDdnVDS1Q0K01rRWNIQ3c5RWFxcVpFVjZjaktRbTl2NGlYYTk2bXFab0IwMVNnSVc5cFlQY25HUmZZNGZ0Ly9jTGk0eUlYM3FWT015VFJwaVBORWRGQ1JaT1BiMnAyakkxcTJXZzJqdDIwc3ZrYjE3cldmN0ZCWUNQLzhNVEo0czcvMlpNL0taYTRoR0k4R0E0OGVsbkZHM0d6V2c5VUV4ZStnREZNWEZ0WjlSYjI4Z1BCem8yVlBlNC9SMFlOMDYrNE4yT1RuQVR6OEJVVkZBOSs0U0lETlhpcUtxU29KTDdkcEo4TEd4d1VFaUlpSWpDaHZMVmhiZENFNlVHZ1cwdmJ5OGNQYzk5K0crS1EvQTI5dmI3SDVabWVjeC94M1RnRUIyVmlZT0hUeFFyenlUM3VnNzdzUzZ0YjlBcTlWQ29WREF4Y1VGcnE1dWFOT21EVWFOR1dOMm40Q0FRSXdhWGZ2YTJIRVRrSnFTZ3RmKytqSzBXaTNXL0x6S0VLelFObVhXNmczQndjRjQvYzEzMEZIZk44NEt0eHZOeHdHZ3hKRUZPMFJOaU1FS0lpSWlJbW82U3FWTWNqWjFUd3ByeXNxQUV5Y2Fkd3lkenZaQWhidTdUT3BldXlibjNiT25lZXY4YTdWU01zbk56ZjVnUlhVMXNIU3ArY2xuYXpRYWFiRGVYSUdLdXZMem0vNllPcDNsbGY5ZVhzQ2FOYmJmMDRvS0NWQlVWOXMzVnExV3NteFVLcG53MzdmUC91eWRtaG9KRk9Ua3lQVjA3aXg5T0FvTHpaZXVzbGRsSmJCL3YveHBTRldWWkEwUkVSRTFzUkI5MlVzcjNOemNESlA4Zm41K3VIZnkvWmg0OTcxUTE4MWlOSEloTnhkL25UdkhVUDRwTkRRTWVYa1hvTlBwOE1IQzkvRFJKNThpc0YzOU1rdFBQZjBzbm5yNldRZXV4bFJVZERTNmRlK0JreWVPbzZTNDJQQzhpNHNMcXF1cnpUYlZ0a1c3b0NDNHU3c2p4MmpSeGNXTEYvSCt3dmN3ZmNaTWhIZnViUFVZeGtHaUtpNUVJQ2R6c0hndEVSRVJFWkVaVlZYQWtpV3l3dnRXcHU5RGtaNE9YTG5TY2cySkhma1BaSFcxWTRFS1FDYlpXeXBRNFF5blQ5c2YvTW5OZFR5b3NtR0RaSG80c21wUnE1WHNELzFreHZuelFFcUtsSk5xYktDQ2lJam9KaENrNytzRW9MS3lFcWRQbmNUcVZTdnc5aHV2NDhrL1BZN2xTNWNBQUNLNmRqTnM5OFJUVDJQcWc3OHpCQ29xS2lyd3Z4Kyt3eXR6WmlQelJxWm1ibTRPNXN5YVllaHBFUlVkalg5Kytoa0d4VXMyUlhGeE1kNTc5MjFVTjhQdmMxVlZWVGg4OENEbXZmV0dvZWwxd3JEaGh0ZDlmS1FFazNFUERYdDA3dHdGLy9yM2YvSGVvc1dJaVkwMVBIL205Q2xNZis1cGJOcXczcTdqT1JvMElXb3F6S3lnRnJWdHkyYXNXcmtDNXpMUzRlTGlBb1ZTQ1o4MlB2anc0MC9ReHNjSHk1YjhpQjkvK0I1ang5K0ZhVTg4MmVDeFNrcEtNT1A1WjlHbVRSc3NlUDlES0pYS1J1L2ZFdGQ0TVQ4Zm16YXVoNXViRzN4OGZCRWNFb0x1UFhyQ3k4dkw0akVYdmZjdTlpYnZnWmUzTjhvMEdwU1hsNk82dWhwcUx5OTA2aFNPUG4zN0luSGthSFNKaUdpU2F5QWlJbklZLzRORFJFUkVSQTVZdDNZdGR1L2FoU3NGQlNnb3VJeWFPZ3NLdnYvMmE5ei93RlRjYzk5a0hEMlNCZ0I0NzkxM3NHenBFblRzMkJGbFpXVTRkdlNJWWVML3hQRmpDTy9jR2ZQZmVRdUZoWVVBZ041OSt1TFYxOStFbTVzN1pzeDhDYzgvOHhRdVhyeUk0OGVPNGJ0dnZzSWpqLzJ4MGRkeExpTUQ3Nzc5Smk1ZHVvVHo1ekpRYWJUWXBHdTM3bmppcWFjTjMwZDA3WXFEQndweDlzeHB6Si8zdGtsSkpqMmxVb2tlUFh0aXdsMlRMSjZ6ZDU4K2VQUHRkM0g0NEVGOHVIZ1JDaTVmUmxWVkZSYS92eERsNWVVV2UzalVwVkRhVm9xTHFMa3dXRUV0UXF2Vll0R0MrZGk1Zlp2SmN3QlFYbGFHUTRjT0luSGtLSHp6MVpmUWFyVll1WHdwd3NQRGNlZTQ4UmFQZWY3Y09Wekl6UVVBSEQ5MkZIMzc5Vy8wL2kxeGplKzgrWGVrcDU4MTJkZlYxUlVqUm83Q0k0ODlqb0NBd0hySDNyWjFDM1E2WGIybVRxVWxKVGh4L0JoT0hEK0dwVC85aU5sejVtTEV5RkdOdWc0aUlpSWlJaUlpb3BiaTUrZUhhOWV1SVNmSGN2OG9YMTlmL1BiM2Z3QUFKQXdkaGdkLzkzdjgrTVAzQUlEMHMyZVFmdGEwYjFtSGpoMHhkUGdJQUVEUmRlbHhFZG1yTi83KzF0dnc4UEFBQUhoN2UyUE9LMy9EN0Jlbm82cXFDait2V3RXb1lJVzd1enNxS2lwUVVIQVp1M1plTm5uTjFkVVZFKysrQjQ4ODlqamMzTndOejArNGF5SU9IdGdQclZack1wOVUxOGIxNjlDclYyOTA3aUtMVkJVS0JYUTZYYjJGdHpHeHNmamswODhOaTE0QjRLc3YvbXMxV0tFdlIyVnVUb3FvSlRGWVFjMU9wOU5od2Z4NTJMMXpCd0RBMDFPTlFZTUhJenM3Q3hrM1NrUVVGTWhmNHNhTmhUNzcxLytoWC84b2l6VUxBd0lDREk4ejB0UFJ0MS8vUnUvdktIdXVNU09qZmxtTXFxb3FiTjY0QWNsSnUvR1hGMTdFVUtPVVFQM3hBVUN0VmlPOGN4ZjQrL3ZEVTYxR3RWYUx3c0pDWkdTa1ExdWxSWENJYmZVZGlZaUlpSWlJaUlodUJzLzhaVG8rLyt4ZnVIVHhJbHhkM2RDMnJSK0Nna1BRb1VOSGhIZnBnc2pJWHVqYXJadEpiNFdISDMwY01RUGlzR2IxU2h3L2ZnelhyMTJEbTVzN09uZnBnbUhEUjJEQ3hJbUdvTURyYjcyTmd3ZjJZL3lFaWZEME5PMXIwYjFIRDd6dzRpeDgvSS9GR0R0K1FxT3U0K0ZISDhOWFgvd1hPcDBPYXJVWDJyVnJoMDdoNGVqYnJ6L2lFNGJDMTllMzNqN3hDVU14OTlYWHNISDlPcHc3bDRIcjE2NmhxcW9LZ0dSVXVMbTd3OXZMRzMzNzlVTlkrdzZHL2NiY09SYTdkdTR3dTJCVnJWYmpyNi85SGQ5Ky9TVldyVnlCY1JPc1g5ZUV1eVppMjlZdEdEZitya2JjQWFMR1k3Q0NtdDJ5SlQ4Wkp2SGJ0KytBTitlOWk2Q2dZR1JsWmVMcEo2WUJBR3FxNjljS0xpdlRZT0g4ZVppLzZBTzR1TGpVZXowb09OancrT3JWcTAyK3Z6M3N1VVo5NEtGN2o1NklqWTFEN29WY0hOeS9EeHFOQnFXbHBYajM3VGN4ZTg1Y0RFOGNXZTg4bzhmY2dhZWVlYzdzR0dwcWFocFZ5aW8zSnh1NURheGkwSE4xZFVOb1dCaUNRMEpOZmxFZ0lpSWlJaUlpSXJMWGtJU2hHSkl3MU83OSt2YnJoNzc5K2xuZHJuUG5MdWpjdVl2RjEwZU1ITlVrVlNydXUvOEIzSGYvQTNidmx6QjBHQktHRHJOcm4ra3pabUw2akprV1gxY29GSGo0MGNmeDhLT1AyM1M4cDU1NXp1SjhFMUZMWXJDQ21sVjJWaGErL2ZwTEFFQ2JObTN3eGpzeWlROEFuVHFGSTNIa0tLU21wbURJVVBQL0tKMDhlUUxmZlBVRkh2dmp0SHF2R1FjZ0tpck1OeFZzN1A2MmNQUWFlL2JzaVQ4OCtoZ0FDYXg4OTgzWFdMbDhHWFE2SFQ3NjhBTkV4d3hBR3g4Zm04ZlIySjRidVRuWjJIY2pSZEFXZ1lIdGNNZjRDUWdNYk5lbzh4SVJFUkVSRVJFUkVSRXhXRUhONmovLy90UlFtdW5wNTU1SHNGRTJBd0RNbWpQWDdIN0JJU0c0bUo4UFFMSVdldmZwaTBHRDR5MmVwMjdUcGNidWJ3OUhyOUdZcDZjYTA1NTRDcjYrZnZqcWkvOUFvOUZneDQ1dG1EanBIcFB0OHZQenNYTDVVbHk2ZUFtVlZaVlFxVlJRcTlVSUNRM0ZxTkYzd05YVjFlSHJHQlNmZ0VIeENRMXVvOVBwVUhUOU9pNWZ2b1FEZTVQeDAvZmZJbkhVR0lmUFNVUkVSRVJFUkVSRVJBUXdXRUhONlB6NWN6aXdmeDhBSUdaQUxJYVBTTFI1MzRFREIwR2hWT0xuVlN1aDArbXdhTUY4ZlBEaHh3aHIzOTc4RGpkS0t6WFYvclpxekRXYWM5ZkVTZmpxaS84QUFQSXU1TlY3L2NEK2ZZYnoxVlZaVVdtMVlWSmpLUlFLK1ByNXdkZlBEMTBpdW1MbjlxM1l2blZ6czU2VGlJaUlpSWlJaUlpSWJuMk5xeHREMUlDdG16WVpIdi8yOXcvWnZmK2Yvdnlrb2VsMWFVa0ozbmo5VlpTV2xyYlkvclpvN0RVYUt5NHV4dUwzRnhxK04yNEFibzJmbng5NlJrWTI2dnoyY25GeHdmREVVZkQzbDNIcUhBejRFQkVSRVJFUkVSRVJFVEd6Z3BwTmF1cGhBRUM3b0NEMDZXdTk0VkZkS3BVS2MxLzlHMTc0eTdPNG1KK1BuT3hzekh2ckRieis1dHRRcWF4L2RCM2QvK1NKNDlpMlpUTXFLNnRNbm5kemM4V3dFWW1HQUVoanIvSFVxVlA0OXFzdlVhb3BSVzVPRG80ZU9ZTEt5Z29BZ0xlM04wYU5ybDllS1g1SUFoNzcwelFFQlFYQnpjM2Rydk0xQnhjWEY4UU9Hb3oxYTllZ3RLVEUyY01oSWlJaUlpSWlJaUtpVm9yQkNtbzJ1VG01QUlESXlGNE9IOFBIeHhldnZmRVdacjN3UEVwTFM1RnkrQkFXdjc4UUw4NTZDUXFGb2xuMmYrMnZjeTFtWUd6WnZBay9MVjlsK0w0eDEzam05Q21jT1gycTN2UCsvdjZZKzdmWDRkZTJiYjNYQWdNRDBhRkRSN3ZQMVp6MHpjUkxTb3FkUEJJaUlpSWlJaUlpSWlKcXJWZ0dpcHBOYlpaQW0wWWRwMU9uY014OTlYVkROc1MyTFp2eHIzOSszR3o3anhvOXhyQ3RRcUdBU3FXQ2g0Y0hBZ1BiWWVMZHBqMGhtdW9hOWVLSEpPQmZuMy9ScUFCUFMvUHg5UVVBVkZkWE8za2tSRVJFUkVSRVJOVFNQRHc4b05Gb25EME11c2xvTkJwNGVubzZleGpVeWpDemdwcE5RRUFnTGwyNmlPenNUTE92WjZTblkvWEs1VWdZT2h5RDR1TWJQRlpVZERSbXpKeU5CZlBuUWFmVDRaYzFxMkZEWW9WRCt6LzF6SE40NnBubmJEcHVZNjZ4UThlT0tOT1U0Y3FWQXNOemU1UDM0TXYvZm81cFR6eDVVNVI1c29VdEdTNUVSRVJFUkVSRWRHc0tEUTFEZGxZbWVyYWloWmZVL0xLek1oRVNFdXJzWVZBcnc4d0thamF4Y1FNQkFFZVBIRUZ5MG03RDgxcXRGa3QrL0FFem5uOFdtelp1d0tJRjc5cDB2QkVqUitIcFovOWkrSDdOejZ2dEdrOWo5emVuTWRjWUhSMkRMNzc1RG5OZmZRMmRPb1VEa0NiVmE5ZjhqQm5QL3dVRkJaY2JQVDRpSWlJaUlpSWlvdVlVbjVDQURldlhPWHNZZEpQWnNINGQ0aE1TbkQwTWFtV1lXVUhONXY0SHBtTHpwbzJvckt6QU8yKzlnYmlCZytEdTdvNGpSOUp3N2VwVnczYURoOVQvaTB2cDRtTDJtQk1tVGtLVnRncWYvZDhuSnMrclhOMmFkSDliTmVZYUFVQ3BWQ0poNkRERUQwbkFpbVZMOE0xWFgwS3IxZUw4dVF5OFBHc21GaTcrQjN4dmxGa2lJaUlpSWlJaUlyclpUSjR5RlU4L09RMXBxU25vSHhYdDdPSFFUU0F0TlFVSEQrekhKNTkrN3V5aFVDdkR6QXBxTnFGaFlYaGg1aXk0dUxpZ3BxWUcrL1ltWStlTzdZWkpmRGMzTnp6MngybDQ0Y1ZaaG4zMEpZWGF0dlczZU54NzdwMk1aNTU3M3FUOFVMdDI3WnBrZjNzMTVocVZ5dHFBaWxLcHhKU3BEMkxoQi8rQXY3K01QUy92QXJadTNtaTZqNFVnREJFUkVSRVJFUkdSTTZqVmFreWZNUk1MNXM5RFdtcUtzNGREVHBhV21vSUY4K2ZoaFJkblFhMVdPM3M0MU1vd3M0S2ExZkFSaVFnT0RzWVAzMzJMNDhlT29xS2lBcUZoWVJnMEtCNTMzM3NmQXVzRUNjYmNPUlo3OXlSaHlOQ2hEUjUzd3NSSjhHdmJGdi8zejQvZzZ1cUtoS0hEbW1UL2xyakdrYU5HWTkrK3ZXYXpMYnAxNzQ1Rml6L0N2TGZmUk9HVkt4aHdvOHhVd3JEaE9KcVdpdUVqRWgwZUp4RVJFUkVSRVJGUmM0aU9HWUFYWjcyRTl4ZStoOWk0Z1JnN2JqdzZkZ3JuWlBWdFFxUFJJRHNyRXh2V3I4UEJBL3N4Yy9ZY1JFWEhPSHRZMUFvcHlyVTZuYk1IUVRlblNlUHZ4SnAxRzUwOURHb0JqWDJ2UDE2OENPMDdkTURrQng1c3dsRVJFVkZEM1Avem1iT0hRRVIwUzZqNDB4UE9IZ0lSMFMxRG85Rmd4YklsU0U1S1FuNStIc3JLeXB3OUpHb0JucDZlQ0FrSlJYeENBaVpQbWNvZ0ZkWGpvVElxY2RNQVpsWVFFUkVSRVJFUkVSRlJvNm5WYWp6MDhLTjQ2T0ZIblQwVUltcUYyTE9DaUlpSWlJaUlpSWlJaUlpY2lzRUtJaUlpSWlJaUlpSWlJaUp5S2dZcmlJaUlpSWlJaUlpSWlJaklxUmlzSUNJaUltcU5YRjJkUFFJaW90YVBmNWNTRVJFUjNUUVlyQ0FpSWlKcWhYUmVYczRlQWhGUnE4ZS9TNG1JaUlodUhneFdrRVVlSGg3UWFEVE9IZ1kxTTQxR0EwOVBUMmNQZzRpSTdGUVRIT0xzSVJBUnRYcjh1NVNJaUlqbzVzRmdCVmtVR2hxRzdLeE1adytEbWxsMlZpWkNRa0tkUFF3aUlySlRUWmNJWncrQmlLalY0OStsUkVSRVJEY1BCaXZJb3ZpRUJHeFl2ODdadzZCbXRtSDlPc1FuSkRoN0dFUkVaS2VhOWgyNElwaUlxQkZxUWtKUjA3NkRzNGRCUkVSRVJEY3dXRUVXVFo0eUZRY1A3RWRhYW9xemgwTE5KQzAxQlFjUDdNZmtLVk9kUFJRaUluS0FkbmdpNE9ibTdHRVFFYlUrN3U3UURodmg3RkVRRVJFUmtSRUdLOGdpdFZxTjZUTm1Zc0g4ZVF4WTNJTFNVbE93WVA0OHZQRGlMS2pWYW1jUGg0aUlIS0R6OVVYVjJQRU1XQkFSMmNQZEhWVjNqb1BPMTlmWkl5RWlJaUlpSXlwbkQ0QnVidEV4QS9EaXJKZncvc0wzRUJzM0VHUEhqVWZIVHVHYzNHNmxOQm9Oc3JNeXNXSDlPaHc4c0I4elo4OUJWSFNNczRkRlJFU05VQk1jZ3NwN0prTzFjenVVRi9PZFBSd2lvcHRhVFhBSXRNTVRHYWdnSWlJaXVna3B5clU2bmJNSFFUYy9qVWFERmN1V0lEa3BDZm41ZVNnckszUDJrTWdCbnA2ZUNBa0pSWHhDQWlaUG1kcGtRYWVQRnk5Qyt3NGRNUG1CQjV2a2VFUkU1QmhsYmc2VTV6S2d2SmdQUldrcFVGWGw3Q0VSRVRtWHF5dDBYbDZvQ1E1QlRaY0k5cWdnSWlJaWNnSVBsVUpoeTNZTVZoQlJvekZZUVVSRVJPWk1lK3hoOUl5TXhLdzVyemg3S0VSRVJFUkU1Q1MyQml2WXM0S0lpSWlJaUlpSWlJaUlpSnlLd1FvaUlpSWlJaUlpSWlJaUluSXFCaXVJaUlpSWlJaUlpSWlJaU1pcEdLd2dJaUlpSWlJaUlpSWlJaUtuWXJDQ2lJaUlpSWlJaUlpSWlJaWNpc0VLSWlJaUlpSWlJaUlpSWlKeUtnWXJpSWlJaUlpSWlJaUlpSWpJcVJpc0lDSWlJaUlpSWlJaUlpSWlwMkt3Z29pSWlJaUlpSWlJaUlpSW5JckJDaUlpSWlJaUlpSWlJaUlpY2lvR0s0aUlpSWlJaUlpSWlJaUl5S2xVemg1QVU5Tm9ORml4YkFtU2s1S1FsM2NCNWVYbHpoNFMwVTNEdzhNRG9hRmhpRTlJd09RcFU2RldxNTA5SkNJaUlpSWlJaUlpSXFKYksxaVJjdmdRRnIrL0VMRnhBL0hzODlQUnNWTTRKMk9KakdnMEdtUm5aV0xEK25WNCtzbHBtRDVqSnFKakJqaDdXRVJFUkVSRVJFUkVSSFNidTJXQ0ZTbUhEMkhSZ3ZtWTlkTEw2QjhWN2V6aEVOMlUxR28xZWtiMlFzL0lYa2hMVGNHQytmTXdjL1ljUkVYSE9IdG9SRVJFUkVSRVJFUkVkQnU3SlhwV2FEUWFMSDUvSVdiUG1jdEFCWkdOK2tkRlk5WkxMK09EUlF1ZzBXaWNQUndpSWlJaUlpSWlJaUs2amQwU3dZb1Z5NVlnTm00Zyt2V1BjdlpRaUZxVi9sSFJpSTBiaUJYTGxqaDdLRVJFUkVSRVJFUkVSSFFidXlXQ0ZjbEpTUmc3YnJ5emgwSFVLbzBkTng3SlNVbk9IZ1lSRVJFUkVSRVJFUkhkeG02SllFVmUzZ1YwN0JUdTdHRVF0VW9kTzRValB6L1AyY01nSWlJaUlpSWlJaUtpMjlndEVhd29MeStIV3ExMjlqQ0lXaVcxV28yeXNqSm5ENE9JaUlpSWlJaUlpSWh1WTdkRXNJS0lpSWlJaUlpSWlJaUlpRm92Qml1SWlJaUlpSWlJaUlpSWlNaXBHS3dnSWlJaUlpSWlJaUlpSWlLbllyQ0NpSWlJaUlpSWlJaUlpSWljaXNFS0lpSWlJaUlpSWlJaUlpSnlLZ1lyeU1Ubm4zMktoeDU4QUtkT25uVDJVSWlJaUlpSWlJaUlpSWpvTnFGeTlnQnVCdTh2ZkEvN2t2ZmdsYis5am43OW81cnRQQXZlZlFjN3RtK0RUcWV6YVh1bFVvblJkOXlKNlRObW1qei82OW8xK00rL1AwTnNiQnptdlBJcUZBcUZ5ZXZmZmZNVlZpeGJpdnNtVDhFZkhuM001dkdkUEhrQ0s1Y3ZsY2NuanFOblpDVHZqUU8yYmRtTVZTdFg0RnhHT2x4Y1hLQlFLdUhUeGdjZmZ2d0oydmo0NEdKK1BqWnRYQTgzTnpmNCtQZ2lPQ1FFM1h2MGhKZVhsOFZqTG5ydlhleE4zZ012YjIrVWFUUW9MeTlIZFhVMTFGNWU2TlFwSEgzNjlrWGl5TkhvRWhIUkxOZEVSRVJFUkVSRVJLMlBScVBCaW1WTGtKeVVoTHk4Q3lndkwzZjJrSWpxOGZEd1FHaG9HT0lURWpCNXlsU28xV3BuRDRtY2hNRUtBRnMzYjRKT3A4T2UzYnNkbXBEZmw1eU1EZXQveGNtVEoxQlNYQXkvdG0zUnExZHZERWtZaW1FakVxRlVTZ0pMV21xcXpaUHhBRkJUVTRQa3BOMkEwWVI4YVVrSi92MnZmNkd5c2dLN2QrM0VxWk1uRU5tcnQrSDFpL241K04vMzMwR24wK0hILzMyUHNSTW1JQ2dvMktiekxWL3lFd0JBcFZKaCtJaEVBTHczOXRCcXRWaTBZRDUyYnQ5bThod0FsSmVWNGRDaGcwZ2NPUXJ2dlBsM3BLZWZOZG5YMWRVVkkwYU93aU9QUFk2QWdNQjZ4OTYyZFF0ME9oMDBHbzNKODZVbEpUaHgvQmhPSEQrR3BULzlpTmx6NW1MRXlGRk5kazFFUkVSRVJFUkUxRHFsSEQ2RXhlOHZSR3pjUUR6Ny9IUjA3QlRPU1dDNktXazBHbVJuWldMRCtuVjQrc2xwbUQ1akpxSmpCamg3V09RRURGWUFoa255bXBwcXUvYTdkdlVxRmkyWWo4T0hEcG84WDNENU1uWmUzbzZkTzdZak0vTThIbjcwY1FEQUIvLzRHUHYzNzhXbGl4ZFJVbEtDbXVwcXJGLzNLd0NnWTZkTzZOV3JqOGx4WEZ4Y01HekVDSlBuOXUzYmk4cktDc1AzS1ljUG1VeklwNlFjTmx5UFRxZERXa29LN2hnN3p1cTFYTDFhaUwzSmV3QUF3MFlrd2o4Z3dIQU00UGErTjdiUTZYUllNSDhlZHUvY0FRRHc5RlJqME9EQnlNN09Ra1o2dWx4N3dXVUFRRVpHZXIzOXE2cXFzSG5qQmlRbjdjWmZYbmdSUTRjTnIzZDhBRkNyMVFqdjNBWCsvdjd3Vkt0UnJkV2lzTEFRR1JucDBGWnBFUndTMmlUWFEwUkVSRVJFUkVTdFY4cmhRMWkwWUQ1bXZmUXkra2RGTzNzNFJBMVNxOVhvR2RrTFBTTjdJUzAxQlF2bXo4UE0yWE1RRlIzajdLRlJDMk93d2tIRlJVV1lQZk1GWE1qTkJRQ0VkKzZNZnYyam9GYXJjZW5pUldSblpRRUFCc2NQTWV3VDJLNGRKdHcxeWVRNG16ZHRoRmFyUmQrKy9mSE1YNTYzZXQ2amFha20zNTgrZGNyaysyTkgwa3krejh3OGI5UDFyRi8zSzZxckpTQXg2WjU3YmRySGtsdnQzdGhpMlpLZkRJR0s5dTA3NE0xNTd5SW9LQmhaV1psNCtvbHBBSUNhNmhvQXRZR0g3ajE2SWpZMkRya1hjbkZ3L3o1b05CcVVscGJpM2JmZnhPdzVjekU4Y1dTOTg0d2Vjd2VlZXVZNXMyT29xYWt4WktvUUVSRVJFUkVSMGUxSm85Rmc4ZnNMTVh2TzNHWXQ2VTNVSFBwSFJXUFdTeS9qL1lYdjRaTlBQMmMyMEcyR3dRb0hmZm5mejNFaE54ZHF0Um96WDNvWmd3YkhPM1FjVDdVYXhVVkZLQ3N2czJuN3V1V0Q5S3YyQVprRVAxUW5reUUzTjhmcU1Tc3JLN0ZtOVNvQVFFVFhyb2lNN0dYVFdDeTVsZTZOTGJLenN2RHQxMThDQU5xMGFZTTMzbm5YVUY2cVU2ZHdKSTRjaGRUVUZBd1pPdFJrdjU0OWV4cjZacFNWYWZEZE4xOWo1ZkpsME9sMCtPakREeEFkTXdCdGZIeHNIa2RqQXhYN2twTnMyczdWMVEyaFlXRUlEZ210MXhPRWlJaUlpSWlJaUp4cnhiSWxpSTBieUVBRnRWcjlvNklSR3pjUUs1WXR3VU1QUCtyczRWQUxZckRDUWJ0MjdRUUFESWlOYzNneUhnQzh2YnhSWEZRRWphYlU2clkxTlRYSXlzd3llYTZnNERLdVg3OE9YMTlmcEo4OWkydFhyNXE4bnB0dGZVSisvYTlyRGZ2ZGQvOERkb3pldkZ2cDN0amlQLy8rMU5DYjR1bm5ua2R3c0drZmpGbHo1bG85aHFlbkd0T2VlQXErdm43NDZvdi9RS1BSWU1lT2JaZzQ2UjZUN2ZMejg3RnkrVkpjdW5nSmxWV1ZVS2xVVUt2VkNBa054YWpSZDhEVjFkWGg2OWgzb3d5WXJRSUQyK0dPOFJNUUdOak80WE1TRVJFUkVSRVJVZE5LVGtyQ3M4OVBkL1l3aUJwbDdMangrUGpEeFF4VzNHWVlySENRZmhYN3JwMDdNUHZGRjlDaFEwY0FnRUlCK1BqNm9VL2Z2aGdRRzJkMXRYc2JIeC9rNVYxQWFZbjFDZm5jbkJ5VG5neDZaOCtjUm16Y1FHazRYVWQrZmg2cXFxb3NUbUpYVmxaZ3lZOC9BQUJDUWtPUjJBVE5tVytWZTJPTDgrZlA0Y0QrZlFDQW1BR3hoc2JranJwcjRpUjg5Y1YvQUFCNUYvTHF2WDVnL3o3RCtlcXFyS2hzVkFtdlo2ZS9hSFViblU2SG91dlhjZm55SlJ6WW00eWZ2djhXaWFQR09IeE9JaUlpSWlJaUltcGFlWGtYMExGVHVMT0hRZFFvSFR1Rkl6Ky8vdHdZM2RvWXJIRFFRdzgvaW4vOTh5TUF3UEZqUjNIODJGR1QxNWY4Q0hRSzc0eFgvdllhMnJmdllQRTRiZHEwQVFDVWxCUmJQZWNSbzU0TS9nRUJLTHh5QlFCdzZ1UUp4TVlOUk5MdVhZYlhZK01HNHVDQi9haXVya1pXNW5sMDdkYmQ3REZYclZpT3dzSkNBTUR2SDNvWUxpNHVWc2RoemExeWIyeXhkZE1tdytQZi92NGhoNDhEQU1YRnhmakhCNHNNM3dmY2FISnVDejgvUC9TTWpHelUrVzJoVUNqZzYrY0hYejgvZElub2lwM2J0Mkw3MXMzTmZsNGlJaUlpSWlJaXNrMTVlVG5yL0ZPcnAxYXJVVlptVzJsNHVuVXdXT0dnU1hmZmc0aUlybGo3eTg4NGZ2UW9DZ3V2R0VvQjZXVmxuc2ZyZjMwRm4zejJ1Y1hWKzk3ZTNnQmdVL2FBOFlyNkI2WStpTS8rOVFrQUlEVWxCVU9IalVCV1ZpWUFvRWZQU0F5S2o4ZkJBL3NCQUdkT256WTdEbGh0Z0FBQUlBQkpSRUZVSVY5Y1ZJU2xQLzBJQU9nU0VZRlJZKzZ3T2daYnRQWjdjL0xFY1d6YnNobVZsVlVtejd1NXVXTFlpRVQwN2RmZjhGeHE2bUVBUUx1Z0lQVHAyOC9xT0kyZE9uVUszMzcxSlVvMXBjak55Y0hSSTBjTTJTSGUzdDRZTmJwK3hrTDhrQVE4OXFkcENBb0tncHVidTEzbmEyb3VMaTRZbmpnSytSY3VvS0Rnc2xQSFFrUkVSRVJFUkVSRVJLMGJneFdOMEx0UEgvVHUwOGZ3ZlUxTkRjckx5NUdmbDRmL2ZmOHRrbmJ2UWw3ZUJlelp2UXNqTEpSWDh2RDBCQUNyZlJrcUt5dVJtaUlUNHlxVkNtUEhUOEQzMzM2TmtwSVNuRHA1QXIvKzhyTmgyeEdKSTAwbTRFK2NPSTd4ZDAyc2Q4d2Z2djhXcGFWeTNzZi85T2NtYlpiY211L05hMytkYTdndmRXM1p2QWsvTFY5bCtENDNKeGNBSEdwS2Z1YjBLWnc1ZmFyZTgvNysvcGo3dDlmaDE3WnR2ZGNDQXdNTlpiVnVCaTR1TG9nZE5CanIxNjVCWlVYOU1seEVSRVJFUkVSRVJFUkV0bWk0YWNEdHBwR1Q5VXFsRW1xMUdoRmR1K0s1NlRNTXoyZGtwRnZjeDFVbDhhTEt5c29HajUyV21vS0tHNVBCUFNON3djUER3N0NTWDZ2Vll1MHZhMjVjZ2dJakVrY2lJcUlyVkRlT25aYWFVdTk0bHk1ZHhObzFNb2tmRlIyTkFiRnhEVi9jYlhSdlJvMGVZM2hkb1ZCQXBWTEJ3OE1EZ1lIdE1QRnUwNTRRdFprUWJSb2NvNjNpaHlUZ1g1OS80VkR3dzFtQ2dxU2h1TFgzaVlpSWlJaUlpSWlJaU1nU1psWVlDUWtKc2JwTmNWRVJQdnZYSjNEMzhNQVRUejBOTnpjM3M5dGxaMlhaZGU2NlpaTHFTamw4eVBDNFgvOG9BTkxRZVcveUhnQ1N1UUFBdmZ2MGhmK05YZ2RkdTNYRHFaTW5jZm5TSmVUa1pKdXN5UC9odTI4TjUzenNqOU9zanU5MnVqZFBQZk1jbm5ybU9adkdGaEFRaUV1WExpSTdPOVBzNnhucDZWaTljamtTaGc3SG9QaDRrOWM2ZE95SU1rMFpybHdwTUR5M04za1B2dnp2NTVqMnhKTk9ML05rS3g5Zlh3QkFqVTduNUpFUUVSRVJFUkVSRVJGUmE4VmdoWkdBd0hhR3g4WEZ4VGg3K2pTT0hrMURhb3FzdnAvOThsd2s3ZHFKclZ1a29iQ2JxeHYrL05UL015bWZWRnhjakhWcmY4R1AvL3ZlOEZ6L3FPaEdqKzNraVJPR3g3MTY5d1lBeE1URzF0dHVTTUpRdytPKy9hSnc2dVJKQU1EQi9mc05FL0tYTGwzRWxrMGJEY2ZvM3FPbjFmUGZMdmZHWHJGeEEvSHIyalU0ZXVRSWtwTjJJLzdHT2JSYUxWWXNXNEx2dnZrYVdxMFdlNUoyNDhkbEswMzJqWTZPd1JQLzd4a2s3MG5DdDE5OWlheXNUT2gwT3F4ZDh6T09IenVHMTk5OEM0Rkc5LzFtMVpUbHc0aUlpSWlJaUlpSWlPajJ4R0NGa1I5LytCNHJseS9GcFl1WGNQVnFZYjNYZCszWWdlRGdZTVAzcTFldHdLRkRCOUN0ZXc4QVFONkZYSnc5Y3diVjFkV0diWVlPRzI2OXhCS3NUL2ptNW1RYkhuZnFGQTRBYU4rK0EwSkNRNUdmbDJjNHh0Qmh3dzNiOWVwVlcwcm8wTUVEdUhmeS9RQ0FsY3VYR2NiNG13ZC9aM1Zzd08xemIreDEvd05Uc1huVFJsUldWdUNkdDk1QTNNQkJjSGQzeDVFamFiaDI5YXBodThGREVzenVyMVFxa1RCMEdPS0hKR0RGc2lYNDVxc3ZvZFZxY2Y1Y0JsNmVOUk1MRi84RHZqY3lGNGlJaUlpSWlJaUlpSWh1VlF4V0FQRDE5Y1gxNjlkeC9seUd4VzM2OU8ySEVZa2pFUkFZaUJHSm83QmorMVlBUUU1Mk5uS3lzK3R0NytycWlzbFRIc0JERHovYTRMbGRidlJHYU92djMrQjJaV1ZsQUFBdmIyOEV0cXRkYlQ5b1VEeFdyMW9CUUZiNXR3c0tNcnpXdTI5ZnFGUXFhTFZhbkRoK3pQRDgxczJiQUFBOWVrWWF5aVpaY3J2ZEczdUZob1hoaFptenNIRCtQRlJYVjJQZjNtU1QxOTNjM1BEN1B6eUNLVk4vWTNoT29WQkFwOU5CcVhReFBLZFVLakZsNm9PSWloNkFOMTc3S3dvTEM1R1hkd0ZiTjIvRWZmYy9VTHVQaXd1SWlJaUlpSWlJaUpwTFdtb0tWcTFZanJObnp1RDY5V3NBZ0tEZ1lDUU1IWWJKVTZaeVVXVVRLUzRxd25mZmZJWDkrL2JpeXBVcjhQY1B3Q3QvZXcxZHUzVjM5dENJbkliQkNraVBndjk4OWltdVhDbUF1NGNIQXZ3REVCb1doazdoNGVqV3JUdjY5dXR2NkhVQVNNbWpJVU9IWXVQNmRUaDc1Z3hLU29xaFVybWlyWDliaEhmdWpKaVlXQ1NPR2dVZkgrdC9lUThkTmh5Yk4yN0EzZmZjMitCMjQ4YmZoYzJiTnVEaFJ4NHp5VFM0YjhvVTdOdVhERjFORGY3NDV5ZE05dkh4OGNVamovMFIzMy83TmNiY09kYncvSURZT096ZnR4ZVBQdjRuM3BzNjk4WVJ3MGNrSWpnNEdEOTg5eTJPSHp1S2lvb0toSWFGWWRDZ2VOeDk3MzBtQVJRQUdEbHFOUGJ0MjJzMjI2SmI5KzVZdFBnanpIdjdUUlJldVlJQmNRTUJBQW5EaHVOb1dpcUdqMGhzMUZpSmlJaUlpSWlJaUJxeTROMTU5YXBxWE1qTi9mL3MzV2RBRkZmWHdQRS9IVlpSRUJFUUt5aGlCM3V3TjlDWW1GaGlxckhFeEdpaU1mWWFlKy9HSkkvdlk1N0VkR09MVVNOMkVjVUdTaEZVUUVVUlVVQjZXZXErSDVDUkZSQXN1R3JPNzB0bTc5eVpPYk5BM0wxbjdqMXMvWE16K3p6M01ubnFkRnhiRkYxK1c1UmRWbFltVXlhTzU4YU4relZRWTJMdUVCUVlJTWtLOGErbXA4NTU4YXZpdnRhcko3czlEK2c2RENGZVdFLzZON1IrelVyTUsxVml5UENQbjJKVVFnZ2hoSGpSalJnNm1BYk96a3lhT2tQWG9RZ2hoQkQvR2svNkhmLzEzdTVvTkJxc3JLclMzTldWM0p3Y1FrS0NpWTJKQWZKWHpGaXhldTB6SDFRL3NNK1REZDk5UTk4MysvSGgwT0hsY28wTFFVRjQ3dDFEOElVZ0V1TGpNVk9wY0hCd3dNVzFKVDNkUGJDd3RId3ExL2xuOXk2K1hiOE9BQk1URTFxMGJJVjlqUm9NSFBRT0ZTdFcxT3I3TE83N2VTVmp2aThQVThPeUZiMlZtUlZDQ0NHRUVFSUlJWVFRUWdnQU5QZWVhM1p3ZEdUOHhNa0E1T2JtOHRPUFA3QnR5MmF5czdQNWVkT1B6Sm0vOEpuR2RmTGtDZFJxTlh2MzdIN3FnL1pwcWFtc1c3dWFFOTdIdE5wVGtwTUo4UGNud04rZlhUdDM4Tk52bTUvSzlmeDh6eXJiY3hjc29rblRaaVgyTGMvN0Z1SjVJOGtLSVlRUVFnZ2hoQkJDQ0NGRWlRd01EQmoyMFFqOHovbHg1VW80Rnk0RVBmTVlOSG41U1pTVWxKU25ldDYwdERRbVQveVM2eEVSQU5qYTJlSGFvaVdXbHBZa0ppWnlNektTNUtRa3VuYnYvdFN1ZWVONi92SlBWYXlzSHBxb2dOTHZPeTQyRmgrZjQ3aDc5TWJVMVBTcHhWaWFHemV1RXhnUVFFOTNEMHhNVElxTjY1alhVZHE5NGtaMWUvdG5GcGQ0c1VteVFnZ2hoQkJDQ0NHRUVFS0k1NWhHbytITzdXaWliOTBpT3p1cjFQNVJOeU94cjFIejZRZFNzSkpMQ2F2S3g4WEc4c3ZQbS9BOWU0YmtwQ1FxVkt5SWsxTUQzdWpYbnhZdFd5bjkxcXhjenZIajNudytkaHcyTmpiczJiMkxDMEdCSkNZa1VLdDJiV2JQVzRDVlZWVytYck9LUXdjUFlHSmlRbloydG5KOHY5ZGZCZkxyblU2Y01xM1lXTHlQZWJGdTlTcnFPaml3WlBsSzlQWDFpKzMzNC84MmNqMGlBa05EUThhT0cwL1g3ajIwYXFLV0pqRWhnVDkrLzVVenAwNXg5MjRjbGxXcTBMMUhUOTU1N3dPTWpJeVVmci8vK2d1N2R2NUZhbW9LZVhsNUFDUW5KVEdvL3h0a1pXWFJvVk5uSms2ZUN2Qkk5LzJmYjlkejZxUVBNWGZ1ME9mMXZ2eXc4YitjOC9QRjFOU1VMdDE2OE1hYi9majE1MDJjT1gwYXRUcUR0cSs0OGNXWEU0cE5iR2cwR3J5OWpyTFA4eC9DdzhQSnpzcWlYdjM2dUh2MHBsdVBubHJ2NGR4Wk03aHo1dzVlUnc2emNNbFNqSTN2Snl4U2twT1pQblVTdDZLaTJQWDNYL3p3MDY5bGZqL0Z2NXNrSzRRUVFnZ2hoQkJDQ0NHRWVFN0Z4Y1Z5MEhNdmNYR3haVDdtYVNjck5Cb05PM2RzNTBwNEdBQjFIUnlMOUxrZUVjRzB5Uk5KVGs1UzJsS1NrL0h6UFl1ZjcxbSsrSElDUFQxNkFYRDQwRUh5OHZKWXYyNE42b3dNcmZOY3ZYS0Z2M2ZzWU5pSWp6bCszSnVjbkJ4eWNuSzAraFFNNEo4K2RhckVtTDI5anBLUmtVNUk4QVh5OHZKS1RGWjRleDI5ZDA4T2RPdlJzNVIzUXR2Tm01Rk1uenlSK1BqN0JjbmpZbVBaL1B0dlhJK0lZT2JzdVVyNzFqLy9JRE16VSt2NHd2ZDI5dlQ5ZTNtVSt3NEtDc3ovYjBBQUIvWjVrcGFXQm9CYXJlYXY3VnZaL2ZkZld1Zng5anFLcFlVbG40d2FyWFZ1dFZyTnNzVUxPWE5hK3owTkNRNG1KRGlZczJkT00yM21WMHE3a2JFeEFCZERndmwyL2RlTUd6OFJnUGk3ZC9scTVuUnVSVVVCWUdWVnRZUjNUNGlpSkZraGhCQkNDQ0dFRUVJSUljUnpLRGdvRUs4amg3Q3lxa3F2UHE5amJWMk5TcFVyUC9USmYwOVBUOXEwYzN2aWE0ZUZYbWJwb2dXbzFXckN3OEpJU0xnL0lEL2dyVUZhZlhOemMxbTZhSUdTcUxDM3I0Rmp2ZnJjdVJQTjVVdVhBTmkrYll1U3JDaVlXVkNRcURBMk5xRjFtemFjT080TlFGVFVUUURtTFZqTTJUT25TVXBLNU96cDAwckNwa3ZYYmhnYUdkRzIzU3RhY1hnZjg4TC9uQjg1dWJtRVhyNnN0SCs5ZGpWNlFJV0tGZW5ZcVRQT0RSc3ArL1R1SlRIQ1FrTVpNM29rZGVzNktHMHFsUW9IQjBmYXViWEgzTnk4eUQwdldUQmZTVlRVckZXTDJyWHI0T3Q3Rm5WR0JxZE8rdUJ6NGpodTdUc0E4TTU3SDdCLzMxNXM3ZXc0NytjSFFKVXFWV2ptNG9xcHFhblM3MUh2T3kwMUZZQXJWOEtWTnZOS2xVaEpUZ1pRRWhYMW5aeUl2SEVEdFZyTjBTT0hpeVFyVml4Ym9wV29jR3JnakkydExhZFBuaVFyS3hQLzgrZTArbjgxWno2VEo0d2pNVEdSZy92MzBicE5XK3pzcWpOdjlpd2xYaHNiR3laUG00NFFaU1hKQ2lHRUVFSUlJWVFRUWdnaG5qTnhjYkY0SFRsRTQ2Yk42TkNwQ3dZR0JzLzArb21KaVhnZjh5clMzcmhKVTlxMGJhZlY1blgwQ0RkdTVOZGhlTVd0UFZObnpDSTNONGZ0MjdaeUpUeWNuSndjTXRXWlJjNEYrWVBvTTJiTm9hcTFOYS8zZGtlajBTakptQWJPempSd2RnWmdidXhNWlJDOHBLV2ZWcTlZVGxaVzBlc2NPckJmMlQ2NGZ4K2J0LzJsdkI0NmZBVHIxNjVHbzlGdzdlcFZybDI5V3VUNERkOTl3OGhSbnluSkZnQ3ZJNGVKaUxnRzVDL0xOR1g2VFBUMTlRbndQOCtNcVpPVmF4VWtJZDU2K3gzZWV2c2RBRjdybFQrRHc3RmVmV1hwcDhJZTliNEw2OXlsSzZNK0g4czdBL3NCWUdSa3hDZWpSdFA3MWRkWXZYSTVodzdzSnprNWlaVGtaTXdyVlFMQTU4UnhUdm1jQUtCaXhZcE1tem1iNWk0dUFMdzNhQ0JaV1puVXJGbEw2enJWN2UyWk5IVUdNNmROUnFQUjhQV2FWZVRrNUtCV3E1Vjdtek4vQVphV1ZVcU5XWWdDeGM5L2VzR1ltcHFTbnA2dTZ6Q0VlQ0dscDZkalptYW02ekNFRUVJSUlZUVFRZ2h4ajBhajRhRG5YcXlzcXVva1VmRXd3UmVDV0RCdnRqSTdBdUQ0dmFTR29hRWh3MGQ4d3U2L2R6SmkyQkIrMmZTajhtVC9hMzNmS0hJdWMzTno1c3hmUkZWcmF3RGMybmZBMU5TVTloMDZQbFpzL1FjTXBFS0ZDaVh1MTlmWHAxUG5ybHB0SHIxNnMzYjlkM2owNm8yOWZRMnRPaE1GMUdvMTY5YXM0dXlaMDByYjBTT0hsWE4rTW1xMHNzeFVjeGRYWmVtanNORFF4N3FQeDlXN3oydE1uREtOaWhVcmFzWFQrOVhYQUhCMHJLZjB2WDM3dHJLOWIrOC95dmJFS2RPVVJBVkFTa3IrREkwS0ZTc1d1VjV6RnhmNnZQWTZBS21wcVVxaW9ybUxLMHVYcjVSRWhYaGtMOFhNQ2p1NzZrVGV1RTRENTRhNkRrV0lGMDdramV2WTJ0cnBPZ3doaEJCQ0NDR0VFRUxjYytkMk5IRnhzZlRxODdyT0VoVU9qbzcwRy9BV0FOblpXZmo1K3VKejNCdU5Sc09aVTZmWXZuVUxBd2U5RFVCNFdQNmd2SW1KQ2VQSGpWR1dJQUtvVUtFQ2c0Y01LelpaNGR5d0VaVXJWMVplRjY2SjhEZytHREtVRDRZTUJXRHVWek9WNU1KdXp3TVBQYzdCMFpFeDQ4WXJyelVhRGRuWldTVEVKK0I5ekl0TlAzeVBScU5oeStZL2FOMm1MY0Q5K2gxMUhZclVaYkNyWHAyN2QrTzA2bmVVdC9wT1RveitmS3d5SzhYWXhBUjFSZ1paV2ZjTHNoY2UvN2x6NXpiMW5ad0FDQTNOWHpMTDNyNEdyVnEzMFRxdmdZRUJPVGs1SmRiOGFQdUtHN3QzL2EyOHJsVzdEbk1YTE1MUThLVVlkaGJQMkVzeHM2S2RteHY3OTNucU9nd2hYa2o3OTNuU3p1M0oxN0lVUWdnaGhCQkNDQ0hFMHhGOTZ4WUExdGJWZEJhRGxWVlZ1bmJyVHRkdTNYSDM2TTIwR2JOWXNIaVpNZ2k5ZTlkT3BXL3l2ZVJFV2xxYWtxaW9VS0VDNzd6N1B0OXYrcVhZUkVWNTA5UFBIN1IvV0gyUEVvL1YwOFBZMkFRYlcxc0dEbnFiQmczeWwyUzZXcWd1Uk9xOVdoRVdscFpGamplK1YzemF4TVRra2EvOXVDd3NMTFh1VlhWdkZZMzA5RFNscllxVmxiSWRmU3RLMlU2L1Y1VGJ4dGEyeUhuTnpmT1hpaW84azZiQWplc1JMRjIwUUtzdDhzWjF6dm41UHM0dENQRnlKQ3Y2RFhnTFA5K3pCQWI0NnpvVUlWNG9nUUgrK1BtZVZaNlVFRUlJSVlRUVFnZ2hoTzVsWitjL0RWK3AwS3lENTBGekZ4ZnExYzkvR2o4MUpVVnBMeGljQjdDd3NHRElzT0g4OFBOdmZEQmtLQldMV1Q3b1dYQnp5MTlTcW5PWHJzWHVUMDVPWXVXeUpheFp0WUtNakpLWGwwOVBUeWZ1Ymx6K2kwTEpnQW9WOHU4clB2NXVrV01La2swMUhxano4S0RIU2FTVWxlcmVjbGdGU1JVQUMwc0xaZnZPblR2Mys2cFVBQ1FsRlowSlVuRE1nMHZ3MzRxS1l1YjBxY3I1N2V5cUEvbXpVbGF2V0VaY2JPelR1QTN4TC9OU0pDdFVLaFhqeGs5aytkTEZrckFRb293Q0EveFp2blF4WDA2WXBQeWpKSVFRUWdnaGhCQkNpT2RIZVE1bVA0cnM3R3pPKy9teGVNRThMbDBNQWNDdFVGMEpoMEsxRUQ3NWREUnZ2ZjJ1TXRhUW1abkpINy8veW95cGs3a2VFZkhNWXU3aDdzSFd2M2FWV0pUNjBJRURIRGw4aUlQNzkvSE4xK3ZJemMzVjJwK1ZsY1dSdzRmNDRyTlJ5c0M3aTR1cnN0KzVZZjV5OU5ldVhzWC8vRG1sZmUrZTNVUkg1eWNyMnJUVExrUU9LSFVkb0h4L3ZnVzFPOUxTN3Mrc0tEejdJalltUm1tdlhhY3VrRDl6NUVxaDJTTXB5Y2xLelpIYjBkRktlMVRVVGFaT0drLzgzZnhFVFhNWEY3N1o4SC9LL2Fha3BMQnN5Y0lpNzZrUXBYbHBGZzl6Y1czQmhFbFRXTFZpR1MxYnRjYmRveGMxYTlXV1FWZ2hDa2xQVHlmeXhuWDI3L1BFei9jc0V5ZFBwWG1oZjJpRkVFSUlJWVFRUWdnaElIOFFmc25DK2NURXhCQng3YXBXN1FQSGV2WDU1TlBSeXV1K2IvYmpRbEFnQU11V0xHTGIxaTNVckZtVGpJd01naThFS1UvZlh3d0pwbmFkT2s4VTE5TWE0SzltWTZOc0h6MThpT0FMUVRnMWNNYkkwSkRZMkZqQ3cwTEp6TXhVK3BoWHFzVHdFWjhvcjEvdit5Wm5UcDhDWU02c0diUnUwNWFVbEJUbGZUQTNONmRQbjllTFhEY3U3djZNQTdOSEdMZDgxUHMyTThzL3R6b2pRMmt6TkRURXdzS1NoSVI0WWd2TmZPamNwU3NYZ2dMUmFEUk1tVGllbHExYWs1MlZSV0JnZ0hKOFFrSThWNjZFNCtoWWo2V0xGaEFmSHc5QW84Wk5tRFZuUHNiR0pveWZPSVV2UHZ1VU8zZnVFQkljeks4L2IrTERvY01mS1c3eDcvYlNKQ3NnUDJIeDdZYU43TmkyaGZWcjEzRDdkalFaaGY0Z2hmaTNNek16dzliV2puWnVibnk3WWFNazg0UVFRZ2doaEJCQ0NLSEZ4TVNFek14TTR1SmlPZTZ0dlpTUGtaRVJmVjd2eTRkRGgyRnNmTDhlZzF2N0Ryejk3bnRzL3YwM0lMLzRkRUVCNmdJMWF0YWtmY2RPQU9qcjY1T1hsNGZCSXhSaExpZzBYcWxTcGNlNnJ3ZTV0ZTlBbDY3ZE9IcmtNSkEvMDZEd2JJUENYRnUwNUxNeFgyQnJkNzlBdFd2TGxyejE5anRzMmZ3SE9UazVuUFE1b2V3ek5EUmsvS1FwbUJjVDY5MjRPR1c3TERWSlNydnZDaFVxa0phV1ZxUUFka0c5akFkbk45amEyWkdRRU0vZFFra1Q5MTY5T2VaMWxLQjd5WWtUM3NlS3ZkYUZ3RUFjSGV1Um5KUmZsOFM1WVNQbUxsaUlxYWtwQUJVclZtVHFqSytZUEdFYzJkblo3TnE1VTVJVjRwRzhWTWtLeUY4UzZ2M0JRM2gvOEJCZGh5S0VFRUlJSVlRUVFnZ2h4QXRsOEpDaGJQcmhmMmcwR2xTcUNsaGJXMU9yZG0yYU5HMUdPN2YyVkM2aGpzYmdJY053YmRHSzNYLy9SVWhJTUVtSmlSZ2JtMUNuYmwwNmRPeEU3ejU5bEFSSHQrNDk4RGx4bks3ZHVwYzVyaTdkdXVQdmY1N2V4Y3hXZUJ4NmVucE1uREtOOWgwN2NXQ2ZKMkdob1NRbko2R3ZyNDk1cFVyWTI5ZWdjZU1tZE9qY21UcjNsa2w2MEpCaEgxRzNyZ003dG0vamVzUTFEQXdNYWRLMEtlOTk4Q0gxblp5S1BhWkJBMmRhdFc3RDNidHhkTy9SczlRNFM3dnY3ajNjMmIvZlUwa0VGZWpZcVRNQkFmNTBlS0M5aDdzSFY4TERhZFM0aWRKbVlHREF2SVdMK1d2N1ZyeU9IdVZXVkJSR3hrYTBiTm1hZmdNR0VCUVl5TlkvTjlPb2NXTUE1aXhZaUovdldYcjE3cVBNNENoUTM4bUpMeWRNWXYyNk5iajM2bDNxL1FsUm1KNDZSNlBSZFJCQ2lCZmIralVyTWE5VWlTSERQOVoxS0VJSUlZUjRqb3dZT3BnR3pzNU1tanBEMTZFSUlZUVFMNVF6cDN3NGMrb2tuNCtiOE1qSHZ0YXJKN3M5RDVSRFZFSThXL0s3L1BJd05TemJPbVl2UllGdElZUVFRZ2doaEJCQ0NDR0VFRUs4dUNSWklZUVFRZ2doaEJCQ0NDR0VFRUlJblpKa2hSQkNDQ0dFRUVJSUlZUVFRZ2doZEVxU0ZVSUlJWVFRUWdnaGhCQkNDQ0dFMENsSlZnZ2hoQkJDQ0NHRUVFSUlJWVFRUXFja1dTR0VFRUlJSVlRUVFnZ2hoQkJDQ0oyU1pJVVFRZ2doaEJCQ0NDR0VFQzhKVTFOVDB0UFRkUjJHRUU4a1BUMGRNek16WFljaG5qRkpWZ2doaEJCQ0NDR0VFRUlJOFpLd3M2dE81STNydWc1RGlDY1NlZU02dHJaMnVnNURQR09TckJCQ0NDR0VFRUlJSVlRUTRpWFJ6czJOL2ZzOGRSMkdFRTlrL3o1UDJybTU2VG9NOFl3WjZqb0FJWVFRUWdnaGhCQkNpR2RCbzlIZ0h4Q0U5d2tmZ2tNdWNqY3VuZ3kxV3RkaGllZUFtYWtwVmxXcjBMaFJRenEyZDhPbGVWUDA5UFIwSGRaajZUZmdMVWFQSEVGZ2dEL05tcnZvT2h3aEhsbGdnRDkrdm1mNWRzTkdYWWNpbmpGSlZvaHlsNTZlem81dFd6amw0ME4wOUMzVThrRlFaMHhOVGJHenEwNDdOemY2RFhnTGxVcWw2NUNFRUVJSUlZUVE0cG1JaW9wbTdmcnZDQTY1cU90UXhITW9RNjNtNXMxYjNMeDVpMzM3RDlHNFVVTysrSHdVOXZZdjNqSTBLcFdLY2VNbnNuenBZaVpObVNZSkMvRkNDUXp3Wi9uU3hVeWNQRlhHcmY2RkpGa2h5cFgvK1hPc1diV0NscTFhOC9rWDQ2aFpxN2I4ajBhSDB0UFRpYnh4bmYzN1BCazljZ1RqeGsvRXhiV0Zyc01TUWdnaGhCQkNpSElWSEhLUmVRdVdrcHFXcHV0UXhBc2lPT1FpNHlkTjQ2dVpVMmpjcUtHdXczbGtMcTR0bURCcENxdFdMS05scTlhNGUvU1NNUm54M0NvOFh1WG5lNWFKazZmUzNNVlYxMkVKSFpCa2hTZzMvdWZQc1hMNVVzbmlQMGRVS2hVTm5CdlN3TG1oVnFaYS9nRVFRZ2doaEJCQ3ZLeWlvcUsxRWhWNmVucTQ5K3lPUjQrdTFLeFZFNVdabVk0akZNK0Q5SXdNSW05RXN1L2dFZllmT0lSR295RTFMWTE1QzVheWF2bmlGM0tHaFl0ckM3N2RzSkVkMjdhd2Z1MGFidCtPSmlNalE5ZGhDVkdFbVprWnRyWjJ0SE56NDlzTkd5V3A5aThteVFwUkx0TFQwMW16YWdXVHAwNm5hYlBtdWc1SEZLTlpjeGNtVFpuR3FoWEw1QjhDSVlRUVFnZ2h4RXRKbzlHd2R2MTNTcUtpU2hWTEpvMGZTN09tVFhRY21YamVxTXpNYU5EQWlRWU5uT2pTcVQzTFY2MGpQajZCMUxRMDFxNy9qcVdMNXI2UU5TeFVLaFh2RHg3Qys0T0g2RG9VSVlRb2xiNnVBeEF2cHgzYnR0Q3lWV3RKVkR6bm1qVjNvV1dyMXV6WXRrWFhvUWdoaEJCQ0NDSEVVK2NmRUtUVXFORFQwMlB5aEM4a1VTRksxYXhwRXlhTkg2c2tKNEpETHVJZkVLVGpxSVFRNHVVbnlRcFJMazc1K09EdTBVdlhZWWd5Y1Bmb3hTa2ZIMTJISVlRUVFnZ2hoQkJQbmZlSis5OTEzSHQycDJtVHhqcU1ScnhJbWpWdGdudlA3c3ByN3hNbmRSaU5FRUw4TzBpeVFwU0w2T2hiMUt4Vlc5ZGhpREtvV2FzMnQyOUg2em9NSVlRUVFnZ2hoSGpxQ21aVkFIajA2S3JEU01TTHFQRHZUSEJJaUE0akVVS0lmd2RKVm9oeW9WYXJwUWJDQzBLbFVrbUJMU0dFRUVJSUljUkw2VzVjdkxKZHMxWk5IVVlpWGtTRmYyY0sveTRKSVlRb0g1S3NFRUlJSVlRUVFnZ2h4RXNwUTYxV3RsVm1aanFNUkx5SUN2L09GUDVkRWtJSVVUNGtXU0dFRUVJSUlZUVFRZ2doaEJCQ0NKMlNaSVVRUWdnaGhCQkNDQ0dFRUVJSUlYUktraFZDQ0NHRUVFSUlJWVFRUWdnaGhOQXBRMTBISUlRUVQwS2owZUFmRUlUM0NSK0NReTV5Tnk1ZTFoSVYvd3BtcHFaWVZhMUM0MFlONmRqZURaZm1UZEhUMDlOMVdFSUlJWVFRUWdnaGhCQ1BSWklWUW9nWFZsUlVOR3ZYZjBkd3lFVmRoeUxFTTVlaFZuUHo1aTF1M3J6RnZ2MkhhTnlvSVY5OFBncDdlenRkaHlhRUVFSUlJWVFRUWdqeHlDUlpJWjVMZ1FIKzdOeXhuZkN3TUpLU0VnR29abU9EVy9zTzlCdndGcFVyVjlaeGhFTFhna011TW0vQlVsTFQwblFkaWhEUGhlQ1FpNHlmTkkydlprNmhjYU9HdWc1SENDR0VFRUlJSVlRUTRwRklza0k4bDVZdldVeENRcnhXMjYyb0tMYit1Wmw5bm51WlBIVTZyaTFhYXUxZnYyNE54NDRlWWV5WEUralFzUk1BYTFldjVQaXhZNHdkOXlVZE8zY3AxNWhYTEYyTTE5RWphRFNhTWg5amFHaEk3ejZ2TVhMVVoxcnQrenozOHQ4TjM5R2lSVXVtejVwZDVMZy9mditWclg5dXBsLy9BYncvZU1nVHgvNmlpWXFLMWtwVTZPbnA0ZDZ6T3g0OXVsS3pWazFVWm1ZNmpsQ0k4cGVla1VIa2pVajJIVHpDL2dPSDBHZzBwS2FsTVcvQlVsWXRYeXd6TElRUVFnZ2hoQkNrcDZlelk5c1dUdm40RUIxOUM3VXNtL3l2WVdwcWlwMWRkZHE1dWRGdndGdW9WQ3BkaHlSRXFTUlpJWjVMaVlrSkFGaFpWYVc1cXl1NU9UbUVoQVFUR3hORFNuSXk4MmJQWXNYcXRUaldxNjhjNDMzTWkvVDBkRTZmOUZHU0ZRZjM3ME9qMFhEMHlPSEhTbFpjQ0FyQ2MrOGVnaThFa1JBZmo1bEtoWU9EQXk2dUxlbnA3b0dGcGFYU044RGYvNUVTRlFBNU9Ua2NQWHhJSzFtUmxwYkcvMzMzRFptWm1maWNPTTZsaXlFNE4yeWs3SStMaStYWG56YWgwV2pZL1B0dmVQUjZsYXJXMW85OGJ5OHFqVWJEMnZYZktZbUtLbFVzbVRSK0xNMmFOdEZ4WkVJOFd5b3pNeG8wY0tKQkF5ZTZkR3JQOGxYcmlJOVBJRFV0amJYcnYyUHBvcmxTdzBJSUlZUVFRb2gvTWYvejUxaXphZ1V0VzdYbTh5L0dVYk5XYlJtdy9oZEpUMDhuOHNaMTl1L3paUFRJRVl3YlB4RVgxeGE2RGt1SWg1SmtoWGd1RlF6Nk96ZzZNbjdpWkFCeWMzUDU2Y2NmMkxabE05bloyZnk4NlVmbXpGK29IRE5sMmd6T25qbk5tLzBIRmpsUFhsN2VJMTAvTFRXVmRXdFhjOEw3bUZaN1NuSXlBZjcrQlBqN3Mydm5Ebjc2YmJPeWIvVzY5Wnc5ZTVvN3QyK1RtcHBLVG5ZMi92N25pWXVOQmFCN1QvY2kxekV5TXFKTDErNWFiYjVuejVDWm1hbThQbi91bkZheUlqQWdRT3UrenAvem82ZEhyMGU2dnhlWmYwQ1FVcU5DVDArUHlSTytvR21UeGpxT1NnamRhdGEwQ1pQR2oyWDZySGxvTkJxQ1F5N2lIeENFcTBzelhZY21oQkJDQ0NHRTBBSC84K2RZdVh3cGs2Wk1vMWx6RjEySEkzUkFwVkxSd0xraERad2JFaGpnei9LbGk1azRlU3JOWFZ4MUhab1FKWkpraFhoaEdCZ1lNT3lqRWZpZjgrUEtsWEF1WEFqUzJ0K2laU3RhdEd6MXhOZEpTMHRqOHNRdnVSNFJBWUN0blIydUxWcGlhV2xKWW1JaU55TWpTVTVLb210MzdTUkRWV3RyZXIvNm1sYmIwa1VMOEk3MUF1RHpzZU13TWpJdU5qajVBQUFnQUVsRVFWUXE5Zm9YZ2dLMVhvZUZYdFo2SGZ6QS9vaUlhMlc2cjVlRjl3a2ZaZHU5WjNkSlZBaHhUN09tVFhEdjJaMTkrdzhDNEgzaXBDUXJoQkJDQ0NHRStCZEtUMDluemFvVlRKNDZuYWJObXVzNkhQRWNhTmJjaFVsVHByRnF4VEsrM2JCUlp0aUk1NVlrSzhTTHAyQlprd2VXWFByUE4xOXorTkJCdnB3NG1WZmMyai8yNlgvODMwYXVSMFJnYUdqSTJISGo2ZHE5eDJNdnBWTFp3a0xaVGtsT3BvcVZWYW5IaEllRmFiMitldldLMW1zL1gxK3QxMUUzYno1V2JBK0t1aGxKMU0zSVV2c1pHUmxqVjcwNk5yWjJPbGxpcG1CV0JZQkhqNjdQL1BwQ1BNODhlblJWa2hYQklTRTZqa1lJSVlRUVFnaWhDenUyYmFGbHE5YVNxQkJhbWpWM29XV3IxdXpZdHVWZldmOVV2QmdrV1NGZUdCcU5ocDA3dG5NbFBIOHd2NjZEbzliK3ZmL3NJVGMzbDhNSER6eFJzc0xiNitpOTh6dlFyVWZQeHo0UGdIV2hXaElKaVFtbEppdHljM081L3NCTWliallXSktTa3FoY3VUSlhyMXdoTGk1V2EvL1RURmFjT1hXeXpQMnJWcldtUjYvZVZLMzZiT3RsM0kyN1gzaTlacTJhei9UYVFqenZDdjlORlA1YkVVSUlJWVFRUXZ4N25QTHg0Zk12eHVrNkRQRWNjdmZveGZxMWF5UlpJWjVia3F3UXo3V3cwTXNzWGJRQXRWcE5lRmdZQ1FuM0I5OEd2RFZJcTI5dWJpNlFYN1Q2U2VqcDY5KzdkaWhqUm8ra2JsMEhwVTJsVXVIZzRFZzd0L2FZbTV1WGVxNXExV3lVN2J1eGNUZzYxbnRvLzV1UmtXUmxaUlZwRHc4THBXV3IxcHowT1Y1azM1MDd0OG5LeXNUWTJLVFVlQjZtVFRzMzJyUnplMmdmalVaRGNsSVNzYkV4K0o0K3haKy8vVUxuQjJwdWxMY010VnJaVnBtWlBkTnJDL0c4Sy93M1VmaHZSUWdoaEJCQ0NQSHZFUjE5aTVxMWF1czZEUEVjcWxtck5yZHZSK3M2RENGS0pNa0s4VnhMVEV6RSs1aFhrZmJHVFpyU3BtMjdjcm5tME9FaldMOTJOUnFOaG10WHIzTHQ2dFVpZlRaODl3MGpSMzFXYW1GcmE1djd5WW9IWjBRVUp5Z3dRTm11WW1WRi9OMjdBRnkrZEpHV3JWcHo0dmo5WkVXTGxxMDQ1K2RMWGw0ZTF5TWlxTy9Vb05UelB5azlQVDBxVzFoUTJjS0N1ZzZPZUhzZHdldklvWEsvcmhCQ0NDR0VFRUlJSWNwR3JWWkxUUUpSTEpWS1JVWkdocTdERUtKRStyb09RSWpIRVh3aGlBWHpacE9YbC9mVXorM1JxemRyMTMrSFI2L2UyTnZYS0xZb3RscXRadDJhVlp3OWMvcWg1N0txY24vWnA3dDM0MHE5dHAvdldXVjc0S0MzbGUwQWYzOGlJcTV4NDNvRUFQV2RHdEQybFZlVS9XR2hvYVdlKzJrek1EQ2dZK2V1VktsU2VoME9JWVFRUWdnaGhCQkNDQ0dFZUJpWldTR2VhdzZPanZRYjhCWUEyZGxaK1BuNjRuUGNHNDFHdzVsVHA5aStkWXZXb1A3VHZPNlljZU9WMXhxTmh1enNMQkxpRS9BKzVzV21INzVIbzlHd1pmTWZ0RzdUdHNUelZLcGNXZGxPVEVoNDZEV3pzN01KRFBBSHdORFFFSGVQM3Z6eDY2OGtKeWR4K2RKRlBQZnNWdnAyN3RKRmEwbXBTNWN1OHVwcnJ6L3lmVDRwQXdNRFdyWnB5NzUvZGl2TGNBa2hoQkJDQ0NHRUVFSUlJY1Nqa3BrVjRybG1aVldWcnQyNjA3VmJkOXc5ZWpOdHhpd1dMRjZHb1dGK25tMzNycDFsT28rZW50NFR4YUducDRleHNRazJ0cllNSFBRMkRSbzRBM0QxU3ZoRGp6TTJObGEyVTlQU0h0cjNRbUFnbVptWkFEZzFjTWJVMUpTbXpab0IrWFU0L3JtWHJORFQwNk5qNXk0NE9EcGlZR0FBYUM4Zjlhd1YxT1dRWklVUVFnZ2hoQkJDQ0NHRUVPSnhTYkpDdkhDYXU3aFFyNzRUQUtrcEtXVTZ4dGJPcnRRK3ljbEpyRnkyaERXclZwQ1JrVjVpdi9UMGRPSUtsblFxSlFsU09FbVNYVXpoN01MT25mTlZ0cHMxYXc2QVM0c1dTbHZCa2xlTkdqZkJ5cW9xeHNZbU9OeWJYUkViRThQTm01RVBQWDk1S1pnOW90Rm9kSEo5SVlRUVFqemZzckt5ZFIyQ0VFSThVd2tKaVNYdXV4TVRTMERnaFdjWXplUEp6YzFsM0lTcEhEMTJ2TWlEYVkrNkhITnE2c01mM0N0OFRWKy84NDkwYmlHRUVDOFhTVmFJRjBaMmRqYm4vZnhZdkdBZWx5NkdBT0RXb1dPWmpxMVdyWnF5blpXVlJlamxTL3k5Y3djTDU4MWg1RWZEMkw1MUM0Y09IT0RJNFVNYzNMK1BiNzVlVitRRFdWWldGa2NPSCtLTHowWVJGNXRmTE52RnhiWE04WmMybUgvcDRrVmx1MkhqeGdDMGFObTZTTDlYM05vcjIwMmFObFcyL2M2ZUxkTDNXWGpTV1N0Q0NDR0VlTGxscXRXNkRrRUlJY3JGOFJNbitYUHJEcTNCZTErLzh3ejU2Rk8yYmk5K0ZZRERSN3lZUG1zdWE5ZC9SMW9wcysrZnBweEhuQWx2WUdCQStKV3JMRis1bHVFZmY4YU9uZmt6L2ZQeThoZzNZU3FYTHBXdGJ1TGwwREJHalB5YzR6Nm5TdTJycjYvUG5QbUxHVDlwT243bi9COHBYaUdFRUM4SHFWa2hubXZYcmw1bHljTDV4TVRFRUhIdEtsbUZaaWM0MXF2UEo1K09MdE41UFAvNWh4UEhqM00zTG82NHVOZ2lUNEw4OXN0UGZEbHhzdkw2Nk9GREJGOEl3cW1CTTBhR2hzVEd4aEllRnFvczB3UmdYcWtTdzBkOFV1WjcwZE4vK0tCKzRaa1J0V3ZYQWNER3hvWWFOV29xKy9UMDlHaGZLRUhUdUVsVGRtemJDc0E1UDEvZTZOZS96UEVJSVlRUVFqd0xpVW1KYURRYWVjQkJDUEhTdVJBY3dxNDlucHoxUGNmMEtST3d0TFNnYVpOR1ZLeFlnUjgyL1VKc2JCeWZmakpjNi85LzNzZDlBTmgvNERDK3Z1ZVpPSDRzelpzMUtkYzROUm9OUzVldnBvSkt4ZWhQUDhiWTJLaE14eGtaR1pHVmxZVUdEUTBiNUs5dW9LK3ZUOFQxRzB5Y09wUGF0V3FpcC8vd1oyQ2pvNk5ScXpOWnZuSXRGVlFxWEYyYWxkaFhUMDhQVXhNVExvZUc4ZFhjaGZSOTdWVkdmanhNcTA5ZVhoNTM3OFpqYlYyMTJQdk16czdXV281WkNDSEVpMFdTRmVLNVpHSmlRbVptSm5GeHNSejNqdFhhWjJSa1JKL1grL0xoMEdFWUc1c283UVlHQnVUbTVpcjFMQUFzTEN4SVRFeDg2QkpKbFN0WDVwMzNQc0N0ZlFlNmRPM0cwU09IZ2Z5bGxXSmpZb285eHJWRlN6NGI4MFdabHBjcWlNdktxdWlIcWNJeTB2T1huakkzTjZlcXRiWFMzcnB0V3lYK1ZxM2JZRjFvbGtpVHBzMHdNaklpT3p1Yml5SEJwY1lpaEJCQ0NQR3NwYWVsRVIxOWkrclY3WFVkaWhCQ1BGVWZmdkFleDQ3N0VITHhFdU1tVEdYeHdqbFV0N09sbDNzUE5tL1p6dTUvUExHMHRPQ2RRUU1BaUxoK2crczM4ci9iVmE5dXh5Y2ZEYVZwazBZUHZVWkdSZ2FMbHE0aUliSGtwYVZLazUyVnhjMm9XMG9NTTZkUG9xcVZWYW5IR1JvYWtKVUZiVnExeE5uWlNXazNNakpFcmM0azR2cU5Nc2VRazVQRGdzWExXRGp2SzV3Yk9KWFl6OGpZaUF5MUdsZVhabncwYkRBQXNiRnhKQ2NuNCtqb0FNREl6OGJ4OWx2OWViVlhUL1FMSlV0KytlMVBia1JHTW1mV05JeU15cGFRRWNVTERQQm41NDd0aEllRmtaU1UvN3RYemNZR3QvWWQ2RGZnTFNyZld3NWFDQ0dlTmtsV2lPZlM0Q0ZEMmZURC85Qm9OS2hVRmJDMnRxWlc3ZG8wYWRxTWRtN3RpLzJIMGIxWGI3eU9IS1piajU1SzIyZGp4N0h4Ly81RHpKMDdHQmtaWTJscFFUVWJXMnJVcUVudHVuVnhkbTZJWTcxNnlwTXVFNmRNbzMzSFRoelk1MGxZYUNqSnlVbm82K3RqWHFrUzl2WTFhTnk0Q1IwNmQ2Wk9uYnBsdnBmZXIvYmg2SkhEZVBSNjlhSDlldlYrbFlNSDl2UCs0Q0ZhN1crODJaOVRQajdrYWZMNDZPT1JXdnNxVnF6SWgwT0g4K3ZQbStqZTA3M01NUWtoaEJCQ1BDdjYrdnA0ZXgzbDdYZmYxM1VvUWdqeFZLbFVaZ3dhMkkvL2ZyK0p1THQzV2JCb0dkK3NXMG0zcnAzWnZHVTdBSnUzYktmL20zMHhOalppMSs2OUFCZ2JHek5qNmtUcTFLNVY2alhNek13WS9QN2JUSmsrVzJ1bGdjZGxZR2lBaVlsSjZSMUI2MEhBb3UyWnZQWnFMMGFOL09paDUzall6TG9qUjQreDdhOWRXbTFwYWZrUDhWMjVlbzF4RTZjQmNEdjZOdGs1T1F6OThIM2U3TnVIdkx3OGZ2cmxkMzc2NWZkaXo3dDB4UnFtVDVtZ2xjZ1FqMmI1a3NVa0pNUnJ0ZDJLaW1Mcm41dlo1N21YeVZPbjQ5cWlwWTZpRTBLOHpDUlpJWjVMYi9ZZnlKdjlCejdTTVorTitZTFB4bnloMWZhS1czdXRHZzlsOFRqSFBNeW5uNDNoMDgvR1BIYS9xdGJXL1BlSFRTVWUxMi9BUVBvTmVMVDNTZ2doaEJEaVdYRndyTWVSUXdmcDZkNkxLbVY0a2xjSUlWNGtIajI3ODh0dmY1S1JrY0gxRzVFa0pDUlN3NzQ2TnRXc3VST1R2MHFBdnI0ZUNRbUpIRHJpQmNDb2tSOXBKU3BLV3lyUHFYNDlsaStaajRHK1ByYTJOcGlabVQxU2pFZTh2Rm14YWgwQVF3ZS9oM25GaW1VNnpzREFRQ3ZHRFJ0L1lQRDc3MmkxUDh5NTh3SDgrTk92ekpzOUF3dUxvZzhjZHVuY2tSTW5UM1B5MUpraSs1S1RVMGhPVHRGcXUzVHBNbm12OWNiNDN1b0NOdFdzcVZZdGYxV0N6TXdzUXNQQ0FhaFZzd1l4TWJIWTJ0cVVLVTVSVkdKaUFnQldWbFZwN3VwS2JrNE9JU0hCeE1iRWtKS2N6THpaczFpeGVpMk85ZW8vMDdnTzdQTmt3M2ZmMFBmTmZudzRkSGk1WE9OQ1VCQ2VlL2NRZkNHSWhQaDR6RlFxSEJ3Y2NIRnRTVTkzRHl3c0xjdmx1a0tJZkpLc0VFSUlJWVFRUXBTYitrNU8zTDRkemFZZnZtZnNseFBLUE1nbGhCRFBxNWlZV0tiUG1zdTc3N3hGOTY2ZGFkdTZKVWVQSGNmR3BocVdsaFlBTkc3Y2tEc3hzZlI3NHpVTURRM1p1V3NQMmRuWmRPblVBZmNlM1pSem5UcDlsaTNiL21MQnZGbVltWnFXZU0xNjk1WkFndnhaQjk5dTJNanJmWHJUc2YwcnBmNS9OVHM3VzlrMk1peCtlYVRNekV4eWNuS0szWmVUazhNZmYyNWoxKzY5M0w1OVIybmYvWThud1JjdmxYamR5TWliNU9Ua01QMnJlU3hkT0FkemMzT3QvWHA2ZWt3YVA1YlkyRGhxMU1oZktuRFF1ME5JUzArbmY3KytmRFIwTUhmdnh2UGg4UHdWQm9ZTWZnOERBd01NamZLSHN0eDdkbGVXMkxwNU00cVJuNDBEWUVDL3ZsU29VT0doNzRsNE9JMUdBNENEb3lQajc5WDN6TTNONWFjZmYyRGJsczFrWjJmejg2WWZtVE4vNFRPTjYrVEpFNmpWYXZidTJmM1VreFZwcWFtc1c3dWFFOTdIdE5wVGtwTUo4UGNud04rZlhUdDM4Tk52bTUvcWRZVVEyaVJaSVlRUVFnZ2hoQ2czUmtaR2pCejFHYXRYTEdQcm4zOHc2SjMzcE5pMkVPS0ZGaG9XVHZUdE8veTQ2VmQyN056TnRXc1JBTnk1RThPWUwvTUhkZ3ZhVHAveDVZenZPYUx1MVl3SURiL0M1K01tS2VjcUdOQmZ0R1FGczJkTnc3QU1DZDJjbkJ3aUk2Tll2bkl0bTM3K2pYY0dEYUJuOTY0bExudVVuWDAvQ1dGa1ZQd3dVUGlWcTB5Zk5hL1loTVdCUTBlVTdiTys1N1QyRmR6bncxeS9mb01ac3hld2VNRnNLcWhVV3Z0TVRFeVVSSVZhblVsNlJnWUFsdmVXZnM2NDl4cFFacFFZNkQvOFBibzN6aTZlTWdNREE0WjlOQUwvYzM1Y3VSTE9oUXRCenp3R1RWNytEemNsSmFXVW5vOG1MUzJOeVJPLzVIcEVCQUMyZG5hNHRtaUpwYVZsZmgzVXlFaVNrNUxvMnIyNzFuSFJ0MjV4K3RSSmV2VitGZE5IblBGVW11c1JFZmo1bnFWTDEyNVVzYkxpeHZVSXp2bjVZbVJzVFB2MkhXV0doM2hwU2JKQ0NDR0VFRUlJVWE0YU5tck11KzhQNXRlZk41R1NuTXlId3o3QzJOaFkxMkVKSWNSak9lOGZDRUI4UWdMeENRbGEreDRjdkgrd0NQV3RXOUhGbnZQYytRRFdyUDJHQ1YrT0tUV2gyOENwUGtzV3ptSGF6RG5FeE1TeWJ2MS8yUFBQUHFaT0hrOTFPOXNpL1F2UHJEQXNvZkIwNDBZTitlTHpVV3o4WVJNMTdPM0p5Y25oY21nWUFGVXNMYkczdDFQNkJsMElBYUJQYjNlc3JhM3AyYU1yRnBVcnMydVBKLy81dis4QitQTzNIeDk1ZGtOWWVManlSSDlCTWUzMFFza0tsZXJlWUhBcCtXNk5KdStScmlzZVVjSHZad2xab2JqWVdINzVlUk8rWjgrUW5KUkVoWW9WY1hKcXdCdjkrdE9pWlN1bDM1cVZ5emwrM0p2UHg0N0R4c2FHUGJ0M2NTRW9rTVNFQkdyVnJzM3NlUXV3c3FySzEydFdjZWpnQVV4TVRMUitsL3U5bmw4WHRIMkhqa3ljTXEzWVdMeVBlYkZ1OVNycU9qaXdaUG5LRWhONlAvNXZJOWNqSWpBME5HVHN1UEYwN2Q2alRBOVdyRnkrbEVzWFF3aTlmSm5jdkZ3dUJBYVFtcHBLZFh0NzN1dy9FSTlldllzY285Rm84UFk2eWo3UGZ3Z1BEeWM3SzR0Njlldmo3dEdiYmozdUY0My9hc1kwN3Q2Tkl5TGlHcFlXbG16ZnRrWDUrL2p0NTU5WXRlNGJiR3hrcVRQeDhwRmtoUkJDQ0NHRUVLTGNkZTNlZ3dvVksvTGo5LzhsSXVJYS9RY093clZGUzVsbElZUjRvV1JrWk9COTNBZUFMcDA2TUduQ0Y2VWNvUzBoSVJGTFN3czBHZzNqSmt3bC9NcFY5UFQwNk5LNUk5MjdkaVl2TDY5TXkrVTUxSzNEM0srbU0yM21ITEt5c3JseTlSckxWcXhoemNvbFJmcm1GRjRHcW9Sa0JVQzNycDNvMXJVVEFIN24vUGxxYnY0U1AyM2J0T0x6MFo4by9kNGZNb0xFeENUMDlQUjVhOENiWmIzMVVoVzhyK2JtNWpSdTVBeEFhbW9ha1A5VWYwRmg4THk4L0dSRVZsWVdhV241K3dzbk5YSnpKVmxSSGpRYURUdDNiT2RLZUg0U3E2NkRZNUUrMXlNaW1EWjVJc25KU1VwYlNuSXlmcjVuOGZNOXl4ZGZUcUNuUnk4QURoODZTRjVlSHV2WHJVRmQ2T2NIY1BYS0ZmN2VzWU5oSXo3bStIRnZjbkp5aXN6NktVaGNuRDUxcXNTWXZiMk9rcEdSVGtqd0JmTHk4a3BNVm5oN0hiMTNUdzUwNjlHemxIZml2dkN3VUFDT2VSM1Jhbys4Y1lPdjE2eENuWkhCRy8zNksrMXF0WnBsaXhkeTVyUjJ6Q0hCd1lRRUIzUDJ6R21temZ3S2dMdDM0d0E0ZlBCQWtlc21KU1d4WmZQdmZENTJYSmxqRmVKRklja0tJWVFRUWdnaHhEUFJwbTA3N0twWDUvZGZmdWJicjlkUzNkNmVGaTFiMGJoSlU2cFVzYUpTNWNvUEhVZ1RRZ2hkKzMzelZ0TFMwd0V3TUh5MElaVnIxeUtZT1hzQjc3dzlrSW9WS3hCKzVTcFdWbFdZUG5rQ3pzNU9qeHlMY3dNblJvMGN3ZHF2dndNZ0pqYTIySDdaT1lXWGdTcmIvMk12WHJxc2JOK0lqQ1FwS1puS2xTczljb3p4Q1FsVUtjTnlOUWtKaVJ3OG5GK0F2RTl2ZHd6dnZiY0o5MmF1bUp2Zkx3cGVrS3pZdkdVN203ZHNMM0t1N0JKcWJ6d05tLzczWDFLU2s4dnQvTVZadjJibFl4MTM1cFFQYmRxNVBkRzF3MEl2czNUUkF0UnFOZUZoWVNRa3hDdjdCcncxU0t0dmJtNHVTeGN0VUJJVjl2WTFjS3hYbnp0M29ybDhLYisyeWZadFc1UmtSY0hQc1NCUllXeHNRdXMyYlRoeDNCdUFxS2liQU14YnNKaXpaMDZUbEpUSTJkT25pWXZML3ozdjByVWJoa1pHdEczM2lsWWMzc2U4OEQvblIwNXVMcUdYNy84ZWY3MTJOWHBBaFlvVjZkaXBNODROR3luNzlPNGxNY0pDUXhremVpUjE2em9vYlNxVkNnY0hSOXE1dFM5U2QrWEJCRXJOV3JXb1hic092cjVuVVdkazhQT21IK2poN3FITU1scXhiSWxXb3NLcGdUTTJ0cmFjUG5tU3JLeE0vTTlyTDdOV1dMMzY5ZmwwOU9kODgvVmFybDI5eW9XZ3dCTDdDdkVpazJTRkVFSUlJWVFRNHBtcFdiTVdrNlpPSnpEQW4yTkhqK0Q1eng1Mi83MVQxMkVKSVVTWkhEcmlkWC83OEZFT0hUNzZ5T2ZZK1AyUEdCb1pZbU5UamVXTDUyTmxWZVd4NDNIdjBZMWozaWM0N3g5STI5YXRpdTJqVldDN2hKb1ZEd29PdWFTMS9kSEl6L240b3lGNDlMeS9abitHV3EzTWJJRDhtUTRGMHRMUytYUHJEZzRmT2NhS3BRdXdzYW4yME90OXUyRWptWm1aQVBqNm5TZERyY2ErZW5XT2V1VVBYTnNXV3U2bW9BYUhUVFZycWxXekJpQXpNNHZRc1BBaWNUeHRkZXM2Y08zYTFYSTdmMkVGU1pFMkR3ekdsNFducHlmMk5XbytjUXlKaVlsNEgvTXEwdDY0U1ZQYXRHMm4xZVoxOUFnM2Jsd0g0QlczOWt5ZE1ZdmMzQnkyYjl2S2xmQndjbkp5eUZSbkZudWQrazVPekpnMWg2clcxcnplMngyTlJxUE12R3pnN0V3RDUveVpObk5qWnlySmlwS1dmbHE5WWpsWldVV3ZjK2pBZm1YNzRQNTliTjcybC9KNjZQQVJyRis3R28xR3c3V3JWN2wydGVqUGVNTjMzekJ5MUdkS3NxVXdRME5EUm84Wmk3dEgvckpQeDQ0ZVlkbVNSYWpWYWs2Zk9rbTM3ajN3T1hHY1V6NG5BS2hZc1NMVFpzNm11WXNMQU84TkdraFdWaVkxYTlZcTlwNHNMYXN3YitGaUtsV3FUTldxMWx5N2VwVzR1TGhpK3dyeG9wTmtoU2dYcHFhbXBLZW5vM3FnZUpaNC9xU25weXVGeW9RUVFnZ2huZ1U5UFQyYXU3alMzTVVWdFZyTnRhdFhTRXhJSUNFaGdaeWM3TkpQSUlRUVpiVGhoOStmNnZtV0wxbkE1ZEF3SE9yVXhzTENndkdUcHhNWGR4Y3JxeW9QL2Y1Ny9mb041VW55bk54Y2pJeU1tRFo1L0JNbEtncU0rZXhUTnY1dkV4Kzg5N2JTbHBpVXhGN1BBNmd6TTVYckFoaVZZVFpJY25JS3dTRVhsZGQ2ZW5wa1pHU3didjEvdE00VkdCakUyKzhQVTliUkwyell4Nk9WN1ptejU3Tjg2UUlzN2hYTmZ0Q1diWC9oYy9JMHBxWW1qQmcraEwvKzNzUE92L2RvOWJsME9aUno1d053ZFdtbUpDTmU2OU9iL20rK0RzRE5tMUdNL0d3Y0RaenFGeW5pL1RSMTZ0cWRUbDI3bDk3eEtUaHp5b2N6cDA0Kzl1eUlwNUdzS0Vud2hTQVd6SnZOeksvbUtrc3JIYitYMURBME5HVDRpRS9ZL2ZkT3RtMzlrL2k3ZDVYalh1djdScEZ6bVp1Yk0yZitJaXJmKy8xd2E5OEJQOSt6dE8vUThiRmk2ejlnSUx2Ky9rc3JrVmFZdnI0K25UcDMxV3J6Nk5XYit2V2QyTE5ySnhlQ2dvaUp1YU9WNUlQOEpaeldyVm1GaGFVbHJkdTAxZHJuMnFLbGtxZ29lRjBnUEN5VWJ0MTdzRy92UDByYnhDblRsRVFGUUVwS2ZtS3FRc1g3TTRnS2UzL3doMVNxcFAzM2s2bFdGOXRYaUJlZEpDdEV1YkN6cTA3a2plczBjRzZvNjFCRUtTSnZYTWZXMXE3MGp2OGloNDhjdzlxNktrMmJOQ3AyLzVadGYrSFN2Q24xNnhWZG8vTlJSVnkvZ1VYbHlsaFlGUC9CUFM4dmoyc1IxM0YwcVB2RTEzcGVhRFFhZHUveHhOYk9odFl0VzVUNzlRcldCUzdPblpoWWJ0KytRL05tVGNvOURpR0UrTGNwK0pKdmFQandKVWRNVFUxcDJLanhzd2hKQ1BFdjlMU1RGZFh0YkxXS1dLOWJ2UXdUWTJObDJhSUN0MjVGWTJ0clExWldObXUrL2xZcHZOMjRrVE92dEd0TFZhc3FHRCtsWmU5c3Fsa3pZK3BFQUVMRHd0bTFaeS9IdkgzSXljbWhkYXNXMkZTN1A2dWhMTXRBK1p3OFRXNXVMaXFWR2VucEdielNyZzErNS96SnpNekU3NXkvMHE5dG05YlkyOXV4ZWN0MmF0amJFeDhmejYzbzJ3QTBhdWlNZ2NIOStnQmJ0djdGaU9FZkZxbFR0SFg3VG43ODZWY3FWS2pBbkZsVGFkVFFtVjd1UGZqanoyMzg4dHRtakl5TTZQL202MnpidnBOWmN4WlFwWW9sdWJtNUxKejNGUzdObXlybnFXaGVrZmx6WmxLL3ZtTzVKaXYrYlJ3Y0hlazM0QzBBc3JPejhQUDF4ZWU0TnhxTmhqT25UckY5NnhZR0RzcFBraFhVYnpBeE1XSDh1REZheTJWVnFGQ0J3VU9HRlp1c2NHN1lTRWxVQUVyTmhzZjF3WkNoZkRCa0tBQnp2NXJKMlRPbkFkanRXYlQyUTJFT2pvNk1HVGRlZWEzUmFNak96aUloUGdIdlkxNXMrdUY3TkJvTld6Yi9VU1JaOGFEQ1NZZUNaRTFvYVA2U1ZQYjJOV2pWdW8xV2Z3TURBM0p5Y29xdHFXRm1wcUpiang1RjJvdExFZ3J4TXBCa2hTZ1g3ZHpjMkwvUFU1SVZMNEQ5K3p4cDUvWms2MWkrYlA3eDNNK2x5NkY0OU96TzhLRWZLT3RMRnRoLzhEQS8vdlFycmk3TkdEU3dIODJhUHY1QTk5YnRPL0U3ZDU3UFIzMUNlN2QyUmZhZlBIV0dSVXRYMHFIOUszenkwZERIZXZKS3JjNGtOeS8zdWZuUW5wR2hadmMvbnR5TXVrWGpSczZNL1h3VU5leXJQL0Y1ajU4NHlhM28yd3pzLzRieUljL1g3enp6Rmk3bHd3L2VaV0Qvb2grTUR4L3g0cGZmTnVQZXN4c2pobjFZNUdkZFhuSnljekVzUStGRUlZUjRrU1VuNWE5WmJWbUd0Y3FGRU9KRlZkSm43TU5IaitGOTRpVDZlbnJjaUx4Si9YcU9mRFJzTUUyYmFDZG56L3NINGxUZjhZaytoMlpsWmVIbGZZSi85dTVYbGtKcTRkcWM5OThkaEhNREo3Nytkb1BTdHl6SmlzTkg4NStRYjl5d0lXZjl6bEc1VWlYY2UzWmoxKzY5MUtsZFM2dWVSZC9YWHFYdmE2OENzR3VQSi8vNXYrOEJtRE5yYXFuMzlOc2ZXL2oxOXo5cDRGU2ZLUlBIS1V0RjZlbnA4YzZnQVZoWVZLYjlLKzJvVk1tY2YvYnVKeVUxbGNxVks3TjI1VktxVk5IK3Q4V2ljbVZxMTZySnhNa3pxRk83RnBNbWZGRWtnU1FlblpWVlZicDJ1eitUeE4yak53SCsvc3llT1kyY25CeDI3OXFwSkN1Uzd5VW5DczlvcUZDaEFxLzNmWk0zQnd5a1lnbXpCc3FUbm41K2N1ekJKRm1aanRYVHc5allCQnRiV3dZT2VwdFRQaWU0ZE9raVY2K0VQOUo1Y25OekFVaS85NzdZMk5vVzZXTnVYb21FaEhpdG1Vc0ZuQnMyeE5qWVJIbGR1RlpPVGs2Ty9KNkxsNDc4Um90eTBXL0FXNHdlT1lMQUFIK2FOWGNwL1FDaEU0RUIvdmo1bnVYYkRSdDFIY3B6SXlVMWxjdWhZV2cwR2p6M0grVFM1VkJXcjFpTXNiR3gwaWNoUHIvSW0zOUFFQTJkRzlDMFNlUEgrdkNqVm1keTZ2UlpNakl5V0xSMEpRUDY5V1g0ME1GYWZWcTROc2ZhdWlySFQ1d2tJQ0NJdWJPbjA4Q3AvaU5kNS9jL3Q3SnYveUUrZUc4UWZYcDdhTVY2eE11Ymc0ZU9NSHZtTkl5TlMvL2ljc0xuRk5XcVdUOTBWa2xLYWlyWldkbEZ2a0FVVUtuTW1EVjlNbVBIVHlFNDVCTGpKMDFuOVlyRjJGY3ZPc01uNmxZMHNiR3h1RFJ2Vm1wc0Y0SkQyTFhIazdPKzU1ZytaUUtXbGhZMGJkS0lpaFVyOE1PbVg0aU5qZVBUVDRacjNiLzNjUjhBOWg4NGpLL3ZlU2FPSDF2dXN5dzBHZzFMbDYrbWdrckY2RTgvTHRQN0xvUVFMNkw0K1B3bkNTMGtXU0dFK0JlcVdMRWlOMjlHQWZtek1lYlBtVkdrT084UkwyOVdyLzJHZW80T0xKdzM2NUdYNTQyNGZnUFAvUWM1Zk9TWU1rRGN2RmtUQnIvL0RnMmRHeWo5Q21vOEdCZ1lsUHE5SlRRc25PQ1FTMWhiVjZWT25WcWM5Y3N2K0R0b1lEK0NneS9TMjZNbmUvYzkvQW4xc3JvY0dnWkFabVltOHhjdkw3YlBucjM1ZFFiUzd4Vmh2bnYzTGwvTlcxUnMzN3QzNzVLY25NTE5xRnVrWjZpWk9XMGlKaVlteGZZVmo2KzVpd3YxNmp0eDZXSUlxU2twU3J1eHNiRlNjTnJDd29JMyt2V256K3R2NkhSNWNEZTNEZ1Q2KzlQdWxlSWYwRXhPVHVLLy8va09BME5EUm80YWpabFo4YkdtcDZjVGQvZGVqWWd5ZlBlL2MvdTJzbTFoa2Y4NVNLVlNrWktTUXRLOWh6a0tzN0MwSUNFaG52VDA5Q0w3SGt4R0ZFNENKaVlrVU5YYXV0UjRoSGlSU0xKQ2xBdVZTc1c0OFJOWnZuUXhrNlpNazRURmN5Z3d3Si9sU3hjemNmSlVxUzFTeU1sVFo1U25HV3JZVjJmaHZLKzBFaFZwYVdsazNGc2Jzazl2RDk1L2Q5QmpYOHZMK3pnWjl6NTAxNi9uU0w4M1hpL1N4OHpNakU4K0dzckNKU3RJU1UzbGw5LytaUDZjR2NyK3E5Y2l1SE1uaGxmYXRTbHliSUV1blRydzk2NS8rRzdEOXh6ejltSEcxSWxVcmx3SnlFOCsrQWNFTVc3Q0ZQUkxlZEpmazVkSHhQVWJxRlJtelAxcU9vMGFPaGZiTHlNOWc5Rmp4dlAyb0FHODJiZFBzVTl2MWFoaHozdHZEK1NIbjM0bExTMk5mZnNQRmtuVVJOMktadXFNMmFTbHBiTnczaXl0TDF6RitmQ0Q5emgyM0llUWk1Y1lOMkVxaXhmT29icWRMYjNjZTdCNXkzWjIvK09KcGFVRjd3d2FBT1IvdWJ0K0l4S0E2dFh0K09Tam9TVXUvYVhjVzBZR2k1YXVJaUV4OGFIOUhpWTdLNHViVWJlVUdHWk9uMFJWSzZ2SFBwOFFRanl2Z2k4RVlXaG9TRjJISjE4MlVRZ2huZ2RmZjdPQnkyRmxlNm82SmZuK0lPNnQ2TnRNbXpXdlNKK0lpT3RvTkJvdWg0WXhlOTRpNXMyZWlhbnB3em5CSWtFQUFDQUFTVVJCVkFmWGs1TlQ4UEkrd2FIRFJ3a0x2NkswTzlXdng1REI3Mmt0alZTZ1lBQzVMTVcxdC8rMUM0QUJiL1lsTWlwS2FhOWlhY25YYTRwUEtEeE1TbW9xS1NtcFdrdG5GWmd5OFVzbVQ1dkZ0WWpyWlQ1ZmNuSUt5WVhlMjVLY08rL1BqSy9tTS9lcmFjOXM5dlRMTGpzN213dUJnWGp1M2NPbGl5RUF1QldxSytIZ1dJOExRWUVBZlBMcGFEcDF1VjhYSWpNemt4M2J0eElVRU1Bbm40Nm1kcDA2enlUbUh1NGU5SEQzS0hIL29RTUhPSEw0RUpEL2QvTGxoRWtZRlBwZW5KV1Z4WW5qM3Z6MjgwL0V4ZVlYOW5aeGNTMzF1bHUzYkZhMkd6Zk4vNXVzWGFjdUY0SUN1WG9sbkN0WHduRjByQWZrRjFJditCdTlIUjFkNnJtclZMbi8zZkhtelVoSlZvaVhqaVFyUkxseGNXM0JoRWxUV0xWaUdTMWJ0Y2Jkb3hjMWE5V1dnWEVkU2s5UEovTEdkZmJ2ODhUUDl5d1RKMCtsZVJuK29mMDNLWGpTSG1EQ2wyT0sxSktJakx6L2diMWhRKzNCYzQxR1EyNWVYcG1XOTlGb05QeTFjemVRLzhGLzlzejhhZExGRlFGcjByZ1JSa1pHWkdkblkybFJXZWtURm42RmhVdFdrSk9UdzZMNXMwc2N6SzlicHpZZmZ2QXVHLyszaWVDUWl5eGJ1WWFGODc0aU16TVQvNEFnQUdYUXZpelMwek9ZTldjQnM2WlBLZmJMa0xsNVJUTFVhbjc4NlZkKy9PblhNcDF6MjQ2LzJiYmo3eEwzejU2M21LV0w1bEszVHUwUys2aFVaZ3dhMkkvL2ZyK0p1THQzV2JCb0dkK3NXMG0zcnAzWnZHVTdBSnUzYktmL20zMHhOalppMSs2OVFQNFRRRE9tVHFSTzdWcWx4bWxtWnNiZzk5OW15dlRaU21HL0oyRmdhQ0JQZXdraFhrb2FqUVkvMzdNMGJ0SVVVMU5UWFljamhCQlB4ZUQzMytITFNkT0lpWWw5NUdNTGFsYVVKRGprRXZNV0xtSE9yR2xhRDBzQnhNYmR4Yy92UEQ2blR1TWZFS1FzS3dOZ1kxT05vWVBmbzJNSHR4Sm5UUlRVRURJcXBZYlExV3NSSEQ5eGtobzE3T25sMFlOVmE3OTVhUCswdERTdDd5K0ZQeCtucGFXVGxwYk92SVZMU1UxTlpkbmkrVlNycGoyb3FsS1pNVy9PREc3ZWpLSjJyVnFZbTFmVVdyUC85dTA3akI0N2djek16Q0xYL3VMelViajM3UGJRK01TVHUzYjFLa3NXemljbUpvYUlhMWUxZnNhTzllcnp5YWYzQzZuM2ZiT2ZrcXhZdG1RUjI3WnVvV2JObW1Sa1pCQjhJWWpVMUZRQUxvWUVQM0d5NG5GV05paE9OUnNiWmZ2bzRVTUVYd2pDcVlFelJvYUd4TWJHRWg0V3F2WDdaMTZwRXNOSGZGTGtQT2ZQK1RGcC9EaXFWYXZHclZ0UmhJWG0xKytvVnMxR0tSVGV1VXRYTGdRRm90Rm9tREp4UEMxYnRTWTdLNHZBd0FEVTl4NWlURWlJMTBwa0ZCdHpvUm8wTjIvZXhNVzEvT3RBQ3ZFc1NiSkNsQ3NYMXhaOHUyRWpPN1p0WWYzYU5keStIYTA4U1M2ZVBUTXpNMnh0N1dqbjVzYTNHelpLNHVnQjhmRUpCQVJlQU1EVnBSbE85WXQrUUxnUmVWUFpMcndVa2thallmMTMvMGRxU2lwVEo0OHY5Y1BUOFJNbnVSRjVFejA5UFNaOE9RWkxTd3NPSGpySy8yMzhnYlJpcG40V09IVEVpME5IdklxMHoxMndsRlhMRmxLOW1LV1VBUHErMXB1OW52dUp1aFhOcmVqYmZQdWYveElZRkt6OFBhNWZzNXhkZXp6cC8rYnIxS2hoRDBCU1VqTHhDUW5VclZPYjdPeHNobjQwaXNTa0pHclhxa24vTi9zcWE4byt5TlRVRkQwOVBUUWFEZWJtNWxTdGV2L0pqOEpmMHVyV3FhMDFoYmJ3dmpxMWE2SDNRSEd4Ly8zNEMxTW5qWHZvazFFZVBidnp5Mjkva3BHUndmVWJrU1FrSkZMRHZqbzIxYXk1Yys5THBiNitIZ2tKaWNyN09HcmtSMXFKQ28xRzg5Q2ZuMVA5ZWl4Zk1oOERmWDFzYlcwZWVicitFUzl2VnF4YUI4RFF3ZTlocm9PMVc0VVFvcnlkUCtkSDlLMWJEQnowanE1REVVS0lwOGJDb2pLTDVzOG1NVEdSbWpWcVVLR0Nxc1RQamY5NDd1ZWI3LzRMd084Ly80OUtsY3lMN1ZlYTd6Wjh6KzUvUEl1MG01aVk4UFpiL2VuLzV1dWwxcUZRa2hXbDlQdS9qVCtpcjYvUHVER2pNREl5SWpXMTZJTlVoUjN4OHVhSWwzZXgrNFo5UEZycjlZeXY1ckZzOFh3c0xTMjAycXRZV2xLbG1PVUMxZXBNRmkxYlJXWm1KaXFWR2JtNWVXUm1adUxlc3h0QlFjRjgvZTBHY3ZOeTZlM1I4NkV4aXNkalltSkNabVltY1hHeEhQZldUczRaR1JuUjUvVytmRGgwbUZZdEJiZjJIWGo3M2ZmWS9QdHZBRndKRCtOS2VKaldzVFZxMXFSOXgwNEE2T3ZyazVlWHAxV0RvVFFGc3g0cVZhcjBXUGYxSUxmMkhlalN0UnRIanh3R0lEWW1odGlZbUdMN3VyWm95V2RqdnNEV3J1aDM3cHljSEM2R0JITXhKRmhwTXpOVE1YbjZET1h2enIxWGI0NTVIU1hvWG5MaWhQZXhZcTl6SVRBUVI4ZDZ5dnZ6NE4rdGRhRmtSWG94RHpzSzhhS1RaSVVvZHlxVml2Y0hEK0g5d1VOMEhZb1FEN1h2d0NIbEthWG16Wm95OXN2SjVHazBXbjBTQ3kzL3MzanBTbVd3UFNzems2aGIrVk0yMTMvN2Y0ejViR1NKMTFHck0vbmgzb3lEVjN1NzQ5SzhLV2xwYWZ6bnYvOVR4dTZ0cmF0aVZhVUtSa2FHaElkZlZaYWVxbDI3RnBYTWl4L2MzcnA5SjUrUC9rVHJhYVFDQmdZRzlPL1hsNisvMlVESDlxOW96V0t3c2FsR1FtSVMrdzRjd3Z1RUR4UEdqYUZkMjlaczNyS05uYnYrb1dtVFJsU3FWSW5FcENUY2UzUmo5S2NqSHZwRlIwOVBEME5EUTdLenMrbmcxbzdQUjk5Lzh1VEFvU09zV2ZjdEFIa2FEYk9uVDFhU0h2c1BIR2J0K3UrQS9EVnBwMCtaUUkwYTlwaVY4a1J1VEV3czAyZk41ZDEzM3FKNzE4NjBiZDJTbzhlT1kyTlRUZmt5MUxoeFErN0V4Tkx2amRjd05EUms1NjQ5WkdkbjA2VlRCOXg3M0g4aTY5VHBzMnpaOWhjTDVzMTY2SFhyT1RvbzIxZXVYdVBiRFJ0NXZVOXZPclovUld2YWNIRUt2aXhDNlUrM0NTSEVpeWdySzR2dFcvL0VxWUd6TEFVcWhIanAyTm5hWUdkclUzckhwK1REd2U5eTdydy90Nkx2cjRIdjZ0S01NWjk5aWsyMXNpMy9jajlaVWZJUVVPVE5LQzVkRG1YVXlJK1VHZHZGemZvdXpOblppWmc3c1ZoYVdxQlNsZjRBeitZdDJ4ajU4ZkJTSCt4S1MwOW43dndsWExseUZUMDlQY2FOR2MyMy85bElabVltUmtaR2ZERm1ORE5uejJmOXQvL0hXZDl6REI4Nm1CcjIxVXU5dmlpN3dVT0dzdW1ILzZIUmFGQ3BLbUJ0YlUydDJyVnAwclFaN2R6YVU3bHk1UktPRzRacmkxYnMvdnN2UWtLQ1NVcE14TmpZaERwMTY5S2hZeWQ2OSttakpEaTZkZStCejRualdnVzhTOU9sVzNmOC9jL1R1MC9SSlpRZmg1NmVIaE9uVFB0Lzl1NHpJSXB6Q3dQd3V6UmhxWXFDQ0FpS0JVV1FxZ2oyaGhwajdDWXhsbmhqWXV5OTk5Nmp4cGlZR0dPSkdtT0xpWWxnVnhTeGdJQlNGQnNpS2xWUVlHSFpaZStQaFpHVnFxS0wrRDUvN3V6TU45K2M0V3BZNTh4M0RyeGJ0Y1p4UDE5RTM3cUZaOC9Tb0tHaEFVTWpJMWhhV3NIQm9RbGF0bWtEVzlzNnhjNmpweWVHam80MjB0UFRZV2hrQkdjWFYzdytjQkJxV1ZvS1l6UTFOYkZ3eVRMOGRYQS96cDQ1ZzBkeGNkRFcwWWFibXdkNjllbUQ2MkZoMlAvblhqUjJjQUNnVEc3NG56MkRqcDFVeTFnMWRtaUMyamEyU0U5L0RzOFdMY3JsNTBCVWtUQlpRVVFFNVpzUStZM2lURTJyb1ZkUDVaZWZrc29ZRlZkYjFmZllDUmdZNk9QTElWOFVlZnpuTGI4aFBqNEJ0YTJ0OEwrOFBnMkhEaDhSVmpsVXExWVZpeGZNZ1pWbExUeDVFbzl2Um80VHpwWEw1Wmc5WXlvTURFcXZ1M29yK2pZc0xHb0tiKzUzNnRBTzVtWm1pSDJvWEIweWNzUndhR3Bvd00zTkJYUG5Md2FnTFBHMFl2VjNXTEYwSWI3NC9GTThpVS9BcGN0WGhUbUw2MEh4TWkxTlRlVGs1RUFCMVdSUHdRVEFxQkhEVlZabkZLelBPM0xFVnpBeU1zTFk4VlBRcG5WTGZQSDVnQkx2OC9HVGVHemJ2Z3VIRGg4UlZtakV4eWRneklTcEFGNnMycmgwK1NvdVh3MUdYRjdQaUZ1MzcyRDArQ25DWExHeEQ1Vmx0WmF2eHJ3NU04cFUwa3Nta3lFMk5nNnIxcXpIOXAyNzhXbi9QdWpVb1YyUlNTUGdSWU5Eb0d4MWc0bUkzaWNLaFFJN2Z2c1ZLY25KK0diazZISXIwMEJFOUtIU0Y0c3hlOFlVVEp3NkV6azVNZ3diK2dWNjl1aGU1TmpMVjRKd3p2OENiRzF0WUcxbENUT3pHcEJLcGJpYjkxMVl0NFFWd2RaV2x0aXhkYlBLQ3BDc3ZQSTNMMytuejFldmJsMnNXYkdrMUh1SWlYa0FDd3NMNk9pVS91K0llL2Z1WTluS3RZaDc5QmhhbXBvWU8zb0V2TDA4c2ZISG41V3g1Q3JnMktReHBrK1pnR1VyMXlxLzMxOEpncnViQzlxMGJnbDNOeGV1WEM0SFBYdjNSYy9lZlYvcjNDYU9qbWppV0xoYzhNdkdUNXFDOFpPbWxEcXVvSmF0V3FObDNzcU04dFRDeXhzdHZMeGYrL3dtam82WXQzQnhxZU8wdGJYUmI4Qm42RGZnczBMSDZqZG9pTjU5K3dtZlI0OGRqOUZqeHhjYUp4YUxzV256TDY4ZEsxRkZ4NmNrUkVSUWxsZEtUazRCQUNRbnAyRDAyRWxZdW5nZTdPcldnV1V0QzFTdFdoVTZPdG9ZOU9YWFNFbDVpaTQrSFRGbVpQR3JKNG9pazh1eGRkdE8rQjAvQ1MxTlRYejkxWmRJVEV4Q1VuSUtEaDFXTnJMVDFOUkU5MjVkVURQdmJhMGZmLzRWTXJrY1dwcWFHRFR3VTFoWldlTGUvWmhTRzBFRHdNSWxLeUNWNXVEVC9uM1E2NVB1ME5UVWhJdXpFM2Ivc1EvR3hrYm8xcVVUUkNJUnR1M1lKWlMzYXQzS0cxYVd0WkNjbklMNjlld3daK1pVZlAvRFp2Z2RWellkbXpSdE5uN1lzS2JNYjNINStwM0F6VnN2bWhBV1hLYjZ3MCsvcUR6UUwzanN0KzI3a0p5Y2pQVDBET3padXg4YUdocjQvTk1YWDl3S3VoYWlySXVhOHZRcFVwNCtWVG4yY20zZyt6RVBWRDQvZWxSMEE3UGdhNkZZdC80SFRKb3dwdFFIYlEwYjFNZnlKZk14WS9aOEpDUWtZc1BHbi9EdmYzNllQblZpa1kwRUM2NnMwQ3BENG9lSTZIMGhsOHV4Yis4ZUJGNE13TmZmam9LMWRlbTlnSWlJS292d2lFaGtaR1NpVmkwTG1OV29YcVltMEdWbFkxTWI0MFovQzBENWZiMDRUK0xqY2RiL1FyR2xtZXJXc1MzeE9pK1hxcExtSlN0eTVibEZqcGZKWktXdXZyZ1JFWW1WcTllaGNhTkdtRE56YXJFSmkrenNiT3c3OEJmMjdUOEVtVnlPR3RWTk1YbmlXRFJ4VVA2N1I1NFhRMjZ1OG45YmVEYkR0TW5qc2U3N1Rjak1sT0RLMVdCY3VSb01rVWdFYXl0TDJOcmFvSCtmbnFoVHlqMFRFVkhGd21RRkVYM3daREtaMElBNVg3OCtQUXZWVDAxTlRVTktpdkpoZU1QNjlZdWNTeTZYSXprNXBWRHpPQUJZdDJFVFRwOVIxcVdVeWVXWVBXK1J5bkZ0YlczTW5EWUp6VHpjQUFCSC92UEYxYUJyME5QVnhjTDVzOUM0a1QwV0xWMkp3RXRYNE5EWUhrTUhEMFRqUnZiRjN0ZmtDV014ZTk0aS9QcmJEbHkrY2hYejVzeUFKRk9DeUtpYmFOdTZKVVFpRWE1Y0RjYitnNGNoRW9udzFiREI2Tm1qTzdidjNJM0Z5MWJCcHJZMSt2WHRoWkhmRGtlbVJBTC84d0dRU0NRSXUzNERuVHEwSy9GbldyQjhWbkhOQkdOZVNoeVVkR3pYbmoraG9hR0JUL3YzVWRrdnlZc0xBTnEyYm9rcGs4YmhWVHg5bW9xcVZVMmdVQ2d3ZnRKMDNNNWJhdDYyVFN0MGFOZEdXVU8xREtzcjZ0YXh4WUs1TXpGajlueElwVG00Yy9jZVZxNWVoM1ZybGhjYUt5dFlCb3JKQ2lLcUpGS1NrN0Z0NnhaRVJVWmc0S0FoYU5iY1U5MGhFUkc5VXhjQ0FuSDRuLzhLN1JlSlJOQXV3NHFDMHBTVXBNalhvM3MzdEc3cERkOWpKM0R3cjM5VUVnbGFtcHJvOVVuUkt6S0trNTNYVERsSDltSmxzTi94azBoTlRRT2dYRkh1ZSt4RW1lWUt2aGFDUlV0WEZrcFlTS1U1OER0K0VuL3VQNGlVbEtmUTB0SkN6eDdkTWZDei9pcWxwZVJ5V2Q3L3ZtZ3U3dTNsaVFiMTYrRzdEVDhJdlFjVkNnVWV4RDdFdzdoSGFOdW1KWk1WUkVUdkdTWXJpS2hjU0xPenNYSGRtcmQrblM1dG15TmJtb1BUQWNIbE51ZVIvL3dRSDYvYVJNdXp1VWVoY2RGMzdnamJkZXJZRkRxZW01dUxWV3MzSUNycUpsYXZYSUxxcHFZcXgvdjM3WVZ6L2hlRUw5aDJkZXNnUFQwZDhRbUp5bHFaRThZSWlZcVEwREQ4c21VYnREUTFNWHZtRkNFcE1YSDhhTXhkc0FUaEVWR1lNbjBPV25xM3dLZ1J3NHRzMk9mYzFCRjlldlhBL29PSGNmMUdCSGJ2K1JQVnExZUhRcUdBaTB0VDNMdDNIeXZYcklPbXBpYW1UQnlMbHQ3S2VwZjVEYU5qSHNUaTdObno4UEpzaG5GanZzWE5XOUZJU0Vnc2NyWEF5NlI1LzdEcDR0TVJQWHQwUnkyTG10RFUxRVRBeFV0WXNudzFBT0RQM2R0VW1tV2ZEd2hVOWdFcDRsaHg5dXpkTHpRa2Y1WEdiSUF5aVRKNzNtSjhPcUF2REF6MGNmdk9YWmlhVnNQTXFaTmdiOS9nbGVZQ0FQdUdEZkR0TjE5aC9mZkt2aHNKaVlsRmppdjRqejBtSzRqb2ZhWlFLUERvVVJ6T256dUwweWRQUUZkUER4TW1UMFdqeGc3cURvMkk2SjNyMzdjM2pJMk5jZkN2djFVYVU3czROeTIxQjF0NU1qRXh4cWY5KzZCengvYVlPV2NCWWgvR1FTeld3NFN4bzJCWHQvaWErMFhKa1NwZnNwRVgrUDdhc0VGOVZLdFdGU2twVDJGVDIvcVZHb2ZuNUVoeCtKOS8wYTlQVDJSbloyUHZ2b1B3TzNZU3FXbHAwTlBWeGNmZHU2TDNKeDhYK2VLWFRLYjhONVMwd0lzL2dMTFgzNUtGYzNIcDhsVWMvdWMvaEYyL2dRN3QyMkw0c01Fd05IeTlwdVpFWlpYZkJGdWt3YktYUk9XRnlRb2llcStJUkNKVUtZYzNrL0tscHFWaDl4LzdBRUQ0MGcwQVE0YU5nRmhmckRJMkt5dGIyRjY0ZUVXaEx5UnltUnlwYWNxM2pPYk1XNHlWeXhlcDFFdXRiVzJGanovcWl0VFVWSHd4OEZNa0pTVmg5bHpsNm9xaGd3ZWlwWGNMeU9SeStQb2R4NWF0T3lDVHk5RzdWdy9vNnVvaUpEUU1Fa2tXc3JLejBkekRIVGR2UmtPaFVPRDhoWXU0SC9NQUc5YXVRSlVxVmZDeXp3YjBnOS94VTNqKy9EazBORFNFVlFndVRaMHdiZVpjNkdqcllQNmNHWEJvM0VnNFI2dkFRLzlKRThjSTgwNmVNQmE3LzlpSEcrR1JLdU5mSnBWS29jaGJXV0ZpYkF4cnF4ZE54V1FGM29US3lNaFVPUzg3KzhYUE4zOTVkMmxPbmo3N1l2dlVHWnc4ZGFaTTV4VzA1ZGR0ME5MV2dybTVHVll0V3dSVDAycXZQRWUremgzYjQ1ei9CVndMQ1VOekQvY2l4NmcwMkg3TFBTdHVSa1hpWmxUa1c3MEdFWDE0MHRQVDhTd3REVEV4OTVHWWtBQnRiVzEwN3RJVlhicDFoMWdzTG4wQ0lxSkt5TVRFR0FQNjlZWlBwdzZZTm5NdUhzWTlncHVyTTZaTUhLdVdlS3BWcTRyaC94dUtHK0VSNk5HOUc2cFdOWG5sT2ZKWFZoUk1FTmphMU1hYUZVdXdiZWR1akI4enNreDlLSXFpb2FHQncvLzhDL3VHRGRDbVZVdTBhdVZWYkZKSG9WQkFKcFBCeU1nUVRrMEtKOFJGSWhFOG0zdkFzN2tIWWgvR3diS1dSYkg5NDRqS1U0ZE9uZUYvN2l4YXRtcWo3bENJS2cwbUs0aW9YT2hVcVlLdnZ4MzkxcS96MFNkRjl5MTRYVnQvMjRtTWpBdzA4M0JEN2RyVzJIL2dMd0JBeHc1dDhjKy92aENKUk5EVDA0V21waGF5czdJQTVEV1BMdkIyVVVINWIrODhUVTNEMm5VYk1XdkdGSlVtelY4Tkd3eVJTSVQ3TVErd2FPa3F5T1J5ZE83VUhuMTdmd0lBOEQ4ZmdCODMveXFNUDNqb2J4dzg5SGVKOS9Ed1lSeENRcStqZWJQQ0Q4ZDFkYXVnWjQrUGNQRFEzM0IzYzhXQlEzK2pqcTBOeEdJeCt2YnBpWVlONnFOR2RWT1ZKZUs1QlJJS2trd0pOUEo2TmxqV3NrQm1aaVoyL0w0SDFVMnJvVVA3dGtYR1V6Q3BvLy9TUTZ1Q3k3YS9IRDZ5Mkh2S2xrcFJsdmVnVmkxZmpKdTNvbEhYMWdZbUppYVlPSFVta3BLU1lXcGFyY1FIWmpFeEQ0U0VpRXd1aDdhMk5tWk1uZmhHaVlwOFkwYU53SmF0MjFXYWdxZW1wZUdvNzNGa1pXZXJKR0swWDNFMXlLdTZHUldKdi84NjlGYXZRVVFmSG4wREExUTFxUXBiMnpyNHBGY2ZPRFYxWnBLQ2lDaVBpWWt4dmhrK0RBcUZBbTZ1em1xTnhjM1YrWTFpc0tocGpnN3QyNko5VzlXR3htWm1OVEQxRmN1dnZreGJXeHUvYjk5U3BsVW5Db1VDbzc0ZGpvN3QyMEpIUjZmRXNRVmZsQ0o2MjhaTm1JUnhFeWFwT3d5aVNvWEpDaUw2WUYwSkNzYkowMmRSM2RRVUU4ZU53djRDU1lGQkF6K0ZUNmNPc0xLeUZFcjFEUDNmQ0NRbUphTkQrN1lZTzNwRW9ma1VDa1dwelpoRklwRlFmaWdqSXdNZWJxNFkvZTNYd25FdnoyWXdNaklzc2lGZjkyNWRjT1EvWHdEQTJORWpVTjNVRlBNV0xvVkNvVUNOR3RXTHZlYUFmcjNSdlZzWCtCMC9xU3dCNWV5RTZ6ZkNzWEhUejZXdVlDZ3VvYkR4eDE5Z2EydFQ1Rkp5U1Y1U0J3Q01qSXhVam1VWFNHUTBibVFQVGMwWGJ6eWxwVDBUR24wL2ZacGFxSXhXVVdwWjFGUXBTN1hodTVXb29xT2pzam9FVURiU3JsblRIRkpwRHRaOXYwbm9vK0hRMkI0dFBKdWp1bWsxNkpSVFNTWnpzeHFZTlgweUFPQlc5RzM4OCs5Um5QTVBnRXdtZzRlN0s4ek56SVN4YjdzTVZJK2V2ZEdqWisrM2VnMGlJaUlpVXVYcTBsVGRJWlNMVGQrdmZhdnpsN1U4bG9hR0JycDE2ZnhXWXlFaW9vcUJ5UW9pK2lBOWZacUtkUnMyd2REQUFBdm16U3l5bm1tZE9yYkNkc3lEV0NRbUpRTUFtamcwTGpRMk5Pd0dmdHYrTytiUG5RRVRZK01pci9rOFBSMitmaWV3Wis5K1pHZG5vMHFWS3FoYjF4WS8vUGdMbnNUSDQ4bVRlQ1FtSlVOTFN3c042dGREdDY2ZHNXN0RKZ0RBbEVuajRPWFpYRWhXMUs5bmg3cDFiTkc1WTN2RUp5U2dib0ZZWHlZU2lXQmdvSS9UWi8wQkFDN09UbkIxY2NhMzMvd1BtMzdhQWd1TG1qQTJNb0pjTHNldDZOdUZ6cmV6cXd1eFh1Ri9TUHh6NUNqR2poNVJhSWwxU2txS3NHMXFXZzBTaVVSSWlpU25wTUNpcGpsNjlleUJOcTI4VVRDM2MrbHlFUHd2Qk9CQjdFTnMzN2tiOCtmT1ZGbVZVaFl2citUSWQrck1PZmhmdUFnTmtRZ1BZaCtpZmowNy9PL0xRWEI4YVJuNXRaQXdOS2h2VjZaK0djV1JTcVU0NjM4Qi94MDlKdnc4WFYyYVl1Qm4vV0hmc0FHKzM3UlpHTXVlRlVSRVJFUkVWTjUwZFhXUm1abkpsWTlVU0dabXB0Q25rcWdpWXJLQ2lENUlVVGR2SVNkSGhzVUxac1BXcG5hSll4ODllb3hWYXpjSW4vZjh1UjhIRC8rak1pWXU3aEdrVWlsbXpKcVBaWXZudzhTa2NNSWlMVFVOTzNmOUlaUkN5bThxQndDYW1wcXdxMXNIbnA3TjRPSG1DdWVtamtoUFR4Zk8xU3NpV1FBQUkwZDhWYWIrRG5mdjNjZTllL2VocmEwdDlKdm8xcVV6T3Jadko5U1ozYkoxZTVISmlnYjE3REI2NU5lRjloY25PZmxGc3FKV0xRdjRYN2dvTkozT3QrbW5YN0RwcDErS25lUEprM2hzMlBnVEpvNGJWZWJybHNUQXdBQVBIOFlwWTdLb2lVWHpaeFZLVUowKzY0L3YxditBZW5aMXNXVGhuRmYrQW5jLzVnRjhqNTNBcWRQbmhMSmFUWjJhWU5EQVQ5SEl2cUV3TGlkSFdVSk1VMU96MUpVNFJFUkVSRVJFcjhyQ29oWmlIOFNnb1gzeHZRYnB3eFQ3SUFZMWExcW9Pd3lpWWpGWlFVUWZwQmFlemVEazZGQ21OK2oxOVBSVW1pSS9ldlM0MkxFUFloOWkrcXg1V0w1a1FhR0VoWldWSlQ3cTZvTy9qL3dIUU5sUG9wVzNGenliZThESnNRbkVZdFdINCtrRkdsQ2JWaXU2bDhMTDVZNktjeWd2dVdMZnNJRktJKzc4Uk1YOW1BZjQrOGhSQU1xVkdQa05zclcwdE9CNzdBVGF0MnVOeG8zc3kzU3RwR1RsQ2hSOWZYMlltOVZBNTQ3dGtaYjJESDhmK1E4V05jMFJIaEVGSFIxdE5HeFFYK1c4M054Y2hFZEVDWjl2M29yR284ZFBWTW84RmZUOUQ1dHhzNGprU2xHZUZ5aXI5ZWp4RTh5WXM3RFFtUHYzWTZCUUtIRHpWalRtTFZ5S2hmTm1RMWUzY05QeWdwNDllNDZ6L2hkdzh0UVpSTisrSSt4dlVMOGVoZ3o2SE01TkhRdWRJOHZyZC9LMm0yc1RFUkVSRWRHSHlkUExDOGY4Zkptc29FS08rZm5DMDh0TDNXRVFGWXRQU29qb2cxWFdVajlWcTVwZytlTDVtRFYzSVQ0YjBCZXRXcjc0eFo2Y25JS1JZeWNpUFQwRCttSXhlbnpjRGU1dUxzVW1FUVorMWgvK0Z3TFFwWE5IOU9uVm84UzM5NU9Ta29UdHN2UnZlTm1zdVF1UmxaME4zU3E2Q0FrTkF3QTRPVG9VR3BlVmxZM1ZhemRBTHBkRFIwY0huVHEydzcvLytRRUFlbjNTSGZzTy9JWGxxNzdEbWhWTFN1eU5rUzhoVVJsM0hWc2JZVisvUGozUnIwOVBBTURxdFJ0dytxdy8yclZ0RFo5T0hZUXh2MjdiS1NRck9uZHNqN0dqUjVTNDhtRFF3RTh4WWNvTUpDUWtsaHJUeS9KN1ZoUW5QQ0lLQzVjc3gvdzVNd28xOFV0TVNrWlEwRFVFQkY1Q1NPaDFsYWJoNXVabUdEcm9jN1JxNlZWczdQbUpMMjB0bG9BaUlpSWlJcUx5MTZ0UFA0ejg1aXVFaFliQXFhbDZHNzFUeFJFV0dvS2dxMWV3YWZNV2RZZENWQ3dtS3lxWXpNeE1IRHF3RDRFQkFYajgrQkd5Q2pTcUpYcFR1cnE2c0xDb0JVOHZML1RxMDQvMUsxOUIxYW9tV0w5MmhVcVBBWVZDZ2U4Mi9JRDA5QXlZbTV0aDhZSTV4YTRDeUdkZ29JOHRQMjBzOU1aKzNLUEhpSWlNUW5oNEpHUXlHU1pQSEl1NzkySUFBQ1lteGpBeE1ZWlVtbFBVbEhnUSt4QWFHaHF3c3F5bHN0KytZUVA0SFQrSnAwOVRoWDB2OTdaUUtCUllzKzU3M0x1dnZOYXdvWU9nVUx3b0svWEp4eC9oclA4RkpDUWtZczc4eFZpNmVCNnFWYTFhNGozZXZYcy83L3IxaXp3Ky9IOURFUndTaWswLy9nSkRBd040dFdpT28zN0hjVEN2d1hualJ2WVk5ZTN3VWtza21aZ1lZK21pZVVoTlRZVzFsUlgwOWNYRm52T2Y3ekg4OEtPeTdOU2VuVnRoWkZTNFIwbFovTGo1VjZGdlNFRlZxbFRCZ0g2OTBidm54Nlgyb1JDU0ZleFhRVVJFUkVSRWI0RllMTWI0aVpPeGFzVXlUSmsyZ3drTFFsaG9DRmF0V0liSlU2ZnpXUkJWYUV4V1ZDQWgxNEt4YnUxcXVMbDdZUFM0OGJDdWJjUC9nRkM1eXN6TVJPeURHQnp6ODhYSWI3N0MrSW1UNGV6aXF1NndLcnpzN0d3TS8zWXMzRjFkMEtKRk03ZzBkWUtXbGhiKytmY29yb1dFb1VaMVV5eGJQQi9tWmpYS05GOUdSZ1p1aEVmZ3p0MTd1SGt6R3BFM2IrSlpYcGtpSFIwZHRQQnNCZ0E0ZC80Q0FKUmFmbW5HclBtb1d0VUVHOWV2VnRrL2FPQ24rT3pUZnZodTNVYWNPWGNlQUdCUjAxdzRybEFvc09tbkxRaTRlQWtBMExOSGQzejhVUmNjL3VjL1lZeU9qalpHREIrR2hVdFdJUFpoSE1hTW40SnBrOGZEeWJGSmtiSGs1dWJpN3QxN0FBQ3ZGczJMSEdOc2JJU0o0MFpqL3FKbFdMcGlEZHEyYnFrUzMrd1pVOHBjM3NxaXBybktQYjF0Z3dkOWh1QnJJWGowK0ltd3o4WFpDV05HalNqei8vOHZraFg4RlV4RVJFUkVSRytIczRzckprMlpocldyVjhMTjNRT2RmYnJ3T2RNSHB1QXpvS0NyVnpCNTZuUTBkWFpSZDFoRUplS1RrZ29pNUZvdzFxeGF3WXczdlZWaXNSZ043UnVob1gwamxhdzZmMW5seWV2VDhOSW1wRGs1cUYvUERzZE9uSUxmOFpQUUY0dmg0ZTZLZ01ETE1ERTJ4cEpGODhyMG9IclAzdjA0Y1BBd0pDK3RtTkxVMUlTSG15dmF0bTJGNXMzY29hZXJpNGpJS0VSRjNRSUF0R3ZUcXNSNU15VVM2T3NYL1lWVFMxTVRGZ1ZXZStnYktFdGZ5ZVJ5clBudWU1enpWeVpFK3ZUcWdXRkRCK1hkdTJyRDd1Yk4zUEZSTngvOCs1OGZVbFBUTUhQT1FuaTR1K0t6QVgzUm9INDlsYkhoRVZISXlNeEVkVlBUUXNjS2NuZHp3WmREdnNEV2JUdHgrcXcvQUtCR2RWTXNYakFIeHNaR0pkNnZPdW1MeFpnOVl3b21UcDJKbkJ3WmhnMzlBajE3ZEM5eTdPVXJRVGpuZndHMnRqYXd0cktFbVZrTlNLVlMzTTByUWFYN2lnMjhpWWlJaUlpSVhvV3ppeXMyYmQ2Q1F3ZjJZZVA2ZFhqeTVERWtFb202dzZKM1JFOVBEelZyV3NEVHl3dWJObTlob29yZUMweFdWQUNabVpsWXQzWTFwazZmQ1VlbldDNzU5d0FBSUFCSlJFRlVwdW9PaHo0UVRrMmRNV1hhREt4ZHZaSy90UElVN0QwZ2s4dUViVU1EQTh5Wk9SVzM3OXpGYjl0M0lTUTBURmdKWUdKaWpLaWJ0MURMb21hcFpZdGFlcmZBcmoxL0NwOHRhcHFqKzBkZDBiNXRhNVd5UkttcGFWaTVlaDBBd0thMk5UeWJleFE3cDFTYUE2bFVpcFNucVpESjVkRFMxQ3cwNWxhQkp0UTYyanFJajAvQXFyVWJFQmwxRTRZR0JoZzk4bXUwOUc0aGpNbVZ2MGhXNU9abGJiNzZjZ2lpbysvZ1Z2UnRLQlFLWEw0U0JHMXRiY3ljTmtubFdoY0RsYXMwdXZoMExQSG5FWHd0RkNkT25sYlpseTJWd3YvQ1JYUm8zNmJVVWxPbENZK0lSRVpHSm1yVnNvQlpqZXJDeXBYeVlHTlRHK05HZndzQWFOM0t1OWh4VCtMamNkYi9ncENNZWRuTEpibUlpSWlJaUlqS20xZ3N4c0JCUXpCdzBCQjFoMEpFVkNvbUt5cUFRd2Yyd2MzZGc0a0tldWVjbWpyRHpkMERodzdzNHhjWEFQSUNEK2xsTWxtaDQvWHM2bUxKd2prSXZIUUZQLzM4S3hLVGtwR1FrSWkxNnpZaTRPSWxUSjh5b2NRK0JOWldsbWpoMlF4WHJnWmp5S0RQMGFON1YyaStsRnlJaXJxRmxXdldJVEVwR2NiR1JwZytkU0kwTkRRQUFCcWFHaENKUkZBb0ZEaDk1aHppNHhOd1ArWUJBRUFpa1dESnNsV1lQV05Lb1RtamI5OFJ0a1BEcm1QRER6OUJJc2xDNjFiZStPckx3VEExcmFiNmM4aDk4WFBJVCtEbzZHaGp3ZHlabURwakRoUUtCUVorMWgvMVgxbzVJWlhtNE5UcGM4cEc0OTI3RnJyLzNOeGNCRjY2Z3IrUC9JZnJOeUlBQUZwYVduQjNjMEh3dFJBOGUvWWMyM2Jzd3JZZHUxQ25qaTNxMTZzTGF5c3JtSm5WZ0tHQkFXcFVOMFd0V2hiRi9ud0x1aEFRcUZMT0twOUlKSUsyenB2M2lpZ3BTWkd2Ui9kdWFOM1NHNzdIVHVEZ1gvOGdJeU5ET0thbHFZbGVueFM5SW9PSWlJaUlpSWlJNkVQRVpFVUZFQmdRZ05IanhxczdEUHBBZGZicGdvM3IxekZaQVVCZVlEV0ZMS2R3c2lLZlozTVBPRGsyd2NZZmY4Ylp2QlVXZ1pldTRPU3BzK2ppMDdIRWEzdzJvQzk2OXVnT2g4YXFmU2llUDMrT25idjM0cWp2Y2VUbTVzTEpzUWttakIwSnN3TGxwYlEwTldGWnl3SVA0eDdoNEYvLzRPQmYvNmpNWVdob1dDaFJBUUI2dXJyQ3lnSXJLMHQ0dFdpT1ByMCtRVzFycXlKanpPK3BBQURTYkttd2JXUmtpQ1VMNTBKYlc3dklCdFZuenZuamVYbzZCbjdXSC9yNmVlV21aRExjQ0kvRXhjRExDQWk4aEpTVXB3Q1U1WlE2dEcrTFByMTdvTHFwS1I0K2pNT1dyVHR3SlNnWUFIRHYzbjNjeXl1WGxNK3hTV01zWDdLZ3lKaGYxcjl2YnhnYkcrUGdYMzhqUGYxRmtzREZ1U24wZEhYTE5FZDVNREV4eHFmOSs2Qnp4L2FZT1djQlloL0dRU3pXdzRTeG8yQlh0ODQ3aTRPSWlJaUlpSWlJcUtKanNxSUNlUHo0RWF4cjI2ZzdEUHBBV2RlMndaTW5qOVVkUm9XUWs1ZWcwTkhSTHJXa2sxaXNoNm1UeHFHUmZVTnMvbVVyRkFvRnNyS3pTNzFHVWFWL2dxK0ZZdW1LTlpCSUpMQnYyQUI5ZTM4aU5ObCsyYVFKWS9EcmJ6dng1RW04VUtwS1YxY1hIbTR1UXMrSmwwMmRQQjYvYmQrRjVPUmtXTmFxaFFsalI1VVlZMzZ5b2xxMXFvVWFYYis4Q2lPZlhDN0gzbjBIVWR2YUN2MzY5TVFmZng1QVVIQUlidCs1QTZsVU9aKytXSXdXbnMzUXRuVkxOUE53aDA2QkZRNVdWcGFZUDNjR1ltSWV3Ty9FS1FRRUJDSXhLVms0M3NLekdmcjIvcVRFdUFzeU1USEdnSDY5NGRPcEE2Yk5uSXVIY1kvZzV1cU1LUlBIbG5tTzhsU3RXbFVNLzk5UTNBaVBRSS91M1ZDMXFvbGE0aUFpSWlJaUlpSWlxcWlZcktnQXNyS3kyQytBMUVZc0ZyUEJWaDQ3dXpxWTBIZ1V2Rm8waDFoY3R1YkhIMy9VQlZWTmpMSDk5ejN3OXZKOHJldFdyMjZLN3QxODBLWjFTOVN4TFRseDJhQitQYXhZV3JiVkJmbnNHelo0cFhNc0xHcGk2cVJ4OFBadVVXUVBqS0k4VFUyRnRwWVdKb3diQlcxdGJXVXlSU1pENjFiZXNMV3hnVU5qZTlTenF5dVV0Q3FPalUxdGZQMi9vUmcrYkFoaUhzUWlJaklLeWNrcEdEVHcwekxIWDVDSmlURytHVDRNQ29VQ2JxN09yelZIZVhGemRWWjdERVJFUkVSRVJFUkVGUldURlVSRWVicDM2L0phNTdYMGJxSFNvUHBWMWJhMnd0REJBMS83L1BMV3VXUDdWejZudXFrcGZ2cGhuZkI1L05pUmJ4U0RTQ1NDclUxdDJOclVmcU41QU1EVmhmMkFpSWlJaUlpSWlJZ3F1cEpmY1NVaUlpSWlJaUlpSWlJaUluckxtS3dnSWlJaUlpSWlJaUlpSWlLMVlyS0NpSWlJaUlpSWlDb2xQVjFkWVR1VHZmcm9GUlg4TTFQd3p4SVJFYjBkVEZZUUVSRVJFUkVSVWFWa1dyMmFzQjM3SUZhTmtkRDdxT0NmbVlKL2xvaUk2TzFnc29LSWlJaUlpSWlJS2lXSHhvMkViYjhUcDlVWUNiMlBDdjZaY1dqY1dJMlJFQkY5R0xUVUhRQzl1YkRRRUJ3K2RCQzNvNk9SbHBZS0FEQXpONGVYZDB2MDZ0TVB4c2JHYW82UUtqT3BWS3J1RUlpSWlJaUlpSXJVeXRzTGZzZE9BZ0NPSFQrSnRxMjk0ZVRZUk0xUjBmc2c3UG9OSER0K1V2amN5cnVGR3FNaEl2b3dNRmxSQ2F4YXZneFBuNmFvN0hzVUY0ZjlmKzZGbis5UlRKMCtFeTZ1YmlySE4yNVloM05uVG1Qc2hFbG8yYW8xQUdEOWQydHcvdHc1akIwL0FhM2F0SDJyTWE5ZXNReG56NXlHUXFFbzh6bGFXbHJvK2xGM2ZQUHRLSlg5ZnI1SDhjdm1IK0hxNm9hWmMrWVZPdStQUGJ1dy84Kzk2Tlc3RHdZT0d2TEdzUmZsMXMwbzdOMnpHemV1aDBFaWtVQmZYeDhTaVFTRGh3NUQ3Nzc5QUFEeFQ1N2dtTjlSYUdscHc4allDTldxbWFKZXZmcW9ZV1pXNHR3YnZsdUxjMmRQdzlqRUJKSk1DYkt6c3lDVlNxR3BxWWxxMVV4aFc3Y09IQnlhd011N0ZTeHExWG9yOTFlUzVLUkVBSUNHQmhkcUVSRVJFUkZSeGVMYzFCRU9qUnNoUENJU0NvVUNxOVp1d0pTSlk1bXdvQktGWGIrQlZXczNDTThzbWpnMGhuTlRSelZIOVhveU16Tng2TUErQkFZRTRQSGpSOGpLeWxKM1NQU1c2ZXJxd3NLaUZqeTl2TkNyVHorSXhXSjFoMFJVWmt4V1ZBS3BxVThCQUthbTFkSFV4UVZ5bVF3UkVlRklURWpBODJmUHNIRGVIS3orYmozczZ0VVh6dkUvZHhhWm1abTRkREZBU0ZhY09PWUhoVUtCTTZkUHZWYXk0c2IxNi9BOStpL0NiMXpIMDVRVTZJbkZxRnUzTHB4ZDNOQ3BzdzlNcWxZVnhvYUdoTHhTb2dJQVpESVp6cHc2cVpLc3lNakl3TTgvL29EczdHd0VYRGlQcU1nSTJEZDZzVFF6S1NrUnUzWnNoMEtod040OXUrSFRwUnVxMTZqeHl2ZFdrbjE3OTJESHR0OVU3dWY1OCtjQUFMK2ovd25KaWlXTDV1UHVuVHVGem5kbzRvaEJRNzVFRThlaXYvZ2NQK1lMaFVLQnJDZFBWUGJMWkRJa0pNUWpJU0VlbHdNRHNXM3JyNWc2WXhaYXRXNVRYcmRXSnZmdjNRVUFhR255UHlkRVJFUkVSRlN4aUVRaWpCdjlMU1pPbVlIMGpBeWtwRHpGekRrTDBibFRCL2gwYkFmcjJ0WVE2K21wTzB5cUFESWxFc1EraUlYZmlkTTRkdnlrOEc5OFF3TjlqQjAxQWlLUlNNMFJ2cnFRYThGWXQzWTEzTnc5TUhyY2VGalh0dUdENnc5QVptWW1ZaC9FNEppZkwwWis4eFhHVDV3TVp4ZFhkWWRGVkNaOHVsZ0o1UDhDcld0bmg0bVRwd0lBNUhJNWRtejdEUWYyN1VWT1RnNTJidCtHK1l1V0NPZE1tekVMVnk1ZlFzL2VmUXZOazV1Yiswclh6MGhQeDRiMTMrR0Mvem1WL2MrZlBVTm9TQWhDUTBMd3orRkQyTEY3cjNEc3V3MGJjZVhLSmNRL2VZTDA5SFRJY25JUUVuSU5TWW5LdC9RN2RPcGM2RHJhMnRwbzI2NkR5cjZyVnk0ak96dGIrSHd0T0ZnbFdSRVdHcXB5WDllQ2c5REpwOHNyM1Y5SmR2KytFN3QvM3dGQStTWFlxYWt6OU1SaUJBWmNBS0JNbHVTN2QvZHVrWE9FMzdpTzZWTW1DcXRHdExSVS8xcm14NitqVXdYV3RXdWphdFdxTURBd2dJYUdCaVFTQ1JJVEV4QnovejUwOWZSZ1lmRnVWMVlrSmliZ1d0QlZBSUJJNC8zNzRrWkVSRVJFUkpXZnBhVUY1czZlaG9XTFZ5QTlJd01LaFFKK3gwN0E3OWdKZFlkR0ZaeWhnVDdtekpvR1Mwc0xkWWZ5eWtLdUJXUE5xaFdZTW0wR25KbzZxenNjZW9mRVlqRWEyamRDUS90R0NBc053YW9WeXpCNTZuUTBkWFpSZDJoRXBXS3lvcExTMU5URWwvLzdDaUhCUWJoejV6WnUzTGl1Y3R6VnpSMnVidTV2ZkoyTWpBeE1uVHdCTWZmdkF3QnFXbGpBeGRVTlZhdFdSV3BxS2g3R3h1SlpXaHJhZFZCTk1sU3ZVUU5kdTNWWDJiZGk2V0w0SjU0RkFJd2VPeDdhMnRxbFh2L0c5VENWejlHM2JxcDhEbi9wK1AzNzk4cDBYMlZ4d2YrY2tLalExZFhGOUZsejRPN1JEQUF3ZnN4STNJNk9Wa244NUNjZGFsbGFvbldiZHNLRC9wUVVaUW12by84ZVFWSmlJdVl1V0ZUa0d4dE5uWjB4YitIaUltUEp6YzJGU0NSNnAyOTZSTis2aWJPblQ2SjY5UnBJU0loL1o5Y2xJaUlpSWlKNlZRNk5HMkh0cW1WWXYvRkhoRWRFcWpzY2VnODRORzZFY2FPL2ZTOFRGWm1abVZpM2RqV21UcDhKUjZlbTZnNkgxTWlwcVRPbVRKdUJ0YXRYWXRQbUxWeFpReFVla3hXVlhmN0Q2NWRLTHYzMHcvYzRkZklFSmt5ZWloWmUzcTg5L2JhdFd4QnovejYwdExRd2R2eEV0T3ZROGJVZm1CdWJtQWpiejU4OVF6VlQwMUxQdVIwZHJmTDU3bDNWTWt0QlY2K3FmSTU3K1BDMVludFpTbkl5TnF6L0RvQnlSVVhCUkFVQURCdzBCQ3VYTFVVbkg1OUM1MXBhV3VHTHdjcmVHVEtaRE1mOWZQSHJMNXVSbFpXRks1Y3Y0Y2pmaC9IeEp6MWZLWjd5NkJkeE9UQ2cxREVLaFFMUDB0S1FrQkNQcHlrcGFORFFIcTNidHNlV3padmUrUHBFUkVSRVJFUnZrNldsQlZZc1hZQ1EwT3Z3djNBUjRSRVJTRTVLZ1lRMS9BbUFucTR1VEt0WGcwUGp4bWpsM1FMT1RSM2Z5OUpQQUhEb3dENjR1WHN3VVVFQWxBa0xOM2NQSERxdzc2MzFjaVVxTDB4V1ZGSUtoUUtIRHgzRW5kdktoL2wxNnRxcEhELzYzNytReStVNGRlTDRHeVVyL00rZXladS9MdHAzN1BUYTh3QkFqUUs5Sko2bVBpMDFXU0dYeXhIejBrcUpwTVJFcEtXbHdkallHSGZ2M0ZFcHd3U1VYN0xpdDE5L1FVWjZPZ0NnYi84Qktva0tBUEJvMWh6N0RoMHVkWjc4cHVGMjllcGh5c1R4a012bE9QcnZrU0tURmFtcFQvSDM0VU40L09nUkpCSUp0TFMwb0t1ckMyTmpFM2cwYXdiYk9uWGY2SjR1QjE0czB6aHRiVzFZMUxLRXAxZExsVDRvUkVSRVJFUkVGWjFJSklLTHN4TmNuSjNVSFFyUld4TVlFSURSNDhhck93eXFRRHI3ZE1IRzlldVlyS0FLajhtS1NpVDYxazJzV0xvWVdWbFp1QjBkamFkUFU0UmpmZnIxVnhrcmw4c0JLTi9zZnhPaXZEZjZvMi9kd3BpUjM2Qk9uYnJDUHJGWWpMcDE3ZURwNVExRFE4TlM1ekl6TXhlMmt4T1RZR2RYcjhUeEQyTmpJWlZLQysyL0hYMExidTRldUJod3Z0Q3grUGdua0Vxem9hTlRwZFI0aXZQNDBTT2NPWDBLZ0xMczFlZGZESDd0dWZJMWFHaVBCZzN0RVJrUmprZVA0b29jRTMzckZxSnYzU3J5Mk1FRCs3RG56d052Rk1QbzhaUGU2SHdpSWlJaUlpSWlVci9IangvQnVyYU51c09nQ3NTNnRnMmVQSG1zN2pDSVNzVmtSU1dTbXBvSy8zTm5DKzEzYU9LSVpzMDkzOG8xaHc3N0Nodlhmd2VGUW9GN2QrOFcyVVI2ODQ4LzRKdHZSNVhhMkxxRytZdGt4Y3NySW9weVBTeFUySzVtYW9xVTVHUUF3TTJvU0xpNWUrREMrUmZKQ2xjM2R3UUhYVVZ1Ymk1aTd0OUgvUVlOUzUyL09DZU8rd245Si9wLytsbVplbXVVUkM2WDQ5Q0IvWWlLakFBQW1GYXYva3JuYTJob29MbG5pemVLZ1lpSWlJaUlpSWdxaDZ5c0xQWW1JQlZpc1JnU2lVVGRZUkNWaXNtS0QwRDRqZXRZdkhBZVpzOWRVQzY5RFFyeTZkSVY5ZXMzd0wvL0hNYU42OWVSa0JDUG5Kd2NsVEZaV1ZuWXNHNHRUS3BXaFVlejVzWE9aVnJ0UmRtbjVPU2tVcThkZFBXS3NOMjMvd0Q4L0tPeWIwSm9TQWk4V3JiQ2c1ajdBSUQ2RFJxaWVZc1dDQTVTOXErSXZuV3JVTElpSXZ3R1RwODhDV21PNmtvTkhXMGR0R3JUQms1Tm5ZVjkxNEtEQVNqTEliVnUwNjdVT0Y4V0YvY1F2Ky9ZanF3c0NlS2ZQRUZFK0Eya3BhVUp4M3YzN1Zma2VRM3Q3VEZtL0VTWW1abnpTd2NSRVJFUkVSRVJFUkZWS2t4V1ZDSjE3ZXpRcTQveVFYZE9qaFJCVjY4aTRMdy9GQW9GTGdjRzR1RCtmZWpiZjhCYnVlNlk4Uk9GendxRkFqazVVanhOZVFyL2MyZXgvYmRmb1ZBb3NHL3ZIeVVtSzR5TWpZWHQxS2RQUzd4bVRrNE93a0pEQUNqN1BuVDI2WW8vZHUzQ3MyZHB1QmtWQ2Q5L2p3aGoyN1J0cTFKU0tpb3FFdDI2ZjZ3eTMvdzVzNUNabVZua3RjNmVPWVUvRDc3b1B4SDc0QUVBWlI4UVhWM2RFdU1zeXFPNE9QeXgrL2RDK3pVMU5mSDVGNFB4VWZjZVJaNW5aR1FNVzlzNnIzeTl5a1pQVjFkb2dKY3BrVUNzcDZmbWlJZ3Fqc3dDYjhyb3ZjWi9uNGlJaUlpSWlJaUkxS1Y4WDdNbnRUSTFyWTUyN1R1Z1hmc082T3pURlRObXpjSGlaU3VocGFYTVNSMzVwL1NHejRDeTRkaWJFSWxFME5HcEF2T2FOZEczL3dBMGJHZ1BBTGg3NTNhSjUrbm82QWpiNlJrWkpZNjlFUmFHN094c0FNcCtEN3E2dW5CMFVqWklrOGxrK0M4dldTRVNpZENxVFZ2VXRiT0RwcVltQU5YeVVmbmFkK3drL0p4RUloRzB0TFNncHllR21abDVvV2JYVXFueXVnWUdCaVhHK0NyTXpjMng4Y2VmTWVDeno4dHR6c3JLdEhvMVlUdjJRYXdhSXlHcWVBcituU2o0ZDRXSWlJaUlpSWlJcUtManlvcEtycW16TStyVmI0Q295QWlrUDM5ZXBuTnFXbGlVT3ViWnN6VDg4dE9QME5UU3dqZmZqb1NlWHRGbGlUSXpNNUdVWDlLcGxDUkl3U1JKVGhHTnN3c0tEcjRxYkRzNU5RVUFPTHU2NHNKNWZ3QkFibTR1QUtDeFF4T1ltaXA3UU5TMXE0Zm9XemVSbUpDQWh3OWpZV1ZsTGN3eFl1Um9qQmc1dXNScjVqTTFyWTZFaEhqRXhqNkFRcUVvbE56SmtraXdmOStmeU16TXdPQWhYMEwzcFRmL2E1aVpvVXFWS25nWSsrS2hZbng4UE5hdVhvbnhFeWZEeHRhMlRIRjhxQndhTjhMRGg0OEFBSDRuVHFOaHd3WnFqb2lvNHZBN2NWcllkbWpjV0kyUkVCRVJFUkVSRVJHOUdpWXJLcW1jbkJ6Y0NBdUQ3OUYvaGNiTlhpMWJsZWxjTXpNellWc3FsZUwrdmJ1SWlvckU5ZEJRUElpSmdVL1hiaENKUkRoOTZpUUE1VXFHQ1pPbUNDc1g4cys3Y040ZnUzZnVRRktpc2xtMnM3TkxtZVBQYjJCZG5LaklTR0c3a1lNREFNRFZ6YVBRdUJaZTNzSjJFMGRIUk4rNkNRQUl1bkpGSlZueEt0dzhQSEQwM3lOSVRFakFnWDEvcXBUV3Vod1lpSjgyYlVSQ1Fqd0FvR1pOQy9UbzJVdmxmRnZiT3BpM2NERWl3c094Wi9kT1hBc0tBZ0JFMzdxSjhXTkdZdFNZY2VqWTJlZTFZdnNRdFBMMmd0OHg1Wis5WThkUG9tMXJiemc1TmxGelZFVHFGM2I5Qm80ZFB5bDhidVhkUW8zUkVCRVJFUkVSRVJHOUdpWXJLcEY3ZCs5aStaSkZTRWhJd1AxN2R5RXRzRHJCcmw1OWZEMWlaSm5tOGYzdlAxdzRmeDdKU1VsSVNrb1VWaW5rMi8zN0RreVlQRlg0Zk9iVVNZVGZ1STRHRGUyaHJhV0Z4TVJFM0k2K0paUnBBZ0JESXlNTSsrcnJNdCtMU0tQa1ZSZ1BINzVZbFdCall3dEFXVXJKeXNwYU9DWVNpZUJkSUVIajBNUVJodzdzQndBRUIxM0ZKNzE2bHptZWd2cjJHNERUcDA0aVN5TEJ0cTFiRUhneEFPYm01cmdkSFkyNHVJZkNPQU1EQXpqbXJmb29TbU1IQnl4YXNoelhnb0t3ZnQwYUpDVW1JaWNuQit2V3JrWldWaGE2OS9qa3RlS3I3SnliT3NLaGNTT0VSMFJDb1ZCZzFkb05tREp4TEJNVzlFRUx1MzREcTladUVCSzlUUndhdzdtcG81cWpJaUlpSWlJaUlpSXFPeVlyS29FcVZhb2dPenNiU1VtSk9PK2ZxSEpNVzFzYkgzM2NBNE9IZmdrZG5TckNmazFOVGNqbGNxRlBBd0NZbUpnZ05UVlZKUkh3TW1OalkzejYrUmZ3OG02SnR1M2E0OHpwVXdDQXhJUUVKQ1lrRkhtT2k2c2JSbzBaVjZieVV2bHg1WmR1S280a3J4bTJvYUVocXRlb0llejNhTjVjaU4vZG94bHFGRmdsMHNUUkNkcmEyc2pKeVVGa1JIaXBzUlRIdkdaTlRKc3hDOHNXTDRSVUtrVlVaSVN3ZWlXZnM0c3J4b3lmQ0hOemMyR2ZTQ1NDUXFHQWhvWnFxeGdYTnpkczJyd0ZhMVl1eDZYQWl3Q0E3Yjl0RlpJVitlY1ZYTG55SVJPSlJCZzMrbHRNbkRJRDZSa1pTRWw1aXBsekZxSnpwdzd3NmRnTzFyV3QyWFNiUGdpWkVnbGlIOFRDNzhScEhEdCtVa2hVR0Jyb1kreW9FVy9jZjRpSWlJaUlpTlJKK1gxZUtwV3E5UGg4RjhKQ1EzRDQwRUhjam81R1dsb3FBTURNM0J4ZTNpM1JxMDgvR0JzYnY5TjRpT2pEd1dSRkpUQm95RkJzLzIwckZBb0Z4R0o5MUtoUkE3VnRiTkRFMFFtZVh0NUYvaExwM0tVcnpwNCtoZllkT3duN1JvMGRqeTAvLzRTRStIaG9hK3VnYWxVVG1KblhoSldWTld6cTFJRzlmU1BZMWFzblBBQ2JQRzBHdkZ1MXhuRS9YMFRmdW9Wbno5S2dvYUVCUXlNaldGcGF3Y0doQ1ZxMmFRTmIyenBsdnBldTNUN0NtZE9uNE5PbFc0bmp1blR0aGhQSGoySGdvQ0VxK3ovcDJSdUJBUUhJVmVUaWY4Ty9VVGxtWUdDQXdVT0hZZGZPN2VqUXFYT1pZeXFLUjdQbVdML3hSK3paOVR0Q1E0THgvUGx6Vkt0bUNvY21UZERKcHd1Y1hWd0xuZE9oVTJlYzl6K0gxbTNiRlRvbUZvc3hlOTRDL0w1akd3Ny9kUWcrWGJzS3gxcTFib3Vnb0N2bytJWXhWeWFXbGhhWU8zc2FGaTVlZ2ZTTURDZ1VDdmdkT3dHL1l5ZlVIUnFSV2hrYTZHUE9yR213dEN3OU9VeEVSRVJFUkJWWC9yT2M1S1JFV05TeWZLZlhYclY4R1o0K1RWSFo5eWd1RHZ2LzNBcy8zNk9ZT24wbVhGemQzbWxNNzRLZjcxSDhzdmxIdUxxNlllYWNlWVdPLzdGbkYvYi91UmU5ZXZjcDlEd0tBT0tmUE1FeHY2UFEwdEtHa2JFUnFsVXpSYjE2OVZWZXBDMnJXemVqc0hmUGJ0eTRIZ2FKUkFKOWZYMUlKQklNSGpvTXZmdjJlNjM3STNvZmlMSmtwVFFIb0xldWU1ZE9PT0o3WE4xaDBBZnNUZjhNYmx5M0JvWkdSaGd5YkhnNVJsVzZ1TGpIV0wveFI0UkhSSlkrbUtpU2MyamNDT05HZjh0RUJSRVJFUkZSSlpBbGtXRHJMei9CMWQwRG5sNHRYK25jTi8wMy9zZGRPME9oVU1EVXREcWF1cmhBTHBNaElpSmNxS2locmEyTjFkK3RoMTI5K3E5OWpkZHgzTThYbTMvOEFUMTY5c0xnb2NQS2RlNk1qQXdNL255QVVOSjg5WGZyWWQrb3NYQThLU2tSWHc0YUtGVE0yTHI5ZDVWS0h3QXdkdFFJM0wxenA5RGNEazBjTVdqSWwyamlXTFpTdmZ2MjdzR09iYjhWMmMvVjB0SUttMy85N1ZWdVRjRG5qNlJPdWxwbEsvK2dVZm9RSXFLS3lkTFNBaXVXTHNEaUJYUGcwN2tqckt4cVFVOVhWOTFoRWIwVGVycTZzTEtxQlovT0hiRjR3UnlzV0xxQWlRb2lJaUlpb2twQ1YwOFA3czJhSS9qcUZTUW1GbDEyKzIzSmYwaGUxODRPRXlkUHhaVHBNN0hsdHgzbzAyOEFBQ0FuSndjN3QyOTdwekVCd01XTEY1Q1ZsWVdqL3g0cDk3bXZYcm1zMG52MVduQ3d5dkd3MEZEaDU1S2JtNHRyd1VHRjVyaDM5MjZSYzRmZnVJN3BVeWJpaCsvWFF5YVRsUmpIN3Q5M0N0VlRSQ0lSbWpxN3dOUExXemllbEpSWXd0bEU3eitXZ1NLaTk1cElKSUtMc3hOY25KM1VIUW9SRVJFUkVSRlJ1WEZ2NW9uN2QrL2k4TUg5YU51K0krclZiNkMyV0RRMU5mSGwvNzVDU0hBUTd0eTVqUnMzcnIvekdCUzV5bVRCOCtmUHkzM3VHOWZEVkQ1SDM3cXA4am44cGVQMzc5OHJORWQrTXFPV3BTVmF0Mm1IeE1RRVhBdTZpcFFVWlVtdG8vOGVRVkppSXVZdVdGUmtqOEVML3VldysvY2RBQUJkWFYxTW56VUg3aDdOQUFEang0ekU3ZWhvNU9ibXZ1WWRFcjBmbUt3Z0lpSWlJaUlpSWlLcVlEUTBOTkNqVngrY1BYMFN2di8rZzZyVnFzSE16QnhHeHNaRlB1d3VLTzVoTEN5dHJNcy9xUHpyRmxOVlBpa3hFYi92M0k2clZ5N2pXVm9hOUEwTTBLQkJRM3pTcXpkYzNkeUZjZXZXck1MNTgvNFlQWFk4ek0zTjhlK1JmM0RqZWhoU256NUZiUnNiekZ1NEdLYW0xZkg5dXJVNGVlSTRxbFNwZ3B5Y0hPSDhYaDhyZTUxNnQyeUZ5ZE5tRkJtTC83bXoyUERkV3RTcFd4ZkxWNjJCaGtieEJXWnVSMGVyZkw1N1Y3V2NVOURWcXlxZjR4NCtMSFl1UzBzcmZERlkyZE5DSnBQaHVKOHZmdjFsTTdLeXNuRGw4aVVjK2Zzd1B2NmtwOG81S2NuSjJMRCtPd0RLbHpJTEppb0FZT0NnSVZpNWJDazYrZmdVZTEyaXlvREpDaUlpSWlJaUlpSWlvZ3BJVjA4UFB0MjZvMTZEaGdpL0hvYTdkMjZyUExRdlRua25LeFFLQlE0Zk9vZzd0NVVQOWV2VXRTczBKdWIrZmN5WU9oblBucVVKKzU0L2U0YWdxMWNRZFBVS3hrMlloRTQrWFFBQXAwNmVRRzV1TGpadVdJY3NpVVJsbnJ0Mzd1RHZRNGZ3NVZmRGNmNjhQMlF5V2FIeVNmay9nMHVCZ2NYRzdILzJEQ1NTVEVTRTMwQnVibTZ4eVFxNVhJNllsMVpLSkNVbUlpMHREY2JHeHJoNzUwNmg4a3NsSlNzSzB0TFNRdGVQdXNPdVhqMU1tVGdlY3JrY1IvODlVaWhaOGR1dnZ5QWpQUjBBMExmL0FKVkVCUUI0Tkd1T2ZZY09sK21hUk84ekppdUlpSWlJaUlpSWlJZ3FNTHQ2OWN2YzBOclgxeGZOUEwzZStKclJ0MjVpeGRMRnlNckt3dTNvYUR4OW1pSWM2OU92djhwWXVWeU9GVXNYQzRrS1Mwc3IyTldyai9qNHg3Z1pGUVVBT0hoZ241Q3N5QzlubEorbzBOR3BBbzltelhEaHZEOEFJQzVPbVF4WXVIZ1pybHkraExTMFZGeTVkRWxJR3JSdDF4NWEydHBvN3RsQ0pRNy9jMmNSRWh3RW1WeU9XemRmbEhMNmZ2MTNFQUhRTnpCQXE5WnRWSnBuUDR5TmhWUXFMWFQvdDZOdndjM2RBeGNEemhjNkZoLy9CRkpwTm5SMHFwVDJZd1FBTkdob2p3WU43UkVaRVk1SGorSlVqajErOUFoblRwOENBTlMwc01Eblh3d3UwNXhFbFJHVEZVUkVSRVJFUkVSRVJLUWlOVFVWL3VmT0Z0cnYwTVFSelpwN3F1dzdlK1kwSGp5SUFRQzA4UExHOUZseklKZkxjUERBZnR5NWZSc3ltUXpaV2RtRjVnS0ErZzBhWU5hYythaGVvd1krN3RwWmFDNE5BQTN0N2RIUTNoNEFzQ0J4dHBDc0tLNzAwM2VyVjBFcUxYeWRrOGVQQ2Rzbmp2bGg3NEcvaE0vWHcwS0Y3V3FtcGtoSlRnWUEzSXlLaEp1N0J5NmNmNUdzY0hWelIzRFFWZVRtNWlMbS9uM1ViOUN3eURnS2tzdmxPSFJnUDZJaUl3QUFwdFdycXh3L2NkeFA2SGZSLzlQUG9LMnRYZXFjUkpWVjhjWGE2SjNSMWRWRlptYW11c09nRDFSbVppYjA5UFRVSFFZUkVSRVJFUkVSdlFmQ2Ixekg0b1h6VkpvOW44OUxhbWhwYVdIWVYxL2p5TitIOGRXWFEvRDc5bTFDQ2FmdVBUNHBOSmVob1NIbUwxcUs2alZxQUFDOHZGdENWMWNYM2kxYnZWWnN2ZnYwaGI2K2ZySEhOVFEwMExwTk81VjlRVmV2Q050OSt3OFF0a05EUW5ELy9qMDhpTGtQQUtqZm9DR2F0M2l4a2lQNjFxMGlyeEVYOXhDLzc5aU9MVC8vaENVTDUyUHc1d093YmVzV0lTSFJ1MjgvbGZIWGdvTUJBTnJhMm9WaUkvclFjR1ZGQldCaFVRdXhEMkxRMEw2UnVrT2hEMURzZ3hqVXJHbWg3akNJaUlpSWlJaUlxQUtwYTJlSFhuMlVEOVp6Y3FRSXVub1ZBZWY5b1ZBb2NEa3dFQWYzN3hNZTd0K09WajY0cjFLbENpYU9INFBuejU0SjgranI2MlBRa0MrTFRGYllOMm9NWTJOajRmT00yWFBmS09ZdmhnekZGME9HQWdBV3pKMk5LNWN2QVFDTytCNHZjbnhPVGc3Q1FrTUFLQk10blgyNjRvOWR1L0RzV1JwdVJrWEM5OThqd3RnMmJkdkN6cTZlOERrcUtoTGR1bjljYU01SGNYSDRZL2Z2aGZacmFtcmk4eThHNDZQdVBWVDJ4ejdxTmFiNEFBQWdBRWxFUVZSNEFFRFpCMFJYVi9jVjdwYW84bUd5b2dMdzlQTENNVDlmSml0SUxZNzUrY0xUNjgxcldSSVJFUkVSRVJGUjVXRnFXaDN0Mm5jUVBuZjI2WXJRa0JETW16MERNcGtNUi80NUxDUXJudVVsSnpJeU1vVHgrdnI2K0xoSFQvVHMweGNHQmdidk5uZ0FJZzFsS2FuOGtsSkZ1UkVXaHV4c1pkbW9CZzN0b2F1ckMwY25KMXpJYSt6OVgxNnlRaVFTb1ZXYnRqQTBOSVNtcGlia2NybEsrYWpTbUp1YlkvNmlwYkN1WGJ2UXNmeXlWZXI0R1JGVk5Dd0RWUUgwNnRNUFFWZXZDSmxjb25jbExEUUVRVmV2Q0c5S0VCRVJFUkVSRVJFVnA2bXpNK3JWYndBQVNILytYTml2bzZNamJKdVltR0RJbDhQdzI4N2QrR0xJVUxVOWhQZnlVcGFVYXRPMitOSkt3Y0ZYaFcwbnA2WUFBR2RYVjJGZmZxbXJ4ZzVOWUdwYUhUbzZWVkEzYjNWRllrSUNIajZNTFRSbkRUTXpXRmxicSt5TGo0L0gydFVyRVhQL2ZxSHhwcWJLSGhheHNRK0VVbEVGWlVraytIM0hkdno4MHlhaElUbFJaY1ZrUlFVZ0Zvc3hmdUprckZxeGpBa0xlbWZDUWtPd2FzVXlUSmcwQldLeFdOM2hFQkVSRVJFUkVWRUZsWk9UZzJ0QlFWaTJlS0hRS05xclFGK0p1Z1hLSTMwOVlpVDZEZmhNZU5hUW5aMk5QL2Jzd3F6cFU0dDhXUCsyZE96c2cvMS8vVk5zTTI0QWlJcU1GTFliT1RnQUFGemRQQXFOYStIbExXdzNjWFFVdG9PdVhDazAxdGEyRG43NlpTdFdybGtIRnpjM1lYLzByWnNZUDJZa1RoenpVeG52NXFHOFhtSkNBZzdzKzFQbDJPWEFRSXo4WmpqKzJQMDcvdjdyRUk3NStSWjdMMFNWQWN0QVZSRE9McTZZTkdVYTFxNWVDVGQzRDNUMjZRTHIyalo4aUV6bEtqTXpFN0VQWW5ETXp4ZEJWNjlnOHRUcGFPcnNvdTZ3aUlpSWlJaUlpS2lDdVhmM0xwWXZXWVNFaEFUY3YzY1hVcWxVT0daWHJ6NitIakZTK055alp5L2N1QjRHQUZpNWZDa083TjhIYTJ0clNDUVNoTis0anZUMGRBQkFaRVE0Ykd4dDN5aXVrc282dmFxQ0t5TnNiR3dCS0VzMldWbFpDOGRFSXBGS3cyK0hKbzQ0ZEdBL0FDQTQ2Q28rNmRXN3lMa2JPemhnMFpMbHVCWVVoUFhyMWlBcE1SRTVPVGxZdDNZMXNyS3loQjRlZmZzTndPbFRKNUVsa1dEYjFpMEl2QmdBYzNOejNJNk9SbHpjUTJFK0F3TURPT2F0L2lDcXJKaXNxRUNjWFZ5eGFmTVdIRHF3RHh2WHI4T1RKNDhoNGZJdUtrZDZlbnFvV2RNQ25sNWUyTFI1QzVOaFJFUkVSRVJFUktTaVNwVXF5TTdPUmxKU0lzNzdKNm9jMDliV3hrY2Y5OERnb1Y5Q1I2ZUtzTi9MdXlVR2ZQWTU5dTdaRFFDNGN6c2FkMjVIcTV4clpXME43MWF0QVFBYUdockl6YzJGcGxiWkgwMXFhbW9DQUl5TWpGN3J2b29peWN3RUFCZ2FHcUo2alJyQ2ZvL216WVZraGJ0SE05UXdNeE9PTlhGMGdyYTJObkp5Y2hBWkVTN3NGNGxFVUNnVTBOQlFMV1RqNHVhR1RadTNZTTNLNWJnVWVCRUFzUDIzclVLeXdyeG1UVXliTVF2TEZpK0VWQ3BGVkdTRXNIb2xuN09MSzhhTW53aHpjL055dTNlaWlvakppZ3BHTEJaajRLQWhHRGhvaUxwRElTSWlJaUlpSWlLaUQ4eWdJVU94L2JldFVDZ1VFSXYxVWFOR0RkUzJzVUVUUnlkNGVubkQyTmk0bVBPK2hJdXJPNDc4L1JjaUlzS1JscG9LSFowcXNLMVRCeTFidFViWGp6NFNFaHp0TzNSRXdJWHpLZzI4UzlPMmZRZUVoRnhEMTQ4K0xwZjdCSUF1WGJ2aHhQRmpoWjdEZmRLek53SURBcENyeU1YL2huK2pjc3pBd0FDRGh3N0RycDNiMGFGVFoyRi9oMDZkY2Q3L0hGb1gwU05ETEJaajlyd0YrSDNITmh6KzZ4Qjh1blpWT2U3UnJEbldiL3dSZTNiOWp0Q1FZRHgvL2h6VnFwbkNvVWtUZFBMcEFtY1gxMEp6RWxWR29peFpFWjFiaUloZXdjWjFhMkJvWklRaHc0YXJPeFFpSWlJaUlpS2lEMXIzTHAxd3hQZTR1c09nQ29aL0xraWRkTFhLVnIrTkRiYUppSWlJaUlpSWlJaUlpRWl0bUt3Z0lpSWlJaUlpSWlJaUlpSzFZcktDaUlpSWlJaUlpSWlJaUlqVWlza0tJaUlpSWlJaUlpSWlJaUpTS3lZcmlJaUlpSWlJaUlpSWlJaElyWmlzSUNJaUlpSWlJaUlpSWlJaXRXS3lnb2lJaUlpSWlJaUlxSkxRMWRWRlptYW11c09nQ2lRek14TjZlbnJxRG9Pb1ZFeFdFQkVSRVJFUkVSRVJWUklXRnJVUSt5QkczV0ZRQlJMN0lBWTFhMXFvT3d5aVVqRlpRVVJFUkVSRVJFUkVWRWw0ZW5uaG1KK3Z1c09nQ3VTWW55ODh2YnpVSFFaUnFaaXNJQ0lpSWlJaUlpSWlxaVI2OWVtSG9LdFhFQllhb3U1UXFBSUlDdzFCME5VcjZOV25uN3BESVNxVmxyb0RLQStabVprNGRHQWZBZ01DOFBqeEkyUmxaYWs3SktJS1NWZFhGeFlXdGVEcDVZVmVmZnBCTEJhck95UWlJaUlpSWlJaUtrZGlzUmpqSjA3R3FoWExNR1hhRERnMWRWWjNTS1FtWWFFaFdMVmlHU1pQbmM1blFQUmVlTytURlNIWGdyRnU3V3E0dVh0ZzlManhzSzV0dzc5OFJNWEl6TXhFN0lNWUhQUHp4Y2h2dnNMNGlaUGg3T0txN3JDSWlJaUlpSWlJcUJ3NXU3aGkwcFJwV0x0NkpkemNQZERacHd1Zm1YMGdDajc3Q2JwNkJaT25Ua2RUWnhkMWgwVlVKcUlzbVVLaDdpQmVWOGkxWUt4WnRZSlpZcUxYVURDNy9xYS90RGF1V3dOREl5TU1HVGE4bktJaklpSWlJaUlpb2pkVnNCckpreWVQSVpGSTFCMFN2V1Y2ZW5xb1dkT0NWVFdvUXRIVkVvbktNdTY5VFZaa1ptWmk1RGRmWWRLVWFYQjBhcXJ1Y0lqZVMyR2hJVmk3ZWlVMmJkN3lScis4bUt3Z0lpSWlJaUlpSWlLaW9wUTFXZkhlTnRnK2RHQWYzTnc5bUtnZ2VnTk9UWjNoNXU2QlF3ZjJxVHNVSWlJaUlpSWlJaUlpK29DOXQ4bUt3SUFBZFBicG91NHdpTjU3blgyNklEQWdRTjFoRUJFUkVSRVJFUkVSMFFmc3ZVMVdQSDc4Q05hMWJkUWRCdEY3ejdxMkRaNDhlYXp1TUlpSWlJaUlpSWlJaU9nRDl0NG1LN0t5c3RnZ2hxZ2NpTVZpTnRnaUlpSWlJaUlpSWlJaXRYcHZreFZFUkVSRVJFUkVSRVJFUkZRNU1GbEJSRVJFUkVSRVJFUkVSRVJxeFdRRkVSRVJFUkVSRVJFUkVSR3BGWk1WUkVSRVJFUkVSRVJFUkVTa1ZreFdFTkViVVNnVTZnNkJpSWlJaUlpSWlJaUkzbk5hNmc1QVhZS0RydUx2dnc3aDl1MW9QSC8yREpxYW1xaHRZd09mTHQzZzA3VWJORFNZeHlFcWkyZHBhUUFBa1VpazVraUlpSWlJaUlpSWlJam9mZlhCSml2V3JsNkoxS2RQaGM5eXVSeTNvNk54TzNvOVRwODZnVG56RjhIUTBGQTRIaFlhZ21XTEY4TFR5eHZqSmt3UzVyZ2NlQkd6NXM2SG8xUFR0eGJycXVWTGNlN3NtVEsvd2E2aG9ZSDJIVHRoL01USkt2dVAvbmNFdi83eU05emMzREY5MXB4Q0Q1ZDM3ZHlPUXdmMm8yZXZQdmhpeU5EeUNsL0ZtVk1uY2ZpdlE3aDM5dzQwTlRVaDB0Q0FrYUVSMW0vY0JFTWpJeHpZdHhkNzkreEc1eTdkOE5YWDM1UTRWM3A2T2lhT0d3MURRME9zV3JzZUdob2FiM3ordTdqSCtDZFBjT0s0SDNSMGRHQmtaQXp6bWpWUnYwRkQ2T3ZyRnp2bm1wWExjU253SXZRTkRDREp6RVJXVmhia2NqbkUrdnFvWGRzR0RrMmFvRTNiOXFoVHQyNjUzTU9yU0VpSUJ3QlUwYW55enE5TlJFUkVSRVJFUkVSRWxjTUhtNnhJUzAwRkFGaFpXNk5SWXdka1NTUUl1UmFNNTgrZkl5SThIRXNXenNPeWxXdUVCL3FoSWRmdy9QbHpYTHh3WGtoV25ENTVBZ3FGQWhjdlhIaXRaTVhsd0VBYzh6dUtxS2hJcEQ5L0RwT3FWZEdvVVdPMDhQSkd5OVp0aElmbllhR2hyMVJxSnpjM0Y0RUJGNEFDeVlxTTlIVDg4dE5Qa0VxemNlRzhQMjVHUmNLK1VXUGhlUHlUSi9oajl5NG9GQXJzL1dNM09uZnRDak16ODFlK3ArTElaREtzV2JVQy9tZlBxT3dEZ0N5SkJNSEJRV2pUdGgxMmJ0OEdtVXlHdnc3dWg0Mk5EVHI1ZENsMnp2djM3dUZSWEJ3QUlDTDhCcG80T3IzeCtlL2lIcGN1V29BN2QyNnJuS3V0clkzV2JkdGg4TkF2WVdwYXZkRGNaMDZmZ2tLaFFHWm1wc3IralBSMFJFYUVJeklpSFB2LzNJdXAwMmVpZGR0MmIzUWZyMEl1bHlQbzhpVUFnTGFPemp1N0xoRVJFUkVSRVJFUkVWVXVIMnl5SXYvaHY3T3pDMGFNR2dQZy8rM2RlVnpWVmY3SDhUZDRRYmdwcUtDQ0N6YXB1YUdBSUNFb2lwVkwybUpxL1dhYWx1bG55Ni9OTkRXem1wbzJNNWVjYXB4eWF0cHJHak5iek54d0Y1VkZ3WDFQUUFSeEY3Z2dYcmkvUDhpdlhrRlc3U3Z5ZXY3UjQ3dWM4ejJmYzZQK3VPOTd2cWZraTk5SnI3K3E1STBidEdYelppVWxKaWlzUjdnazZmYWhkOHAreHE2Z2tKQlN6eWd1THFyUzJDZU9IOWUwS1pPMWNVT1MwL1VqaHc5cjFlRVZXclZ5aFZKVDkrdmUrLzhpU1hyN25mZVVrTEJlMlljT0tUYzNWOFZGUlZxNDRCZEpVdXVBQUhYcTFNWHBPZlhxMVZPdjZHaW5hL0h4NjFWWWVObzRUOTY0d1Ntc1NFN2VhTXpINFhCb1UzS3lidW8vb0VyenVoaUh3NkVwa3lkcHphcVZraVJQVDZ2Q2I3aEI2ZWxwMnJkM2I4bmNqeHlXZE83TGZVbWE5ZjQvMWJWYmtQejgvY3Q4cm8rUGozRzhiKzllQlhidFZ1UCsxVldWT2U3YnQ3ZFUvek5uemloMjhTS3RpMXVqcDBZL282aGV2VXM5WDVLc1ZxdmFYUHNITlduU1JKNVdxNHJzZGgwN2Rrejc5dTJWL1l4ZHpmM0tudXZsVUZSVXBGVXJsdW5Zc2FPU0pONENCUUFBQUFBQUFLQzY2bXhZVVpackdqVFFNK09mMWIxL3ZGdVN0SDNiVmlPczhQTHkxbDlHUGxUak1YSk9uZEw0c2FPTlgvUzN1ZlphZGUwV0pLdlZxdXhEaDVTZWxpWkp1aUdpcDlISHQybFREYnBsaU5OellwY3NsdDF1VjJCZ056MysxS2dLeDkyeUtjWHBmTmZPblU3bld6ZHZjanBQVGQxZjZUbFZaTTdzL3hwZjRyZHMyVXF2VG5wVHpabzFWMXBhcWg1N2VLUWtxYmlvdUZTLy9IeWJwazZlcE1uVDNsYTlldlZLM1cvVy9OektqK1BudmRMclV2V3ZpcXJNOFd6dzBQNzZEZ29ORFZQR3dRd2xKY1RMWnJNcEx5OVBiNzcrcXNaUG1LamVmZnFXR3FmZmpUY1o0ZHFGaW91TEwvdGVLdzZIUTZkT25sUjI5aUVseGEvWHNXTkgxU2ZtUmkyTFhYeFp4d1VBQUFBQUFBQndkU09zdUlDaitOenJsdXoycXEyWXFJeFAvdjJoRG1aa3lHcTFhdXl6enluOGhvaHFQY2ZUYWxYT3FWUEtMOGl2VlBzTFh6dDA5dGYrVXNrWDBCc3VXT1dSa1hHZ1duVmRLRDB0VFY5ODlva2txV0hEaG5ybGpUZU4xMHNGQkxSUm43NHhTa2xKVnMrb3FETDc3OWl4WFo5LytyRWVlSEJrcVh2bkJ4Q25UeGRjbHY2VlVkMDVkdWpRd2RnYkpEL2ZwaTgvLzB6ZmZ6ZEhEb2RENy83OWJRV0hkRmRETDY5SzExSFRvT0s5R2RPcTFON1h0Nm51K3RPZjVldmJsTEFDQUFBQUFBQUFRSTBRVnB6SFpyUHBuLzk0MXpodmMrMjF4dkcwdDk1VWZQeDZUWHpoSlFVRkIxZDdqTldyVjBtU3VvZUdWVHVva0tRRzF6UlF6cWxUc3RueUtteGJYRnlzdE5RMHAydEhqaHpXeVpNbjVlM3RyYjE3OWpodE5pNUpHZW1YSnF6NDZGOGZHSzltZXV6SlVXcmUzSGtmakhFVEpwYlpyN21mbnc1bFpVa3FXYlhRdVV0Z3VaOVhjYkh6eW95YTlxK0s2czd4Zko2ZVZvMTgrRkY1ZXpmU3B4OS9KSnZOcHBVcmwydndrTnVjMm1WbFplbjc3NzVWOXFGc0ZaNHBsTVZpa2RWcWxaKy92Mkw2M1NRM043ZHF6eVA4dk5VODVYRnpjNWQvaXhacTd1ZGZhcE4yQUFBQUFBQUFBS2lPT2g5V3hLOWZyeE1uVGlnbkowYzdkMnhYUVVISkwreDlmSHdWR2RYTGFIZDJnK1AxYStOcUZGYWMvZlg3NmxVck5mNlowV3JWcXJXa2t2ZjllM2szVXBmQVFIVVBEYXZ3Vi9JTnZieVVtWGxRZWJrVmh4VVpCdzQ0N1ZkeDFwN2R1eFFhMXFOa00rNExaR1ZsNnN5Wk16WDY4bnYvL2wrVm1CQXZTUXJwSHFyZTBYMHEzYmRIajNDNXVMcnFweCsrbDhQaDBMUXBrL1gyMzk5VGk1WXR5KzV3d1Fia05lMWZXVFdaWTFsdUdUeEVuMzc4a1NRcDgyQm1xZnVKQ2ZIR2VCY3FQRjJvSWJmZFh1Mnh3eU1pcTkwWEFBQUFBQUFBQUdyaThyN2d2aGJJemo2azFhdFdLaVY1b3hGVVNOTFFZY1BrNGVGaG5GZDNNKzBMM1hQdi9jYnh0cTFidEdqaEwxcTA4QmN0WFBDTFpuL3p0VjUrOFhrOThYK1BWUGdhcG9ZTkcwcVNjbk56S2h4ejgzbjdWVFE1YjFQcG5UdTJTNUxpMXF3MnJvV0c5WkJVc25seVdnMzNyVmkyWklseC9EOS91cWZLL2YvM29VZU1UYS96Y25QMXlzc3ZLaSt2NG5EbVV2V3ZqSnJPOFh3NU9UbWFNWDJxY1g3K0J1QVZhZFNva1RwMDdGaWo4UUVBQUFBQUFBREFMSFYrWmNYRmZQU3ZXV3JVcUxINjlydnhrajUzeUsyMzZicnIybXIreno5cDI1WXRPbmJzcVBFS29iUFNVdmZyNVJlZTE4eFpIMTUwWlVPREJnMGtxVklySzg3L0pmN3dFWGRyMXZzekpVa3B5Y21LNmhXdHRMUlVTZEwxSFRvcVBDSkNTWWtKa3FUZHUzYXBiYnYyVHMvYXNYMmJsaStOVldIaEdhZnI3dTV1NmhYZHh3Z0hKQ2tsWmFNa3FXbXpadW9TMkxYQ09pOWtzVmcwOGNXL2F2UlRUK2hRVnBZT3BLZHIwbXV2Nk9WWFg1ZkZVdkdmYm5YNy8xNXozTGx6cDc3NDlCUGwyZktVY2VDQXRtemViS3lBYWRDZ2dXTEsrTnVMNkJtcEIvNTNwSm8xYXlaMzkvcFZHZzhBQUFBQUFBQUFybFIxUHF3SUNRM1Z6VGNQa0NUbDVlVnBhZXdTYmQrMjFkamtPTEJiTi9uNk5yMmtZM2J1MGtXZHUzUXh6b3VMaTFWUVVLQ3N6RXo5NTZzdkZMZG10VEl6RDJydG10V0s3aHRUNWpNOFBEMGxxY0k5S3dvTEM1V1NYUEtGdXNWaVVmK0JnL1RWRjU4cE56ZFhPM2RzMXk4Ly8yUzBqZTdUMXltYzJMNTltd2JlTXRqcGVTKzlNUEdpcXhPV3hpN1JmNy83d1RqUE9KQWhTZXJZc1ZPNU5aYkh5OHRiTDczeW1zYU5IcVc4dkR3bGI5eWdHZE9uNnBseHoxWnF2NFRxOVArOTVyaDcxMDd0M3JXejFQVW1UWnBvNGw5ZlZxUEdqVXZkOC9YMU5WNGRCZ0FBQUFBQUFBQlhpenIvR3FpV0xWb3F1bStNb3Z2R2FORGdJWm95ZlliK2VNK2ZKVW1uVDUvV3N0Z2xGVHhCSlJ0TzFJQ3JxNnVzVnF1dWE5dFdUejQ5eHJpK2I5L2VpL1p4KzIxbFFHRmhZYm5QM3BTU3JOT25TMzZ0MzZGakozbDRlQmdyQU94MnUrYi9QTyszS2Jnb3VrOWZYWGRkVzJQVndhYVU1RkxQaStsM28zSGZ4Y1ZGRm90RkhoNGU4dlZ0cXNHM091K1hjRzZWUU1OeWE2eElRRUFiVFh6eFpXUGM1VXRqOWY0LzNydHMvYzJZNDFrUlBTUDEvb2NmMXlqZ0FRQUFBQUFBQUlEYXBzNnZyQ2pMN1VPSDZlc3Z2NUNrU3UxeDRPZm5WMkdibkZPbk5PdjltYXJ2NGFHSEgzMU03dTd1WmJaTFQwdXJVcTBYdmtMcVFza2JOeGpIWGJzRlNTclpDSHI5dXJXU1NsWjFTRkxuTG9IR2ZoWnQyN1hUemgwN2REZzdXd2NPcER2OWt2L1J4NS9VbzQ4L1dhbmFmSHg4bFoxOVNPbnBxV1hlMzdkM3IzNzgvanRGUnZWV2VFUkV1YzhLQ2c3V21MSGpOV1h5SkRrY0R2MDg3OGNxWlVSVjZmOTd6YkZWNjliS3QrWHI2TkVqeHJYMTY5YnFrMzkvcUpFUFA4SnJuZ0FBQUFBQUFBRFVHWFYrWmNYNTh2TnRXclZpdVo2Zk1GNVN5YS9xYjRqb1dXRS9uL05lRTVXVGs2T05TVW42L05PUE5YYjBLSTBkUFVyWjJZY1V1MlNSbGkyTjFZTDVQK3VUano0ME51dyt2OS9zYi82anY3N3duSEd0VzFCd2plZTBZL3QyNDdoVDU4NlNTbDU5ZGFHZWtWSEdjV0RYSU9NNEtTR2gybU9mM2F4N3krYk5XaGUzeHJodXQ5czErNXV2TldiVUUxcXllSkdtVFhtelVzK0w3aHVqeDU1NHlqaWY5OU9QVmFxbnB2M0xVcE01QmdlSDZPUFB2OVRFRjE5U1FFQWJTU1VidWMrZjk1UEdqSHBLUjQ0Y3JuRjlBQUFBQUFBQUFGQWIxUG1WRlNrcHlacjh4bXM2bUpHaC9mdC9WVkZSa1hIdm52dnVWNmZPWGNycFhlS2JyNy9TOTk5OXEreEQyVHArL0ZpcCs2dFhybFR6NXMyTjh4OS9tS3NOR3hMVnJ2MzFrcVRNZ3huYXMzdTMwOWhSdlhxcmUyaFloV05YdEc5RHhvRjA0L2pzRitJdFc3YVNuNysvc2pJempXZEU5ZXB0dE92VTZkd3JpRFlrSmVyMm9YZFdXRWRaN2h3K1FyRkxGcXV3OExUZWVPMFZoZlVJVi8zNjliVjU4eWFkT0g3Y2FIZER6OGhTZlYzcjFTdnptWU1HRDlFWit4bk4rdWRNcCtzV04rZVZLalh0WDFrMW1hTlU4Z3F3eUtoZWl1Z1pxYmx6WnV2elR6K1IzVzdYL2wvMzZibHhZelYxeGp2eTl2YXVWbTBBQUFBQUFBQUFVRnZVMmJEQ3c4TkRCUVVGU2s5TEsvWHFwU1krUG5yb2tmOVQ3K2creGpVWEZ4YzVIQTY1dXA3N0V0emIyMXNuVDU3VS9sLzNYWFNjTG9GZEZkMm5yM3g4ZlJYZEowWXJWeXlUSkIxSVQ5ZUI5UFJTN2QzYzNEUjAySERkYysvOTVkWmY3N2M5RlJvM2FWSnV1L3o4ZkVuU05RMGF5TGZwdVJVZzRlRVIrdkdIdVpKS1ZnYzBiZGJNdU5jNU1GQVdpMFYydTEzYnQyMHQ5L25sOFcvUlFxUEhqdFBVeVpOVVZGU2srUFhybk82N3U3dnJUMysrVDhORzNHVmNPL3M1TjI1ODhYbmRkdnRRdVZuY05QTzlkNHdWS2sxL20xdE4rLytlY3p6L2I4blYxVlhEUnR5dG9PRHVldVdsRjNUczJERmxaaDdVc3RqRnV1UE80ZWY2WENTRUFRQUFBQUFBQUlEYXJNNkdGWC82ODMzNjdKTi95OFhGUlEwYU5GU3o1czEwM1hYdDFEMHNUR0U5d3VYbTV1YlV2bTlNUDhYSHIzZjZoZnlqanorcGoyWjlvS05IajZpK2g0ZDhtdmpJdjBVTEJiUnBvM2J0Mml1d2F6ZGpId2hKR3YvY1JQV01pdExpaFF1MFovZHU1ZWJteUdKeFUrTW1qZFhtMm1zVkVoS3FQakV4OHZLcStKZjBVYjE2SzNieEl0MTYyKzNsdGhzdzhCYkZMbG1rZSs5N3dHa1Z4aDNEaGlrK2ZwMGN4Y1Y2OEtHSG5mcDRlWG5ydmdjZTFGZGZmS1liYis1ZllTM2w2UjNkUjgyYk45ZlhYMzZoYlZ1MzZQVHAwL0p2MFVMaDRSRzY5Zlk3bkFJVVNicng1djVhdnpaT1BhT2lMdkxFRW9NR0QxR2p4bzMxejMrOEt6YzNOMFZHOWJvay9YK1BPWmIxdDNSV3UvYnROVzNHdTVyMCtxczZkdlNvdXYvMm1xbklYcjIxWlZPS1U0QUdBQUFBQUFBQUFGY0xsd0w3QlpzbjFCSkRCdDZzZVFzV20xMEdjRldvNlg5UDc4MllwcGF0V21ubzhMc3ZZVlVBQUFBQUFBQUFhanNQU3dWN0dmeUdEYllCQUFBQUFBQUFBSUNwQ0NzQUFBQUFBQUFBQUlDcENDc0FBQUFBQUFBQUFJQ3BDQ3NBQUFBQUFBQUFBSUNwQ0NzQUFBQUFBQUFBQUlDcENDc0FBQUFBQUFBQUFJQ3BhbTFZNGVIaEladk5abllaUUsxbnM5bms2ZWxwZGhrQUFBQUFBQUFBNnJCYUcxYjQrN2RRZWxxcTJXVUF0VjU2V3FyOC9Qek5MZ01BQUFBQUFBQkFIVlpydzRxSXlFZ3RXcmpBN0RLQVdtL1J3Z1dLaUl3MHV3d0FBQUFBQUFBQWRWaXREU3VHRGh1aHBNUUViVXBKTnJzVW9OYmFsSktzcE1RRURSMDJ3dXhTQUFBQUFBQUFBTlJodFRhc3NGcXRlbnJNV0UyWlBJbkFBcWlHVFNuSm1qSjVra1kvTTA1V3E5WHNjZ0FBQUFBQUFBRFVZUmF6QzZpSjRKRHVlbWJjczVvKzlTMkZodlZRL3dFRDFUcWdEVis4QWhkaHM5bVVucGFxUlFzWEtDa3hRV1BIVDFCUWNJalpaUUVBQUFBQUFBQ280MnAxV0NHVkJCWXpQL2hRYytmTTFudC9uNkdzckV6bDUrZWJYUlp3UmZMMDlKU2ZuNzhpSWlNMTg0TVBDZllBQUFBQUFBQUFYQkZxZlZnaGxid1M2cDU3NzljOTk5NXZkaWtBQUFBQUFBQUFBS0NLYXUyZUZRQUFBQUFBQUFBQTRPcEFXQUVBQUFBQUFBQUFBRXhGV0FFQUFBQUFBQUFBQUV4RldBRUFBQUFBQUFBQUFFeEZXQUVBQUFBQUFBQUFBRXhGV0FFQUFBQUFBQUFBQUV4RldBRUFBQUFBQUFBQUFFeEZXQUVBQUFBQUFBQUFBRXhGV0FFQUFBQUFBQUFBQUV4RldBRUFBQUFBQUFBQUFFeEZXQUVBQUFBQUFBQUFBRXhsTWJzQTFJek5adFBjT2JPMUxpNU9tWmtIVlZCUVlIWkp1SUo1ZUhqSTM3K0ZJaUlqTlhUWUNGbXRWck5MQWdBQUFBQUFBQURDaXRvc2VlTUd6WmcrVmFGaFBmVEVxS2ZWT3FBTlh6NmpYRGFiVGVscHFWcTBjSUVlZTJTa25oNHpWc0VoM2MwdUN3QUFBQUFBQUVBZFIxaFJTeVZ2M0tCcFV5WnIzTFBQcVZ0UXNObmxvSmF3V3EzcTBMR1RPblRzcEUwcHlab3llWkxHanArZ29PQVFzMHNEQUFBQUFBQUFVSWV4WjBVdFpMUFpOR1A2VkkyZk1KR2dBdFhXTFNoWTQ1NTlUbTlQbXlLYnpXWjJPUUFBQUFBQUFBRHFNTUtLV21qdW5Oa0tEZXVocnQyQ3pDNEZ0Vnkzb0dDRmh2WFEzRG16elM0RkFBQUFBQUFBUUIxR1dGRUxyWXVMVS84QkE4MHVBMWVKL2dNR2FsMWNuTmxsQUFBQUFBQUFBS2pEQ0N0cW9jek1nMm9kME1ic01uQ1ZhQjNRUmxsWm1XYVhBUUFBQUFBQUFLQU9JNnlvaFFvS0NtUzFXczB1QTFjSnE5V3EvUHg4czhzQUFBQUFBQUFBVUljUlZnQUFBQUFBQUFBQUFGTVJWZ0FBQUFBQUFBQUFBRk1SVmdBQUFBQUFBQUFBQUZNUlZnQUFBQUFBQUFBQUFGTVJWZ0Nva2NMQ3d0K09YRXl0QXdBQUFBQUFBRUR0UlZnQm9FYU9IamtzU2ZMdzhEQzVFZ0FBQUFBQUFBQzFsY1hzQXZEN20vWFBtVm9hdTFnRkJRVXFLaXFTaTR1TDZ0ZjNrSmRYUS9uNCtxcHAwMmFLN2h1akd5SjZTcEorbVQ5UC8vN1h2eFFjRXFMaGQvMlBPblRzV08yeGx5K04xUS9mejlXdisvYXFYcjE2Y25GMWxWZERMLzM5dlpscTZPV2xPYk8vMFRkZmY2WCtBMi9SeUljZktmZFp1Ym01R2pQcUNUVnMyRkJUcHY5ZHJxNnVOZTUvS1ZRMHgwTlpXVnF5ZUtIYzNkM2w1ZVd0NW41K2FuOTlCMTF6elRVWGZlYTB0OTdVK25WcmRVMkRCc3EzMll4L2Q5WnJybEZBUUJ0MUNReFVuNzc5OUlmcnJyc2tjNmlLL2IvdWt5UjVlemY2M2NjR0FBQUFBQUFBY0hVZ3JLaURsaXhlS0p2TlpwdzdIQTdsNTl1VW4yL1RvVU9ISkcxVi9QcjFtajMzQjBuU1I3TStVRUZCZ2RiR3JkSGF1RFVLN05wVkF3Y05WbVN2M25KM2Q2L1VtSGE3WGRPbVROYXFGY3VkcmtsU1FYNitObXhJVXArK01mcjgwMDlrdDl2MS9YZmZxazJiTnJwNXdNQ0xQblAvcjcvcVlFYUdKR25iMWkwSzdOcXR4djFyb3JKemZPUFZ2Mm52M2oxT2ZkM2MzQlRkTjBiM1BmQVgrZmo0bG5yMjhtVkw1WEE0blA2OVNWSmVicTYyYjl1cTdkdTI2dHYvZnFQeEV5WXF1bTlNamVaUkZZY1BaMnRqVXFJa3llTEcvMDRBQUFBQUFBQUFWQSt2Z2FxRG5oay9RUU1HM2FMK0F3YnBtZ1lOSkVrTnZielV0bDE3ZVh0N3kyS3hLS3BYTDZOOVFVR0JVLzh0bXpkcjZsdHZhdVJmN3RPaWhiOVVPSjdENGRDVXlaT01ML0U5UGEzcTB6ZEcxN1Z0YTdRNTh0dXJoTTUrdVM5SnM5Ny9wN0l5TXkvNlhCOGZIK040Mzk2OWw2Ui9kVlZsanZ2MmxSN3J6Smt6aWwyOFNJODlQRkpyVnE4cTgvbVNaTFZhMWFsekYwWDE2cTJiK2c5UVRMOGJGUlFjb29aZVh2TDB0S3E1bjMrTjVsRVZ1M2Z0MUEvZmZTdGYzNmEvMjVnQUFBQUFBQUFBcms3OEZMb091aUdpcC9HS3A1VGtEY3JMelZWZ1lGYzkvOWVYeSszWEpiQ3IzTjNkbGJ4eGd4d09oNDRkUGFwMzNwNnV1TldyTmY2NTUyVzFXc3ZzTjJmMmY3Vm0xVXBKVXN1V3JmVHFwRGZWckZsenBhV2w2ckdIUjBxU2lvdUtTL1hMejdkcDZ1Ukptanp0YmRXclY2L1UvV2JObXh2SHg0OGZ2K1Q5cTZJcWN6d2JQTFMvdm9OQ1E4T1VjVEJEU1FueHN0bHN5c3ZMMDV1dnY2cnhFeWFxZDUrK3BjYnBkK05OZXZUeEo4dXNvYmk0dUVhdnNvcGZGMWRoRzRmRG9WTW5UeW83KzVDT0h6dW02enQwVkhUZmZ2cndnNW5WSGhjQUFBQUFBQUFBQ0N2cXVQejhrbFVUbGRrYytROS8rSU1lZmZ4SnBhZWw2YnM1czdVc2RxcytSTFlBQUJyblNVUkJWSW5zZHJzU0UrTDE3TmpSbXZUV05EWDRiYVhHV2VscGFmcmlzMDhrU1EwYk50UXJiNVI4aVM5SkFRRnQxS2R2akZKU2t0VXpLcXJNTVhmczJLN1BQLzFZRHp3NHN0Uzk4d09JMDZjTFN0Mi9GUDBybzdwejdOQ2hnLzU4L3dPU1NvS1ZMei8vVE45L04wY09oMFB2L3YxdEJZZDBWME12cjByWFVkTTlOK0xYcmExVU96YzNOL20zYUttSXlGNXEyNjU5amNZRUFBQUFBQUFBQUltd29zNDcreVY5WmZlZWtLVFdBUUVhTmZvWkRSdCtsNmErTlVsN2R1L1dyL3YyYWVya1NYcjUxZGVkMm43MHJ3K01Wek05OXVRb05UOXZOWU1ralpzd3Njd3htdnY1NlZCV2xxU1NWUXVkdXdRcS9JYUlpOVpVWE95OE1xT20vYXVpdW5NOG42ZW5WU01mZmxUZTNvMzA2Y2NmeVdhemFlWEs1Um84NURhbmRsbFpXZnIrdTIrVmZTaGJoV2NLWmJGWVpMVmE1ZWZ2cjVoK044bk56YTNhODNqaTZXZXEzUmNBQUFBQUFBQUFhb0k5SytxNG9xSWlTVkk5UzlWenExYXRXK3V0YVc4YkcxTW5Kc1JyYmR3YTQvNysvYjhxTVNGZWtoVFNQVlM5by90VSt0azllb1RyMXR2dmtGVHk2cUZwVXlZYm0yR1g2YmRYSzEycS9wVlZrem1XNVpiQlE0emp6SU9sOTl0SVRJalhoN00rMEk4L3pOV0MrVDlyM284LzZMLy8rVnJ2dkQxZEMzK1pYNk94QVFBQUFBQUFBTUFzaEJWMTNObXd3dFhGcFZyOTNkM3JhL3lFaVhKM3J5OUpXakQvWitQZXNpVkxqT1AvK2RNOVZYNzIvejcwaUJHRTVPWG02cFdYWDFSZVh0N3Yxcjh5YWpySDgrWGs1R2pHOUtuRytma2JnRmVrVWFORzZ0Q3hZNDNHQndBQUFBQUFBQUN6OEJxb09zNVJ6UlVGNTJ2aTQ2UHVvYUZhdHpaT08zZHNONjZucEd5VUpEVnQxa3hkQXJ0Vytia1dpMFVUWC95clJqLzFoQTVsWmVsQWVyb212ZmFLWG43MWRWa3FzUktrdXYxM2JOK201VXRqVlZoNHh1bTZ1N3ViZWtYM01RS1FtczV4NTg2ZCt1TFRUNVJueTFQR2dRUGFzbm16Q2d0UFM1SWFOR2lnbUg0M2x1b1QwVE5TRC96dlNEVnIxc3dJaUFBQUFBQUFBQUNndGlPc3dDWFJxSEZqU1ZKK2ZyNXhMZU5BeVd1WE9uYnNWTzNuZW5sNTY2VlhYdE80MGFPVWw1ZW41STBiTkdQNlZEMHo3bG01VkdJMVNIWDZ2L1RDeEl1dXdGZ2F1MFQvL2U0SDQ3d21jOXk5YTZkMjc5cFo2bnFUSmswMDhhOHZHNS9wK1h4OWZkV3FWZXNxandVQUFBQUFBQUFBVnpKZUE0VkxJblgvZmtrbHF5ek9PcmRLb0dHTm5oMFEwRVlUWDN6WldBMnhmR21zM3YvSGU1ZXRmMHkvRzQyMkxpNHVzbGdzOHZEd2tLOXZVdzIrOVhhbnRwZHFqbWRGOUl6VSt4OStYS09BQndBQUFBQUFBQUJxRzFaV29NYTJidG1zN2R1MlNwSkNRa0tONno0K3Zzck9QcVQwOU5ReSsrM2J1MWMvZnYrZElxTjZLendpb3R3eGdvS0ROV2JzZUUyWlBFa09oME0vei90UlZkbG1veXI5SDMzOFNUMzYrSk9WZW01TjV0aXFkV3ZsMi9KMTlPZ1I0OXI2ZFd2MXliOC8xTWlISCtFMVR3QUFBQUFBQUFEcURGWldvTktLeTlqZll2ZXVuWnI4eG11U1NsWWgzSGJISGNhOTBMQWVrcVF0bXpkclhkd2E0N3JkYnRmc2I3N1dtRkZQYU1uaVJabzI1YzFLalIvZE4wYVBQZkdVY1Q3dnB4K3JWSDlOKzVlbEpuTU1EZzdSeDU5L3FZa3Z2cVNBZ0RhU1N2WVFtVC92SjQwWjlaU09IRGxjNC9vQUFBQUFBQUFBb0RaZ1pVVWR0Q0VwVWF0WHJ0VHg0OGVNYS9OKyt0SDQ4dDVpc1dqZ29GdEtyUzVZK010OFpXWWVsSStQcndwUEZ5cmpRTHIyN2R0cmJOSTkvSzY3ZGUwZnJqUGEzemw4aEdLWExGWmg0V205OGRvckN1c1JydnIxNjJ2ejVrMDZjZnk0MGU2R25wR2xhblN0VjYvTTJnY05IcUl6OWpPYTljK1pUdGN0YnU2WHRIOWwxV1NPa3VUcTZxcklxRjZLNkJtcHVYTm02L05QUDVIZGJ0ZitYL2ZwdVhGak5YWEdPL0wyOXE1V2JRQUFBQUFBQUFCUVd4QlcxRUdUSjcydXZOemNpOTYzMisxYXZteXBFVmE0dUxqSTRYQ29xS2hJRzVPU3l1d3pkTmh3M2ZmQWcwN1gvRnUwME9peDR6UjE4aVFWRlJVcGZ2MDZwL3Z1N3U3NjA1L3YwN0FSZHhuWHpvN1Z1SEdUaTlaMzIrMUQ1V1p4MDh6MzNqR0NrcVpObTE2Uy9sVlZrem02dXA0TFZGeGRYVFZzeE4wS0N1NnVWMTU2UWNlT0hWTm01a0V0aTEyc08rNGNmcTdQUlVJWUFBQUFBQUFBQUtqTkNDdnFvSjZSVVZvV3UwUU5HalJRY3o5L05XdldURmJyTmNaOTEzcXVpb3JxYlp6SDlMdFJ5NWJHR2wvc3U3aTRxSDc5K21yYXJKazZkKzZpZ2JjTVVmdnJyeTl6ck43UmZkUzhlWE45L2VVWDJyWjFpMDZmUGkzL0ZpMFVIaDZoVzIrL1E3NFhoQVEzM3R4ZjY5ZkdxV2RVVkxsekdEUjRpQm8xYnF4Ly91TmR1Ym01S1RLcTF5WHBYeDFWbldQZm1INktqMTlmNW1xTGR1M2JhOXFNZHpYcDlWZDE3T2hSZGYvdE5WT1J2WHByeTZZVTlZN3VVKzA2QVFBQUFBQUFBT0JLNVZKZ0wyTWpBbHpSaGd5OFdmTVdMRGE3REZ4RmF2bzM5ZDZNYVFxUDZLbndpTEpmZHdVQUFBQUFBQUNnYnZLd3VMaFVwaDBiYkFNQUFBQUFBQUFBQUZNUlZnQUFBQUFBQUFBQUFGTVJWZ0FBQUFBQUFBQUFBRk1SVmdBQUFBQUFBQUFBQUZNUlZnQUFBQUFBQUFBQUFGTVJWZ0FBQUFBQUFBQUFBRk1SVnRSQ0hoNGVzdGxzWnBlQnE0VE5acE9ucDZmWlpRQUFBQUFBQUFDb3d3Z3JhaUYvL3haS1QwczF1d3hjSmRMVFV1WG41MjkyR1FBQUFBQUFBQURxTU1LS1dpZ2lNbEtMRmk0d3V3eGNKUll0WEtDSXlFaXp5d0FBQUFBQUFBQlFoeEZXMUVKRGg0MVFVbUtDTnFVa20xMEthcmxOS2NsS1NrelEwR0VqekM0RkFBQUFBQUFBUUIxR1dGRUxXYTFXUFQxbXJLWk1ua1JnZ1dyYmxKS3NLWk1uYWZRejQyUzFXczB1QndBQUFBQUFBRUFkWmpHN0FGUlBjRWgzUFRQdVdVMmYrcFpDdzNxby80Q0JhaDNRaGkrZFVTNmJ6YWIwdEZRdFdyaEFTWWtKR2p0K2dvS0NROHd1Q3dBQUFBQUFBRUFkUjFoUml3V0hkTmZNRHo3VTNEbXo5ZDdmWnlncksxUDUrZmxtbDRVcm1LZW5wL3o4L0JVUkdhbVpIM3hJdUFVQUFBQUFBQURnaWtCWVVjdFpyVmJkYysvOXV1ZmUrODB1QlFBQUFBQUFBQUNBYW1IUENnQUFBQUFBQUFBQVlDckNDZ0FBQUFBQUFBQUFZQ3JDQ2dBQUFBQUFBQUFBWUNyQ0NnQUFBQUFBQUFBQVlDckNDZ0FBQUFBQUFBQUFZQ3JDQ2dBQUFBQUFBQUFBWUNyQ0NnQUFBQUFBQUFBQVlDckNDZ0FBQUFBQUFBQUFZQ3JDQ2dBQUFBQUFBQUFBWUNyQ0NnQUFBQUFBQUFBQVlDckNDZ0FBQUFBQUFBQUFZQ3FMMlFYVUZUYWJUWFBuek5hNnVEaGxaaDVVUVVHQjJTV2hEdkx3OEpDL2Z3dEZSRVpxNkxBUnNscXRacGNFQUFBQUFBQUFBSVFWdjRma2pSczBZL3BVaFliMTBCT2pubGJyZ0RaOFNReFQyR3cycGFlbGF0SENCWHJza1pGNmVzeFlCWWQwTjdzc0FBQUFBQUFBQUhVY1ljVmxscnh4ZzZaTm1heHh6ejZuYmtIQlpwZURPczVxdGFwRHgwN3EwTEdUTnFVa2E4cmtTUm83Zm9LQ2drUE1MZzBBQUFBQUFBQkFIY2FlRlplUnpXYlRqT2xUTlg3Q1JJSUtYSEc2QlFWcjNMUFA2ZTFwVTJTejJjd3VCd0FBQUFBQUFFQWRSbGh4R2MyZE0xdWhZVDNVdFZ1UTJhVUFaZW9XRkt6UXNCNmFPMmUyMmFVQUFBQUFBQUFBcU1NSUt5NmpkWEZ4Nmo5Z29ObGxBT1hxUDJDZzFzWEZtVjBHQUFBQUFBQUFnRHFNc09JeXlzdzhxTllCYmN3dUF5aFg2NEEyeXNyS05Mc01BQUFBQUFBQUFIVVlZY1ZsVkZCUUlLdlZhbllaUUxtc1Zxdnk4L1BOTGdNQUFBQUFBQUJBSFVaWUFRQUFBQUFBQUFBQVRFVllBUUFBQUFBQUFBQUFURVZZQVFBQUFBQUFBQUFBVEVWWUFRQUFBQUFBQUFBQVRFVllBUUFBQUFBQUFBQUFURVZZQWFCR0Nnc0xmenR5TWJVT0FBQUFBQUFBQUxXWHhld0NjSEhUcDc2bCtIVnI5ZnhmWDFiWGJrRm1sMU5wbTFLU05lbTFWeFFSR2FWUm81OHh1eHhKdjk5bk9lWE5ON1J5eFhJNUhJNUt0WGQxZFZXL20yN1cwMlBHT2wzL1pmNDhmZlN2V1FvTkRkT0U1MStVaTR0ekVQRGw1NTlxN3B4dmRjZlFZZnJ6L1E5Y3F2S3I1ZWlSdzVLa1JvMGFtVm9IQUFBQUFBQUFnTnFMbFJWWHNHV3hTNVNibTZ1MWE5WmM5ckZtdlQ5VDkvN3hiaDNPenE1eDI1VGtqY3JKeWRIYU5hc3ZkWm5WVnRQUE1uN2RPcjMydDVmMDV6L2VwVHVHRE5JRDkvNUprOTk0VFN1WEwxTnhjYkhSYmxOS1NxV0RDa2txTGk3V3Vqam5tdkp5Yy9Xdjk5OVhRWDYrMXF4ZXBaMDd0anZkUDVTVnBmOTg5YVVLQ2dyMHpYKytVbmIyb1dyTjZWTFovK3MrdWJxNktxRE50YWJXQVFBQUFBQUFBS0QyWW1YRkZlenNsOTdGeFVXWGZhejU4MzZTM1c3WG10V3JkTWVkdzJyVTl2YWhkOHAreHE2Z2tKRExWVzZWVmZlelBISDh1S1pObWF5Tkc1S2NyaDg1ZkZpckRxL1FxcFVybEpxNlgvZmUveGRKMHR2dnZLZUVoUFhLUG5SSXVibTVLaTRxMHNJRnYwaVNXZ2NFcUZPbkxrN1BxVmV2bm5wRlJ6dGRpNDlmcjhMQzA4WjU4c1lONnRpcDg3bno1STNHZkJ3T2h6WWxKK3VtL2dPcU5LOUw1ZkRoYkcxTVNsUlllSVE4UEQxTnFRRUFBQUFBQUFCQTdVZFlBVW1TM1c2WEpCMDVjcVRHYmIyOHZQV1hrUTlkdXVKTWtuUHFsTWFQSGEyREdSbVNwRGJYWHF1dTNZSmt0VnFWZmVpUTB0UFNKRWszUlBRMCt2ZzJiYXBCdHd4eGVrN3Nrc1d5MiswS0RPeW14NThhVmVHNFd6YWxPSjN2MnJuVDZYenI1azFPNTZtcCt5czlwMHRwOTY2ZFdyRXNWcjYrVFJVV2ZvTXBOUUFBQUFBQUFBQzRPaEJXd0luZGZ1YXl0SzJOUHZuM2h6cVlrU0dyMWFxeHp6Nm44QnNpcXZVY1Q2dFZPYWRPS2I4Z3YxTHQ5KzdkNDNTK2IrOWU0OWpoY0dqREJhczhNaklPVkt1dUMyVWNTRmZHZ2ZSeTJ6Z2NEcDA2ZVZMWjJZZDAvTmd4WGQraG82TDc5cE9ySzIrVUF3QUFBQUFBQUZCOWhCVlhvWUtDQXYzMHcxeXRYTEZjR1FjeVZMKyt1NEs3aCtyT1lTUFUvdnJyalhaVDMzcFRxMVlzbDlWcU5hNHRtUCt6ZnY3cFI3bTd1NnR2VEQ4OStmU1lLcmVkOXRhYmlvOWZyNGt2dktTZzRHQ24yazRjUDY2UC92V0IxcTFkSzBucTJMbVQrZzhZcEY2OW8wdHRJcjEzN3g1OS9lVVgycnBsczJ4NWVmSnUxRWhkdTNiVDNYLzgwKyt5UDhMcTFhc2tTZDFEdzZvZFZFaFNnMnNhS09mVUtkbHNlUlcyTFM0dVZscHFtdE8xSTBjTzYrVEprL0wyOXRiZVBYdDA0dmh4cC9zWjZaY3VySWhmdDdiQ2RtNXVidkp2MFZJUmtiM1V0bDM3U3pJMkFBQUFBQUFBZ0xxTnNPSXFrNWw1VUg5NzhRVWRPTzhYOG9XRnA3VnF4WEt0V2JWU0w3LzZ1cnFIaGttU0V0YXZVMUZSa1hKeWNveTJaMS94ZFByMGFhMWV0ZElJSUtyU2R2bXlwWEk0SEZxL05zNHByRGh4NG9UR2pobWxyTXhNNDlyR3BDUnRURXJTbXQ3Um12RDhpOGIxeElSNHZmYTNsNHd4Sk9uWTBhTmFzWHlaNHRldjE3c3ozNWVmdjMvTlA3QnluRjB0c0hyVlNvMS9aclJhdFdvdFNYSnhrYnk4RzZsTFlLQzZoNFpWdUtxZ29aZVhNak1QS2krMzRyQWk0OEFCcC8wcXp0cXplNWRDdzNxVTJveGJrckt5TW5YbXpCbTV1YmxWWmxvWEZSNFJxZkNJeUJvOUF3QUFBQUFBQUFDcWc3RGlLbEtRbjYrWFhwaG83TEhRc0dGREJRV0g2T0RCRE8zYnUxZkZ4Y1hLeXp2M2hmbmZYbnREaVFrSk9uWHFwT2JQKzBtUzFLSmxTM1VKN0NwTFBZc2llL1dxVnR1TGJXYjl6dHZUaktDaWJkdDJhaDBRb0MxYk51dkk0Y1Bhc21XejBlN0VpUk9hTW5tU0VWUUVCUWVyY1JNZjdkdTdWMm1wKzVXZmI5UGF1RFVhT216NEpmdnN5bkxQdmZmci9YKzhLMG5hdG5XTHRtM2Q0blIvOWpkU1FKdHI5ZnhmWDFMTGxxMHUrcHlHRFJ0S2tuSnpjeTdhNXF6TjUrMVgwY1RIUjhlT0hwVWs3ZHl4WGFGaFBSUzNaclZ4UHpTc2g1SVNFMVJVVktTMDFQMnNjZ0FBQUFBQUFBQlFheEZXWEVXK256dkhDQ3A2aE4rZ2NSTW15bXExNm92UFBqWDJQZWphTGNobzM3RlRaM1hzMUZtU2pBQ2llL2RRUGZyNGs2V2VYWlcyWlVsSjNxajQ5ZXNrU1lGZHUrcTFTVy9KWXJIb3pKa3pXaHE3Uk8zYXRUUGEvdnpURDhyTHpaVWtQZjdVS0EyNlpZZzJia2d5NWlaSnZyNitsUnEzSm9iY2VwdXV1NjZ0NXYvOGs3WnQyYUpqeDQ0NnJmU1FwTFRVL1hyNWhlYzFjOWFIRjEzWjBLQkJBMG1xMU1xS3hJUjQ0M2o0aUxzMTYvMlprcVNVNUdSRjlZcFdXbHFxSk9uNkRoMFZIaEdocE1RRVNkTHVYYnNJS3dBQUFBQUFBQURVV29RVlY1R1ZLMVpJa2hvM2JxSm5KNzRnRHc4UFNaTHR2TlVVWGw1ZXB0UTIvK2Q1a2twZXJmVGswMk5rc1pUODZibTV1V25Bd0VGT2JlUFhyNWNrdFdyVldvNWloNTU0OUdIdDMvK3JjWC9RTFVQVUs3clA3MUozNXk1ZDFMbExGK084dUxoWUJRVUZ5c3JNMUgrKytrSnhhMVlyTS9PZzFxNVpyZWkrTVdVK3c4UFRVNUlxM0xPaXNMQlFLY2tiSlVrV2kwWDlCdzdTVjE5OHB0emNYTzNjc1YyLy9QeVQwVGE2VDErbmNHTDc5bTBhZU12Z2FzOFRBQUFBQUFBQUFNeFUvc3YyY1dXNFlPUHBpOG5LUENoSjZoNFdaZ1FWa3VUaGVlNzR3azJzZnk5Yk4yK1NKQVVGaDVUN3lpUkp5c2dvMlRENndJRjB6WHp2SFNPbzZCNGFwc2xUcCt2eHAwWlZmeDQxbkwrcnE2dXNWcXV1YTl2VzJLTkRrdmJ0MjN2UlBtNi9CVE9GaFlYbFBudFRTckpPbnk3WnI2SkR4MDd5OFBCUWw4Q3Vra3IyQnprYitMaTR1Q2k2VDE5ZGQxMWJJL1RabEpKYy9Va0JBQUFBQUFBQWdNbFlXVkVMK1BuNVZiS2x5M24vUEtkUjQ4YkdjVUZCdmp3OXJaZW1zQ3JJL2UyMVRzMmFOYXV3cmYzTUdlUFlZckVvdW0rTTdodytRdGRlKzRjYTExR1p6ekxuMUNuTmVuK202bnQ0Nk9GSEg1Tzd1M3VaN2RMVDBxbzA5b1d2a0xwUThzWU54dkhaMTNXRmRBL1YrblZySlpXczZwQ2t6bDBDMWNUSFI1TFV0bDA3N2R5eFE0ZXpzM1hnUUxxeENUZ0FBQUFBQUFBQTFDYUVGYldBajI5VDR6Z25KMGQ3ZHUzU2xpMmJsSkpjOG12NjhjOU5WTE5temVYbjU2ZTB0RlJ0U2tsUlllRnB1YnZYbHlTNXVweGJRSFB3NEVHMWJkdE92N2Rtelp2cllFYUdFaE1TZE9MNGNTTkF5VGwxU2tzV0wxS0hqaDNWdVV1Z0pNblAzMThIMHRObHNWajB4dVFweG5WSk9uWHFwQmJNbnkvck5kZG95SzIzVmJtT3lueVdjYXRYYWRuU1dFbVN1NXU3SG5yMC81eFdjdVRrNUdqQi9KLzF6WCsrTXE1MUN3cXVjaTBYMnJGOXUzSGNxWFBKL2lBaG9hR2wydldNakRLT0E3c0dhZWVPSFpLa3BJUUV3Z29BQUFBQUFBQUF0UkpoUlMzd3pkZGY2ZnZ2dmxYMm9Xd2RQMzZzMVAzVksxZnF6dUVqRkJZZXJyUzBWR1ZuSDlLVC8vZW9PbmJ1cklNWkdkcStiYXRUMjNMRGlxcThKcWtLYmZ2ZGRMTysrUFFUSFQxNlJJODg5S0JDUXJyTGJyZHJRMUtTQ2d0UHk4dkxXMS85OTF0SjBrMDNEOUFuLy81UWRydGR6MDhZcjY3ZGd0U2tTUk1kUDM1Y216ZHRVbUhoYVhsNGVGUXJyS2pNWjltOGVYUGovTWNmNW1yRGhrUzFhMys5SkNuellJYjI3TjZ0b3FJaW8wMVVyOTdxSGhwVzRkZ1Z2Ym9xNDBDNmNSd1EwRWFTMUxKbEsvbjUreXNyTTlONFJsU3Yza2E3VHAwNkdjY2JraEoxKzlBN0s2d0RBQUFBQUFBQUFLNDBoQlZYTUc5dmI1MDhlVkw3ZjkxMzBUWmRBcnNxdWs5ZlNkTHd1KzdXeWhYTGRlVHdZV1ZrSEREMmZqaGY3SkpGdXY4dkQ1YTY3dUxpSW9mRElhdTE0bGRFVmRUMjdIMVgxM3JHdFdIRDc5TFdMWnUxTVNsSmVibTVXcjFxcFZPZmZqZmRaQnpmY2Vjd2JkKzJWZXZYcmRXWk0yZTBJU214MUJpRGgxUXRxS2pLWituajY2dm9QakZhdVdLWkpPbEFlcm9PcEtlWGF1L201cWFodzRicm5udnZMM2ZzZXIvdEs5RzRTWk55MitYbjUwdVNybW5RUUw1Tno2MEFDUStQMEk4L3pKVWtoWWIxVU5QelhxWFZPVEJRRm90RmRydmRLWlFDQUFBQUFBQUFnTnFFc09JSzl1ampUK3FqV1IvbzZORWpxdS9oSVo4bVB2SnYwVUlCYmRxb1hidjJDdXphemRpN1FKSzh2THcxZmNhNyt1ckx6NVVZSDY4VEo0NnJSY3RXR256cnJlcllxYlBlZVBWdjZ0aXhVNWxqUmZmcHE4VEVCRVgxanE2d3JvcmE5bzNwcC9qNDlicWhaNlJ4emMzTlRYOTc5UTNObi9lVGxpeGVxTFRVVkxtNXVTbTRlNmh1djJPbzA2dWVMQmFMWG5qcGIxcTJORmF4aXhkcTc1NDlzdGxzOHZMeVVzZE9uVFh3bHNFSzZ4RmUyWTlSVXRVL3kvSFBUVlRQcUNndFhyaEFlM2J2Vm01dWppd1dOelZ1MGxodHJyMVdJU0doNmhNVEl5OHY3d3JIanVyVlc3R0xGK25XMjI0dnQ5MkFnYmNvZHNraTNYdmZBMDZyTU80WU5reng4ZXZrS0M3V2d3ODk3TlRIeTh0Yjl6M3dvTDc2NGpQZGVIUC9LbjBtQUFBQUFBQUFBSENsY0Ntd094eG1GM0cxR2pMd1pzMWJzTmpzTW9BSzhiY0tBQUFBQUFBQTRITHdzRlJ1UHdIWGlwc0FBQUFBQUFBQUFBQmNQb1FWQUFBQUFBQUFBQURBVklRVkFBQUFBQUFBQUFEQVZJUVZBQUFBQUFBQUFBREFWSVFWQUFBQUFBQUFBQURBVklRVkFBQUFBQUFBQUFEQVZJUVZsNUdIaDRkc05wdlpaUURsc3Rsczh2VDBOTHNNQUFBQUFBQUFBSFVZWWNWbDVPL2ZRdWxwcVdhWEFaUXJQUzFWZm43K1pwY0JBQUFBQUFBQW9BNGpyTGlNSWlJanRXamhBclBMQU1xMWFPRUNSVVJHbWwwR0FBQUFBQUFBZ0RxTXNPSXlHanBzaEpJU0U3UXBKZG5zVW9BeWJVcEpWbEppZ29ZT0cyRjJLUUFBQUFBQUFBRHFNTUtLeThocXRlcnBNV00xWmZJa0FndGNjVGFsSkd2SzVFa2EvY3c0V2ExV3M4c0JBQUFBQUFBQVVJZTVGTmdkRHJPTHVOb2xiOXlnR2RPbktqU3NoL29QR0tqV0FXMzRjaGltc05sc1NrOUwxYUtGQzVTVW1LRFJ6NHhUVUhDSTJXVUJBQUFBQUFBQXVFcDVXRnhjS3RPT3NPSjNZclBaTkhmT2JLMkxpMU5XVnFieTgvUE5MZ2wxa0tlbnAvejgvQlVSR2FtaHcwWVFtZ0VBQUFBQUFBQzRyQWdyQUFBQUFBQUFBQUNBcVNvYlZyQm5CUUFBQUFBQUFBQUFNQlZoQlFBQUFBQUFBQUFBTUJWaEJRQUFBQUFBQUFBQU1CVmhCUUFBQUFBQUFBQUFNQlZoQlFBQUFBQUFBQUFBTUJWaEJRQUFBQUFBQUFBQU1CVmhCUUFBQUFBQUFBQUFNQlZoQlFBQUFBQUFBQUFBTUJWaEJRQUFBQUFBQUFBQU1CVmhCUUFBQUFBQUFBQUFNQlZoQlFBQUFBQUFBQUFBTUJWaEJRQUFBQUFBQUFBQU1CVmhCUUFBQUFBQUFBQUFNQlZoQlFBQUFBQUFBQUFBTUJWaEJRQUFBQUFBQUFBQU1CVmhCUUFBQUFBQUFBQUFNQlZoQlFBQUFBQUFBQUFBTUJWaEJRQUFBQUFBQUFBQU1CVmhCUUFBQUFBQUFBQUFNQlZoQlFBQUFBQUFBQUFBTUJWaEJRQUFBQUFBQUFBQU1CVmhCUUFBQUFBQUFBQUFNQlZoQlFBQUFBQUFBQUFBTUJWaEJRQUFBQUFBQUFBQU1CVmhCUUFBQUFBQUFBQUFNQlZoQlFBQUFBQUFBQUFBTUJWaEJRQUFBQUFBQUFBQU1CVmhCUUFBQUFBQUFBQUFNQlZoQlFBQUFBQUFBQUFBTUJWaEJRQUFBQUFBQUFBQU1CVmhCUUFBQUFBQUFBQUFNQlZoQlFBQUFBQUFBQUFBTUJWaEJRQUFBQUFBQUFBQU1CVmhCUUFBQUFBQUFBQUFNQlZoQlFBQUFBQUFBQUFBTUJWaEJRQUFBQUFBQUFBQU1CVmhCUUFBQUFBQUFBQUFNQlZoQlFBQUFBQUFBQUFBTUJWaEJRQUFBQUFBQUFBQU1CVmhCUUFBQUFBQUFBQUFNQlZoQlFBQUFBQUFBQUFBTUJWaEJRQUFBQUFBQUFBQU1CVmhCUUFBQUFBQUFBQUFNQlZoQlFBQUFBQUFBQUFBQUFBQUFBQUFBQUFBQUFBQUFBQUFBQUFBQUFBQUFBQUFBQUFBQUFBQUFBQUFBQUFBQUFBQUFBQUFBQUFBQU9xTy93Y0d6V3pxM1RUQzF3QUFBQUJKUlU1RXJrSmdnZz09IiwKCSJUaGVtZSIgOiAiIiwKCSJUeXBlIiA6ICJtaW5kIiwKCSJWZXJzaW9uIiA6ICIzNi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3634</Words>
  <Application>WPS 演示</Application>
  <PresentationFormat>宽屏</PresentationFormat>
  <Paragraphs>146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汉仪铸字卡酷体简</vt:lpstr>
      <vt:lpstr>汉仪雅酷黑 55W</vt:lpstr>
      <vt:lpstr>汉仪铸字超然体简</vt:lpstr>
      <vt:lpstr>微软雅黑</vt:lpstr>
      <vt:lpstr>Calibri</vt:lpstr>
      <vt:lpstr>Arial Unicode MS</vt:lpstr>
      <vt:lpstr>Office 主题</vt:lpstr>
      <vt:lpstr>实体识别任务简介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实体识别任务简介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yanqiang</dc:creator>
  <cp:lastModifiedBy>致Great</cp:lastModifiedBy>
  <cp:revision>109</cp:revision>
  <dcterms:created xsi:type="dcterms:W3CDTF">2022-02-22T14:51:00Z</dcterms:created>
  <dcterms:modified xsi:type="dcterms:W3CDTF">2022-03-05T13:19:16Z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83F0C0D3B81A4D94908D3A6246C117AB</vt:lpwstr>
  </property>
  <property fmtid="{D5CDD505-2E9C-101B-9397-08002B2CF9AE}" pid="3" name="KSOProductBuildVer">
    <vt:lpwstr>2052-11.1.0.11365</vt:lpwstr>
  </property>
</Properties>
</file>