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8" r:id="rId6"/>
    <p:sldId id="260" r:id="rId7"/>
    <p:sldId id="270" r:id="rId8"/>
    <p:sldId id="271" r:id="rId9"/>
    <p:sldId id="272" r:id="rId10"/>
    <p:sldId id="273" r:id="rId11"/>
    <p:sldId id="274" r:id="rId12"/>
    <p:sldId id="276" r:id="rId13"/>
    <p:sldId id="277" r:id="rId14"/>
    <p:sldId id="27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hyperlink" Target="https://blog.51cto.com/wutengfei/2095715" TargetMode="External"/><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file:///C:\Users\yanqiang\AppData\Local\Temp\wps\INetCache\4ec55e49b317f5a5c97edef0360e3cf8" TargetMode="Externa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命名实体识别实践(一)-CRF</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13" name="文本框 12"/>
          <p:cNvSpPr txBox="1"/>
          <p:nvPr/>
        </p:nvSpPr>
        <p:spPr>
          <a:xfrm>
            <a:off x="485140" y="348615"/>
            <a:ext cx="4612005" cy="368300"/>
          </a:xfrm>
          <a:prstGeom prst="rect">
            <a:avLst/>
          </a:prstGeom>
          <a:noFill/>
        </p:spPr>
        <p:txBody>
          <a:bodyPr wrap="square" rtlCol="0">
            <a:spAutoFit/>
          </a:bodyPr>
          <a:p>
            <a:r>
              <a:rPr lang="zh-CN" altLang="en-US" b="1"/>
              <a:t>实践</a:t>
            </a:r>
            <a:r>
              <a:rPr lang="en-US" altLang="zh-CN" b="1"/>
              <a:t>1</a:t>
            </a:r>
            <a:r>
              <a:rPr lang="zh-CN" altLang="en-US" b="1"/>
              <a:t>：基于</a:t>
            </a:r>
            <a:r>
              <a:rPr lang="en-US" altLang="zh-CN" b="1"/>
              <a:t>CRF++</a:t>
            </a:r>
            <a:r>
              <a:rPr lang="zh-CN" altLang="en-US" b="1"/>
              <a:t>实现</a:t>
            </a:r>
            <a:r>
              <a:rPr lang="en-US" altLang="zh-CN" b="1"/>
              <a:t>NER</a:t>
            </a:r>
            <a:endParaRPr lang="en-US" altLang="zh-CN" b="1">
              <a:solidFill>
                <a:schemeClr val="accent1"/>
              </a:solidFill>
              <a:effectLst>
                <a:outerShdw blurRad="38100" dist="25400" dir="5400000" algn="ctr" rotWithShape="0">
                  <a:srgbClr val="6E747A">
                    <a:alpha val="43000"/>
                  </a:srgbClr>
                </a:outerShdw>
              </a:effectLst>
            </a:endParaRPr>
          </a:p>
        </p:txBody>
      </p:sp>
      <p:pic>
        <p:nvPicPr>
          <p:cNvPr id="14" name="图片 13"/>
          <p:cNvPicPr/>
          <p:nvPr/>
        </p:nvPicPr>
        <p:blipFill>
          <a:blip r:embed="rId1" r:link="rId2"/>
          <a:stretch>
            <a:fillRect/>
          </a:stretch>
        </p:blipFill>
        <p:spPr>
          <a:xfrm>
            <a:off x="6223000" y="3556000"/>
            <a:ext cx="0" cy="0"/>
          </a:xfrm>
          <a:prstGeom prst="rect">
            <a:avLst/>
          </a:prstGeom>
          <a:noFill/>
          <a:ln w="9525">
            <a:noFill/>
          </a:ln>
        </p:spPr>
      </p:pic>
      <p:sp>
        <p:nvSpPr>
          <p:cNvPr id="2" name="文本框 1" descr="7b0a2020202022776f7264617274223a20227b5c2269645c223a32353030333133352c5c227469645c223a31333537357d220a7d0a"/>
          <p:cNvSpPr txBox="1"/>
          <p:nvPr/>
        </p:nvSpPr>
        <p:spPr>
          <a:xfrm>
            <a:off x="534035" y="1150620"/>
            <a:ext cx="10500995" cy="1476375"/>
          </a:xfrm>
          <a:prstGeom prst="rect">
            <a:avLst/>
          </a:prstGeom>
          <a:noFill/>
        </p:spPr>
        <p:txBody>
          <a:bodyPr wrap="square" rtlCol="0" anchor="t">
            <a:spAutoFit/>
            <a:scene3d>
              <a:camera prst="obliqueTopRight"/>
              <a:lightRig rig="brightRoom" dir="t"/>
            </a:scene3d>
          </a:bodyPr>
          <a:p>
            <a:r>
              <a:rPr lang="zh-CN" altLang="en-US">
                <a:solidFill>
                  <a:srgbClr val="1070CA"/>
                </a:solidFill>
                <a:latin typeface="汉仪铸字超然体简" panose="00020600040101010101" charset="-122"/>
                <a:ea typeface="汉仪铸字超然体简" panose="00020600040101010101" charset="-122"/>
              </a:rPr>
              <a:t>预测</a:t>
            </a:r>
            <a:endParaRPr lang="zh-CN" altLang="en-US">
              <a:solidFill>
                <a:srgbClr val="1070CA"/>
              </a:solidFill>
              <a:latin typeface="汉仪铸字超然体简" panose="00020600040101010101" charset="-122"/>
              <a:ea typeface="汉仪铸字超然体简" panose="00020600040101010101" charset="-122"/>
            </a:endParaRPr>
          </a:p>
          <a:p>
            <a:endParaRPr lang="zh-CN" altLang="en-US"/>
          </a:p>
          <a:p>
            <a:r>
              <a:rPr lang="zh-CN" altLang="en-US"/>
              <a:t>在训练完模型后，我们可以使用训练好的模型对新数据进行预测，预测命令格式如下：</a:t>
            </a:r>
            <a:endParaRPr lang="zh-CN" altLang="en-US"/>
          </a:p>
          <a:p>
            <a:endParaRPr lang="zh-CN" altLang="en-US"/>
          </a:p>
          <a:p>
            <a:r>
              <a:rPr lang="zh-CN" altLang="en-US"/>
              <a:t>crf_test -m crf_model test.data &gt; test.rstt  </a:t>
            </a:r>
            <a:endParaRPr lang="zh-CN" altLang="en-US"/>
          </a:p>
        </p:txBody>
      </p:sp>
      <p:sp>
        <p:nvSpPr>
          <p:cNvPr id="3" name="文本框 2"/>
          <p:cNvSpPr txBox="1"/>
          <p:nvPr/>
        </p:nvSpPr>
        <p:spPr>
          <a:xfrm>
            <a:off x="534035" y="2910840"/>
            <a:ext cx="9862185" cy="645160"/>
          </a:xfrm>
          <a:prstGeom prst="rect">
            <a:avLst/>
          </a:prstGeom>
          <a:noFill/>
        </p:spPr>
        <p:txBody>
          <a:bodyPr wrap="square" rtlCol="0" anchor="t">
            <a:spAutoFit/>
          </a:bodyPr>
          <a:p>
            <a:r>
              <a:rPr lang="zh-CN" altLang="en-US"/>
              <a:t>-m model表示使用我们刚刚训练好的model模型，预测的数据文件为</a:t>
            </a:r>
            <a:r>
              <a:rPr lang="zh-CN" altLang="en-US">
                <a:sym typeface="+mn-ea"/>
              </a:rPr>
              <a:t>test.data</a:t>
            </a:r>
            <a:r>
              <a:rPr lang="zh-CN" altLang="en-US"/>
              <a:t>&gt; </a:t>
            </a:r>
            <a:r>
              <a:rPr lang="zh-CN" altLang="en-US">
                <a:sym typeface="+mn-ea"/>
              </a:rPr>
              <a:t>test.rstt  </a:t>
            </a:r>
            <a:r>
              <a:rPr lang="zh-CN" altLang="en-US"/>
              <a:t>表示将预测后的数据写入到</a:t>
            </a:r>
            <a:r>
              <a:rPr lang="zh-CN" altLang="en-US">
                <a:sym typeface="+mn-ea"/>
              </a:rPr>
              <a:t>test.rstt  </a:t>
            </a:r>
            <a:r>
              <a:rPr lang="zh-CN" altLang="en-US"/>
              <a:t>中。</a:t>
            </a:r>
            <a:endParaRPr lang="zh-CN" altLang="en-US"/>
          </a:p>
        </p:txBody>
      </p:sp>
      <p:pic>
        <p:nvPicPr>
          <p:cNvPr id="4" name="图片 3"/>
          <p:cNvPicPr>
            <a:picLocks noChangeAspect="1"/>
          </p:cNvPicPr>
          <p:nvPr/>
        </p:nvPicPr>
        <p:blipFill>
          <a:blip r:embed="rId3"/>
          <a:stretch>
            <a:fillRect/>
          </a:stretch>
        </p:blipFill>
        <p:spPr>
          <a:xfrm>
            <a:off x="4312920" y="4005580"/>
            <a:ext cx="2304415" cy="2581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13" name="文本框 12"/>
          <p:cNvSpPr txBox="1"/>
          <p:nvPr/>
        </p:nvSpPr>
        <p:spPr>
          <a:xfrm>
            <a:off x="485140" y="348615"/>
            <a:ext cx="4612005" cy="368300"/>
          </a:xfrm>
          <a:prstGeom prst="rect">
            <a:avLst/>
          </a:prstGeom>
          <a:noFill/>
        </p:spPr>
        <p:txBody>
          <a:bodyPr wrap="square" rtlCol="0">
            <a:spAutoFit/>
          </a:bodyPr>
          <a:p>
            <a:r>
              <a:rPr lang="zh-CN" altLang="en-US" b="1"/>
              <a:t>实践</a:t>
            </a:r>
            <a:r>
              <a:rPr lang="en-US" altLang="zh-CN" b="1"/>
              <a:t>2</a:t>
            </a:r>
            <a:r>
              <a:rPr lang="zh-CN" altLang="en-US" b="1"/>
              <a:t>：基于</a:t>
            </a:r>
            <a:r>
              <a:rPr lang="en-US" altLang="zh-CN" b="1"/>
              <a:t>sklearn_crfsuite</a:t>
            </a:r>
            <a:r>
              <a:rPr lang="zh-CN" altLang="en-US" b="1"/>
              <a:t>实现</a:t>
            </a:r>
            <a:r>
              <a:rPr lang="en-US" altLang="zh-CN" b="1"/>
              <a:t>NER</a:t>
            </a:r>
            <a:endParaRPr lang="en-US" altLang="zh-CN" b="1">
              <a:solidFill>
                <a:schemeClr val="accent1"/>
              </a:solidFill>
              <a:effectLst>
                <a:outerShdw blurRad="38100" dist="25400" dir="5400000" algn="ctr" rotWithShape="0">
                  <a:srgbClr val="6E747A">
                    <a:alpha val="43000"/>
                  </a:srgbClr>
                </a:outerShdw>
              </a:effectLst>
            </a:endParaRPr>
          </a:p>
        </p:txBody>
      </p:sp>
      <p:pic>
        <p:nvPicPr>
          <p:cNvPr id="14" name="图片 13"/>
          <p:cNvPicPr/>
          <p:nvPr/>
        </p:nvPicPr>
        <p:blipFill>
          <a:blip r:embed="rId1" r:link="rId2"/>
          <a:stretch>
            <a:fillRect/>
          </a:stretch>
        </p:blipFill>
        <p:spPr>
          <a:xfrm>
            <a:off x="6223000" y="3556000"/>
            <a:ext cx="0" cy="0"/>
          </a:xfrm>
          <a:prstGeom prst="rect">
            <a:avLst/>
          </a:prstGeom>
          <a:noFill/>
          <a:ln w="9525">
            <a:noFill/>
          </a:ln>
        </p:spPr>
      </p:pic>
      <p:sp>
        <p:nvSpPr>
          <p:cNvPr id="2" name="文本框 1" descr="7b0a2020202022776f7264617274223a20227b5c2269645c223a32353030333133352c5c227469645c223a31333537357d220a7d0a"/>
          <p:cNvSpPr txBox="1"/>
          <p:nvPr/>
        </p:nvSpPr>
        <p:spPr>
          <a:xfrm>
            <a:off x="534035" y="1150620"/>
            <a:ext cx="10500995" cy="1198880"/>
          </a:xfrm>
          <a:prstGeom prst="rect">
            <a:avLst/>
          </a:prstGeom>
          <a:noFill/>
        </p:spPr>
        <p:txBody>
          <a:bodyPr wrap="square" rtlCol="0" anchor="t">
            <a:spAutoFit/>
            <a:scene3d>
              <a:camera prst="obliqueTopRight"/>
              <a:lightRig rig="brightRoom" dir="t"/>
            </a:scene3d>
          </a:bodyPr>
          <a:p>
            <a:r>
              <a:rPr lang="zh-CN" altLang="en-US">
                <a:solidFill>
                  <a:srgbClr val="1070CA"/>
                </a:solidFill>
                <a:latin typeface="汉仪铸字超然体简" panose="00020600040101010101" charset="-122"/>
                <a:ea typeface="汉仪铸字超然体简" panose="00020600040101010101" charset="-122"/>
              </a:rPr>
              <a:t>简介</a:t>
            </a:r>
            <a:endParaRPr lang="zh-CN" altLang="en-US"/>
          </a:p>
          <a:p>
            <a:r>
              <a:rPr lang="zh-CN" altLang="en-US"/>
              <a:t>sklearn-crfsuite是基于CRFsuite库的一款轻量级的CRF库。该库兼容sklearn的算法，因此可以结合sklearn库的算法设计实体识别系统。sklearn-crfsuite不仅提供了条件随机场的训练和预测方法还提供了评测方法。  </a:t>
            </a:r>
            <a:endParaRPr lang="zh-CN" altLang="en-US"/>
          </a:p>
        </p:txBody>
      </p:sp>
      <p:pic>
        <p:nvPicPr>
          <p:cNvPr id="6" name="图片 5"/>
          <p:cNvPicPr>
            <a:picLocks noChangeAspect="1"/>
          </p:cNvPicPr>
          <p:nvPr/>
        </p:nvPicPr>
        <p:blipFill>
          <a:blip r:embed="rId3"/>
          <a:stretch>
            <a:fillRect/>
          </a:stretch>
        </p:blipFill>
        <p:spPr>
          <a:xfrm>
            <a:off x="914400" y="2968625"/>
            <a:ext cx="5678170" cy="3664585"/>
          </a:xfrm>
          <a:prstGeom prst="rect">
            <a:avLst/>
          </a:prstGeom>
        </p:spPr>
      </p:pic>
      <p:sp>
        <p:nvSpPr>
          <p:cNvPr id="7" name="文本框 6"/>
          <p:cNvSpPr txBox="1"/>
          <p:nvPr/>
        </p:nvSpPr>
        <p:spPr>
          <a:xfrm>
            <a:off x="914400" y="2349500"/>
            <a:ext cx="5819140" cy="368300"/>
          </a:xfrm>
          <a:prstGeom prst="rect">
            <a:avLst/>
          </a:prstGeom>
          <a:noFill/>
        </p:spPr>
        <p:txBody>
          <a:bodyPr wrap="square" rtlCol="0" anchor="t">
            <a:spAutoFit/>
          </a:bodyPr>
          <a:p>
            <a:r>
              <a:rPr lang="zh-CN" altLang="en-US"/>
              <a:t>https://sklearn-crfsuite.readthedocs.io/en/latest/#</a:t>
            </a:r>
            <a:endParaRPr lang="zh-CN" altLang="en-US"/>
          </a:p>
        </p:txBody>
      </p:sp>
      <p:sp>
        <p:nvSpPr>
          <p:cNvPr id="8" name="文本框 7"/>
          <p:cNvSpPr txBox="1"/>
          <p:nvPr/>
        </p:nvSpPr>
        <p:spPr>
          <a:xfrm>
            <a:off x="7387590" y="3683635"/>
            <a:ext cx="3411855" cy="368300"/>
          </a:xfrm>
          <a:prstGeom prst="rect">
            <a:avLst/>
          </a:prstGeom>
          <a:noFill/>
        </p:spPr>
        <p:txBody>
          <a:bodyPr wrap="square" rtlCol="0" anchor="t">
            <a:spAutoFit/>
          </a:bodyPr>
          <a:p>
            <a:r>
              <a:rPr lang="zh-CN" altLang="en-US"/>
              <a:t>安装：pip install sklearn-crfsuite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13" name="文本框 12"/>
          <p:cNvSpPr txBox="1"/>
          <p:nvPr/>
        </p:nvSpPr>
        <p:spPr>
          <a:xfrm>
            <a:off x="485140" y="348615"/>
            <a:ext cx="4612005" cy="368300"/>
          </a:xfrm>
          <a:prstGeom prst="rect">
            <a:avLst/>
          </a:prstGeom>
          <a:noFill/>
        </p:spPr>
        <p:txBody>
          <a:bodyPr wrap="square" rtlCol="0">
            <a:spAutoFit/>
          </a:bodyPr>
          <a:p>
            <a:r>
              <a:rPr lang="zh-CN" altLang="en-US" b="1"/>
              <a:t>实践</a:t>
            </a:r>
            <a:r>
              <a:rPr lang="en-US" altLang="zh-CN" b="1"/>
              <a:t>2</a:t>
            </a:r>
            <a:r>
              <a:rPr lang="zh-CN" altLang="en-US" b="1"/>
              <a:t>：基于</a:t>
            </a:r>
            <a:r>
              <a:rPr lang="en-US" altLang="zh-CN" b="1"/>
              <a:t>sklearn_crfsuite</a:t>
            </a:r>
            <a:r>
              <a:rPr lang="zh-CN" altLang="en-US" b="1"/>
              <a:t>实现</a:t>
            </a:r>
            <a:r>
              <a:rPr lang="en-US" altLang="zh-CN" b="1"/>
              <a:t>NER</a:t>
            </a:r>
            <a:endParaRPr lang="en-US" altLang="zh-CN" b="1">
              <a:solidFill>
                <a:schemeClr val="accent1"/>
              </a:solidFill>
              <a:effectLst>
                <a:outerShdw blurRad="38100" dist="25400" dir="5400000" algn="ctr" rotWithShape="0">
                  <a:srgbClr val="6E747A">
                    <a:alpha val="43000"/>
                  </a:srgbClr>
                </a:outerShdw>
              </a:effectLst>
            </a:endParaRPr>
          </a:p>
        </p:txBody>
      </p:sp>
      <p:pic>
        <p:nvPicPr>
          <p:cNvPr id="14" name="图片 13"/>
          <p:cNvPicPr/>
          <p:nvPr/>
        </p:nvPicPr>
        <p:blipFill>
          <a:blip r:embed="rId1" r:link="rId2"/>
          <a:stretch>
            <a:fillRect/>
          </a:stretch>
        </p:blipFill>
        <p:spPr>
          <a:xfrm>
            <a:off x="6223000" y="3556000"/>
            <a:ext cx="0" cy="0"/>
          </a:xfrm>
          <a:prstGeom prst="rect">
            <a:avLst/>
          </a:prstGeom>
          <a:noFill/>
          <a:ln w="9525">
            <a:noFill/>
          </a:ln>
        </p:spPr>
      </p:pic>
      <p:sp>
        <p:nvSpPr>
          <p:cNvPr id="2" name="文本框 1" descr="7b0a2020202022776f7264617274223a20227b5c2269645c223a32353030333133352c5c227469645c223a31333537357d220a7d0a"/>
          <p:cNvSpPr txBox="1"/>
          <p:nvPr/>
        </p:nvSpPr>
        <p:spPr>
          <a:xfrm>
            <a:off x="534035" y="1150620"/>
            <a:ext cx="10500995" cy="645160"/>
          </a:xfrm>
          <a:prstGeom prst="rect">
            <a:avLst/>
          </a:prstGeom>
          <a:noFill/>
        </p:spPr>
        <p:txBody>
          <a:bodyPr wrap="square" rtlCol="0" anchor="t">
            <a:spAutoFit/>
            <a:scene3d>
              <a:camera prst="obliqueTopRight"/>
              <a:lightRig rig="brightRoom" dir="t"/>
            </a:scene3d>
          </a:bodyPr>
          <a:p>
            <a:r>
              <a:rPr lang="zh-CN" altLang="en-US">
                <a:solidFill>
                  <a:srgbClr val="1070CA"/>
                </a:solidFill>
                <a:latin typeface="汉仪铸字超然体简" panose="00020600040101010101" charset="-122"/>
                <a:ea typeface="汉仪铸字超然体简" panose="00020600040101010101" charset="-122"/>
              </a:rPr>
              <a:t>使用</a:t>
            </a:r>
            <a:endParaRPr lang="zh-CN" altLang="en-US">
              <a:solidFill>
                <a:srgbClr val="1070CA"/>
              </a:solidFill>
              <a:latin typeface="汉仪铸字超然体简" panose="00020600040101010101" charset="-122"/>
              <a:ea typeface="汉仪铸字超然体简" panose="00020600040101010101" charset="-122"/>
            </a:endParaRPr>
          </a:p>
          <a:p>
            <a:endParaRPr lang="zh-CN" altLang="en-US"/>
          </a:p>
        </p:txBody>
      </p:sp>
      <p:sp>
        <p:nvSpPr>
          <p:cNvPr id="3" name="文本框 2"/>
          <p:cNvSpPr txBox="1"/>
          <p:nvPr/>
        </p:nvSpPr>
        <p:spPr>
          <a:xfrm>
            <a:off x="6223000" y="3245485"/>
            <a:ext cx="5698490" cy="1753235"/>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spAutoFit/>
          </a:bodyPr>
          <a:p>
            <a:r>
              <a:rPr lang="zh-CN" altLang="en-US">
                <a:sym typeface="+mn-ea"/>
              </a:rPr>
              <a:t>crf_model = sklearn_crfsuite.CRF(algorithm='lbfgs',c1=0.25,c2=0.018,max_iterations=100,</a:t>
            </a:r>
            <a:endParaRPr lang="zh-CN" altLang="en-US"/>
          </a:p>
          <a:p>
            <a:r>
              <a:rPr lang="zh-CN" altLang="en-US">
                <a:sym typeface="+mn-ea"/>
              </a:rPr>
              <a:t>                                 all_possible_transitions=True,verbose=True)</a:t>
            </a:r>
            <a:endParaRPr lang="zh-CN" altLang="en-US"/>
          </a:p>
          <a:p>
            <a:r>
              <a:rPr lang="zh-CN" altLang="en-US">
                <a:sym typeface="+mn-ea"/>
              </a:rPr>
              <a:t>crf_model.fit(X_train, y_train)</a:t>
            </a:r>
            <a:endParaRPr lang="zh-CN" altLang="en-US"/>
          </a:p>
        </p:txBody>
      </p:sp>
      <p:sp>
        <p:nvSpPr>
          <p:cNvPr id="4" name="文本框 3"/>
          <p:cNvSpPr txBox="1"/>
          <p:nvPr/>
        </p:nvSpPr>
        <p:spPr>
          <a:xfrm>
            <a:off x="485140" y="1920875"/>
            <a:ext cx="5509895" cy="479996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r>
              <a:rPr lang="zh-CN" altLang="en-US"/>
              <a:t>def word2features(sent, i):</a:t>
            </a:r>
            <a:endParaRPr lang="zh-CN" altLang="en-US"/>
          </a:p>
          <a:p>
            <a:r>
              <a:rPr lang="zh-CN" altLang="en-US"/>
              <a:t>    """抽取单个字的特征"""</a:t>
            </a:r>
            <a:endParaRPr lang="zh-CN" altLang="en-US"/>
          </a:p>
          <a:p>
            <a:r>
              <a:rPr lang="zh-CN" altLang="en-US"/>
              <a:t>    word = sent[i]</a:t>
            </a:r>
            <a:endParaRPr lang="zh-CN" altLang="en-US"/>
          </a:p>
          <a:p>
            <a:r>
              <a:rPr lang="zh-CN" altLang="en-US"/>
              <a:t>    prev_word = "&lt;s&gt;" if i == 0 else sent[i-1]</a:t>
            </a:r>
            <a:endParaRPr lang="zh-CN" altLang="en-US"/>
          </a:p>
          <a:p>
            <a:r>
              <a:rPr lang="zh-CN" altLang="en-US"/>
              <a:t>    next_word = "&lt;/s&gt;" if i == (len(sent)-1) else sent[i+1]</a:t>
            </a:r>
            <a:endParaRPr lang="zh-CN" altLang="en-US"/>
          </a:p>
          <a:p>
            <a:r>
              <a:rPr lang="zh-CN" altLang="en-US"/>
              <a:t>    # 使用的特征：</a:t>
            </a:r>
            <a:endParaRPr lang="zh-CN" altLang="en-US"/>
          </a:p>
          <a:p>
            <a:r>
              <a:rPr lang="zh-CN" altLang="en-US"/>
              <a:t>    # 前一个词，当前词，后一个词，</a:t>
            </a:r>
            <a:endParaRPr lang="zh-CN" altLang="en-US"/>
          </a:p>
          <a:p>
            <a:r>
              <a:rPr lang="zh-CN" altLang="en-US"/>
              <a:t>    # 前一个词+当前词， 当前词+后一个词</a:t>
            </a:r>
            <a:endParaRPr lang="zh-CN" altLang="en-US"/>
          </a:p>
          <a:p>
            <a:r>
              <a:rPr lang="zh-CN" altLang="en-US"/>
              <a:t>    features = {</a:t>
            </a:r>
            <a:endParaRPr lang="zh-CN" altLang="en-US"/>
          </a:p>
          <a:p>
            <a:r>
              <a:rPr lang="zh-CN" altLang="en-US"/>
              <a:t>        'w': word,</a:t>
            </a:r>
            <a:endParaRPr lang="zh-CN" altLang="en-US"/>
          </a:p>
          <a:p>
            <a:r>
              <a:rPr lang="zh-CN" altLang="en-US"/>
              <a:t>        'w-1': prev_word,</a:t>
            </a:r>
            <a:endParaRPr lang="zh-CN" altLang="en-US"/>
          </a:p>
          <a:p>
            <a:r>
              <a:rPr lang="zh-CN" altLang="en-US"/>
              <a:t>        'w+1': next_word,</a:t>
            </a:r>
            <a:endParaRPr lang="zh-CN" altLang="en-US"/>
          </a:p>
          <a:p>
            <a:r>
              <a:rPr lang="zh-CN" altLang="en-US"/>
              <a:t>        'w-1:w': prev_word+word,</a:t>
            </a:r>
            <a:endParaRPr lang="zh-CN" altLang="en-US"/>
          </a:p>
          <a:p>
            <a:r>
              <a:rPr lang="zh-CN" altLang="en-US"/>
              <a:t>        'w:w+1': word+next_word,</a:t>
            </a:r>
            <a:endParaRPr lang="zh-CN" altLang="en-US"/>
          </a:p>
          <a:p>
            <a:r>
              <a:rPr lang="zh-CN" altLang="en-US"/>
              <a:t>        'bias': 1</a:t>
            </a:r>
            <a:endParaRPr lang="zh-CN" altLang="en-US"/>
          </a:p>
          <a:p>
            <a:r>
              <a:rPr lang="zh-CN" altLang="en-US"/>
              <a:t>    }</a:t>
            </a:r>
            <a:endParaRPr lang="zh-CN" altLang="en-US"/>
          </a:p>
          <a:p>
            <a:r>
              <a:rPr lang="zh-CN" altLang="en-US"/>
              <a:t>    return features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13" name="文本框 12"/>
          <p:cNvSpPr txBox="1"/>
          <p:nvPr/>
        </p:nvSpPr>
        <p:spPr>
          <a:xfrm>
            <a:off x="485140" y="348615"/>
            <a:ext cx="8407400" cy="3661410"/>
          </a:xfrm>
          <a:prstGeom prst="rect">
            <a:avLst/>
          </a:prstGeom>
          <a:noFill/>
        </p:spPr>
        <p:txBody>
          <a:bodyPr wrap="square" rtlCol="0">
            <a:spAutoFit/>
          </a:bodyPr>
          <a:p>
            <a:r>
              <a:rPr lang="zh-CN" b="1"/>
              <a:t>参考资料</a:t>
            </a:r>
            <a:endParaRPr lang="zh-CN" b="1"/>
          </a:p>
          <a:p>
            <a:endParaRPr lang="en-US" altLang="zh-CN" b="1">
              <a:solidFill>
                <a:schemeClr val="accent1"/>
              </a:solidFill>
              <a:effectLst>
                <a:outerShdw blurRad="38100" dist="25400" dir="5400000" algn="ctr" rotWithShape="0">
                  <a:srgbClr val="6E747A">
                    <a:alpha val="43000"/>
                  </a:srgbClr>
                </a:outerShdw>
              </a:effectLst>
            </a:endParaRPr>
          </a:p>
          <a:p>
            <a:endParaRPr lang="en-US" altLang="zh-CN" b="1">
              <a:solidFill>
                <a:schemeClr val="accent1"/>
              </a:solidFill>
              <a:effectLst>
                <a:outerShdw blurRad="38100" dist="25400" dir="5400000" algn="ctr" rotWithShape="0">
                  <a:srgbClr val="6E747A">
                    <a:alpha val="43000"/>
                  </a:srgbClr>
                </a:outerShdw>
              </a:effectLst>
            </a:endParaRPr>
          </a:p>
          <a:p>
            <a:r>
              <a:rPr lang="en-US" altLang="zh-CN" sz="1600"/>
              <a:t>条件随机场CRF及CRF++安装与使用</a:t>
            </a:r>
            <a:endParaRPr lang="en-US" altLang="zh-CN" sz="1600"/>
          </a:p>
          <a:p>
            <a:r>
              <a:rPr lang="en-US" altLang="zh-CN" sz="1600"/>
              <a:t>https://www.biaodianfu.com/crf.htm</a:t>
            </a:r>
            <a:r>
              <a:rPr lang="en-US" altLang="zh-CN"/>
              <a:t>l</a:t>
            </a:r>
            <a:endParaRPr lang="en-US" altLang="zh-CN"/>
          </a:p>
          <a:p>
            <a:endParaRPr lang="en-US" altLang="zh-CN"/>
          </a:p>
          <a:p>
            <a:endParaRPr lang="en-US" altLang="zh-CN"/>
          </a:p>
          <a:p>
            <a:r>
              <a:rPr lang="en-US" altLang="zh-CN"/>
              <a:t>使用CRF++实现命名实体识别(NER)</a:t>
            </a:r>
            <a:endParaRPr lang="en-US" altLang="zh-CN"/>
          </a:p>
          <a:p>
            <a:r>
              <a:rPr lang="en-US" altLang="zh-CN"/>
              <a:t>https://www.cnblogs.com/jclian91/p/10795413.html</a:t>
            </a:r>
            <a:endParaRPr lang="en-US" altLang="zh-CN"/>
          </a:p>
          <a:p>
            <a:endParaRPr lang="en-US" altLang="zh-CN"/>
          </a:p>
          <a:p>
            <a:endParaRPr lang="en-US" altLang="zh-CN"/>
          </a:p>
          <a:p>
            <a:r>
              <a:rPr lang="en-US" altLang="zh-CN"/>
              <a:t>利用crf++进行实体识别  </a:t>
            </a:r>
            <a:endParaRPr lang="en-US" altLang="zh-CN"/>
          </a:p>
          <a:p>
            <a:r>
              <a:rPr lang="en-US" altLang="zh-CN"/>
              <a:t>https://www.jianshu.com/p/f5868fdd96d2</a:t>
            </a:r>
            <a:endParaRPr lang="en-US" altLang="zh-CN"/>
          </a:p>
        </p:txBody>
      </p:sp>
      <p:pic>
        <p:nvPicPr>
          <p:cNvPr id="14" name="图片 13"/>
          <p:cNvPicPr/>
          <p:nvPr/>
        </p:nvPicPr>
        <p:blipFill>
          <a:blip r:embed="rId1" r:link="rId2"/>
          <a:stretch>
            <a:fillRect/>
          </a:stretch>
        </p:blipFill>
        <p:spPr>
          <a:xfrm>
            <a:off x="6223000" y="3556000"/>
            <a:ext cx="0" cy="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5140" y="348615"/>
            <a:ext cx="2854960" cy="368300"/>
          </a:xfrm>
          <a:prstGeom prst="rect">
            <a:avLst/>
          </a:prstGeom>
          <a:noFill/>
        </p:spPr>
        <p:txBody>
          <a:bodyPr wrap="square" rtlCol="0">
            <a:spAutoFit/>
          </a:bodyPr>
          <a:p>
            <a:r>
              <a:rPr lang="zh-CN" altLang="en-US" b="1"/>
              <a:t>条件随机场</a:t>
            </a:r>
            <a:r>
              <a:rPr lang="en-US" altLang="zh-CN" b="1"/>
              <a:t>-</a:t>
            </a:r>
            <a:r>
              <a:rPr lang="en-US" altLang="zh-CN" b="1">
                <a:solidFill>
                  <a:schemeClr val="accent1"/>
                </a:solidFill>
                <a:effectLst>
                  <a:outerShdw blurRad="38100" dist="25400" dir="5400000" algn="ctr" rotWithShape="0">
                    <a:srgbClr val="6E747A">
                      <a:alpha val="43000"/>
                    </a:srgbClr>
                  </a:outerShdw>
                </a:effectLst>
              </a:rPr>
              <a:t>CRF</a:t>
            </a:r>
            <a:endParaRPr lang="en-US" altLang="zh-CN" b="1">
              <a:solidFill>
                <a:schemeClr val="accent1"/>
              </a:solidFill>
              <a:effectLst>
                <a:outerShdw blurRad="38100" dist="25400" dir="5400000" algn="ctr" rotWithShape="0">
                  <a:srgbClr val="6E747A">
                    <a:alpha val="43000"/>
                  </a:srgbClr>
                </a:outerShdw>
              </a:effectLst>
            </a:endParaRPr>
          </a:p>
        </p:txBody>
      </p:sp>
      <p:sp>
        <p:nvSpPr>
          <p:cNvPr id="2" name="文本框 1"/>
          <p:cNvSpPr txBox="1"/>
          <p:nvPr/>
        </p:nvSpPr>
        <p:spPr>
          <a:xfrm>
            <a:off x="642620" y="1332230"/>
            <a:ext cx="10685780" cy="645160"/>
          </a:xfrm>
          <a:prstGeom prst="rect">
            <a:avLst/>
          </a:prstGeom>
          <a:noFill/>
        </p:spPr>
        <p:txBody>
          <a:bodyPr wrap="square" rtlCol="0" anchor="t">
            <a:spAutoFit/>
          </a:bodyPr>
          <a:p>
            <a:r>
              <a:rPr lang="zh-CN" altLang="en-US"/>
              <a:t>CRF，英文全称为</a:t>
            </a:r>
            <a:r>
              <a:rPr lang="en-US" altLang="zh-CN"/>
              <a:t>C</a:t>
            </a:r>
            <a:r>
              <a:rPr lang="zh-CN" altLang="en-US"/>
              <a:t>onditional </a:t>
            </a:r>
            <a:r>
              <a:rPr lang="en-US" altLang="zh-CN"/>
              <a:t>R</a:t>
            </a:r>
            <a:r>
              <a:rPr lang="zh-CN" altLang="en-US"/>
              <a:t>andom </a:t>
            </a:r>
            <a:r>
              <a:rPr lang="en-US" altLang="zh-CN"/>
              <a:t>F</a:t>
            </a:r>
            <a:r>
              <a:rPr lang="zh-CN" altLang="en-US"/>
              <a:t>ield, 中文名为条件随机场，是</a:t>
            </a:r>
            <a:r>
              <a:rPr lang="zh-CN" altLang="en-US">
                <a:solidFill>
                  <a:schemeClr val="accent2"/>
                </a:solidFill>
              </a:rPr>
              <a:t>给定一组输入随机变量条件下另一组输出随机变量的条件概率分布模型</a:t>
            </a:r>
            <a:r>
              <a:rPr lang="zh-CN" altLang="en-US"/>
              <a:t>，其特点是假设输出随机变量构成马尔可夫（Markov）随机场。</a:t>
            </a:r>
            <a:endParaRPr lang="zh-CN" altLang="en-US"/>
          </a:p>
        </p:txBody>
      </p:sp>
      <p:sp>
        <p:nvSpPr>
          <p:cNvPr id="3" name="文本框 2"/>
          <p:cNvSpPr txBox="1"/>
          <p:nvPr/>
        </p:nvSpPr>
        <p:spPr>
          <a:xfrm>
            <a:off x="702945" y="2412365"/>
            <a:ext cx="9466580" cy="1753235"/>
          </a:xfrm>
          <a:prstGeom prst="rect">
            <a:avLst/>
          </a:prstGeom>
          <a:noFill/>
        </p:spPr>
        <p:txBody>
          <a:bodyPr wrap="square" rtlCol="0" anchor="t">
            <a:spAutoFit/>
          </a:bodyPr>
          <a:p>
            <a:r>
              <a:rPr lang="zh-CN" altLang="en-US"/>
              <a:t>较为简单的条件随机场是定义在线性链上的条件随机场，称为线性链条件随机场（linear chain conditional random field）。</a:t>
            </a:r>
            <a:endParaRPr lang="zh-CN" altLang="en-US"/>
          </a:p>
          <a:p>
            <a:endParaRPr lang="zh-CN" altLang="en-US"/>
          </a:p>
          <a:p>
            <a:r>
              <a:rPr lang="zh-CN" altLang="en-US"/>
              <a:t>线性链条件随机场可以用于序列标注等问题，需要解决的命名实体识别(NER)任务正好可通过序列标注方法解决。</a:t>
            </a:r>
            <a:endParaRPr lang="zh-CN" altLang="en-US"/>
          </a:p>
          <a:p>
            <a:endParaRPr lang="zh-CN" altLang="en-US"/>
          </a:p>
        </p:txBody>
      </p:sp>
      <p:pic>
        <p:nvPicPr>
          <p:cNvPr id="100" name="图片 99"/>
          <p:cNvPicPr/>
          <p:nvPr/>
        </p:nvPicPr>
        <p:blipFill>
          <a:blip r:embed="rId1"/>
          <a:stretch>
            <a:fillRect/>
          </a:stretch>
        </p:blipFill>
        <p:spPr>
          <a:xfrm>
            <a:off x="3557905" y="4385310"/>
            <a:ext cx="3486150" cy="16002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5140" y="348615"/>
            <a:ext cx="2854960" cy="368300"/>
          </a:xfrm>
          <a:prstGeom prst="rect">
            <a:avLst/>
          </a:prstGeom>
          <a:noFill/>
        </p:spPr>
        <p:txBody>
          <a:bodyPr wrap="square" rtlCol="0">
            <a:spAutoFit/>
          </a:bodyPr>
          <a:p>
            <a:r>
              <a:rPr lang="zh-CN" altLang="en-US" b="1">
                <a:sym typeface="+mn-ea"/>
              </a:rPr>
              <a:t>条件随机场</a:t>
            </a:r>
            <a:r>
              <a:rPr lang="en-US" altLang="zh-CN" b="1">
                <a:sym typeface="+mn-ea"/>
              </a:rPr>
              <a:t>-</a:t>
            </a:r>
            <a:r>
              <a:rPr lang="en-US" altLang="zh-CN" b="1">
                <a:solidFill>
                  <a:schemeClr val="accent1"/>
                </a:solidFill>
                <a:effectLst>
                  <a:outerShdw blurRad="38100" dist="25400" dir="5400000" algn="ctr" rotWithShape="0">
                    <a:srgbClr val="6E747A">
                      <a:alpha val="43000"/>
                    </a:srgbClr>
                  </a:outerShdw>
                </a:effectLst>
                <a:sym typeface="+mn-ea"/>
              </a:rPr>
              <a:t>CRF</a:t>
            </a:r>
            <a:endParaRPr lang="en-US" altLang="zh-CN" b="1">
              <a:solidFill>
                <a:schemeClr val="accent1"/>
              </a:solidFill>
              <a:effectLst>
                <a:outerShdw blurRad="38100" dist="25400" dir="5400000" algn="ctr" rotWithShape="0">
                  <a:srgbClr val="6E747A">
                    <a:alpha val="43000"/>
                  </a:srgbClr>
                </a:outerShdw>
              </a:effectLst>
              <a:sym typeface="+mn-ea"/>
            </a:endParaRPr>
          </a:p>
        </p:txBody>
      </p:sp>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3" name="文本框 2" descr="7b0a20202020227461726765744964223a202270726f636573734f6e6c696e6554657874426f78220a7d0a"/>
          <p:cNvSpPr txBox="1"/>
          <p:nvPr/>
        </p:nvSpPr>
        <p:spPr>
          <a:xfrm>
            <a:off x="532130" y="1280795"/>
            <a:ext cx="10990580" cy="1476375"/>
          </a:xfrm>
          <a:prstGeom prst="rect">
            <a:avLst/>
          </a:prstGeom>
          <a:noFill/>
        </p:spPr>
        <p:txBody>
          <a:bodyPr wrap="square" rtlCol="0" anchor="t">
            <a:spAutoFit/>
          </a:bodyPr>
          <a:p>
            <a:r>
              <a:rPr lang="zh-CN" altLang="en-US"/>
              <a:t>在条件概率模型P(Y|X)中，Y是输出变量，表示标记序列（或状态序列），X是输入变量，表示需要标注的观测序列。</a:t>
            </a:r>
            <a:endParaRPr lang="zh-CN" altLang="en-US"/>
          </a:p>
          <a:p>
            <a:endParaRPr lang="zh-CN" altLang="en-US"/>
          </a:p>
          <a:p>
            <a:pPr marL="285750" indent="-285750">
              <a:buFont typeface="Arial" panose="020B0604020202020204" pitchFamily="34" charset="0"/>
              <a:buChar char="•"/>
            </a:pPr>
            <a:r>
              <a:rPr lang="zh-CN" altLang="en-US"/>
              <a:t>训练时，利用训练数据 集通过极大似然估计或正则化的极大似然估计得到条件概率模型p(Y|X)；</a:t>
            </a:r>
            <a:endParaRPr lang="zh-CN" altLang="en-US"/>
          </a:p>
          <a:p>
            <a:pPr marL="285750" indent="-285750">
              <a:buFont typeface="Arial" panose="020B0604020202020204" pitchFamily="34" charset="0"/>
              <a:buChar char="•"/>
            </a:pPr>
            <a:r>
              <a:rPr lang="zh-CN" altLang="en-US"/>
              <a:t>预测时，对于给定的输入序列x，求出条件概率p(y|x)最大的输出序列y</a:t>
            </a:r>
            <a:endParaRPr lang="zh-CN" altLang="en-US"/>
          </a:p>
        </p:txBody>
      </p:sp>
      <p:pic>
        <p:nvPicPr>
          <p:cNvPr id="102" name="图片 101"/>
          <p:cNvPicPr/>
          <p:nvPr/>
        </p:nvPicPr>
        <p:blipFill>
          <a:blip r:embed="rId3"/>
          <a:stretch>
            <a:fillRect/>
          </a:stretch>
        </p:blipFill>
        <p:spPr>
          <a:xfrm>
            <a:off x="2031365" y="3216910"/>
            <a:ext cx="7310120" cy="2884170"/>
          </a:xfrm>
          <a:prstGeom prst="rect">
            <a:avLst/>
          </a:prstGeom>
          <a:noFill/>
          <a:ln w="9525">
            <a:noFill/>
          </a:ln>
        </p:spPr>
      </p:pic>
      <p:sp>
        <p:nvSpPr>
          <p:cNvPr id="6" name="文本框 5" descr="7b0a202020202262756c6c6574223a20227b5c2263617465676f727949645c223a31303030362c5c2274656d706c61746549645c223a32303233313134317d222c0a20202020227461726765744964223a202270726f636573734f6e6c696e6542756c6c6574220a7d0a"/>
          <p:cNvSpPr txBox="1"/>
          <p:nvPr/>
        </p:nvSpPr>
        <p:spPr>
          <a:xfrm>
            <a:off x="1083945" y="6403340"/>
            <a:ext cx="9990455" cy="368300"/>
          </a:xfrm>
          <a:prstGeom prst="rect">
            <a:avLst/>
          </a:prstGeom>
          <a:noFill/>
        </p:spPr>
        <p:txBody>
          <a:bodyPr wrap="square" rtlCol="0" anchor="t">
            <a:spAutoFit/>
          </a:bodyPr>
          <a:p>
            <a:pPr>
              <a:buBlip>
                <a:blip r:embed="rId4"/>
              </a:buBlip>
            </a:pPr>
            <a:r>
              <a:rPr lang="zh-CN" altLang="en-US">
                <a:solidFill>
                  <a:schemeClr val="accent2"/>
                </a:solidFill>
              </a:rPr>
              <a:t>Linear-chain CRF推导：https://lauraruis.github.io/2021/01/25/crfpt1.html</a:t>
            </a:r>
            <a:endParaRPr lang="zh-CN" altLang="en-US">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5140" y="348615"/>
            <a:ext cx="4612005" cy="368300"/>
          </a:xfrm>
          <a:prstGeom prst="rect">
            <a:avLst/>
          </a:prstGeom>
          <a:noFill/>
        </p:spPr>
        <p:txBody>
          <a:bodyPr wrap="square" rtlCol="0">
            <a:spAutoFit/>
          </a:bodyPr>
          <a:p>
            <a:r>
              <a:rPr lang="zh-CN" altLang="en-US" b="1"/>
              <a:t>实践</a:t>
            </a:r>
            <a:r>
              <a:rPr lang="en-US" altLang="zh-CN" b="1"/>
              <a:t>1</a:t>
            </a:r>
            <a:r>
              <a:rPr lang="zh-CN" altLang="en-US" b="1"/>
              <a:t>：基于</a:t>
            </a:r>
            <a:r>
              <a:rPr lang="en-US" altLang="zh-CN" b="1"/>
              <a:t>CRF++</a:t>
            </a:r>
            <a:r>
              <a:rPr lang="zh-CN" altLang="en-US" b="1"/>
              <a:t>实现</a:t>
            </a:r>
            <a:r>
              <a:rPr lang="en-US" altLang="zh-CN" b="1"/>
              <a:t>NER</a:t>
            </a:r>
            <a:endParaRPr lang="en-US" altLang="zh-CN" b="1">
              <a:solidFill>
                <a:schemeClr val="accent1"/>
              </a:solidFill>
              <a:effectLst>
                <a:outerShdw blurRad="38100" dist="25400" dir="5400000" algn="ctr" rotWithShape="0">
                  <a:srgbClr val="6E747A">
                    <a:alpha val="43000"/>
                  </a:srgbClr>
                </a:outerShdw>
              </a:effectLst>
            </a:endParaRPr>
          </a:p>
        </p:txBody>
      </p:sp>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2" name="文本框 1" descr="7b0a2020202022776f7264617274223a20227b5c2269645c223a32353030333133352c5c227469645c223a31333537357d220a7d0a"/>
          <p:cNvSpPr txBox="1"/>
          <p:nvPr/>
        </p:nvSpPr>
        <p:spPr>
          <a:xfrm>
            <a:off x="485140" y="963295"/>
            <a:ext cx="10500995" cy="1198880"/>
          </a:xfrm>
          <a:prstGeom prst="rect">
            <a:avLst/>
          </a:prstGeom>
          <a:noFill/>
        </p:spPr>
        <p:txBody>
          <a:bodyPr wrap="square" rtlCol="0" anchor="t">
            <a:spAutoFit/>
            <a:scene3d>
              <a:camera prst="obliqueTopRight"/>
              <a:lightRig rig="brightRoom" dir="t"/>
            </a:scene3d>
          </a:bodyPr>
          <a:p>
            <a:r>
              <a:rPr lang="zh-CN" altLang="en-US">
                <a:ln w="6350" cmpd="sng"/>
                <a:solidFill>
                  <a:srgbClr val="1070CA"/>
                </a:solidFill>
                <a:effectLst/>
                <a:latin typeface="汉仪铸字超然体简" panose="00020600040101010101" charset="-122"/>
                <a:ea typeface="汉仪铸字超然体简" panose="00020600040101010101" charset="-122"/>
              </a:rPr>
              <a:t>简介</a:t>
            </a:r>
            <a:endParaRPr lang="zh-CN" altLang="en-US"/>
          </a:p>
          <a:p>
            <a:r>
              <a:rPr lang="zh-CN" altLang="en-US"/>
              <a:t>CRF++是著名的条件随机场的开源工具，也是目前综合性能最佳的CRF工具，采用C++语言编写而成。其最重要的功能我认为是采用了特征模板。这样就可以自动生成一系列的特征函数，而不用我们自己生成特征函数，我们要做的就是寻找特征，比如词性等。</a:t>
            </a:r>
            <a:endParaRPr lang="zh-CN" altLang="en-US"/>
          </a:p>
        </p:txBody>
      </p:sp>
      <p:pic>
        <p:nvPicPr>
          <p:cNvPr id="3" name="图片 2"/>
          <p:cNvPicPr>
            <a:picLocks noChangeAspect="1"/>
          </p:cNvPicPr>
          <p:nvPr/>
        </p:nvPicPr>
        <p:blipFill>
          <a:blip r:embed="rId3"/>
          <a:stretch>
            <a:fillRect/>
          </a:stretch>
        </p:blipFill>
        <p:spPr>
          <a:xfrm>
            <a:off x="485140" y="2408555"/>
            <a:ext cx="10241915" cy="3084195"/>
          </a:xfrm>
          <a:prstGeom prst="rect">
            <a:avLst/>
          </a:prstGeom>
        </p:spPr>
      </p:pic>
      <p:sp>
        <p:nvSpPr>
          <p:cNvPr id="6" name="文本框 5"/>
          <p:cNvSpPr txBox="1"/>
          <p:nvPr/>
        </p:nvSpPr>
        <p:spPr>
          <a:xfrm>
            <a:off x="485140" y="5895340"/>
            <a:ext cx="6241415" cy="368300"/>
          </a:xfrm>
          <a:prstGeom prst="rect">
            <a:avLst/>
          </a:prstGeom>
          <a:noFill/>
        </p:spPr>
        <p:txBody>
          <a:bodyPr wrap="square" rtlCol="0" anchor="t">
            <a:spAutoFit/>
          </a:bodyPr>
          <a:p>
            <a:r>
              <a:rPr lang="zh-CN" altLang="en-US">
                <a:solidFill>
                  <a:schemeClr val="accent2"/>
                </a:solidFill>
              </a:rPr>
              <a:t>官网地址：http://taku910.github.io/crfpp/</a:t>
            </a:r>
            <a:endParaRPr lang="zh-CN" altLang="en-US">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13" name="文本框 12"/>
          <p:cNvSpPr txBox="1"/>
          <p:nvPr/>
        </p:nvSpPr>
        <p:spPr>
          <a:xfrm>
            <a:off x="485140" y="348615"/>
            <a:ext cx="4612005" cy="368300"/>
          </a:xfrm>
          <a:prstGeom prst="rect">
            <a:avLst/>
          </a:prstGeom>
          <a:noFill/>
        </p:spPr>
        <p:txBody>
          <a:bodyPr wrap="square" rtlCol="0">
            <a:spAutoFit/>
          </a:bodyPr>
          <a:p>
            <a:r>
              <a:rPr lang="zh-CN" altLang="en-US" b="1"/>
              <a:t>实践</a:t>
            </a:r>
            <a:r>
              <a:rPr lang="en-US" altLang="zh-CN" b="1"/>
              <a:t>1</a:t>
            </a:r>
            <a:r>
              <a:rPr lang="zh-CN" altLang="en-US" b="1"/>
              <a:t>：基于</a:t>
            </a:r>
            <a:r>
              <a:rPr lang="en-US" altLang="zh-CN" b="1"/>
              <a:t>CRF++</a:t>
            </a:r>
            <a:r>
              <a:rPr lang="zh-CN" altLang="en-US" b="1"/>
              <a:t>实现</a:t>
            </a:r>
            <a:r>
              <a:rPr lang="en-US" altLang="zh-CN" b="1"/>
              <a:t>NER</a:t>
            </a:r>
            <a:endParaRPr lang="en-US" altLang="zh-CN" b="1">
              <a:solidFill>
                <a:schemeClr val="accent1"/>
              </a:solidFill>
              <a:effectLst>
                <a:outerShdw blurRad="38100" dist="25400" dir="5400000" algn="ctr" rotWithShape="0">
                  <a:srgbClr val="6E747A">
                    <a:alpha val="43000"/>
                  </a:srgbClr>
                </a:outerShdw>
              </a:effectLst>
            </a:endParaRPr>
          </a:p>
        </p:txBody>
      </p:sp>
      <p:pic>
        <p:nvPicPr>
          <p:cNvPr id="14" name="图片 13"/>
          <p:cNvPicPr/>
          <p:nvPr/>
        </p:nvPicPr>
        <p:blipFill>
          <a:blip r:embed="rId1" r:link="rId2"/>
          <a:stretch>
            <a:fillRect/>
          </a:stretch>
        </p:blipFill>
        <p:spPr>
          <a:xfrm>
            <a:off x="6223000" y="3556000"/>
            <a:ext cx="0" cy="0"/>
          </a:xfrm>
          <a:prstGeom prst="rect">
            <a:avLst/>
          </a:prstGeom>
          <a:noFill/>
          <a:ln w="9525">
            <a:noFill/>
          </a:ln>
        </p:spPr>
      </p:pic>
      <p:sp>
        <p:nvSpPr>
          <p:cNvPr id="15" name="文本框 14" descr="7b0a2020202022776f7264617274223a20227b5c2269645c223a32353030333133352c5c227469645c223a31333537357d220a7d0a"/>
          <p:cNvSpPr txBox="1"/>
          <p:nvPr/>
        </p:nvSpPr>
        <p:spPr>
          <a:xfrm>
            <a:off x="485140" y="963295"/>
            <a:ext cx="10500995" cy="1198880"/>
          </a:xfrm>
          <a:prstGeom prst="rect">
            <a:avLst/>
          </a:prstGeom>
          <a:noFill/>
        </p:spPr>
        <p:txBody>
          <a:bodyPr wrap="square" rtlCol="0" anchor="t">
            <a:spAutoFit/>
            <a:scene3d>
              <a:camera prst="obliqueTopRight"/>
              <a:lightRig rig="brightRoom" dir="t"/>
            </a:scene3d>
          </a:bodyPr>
          <a:p>
            <a:r>
              <a:rPr lang="zh-CN" altLang="en-US">
                <a:ln w="6350" cmpd="sng"/>
                <a:solidFill>
                  <a:srgbClr val="1070CA"/>
                </a:solidFill>
                <a:effectLst/>
                <a:latin typeface="汉仪铸字超然体简" panose="00020600040101010101" charset="-122"/>
                <a:ea typeface="汉仪铸字超然体简" panose="00020600040101010101" charset="-122"/>
              </a:rPr>
              <a:t>安装</a:t>
            </a:r>
            <a:endParaRPr lang="zh-CN" altLang="en-US">
              <a:ln w="6350" cmpd="sng"/>
              <a:solidFill>
                <a:srgbClr val="1070CA"/>
              </a:solidFill>
              <a:effectLst/>
              <a:latin typeface="汉仪铸字超然体简" panose="00020600040101010101" charset="-122"/>
              <a:ea typeface="汉仪铸字超然体简" panose="00020600040101010101" charset="-122"/>
            </a:endParaRPr>
          </a:p>
          <a:p>
            <a:endParaRPr lang="zh-CN" altLang="en-US"/>
          </a:p>
          <a:p>
            <a:r>
              <a:rPr lang="zh-CN" altLang="en-US"/>
              <a:t>CRF++的安装可分为Windows环境和Linux环境下的安装。关于Linux环境下的安装，可以参考文章：</a:t>
            </a:r>
            <a:r>
              <a:rPr lang="zh-CN" altLang="en-US">
                <a:hlinkClick r:id="rId3" action="ppaction://hlinkfile"/>
              </a:rPr>
              <a:t>CRFPP/CRF++编译安装与部署 。 </a:t>
            </a:r>
            <a:r>
              <a:rPr lang="zh-CN" altLang="en-US"/>
              <a:t>在Windows中CRF++不需要安装，下载解压CRF++0.58文件即可以使用</a:t>
            </a:r>
            <a:endParaRPr lang="zh-CN" altLang="en-US"/>
          </a:p>
        </p:txBody>
      </p:sp>
      <p:pic>
        <p:nvPicPr>
          <p:cNvPr id="18" name="图片 17"/>
          <p:cNvPicPr>
            <a:picLocks noChangeAspect="1"/>
          </p:cNvPicPr>
          <p:nvPr/>
        </p:nvPicPr>
        <p:blipFill>
          <a:blip r:embed="rId4"/>
          <a:stretch>
            <a:fillRect/>
          </a:stretch>
        </p:blipFill>
        <p:spPr>
          <a:xfrm>
            <a:off x="1922780" y="2524125"/>
            <a:ext cx="7781925" cy="3552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13" name="文本框 12"/>
          <p:cNvSpPr txBox="1"/>
          <p:nvPr/>
        </p:nvSpPr>
        <p:spPr>
          <a:xfrm>
            <a:off x="485140" y="348615"/>
            <a:ext cx="4612005" cy="368300"/>
          </a:xfrm>
          <a:prstGeom prst="rect">
            <a:avLst/>
          </a:prstGeom>
          <a:noFill/>
        </p:spPr>
        <p:txBody>
          <a:bodyPr wrap="square" rtlCol="0">
            <a:spAutoFit/>
          </a:bodyPr>
          <a:p>
            <a:r>
              <a:rPr lang="zh-CN" altLang="en-US" b="1"/>
              <a:t>实践</a:t>
            </a:r>
            <a:r>
              <a:rPr lang="en-US" altLang="zh-CN" b="1"/>
              <a:t>1</a:t>
            </a:r>
            <a:r>
              <a:rPr lang="zh-CN" altLang="en-US" b="1"/>
              <a:t>：基于</a:t>
            </a:r>
            <a:r>
              <a:rPr lang="en-US" altLang="zh-CN" b="1"/>
              <a:t>CRF++</a:t>
            </a:r>
            <a:r>
              <a:rPr lang="zh-CN" altLang="en-US" b="1"/>
              <a:t>实现</a:t>
            </a:r>
            <a:r>
              <a:rPr lang="en-US" altLang="zh-CN" b="1"/>
              <a:t>NER</a:t>
            </a:r>
            <a:endParaRPr lang="en-US" altLang="zh-CN" b="1">
              <a:solidFill>
                <a:schemeClr val="accent1"/>
              </a:solidFill>
              <a:effectLst>
                <a:outerShdw blurRad="38100" dist="25400" dir="5400000" algn="ctr" rotWithShape="0">
                  <a:srgbClr val="6E747A">
                    <a:alpha val="43000"/>
                  </a:srgbClr>
                </a:outerShdw>
              </a:effectLst>
            </a:endParaRPr>
          </a:p>
        </p:txBody>
      </p:sp>
      <p:pic>
        <p:nvPicPr>
          <p:cNvPr id="14" name="图片 13"/>
          <p:cNvPicPr/>
          <p:nvPr/>
        </p:nvPicPr>
        <p:blipFill>
          <a:blip r:embed="rId1" r:link="rId2"/>
          <a:stretch>
            <a:fillRect/>
          </a:stretch>
        </p:blipFill>
        <p:spPr>
          <a:xfrm>
            <a:off x="6223000" y="3556000"/>
            <a:ext cx="0" cy="0"/>
          </a:xfrm>
          <a:prstGeom prst="rect">
            <a:avLst/>
          </a:prstGeom>
          <a:noFill/>
          <a:ln w="9525">
            <a:noFill/>
          </a:ln>
        </p:spPr>
      </p:pic>
      <p:sp>
        <p:nvSpPr>
          <p:cNvPr id="15" name="文本框 14" descr="7b0a2020202022776f7264617274223a20227b5c2269645c223a32353030333133352c5c227469645c223a31333537357d220a7d0a"/>
          <p:cNvSpPr txBox="1"/>
          <p:nvPr/>
        </p:nvSpPr>
        <p:spPr>
          <a:xfrm>
            <a:off x="485140" y="963295"/>
            <a:ext cx="10500995" cy="2306955"/>
          </a:xfrm>
          <a:prstGeom prst="rect">
            <a:avLst/>
          </a:prstGeom>
          <a:noFill/>
        </p:spPr>
        <p:txBody>
          <a:bodyPr wrap="square" rtlCol="0" anchor="t">
            <a:spAutoFit/>
            <a:scene3d>
              <a:camera prst="obliqueTopRight"/>
              <a:lightRig rig="brightRoom" dir="t"/>
            </a:scene3d>
          </a:bodyPr>
          <a:p>
            <a:r>
              <a:rPr lang="zh-CN" altLang="en-US">
                <a:solidFill>
                  <a:srgbClr val="1070CA"/>
                </a:solidFill>
                <a:latin typeface="汉仪铸字超然体简" panose="00020600040101010101" charset="-122"/>
                <a:ea typeface="汉仪铸字超然体简" panose="00020600040101010101" charset="-122"/>
              </a:rPr>
              <a:t>语料</a:t>
            </a:r>
            <a:endParaRPr lang="zh-CN" altLang="en-US">
              <a:solidFill>
                <a:srgbClr val="1070CA"/>
              </a:solidFill>
              <a:latin typeface="汉仪铸字超然体简" panose="00020600040101010101" charset="-122"/>
              <a:ea typeface="汉仪铸字超然体简" panose="00020600040101010101" charset="-122"/>
            </a:endParaRPr>
          </a:p>
          <a:p>
            <a:endParaRPr lang="zh-CN" altLang="en-US">
              <a:solidFill>
                <a:srgbClr val="1070CA"/>
              </a:solidFill>
              <a:latin typeface="汉仪铸字超然体简" panose="00020600040101010101" charset="-122"/>
              <a:ea typeface="汉仪铸字超然体简" panose="00020600040101010101" charset="-122"/>
            </a:endParaRPr>
          </a:p>
          <a:p>
            <a:r>
              <a:rPr lang="zh-CN" altLang="en-US"/>
              <a:t>在训练之前需要将标注数据转化为</a:t>
            </a:r>
            <a:r>
              <a:rPr lang="en-US" altLang="zh-CN"/>
              <a:t>CRF++</a:t>
            </a:r>
            <a:r>
              <a:rPr lang="zh-CN" altLang="en-US"/>
              <a:t>训练格式文件：</a:t>
            </a:r>
            <a:endParaRPr lang="zh-CN" altLang="en-US"/>
          </a:p>
          <a:p>
            <a:endParaRPr lang="zh-CN" altLang="en-US"/>
          </a:p>
          <a:p>
            <a:r>
              <a:rPr lang="zh-CN" altLang="en-US"/>
              <a:t>分两列，第一列是字符，第二例是对应的标签，中间用\t或者空格分割。</a:t>
            </a:r>
            <a:endParaRPr lang="zh-CN" altLang="en-US"/>
          </a:p>
          <a:p>
            <a:endParaRPr lang="zh-CN" altLang="en-US"/>
          </a:p>
          <a:p>
            <a:r>
              <a:rPr lang="zh-CN" altLang="en-US">
                <a:sym typeface="+mn-ea"/>
              </a:rPr>
              <a:t>比如标注方案采用BISO，效果如下：</a:t>
            </a:r>
            <a:endParaRPr lang="zh-CN" altLang="en-US"/>
          </a:p>
          <a:p>
            <a:endParaRPr lang="zh-CN" altLang="en-US"/>
          </a:p>
        </p:txBody>
      </p:sp>
      <p:pic>
        <p:nvPicPr>
          <p:cNvPr id="103" name="图片 102"/>
          <p:cNvPicPr/>
          <p:nvPr/>
        </p:nvPicPr>
        <p:blipFill>
          <a:blip r:embed="rId3"/>
          <a:stretch>
            <a:fillRect/>
          </a:stretch>
        </p:blipFill>
        <p:spPr>
          <a:xfrm>
            <a:off x="3361373" y="3555683"/>
            <a:ext cx="2505075" cy="25622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13" name="文本框 12"/>
          <p:cNvSpPr txBox="1"/>
          <p:nvPr/>
        </p:nvSpPr>
        <p:spPr>
          <a:xfrm>
            <a:off x="485140" y="348615"/>
            <a:ext cx="4612005" cy="368300"/>
          </a:xfrm>
          <a:prstGeom prst="rect">
            <a:avLst/>
          </a:prstGeom>
          <a:noFill/>
        </p:spPr>
        <p:txBody>
          <a:bodyPr wrap="square" rtlCol="0">
            <a:spAutoFit/>
          </a:bodyPr>
          <a:p>
            <a:r>
              <a:rPr lang="zh-CN" altLang="en-US" b="1"/>
              <a:t>实践</a:t>
            </a:r>
            <a:r>
              <a:rPr lang="en-US" altLang="zh-CN" b="1"/>
              <a:t>1</a:t>
            </a:r>
            <a:r>
              <a:rPr lang="zh-CN" altLang="en-US" b="1"/>
              <a:t>：基于</a:t>
            </a:r>
            <a:r>
              <a:rPr lang="en-US" altLang="zh-CN" b="1"/>
              <a:t>CRF++</a:t>
            </a:r>
            <a:r>
              <a:rPr lang="zh-CN" altLang="en-US" b="1"/>
              <a:t>实现</a:t>
            </a:r>
            <a:r>
              <a:rPr lang="en-US" altLang="zh-CN" b="1"/>
              <a:t>NER</a:t>
            </a:r>
            <a:endParaRPr lang="en-US" altLang="zh-CN" b="1">
              <a:solidFill>
                <a:schemeClr val="accent1"/>
              </a:solidFill>
              <a:effectLst>
                <a:outerShdw blurRad="38100" dist="25400" dir="5400000" algn="ctr" rotWithShape="0">
                  <a:srgbClr val="6E747A">
                    <a:alpha val="43000"/>
                  </a:srgbClr>
                </a:outerShdw>
              </a:effectLst>
            </a:endParaRPr>
          </a:p>
        </p:txBody>
      </p:sp>
      <p:pic>
        <p:nvPicPr>
          <p:cNvPr id="14" name="图片 13"/>
          <p:cNvPicPr/>
          <p:nvPr/>
        </p:nvPicPr>
        <p:blipFill>
          <a:blip r:embed="rId1" r:link="rId2"/>
          <a:stretch>
            <a:fillRect/>
          </a:stretch>
        </p:blipFill>
        <p:spPr>
          <a:xfrm>
            <a:off x="6223000" y="3556000"/>
            <a:ext cx="0" cy="0"/>
          </a:xfrm>
          <a:prstGeom prst="rect">
            <a:avLst/>
          </a:prstGeom>
          <a:noFill/>
          <a:ln w="9525">
            <a:noFill/>
          </a:ln>
        </p:spPr>
      </p:pic>
      <p:sp>
        <p:nvSpPr>
          <p:cNvPr id="15" name="文本框 14" descr="7b0a2020202022776f7264617274223a20227b5c2269645c223a32353030333133352c5c227469645c223a31333537357d220a7d0a"/>
          <p:cNvSpPr txBox="1"/>
          <p:nvPr/>
        </p:nvSpPr>
        <p:spPr>
          <a:xfrm>
            <a:off x="485140" y="963295"/>
            <a:ext cx="10500995" cy="1198880"/>
          </a:xfrm>
          <a:prstGeom prst="rect">
            <a:avLst/>
          </a:prstGeom>
          <a:noFill/>
        </p:spPr>
        <p:txBody>
          <a:bodyPr wrap="square" rtlCol="0" anchor="t">
            <a:spAutoFit/>
            <a:scene3d>
              <a:camera prst="obliqueTopRight"/>
              <a:lightRig rig="brightRoom" dir="t"/>
            </a:scene3d>
          </a:bodyPr>
          <a:p>
            <a:r>
              <a:rPr lang="zh-CN" altLang="en-US">
                <a:solidFill>
                  <a:srgbClr val="1070CA"/>
                </a:solidFill>
                <a:latin typeface="汉仪铸字超然体简" panose="00020600040101010101" charset="-122"/>
                <a:ea typeface="汉仪铸字超然体简" panose="00020600040101010101" charset="-122"/>
              </a:rPr>
              <a:t>模板</a:t>
            </a:r>
            <a:endParaRPr lang="zh-CN" altLang="en-US">
              <a:solidFill>
                <a:srgbClr val="1070CA"/>
              </a:solidFill>
              <a:latin typeface="汉仪铸字超然体简" panose="00020600040101010101" charset="-122"/>
              <a:ea typeface="汉仪铸字超然体简" panose="00020600040101010101" charset="-122"/>
            </a:endParaRPr>
          </a:p>
          <a:p>
            <a:endParaRPr lang="zh-CN" altLang="en-US"/>
          </a:p>
          <a:p>
            <a:r>
              <a:rPr lang="zh-CN" altLang="en-US"/>
              <a:t>模板是使用CRF++的关键，它能帮助我们自动生成一系列的特征函数，而不用我们自己生成特征函数，而特征函数正是CRF算法的核心概念之一。一个简单的模板文件如下：</a:t>
            </a:r>
            <a:endParaRPr lang="zh-CN" altLang="en-US"/>
          </a:p>
        </p:txBody>
      </p:sp>
      <p:sp>
        <p:nvSpPr>
          <p:cNvPr id="2" name="文本框 1" descr="7b0a20202020227461726765744964223a202270726f636573734f6e6c696e6554657874426f78220a7d0a"/>
          <p:cNvSpPr txBox="1"/>
          <p:nvPr/>
        </p:nvSpPr>
        <p:spPr>
          <a:xfrm>
            <a:off x="3947160" y="2309495"/>
            <a:ext cx="4799965" cy="3969385"/>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nchor="t">
            <a:spAutoFit/>
          </a:bodyPr>
          <a:p>
            <a:r>
              <a:rPr lang="zh-CN" altLang="en-US"/>
              <a:t># Unigram</a:t>
            </a:r>
            <a:endParaRPr lang="zh-CN" altLang="en-US"/>
          </a:p>
          <a:p>
            <a:r>
              <a:rPr lang="zh-CN" altLang="en-US"/>
              <a:t>U00:%x[-2,0]</a:t>
            </a:r>
            <a:endParaRPr lang="zh-CN" altLang="en-US"/>
          </a:p>
          <a:p>
            <a:r>
              <a:rPr lang="zh-CN" altLang="en-US"/>
              <a:t>U01:%x[0,1]</a:t>
            </a:r>
            <a:endParaRPr lang="zh-CN" altLang="en-US"/>
          </a:p>
          <a:p>
            <a:r>
              <a:rPr lang="zh-CN" altLang="en-US"/>
              <a:t>U02:%x[0,0]</a:t>
            </a:r>
            <a:endParaRPr lang="zh-CN" altLang="en-US"/>
          </a:p>
          <a:p>
            <a:r>
              <a:rPr lang="zh-CN" altLang="en-US"/>
              <a:t>U03:%x[1,0]</a:t>
            </a:r>
            <a:endParaRPr lang="zh-CN" altLang="en-US"/>
          </a:p>
          <a:p>
            <a:r>
              <a:rPr lang="zh-CN" altLang="en-US"/>
              <a:t>U04:%x[2,0]</a:t>
            </a:r>
            <a:endParaRPr lang="zh-CN" altLang="en-US"/>
          </a:p>
          <a:p>
            <a:r>
              <a:rPr lang="zh-CN" altLang="en-US"/>
              <a:t>U05:%x[-2,0]/%x[-1,0]/%x[0,0]</a:t>
            </a:r>
            <a:endParaRPr lang="zh-CN" altLang="en-US"/>
          </a:p>
          <a:p>
            <a:r>
              <a:rPr lang="zh-CN" altLang="en-US"/>
              <a:t>U06:%x[-1,0]/%x[0,0]/%x[1,0]</a:t>
            </a:r>
            <a:endParaRPr lang="zh-CN" altLang="en-US"/>
          </a:p>
          <a:p>
            <a:r>
              <a:rPr lang="zh-CN" altLang="en-US"/>
              <a:t>U07:%x[0,0]/%x[1,0]/%x[2,0]</a:t>
            </a:r>
            <a:endParaRPr lang="zh-CN" altLang="en-US"/>
          </a:p>
          <a:p>
            <a:r>
              <a:rPr lang="zh-CN" altLang="en-US"/>
              <a:t>U08:%x[-1,0]/%x[0,0]</a:t>
            </a:r>
            <a:endParaRPr lang="zh-CN" altLang="en-US"/>
          </a:p>
          <a:p>
            <a:r>
              <a:rPr lang="zh-CN" altLang="en-US"/>
              <a:t>U09:%x[0,0]/%x[1,0]</a:t>
            </a:r>
            <a:endParaRPr lang="zh-CN" altLang="en-US"/>
          </a:p>
          <a:p>
            <a:r>
              <a:rPr lang="zh-CN" altLang="en-US"/>
              <a:t> </a:t>
            </a:r>
            <a:endParaRPr lang="zh-CN" altLang="en-US"/>
          </a:p>
          <a:p>
            <a:r>
              <a:rPr lang="zh-CN" altLang="en-US"/>
              <a:t># Bigram</a:t>
            </a:r>
            <a:endParaRPr lang="zh-CN" altLang="en-US"/>
          </a:p>
          <a:p>
            <a:r>
              <a:rPr lang="zh-CN" altLang="en-US"/>
              <a:t>B</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13" name="文本框 12"/>
          <p:cNvSpPr txBox="1"/>
          <p:nvPr/>
        </p:nvSpPr>
        <p:spPr>
          <a:xfrm>
            <a:off x="485140" y="348615"/>
            <a:ext cx="4612005" cy="368300"/>
          </a:xfrm>
          <a:prstGeom prst="rect">
            <a:avLst/>
          </a:prstGeom>
          <a:noFill/>
        </p:spPr>
        <p:txBody>
          <a:bodyPr wrap="square" rtlCol="0">
            <a:spAutoFit/>
          </a:bodyPr>
          <a:p>
            <a:r>
              <a:rPr lang="zh-CN" altLang="en-US" b="1"/>
              <a:t>实践</a:t>
            </a:r>
            <a:r>
              <a:rPr lang="en-US" altLang="zh-CN" b="1"/>
              <a:t>1</a:t>
            </a:r>
            <a:r>
              <a:rPr lang="zh-CN" altLang="en-US" b="1"/>
              <a:t>：基于</a:t>
            </a:r>
            <a:r>
              <a:rPr lang="en-US" altLang="zh-CN" b="1"/>
              <a:t>CRF++</a:t>
            </a:r>
            <a:r>
              <a:rPr lang="zh-CN" altLang="en-US" b="1"/>
              <a:t>实现</a:t>
            </a:r>
            <a:r>
              <a:rPr lang="en-US" altLang="zh-CN" b="1"/>
              <a:t>NER</a:t>
            </a:r>
            <a:endParaRPr lang="en-US" altLang="zh-CN" b="1">
              <a:solidFill>
                <a:schemeClr val="accent1"/>
              </a:solidFill>
              <a:effectLst>
                <a:outerShdw blurRad="38100" dist="25400" dir="5400000" algn="ctr" rotWithShape="0">
                  <a:srgbClr val="6E747A">
                    <a:alpha val="43000"/>
                  </a:srgbClr>
                </a:outerShdw>
              </a:effectLst>
            </a:endParaRPr>
          </a:p>
        </p:txBody>
      </p:sp>
      <p:pic>
        <p:nvPicPr>
          <p:cNvPr id="14" name="图片 13"/>
          <p:cNvPicPr/>
          <p:nvPr/>
        </p:nvPicPr>
        <p:blipFill>
          <a:blip r:embed="rId1" r:link="rId2"/>
          <a:stretch>
            <a:fillRect/>
          </a:stretch>
        </p:blipFill>
        <p:spPr>
          <a:xfrm>
            <a:off x="6223000" y="3556000"/>
            <a:ext cx="0" cy="0"/>
          </a:xfrm>
          <a:prstGeom prst="rect">
            <a:avLst/>
          </a:prstGeom>
          <a:noFill/>
          <a:ln w="9525">
            <a:noFill/>
          </a:ln>
        </p:spPr>
      </p:pic>
      <p:sp>
        <p:nvSpPr>
          <p:cNvPr id="15" name="文本框 14" descr="7b0a2020202022776f7264617274223a20227b5c2269645c223a32353030333133352c5c227469645c223a31333537357d220a7d0a"/>
          <p:cNvSpPr txBox="1"/>
          <p:nvPr/>
        </p:nvSpPr>
        <p:spPr>
          <a:xfrm>
            <a:off x="485140" y="963295"/>
            <a:ext cx="10500995" cy="1198880"/>
          </a:xfrm>
          <a:prstGeom prst="rect">
            <a:avLst/>
          </a:prstGeom>
          <a:noFill/>
        </p:spPr>
        <p:txBody>
          <a:bodyPr wrap="square" rtlCol="0" anchor="t">
            <a:spAutoFit/>
            <a:scene3d>
              <a:camera prst="obliqueTopRight"/>
              <a:lightRig rig="brightRoom" dir="t"/>
            </a:scene3d>
          </a:bodyPr>
          <a:p>
            <a:r>
              <a:rPr lang="zh-CN" altLang="en-US">
                <a:solidFill>
                  <a:srgbClr val="1070CA"/>
                </a:solidFill>
                <a:latin typeface="汉仪铸字超然体简" panose="00020600040101010101" charset="-122"/>
                <a:ea typeface="汉仪铸字超然体简" panose="00020600040101010101" charset="-122"/>
              </a:rPr>
              <a:t>模板</a:t>
            </a:r>
            <a:endParaRPr lang="zh-CN" altLang="en-US">
              <a:solidFill>
                <a:srgbClr val="1070CA"/>
              </a:solidFill>
              <a:latin typeface="汉仪铸字超然体简" panose="00020600040101010101" charset="-122"/>
              <a:ea typeface="汉仪铸字超然体简" panose="00020600040101010101" charset="-122"/>
            </a:endParaRPr>
          </a:p>
          <a:p>
            <a:endParaRPr lang="zh-CN" altLang="en-US"/>
          </a:p>
          <a:p>
            <a:r>
              <a:rPr lang="zh-CN" altLang="en-US"/>
              <a:t>在这里，我们需要好好理解下模板文件的规则。T**:%x[#,#]中的T表示模板类型，两个"#"分别表示相对的行偏移与列偏移。一共有两种模板：</a:t>
            </a:r>
            <a:endParaRPr lang="zh-CN" altLang="en-US"/>
          </a:p>
        </p:txBody>
      </p:sp>
      <p:sp>
        <p:nvSpPr>
          <p:cNvPr id="3" name="文本框 2"/>
          <p:cNvSpPr txBox="1"/>
          <p:nvPr/>
        </p:nvSpPr>
        <p:spPr>
          <a:xfrm>
            <a:off x="1092835" y="2613025"/>
            <a:ext cx="3197225" cy="286131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r>
              <a:rPr lang="zh-CN" altLang="en-US"/>
              <a:t>played VBD O</a:t>
            </a:r>
            <a:endParaRPr lang="zh-CN" altLang="en-US"/>
          </a:p>
          <a:p>
            <a:r>
              <a:rPr lang="zh-CN" altLang="en-US"/>
              <a:t>on IN O</a:t>
            </a:r>
            <a:endParaRPr lang="zh-CN" altLang="en-US"/>
          </a:p>
          <a:p>
            <a:r>
              <a:rPr lang="zh-CN" altLang="en-US"/>
              <a:t>Monday NNP O</a:t>
            </a:r>
            <a:endParaRPr lang="zh-CN" altLang="en-US"/>
          </a:p>
          <a:p>
            <a:r>
              <a:rPr lang="zh-CN" altLang="en-US"/>
              <a:t>( ( O</a:t>
            </a:r>
            <a:endParaRPr lang="zh-CN" altLang="en-US"/>
          </a:p>
          <a:p>
            <a:r>
              <a:rPr lang="zh-CN" altLang="en-US"/>
              <a:t>home NN O &lt;&lt; </a:t>
            </a:r>
            <a:r>
              <a:rPr lang="zh-CN" altLang="en-US">
                <a:solidFill>
                  <a:schemeClr val="accent2"/>
                </a:solidFill>
              </a:rPr>
              <a:t>CURRENT TOKEN</a:t>
            </a:r>
            <a:endParaRPr lang="zh-CN" altLang="en-US">
              <a:solidFill>
                <a:schemeClr val="accent2"/>
              </a:solidFill>
            </a:endParaRPr>
          </a:p>
          <a:p>
            <a:r>
              <a:rPr lang="zh-CN" altLang="en-US">
                <a:solidFill>
                  <a:schemeClr val="accent2"/>
                </a:solidFill>
              </a:rPr>
              <a:t>team NN O</a:t>
            </a:r>
            <a:endParaRPr lang="zh-CN" altLang="en-US">
              <a:solidFill>
                <a:schemeClr val="accent2"/>
              </a:solidFill>
            </a:endParaRPr>
          </a:p>
          <a:p>
            <a:r>
              <a:rPr lang="zh-CN" altLang="en-US">
                <a:solidFill>
                  <a:schemeClr val="accent2"/>
                </a:solidFill>
              </a:rPr>
              <a:t>in IN O</a:t>
            </a:r>
            <a:endParaRPr lang="zh-CN" altLang="en-US">
              <a:solidFill>
                <a:schemeClr val="accent2"/>
              </a:solidFill>
            </a:endParaRPr>
          </a:p>
          <a:p>
            <a:r>
              <a:rPr lang="zh-CN" altLang="en-US">
                <a:solidFill>
                  <a:schemeClr val="accent2"/>
                </a:solidFill>
              </a:rPr>
              <a:t>CAPS NNP O</a:t>
            </a:r>
            <a:endParaRPr lang="zh-CN" altLang="en-US">
              <a:solidFill>
                <a:schemeClr val="accent2"/>
              </a:solidFill>
            </a:endParaRPr>
          </a:p>
          <a:p>
            <a:r>
              <a:rPr lang="zh-CN" altLang="en-US">
                <a:solidFill>
                  <a:schemeClr val="accent2"/>
                </a:solidFill>
              </a:rPr>
              <a:t>) ) O</a:t>
            </a:r>
            <a:endParaRPr lang="zh-CN" altLang="en-US">
              <a:solidFill>
                <a:schemeClr val="accent2"/>
              </a:solidFill>
            </a:endParaRPr>
          </a:p>
          <a:p>
            <a:r>
              <a:rPr lang="zh-CN" altLang="en-US">
                <a:solidFill>
                  <a:schemeClr val="accent2"/>
                </a:solidFill>
              </a:rPr>
              <a:t>: : O</a:t>
            </a:r>
            <a:endParaRPr lang="zh-CN" altLang="en-US">
              <a:solidFill>
                <a:schemeClr val="accent2"/>
              </a:solidFill>
            </a:endParaRPr>
          </a:p>
        </p:txBody>
      </p:sp>
      <p:sp>
        <p:nvSpPr>
          <p:cNvPr id="4" name="文本框 3"/>
          <p:cNvSpPr txBox="1"/>
          <p:nvPr/>
        </p:nvSpPr>
        <p:spPr>
          <a:xfrm>
            <a:off x="5906135" y="2472690"/>
            <a:ext cx="3378200" cy="645160"/>
          </a:xfrm>
          <a:prstGeom prst="rect">
            <a:avLst/>
          </a:prstGeom>
          <a:noFill/>
        </p:spPr>
        <p:txBody>
          <a:bodyPr wrap="square" rtlCol="0" anchor="t">
            <a:spAutoFit/>
          </a:bodyPr>
          <a:p>
            <a:r>
              <a:rPr lang="zh-CN" altLang="en-US"/>
              <a:t>那么%x[#,#]的对应规则如下：</a:t>
            </a:r>
            <a:endParaRPr lang="zh-CN" altLang="en-US"/>
          </a:p>
          <a:p>
            <a:endParaRPr lang="zh-CN" altLang="en-US"/>
          </a:p>
        </p:txBody>
      </p:sp>
      <p:graphicFrame>
        <p:nvGraphicFramePr>
          <p:cNvPr id="7" name="表格 6"/>
          <p:cNvGraphicFramePr/>
          <p:nvPr>
            <p:custDataLst>
              <p:tags r:id="rId3"/>
            </p:custDataLst>
          </p:nvPr>
        </p:nvGraphicFramePr>
        <p:xfrm>
          <a:off x="5991860" y="2914015"/>
          <a:ext cx="4116070" cy="2560320"/>
        </p:xfrm>
        <a:graphic>
          <a:graphicData uri="http://schemas.openxmlformats.org/drawingml/2006/table">
            <a:tbl>
              <a:tblPr firstRow="1" bandRow="1">
                <a:tableStyleId>{5C22544A-7EE6-4342-B048-85BDC9FD1C3A}</a:tableStyleId>
              </a:tblPr>
              <a:tblGrid>
                <a:gridCol w="2058035"/>
                <a:gridCol w="2058035"/>
              </a:tblGrid>
              <a:tr h="365760">
                <a:tc>
                  <a:txBody>
                    <a:bodyPr/>
                    <a:p>
                      <a:pPr algn="ctr">
                        <a:buNone/>
                      </a:pPr>
                      <a:r>
                        <a:rPr lang="zh-CN" altLang="en-US"/>
                        <a:t>template</a:t>
                      </a:r>
                      <a:endParaRPr lang="zh-CN" altLang="en-US"/>
                    </a:p>
                  </a:txBody>
                  <a:tcPr/>
                </a:tc>
                <a:tc>
                  <a:txBody>
                    <a:bodyPr/>
                    <a:p>
                      <a:pPr algn="ctr">
                        <a:buNone/>
                      </a:pPr>
                      <a:r>
                        <a:rPr lang="zh-CN" altLang="en-US"/>
                        <a:t>expanded feature</a:t>
                      </a:r>
                      <a:endParaRPr lang="zh-CN" altLang="en-US"/>
                    </a:p>
                  </a:txBody>
                  <a:tcPr/>
                </a:tc>
              </a:tr>
              <a:tr h="365760">
                <a:tc>
                  <a:txBody>
                    <a:bodyPr/>
                    <a:p>
                      <a:pPr algn="ctr">
                        <a:buNone/>
                      </a:pPr>
                      <a:r>
                        <a:rPr lang="zh-CN" altLang="en-US"/>
                        <a:t>%x[0,0]</a:t>
                      </a:r>
                      <a:endParaRPr lang="zh-CN" altLang="en-US"/>
                    </a:p>
                  </a:txBody>
                  <a:tcPr/>
                </a:tc>
                <a:tc>
                  <a:txBody>
                    <a:bodyPr/>
                    <a:p>
                      <a:pPr algn="ctr">
                        <a:buNone/>
                      </a:pPr>
                      <a:r>
                        <a:rPr lang="zh-CN" altLang="en-US"/>
                        <a:t>home</a:t>
                      </a:r>
                      <a:endParaRPr lang="zh-CN" altLang="en-US"/>
                    </a:p>
                  </a:txBody>
                  <a:tcPr/>
                </a:tc>
              </a:tr>
              <a:tr h="365760">
                <a:tc>
                  <a:txBody>
                    <a:bodyPr/>
                    <a:p>
                      <a:pPr algn="ctr">
                        <a:buNone/>
                      </a:pPr>
                      <a:r>
                        <a:rPr lang="zh-CN" altLang="en-US"/>
                        <a:t>%x[0,1]</a:t>
                      </a:r>
                      <a:endParaRPr lang="zh-CN" altLang="en-US"/>
                    </a:p>
                  </a:txBody>
                  <a:tcPr/>
                </a:tc>
                <a:tc>
                  <a:txBody>
                    <a:bodyPr/>
                    <a:p>
                      <a:pPr algn="ctr">
                        <a:buNone/>
                      </a:pPr>
                      <a:r>
                        <a:rPr lang="zh-CN" altLang="en-US"/>
                        <a:t>NN</a:t>
                      </a:r>
                      <a:endParaRPr lang="zh-CN" altLang="en-US"/>
                    </a:p>
                  </a:txBody>
                  <a:tcPr/>
                </a:tc>
              </a:tr>
              <a:tr h="365760">
                <a:tc>
                  <a:txBody>
                    <a:bodyPr/>
                    <a:p>
                      <a:pPr algn="ctr">
                        <a:buNone/>
                      </a:pPr>
                      <a:r>
                        <a:rPr lang="zh-CN" altLang="en-US"/>
                        <a:t>%x[-1,0]</a:t>
                      </a:r>
                      <a:endParaRPr lang="zh-CN" altLang="en-US"/>
                    </a:p>
                  </a:txBody>
                  <a:tcPr/>
                </a:tc>
                <a:tc>
                  <a:txBody>
                    <a:bodyPr/>
                    <a:p>
                      <a:pPr algn="ctr">
                        <a:buNone/>
                      </a:pPr>
                      <a:r>
                        <a:rPr lang="zh-CN" altLang="en-US"/>
                        <a:t>(</a:t>
                      </a:r>
                      <a:endParaRPr lang="zh-CN" altLang="en-US"/>
                    </a:p>
                  </a:txBody>
                  <a:tcPr/>
                </a:tc>
              </a:tr>
              <a:tr h="365760">
                <a:tc>
                  <a:txBody>
                    <a:bodyPr/>
                    <a:p>
                      <a:pPr algn="ctr">
                        <a:buNone/>
                      </a:pPr>
                      <a:r>
                        <a:rPr lang="zh-CN" altLang="en-US"/>
                        <a:t>%x[-2,1]</a:t>
                      </a:r>
                      <a:endParaRPr lang="zh-CN" altLang="en-US"/>
                    </a:p>
                  </a:txBody>
                  <a:tcPr/>
                </a:tc>
                <a:tc>
                  <a:txBody>
                    <a:bodyPr/>
                    <a:p>
                      <a:pPr algn="ctr">
                        <a:buNone/>
                      </a:pPr>
                      <a:r>
                        <a:rPr lang="zh-CN" altLang="en-US"/>
                        <a:t>NNP</a:t>
                      </a:r>
                      <a:endParaRPr lang="zh-CN" altLang="en-US"/>
                    </a:p>
                  </a:txBody>
                  <a:tcPr/>
                </a:tc>
              </a:tr>
              <a:tr h="365760">
                <a:tc>
                  <a:txBody>
                    <a:bodyPr/>
                    <a:p>
                      <a:pPr algn="ctr">
                        <a:buNone/>
                      </a:pPr>
                      <a:r>
                        <a:rPr lang="zh-CN" altLang="en-US"/>
                        <a:t>%x[0,0]/%x[0,1]</a:t>
                      </a:r>
                      <a:endParaRPr lang="zh-CN" altLang="en-US"/>
                    </a:p>
                  </a:txBody>
                  <a:tcPr/>
                </a:tc>
                <a:tc>
                  <a:txBody>
                    <a:bodyPr/>
                    <a:p>
                      <a:pPr algn="ctr">
                        <a:buNone/>
                      </a:pPr>
                      <a:r>
                        <a:rPr lang="zh-CN" altLang="en-US"/>
                        <a:t>home/NN</a:t>
                      </a:r>
                      <a:endParaRPr lang="zh-CN" altLang="en-US"/>
                    </a:p>
                  </a:txBody>
                  <a:tcPr/>
                </a:tc>
              </a:tr>
              <a:tr h="365760">
                <a:tc>
                  <a:txBody>
                    <a:bodyPr/>
                    <a:p>
                      <a:pPr algn="ctr">
                        <a:buNone/>
                      </a:pPr>
                      <a:r>
                        <a:rPr lang="zh-CN" altLang="en-US"/>
                        <a:t>ABC%x[0,1]123</a:t>
                      </a:r>
                      <a:endParaRPr lang="zh-CN" altLang="en-US"/>
                    </a:p>
                  </a:txBody>
                  <a:tcPr/>
                </a:tc>
                <a:tc>
                  <a:txBody>
                    <a:bodyPr/>
                    <a:p>
                      <a:pPr algn="ctr">
                        <a:buNone/>
                      </a:pPr>
                      <a:r>
                        <a:rPr lang="zh-CN" altLang="en-US"/>
                        <a:t>ABCNN123</a:t>
                      </a:r>
                      <a:endParaRPr lang="zh-CN" altLang="en-US"/>
                    </a:p>
                  </a:txBody>
                  <a:tcPr/>
                </a:tc>
              </a:tr>
            </a:tbl>
          </a:graphicData>
        </a:graphic>
      </p:graphicFrame>
      <p:sp>
        <p:nvSpPr>
          <p:cNvPr id="8" name="文本框 7"/>
          <p:cNvSpPr txBox="1"/>
          <p:nvPr/>
        </p:nvSpPr>
        <p:spPr>
          <a:xfrm>
            <a:off x="1499870" y="5865495"/>
            <a:ext cx="9446895" cy="92202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r>
              <a:rPr lang="zh-CN" altLang="en-US"/>
              <a:t>以“U01:%x[0,1]”为例，它在该语料中生成的示例函数如下:</a:t>
            </a:r>
            <a:endParaRPr lang="zh-CN" altLang="en-US"/>
          </a:p>
          <a:p>
            <a:endParaRPr lang="zh-CN" altLang="en-US"/>
          </a:p>
          <a:p>
            <a:r>
              <a:rPr lang="zh-CN" altLang="en-US">
                <a:solidFill>
                  <a:schemeClr val="accent1"/>
                </a:solidFill>
                <a:effectLst>
                  <a:outerShdw blurRad="38100" dist="25400" dir="5400000" algn="ctr" rotWithShape="0">
                    <a:srgbClr val="6E747A">
                      <a:alpha val="43000"/>
                    </a:srgbClr>
                  </a:outerShdw>
                </a:effectLst>
              </a:rPr>
              <a:t>func1 = if (output = O and feature="U01:NN") return 1 else return 0</a:t>
            </a:r>
            <a:endParaRPr lang="zh-CN" altLang="en-US">
              <a:solidFill>
                <a:schemeClr val="accent1"/>
              </a:solidFill>
              <a:effectLst>
                <a:outerShdw blurRad="38100" dist="25400" dir="5400000" algn="ctr" rotWithShape="0">
                  <a:srgbClr val="6E747A">
                    <a:alpha val="43000"/>
                  </a:srgbClr>
                </a:outerShdw>
              </a:effectLst>
            </a:endParaRPr>
          </a:p>
        </p:txBody>
      </p:sp>
      <p:sp>
        <p:nvSpPr>
          <p:cNvPr id="9" name="右箭头 8"/>
          <p:cNvSpPr/>
          <p:nvPr/>
        </p:nvSpPr>
        <p:spPr>
          <a:xfrm>
            <a:off x="4445635" y="3723640"/>
            <a:ext cx="710565" cy="22161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6096000" y="3429000"/>
            <a:ext cx="0" cy="0"/>
          </a:xfrm>
          <a:prstGeom prst="rect">
            <a:avLst/>
          </a:prstGeom>
          <a:noFill/>
          <a:ln w="9525">
            <a:noFill/>
          </a:ln>
        </p:spPr>
      </p:pic>
      <p:sp>
        <p:nvSpPr>
          <p:cNvPr id="13" name="文本框 12"/>
          <p:cNvSpPr txBox="1"/>
          <p:nvPr/>
        </p:nvSpPr>
        <p:spPr>
          <a:xfrm>
            <a:off x="485140" y="348615"/>
            <a:ext cx="4612005" cy="368300"/>
          </a:xfrm>
          <a:prstGeom prst="rect">
            <a:avLst/>
          </a:prstGeom>
          <a:noFill/>
        </p:spPr>
        <p:txBody>
          <a:bodyPr wrap="square" rtlCol="0">
            <a:spAutoFit/>
          </a:bodyPr>
          <a:p>
            <a:r>
              <a:rPr lang="zh-CN" altLang="en-US" b="1"/>
              <a:t>实践</a:t>
            </a:r>
            <a:r>
              <a:rPr lang="en-US" altLang="zh-CN" b="1"/>
              <a:t>1</a:t>
            </a:r>
            <a:r>
              <a:rPr lang="zh-CN" altLang="en-US" b="1"/>
              <a:t>：基于</a:t>
            </a:r>
            <a:r>
              <a:rPr lang="en-US" altLang="zh-CN" b="1"/>
              <a:t>CRF++</a:t>
            </a:r>
            <a:r>
              <a:rPr lang="zh-CN" altLang="en-US" b="1"/>
              <a:t>实现</a:t>
            </a:r>
            <a:r>
              <a:rPr lang="en-US" altLang="zh-CN" b="1"/>
              <a:t>NER</a:t>
            </a:r>
            <a:endParaRPr lang="en-US" altLang="zh-CN" b="1">
              <a:solidFill>
                <a:schemeClr val="accent1"/>
              </a:solidFill>
              <a:effectLst>
                <a:outerShdw blurRad="38100" dist="25400" dir="5400000" algn="ctr" rotWithShape="0">
                  <a:srgbClr val="6E747A">
                    <a:alpha val="43000"/>
                  </a:srgbClr>
                </a:outerShdw>
              </a:effectLst>
            </a:endParaRPr>
          </a:p>
        </p:txBody>
      </p:sp>
      <p:pic>
        <p:nvPicPr>
          <p:cNvPr id="14" name="图片 13"/>
          <p:cNvPicPr/>
          <p:nvPr/>
        </p:nvPicPr>
        <p:blipFill>
          <a:blip r:embed="rId1" r:link="rId2"/>
          <a:stretch>
            <a:fillRect/>
          </a:stretch>
        </p:blipFill>
        <p:spPr>
          <a:xfrm>
            <a:off x="6223000" y="3556000"/>
            <a:ext cx="0" cy="0"/>
          </a:xfrm>
          <a:prstGeom prst="rect">
            <a:avLst/>
          </a:prstGeom>
          <a:noFill/>
          <a:ln w="9525">
            <a:noFill/>
          </a:ln>
        </p:spPr>
      </p:pic>
      <p:sp>
        <p:nvSpPr>
          <p:cNvPr id="15" name="文本框 14" descr="7b0a2020202022776f7264617274223a20227b5c2269645c223a32353030333133352c5c227469645c223a31333537357d220a7d0a"/>
          <p:cNvSpPr txBox="1"/>
          <p:nvPr/>
        </p:nvSpPr>
        <p:spPr>
          <a:xfrm>
            <a:off x="485140" y="802640"/>
            <a:ext cx="10500995" cy="922020"/>
          </a:xfrm>
          <a:prstGeom prst="rect">
            <a:avLst/>
          </a:prstGeom>
          <a:noFill/>
        </p:spPr>
        <p:txBody>
          <a:bodyPr wrap="square" rtlCol="0" anchor="t">
            <a:spAutoFit/>
            <a:scene3d>
              <a:camera prst="obliqueTopRight"/>
              <a:lightRig rig="brightRoom" dir="t"/>
            </a:scene3d>
          </a:bodyPr>
          <a:p>
            <a:r>
              <a:rPr lang="zh-CN" altLang="en-US">
                <a:solidFill>
                  <a:srgbClr val="1070CA"/>
                </a:solidFill>
                <a:latin typeface="汉仪铸字超然体简" panose="00020600040101010101" charset="-122"/>
                <a:ea typeface="汉仪铸字超然体简" panose="00020600040101010101" charset="-122"/>
              </a:rPr>
              <a:t>训练</a:t>
            </a:r>
            <a:endParaRPr lang="zh-CN" altLang="en-US">
              <a:solidFill>
                <a:srgbClr val="1070CA"/>
              </a:solidFill>
              <a:latin typeface="汉仪铸字超然体简" panose="00020600040101010101" charset="-122"/>
              <a:ea typeface="汉仪铸字超然体简" panose="00020600040101010101" charset="-122"/>
            </a:endParaRPr>
          </a:p>
          <a:p>
            <a:endParaRPr lang="zh-CN" altLang="en-US"/>
          </a:p>
          <a:p>
            <a:r>
              <a:rPr lang="zh-CN" altLang="en-US"/>
              <a:t>crf_learn -f 3 -c 4.0 -m 100 template train.data crf_model &gt; train.rst  </a:t>
            </a:r>
            <a:endParaRPr lang="zh-CN" altLang="en-US"/>
          </a:p>
        </p:txBody>
      </p:sp>
      <p:sp>
        <p:nvSpPr>
          <p:cNvPr id="5" name="文本框 4"/>
          <p:cNvSpPr txBox="1"/>
          <p:nvPr/>
        </p:nvSpPr>
        <p:spPr>
          <a:xfrm>
            <a:off x="485140" y="1724660"/>
            <a:ext cx="9862185" cy="4707890"/>
          </a:xfrm>
          <a:prstGeom prst="rect">
            <a:avLst/>
          </a:prstGeom>
          <a:noFill/>
        </p:spPr>
        <p:txBody>
          <a:bodyPr wrap="square" rtlCol="0" anchor="t">
            <a:spAutoFit/>
          </a:bodyPr>
          <a:p>
            <a:r>
              <a:rPr lang="zh-CN" altLang="en-US" sz="1600"/>
              <a:t>其中，template为模板文件，train.data为训练语料，-t表示可以得到一个model文件和一个model.txt文件，其他可选参数说明如下：</a:t>
            </a:r>
            <a:endParaRPr lang="zh-CN" altLang="en-US" sz="1600"/>
          </a:p>
          <a:p>
            <a:endParaRPr lang="zh-CN" altLang="en-US" sz="1600"/>
          </a:p>
          <a:p>
            <a:r>
              <a:rPr lang="zh-CN" altLang="en-US" sz="1200"/>
              <a:t>-f, –freq=INT使用属性的出现次数不少于INT(默认为1)</a:t>
            </a:r>
            <a:endParaRPr lang="zh-CN" altLang="en-US" sz="1200"/>
          </a:p>
          <a:p>
            <a:endParaRPr lang="zh-CN" altLang="en-US" sz="1200"/>
          </a:p>
          <a:p>
            <a:r>
              <a:rPr lang="zh-CN" altLang="en-US" sz="1200"/>
              <a:t>-m, –maxiter=INT设置INT为LBFGS的最大迭代次数 (默认10k)</a:t>
            </a:r>
            <a:endParaRPr lang="zh-CN" altLang="en-US" sz="1200"/>
          </a:p>
          <a:p>
            <a:endParaRPr lang="zh-CN" altLang="en-US" sz="1200"/>
          </a:p>
          <a:p>
            <a:r>
              <a:rPr lang="zh-CN" altLang="en-US" sz="1200"/>
              <a:t>-c, –cost=FLOAT    设置FLOAT为代价参数，过大会过度拟合 (默认1.0)</a:t>
            </a:r>
            <a:endParaRPr lang="zh-CN" altLang="en-US" sz="1200"/>
          </a:p>
          <a:p>
            <a:endParaRPr lang="zh-CN" altLang="en-US" sz="1200"/>
          </a:p>
          <a:p>
            <a:r>
              <a:rPr lang="zh-CN" altLang="en-US" sz="1200"/>
              <a:t>-e, –eta=FLOAT设置终止标准FLOAT(默认0.0001)</a:t>
            </a:r>
            <a:endParaRPr lang="zh-CN" altLang="en-US" sz="1200"/>
          </a:p>
          <a:p>
            <a:endParaRPr lang="zh-CN" altLang="en-US" sz="1200"/>
          </a:p>
          <a:p>
            <a:r>
              <a:rPr lang="zh-CN" altLang="en-US" sz="1200"/>
              <a:t>-C, –convert将文本模式转为二进制模式</a:t>
            </a:r>
            <a:endParaRPr lang="zh-CN" altLang="en-US" sz="1200"/>
          </a:p>
          <a:p>
            <a:endParaRPr lang="zh-CN" altLang="en-US" sz="1200"/>
          </a:p>
          <a:p>
            <a:r>
              <a:rPr lang="zh-CN" altLang="en-US" sz="1200"/>
              <a:t>-t, –textmodel为调试建立文本模型文件</a:t>
            </a:r>
            <a:endParaRPr lang="zh-CN" altLang="en-US" sz="1200"/>
          </a:p>
          <a:p>
            <a:endParaRPr lang="zh-CN" altLang="en-US" sz="1200"/>
          </a:p>
          <a:p>
            <a:r>
              <a:rPr lang="zh-CN" altLang="en-US" sz="1200"/>
              <a:t>-a, –algorithm=(CRF|MIRA)    选择训练算法，默认为CRF-L2</a:t>
            </a:r>
            <a:endParaRPr lang="zh-CN" altLang="en-US" sz="1200"/>
          </a:p>
          <a:p>
            <a:endParaRPr lang="zh-CN" altLang="en-US" sz="1200"/>
          </a:p>
          <a:p>
            <a:r>
              <a:rPr lang="zh-CN" altLang="en-US" sz="1200"/>
              <a:t>-p, –thread=INT线程数(默认1)，利用多个CPU减少训练时间</a:t>
            </a:r>
            <a:endParaRPr lang="zh-CN" altLang="en-US" sz="1200"/>
          </a:p>
          <a:p>
            <a:endParaRPr lang="zh-CN" altLang="en-US" sz="1200"/>
          </a:p>
          <a:p>
            <a:r>
              <a:rPr lang="zh-CN" altLang="en-US" sz="1200"/>
              <a:t>-H, –shrinking-size=INT    设置INT为最适宜的跌代变量次数 (默认20)</a:t>
            </a:r>
            <a:endParaRPr lang="zh-CN" altLang="en-US" sz="1200"/>
          </a:p>
          <a:p>
            <a:endParaRPr lang="zh-CN" altLang="en-US" sz="1200"/>
          </a:p>
          <a:p>
            <a:r>
              <a:rPr lang="zh-CN" altLang="en-US" sz="1200"/>
              <a:t>-v, –version显示版本号并退出</a:t>
            </a:r>
            <a:endParaRPr lang="zh-CN" altLang="en-US" sz="1200"/>
          </a:p>
          <a:p>
            <a:endParaRPr lang="zh-CN" altLang="en-US" sz="1200"/>
          </a:p>
          <a:p>
            <a:r>
              <a:rPr lang="zh-CN" altLang="en-US" sz="1200"/>
              <a:t>-h, –help显示帮助并退出</a:t>
            </a:r>
            <a:endParaRPr lang="zh-CN" altLang="en-US" sz="1200"/>
          </a:p>
        </p:txBody>
      </p:sp>
      <p:sp>
        <p:nvSpPr>
          <p:cNvPr id="6" name="文本框 5"/>
          <p:cNvSpPr txBox="1"/>
          <p:nvPr/>
        </p:nvSpPr>
        <p:spPr>
          <a:xfrm>
            <a:off x="8481695" y="3047365"/>
            <a:ext cx="2640330" cy="2614930"/>
          </a:xfrm>
          <a:prstGeom prst="rect">
            <a:avLst/>
          </a:prstGeom>
          <a:noFill/>
        </p:spPr>
        <p:txBody>
          <a:bodyPr wrap="square" rtlCol="0" anchor="t">
            <a:spAutoFit/>
          </a:bodyPr>
          <a:p>
            <a:r>
              <a:rPr lang="zh-CN" altLang="en-US" sz="1000">
                <a:solidFill>
                  <a:schemeClr val="accent1"/>
                </a:solidFill>
                <a:effectLst>
                  <a:outerShdw blurRad="38100" dist="25400" dir="5400000" algn="ctr" rotWithShape="0">
                    <a:srgbClr val="6E747A">
                      <a:alpha val="43000"/>
                    </a:srgbClr>
                  </a:outerShdw>
                </a:effectLst>
              </a:rPr>
              <a:t>输出信息</a:t>
            </a:r>
            <a:endParaRPr lang="zh-CN" altLang="en-US" sz="1000">
              <a:solidFill>
                <a:schemeClr val="accent1"/>
              </a:solidFill>
              <a:effectLst>
                <a:outerShdw blurRad="38100" dist="25400" dir="5400000" algn="ctr" rotWithShape="0">
                  <a:srgbClr val="6E747A">
                    <a:alpha val="43000"/>
                  </a:srgbClr>
                </a:outerShdw>
              </a:effectLst>
            </a:endParaRPr>
          </a:p>
          <a:p>
            <a:endParaRPr lang="zh-CN" altLang="en-US" sz="1000">
              <a:solidFill>
                <a:schemeClr val="accent1"/>
              </a:solidFill>
              <a:effectLst>
                <a:outerShdw blurRad="38100" dist="25400" dir="5400000" algn="ctr" rotWithShape="0">
                  <a:srgbClr val="6E747A">
                    <a:alpha val="43000"/>
                  </a:srgbClr>
                </a:outerShdw>
              </a:effectLst>
            </a:endParaRPr>
          </a:p>
          <a:p>
            <a:pPr marL="171450" indent="-171450">
              <a:buFont typeface="Arial" panose="020B0604020202020204" pitchFamily="34" charset="0"/>
              <a:buChar char="•"/>
            </a:pPr>
            <a:r>
              <a:rPr lang="zh-CN" altLang="en-US" sz="1200"/>
              <a:t>iter：迭代次数。当迭代次数达到maxiter时，迭代终止</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terr：标记错误率</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serr：句子错误率</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obj：当前对象的值。当这个值收敛到一个确定值的时候，训练完成</a:t>
            </a:r>
            <a:endParaRPr lang="zh-CN" altLang="en-US" sz="1200"/>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diff：与上一个对象值之间的相对差。当此值低于eta时，训练完成</a:t>
            </a:r>
            <a:endParaRPr lang="zh-CN" altLang="en-US" sz="1200"/>
          </a:p>
        </p:txBody>
      </p:sp>
    </p:spTree>
  </p:cSld>
  <p:clrMapOvr>
    <a:masterClrMapping/>
  </p:clrMapOvr>
</p:sld>
</file>

<file path=ppt/tags/tag1.xml><?xml version="1.0" encoding="utf-8"?>
<p:tagLst xmlns:p="http://schemas.openxmlformats.org/presentationml/2006/main">
  <p:tag name="KSO_WM_UNIT_TABLE_BEAUTIFY" val="smartTable{d1f5a1f2-e97b-47df-a445-9d64c55b2961}"/>
  <p:tag name="TABLE_ENDDRAG_ORIGIN_RECT" val="324*197"/>
  <p:tag name="TABLE_ENDDRAG_RECT" val="448*280*324*19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3474</Words>
  <Application>WPS 演示</Application>
  <PresentationFormat>宽屏</PresentationFormat>
  <Paragraphs>219</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汉仪铸字超然体简</vt:lpstr>
      <vt:lpstr>微软雅黑</vt:lpstr>
      <vt:lpstr>Calibri</vt:lpstr>
      <vt:lpstr>Arial Unicode MS</vt:lpstr>
      <vt:lpstr>Office 主题</vt:lpstr>
      <vt:lpstr>命名实体识别实践(一)-CRF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yanqiang</dc:creator>
  <cp:lastModifiedBy>致Great</cp:lastModifiedBy>
  <cp:revision>175</cp:revision>
  <dcterms:created xsi:type="dcterms:W3CDTF">2022-02-22T14:51:00Z</dcterms:created>
  <dcterms:modified xsi:type="dcterms:W3CDTF">2022-03-05T13:36:01Z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83F0C0D3B81A4D94908D3A6246C117AB</vt:lpwstr>
  </property>
  <property fmtid="{D5CDD505-2E9C-101B-9397-08002B2CF9AE}" pid="3" name="KSOProductBuildVer">
    <vt:lpwstr>2052-11.1.0.11365</vt:lpwstr>
  </property>
</Properties>
</file>