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9" r:id="rId5"/>
    <p:sldId id="258" r:id="rId6"/>
    <p:sldId id="259" r:id="rId7"/>
    <p:sldId id="265" r:id="rId8"/>
    <p:sldId id="266" r:id="rId9"/>
    <p:sldId id="267" r:id="rId10"/>
    <p:sldId id="261" r:id="rId11"/>
    <p:sldId id="262" r:id="rId12"/>
    <p:sldId id="263" r:id="rId13"/>
    <p:sldId id="264"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3.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2100580" y="2961640"/>
            <a:ext cx="8190230" cy="468630"/>
          </a:xfrm>
        </p:spPr>
        <p:txBody>
          <a:bodyPr>
            <a:noAutofit/>
          </a:bodyPr>
          <a:p>
            <a:r>
              <a:rPr lang="zh-CN" altLang="en-US" sz="2800"/>
              <a:t>命名实体识别实践(二)-深度学习模型</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19225" y="443865"/>
            <a:ext cx="5885815" cy="368300"/>
          </a:xfrm>
          <a:prstGeom prst="rect">
            <a:avLst/>
          </a:prstGeom>
          <a:noFill/>
        </p:spPr>
        <p:txBody>
          <a:bodyPr wrap="square" rtlCol="0" anchor="t">
            <a:spAutoFit/>
          </a:bodyPr>
          <a:p>
            <a:r>
              <a:rPr lang="zh-CN" altLang="en-US"/>
              <a:t>CNN for Character-level Representation</a:t>
            </a:r>
            <a:endParaRPr lang="zh-CN" altLang="en-US"/>
          </a:p>
        </p:txBody>
      </p:sp>
      <p:pic>
        <p:nvPicPr>
          <p:cNvPr id="4" name="图片 3"/>
          <p:cNvPicPr>
            <a:picLocks noChangeAspect="1"/>
          </p:cNvPicPr>
          <p:nvPr/>
        </p:nvPicPr>
        <p:blipFill>
          <a:blip r:embed="rId1"/>
          <a:stretch>
            <a:fillRect/>
          </a:stretch>
        </p:blipFill>
        <p:spPr>
          <a:xfrm>
            <a:off x="3622675" y="872490"/>
            <a:ext cx="4765675" cy="5483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19225" y="443865"/>
            <a:ext cx="5885815" cy="368300"/>
          </a:xfrm>
          <a:prstGeom prst="rect">
            <a:avLst/>
          </a:prstGeom>
          <a:noFill/>
        </p:spPr>
        <p:txBody>
          <a:bodyPr wrap="square" rtlCol="0" anchor="t">
            <a:spAutoFit/>
          </a:bodyPr>
          <a:p>
            <a:r>
              <a:rPr lang="en-US" altLang="zh-CN"/>
              <a:t>LSTM Unit</a:t>
            </a:r>
            <a:endParaRPr lang="en-US" altLang="zh-CN"/>
          </a:p>
        </p:txBody>
      </p:sp>
      <p:pic>
        <p:nvPicPr>
          <p:cNvPr id="5" name="图片 4"/>
          <p:cNvPicPr>
            <a:picLocks noChangeAspect="1"/>
          </p:cNvPicPr>
          <p:nvPr/>
        </p:nvPicPr>
        <p:blipFill>
          <a:blip r:embed="rId1"/>
          <a:stretch>
            <a:fillRect/>
          </a:stretch>
        </p:blipFill>
        <p:spPr>
          <a:xfrm>
            <a:off x="1231265" y="1210310"/>
            <a:ext cx="4843145" cy="5344795"/>
          </a:xfrm>
          <a:prstGeom prst="rect">
            <a:avLst/>
          </a:prstGeom>
        </p:spPr>
      </p:pic>
      <p:pic>
        <p:nvPicPr>
          <p:cNvPr id="6" name="图片 5"/>
          <p:cNvPicPr>
            <a:picLocks noChangeAspect="1"/>
          </p:cNvPicPr>
          <p:nvPr/>
        </p:nvPicPr>
        <p:blipFill>
          <a:blip r:embed="rId2"/>
          <a:stretch>
            <a:fillRect/>
          </a:stretch>
        </p:blipFill>
        <p:spPr>
          <a:xfrm>
            <a:off x="6574790" y="2392680"/>
            <a:ext cx="5334635" cy="3132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19225" y="443865"/>
            <a:ext cx="5885815" cy="368300"/>
          </a:xfrm>
          <a:prstGeom prst="rect">
            <a:avLst/>
          </a:prstGeom>
          <a:noFill/>
        </p:spPr>
        <p:txBody>
          <a:bodyPr wrap="square" rtlCol="0" anchor="t">
            <a:spAutoFit/>
          </a:bodyPr>
          <a:p>
            <a:r>
              <a:rPr lang="en-US" altLang="zh-CN"/>
              <a:t> BLSTM-CNNs-CRF</a:t>
            </a:r>
            <a:endParaRPr lang="en-US" altLang="zh-CN"/>
          </a:p>
        </p:txBody>
      </p:sp>
      <p:pic>
        <p:nvPicPr>
          <p:cNvPr id="2" name="图片 1"/>
          <p:cNvPicPr>
            <a:picLocks noChangeAspect="1"/>
          </p:cNvPicPr>
          <p:nvPr/>
        </p:nvPicPr>
        <p:blipFill>
          <a:blip r:embed="rId1"/>
          <a:stretch>
            <a:fillRect/>
          </a:stretch>
        </p:blipFill>
        <p:spPr>
          <a:xfrm>
            <a:off x="5867400" y="309245"/>
            <a:ext cx="4864735" cy="6548755"/>
          </a:xfrm>
          <a:prstGeom prst="rect">
            <a:avLst/>
          </a:prstGeom>
        </p:spPr>
      </p:pic>
      <p:pic>
        <p:nvPicPr>
          <p:cNvPr id="4" name="图片 3"/>
          <p:cNvPicPr>
            <a:picLocks noChangeAspect="1"/>
          </p:cNvPicPr>
          <p:nvPr/>
        </p:nvPicPr>
        <p:blipFill>
          <a:blip r:embed="rId2"/>
          <a:stretch>
            <a:fillRect/>
          </a:stretch>
        </p:blipFill>
        <p:spPr>
          <a:xfrm>
            <a:off x="1659890" y="1083310"/>
            <a:ext cx="3677920" cy="5469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55625" y="443865"/>
            <a:ext cx="5885815" cy="368300"/>
          </a:xfrm>
          <a:prstGeom prst="rect">
            <a:avLst/>
          </a:prstGeom>
          <a:noFill/>
        </p:spPr>
        <p:txBody>
          <a:bodyPr wrap="square" rtlCol="0" anchor="t">
            <a:spAutoFit/>
          </a:bodyPr>
          <a:p>
            <a:r>
              <a:rPr lang="zh-CN" altLang="en-US"/>
              <a:t>推荐资料</a:t>
            </a:r>
            <a:endParaRPr lang="zh-CN" altLang="en-US"/>
          </a:p>
        </p:txBody>
      </p:sp>
      <p:sp>
        <p:nvSpPr>
          <p:cNvPr id="7" name="文本框 6"/>
          <p:cNvSpPr txBox="1"/>
          <p:nvPr/>
        </p:nvSpPr>
        <p:spPr>
          <a:xfrm>
            <a:off x="720725" y="1322705"/>
            <a:ext cx="5885815" cy="2584450"/>
          </a:xfrm>
          <a:prstGeom prst="rect">
            <a:avLst/>
          </a:prstGeom>
          <a:noFill/>
        </p:spPr>
        <p:txBody>
          <a:bodyPr wrap="square" rtlCol="0" anchor="t">
            <a:spAutoFit/>
          </a:bodyPr>
          <a:p>
            <a:r>
              <a:rPr lang="en-US" altLang="zh-CN">
                <a:sym typeface="+mn-ea"/>
              </a:rPr>
              <a:t>LSTM</a:t>
            </a:r>
            <a:r>
              <a:rPr lang="zh-CN" altLang="en-US">
                <a:sym typeface="+mn-ea"/>
              </a:rPr>
              <a:t>解释：https://colah.github.io/posts/2015-08-Understanding-LSTMs/</a:t>
            </a:r>
          </a:p>
          <a:p/>
          <a:p>
            <a:r>
              <a:t>一文读懂BiLSTM+CRF实现命名实体识别</a:t>
            </a:r>
            <a:r>
              <a:rPr lang="zh-CN" altLang="en-US"/>
              <a:t>：https://paddlepedia.readthedocs.io/en/latest/tutorials/natural_language_processing/ner/bilstm_crf.html#1</a:t>
            </a:r>
            <a:endParaRPr lang="zh-CN" altLang="en-US"/>
          </a:p>
          <a:p>
            <a:endParaRPr lang="zh-CN" altLang="en-US"/>
          </a:p>
          <a:p>
            <a:r>
              <a:rPr lang="zh-CN" altLang="en-US"/>
              <a:t>[2017] CRF Layer on the Top of BiLSTM</a:t>
            </a:r>
            <a:endParaRPr lang="zh-CN" altLang="en-US"/>
          </a:p>
          <a:p>
            <a:r>
              <a:rPr lang="zh-CN" altLang="en-US"/>
              <a:t>https://createmomo.github.io/</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49600" y="1794510"/>
            <a:ext cx="7016115" cy="2030095"/>
          </a:xfrm>
          <a:prstGeom prst="rect">
            <a:avLst/>
          </a:prstGeom>
          <a:noFill/>
        </p:spPr>
        <p:txBody>
          <a:bodyPr wrap="square" rtlCol="0" anchor="t">
            <a:spAutoFit/>
          </a:bodyPr>
          <a:p>
            <a:r>
              <a:rPr lang="zh-CN" altLang="en-US" b="1"/>
              <a:t>A Survey on Deep Learning for Named Entity Recognition</a:t>
            </a:r>
            <a:endParaRPr lang="zh-CN" altLang="en-US" b="1"/>
          </a:p>
          <a:p>
            <a:endParaRPr lang="zh-CN" altLang="en-US"/>
          </a:p>
          <a:p>
            <a:r>
              <a:rPr lang="zh-CN" altLang="en-US" u="sng"/>
              <a:t>https://arxiv.org/pdf/1812.09449.pdf</a:t>
            </a:r>
            <a:endParaRPr lang="zh-CN" altLang="en-US" u="sng"/>
          </a:p>
          <a:p>
            <a:endParaRPr lang="zh-CN" altLang="en-US"/>
          </a:p>
          <a:p>
            <a:r>
              <a:rPr lang="zh-CN" altLang="en-US"/>
              <a:t>Jing Li, Aixin Sun, Jianglei Han, and Chenliang Li</a:t>
            </a:r>
            <a:endParaRPr lang="zh-CN" altLang="en-US"/>
          </a:p>
          <a:p>
            <a:r>
              <a:rPr lang="zh-CN" altLang="en-US"/>
              <a:t>Nanyang Technological University 南洋理工大学</a:t>
            </a:r>
            <a:endParaRPr lang="zh-CN" altLang="en-US"/>
          </a:p>
          <a:p>
            <a:r>
              <a:rPr lang="en-US" altLang="zh-CN"/>
              <a:t>2018</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5620385" y="901065"/>
            <a:ext cx="5992495" cy="5755005"/>
          </a:xfrm>
          <a:prstGeom prst="rect">
            <a:avLst/>
          </a:prstGeom>
        </p:spPr>
      </p:pic>
      <p:sp>
        <p:nvSpPr>
          <p:cNvPr id="6" name="文本框 5"/>
          <p:cNvSpPr txBox="1"/>
          <p:nvPr/>
        </p:nvSpPr>
        <p:spPr>
          <a:xfrm>
            <a:off x="391160" y="2908300"/>
            <a:ext cx="4321175" cy="645160"/>
          </a:xfrm>
          <a:prstGeom prst="rect">
            <a:avLst/>
          </a:prstGeom>
          <a:noFill/>
        </p:spPr>
        <p:txBody>
          <a:bodyPr wrap="square" rtlCol="0" anchor="t">
            <a:spAutoFit/>
          </a:bodyPr>
          <a:p>
            <a:r>
              <a:rPr lang="zh-CN" altLang="en-US"/>
              <a:t>命名实体识别综述</a:t>
            </a:r>
            <a:endParaRPr lang="zh-CN" altLang="en-US"/>
          </a:p>
          <a:p>
            <a:r>
              <a:rPr lang="zh-CN" altLang="en-US"/>
              <a:t>https://zhuanlan.zhihu.com/p/373304254</a:t>
            </a:r>
            <a:endParaRPr lang="zh-CN" altLang="en-US"/>
          </a:p>
        </p:txBody>
      </p:sp>
      <p:sp>
        <p:nvSpPr>
          <p:cNvPr id="2" name="文本框 1"/>
          <p:cNvSpPr txBox="1"/>
          <p:nvPr/>
        </p:nvSpPr>
        <p:spPr>
          <a:xfrm>
            <a:off x="444500" y="4432300"/>
            <a:ext cx="2540000" cy="922020"/>
          </a:xfrm>
          <a:prstGeom prst="rect">
            <a:avLst/>
          </a:prstGeom>
          <a:noFill/>
        </p:spPr>
        <p:txBody>
          <a:bodyPr wrap="square" rtlCol="0" anchor="t">
            <a:spAutoFit/>
          </a:bodyPr>
          <a:p>
            <a:r>
              <a:rPr lang="zh-CN" altLang="en-US"/>
              <a:t>https://www.cluebenchmarks.com/dataSet_search.html</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785360" y="1147445"/>
            <a:ext cx="5210175" cy="4362450"/>
          </a:xfrm>
          <a:prstGeom prst="rect">
            <a:avLst/>
          </a:prstGeom>
        </p:spPr>
      </p:pic>
      <p:sp>
        <p:nvSpPr>
          <p:cNvPr id="3" name="文本框 2"/>
          <p:cNvSpPr txBox="1"/>
          <p:nvPr/>
        </p:nvSpPr>
        <p:spPr>
          <a:xfrm>
            <a:off x="1399540" y="4275455"/>
            <a:ext cx="1861185" cy="36830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p>
            <a:r>
              <a:rPr lang="zh-CN" altLang="en-US"/>
              <a:t>文本分布式表示</a:t>
            </a:r>
            <a:endParaRPr lang="zh-CN" altLang="en-US"/>
          </a:p>
        </p:txBody>
      </p:sp>
      <p:sp>
        <p:nvSpPr>
          <p:cNvPr id="6" name="文本框 5"/>
          <p:cNvSpPr txBox="1"/>
          <p:nvPr/>
        </p:nvSpPr>
        <p:spPr>
          <a:xfrm>
            <a:off x="1399540" y="3084195"/>
            <a:ext cx="1861185" cy="36830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p>
            <a:r>
              <a:rPr lang="zh-CN" altLang="en-US"/>
              <a:t>深度语义特征</a:t>
            </a:r>
            <a:endParaRPr lang="zh-CN" altLang="en-US"/>
          </a:p>
        </p:txBody>
      </p:sp>
      <p:sp>
        <p:nvSpPr>
          <p:cNvPr id="7" name="文本框 6"/>
          <p:cNvSpPr txBox="1"/>
          <p:nvPr/>
        </p:nvSpPr>
        <p:spPr>
          <a:xfrm>
            <a:off x="1399540" y="1748155"/>
            <a:ext cx="1861185" cy="36830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zh-CN" altLang="en-US"/>
              <a:t>序列标签解码</a:t>
            </a:r>
            <a:endParaRPr lang="zh-CN" altLang="en-US"/>
          </a:p>
        </p:txBody>
      </p:sp>
      <p:sp>
        <p:nvSpPr>
          <p:cNvPr id="9" name="上箭头 8"/>
          <p:cNvSpPr/>
          <p:nvPr/>
        </p:nvSpPr>
        <p:spPr>
          <a:xfrm>
            <a:off x="2166620" y="3681730"/>
            <a:ext cx="153670" cy="406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上箭头 9"/>
          <p:cNvSpPr/>
          <p:nvPr/>
        </p:nvSpPr>
        <p:spPr>
          <a:xfrm>
            <a:off x="2166620" y="2397125"/>
            <a:ext cx="153670" cy="406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9F754DE-2CAD-44b6-B708-469DEB6407EB-1" descr="wpp"/>
          <p:cNvPicPr>
            <a:picLocks noChangeAspect="1"/>
          </p:cNvPicPr>
          <p:nvPr/>
        </p:nvPicPr>
        <p:blipFill>
          <a:blip r:embed="rId1"/>
          <a:stretch>
            <a:fillRect/>
          </a:stretch>
        </p:blipFill>
        <p:spPr>
          <a:xfrm>
            <a:off x="902970" y="2845435"/>
            <a:ext cx="10080625" cy="3757295"/>
          </a:xfrm>
          <a:prstGeom prst="rect">
            <a:avLst/>
          </a:prstGeom>
        </p:spPr>
      </p:pic>
      <p:sp>
        <p:nvSpPr>
          <p:cNvPr id="5" name="文本框 4"/>
          <p:cNvSpPr txBox="1"/>
          <p:nvPr/>
        </p:nvSpPr>
        <p:spPr>
          <a:xfrm>
            <a:off x="902970" y="475615"/>
            <a:ext cx="9955530" cy="2061210"/>
          </a:xfrm>
          <a:prstGeom prst="rect">
            <a:avLst/>
          </a:prstGeom>
          <a:noFill/>
        </p:spPr>
        <p:txBody>
          <a:bodyPr wrap="square" rtlCol="0" anchor="t">
            <a:spAutoFit/>
          </a:bodyPr>
          <a:p>
            <a:r>
              <a:rPr lang="zh-CN" altLang="en-US" sz="1600"/>
              <a:t>深度学习的优势在于它的特征表达能力，使得模型能够自动学习到数据的潜在表示方法以及分类检测所需的过程。</a:t>
            </a:r>
            <a:endParaRPr lang="zh-CN" altLang="en-US" sz="1600"/>
          </a:p>
          <a:p>
            <a:endParaRPr lang="zh-CN" altLang="en-US" sz="1600"/>
          </a:p>
          <a:p>
            <a:r>
              <a:rPr lang="zh-CN" altLang="en-US" sz="1600"/>
              <a:t>NER使用深度学习的三个原因：</a:t>
            </a:r>
            <a:endParaRPr lang="zh-CN" altLang="en-US" sz="1600"/>
          </a:p>
          <a:p>
            <a:endParaRPr lang="zh-CN" altLang="en-US" sz="1600"/>
          </a:p>
          <a:p>
            <a:r>
              <a:rPr lang="zh-CN" altLang="en-US" sz="1600">
                <a:solidFill>
                  <a:schemeClr val="accent1"/>
                </a:solidFill>
                <a:effectLst>
                  <a:outerShdw blurRad="38100" dist="25400" dir="5400000" algn="ctr" rotWithShape="0">
                    <a:srgbClr val="6E747A">
                      <a:alpha val="43000"/>
                    </a:srgbClr>
                  </a:outerShdw>
                </a:effectLst>
              </a:rPr>
              <a:t>1.NER适用于非线性转化</a:t>
            </a:r>
            <a:endParaRPr lang="zh-CN" altLang="en-US" sz="1600">
              <a:solidFill>
                <a:schemeClr val="accent1"/>
              </a:solidFill>
              <a:effectLst>
                <a:outerShdw blurRad="38100" dist="25400" dir="5400000" algn="ctr" rotWithShape="0">
                  <a:srgbClr val="6E747A">
                    <a:alpha val="43000"/>
                  </a:srgbClr>
                </a:outerShdw>
              </a:effectLst>
            </a:endParaRPr>
          </a:p>
          <a:p>
            <a:r>
              <a:rPr lang="zh-CN" altLang="en-US" sz="1600">
                <a:solidFill>
                  <a:schemeClr val="accent1"/>
                </a:solidFill>
                <a:effectLst>
                  <a:outerShdw blurRad="38100" dist="25400" dir="5400000" algn="ctr" rotWithShape="0">
                    <a:srgbClr val="6E747A">
                      <a:alpha val="43000"/>
                    </a:srgbClr>
                  </a:outerShdw>
                </a:effectLst>
              </a:rPr>
              <a:t>2.深度学习节省了设计NER数据特征的大量精力</a:t>
            </a:r>
            <a:endParaRPr lang="zh-CN" altLang="en-US" sz="1600">
              <a:solidFill>
                <a:schemeClr val="accent1"/>
              </a:solidFill>
              <a:effectLst>
                <a:outerShdw blurRad="38100" dist="25400" dir="5400000" algn="ctr" rotWithShape="0">
                  <a:srgbClr val="6E747A">
                    <a:alpha val="43000"/>
                  </a:srgbClr>
                </a:outerShdw>
              </a:effectLst>
            </a:endParaRPr>
          </a:p>
          <a:p>
            <a:r>
              <a:rPr lang="zh-CN" altLang="en-US" sz="1600">
                <a:solidFill>
                  <a:schemeClr val="accent1"/>
                </a:solidFill>
                <a:effectLst>
                  <a:outerShdw blurRad="38100" dist="25400" dir="5400000" algn="ctr" rotWithShape="0">
                    <a:srgbClr val="6E747A">
                      <a:alpha val="43000"/>
                    </a:srgbClr>
                  </a:outerShdw>
                </a:effectLst>
              </a:rPr>
              <a:t>3.深度学习能通过梯度传播来训练，这样可以构建更复杂的网络</a:t>
            </a:r>
            <a:endParaRPr lang="zh-CN" altLang="en-US" sz="1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72055" y="1715770"/>
            <a:ext cx="8041640" cy="147637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论文标题</a:t>
            </a:r>
            <a:r>
              <a:rPr lang="zh-CN" altLang="en-US"/>
              <a:t>：Bidirectional LSTM-CRF Models for Sequence Tagging</a:t>
            </a:r>
            <a:endParaRPr lang="zh-CN" altLang="en-US"/>
          </a:p>
          <a:p>
            <a:r>
              <a:rPr lang="zh-CN" altLang="en-US">
                <a:solidFill>
                  <a:schemeClr val="accent1"/>
                </a:solidFill>
                <a:effectLst>
                  <a:outerShdw blurRad="38100" dist="25400" dir="5400000" algn="ctr" rotWithShape="0">
                    <a:srgbClr val="6E747A">
                      <a:alpha val="43000"/>
                    </a:srgbClr>
                  </a:outerShdw>
                </a:effectLst>
              </a:rPr>
              <a:t>论文链接</a:t>
            </a:r>
            <a:r>
              <a:rPr lang="zh-CN" altLang="en-US"/>
              <a:t>：https://arxiv.org/pdf/1508.01991v1.pdf</a:t>
            </a:r>
            <a:endParaRPr lang="zh-CN" altLang="en-US"/>
          </a:p>
          <a:p>
            <a:r>
              <a:rPr lang="zh-CN" altLang="en-US">
                <a:solidFill>
                  <a:schemeClr val="accent1"/>
                </a:solidFill>
                <a:effectLst>
                  <a:outerShdw blurRad="38100" dist="25400" dir="5400000" algn="ctr" rotWithShape="0">
                    <a:srgbClr val="6E747A">
                      <a:alpha val="43000"/>
                    </a:srgbClr>
                  </a:outerShdw>
                </a:effectLst>
              </a:rPr>
              <a:t>相关代码</a:t>
            </a:r>
            <a:r>
              <a:rPr lang="zh-CN" altLang="en-US"/>
              <a:t>：</a:t>
            </a:r>
            <a:endParaRPr lang="zh-CN" altLang="en-US"/>
          </a:p>
          <a:p>
            <a:pPr marL="742950" lvl="1" indent="-285750">
              <a:buFont typeface="Arial" panose="020B0604020202020204" pitchFamily="34" charset="0"/>
              <a:buChar char="•"/>
            </a:pPr>
            <a:r>
              <a:rPr lang="zh-CN" altLang="en-US" u="sng"/>
              <a:t>https://github.com/CLUEbenchmark/CLUENER2020/tree/master/bilstm_crf_pytorch</a:t>
            </a:r>
            <a:endParaRPr lang="zh-CN" altLang="en-US"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bilstm-crf"/>
          <p:cNvPicPr>
            <a:picLocks noChangeAspect="1"/>
          </p:cNvPicPr>
          <p:nvPr>
            <p:custDataLst>
              <p:tags r:id="rId1"/>
            </p:custDataLst>
          </p:nvPr>
        </p:nvPicPr>
        <p:blipFill>
          <a:blip r:embed="rId2"/>
          <a:stretch>
            <a:fillRect/>
          </a:stretch>
        </p:blipFill>
        <p:spPr>
          <a:xfrm>
            <a:off x="3538220" y="348615"/>
            <a:ext cx="8653780" cy="6160135"/>
          </a:xfrm>
          <a:prstGeom prst="rect">
            <a:avLst/>
          </a:prstGeom>
        </p:spPr>
      </p:pic>
      <p:sp>
        <p:nvSpPr>
          <p:cNvPr id="4" name="文本框 3"/>
          <p:cNvSpPr txBox="1"/>
          <p:nvPr/>
        </p:nvSpPr>
        <p:spPr>
          <a:xfrm>
            <a:off x="310515" y="1005840"/>
            <a:ext cx="2927350" cy="2030095"/>
          </a:xfrm>
          <a:prstGeom prst="rect">
            <a:avLst/>
          </a:prstGeom>
          <a:noFill/>
        </p:spPr>
        <p:txBody>
          <a:bodyPr wrap="square" rtlCol="0" anchor="t">
            <a:spAutoFit/>
          </a:bodyPr>
          <a:p>
            <a:r>
              <a:rPr lang="zh-CN" altLang="en-US"/>
              <a:t>BiLSTM+CRF模型架构实现NER任务，大致分为两个阶段：</a:t>
            </a:r>
            <a:endParaRPr lang="zh-CN" altLang="en-US"/>
          </a:p>
          <a:p>
            <a:pPr marL="285750" indent="-285750">
              <a:buFont typeface="Arial" panose="020B0604020202020204" pitchFamily="34" charset="0"/>
              <a:buChar char="•"/>
            </a:pPr>
            <a:r>
              <a:rPr lang="zh-CN" altLang="en-US"/>
              <a:t>使用BiLSTM生成发射分数（标签向量），</a:t>
            </a:r>
            <a:endParaRPr lang="zh-CN" altLang="en-US"/>
          </a:p>
          <a:p>
            <a:pPr marL="285750" indent="-285750">
              <a:buFont typeface="Arial" panose="020B0604020202020204" pitchFamily="34" charset="0"/>
              <a:buChar char="•"/>
            </a:pPr>
            <a:r>
              <a:rPr lang="zh-CN" altLang="en-US"/>
              <a:t>基于发射分数使用CRF解码最优的标签路径。</a:t>
            </a:r>
            <a:endParaRPr lang="zh-CN" altLang="en-US"/>
          </a:p>
        </p:txBody>
      </p:sp>
      <p:sp>
        <p:nvSpPr>
          <p:cNvPr id="7" name="文本框 6"/>
          <p:cNvSpPr txBox="1"/>
          <p:nvPr/>
        </p:nvSpPr>
        <p:spPr>
          <a:xfrm>
            <a:off x="393700" y="3428365"/>
            <a:ext cx="2540000" cy="1753235"/>
          </a:xfrm>
          <a:prstGeom prst="rect">
            <a:avLst/>
          </a:prstGeom>
          <a:noFill/>
        </p:spPr>
        <p:txBody>
          <a:bodyPr wrap="square" rtlCol="0" anchor="t">
            <a:spAutoFit/>
          </a:bodyPr>
          <a:p>
            <a:r>
              <a:rPr lang="zh-CN" altLang="en-US"/>
              <a:t>https://github.com/PaddlePaddle/awesome-DeepLearning/blob/master/docs/tutorials/natural_language_processing/ner/bilstm_crf.md</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CRF解码"/>
          <p:cNvPicPr>
            <a:picLocks noChangeAspect="1"/>
          </p:cNvPicPr>
          <p:nvPr/>
        </p:nvPicPr>
        <p:blipFill>
          <a:blip r:embed="rId1"/>
          <a:stretch>
            <a:fillRect/>
          </a:stretch>
        </p:blipFill>
        <p:spPr>
          <a:xfrm>
            <a:off x="1350645" y="3559175"/>
            <a:ext cx="10261600" cy="3203575"/>
          </a:xfrm>
          <a:prstGeom prst="rect">
            <a:avLst/>
          </a:prstGeom>
        </p:spPr>
      </p:pic>
      <p:sp>
        <p:nvSpPr>
          <p:cNvPr id="6" name="文本框 5"/>
          <p:cNvSpPr txBox="1"/>
          <p:nvPr/>
        </p:nvSpPr>
        <p:spPr>
          <a:xfrm>
            <a:off x="568325" y="156845"/>
            <a:ext cx="10833100" cy="3138170"/>
          </a:xfrm>
          <a:prstGeom prst="rect">
            <a:avLst/>
          </a:prstGeom>
          <a:noFill/>
        </p:spPr>
        <p:txBody>
          <a:bodyPr wrap="square" rtlCol="0" anchor="t">
            <a:spAutoFit/>
          </a:bodyPr>
          <a:p>
            <a:r>
              <a:rPr lang="zh-CN" altLang="en-US"/>
              <a:t>这些发射分数（标签向量）传入CRF之后，CRF会据此解码出一串标签序列。那么问题来了，从图1最上边的解码过程可以看出，这里可能对应着很多条不同的路径，例如：</a:t>
            </a:r>
            <a:endParaRPr lang="zh-CN" altLang="en-US"/>
          </a:p>
          <a:p>
            <a:endParaRPr lang="zh-CN" altLang="en-US"/>
          </a:p>
          <a:p>
            <a:r>
              <a:rPr lang="zh-CN" altLang="en-US"/>
              <a:t>B-Person, I-Person, O, …, I-Organization</a:t>
            </a:r>
            <a:endParaRPr lang="zh-CN" altLang="en-US"/>
          </a:p>
          <a:p>
            <a:endParaRPr lang="zh-CN" altLang="en-US"/>
          </a:p>
          <a:p>
            <a:r>
              <a:rPr lang="zh-CN" altLang="en-US"/>
              <a:t>B-Organization, I-Person, O, …, I-Person</a:t>
            </a:r>
            <a:endParaRPr lang="zh-CN" altLang="en-US"/>
          </a:p>
          <a:p>
            <a:endParaRPr lang="zh-CN" altLang="en-US"/>
          </a:p>
          <a:p>
            <a:r>
              <a:rPr lang="zh-CN" altLang="en-US"/>
              <a:t>B-Organization, I-Organization, O, …, O</a:t>
            </a:r>
            <a:endParaRPr lang="zh-CN" altLang="en-US"/>
          </a:p>
          <a:p>
            <a:endParaRPr lang="zh-CN" altLang="en-US"/>
          </a:p>
          <a:p>
            <a:r>
              <a:rPr lang="zh-CN" altLang="en-US"/>
              <a:t>CRF的作用就是在所有可能的路径中，找出得出概率最大，效果最优的一条路径，那这个标签序列就是模型的输出。</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472055" y="1715770"/>
            <a:ext cx="8041640" cy="1753235"/>
          </a:xfrm>
          <a:prstGeom prst="rect">
            <a:avLst/>
          </a:prstGeom>
          <a:noFill/>
        </p:spPr>
        <p:txBody>
          <a:bodyPr wrap="square" rtlCol="0" anchor="t">
            <a:spAutoFit/>
          </a:bodyPr>
          <a:p>
            <a:r>
              <a:rPr lang="zh-CN" altLang="en-US">
                <a:solidFill>
                  <a:schemeClr val="accent1"/>
                </a:solidFill>
                <a:effectLst>
                  <a:outerShdw blurRad="38100" dist="25400" dir="5400000" algn="ctr" rotWithShape="0">
                    <a:srgbClr val="6E747A">
                      <a:alpha val="43000"/>
                    </a:srgbClr>
                  </a:outerShdw>
                </a:effectLst>
              </a:rPr>
              <a:t>论文标题</a:t>
            </a:r>
            <a:r>
              <a:rPr lang="zh-CN" altLang="en-US"/>
              <a:t>：End-to-end Sequence Labeling via Bi-directional LSTM-CNNs-CRF</a:t>
            </a:r>
            <a:endParaRPr lang="zh-CN" altLang="en-US"/>
          </a:p>
          <a:p>
            <a:r>
              <a:rPr lang="zh-CN" altLang="en-US">
                <a:solidFill>
                  <a:schemeClr val="accent1"/>
                </a:solidFill>
                <a:effectLst>
                  <a:outerShdw blurRad="38100" dist="25400" dir="5400000" algn="ctr" rotWithShape="0">
                    <a:srgbClr val="6E747A">
                      <a:alpha val="43000"/>
                    </a:srgbClr>
                  </a:outerShdw>
                </a:effectLst>
              </a:rPr>
              <a:t>论文链接</a:t>
            </a:r>
            <a:r>
              <a:rPr lang="zh-CN" altLang="en-US"/>
              <a:t>：https://arxiv.org/pdf/1603.01354.pdf</a:t>
            </a:r>
            <a:endParaRPr lang="zh-CN" altLang="en-US"/>
          </a:p>
          <a:p>
            <a:r>
              <a:rPr lang="zh-CN" altLang="en-US">
                <a:solidFill>
                  <a:schemeClr val="accent1"/>
                </a:solidFill>
                <a:effectLst>
                  <a:outerShdw blurRad="38100" dist="25400" dir="5400000" algn="ctr" rotWithShape="0">
                    <a:srgbClr val="6E747A">
                      <a:alpha val="43000"/>
                    </a:srgbClr>
                  </a:outerShdw>
                </a:effectLst>
              </a:rPr>
              <a:t>相关代码</a:t>
            </a:r>
            <a:r>
              <a:rPr lang="zh-CN" altLang="en-US"/>
              <a:t>：</a:t>
            </a:r>
            <a:endParaRPr lang="zh-CN" altLang="en-US"/>
          </a:p>
          <a:p>
            <a:pPr marL="742950" lvl="1" indent="-285750">
              <a:buFont typeface="Arial" panose="020B0604020202020204" pitchFamily="34" charset="0"/>
              <a:buChar char="•"/>
            </a:pPr>
            <a:r>
              <a:rPr lang="zh-CN" altLang="en-US" u="sng"/>
              <a:t>https://github.com/achernodub/targer</a:t>
            </a:r>
            <a:endParaRPr lang="zh-CN" altLang="en-US" u="sng"/>
          </a:p>
          <a:p>
            <a:pPr marL="742950" lvl="1" indent="-285750">
              <a:buFont typeface="Arial" panose="020B0604020202020204" pitchFamily="34" charset="0"/>
              <a:buChar char="•"/>
            </a:pPr>
            <a:r>
              <a:rPr lang="zh-CN" altLang="en-US" u="sng"/>
              <a:t>https://github.com/ZubinGou/NER-BiLSTM-CRF-PyTorch</a:t>
            </a:r>
            <a:endParaRPr lang="zh-CN" altLang="en-US" u="sng"/>
          </a:p>
          <a:p>
            <a:pPr marL="742950" lvl="1" indent="-285750">
              <a:buFont typeface="Arial" panose="020B0604020202020204" pitchFamily="34" charset="0"/>
              <a:buChar char="•"/>
            </a:pPr>
            <a:r>
              <a:rPr lang="zh-CN" altLang="en-US" u="sng"/>
              <a:t>https://github.com/ZhixiuYe/NER-pytorch</a:t>
            </a:r>
            <a:endParaRPr lang="zh-CN" altLang="en-US" u="sng"/>
          </a:p>
        </p:txBody>
      </p:sp>
    </p:spTree>
  </p:cSld>
  <p:clrMapOvr>
    <a:masterClrMapping/>
  </p:clrMapOvr>
</p:sld>
</file>

<file path=ppt/tags/tag1.xml><?xml version="1.0" encoding="utf-8"?>
<p:tagLst xmlns:p="http://schemas.openxmlformats.org/presentationml/2006/main">
  <p:tag name="KSO_WM_UNIT_PLACING_PICTURE_USER_VIEWPORT" val="{&quot;height&quot;:11970,&quot;width&quot;:12465}"/>
</p:tagLst>
</file>

<file path=ppt/tags/tag2.xml><?xml version="1.0" encoding="utf-8"?>
<p:tagLst xmlns:p="http://schemas.openxmlformats.org/presentationml/2006/main">
  <p:tag name="KSO_WM_UNIT_PLACING_PICTURE_USER_VIEWPORT" val="{&quot;height&quot;:10800,&quot;width&quot;:1517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TU2NDQ1NjgwOTUzIiwKCSJHcm91cElkIiA6ICI4MDMzNzIzODciLAoJIkltYWdlIiA6ICJpVkJPUncwS0dnb0FBQUFOU1VoRVVnQUFDTU1BQUFORUNBWUFBQUMzNFhvU0FBQUFDWEJJV1hNQUFBc1RBQUFMRXdFQW1wd1lBQUFnQUVsRVFWUjRuT3pkZDFRVTUvczI4R3ZwVFVoVVVDeXhhd1JqUThWWW9rWXh0dGg3Q3hwYllvdkczdUpYalZHeGw2Z29vb1pvak1TQ0pZcUNpS0t4MEFSRnFTSUVSS0lScExPdzd4KzhPNzhkZGhkMkY4U0VYSjl6Y2s2WXZyc3p6enpPYzg5OVMyUXltUXhFUkVSRVJFUkVSRVJFUkVSRVJFUkVSUDhRRW9sRW91dTZldVY1SUVSRVJFUkVSRVJFUkVSRVJFUkVSRVJFN3hLRFlZaUlpSWlJaUlpSWlJaUlpSWlJaUlpbzBtQXdEQkVSRVJFUkVSRVJFUkVSRVJFUkVSRlZHZ3lHSVNJaUlpSWlJaUlpSWlJaUlpSWlJcUpLZzhFd1JFUkVSRVJFUkVSRVJFUkVSRVJFUkZScE1CaUdpSWlJaUlpSWlJaUlpSWlJaUlpSWlDb05Cc01RRVJFUkVSRVJFUkVSRVJFUkVSRVJVYVhCWUJnaUlpSWlJaUlpSWlJaUlpSWlJaUlpcWpRWURFTkVSRVJFUkVSRVJFUkVSRVJFUkVSRWxRYURZWWlJaUlpSWlJaUlpSWlJaUlpSWlJaW8wbUF3REJFUkVSRVJFUkVSRVJFUkVSRVJFUkZWR2d5R0lTSWlJaUlpSWlJaUlpSWlJaUlpSXFKS2c4RXdSRVJFUkVSRVJFUkVSRVJFUkVSRVJGUnBNQmlHaUlpSWlJaUlpSWlJaUlpSWlJaUlpQ29OQnNNUUVSRVJFUkVSRVJFUkVSRVJFUkVSVWFYQllCZ2lJaUlpSWlJaUlpSWlJaUlpSWlJaXFqUVlERU5FUkVSRVJFUkVSRVJFUkVSRVJFUkVsUWFEWVlpSWlJaUlpSWlJaUlpSWlJaUlpSWlvMG1Bd0RCRVJFUkVSRVJFUkVSRVJFUkVSRVJGVkdneUdJU0lpSWlJaUlpSWlJaUlpSWlJaUlxSktnOEV3UkVSRVJFUkVSRVJFUkVSRVJFUkVSRlJwTUJpR2lJaUlpSWlJaUlpSWlJaUlpSWlJaUNvTkJzTVFFUkVSRVJFUkVSRVJFUkVSRVJFUlVhWEJZQmdpSWlJaUlpSWlJaUlpSWlJaUlpSWlxalFZREVORVJFUkVSRVJFUkVSRVJFUkVSRVJFbFFhRFlZaUlpSWlJaUlpSWlJaUlpSWlJaUlpbzBtQXdEQkVSRVJFUkVSRVJFUkVSRVJFUkVSRlZHZ3lHSVNJaUlpSWlJaUlpSWlJaUlpSWlJcUpLZzhFd1JFUkVSRVJFUkVSRVJFUkVSRVJFUkZScE1CaUdpSWlJaUlpSWlJaUlpSWlJaUlpSWlDb05Cc01RRVJFUkVSRVJFUkVSRVJFUkVSRVJVYVhCWUJnaUlpSWlJaUlpSWlJaUlpSWlJaUlpcWpRWURFTkVSRVJFUkVSRVJFUkVSRVJFUkVSRWxRYURZWWlJaUlpSWlJaUlpSWlJaUlpSWlJaW8wbUF3REJFUkVSRVJFUkVSRVJFUkVSRVJFUkZWR2d5R0lTSWlJaUlpSWlJaUlpSWlJaUlpSXFKS2c4RXdSRVJFUkVSRVJFUkVSRVJFUkVSRVJGUnBNQmlHaUlpSWlJaUlpSWlJaUlpSWlJaUlpQ29OQnNNUUVSRVJFUkVSRVJFUkVSRVJFUkVSVWFYQllCZ2lJaUlpSWlJaUlpSWlJaUlpSWlJaXFqUVlERU5FUkVSRVJFUkVSRVJFUkVSRVJFUkVsUWFEWVlpSWlJaUlpSWlJaUlpSWlJaUlpSWlvMG1Bd0RCRVJFUkVSRVJFUkVSRVJFUkVSRVJGVkdneUdJU0lpSWlJaUlpSWlJaUlpSWlJaUlxSktnOEV3UkVSRVJFUkVSRVJFUkVSRVJFUkVSRlJwTUJpR2lJaUlpSWlJaUlpSWlJaUlpSWlJaUNvTkJzTVFFUkVSRVJFUkVSRVJFUkVSRVJFUlVhWEJZQmdpSWlJaUlpSWlJaUlpSWlJaUlpSWlxalFZREVORVJFUkVSRVJFUkVSRVJFUkVSRVJFbFFhRFlZaUlpSWlJaUlpSWlJaUlpSWlJaUlpbzBtQXdEQkVSRVJFUkVSRVJFUkVSRVJFUkVSRlZHZ3lHSVNJaUlpSWlJaUlpSWlJaUlpSWlJcUpLZzhFd1JFUkVSRVJFUkVSRVJFUkVSRVJFUkZScE1CaUdpSWlJaUlpSWlJaUlpSWlJaUlpSWlDb05Cc01RRVJFUkVSRVJFUkVSRVJFUkVSRVJVYVhCWUJnaUlpSWlJaUlpSWlJaUlpSWlJaUlpcWpRWURFTkVSRVJFUkVSRVJFUkVSRVJFUkVSRWxRYURZWWlJaUlpSWlJaUlpSWlJaUloMElKUEozdlVoRUJFUmtRb01oaUVpSWlJaUlpSWlBaUNWU3QvS05qMDlQWkdlbmw3dTI5YUd1N3M3YnQ2OHFmSHlCdzhleE4yN2Q5L2lFUkhSdjBWNGVEaFNVMU5MWFM0ME5GU2o1YlJ4K2ZKbHhNVEVsT3MyaWVqZkl6ZzRHR3ZXckVGZVhwNW8rcG8xYS9ESEgzK1V1cjVNSmxOYUZ3Q09IajJLc0xDd2NqbEdmMzkvVEo0OHVkejdlc2VPSGNQRGh3OVZ6bnZ4NGdXT0h6K09wS1NrY3QwbjBiOEpyeEVpMG9UQnV6NEFJaUlpSWlJaUlxSjM3Y1NKRTdoMjdSbzJiOTRNQ3dzTEFFQlVWSlJXQXlVZmZ2Z2g3T3pzUk5NdVhicUUvZnYzbzFxMWF1alJvd2Y4L2YyUm1abFo0blpNVEV6UW8wY1AwYlFuVDU0Z0tpcXF4UFhhdG0yTFdyVnFxWngzN05neDlPN2RHMTI2ZE5IZ2t4UjlId1VGQmVqUW9ZTkd5d09BajQrUHhzc1daMjV1am80ZE8rcThQbFVlbjMvK09YSnljbkRseXBWM2ZTai9HR2ZQbmkyWDdVZ2tFbnorK2VkNDhlSUZNak16a1ptWmlUZHYzaUF0TFEzcDZlbkl6czZHczdPejBucno1czJEczdNenhvMGJWK0wyRnl4WWdHblRwbUhFaUJFQWdJU0VCSVNHaG1wOGZOMjdkeGZhWDdsdDI3YkIyZGtaalJvMTBuZzdWSFlGQlFWNDhlSUZFaElTRUIwZGpjaklTRVJHUm1MQ2hBbm8yN2R2aFI2TGs1TVRURXhNY083Y3VSS1htejkvUHN6TXpMQnUzYm9LT2pLcUNNK2ZQOGVOR3pld2NPRkMwZlFiTjI2Z2VmUG1vcjVEVGs0T2twS1NrSkNRZ05qWVdFUkZSU0VpSWdLZmYvNDVKaytlTEZyL3A1OStncjYrUGo3NjZDTmgydE9uVHpVS3ZtdlRwZzJxVnEwcS9HMWpZNFBFeEVTNHVycGl3WUlGQUlDdnYvNjYxSDZib3VMM3ZNaklTTGk3dTJQWXNHR3d0N2RYV3Q3ZjN4K0hEaDNDaHg5K3FMYnY5N1pvZWszU3UvTlAvbzNLNjlncTZocVJ5V1R3OFBEQWhRc1hrSmFXaHFsVHAyTG8wS0ZsT2ZUL2hIOVNQNEtJd1RCRVJFUkVSRVJFOUovMy92dnZJeVltQmt1WExzWEdqUnRoWm1hR2tKQVF1THE2YXJ5TnNXUEhpb0poY25OejhmUFBQNk4xNjlaQ2NNdmh3NGVSa0pCUTRuYXFWNit1RkF4ejY5WXRIRHQyck1UMWxpMWJKanpzUFhYcUZCbzFhb1JXclZxcFhQYmF0V3VsZnA3RXhNUVNsek0xTlJVTlFtM1lzS0hVYmFwVHQyNWRCc05RaVJJU0V2RGJiNzhoTURBUWYvMzFGMHhNVE5DaVJRdE1uRGdSVFpvMGVkZUhwN1g4L0h3c1hyd1lmLy85TjNidjNnMXpjM08xeSs3ZXZidGM5cW1ucDRmKy9mdmp5eSsvUkc1dXJtaTZsWlVWM252dlBRd1pNZ1JXVmxibHNyK0lpQWpzMkxGRDQrVmJ0V29GQ3dzTHBLZW5JeTB0RFFVRkJTZ29LRUJXVnBaU3UybHJhNHRMbHk2cDNiNWlVSTRtQ2dzTDRlZm5CejgvUDBSR1J1TDE2OWVRU0NTd3RMUkUvZnIxTVhyMGFMUnAwMFpZM3NuSlNiUytmTmtXTFZwZzlPalIrUERERDlYdUt6RXhFV2ZPbkVGd2NEQ2VQMytPZ29JQ1ZLdFdEUjk5OUJFR0R4NnN0TzZOR3pld1pzMGExSzlmSHdjT0hGQzV6WU1IRCtMRWlSUG8wYU1IbGkxYnBqUmZKcE5oNk5DaHlNakl3SkVqUjlRT0RGNjhlQkVuVHB4QVNrb0tDZ29LQUJRRkt6Wm8wQUNkTzNlR3JhMHRnS0pzUVNXcFhyMDZhdGFzV2VJeTVlM0ZpeGNsWGtla3VheXNMTXlhTlF0VnFsU0JpNHNMakl5TTNzbHhaR2RuQzIxVlptYW1jRTdLNWVYbElTTWpBeFlXRmhnK2ZEalMwdEtFZVJLSkJEWTJOckN6czlPNFRRc0lDTURodzRkTFhXN2p4bzJpWUpnUFAvd1FEZzRPOFBYMWhiT3pNNnBYcjQ3dnZ2dE9aVVlhVFYyK2ZCa1NpUVNEQmcxU09kL2YzeC9WcWxWRDY5YXRkZDZIWEc1dUxyeTl2WEhqeGczRXhNVGd6WnMzTURJeVFyVnExZENrU1JNTUdEQ2dYUGJ6YjFlODNTK09RYndWcTZLdWtaOS8vaGxIang2RnRiVTFldmJzQ1V0THl6SnRyelJaV1Zrd016UFRlZjdib3VsK0s3b2ZrWldWaGRPblQrUG16WnRJVEV4RVhsNGV6TXpNVUxkdVhjeVlNVVAwYjNOdHJtSDVzaDk5OUJHMmJ0MnFkaDExUWZ4bFhWL1JreWRQTUd2V0xBQkYvOTUyY0hBbzhYT1FNZ2JERUJFUkVSRVJFZEYvWHUvZXZmSFhYMy9CM2QwZEsxZXV4QTgvL0lBUkkwWm9QSmlxNnVHYXA2Y24wdExTc0huelpnQkZiOGdkT25RSXFhbXBHRHQyTEJZdVhJamV2WHNMeXljbkoyUFNwRWxLMldVVXFYdFFWbnovZS9mdXhjQ0JBOVVHdzZ4ZnY3N1V6L1RISDMrVVdJS2dSbzBhb2dDVzBvSjFTbUpnd0VkVXBGNTBkRFJtejU0TmZYMTl0R25UQmc0T0RuajY5Q24rK09NUEJBWUdZdXZXclNVR0gvd1Q3ZHUzRDQ4ZVBTbzFFQVpRZjkyUEdERUNBd1lNd0JkZmZDRk1PMy8rUEhiczJJRkxseTVCWDE5ZjVYcHIxNjZGZ1lFQlVsSlNzSEhqUnV6YXRRdE5temJWL2NPVTRzU0pFNktCNDlLY08zZE9OQ0I5L1BoeEhEOStYTFNNNHZ6OSsvZkQwTkJRK0x0NEJvalN4TWZINC92dnYwZGNYQnhNVEV4Z2IyOFBHeHNiRkJZV0lpa3BDUThlUElDOXZiMG9HQVlvYXJmNjllc0hvQ2k0S1RZMkZnRUJBYmh6NXc3V3JWdW5jckRDMDlNVGJtNXVrRXFscUYrL1BqNzU1QlBvNitzalBqNGV2cjYrOFBYMXhlalJvMFdmd2NIQkFRWUdCbmo2OUNsZXZYcWw4cnU4ZCs4ZUFDQW9LQWd5bVF3U2lVUTBQeW9xQ2hrWkdhaFZxMWFKYjhnM2J0d1lIVHQyUk8zYXRXRmtaSVF0VzdaZzd0eTVTZ0dhOCtiTksvRTdIVEprQ0w3Kyt1c1NseWx2cnE2dTBOUFRxOUI5VmxabVptWllzV0lGWnM2Y2lUMTc5cFQ2ZTc4dFM1Y3VGVXFnakJrelJtbis0Y09IY2Zqd1lWeTVjZ1ZwYVdubzJiTW4rdlRwQXhzYkcxaGJXNHZhQlcyb2EzTWpJaUl3Wjg0Y2xmT21USmtDVTFOVFZLOWVIVUJSSDBrWHYvLytPd0RBMTljWHRyYTJDQWtKUVVoSUNBQ2dmdjM2YU42OE9SSVNFaEFSRVlGbXpackIwOU5UYVJzMWF0VEFKNTk4b3RIK25qeDVnblhyMXVINTgrZXdzckpDeTVZdDhkNTc3eUV6TXhQeDhmRzRmdjA2REF3TUdBenoveW0yKy9SdVZQUTFjdkhpUlFCRlFYQjE2OVl0cDAraDJzS0ZDeEVkSFkzVHAwL3JOUDlkSFplaWl1eEh2SGp4QWdzV0xFQnljaklhTkdpQTd0MjdReUtSNFBuejV3Z1BEMGQ4Zkx6U3Y2dTF2WWJEd3NMZzdlMHQramU3TnNxNlBsQ1VhVmJ1OHVYTERJYlJBWjgwRUJFUkVSRVJFUkdoS0xOTGJHd3M0dVBqa1pHUm9kWGdiWEVwS1NrNGZ2dzRKa3lZZ05xMWF5TXdNQkNiTjIvR2Q5OTloMnJWcWdHQTBtRGwwYU5ISVpQSlZKWXBLVytsdmIzcTVPU0U0Y09IWS9yMDZScHYwOXJhdXF5SFJhUlNlbm82dW5YcmhxKysra3IwaHIrSGh3ZU9IRG1DUTRjT1lkT21UZS93Q0xYejhPRkRlSGw1WWVqUW9XamN1TEhPMjVISlpHb0gvMHNLQ3BBSGRSUnZnNENpSUxpVksxY3FUWmNQT2l1NmNPRUMxcXhaZ3p0MzdnalRYRjFkaFl4YXhjdWFhR3JjdUhFWU4yNGNZbUppTUdQR0RLeGZ2eDd0MjdjSEFQajUrZUg3NzcrSGlZbUpzSHlkT25WMHpseng5T2xUekpzM0Q1bVptUmd6Wmd4R2p4NnQ5T1p6Wm1ZbVVsTlRsZFkxTUREQTdObXpSZE5Pbno2TkgzLzhFWWNPSFZJYXJQajk5OSt4Zi85K1dGbFpZZkhpeGNKbmtvdU9qc2JhdFd0eC9QaHhtSnViWTlTb1VRQ0tBaE5hdEdpQmtKQVEzTDkvWDJsQTVlWExsNGlOallXUmtSSFMwdElRSFIydGxDMHBPRGdZQUpUMldWelRwazJGd0tpa3BLUVNsKzNldmJ2S1VoSHFnZ1hldG5meHBueGwxckJoUXd3ZVBCaWVucDc0OU5OUDFRYlh2azFyMTY3RjVjdVhzWC8vZmh3OWVoVEd4c2JDdkZHalJtSDgrUEg0L1BQUGhXbU5HaldxMEtDTjBOQlFvU3hTY1ZldVhCR0NFMHVqMkNkVHpDQ1FrWkVoK252SWtDRm8zcnc1TGx5NEFLQW9rT1hKa3lkSzIrdlFvWU5HQS8yUmtaRllzR0FCcEZJcHZ2NzZhd3djT0ZBcGlQTDU4K2VJam80dWRWdi9GYXJhZmFwWUZYbU5BTUJmZi8wRlEwUER0eDRJQXdBaElTR2kvbzIyODk4V2JmWmJrZjJJSDMvOEVjbkp5WmcrZlRxR0R4OHVtaWZQTWxpY050ZXd1Yms1WkRJWlhGMWQ4ZkhISDZOS2xTb2FyVmRlNndORm1idXVYYnVHT25YcUlEOC9Id0VCQVVKR05OSWNnMkdJaUlpSWlJaUk2RjlGV3BpTG1GZUJTRXg3aEQvVEh1TjF6blBrU0RPUUs4M0M1ODNubzdWdEg1MjN2V0RCQWhRVUZNRFUxQlNuVHAzU2FKM2lEL0ZrTWhsY1hGeFF2MzU5akJ3NUVsS3BGSHYyN0lHNXVUa2FOV3FFbHk5ZkFvQW8zWDlDUWdKOGZYM2g1T1JVSVE5YjA5TFNTazFQblpTVWhJQ0FBTFh6TzNmdVhONkhwYk9RNUVzNCs4amxYUi9HV3pISWJtR1p6dWwvZ29LQ0FyVlpTalJoYjIrUHRtM2JLazBmUG53NGpoNDlpb2lJaUxJY1hvVnpkM2VIb2FHaHlrd0g2cHcvZjE1cFdrNU9EcUtqbzBYekhqeDRBSWxFSWd3RUtSb3dZSURHKzVzOWU3YncwSDc5K3ZYbzFxMmJjTTAvZVBCQTJPZXdZY1B3eVNlZklETXpFei8rK0NPNmQrK3VNdUNpdE5UMFgzNzVKVWFQSGkyYUpoK0FWY3hra3BXVkJhQ29URnRaU2FWU3JGbXpCaGtaR1VxWnVoU1ptNXRyWEg2blg3OSsrUEhISDVVR2dGNi9mbzA5ZS9iQXdNQUFQL3p3ZzhyU1hvMGJOOGJtelpzeGRlcFV1THU3bzF1M2JrS0pBRWRIUjdYQk1QS3NNSFoyZHNJeTZvSmhPblRvb05IbjBNVDc3NytQNXMyYmw5djIvb3ZLMmphK2JhTkhqNGFYbHhjT0hUcWtWY216OGxLbFNoWGgybnZ2dmZlVXJuc3pNek90QXBjek1qSkUxK2JMbHk4UkdSa0pBRHBseDZwVnF4YSsrdW9yNGUrOHZEd2NPblJJcVN6VG9VT0hWSzd2NStlSG8wZVBLazBmTUdDQVVtQzBmS0EzSXlNREZ5OWVSTmV1WGJGOCtYS2xkUWNOR3FSUlJweTh2RHlzVzdjT3VibTVXTDE2TlRwMTZxUnl1Wm8xYTFaNHlUT2kwbFRFTlNJbms4biswZTMwdjFsWit4RkJRVUV3TUREQXNHSERsT1paV2xxV1MwbXJzV1BINHVEQmd6aHc0QURtejU5ZjRldmZ1SEVEbVptWjZOZXZIL0x5OG5EMjdGbjQrUGlvTFE5R3FqRVlob2lJaUlpSWlJaitGVkl6NDNFci9sYzhldUdQdklJczZFbjBZV1BSQUxVdFA0U3BvU1ZNREN4UTc3MldaZHFIL0syM3ZMdzg3TjI3VjZOMWlnZkRuRDU5R3FHaG9lamF0U3YyNzkrUHhNUkVKQ1VsWWVmT25UQTBOSVJVS2dWUWxEYTVUNStpSUllalI0OUNJcEZnK1BEaHlNN09CcUI2c0xlMEFXVk5QWDM2Rkt0WHJ5NXhtVnUzYnVIV3JWdHE1NWVXWGFZaTFYdXZKYm8zL0FJeW1leGRIMHE1a2tna09wM1QyN1p0dzhXTEY3Rmt5UkwwN05sVG1KNmJtNHNoUTRaQUpwUGgxS2xUb25QczFLbFQyTHQzTDc3NTVodjA3OTlmbVA3NDhXT2NPblVLWVdGaGVQMzZOVXhOVGRHMGFWTU1IRGhRNWVDWms1TVRURXhNY1BMa1NlemF0UXMzYnR4QWRuYTIwdmx5OWVwVm5EbHpCaytmUG9XUmtSSGF0MitQR1RObXFQdzhpdGtBaWsvWDE5Y1hmdmYvL2U5L3VIbnpwdEpua1B2bW0yL3c4T0ZEN05xMVMxUlc2ZkhqeHpoMjdCakN3OE9SazVPRG1qVnJvbHUzYmhnOWVyVEtmVWRHUnVMWFgzOUZXRmdZMHRMU1lHRmhnVmF0V3FuTXFGSmNmSHc4UWtORDBhTkhEN3ozM251bExpK25iaUJhM1hXcWF2a0JBd1lnS1NrSm9hR2hBSUEvLy94VDJFWk1UQXlBb29FSkFQajQ0NCtGYkUvcjE2OUhnd1lOaEJUMytmbjVRakNNUE11TS9CaWFObTBxQkd0NGUzc0wrMVljREE0UEQ4ZldyVnV4ZHUxYTFLNWRHd0JVZmhjM2I5NUV0V3JWUk1FdzZlbnBrRWdrNVJJTTQrUGpnNFNFQkhUdTNMbE02ZXNWcGFlbkE0QlNLYUx6NTg4TDE1K3FRQmc1YTJ0ckRCa3lCQjRlSHZEeThzSzBhZE1BRkFYRDdOKy9YMlVacEh2MzdnbjNqNUNRRUFRR0Jvb0NyYVJTS2NMRHcyRm9hRmhxZG84dnZ2aENLWkJuL2ZyMW90SjY1ZG4yKy9yNjR1elpzNGlKaVlGRUlrR2RPblV3WmNxVVVrc0FKQ1VsWWM2Y09VaExTOE8zMzM2TFBuMzZDRzNQdVhQbmhPWGswN3k4dkhEbXpCbWNPM2NPU1VsSnNMS3lRdWZPblRGNThtU2QzNjcyOXZiRzJiTm5FUjhmRHlNakl6ZzZPbUxHakJrWVAzNDhjbkp5bEw0blRkckc2T2hvZUhsNUlUUTBGQzlldklDQmdRRWFOV3FFMGFOSGk4b1NLbTd2ekpreitPV1hYM0Q1OG1Xa3BxYWlkdTNhY0haMlJwY3VYWkNXbGdZM056ZmN1blVMbVptWnFGT25Ec2FNR1lOUFAvMVVvODlvWldXRnJsMjd3c2ZIQjlIUjBXWEtaRlZXQXdjT0xQTTJnb0tDc0hidFd1SHZjK2ZPQ2VlTDR1L3c2dFVybGV1L2VmTkc5TGUxdGJXb0Qzaml4QW5JWkRLbGU1bTZJR2Q1ZTF1Y29hR2hVa0NOM0srLy9vcWNuQnlNSFR0VzVRQjlRVUdCUnFVbnZiMjlrWnljako0OWU2b05oTkdGcG4yR2lycGZ2d3ZhWE1lQTVuMEtYVDY3VENaVGF2dTZkT21DU1pNbXFXejd0TzN6NmJwT2NhcmE5SkpVeERXaStHK3VuSndjNFc5NVc2SE43MXphdmE2MGZaVTJYMDZUY3lRb0tBaUxGeStHalkwTjNOM2RSWm4xamh3NUFnOFBENkZFa2FiN1ZWU1IvUWlKUkFLcFZJcm56NS9EMXRhMlhMYXBxTEN3RU1PR0RjUFZxMWR4NmRJbGZQYlpaN0MzdDYrdzlZSC9LNUhVcTFjdklSam0wcVZMREliUkVvTmhpSWlJaUlpSWlPZ2ZMU3MvRFZlakR5QWsrUklNOVV4aFovTUpQcXJaRXgrOFp3OER2YkkvK0Y2NmRDbnUzNzh2L0gzbHloVVlHUm5wL0tDdVRwMDZhTldxRmZUMTlmSG5uMy9pM3IxN0dEOSt2UERXY1Y1ZUhnRGc5dTNia0VxbE1EQXdRRVJFQkFvS0NqQjE2bFRSY1JRM2QrNWNsZnZVOW8zdGxpMWJxc3djSWRlL2YzOE1IVG9VWDM3NVphbmJPbm55cEZiN0xrbjc5dTFSdjM1OXJkZDczN1FXdWpXWVdHN0g4Vy9uNk9pSWl4Y3ZJamc0V0JRTUV4b2Fpdno4ZkFCRjJUMGNIUjJGZVNFaElRREVtU1BPbmoyTFBYdjJRQ0tSb0UyYk5uQjBkTVRMbHk4UkZCU0V3TUJBakJvMUNsT21URkY1RER0MzdzU0RCdy9Rdlh0M3BLU2tpT2E1dXJyaTVNbVRNREV4Z2FPakkweE5UUkVVRklRbFM1YWdzTEJRNDg4WkZ4Y0hxVlFxREpUMTd0MGJOMi9laEwrL3Y5TGdXa3BLQ2g0OWVvUUdEUnFJQnRaKy8vMTNiTisrSFlhR2huQjBkSVM1dVRrZVBud0lEdzhQQkFjSFkvUG16YUpCazB1WExtSGJ0bTJReVdSbzFhb1ZhdGV1amRUVTFCSUR4eFRkdUhFREFIUWFmRlRNbnBLWGw0ZisvZnRqL3Z6NTZOdTNyN0RNa1NOSGNQbnlaUnc3ZGt5WWR2TGtTYUYwVVVSRWhLaWtBQUQ4L1BQUHd2OHJEaFJyUTU2ZHBMQ3dVT1dndWVKZzhQUG56d0VVWlJ4UU4wZ2NGeGVITzNmdVlOU29VYUxBajlldlg4UFMwbEkwTFRFeFVhdTN2T1g4L1B3QVFGUm1wU3lrVWluMjc5OFBBRUtKSTduQXdFQUEwQ2dJb1d2WHJzTDVKMWUzYmwzVXFsVUxTVWxKb2pKSWhZV0ZDQW9LUXVQR2pkR2hRd2RZV1ZuaDRjT0h5TW5KRVlJN0h6MTZoTnpjWERnNE9KUTZXTHhod3dZaFlOUGQzUjAzYnR6QTlPblRSVzFGZWZubGwxL2c1dVlHUzB0TG9WekZ3NGNQRVJVVlZXSXdUSHA2T3BZdFc0YTB0RFJNblRxMTFFRlRvS2lVZ3JlM045cTNiNC9telpzaktDZ0k1ODZkRXdiYnRTMnp0WGZ2WGlHZ1VONkdCUVlHWXZIaXhhVzJZU1cxalV1V0xFRk9UZzVhdEdpQjFxMWI0OVdyVjdoNzl5NVdybHdwS2hlbWFOT21UWWlLaWtLYk5tMlFrSkNBc0xBd3JGbXpCdDk5OXgzYzNOeVFuNStQVHAwNjRjV0xGd2dNRE1RUFAvd0FDd3NMamJNRWRlclVDVDQrUGdnSUNIaW53VEEvL3ZpanFFekg1TW1UbFphSmlvcUNqNCtQeXZVN2RPZ0FCd2NIN051M0R3QXdZOFlNREJ3NEVQMzY5Vk5hdHZqMXE0bWtwQ1Q4L1BQUGFOKyt2ZWkrQzVSZklITitmajV1M2JxRkhqMTZxUDB0Q2dvS05Hb1A1ZmNpVlo5ZlY5cjBHU3JpZnYydWFITWRhOXFuMFBXekYyLzdBZ01ENGVYbGhZY1BIMkxuenAyaXRrK1hQbDlaK29seXVyVHA2cFRuTlNJUHdQUHk4b0tCZ1lIU3RhTHA3NnpKdmE2MGZaVTJIOUQ4SEduYnRpMTY5dXdKSHg4Zm5ENTlXbWp2VWxKU2NQTGtTZGphMmdyLy90Tmt2OFZWWkQraVU2ZE91SHIxS2xhc1dJRWxTNWFVR0d5c0M1bE1CZ01EQTh5ZE94Zno1OC9IOXUzYnNXL2ZQbzB6QlpWMS9lVGtaRHg0OEFEMTY5ZEh3NFlOQVJROVo0aU9qbjduQWFyL051Lyt6a0JFUkVSRVJFUkVwRWI4NndmNExYd2RzdkxUOFhIZEVlaFNmeXhNRGJXdnQxMlNJVU9Hb0hQbnpyaDkremJ1M3IxYjV1MTE2TkFCSFRwMFFHRmhJYjc1NWhzMGJkb1U0OGFORStablptWUNLSHJEK083ZHUralVxUk5telpvbFpJUzVkdTBhd3NMQ1JOdDBkSFNFbFpVVkJnd1lnSjA3ZDZKMTY5YWlXdmQ1ZVhsYVBRQ1VTQ1NsRHY3cDZlbHBORUFvSDJRdkQxWldWam9GdzVCWTI3WnRZV2hvS0FTNHlOMi9meDhXRmhiSXo4OUhZR0NnOEdCYUpwTWhMQ3dNRFJzMkZMS0JSRVJFWU0rZVBiQ3dzTUNHRFJ0RUpTU1NrcEx3N2JmZjRzU0pFMmpUcG8zU3dIVnViaTdpNCtOeDhPQkIwZUFsVUJSMGMvTGtTVlN2WGgzYnRtMFR5aS9rNXVaaTFhcFZpSTJOMWZoem5qaHhBZ0NFZ2JUMjdkdkR5c29LSVNFaFNFdExFNzAxZk8zYU5jaGtNbEhnU0hSME5IYnMyQUZiVzF0czJyUUpOalkyd3ZleGVmTm1lSHQ3dzh2TFMzanpQelkyRmp0MjdJQ0ppUW5XclZ1SGp6NzZTTmhXOFVGdGRlVGx5YlI5TTdTNHYvLytHNEJ5UnBYMDlIUzFiMHNEUU0rZVBZV0IyaDA3ZHVEOCtmUFlzMmVQOFB2KzhjY2ZXaDlMUVVHQk1MQjYrZkpsSEQ1OFdLTXNPZXJrNWVYQnhjVUY1dWJtR0Q1OE9LS2pvMkZnWUlBM2I5N2d4bzBiU20zRTlPblRkZHFQdkF5VG5aMmRUdXRMcFZMczJyVUxRRkg1cHREUVVCUVVGR0RCZ2dXaTloa29Lb1VIUUtPQml3OCsrQURBL3dVTnlUazZPdUwwNmRPaU1rZ1JFUkhJeU1oQXUzYnRJSkZJNE9EZ0FGOWZYNFNHaGdyWHR6eW9wbDI3ZHFYdVcvNW1kWDUrdnJCZXRXclYza3I1UGs5UFQwZ2tFdXpidDA5b2Q0RC9PN2RWeWN2THc2cFZxL0RubjM5aTFLaFJHRGx5WktuN3ljM05SVkJRRU56ZDNZV1NPams1T1ZpeVpBa2VQbndvR2d6VVJFaElDRTZkT2dWcmEydHMyN1lOTldyVUVQYXpZc1VLSWVCVjNiR29heHNCWVBEZ3dSZzBhSkJRb2d3b3lpcTBZOGNPZUhwNktnWEQ1T1RrSUQwOUhhNnVyc0pBdUR6WWNOMjZkV2pXckJrMmJ0d29CRUg5OU5OUE9IcjBLTTZlUGF0eE1JeThyU3F0dE9MYlZxZE9uVkl6UWwyN2RnM1hybDFUT1UvZXpqVnExRWlZVnJWcVZkSGZjb29aREJRbEpDU296QnFZbTV1TGRldld3Y0xDQW9zWEwxYWFyMjJaSkhVTURRMXg0TUFCSkNjblk5V3FWWmcrZmJxUVhRc291bmZKWkRLTkJ2cmwyY0NhTld1bThmNUxvbTJmNFczZnI5OGxUYTlqVGZzVXVuNTJWVzFmZG5ZMkZpMWFoTWVQSDR2YVBsMzZmR1hwSjhycDBxYVhwRHl2a2Rtelp3UDR2MEFRK2Q5eW12N09tdHpyU3R0WGFmTzFQVWRtekppQk8zZnU0UGp4NCtqYnR5OHNMUzNoNnVxS3ZMdzh6SjgvWDdobmxMWmZWU3F5SHpGanhnekV4Y1VoSmlZR00yZk9SSThlUFRCKy9QZ1M5NlhZZDFQazZPaW85cjdZb2tVTDlPblRCNy8vL2pzOFBUMjFEcGpVZGYxTGx5NUJKcE9oVjY5ZXdyU2VQWHZpeUpFanVIVHBFbWJObXFYVmNmeVhNUmlHaUlpSWlJaUlpUDZSSGp5L2lqT1BOcUM2V1QxTWFPTUNhL042YjJVLzhnZGZxYW1wU3NFd0piM05PM2Z1WEF3WU1FRHQvQ05IamlBdUxnNTc5KzRWdmEwcEw2TlJyMTQ5WExod0FaMDZkUkxTYWN0a012ejAwMC9vMnJXcmFGdDJkbmJDZ08yRkN4ZGdZV0VoR216VjV1Ry9waTJvR1hVQUFDQUFTVVJCVkc4b2UzcDZ3dFBUczhSbExseTRvRkVHbmNtVEp5TWhJZUVmVlZxcE1qTXhNVUhMbGkwUkdCaUk1T1JrNGNIMC9mdjMwYkpsUzZTbHBTRW9LRWhZUGpvNkdoa1pHYUlNR1o2ZW5wREpaSmc2ZGFwb2dBTW9LZ0V6ZWZKa2JOcTBDUmN1WEZBYTVKREpaSmcwYVpMS3dWNTVTWW9wVTZZSWdUQkFVY21qT1hQbXdOblpXYVBQNk9QakExOWZYN1J1M1ZvSTdqQXdNTUNubjM2SzA2ZFA0K2JObTZLM3pYMTlmV0ZvYUNoNlkvL1hYMzlGUVVFQjVzK2ZMd3djQUVYQlloTW5Ub1MzdHpmOC9mMkY2OHZUMHhOU3FSVFRwMDhYRFZvQkVBYkVTNU9Ra0FBVEV4UFJnSWd1NHVMaVZPNDNJU0ZCbzFUeGVYbDVRbWFVd3NKQ0lVdVZMdjc0NHc5VXIxNGRhV2xwK095enp4QWVIbzUxNjlhSjJzY1ZLMWJnenAwN292VlVaY0xLeWNuQm1qVnJFQlVWaFpVclY4TEt5Z291TGk3Q3VtWm1aaGd6Wmd3S0NncUVkUzljdUNBSzNOTzBqVXRQVDRlaG9hSE9KWmVrVWltOHZMeEUwMHhNVE9EbjU0ZDY5ZXFKTWhwa1ptYkMwTkJRbysvWXdNQUFob2FHeU1uSkVVMlhCOE1vbGtHUzM3UGtnMjRkT25TQXI2K3ZLTmhOUGhpbGFmQURVSFM5WkdSa0FBQ3VYNytPUC8vOEUrUEhqOWQ0ZlUzazV1WUNnQ2pMRDZDK2RJeE1Kc1BHalJ2eDhPRkQ5TzNidDlSc0E0cnJ6WjQ5V3hnTUJvcCtwNmxUcCtLYmI3N0I5ZXZYdFJyWWtyZGhYMzc1cGVqNk16WTJ4dHk1Y3pGcDBxUVNqMFZkMndoQTVYZmNvMGNQN05peFE3am1pNXM2ZGFyb3ZCbzBhQkJPbmp3SnFWU0tHVE5taUxJQjllN2RHMGVQSHRVcTZMQmF0V293TlRVVnlxcTlLNG1KaVdxL04zbXB2SysrK2twb3I3Mjl2ZUhpNGdKUFQ4OFNBd1JWVVpXQkI0REtzakpTcVZSb3MwYU9ISWtiTjI0SWJWLzM3dDNSb2tVTHRRT3pRNFlNVWVydkFVVnQwOU9uVDFXdVkycHFDZ3NMQzRTSGgyUFZxbFhZdFdzWHpNek1oR01Cb05GQXY3ejlLNTR0S2lVbFJlVjVXRnIvVGRzK3c5dStYNzh0aXFWaUZFMllNQUVUSnhabEtOVDBPdGEwVDZIcloxZlY5cG1hbW1MYXRHbVlQMysrcU8zVHBjOVhsbjZpL1BoMGFkT0JpcmxHU3FQcDc2enR2VTRYMnA0ajc3MzNIcVpObTRhdFc3ZkN3OE1EWGJ0MmhiKy9Qd1lNR0lEV3JWdVh5ekZWUkQvQ3lzb0tPM2Z1eExGangrRHA2UWxmWDEvNCtmbGh3SUFCbURwMXFzcDdocXErbTN4YkpmV1RwazJiaHR1M2I4UER3d005ZXZRUWZjK2EwSFo5bVV5R0sxZXVRQ0tSaUxJSzl1clZDMGVQSG9XdnJ5K21UNTllTHVmeWZ3R0RZWWlJaUlpSWlJam9IeWM0NlhkNFJXeEJzK29mWTFpTEZURFVMM3M1SkYwNU9Ua3BQUmgwY1hFcGNSMC9QejhjUDM0YzMzNzdMY3pNekJBUkVZSG56NStqYTlldStPdXZ2d0FVQmJCczM3NGRUNTgrRlRJZDNMbHpCd2tKQ2ZqMjIyK0ZiZjMxMTE5Q3RvYkN3a0lVRmhiaTZkT25PSC8rdkdpZlRabzAwZWdOM3lWTGxxaWRGeDRlanZQbnp3djE3QlV6MnFpaTZnR2N0N2MzT25mdURITno4eExYRFFnSVFJc1dMYlFlcENMTmRPellFWUdCZ1FnSkNZR3RyUzFTVWxLUWtKQ0FFU05HNE9YTGx6aHk1QWhldm55SmF0V3FJVFEwRkFCRUtjemxXUUJVRGRRQkVBWTJJaU1qbGVaSkpCSzBiTmxTNVhvUEh6NVUycGRjN2RxMVlXUmtWR0ptQmFDb3hOT1dMVnRRczJaTkxGKytYRFRBNE9Ua2hOT25UNHRLTHp4OStoUnhjWEhvM3IwN0xDMHRoV1ZEUTBNaGtVaHcvZnAxWEw5K1hlVytGQWVBNWQ5VGp4NDlTankra3J4Ky9icGNCa0RrWlltMmI5K08xYXRYbzJyVnFzalB6MGRFUkFRKyt1Z2pGQllXUWs5UFQrMzZWNjVjRVFZcE5tM2FoQVlOR21ERmloVTZIY3VwVTZmdzhjY2ZJeVltQm5wNmVsaTJiQm5PbkRraitweHo1ODRWZ2p2Q3c4T3hkZXRXckYyN1Z2VEdObENVWmNiS3lnclRwMDhYQXY2Ky9mWmJwS1dsd2NEQUFEVnExSUMvdnovNjlPa0RkM2QzbkQ1OVdpbURsYVpCZHlZbUpzakt5a0pCUVlIR0tldUxyeThQakNnb0tNQ3JWNjl3NTg0ZEhEcDBDUFBtemNPbVRadUVBVTVqWTJOa1ptWnFGSFFrbFVxUm41K3YxRGEyYk5rU0ppWW1vakpJOSs3ZGc1bVpHWm8zYnc0QVFvWVllZW0vN094c1BIbnlCRFZxMUJBeXpwUkdKcFBoMTE5L1JlUEdqUkVkSFkwWEwxNGdJQ0FBT1RrNVdnMVdsdWJUVHovRnhZc1hNV2ZPSEl3ZE94YTlldlZTRyt3QUFBY1BIb1MvdnorNmRPbUNiNzc1UnVQOTZPbnBxV3lQUHZ6d1EwZ2tFaVFtSm9xbXEzcGpIUGkvTitRaklpSUFxRzdENnRTcFUySWJWbExiS0JjVEU0TkhqeDRoTVRFUnljbkpTRTVPQmdDbDRDaWdLSEJLWGpwQlRqN0FabUJnb05RbmtBZmhaV1ZsbFhnTXhWbGFXcGFZc2FjaWZQMzExMnJueWI5dmJjdGRsVlZXVmhaV3IxNHQzTmZpNCtQeDY2Ky9JajgvSDRhR2hscVZzRlJzdDN4OGZOU1dld0tLZnVORml4Wmg1Y3FWY0hGeHdYZmZmUWZnL3diNk5ma2V6TXpNa0ptWnFkVCttWm1aQ2FWUkFPRGl4WXZDZGt1aVM1L2hiZDZ2M3haMXBXSVVneDhCemE1alRmc1V1bjUyZFcyZm5aMmRVdHVueSs5WGxuNGlvSHViRGxUTU5hSUpUWDVuYmU5MXV0RGxIT25UcHcrdVhMbUNjK2ZPNGY3OSs3QzJ0aFlGS1pkRlJmVWpnS0xmMHRuWkdRTUhEc1NKRXlkdzd0dzVlSGw1SVR3OEhKczNieFpsN2dIRWZUZHRXRmhZWU1hTUdkaXdZUU4yNzk2Tk5Xdld2TlgxNzkyN2g5VFVWTFJ1M1ZvVVFGK3paazNZMjlzalBEd2NOMi9lTE5PL1NmNUxHQXhEUkVSRVJFUkVSUDhvU2VsUGNQN3hObnhvM1JuRFc2eUV2dDY3Zlh4aFoyZUgzcjE3aTZhVkZBd2prOG13ZGV0V3lHUXliTisrWFhqd2FtMXRqUjQ5ZWdodk4vZnAwd2UvL1BJTERoOCtqTldyVjZPd3NCQ0hEaDFDa3laTlJDVlVuajE3cGpTZ2N2djJiZHkrZlZzMDdZc3Z2dEFvR0VieFRWdEZqeDQ5d3E1ZHUyQm5aNGZQUHZzTTI3ZHZSLzM2OVVVbEJISnpjL0hUVHoraFdyVnFHREpraU5JMmdvS0M0T0xpZ3VUa1pIenh4UmRxanlFdUxnNXIxcXhCeTVZdHNYSGp4aElIN1VrM2pvNk8yTE5uRDBKQ1F0QzNiMS9jdjM4ZkVva0VIVHQyUkVwS0NvNGNPWUxBd0VEMDd0MGJvYUdoc0xTMEZKV0xrYjgxcnVwTmVBRENRTDI4N0pjaUl5TWp0UU1OcjErL2hwR1JrZHJ0bG5ZdVBINzhHQ3RYcmtTVktsV3dZY01HcFRKQlRabzBRZjM2OVVXbEYzeDlmUUVVUGZoWGxKYVdCcGxNcHZJTlVUbjVHNzBBOE9yVkt4Z2FHcFlwZ0NzL1AxL25EQ3lLeCtUbjV3Y0hCd2NrSnlkajVzeVpXTE5tRFpLVGs1R1RrNE9nb0NDc1dyVUtLMWV1Vkhyckh5Z2FEUHIxMTE5UnRXcFZ2SHIxQ2oxNzlvU0hod2YyN3QyTHRtM2JBaWhxWXhRSEVPTGk0b1R5SS9KZ0FBQUlDd3ZEZ3djUE1HL2VQSGg0ZUFBb2VpdDd6Smd4OFBiMkZwWlRmSkF2TC85VHMyWk5wWXdKNXVibW1EQmhBb0NpTWd0eTh2TXBOVFZWR0pSLzllb1Y5UFQwaEd4YnhSa1lHSlQ0NW0yTkdqVVFGeGVIMk5oWXJjck1xYUt2cnc5cmEyc01HREFBTmpZMldMNThPZHpkM2JGMTYxWUFSWjgxSmlZR2NYRnhwZTdyMmJObkFLQVV2R0pvYUlpMmJkdmkxcTFiQ0FrSndZY2Zmb2pvNkdoMDZ0UkpPS2Vzckt6UXBFa1RSRVpHSWpVMUZYRnhjWkJLcFJxVlNKSzdjdVVLbmoxN2htKy8vUlpidG16QmlCRWpFQjRlamhNblRrQlBUdytUSjAvVzVxdFJhL2JzMmJDMnRzYkpreWV4WThjT3VMbTVZZVRJa1JnMWFwUlNPNUNmbjQ4elo4NEFBRWFNR0tIVlBjUEl5RWpsOHZyNit0RFgxMGQrZnI1b3VycjJRQjRNOC9mZmY1ZllOcFowYktXMWpXdldyRUZZV0JpTWpZM3h3UWNmb0diTm1talhyaDJlUG4wcVpEOVJwS290a1FjSEdoZ1lLR1Vpa0I5YllXR2gybU5VUlY5Zlg2T0FpTGZKeTh0TGxNVkpNVHZIbXpkdkFLRFVJTnp5RmhBUWdPRGdZQ3hjdUJBdUxpN28yTEVqYkd4czhQdnZ2d3ZaWVJSTEpNbkxJcW1hcHVpVFR6NVI2bVBObXpkUDlIZkhqaDB4Y09CQWVIbDU0Y3laTXhnOGVMQndMbXVTS2FCR2pScUlqWTFGZkh5OEtLQ3FTcFVxb2xJbzN0N2VHdjMydXZRWjN1YjkrbTBwclZTTU50ZXhwbjBLWFQrN05tMmZMcjlmV2ZxSlpXblRnWXE1UmtxaXplK3N6YjFPVjdxY0l4S0pCSk1tVGNMOCtmT1JrSkNBbVRObkNobDB5cXFpK2hHS3FsYXRpcSsrK2dxREJnM0M2dFdyRVJzYmkvMzc5MlBCZ2dYbHRvK2VQWHZpOHVYTHVIMzdObTdkdW9WT25UcTl0ZlV2WDc0TUFIajU4cVVRekNVbjd3ZGZ2bnlad1RBYVlqQU1FUkVSRVJFUkVmMWo1QlZrd1ROOEhhcWExY1pRKzJYdlBCQkdGeEtKQkdQR2pJR2VuaDdxMUttRFdyVnF3ZGJXVm5nTDhNbVRKMmpZc0NIMDlQUXdjdVJJN05peEEvZnUzVU5zYkN6aTR1S3didDA2MGZiYXRtMHJ2REVjRVJHQk9YUG1ZTU9HRGNJYmwxS3BGSDM3OXRVcHM0R2N2NzgvTm0zYWhIcjE2bUhkdW5Xd3NMREEyYk5uc1hQblRtemR1aFg2K3ZxNGVmTW05dTNiaDVTVUZMUnMyUkw5Ky9jWERlcmw1K2RqOSs3ZHNMR3hLYlhrUklNR0RUQjkrblRzM2JzWHJxNnVtREZqaHM3SFRxcloydHFpYnQyNkNBa0pBVkJVSXFsWnMyWjQvLzMzOGQ1Nzc4SFMwaEpCUVVGd2NuSkNXRmdZT25ic0tCbzROVFUxeFpzM2I1Q2RuYTJ5akl3OEFFSFZJRTd4QVZoRlJrWkd5TW5KRWQ2Y1YxUlFVRkJpVnBpb3FDZ3NYYm9VSmlZbTJMUnBrMUpXRWJsZXZYcmg0TUdEUXVrRlB6OC8xS2hSUXdqMGtKTy9HWC9wMHFVU2oxbngyTE95c3BDYm02c3l5RVFUcHFhbUtqTThhTVBUMHhQcDZlbjQ0b3N2VUtOR0RTeFlzQUQzNzkvSGpSczNoR3ZydSsrK3c1SWxTL0Q5OTk4cnJlL2w1WVdrcENSTW5EZ1JSNDhlUmZ2MjdXRnRiWTA5ZS9ZSXBSbUtaOGRROTdieGlSTW4wTEpsUzlTcFU2ZE1uMGxSU1lGMGloUXphS2xTdDI1ZDBhQnpjVzNidGtWY1hCeDhmSHpLSEF5anFFMmJOZ0FnS3VIUXRtMWJ4TVRFd00vUHI5UjlCUVFFQ09zVTUram9pRnUzYmlFd01CQVpHUm1ReVdSS2dTN3QyN2RIWkdRazd0Ky9Md1RXcUN2N1VseDJkallPSHo0TWUzdDdVVWFCV2JObTRlWExsMGhLU2xJWmxLRUxBd01EakI4L0hrT0hEc1hWcTFkeDdOZ3hIRHAwQ0M5ZnZzU3NXYk5FeXhvYUdtTGh3b1ZZdDI0ZHZ2dnVPMnpmdmwzdDlWK2N1c0NQdExRMFNLVlNwWkpscFdVVzB0ZlhSMTVlbnNvc1A2VzFZU1cxTXp0MjdFQllXQmdtVEppQU1XUEdDTzFqWVdGaHFTVUwzN2JzN094eUd5UjlHK1FaOThxcjdJaGlJSjhpeFFBOUFMQzN0OGVvVWFQUXUzZHZJVWg2MnJScHlNM054WTBiTndCQUZQQW5QejVWMHhSVnExWU5MVnEwS1BVNHAweVpnanQzN3VEeTVjc1lPSENnVmhseTJyWnRpOWpZV0Z5L2ZsMHB1NUF1ZE8wenZLMzc5YnVpelhXc2FaOUMxOCt1VGR1bnkrOVhsbjVpV2RwMG9HS3VrWkpvOHp0cmM2L1RsYTdueU1tVEoyRmdZQUJqWTJPY1BuMGFmZnYyMWJsL0sxZVIvUWhWYXRXcWhlKysrdzdPenM2NGVmTm11UWJEQUVXWkRxZE9uWW85ZS9hbzdLZVZ4L3JwNmVtNGRlc1dnS0x5cHdrSkNTcVhDd29Ld29zWEw3UXUyZlJmOU85N29rUkVSRVJFUkVSRWxkYUZ4enVSbnZzQ1U5cnRlYWVsa2NwcXpKZ3hLcWVucGFYaDhlUEhRckJJbno1OWNPclVLV3phdEFrWkdSbG8yN2F0eXRJTGN2SHg4UUNLQWgza0Nnb0tBT2oyWURjN094c0hEaHdRMGtXN3VMZ0lBMTd6NTgvSDNMbHo0ZUxpZ3VmUG4rUGh3NGRvMDZZTkZpNWNpRmF0V2lsdHk4UERBd2tKQ1ZpelpvMUc2YitIRGgyS3g0OGY0N2ZmZmtQejVzM1JyVnMzclkrZlN1Ym82QWhQVDAvRXhjVWhPRGdZSTBlT0JGQTBJT3ZnNElDZ29DQkVSVVVoTXpOVDZieHIzcnc1N3Q2OWk5dTNiNHRxMWNzRkJRVUJnRkFHUmxOMTY5WkZaR1FrSGp4NElBUjB5VDE0OEVEdDRFMWNYQnlXTEZrQ0l5TWpiTjY4V1NtamlLSmV2WHJCemMwTi92NythTlNvRVpLVGt6Rng0a1NsQVlMR2pSc2pPRGdZNGVIaEduMk9wazJiSWlRa0JIZnUzQkZLK0dqTDJ0b2FDUWtKR3BYTFVTVXlNaEkvLy93enVuYnRLcFRHMmJadEczeDhmQkFWRllXVksxZkN3Y0VCLy92Zi83Qnk1VW9zWGJwVTlEMG5KU1hCM2QwZGRuWjJhTk9talpDUm9IZnYzdWpTcFFzeU1qSmdiR3dzU3VQdjVPUUVaMmRub1d4YVFrSUNRa05EaFJJdHBRMUk1ZWJtaWg3a3l3ZXVuejkvTGdyaXM3VzFoWUdCQVhidTNLbHlPMUtwRkFjT0hNRHo1OC94OTk5L28wcVZLbWpkdWpWR2pCaWhjdm5TQm5RR0RScUVNMmZPNE96WnMramV2YnRTbVF0ZHBhYW1BaEFQQUE0Y09CQ25UcDNDMmJObjBhZFBIN1huNzRzWEwzRHExQ2tZR3hzTG1TVVVkZWpRQVFBUUVoSWlaTU5RRlF6ejg4OC9Jemc0R0FrSkNUQXdNQkFDZEVwejhPQkJwS2FtWXVuU3BhTHBFb2tFUzVjdWhiNitmcmtQUk12THNqZzZPbUxDaEFudzl2WldPVUQ0eVNlZllOcTBhZGkvZno4V0wxNk03ZHUzbzNyMTZxVnVQeTh2RDRtSmlVb0JXM2Z1M0FFQTRUclMxQWNmZklDb3FDaUVob1lxdFdGaFlXRmFaMTJSdTNmdm5qQm9xcGd0SURZMlZxZnRsWmY4L0h5OGZ2MGFEUm8wcVBCOWp4dzVVbmdEWHJGMGo1eXJxeXRjWFYyRndEakZ2cEUyc3JPelJiOWJhYVV3NVdyVnFvVXZ2L3hTTk0zRXhFVFVCMUpzKytTZlJkVTBYWmlhbXVMNzc3OUh6Wm8xb2FlbkoyUiswR1F3ZStEQWdUaDkralJPbno0Tkp5ZW5NZ2MwNnRwbmVGdjM2M2RGbSt0WTB6NkZycDlkbTdaUGw5K3ZyUDFFWGR0MGJaVGxHaW1KTHUyMXB2ZTYwZ0pGVk0zWDVSeng5dmJHN2R1M01XclVLTHovL3Z2WXQyOGZqaHc1Z21uVHBtbThYMVhlUlQraXVGcTFha0ZmWDEvbiszRkphdGV1amJGangrTElrU1A0NmFlZnRPN0xhN0wrMWF0WElaVkswYTFiTjdVbFROZXVYUXQvZjM5Y3ZueFp5S2hJNmpFSExSRVJFUkVSRVJIOUk0U24rT0xCOHl2bzFXZ3FhbFpwL0s0UFIzaDdjTWVPSFhCeWNoTDlwNm40K0hpY1BuMGFxMWF0d3ViTm0rSHI2d3VaVEliT25Uc0RLSHBiME5uWkdhOWZ2NFpVS3NYNDhlTkwzRjVBUUFDcVZxMktXclZxQ2RQa0QvcTBxVDh2azhsdzllcFZmUG5sbHpoLy9yeFFqa1B4emU5bXpacmg2NisvaG8rUEQrTGk0ckIxNjFaczJyUkpaU0RNNDhlUGNlTEVDWFR1M0JrZmYveXh4c2N4Zi81ODFLdFhEMXUzYmtWeWNyTEc2NUZtT25ic0NLRG96Yy9NekV6UmI5T3VYVHY4L2ZmZk9IZnVIUFQwOUpRRzFJY09IUW9BMkxkdm45TEQvZVRrWkxpNXVjSEF3QUREaGczVDZwaTZkKzhPb0dnUU15TWpRNWllbHBhR1BYdjJxRnpuMmJObldMUm9FWXlNakxCbHk1WVNBMkdBb2plRzI3WnRpOURRVUZ5NWNnVVNpUVNmZmZhWjBuTDkrdlVEQU96Y3VWTUlZSkNUeVdTNGMrZU9FTGdCUUFoTzJMZHZIeElURTBYTEsyWUJLVW5EaGcxUldGaW84ZktLRWhNVHNXTEZDbGhZV0dET25EbkM5R2ZQbnVIQWdRTm8zNzY5TUtEbTRPQ0FwVXVYb3JDd1VGVGk0dm56NThqTnpjWFhYMyt0dEgwek16UFkyTmhnd0lBQkpiWW5kZXZXeFlBQkE2Q25wNGVoUTRjS0FScnFQSDc4R0pNblR4YitrNWNPV3JseXBXajZ5NWN2QVJRTnNCWC9yM3IxNm5CemM0TzV1Ym1RWG4vNTh1WENiOXk0Y1dPbGRVckxkbUJyYTRzcFU2WkFLcFZpOGVMRjhQSHhVVG5ZazVxYUtpb05WWkxzN0d6aFBKYWY2MEJSbWFSSmt5WWhOemNYaXhZdFFuaDR1Tks2a1pHUldMaHdJVEl5TXZEVlYxOHBsUUFEZ09yVnE2TlJvMFpJVEV4RWVIZzQ2dFNwZzVvMWE0cVdhZDY4T1N3c0xCQVJFWUhZMkZqWTJkbHBuTlhqMGFOSDZOR2poOHJCTkdOajR6S1grRklVR0Jnbytsc2UwRmxTWU9mdzRjTXhhTkFncEtTa1lNbVNKVUpBVUdsMjdkb2xLaEdSa3BJQ2QzZDNBRkFaZEZRU2VlRG0vdjM3UmZ0Ly9mbzFkdS9lcmRXMkZCa2FHa0lxbFNJdUxrNllscFdWcGJaZHJDZ3hNVEdReVdSbzNMaDgrbVhQbmoxRFZGU1VSc3R1Mzc0ZGh3NGR3b0VEQjdCcDB5WWNPblFJaHc0ZHdxSkZpK0RtNWliOEhSMGRMYlJmcGNuTHk4UERodzhCRkpVb21qWnRHZ1lQSG96QXdFRFVyVnNYblRwMXdwVXJWMVQrNSs3dWprNmRPb211emRJR2RSWGJPSG53b2FwcHVxcFhyNTR3c0MvUE9xYkpRTCt0clMyY25aMlJuWjJOQlFzV0NGbmtGR1ZsWldrOEFLNXJuK0Z0M2E5TG84MTVxQTF0cm1OTit4UmwrZXlhdG4yNi9IN2wwVS9VdFUzWGhxN1hTRW0wK1oyMXVkZVptcG9pTnpjWGFXbHBLdmVyYnI2MjUwaHFhaXArL1BGSFZLOWVIZVBHamNPZ1FZTlF0MjVkL1BiYmIzank1SW5XeDZXb0l2c1J1M2J0d3F0WHI1U21YN3g0RVFVRkJXOHRjRzcwNk5Hb1c3Y3VUcDA2cFZNSndkTFd2M1RwRW9DaVlFRjErdmJ0QzZDb1ZOTGJ6TFJUV1RBekRCRVJFUkVSRVJHOWM0VXlLWHlpM1ZELy9WWndyS3ZkNEhwNXk4ek14TmF0VzlHblR4OEF3R2VmZmFieXJYcDFXUVR1M3IyTHk1Y3ZJelEwRkdscGFUQXpNME9iTm0zZzRPQUFOemMzTkd6WVVGajM1Y3VYY0hOemc1NmVIZ29MQzdGeDQwYjg4TU1QS2dmN1kyTmpjZWZPSGJVUGxSVUhPOVdWZVpCS3BmRDI5b2FucHljU0VoSmdiVzJOSDM3NEFiR3hzWEIxZFZWYXZsdTNic2pLeW9LYm14dGNYVjB4Wjg0Y3BSSWZtWm1aK09HSEgyQmhZWUZ2dnZsRzVYN1ZNVEV4d2NxVkt6Rno1a3g4Ly8zMzJMNTllN2srSlAydmE5R2lCY3pOelJFUUVJQWFOV3FJM3V5WEI3LzQrL3ZEenM0T1ZhcFVFYTNyNE9BZ2xOSDUrdXV2MGFaTkc5U29VUU92WHIxQ1lHQWdDZ29LTUgvK2ZOU3ZYMStyWXhvOGVEQ3VYYnVHcUtnb09EczdvMzM3OXNLRCtnNGRPaUFsSlVXcGpORENoUXZ4K3ZWcmRPalFBYWRQbjFhNTNkbXpaNHYrN3QyN053SURBM0gxNmxVNE9EaW9IQ1R0M3IwNzd0NjlpeXRYcnNEWjJSbHQyclNCdGJVMU1qTXo4ZWpSSTZTa3BPREFnUVBDbThyZHVuVkRVRkFRTGw2OGlLbFRwNkpkdTNhb1ZxMGEvdnp6VDRTR2hxb3RyYUhJd2NFQjE2NWRRM0J3c05hRHkxV3JWa1h6NXMweGR1eFlZVEEyTnpjWEd6ZHVSTldxVmJGbzBTTFI4bDI3ZGtXWExsMUVLZnZidEdtRG1UTm5vbG16WmlvRE1yU2xLbUNqdUZhdFdwVmFla1lkbVV5R2MrZk93YzNORFMxYnRzU0tGU3R3OCtaTkFFQ2RPbld3ZnYxNnJGeTVFbUZoWVpnelo0N1dBeC9EaHc4SFVQUW04NFlORzNEZ3dBSFkyOXZEMHRJUzJkblppSStQUjB4TURNYVBINitVUVVRcWxZcktTYjErL1JvaElTRklUMDlIMjdadGxUS0VqUm8xQ3BtWm1mamxsMTh3Yjk0OE5HblNCQTBiTm9STUpzUFRwMDhSRlJVRlBUMDlUSmt5QmYzNzkxZDd6STZPam9pSmlVRktTZ29HRHg2c05GOVBUdzhPRGc1Q1dTdE5TeVFCd1BqeDQyRnZiNi9Sc24vLy9iZkdRVUtxTEZteUJBMGFORUN6WnMwZ2s4bHcvLzU5eUdReTRUZFJaK2JNbVhqeDRnVnUzNzZOWmN1V3djWEZwY1RnTFdOalkyUm5aOFBaMlJrT0RnN0l5Y25CM2J0M2taMmRqY0dEQjJ1Y05VZHU2TkNodUg3OU9xS2lvakJwMGlSMDZOQUJCUVVGdUh2M0xqcDI3S2l5RGRQRXA1OStDaTh2TDh5ZE94Y2ZmL3d4REEwTmNmLytmYlJyMTY1Y3JsVmRCUWNIQTFCZHRrdGJNcGtNYytiTWdhMnRMZmJ1M1Z2cTh2TEFYM2QzZDF5NmRBbjc5KzlIYm00dXRtelpnbjc5K2dsQmdZR0JnV2pldkhtcGdTbS8vLzQ3ZHU3Y0NhbFVDa05EUTFoWVdNRGUzaDZUSmsxQ3ExYXRZR1ptVm1LR2pqcDE2dUIvLy91ZkZwOVkzQjg3Zi80OGR1ellvWEphZVpBSG1Hb2FIRDE2OUdnVUZCVGd5SkVqV0xod0llclZxNGNtVFpyQXhNUUVxYW1wQ0FzTFEyNXVya2FaQjh2U1ozZ2I5K3VTYUhzZWFrT2I2MWpUUG9XdW45M1kyQmhaV1ZrcTI3NGhRNGFJMmo1ZGZyL3k2aWRxMjZhWGhiYlhpRHJhL003YTNPdnM3T3dRR0JpSUpVdVd3TWJHUnFtOVVUZGZtM05FSnBOaHk1WXR5TXpNeE55NWM0VVNWek5uenNTU0pVdXdlZk5tN04yN1YvVHZzZEtPUzFGRjlpTzh2THh3NGNJRk5HdldESFhyMW9XZW5oN2k0dUx3K1BGaldGbFpZZnIwNlVyckZPKzdLU3IrYndsMURBd01NSGZ1WEN4WXNFQ25ZSmlTMW4veTVBbmk0dUpnWldWVll2L053Y0VCMXRiV1NFbEpRWEJ3Y0xuY295c3pQbDBnSWlJaUlpSWlvbmN1N0xrdlh1Yzh4MUQ3cFc4OWRiSTY4b2RSTTJiTXdGOS8vWVhCZ3dmRDBkRVJuM3p5U2FtWkR4UmxabWJpMmJObjZOT25EenAwNkFCN2Uzdm82K3ZqOE9IRFNFbEp3YkpseXdBVVpZMVp2bnc1WHJ4NGdVV0xGdUhObXpmWXUzY3ZaczJhaFcrKytRWTlldlFRdHBtZG5ZME5HemJBMk5oWUtSaEdubEhsL2ZmZlYzazgrZm41d3YvcjYrc2pQajRlS1NrcEdEVnFGTWFOR3dkVFUxUFJHNTFaV1ZrSUNBakFwVXVYSUpWS3NXUEhEdFN1WFJ0YnQyN0Z6Smt6MGI1OWUvVHExUXR0MjdhRmxaVVY5dXpaZzZTa0pLeGV2VnJsd0hoaFlTSFMwOVBWL3E3MTZ0WERyRm16Y1BEZ1FTUWtKTHlUVWd5VmxiNitQaHdjSE9Edjc0L2V2WHVMNWxXdFdoVU5HelpFYkd5czJ2Tjd3b1FKc0xPenc2bFRweEFSRVlIZzRHQllXVm1oYytmT0dERmloRkpnbENZTURRM2g0dUtDSTBlT3dOL2ZIOWV1WFlPMXRUV0dEUnVHTVdQR3FCemNsNy8xZWZmdVhiWGJMZjRBdTNQbnpqQXpNME5XVnBidzlxUXFDeGN1Uk92V3JYSHg0a1ZoNE0vUzBoSk5talRCbENsVFVLOWVQZEh5OCtiTncwY2ZmWVR6NTg4akpDUUVVcWtVdHJhMlFnbWgwblRwMGdXN2QrL0d0V3ZYMUpiM1VjZk16RXhwQU1MWTJCZ2JObXlBVENaVGVmMUpKQkpSbW5pSlJJSkJnd1pwdGQ5M1FTYVRJU0FnQUVlT0hNSFRwMDh4ZlBod1RKczJUYWtkYWRhc0dYYnYzbzFWcTFaaC92ejVjSEJ3d09EQmc5R3VYVHVOQSt1R0R4K09UcDA2NGV6WnN3Z0tDc0w5Ky9lUms1TURVMU5UMUtwVkM0TUhEMVpaQWtJcWxjTEx5MHY0Mjh6TURBMGFOSUNUa3hQNjlldW5zczJiUEhreXVuVHBnck5uenlJME5CUlhyMTZGUkNKQmpSbzEwTDkvZnd3ZVBGanBuQ3ZPMGRFUng0NGRBNkJjSWttdVE0Y09PZ1hEeUxPV2FjTFB6dzkrZm40YUwxL2NrQ0ZEOE1jZmYrREtsU3N3TkRSRW8wYU5NRzNhTkpYZnRTS0pSSUxseTVkandZSUZlUHo0TVZhdlhvMTE2OWFWdVB6NjlldHg0TUFCM0x4NUV6azVPZmpnZ3c4d2NPREFFdHNHZFlxM1liNit2ckN4c2NISWtTTXhhdFFvK1BuNTZWUzI4S3V2dm9LNXVUbXVYcjJLbXpkdm9scTFhaGc0Y0NER2pCbWpjekJaZWZEejg0T1ptWmxXV2QvVWVmcjBLVEl6TTdVNnorN2R1NGZqeDQvajAwOC9GZHE0aVJNbnd0M2RIUllXRnVqY3VUTVNFeE5MRENDVHM3T3p3NGdSSTlDNmRXdlkyOXVYT1R2RTJ5SXZYNlF0ZWFZVFMwdExqZGNaTjI2YzBDWUZCd2ZqeG8wYktDZ29nS1dsSlpvM2J3NEhCd2VOTXlMcTJtZDRXL2RyZFhRNUR6V2w3WFdzYVo5Q2w4OHVrVWp3d3c4L3dOWFZGUUVCQWNqSnlVRzlldlh3K2VlZnEveWVkZm45eXFPZnFLNU5MK2tlWHBIWGlDcmEvTTdhM090bXpacUY5ZXZYSXk0dVRzaFFxdWw4VGMrUjgrZlBJekF3RUsxYXRSTDlXOVBCd1FHZE8zZEdRRUFBamgwN2hva1RKMnA4WElvcWZOMi9xQUFBSUFCSlJFRlVzaDh4YytaTTNMbHpCM0Z4Y1hqeTVBa01EQXhnYTJ1TGtTTkhZdGl3WWFoYXRhclNPc1g3Ym9vMERZWUJpZ0s5ZS9mdXJWRWd2RGJyeTdQQzlPalJRMVJLdERoNUZpMFBEdzljdW5TSndUQ2xrTWlZUDRlSWlJaUlpSWlJM2lHWnJCQjcvcGdNQzZQMzRleXc3UjBkZ3d5elpzMUNaR1FrYXRXcWhSVXJWcWg5Z0p1UmtZRzB0RFNZbTV2RDBOQVFVVkZSV0xod0lTWk5tb1N4WThlcVhDY2tKQVJMbGl4QjgrYk5zWFhyVmx5NWNnVzdkdTJDVkNyRmdnVUwwTE5uVHdCRkR3VTNiOTZNM054Y2ZQenh4NWc1Y3liTXpNeXdhdFVxaEllSFkrN2N1YWhldlRxaW82TmhaV1VGbVV5R0N4Y3VJRGs1R2IvODhndk16TXp3NXMwYitQdjd3OExDQW9hR2hyaDM3eDdPbnorUDRjT0hDMi9Jdlg3OVdqUnc3dTd1am1QSGpxRnIxNjY0YytjTzh2THlVTDE2ZFF3Wk1nUWpSNDRFVUZUR3hzUERBNWN2WDBaMmRqWk1UVTN4eXkrL0lEYzNGemR1M01EQWdRT0Y3VzNidGcydlg3K0dzYkV4L3Z6elQrRjdQWExraU5yZklDTWpBeFlXRnRyOWNFVC9RdnYyN2NOdnYvMkdMVnUyb0dYTGxocXQ0K1RraEMrLy9CS2pSNDh1ZGRuSXlFams1T1RBeE1RRStmbjUyTGR2SDU0OWU0YXpaOCtLbGdzUEQ4ZThlZk93Wjg4ZU5HM2F0TVI5T3pzN2x4cnc0K1RraEduVHBnbEJQdDdlM25CeGNjR1VLVk5nYm01ZTZuRzNhTkVDTmpZMnVIanhJaTVldkNoa3I1bzNiNTRvb01QSHh3Y2JObXlBaDRjSGF0U29BYUJvY01QVDB4TWVIaDdJemMyRmhZVUZldlRvZ2Rtelo3K3pBTXQvdTZTa0pIenh4UmRZdG15WmFNQU1LUHF0UC8zMFUrSCtvR2pHakJrWU1tU0l5bEpjRmMzSnlRa21KaVk0ZCs1Y2hlenY3Ny8veHNpUkkxR3paazM4OU5OUEZiTFB0eWs0T0JpTEZpM0N5SkVqTVhYcTFESnZUNTRGeGRYVlZhUEExOGVQSDJQUm9rV3d0YlhGenAwN1JjRXI2OWV2aDQyTkRaS1NraEFRRUFBUER3OVlXMXNMOCtYdGo2ZW5KNnlzckVyY2o3Ky9QOWF1WGF2MTUxRWM5SFp5Y3NMY3VYT0YwalBhWm55UmI4dkp5UW4yOXZaQ21VTTVOemMzMFhWMTh1UkpwS2Ftd3RiV0ZsV3FWRUZxYWlwT25EaUIzTnhjSER0MlRHMkFOR2wvSHRJL0M2K1JmNC9LMEkrZ2Z3NUpHVHIwekF4RFJFUkVSRVJFUk8vVW94ZitlSm1WZ0w1Tlo3NnpZeWdvS0VCK2ZqNDZkKzZNUllzV2lVb09GWmVjbkt6MGNFNWZYNy9FdCsrUEh6OE9VMU5UTEZ5NEVON2UzdGk4ZVRPc3JhMnhmUGx5VVNycDd0MjdvMTY5ZWxpL2ZqMWlZMk5oWUdDQVhidDJJVHc4SEtOSGo4YUFBUVBnNitzckNpcXh0TFRFZ2dVTGhHTTJOamJHamgwN1JQWER6Y3pNOE5sbm53bC9GODhnRVJvYUNnQzRmLzgrdW5mdkRpY25KN1JxMVVvMGlHeGxaWVdaTTJkaTBxUkp1SFhyRnZMejgyRm1aZ1l6TXpOUklBeFFsQjNuMXExYnd0KzFhOWZHM0xsejFYNC9BQmdJUS84WjQ4ZVBoNit2THc0Y09JQ2RPM2VXZTdER3RXdlhSS1dSNVB0OFZ3NGVQS2pSY3JObXpVSy9mdjBRRkJTRWx5OWZZdHovWSsvT3c2SXM5eitPZndhR2ZSVkVGUGQ5MThUVTBqeHBwWm1WbVZiSHluTjF5anBxbW5vc1c3VHRhRCsxTkplczQxSXVwUzNhWW5heTFKTnBsdnVldTZhZ0tBaXlDQUxEQURQUDd3OWlqc2kreUNpK1g5ZkZCY3h6My9mem5YRUdrT2ZEOTM3OGNUM3l5Q05GZmozT1pUYWJOV2pRSVBYdTNWdmZmZmVkMXE5ZlgyaDNGbFNNZ0lBQU5XN2MyTmxsWEZNMmI5NHNTU1hlSXVKYVpyZmI5ZUdISHlvb0tDamZsbDlsZGZEZ1FZV0ZoWlVvZ0pDN2xZZTN0N2ZlZXV1dGZGMWNYbnJwSlJtR29kR2pSK3UyMjI3TEU0UXByZWJObTJ2Y3VIRmxubCtVUllzV0ZYbDg0OGFOK3VTVFQvTGMxcXhaczN6Qng0VUxGK2I1M0dxMTV1dU00ZUhob1pFalIzS1J2eGlsZVI3aTJzUnJwR3JnNXdoVUZqckRBQUFBQUFBQXAvcG81d2paRFp2KzBYbXVKT2RkdUV4SVNGQlFVRkN4RjArenNyTDA4ODgveXpBTUdZWWhGeGNYdFdqUm9zajI3QmFMUlZGUlVXcldySmtNdzlDcVZhdlV1M2Z2UWkveVptVmxLU2twU1RWcTFGQnljcksyYjkrZVo1c2JxOVVxaThVaXU5MnV3TUJBdWJpNDVKbS9lL2R1V2ExV0dZWWhOemMzdFd6WlVuNStmb1hXZCt6WU1SMC9mdHp4Vi9RVklmZnhNWmxNWEpBR3JyQjc5MjZOSHo5ZVE0WU1LZkN2WXErMGFkTW1OV3pZVUhYcjFpMTJiR0ppb3VMaTRtU3oyU1JKMWF0WGQzUlF1ZHloUTRjMGJ0dzR6WjQ5dThpdERNcmFHYWFzckZhck1qTXpDLzJhVlZCbkdGUzh4TVJFVFpzMlRZOCsrbWkrRGtiSnljbnk4UEFvOFB0RlVjY3EyOVhvREhQKy9IbEZSVVhwNXB0dnp2Tzk3ZWpSb3hvL2ZyeFNVMU0xWThZTXRXblRwc0xPNlF5ZmYvNjVGaTllckNsVHBxaGp4NDRWc3ViZi92WTMzWGJiYlk0dWRjV0ppb3FTM1c0djh1ZXI5UFIwWGJwMEtkL1hna09IRG1udDJyVWFQbnk0dkx5OHlsVjNTY1RHeHNyUHo4L3hjMTFxYXFxU2twS0svWnA5NWJpZE8zZXFaczJhK2VaRlIwZkx4OGZIMGVVbVBUMWRjWEZ4c2xxdHlzN09sdGxzVnQyNmRVc1VIcnpSbGZaNWlHc0xyNUhyUjFYNE9RTFhqdkowaGlFTUF3QUFBQUFBbkNiSkVxUDN0Z3pXZlMzK3FZNjE3M04yT1FCUWFUWnUzS2pqeDQ5cjhPREJYSndCcm9LckVZWTVjdVNJUm8wYXBSbzFhcWhWcTFieThQRFEyYk5uZGZqd1lSbUdvU2VlZU1LcG5aZ3FRbHBhbXBZdFc2Wm16WnJsMjlvQ0FBQ2dzaEdHQVFBQUFBQUExNlhOcDcvUStwTWY2Zm5idnBLUGUyRHhFd0FBQUVyZ2FvUmhVbE5UOWRsbm4yblhybDJLam82V3pXYVR2NysvV3Jac3FYNzkraWs4UEx6Q3pnVUFBQURDTUFBQUFBQUE0RHExWU1jd2VaaDk5RVQ0dTg0dUJRQUFBQUFBQU5lUThvUmhYSW9mQWdBQUFBQUFVUEVTTGVjVWMrbUVXdFg0aTdOTEFRQUFBQUFBUUJWQ0dBWUFBQUFBQURqRmtiamZKSm5VSXVRMlo1Y0NBQUFBQUFDQUtvUXdEQUFBQUFBQWNJclRTZnNWNnR0UWZoN0J6aTRGQUFBQUFBQUFWUWhoR0FBQUFBQUFVT2tNdzlDWjVJT3FGOWpXMmFVQUFBQUFBQUNnaWlFTUF3QUFBQUFBS2wxY1dvU3MyV21xRzlEYTJhVUFBQUFBQUFDZ2lpRU1Bd0FBQUFBQUt0Mlppd2NrU2ZVQzJ6aTVFZ0FBQUFBQUFGUTFoR0VBQUFBQUFFQ2xPM1B4b1B3OHFpdkFzNGF6U3dFQUFBQUFBRUFWWTNaMkFRQUFBQUJ3bzdKbXAydkxtUlU2ZG1HekVpM1J5ckpsT0xza1ZDRnVycDRLOGdwVDg1QnU2bHJ2RVhtWXZaMWRVaDdSbDQ2cFRrQkxTU1pubHdJQUFBQUFBSUFxaGpBTUFBQUFBRGpCcWNROStzK1I2V29jM0VuM3R4eXJFSjhHY25mMWNuWlpxRUl5YlJaZFNJdlUzdWcxbXJmOWFkM2Y4Z1UxQ2dwM2RsbVNwR3k3VllucDBXcFg4eTVubHdJQUFBQUFBSUFxaURBTUFBQUFBRlN5VTRsNzlPM2h0eldnOVhnMXFOYmUyZVdnaW5KMzlWSnQvNWFxN2Q5U2tVbjc5YzJoeVhxdzFVdHFlQTBFWWk2a25aRmtxSVpQUTJlWEFnQUFBQUFBZ0NySXhka0ZBQUFBQU1DTnhKcWRydjhjbWE2QkJHRlFpUnBVYTY4QnJjZnJ1eVBUWmMxT2QzWTVpa3VOa0NTRitqWnljaVVBQUFBQUFBQ29pZ2pEQUFBQUFFQWwybkptaFJvSGQxSjlnakNvWkEycXRWZmo0RTdhY21hRnMwdFJYRnFrekM0ZXF1WlZ5OW1sQUFBQUFBQUFvQW9pREFNQUFBQUFsZWpZaGMzcUVOYkgyV1hnQnRVaHJJK09YZGppN0RJVWx4cWhFSi82TXBuNHRRUUFBQUFBQUFBcUhyOTFBZ0FBQUlCS2xHaUpWb2hQQTJlWGdSdFVpRThESlZtaW5WMkdraXpSQ3ZhdTdld3lBQUFBQUFBQVVFVVJoZ0VBQUFDQVNwUmx5NUM3cTVlenk4QU55dDNWUzVrMmkxTnJNQXhERnpOaUZlaFYwNmwxQUFBQUFBQUFvT29pREFNQUFBQUFBQ3BOYW1haWJQWXNCWG9TaGdFQUFBQUFBTURWUVJnR0FBQUFBQUJVbW9zWjV5VkpnWjZoVHE0RUFBQUFBQUFBVlJWaEdBQUFBQUFBVUdrdVd2NE13N0JORWdBQUFBQUFBSzRTd2pBQUFBQUFBS0RTNUhhR0NhQXpEQUFBQUFBQUFLNFN3akFBQUFBQUFLRFNKRmxpNU9zUkxMT0x1N05MQVFBQUFBQUFRQlZGR0FZQUFBQUFBRlNhaTViekNxUXJEQUFBQUFBQUFLNGl3akFBQUFBQUFLRFNYTXc0cjBEUG1zNHVBd0FBQUFBQUFGVVlZUmdBQUFBQUFGQXBETU91NUl3NEJYb1JoZ0VBQUFBQUFNRFZReGdHQUFBQUFBQlVpaFJydk95R2pXMlNBQUFBQUFBQWNGVVJoZ0VBQUFBQUFKVWl5UklqU2FybUZlYmtTZ0FBQUFBQUFGQ1ZFWVlCQUFBQUFBQ1ZJc2tTTFVrSzlxN3Q1RW9BQUFBQUFBQlFsUkdHQVFBQUFBQUFsU0xKRWlOWEY3UDhQVUtjWFFvQUFBQUFBQUNxTU1Jd0FBQUFBQUNnVWlSWllsVE5LMHdtRTcrT0FBQUFBQUFBd05YRGI1OEFBQUFBQUVDbFNMTEVLTmlyanJQTEFBQUFBQUFBUUJWSEdBWUFBQUFBQUZTS3BJd1lCWG1IT2JzTUFBQUFBQUFBVkhHRVlRQUFBQUFBd0ZXWGFVdFhldVpGQlhuVEdRWUFBQUFBQUFCWEYyRVlBQUFBQUFCdzFTVlp6a3VTZ3IxcU83a1NBQUFBQUFBQVZIV0VZUUFBQUFBQXdGV1haSW1XSkFWNUU0WUJBQUFBQUFEQTFVVVlCZ0FBQUFCdUVCRVJFUlcrNXBZdFc3Umh3d2JaN2ZZS1g3c3dhV2xwR2p4NHNBWVBIcXpVMUZUSDdULysrS09Ta3BJcTVCeFBQZldVbm5ycXFRcFpDem5pVWlQazZ1SW1mNDhhemk0RkFBQUFBQUFBVlJ4aEdBQUFBQUNvUXRhdVhhdHAwNllwUGo3ZWNadGhHQm83ZHF5R0RoMnEwNmRQVitqNVZxeFlvY21USit2QWdRTVZ1bTVSWEZ4Y0ZCc2JxOWpZV05sc05rblNybDI3TkdQR0RJMFlNVUxIang4djl6bWlvcUlVRlJWVjduWHdQK2RTanFxMmYzT1pUQ1pubHdJQUFBQUFBSUFxenV6c0FnQUFBQUFBRlNNeE1WSHo1czFUYW1xcW1qZHZybjc5K2ttU1RDYVQyclJwb3dNSERtalpzbVdhTUdGQ2had3ZPanBhaHc4ZlZtaG9xTnExYTFjaGE1YUVtNXViNCtQY2pqUWRPM1pVLy83OTllMjMzK3I1NTUvWGE2KzlwczZkTzFkYVRWZWFNMmVPdnZ2dXV3cGQ4Ny8vL1crRnJsZTVESjFMT2Fyd3NIdWRYVWlablRselJsYXJWVTJiTmkzVnZOVFVWRDMyMkdQcTI3ZXZoZzBiVnVDWXVYUG42cHR2dnRITW1UUFZwazJiSXRmTHpzN1d0OTkrcTk2OWU4dmYzNzlVdFZTa3hZc1hxMm5UcHJydHR0dEtOUDZqano1U3UzYnRuUHE2QkFBQUFBQUFOdzdDTUFBQUFBQlFSYnovL3Z0S1RVMVZ5NVl0ZGYvOTkrYzU5dkRERDJ2VnFsWGF1SEdqK3ZYcnA3WnQyNWI3ZkQvODhJTU13MURmdm4wcnRkdUgyV3lXcTZ1cmJEYWJzck96SmVVRWZrYU1HQ0V2THk5OS92bm4rdUNERHhRZUhpNnorWC8vN1QxeTVJaEdqUnBWcW5QMTZ0V3J4R1BYckZralYxZFhTWktQajQrcVZhdFdxbk5WWlJjdHNVckx2S2o2MVNvdk5GV1JNakl5Tkc3Y09CbUdvVGx6NWlnME5MVEVjMy84OFVkWkxCYjE2Tkdqd09QcDZlbGF1M2F0V3JSb1VXd1FSc3A1bnMyZlAxL0J3Y0hxMmJPbk5tM2FwTFMwdENMbmVIcDZxbWZQbm5sdU8zYnNtRTZjT0ZIa3ZQRHdjSVdGaFJWNDdMUFBQbFB2M3IxTEhJWlp2bnk1YkRaYnFjSXc2OWV2TC9IWUsvbjQrT2lXVzI0cDgzd0FBQUFBQUhCOUl3d0RBQUFBQUFXd0d6Ylo3Tmt5WkpOaEdMSWJkaG15eXpEc1JYLzg1K2Y1UHpaa0dMYXJWdSs2ZGV2MDY2Ky95bXcyYSt6WXNmbkNLWDUrZmhvNGNLQ1dMbDJxNmRPbmE5NjhlZkx5OGlweXpaSUdRUll2WHF6Rml4ZVh1dVorL2ZycHVlZWVLL1U4U2ZMdzhGQjZlcnF5c3JMeTNQN1VVMC9KeTh0TDNidDN6eE9FeVoxVHQyN2RFcTJmdTBWU1NjZEx5dk9ZUC9YVVUzcnFxYWRLUExlcU8zeGhrMXhNcnFvYjBOclpwWlNKcDZlblhuenhSYjN5eWl0NjY2MjNOR3ZXTEVmd3FTanA2ZWxhdm55NUpCWDRYTy9ldmJ2cTE2K3Z0TFEwSFQxNnRNRFgzUERod3pWZ3dBQkprdFZxMWFlZmZxcWJicnJKRVc1WnNtUkpzVnQ2VmE5ZVBWOFlac3VXTGZyc3M4K0tuRGQrL0hoSEdPYWJiNzVSNDhhTjFiNTkrd0xIYnRpd29jaTFKT25zMmJORmp2UHk4c29UWUprNmRXcXhheGFtYnQyNmhHR2N3RzYzYStQR2pkcTRjYU9PSHordWl4Y3Z5bVF5eWQvZlh3MGFOTkNnUVlQVW9VTUh4L2pjNTN6YnRtMDFZOGFNUXRlOS8vNzdsWkdSa2E5RFZubm5WN1FyWDhNbWswbUJnWUZxMTY2ZEJnOGVyQVlOR2hRNnA2bzhCZ0FBQUFCd3JTQU1Bd0FBQU9BNllTamJuaWxyZHJxc3RuUlpzOU9WZWZuSE5vdXk3RmJaN0ZuS3RtZm12Tm4rZkgvNWJYKysyUXE0N2ZKeGhtRjM5aDB1c1JNblRtajI3Tm1TVk9qRk5ra2FOR2lRTm0vZXJGT25UbW42OU9sNjlkVlhpK3pvVWxRUUpERXhVV2xwYVFvTURKU2ZuMStaNmc0S0N0S1RUejVaYkZlTGdsZ3NGa25TcUZHajVPTGlrdS80eXBVckhSK3ZXTEZDa3RTb1VTTXRXclNvUk92blhsd3M2WGdVN2NENTlXcFpvN3ZjWFlzT1lEblR3WU1IZGZMa3lTTEhOR25TUkRhYlRkOS8vMzJoWXhvMGFPQUlqSHo4OGNkS1NVblJjODg5SjR2Rm9xaW9LSFhzMkRIUCtCa3pacWgxNjlaNjRJRUhGQkVSb2FTa0pJV0hoenVPWDc0dDAxZGZmYVhrNUdSTm56NWRrbVN6MmJSbzBTSmR1SEJCanozMm1NYU5HNmZldlhzN3hzZkV4T2pKSjU5VXExYXRDcTIzc0F2alYxN1VuenQzcnZyMTYxZG9HR2J5NU1tRm5pUFh0bTNidEczYnRrS1BoNGFHNWdtd0ZCZldLY3FWWVRoY2ZhZFBuOWIvL2QvL0tTSWlRcDZlbm1yZHVyVnExS2dodTkydTZPaG8vZjc3NzJyZHVuV2VNRXl1QXdjT2FOMjZkWG1ldjZWUjN2a1Z5V3cycTIvZnZwSnlYcVBIangvWEw3LzhvbTNidHVuZGQ5OVY4K2JOQzV4WGxSNERBQUFBQUxnVzhKc0JBQUFBQUpYQVVLYk5vdlNzRkZteVVoenZyZG5wc21hbnlXcXp5SnFkcHN3LzMrZjdQTnNpcXkzdHVncW9WSmJrNUdTOStlYWJ5c3pNVk9mT25mWFlZNDhWT3RiZDNWMnZ2dnFxbm4zMldXM2F0RW56NTgvWHNHSERDaDFmV0JBa0xTMU5UejMxbEN3V2kyYk5tcVhhdFd1WHVmNHZ2L3l5VEdHWVhNbkp5V1dlaThvUm5YSk01eS85b1h1YWpYUjJLVVhhdEdsVG5oQlZVWXJhWHVpKysrNVQrL2J0dFcvZlBxMWN1Vkw5K3ZWVHYzNzk5T0dISCtxWFgzN1JBdzg4NEFpNHZQcnFxOHJNek5UbzBhUFZzR0ZEYmRpd1FYdjI3RkcvZnYzeWhHQWtLVFkyVnA5Ly9ybis5cmUvcVhidDJ0cTllN2VtVDUrdU45NTRROEhCd1pLVUw5ejJ5U2VmeURBTS9mM3ZmeS9GSTFFMnhYV2I2TldybHg1NjZDRU5IVHEweEd1R2hJU1V0eXhVa3NqSVNQM3puLzlVV2xxYUhuMzBVUTBhTkVqZTN0NTV4cVNscGVuQ2hRdjU1dnI0K01nd0RDMVlzRUMzM25wcnFRT1c1WjFmMGN4bWM3NU9VSXNXTGRMbm4zK3Vqejc2U05PbVRjczNwNm85QmdBQUFBQndMU0FNQXdBQUFLQlVETU9lSjlDU25wMDM0Skx2ZldheUxOa3BzdG16blYxNmxaT1NrcUlYWDN4UmNYRnhDZzBOMWNzdnYxeGtweGNwcDl2TDZOR2o5ZmJiYit2cnI3OVdWbGFXUm80Y1dleTh5eTFac2tTSmlZbnEzYnQzbmlCTWJpZUoxYXRYeTkzZHZVUnJmZnZ0dHlVKzcrVjI3OTZ0bDE5K1djMmFOZE1ISDN4UTRubng4ZkY2OGNVWFN6eStwRnNkMFVHbVlKazJpNzQ1TkVXaHZvMVZMN0NOczhzcGtmSnNJWkw3R2poMzdwd21UWnFrbWpWck9wNURnd2NQMWkrLy9LSzMzbnBMQ3hjdTFBOC8vS0R0MjdkcjRNQ0JhdGl3b1NScDNMaHhHajU4dUtaUG42NzU4K2M3MWpVTVE5T21UVk9EQmczMHlDT1BLRHM3V3g5ODhJRjhmSHpVdUhGakpTUWtTTXJwUXBFcktpcEtQLy84czNyMTZsV3E3YjdLS2prNVdRY1BIaXh5VEhSMHREWnYzbHpvOFc3ZHVsVjBXYWdFMmRuWm1qaHhvbEpUVS9OMUo3cWNqNCtQZkh4OENqejIyR09QNmFPUFB0S0hIMzZvc1dQSGxycUc4czYvMmg1NzdERjk4Y1VYT25yMGFKRmpxdkpqQUFBQUFBQ1ZqVEFNQUFBQUFFbUdyTm5wdW1STlVHcG1ZcjczcWRaRVhjcE1VS28xU1JuWmw1eGRMQ1JkdW5SSkw3NzRvazZkT2lWZlgxOU5uRGl4eEg4SmZ0ZGRkK25peFl1YVAzKyt2dnZ1TzUwN2QwN2p4NCtYdjc5L3NYTlBuRGloNzc3N1RtYXpXWU1IRHk3djNTaXozQXVxNmVucHBacG5zOWtVRlJWVjR2R2xHWXZMR2JxWUVhc2ZqNzJ2Uk10WlBkWHhQVWtsRDF3NVczUjB0REl6TTBzOC9zcXR5YzZlUFN1NzNhNkpFeWZLMjl0YkVSRVJXcmh3b1lZTUdhTGc0R0NaeldadDM3NWQ5ZXZYenhPNDh2UHowNUFoUS9KMVJGbTVjcVgyNzkrdjd0MjdhLzc4K1RwNzlxeWlvNlAxM252dnljM05UZG5aT1dIREF3Y09xRStmUHBKeXVzS1lUQ1k5OU5CRGptM0Z2THp5YjFOMTVYWklaUlVaR2FrMzMzeXp5REZidG16UmxpMWJDajFlbmlBU25HZjkrdldLaW9wU3QyN2R5clJGajkxdTE4Q0JBL1hUVHo5cHpabzF1dnZ1dTlXNmRldEttMThaUER3ODVPTGlJc013Q2p4K0l6d0dBQUFBQUZEWkNNTUFBQUFBVlpxaDlNeGtwVmpqTHd1M0pDblZtcUJMbVlsL3ZzOEp1V1RicmM0dUZpVVVIUjJ0Tjk1NFE1R1JrZkx5OHRLVUtWUFVxRkdqVXEzeDBFTVB5Y1BEUTNQbXpOSHUzYnYxekRQUGFPVElrZXJldlh1aGM2eFdxNlpNbVNLNzNhNEJBd2FvVnExYTViMHJaVmJXTUV4b2FHaUpMcmpuQmdSS2UzSCtrVWNlS2RYNHNuam5uWGZ5aFM5SzYxL3I3NnlZWWtwbzRhN25paDlVUVI1b05VNDMxZXBUNm5rZE9uU1FxNnVySkRsZVh5V1Yreng1NktHSDFLcFZLM1hwMGtWTGxpeFJRRUNBSkdudTNMbjY0NDgvOU1vcnJ6aWV1Ly82MTcrVWtKQ1FyNHZTNU1tVDlkZS8vbFZ0MnZ5dmswNmRPblhVdm4xN3VicTY2dHk1YzlxNWM2Y0dEeDZzWnMyYVNaSWp1TE4xNjFabFoyZkxiRGJyeUpFanN0bHNldWFaWi9MVmViblJvMGNYZUo5bXo1NWQ0dnN2U2UzYXRkUHExYXNMUFg3dnZmZHF3SUFCR2pKa1NMRnJmZm5sbDZVNmQxRTZkZXBVN3RmTDVXWnRma3pKR2JFVnR0NjFwS3l2blkwYk4wcVM3ci8vL2pLZDF6QU1tYzFtalI0OVdtUEhqdFdzV2JNMGI5NDh4K3Z4YXMrdkRMdDM3NWJOWmxQYnRtMExQSDRqUEFZQUFBQUFVTmtJd3dBQUFBRFhNYnRoMHlWcmdwSXpZblV4SS9aLzd5MjVuOGNSY3FsaWR1N2NxY21USnlzMU5WV2VucDZhTkdtU1dyUm9VYWExN3IvL2ZubDdlMnZtekpsS1RFelV4SWtUMWI1OWV6Mzc3TE1GaG12bXpadW5xS2dvQlFRRTZQSEhIeS92WFNtWHdNQkFTVGtkY3E0bFNVbEpWLzBjbDIrRlUxWjFBMW9yeFJwZkFkVVV6Q1RKTGtPcDFnUjV1dm1xUTgxN1pIWXQyZFpaNVRxdnlhVDZnZTNLTlBmV1cyL1ZyYmZlS2trYU8zYXNvNXRLUVN3V2k1WXNXYUxJeUVpMWEvZS84dzBkT3RUeGNXNFFac09HRGRxN2Q2K0dEaDJhWjRzWXM5bXMwTkRRRXRYV3VYTm5kZTdjV1hhN1hXUEdqRkd6WnMzeXZBYlQwdElrNWJ3ZWR1ellvYTVkdTJya3lKR08rN0Jod3dZZE9IQWd6NXBkdW5SUlFFQ0E3cnZ2UHIzMzNudTY2YWFiOUplLy9NVnhQRE16VTAyYk5pMVJmVkxPWTEvYzltZ3VMaTRsMmtKdHdZSUZKVDV2Y1FJQ0FpbzBESE43dzc4cE9TT3V3dGE3VnBUbnRmUEhIMzlJa2xxMWFsV3VHdHEwYWFNK2Zmcm94eDkvMUZkZmZhVy8vdld2bFRyL2Fzak16TlNlUFhzMFk4WU11YnU3Rjd2MVhsVjhEQUFBQUFEQVdRakRBQUFBQU5ld2JIdW1ralBpOG9aZExQOEx2YVJZTDhndzdNNHVFNVhvKysrL1YycHFxa0pDUWpScDBpUTFidHk0WE92ZGVlZWRhdG15cGQ1KysyMGRQbnhZTVRFeEJXNlh0SEhqUm4zLy9mZVNwT1RrWkQzNDRJT0Zybm52dmZjV2VjNksyQXJGejg5UGJtNXV5c3JLVW1wcXFueDlmWXVkVTl4RnlQTE9hZE9tVGFudlcyNEhta1dMRnFsdTNicWxtbHNlVDkzOFhxV2M1Mnp5WVMzZS9VOWR0SjdYUTIxZXE1UnpWb1NXTFZzV2VtekhqaDM2OTcvL3JlVGtaRDM3N0xQcTM3OS9vV09Ua3BMMHdRY2ZTSkw2OSs5ZjRpMkpsaTlmcnVYTGwwdVMvdkdQZitqaGh4K1dKSDM4OGNlS2lJalEzTGx6WlRiLzcxYzZLU2twa3FUNjlldHI5ZXJWNnRxMXEyNjU1UlpKT1IwamxpNWRtcS9yVTZ0V3JSemhoZFdyVjh2WDF6ZFBHR2JBZ0FFbHFsVXErVlpMWDMzMWxiNzY2cXNpeDZ4ZXZicEVyNk9ubm5wS1VWRlJsYjYxVW9ld2V5cjFmTmVEbEpRVXVibTVGYmdOVjJuOTR4Ly8wTmF0VzdWczJUTDE3TmxUTldyVXFOVDVGU0VqSXlQUGE4SmtNaWs4UEZ4RGhnd3BVY0NzS2p3R0FBQUFBSEF0SUF3REFBQUFPRm1XemFwRXl6a2xwcDlWUXZvNUpWck9LU0g5ckJMVHp5azFNOUhaNWVFYU0zNzhlTTJlUFZ0UFAvMjBQdjMwVTMzMzNYZmxXdS8xMTE5WDkrN2ROWFBtVEgzNTVaZnExS21UcWxldm5tZk1IMy84b2VuVHArZTVyYURnUmxSVWxLU2NMVjFNSmxPaHg2L1V2MzkvUjJlTGtzaTkrQjBVRktUWTJGZ2xKQ1NVS0F4VDJQa3JhazVKdTN6Y1NPb0V0Tkk5elVabzliSFo2dG5vU1FWNzEzRjJTZVV5ZGVwVXJWKy9YcTFidDlhMGFkTVVGaFpXNkZpNzNhN0preWNyT1RsWmtoeGJtQlJuOXV6WnV2bm1tOVd0V3pkSi8rdTJzWEhqUm4zKytlZDYvdm5uNWUzdHJTTkhqdWo4K2ZQcTNyMjc0dU56dXZ3TUdEQkFzMmJOVW1Sa3BLTWJ5dmJ0MnhVVkZhWG5uMy9lY1k3NCtIaHQyN2JOVWFmZGJsZGtaS1FqOEphcmFkT21hdDY4ZWJFMXYvenl5NFVlTzNqd29MNy8vbnVaVENiVnFWT24ySzVTYm01dStXNWJ0MjZkdW5YcmxxZXpUa0UyYjk2c05tM2FPTHJ5b0hKNGVub3FQVDFkTnB1dDNOdnkrUHI2YXRpd1labzZkYXJlZi85OVRadzRzVkxuVndTejJheStmZnNxTXpOVHUzZnZWbUppb2xxMWFsWGlUa3RWNFRFQUFBQUFnR3NCWVJnQUFBQ2dFbVRiTTVWa2ljNEp1NlNmVmNKbDRaZExWM0dyRWxROUhoNGVldkhGRnlWSi92NysrUUlZRnk5ZWxOVnFsYisvZjVGL3BaK1FrS0RzN0d4NWVIaEl5dG0rcEtEdEZKS1NrdlRHRzIvSWFyVXFMQ3hNMGRIUmtuSTZtVndwOXkvaDU4K2ZYK0JXS0lWMWo2aFdyVnErOGJuYkRRVUdCaFlZckpHa1dyVnFLVFkyVnJHeHNhcGZ2MzVoZDlXaEpCMGtac3lZb1I5Ly9GR2VucDdLeU1qUXVISGoxTHQzNzBMSEc0WlJhSDI1M25ubkhkV3NXVk9EQmcwcTBSWXhOcHRObjM3NnFTd1dTNTV0ZDY1WEhXdmZwMThqUDlPMk0xL3AzaFpqbkYxT2diS3lza3EwNWRiNjlldDEwMDAzNmVXWFg1YkpaRkppWXNHQnhhQ2dJTTJiTjAvNzl1MVRRRUNBSXhCejMzMzNLVFUxVlFzWEx0UTk5OXlqWnMyYTVaczdlL1pzTlc3Y1dQZmRkNS9qTnNNd05HUEdEQm1Hb1ZtelppazdPMXVTRkJJU29wNDllK3JzMmJQeTlQUlVuejU5OU1VWFgyakpraVY2ODgwM1piZmJ0V2pSSWpWdDJsU3RXN2QyckhmbXpCbk5uajA3ejNtM2J0MnFyVnUzNXJudGlTZWVLRkVZNXM0Nzd5enc5c09IRDJ2T25EbHExYXFWN3I3N2JzMmFOVXNOR2pUSTA5SEthclZxNmRLbENnNE9MckRqMUo0OWV6UnQyalRGeE1Ub2lTZWVLTFNHaUlnSVRadzRVZTNhdGRQYmI3OHRGeGVYWXV0R3hRZ05EVlZFUklST25UcFZxcTIxQ25Qbm5YZHE3ZHExMnJwMXE3WnMyYUt1WGJ0VzZ2enlNcHNacjFSUUFBQWdBRWxFUVZUTmV1NjU1eVRsZElsNThjVVh0WFRwVW9XR2h1cnV1Kzh1MFJyWCsyTUFBQUFBQU5jQ3dqQUFBQUJBaFRHVWtoR3Z1TFJJWFVnN25TZjBrcHh4UVpMaDdBSlJ4VHp4eEJQNUxnNlBIVHRXQnc0YzBOaXhZeDJkSlFyeXpEUFBLREl5VXA2ZW5vV09TVXRMMHl1dnZLSzR1RGg1ZTN0cjBxUkpHakprU0lYVm4ydng0c1g1YnNzTnpuejAwVWVGZG5tb1U2ZU85dTNicDdObno2cHo1ODdscm1QKy9QbjY4Y2NmMWJCaFE0MGRPMWFqUm8zU1J4OTlWR2hIaXFOSGoycm16SmthTW1SSW9lYy9jZUtFZnZycEowbFN0MjdkU3JTdDFaNDllN1IwNlZKSk9Wc3ZGZlh2ZUQwd21WeDBVOWpkMm5MNlMvVnVPbHh1cmg3T0xpbWYzYnQzNjdYWFNyYU4wNzU5K3pSbzBLQWl4NHdZTVVJclY2NVUxNjVkRlJZV2xtZHJvTFMwTkczWXNFRTdkKzdVdkhuelN0VFZ5R1F5NmRGSEg1V0xpNHZxMUttanNMQXcxYXBWeS9INlBYYnNtQm8xYWlRWEZ4Yzk4c2dqbWoxN3RuYnUzS2xUcDA0cElpSkNiNzMxVnA3MXdzUERIZUd3STBlT2FOU29VWm82ZGFvNmR1d29TY3JPenRZOTk5eFRyaTRmbXpadDBqdnZ2S1A2OWV2cnJiZmVrcSt2cjFhdFdxWDMzbnRQTTJiTWtLdXJxMzc3N1RmTm16ZFBzYkd4YXRldW5lNjk5OTQ4Z2JHc3JDeTkvLzc3cWxHalJvRmh2Y3MxYk5oUVE0Y08xZHk1YzdWZ3dRSU5HemFzekxXamRNTER3eFVSRWFIMTY5ZFhTQmhHa2thUEhxMW5ubmxHSDN6d2djTER3eXQ5ZmtYeDlQVFVLNis4b3FlZmZscno1czFUbHk1ZEZCZ1lXS0s1VmVVeEFBQUFBQUJuSVF3REFBQUFsSnFoMU13a1hVaU5WRnphbjIrcEVicVFGaWxyZHJxemk4TU43c0tGQzVKeU9rWVV4V3ExU3BLak0weEJ4MTk5OVZXZFBIbFNMaTR1bWpCaGd1clZxMWV4eFpaVDdqWXdaODZjS2RjNk5wdE5jK2ZPMWFwVnErVG41NmZYWDM5ZGRlclVVYytlUGZYenp6L3JndzgrY0hUamtTU0x4YUxGaXhmcjIyKy9sV0VZZXZmZGQ3Vmt5WklDTy9GOCtPR0hNZ3hEOTl4elQ0bUNNSkxVcVZNbjlldlhUOTk5OTUybVQ1K3V4bzBicTJiTm11VzZqODdXcnVaZDJoU3hUR2VTRDZoeDBNM09MaWVmSmsyYUZMblZUNjZwVTZlcWZmdjJ1dWVlZTRvY0Z4UVVwT2JObSt2bGwxL1dKNTk4a3VkWWFHaW9SbzBhcFNsVHBtaldyRmw2OWRWWFMxVGpvNDgrV3VEdHljbkpPbnIwcUNNczBxZFBIMzN6elRkNjU1MTNsSnFhcXZEd2NIWHAwcVhRZFUrZlBpMHBwOU5TTHB2Tkpra2w2bVIwSll2Rm9nOC8vRkQvK2M5L0pFblRwazJUdDdlM3BKeXczdWpSb3pWdDJqU2RQMzllaHc0ZFVvY09IVFJ1M0RpMWI5OCszMXJMbGkxVFZGU1VKazZjV0dSd0w5ZUFBUU4wOU9oUmZmMzExMnJac3FWdXYvMzJVdGVQMG52Z2dRZjA3YmZmYXRXcVZlclJvNGRhdEdoUjdqVnIxNjZ0eHg1N1RCOS8vTEdXTGwwcXM3bDB2OElzNy95S1ZLdFdMUTBjT0ZDZmYvNjVGaXhZa09mN1NWR3EwbU1BQUFBQUFNN0EvNElBQUFDQUlsaXlVaTRMdTV4V1hHcUU0dElpWmNsS2NYWnB1TXBjVEs1eWRUSEx4ZVFxazF4a011Vzh1Y2hGSnBNcDUzTzV5T1hQOXpuSFRYK092K0s0WTR4Slp5NGV1R28xcDZhbUtqWTJWaWFUcWRqZ1NtNFlwckFMek9mUG4xZGtaS1FrYWN5WU1SWFNlYVdpNVc0eGMvVG8wVEt2a1pLU29rbVRKbW5mdm4weW04MmFOR21TNnRTcEkwa2FPblNvZHU3Y3FmLys5NytxV2JPbUhuLzhjYTFldlZwTGx5N1Z4WXNYNWU3dXJyNTkrMnJRb0VFRkJtRTJiOTZzdlh2M3l0dmJXMDgrK1dTcDZobzJiSmdPSFRxa2t5ZFBhdEtrU1pvOWUvWjFmU0V6Mkx1T2ZOd0RGWkc0NTVvTXcxU3ZYcjNRclg0dU4zWHFWSVdGaFpWbzdOdHZ2MTNvVm1WMzNIR0hObTdjcUY5KytVWDkrL2RYbXpadFNsenI2ZE9udFdmUEh1M2R1MWYrL3Y1cTNMaXhETU53ZEJBeW04MzYrOS8vcmttVEprbVNCZzhlWE9SNm16ZHZWbEJRa01MQ3doeTMyZTEyU1lWL2ZTaUlZUmhhdjM2OUZpMWFwUGo0ZU5XclYwOW56cHh4QkdFa3FYbno1bnIyMldjMVo4NGNlWHQ3YThhTUdXcmJ0bTJCNngwOWVsVExseTlYdDI3ZGRPdXR0NWE0anJGangrclVxVk9hTVdPR21qVnJsaWZrZzZ1alZxMWFldnJwcHpWLy9ueTk5TkpMR2pWcWxPNjQ0NDU4VzhoZHVIQkI4Zkh4YXRteVpZbldIVFJva0g3KytXZDk4ODAzWmZyNlY5NzVGV25Rb0VGYXMyYU5mdnJwSi9YdDI3ZkVyL21xOUJnQUFBQUFRR1hqZjBFQUFBQ0FKTHVSclF0cFp4Uno2WVRPWC9valo2dWoxRWlsWmlZNnV6UmN4dXppTGcrenQ5eGR2Zjk4N3lVUHM0ODhYTDNrYnZhV3U0dW56SzRlTXJ1NC8vbm1kdG5IN25MTjgzblJ4MHdtbDZ0eUgvNjF2dmlMNkdXMWQrOWVHWWFoaGcwYkZuc1IyMkt4U0ZLZUM5V1hxMSsvdmw1Ly9YVWRQWHEwMkM0WXp0S2tTUk81dTdzcklpSkNGb3VsME9CQllUWnYzcXozMzM5ZjhmSHhrcVRnNEdDMWJ0M2FjVHdvS0VoanhvelJwRW1UdEhUcFVxMWR1MVp4Y1hGeWQzZlhndzgrcUVHREJpa29LS2pBdGJPeXNqUi8vbnhKMHVPUFA2NXExYXFWcWpZM056ZE5tREJCdzRjUDEvSGp4N1Z3NFVJTkhUcTBWR3RjVzB5cUc5QkdweEwzT0x1UVNsUFExbHFYZSs2NTUzVFhYWGVWNktMNGpoMDd0SGJ0V3UzZnYxL0p5Y255OXZaV2h3NGQxTEZqUnkxY3VGQ05HalZ5ZE9OSVNFalF3b1VMNWVMaUlydmRycmZmZmx0VHBreFIzYnAxODYxNzZ0UXBiZCsrWFFNSERpend2SmQvZmNqZFZ1bEsyZG5aV3JkdW5iNzY2aXRGUlVVcEpDUkVVNlpNMGFsVHA3Umd3WUo4NDIrLy9YYWxwNmRyNGNLRldyQmdnVWFOR3BWdmE1MjB0RFJObVRKRnZyNitHak5tVExHUHorVThQVDMxMm11dmFjU0lFZnEvLy9zL3pabzFpeEJBSlhqb29ZY2s1V3h0TjNYcVZIMzQ0WWRxM2JxMS9QMzlaYkZZZFByMGFaMDhlVktEQnc4dWNSakdiRFpyOU9qUmV1R0ZGNVNkblYzcW1vcWJ2MmZQSG4zeXlTZWFNR0ZDc2QzVXlzdmIyMXQvLy92Zk5YUG1UTTJaTTBkejU4NlZpMHZ4UDJkYzdjY0FBQUFBQUtveWZoc0FBQUNBRzQ3Tm5xVzR0QWpGcEp4UXpLVVRpcjUwWExHcHAyU3paem03dENyTnpkVlRYbTUrOG5ZTGtKZWJ2N3pNZnZKeTg1T24yY2NSYm5FRVhmNE11ZVNFWGY0WGZIRXg4VitZb3Z6MDAwK1NwRnR1dWFYSWNYYTczUkdHS2VxQ2ZZY09IZFNoUTRlS0s3Q0N1Ym01cVYyN2R0cTFhNWQyN2RxbDd0Mjc1em1lMjlHbGRldldlUzQ2bmo5L1h2Lys5NysxZGV0V1NUbjNjKy9ldlFXZTR5OS8rWXNHRHg2c1pjdVdLUzR1VHJWcTFkS01HVE5VdlhyMUltdGJ0bXlaWW1KaUZCWVdwZ0VEQnBUcC90V3RXMWZQUHZ1c1pzNmNxYSsvL2xxMzNISkxnVnZKWEMvcUJyYldzVDgyeTJiUGtxdUxtN1BMS2JYY2Jpa1ZKU1FrcE1RWDROUFMwblRtekJuMTZkTkhuVHQzVnV2V3JlWHE2cW9sUzVZb05qWlc0OGVQbDVUVE5XYkNoQW1LaTR2VGl5KytxRXVYTG1udTNMa2FPWEtreG93Wm81NDllenJXdEZnc21qcDFxanc4UFBLRllXSmlZaVNwMEJCWFZ0Yi92bCs2dXJycTlPblRpbzJOMVYvLytsYzkvdmpqOHZMeTBxbFRweHhqMHRQVHRYbnpacTFaczBiWjJkbWFQWHUyYXRldXJSa3pabWpFaUJIcTFLbVQ3cnJyTG9XSGh5c2dJRUFmZlBDQm9xT2o5ZWFiYnlvd01ERGYrZTEydTFKU1V2SjFIc2xWdjM1OWpSdzVVaDk5OUpHaW9xTFVzR0hERWozT0tKK0hIbnBJWGJ0MjFhcFZxN1Jueng3dDJyVkxHUmtaOHZMeVVsaFltUHIzNzY4NzdyaWpWR3UyYjk5ZXZYdjMxcnAxNjhwVVUxSHpzN0t5ZFBMa1NZMGNPVkp2dmZWV3ZsQldSYnZubm51MGF0VXFuVHAxU3F0V3JkS0REejVZb25sWDh6RUFBQUFBZ0txTTN5UURBQUNnU3N1eVdSV2JlbEl4bDA0NDN1SlNJMlEzYk00dTdicmxZakxMMnoxQTNtNytqbEJMenNkKzhuSUwrRFB3Y3VVeC8rdnk0dmYxNU1TSkU5cTZkYXRNSnBONjllcFY1TmpVMUZSSmtzbGtLblUzbGJLcWlMOUlUMDFOVlhSMHRNNmRPNmZPblR2THg4ZEhYYnQyMWE1ZHU3UnAwNlo4WVppdnYvNWFKMCtlMU96WnM5V3FWU3VkT1hOR1gzenhoWDcrK1dmWmJEWjVlWG5wSC8vNGgrNjk5MTcxN3QyNzBQTSs4Y1FUeXN6TTFJb1ZLeFFURTZQSmt5ZHI3Tml4anUyVXJoUVJFYUVWSzFaSXl0bGlxanhkS2ZyMjdhdXRXN2RxMjdadGV1ZWRkL1RoaHg4VzJzM25XbGZEcDZFTXcxQ2lKVm9oUHZXZFhVNnhyRmFyRWhJU1ZLMWFOYm03dSt1MzMzNlRWTHF0ZzByaXhJa1Q4dmYzbDd1N3U0NGZQeTVKK1Y2WFBYdjJ6Qk5ra2FSOSsvYnBpeSsrVUpzMmJkU2pSdyt0VzdkT2MrYk1VWFoydGw1NjZTWEhWazdWcWxYVDlPblROWG55WkczWXNFRWpSb3lRdDdlM1huLzlkVVZFUkdqMDZOSDY0NDgvdEdiTkdnVUVCTWd3REsxZXZWcGVYbDZPcmNndVhicWtUWnMyeWRmWFYyNXVidHE1YzZja3lkL2ZYeWFUU2NPSEQ5ZWpqejZhSjdpUyszVm00c1NKMnI1OXV6SXpNMVc5ZW5WSEFLQjc5KzVxMTY2ZGxpMWJwclZyMTJySGpoM3k4dkxTRjE5OG9XZWVlVVl0V3JSd2JQMGtTVE5uenRURml4Zmw0ZUdoYytmT0tUazVPYy9XVGxmcTA2ZVBicnZ0TnZuNitwYnAzd1ZsRXhZV3B1SERoNWQ0ZkdFZGh5NDNidHc0alJzM3JzTG5kK25TUmUrKys2N0dqeCt2RjE1NFFSTW5UaXgzNExDb2Vrd21rNk5qV0VubjVMcGFqd0VBQUFBQVZHV0VZUUFBQUZCbFpOdXRpa2s1b1hPWGpqbTZ2c1NubjVaaEdNNHU3YnJnYWZhVG4wZVFmTjJENUh2WmV6LzNZUG02VjVPdlI3QjgzWVBrNWVZcnFlQy94b2R6cEtXbDZhMjMzcEpoR09yUm8wZUIyNkZjTGpZMlZwTGs2K3RiYUdlRjhrcFBUNWVucDZlakkwdHUxNXFpTGt6YmJEYkZ4OGZyL1Buemp0dG16cHlwK1BoNFJVZEg2OUtsUzQ3YlAvdnNNL240K0tobno1NmFQMysrZnZ2dE44WEh4enM2dGhpR29lam9hSmxNSmpWczJGQ3BxYWthTzNhc2twT1RaVEtaMUxOblR3MFpNa1Nob2FHRjFtTzFXdlhycjcvcXh4OS8xR3V2dmFhUWtCRE5uejlmQnc0YzBKQWhRM1RYWFhmcGdRY2VjQVFHcEp6UXo3UnAwNVNkbmEwK2ZmcFVTR2VkNTU5L1hrOC8vYlRpNHVJMFo4NGN2ZlRTUytWZTB4bUN2V3RMa3VMVHpsdzNZWmdubm5naXoyMG1rMGxkdTNhdDBQTk1uRGd4ejNQZXpjMU50OTU2YTdIelB2LzhjM2w1ZVduY3VIRmF0MjZkcGsrZnJwQ1FFRTJZTUNIUGRsODlldlJRL2ZyMU5YbnlaSjA2ZFVwbXMxbHo1c3pSd1lNSE5XalFJTjEzMzMzNitlZWY5ZkhISHp2bStQdjc2NFVYWG5BRXJ6dzhQRFI3OXV3ODMwKzl2YjExOTkxM096Ni9zb1BML3YzN0pVbTdkdTFTang0OTFLdFhMN1Z2M3o3UDE1eUFnQUNOR0RGQ1R6NzVwTFpzMmFLc3JDeDVlM3ZMMjl0Yi9mcjF5N05lV2xxYXRtelo0dmk4ZHUzYUdqMTZkSkdQRVVFWUZLZFpzMmFhTm0yYXhvMGJwMDgvL2ZTNjdyNEZBQUFBQU1pTE1Bd0FBQUN1VTRZdVpzVHFiUEpoUlNVZjF0bmt3enAvNlE4NnZoVEEwK3luUUs5UStYdUV5TThqYjdERkVYNXhENkp6eTNVcUtTbEpyNzc2cXFLam8xV3RXaldOSERteTJEbTVYUjBLNjJ4U0VkNTg4MDN0M2J0WEhoNGVNZ3hEbVptWmtwVG5JcjBrZmZ6eHg5cTdkNi9pNHVLVWtKQ1FieXVhelpzM1M4b0pJWVNHaHFwV3JWcXFYYnUyWTNzblgxOWY5ZTNiVnl0WHJ0U0NCUXNjMjhYRXhNVElZckdvZnYzNmppNGI0OGFOMDZwVnF6Umt5QkExYnR5NHdMcnRkcnYyNzkrdkRSczJhTk9tVFVwTFMzUGMzcjkvZjdWcDAwYXpaczNTc1dQSHRHN2RPcTFidDA1MTZ0VFJ6VGZmckp0dXVrbEhqaHpSaVJNbkZCUVVwS0ZEaHhiNUdPVjJ6c2k5ZjRVSkRBelVxRkdqTkduU0pPM2Z2MThwS1NueTkvY3ZjdTFyVVlCbnFGeE1ya3BJajNKMktTWGk3Kyt2d1lNSEt5TWpRM2E3WFI0ZUh1clNwVXUrNTNCeE9uVG9JRmRYMTBLUFAvZmNjNHFQajVmZGJwZlpiRmE3ZHUySzdIaVM2ODAzMzFSVVZKVEN3c0pVcTFZdFdTd1c5ZTdkdThET1FRMGJOdFMvLy8xdkpTVWxLVGc0V0NOR2pORE5OOS9zNkloMHh4MTNxRnUzYnJKWUxMTGI3UW9NRE15enRaaTd1N3VtVEpraXE5VXF3ekRrNXVhbWxpMWJ5cy9QcjlENmhnOGZydVBIajZ0WHIxN0ZkdFB4OXZiV1hYZmRWZVNZVjE5OVZSTW1USkJoR0RLWlRGY3R5SWNiVDhPR0RmWHV1KytXZU5zeUFBQUFBTUQxZ1RBTUFBQUFyZ3ZaZHF1aVU0Ny9HWHc1cExQSlI1U2FtZWpzc3B6T1pIS1J2MGQxQlhqV1VJQm42Sjl2TlJUNDUvc0F6eHB5ZDcwK3QxUkI4WGJzMktIWnMyY3JMaTVPM3Q3ZWV1T05OeFFRRUNBcFoxdVRNMmZPcUhyMTZ2THg4WkducDZjeU16TzFmZnQyZmZIRkY1S2tXMjY1NWFyVjFySmxTeDA0Y01DeFBaS25wNmVhTjIrdUVTTkc1Qm1Ya3BLaVE0Y09TWkpjWFYwZFlaZmF0V3NyTEN4TVlXRmhxbDI3dG1yVnFsWG9ka09QUC82NE5tN2NxQTBiTnFocDA2WjYrT0dIdFgzN2RrbFNtelp0SE9PNmRPbWlMbDI2NUp0LzVzd1pTVG5Cb2tHREJpa3BLY2x4ckZtelpycmpqanNjRi8yYk5HbWlPWFBtNkpkZmZ0SFhYMyt0bzBlUDZ1elpzenA3OXF4Q1EwUFZ0bTFiclYyN1ZpTkhqc3pUbFNJMk5sWVJFUkVLREF5VXU3dTc3SGE3dnYzMlcwazVRWmppTHNMKzVTOS8wY2lSSTNYbm5YZGV0OTB1WEV5dXF1WlZTL0hYU1JoR1VyN09NR1hSdVhObmRlN2N1Y2pqWlhINU5rWW1rMG45Ky9jdmNyeWJtNXRxMUtnaEthY2p5NVZiZzNsNGVNakR3NlBRK1IwN2RpeFZmYzJiTjFmejVzMUxOYWM0aEdCd3RkU3ZmKzEzcXdJQUFBQUFsQTVoR0FBQUFGeUREQ1ZaenV2c254MWZvcElQS3piMTVBM1o5Y1hWeGF4cVhtRi9obHR5M3Y0WGRBbVZuMGV3WEV5RmR4eEExYlJueng1OS9mWFgyckZqaHlRcEpDUkViNzc1WnA3dGV0TFQwelZtekpoQzF3Z0xDeXYyNG5sQmhnOGZYcUp4VHo3NXBKNTg4c2xpeHozd3dBUHExS2xUc1lHWG9nUUVCT2kxMTE3VEs2KzhvZ1VMRnVpMzMzN1RxVk9uSkpVc2FMQmh3d1pKVW1abXBqSXpNeFVhR3FxNzdycEx2WHIxVXUzYXRmT05ONWxNNnRHamgzcjA2S0ZUcDA1cDY5YXRPbi8rdkFZT0hDaVR5YVRGaXhmbkM2ekV4c2JxdGRkZUsvRDg0ZUhoUllZUWNqM3d3QVBGanJuV0JYblZWbnphOVJPR0FRQUFBQUFBd1BXSk1Bd0FBQUNjempBTVhVaUxWT1RGL1lwTTJxOHpGdzhvTFRPcCtJbFZoS3VMbTRLOGFpdkl1N2FDdk1JVTdGMUhRVjVoQ3ZLdUxYK1BFSmxNTHNVdmdodEdhbXFxM24vL2ZVVkZSY2xrTXVudXUrL1dzR0hESE5zRzVhcFJvNGJxMWF1bjVPUmtXYTFXMmUxMm1Vd21CUVlHcW5QbnpucmlpU2NLM0U2bE9BTUdES2lvdXlKSnFsZXZudXJWcTFmdWRkcTJiYXNaTTJibzNYZmYxZUhEaHlYbEJHRnV2ZlhXWXVjKy9QRERXcmR1blZxMWFxVjc3NzFYN2R1M0wzSDNpVWFOR3FsUm8wWjViaXVvYzB2ZHVuVWRheHFHSVNsbis2TU9IVHBvMkxCaEpUcFhWUkRrWFZ0bllnNUtNaVRSNFFNQUFBQUFBQUJYaDhuSS9TMGNBQUFBVUVtdURMK2NUdHF2OUt4a1o1ZDFWWmxkM0IxaGw2REx3aTdCWG5YazUxR2RiUjl1SVA5YWY2ZmV1SE45dWRhSWpvN1dpaFVyTkhEZ1FOV3RXN2VDS2l1Ly9mdjNTNUxhdFd2bjFPZDBWRlNVYkRhYkdqUm9VT0k1VnF1MVJOMVpxb0tLZUE2VzFjNnpxL1REc2ZmMGZQY3Y1ZXNlNUpRYUFBQUFBQUFBY0gwd2xlT1hqSFNHQVFBQXdGVjNJNFZmdk56OFZjT25nVUo4RzZpR1R3TlY5Nm1uWU84NjhuTW44SUtLRXhZV1Z1UVdTTTdTdm4xN1o1Y2dTV1VLQ04wb1FSaG5DL0xPMlhZcUlTMktNQXdBQUFBQUFBQ3VHc0l3QUFBQXFIQTNRdmpseXRCTGlFOTloZmcwa0k5N29MTkxBNEJyVnJCWEhVbFNRdnBaMWE5MmJZU25BQUFBQUFBQVVQVVFoZ0VBQUVDRlNNdThxSk9KdTNReVlhZE9KdTVTV3VaRlo1ZFVJUzRQdllUNDFQOHorTkpBUHU0Qmt1ajBBZ0NsNGU4WkloZVRxeEl0MGM0dUJRQUFBQUFBQUZVWVlSZ0FBQUNVaWMyZXJiUEpoL1JINGk3OWtiQkQ1eS85NGV5U3lpM1FzNlpxK2pWUkxiK21xdVhYUkRYOW1zclBJMGlFWGdDZ1lyaVlYQlhvV1ZOSmxoaG5sd0lBQUFBQUFJQXFqREFNQUFBQVNpekpFcU9UQ1R2MVIrSXVSU1R1VWFiTjR1eVN5c2lrNmo1MVZjdXZxU1A4VXRPM2liemMvSnhkR0FCVWVVSGVZVXFpTXd3QUFBQUFBQUN1SXNJd0FBQUFLRlNtemFMSXBQMDVBWmlFblVxMG5ITjJTYVhtWWpLcmhtK0RQN3U5NUx5RitqYVNtNnVuczBzRGdCdFNOYTh3UlNVZmxtU0l6bHNBQUFBQUFBQzRHZ2pEQUFBQUlJK1VqQXM2RnI5Rnh5NXNVZVRGZmJMWnM1MWRVcWxVOHdwVDNZQldxaFBRU3JYOVd5alV0N0ZjWGZpeEZ3Q3VGVUZlWWJKbXA4bVNkVWxlYnY3T0xnY0FBQUFBQUFCVkVGY0ZBQUFBYm5pR3psODY2UWpBeEZ3NjRleUNTc3pkMVV1MUExcXFqbjlMMVFsb3BUcitMZVR0SHVqc3NnQUFSYWptSFNZcForczl3akFBQUFBQUFBQzRHZ2pEQUFBQTNJRHNScllpazM3WHNRdWJkU3graTVJejRweGRVb21FK05UL00vU1NFMzRKOGFrdms4bkYyV1VCQUVvaHlDc25ESk5vaVZhWWYzTW5Wd01BQUFBQUFJQ3FpREFNQUFEQURjS2FuYVlUQ1R0MDdNSVduVWpZTG10Mm1yTkxLcExaeFVOMUExcXBmclYyamkyUFBNMit6aTRMQUZCTzFieHFTWktTTE5GT3JnUUFBQUFBQUFCVkZXRVlBQUNBS2l3dDg2S09YUGhWUitKK1ZXVFNmdG1OYkdlWFZDZzNWMC9WQzJpait0WGFxMEZnTzRYNXQ1Q3JDeit1QWtCVlkzYnhrSjlIZFNWWllweGRDZ0FBQUFBQUFLb29yaTRBQUFCVU1lbFp5VG9TOTZzT3hmMml5S1M5TWd6RDJTVVZ5TVBzclhvQmJYUENMOVhhcVpaZlU3bVkrUEVVQUc0RVFkNjFsWkFlNWV3eUFBQUFBQUFBVUVWeHRRRUFBS0FLc0dSZDB0RUx2K2xRN0VhZFN0b2p3N0E3dTZSOFBNMitxaGZZVmcycXRWZURhdTBWNnR0WUxpWlhaNWNGQUhDQ1VKK0cybjkrblNSRGtzblo1UUFBQUFBQUFLQ0tJUXdEQUFCd25jcklUdFhSQzV0ekFqQ0p1MlUzYk00dUtROVhGN1BxQmJSVjQrQk9haHpVVWFHK2pXUXl1VGk3TEFEQU5TRFVyN0dzWjlOMTBSS3JRSythemk0SEFBQUFBQUFBVlF4aEdBQUFnT3VJTlR0ZHgrSnpBakIvSk95UzNjaDJka2w1VlBlcHA4WkJONnR4OE0xcUVOaGVicTZlemk0SkFIQU5xdW5iV0pKMFB2VWtZUmdBQUFBQUFBQlVPTUl3QUFBQTF6aTdZZFBKaEozYUY3Tk94K0szeUdiUGNuWkpEcDVtUHpVS0NsZVQ0RTVxRk5SUkFaNDFuRjBTY00xemMvVlVwczBpZDFjdlo1ZUNHOUMxOHR5cjRkdEFKcE5KNXkvOW9SWWgzWnhkRGdBQUFBQUFBS29Zd2pBQUFBRFhxTmpVVTlvZnMxYS9uMSt2dE13a1o1Y2pTVEtaWEZRM29OV2YzVjg2S2N5dkdWc2ZBYVVVNUJXbUMybVJxdTNmMHRtbDRBWjBJUzFTMWJ6Q25GMkd6QzRlcXU1ZFR6R1hUamk3RkFBQUFBQUFBRlJCaEdFQUFBQ3VJV21aU1Rwd2ZyMzJ4YXhUYk9wSlo1Y2pTZkp5ODFQVDRDNXFIdEpWallOdWxvZlp4OWtsQWRlMTVpSGR0RGQ2RFdFWU9NWGU2RFZxSHRMVjJXVklrdW9GdHRXaDJGOWtHSVpNSnBPenl3RUFBQUFBQUVBVlFoZ0dBQURBeVd6MkxCMkwzNnI5TVd0MUltR0hETVB1N0pJVTVGMWJ6YXQzVmZPUXJxb2IwRm91Smxkbmx3UlVHVjNyUGFKNTI1OVdaTkorTmFqVzN0bmw0QVlTbWJSZkp4TjJhZmd0SHpxN0ZFbFN3Mm9kdFB2Yzk0cE5QYW1hZmsyY1hRNEFBQUFBQUFDcUVNSXdBQUFBVG1Ib1hNcFI3WXRlcTRPeEc1V1JmY21wMVpoTUp0VU5hTzBJd0FSNzEzVnFQVUJWNW1IMjF2MHRYOUEzaHlaclFPdnhCR0pRS1NLVDl1dWJRNVAxWUt1WDVPN3E3ZXh5Sk1ueDNJOU0ya2NZQmdBQUFBQUFBQlhLWkJpRzRld2lBQUFBYmhRWjJhbjZQZWEvMmgyOVduR3BFVTZ0eGQzVlM0MkRPNmw1OVZ2VnRIb1hlYnNGT0xVZTRFWnpLbkdQL25Oa3Vob0hkMUtIc0Q0SzhXa2dkMWN2WjVlRktpVFRadEdGdEVqdGpWNmprd2s3MWEvbEMyb1lGTzdzc3ZLWXUvMXBCWHJXMUtQdDMzSjJLUUFBQUFBQUFMakdtTXF4dHpaaEdBQUFnS3ZPME5ua0k5cDE3ajg2RlB1THN1MVdwMVhpYWZaVHl4cTNxVldOMjlXdzJrMXlkWEZ6V2kwQUpHdDJ1cmFjV2FGakY3WW95Ukt0VEp2RjJTV2hDbkYzOVZJMXJ6QTFEK21xcnZVZWtZZjUydWdJYzdrMXh6L1F2cGcxR3RmOUc3NG5BUUFBQUFBQUlBL0NNQUFBQU5lZ2pPeFUvWDcrSiswKzk3MVR1OEJjSG9CcEZOUkJMaVoyeWdRQVhCc2lrL2JwNHozUGExQzdpV29lMHMzWjVRQUFBQUFBQU9BYVVwNHdERmRDQUFBQUtwU2hjeWxIdGV2czl6b1l1OEZwWFdBOHpENXFHWEtiV29mMlVNTnE0WEoxNGNjK0FNQzFwMzVnZS9sN2hPajM4K3NKd3dBQUFBQUFBS0RDY0ZVRUFBQ2dBbGl6MHh4ZFlHSlRUem1sQmcremoxcUVkRlByMEI1cVZLMGpBUmdBd0RYUFpES3BiYzA3dEQxcXBhelo2ZGZrVms0QUFBQUFBQUM0L25DRkJBQUFvQndTMHM5cWU5UTMyaGV6VmxtMmpFby92N3VyMTU4Qm1KNXFITlJScmk1dWxWNERBQURsMGE1bUwyMCt2VnhITHZ5cW0ycmQ3ZXh5QUFBQUFBQUFVQVVRaGdFQUFDZzFRNmNTOTJqYm1hOTFJbUY3cFovZFpES3BjZEROYWxlemwxcUUzQ1kzVjQ5S3J3RUFnSXBTdzdlaGF2bzEwWTZvbGJxcFZtOUpaZDRLR2dBQUFBQUFBSkJFR0FZQUFLREVzbXhXSFRqL2s3WkZmYU1MYVpHVmZ2NGF2ZzExVTYyNzFUYjBEdmw2QkZmNitRRUF1RnE2TjNoY1h4NzRsNDVlMkt3V0liYzV1eHdBQUFBQUFBQmM1d2pEQUFBQUZPT1NOVjQ3enE3UzduUC9rU1hyVXFXZTI4ZTltdHJWdkZQdGEvVldxRy9qU2owM0FBQ1ZwV1ZJZDlYMGE2S2ZUeTVXOCtwZFpUSzVPTHNrQUFBQUFBQUFYTWNJd3dBQUFCVGlYTW9SYlR2empRN0gvU0s3WWF1MDg1cGQzTlVpNURhMXI5VkxqWUk2eXNYa1dtbm5CZ0RBR1V3bWsrNXNQRVNmN250RmgrSTJxazNvSGM0dUNRQUFBQUFBQU5jeHdqQUFBQUNYTVF4RHgrSTNhL1BwNVRxYmZMaFN6MTBub0pYQ3cvcXFWWTIveU1Qc1U2bm5CZ0RBMlpvRWQxTGRnRGI2NzRrRmFsUXRYTjd1Z2M0dUNRQUFBQUFBQU5jcGsyRVlock9MQUFBQWNEYTdrYTNmejYvWDV0TmZLRDd0VEtXZDE4UHNvL2ExZXF0ajJMMnE0ZHV3MHM0TEFNQzE2RUxhYVgyNDgxblZEV2lsd1RlOXpYWkpBQUFBQUFBQU56Q1R5V1FxODF6Q01BQUE0RWFXWmN2UW51Z2Z0T1hNQ3FWa1hLaTA4OVlOYUsyT3RlOVRxeHEzeTgzVm85TE9Dd0RBdGU1dzNDLzY4c0JFZFcvd21PNW9QTVRaNVFBQUFBQUFBTUJKeWhPR1lac2tBQUJ3UThySXZxUWRVZDlxZTlSS3BXY2xWOG81UGMyK2FsK3J0OExEK3RJRkJnQ0FRclNxY2J0dXJmZXdmbzM4VERYOW1xaFZqZHVkWFJJQUFBQUFBQUN1TS9RYkJnQUFONVJMMWdTdE96RlBNMzk3VkJ0T0xhbVVJRXpkZ0RaNnNQWExlcjc3Q3ZWcE5vSWdEQUFBeGJpcnlUTnFGQlN1cnc1TzBwN29INXhkVG9XeldxMWFzbVNKRmkxYXBOVFUxRkxQMzdadG0xYXZYaTJyMVpydjJEN0VCUFlBQUNBQVNVUkJWTDU5Ky9UVFR6K1ZxNzd4NDhkcjl1elo1VnJqU2g5OTlKRjI3TmhSb1d2aTJwQ1VsS1JObXpaZDlmUFk3WGI5L1BQUDVYb2VYWSt2bmJLS2pJelVwNTkrcXVqbzZIS3ZsWjJkWFFFVjViRGI3VHA2OUdpRnJaY3JPenRieWNuSnN0dnRGYkxlaVJNbjlNMDMzeFQ0WERseTVJZ3VYcnlZNy9iTXpFelpiTFlLT2IvTlp0T2FOV3UwWmN1V0NsbXZMQ3J5M3ozWC92MzdGUnNiVytTWTJOaFlIVHg0c05pMWJEYWJldlhxcFEwYk5wUzdycVNrSkdWa1pCUTU1dENoUS9yMDAwL0xmYTZLa3BpWXFMaTRPTWZuVnF0VlgzLzl0UTRjT0ZDaStabVptZnJrazA5MC9QanhRc2NzVzdaTTI3WnRLM2V0cFhVOWZWODVldlNvRWhJUzh0MXV0VnIxd3c4L2xQcHJVa3BLaXJadDI2Yk16TXdDanljbUp1cjMzMzlYVmxaV21lb3RxNHI2MmxZU1o4NmMwWWtUSjhvMDEyS3hGSGs4TlRXMXdLL3JKWldWbGFWang0NlZlWDVGdVI3K1BYNzc3VGU5OGNZYitXNy8vdnZ2dFdyVnFnTG5yRisvWGovOFVQTC8rMFZHUnVyOTk5OHY5UFZTRk1NdzlQTExMeGRZWTY2VksxZHE2TkNoU2s2dW5EK2lCSEIxMEJrR0FBRGNFQkl0NTdUNTlITHRqMWtybTczaWY2bDNKVGRYVDkxVTYyNTFxdE5QSVQ0TnJ2cjVBQUNvU2x4TXJucTAvVnY2K3VCay9lZkl1enFiZkZoM04zMVdIbWJ2cTNiT3VYUG55akFNRFJreVJCNGVPVnNZcmwrL3ZsUnIzSG5ubmNXT01ReEQ3Nzc3cmpaczJDQlhWMWVGaDRmcnBwdHVLdFY1VnF4WW9YUG56dW1lZSs3SmQyemx5cFhhc1dPSG1qUnBvZ1lOR3BScVhVbUtqNC9YcmwyN05HUkl4VzVSdFh6NWN0bHNOblh1M0xuRWMwcjcrRi9PeDhkSHQ5eHlTNW5ubytUZWUrODliZDY4V1dQR2pGSGZ2bjBsU2IxNjlTclZHajE2OU5DRUNSUHkzR1lZaGhJVEV4VWNIQ3dwNThMUHdvVUxaVEtadEdqUklybTd1K2NaSHhrWnFkRFFVSGw1ZVJWNm51dnh0Vk5XKy9idDA1SWxTOVN1WFR1RmhZV1ZlWjNseTVkcnc0WU5tajU5dW54OWZTWGxCRVZLZXNGZGtscTBhS0ZXclZwSmtyNzQ0Z3N0V2JKRUF3Y08xSkFoUTJRMjUveDZldkhpeGFXcXEwR0RCdXJaczZmajg5OS8vMTB2dmZTU0ZpMWFwTHAxNjByS3VSaDllVmlnS0xsemNtM2N1RkdyVjY5Vy8vNzk4OXdlRnhlbk1XUEdxRStmUHZyblAvL3B1TjB3RE4xNzc3MGFPSENnaGcwYlZxcjdVaERETUxSOCtYS2xwNmNyUER4Y25wNmU1VjZ6TlA2ZnZUdVBxeW4vL3dEK3VyZDlJWkZvUXlSN3RtbUtyR1BzYS9iZDhCM3l4VEF6UkpiSTN0akp6dGZZczJRTWlpeFprcDBzV1VwVVJLR2txTFRmM3g4OTd2bDF1L2ZXclc1azV2WDhSNTNsYzg2OW43UGtmTjduL1ZaM3YwdE5tellOSTBhTXdNaVJJNFZwT1RrNUVJdi8vNTNkRXlkTzRPREJnemg3OW15Ujl6czlQUjJYTGwxU2FkbG16WnJCeE1RRUVva0VzMmZQUm1abUp1YlBuNi8wZkRsMzdoeDhmWDFoWkdTRUhqMTZGSG5mMUczOSt2VzRkZXNXOXV6Wmd3b1ZLZ0FBdkwyOVViMTZkYXhjdWJMUTlUTXlNckJueng1VXJGZ1J0cmEyQ3BjNWNPQUF1blRwOHNYdnA5L0tmVVVpa2NERHd3TmlzUmg3OSs2Vk9ZNVBuejROTHk4dlJFWkdZdUxFaVNydmQyUmtKTnpkM2JGLy8zNVVybHhaYnY3bXpadng4dVZMckYrL1h1VTJTeW8wTkJRTEZpekFsQ2xUNE9EZ0FDQTNhQ2NoSVVIbE5sUzlyNmFscGNIVjFSVVNpUVJlWGw2b1VxV0t5dHZJeWNuQnlKRWpNV2JNR0lYMytaaVlHUHozdi85Rno1NDk4ZlBQUDZ2Y2JsNExGeTdFdlh2M3NHUEhEcGlZbUJTcmpaTDZWdnJqMWF0WGNnR2RFb2tFUVVGQnVIdjNMaXd0TGRHOGVYTmhYbnA2T3JadjN3NURRME4wNmRKRjVueFM1dkhqeHpoMjdCZ01EQXd3ZXZSb2xmY05BTTZlUFlzN2QrN0EzZDFkNGZ6MDlIUWNPSEFBMzMzM0hZeU1qSXJVTmhHVkxReUdJU0lpb24rMEQ1OWpFUmk1Qi9mZm5JVkVvcDYzQkF0U1FhOHFIQ3lkMGRTOEszUTBEVXA5ZTBSRVJQOVVtbUlkREd3MEQ1Y2k5eUF3YWkrZUo5eEdXK3VSYUdMV0NXS1IraDluR0JzYlk5ZXVYYmg5K3pabXpweUoyclZydzlQVHMwaHRxQklNczJYTEZseTRjQUc5ZXZYQ2d3Y1BNSC8rZkt4Y3VSSTFhOVpVYVJ0SlNVbDQ5T2dSQmd3WW9QQWg4ZVRKa3pGbXpCaGN2SGdSUC8zMFU2SHRLUnRjMnI1OU83WnYzNjUwdmZ5RGxLcThtZi9xMWFzQ2w5UFQwNU1aY0N2cTk1K1hsWlVWZzJHK2tJa1RKK0xKa3lkWXMyWU5SQ0lSdW5idENqYzNOMkYrWm1ZbVZxNWNpUzVkdWlnTi9GSTB1REp1M0RpWW1wcGk4ZUxGQUFBdExTME1IejRjcTFhdHdwRWpSekJreUJDWjVWMWRYVkdsU2hXbEE0Umw5ZHdwTFM5ZnZnU2dmTURyMXExYlN0YzFNek9EcGFVbGdOeHI0L1BuenpGejVrejg4Y2NmME5mWHg3MTc5N0IxNjFhVjkyWG8wS0ZDVUVTZlBuMFFGaFlHSHg4ZlBIejRFSFBuemtYbHlwV3hmLzkrbGRzRGdOYXRXOHNFd3lqeTZORWp6Smd4UTZYMjh2Zkxnd2NQMExoeFk0akZZang0OEFBaElTRVlObXdZVEUxTjhlT1BQK0xVcVZQbzNidTMzTFZiSkJLcC9CbWVQWHVHaUlnSXBmUHIxS21EZ0lBQXJGKy9IbloyZGdxWGNYUjBSUG55NVZYZXBxclUzZThGT1h2MkxMWnYzdzUzZDNlbG4xTlZIejkreFBMbHkxVmFkc21TSlRBeE1ZRklKTUxZc1dQaDRlR0JpUk1uWXVIQ2hXallzS0hjOGhNbVRNQ2pSNCt3YWRNbU5HellzRmhCYytvU0dCaUl5NWN2bzFldlhrSWdqSTZPRGdZTUdJRHQyN2NqS0NnSXJWcTFLdkYySkJKSmtZNXBkZmxXN2l0aFlXRjQvLzQ5Um8wYUpYZGY2ZFdyRjRLRGcvSDMzMy9EenM0T3JWdTNWdnA1bzZPamhaK2xBWHl4c2JGQ3RpSU5EUTJZbTV2ajNyMTd1SGp4SWlRU2lWeXdSMm5lVzR5TmpWR2hRZ1c0dTd1alg3OSsrUG5ubjNIdTNEbHMyclJKNVRaVTNUOWRYVjFNbno0ZE0yZk94S0pGaTdCbXpScG9hR2lvdEc1SVNBZ1NFeFBSc0dGRG1lODBMeXNyS3h3NWNnVGZmLzg5akkyTmhlbVZLbFdDdm41dTBMMnlkUUdnYmR1MnVIYnRHalpzMklBeFk4WVV1RC81Z3l6VjVWdnBEMFZFSWhGbXpwd0pGeGNYTEY2OEdOdTNiMGZGaWhVQkFJY1BIMFo4ZkR4bXpKZ2hjejc1K3ZvcWJTOG5Kd2M2T2pvSUN3c3JjTGwyN2RvSmdaMUE3dCtFMHZ2WndvVUw1Wlp2MEtBQkhCd2NrSkNRZ0RObnp1RE1tVE55eTlTdVhSc2JOMjRzL0VNVDBWZkhZQmdpSWlMNlIwcE1lNFBMa2Z0d0wvWTBjaVNsbno3VTJyZ3BIS3ljWVd2U0FpSVJLMUVTRVJHcGcwZ2tScnVhbzJCcjRvaVRZVjQ0OFdRbEFpUDNvRkhWRHFodjJoWlZEV3VwN2I0N2VQQmdORy9lSEFzWExzVFVxVk9GTEFVLy9mUVRoZzBiVnVDNisvYnR3ODZkT3d0Y1JpS1JZTU9HRFRoMjdCamF0R21EU1pNbUlTNHVEci8rK2l0Y1hWMnhlUEZpMUsxYnQ5RDl2SFRwRWlRU0NicDE2MWJnVzlMNzl1MVRXTTdCenM1TzdvM3hYcjE2eVdVL1VPYnZ2Ly9HOGVQSDVhWXZXYktrMEhXdlg3OWVZTG1GS2xXcXlBU3dGSFZ3UEM5cHRna3FmU1ltSnNJYnlxdFhyNGFSa1pGTVlOanIxNjhCQUMxYnRrU0xGaTFVYnJkcTFhcTRmLzgrc3JLeWhQN3MzTGt6RGh3NGdFT0hEcUZYcjE0d01NZ05QazlJU0VCaVltS0JnNDFsOWR3cExSRVJFVEExTlVXNWN1VVV6cDgxYTViU2RRY05HaVM4TmQrcFV5ZkV4OGZqenovL2hMdTdPNVl1WFlvQkF3Wmd3SUFCS3UxSC91OWFYMThmSGg0ZStQUFBQK0h0N1kxTGx5NmhmLy8rQUhJSERuZnMyS0ZTdTBXeGJ0MDYxS3RYVCtFOFJkZnZoSVFFaElXRjRkZGZmd1VBM0xsekIvdjM3eGZ1QmNPSEQwZEFRQUMyYk5tQ1AvNzRBOEQvbDZ4UTVVMTJxY3VYTDZ0MG5UdDkralJPbno2dGNONkdEUnRLSlJoRzNmMmVYM3A2dXBDRjdkNjllMGhPVGxZNUtMUWdsU3RYTGxaUVFOT21UYkZxMVNxNHVibGh6cHc1MkxsenA4SnlYbTNidHNYbHk1Zng4dVZMdkhuelJtNytsd2pDZlBmdUhWYXZYbzBxVmFySVphSnlkbmFHbjU4ZjFxNWRpd1lOR3NnTTlxc2lLeXRMcGx4VWRuWTJzckt5NUVvNmFtdHJ5MlZSVWFkdjViNFNHQmdJTFMwdGRPclVTV0VBUmYvKy9hR2xwWVdxVmFzV0dKeWhLS2hpNnRTcHdzL0d4c2JZc1dNSFZxeFlnZGF0V3d1QlRqazVPVmkzYnAzQ0RETHFWS1ZLRmF4WnN3WXJWcXlBajQ4UG5qMTdobDkvL1JVNU9UbllzbVVMUm93WWdWcTFhaWxjZCtmT25ZaUxpNU9aOXZEaFF6eC8vcnpBYmRyWTJDQTdPN3ZBQUljYU5XcWdjZVBHd3UrWExsMkNsWlVWckt5c0NyMEc1ZjErZ2R4N1l2djI3WkdkblYxb2tBdVFXd0lvS0Npb3dHVktLMERwVytrUFpZeU1qREI5K25TOGVQRkN1RWE5ZmZzV0J3NGNRTHQyN2VRQzNGUXBQM25uemgzY3VYTkg2ZnlHRFJzS3dURFoyZGxZdEdnUnlwY3ZqeFVyVmlBME5CUjZlbm95OTZEWTJGak1uejhmL2Z2M1I0Y09IUkFZR0NoM1RKWG1OWkNJMUl0UEJvaUlpT2dmNVdOYUhBS2o5dUp1akQ5eUpLVmJEa2xUckEyN3FqL0N3YW92VEEydFMzVmJSRVJFLzJibTVldmdaM3N2UEh0L0d6ZWlqK0RxaTBNSWl2S0dsb1lPVEExcW9xSytPWFExRGFHcmFZaW01bDFnckZlOGtpQzFhOWZHcGsyYkVCRVJJYVRRajRpSUtMUmNUMEZ2OWdOQVNrb0tQRDA5Y2YzNmRiUnAwd2F6WnMyQ1NDU0NxYWtwVnF4WWdXblRwbUhhdEdtWU1tVktvUS92L2Z6ODBMSmxTNWlibTh1OEphMHE2UnZrZVJrWkdhbjg5cXF5Tk9HRlBmRHYyTEVqK3ZmdkR4Y1hGNVcyQTZEVUIzY0tjamZtRkpMU1ZDdXY4aTBSaVVTd3EvcGpzYzhSWld4dGJURnUzRGlFaElTZ2FkT21NZ09xVVZGUkFBQkRRME81QVZVZ3Q2U1Zvc3dERGc0T3VINzlPb0tEZzRYeVdtS3hHQU1HRE1EYXRXdHg5T2hSREI4K0hFRHVRQTZBQXJOS2xOVnpSNTJ1WExraWZOOFJFUkdvVUtHQ1hHQlAzdUMrYnQyNkNZRW9Vb29HQVljT0hZcUlpQWk4ZVBFQ3ljbkp3bHZjeFNVU2lUQm16SmhpbFluTEt5MHRUUmpVay80Ykd4dGJvbjBEY2djNUpSS0owa0YyTXpNemRPalFBV2ZPbk1HdFc3ZGdiMitQckt6Yy8zc1dKeEF2Ny9Yejh1WEx1SERoQXViT25TdTNYR0JnSUFJQ0FqQi8vdndpYjZNNDFObnZlWU5mamh3NWdvaUlDSGg0ZUNBN094czNidHhBclZxMWhHQ0I5Ky9mQXdDZVBIa2kxMDdkdW5YUnBVc1g1T1Q4ZjliWEpVdVdDQUdaSlJsOHJsV3JGbGF1WElrM2I5NUFSMGRIYWVrTVFIRW1nWkp1WHhYcDZlbnc4UEJBYW1vcUZpNWNLR1N5a05MVzFvYXJxeXVtVHAyS3VYUG5Zc1dLRmNMM3Jvcno1OC9MWmRieDlmV1ZHd0RQWCtxcU5KVDErMHBXVmhiT25qMkxybDI3SWlzcnE4QUFpb3NYTHlxZGQvYnNXWm5qNXY3OSs1ZzJiWnBNbWFTc3JDek1tVE1IR2hvYW1EWnRtbEMyNmRDaFEwaExTOE8wYWRPVXRxOHUydHJhbURWckZpd3NMR0J1Ymc0TEN3dDA2TkFCVzdac1FaVXFWZURrNUtSd3ZVMmJOcUY2OWVveTB3SURBM0gwNkZHVnRoc2VIcTUwWG84ZVBZVGdpN1MwTkFRRUJHRFFvRUhDZkRjM041V3lOdWI5MjF0RFEwT21QOWF1WFlzN2QrNWcrZkxsQ3JNTmhZYUdZdnIwNlJnNWNxVGMvYlEwbGRYK01ESXl3dGl4WTJXbVM3L2Y5ZXZYeTZ5dnBhVUZQejgvQUxtQlRPbnA2YkN3c0JDdU45SnlkSG43SXpFeEVWNWVYaGcyYkpqQ0FNckV4RVFzWHJ3WVk4ZU9WVmorTFRzN0czLzg4UWVlUFhzR0x5OHZXRnBhWXQyNmRZaUppY0dHRFJ1RS8vK2RPSEVDUmtaR0dEbHlKTzdkdXdkdmIyK1ltSmlnVjY5ZUtuMVBSRlMyTUJpR2lJaUkvaEUrcGNmamN0UitCTWY0SVR1bmRJTmd5dW1ZNEh2TDNtaG0wUjM2V3F3YlMwUkU5R1dJWUZQSkhqYVY3UEU1OHlQQzM5OUE3TWR3dkVsK2hsZEpUNUNXbFl6MHJCUlUxRGN2OGtCL2RuWTJFaE1UVWFsU0pSZ1lHS0JSbzBiQ3ZNREFRQVFHQmhaN3IwTkNRckJzMlRLOGVmTUdmZnYyeGZqeDQyVUdhTXpOemVIbDVZVTVjK1pnMmJKbHVIbnpKaVpNbUtEd2JlN1EwRkJFUkVRSWI0S3I4b0JmRlh2MjdNR2VQWHRLMUVaU1VwSXdjS1JNVEV3TXJseTVvblMrc2dmM1g4T2x5RDFJU252N3RYZWpWQmpwbXFvOUdBYkl6VWpnN093TUFEaDI3SmhjV1luZmYvOWQ0WHJidG0xVFdHNmtaY3VXV0xkdUhTNWR1aVFNV2dLNWIvRy9mdjBhM2JwMUU2YmR1SEVEWXJFWVRaczJWYmlOc256dXFOUEZpeGRsQmwwL2YvNHNsL1VrYnpCTXVYTGxWQTdtbVRadEdyS3pzNkducDRlLy92cExwWFg2OXUwck4rM3QyN2ZDZ0dKSkFtR0EzSXdpK1FNV1pzK2VMZndzemRwU1ZPZk9uUU9BQXJOcURCNDhHT2ZQbjBkWVdKaE1NRXhKM3hSLytmSWxMbCsrckhCZWRIUTBybDY5V3FMMmkwcGQvVDUwNkZCTW1qUUpRRzV3d2RXclZ4RVdGb2FrcENSOCt2UUpZV0ZobUR4NXNzdzYrWDhIZ09QSGp3dGx5SjQ4ZVlMbHk1ZkR4Y1VGRGc0T1JmMW9Bb2xFZ2c4ZlBxQml4WXFvVnEwYXFsV3JCb2xFZ3MyYk44c3R1MlBIRHR5OGVWUGh2TktXbFpXRkJRc1dJRHc4SEM0dUxncExPUUZBbzBhTjhQUFBQMlBidG0yWU9YTW1GaTVjS0dRN0FYS0RMV0ppWXBDZW5nNGdOK2hEV3Zha2VmUG04UER3RUphZFAzOCtIQjBkMGJseloyRmEzdm1sclN6ZlY2NWN1WUxFeEVRTUhqeFlZVWFpbzBlUFl1UEdqZWpTcFl0Y0ZwTDhKQklKTWpNekFVQzRsbVJtWmlJakkwTm9LelEwRkd2V3JCRUNZZDYrZll2ZHUzZGp3SUFCS21VV1ZKZFJvMFlKUHhzYkc4UFEwRkFJVHNydjA2ZFBlUHYycmRLLzcwb1NQSlkvZUR3Z0lBQ3BxYW40OGNjZmhXa3BLU2xJU0VnbzlqWUFZT1RJa1FnT0RzYVdMVnZrZ2hSVFVsSXdiOTQ4MUt0WER6MTc5aXpSZG9xcnJQV0hwYVdsa09IdDVNbVQ4UEh4RVg0L2QrNWNvZG5ROGdid1NvTmg4dExXMWtaWVdCaVdMbDJLalJzM1FrdExTMmIrdG0zYmNQLytmU1FtSmlwc1B6dzhIRGR2M29TbnA2ZFFEdExOelEwdUxpNDRmUGd3eG84Zmp5TkhqdURHalJ0WXZYbzE5UFQwMEtKRkMzVHExQW43OXUxRDU4NmRpeFJnU0VSbEE0TmhpSWlJNkp1V25QNGVRUzhPNFBickU4ak95U3pWYlptWHI0T1cxUWFpbm1rcmlFWDhNNHFJaU9ocjBkTXFEN3VxSFdGWHRlQXNLcXJhdW5Vci9QMzk4ZE5QUDZGUG56NHl3U3JGTFpQMDZkTW4vUG5ubi9EMTlZV3VyaTVtenB5SkgzNzRRZUg2bFNwVndwbzFhN0Jod3dhY09uVUtOMi9leElBQkErRHM3Q3d6Z0NWOWdKejNUZkRDTXNua2xiZjBTVjdxS1BVU0ZSVlY2QURaMWF0WEN4eklMZTAzNm92aVY2ZmlsMmdpb0VXTEZqQTN6dzI0T1hueUpPN2R1eWRYbGljOFBGd29SNlpJeFlvVjBheFpNd1FHQm1MaXhJbkNjYStscFNXVFlTZ3pNeE5YcjE1RjQ4YU5sV1pmS2N2bmpqck5uajBiczJmUHh0bXpaN0ZzMlRLc1hyMWFHREJmdVhKbGdjRm9oZEhWMVFVQVpHUmtZTk9tVFNxdGt6OG80dXJWcTFpd1lBSDY5KytQa1NOSGxqaHd4TkhSVWJodUhEeDRFTnUzYjhlT0hUdUVBSi9nNEdBQXVWbGpsQjBibno1OWt2azlORFJVWVVhUy9LeXNyTEJ2M3o0aFc0bzBZNFgwZXlxS25qMTd5cFNtQVFvK1B2UE9LKzNycGpyNlBTNHVEaDgvZmhTeVhOU3VYUnQ2ZW5vNGZ2dzRQbjc4Q0hOemN5eGF0RWhZM3NmSEJ5ZFBubFJZTWt0WFYxZm8zMHVYTGdISXZZZXFHdFNseUs1ZHUzRHMyREZNbXpaTkdDUVdpVVFLeTR4SXk0NHBLMEZTV2pJeU1yQnc0VUxjdkhrVFBYcjBLRFFEeGNDQkE1R1FrSUFqUjQ1ZzRzU0ptRE5uRG14c2JBQUFwMDZka3NsNEZ4QVFJUHgrOXV4Wm1KcWFBc2dOMEpCSUpLaGV2WHFaQ0ZZdFMvY1ZpVVFDYjI5dkFJcXoyQ1VuSnd1RCtzcktJK1gxNnRVcnVjd3llWU1jOXUvZkQxMWRYYm1NRzBEdXRlL2d3WU1BZ0wxNzl5ck1YbElTY1hGeFdMcDBLZjc3My8raWR1M2Fjdk50YlcyVlhqUHYzYnNIQUVvRGlvRGNRR2xwMEk4cUZBVTVaV1ZsNGNDQkF3QWdITDhBNE9YbEJTOHZMNVhiQm9BLy8veFRZY0JHVEV5TTB1dHlRa0tDWE9ERzBLRkRNWHIwNkNKdFd4Vmx2VDgwTlRXRjY3SDAzSkgrUG5yMGFJd2VQUnJSMGRFWU0yWU1ObTdjS1BNWnBQK2Z5bnRmVS9SQ2dvT0RBODZkT3dkL2YzK1o4ek11TGc1bnpweUJ2YjA5MHRMUzVOWjFjSEJBM2JwMXNYWHJWcVNucDh1Y20xT21URUdOR2pVUUhSMk5WNjllQ2QrRGRKbWVQWHVpYmR1MmVQY3VOMnRrK2ZMbHYwakdQeUpTRDQ3aUVCRVIwVGZwYytaSFhJN2FqMXV2amlFclIvWC9xQlZIellyTjBhckdFRmdiTndFZ24ycVhpSWlJdm0yREJnMUNWRlFVTm03Y2lFdVhMbUg2OU9uQ2dNdTdkKzhLelhnaWZUQXFkZlRvVWV6WnN3ZWZQbjFDczJiTkVCd2NqS1ZMbDJMcDBxV0Y3b3VUa3hPZVBuMktYYnQyNGRDaFExaTZkQ2thTkdpQWlJZ0lYTDkrWFc1NVJZT0Z5cFF2WDE3aGRIV1Vlckd6c3hOU25TdlN2WHQzOU8zYlY4ak1VWkREaHcrcnRDK3FzTGUzVnpod1F1b3hjK1pNM0w1OVcvaGRPb0JoYW1vcURFaWRQSGtTRmhZV3NMZTNMM0w3M2JwMXc1MDdkM0RxMUNuMDY5ZFA0VEtYTGwxQ2NuS3kwa0dxc243dWxJYVFrQkRvNk9qSVpBdUlqWTBWcm11cVV0Uy8ydHJheFE3QXFGMjdOaG8yYklpREJ3L2l4bzBibURWckZxeXQxVk51VmhvWW9ZaXlramFLcUpyOUJJQk0yYURVMUZRQWtBbGdWTldtVFpzZ2tVZ0E1SlptT0hyMHFNTGpzNkI1NnFUdWZuLzI3QmxFSXBGTVg0OGVQUm9KQ1FuNDdiZmZNR25TSkpuelNCcHdVdGk1bFhjZmdkd0FoZlBuenhkcDN4d2RIZEdwVXljRUJRWEJ3OE1EZ3dZTnduLys4eCtGSlhhK2xvU0VCTXlmUHgrUEh6OUdodzRkRkdiTVVXVDgrUEV3TUREQTd0MjdNV25TSlBUcjF3OURoZ3lCbTVzYjNOemNrSnljREdkbloweVpNa1ZoQmdicGdIaHhBcnhLNGx1NHIxeTdkZzNQbno5WHVvMHRXN2JnMDZkUCtPNjc3M0QvL24xa1pHVElCUDhGQmdZaUl5TkRKb3NKa0J2TTh2anhZeXhac2dUcjFxMkR2cjYrRUlocFltSUNBSmc2ZGFwY1pvcW9xS2hDTTI0VVYzSnlNdDY5ZTRjcFU2WmcwcVJKTXRsemdOd01YN3QzNzBaS1NvcmM5ZS9LbFN2UTE5ZVhDNzVvMnJTcGtJMW8zcng1U2pPWktDSTlIdnIzNzQvNjllc0RBUHo5L2ZIbXpSdTVaWC85OVZlMGJkdTIwRFpYclZvbEUwUURLUDhiNGZ6NTgvajgrVE82ZCsrdXRMMkNTbWFWMUxmUUgrcFUwUDE3M2JwMUNxZmZ1blVMdDI3ZGtwc3VMVDFtYW1xcVVrQjBRZjFZV3NGT1JGUTZHQXhEUkVSRTM1U3NuSFRjaUQ2S3kxSDdrWjZWVW9wYkVxRythV3UwcWpFRVp1WGs2OHdTRVJIUlAwZkZpaFhoNmVtSmZmdjJZZi8rL1VoS1NwSjUrL2preVpORmFpOGpJd01pa1FpLy8vNDd1bmJ0aWpObnpxaThicjE2OVdCaVlvSkRodzdoeVpNbndvUGxyVnUzUWtkSFJ5NTdRRW5laHBkU1I2a1hrVWhVYUpZSHNWaXNVaWFJclZ1M2xtaGY4akl5TW1Jd1RDbHlkbmFHazVNVHJsMjdocHMzYnlwYzV2WHIxNmhldlhxeDJtL1ZxaFdxVkttQ3c0Y1BvMGVQSG5JRGdOSzM4NDJNak5DdVhUdUZiWlQxYzZjMFBIejRFUFhxMVlPbTV2OC8rbjN4NG9WTVdSQlZxTksvUlZHNWNtVXNYNzRjKy9idHcrN2R1N0YyN1Zxc1diT214TzArZmZvVTRlSGhBSElIc2UzczdHQm5aeWZNWDdObWpkSXlJdDdlM3RpMWF4Y0FJREl5RWhjdlhrU0ZDaFdVbGxoUTV1UEhqd0NVQjA0VlJGcXFBWkIva3o2dmd1YXBrN3I3L2NtVEo3Q3dzSkFabURVek04T3VYYnRRcVZJbGRPblNwY2h0dm52M0RvOGZQd2FRbTVYbnlaTW5zTFcxaGFlblo1SGFrWmJUV2J0MkxUdzhQSER3NEVIVXFsVUw3ZHUzTC9JK2xaYVZLMWZpOGVQSDZOV3JGeVpObWxTa1FKMFJJMGJBeHNZR0sxYXN3T0hEaDJGcmE2dFNjQUNRVzJZTmtNMm85U1dVOWZ0S1ptYW1jRitSbHByS0t6QXdFUDcrL2hnK2ZEanM3T3h3Ky9adDNMOS9IL2IyOXBCSUpOaTVjNmN3S04reVpVdVo3N2RLbFNwQ1VJZUppUWtNRFEwVjdyK2hvU0VXTDE2TSt2WHJ3OW5aR2NIQndhVVdER050YlkwTkd6YkEzZDBkcTFldnh2djM3ekZpeEFoaGZvc1dMYkJqeHc0RUJRWEpsTlA2OU9rVGdvS0M4TU1QUDhoOXh5MWF0RUNMRmkwQTVKYTZraDVyaWtqTC9VVkZSY2xjMTZXWmZKS1NrdkRubjMvQzJOZ1lIejU4a0ZsWFYxZFg0WGVZWC83eVI0RHk2MnhZV0JnZVBIaUFmdjM2S2N3S1ZOcktlbjhVdEo2T2pnN0VZckV3VFpWcm1ZK1BUNkhMcUNydi9ibWc0RTVwZHFDeWxMR1NpRXFHd1RCRVJFVDBUWkJJY3ZEZ3pUbWNmNzRESDlQalNtMDdZcEVtbXBoMVFzdnFnMUJKMzdMd0ZZaUlpT2dmUVNRU1lmanc0ZWpjdWJQTXcrMysvZnNYV2dibDc3Ly9sbmxZMjc5L2YzVHIxazE0dTcxVHAwNUYzcCs4NmZHdlhMbUNPM2Z1WU5Tb1VjS2dyWlFxNmZlbGxLWDBMbW1wRjFYTHpmajQrQlQ2VU52UHowK2xoODlqeG94QmRIUTBIMVIvWmRMZ2lyaTRPSmxCeS96SGhEVElRQkZwMlFkZFhWMmNPSEZDWnA1WUxNYXdZY093YXRVcUhEbHlCRU9IRHBXWjcrL3ZqNWN2WDhMRnhRVmFXbHB5YlpmMWM2YzB4TVhGSVRvNldtWVE3TTJiTjBoTVRFU2RPbldLMUpheS9nVUtQdStWWlpvQS92OWFhMk5qVSt6QjdQeDhmSHlFQUphZ29DQWNPblJJSmloQ0xCWUxiNzByMmgrcEhUdDJvRktsU21qWHJsMlJCK0RpNG5ML2oxcXBVcVZpZkFKNVJTbmpwVzdxN3Zmbno1K2pYcjE2Y3RONzl1d0pCd2VIWXBYTE9uMzZOQ3BWcW9UNCtIajQrdm9pSWlJQ3JxNnVDdThKaWtwdjVHZGdZSUNsUzVmaS9QbnpRaUJNU2tvS3NyS3laSmJMek13dHpaeVVsQ1RYUm1sbGY1bzJiUnF1WDc4T0F3T0RJdjg5MGFGREI3aTV1V0hIamgyNGYvOCsyclJwby9LNjBvQ3c0Z1I0bFVSWnY2OTRlM3ZqM2J0MzZOdTNyMUNlU0NvaUlnSXJWNjVFa3laTk1ITGtTR1JtWmtKZlh4K0JnWUdvV2JNbWxpNWRpdnYzNzZONTgrYVlPWE5taVFLTm9xS2loR3d4cGMzSXlBakxseS9IdW5YcjVJS3BhdFNvZ1pvMWE4TFgxMWZtdnZQMzMzOGpJeU5Ecm14YWZvcXVEVkkzYjk3RXhvMGJrWlNVaEFrVEppaTgzMHJMVVEwWk1nUWJOMjRFQU9UazVBREk3V3RwU1I1Vm5EMTdGcjE3OXk3d1BCazNiaHgrKyswM1JFUkVLQTJHMmJ4NU00eU5qVlhhWm5HVTVmN0lTeG9zNXU3dWp1RGdZSGg3ZTh0Y1QvSUd4aWdqdmE0bUpTWEpCVHVwd3RqWVdPYmFuSkdSVVdnN0tTbTVMMTYrZmZ1MjBQYlZYWmFNaUVvSGcyR0lpSWlvakpQZytmdmJPUHRzSzk0bVI1VGFWclExOU5EY29nZGFWT3VQY2pwZjVvRUNFUkVSbFQxNUgyeTNhZE1HRlNwVWtIdlFlZWJNR2V6YnQwOFlYQjh3WUFCYXRXcUZWNjlld2RMU0Vob2FHa0lnakRyY3VuVUxqbzZPK1A3NzcrVUc5SXVTaW4zUW9FRkN1djI4U2xycXhjM05UZW55RHg4K2hLK3ZMMFFpRVN3dExURnMyTEFDMjFjMDhIVG16Qms0T1RrVlduN2t5cFVyYU5pdzRSY3RSME9LRlhSTUtLTXNXS0Z6NTg3NDY2Ky9zRy9mUHJScDAwYklvcEdRa0lCdDI3YkJ6TXdNdlhyMVVyaHVXVDkzU29PMHZFamU4aUhTY2dGNTMrSldoNDRkTzZKSmt5WXkwNVl2WDY3U3VvNk9qbXJaaC9Ed2NGeThlQkVEZm5CSVJRQUFJQUJKUkVGVUJ3N0V3WU1ITVhYcVZLeGR1eGF6Wjg4dWNna0RmWDE5akI0OUdxOWZ2eTd5ZmtSR1JnSUFMQ3dzVkY0bk16TlRKbnRQWGdXVlNmcmFpdHJ2aXhjdkZzcEk1ZFdnUVFPWW1KaklEVGdxRzRpc1VLRUNkSFIwa0ptWmlSTW5UdURISDMvRTRjT0gwYTlmUDl5NWN3ZC8vUEVIYkcxdFlXcHFDcEZJcFBCK0F1U1d0RklVaEtDcHFTa1RiT0xxNmlwa0hNcXZmLy8rY3ROS0t6alQyTmdZWGJ0MnhhdFhyekJ1M0RoaGVsQlFFSjQ4ZVlLZmYvNVpZWWFGSFR0MkNDV09qSXlNQ2cyRVVSYm81T25wS1pkeFI1b1Z5OS9mWCttMVc5M0t5bjBsSXlNRFE0WU1rUXQyaUkyTnhlelpzNUdhbW9yNjllc0xHZk5hdG15Sml4Y3Y0dHExYTBoTlRjWFlzV014WU1BQWhYMFdIUjB0bE42TWpZMkZucDZlMHM4bWtVaSthRGt2SFIwZHVMcTZLcHpuN095TWxTdFg0dGF0VzdDM3QwZDhmRHdPSHo2TU5tM2FGRHM3bjZlbkp3SUNBdENnUVFNc1g3NWNhWmsvYTJ0clRKbzBTUWlBQVNBRXNlVU50TnV4WTRmUVI4cCtCbkx2OTZxWU0yZE9vY3ZzMnJXcnlPVUpWVlZXK3lNa0pBUitmbjRJQ1FrUmp1WFUxRlNNSERrUzhmSHhTRXBLRXU2eDc5NjlrN2xPUzRNTTh3WXJTLy9HOHZYMXhjNmRPNHU4M3ovOTlKUE0vejBlUG55SUdUTm1xTFR1OE9IREMxMkdRZmxFM3dZR3d4QVJFVkdaOWViVE01eDl0Z1VSQ2NHbHRnMTlMU000V1BXRnZXVnY2R21wYjlDS2lJaUl2ajFoWVdFNGRPZ1FoZzBiaHBvMWF5SXlNbEpoQUVaeWNqSmlZbUtFMzZPaW9yQisvWG9rSnlkajU4NmRNb05zeFhtNzM5blpHUk1tVEJCKzc5T25Ed3dORFpHUWtDQzNyRG9ld3BhMDFFdUhEaDBVVG4vOCtERzh2THhRdjM1OWRPN2NHV3ZXckVHTkdqVlFxMVl0WVpuMDlIVHMyYk1IbFNwVmdyT3pzMXdid2NIQldMNThPV0pqWTJXeTVlUVhHUm1KQlFzV3dNN09Ebi84OFlkS2I1dFM2VkYyVEJTSFdDekc3Ny8vamlsVHBtRFJva1ZZdDI0ZE5EUTBzR1RKRWlRbkoyUDI3TmxLTTB1VTlYT25OTHg0OFFJQWNPUEdEVmhiVzBNa0V1SENoUXN3TXpOVGU4bXcrdlhyeTJXcVVEVVlKaUlpQWpWcTFDalJ1WnFUazRQMTY5ZWpaczJhYU5hc0dRNGVQQWhkWFYwc1dMQUEvL3ZmLzJCcWFnb2d0enlFb21NQWdFdzVpRkdqUnNITXpFeWxBYmUzYjkvaTBLRkQrT1dYWHdEa0RnQ2FtNXVyVkpJajc3YWx4MjUyZGpZQVlPREFnZWpidDYvQ1k5ckZ4UVV1TGk3SXpzNkdXQ3orb2dQaGVSV24zNVZsd0Nob3NESC9QSGQzZDdScDB3WW5UcHhBWW1JaXVuZnZqc09IRDBNa0VtSHExS240NFljZllHbHBpUU1IRHVEZ3dZTll0V29WcksydFpkcVFCbkRzM0xsVExsam03ZHUzdUg3OU9qcDI3QWg5ZlgwTUhUcFVybHpXNmRPbkVSb2FpaWxUcGhUNGVVdURwYVVsQmd3WUlQeis1TWtUR0JrWlllREFnUXFYMzdadFc1R3k3dVFQTnBFT2FCc1lHQWpIZVg1ZjhsNWJWdTRydlh2M2hyR3hNZno5L1lWcHIxNjl3b3daTTJRQ01xUjY5dXlKYytmT29WeTVjbGkyYkJscTFxeXBkTC95Qm1sT25UcTF3TTlRVURCZGFibDU4eVlNRFEyRkVwNVNQLzc0STd5OXZiRnAweVkwYnR3WXExZXZoa1FpRVRMMDVKV1ptWWxQbno0VnVxMkFnQUEwYWRJRWJtNXVFSWxFU3EvaG5UcDFnb2FHQmdJQ0FvUnAwcktJMG1Bd1FMYnNrYktmQWNXQmlPUEhqNGVEZzBPUkF5eWw5NkRTVWhiNzQrblRwN2h4NHdiczdlMVJxMVl0WEx0MkRTdFhybFNZb2NmZDNWMWhHM21YeS8rMzJvWU5Hd3JkVjZtSkV5ZktUV3ZhdENuOC9QeFViZ1BJL2Y5aFJFUUV1bmJ0V3FUMWlLanNZREFNRVJFUmxUbEphVzl4L3ZrT1BIaHpydFMyb2FkVkRrN1ZCOFBlc2plME5aUy9iVU5FUkVUL0hqZHYza1JnWUNDNmRlc21URHQxNmhST25Ub2wvTjY2ZFdzMGJOZ1FRTzZnOC9idDIzSDkrblhZMk5oZzZ0U3BDZ2Y4R2pkdWpOYXRXNnUwRCt2WHI1ZWJKaDNBVnZUZ3VhU2xYa2FNR0lFYU5XcklEQmhtWkdUQTE5Y1h6czdPY29PdGtaR1JpSXFLS25SYmdZR0JXTFpzR2FwWHI0NUZpeGJCME5BUXg0NGR3N3AxNjdCcTFTcG9hR2dnS0NnSW16ZHZ4dHUzYjJGblo0ZnUzYnZMREQ1bFptWmkvZnIxTURVMUxmUk5YV3RyYTdpNHVHRFRwazNZdW5VcnhvOGZyOEkzUXFVcEtpb0t6NTgvVjJuWndnWTU2OVdyaDVFalIyTFhybDFZc21RSnlwY3ZqL3YzNzJQUW9FRm8zcnk1MHZXK3hYT25wTWFPSFl1c3JDenMyTEVEWVdGaDZOT25EMEpDUWpCeTVNaFMzM1pSTEY2OEdKcWFtdGl5WlV1eDJ6aDM3aHdlUDM2TVJZc1d5VXl2V0xFaVhGMWRFUnljKzFLRjlJMy93cWp5QnI5RUlvR2ZueCsyYnQwS2JXMXQvUExMTDRpUGo4ZWpSNC9Rdlh2M0l1MS9ZbUtpY0Z4MTZkS2xTT3V1V0xFQ2pSczNMdEk2WmRHS0ZTdmtwdm41K2VIQ2hRdHk4MnJVcUlHTWpBd2htMGZWcWxXRmVXS3hHTTJiTjBkR1JnYU9IajJLeXBVckt3eithdFNvRVhidjNpMmNwM2xkdTNZTkd6WnNnSm1aR2I3Ly9udTBhdFZLYnYySER4OGlORFJVYVJtd0x5a3lNbEpwWnFxTWpBeElKQktaWUlEQ05HclVDRVpHUnREUjBVRjZlam8yYjk0TUN3c0x2SDc5R2hVcVZDandXdnVsbElYN1N2N1NPQThmUG9TSGh3ZlMwdEt3ZXZWcW1XQm1JRGQ0ek03T0RrK2VQRkdhcmNqVTFCUXJWcXlBblowZGZ2bmxGNFNGaFdIMzd0Mm9VcVVLUWtKQ1VLRkNCYmwxVWxOVDFacUZVQldIRGgxQ2VIZzQvdnJyTDVtc081cWFtdmp2Zi84TGQzZDNUSnc0RVZGUlVaZzhlYkxDRWpKMzd0eFJHZ1NSMzcxNzl6QjQ4T0FDbDFFVTJQcng0MGNBS0RTam9DTDV6Nm0wdERSa1pHVEExTlJVNVV4d1gwcFo3STlqeDQ2aFQ1OCswTkRRd0lFREIzRHQyalVBLzMrTUE3bkI4anQyN01DU0pVdGsvdTQvZCs0Yy9QMzlGZDRYcEd4dGJWWGFWMldrR1p1SzRzYU5Hemg0OENCNjkrNWRvbTBUMGRmRFlCZ2lJaUlxTTlLelVuRTVhaSt1Ung5QmRrNVc0U3NVZzY1bU9iU3NQaEFPVm4yZ3JWSDgrc3hFUkVUMHozUDc5bTNvNnVyS2xCSnAxS2lSekNCbGxTcFZoSUdZc1dQSHd0allHRk9uVGtYbnpwMlZ2cVZmczJaTmxSK2dLZ3FHS1VoUlNyMk1HREZDR0JDWFNDVHc4ZkZCNzk2OVlXUmtoTURBUUZoYlc4UEt5Z3FCZ1lIdzlmV0ZXQ3lXZXh2Y3lzb0s2ZW5wV0xObURYNzk5VmU1Ylh6Ky9CbmJ0bTNEaVJNbkFPUm1DNUFHQ0VuZndsNitmRG5ldkhtRFI0OGVvV25UcG5CMWRWVTRxTHQzNzE1RVIwZGp3WUlGS2czbzllM2JGNkdob1RoeTVBanExYXVIdG0zYnF2emRrUHBkdjM0ZC8vdmYvMVJhVnBVMy9vY05HNGJvNkdpY1AzOGVBT0RrNUlULy9PYy94ZDYvc25idXFJdUdoZ1ltVFpvRWEydHJyRisvSGxldlhvV2VucDdTa2g5ZlEzeDhQRjYrZktrdzJLQW9HalpzaUpZdFc4TEJ3VUVJZkZGRVdqNUhrY09IRDJQLy92MHFiUzhtSmdhclZxM0MvZnYzVWJObVRTRnp3OUdqUnlHUlNGUU9lc3pibmpSendLNWR1NUNXbG9ZNWMrWkFUMDhQczJmUGxydnV2WDc5R2t1V0xJR3BxYWxNaHExdm1hSnJ2N1NzbDdKZ0gzTnpjNlVaR280ZlA0NkVoQVJNbmp4WjRUMjVTWk1tcUYrL1BnNGNPSUJ1M2JwQlIwZEhacnY2K3ZwbzFxeFpjVDdLRi9YMjdWdThldlZLNlRra3pZeFJVSmtkNlRKbnpwekJYMy85aGVqb2FHelpzZ1UxYTlhRWo0OFBFaE1UTVdmT0hHelpzZ1hidG0xRGt5Wk52bGhKSkdYSzRuMGxQajRlS1NrcG1EOS9QbXJYcnExd21Ra1RKbURDaEFsWXRtd1pWcTVjS1RjWXI2T2pnOGFORzhQWDExY0ltcHcxYXhhYU5HbUNDUk1teUFYUnBLU2tJQ2twcVVobDJVb3FJeU1EVDU0OGdiMjl2Y0xqd05IUkVjMmFOVU53Y0RBYU5HaUFuajE3S216SHhzWkdwWkpYbnA2ZWFOeTRjYkd5Y2J4Ly94NEFVS2xTSmVFNHo1dXBVZG5QaWtpenJRR3FCZEZhV2xwK2theGRaYlUvbEdVQmt4N2pRRzVtT0QwOVBabHlqa0J1WUJtZy9Ob1BRQ1lEVUhIMTY5ZFBDSmdxaXZ6SENrc2tFWDA3R0F4RFJFUkVYNTFFSXNHRE4yZHg3dGsySkdjb1RyVlpVanFhQm1oWmJRQWNyUHBDUjdQb2I0Y1FFUkhSUDF0S1NncENRMFBoNk9nb00raGdhV2twVnc1Q0dnenowMDgvb1YrL2ZzSmcyaSsvL0lMQmd3ZkR5Y25weSswNFpBZnFsY24vQVBmdTNidll1blVyVEV4TTBMNTlleXhjdUJBLy9mUVRoZzBiaGpadDJtREFnQUU0ZlBnd0tsZXVMTHdGR2hJU2d0cTFhK1BodzRjNGVmSWtxbGV2THJ4Wkw1RklFQkFRZ0IwN2RpQStQaDdWcWxYRHk1Y3ZaUjZLMTZsVEJ4TW1USUNYbHhmMDlmV3hhdFVxTkdyVVNPSCtob2FHNHVEQmczQnlja0tMRmkxVS9pNSsvLzEzUkVSRVlOV3FWYkMxdFlXWm1abks2NUw2U0NRUzRlZUNCZ3NPSERpZzhzQm1VbElTa3BPVGhkOWpZMk1SR1JsWllNbUp3cFNGYzZjd0wxKytSSHA2dXRKQlZtVzZkKytPOFBCdytQbjVRU1FTNGNtVEozQjBkQ3hTRzhwa1pHUUFBTmF1WFl1MWE5Y1dlZjNyMTY4RFFKSE9iVVhNemMweGE5YXNRcGZUMDlOVFdyNUlsVGZFcGNmZHVISGprSjJkalpFalIyTElrQ0hRMU5URXExZXZjUFRvVVFEQWtTTkgwTFJwVTVVR1FqTXpNL0h5NVVzaEU1azBLODJpUllzd2JkbzByRml4QXZQbXpSUGU1QThNRE1UcTFhdGhaV1VsWk52NjBrcmE3K3F5Y09GQ1ZLaFFRU2d0SlpXYW1vb0RCdzZnVHAwNkJkNkhod3daQW5kM2QvajUrYUZ2Mzc0QWNnTkQ3dDY5aXhZdFduengwalBGY2V6WU1RQlFHb0NWa3BJQ1FQSEF0SStQRHk1ZnZveXdzREFBdVFQVGRuWjI2TkdqQjZwVXFZSW5UNTVnNzk2OWNIUjBST1BHalRGdTNEaTR1cnBpKy9idGNIRnhLYVZQVkxpeWVsOXAxNjRkcWxldkxsZVNLNjlhdFdwaDZOQ2gyTHQzTDVZc1dZSzVjK2ZLbFppU0JpUDE2OWNQKy9mdmg3T3pNelp2M296dzhIQjRlSGpBMU5RVUhUcDBnSmFXRnE1Y3VRS0pSSUx5NWNzRHlNMkcxYUZEaHlKbEFpcXErL2Z2SXlNakE5OTk5NTNDK1ljUEg4YmR1M2VocWFtSlI0OGU0ZURCZ3dxeitwbVltS2dVcU9UcDZRbHpjL05pbGNkNjhlSUZkSFYxWVdKaWdsZXZYZ0hJTFg4VUd4dUwyYk5uSy8xWkVXbWc1WkVqUjNEa3lKRUN0eXNTaVhENjlPa2k3Mjl4ZkV2OWtkK3RXN2RnWTJOVHJIVTlQVDFMdkgwdkx5K1orOGZUcDArUmxKUWtGNXdqNWVQamc1TW5UeW9zb1VWRTM0YXkvNWNkRVJFUi9hUEZmQXpEcWFmcjhTcnBjYW0wcjZPcEQwZXIvbkNzMWcrNm1sLytnU0VSRVJGOUc2NWZ2NDZjbkp3Q0I0dXpzN05seXEwTUhUcFUrRGtwS1FtaG9hRjQ5KzVkcWU2bnVwdzZkUXJseXBWVCtsYjUyTEZqOGZyMWEwUkdSa0lpa1VBa0VtSEZpaFd3c3JLQ2g0ZUhNR2hqYlcyTm1KZ1krUGo0SURvNkdwVXJWOGJTcFVzUkVSR0JyVnUzeXJYYnRtMWJwS2FtNG4vLyt4KzJidDJLeVpNbnl3M3lwNlNrWU9uU3BUQTBOQ3h5QmcxZFhWMGhMZnppeFl1eFpzMmFiMkpnODU5Q0lwSEExOWNYQ1FrSk1oa1hTaUlyS3d1K3ZyN1l2WHMza3BPVE1XalFJR2hvYU1EYjJ4c1RKa3hBMTY1ZE1YandZSVhwLzB1RHVzNGRHeHNicGNGZ1VoS0pCSk1uVDRhWm1SazJiZHBVcFAwTUNBakF5Wk1uMGFSSkU4VEd4bUx1M0xrWU5td1lSbzRjS1FScmZQandBVStmUGxXNXpaU1VGS3hhdFVySWx0VzVjMmMwYmRwVWJybTZkZXNXMk02MWE5Y2dGb3ZWRXB5anJ1Tk1tYytmUCtQeTVjc0FjZ05XWnN5WUlXUmxTVXRMdzhLRkN5R1JTSVFncUsxYnQ2b1VNUERnd1FOa1pXV2hmdjM2TXROcjFxeUp0V3ZYd3QzZEhlUEdqY09RSVVQdytQRmpYTHQyRGQyN2Q4ZkVpUk1WbGxvSkRnN0c3dDI3TVh2MmJMa3lMaVdscm41WEYwVWxZd0JnLy83OVNFcEt3cng1OHdwYzM4SEJBWmFXbGpoNDhDQjY5dXdKTFMwdDNMNTlHNW1abVdvTEdDdk4vZ2dORGNYUm8wZlJxRkVqcFJtUEVoTVRBU2d1RXhNWkdZa1BIejZnWjgrZWNIQndRT1BHallWaktpSWlBdTd1N2loZnZqeCsrKzAzQUxuWmRQcjI3UXNmSHgvbzYrdGp4SWdSY20yVzV1ZjlGdTRyeWdKaG9xT2pzWFhyVmd3Y09CQWpSb3hBZUhnNHJseTVncGt6WjJMT25EbENtYU9QSHovQzNkMGQ5dmIyYU5hc0dmYnYzNDhXTFZyQTB0SVM3dTd1K091dnZ6QnUzRGk0dWJrSnBjTEVZakZtenB5SjZkT25vM1hyMWpMWlBVcWpQNlFabS9JSERIeisvQmxyMTY1RlFFQUFtamR2anFsVHAyTHUzTG5Zdm4wN0lpTWpNWG55WktYWlFrckxnd2NQVUxkdVhabkF4THdsanBUOW5GOWFXaHBPbkRnQlEwTkRIRHAwU0dtWkt5QTNTUERDaFFzS2d5SC83ZjJSVjBSRUJHN2Z2bDNzekg1RnljYWlMT3RQL3BLSWE5YXN3ZVBIajJGaVlvSTJiZHJJTFM4OVQ4dGFtU3dpVWgyZkJoQVJFZEZYa1pLUmlQUFAvNGZnbUZNQUpJVXVYMVRhR3Zwd3JOWVhMYXIxaDY3bWw2MmpURVJFUk4rZVM1Y3VRU1FTd2NIQlFXNWVmSHc4L1AzOTRlZm5oeTVkdWdodjRtWmtaQWhaQmNMRHd3R1V2SmI5bHhBWEY0ZkxseStqYjkrK01nLzJjM0p5aEo5RkloRm16NTR0Zkw2a3BDVEV4c2FpYmR1MjBOVFVoTHU3TzhhUEg0L2R1M2VqZHUzYWVQdjJMUVlOR29SaHc0WkJUMDhQRVJFUlFsdXBxYW00Y3VVSy9QMzlrWldWaGJWcjE4TEN3Z0tyVnEzQ3hJa1RZVzl2ang5Ly9CSE5taldEa1pFUk5tellnSmlZR0hoNGVDZ2M5TXpKeWNISGp4K1ZabCtvWHIwNkprMmFoTzNidHlNNk9yckF0N1ZKUGFRWkk2Wk9uWXFRa0JBTUh6Njh4RzErL1BnUi92NysrUHZ2dnhFWEZ3ZHJhMnNzV0xBQURSczJCQUI4Ly8zMzhQTHlncSt2TDA2ZE9nVkhSMGQwN05nUjl2YjJLbVg3S0E1MW5qdC8vdmtuVnExYVZlRDJvcUtpa0pLU1V1UnNVOGVQSDhmNjlldGhiVzJOK2ZQbjQvUG56NWc1Y3liMjd0Mkx5TWhJZUhoNEFNZ3RqM0xtekpsQzI4dkt5aTFoTzM3OGVNVEh4Nk5Qbno1d2NIQkFtelp0OFAzMzN4ZHAzejU5K2lTVWJaQmVTMHRiVGs2T1hCWVJxYnpaSmhUUjA5T0RvNk1qZEhSMDRPTGlJZ1RYcGFTa1lNNmNPWWlJaU1ERWlSUFJwMDhmSkNZbXdzZkhCOWJXMW5JWnhmSTdlL1lzTkRRMEZMNkpibVptaGhFalJtRGx5cFZDaG9zbVRacGd5SkFoU2dkak16TXo4Zno1YzB5YU5BbUxGaTBxY2lZaFJkVFo3Nlh0M2J0M09ITGtDTnEwYVNNWFpDYjlIRklpa1FqT3pzN3c4dkpDVUZBUTJyZHZqOERBUUloRUl1Rno1YzBXb3FndFpmTzF0YldocmExZEt2MEJBR0ZoWVpnelp3NDBORFF3ZWZKa3BjdEpCOG90TFMzbDVrMmVQRmxoVU1tTkd6ZXdaTWtTaUVRaUxGMjZGQlVyVmhUbXViaTQ0TjI3ZDlpOWV6ZWVQWHVHeVpNbm8xS2xTc0w4MHZpODMrSjlSWG85U1V4TWhKZVhGL3o4L0tDbHBZVStmZnBBTEJaajd0eTVtRGR2SG03ZnZvMXg0OGJoUC8vNUQrenQ3ZUhtNW9iazVHVDg4c3N2ZVBueXBkQmVzMmJONE9ucGlUcDE2Z0RJUGY2V0xWdUcrUGg0Yk5teUJaczNiOGJDaFFzeGRPaFFqQm8xU3ZpN3FEVDZJeWdvQ0ZaV1ZqSUJRcmR1M1lLWGx4ZGlZMlBScFVzWFRKa3lCWnFhbWxpK2ZEa1dMVnFFZ0lBQVBIandBQzR1TGtVcVhabjNubHBVbno5L3hxMWJ0eFFHYlJXRjlMdU9pNHZEbURGakNneUVBWEwvcjJCa1pLUnczcisxUC9Ldmw1NmVqbVhMbGtGYlcxdW1CTzNYTm0vZVBMaTZ1bUx4NHNYSXpNeFVTL1liSWlwYkdBeERSRVJFWDFTT0pBdTNYaDNIaFlpZFNNOUtVWHY3R21JdE9GcjFoVlAxd2REVCtqSVBWNG1JaU9qYmxwS1NndHUzYjhQVzFsWVkvSkZJSlBqNDhTT0Nnb0p3K3ZScGFHcHFvazJiTm1qWHJwMHdVTEY2OVdvMGFOQUFPVGs1T0gzNk5QVDE5UlVHd3h3OWVsUW9vMUVhOXV6Wmd6MTc5cWk4ZkZCUWtEQVlLRld4WWtWY3ZIZ1J0V3ZYaHA2ZW5zenkwamRqSlJLSk1IQnJiR3lNcFV1WG9rcVZLakF3TU1DUUlVTmtBbGVrQTRVTEZpekFqUnMza0pHUkFSTVRFMkdiclZ1M2hwMmRIZmJ1M1l2VHAwL2o1czJiME5QVHc0RURCekIyN0ZqVXJWdFhKZ0JnOWVyVlNFeE1oSTZPRGw2L2ZvMmtwQ1M1Tnp2ejZ0S2xDMXExYXZWVlNvbjgyMlJtWnVMR2pSc0FjdC80blQ1OU9qcDI3SWdEQnc0QVVQNW1yaUtwcWFtNGRlc1dMbHk0Z0JzM2JpQXJLd3ZtNXVad2RYVkZ4NDRkWlFLZ0dqUm9nRTJiTnVIaXhZdnc5dmJHbFN0WGNPWEtGZWpvNktCeDQ4Ym8wYU5Ib1dWNHZ2YTVVNWhIang0QmdNckJNQ2twS2Rpd1lRUE9uajBMR3hzYmVIcDZRbDlmWHloTE5uLytmSmtnalU2ZE9xRjM3OTR5YlV5Y09GSG1kNGxFZ252MzdnRUF4R0l4MXExYmg5cTFheXZNYXBPY25JeWtwQ1FZR0JoQVMwdExDQkxNTy9CKzhlSkZaR1ZsS2N5c2s1U1VoRC8vL0ZPbHo2cWpveU9UbmFzZ1JjMHdsZDl2di8wbWMrdzlmdndZbnA2ZWlJMk54ZkRodzlHblR4OEF1VUVHang0OXdwbzFhMkJsWllWNjllb3BiTy9seTVlNGVQRWluSnljVUw1OGVlVGs1T0RGaXhkNDlPZ1I3dDY5aTl1M2J5TTFOUlUyTmpibzJyVXJIajU4aUV1WExtSDQ4T0dvVmFzV21qUnBBbHRiVzFoYVdxSjY5ZXJRMGRHQmc0TURWcTVjaVZtelptSGF0R2xZc0dBQkdqZHVYT3pQck81K1Z5UWdJRURoOUJjdlhpaWRiMjV1cnZCN05UVTFoWmVYRnlwVXFJQVBIejRnUER3Y0JnWUd5TXJLd3FWTGwrVHVCWjA2ZFlLMXRUVWFOV3FFOVBSMDNMaHhBL1hyMXhjR3N3c3JZNlpzL3FCQmcvRHp6eitydlQvUzB0Snc2TkFoZUh0N1EwTkRBM1BuemtXTkdqVUFBUDcrL25qejVnME1EUTJocmEyTm1KZ1lIRHQyREJZV0Znci9Kc25mTDlKc2JTZE9uRURGaWhXeFpNa1N1VEpCWXJFWWMrYk13WVlORzNEaXhBa0VCd2RqekpneHd2ZWc3cy83cmQ1WFltTmpBUUFuVDU2RVNDUkNseTVkOE5OUFB3bC9XMnByYTJQeDRzWFl1blVyL3Zyckw1dzZkUXFHaG9hSWlJaUFwNmNuakkyTlpZSmhBQWpuWEhoNE9OYXRXNGVuVDU4Sy9iOTQ4V0tzVzdjTysvYnRRMHhNREZ4ZFhhR2xwYVgyL2dnTkRVVmNYQno2OWVzSElMZFBkdTdjaVd2WHJrRlhWeGUvL2ZhYlVQSU5BQXdORGJGa3lSTHMyYk1IM3Q3ZVdMUm9FUTRjT0lBaFE0WW96THlSbnA2TzkrL2Z3OWpZR05yYTJnZ0tDZ0tBWXBWOTh2UHpRMFpHQm43NDRRZVZscy9Pemtac2JLeE1zTXZyMTYreGN1VktoSVNFd05IUlVhNjhVRVJFQk5MVDA2R2pvd05OVFUxRVJFVGc3dDI3YU5La2ljSnQvSnY2SXlFaEFZY1BINGFPamc3T25Uc25aS0ZKVFUyRmg0Y0huajkvanRHalJ5c05IQ3BNVWM1OVZaVXZYeDdMbGkzRDlPblRZV0JnZ01URVJHaHFha0pQVHcrZlAzOUdTRWpJVjgybVEwUWx4MkFZSWlJaSttSWlFNEp4NnVrR3hLVkVsVUxySWpReDY0VDJOVWVqdks1NjAvSVNFUkhSUDl2ang0K1JsWlVsTThBUkZ4ZUh0TFEwR0JvYVl1REFnZWphdGF2dzROYkN3Z0lPRGc0NGQrNGN6cDA3QndEUTE5ZkgrUEhqRmI0NTJyeDVjNVVmeWk5ZnZyekkrOStyVnk5aE1GYVpNV1BHQ0Q4N096dmpoeDkra0hrUVBXN2NPS3hldlJydTd1NEsxOWZVMU1TQUFRTmtCa0x6RHBibHorQnkvLzU5QU1EdDI3ZlJybDA3ZE96WUVZMGJONVlaZERJeU1zTEVpUk14ZXZSb1hMMTZGWm1abWNMQWZhOWV2V1RhUzBsSndkV3JWNFhmTFN3c01HWEtsQUkvTXdOaHZnd05EUTFvYVdtaGR1M2FtRHQzTHFwV3JTb3pQMi9waHZ5dVg3K09peGN2Q3IvZnZuMGJpeFl0QXBDYkNhTjM3OTV3Y25KU21nVklKQktoZmZ2MmFOKytQZTdmdjQrVEowL2l5cFVyQ0FzTEsvVDRBTXJHdVZPUWh3OGZ3dHpjWE9Yc1JzZU9IY1BaczJmUnVuVnJUSjgrWFdiZ3l0RFFVT2I2WW1KaUFrdExTN25COHFaTm04TEN3a0w0UFRzN0c1bVptWEJ5Y3NMMDZkTUxIQkNLalkzRmhBa1RaS2JsejM1eTRjSUZBSW9EZkQ1Ky9JajkrL2VyOUZrTkRBeFVEb1p4ZDNlSGpZMk53bm5IangvSGtTTkhDbHcvNy9FWEdSbUozMy8vSFJvYUd2ajk5OS9SdFd0WFlaNnVyaTVtekppQitmUG5JejA5WFdsNzE2NWRnMFFpd2JCaHczRDA2RkZzMzc1ZHlJSlJyVm8xOU96WkUrM2F0UlAydVZldlhuQnhjY0dGQ3hkdzdkbzFIRHQyREZsWldkRFUxTVNlUFh1RTRBWmJXMXNzWDc0Y3JxNnUyTGR2WDRrR1c5WGQ3NHA0ZW5vV2VYN1hybDJWQmhsSnY2L1kyRmpNbmoxYlpsNytZMFZYVjFjNEorL2N1WVBVMUZTWnpIQ1RKazBxY04rVXladnhRVjM5RVJNVGcwbVRKdUhUcDArb1VhTUdac3lZSVhNOHYzMzdGdnYyN1pOWnAxYXRXbkJ6YzROWUxDNjAvVStmUHVIOCtmTm8yclFwM056Y1lHeHNySEE1YVRhYVpzMmFZZE9tVFVJMkZTbDFIbi9mNm4wbExDd01RTzV4TUdYS0ZDR2pTMTVpc1Jqang0K0hrNU1UYXRTb0FRME5EZnoyMjI4S1M0OEJ1UmxLNXM2ZGk5dTNiOFBBd0FBZUhoN0MzNnZTZFkyTWpPRHQ3WTNVMUZUaHM2cXpQNlRYYlh0N2U2U25wMlBCZ2dWNC9mbzFtamR2amw5Ly9WV3VmNlNmYzlTb1VXalZxaFUyYk5pQWtKQVFwS1FvZmlFdVBUMGRvMGFOa3BrbUVvblFzbVhMSXUrck5PdEkzc3hHVWlZbUprSm1ORk5UVTdpNXVRa1pTcVRYOHJWcjE4TGYzeDg1T1RrWU5HZ1FSbzhlTFhjZUJRUUU0TkNoUXpMVERBd01NR3pZTUtYNzlXL3BEd01EQS9qNCtBZy9TelAwYk4rK0hYZnYza1hUcGsweGVQRGdJbjNldkZ4ZFhWVmV0aWovcHpJeU1zS21UWnNnRm91eGMrZE91V3RxM25zOUVYMTdSSkxDY2tFU0VSRVJsZERIOURqNFA5MklKKzhDUzZWOW0wcmY0MGVic2FoaXFOcERaU0lpSXFMODR1TGlvS0doSWZQdy9QSGp4N0N4c1ZHYUdqOHRMUTNwNmVrUWk4VXdORFJVT0xBeWMrWk1PRGs1b1VlUEhpcnR4NElGQytEbzZLaXd4RVpVVkJRV0wxNHNNeEEyZHV4WTlPelpVeTU0SkQ5Vmxzdkl5TUQ3OSsvbHlvYUlSQ0pVckZpeDBMZjg4d29MQzhQVHAwL1JzV1BIWXIzWnE0aEVJb0ZFSW9GSUpGSTZpRVZmUjJ4c0xFeE1UR1NDd2M2ZE80ZGp4NDdCeTh0TDZYcUtsamwzN2h6cTE2OWZZT2FmZ3FTbHBlSERodzh3TXpNVHBuMUw1MDVlSTBhTVFLdFdyZURpNHFMUzhsbFpXUWdLQ2tLN2R1Mkt0VDFsM3I5L2o0b1ZLeFo2M21WbVp1TDgrZlBDdVNvV2kxRzNibDFVcjE1ZFdDWTVPUm1YTDE5Vys4RFN2WHYzTUd2V0xHemR1bFVvRFJNY0hJd1pNMlpnM2JwMVNnTW85dTNiaDUwN2QrTHMyYlBDdEd2WHJ1SG16WnRLQjc0REF3TmhiVzBOS3lzcmhmT2xHUU9Va1Vna3VIcjFLcHljblBEaHd3ZjQrUGpBMXRZV0RSbzBnSW1KU2FHZk5UMDlIWkdSa1VoT1RzWjMzMzBuTi8vRml4ZW9YTGx5aWQ5a1YyZS9TM1hzMkJFalJvekF5SkVqUzdSdlVoa1pHZERTMHBMWlI0bEVndURnWUdSblowTXNGcU55NWNvSzl5V3YwTkJRVktwVUNaVXJxLy9GR25YMHg5R2pSNkducDRlT0hUdENRME5EWnA1RUlrRktTZ3JTMHRLUW5aME5QVDI5SXBjZ2UvWHFGU3dzTEZTK3QrYms1Q2dOdEZIWDhWZlc3eXYzN3QyRHY3Ky9UR0NPUkNMQmlSTW4wTDE3ZDdsK1V0WDkrL2N4YmRvMDdOKy9YemdlOSt6Wmc5allXSXdlUFZycE1lcnQ3WTNxMWF2TEJTeW9vei9TMDlOeDdkbzFPRGs1UVV0TEN4RVJFWGozN2gwY0hSMmRxUHQwQUFBZ0FFbEVRVlJWYmlNME5CUjE2OVpWT24vWHJsMUlTMHREVGs2T2tPMnFRWU1HS3JlZmxKU0U2T2hvTkd6WUVHbHBhY0xmbmxsWldZaU5qVlY0dlpaSUpFaElTSUNlbnA3dy9SdzllaFF2WHJ4QXYzNzlsRjdqNCtQajhlTEZDMlJuWjBNaWtVQmJXeHUydHJZd01EQW9kRC8vRGYwaExTY25MU3NJQUcvZXZNR3FWYXZnNGVHaDlMUDcrL3ZqK1BIajJMaHhvOXk4Qnc4ZTRNNmRPeGc5ZXJSSyt3QUFCdzRjUUtOR2pZcDBIQUhBczJmUGNPWEtGZUgvSEJZV0ZtalhycDNNNXlHaUwwOVVnZ2NBRElZaElpS2lVaU9SNU9EV3EyTUllTDRER2RtcGFtL2ZySnd0T3RZZUIydGp4Vy9RRUJFUkVSRVJFUkVSRWRIWEl3MHVJU0lxanBJRXd6Q1VqWWlJaUVyRm0wL1BjQ0owRldJK2hxbTk3UXA2VmRHaDFuL1F3TFE5L3lORlJFUkVSRVJFUkVSRVZFYngrUzBSZlMwTWhpRWlJaUsxeXN4T3c4V0lYYmdXN1FPSkpFZXRiZXRwbFVNYjZ4R3d0K2dGRGJGVzRTc1FFUkVSRVJFUkVSRVJFUkhSdnc2RFlZaUlpRWh0d3QvZmdGL29XaVNsdlZWcnUyS1JCcjYzN0lPMk5VZENWOU5RclcwVEVSRVJFUkVSRVJFUkVSSFJQd3VEWVlpSWlLakVrdFBmNDlUVERYajg3cExhMjY1VjhUdDBzWjBJRTROcWFtK2JpSWlJaUlpSWlJaUlpSWlJL25rWURFTkVSRVRGSnBGSUVCempoN1BQdGlBOUsxV3RiUnZybWFGejdmK2lUdVdXQUZoWGxvaUlpSWlJaUlpSWlJaUlpRlREWUJnaUlpSXFsc1MwTnpqK2VBVWlQOXhWYTd0YUdqcG9VMk00SEt2MWg2WllXNjF0RXhFUkVSRVJFUkVSRVJFUjBUOGZnMkdJaUlpb2lDUzQ4OW9QWjhJM0l5UDdzMXBiYmxTMUF6cmFqRU01SFJPMXRrdEVSRVJFUkVSRVJFUkVSRVQvSGd5R0lTSWlJcFVscGIzRDhTY3JFSkZ3UjYzdG1wV3JqYTYyazJCVm9hRmEyeVVpSWlJaUlpSWlJaUlpSXFKL0h3YkRFQkVSa1Fva0NJNDVoZE5QTnlFak8xVnRyV3ByNktGRHJmL0EzckkzUkNLeDJ0b2xJaUlpSWlJaUlpSWlJaUtpZnk4R3d4QVJFVkdCUHFiSDRmaVRsWGorL3BaYTI2MWJ1Ulc2MXBtRThqcVYxZG91RVJFUkVSRVJFUkVSRVJFUi9ic3hHSWFJaUlpVWtPQmU3R240UDkyQTlDejFaWU1wcjFNWjNlcjhnanFWbmRUV0poRVJFUkVSRVJFUkVSRVJFWkVVZzJHSWlJaEl6dWZNanpqK1pBVkM0NjZvclUyUlNJVHZMWjN4UTYzUjBOYlFWMXU3UkVSRVJFUkVSRVJFUkVSRVJIa3hHSWFJaUloa1JDWUU0K2hqVDN4S2Y2KzJOcXVXczBIUHVyL0R2SHdkdGJWSlJFUkVSRVJFUkVSRVJFUkVwQWlEWVlpSWlBZ0FrSjJUaGZNUk8zRDF4U0VBRXJXMHFhV2hnL1kxeDhEQnlobGlrWVphMmlRaUlpSWlJaUlpSWlJaUlpSXFDSU5oaUlpSUNQRXBMM0hrMFdLOCtmUk1iVzNXTUc2TVh2VmNZYXhucHJZMmlZaUlpSWlJaUlpSWlJaUlpQXJEWUJnaUlxSi9OUW51dlBhRC85T055TXBKVjB1TFdobzYrTkZtSE93dGVrTWtFcW1sVFNJaUlpSWlJaUlpSWlJaUlpSlZNUmlHaUlqb1grcHo1a2NjZjdJU29YRkJhbXV6ZWdVNzlLN3ZDbU05YzdXMVNVUkVSRVJFUkVSRVJFUkVSRlFVRElZaElpTDZGM3FaR0FLZmh3dnhLZjI5V3RyVEZPdmdSNXVmOGIybE03UEJFQkVSRVJFUkVSRVJFUkVSMFZmRllCZ2lJcUovRVlsRWdxc3ZEeUhnK1haSUpEbHFhYk5haFVib1hkOFZGZlVzMU5JZUVSRVJFUkVSRVJFUkVSRVJVVWt3R0lhSWlPaGZJaTNyRTQ0KytnTlA0NitwcFQxbWd5RWlJaUlpSWlJaUlpSWlJcUt5aU1Fd1JFUkUvd0t4bjU3aTBJUDVTRXg3bzViMnpNclZScitHczFGSjMwb3Q3UkVSRVJFUkVSRVJFUkVSRVJHcEM0TmhpSWlJL3RFa3VQM3FCUHpETnlBN0owc043WW5nVkgwZzJ0Y2NBdzB4LzR3Z0lpSWlJaUlpSWlJaUlpS2lzb2VqV0VSRVJQOVFHZG1mNFJ1NkdpRnZBdFRTWGptZFNuQ3U3d2JyaXMzVTBoNFJFUkVSRVJFUkVSRVJFUkZSYVdBd0RCRVIwVDlRWE1vTEhBcnhRSHpLUzdXMFY3ZXlFM3JWbXdZOXJmSnFhWStJaUlpSWlJaUlpSWlJaUlpb3REQVlob2lJNkI4bU5DNElmejFhaXN6c3RCSzNwU25XUVJmYkNXaHUwUjJBcU9RN1IwUkVSRVJFUkVSRVJFUkVSRlRLR0F4RFJFVDBEeUdSU0JBWXRSY1hJM2FxcGIycTVXelFyOEZzbUJoVVUwdDdSRVJFUkVSRVJFUkVSRVJFUkY4Q2cyR0lpSWorQVRLeVArUHZ4My9neWJ2TGFtblB3YW92T3RxTWc0WllTeTN0RVJFUkVSRVJFUkVSRVJFUkVYMHBESVloSWlMNnhuMzRISXNERDl6eExqbXl4RzFwYStpamQzMVgxRGR0bzRZOUl5SWlJaUlpSWlJaUlpSWlJdnJ5R0F4RFJFVDBEWXRNQ01iaGh3dndPZk5UaWR1cVlsZ1RBeHJOUXlWOVN6WHNHUkVSRVJFUkVSRVJFUkVSRWRIWHdXQVlJaUtpYjVJRU42S1A0blQ0Smtna09TVnVyWWxaRjNTck14bGFHanBxMkRjaUlpSWlJaUlpSWlJaUlpS2lyNGZCTUVSRVJOK1k3SndzK0lhdXhyMVkveEszcFNuV1J2ZTZVOURFcklzYTlveUlpSWlJaUlpSWlJaUlpSWpvNjJNd0RCRVIwVGNrTFNzWkJ4L01ROVNIZXlWdXE2S2VCUWJhelVNVncxcHEyRE1pSWlJaUlpSWlJaUlpSWlLaXNvSEJNRVJFUk4rSXhMUTMySGR2SnVKVFhwYTRyWHFtcmRHN25pdDBOQTNVc0dkRVJFUkVSRVJFUkVSRVJFUkVaUWVEWVlpSWlMNEJyeitHd3Z2K2JLUmtKSmE0cmZZMVI2T045VEFBb3BMdkdCRVJFUkVSRVJFUkVSRVJFVkVadzJBWUlpS2lNaTQwN2dxT1BGeU1ySnowRXJXanJhR0h2ZzFtb2s1bEp6WHRHUkVSRVJFUkVSRVJFUkVSRVZIWncyQVlJaUtpTWt1QzY5Ri80ZlRUVFFBa0pXckpXTThjUXhvdlJHV0RHbXJaTXlJaUlpSWlJaUlpSWlJaUlxS3lpc0V3UkVSRVpaQkVrZ1AvOEkyNEdYMjB4RzNWck5nTS9Sdk9oWjVXT1RYc0dSRVJFUkVSRVJFUkVSRVJFVkhaeG1BWUlpS2lNaVlySngxSEhpNUdhTnlWRXJmbGFOVVBIV3U3UUN6U1VNT2VFUkVSRVJFUkVSRVJFUkVSRVpWOURJWWhJaUlxUTlLelV1QjlmdzVlSkQ0b1VUc2FZazMwcVBzN21waDFWdE9lRVJFUkVSRVJFUkVSRVJFUkVYMGJHQXhEUkVSVVJxUmtmTURlZTI1NDgrbFppZHJSMXpMQzRNWUxZV1hVUUUxN1JrUkVSRVJFUkVSRVJFUkVSUFR0WURBTUVSRlJHZkRoY3l6MjNKMk9ENTlqU3RST0pYMUxER3V5Rk1aNjVtcmFNeUlpSWlJaUlpSWlJaUlpK2ovMjdqeXVxanIvNC9qN3dHVmZCQWtYRkJWM1U2eXNRWU5jMG5CcHFHeXljRWtydFg2TjFaRGFZb3RsMjVodGt5bWsyZUplT1M1cGxxV21UcFpZdVpSaTdpdnVpb0NJYkJmTzd3K1NHUUtWQy9keUFWL1B4NE1IM0hQTzUzdmVsMzlFZmZNOUFLb1h5akFBQURqWmlYUDdOSHZ6MHpxWGU2WkM2elFLQ0ZmLzlpL0x5ODNmVHNrQUFBQUFBQUFBQUFDQTZvY3lEQUFBVG5Rb0xVbHpmM3RXT2RiTUNxMFRYcStIN21qenBGeGQzT3lVREFBQUFBQUFBQUFBQUtpZUtNTUFBT0FrdTA2djE3KzN2aVJyUVc2RjF1a1NObGczTjcxUGttR2ZZQUFBQUFBQUFBQUFBRUExUmhrR0FBQW4ySFppalJac2UwMm1XVkR1TlZ3TVY5M1daclN1cmQvTGpza0FBQUFBQUFBQUFBQ0E2bzB5REFBQWxXenI4ZSswNlBmeE1rMnozR3Q0V0x3VkcvNlN3bXAzc0dNeUFBQUFBQUFBQUFBQW9QcWpEQU1BUUNYNjlkaTNXdno3bTVMS1g0VHhjUS9RdmRkT1VEMi81dllMQmdBQUFBQUFBQUFBQU5RUWxHRUFBS2drRzQ4czFkSWQvNnJRR2dHZTlUUzR3eHVxN2RYQVRxa0FBQUFBQUFBQUFBQ0Ftb1V5REFBQWxlRG53MTlvMmM1SkZWcWpqbStZN3IxMmd2dzhndXlVQ2dBQUFBQUFBQUFBQUtoNUtNTUFBT0JnNncvTjE3ZTczNi9RR3FHMTJtcmd0YS9KMCtKbnAxUUFBQUFBQUFBQUFBQkF6VVFaQmdBQUIvcng0R2RhdVdkYWhkWm9IaFNoZThMSHljM1Z3MDZwQUFBQUFBQUFBQUFBZ0pxTE1nd0FBQTZTZU9qZkZTN0NoTmZyb2I1WFB5VVhneit5QVFBQUFBQUFBQUFBZ0xMZ2Y5WUFBSENBWHc0djF2TGRVeXEweGcwTmI5ZXRMZjhod3pEc2xBb0FBQUFBQUFBQUFBQ28rU2pEQUFCZ1o1dVBMdFBYTzkrcjBCb2RRLyttM2kxSFNLSUlBd0FBQUFBQUFBQUFBTmlDTWd3QUFIYTA5ZmgzV3JMOTdRcXRFZGs0VnRITkh4UkZHQUFBQUFBQUFBQUFBTUIybEdFQUFMQ1QzMDkrcjBXL2o1ZGtsbnVOemswR3FYdXpCMFFSQmdBQUFBQUFBQUFBQUNnZnlqQUFBTmpCcnRPSldwRDBxa3l6L0VXWWJrM3ZWOWV3d1haTUJRQUFBQUFBQUFBQUFGeDVLTU1BQUZCQis4NXMxTHl0NDFSZzVwZDdqUjdOaHVtbUpnUHRtQW9BQUFBQUFBQUFBQUM0TWxHR0FRQ2dBbzZjM2FIUHRyeWcvQUpydWRmbzJlSmgzZGpvYmp1bUFnQUFBQUFBQUFBQUFLNWNMczRPQUFCQWRYVTY4NURtL1BxTTh2S3p5NzFHZFBPSEtNSUFBQUFBQUFBQUFBQUFka1FaQmdDQWNqaWJjMHF6ZjMxYVdYbG55NzFHdDZiM0tiSnhyQjFUQVFBQUFBQUFBQUFBQUtBTUF3Q0FqYkx5TWpSNzh4aWxaNThzOXhwUmpmdXJhOWhnTzZZQ0FBQUFBQUFBQUFBQUlGR0dBUURBSm5uNU9mcjB0K2QwS3ZOQXVkZUlDTDFUdHpRZkxzbXdXeTRBQUFBQUFBQUFBQUFBaFNqREFBQlFSZ1dtVmY5T2Vsbko2ZHZLdlVhSGtGdlZ1OFVqb2dnREFBQUFBQUFBQUFBQU9BWmxHQUFBeXNUVWw5dmYwZTdUNjh1OVF2dDZ0eWltOVVnWkJrVVlBQUFBQUFBQUFBQUF3RkVvd3dBQVVBYmY3NSt0WDQ5OVcrNzVOblU2NjQ2cm41Smg4RWN2QUFBQUFBQUFBQUFBNEVqOGp4d0FBSmV4OWZoM1dyMXZlcm5uR3dXMDA5L2FQaXNYdzlWK29RQUFBQUFBQUFBQUFBQ1VpaklNQUFDWGNDZ3RTWXUzdjFIdSthdDhHcWwvKzFkbGNYRzNZeW9BQUFBNFNrRkJRWWxqNTgrZjEvcjE2NVdSa1ZIc3VOVnFyYXhZRHBPVGszUFJjOG5KeVNYZU13QUFBQUFBUUhWZ2NYWUFBQUNxcWpOWlIvVFpsckhLTHlqZmYzTDR1dGZXb0d2SHk4dk56ODdKQUFBQTRBZ2JOMjdVdSsrK3E1ZGVla2xObXpZdE9wNlVsS1N4WThmcXVlZWVVN2R1M1lxT1Q1dzRVVWVPSE5ITEw3OHNYMS9mWW1zVkZCUW9Nek5UYVdscFNrdEwwK25UcDNYeTVFa0ZCUVhwbGx0dXNUbmIwYU5IdFduVHBuSy9OMG1LaUloUW5UcDFpaDJMajQ5WFVsS1NFaElTNU9ucFdlemMrUEhqNWVycXFrbVRKbFhvdmdBQUFBQUFBSldOTWd3QUFLWEl5c3ZRM0YrZlZWYmUyWExOdTd0NmFkQzE0eFhnV2MvT3lRQUFBT0FvWVdGaGtxUW5ubmhDYjczMVZsRWhKaWtwU1laaDZMcnJyaXU2ZHRteVpmcm1tMi9VdTNmdkVrV1lUWnMyYWN5WU1USk5zOFE5d3NQRDFhbFRKOTE1NTUxbHlyUml4UXBKMHM2ZE96Vng0c1J5dmE4TFhubmxsV0psbUxObnoyclZxbFhxMnJWcmlTSk1VbEtTZHUvZXJTRkRoaWc1T2JuVTlVSkRRMjI2ZjBGQmdkYXNXYU0xYTlabzE2NWRTa3RMazJFWTh2ZjNWNU1tVGRTL2YvOWkzK1BvNkdoSmhkK3pkOTU1NTZMcjNuYmJiY3JPemk3Nlh0bHJIZ0FBQUFBQVZGK1VZUUFBK0pQOEFxcyszL3FpVXM0Zkx0ZThZYmpvbnZBWFZjK3Z1WjJUQVFBQXdKRnExNjZ0Q1JNbTZMSEhIdE5ISDMyazExNTdUWktVbUppb05tM2FxRmF0V3BLa3ZYdjNhdUxFaWJyaGhoc1VGeGRYWXAyV0xWdnE3My8vdS96OS9iVm56eDdObno5ZlU2ZE9WV2hvcU56YzNIVHUzRGxKVXA4K2ZYVEREVGVVbXVXSEgzN1E2dFdyU3h5ZlBYdTI2dGF0YTlQN1NrNU8xdENoUTBzY1g3Um9rZkx6OHpWa3lKQVM1MmJNbUNGSm1qbHpwbWJPbkZucXVyYVVSdzRlUEtqWFhudE4rL2Z2bDZlbnA5cTJiYXM2ZGVxb29LQkFSNDhlMVpZdFc5UzJiZHRpWlpnTHRtN2RxdVhMbDZ0bno1NWx2cDg5NXdFQUFBQUFRUFZER1FZQWdHSk1MZDN4THgxTS9hM2NLOXplWnJTYUJmM0ZqcGtBQUFEZ2FPdldyVk5PVG80azZhOS8vYXNhTkdpZzFhdFhLek16VXdjT0hOQk5OOTFVckp6U3FWTW5kZXJVU1d2WHJpMDZkdlBOTjB1U2ZIMTlTK3o4RWhRVUpEYzN0MkxIbWpWcnBpNWR1cFNhNTJLN3NaVG0vUG56OHZiMkxuSGNORTBaaGxIcVRIcDZ1aFl0V3FTK2ZmdXFidDI2T25EZ2dGNTQ0UVdOR2pWS1dWbFordlhYWHhVY0hLeFBQdmxFSGg0ZVJYT0hEeC9Xd3c4L3JQYnQyNWM1MzRFREJ6Unk1RWhsWm1acXdJQUI2dCsvZjRtOG1abVpPblhxVklsWkh4OGZtYWFwRHo3NFFEZmVlS1A4L0d4N0JHbEY1d0VBQUFBQVFQVkVHUVlBZ1AreDRmQ1grdlhZTitXZTc5YjBmbDFidjdjZEV3RUFBT0NpY283TFBEeEhTazJVbVhWSXlqNGk0K28zWlRRWWFQTlM3Nzc3cmxKVFV5OTYvb2NmZnRBUFAveFE3TmlQUC81WTdQV0ZNb3dqYmR5NFVWdTJiTkhUVHo5ZFZIUjU0b2tuRkI0ZXJyLy8vZS9GcmsxTVROUzBhZE0wYXRTb0V1dk1tREZESGg0ZUdqeDRzQ1RwazA4K1VXWm1wa0pDUWpSNjlHaTFiZHRXQnc4ZTFNY2ZmMXkwYm5aMnRsNTU1UlY1ZUhobzVNaVJaY3BydFZyMThzc3Y2OXk1YzNyeXlTY3Z1anVMajQrUGZIeDhTajAzY09CQWZmamhoeGQ5TDVkVDBYa0FBQUFBQUZEOVVJWUJBT0FQaDlOLzE3SmQ4ZVdldnk2a2o3cUczV3ZIUkFBQUFDaFZ6bkdaTzU2VGVXS3BKRlB5YXkvRHY3MVVOMFpHWUdTNWxwdzNiMTZKWXlkUG50U3dZY01VRlJXbE1XUEdsSG10ZmZ2MmFjK2VQWktrMzMvL1haSzBaczBhZVhsNVNaSWlJOHVYVVpJQ0FnSzBldlZxWFhmZGRlclZxNWNPSFRxazNidDNhOENBQVhyMjJXY1ZFeE5UdFA3WFgzOHRMeTh2QlFRRUZGdGp4NDRkV3JwMHFZWU1HYUtVbEJSdDJMQkI2OWF0MDhpUkl6Vm56aHlscHFacXdvUUpTa3BLMHB0dnZxa1dMVnFvYytmT2V2SEZGM1hvMENHTkh6OWV3Y0hCWmNyNzNYZmZLVGs1V1ZGUlVlVjZURkZCUVlIdXV1c3VyVnk1VXQ5ODg0MTY5ZXFsdG0zYlZ0bzhBQUFBQUFDb25pakRBQUFnS1RNM1ZmTzJqbE9CYVMzWGZQT2dDTVcwZmx4UzZkdlFBd0FBd0Q3TUUxL0szRFpLa2ltajZlTXlHZzZXUEJ0V2FNMC83L0J5d1lJRkM1U1RrNk8yYmR0ZTlKby91L0hHRzVXWW1LanAwNmNYT3o1NTh1U2lyeGN0V2xUdXJNMmFOVk5NVEl5bVRadW1xS2dvZmZubGx3b0tDbEpVVkpUV3JsMnJoSVFFWFgvOTlVcEpTZEV2di95aTBhTkhsMWpqNU1tVE1rMVRNMmJNMEp3NWMyUzFXdFd1WFR2MTZkTkhSNDhlMVlnUkl4UVNFcUtRa0JEdDJiTkhiNzc1cGo3OTlGTWRPM1pNenovL3ZLNjk5dG95NTEyelpvMGs2YmJiYml2WCt6Vk5VeGFMUlhGeGNSbzFhcFRlZmZkZFRaa3lSYTZ1cnBVeUR3QUFBQUFBcWlmS01BQ0FLMTZCbWE5L0o3MmlqSnlVY3MzWDkydWh1OE5ma0l2Qkg2c0FBQUNPWkI2Y0tuUEhjMUxnalhKcFAxWHlETEhMdXVQR2pidmsrZmZlZTYvTWF5MVpza1NEQmczU29FR0RKRWxqeG96UnhvMGJOWC8rZk5XcVZVdVNkTzdjdVhKbmxhUUhIbmhBcTFldjF1VEprNVdZbUtqKy9mdkx4Y1ZGRHo3NG9JWU9IYXJQUHZ0TWFXbHBDZ2dJVUxkdTNYVGl4SWxpODVHUmtabzdkNjc4L2YzMTFWZGY2Y01QUDlUSWtTTmxHSWFHRHg5ZWRGMUJRWUhxMTY4djB6UjE2TkFoaFlXRnFVNmRPalpsdmJCRHp0VlhYMTJoOTl5dVhUdjE3dDFieTVZdDAvejU4eFViRzF1cDh3QUFBQUFBb0hyaGYrMEFBRmU4bFhzKzBNSFUzOG8xRytCWlR3T3YvYWZjWGIzc25Bb0FBQUQveXp3OFcrYU81MlEwR2lhajlUOGx3MzQ3ZXl4WnNxVFk2L256NTJ2bXpKbTY5ZFpiOWZERER4YzdsNU9Ub3pGanh1amN1WE42OGNVWDFiQmg4VjFwTGp3S1NaSlNVbEswYWRNbVNWSitmcjdkOHZyNittcnc0TUZLU0VpUXA2ZG4wYTRyd2NIQmlvMk4xZHk1YzJVWWh1Ni8vMzY1dTd1WG1MZFlMQW9PRHRhSkV5YzBmZnAwM1hmZmZXclVxRkhSZWF2VnFqVnIxbWpPbkRrNmZQaXd1blRwb280ZE8ycmF0R2thTVdLRXdzUEQxYXRYTDBWRlJjblgxL2VTV2MrZVBTczNON2RpMzVmeWV1aWhoNVNZbUtqWnMyZnI1cHR2dHJtWVU5RjVBQUFBQUFCUWZiZzRPd0FBQU02VWRHSzFFZy9OTDllc2w1dWY3cjN1ZGZtNjE3WnpLZ0FBQVB3dk0rVjdtZHRHeWdpNVIwYnI4WFl0d2tpRkJSWXZMeStacHFuMzNudFBNMmZPMUYxMzNhWEhIMys4Nk55Rmo0Q0FBRTJZTUVHQmdZRWFOV3FVRml4WUlOTTBpODcvcnkrLy9GS21hVXFTbm43NmFjMmFOYXZZK2NtVEp5czZPcnJVano4L1p1blB1bmZ2THNNdzFLQkJnMktGbEx2dnZsdSt2cjV5Y1hGUlRFek1SZWZ6OC9QMSt1dXZxMm5UcHJyNzdyc2xTZW5wNmZyb280ODBhTkFnVFpnd1FaNmVucG93WVlMR2poMnJuajE3YXZyMDZSb3dZSUQyN3QycnQ5NTZTLzM2OVZOU1V0SWxjM3A2ZWlvdkw4OHVaU0JmWDE4OS9QRER5czdPTHZiWXFjcWFCd0FBQUFBQTFRYzd3d0FBcmxnbnorM1hrdTF2bG12VzFjVk5BOXEvcWlEdlVEdW5BZ0FBUURGNWFUS1RIcEZSK3lZWjdTWktodjEvcjhjMFRYMzMzWGY2NktPUGxKNmVyaFl0V21qQmdnVmFzR0RCSmVlaW82TTFZOFlNZmY3NTU0cUtpbEtIRGgwVUdSa3BYMTlmWldWbGFlblNwUW9QRDlmV3JWdlZxMWN2ZmZEQkJ6SU1RMzM3OXBVa0RSbzBTRDE2OUNoMTdTKy8vRktMRmkyNjZMM256WnNuRnhjWDdkMjdWMnZXckZHM2J0MGtTY2VPSGRQWnMyZVZuNSt2WGJ0MjZacHJyaW4xL2I3MzNudmF1WE9uWG5qaEJXM2V2RmtuVDU2VXI2K3ZObTdjcUxDd01JMGVQVm9SRVJIRjVueDhmRFIwNkZERnhzWnErZkxsMnJKbGk5cTJiWHZKNzFIZHVuVzFmLzkrN2R1M1R5MWF0TGprdFdYUm8wY1BmZnZ0dDBwTVROUzZkZXNVR1JsWnFmTUFBQUFBQUtCNm9Bd0RBTGdpNVZnejlmbldGNVdYbjFPdStUdmFQS25RZ0haMlRnVUFBSUEvTTdjL0pWblB5UWlmTEJsdURybkhBdzg4b0NOSGppZ29LRWh2di8yMjFxOWZyOTI3ZCt2amp6OHU5Zm92dnZoQzMzNzdyWjU2NmlsMTd0eFpIM3p3Z2I3NzdqdnQyTEZEWGJ0MmxTUXRXTEJBVnF0Vk45OThzN1p1M2FybzZHamw1dVpxMXF4WnV1bW1telJ0MmpRRkJRWEp6OCt2MUhzTUdqUkl0OTU2YTZublRwdzRvVVdMRm1uQWdBSGFzbVdMcGsyYnBzaklTTG03dXlzaElVSEJ3Y0h5OXZaV1FrS0Nwa3laVW1MKzJMRmordnJycnlWSlk4ZU9sU1FGQkFRb05qWldreWRQMXV6WnMvWGNjODlkOG5zV0dCaW9lZlBtWGZJYVNlclFvWVAyNzkrdjc3Nzd6aTVsR0VtS2k0dlRndzgrcVBqNGVIWG8wS0hTNXdFQUFBQUFRTlZIR1FZQWNNVXhUVk9MdHIydU0rZVBsR3UrWStqZkZGNnY5Ti9nQlFBQWdQMllaOWJLUExaUVJ0dDNKYzhHRHJ0UHMyYk4xTDU5ZXozMDBFUHk5ZlhWK3ZYckpVbWhvYVh2QXVqaTRsSlVZcm54eGh2VnNXTkhKU1ltS2pnNFdCNGVIanB4NG9RKy8veHo5ZTNiVjk3ZTNrVnpBd2NPVkdSa3BKbzBhU0pKT25YcWxQYnYzNi8yN2RzWFhXTzFXclY5KzNhRmg0ZXJWcTFhcGQ1LzBxUko4dmYzVjJ4c3JEcDI3S2pISG50TUN4Y3VWTDE2OWJSNTgyYU5HemRPbnA2ZUdqTm1qSll0VzZidzhQQmk4eUVoSVhya2tVZFV0MjVkMWE5ZlgvWHIxNWVIaDBlSis4VEZ4WlY2LzVVclYrcm8wYU1YK1c0V2Q4Y2RkK2lMTDc3UTRzV0wxYTFiTjdWdTNicE1jNWZTb0VFRERSdzRVRE5tek5Dc1diTmtzZGoyejFzVm5RY0FBQUFBQUZVZmY5c0hBRnh4ZmpnNFZ6dFByeXZYYktPQWR1clo0di9zbkFnQUFBQWxtVEozdlNJRjNDQ2o0U0NIM3VuNTU1K1hZUmdYUForVGs2UGs1R1JkZGRWVnlzakkwTTgvLzZ6NjlldExrczZkT3ljdkx5OUZSVVVWWGYvRER6L0lZckVvTmpaV1AvMzBVN0cxTGhSaHJGYXJYbnZ0TmUzYXRVc3pac3hRY0hDd0pPbWpqejdTd29VTDlkcHJyK21HRzI0b2tXWE5talg2NmFlZjlQenp6OHZUMDFPdFc3ZFduejU5WkxWYUZSOGZyNGlJaUtJczExOS92YVpQbjY1WFgzMjF4RG9YSHRYMFo2WnBGbjBkRXhOVDZqVzdkdTBxY3htbWZ2MzZHajU4dUtaT25hcW5uMzVhLy9qSFA5UzllL2NTMys5VHAwN3A5T25UYXRPbVRablc3ZCsvdjFhdFdxV0ZDeGVXcTh4UzBYa0FBQUFBQUZDMThiZDlBTUFWWlcvS0wxcTE5NU55emZxNjE5YmQ3VjZRaThFZm53QUFBSTVtbnZoYVN0OGs0NFlGa2k1ZVZMR0hTeFZocE1LZFlCNTU1QkVWRkJRVVhmL1FRdzlKa3BZdlg2NVBQLzIwNlBGRWt0UzllM2Y1K1BqSTE5ZjNvbXZHeDhkcjI3WnRHalZxVk5HY0pBMGVQRmcvL2ZTVFhubmxGYjMzM250cTNMaHhzYm5mZi85ZFVWRlJSWTlqa3FSUm8wWnB6cHc1eXMzTjFlT1BQMTUwZk5pd1lZcVBqMWQ2ZW5xcEdkTFMwclJueng3dDNMbXo2T1BsbDErKzVQZWlQUHIxNnlkSit2REREL1g2NjY5cjJyUnBhdHUycmZ6OS9aV1ZsYVdEQnc5cTc5Njl1dmZlZTh0Y2hyRllMSXFMaTlNVFR6d2hxOVZxYzZhS3pnTUFBQUFBZ0txTi84MERBRnd4MHJLUGE4RzIxeVNabDczMnoxd01WOTBUL3FKOFBZTHNId3dBQUFCL1lzcmMrNllVMkVsR1VKZEt2N3VMaTR1a3d0MWJMQmFMM056Y05HN2NPR1ZtWnNyVjFWWE5temN2ZW9UU3pwMDdsWnVicTZDZy8vNmNHQmdZcU42OWUxOTAvWG56NW1ucDBxWHExNitmK3ZUcFUreWN0N2UzWG5ycEpUM3l5Q01hTjI2YzR1UGppejFxYWNTSUVjWEtNeGNNSERoUW5UdDNMbmF1UllzV2V2ZmRkNVdjbkZ6czJzVEVSRTJjT0ZFcEtTbVNKQjhmSDdWdTNWb3hNVEZxME1BeGo2UHExNitmSWlNanRYanhZbTNhdEVrYk5teFFkbmEydkx5OEZCSVNvcjU5KzZwNzkrNDJyWG5OTmRlb1o4K2VXcjU4ZWJreVZYUWVBQUFBQUFCVVhaUmhBQUJYQkd0QmpqN2Y4cUt5OGpMS05kK3J4ZDhWR3RET3pxa0FBQUJRcXJRTlVrYVNqT3MvbDZOM2hTbE5uVHAxSkVsejU4N1ZYLzd5RjBsU1FFQ0FBZ0lDSkJVK0dtbmJ0bTNhdlh1MzFxNWRxeTVkdWhRVmFDN24yMisvMVljZmZxak9uVHNYN1M3elo2R2hvWHJzc2NmMHhodHZhTUtFQ1JvM2JseXg4NlhkeXpBTU5XclVTRkpoaVNjakkwTStQajZ5V0N6YXVuV3JKQlU5RGlnME5GVHQyclZUZUhpNHdzUERGUllXVnVydU9OSFIwUmQ5SDRHQmdXVjZ2LzhySkNSRWYvLzczOHQ4L1lvVkt5NTd6Wk5QUHFrbm4zelNJZk1BQUFBQUFLRDZvZ3dEQUxnaUxOc1ZyK01aZThvMUcxNnZoeUpDKzlvNUVRQUFBQzdHVFA1WThtb3NJK2htcDl5L2UvZnVXcmx5cFdiTm1xVlpzMlpkOHRvMmJkcG8yTEJoWlZyWE5FMHRYNzVjNGVIaEdqTm16Q1VmenhRZEhhME5HelpJa3MyUDhjbk16TlE5OTl4VDdKaWZuNTlhdFdvbFNXcllzS0dlZi83NXk2NFRGeGRYNnZHVksxZnE2TkdqTm1VQ0FBQUFBQUNvVEpSaEFBQTEzczVUUDJyVGthL0tOVnZYdDZsdWF6MWF6dmlOWkFBQWdDdFNib3JNNDR0bE5IdEtNc3EyMjRxOWVYaDQ2TzIzMzlhWk0yZVVuWjE5MGV2OC9Qems1K2QzeWJYcTE2K3ZuajE3eXQzZFhZWmg2TlZYWDVWcG1uSjNkNzlzamllZmZMSm9ONWZHalJzck5qWldQajQrbDUyclZhdVdSbzhlclp5Y0hCVVVGTWpkM1YwUkVSR1h6WHBCeTVZdEZSTVRvNWlZbUZMUGUzbDVhZi8rL1dWYUN3QUFBQUFBd0JrTTB6Uk5aNGNBQU1CUk1uTlRsZkRUY0RObnhJMEFBQ0FBU1VSQlZKM1BUYk41MXRQaXE0Y2kzbGVnVjRnRGtnRUFBS0EwWnZKMG1kdWZsa3ZYclpKSEhXZkhBUUFBQUFBQWdKTVlsOXBXOXpLYzh5dFdBQUJVQ2xPTHQ3OVZyaUtNSlAydDdUTVVZUUFBQUNyYjhjVXlhbmVtQ0FNQUFBQUFBSUJ5b3d3REFLaXhOaDc1U3J0UHJ5L1hiTGVtOTZuRlZaM3NuQWdBQUFDWGxIdGFadXFQVXQzYm5KMEVBQUFBQUFBQTFSaGxHQUJBalhUbS9CRjl1enVoWExNdHJ1cWtMazBHMnprUkFBQUFMc2M4K2JWa21qTHE5SEYyRkFBQUFBQUFBRlJqbEdFQUFEVk9nWm12aGR2R0t5OC94K2JaUUsvNitsdmJNYXJBSXdnQkFBQlFYcWRYU1FFUlBDSUpBQUFBQUFBQUZVSVpCZ0JRNDZ3OU1GZEh6bTYzZWM3VnhhSjd3c2ZKMCtMbmdGUUFBQUM0SkxOQTVwbDFNb0s2T0RzSkFBQUFBQUFBcWpuS01BQ0FHdVhJMlIzNnovNlo1WnJ0MFd5NDZ2azF0M01pQUFBQWxFbm1UaW52akJUWXlkbEpBQUFBQUFBQVVNMVJoZ0VBMUJoNStkbGF1TzJmTXMwQ20yZWJCRjZyVHFIOUhKQUtBQUFBWldHZVdTY1pyaklDYm5CMkZBQUFBQUFBQUZSemxHRUFBRFhHOGoxVGRlYjhFWnZuUEN3K3V2UHFNVElNd3dHcEFBQUFVQ1puZnBUODIwdXVQczVPQWdBQUFBQUFnR3FPTWd3QW9FYlluZktUTmh4ZVVxN1ptTmFQeTk4ejJNNkpBQUFBVUhhbXpOUjFNZ0p2ZEhZUUFBQUFBQUFBMUFDVVlRQUExZDc1M0RRdC92M05jczIycTl0ZDdlcDJ0M01pQUFBQTJDUnp0NVI3V2dyczVPd2tBQUFBQUFBQXFBRW93d0FBcWpsVFgrNTRSNW01cVRaUCtuc0U2Nit0LytHQVRBQUFBTENGZWVaSFNaSVIwTkhKU1FBQUFBQUFBRkFUVUlZQkFGUnJXNCt2MG81VFA1WnJ0bS9icCtWcDhiTnpJZ0FBQU5qc3pEckpwNlhrSHVUc0pBQUFBQUFBQUtnQktNTUFBS3F0Ykd1R3Z0MmRVSzdaR3h2MVUxamdkWFpPQkFBQWdQSXcwemZKQ0dSWEdBQUFBQUFBQU5nSFpSZ0FRTFcxY3MrSHlzeE5zM211am0rWXVqY2I1b0JFQUFBQXNGbitlU25ya09UYnh0bEpBQUFBQUFBQVVFTlFoZ0VBVkV1SDAzL1h4aU5MYlo1emRiSG9iMjJmbGNYRjNRR3BBQUFBWUxQTVhaSk15YmVWczVNQUFBQUFBQUNnaHFBTUF3Q29kZ3BNcTc3YzhVNjVabnMwRzY2NnZrM3RuQWdBQUFEbFpaN2JJVWt5ZkZzN09Ra0FBQUFBQUFCcUNzb3dBSUJxWi8yaEJUcDVici9OYzAwQ3IxV24wSDRPU0FRQUFJQnl5OWd1V1dwSkhuV2NuUVFBQUFBQUFBQTFCR1VZQUVDMWtwNTlRbXYyejdCNXpzUGlyYjVYUHkzRE1CeVFDZ0FBQU9WMmJxZmsyMW9TUDZjQkFBQUFBQURBUGlqREFBQ3FFVk5mNzN4UGVmazVOay8yYURaY3RUejViV01BQUlDcXhqeTNYWVp2UzJmSEFBQUFBQUFBUUExQ0dRWUFVRzFzUC9tRGRwMWViL05jQS8vV3VxSEJiUTVJQkFBQWdBcXhaa2paUnlUZlZzNU9BZ0FBQUFBQWdCcUVNZ3dBb0ZySXpUK3ZaYnNtMnp4bkdDNkthVDFTaHNFZmVRQUFBRlhPdVIyRm4zMWJPemNIQUFBQUFBQUFhaFQrWnhBQVVDMnMydnVKTW5KTzJ6eDNZMmcvMWZOcjdvQkVBQUFBcUNqemp6S000Y1BPTUFBQUFBQUFBTEFmeWpBQWdDcnZXTVp1L1h4NGtjMXp0VHpycUZ2VCt4eVFDQUFBQUhaeGZxL2s2aU41MW5OMkVnQUFBQUFBQU5RZ2xHRUFBRldhYVJabzZZNS95VFJObTJkdmJSVW5OMWRQQjZRQ0FBQ0FYV1FkbHJ3YVNUS2NuUVFBQUFBQUFBQTFDR1VZQUVDVjlzdVJKVHA2ZHFmTmMyM3FkRkhMcXpvNUlCRUFBQURzeGN4S2x1SFZ3Tmt4QUFBQUFBQUFVTU5RaGdFQVZGbloxZ3l0M2p2ZDVqbDNWMi8xYWZtSS9RTUJBQURBdnJLVEpjK0d6azRCQUFBQUFBQ0FHb1l5REFDZ3l2cCsveHhsV3pOc251dlJiS2o4UEs1eVFDSUFBQURZVFVHdWxIT1NNZ3dBQUFBQUFBRHNqaklNQUtCS1NzczZycDhQTDdKNUxzUy9sZjdTOEE0SEpBSUFBSUJkWlI4cC9PeEZHUVlBQUFBQUFBRDJSUmtHQUZBbGZiZjNRK1VYV0cyYU1ReER0N1VlSmNQZ2p6Y0FBSUNxenN4S2xpUVo3QXdEQUFBQUFBQUFPK04vQ3dFQVZjN1JzenVWZEdLMXpYTWRRKzlTUGIvbURrZ0VBQUFBdThzdUxNT3dNd3dBQUFBQUFBRHNqVElNQUtDS01iVjg5eFNicC93OHJ0TE5UZSszZnh3QUFBQTRSdFlSeVhDUlBPbzVPd2tBQUFBQUFBQnFHTW93QUlBcVplZnBSQjFNMjJMelhJOW13K1R1NnVXQVJBQUFBSENJN0dUSm83NWtXSnlkQkFBQUFBQUFBRFVNWlJnQVFKVlJZRnExWXZjSE5zL1Y4MnV1OXZXaUhaQUlBQUFBRHBPVkxIbnlpQ1FBQUFBQUFBRFlIMlVZQUVDVnNlbkkxMG81bjJ6elhNOFdEOHN3REFja0FnQUFnS09ZT1Nka2VQS0lKQUFBQUFBQUFOZ2ZaUmdBUUpXUW0zOWVhL2JQc0htdVJWQkhoUVZlNTRCRUFBQUFjS2pjMDVKN3NMTlRBQUFBQUFBQW9BYWlEQU1BcUJKK1BQaTVNblBUYkpveERFUFJMUjV5VUNJQUFBQTRqSmtuNWFWSzdsYzVPd2tBQUFBQUFBQnFJTW93QUFDbnk4ZzVyWFVILzIzelhJZVF2eXJZcDRuOUF3RUFBTUN4Y2xNS1A3TXpEQUFBQUFBQUFCeUFNZ3dBd09sVzdmMUUxb0ljbTJiY1hEM1ZyZWw5RGtvRUFBQUFoOG81VmZpNWl1NE1zMkhEQnFXbnB6czdScVhJeWJuNHorSEp5Y25LeU1pb3hEUUFBQUFBQUFEMllYRjJBQURBbFMzbGZMSitPLzZ0elhOUmpmdkwxNzIyQXhJQkFBREEwY3pjd2pLTTRWSDF5akRIangvWHVISGpkT09OTjJyTW1ERTZkKzZjTWpNemkzMmNPM2RPYVdscFNrMU4xWmt6WjVTYW1xcTB0RFJGUmticWdRY2V1T3c5Tm03Y3FMUzBzajBpdEVlUEhwS2tvMGVQYXRPbVRSVjZieEVSRWFwVHAwNnhZL0h4OFVwS1NsSkNRb0k4UFQyTG5Scy9mcnhjWFYwMWFkS2tDdDBYQUFBQUFBQ2dzbEdHQVFBNDFkb0RjMldhcGswenZoNUJpbXgwdDRNU0FRQUF3T0Z5VHhkK3JtS1BTY3JQejlmcnI3OHVWMWRYUGZUUVExcTZkS2ttVDU1YzdCcFhWMWY1K3ZySzE5ZFhmbjUrOHZQelUrM2F0ZFdrU1JNMWJ0eFlrblQrL0htdFdyV3ExSHNFQlFYcDg4OC8xN1p0MjhxVTZVSVpadWZPblpvNGNXSUYzcDMweWl1dkZDdkRuRDE3VnF0V3JWTFhybDFMRkdHU2twSzBlL2R1RFJreVJNbkp5YVd1RnhvYVdxYjdSa2RIRjN0dEdJWUNBZ0xVdm4xNzNYdnZ2V3JTcE1sRlo4TER3L1hPTys5Y2RPM2JicnROMmRuWldyRmloVjNuQVFBQUFBQkE5VVlaQmdEZ05LbFp4N1RsK0VxYjU3bzNmVUJ1cnA2WHZ4QUFBQUJWVSs2Rnh5UlZyVEpNUWtLQ3RtM2JwbWVmZlZiQndmL045dEZISDhuSHgwYytQajVGcFpIVnExZXJWYXRXQ2drSktiRk9XbHJhUllzcjdkdTMxMHN2dmFUYzNOeWlZNTk5OXBtV0xGbWk5OTkvWDdWcTFicGt4dG16WjZ0dTNibzJ2YS9rNUdRTkhUcTB4UEZGaXhZcFB6OWZRNFlNS1hGdXhvd1prcVNaTTJkcTVzeVpwYTVyUzRIRVlySG8xbHR2bFZSWU90cTFhNWYrODUvL2FQMzY5WHI3N2JmVnFsV3JVdWUyYnQycTVjdVhxMmZQbm1XK2x6M25BUUFBQUFCQTlVUVpCZ0RnTkQ4Y21DdlRMTEJwcG81dm1LNnQzOHRCaVFBQUFGQXBjazlKTHU2U3hkZlpTWXBNbno1ZFM1WXMwUjEzM0tHYmI3NjUyTGxHalJxVnVQNmYvL3luNHVMaVNpM0RoSVNFRkJWRnBrNmRxdm56NTEreU9KS1VsS1NtVFp1cWVmUG01Y3ArL3Z4NWVYdDdsemh1bXFZTXd5aDFKajA5WFlzV0xWTGZ2bjFWdDI1ZEhUaHdRQys4OElKR2pScWxyS3dzL2ZycnJ3b09EdFlubjN3aUR3K1Bvcm5EaHcvcjRZY2ZWdnYyN1czS2FMRlk5TmhqanhVNzl2SEhIK3ZUVHovVmh4OStxRGZmZkxQRWpJK1BqMHpUMUFjZmZLQWJiN3hSZm41K050Mnpvdk1BQUFBQUFLRDZjbkYyQUFEQWxTazkrNlIrUGJiYzVybWV6ZjlQaHNFZlh3QUFBTlZhenFrL2RvVXB2YWhSWnZubnBkVDFNby9PazNsb21zeDk3MGpuRDlpOHpMLy8vVy9ObVROSG5UcDEwb2dSSTdSdjM3NWlqL0tNam80dThTRkpFeWRPTEhIOGswOCtzZW5leWNuSjJyZHZueUlpSXNwMC9jYU5HL1g2NjY4WHkvZkVFMC9vL2ZmZkwzRnRZbUtpSG5qZ0FhV2xwWlU0TjJQR0RIbDRlR2p3NE1HU3BFOCsrVVNabVprS0NRbFJRa0tDMnJadHE2eXNMSDM4OGNkRk05bloyWHJsbFZmazRlR2hrU05IMnZRK1N6Tnc0RUFaaHFFZE8zWmM4cHIwOUhSTm16YXQzUGVveUR3QUFBQUFBS2llMkJrR0FPQVVQeDc4VEFXbTFhYVpzTURyMUN6b0x3NUtCQUFBZ0VxVGUxcHl2NnA4czFtSFpCNWJJUFBFRWlsam0vVG5uUVk5NnNud2JtTFRrbGRmZmJVaUlpSTBkdXhZcGFTazZCLy8rSWZ1dU9NTzFhbFRSNUtLRlVJdUdEcDBxSVlNR2FKdTNib1ZPKzd2NzIvVHZiLzc3anRKVXBjdVhjcDBmVUJBZ0ZhdlhxM3JycnRPdlhyMTBxRkRoN1I3OTI0TkdEQkF6ejc3ckdKaVloUVpHU2xKK3ZycnIrWGw1YVdBZ0lCaWErellzVU5MbHk3VmtDRkRsSktTb2cwYk5tamR1blVhT1hLazVzeVpvOVRVVkUyWU1FRkpTVWw2ODgwMzFhSkZDM1h1M0ZrdnZ2aWlEaDA2cFBIanh4ZDdqRlI1ZVhoNHlNWEZwVml4NTM4VkZCVG9ycnZ1MHNxVksvWE5OOStvVjY5ZWF0dTJiWm5YcitnOEFBQUFBQUNvdmlqREFBQXFYVVpPaWpZZC9kcm11YTVoZ3gyUUJnQUFBSlhOekRzanc2MjJiVU5aQjJYdWZsWG1zVVdGcndNNnltZzZVdksvVG9aUGM4a3RVSEx6bHd3M20vTzBiZHRXTDczMGtpd1dpNlpNbWFMYzNGeEZSMGZydDk5K2t5U0Zob2FXT2hjWUdIalJjMHVYTHBVazdkdTNyOWpycTY2NlNwMDZkWklrNWVmbjY1dHZ2bEZ3Y0xDQ2dvTEtsTFZaczJhS2lZblJ0R25URkJVVnBTKy8vRkpCUVVHS2lvclMyclZybFpDUW9PdXZ2MTRwS1NuNjVaZGZOSHIwNkJKcm5EeDVVcVpwYXNhTUdab3paNDZzVnF2YXRXdW5QbjM2Nk9qUm94b3hZb1JDUWtJVUVoS2lQWHYyNk0wMzM5U25uMzZxWThlTzZmbm5uOWUxMTE1YnBxeVhzM0hqUnVYbjV5czhQTHpVODZacHltS3hLQzR1VHFOR2pkSzc3NzZyS1ZPbXlOWFZ0VXpyVjNRZUFBQUFBQUJVWDVSaEFBQ1ZidDNCejVWZmtHZlRUT09BOW1vY2VJMkRFZ0VBQUtCUzVhVkxYazNLZHExWklIUC9lekwzVEpCYzNHUTBHeTJqd1NESnE1RmRJMWtzRnYzd3d3LzYvdnZ2RlJVVnBTWk5taFNWWWFUQ3h4bjlXV3BxYXJIamRldldsYnU3dTZUQ1J5ajlyd3V2cjd2dXVxSXl6TnExYTVXU2tpSi9mMy9GeHNacTJyUnAyckJoZy9yMTYzZkpyQTg4OElCV3IxNnR5Wk1uS3pFeFVmMzc5NWVMaTRzZWZQQkJEUjA2Vko5OTlwblMwdElVRUJDZ2J0MjY2Y1NKRThYbUl5TWpOWGZ1WFBuNysrdXJyNzdTaHg5K3FKRWpSOG93REEwZlByem91b0tDQXRXdlgxK21hZXJRb1VNS0N3c3IyaTJuSW5KemM3VnAweWE5ODg0N2NuZDMxOUNoUXk5NWZidDI3ZFM3ZDI4dFc3Wk04K2ZQVjJ4c3JFMzNxK2c4QUFBQUFBQ29maWpEQUFBcVZXWnVtalljV1dyelhCZDJoUUVBQUtnNXJPbUZ1N2hjOXJxek1uOGJMdlAwS2hraDk4aG85WkxrWHZISDg1VG14SWtUZXVlZGR5UkpkOTk5dDZUQ25VVU13NUNrVWdzYk0yZk8xTXlaTTR0ZXg4ZkhxMlhMbHBLa0ZTdFdTSkttVHAycStmUG5GNzMrWDU5OTlwbHExYXFscmwyN2FzbVNKZHE3ZDYrbVRwMnErdlhyS3lvcTZxSlpmWDE5Tlhqd1lDVWtKTWpUMDFPMzNYYWJKQ2s0T0ZpeHNiR2FPM2V1RE1QUS9mZmZYMVRPK1Y4V2kwWEJ3Y0U2Y2VLRXBrK2ZydnZ1dTArTkd2MjNYR1MxV3JWbXpSck5tVE5IaHc4ZlZwY3VYZFN4WTBkTm16Wk5JMGFNVUhoNHVIcjE2cVdvcUNqNSt2cGUraHY3aCt6c2JFVkhSeGU5Tmd4REhUcDAwTEJodzlTaVJZdkx6ai8wMEVOS1RFelU3Tm16ZGZQTk45dGN5cW5vUEFBQUFBQUFxRjVjbkIwQUFIQmxTVHcwVDlhQ0hKdG1HdGE2V2sxclgrZWdSQUFBQUtoY1p1SE9NSmFBUzErV2QwWUZ2OXdwTTNXZGpQQjRHZUVKRGl2Q1pHVmw2YVdYWGxKR1JvYWt3c2NmU1lXbEVJdmx2NzlIRkJjWHB4VXJWcFQ0aUkrUHQvbWVhOWV1MWQ2OWUzWG5uWGNXRlZaNjlPaWhpSWdJdmZQT096cHo1c3dsNTd0Mzd5N0RNTlNnUVlOaWhaUzc3NzVidnI2K2NuRnhVVXhNekVYbjgvUHo5ZnJycjZ0cDA2WkY1Wi8wOUhSOTlORkhHalJva0NaTW1DQlBUMDlObURCQlk4ZU9WYytlUFRWOStuUU5HREJBZS9mdTFWdHZ2YVYrL2ZvcEtTbXBUTy9YWXJIbzl0dHZWKy9ldlJVY0hDd1hGeGRkZmZYVlpTckNTSVVGb0ljZmZsaloyZG1hUEhseW1XYnNPUThBQUFBQUFLb1hkb1lCQUZTYXJMeXordm53WXB2bnVvWU5rV1RZUHhBQUFBQXFYMzZXWkZvbHQxb1h2NllnVndVYlk2WE0zVEk2ZkM2ajlzVjNTYkdIYWRPbWFjK2VQZXJidDYrKytPS0xvdVBaMmRueTlQUXNlajF4NHNRU2p6OHFENnZWcW84Ly9saUJnWUg2MjkvK1ZteDNtY2NmZjF6RGh3L1gyMisvcmRkZWUrMmlhOHliTjA4dUxpN2F1M2V2MXF4Wm8yN2R1a21TamgwN3ByTm56eW8vUDErN2R1M1NOZGVVZk5Tb2FacDY3NzMzdEhQblRyM3d3Z3ZhdkhtelRwNDhLVjlmWDIzY3VGRmhZV0VhUFhxMElpSWlpczM1K1BobzZOQ2hpbzJOMWZMbHk3Vmx5eGExYmR1MlRPL1pZckhvc2NjZWsxVDRmWDNxcWFjMGE5WXMxYTFiVjcxNjlTclRHajE2OU5DMzMzNnJ4TVJFclZ1M1RwR1JrV1dhczljOEFBQUFBQUNvUGlqREFBQXF6ZnJrQmNyTHo3WnBKc1MvbFpvSDNlQ2dSQUFBQUtoMGVXbUZueTBYTDhPWXUxK1QwbitWY2NNQ2h4ZGhKQ2s4UEZ3Tkd6WlVhR2hvc1RKTWVucDZzVjFYaGd3WlVsUTYrVjhIRGh6UXl5Ky9mTm43bkR4NVV1bnA2ZHF3WVlNT0h6NnN1TGc0ZVhsNUZic21PRGhZdzRZTjA2UkprL1ROTjkrb2QrL2VKZFk1Y2VLRUZpMWFwQUVEQm1qTGxpMmFObTJhSWlNajVlN3Vyb1NFQkFVSEI4dmIyMXNKQ1FtYU1tVktpZmxqeDQ3cDY2Ky9saVNOSFR0V2toUVFFS0RZMkZoTm5qeFpzMmZQMW5QUFBYZko5eElZR0toNTgrWmQ5ajJYeHRQVFU4ODg4NHlHRHgrdUtWT21xR1BIamdvSXVNeE9RWCtJaTR2VGd3OCtxUGo0ZUhYbzBNSG1lMWQwSGdBQUFBQUFWQStVWVFBQWxTTGJlazQvSlMrMGVhNXIyR0N4S3d3QUFFQU5ZazB2L0h5Um5XSE0wNnRrSG9pWDBYU1VqS0F1bFJLcFc3ZHVNZ3hEdi96eVM3SGp4NDhmVjFCUVVOSHJ3TUJBaFlhR2xwalB5c29xZGQzTXpFeWRQbjFha25ULy9mZnJ5SkVqdXZiYWEvWDc3NytyZGV2Vyt1dGYvMXJxWEV4TWpMNzY2aXRObVRKRkVSRVJxbDI3ZHJIemt5Wk5rcisvdjJKalk5V3hZMGM5OXRoaldyaHdvZXJWcTZmTm16ZHIzTGh4OHZUMDFKZ3hZN1JzMlRLRmg0Y1htdzhKQ2RFamp6eWl1blhycW43OStxcGZ2NzQ4UER4SzVJaUxpeXMxMzhxVkszWDA2TkZTejVWVi9mcjFkZGRkZCtuVFR6L1ZCeDk4b0tlZWVxcE1jdzBhTk5EQWdRTTFZOFlNelpvMXE5aGpyQ3BqSGdBQUFBQUFWQS84alI4QVVDazJIZjFhT2Riek5zM1U4MnV1bGxkMWNsQWlBQUFBT0VYZUpjb3d1YWRrYmgwaDFicGVSdk1uS3kyU1laUmV2dDYvZjMreElrbFpINU8wZS9kdUpTUWthUHYyN2NyUHo1ZXZyNi9hdEdtakJ4NTRRTE5telZKQlFZRkdqeDU5MGZ1NnVMam8wVWNmMWFoUm96UjkrblNOR2pXcTZOeWFOV3YwMDA4LzZmbm5uNWVucDZkYXQyNnRQbjM2eUdxMUtqNCtYaEVSRVlxS0t0eE41L3JycjlmMDZkUDE2cXV2bHJoSDM3NTlTNzIzYVpwRlg4ZkV4SlI2emE1ZHV5cGNocEdrL3YzNzY1dHZ2dEhLbFN0MTY2MjNxbDI3ZG1XZVc3VnFsUll1WEZpdU1rdEY1d0VBQUFBQVFOWEgzL2dCQUE1WFlPYnI1K1F2TG4vaG4zUnBjcS9ZRlFZQUFLQm1NZi9ZR2NZbzVURko1bzZ4VW42V1hOcFBsUXkzeW81V3pLbFRwM1RpeEFuZGR0dHRSY2ZLK3Bpa3ZMdzhIVHg0VUxmY2NvdTZkT21pRGgwNnlHS3hhTW1TSlRwNDhLQkdqQmloSmsyYVhQTCs0ZUhoR2o1OHVHNjU1WlppeDMvLy9YZEZSVVdwYTlldVJjZEdqUnFsT1hQbUtEYzNWNDgvL25qUjhXSERoaWsrUGw3cDZlbWwzaU10TFUxNzl1elJ6cDA3aXo3SzhyZ25lL0gyOXRiOTk5K3ZmLzNyWDVvMGFaTGVmLzk5dWJpNFhIYk9ZckVvTGk1T1R6enhoS3hXcTgzM3JlZzhBQUFBQUFDbytpakRBQUFjYnVlcGRVclBQbUhUVEIzZk1MVU92c2xCaVFBQUFPQTBSVHZEQkJRL2ZuNmZ6T01MWlRSL1Z2SnVVdW14L3V3Ly8vbVBKT25xcTY4dU9sYld4eVMxYXRWSzgrYk5LN0hyeU8yMzM2N2F0V3ZycHB2SzluTnViR3hzaVdNalJveFFjSEJ3aWVNREJ3NVU1ODZkaTUxcjBhS0YzbjMzWFNVbkp4ZTdOakV4VVJNblRsUktTb29reWNmSFI2MWJ0MVpNVEl3YU5HaFFwbXoyMHFkUEh5MWV2Rmo3OXUzVDRzV0xkZWVkZDVacDdwcHJybEhQbmoyMWZQbnljdDIzb3ZNQUFBQUFBS0Jxb3d3REFIQzRuNUlYMmp6VHBjbTlGOTAySGdBQUFOWFlIenZENkU4N3c1ajdKa3F1dmpJYURYVkNxT0p5YzNQMXhSZGZ5TWZIUjIzYXRDazZYdGJISkxtNnVsNzBYRm1MTUpkUzJ1NHBobUdvVWFOR2tpU3IxYXFNakF6NStQaklZckZvNjlhdGtsUlV6Z2tORFZXN2R1MFVIaDZ1OFBCd2hZV0ZsZnF6ZDNSMDlFVXpCQVlHbGpudmloVXJMbnJPTUF4Tm5UclZwcGtMbm56eVNUMzVaT21QMDZyb1BBQUFBQUFBcU40b3d3QUFIT3A0eGg0ZFROdGkwMHlRZDBOZFhhZUxneElCQUFEQXFmTFNDais3K2YvM1dQWmhtVWMvbHhIMkQ4bmlYL3BjSlRwNDhLQlNVbExVczJmUFlydTdsUFV4U2M2V21abXBlKzY1cDlneFB6OC90V3JWU3BMVXNHRkRQZi84ODVkZEp5NHVydFRqSzFldTFOR2pSeXNlRkFBQUFBQUF3RUVvd3dBQUhPcW41RVUyejNRS3ZVdUdVZkszWFFFQUFGQUQ1SjJWWEwwbHc2M29rTGwva3VSaWtkSDQvNXdZckhEbkZCOGZIN1ZxMVVxUFAvNTRzVjFoUWtORGl6NytMRDgvWDZHaG9YSjNkM2RZdHNhTkd5czJObFkrUGo2WHZiWldyVm9hUFhxMGNuSnlWRkJRSUhkM2QwVkVSTWpQejY5TTkyclpzcVZpWW1JVUV4TlQ2bmt2THkvdDM3L2ZwdndBQUFBQUFBQ1Z5VEJOMDNSMkNBQkF6WFErTjAzdi9OaGYrUVY1Wlo3eHRQaHExRTJmeTgzVjA0SEpBQUFBNEN4bTBtTXlVOWJJcFd2aG8zdFVrS3VDMWExbGhQU1QwZVlONTRZREFBQUFBQUJBbFdHVTlsem5NdUxYN2dFQURyUGh5RktiaWpDUzFLSEJYeW5DQUFBQTFHUjU2Wklsb09pbG1iSkdzcDZWVWU5dnpzc0VBQUFBQUFDQUdvVXlEQURBSWZJTHJQcmx5QktiWmd6RFJSRU4rem9vRVFBQUFLb0MwNW91dWRYNjc0SGpYMGdlZGFXQUNPZUZBZ0FBQUFBQVFJMUNHUVlBNEJEYlQzMnZjemtwTnMyMENlNnNXcDUxSEpRSUFBQUFWVUplbWd5TGYrSFhCVGt5VHk2VFVUZEdNdmduQ2dBQUFBQUFBTmdILzlJRUFIQ0k5WWNXMmp6VEtaU3Q4UUVBQUdvODYxbkpyZkF4U2VicDFaSTFRNnA3bTVOREFRQUFBQUFBb0NhaERBTUFzTHNqWjdmcnlObnROczJFK0xkU2FFQmJCeVVDQUFCQWxaR1hMbG4rZUV6UzZaV1NXNENNd0U3T3pRUUFBQUFBQUlBYWhUSU1BTUR1ZmptOHhPYVpUcUYzU1RMc0h3WUFBQUJWaDVuL3g4NHdoV1VZTS9VbkdRRVJrbUZ4Y2pBQUFBQUFBQURVSkpSaEFBQjJsV005cjIwbi9tUFRqSzlIa0s2dTA5VkJpUUFBQUZCbFdETUtQN3ZWa3ZKU3BYUGJwY0NPenMwRUFBQUFBQUNBR29jeURBREFycmFkWENOclFZNU5NMzlwY0x0Y1hmaHRZQUFBZ0JyUG1sNzQyVkpMWnRvdmtpUWpnRElNQUFBQUFBQUE3SXN5REFEQXJqWWZYV2JUOWE0dWJycWhRWXlEMGdBQUFLQkt5VXNyL093V0tLV3Vsd3czeWY5YTUyWUNBQUFBQUFCQWpjT3Y0UU1BN09aMDVpRWRUdi9kcHBsMmRXK1d0M3VBZ3hJQkFGREZXVE5rSG9pWGVYS1pkSDYvbEgvZTJZbFFrN2g2Uzk1aE11cjBrZEhrRWNuaTUreEVNdk5TSlVtR1c2QUswbjZXYWwwanVYbzZPUlVBQUFBQUFBQnFtaHBSaGptZm42dkZoMy9SenlsN2REdzdUZG41ZWM2T0JBQlhMdmMrTmwzK2E0bzBZKzFiRGdvREFGV1hwNnViNm5rR0tDS291ZTVvK0JkNXU3bzdPeElxbVpueUg1bEpJMlZjMVUwdWJkK1JmRnRMcmo3T2pvV2FKRDlUT3JkRDV1RTVLdml4cTR4Mi81SVIxTlc1bWY0b3c4aXRscFR4dTR5UWZzN05Bd0FBQUFBQWdCcXAycGRoZmtzN3FQaGQzK3BVemxsblJ3RUFBQURLTERzL1R3Y3lUK2xBNWltdFByRk5qN1RzcFdzQ0dqczdGaXBKWVJIbVVSbmhVMlRVam5KMkhOUlVyajVTcmV0bDFMcGVPdk9qekswUFMrM2laUVIxY1Y2bUM0OUpLc2lWckdjbDM2dWRsd1VBQUFBQUFBQTFsb3V6QTFURWIya0hOVzdydnluQ0FBQUFvRm83bFhOVzQ3YitXMXZTRGprN0NpcUROVU5tMGtpNWhFK2xDSU5LWTlTT2toRStSV2JTNDVJMXczbEIvdGdaeHN3K1dwakx0N1h6c2dBQUFBQUFBS0RHcXJabG1QUDV1WXJmOWEyell3QUFBQUIyTTNuWE56cWZuK3ZzR0hBdzgwQzhqS3U2U2JVam5SMEZWeGlqZHBTTXE3ckpQQkR2dkJCNWFaS3JwM1IrWCtGcnZ6Yk95d0lBQUFBQUFJQWFxOXFXWVJZZi9vVWRZUUFBQUZDam5NbzVxOFdIZjNGMkREaVllWEtaaklhRG5CMERWeWlqNFNDWko1YzVMMEJlbXVRV0tHVnNsendiU0paYXpzc0NBQUFBQUFDQUdxdmFsbUYrVHRuajdBZ0FBQUNBM2ZGejdoWGcvSDZKUjhQQVdYeGJTK2NQT08vK2VhbVNXNkRNek4weWZGbzZMd2NBQUFBQUFBQnF0R3BiaGptZW5lYnNDQUFBQUlEZDhYUHVGU0Qvdk9UcTQrd1V1Rks1K2tqNW1VNjd2Wm1YS3JrRlNGa0hKZS9HVHNzQkFBQUFBQUNBbXEzYWxtR3k4L09jSFFFQUFBQ3dPMzdPQlZDajVhWEpzUGhMdWFjbHIwYk9UZ01BQUFBQUFJQWFxdHFXWVFBQUFBQUFRRFdUbHlvWmJvVmZlNFU2TndzQUFBQUFBQUJxTE1vd0FBQUFBQUNnRXBoU1hxck1QMTRaN0F3REFBQUFBQUFBQjZFTUF3QUFBQUFBSEM4L1d5cklsVXhyNFd2S01BQUFBQUFBQUhBUXlqQUFBQUFBQU1EeDhsSWxTVVorbHVUcUtibGY1ZVJBQUFBQUFBQUFxS2tvd3dBQUFBQUFBTWY3b3d3amE0YmsyVWlTNGRRNEFBQUFBQUFBcUxrb3d3QUFBQUFBQUljejg5TCsrSndxZzBja0FRQUFBQUFBd0lFb3d3QUFBQUFBQU1lN3NETk03bW5KSzlTNVdRQUFBQUFBQUZDalVZWUJBQUFBQUFDT1YvU1lwTE1TTzhNQUFBQUFBQURBZ1NqREFBQUFBQUFBeC92ak1VbVMyQmtHQUFBQUFBQUFEa1VaQmdBQUFBQUFPRjdPTWNuRlE1SmtlRGR6Y2hnQUFBQUFBQURVWkpSaEFBQUFBQUNBNDJVZmtkeHFGWDd0SGViY0xBQUFBQUFBQUtqUktNTUFBQUFBQUFDSE03TU95M0J4bDl5REpZdXZzK01BQUFBQUFBQ2dCcU1NQXdBQUFBQUFIQy83aUdTYWtuZFRaeWNCQUFBQUFBQkFEVWNaQmdBQUFBQUFPRlpCcnBSN1dtWkJsZ3dmeWpBQUFBQUFBQUJ3TE1vd0FBQUFBQURBc2JLUEZuN09POHZPTUFBQUFBQUFBSEE0eWpBQUFBQUFBTUNoek96RGYzeGhsYnpEbkJzR0FBQUFBQUFBTlI1bEdBQUFBQUFBNEZqbjk4djg0MHZEdTVsVG93QUFBQUFBQUtEbW93d0RBQUFBQUtnMk5tL2VySnljbkFxdmMrN2NPYTFkdTFaNWVYbVh2ZmJreVpPYU1tV0tXckEvMndBQUlBQkpSRUZVa3BPVEszemZLOWJaMzJTNGVoZCt6YzR3QUFBQUFBQUFjRERLTUFBQUFBQlFRMFZIUnlzNk9yckdsRGllZWVZWlBmWFVVNW85ZTNhRjEvcnFxNi8wOHNzdjYrbW5uNzdzdFcrOTlaWVdMRmlnZi8zclh4Vys3NVhLUFB1YkRMZGFrbWNEeWVMcjdEalZtbW1hS2lnb2NIWU1BQUFBQUFDQUtzM2k3QUFBQUFBQWdLb3BQVDNkb2V1N3VibkoyOXU3ek5mZmROTk4yckJoZytiUG42L2V2WHVyUVlNRzVicHZmbjYrRmk5ZUxFbTY4ODQ3TDN2OW80OCtxdi83di8vVDFxMWJ0V0xGQ2tWSFI1ZnJ2bi8yNElNUDZzQ0JBMlc2OXRaYmI5WElrU1B0Y3Q5S1orWkpHZHRrdXZuTHFOM04yV25LSlRVMVZZR0JnYVdleThqSWtKK2YzMlhYK1Bubm43Vmx5eFlOSHo2ODNEbFNVbEkwZHV4WTllN2RXN2ZmZnZ0RnIwdEtTdExJa1NQMTNudnZxVTJiTnBkZDk4Q0JBL0x6ODFOUVVGQzVzemxLVGs2T1BEdzhTajJYbkp5c2dJQ0FNbjMvQVFBQUFBREFsWVV5REFBQUFJQXF3SlJNcy9EemhRL1RMUDJjV1ZES2RhWE5GSlIrVGFrejlyNnVvTlQzWU9yQzYrcWhYNzkrRGwwL01qSlNMNzMwVXBtdjc5T25qNzc0NGdzZE9IQkE3Ny8vdmw1OTlkVnkzZmY3NzcvWHFWT25GQllXcHB0dXVxbm9lRmxLTG0rODhZYmVlT09ORXNkRFEwUDE4Y2NmbDNtZCsrKy9YL1hxMVZOK2Z2NGxyenQ3OXF6UzA5TVZIQng4MlRXcnJITzdwSUpjS2ZlTVZEdksyV2xLbForZnI2bFRwOHJmMzEvMzNudHZzWFBKeWNsNjlORkgxYU5IRHozNjZLTnljZm52SnJ2Nzl1M1R5SkVqOWN3eno2aFRwMDZYdk1mbXpaczFmLzc4Q3BWaGF0ZXVMYXZWcWpsejVxaDM3OTV5ZDNjdjkxb1htS2FwOGVQSEt6TXpVek5tekpDcnE2dVdMbDE2MmJsMjdkcXBTWk1tUmErUEhqMnFUWnMyVlNoTFJFU0U2dFNwVSt4WWZIeThrcEtTbEpDUUlFOVB6MkxueG84ZkwxZFhWMDJhTktsQzkvMS85dTQ3ck9yNi9lUDQ4d3oyQmdFQm1ZS2lnclBVM0ZxdU5MT2NXV2xtdTh3czIvNmFWcFpsV1duMXpXeTUwdEpLemR6bUxQZEdFSkdOZ0NBZyszRE8rZjFCSERuTXd3RUU3WDVjbDVkODF2dmNCdzdnNWVkMTdsc0lJWVFRUWdnaGhCQTNIZ25EQ0NHRUVFSUkwY3pvazFhQXZxUTB6S0V2QWIzMjZqWmEwSldVL3EzWEdoK3JlSzdoNDRybkdtL3I5ZHJLMTZPNytqaTZmN2NOeDhzSFBXb0xoK2pLZlV3TjV3bFJPNlZTeWJScDAvanFxNjhZTUdDQTJldXNXYk1HS0Eya0tCUUtvMk8ydHJaR0FSbFRiTjY4MldqYjA5UFQ4TEZlcnljdExRMmxVbWtVYUxHM3QrZnR0OThtUGo2ZTFOUlVnb0tDcXV6S3NXVEpFbGFzV05Fc08zYVlTcDl6L044UGRDaGNibW5hWXFxaFVxbkl6YzFsN2RxMStQajRNSERnUU1NeFgxOWZSbzhlemZMbHk4bkx5K1BsbDE4R1Nqc252Zm5tbTdSbzBZS09IVHRXV25QLy92MGNPSENBR1RObVZEcjJ6anZ2c0hQbnpscnJtalJwRWxPblRqVnNLeFFLcGt5WndodHZ2TUhtelpzWk9YS2tHYy9XMko0OWU0aUppZUdsbDE1Q3BWSUJzR0RCZ2xxdmUrcXBwNHpDTUpHUmtTWmRWNU8zMzM3YktBeVRrNVBEOXUzYjZkKy9mNlVnektsVHB6aDM3aHlUSjArdWRoU2NyNjl2dmVvUlFnZ2hoQkJDQ0NIRTlVdkNNRUlJSVlRUVFqUXorbFBUbTdvRUlRRFlzbVdMU2VlVmRVSlpzbVJKblc4K1IwUkU4UFRUVDllNXR2ZmZmNS8zMzMvZnBIUEwxM1h3NEVIT25qMUxhR2dvdlhyMXFuU3VtNXNienovL2ZKMXFxUmlHV2JwMHFlSGpzdWQzMDAwMzhjNDc3MVM2ZHVYS2xXelpzb1czM25xTFcyNnBIQlRKeU1nQW9FV0xGbldxcVZsSjN3eEtTN0QyQnJ2V1RWMU50WjU1NWhsaVkyUDU2S09QYU5XcUZTRWhJWWFReFcyMzNVWnljakp0MjdZMTdEdDE2aFJaV1ZuTW5qMmJqSXdNTWpJeWpGNy9aOCtlWmYzNjlWV0dZWVlQSDA2blRwMXFyS2U2WUVtdlhyMTQ5TkZIdWUyMjI0RFN3TlgyN2R1TnprbE1UQVRnMEtGREpDY25HeDBiTkdpUUlRUldVbExDNHNXTENROFA1OVpiYnpXY1U5MzNma2xKQ2ErODhncHhjWEZWZnY5QTZldS9mQ0RNRkFrSkNUejQ0SU9WOXE5ZHV4YXRWc3ZreVpNckhmdisrKzhCK09HSEgvamhoeCtxWE5mVW4yRkNDQ0dFRUVJSUlZUzQ4VWdZUmdnaGhCQkNDQ0ZFazdHd3NLZ1U5Q2dzTENRM054Y3JLeXNjSEJ4TVdpYzdPeHVOUm9PZG5SMDJOalpHeDhxNlhlaDBPcjc2NmlzQUhuMzBVYUQwWm50U1VoSmp4b3lwNzFPcDB0Njlld0hvMjdkdmxjZXpzcklBY0hGeHFmTDRwVXVYZ09zNERGT2NnVDV0RTZCSDRmc2dvS2p0aWlaamFXbko3Tm16bVRsekp0SFIwUVFGQlZVS2FPemN1Wk12dnZqQ2FOOHJyN3hpK05qVThFWFhybDNwMnJWcmplZVVEOFBzMkxHRGQ5OTkxK2g0Mld0NXc0WU56SjA3dDhvMXFncUpEQmd3d1BBOXNYcjFhdExTMGd6anlrNmNPRUZZV0pqUktLZ3l4Y1hGdlBYV1c1dzllNVlQUHZpZ1RxTzc4dlB6c2JXMXJiUmZyOWRYNnM1VUpqczdtN1ZyMXpKNjlHZzhQVDJKalkzbHRkZGU0OWxubjZXZ29JQmp4NDdoN3U3T3Q5OStpNVdWbGVHNnhNUkVIbnZzc1NxNzlRZ2hoQkJDQ0NHRUVPSy9ROEl3UWdnaGhCQkNDQ0dhVEhCd01DdFdyRERhZC9EZ1FWNTU1UlhhdG0zTFJ4OTlaTkk2RHp6d0FFbEpTYnp3d2d2VmRxeFl2MzQ5Y1hGeDlPdlhqN0N3TUFvS0NsaTJiQm5aMmRtR3JoZ1pHUm5NbXpldmZrL3FYM3E5bnQyN2Q2TldxK25kdTNlVjU5UVdocm5lTzhQb1UxYURYZ05LU3hRK2s1cTZuRnA1ZTN1emJOa3kxT3JTL3k2cEt0eXlaczBhdnZqaUM2TmpxMWV2NW4vLysxK2oxZFcyYmR0S0hXYldyMTlQZW5xNllmdlpaNTlsK1BEaFFHblhtcGt6Wi9McHA1L1NybDA3dy9ubEF6WUpDUW44K09PUFRKbzBpWUNBQUU2ZlBzMnNXYk9ZTVdNR0kwYU1NSHFzUzVjdThlYWJiNUtRa01EY3VYTUpEUTJ0dHRiRGh3OXo0c1FKWG56eFJVUFFaZGFzV1lTSGgvUDQ0NDhibmJ0Ly8zNisvdnBybm4zMjJVcnJmUC85OTFoWldYSC8vZmNEOE8yMzM1S1hsNGUzdHpmUFBmY2NIVHAwSUM0dWppVkxsaGpXTFN3czVPMjMzOGJLeW9xWk0yZlcvRWtWUWdnaGhCQkNDQ0hFRFUzQ01FSUlJWVFRUWdoeGc5Tm9OQlFYRjlkNm5rcWxNblNNTUZkTm5SNU1GUjRlamxxdEppSWlncUtpSXFPdUQxWEp6TXdrS1NrSmhVSlJiVGVJdkx3OGZ2amhCOVJxTmVQR2pTTTlQWjBOR3phUW5aMU52Mzc5RElHQi9QejhTbU9QekhYdzRFR1NrNU1aUEhod3RSMXV5c0l3enM3T1ZSN1B5TWlvVTRlY1pxVWtGMzNzNXdBby9CNEdpNnFmWTNOVEZvU0IwckZBS1NrcFJzZkx2bVpsNDVLZ3RJdEpZL0wyOXNiYjI5dXdmZUhDQlQ3Ly9ITWVmdmhoczlZckxpNW16cHc1QkFRRWNNODk5MUJjWE16SEgzOU02OWF0RFlHYU1sdTNibVhod29YazV1Ymk3T3pNbVRObkNBb0t3dHJhdXNxMW5aMmQyYkZqQjEyNmRHSG8wS0hFeDhkejd0dzU3cm5uSGw1NTVSVkdqaHhwQ0t6OThjY2YyTmpZVkhyOWw0Mlltang1TWhrWkdSdzZkSWg5Ky9ZeGMrWk1saTFieHVYTGwzbi8vZmM1ZGVvVTgrYk5JeVFraEw1OSsvTDY2NjhUSHgvUGUrKzlWNmZPTlVJSUlZUVFRZ2doaExqeFNCaEdDQ0dFRUVJSUlXNXdaU09CYWpOeTVNaEszU2ZxSWlrcGlaZGZmcG1KRXljeVlzUUlzME14MXRiV3RHM2JsdE9uVDNQNjlPbGF4OG1jT0hFQ2dOYXRXMk52YjE5dGJXV0JoZW5UcHh2MnE5VnFwazJiWnRqMjlmVmx5WklsZGFwMzlPalJWWTZBK2ZYWFh3RzQrKzY3cTcwMk96c2JHeHViS2dNL1JVVkY1T2JtR29VZ0dvcHVaeWdLVFc2RHIxdEdqeDUwT3FBRUxEMUFhWTArK29OR2V6d0RCU2k4eG9OdFFKMHVPM3o0c0NIa0FoZzZCZTNmdjUrMzNucXJ5bXNxamxDNlZrcEtTdmpvbzQvdzh2SmkxS2hSNlBYNk9xK1JtSmhJVEV3TVNxV1MyMisvSGIxZWowcWw0clBQUGpPTVNEcDA2QkEvL1BBREVSRVI5T3ZYajBjZmZaUTFhOWJ3elRmZnNITGxTc2FORzhmbzBhTXJ2WFpidDI3TnlKRWorZnJycituZHV6ZnIxcTNEemMyTjNyMTdzM3YzYmhZdFdrUzNidDNJeU1qZzRNR0RQUGZjYzVYcVMwdExRNi9YOC8zMzM3TnMyVEpLU2tvSUN3dGorUERoSkNjbjg4UVRUeGdDUXRIUjBjeWJONDhWSzFhUWtwTEM3Tm16NmR5NXMzbWZYQ0dFRUVJSUlZUVFRdHd3SkF3amhCQkNDQ0dFRUtKQmZQbmxsNlNtcHJKZ3dRSTJiTmpBVTA4OVJZY09IY3hhcTArZlBwdytmWnF0VzdmV0dvYlp0V3NYQU4yN2Q2LzJuSkNRRUh4OWZiRzJ0c2JOelkzazVHVGk0K01aUFhwMHZjTW1aYUdYOHM2ZVBjdWhRNGRRS0JTOCsrNjdSc2U4dkx4NDU1MTN5TS9QcDdpNEdDOHZyeXJYYmRRUlNVV1hxSHVFd2t6RmFlaGpUQnQzMVNDc1c2R29ZeGhtK2ZMbGhsQVZHSWRoUEQwOVdicDBxZUZZZmNZa2xRWEU4dkx5T0hic1dKMXFMTE40OFdJaUl5T1pQMzgrRmhZV2hxNVA4K2ZQWi83OCtVYm5QdjMwMDFXdUVSUVV4Tnk1YzNGd2NDQXFLb29GQ3hZd2Z2eDR2TDI5V2JseUpaczNieVloSVFGdmIyL2VmUE5OUXllWHh4NTdqQkVqUnJCdzRVSVdMMTdNTDcvOHduMzMzY2VvVWFPTTFwODZkU283ZHV6Zzg4OC9aLy8rL1V5Y09CR2xVc25ERHovTWd3OCt5TXFWSzhuS3lzTFoyWmtCQXdhUW1wcHFkSDJ2WHIxWXZudzVqbzZPYk5pd2djV0xGek56NWt3VUNnVVBQZlNRNFR5ZFRvZVhseGQ2dlo3NCtIZ0NBd1B4OFBBdzYvTXFoQkJDQ0NHRUVFS0lHNHVFWVlRUVFnZ2hoQkRpQnJka3lSSjhmWDBiL1hGZWVPRUZObTNheE1hTkc0bU9qbWJtekprTUhUcVVoeDU2Q0NjbnB6cXROV3pZTUw3NzdqdDI3TmpCSTQ4OFV1MFlvY3pNVFBidDI0ZENvZUQyMjIrdmRqMkZRbUhvK0pLZm44K1VLVk53ZEhUazNudnZCVXB2cWdQMUhoTlY1cXV2dmpKMDdDZy9UcWU4c2s0MUxpNHVWUjYvZE9rUzBEaGhHT1hRU3cyK3BqRWQrcVNWNkU4OUEraFFkUDRXaGVjZGpmeVk1cHN6Wnc1YXJaYmx5NWV6ZXZWcW9IVGsxNEVEQnd4QmtKcU1HemVPY2VQRzFYaU9UcWN6akdDNmVQRWliN3p4UnAzci9PMjMzL2psbDE4QU9IUG1ESW1KaVliZ3pnTVBQRUMvZnYwQU9IZnVITys5OXg2dnZ2b3FyVnUzQm1EbnpwMzg4TU1QaHJXNmRldEdmbjQrYjczMUZxMWJ0MmJ5NU1rQS9Qbm5uNmpWYXA1OTlsbUdEQmxTNlh2QzE5ZVh1WFBuc21YTEZyNzg4a3ZTMDlNcjFXbHZiOC85OTkvUG9rV0xzTGEyNW80N1NyLzI3dTd1VEpnd2dlWExsNk5RS0hqZ2dRZXd0TFNzZEwxYXJjYmQzWjNVMUZTKysrNDdwa3laZ3ArZm4rRjRTVWtKTzNmdVpObXlaU1FtSnRLdlh6OTY5T2pCMTE5L3pSTlBQRUY0ZURoRGh3NmxkKy9lMVhhTEVrSUlJWVFRUWdnaHhJMU53akJDQ0NHRUVFSUlJUnFFZzRPRElRRHo4Y2NmRXhzYnk1OS8vc20rZmZ0NDlORkhHVEpraU1scjJkdmJNMmpRSURadTNNaHZ2LzNHbENsVHFqeHZ3NFlOYUxWYXVuZnZqcWVucDBsci8vampqMlJsWmZIMDAwOGJicFJyTkJxZzlDYjh2SG56Mkx4NXM4bTFsaW5yRkxKdDJ6Wk9uVG9GVkI2N05IandZTVBIWldONVltSmlxaHk1VTFCUUFNQ0JBd2NNeDU5NTVoazZkdXhZNTlxdVBTVUtuMG1RSDRjKzVtUDBFUytpY0I4S3lzckJoK2JBeHNZR0FBc0xDOE8rbkp3Y3NyT3oyYmh4SXhzM2JxeDBUZm12WlpuNzdydXYydGRxY1hHeFlhUlFZR0FnYTlldXJiR211KzY2eTJoNy9mcjFMRnk0RUxWYVRVbEpDWVdGaFN4WnNzUVFGSE4xZFRXRTNzcUNWcDZlbm9aOVZZV3VQdjc0WTdLeXNuam5uWGNNUVoxUFB2bWsydkJaZVlNSEQ2Wjc5KzQ0T0RoVWVYelFvRUY4OGNVWCtQajRHQVZTeG8wYngrKy8vMDVCUVFFalI0NnNkbjJ0VnN2Y3VYTUpDZ295QkkyeXM3UDUrZWVmMmJ4NU01bVptUVFIQi9QKysrOGJ1a2YxN3QyYm4zNzZpZDkrKzQwUFAveVFqei8rbUE4Ly9KQ3dzTEJhbjQ4UVFnZ2hoQkJDQ0NGdUxCS0dFVUlJSVlRUVFnalJvTnEzYjg4WFgzekJzbVhMV0xseUpUazVPY3liTjQ5dDI3Ynh6RFBQVkRzV3FLTHg0OGV6WmNzV1ZxMWF4VzIzM1lhUGo0L1I4ZlQwZEVNWGp6Rmp4cGkwWmt4TURHdlhyaVVvS0lnUkkwWVk5aGNWRlFFWXdncUFJYndURlJWRmJHeHN0ZHQ3OXV3aFB6L2ZVTlBubjM5dVVpMWxnWVhDd3NKcXU4Y0E1T2Jta3B1YkMxenRZSE85VUFROGpqNXVJUlNubzcrNEZvWDNoS1l1eVdRT0RnNUdRYWI0K0hqZWUrODlySzJ0eWM3T05qcW0wK2w0NktHSHNMVzFyWGE5eTVjdjQram9DSUJTcWF4VHg1S0RCdyt5WU1FQ2dvT0Q2ZFdyRnovODhBT1RKMC9tMkxGajdONjkyNHhuQjZ0V3JXTG56cDNjZDk5OVpHUmtjUHo0Y1JJU0VwZzRjU0pqeG93aEp5ZW4xalhLajRxcWFuMmxVc241OCtmWnVYTW5Bd1lNQUNBbEpZV2NuQnkwV2kxUlVWRjA2dFNwMHJWNnZaNVBQLzJVeU1oSVhudnROWTRlUFVwYVdocjI5dlljUG55WXdNQkFubnZ1dVVxajBlenM3SGp3d1FlWk1HRUNtemR2NXNTSkUyYVBhaE5DQ0NHRUVFSUlJY1QxVGNJd1FnZ2hoQkJDQ0NFYW5GcXRac3FVS2ZUdDI1ZjMzMytmbUpnWWpodzV3aU9QUE1MRER6L01IWGZjZ1VLaHFIR05WcTFhTVhic1dGYXVYTW5ISDMvTXZIbnpqSzVadUhBaEJRVUY5T25UeDlBWm9pYkZ4Y1hNblRzWG5VN0hqQmt6VUNxVmhtTmxYVnJLd2dvQXp6Ly9QRkE2OGlnMk5yYmE3WWlJQ0VNWVpzMmFOZVRtNXRLdFd6Y09IejVjWXowOWUvYXNNVXhRM3FPUFBrcE1UQXpXMXRZbW5kOXNXRGlqYUhFcitzeTk2R01Yb2ZBZUQ5VDhkVzh1bEVxbG9hdEtaR1FrbjM3NktlM2F0ZVBtbTIvbTY2Ky9OaG85VmhaV3FpbmdjdkhpUmR6ZDNjMnFKU0FnZ05EUVVONTk5MTNEYTBhaFVQRGFhNjloYlczTmxpMWJpSXlNTkx3K0VoTVRBVGh5NUFnWEwxNEVTa05jWlVwS1N2ajIyMjhCV0xwMEtRQzJ0cmI0K1BoZ1kyUERvNDgrU25GeHNlSDgzYnQzYytUSUVXYk1tR0ZTdmFtcHFheGR1NVo3N3JtSEV5ZE84UFhYWDlPclZ5OHNMUzFadEdnUjd1N3UyTnJhc21qUklyNzg4c3RLMTZla3BQREhIMzhBOEgvLzkzOEFPRHM3TTJIQ0JENy8vSE9XTGwzS3E2KytXbU1OTGk0dXJGcTF5cVI2aFJCQ0NDR0VFRUlJY2VPUk1Jd1FRZ2doaEJDaUdWQ0FRZ0VveTMxY2ZuKzVQelZ0bDcrdS9KbzFya0VWYTlTMGZoM1BxMWpYNWYwTitwbHI3b0tDZ2xpNGNDSGZmZmNkcTFhdG9yQ3cwTkRwcGFZdUdtWHV1KzgrdG0zYnh2SGp4L24yMjI4TjQ0TFdyVnZIM3IxN3NiS3k0dkhISHplcGxzOC8vNXdMRnk3ZzdPek03Ny8venZMbHk4bkp5U0V2TDQrbm5ub0tLTDNocnRWcXpYNitreVpONHR5NWM3ejY2cXZjZmZmZFpxOVRVZGtZcCtzdURBUGdQZ1RTL29BcldaQWZDN2FCVFYyUnliUmFMV3ZYcm1YSmtpV0VoNGZ6K3V1djgrZWZmeHFPRnhVVllXVmxaUmlMNWVycVd1VTZHbzJHK1BoNGhnNGRhbFlkN3U3dWZQVFJSMWhhR28rWmNuRnhNWVJXTm16WXdJWU5HNHlPZi9mZGQxV3VwMWFyZWVDQkI3QzJ0c2JQenc4L1B6L2MzTndNeHl1T05FdEtTdUxJa1NNMWpqVXE3N1BQUHNQUjBaRUpFeWJRbzBjUHBrK2Z6cG8xYTJqWnNpVkhqeDdsalRmZXdOcmFtcGRlZW9tTkd6Y1NIaDV1ZEwyM3R6ZFBQdmtrbnA2ZWVIbDU0ZVhsWmRTMXFVeDE0Wnl0VzdlU25KeHNVcTFDQ0NHRUVFSUlJWVM0TVVrWXBnN3VEZWhqK0RpbElJdnRxYWV1eThjUU54NHJwUVczdFF4bmlGZEgzamk1bXN2RmVVMWRVcDIxZDJwRmZONGxja3NLbTdxVUc1WlNvY0ROMG9IMG90cmJuWnZDMGNJR25WNS8zWHpOVkFvbGZyWXRLdTFQTE1oQW96UC9odGUxWUtlMklxK2txS25MYUZUT2xuWmtOYk9mWGRZcUN3cTFtcVl1UXpRekh0Wk9SdHNaUlZmUTZodCtaSW5DNTE1UUtFR2hCb1hxMzcrcjJsYVYyNmVxZmhzVktGWC8vdjN2ZHJuMUZEVmRhN1JkdGw2NXNJZmkzL0JLclFFUmFqNzJINkxiVlBuMzBZMU9yVmJ6MEVNUDBhMWJOejc4OEVObXo1NXRVaEFHU3NjV3ZmcnFxOHlhTllzVksxYmc1dVpHaXhZdCtPeXp6d0I0NnFtbjhQRHdNR2t0clZhTFNxVkNwVklSR3h1THM3TXozdDdlK1BqNGtKU1VCSUNQancveDhmSG1QVkZLUit0VTdHRFRFTW9DRDlkakdFYmgxQlc5WGc4S0ZmcU12MUJjQjJFWXZWN1BybDI3V0xwMEtYRnhjWXdlUFpwSEhua0V0ZHI0djFFZWZQQkIwdFBUMGV2MU9EZzRWRHVTNTlTcFUyZzBHa0pEUTgydXFXSVFwb3hTcWNUYjI1dHAwNmJScjE4L3crUE5uRG5UME0wR1lNZU9IWHozM1hlRzErYUVDVldQckNvTCtKaHI1ODZkL1BQUFA4eWVQUnRyYTJ0Q1EwTVpQbnc0SlNVbExGeTRrTzdkdTlPN2QyOEF1blhyeG5mZmZjZWNPWE1xclRONjlPZ3ExOWZyOVlhUHF3dm5SRVZGU1JoR0NDR0VFRUlJSVlUNGo1TXdUQjJNOWUxcCtQaEVWbnlqQkZXdXhXTmNqeFJBc0lNWDU2NmtOSFVwemM0b241c1k0OXNEUndzYkFLWUdEV1QrMmZWTlZvK3Qyb3FDa21MMDZHcy9HZkMwZG1KeVlIOTZ0V2pEMzVmTzhYN0ViMlkvZHJpekgwbjVtV1FXNTVxOXhvMHN6TW1YTjhQSGs1Q2Z3ZUhNR0k1Y3ZzQ3ByQVNUdjFZVmpmSHR3UjArTnhHWGw4N3A3QVNPWFk3alVPYjVCcTY2WVNpQTZXMkcwZCtqdmRIK25XbG5XQkQ1UjlNVVphTE9MZ0hNN25BM1J5NWZZR1B5TVk1ZHZtRG1WNng1c2xWYk1kNzNGa2I0ZEdGQjVFYjJwSjl0NnBJQVVLRGdpNXNlSnJQNENrY3VYK0J3Wmd5Uk9jbG1mZTVmYmorYTdtN0JodTI3ZG4vWWNJVld3ODNTSGhjcmU2S3ZYR3oweC9xditlcm1oNDIySHozNE5XbUYyUTMrT0lxd0JRMitwaEROUVpjdVhmaisrKzhyQlFwcTA2RkRCNTUrK21ubXo1L1B3b1VMVWF2VjZQVjY3cm5uSG9ZTkcyYnlPak5tekdEV3JGbFZCbFhLd2pXK3ZyNkdNTXpnd1lPTnpxbHR1NHdwUVpqNTgrY2J1b25VWnNtU0pSUVZsUVpqYld4c1RMcW1XYkVMQWFVVldMaEN4aTd3ZmFDcEs2cVNWcXNsT2pvYWdPVGtaRDc3N0RNOFBEeVlOMjhlblRwMXF2S2F4eDU3ak5UVVZDd3RMZW5SbzRmUm1LU3BVNmN5ZGVwVW9MUlRpVUtob0V1WExnMWV0MXF0NXZ2dnY2LzF2SUVEQnpKdzRFQ2pmZm41K1VSRlJSRVpHY21aTTJjNGZmbzAwNlpOWS9qdzRXYlhjK2JNR1hyMzdrMy8vdjBOKzU1OTlsbVdMVnRHY1hFeHp6enpqR0gvdEduVFdMaHdJZG5aVmY4dXpjcktJam82bXNqSVNNT2Z0OTU2eSt6YWhCQkNDQ0dFRUVJSThkOGhZUmh4WGJnM29DOWpmSHV3TWVVWTM4WHNwRmhYMHRRbE5SdHFwY29RaEFIbzZ4N0s1cFRqbk1wT3VPYTFkSEJxeFROdFIvQlB4amtXbjk5ZTYvbWUxazU4MW0wcUZzclNIMFU5VzRRdzFLc1RtMUtPMS9teDNhMGNlYUhkS0lwMUpieDM1bGU1QVZ5RjN1Nmw3MEwxdFhYRDE5YU5YaTNhOE5qQnhXYXZkMHVMTmlpQUFEdDNBdXpjY2JHMGE3WmhtUHNDK2xZS3dnQjRXVHMzNis0Zkxhd2NtTmwyQkNxRmtwdGRXM096YTJ1aXJxVHc4dkhsNlBUWGZ5U21yM3NvRDdVZWhLTkZhV2VBeDRJSEU1R1RSRWJSbFNhdURObzZldU5zYVl1enBTMUI5cDcwOTJqUG93ZisxOVJsbVNUSTNvTlhPdHlOamRLQy96djVFekc1YVUxZGtoQkNHS2xyRUtiTTRNR0QrZTIzM3poLy9qd2FqUVpQVDA4bVRacFVweldxNjZ3QmNPTEVDUUJDUTBQWnUzY3ZBR1BIampVY2k0cUtxblo3MDZaTlhMbFN0OTlmNmVucEpDU1kvbS8yZ29JQzRQcnNESU5DRFE3dFVXaXkwR2Z1UVlHZTV0WVZTcVBSTUdmT0hBNGNPSUNOalEwTEZpeGc3dHk1QkFjSDEzaGQzNzU5YTEzNzRzV0xiTisrbmJDd01EdzhQRGg0OENDdnZQSktRNVZ1bG9TRUJGNS8vWFVTRXhQUjYvVzBhTkdDRGgwNk1HblNKRzY2NmFaNnJmM0VFMC9nN3U1ZWFmK2tTWlBvMjdldjBiR1FrQkErK2VTVFN0OEwrL2Z2WjhHQ0JXUmtaQUJnWjJkSGFHZ29JMGVPeE1mSHAxNzFDU0dFRUVJSUlZUVE0cjlCd2pDaTJidlZNNHd4dmowQUdPN1ZtWTdPZnN3L3U0R1kzTlFtcnF4NStEM3hFSU04TytCamMzVTIvZFNnZ2N3NitzTTE3UjR4eWI4UFkvMTZvRURCQ08rdVhDcTZ3cStKQjJ1OEpyVXdtNTFwWnhqY3NxTmgzNE5CQTRuSVRpSSsvNUxKajYxVUtKZ1pPZ0o3ZGVtTmdYYzdUdVR6YzV2WWxSWmgzcE81QWFrVVNucTZoUmp0MjNUeGhObGRZWUlkV3VKdTVXaTA3NjltK3ZtK3M5Vk4zUDN2ejVDSzJqcDY4MUs3MGN3NXZZWVNmZk1hbFdTaFZQTkN1MUZHWVRjOXNESnUzdzBSaEFFbzFwVVlnakJRT2c1cWVzZ3czamkxdWdtckt0WGRyYlhSOXQ3MHlPdWlJMDkzdDliTWJEc1NhNVVGQUsrSGpXUDJpWlVrNUdjMGNXVjFNOG0vRC9acTg4Y3pWT2RLU1NFcjR2WTIrTHBDaU1aMzh1UkpQdm5rRTZQeFJhbXBxVHowMEVNOCtlU1QzSExMTFhWYUx6czdtNlNrSk1PZnhNUkU0dUxpOFBiMnh0WDE2citySDMzMFVRQysrdW9yb3FLaXF0Mys1NTkvNmh5R2VlKzk5MHcrVjZ2VlVsUlVoRktwck5mNG1xYWtjQWhIbi9vN2FMS2crQkpZVmc1TE5LVjMzMzJYZmZ2MjhjZ2pqOUMyYlZ0ZWZmVlZubi8rZVFZT0hFaG9hQ2hPVGs2b1ZDb1VDZ1VCQVFITW5UdVh3NGNQbzlGbzBHcTFhRFFhU2twSzBHZzA5T3JWQ3llbjByRjZXcTJXZWZQbVVWSlN3dmp4NHdGbzNibzFMNzMwVXEwMXpaMDd0OUdlcjVlWEYyRmhZWXdmUDU1T25Ucmg1ZVZsT0ZaZHg2UHFqbzBhTllycDA2Y2I3Vk1xbFpYT1V5Z1UrUG41QVZCU1VzS1ZLMWV3czdORHJWWno4dVJKNEdwWXp0ZlhsN0N3TU1MRHd3a1BEeWN3TUxES2prczExZXJpNGxMdE1TR0VFRUlJSVlRUVF0ejRKQXh6QTFNcUZIelg0NG1tTHFOV2I1NzZtZlBWQkZ0VUNpV2pmSXpmbGVaajQ4cjduU2V4TkhZM3Z5Y2VxdkxtNUM5OW5rTnBRbXZ5eG5JdFJtQ1VLZEZyK2VIQ0xsNXVmM1dlZXBDOUIzMDkybDNUTUlpMXlnSkZ1WGQzVGc3c1QyWnhicTAxTEluWlFVZG5menl0Uy8rejJGS3A1cm5Ra2N3NjlpTWFuV25oaEFsK3ZXam5lUFhkZ1JaS05hR09QblY2L2s0V3RpYTFzMjlLR2wwSmVTVkZabDNiMGRuUEtGU2gwV25aZXZHazJiWDBhdEhHYUR1M3BKQWptUmZNWHEreDNPM2JnL3NEak4rdEc1bVRqSyt0RzdiLzNtanY1T0xQUyszdjVJT0kzNXRWMTZucGJZWVI0dUJsdEc5Vi9ENk9YbTUrbjJkei9aTVJ6Wjcwcy9UNXQyc1JsSDQ5ek8wUTFaREtqeldDMGpETTlVQ0pFa3ZsMVgvZU9Wclk4RWI0T0Y0NXZvTFVHa2I1TE9qMkFINjJMYTVGaWNUblgyTEc0ZTlxUEdkUXl6RGNMTzFyUE1jYzZVVTVFb1lSNGpvVEVSSEJqei8reU1HRHBTRnJlM3Q3bm43NmFWUXFGUXNXTENBMU5aWFhYbnVOb0tBZ0preVlRTDkrL2FydFBIUGh3Z1htelp0SGNuSXllWGw1UnNlVVNpVjZ2WjQrZmZvMCtuTXlSMjV1NlJqUTYzSkVVaG5IanBENFErbkhlZEhOTGd6VHFsVXJSbzBheGJoeDR3Qll0R2dSUzVjdVpmdjI3YXhidDg3a2RkemQzUms2ZEtoaCs4eVpNNXc4ZVpMZXZYdlRzMmZwV0dSWFYxZHV2ZlhXV3RkYXVYSmxvd1U2MUdvMXp6NzdiSlhIWnN5WVVhZTFBZ0lDNnZ6NGVYbDVobkJRR1FmdmVoK0VBQUFnQUVsRVFWUUhCOXEyYlF1VWZqMW16NTVkNnpyVjFicDE2MWFTazVQclhKY1FRZ2doaEJCQ0NDRnVIQktHK1plOTJ0cHdZOVFVbGtvVkh2L2V2RzhzcGp4R1dnMDN0aFFvY0xCby92OVpxbEpVZnNkWUdhMWV4NHZIbC9GNDhCRDZlYlF6N0ZjclZEd1FPSUJPemdGOEV2a0hPWnI4YTFGcXMzVWdJNW96MlltMGQycGwySGV2ZngvMnBVZGRzMjRYMzEzWWlhK3RHNTFkQW9EU3B1ZlQyd3dqdlRDSGlKeWthcThyMUdyNE5Hb2pjenBPTUlScC9PeGFNTjd2RnBiRjdxbjFjVHU1K0RQT3I2ZlJ2cE5aOFh4andwaW04aGJkTksxT1B3T2F3b0dNYU40Nzg2dFoxdzd5RERQYTNuY3BzbDdmTjcxYXREWGEzcHNlMmV3NnE5emozNXZ4ZnNidkVvKzZrc0licDFZVFlPZk82MkhqRE4wenVya0c4VWI0T040NXZjYnN3RkZER3U5M0MzM0xCVVNnTkRqeVU5eStKcXFvOFh4OWZodWRuUDJOZmw5TkNlelA0Y3dZTGpYUnVDUWZHMWVqYmx1cGhkbEU1MTRmbzlmK3pqakhsOUZiZUNKa2lHR2ZxNlU5YjRhUDU1WGpLOGdzem0zQzZvUVFEYW00dUxoTzUyczBtanBkbzFRcXpSNW5WRi9GeGNYczNyMmI5ZXZYYytyVUthQzBvOFRnd1lONTZLR0hET0dBc0xBd0ZpOWV6TmF0VzRtSmllRzk5OTVqMGFKRkRCdzRrTnR1dTgxd1U3Mk1wNmNuNTgrZng4M05qUzVkdXRDbVRSdENRa0lJREF4ayt2VHBwS2VuYzl0dHR6WDQ4MGxJU0tpeGU0VXBMbHdvRGNPNnViazFSRWxOdys1cTBGU2ZkdzZGUzkyNitUUzJpUk1uR28yZzh2WDE1ZVdYWHdaS093a1ZGaGFpMVdvTmYzUTZIVXFsMHVpUFNxWEN4c2JHcUN0S2VIZzRMNzc0WXAyN0Z3RjgvZlhYVmU2LzlkWmI2ZFNwVTQzWEJnY0g4K1dYWDlLcVZhc2F6NnZLeUpFajYzd05nTCsvUHhNbVRNRE96cTdXYzUyY25IanV1ZWNvS2lwQ3A5TmhhV2xKOSs3ZGNYQndNT214MnJScHc4aVJJNnV0MWNiR3h2QjlJNFFRUWdnaGhCQkNpUDhtQ2NQOGE0SmZMMGI2ZERYNS9GQkhINzY2K2VGR3JNaTB4N2lXSFVpYVNxRld3OGVSR3ppYms4U0RyUWVpVnFnTXg3cTRCUEJ4MThuTVA3dWUwOW1KVFZobDNhM29OY053STc0eGVGZzdzYnJQekFaWmExZGFCQjlIYnFqeEhKMWV6L3pJRFh6VTVYN0QrQnkxUXNVTDdlNWsxckVmeWFqaHB2YVo3RVIrVHp6TW5hMnVkZ0c2cTFWMzlsODZWK000TEI4YlY1NFBIV1hVa1NhMU1KdDVaOWVoMWV0TWZYclhEWFBESm5acUszcFU2SEt4UHZtSTJYV0VPdm9ZT3ZtVTJaWjZ5dXoxR3BwYW9lS3BOa1BwNzlIZWFQK0Z2RFRlUHZVTGhWb05aM09TbVhONkRmOFhkamRXeXRMdnczYU9QcnpUOFI3ZVBiTzJ4cUJoWXh2bzJZR0ovcjJOOW1uMU9zN25YbVNrVDdkR2Zldy9VNDZqdWNiZGNYSTBCU3lMMjhOandWZHZFbHFyTExqWkxaaU55VWV2YVMxbGJxNHdJbWxQK3RrbXFjTmNXeTZld01QYWtiRytWNE9DbnRaT3ZCNCtsbGVQcnlTM3BMQUpxMnVlTEpScVZ2Vit4bWpmZitIZldPTDZObUxFaURxZFh6Yk94MVE5ZXZSZ3pwdzVkYnFtUG5RNkhTZE9uR0RYcmwzczNMblRNSEpJb1ZEUXExY3ZKaytlVEZCUWtORTFycTZ1dlBEQ0M0d2RPNVp2di8yV2YvNzVoK3pzYkg3OTlWZCsvZlZYM04zZDZkR2pCejE2OUtCcjE2N1kydHJ5ODg4L1Y3clp2bTNiTnRMVDArbldyUnVCZ1lGMXJsMnIxWktUazFQdGNiVmFiVFNDSmlFaG9jYjFNak16c2JTMHhOcmFHcFZLUlVwS0N0OTg4dzFRR25DNFhpbHNmRXU3ZXFyc1N6dkRORE0xQlRpY25Kd01ZNC9NWVVvWG1Mb3dwUjVyYTJ0YXQyNWQ0emtOTFNnb3FOTDNhVTJHRFJ0bTltUDE3Tm5UMEdtbktnMzlPUmRDQ0NHRUVFSUlJY1QxUjhJdzRycXhNZVVZNTNOVGVhSDluVWFqRTF3dDdYa3JmQUpMWTNlek52RkFsZGRXTjRhcG9iUzI5MnpVOWE4WFZ6UUZmSERtZCtaMm5tVG8rT05zYWN0TDdlL2tsZU1yYTd6SnZpSnVMNzNjMnhpQ05DcUZrdWx0aGpIcjZJOVZCbHZzMWRhODJ1RnU3TXAxY3luUUZ2UHVtYlZjMFJRMDhETnJIa3AwNWdWOCtybTN3NkxjMkpUSW5HU2lyNWpmNVdKSXk0NUcyL0g1bHpoM0pjWHM5UnFTbzBYcDY2MzgyQ3lBaUp3azVweGVRMzY1cmkrbnN4TjQvZVJxWm5lNEczdDE2YnVBL2UxYThGR1grL25vN0hxT1hZNjlscVVEcFIxcW5nd1pTc1dCWFNxRmtrbitqVCsyNGErME05YzhEQU93T2VVRVExcDJKTWplazJPWFkvbit3bC9FNXFWZjh6cktWQndEZHIyRllRQ1d4KzdCMDlyWnFNT1FuMjBMWHUxd04yK2NYRTJSVGxQejlYRzFkK2FxaS9xK2Z1c1RURm5iZDFhOUhsc0kwZmhpWW1KNDRZVVh5TTYrR2thMXNySmkwS0JCakJrekJuOS8veHF2RHdvSzR1MjMzeVloSVlFMWE5YXdaY3NXaW9xS1NFOVBaLzM2OVp3OGVaSUZDeFpnYVdsWktRaFRVRkRBTjk5OGcxS3A1SkZISHFsejdWT21US0d3c0pEczdHemMzYXNlKytQbDVjV1NKVXNNMjdWMWlaa3padzRuVDFZZVo2bFFLQmc3ZG15ZGEydzJyTHdBQlZnNlFWNVVVMWNqaEJCQ0NDR0VFRUlJSVc1d0VvYTVnV24xdWdaOVYzUEZtMG5QSHZtQkMzbHBEYmErS2FLdXBQRDgwUjk1cWYxbzJqaGNmWGVsVXFGZ2NtQS9naDFhTWkvaTkwclh6VHI2WTZQVzlVdWY1MUFxS3Q2Ky9tK0t6cjNJMHRqZFRBbnNiOWdYYk4rU0owS0dzQ0R5ajJxdks5SnBXSHgrR3krM3Y4dXdMOERPbmU1dXdleS9aUHlmNVNxRmtoZmIzNG1YamJOaG54NDk4ODl1SUQ3dlVnTSttK2JGM000d2cxb2FqMGlxVDFjWVc3VVZ2ZDJOUnc0Y3V4eUhqNjFyTlZmVUxxczRyMEZHRTNWdzh1WFowQkc0bGd2TEFSek9qT0dEaU44cHJpTGtFWm1UekN2SFYvQjYrRGhEeU01ZWJjMXJZV05ZRmIrZjFmRi9YN011UXgyY2ZIbWgzYWdhUjhjMUI0MGRMT2pzRW1BWXQ5WlFkSG85WS9aOFpOSzVBWGJ1aEpUNy9YSWhMNjFKZ3pubTBnT2ZSZjFKUzJzbm8rY1Q2dWpOckhZamVlL01yK2owK21xdlh4My9kNFBXY3kzQ1hFTDgxMnpac3FXcFMyZ3dRVUZCOU96WmswMmJOdUh2NzgvdzRjTVpNbVNJeWVOU3l2ajYrakpqeGd3ZWZ2aGhkdTdjeWViTm00bU5qZVd0dDk2cXR1dUhXcTBtTkRTMDFvNFdJMGVPNU9hYmJ6WnNUNXc0a1hidDJ2SFJSeCtoVnF2eDkvZG42dFNwVmRaVXZpc013SVlORzR6RzZGVFVvVU1INHVMaUtDa3BRYXZWWW1GaGdiKy9QL2ZmZno4aElTRzFmUnFhTDZVbFdIbWdVRmloejR1dUZQNFZRZ2doaEJCQ0NDR0VFS0loU1JqbVh5dmk5L0pyMHNFYXoxbmMvV3ByOFlpY0pENDZ1NzdCNjdnV2ozRzl1MXljeCt3VEszazhlQWdEUFRzWUhUdVZYWFBMOGVaS285T3lKdkdmcGk2alduVzlFZnhiNGtFNk93ZlF5YVgwWGJ3NW1nTCt5VGhYNjNVSE1zNXpJT004M2QxYUU1MTdrVy9PNytCc1RsS2w4NnhWRmxncGpYOTgvWEJoRjRjeXo5ZXB6dkx1M2YrWjJkYzJscmZDeHhQdTdHZllMakVobEdGS1VPRzUwSkU4RnpxeTF2T3FDdE1OOEdpUFpZWFAvU2lmYm95cXgvaWVSZWMyc2VWaTVYYy9tMHFwVUREV3R5Y1QvSHBWQ3FYOW5uU0k3eS84VmVOTi80VDhERjQ0dXBTWDJ0OXBDQTBvVUREQnJ4YzN1N1ptUWVSRzR2TWJOMlRWd2FrVnN6dmNYZWx6SzY2OUlWNmRqTFkzcFJ4dm9rcnFUNk1yWWU2WjMvaXd5LzI0V0Y2OUNYeVRhMnZ1RGVqTGp4ZDJOV0YxUW9nYlRkKytmUUd3dGJVMTYvcnAwNmN6YXRRbzJyUnBVL3ZKdGJDMXRlWDIyMi9uOXR0dnA2Q2dBQnNibTJyUHRiQ3dZUGJzMlNncS9CdmkrZWVmNS9ubm56ZHMrL2o0NE9OenRmT2NrNU1UL2ZyMW8xKy9malhXVXI0alRCbExTOHNhcjVrMmJSclRwazJyOFp6cmxuVXIwR1JDUVR6b2lrc0RNa0lJSVlRUVFnZ2hoQkJDTkFLNTYvYXYvSklpby9FWnRkSG90R1FVWFduRWlxN05ZMXl2TkRvdG4wWnRKTEVnay9zQytxSUExaWNkWVdQeTBUcXZwVmFvYXUyNFljbzU5YUhSbGJBeWJsK3ROWlQvVDNwelI1bllxNjFSSzFXRzdhemlQTFBXcVlrZStPemNueXpvK2dBUk9Za3NqTnBFbGliZnBHc1huOS9HZ1l4emJFODlSWFh4aGJ5U0lsNDd1WXFYMm8rbWs3TS8yMUpQOFd0aXpXRzI2MUg1cnhPQVZ0ZDRyMEZURGE0d0lxa2hhT3J4dlB6dFd2QlVtMkVFMjdlc3NHWUpYMFp2Wlh2cUtaUFd5U3pPNWRVcVFuWkI5cDU4MVBWKzFpWWNaRTNpUHhScWF4NHRZNDR3SjE5ZTdYQTMxaW9Md3o2ZFhzLzh5UFhzVFk5czhNZXpVVm55VXZ2UmRDd1h0QUk0a0JITkZVMWhnei9lOWNSYVpVRi9qL2FHN1FKdE1YK2xuV25DaXVvdnN6aVh1V2QrNVoxT0UxRXJTbitteE9TbXNqN3BjQk5YSm9TNDBiejIybXYxdXQ3S3lxcEJnakFWMVJTRUtWTlRseGJSc0JRMnJkQVhKb0plQi9reFlCOWErMFZDQ0NHRUVFSUlJWVFRUXBoQndqRGl1clltNFIrUzh6UHA3ZDZXSlRFNzZuU3RBZ1dQQnQrR2w0MEw3NXhlVStVSUZRQjNLMGZlNlRTUjM1TU9zVDdKL1BFeTlmVk9wNGxHbzZITUhZSDFmMkZqR21TZDJtUVVYV0hXMFIrNVdKaFZwK3ZTaTNMWVprS0FvVkNyWWM2cE5kenQyNTAxQ1FmTUxiTlpxemd1UjNPTnh2VlVwN05MQUFGMjdnMityaWtkYnlxeVVLb1k0OXVEc2I0OUszMmVrdkl6K2ZEc3VqcDNOQ29MMlVYa0pES3Q5U0NzbEtYaEZMVkN4VGkvbmd4cUdjWVBGLzVpZDFwRXRVR3R1dXJ1RnN5czBKRllsT3NJbzBmUGdxZy9HaVVJNDJ4aHkvK0ZqU1hJM3NOby84bXNlRDQ4dXc1OUhaK1pIamlZRWQyQUZUYWM3bTdCZGI2bWozc290cXFyNzFEL0srMk1JUUQxYlk4bmNMWTByOXRCUmZVZE5WWFhuOXRSVjFKWWNuNEhqd1RmeHNITTg4dy91NzVSZ2wxQ0NDRkVyYXg5U2p2REFQcThjeWdrRENPRUVFSUlJWVFRUWdnaEdvbUVZY3lrVmloeHRxeDY3cnk0dHY3T09NZmZGVWJ3TEQ2L3JWS3I4L0lzbENxZWJUdVNuaTFDQUhpNS9XamVQZk5ycFc0cnRpcExab2ZkamJ1Vkk5T0NCaEh1NU1kblVYK1NXMkxjUGVIdDA3K2crSTlOdmEvdnpkeUdkSTkvYjVQT2E2emdUMk9wT1BLbnBJN2RnUFNVaGh4TUZlN3NWK09yZUt4dlQ2UHQrUHhMbk02cSsyaXlBWjRkc0NrWE9DaXBZMmVZVzFxMFlVcGdmenl0blNvZDI1WjZrc1hudDlmclJ2K1dpeWM1azVQRXMyMUhHb1ZHM0N6dG1kbDJCR05hOVdCMXd0L3NUWStzYzNpa3ZGczl3M2tpWklqUjExa1BMSXpheEs2MENMUFhyVTVMYTJkZUR4OUxTMnRuby8zUnVSZDU3OHl2Wm5YbzBldjF2SGZtMTRZcXNVR1o4ek5xU0lYT1IzK21IR3VvY3ByY3hwUmo1SllVc3FlZXIxc2hoQkNpWHF4YWd1N2ZmNmZseHpacEtVSUlJWVFRUWdnaGhCRGl4aVpoR0RPMWQyckZ0ejBlYitveVJEVTIxbkFEMDhuQ2xoZmIzMGs3UngvRHZzNHVBVXdKN01maTg5dU56cjNMdHp0K3RpME0yOTNkZ3BuZmRUSWZScXdqNmtxS1lmK3h5N0VOVjd4b1Z0d3M3WGttZEFSYkxwNWdiM29rMm12WW5hVnNwRW1adW5aUTBldjF2SDV5bGNubi85TG51V3BEWktHT1BuUndhbVcwYi9INTdYVUsyNVRwM2lMRUtBeWpNWEVFV1lpREYxTUMrOUhCeWJmU3NZemlYTDQ0dDVuRG1URjFycWNxU2ZtWnZIQnNLV044ZXpET3I2ZlIxOExQcmdYUGhZNWtvbDh2MWlVZk51b2VZZ29GQ3U0UDdNdGRyYm9iN2RmcWRYd1c5V2Vqak9YcDZPekhjNkYzNEdoaFBDcmliRTR5YjUvK2hRSnRjWU0vcHJYS3dxeFFra3FocEtPenY5RytVOW54OVJxblpZclc5cDZFbE91YWRlNUtDbkY1bHhyMU1hKzEzZWxubTdvRUlZUVEvM1dXcnFWL3E1MGgvMExUMWlLRUVFSUlJWVFRUWdnaGJtZ1NoaEhObXBlTk14UDlldlBkaFoxY0xzNnI5M3BCOWg2ODFINDA3bGFPUnZ1UFhvNWxlZXllU3VldmpOdUhoVUxObmExdU11eHp0M0xrM1U3M3NEUjJONzhsSG16UTk5ZVhIMTlVa2JYS3d1UnphMkxPT2hmeTBpdDF6Zm12ZUR4a0NHRk92b1E1K1RJNXNEOS9KQjFoODhVVGxib0ROWWFLbldFYU93eFFrM0YreGwxaHp1WWttUldFQVZCUnNlTk56YzhyMktFbEUvMTYwYzAxcU5JeFBiQTk5U1RmeHV3a3I2VElySHFxbzlYcldCVy9uMzJYb25neVpBaWg1UUowQUQ2MnJqd1dQSmdwZ2YzNUsrME0yeTZlSWpyM1lvMXIycW9zbWRIMjlrb2pmSXAxSmN5TFdNZWh6UE9HZlgzY1EzR3lzR1ZEY3YzR3M5M1ZxanYzQmZTdDlIbzZtUlhQdTJmV05zcTRIRHUxRlo5Mm0wclVsUlJXeGUzblFsNWFuYTU5TFd5TTBiNXAvM3hKWm5GdVE1ZHBaSUovTDZQdGlyOXp0cVdlTkJxaFZKTld0bTZFTy9zWnRuTTBCVVpCcEJLOTFoQ3dPcFI1bnZUQ0hIUExGa0lJSWE0dkZpNmxmMXQ3UWtGc2s1WWloQkJDQ0NHRUVFSUlJVzVzRW9ZUnpaYU55cEtYMjkrRnI2MGJYVjBEK2ViOGRuYldvMk5DUDQ5MlBCRXlCQ3VsY1Joa1k4b3hGcC9maGs1Zk9kYWkxZXY0N3NKT0lxOGtNNzNOTUVNM0M1VkN5WlRBL29RNStUSS9jZ1A1RFhRVC92M085emJLdWZWZDU2bkRTMGpLejZ6MnVGYXZZMjk2WklQVTA1QjZ1N2RGcFZDYWZmMEFqL1pHQVF3M1MzdnVEK3pIT0w5YjJKWjZrblZKaDBrdHpHNklVcXRVc2ZZU0V6dW9OTFJRUngrNnVnUWE3VnNldDlmczlaUW1QcStPem43YzJlcm1TbzlkNWtKZUd2K0wzc3Jabk9SR0hkdDFQamVWV1VkL3BKOUhPeVlIOU1QTnlzSG91STNLa21GZW5Sbm0xWm5Vd216MnBKOWxZOG94TW9xdUdKMFhZT2ZPQyszdXhNdkdlRXhSZmtrUjc1eFp5NW5zUk1PK3UzMTdjRjlBWHhTQWk2VWRTMk4zMTdsdUc1VWwwOXNNNDVZV2JTb2QyNXNleVlLb2pZMFdjcHNhTkFCWFMzdDZ1b1hRMHkyRXZ6UE9zU0oyTC9INXRYZGFxU3BncUd2a3NUN0I5aTI1MmJWMWplZlU1V3N3cyswSXc4ZFp4WGxFWGJsSWQ3ZXI2NS9KVHFManYyR1orUHdNZnJ5d3E0NFYvL2M4Rmp5NHFVc1FRZ2pSQUJRV0xxVy8xUzNkME9mSC9jY0d6UW9oaEJCQ0NDR0VFRUtJYTBuQ01HWTZrUlZmcC9FanBtck1HN3JYRXdVS25nMGRnYSt0R3dEMmFtdG10TDJkSGkxQytPTGNabkkwQlNhdlphVzBZRnJyUVF4dUdXNjBYNnZYc1NSbUIzOGtINjExamYyWG9valB2OFJMN2U2azFiODFBWFJ6RGVLRHp2ZnkzdWxmU1Nxb1BpeHlveXZTYXZnNGNrTlRsMUhKVGE1QjJLcXR6TDdlMmRLT3ZKSWk3Q3FzWWEyeVlJUjNWNFo3ZFdIZnBValdKaDRnSnRmMHpoZW1xaGlHYVlyT01Bb1VQTng2a05HKzQ1Zmp6TzRLQXpVL0w2VkN3VUNQTU83dzZZYS9YWXVLbHdKd1JWUEFpdmg5YkVvNVZtV0lyYkhzU292Z24wdlIzTm5xSnU1c2RYT1ZYVUk4cloyNDFUT2MzNUlPR2ZZcGdHSGVYWmdhMkI4THBmR3YzWlNDTE40NXM4WW9iUFpBNEFDamJsUmpmSHZnWW1uSG9uT2JUUjdUMWNISmwrbHRodUZwN1ZUcDJNOEpmN004ZG8vWjhaS3M0bnpEeDFvcTF4Tm81OEd0bnNZL2IzdTZoZERETFpoZGFSRXNqOXRMV2cwaE1uMFZYOU9xOXRXM3p2SW1WdWdLVXg5V1NndWp6aitITDhmZ29EWWVUM1hrY293aEROT25SVnNKdzVoZ3FGZW5waTVCQ0NGRVF5anJES04yaHNKL1FLOEJoVVhOMXdnaGhCQkNDQ0dFRUVJSVlRWUp3NGhtU2ExVWNibmNqY3d5UGQxQ0NIWHc0Zk56ZjNJNE02YldkZnp0V3ZCYzZCMkdVRTJaYkUwKzh5Sis1M1M1VGd5MVNjclA1UGxqUzNrcVpCaTkzZHNhOXZ2WXVQSkI1M3VaSDduQnBKckU5ZVBYeElOc1Nqbk9VSzlPM09IVERWZExlNlBqU29XQ1B1Nmg5SEVQNVVSV1BEOG4vRjJ2a0VoRlpXTlV5alJGWjVqYldvWVJaTzlwMk5hajU3c0xPK3UxWnNWeFBlV2ZsMDZ2NTVZV0lWVUdZWXAxSmF4UE9zd3ZpUWNhckJ0VFhSWHBOS3lLMzg4ZnlVY1ozZXBtUm5oM3JUUjY3SXZvelZ6NU43RG5adVhBOUpCaGRITHhyN1RXeWF4NFBvajR2ZExJclYzcEVRejA3R0EwVm1lUVp4aE9GcmJNaTFoSGthNzZzVVlXU2pYM0JmVGxEcDl1bGQ1cFhhVFQ4TVc1TGZ4Vmp3NWJBRlAvV1ZUajhRdDVhYnh4YWpVUEJnN0VyOXpYVVlHQy9oN3Q2ZFdpTFJ1U2ovQnp3dDlWanJhcXFwdVRxU0dndXRSWnBvMkRWNVVqdU14MXMxdHJvOWZFd1l6ekRQSU1NenJuY09ZRkhnZ2NBSUNIdFJOdEhMeUl1cEpTNThjS3NITm5TTXVPdFo1M1daUEg2dmkvNjd5K0VFSUkwZUFzWEV2L1Z0bUFYZ3NGaVdCYmRSZEFJWVFRUWdnaGhCQkNDQ0hxUThJd29sblM2RXBZZEc0VGh6UFA4MFRJVUtPYndzNld0c3p1Y0RjYmtvL3cvWVcvcXV5V29WUW91S3RWZHliNjk2b1VLSWpPdmNqN1ozN2pVb1VSSnFZbzFHcjQ4T3c2NHZNdmNZOS9iOE4rVzdVVnIzYTRpMld4ZS9nbDRaODZyMXRteXQ4THF6MzJXdGhZV3BjTEpkUjBiazNNV2FmaXpmci9rZ0p0TWI4bUhtUjkwaEZ1YlJuR0dOOGV1RnM1Vmpxdm83TWZIWjM5aUxxU3dzL3hmM01vODN5OUI3dFVDc05jNDg0d3RpcEw3ZzNvYTdSdnk4V1R4T2FsMTJ0ZGRjVXhTVHJqb01QQ2M1djRyTnVEaG80OFdyMk83YW1uK0NsdUh4bkZ1Vld1dVR4dVQ3MXFxa2xtVVY2bGZia2xoU3lOM2MzdlNZZTQzYnNMdzcwNjQyaGh5NEdNOHh6SWlEYWMxOUxhaVRCbjMwclhiMHc1eGpmbnQxY1o4b2pKVGVYVkV5dDVJM3djYnVVQ1dOMWNnM2d6ZkJ4elRxK3A4bnN5MU5HYkowT0dHbld2S3BOVWtNa0hFYjhUbjFmN21LS0djUHh5SERPenZtZHd5NDdjNDk4Ykp3dGJ3ekVMcFlyUnJXNW1rR2NZeStQMnNEbmxCUHB5M3kxVmhXRWFNd2cyc2R6UDhvWlFQdmlpMFdrNW5oVlhLUXlUbUo5QmFtRzJvWE5QZjQvMlpvVmhQSzJkR083ZHBkYnprZ295SlF3amhCQ2llYkFvL2QyblVGcWlCL1Q1RjFCSUdFWUlJWVFRUWdnaGhCQkNOQUlKdzVpcG83T2ZqRFM2QnY3SmlPYmNsWXM4MC9aMnd2OGRLVkZtaEhkWDJqdTFZbDdFT2xJS0xodjIrOWk0OGt6YjJ3bDJhRmxwdlkzSlIxa1NzN1BhRzZ2bHY2YjVKVVhjdS8rektzOWJGYitmOUtJY25nd1phcmh4cTBEQmZRRjlDYlR6WUVIVVJqUzZram8vMzVyR1AxVzhhVjZYVVZHTnNjNS9UWWxleTZhVTQyeTllSkpCbmgwWTQ5dXp5aEUwYlJ5OGVLWERYY1RsWFdKVi9ENzJYNG95T3hTalZsWVlKM1NOTzhNVWFEWDhMM29iZC9uZVRMQjlTM0kwQlN5TjNWM3ZkWlVWeHlSVmVGNlhpL05ZSHJlSHFVRUQySjU2bXAvai95YTlLS2ZHTlp2cVJuK09wb0NWY2Z0WWszQ0FRWjVoSEwxOHdlajQ2ZXhFdmo2L2pjZUNCd09sNGFwRjV6YXpKLzFzamVzbTVtZnd5dkVWdkJrK2pwYld6b2I5YlIyOWViZlRQYng1Y3JVaEdPUnNZY3Zrd1A0TThPeFFxUnNNbEk1MytpSjZNNFhhNmp2S05BYWRYcyttbE9Qc1RvdGdqRjlQUnZsME13cDRPVnJZOEZqd1lGclp1UEZOekhiRC9xckNNSTAxSWl6YzJZOHVMZ0VOdHA2WGpUT2R5NjEzTVBOOHRaLzNmekxPTWNxbmRCeldBTThPL0JpNzY1cC9qYTRuZCszKzBPeHI1ZDlyUWdqUmpDalVvQzRYTEMrSWE3cGFoQkJDQ0NHRUVFSUlJY1FOVGNJd290bkxMTTdsOVpPckdldlhnNGwrdlkxR3JBVGFlZkJobC90WkdQVW4reTVGQWFCRGo1ZU5pOUVhK2RwaW8zTWF3bzdVMDJRVzVmSkMrenV4VlZrYTl1dlJVMkpHRU9aRzRtM2p3Z1MvWHRmOGNUK08zTkRvajZIVjY5aHk4U1RiVTA4endLTURFL3h2cWJKVGpMOWRDNTV2TjZwZW9aaW03Z3lqUjgrK1M1SHN1eFJKUDQ5MmFIUmF3L2lmb1Y2ZGNMTjBNS3NqUzhXd1ExWFA2OCtVWXh6SWlEYXJnMU5US05hVjhHZktzU3FQYlVvNVRvaURGNjN0UFprWDhUdko1Y0o3TlVrcnpHYjI4Wlc4M1hHQzBjODBYMXMzM3VzOGlUbW4xOURKMlorSmZyMncvYmVMVG5rNW1ueStpdDdhb0QvM3pKR3ZMZWJIQzd2WWZ2RVVqd1RmUnNkeXdjYjhraUorVFR4Z2RMNmx5dmlmSmlWNnJWbGprbXBqb1ZUeCtMOGhwWVl5ekt1elVTRHByN1RUMVo2N0t5M0NFSWF4VlZuUzM2TTltMUtPTjJnOTE3TnpWMUpJTDlkUnFNeFkzNTU0bC90K1dCS3pvOWJ1Wldkemtnd2ZaeFpYN3ZRa2hCRGlHck53QVYxUjZhaWsvQXUxbnkrRUVFSUlJWVFRUWdnaGhCa2tESE9EdVpidmZwN2ZkWEtqckZ2VnU3LzE2RmtkL3pjUjJVazhGem9TWjBzN3d6RmJsU1crdGkyQTBodStLUVdYK1RoeUE2OTJ1QnNGY0NZN2tRVlJHMGtyekc3d1dvOW54ZkhxOFJYTURodURtNlU5SjdQaVdSQzVzZDdqY2E1M1RoYTI5UE5vZDgwZjkxcUVZY3BvOVRxMnBaN2tyN1F6RFBicXlGamZIcmlXRzJsVHBpd1U4L0x4NVp6TlNhN1RZMWdvamNNd3hkYzRERlBlcnJRSUFCd3RiSm5lWmlnM3ViWUdJTFV3aTIycHAweGVwM3lZclV4VlhaUjBldjExRTRReHhWZlJXNEdxbjJ0Tk1vcHptWDNpSjk3dU9NRW9BT0J1NWNnblhSK29zaE1Nd1A1TFVYd1p2WlVjVGI2NUpkZUpzNFV0dzd3NzgwZnkwV3E3VFNVVlpQTDZ5VlgwODJqSDFNQUJPRnZhOFUzTWprcWpyNnlWRmtiYmpkVXRaYXh2VDZPUVVkU1ZGTm80ZUptOW5wWFN3bWdjVW82bWdNT1oxZC9nTzUrYlNsSkJKajQycmtCcGtLYXVZWmgvTXFLcjdaaHl2WGREZWYvTWIxWHU3OUVpbUdEN3E1M2Z2ci93VjYxcnZYeDhSWVBWSllRUW9nRll1a0x4WmJBSmdQellwcTVHQ0NHRUVFSUlJWVFRUXR5Z0pBeGpwdFBaaVh3UVVmV05tdnI0dnVlVERiN21qZVJVZGdJemovN0E4NkYzME42cEZRQTcwazd6VS93K28vTU9aOGF3THVrUTJab0MxaVljUU4rSThaVFl2SFJlUExhTXlRSDkrQ3A2UzdVam1CcGFvSjJIV2RkWlZialJiSzc3eW8yUWFxN2huNGNQL3EvYXNFQkRLZEZyMlpoOGxLMFhUM0s3ZDJmR3RPcUJnNFdOMFRtNzA4L1dPUWdEbFR1b2FQUk4zM0hvSHY5ZWhpQU13R01oZzdsWW1NWHA3RVNUcnEvWTdRYXUvZmlucG1ETzJMUXltY1c1ekQ1UjJpR21MRGdCVlBuYVRpbkk0cHVZN1J6T2pESDc4Y3d4SldnQUF6emFNN3JWeld5OWVKTGZFZzlWTzlwcVYxb0VoekpqNk9mZWp1MVZCS2xzeW5YYWd0TFJVZzNOeDlhVnUzMjdHN2IxNlBsZjlGWSs3SEsvMldzTzgrNkV2ZHJhc0wwN1BhTFdqamE3MDg0eTBiKzBpMWFBblRzM3ViYm1VT1o1czJ2NEw2ajRNNlQ0UDk2SlRRZ2hya2NLQ3hmMHhaa283RUxRNTU1dTlIK3ZDeUdFRUVJSUlZUVFRb2ovSmduRG1FbXIxMVg3N25mUnVMS0s4M2p0NUNxbXRSNUVzTDBuWDV6YlhPVjUzOGJzdkdZMVpSUmR1YVpkU2FEeE92T1lLcStrcUVrZjN4VDUxN0JHamE2RTN4SVBzU1hsQktOYmRlY09uMjVZcXl6STF4YnpiY3lPT3E5WE1RZ0QxMzVNVWxXK3YvQVg0VTUrK05pV2hqTFVDaFV2dHJ1VFdjZVdtdFI5U1YzRjg5S1k4THpDbkh6clhtdzVwN0lUS3UxN3VmMW91cnNGMTJ0ZEtCMlo5bW5VeG5xdlV4MEZFT0xRc3NZT0tVVTZEV3NTRHJBMjhZQkpuOCtHMU1HcEZRTTgyZ09sWWJzUjNsMFo1dFdaWGVrUnJFMDRRRUorUnFWcjhrdUtxaDByWlc5aGJiVGRHRDlySGc4ZWJCU3EySEx4Sk9kelU4MWV6MEtwWnJUUHpZWnRQYkN4bXVkWDN2YlVVNHozdThYUU1XbUMzeTNOSmd4VHZ2dEtjMkloWVJnaGhMaitXYmhBM25ud3ZCMVMxNEUySDFTVlIrTUpJWVFRUWdnaGhCQkNDRkVmRW9hNXdUVG16WDlidFpYUmRxRldnNjZXZDcwM0ZxMWV4LytpdDJLcFZGL3pHNzhOcGZ5NG1PYmFXY1ZjRVRsSjFZN3VxSDZBczg0QUFDQUFTVVJCVkE5YmxTVmovSHB5aDNlM1NpT0VMdVNsTmZqam1TTmZXOHp5dUQzOGtYeUU4WDYza0ZDUXllWGl2RHF2WTZtcy9PTzVycTkxaFVMQkk2MXZyZFA1dFNuVWF2amc3Tzk4MFBsZVE1Y2hCd3NiWG00L21wZU9MYWRJVi9OSUc1V3lpczR3Smp5dnR6dE9xUFdjbWpURzY3R3hXU2hWRFBEb3dKMnRiakxxQ0ZPZVZxOWo2OFdUL0JTL3o2elhXVVB3dG5FaHY2VEk2SGVFU3FGa29FY0hCbmkwWjFkYUJDdmk5cEpxNHFnNkI3VnhHT1pLQXdkUGU3Z0YwNkZjdUNxM3BKQ2xzYnZydGViZ2x1Rkc0L3VPWGI1QVVuNW1yZGVsRitWd0lDT2FuaTFDQUFoMmFFazMxNkJyM3Rtbkt2TzYzTmZVSlZUSlVuWDFaNk5HVjFKcjl4MGhoQkROa0lVcmFETEJJUXpRdzVVejRIeFRVMWNsaEJCQ0NDR0VFRUlJSVc0d0VvYkJ2SGMvMjZnc0d2MWQwNlkrUm1aeExwbkZ1UURjVzI1MFRVTmIyM2VXMGZZcngxYzBlUUNoNGp2QzNhd2NXTno5MFFaWjIxWnRWZWs1MThYL25maXB5bTRVWmNxSE9hN1ZhS1hybFZLaFlFakxUdHpqM3d0SEMrTjNqZVpvQ2xnZXQ0Zk5LU2VhcUxxcVpXbnkrZC81YlNhZDYyUmhTeC8zVUZJS0xuUGs4Z1dndE5ORVJYVU93d0REdmJ2VTZScFR4T2RkNHV2b2JUelZacGhoWDRDZE85UGJET1BEcyt0cXZMWml4eHV0WHRlb1k4eXVSeDdXVGd4dUdjNXRuaDF4dHF6NlhkSjY5T3hKajJSRjNCNVNDckt1Y1lYR3Rsdzh5ZjVMNTdqRHB4c2p2YnNhaFdJVUtPanYwWjQrN3FGc3ZuaUMxZkg3YXczdHVGbzZHRzFuYWZJYnRON28zRlMwZXAzaHRiZ2taa2U5QWplMktrdkcrOTFpdEc5ZDBtR1RyOStRZk1RUWhnR1lFdGlmWTVkakplUlJqZktqL2hwamhKWVExNHpLRnJSNW9MS3IvVndoR2xwVHYvWXNYS0RrQ2dyN1VQU0Evc29wRkJLR0VVSUlJWVFRUWdnaGhCQU5UTUl3bVBmdTV4QUhyMFovMTdTcGovRlQvRDVXeHUxcjFGcEV3MUlwbENpNDJvWERuTzQyNW5hNmVML3p2YlJ4OERMcjJxYlExU1dRQjRJRzRHdnJaclJmcTlleE1ma1lLK1AzWGhjam15cXlVVm5TM1MyWS9oN3Q2T1FjZ0ZLaFlPRzVUWWJqbGxWMFVHbE80MEMycFo2aWkwc2d2ZDNiR3ZiMWRtOUxkTzVGZmswOFdPMTFGVWVjTktmT1Rzdmo5cGg4N2lUL1BnMzYyQ3FGa3U1dXdReHAyWkZPTGdGVTE2T25SSzlsUitvWjFpYiswK1FobVBKeVN3cFpFYmVYMzVNT01jcm5wa3FoR0pWQ3lYQ3Z6Z3p5N01EblVadllrMzYyMnJWYVdCbUhZVEtMY2h1MDFveWlLK3k3RkVWZjkxQU9acDVuUitycGVxMDMxcThuVHVWQ2VyRjU2Unk3SEd2eTlhZXlFNGpOU3lmQXpoMEFYMXMzN3ZEcFZ1UDMwWTJzTHIrakhDMXN6UXF0M3IvL2MzSkxDdXQ4blJBTnlqWVFjcytDVTdlbXJrVDhGK1dlQmR1QXBudDhTNWZTdjFVMnBjR1lLNmVhcmhZaGhCQkNDQ0dFRUVJSWNjT1NNSXdRVGFEaWlCL3BERk9abjEwTHBnWU9vTE5MUUtWanh5N0hzaVJtQnduNUdkZStzSHF3VUtybzVoSkVYNDlRYm5KdFhXa1VVa201WUVqRjF3ZzByekFNd0JmUm0ybmo2SVc3bGFOaDMzMEJmWW02a3NLWjdNUXFyNm40dkRSbVBLZGpsMk5aRmIrL3huUEcrOTFTNVd1bkpxdmovemI1M0lZSXd5aUF0bzdlOUhFUHBZOTdxRkdnb2lwNjlCeTdISXRPcitOT241dnIvZmdWNmREenYraXQ5Vm9qcjZTSUZYRjdXWmQwbUluK3ZSam0xZG1vRzVCV3J5ZWltdGRHR1M4YkY2UHR0Q0xUeGl2VnhlYVU0M1IyOW1mUnVjMzFXc2ZUMm9tUjNzWTNzbGZFN2FsenI2T2Y0dmZ4WXJzN0Rkc1QvSHF4Ty8wc0dVVlg2bFZmZmJ4MTZwY0dYZSsxc0RFTnVsNTl5TzljMFJ3b1BJYWpUMXlHUXNJd29nbm9FNWVoOEJqZWRBVlkvRHYrVVpPRndyRXorcXhEMVFhQmhSQkNDQ0dFRUVJSUlZUXdsNFJoeEhXbnBiVXo3dGFPbk15S3IzU3NTS3RoVjFwRW5kZDBzTENtaTB0Z3BmMEYybUlPWnB3M3E4NmFSbnZZcXF5TXRrMEpPZnpmaVo5UUt1ci8zOFF2SGx0Vzd6VWFrNU9GTFpNQytuQ2JaM2lsNTN1eE1JdHZZM1p5SUNPNmlhcXJPNVZDU1dlWEFQcTRoOUxkTFJoYmxXVzE1NWJ2RmxUVm1LUzZobUYwZWoxajlueGs4dm0vOUhtdVRxK3h2SklpRmtUK3dkc2RKeG9xVnltVXpBcTlnMmVQZkYvbDk0QzZZaGpHakp2U09ab0NJbktTYWoybnVXcHQ3MGtmOTFCNnU3YzFDaExWUm9HQ20xeGJOMXBkT24zOXd6Qmxja3NLV1h4K094dVRqekUxYUFEZFhJTUErUEhDTGpLS2ErNzAwc3JXMVdqN1lpTjB3RG1WbmNEN0ViK1RWY3ZJcHRvOEhqTEVLT0FWZFNXRkEyYjh6dmo3MGpuTzU2YlMydDRUQUd1VkJkUGJET1BOazZ1YmJJalkwWDlIdHQySVpBU1ZhQTRVQVUraTI5c2ZNdmVpY08zZDFPV0kveEI5NWw3MEdYK2g3UFZYMHhWaDRWejZ0eVlUM1BwQTFCelFYQzd0RWlPRUVFSUlJWVFRUWdnaFJBT1JNQXd3ZnU4bkpwK3JWaWg1cHUwSXVydGR2U0VabDNlSjEwNytSSUZXVStmSGZqSmtDUDA5Mmh1MkUvSXplUHZVTHpVR0tTclMvY2R1NnZScTBZYjdBL3R4SVMrTkRVbEgyWjBlWVFnSjVKWVU4bkhraGpxdHAwREI2K0ZqcXp4bW83TGtURTRpbTFLTzE3dnU4aHd0Ykl5MmN6VzFqMnRvYmwxQkdvTktvZVNMbXgvQ3BrSmdwRkNyWVhYQzM2eExPdFNzeHVwVVI2VlEwdEhabjk3dWJlamhGb0s5MnJyV2E5S0xjc2dvdnRvRm91STRJV2llcjRIVDJZbHNTRHJDU0ordWhuMHVsblk4M2ZaMjNqNzFjNlViK2MxNVRGSmpzVlNxQ1hmMjR5YlhJTHE1QnRVcEFITzlTeXJJWk03cE5YUnk5cWV2UnlpYlVvN1ZlTDY3bFdPbERqbngrWmNhcGJiVDJRbjF1bjV3eTNBNk9mc2I3VnNXdTl2czlaYkY3akhxbnRMSjJaODdXOTM4bnh1WDlQZWxjMXpJVGF2MmVLOFdiWEFvOXp0MDg4VVQ2UFUxUjRiNmVyUXpDaUpLR0VZMEMyb0hGR0Vmb3ovNUdJUi9LWUVZY1Uzb00vZWlQL2tZaXJDRm9MWnZzam9VRnE3b0FYM3haUlN1ZmRHalI1KzVqLzluNzc0RG82ano5NEUvc3kyOTkwb2dBVUlKSFZFUVJERklFK1U4d2NMWnpucWVEZlVPOVdjQkZiR2hvUGoxVkZDeGdJSWdTRkVRQVNsU1FpanBnWVNFOUlUMHRwc3Q4L3RqeVpMSkptUTMyV1NUOEx6OEEzYm1NelB2bGJCWk1zKyszMExBVEx2VlJFUkVSRVJFUkVSRXZRL0RNTEI4VElkQ2tPUHBhR2tRcGxSVGpkY1RON1RZaFNES05WQnl3NmFsVDFsL25QNGJmQjNjTU1RakRBQVE1dXlEUlRGejhWcmllaFNyYlQ4YW9qY1lkdkhtWTE4WGYveDd3RTJZRWpnVUw1NWEyKzd6M1JVeHdleUdabE1QUlU1QlRsMXBxMk5mMnFONUdLWktkK25yWjRCYkVONGVjYmZOcm1XdE9mdmZzOXUxWllMTUxBaXp0emdaYTg3dFEza0hPemgwTm9VZ3gzQ3ZQcmpHZHdERytVUlpGSUM1b0tuR29RdnBPRmlTaXZUcUFzaytCN25TYkgxM0RNTUF3RGRaZjJLVWQxOEVOeGx2TTlJckFyTkR4MkJ6YnB4a2JmT09OOTMxT2RtQ3I0TWJIbzJLUll4bnVObElyQ3ZOcVlwc25LckliblBkMEl2ZkN4dFZOTlRpZ2gxSEJiWEcxOEVOOS9XZExObDIrTUlabkc2aFk1bWxUcFNmdzRueUxJeHNNdDdyN29ocmtWS1ZoN1NxL0hhZjExTC9kMmFYMmV1dkxUVWR1MVN2YjJoMTNhYmNvNWM5ejJqdmZuQzcrUHM2blFiL1o4R29xMUhlZlUxaEdCSEdMa2hFM1lIZ2N4MHc5R09JQ1U4QXZwTWhoTjROdUVZRGNoZDdsMGE5aWI0V3FFbUZtUHNkeEF0N0lReGRDY0Zua24xcmF1d0FveTBIL0c0RUZHNUEyUUdBWVJnaUlpSWlJaUlpSXJLaEsvdnVuQlZVTWdYK08vZ1dqR295U3FkT3A4SGlwSjlhSGZud2o3NlRNTXd6M1BTNHBaQ0JUdFJqYWZKbUxCMStGMEl1am9ZSWN2TEVXOFB2eE9MRURjaXU3WnhQeFBkVVNwa2NnenhDSk50U09oQlN1ZDUvQ1A0ZWRqVUFZMWVlTUdjZjB6NnRRUSt0cUllelhJWC9EcHFONTA1OGl4Sk5WYnV2MVZUenpnZmRlYVNMdlMxUDIyN3ZFbHFsa2lrdzBpc0MxL2dPd0ZqdlNEZ3JITm84cHF5aEJuOWRTTWVCa2pTa1ZlVzFPZ0tsZVhoQ0x4cTZiVGVEQm9NT0g2Zi9pamVIMzRtbVE1YUdlL2JCbHR3NHlYTlVOUitUMUl2RE1CYzAxVkRJNUpjTndsUTAxT0xnaFRUTURMN1VXY2ZhOFZZZHNXbmljMWF0ZjJId3JaMVVpVkc0aTYva3NWeVEyZXlhZGZvR203eWVOSTRDYS9yM1hhM1g0b3ZNUHpwODd2K2QzWVVWbys4M2ZjMG9CRGxlSEh3ci9udnlleFNxYlQ4dXFxblVOa2FQZFpTdHhpNTVxaTU5LzdRMEpDa1haS2JmNjlzeG1vMm9Nd2srMTBHWXNBOWkxa29Za2hZQWRWbkc4QUtScmNoZEFPY0lDUDdUSVp1d3p4ZzhzVGVsaC9GWFhRVWdLQ0I0allkWWRnQWRId2hMUkVSRVJFUkVSRVIwQ2NNd0Z2QnhjTVBDd2JjZ3lqWFF0SzNCb01OYnlUL2p2QTNDS2pVNk5WNVArZ2x2RGI4TFhpcmpKMEc5VmE1NGU4VGRXSlh4QjNZVkpuVDRHcjNGUUxkZ3N4dkxjV1daN1RyWE1NOXdQRDdnSmdER0cvTHZwLzZDRDBmZFo5cXZOZWp3OWJsOWVLei9WTGdybmZIaWtEbDQ0ZFQzVUxkakhGWnpnVTZla3NlVkRaYVB4YkszdDRiZmlXajNrTFlYMm9pMU4rc3QwWkh1Tjg1eUZjYjRSR0tjVDMrTTh1b0x4eFk2dURSWDBWQ0h2MHFOSFdDU0svTWd0aHFCdWNTaGgzVlFTYW5LdysrRnB4RWJPQXg2MFlDMTJRZXhNZWVvK1ppa0h2YThPdXFUTXp1eFl2UjljSkJkK2pxcDFXbHd1UFFNOXBla0lLSGlQQXlpS0FuRGRHZFgrVVIxNmZYY2xFNDJ1MmExalVLSDkvUzlEZ1BkZ3lYYnZzOCtnRkliZExBcFVsZmloL04vNFI4UkUwM2IzSlhPZUhub2JYamgxUGVkRXB4VXloUndVVGlnb3BWZ2lZTk1pV2lQWUp3cWI3dXpUeU5mQnplVWFxb3RlS1d6am8rREd4Uk5ScTJWdFJKR2JrNkdTMkVZbmFGN2hncnBDcWR3Z3hDMUVFTFVRbnRYUXRRMUZCZEhSbW92ZGtMMXZSNUlXV2dNZ3psSDJLc3FJaUlpSWlJaUlpTHFaUmlHYVVPMGV3aitPK2dXeVNlUk5RWXRsaVJ0UW1KbGpzMnVVNlN1eEl1bjFtSlJ6TzN3ZHpSK1VzNUJwc1MvK3QrRTRaNFIrT1RzVHRUcE5EYTdYazgxM0VzNnpxaEdwMFphdGZYakl3WjdoT0tGd1hOTW54Yi84dHkrRnJ2dzdDbzhqV3Y5b2hIakdZNElGeis4T3ZSMnZKNjRBWFdYR2ZGZ2lVQkhhUmltUUYxdStuMXVmWmxrbkVTZ293Y2VpcnJSOUVuSmlvWmEvQy9qZDJqMDdROFJPTWxWZUNoeWl1VHJHZ0NPbG1hMCs1eTltYWZLQlZkNVIrSnEzLzZJOFF5WDNJeHRUYlcySG9kTHorQkFTU29TSzNPc0hzdlJQUFNsc1VFSXE3TjlmVzRmd3B4OXNEcHpMODQwRy92VXFHa29CQUEwdlR3TVU2eXV4QS9aZitGdllWZmhhT2xaSExxUWpsUGwyZEN4TzBXUGRLMWZOR2FIakpac1M2ck14YmI4ZUp0ZFkzUHVNVnpsSFNrSjNBUTdlZUgxWWZQd1dzSjZtNDZNODFLNTRJWEJ0MkpId1Vuc0tVcHFjYzNqQTI3Q1JMOW8vRnB3RWw5bTdtMHp3RGJaZnpBZWlZckY3cUlFZkpIUjhXNDVUZlYzQzVROFBsOW5XU0JaSVd2YUdZWmhHQ0lpdXhQa3hrQ00xdGoxVEFpOEJXTHFTeEFMZm9JUStheWRpeU1pSWlJaUlpSWlvdDZDWVpoV0NBQ21CNC9FL2YwbVMyNThxL1ZhdkptMDBhWkJtRWFGNmdxOGVHb3RYb3U1SGFGTnh2Vk04QnVJZ2U3QldITnVIL2FYcE5yOHVqM0pLSzkra3Njbnk3T3NEaGtNY2cvQnkwTnVNM1gwT0ZwNkZqdnlUN1M0VmdTdzhzeHZXSDZ4czBPMGV6QVd4Y3pGb3NRTnFOR3AyL1VjQUNESXlVdnl1S0QrVWhpbVRxY3hHeWZoNCtDRzI4TEdBVEFHTTJZRWpjU2JTWnVnTVZnZmtQQlVPdVBsb1g4M0M4SWN1cENHWmFuYnJENWZieFhzNUlWeFB2MHh6aWNLQTl5RExXcmJYcWZUNEVqcFdSd29TY1dwaXV3TzNYUjFrUGU4MEVpdFRvTVhUcTI5N0JvSCtaWFZHUVlBTnVjZHc1YThPTjZFNytHR2VJVGhxWUhUSmR1cXRmWDRJRzJiMWQrSExrY3ZHdkJ1Nmk5WU52SWV1Q3VkVE52RG5YMnhaUGlkZURWaFBZclZsUjIrVHBScklGNFljaXU4VmE0NFVaN1Y0cHBiUThkaW9sODBBR0JhMEFqRWVJVGpuZFF0TFhiRmM1UXI4VWhVTENiN0R3WUF6QXdlaFJxZEd1dXlEM1c0MWtZRDNJSWtqek9xaXl3NnJ1bjdPSTVKSWlMcUpwU2VwakFNVkg0UWZDWkRMTmdBSVhJQndJRkpSRVJFUkVSRVJFUmtBd3pEdE1EUHdSMy9IakFOd3p6REpkc05vb2d2TW5hanRLRWFRYzNHM0xTa2VXY0hTNDRCZ0kvU2Y4WHpnMmJEMStIU1BIZGZCemNzaUo2Rm1jR2pzRHB6RDlKYjZiclFtM21wWE5EUDFWK3k3VmlaZFoxTXhuaEg0dmxCTjV2K2JJclZsZmdvL2RmTEhsT2tyc1NhYzMvaW9jZ3BBSUFvdDBBc2lwbUwxeExYdDJ2c2hnQUJmVjJrenlPL3Z1S3l4M3lmZlFCUmJvRVk3bW5zakJQakdZN1hZdjZPdDVJM28wcHIrWWlsL201QmVIN1F6ZkJ6Y0pkcy82TW9FU3ZQL0diUkRkM2paWmtvYUtQZTlwSUpBcTY3ZUNPMVVXdmRDbXhOZ0lDQjdrRVk2eE9GY2Q1UkNISDJ0dWc0dFY2TFkyVVpPRkNTZ3ZpeUxKdDEvR2orK2xIZndXNUUzVVh6empBTkhlaHcxRk1ZLzE3WmVtQ01mWFJreEZocmxESUYzaHcyRC8yYkJCMDBCaTBlUGZaRnE2Tjd1bHE0c3k5ZUdIeXJXVmVvajgvOGFocVA5R2hVYkt2SFI3ajRTUjVmYnUzT3dsUElyQ25HQjJuYjhNclEyeUEwdVNFWTZPaUpkMGZNeHdkcDIzQ3lsUUNMSlNiNUQ4Sy8rOTlrR2x2V05JRGJhTGhYSC93allwSmttNU5DaFZwdHkwRlFMNVVMUm52MWxXeWJGejRlMVZxMXpUcm5YTzNUWC9MNFRFMmhSY2MxN1F5alpTaU5pS2g3VUhvQXVpYi9wZ2krSFRqOUtGQ1ZBTGdQczE5ZFJFUkVSRVJFUkVUVWF6QU0wNFFBNE1iQUdOemY3M280eVZXU2ZibDFwZENLZXZ4N3dMUjJuLytUTVE5YXRYNVg0V25FQmtwL0VEalFQUmhMUjl5Tlk2Vm5zVFUvSGdrVjU5dGRUMDh6Mmx2YUZjWWdpb2d2TzlmS2FuT3hnVEY0SkNyV05CcXBTbHR2Y1llWDdma24wTjh0eVBTSjkzNnUvbmhqMkR3c1NkcUVJaXMvb1IvcTdHM3FTZ01BRlExMWJRWmFES0tJdDVNM1kzSE1YRVJkSEJNUjdSNkNkMGJjalNYSm0xcjhsSDV6TTFyb2RDUkN4TGRaQjdBeDU0akY5Vyt3WXEyMWxES0ZXUmhtUmZxT1RydGVvMGVqWW5HMWIzOTRLSjNiWGd4QWE5QWp2dndjOXBla0lLNDBzMTBkZXRyaXBuQ1NQRmIzZ0RGSmxtaisydG9UTzhNSS9MU3l6UWdBbmh3d1RSS0VBWUFESlduZEp3amo0b3ZGTVhQaG9uQ1FiUC94L0YrUzBYSTNCUTIzK0p5WFczdTZJaHVaTmNVNFdaNkYvNTM5M1N3NDQ2NTB3aXREYjhQSzlKM1lYWlJnOFRVQlFDN0k4RUMvNnpFamVLUmt1NC9LVmZJNHlNa0x6MFhmREpsdzZXdGRZOURpemFSTktHMm9hZkhjQmZVVldKTDhNeGJIeklWU2R1bjd6RDhqYjBDbHRnNEhPdGpacnArcnY2U3JXcEc2RXJsMXBSWWRLK2tNWTJCbkdDS2k3a0JRZUVMVVZwcmVWUW4rTXlES25TSG1yWVhBTUF3UkVSRVJFUkVSRWRrQXd6QVhEZllJeGYxOUo1dUNCazN0S2t6QXFvdy9zQ0I2cGxsSGo4NzB5Wm1kT0hRaEhZLzN2MG5TSlVZQWNKVlBGSzd5aWNMNTJndlltaCtQM3dzVElQYVN6Z090YVI2R1Nhdk90eWpJSWhNRTNOLzNlc3dLR1dYYVpyeXB0eEg1VGNZVHRlV1RNNzhoMk1uTE5LWWgzTmtYNzQrOEI4dlR0bHZWb2FiNW1BZEx1L3pVNnh1d09Pa252REZzSHNLZGZRRUFBWTRlZUhmRWZIeVZ1UmM3Q2s2MmVKeS9vd2YrMVgrcXFhdE0wL045bUxZZFIwdlBXbHg3YitXbGNta3pDS01YRFRoZGtZMzlKYWs0Y3VFTTZqcTVVNHVYeWtYeTJKb09RTjFaOHpDTXVoT0NSSjJ0NmVzeGdGNy8ydHRabERJRm5oNDRBK045QjVqdG14SXdGSkd1QWRpZWZ3Si9GcWQwU3VETUVoRXVmbGdVTTFjeXJnZ0EvaXhPd2Ryc2c1MSsvZDhLVHNGWjdvQjcra283dEZRMjFPRmtSWlpWNS9KV3VlTDVRYk1SN1I0czJaNVVtWVAzVW40eFBYWlhPdU9Wb2JmQlZlRm8yaVlDK0RCMU96SnJMaitXS0xVcUQ4dlR0K1BaNkpzdjNkd0U4TlRBNmFqVTFuVW93TnM4d0hQNHdobUxqbXZlelVmWFNtY1lnMmpBNlNzb1lFeEVaSGRLVDZDbVNWQlM3Z3doZUI3RTNEVVErajBOT0FUWXJ6WWlJaUlpSWlJaUl1b1Zydmd3VElDakIrN3JPeGxYKy9ZMzIxZW4wK0NUc3p0eHNDVE5EcFVablN6UHdsUEh2OFFEa2RkalNrQ00yZjV3RjE5RXVQajErcHV4U3BuY0xNd1JWOXAyQU1WVDZZeG5vbWRKUmw0WlJCSHZwV3kxZXRTVTFxREhXOGsvNDkwUjgwMDN3MTBVRG5oaHlCeHN5am1DNzdJUFdEUm1hSlMzZEl4RWVuVyt4VFZVYSt2eDBxbDFlR25JSEVTN2h3QXdqdE41T09wR2pQV0p4UC9PL203cVZLTVE1SmdWTWdyendzZExPdEVZcjFtQUQxSzNvVkRkT2VPT2VwcDl4Y200eWlmS2JMc0lFY21WdWRoZmtvcERGOUxiTlJhcnZjSmRmQ1dQVyt2RzBOTTBEOE5vMnRIeEp0ekZGN2VIWDkzbW1zNHl6bGY2dGRLZTUzQ2w4M1Z3dzdQUnMweXZZeTJKY1BIRHYvcFB4VDE5SjJGM1lTSjJGSnl3dWhOWFI2bGtDamcxZS8xTXFzeHBjN3llTFczS1BRcEJFREEvWWlJRUdJTjViNmRzTm8xbmFrblR6aXdBNEtGMHh2c2o3NEduU2hyNit6bjNHTDdKK3RQMHZVc2xVK0NsSVhNUTZDZ2Q2N2ptM0Q0Y0xyVXNmSEt3SkExK0R1NjR0KzkxcG0wS1FZNkZnMi9GUzZmV0lxdTJ4S0x6Tk9YbjRJN0ova09rMTdsZzJYc3psYXg1R0tibHpqQjYwWUJYRTM2MHVqWWlJbW9ucFNlZ2xmNWJST2kzQUdMZTl4QXpQNEF3YUttZENpTWlJaUlpSWlJaW90N2lpZy9ENkVVREl0M01QM1VXVjVhQno4N3VSb21teXJUdHJlU2ZyVHIzb3BpNWtoREduUDN2dGF2R09uMERQazcvRGI4Vm5NYjhpSW1TYzU2cXlNYnF6RDN0T205UE10d3p3dXdtZWx2ZFdHSTh3N0ZnNEV4NE51bXdZUkJGZkp6K0srS3M2T1RTVkVWRExkNU0yb2pYaDgwemZXcGVBUEMzc0hFWTRCNk1qOUovUmZGbGJ0YktCUmxHZUVaSXRpVlg1bHBWUTQxT2pWY1MxdVBwZ2RNeDNuZWdhZnRJcjc3NGFQVDkrRGszRGpsMUYzQjN4RVFFT0hwSWpqV0lJamJtSHNHNjdFUFF0L0xwK0N2UnNiSU0xT28wcGpFb1oyc0tzYjg0RlFkTFV1MFNRbEhKRkloMGxiNHVsYWlyV2xuZHM3Z29wYU5tNnR2UllTZkN4UThSTG42MktzbE1tTE1QM0pST3FHeW9RN1ZPalhxOUJqcURBZDRxRjF6bDJ4OTM5NWtvV1gvaE1xRUVNaGNiR0lQNytsMFA1MmF2NlRVNk5hcTA5UWh1TWdvSEFGd1ZqcmdsZEF4bWg0N0c4YkpNYk1zL2dWUGxXVjBTQVUydkxzREhaMzdETXdObkFqQUdZZDVJMnRoaW9PSnkzK05mR0h5ckpIQm43ZnVCalRsSFVLeXV4Sk1EcHVHcmMvdVFXblg1RUtWM3M3RkhUYnU4QU1hdzc0cjBIVGpTcERPWUFBSFBESnhwMXIxc1czNDhmczQ5WmxXOVArY2VRNENqQjZZRmpUQnRjNWFyOE1yUXYrTS9KNysxK3UvTTNSSFhta1ljQXNZL2x6TVdCbHBWTXVsYlhaMkIzL3VJaUxvRnBRZWdxNFN4LzlqRmZtS09RUkRDL3dreCszTUlFWThEVG1GMkxKQ0lpSWlJaUlpSWlIcTZLejRNYzBGVGpWY1Rmc1RidysrR205SUpSZXBLck1yNHc2cXhOMTNsVEhVQlhrMzRFVEdlNFpnZk1SRStEbTVZbHJyMWlnZzFYTk9zYzA5QmZRVnk2a3BiWEt1U0tYQjN4RVRjSERJS2dtbFFnN0d6eS91cHYwaHUvclZIVm0wSlhqNzlBeGJGM0E3M0pxTjFobnFFNGFQUjkrT25uQ1BZbEhzVVdvUDV6ZEpobm4zZ3JMZ1VCcWpXMWlQTmlzNHdqYlFHSGQ1TitRV3pRdkp3VDhSMXBpNEFTcG1pMVk0WjZkVUYrUFRNTHB5ckxiYjZlcjJkMXFESDVqemp6ZDc5eGFsMjc1Z3p3VytnMlEzYzVDcnJRbFBkbFdlemNWVHFUaDQzMVI1RFBjUHhjT1FVaTljblZ1WjBZalc5eHhDUE1NeVBtR2cycGdjQVNqUlZlRDN4SitUV2xlRXFuMGpjRWpvV2c1cDFqUkVnWUl4M0pNWjRSeUsvdmh6YjgwOWdUMUZpcDQ4cys3TTRCUkV1Zm9oeURjU2JTWnZzTnJMcFFFa3FNbXFLVUdEQmVMK2hIcTNmUE15cks4T1M1RTFtWXdJZjZ4OXIxaVh2WUVrYVZtWDgwYTU2UDgvWURUOEhkOG1JUXkrVkMvN2ZrTnZ3NHFudkxmNXpHKzNkRDlmNUQ1WnMyNVI3MU9JNm5CVFNBSjdXb0xQNFdDSWk2a1FLVDhEUUFPalZnUHpTT0VLaDcxTVFjNzZHZVBadENERWYyN0ZBSWlJaUlpSWlJaUxxNmE3NE1BeGdERmE4azdJRk1aN2gySkJ6cE52ZktFbW9PSS8vbnZ3TzdrcG5WSFhSMkpibUl4ZTZrbHlRbVkyd09WYldjcUFsMmowRS94NXdFMEtjdkNYYjYvUU5XSkswQ1VrMnVtbWRWVnVDbDA3L2dNVXhjK0hWcFBPTVNxYkFuWDBtNFBxQUlmZ2k0dzhjTDh1VUhEYzFhSmprY1Z4NXBrV2psVnF6TlM4ZStYWGxlSEhJSE1tbjVwdjd0ZUFrUGp1N3U5ZVAwK3FJOWVjUDI3c0VBSUN6d2dGMzlwa2cyVmFuMDFqY0JhRXBtU0JnMDhUbmJGV2FUWVE1UzhjWFZXdlZkcXFrZGVldEdPT1NWSmxqOWNpMUs0a0FZSmhYSDl3YU1oWWp2Q0phWEpOWW1ZTmxxVnRSM2xBTEFEaFNlaFpIU3MraXYxc1FiZzBkZzZ0OUJrQW1DSkpqZ3AyODhHRGtEWmdmTVJGL0ZDWGlsN3pqblJwaSsrYmNmaWhrY3J1L1A3QWtDQ01YWkxnNVpFeUwrNDZWWmVERDFHMW1RWlFIK2wyUDJFRHA5NmVFaXZQNE1HMTd1NzlyR0VRUjc2WCtnamVHM1NIcGROWEh4UmYvR1hRTFhrLzZxYzB3cjZmS0JZLzFueXJabGxsVGpDTVhMQSsxTnUrUVZxR3RzL2pZbGpUL1dpUWlvblpTWGh6SnA2MlFoR0dnOG9IUTd4bUlaOTRBZkNkRENQcTdmZW9qSWlJaUlpSWlJcUllajJHWWl4SXJjM3JjcC91ck9uaER4eHBlelVZdUFJQWVYZE9SWnFoSG1ObUloNk9sMHM0OWJrb24zQk14Q1ZNQ1k5RDhObFZGUXgwV0oyNndlVWVVM0xwU3ZIUjZMUmJGeklXZmc3dGtYNkNqSjU0Wk9CTlB4WCtGMG92aklIeFVyaGpySFNsWmQvaENlcnV1clJEa0dPc1RpU2tCUXpIU3EyK2JOK2VtQlkzQVlJOVE3QzlPd2Y2U1ZCUmRacFNUUFNrdkUraTVFdlJ4OGNYVEEyZWFmVDN0TER6ZG9kQlVkekhRUFJpK0RtNlNiUmNhckI4eDlHZHhDajVJMjNiWk5jOE1uSWxKL29Pc1BqY0E1RmtRT0FDTW9iaGxxWmV2NDBybHJuVENkZjZETVMxb2hObllvMFo2MFlBZnpoL0Nodk5IV2d6cW5ha3V3THNwdjhEZjBRTTNCNC9HallFeGNKUXJKV3NjNVVyTUNCNko2Y0VqY0tUMExEYm54aUcxS3MvbXowZUVhUGNnaktXdTh4K01QaTYrWnRzMzVCekc5MWtIelA1UDN4MXhMVzRPR1MzWmxsRlRoS1hKUDdjNERzb2FhcjBXYnlWdHduc2oveUVaV1RqY3F3OGVqWXJGeWpPL3RYcXNVcWJBQzROdmhVK1Q5eDhpUlB6djdDNnJncDBqbTRXd09qcHl6dC9CdzJ5YjJBdGVuNG1JdXB6eTR1dXByZ0tBZEVTZjBQY0pvUHdReEtSbklMZ05BVnpiOTU2T2lJaUlpSWlJaUlpdWJBekROTk44TEVOSE9DdFVuWGJ1S2wwOTh1cktiSGErdG94cE11YWdVYjJ1YThhYlhPTTdRUEs0UnFkR1NyT1JNZGY3RDhhTmdURm14NlpYRitDOWxGOVFvdW5ZemEvV0ZOUlg0TGtUMytDWmdUTWxYUTkwb2g1TGszODJCV0VBWUc2ZjhaTHVMYVdhYXNRMTZ4eHpPVTV5RlVaNjljVlluMGlNOGU1bkZoQnFwQmNOTUlnR0tKdU4yUWwzOXNYZEVSTnhkOFJFNU5hVjRuVEZlWnl1eUVaaVpRNXFkUnFMNitoTXdjN1NqajRkdlJGcm52T1ZlQUFBSUFCSlJFRlVMN2VHamtXa2F3QnFkUnJVNnRTbzF6ZWdUdDhBalY0TGpVRUhuVUVQdldpQVhDYURrMXlGRUNkdkRQWUliZkUxUXEzWFluTmVuQjJlaFcwNXlwVjRxTm5vSVJFaXNxem93dEpWS2hwcWNiSThDNDV5RlJTQ3pCUTJFd0ZvOUZxVWFLb1FYMzRPQjB2U09tVk1YWGZzNkdNSmQ2VXpydmFKd25pL2dZanhDTDlzU085VWVUWSt6OWlOdlBxMnY0OFZxeXV4S3ZNUHJEdC9FRGNGRHNlTWtGR1NnQVJnSEtGMHRVOS9YTzNUSDJlcUM3QTVMdzUvWFVqdkZTRXlhKzBwU3NJb3I3Nlk0RGNRZ1BGN3dvcjBIZml6T01WczdlM2hWK1B2WWRMUmVqbDFwVmlVdU1GbTQ2ZEtHMnJ3ZHNwbXZENXNIaFRDcFM1ek53YkdJSysrREQvbkhqTTdSaUhJOFd6MExBeHdrOTRjL2EzZ2xGV2RtQUljUGN3NjNxUldkeXdzZFgzQUVMTnQ5ZDF3M0JzUlViZG42Z3pUUWtoZmtFTVk5aitJZjAyQjRjUzlrRjN6TzZCd04xL1hpVVJSaENpS2tNbXU3TEErRVJFUkVSRVJFVkZQeGpCTU0wdUczOWtqenYzWGhYUzhrN0tsUStlSWNQSERLTzkrcU5IV28wN2ZnRnFkQnZWNkRkUjZMYlFHUFVTSWNGTTZZYmhuSDl3V05rNXlyRTdVbzZ5aHBrUFh0NFJja0psdTZEV0tLek1mTGJRbDd6aGNGVTY0UGZ6U1RiMnRlZkg0NnR6ZVRybFozVlNWdGg2TEUzL0MzUEJyTUsvUE5RQUVyRWpiSWVrMEZPTGtqU2tCUXlYSHRkWHRReUhJRWVVV2dNRWVZUmptRVk0aG5xR1NHNG5OMWVqVTJGbHdDdHZ5VDBBbkdqQXRhRGltQlkyUWpIRnFGT3JzZzFCbkg4d0lIZ2tSSXZMcXluQ3V0Z1JaTmNVNFYxdU04N1VYVU5aUWE3T3hTbjRPN3ZCU3VhQktXNDhxWFQzcVdnamZ1Q3VkY1cvZjZ5VGJLaHU2cnZ1Ukxja0ZHYTcxaTdiSnVUNCs4eXNxTG82UHNaWUk0NmdUUzhWNGhwdDFWbXJOczlHem9KSXBVYWl1UUpHNkFvWDFGYWpRMXFKZTM0QjZYUVBVQmkwYUREcTRLNTBSNHhHR3VlSFhJTlRaUjNLT005V0ZxTzZrVVc5NkdEb1VoRmlVdU1HRzFmUk9TcGtDZzkxRE1NeXJEMFo0OWtGZlYzOEliWHdGWmRRVVlWMzJJY1NWWlZ4MlhVdHFkUnBzekQyS3pYbHhtT2dYalRsaFZ5SGMyYndEU24rM0lEd1hmVE5LTkZYWW1oZVAzd3RQMnl6WTBST0lFUEZCMmphbzVBcU04WTdFaDJuYmNhQWsxV3pkM1JIWG1nVmhpdFNWZUMxaHZjMy9YcVpXNWVPenM3dnhyMllqais3cE93bDVkV1U0MXVUclFTVlRZT0hnV3pEU3E2OWtiVVpORVZabjdnVUFUUEFiaUFGdVFTaFVWNkt3dmdLbERkV28xeldnWHQ4QWpVRUxGN2tEUm5yMXhmeStFK0VrdnhSTTFoaTBPRldlM1dLTlBpcFhlRG00bXNLS3VvdkJVcjFvZ0FBQlBnNXV1TVozQUdZR2o1UWNWM2N4OUVoRVJOWVJGSjRRQVlqYWlwYmZQU2k5SUJ2eE5ReEhwc0VRZnhka0k3KzlGS0RwWktXbHBYajU1WmN4YmRvMHpKNDl1OVYxaVltSmVPYVpaN0JpeFFvTUd0UjI5NXFzckN5NHVibkJ4OGVuemJXdEtTOHZSMEpDQWlaTm10VHVjMWhqOSs3ZE9IZnVIQjU4OEVHcmpvdU5qY1h6enorUHFWT2wzL3RMU2tydzdydnY0c2tubjBSb2FDZ0FJRGs1R2Q5ODh3MFdMVm9FbFVyVjB1bmFSYVBSb0xhMkZ0N2UzbTB2SmlJaUlpSWlJcUplaVdHWUs1aE1rT0VmRVJQYmRleVo2c0pPRDVrQXdHanZ2bVlkVUk2VW5tbHg3ZmZaQitDbGNzRjQzd0g0S1AxWEhHNWxYV2NRSWVLSDg0ZVFXcDJIRUNkdjdHOXk0MUV1eVBEa3dPbVNyakJxdlJZN0MwNlpIc3NFQVVGT1h1anI0bysrTG40WTRCNk1BVzVCVU1uYS9pdWFVMWVLSGZrbjhFZFJFalFHclduN2orZi93c2FjbzdqV2J5Q21CZzFIdEh0SWl6OW9GaUNZd2pFVG13UTQ5S0lCRnpUVktORlVJYnUyQkY5ay9HSGwvNVZMQnJvSDQ5bm9XWkp6YXd3Nk5PaDFhREJvSVFnQ3ZGV3VrdjlIQUpCbVJRZUE3dVJzVFdHSHo2RVhEZmd5Y3k4T2xxUzEreHlpS09MVmhCOHRYdi9UdGM5Q2FHUGtWaU9OUWR2aHdNK21uS01Xci8wKys0RHA5OW0xRjlwY3Z5SnRCMWFrN1doWFhkU3lRRWRQREhJUFFYKzNRUFIzQzBLRXE5OWxBM3BOSlZYbTRPZmN1SGFGWUpyVGl3YnNMVTdHdnVKa2pQUHBqOXZDeHlIS05kQnNuWitETys3dk54bnorb3pINzRXbnNUVXZ2dE82aEhVM2V0R0FkMU8yWUtSWFh4d3RQV3UyLzUvOWJzQ3NrRkdTYmFXYWFyeVM4R09uQlYxM0ZaNUdQMWQvVEFzYVlkb21RTUNDNkZsNDRkVDN5S290Z1orRE8vNHphRGFpM0tSL250WGFlcnlkdk5rMHFrcHZNR0IyeUJqcmF5aElRRTByd1pXaG51RjRldUFNcTgrWldKbHJvOWdvRWRFVnBqSFlvcXRvZlkxN0RJUVJYMEk4ZVQ4TVIyK0diTVJYZ0V0azYrdHR4TnZiR3pxZER0OTk5eDJtVFp0bWs0Q0dLSXA0NjYyM1VGdGJpNisvL2hweXVSeGJ0MjV0ODdpaFE0Y2lJaUxDOUhqRmloVTRlUEFnbm43NmFjeVlZZnkrRlJzYmExVXRreWRQeGtzdnZXVFIycmk0T1B6KysrOFlNMllNUm93WTBmWUJiVkNyMVRoeDRnVHE2aTU5NktHOHZCeHhjWEhRNjZWZFFYVTZIUW9LTFB2M1lHaG9xTm0vWTM3OTlWZDgvUEhIMkxWclY0ZnJKaUlpSWlJaUlxS2VpV0dZSzFoMmJRbTBCajJVTXN0dVpqYjFhOEhKVHFqSTNDUy93WkxIV29NT0o4dXpXbDMvNmRsZCtPSDhJVnhvTXA2b0s1MHF6emI3MVBrNG4vNW1veDYyNU1XaFFtdjhBZUNEa1RjZ05uQ1lSY0dYUm1VTk5UaFFrb3A5eGNuSXJDbHVkWjFPMUdOdmNUTDJGaWZEUitXS3EzMEhZSUxmUUVTN0I3Zlp3VUV1eUJEZzZJRUFSdytrVmVWYlhGdExjdXRLemM3dExGZkJXWDc1SHl4MzFkZVpyWFYwaEZsbVRSRldaZTVCY21WdTI0dnRKTE9tR0ZNQzJuLzh2dUprcXdKcjY4OGZidi9GZWhnUkl0Wm1IK3lTYTkzVjUxcUwxdzd6RE1kanpUcDdYRTZ0VG9QOUpTbllrWDhTNSt2YURqQlpTd1J3dVBRTURwZWV3VWl2Q1B3OTdHb005Z2cxVytjc1YyRjJ5QmprMXBWaFYrRnBtOWZSWFdrTitoYURNRk1EaDVrSFlScHE4SExDRHloV3R6Q3F3b2EreVBnRDRjNitrajhuUjduU0ZNUmNGRE1YN2tvbnlURzFPZzBXSlc2UUJKbk90Q053ZUw3dUFyN04ydC9xL3N5YUlxdlBLUUw0cFJlTXNTTWlzZ3VsaC9GWDdXWENNQUFFdjZrUXhtNkM0Y1EvWVBqck9najlYNFlRL2dBZ0tEdXRORUVRY08rOTkrSzExMTdEenAwN01XdldyTFlQYXNPQkF3ZVFtWm1KaFFzWFFpNDMvdnQ3K2ZMbGJSNzM3My8vV3hLR2Vmenh4NUdTa29JUFAvd1FnaUJnK3ZUcFdMaHdvV20vVnF2RisrKy9qMm5UcHJVYVhna0lzUHhOL0FNUFBJQjkrL1poLy83OUhRckQvT2MvL3dGZzdOWUNBQjk5OUJHY25JemY4eXNyamU4L1huNzVaZE5ZcWhFalJtRHk1TWw0NElFSExEci9saTFic0h2M2JpeGZ2cHpoRnlJaUlpSWlJaUl5WVJpbW1iOGZXR2J2RWl6U2tmRWZqZlNpQVVYcUNyUFJKVzM1dGVBay9peE82ZkQxMitJZ1UyS01Uei9KdGxNVjJWRHJ0YTBjY2FtYlNYZnkxNFYwL0hVaEhkZjREZ0FBVkRUVTRlZmNZNmI5ZnhRbFlrYXpzUXN0S2FndlIzejVPUnd0UFl1RWloeXJSeGlWTnRSZ1czNDh0dVhIdzB2bGdtR2VmVERFSXd4RFBFSVI3T1RWNm5GcXZSWmJPbml6TDcrKzNPcGoxcDgvYk5XSW4rNmtWRk9EQzVwcU9NdFZVTW9VVU1qa2w0MGVxZlZhNU5XWElhVXlEMGZMenZhSTU5MmVQMVBBZVBONGUzNDh2c3JjWjl1Q2VoRlI3THJ3anpWaG1KMkZwM0dON3dDTThJcG9kWTNHb01YeHNuUDRzemdaeDh2T1FTZnFXMTFyU3lmS3MzQ2lQQXVEM0VOd2UvalZaaU4yaXRTVitLTW9zVXRxNmU1K0wwcEFQOWNBM0JRMEhNREZJTXpwZFNpb3Yvek5TRnZRaXdhOGs3SUY3NDM4QjN3ZDNLQXhhUEg1MmQzWVhaUUloU0RIdVpwaURQZnFZMXBmcDlQZ3RjVDF5R2dXVkNuVFZLUEJvTE00Ukhxc0xBTXIwblpJdXFjMWwxZGZabFZBV0FUd1hkWit5VWhFSWlLeWdxSXhER05CRU5QektzZ21ISVNZOUF6RTFKY2dadjhQUXIrbklRVGVDaWpjTzZXODhlUEg0NUZISHNHTk45NEl3TmpaNVk4L3BKMHljM09Od2ZXNHVEams1MHMvUEhERERUZVlPcFhvZERwODhjVVhpSW1Kd1pRcFUweHJXZ3R0NkhRNnZQamlpOGpPenNiNDhlTWwrM3g5ZmJGNDhXSTg5ZFJUK09DREQrRGg0U0U1WjE1ZW5xbithNjY1cHMzbmFXbFhtUzFidG1ETGxzdVBhYjVjQ0NVc0xBd0FVRnRiaStUa1pBUUVCTUREdy9nMW9GUXFrWm1aaWREUVVGTlF5TWZIQjhIQndhWnp4c2JHNGwvLytoZm16SmtEQU5pOGVUTzd2aEFSRVJFUkVSRlJteGlHYWFZclJ2OTBKd1VXaEdIMG9nRmxEVFZJcWN6RDdxSUVuTzZpRy9VYWd4YlBudmdHTndiRVlMTC9ZSGlxWEZyOGxIdDNKMExFQjJuYjRlZmdqaWkzUUh4eTVqZlU2eHRNK3pOcml2RjdZUUppQTRkSmpxdlcxaU8xT2g4bnlyTVFYNWFKSWh0K1lyKzhvUmI3TG80WkFRQlBsUXNHdTRlaW42cy93bDE4RWU3c0MzOUhkd2dRc0xQd0ZLcTA5UjI2WG9OQmh5SjFKWHdjaktPUVd1dEtVNld0UjJwVkhyWVhuRERyc05PVGlCRHgwTkgvU2JZcFpYSW9CRGxrZ2dDWjZmK0JpRnFkcHR1ODdxUlg1MFBXYkZSVmEzTHFTcEZhbFFkSHVRcU9jaVVjWmNaZkZUS1o1TTlZQktEV055Qy92aHpKbGJuWVZYZ2FPYzA2QlZIUDhYbkdicXdZZmI5a3BGbUpwZ3JIeXpJUlY1YUoweFhuVGFOczdDR2xLZytMRTM5Q1A5Y0EzQjUyTmNiNTlvY0E0SWZ6aDdyTjN6TjdNNGdpUGoyN0M1WGFPdHdZR0lPWFQvL1FKVUdZUnBYYU9yeVYvRE1lN3o4Vnk5TjJtTG9HNlVROWxxYjhqQ1hENzBSZkYzOFUxRmRnYWZMUExYWVZFZ0dzT2Zjbi9CMDk0S0p3Z0l2Y3dmZ2FLNU5ESWNoZ0VJMnZyZGwxSlRoV21tRVdwbW1KUVJTUlcxK0t2aTcrcmE0UklhS3lvUTdKVlhuWWxoL2ZyYnQzRVJGMWU0SWNVTGkxMlJuR1JPVUxZZVFhNE1JZkVNKytBekZwQWNTVWhSQjhyZ2U4eGdGdVF5QTQ5ek9HWTVUdTdlb2NzMmZQSGl4WnNrU3k3WC8vTTc2bjM3WnRHNVl1WGRyaWNXdldyREhiTm5ueVpGT3dZLzM2OVNndUxzYWlSWXNBQUtkUG44YlFvVU5OWFZDYWFtaG93T0xGaTVHYW1vcDMzbmtIZm41K1ptc0dEQmlBaHg5K0dBa0pDUmc1Y2lSME9oM1VhdU1Zd0t5c0xBQ0FxNnNyYW1yTVJ4KzZ1TGhJeGdrOS9QRERMVDZuOWlnckswTnRiYTNwY1dscEtYSnlqS0hSSjU1NEFnQ1FrNU9EM2J0M1krN2N1Umd3d1BoaGtZTUhEK0xvMGFONDVKRkhUTjFpbWhKdDhFRWdJaUlpSWlJaUlyb3lNUXh6aFZ1U3RBa3lRWURwUDhGNEMxdlc1QWRrR3IzV3loNGt0cE5YVjRhdnorM0ROMWwvWXBSWFA2UlhkMnhjVDF1cW00USs2cG9FVmpwS2E5RGg3WlROdUNsb09JNlZaWmp0L3lIN0VFS2RmWkJaVTRUMDZnS2NxUzdvMHB1VEZRMjFPSFFoRFljdXBKbTJPY2lVQ0hQMlFhSGFOblU4ZXV4ejArK05YMlBHMEVUajE1cldvTy9WTjZ1MUJqMjA2UHd1R2YrSys4TDBlMnQvYnZ6Q3FiVVdyeTNWVkY5MnZRQkFMc2hoZ01FbW5heDZ1eE5OeHI4WnV2RHZnYlhYemE4dng0L24vMEtRa3hjU0szS1FXSG5lcGtFOVc4bXNLY0xiS1pzUjV1eURHd05qVE1HL3Rod3Z5elQ5L2t5MTlhTjRXbk8rN2dKY0ZBNDJPNTh0ck0wK2lDMTVjYWpWYWJyODJwazFSWGoyeERkbTI5VjZMZDVPM294L1JFekNwMmQzb1VhbmJ2VWMyL0xqYlY3WGduamp6VXdCZ3VsN2svSFhpNS9zTitqczluNklpS2hYVW5vQ09tdityU0ZBOEowQ3dmY0dvREllWXVGbWlFWGJnSkxmQUVEeUdpME1YUUVoNUM2cnloazRjQ0NlZXVvcHliYXRXN2VpcEtURTlIakJnZ1dZUG4wNkFDQXhNUkhQUFBNTVZxeFlnVUdEQnBuV054MS9sSk9UZzIrKytRWjMzWFVYSWlJaWtKU1VoT2VlZXc1UFBmVVVaczZjS2JuV2hRc1hzR2pSSXVUazVHRHAwcVdJam81dXRkWTVjK2FZZFVscGFzR0NCUzBlOS9ubm4wdkdMdDErKysydFhzTmF5NVl0dzQ0ZE8weVBWNjllamRXclZ3TXcvbjhwTGk0MmJRZGdDc3FFaDRkajllclZ1SERCR0lBTkNBaUFTbVUrVHJjeFhFUkVSRVJFUkVSRVpDbUdZZWppamVxTFB6cnNwbmQ1REtLSXVCWkNKTFoyeitHVm5YYnVDNXBxZkpkMW9NVjlwUTAxZU5HS0lFSlgwQmkwT0Z0anU1dkJUWWt3ZGh6cXplRVhlK25LRU5YbGlFQ1hqY2hwcjZYSm15WEJQM3RhbkxpaHgxejN4L04vZFVJbG5TT25yaFJmWnU2MWVQMGJTUnM3cFk3V1h2dnR6UjVCbUxZVXFTdnhYdW92ZHExQmhBajl4UkNmdnB1K0x5SWk2aFVVSHBaM2hwRVFBSS9SRUR4R1F4aTQySGlPNm1TSTZqeEFWd25vcWlCNGpXLzdOTTBFQndjak9Ealk5UGpjdVhQNCtPT1A4ZEJERDdXalJtT1hsemZlZUFNUkVSRzQ4ODQ3MGREUWdBOCsrQUNSa1pHbVFFMmozMy8vSFN0WHJrUk5UUTA4UFQyUm5KeU1mdjM2d2RIUnNjM3JYSFBOTmFhNnQyL2ZqcE1uVCtMRkYxK1VyRGx6NWd5Ky9QTExGbyt2cWFreEJXdmE0OXR2djBWQVFBQVdMRmlBQlFzV1lNZU9IVmkyYkJtZWYvNTVUSjA2RmNDbDRKQWxHc05GelVjNGZmVFJSL2pvbzQ4azJ4clhUSjQ4R2NPSEQyLzNjeUFpSWlJaUlpS2kzb2xoR0NJaXVpSTF2ZUZOUkVSRVJGMUxVSGxEMUphM01rRFZDa3BQd0h0OHg4L1RoRTZudy92dnY0K2dvQ0RNbmoyN1hhTjZjbk56a1ptWkNabE1oaGt6WmtBVVJjamxjbnowMFVlbUVVbHhjWEZZczJZTlVsSlNNR25TSkR6eXlDUFl1SEVqVnExYWhYWHIxdUgyMjIvSHJiZmVDZ2NIQjd6d3dndUlpNHN6blgvWHJsMEFBSDkvZi9qN0c4ZjhiZCsrSFNFaElSZzdkcXpGZFRvNk9yYmFTY1lTN3U3dWtzZkhqaDBEWUF3RE5UUTBTTHE4Tk85TTAxUkdSZ1llZmZSUjArUEdEaklGQlFWNDZhV1hzR0RCQWd3ZE9oUUFzSHYzYm56MzNYZW1OYzdPenZqcnI1NFQyQ1lpSWlJaUlpS2lyc0V3REJFUkVSRVJFUkYxTFpVZlVCSFg5am83K09LTEw1Q1dsb1pseTVaQnFWU2lvY0U0UW5mWnNtVll0bXlaWk8yVFR6N1o0am42OWV1SHBVdVh3czNORGVucDZWaStmRG5tenAyTDRPQmdyRnUzRGp0MzdrUk9UZzZDZzRPeGFORWlqQjl2N0diejZLT1BZdWJNbVZpNWNpVysrT0lML1BUVFQ1Zy9mejdtekptRENSTW00SysvL3NMUm8wZGJ2R1plWGg3NjlPbGoxWE5WS0JSbW5XcmFTNlBSNE1TSkV3Q0FyNzc2Q2tlT0hNR3JyNzVxMm05Tmw1MndzREFBTUoxdjdOaXg4UFgxQlFCNGVYbEoxZ0NBdDdjM2hnd1owckVuUUVSRVJFUkVSRVM5Q3NNd1JFUkVSRVJFUk5TMVZQNUFRN0c5cXpDemVmTm0vUFRUVHdDQTVPUms1T2JtWXNxVUtRQ0ErKzY3RDVNbVRRSmdIRDMwMWx0djRhV1hYa0prWkNRQVlPL2V2Vml6Wm8zcFhLTkhqMFpkWFIwV0wxNk15TWhJM0hQUFBRQ0FYMy85RlFxRkFnc1dMTURVcVZNaGw4c2xOWVNGaFdIcDBxWFl0V3NYUHYzMFU1U1VsR0QyN05rQWdKS1NFa2tZcHZrNG9YUG56bUh2M3IwdFByZkdNSXFqb3lOKytjVTRsdEJXWTVJQTRPREJnNGlLaXNMSmt5Y3hZOFlNckYrL0hoOTg4SUVwYlBQNjY2OGpKQ1NreGZPY1AzOGVyNzMybW1SYlhWMGQxcTFiaCtqb2FGTVFwalhqeDQ4M0JZb0FtQUpNUkVSRVJFUkVSSFRsWWhpR2lJaUlpSWlJaUxxV2d4K2dyd2YwdFlEY3hkN1ZBQUMyYnQyS2xTdFhRcUZRUUtmVFFhMVdZL1hxMWZEMDlBUmc3RDdTMkkya3NySVNBQkFRRUdEYTF0aXhwS2tQUHZnQUZSVVZlUFBOTjZGUUdIOEU4K0dISDVyT2VUbXhzYkc0NnFxcjRPYm0xdXFhaFFzWFd2Y2tBVW40eHRIUkVjOC8vN3pWNTJqVWRFelNsaTFiY04xMTErSGt5Wk1JRFEzRjdObXpjZUxFQ1ZOSXhkL2ZIOEhCd1MyZVI2MVdTeDdyZERxOCtlYWJLQ2twd2VPUFAyNVJMV3ZXcklHRGd3TUVRY0NXTFZ2TVJqZ1JFUkVSRVJFUjBaV0ZZUmdpSWlJaUlpSWk2bG9xUCtPdm1oTEEyZjVobUdQSGptSDU4dVdJaW9yQytQSGpzV2JOR3R4enp6MDRlZklrOXUvZjM2NXovdmpqajlpN2R5L216NStQMHRKU25EcDFDams1T2JqampqdHcyMjIzb2FxcXFzMXo3TnExNjdMN0c3dld0SmRDb2NEVXFWTTdkQTdBMkVVbk9Ua1pMNy84TWo3NTVCTUF3TDMzM29zSEgzd1FhV2xwQUlCSEhubkU0dk9scEtRZ1BqNGVOOXh3QXlaTW1DRFo1K3ZyaTJIRGhwa2RzM3YzYnVUbjV3TXdoblNzR2N0RVJFUkVSRVJFUkwwUHd6QkVSRVJFUkVSRTFMVWMvSTIvTmhRRHpoRjJMUVVBSWlJaUVCMGRqU1ZMbHBnQ0tJSWc0SlZYWG9Ham95TjI3ZHFGdExRME9EbzZBZ0J5YzNNQkFQSHg4U2dzTEFRQXBLZW5tODZuMCtudzVaZGZBakNPRWdJQVoyZG5oSVNFd01uSkNZODg4b2hrbE0vKy9mc1JIeCtQcDU1Nnl1cmFzN0t5a0pHUllkSGFsc0l6S1NrcHlNcktzdnE2RVJFUkdEUm9FQUJnN2RxMUdEZHVISHg4ZkV6N25aMmRBUUFPRGc0SURnN0cwMDgvallDQUFJaWlpUHZ2dngrUFBmWVl4bzBiQndBb0tDakFpaFVyb0ZLcEFBQXhNVEY0NTUxM0VCMGRiWGJkQ1JNbVlNS0VDYmozM25zeGUvWnMzSGJiYlFDQXI3NzZDbnE5SG5LNUhJSWdXUDE4aUlpSWlJaUlpS2gzWVJpR2lJaUlpSWlJaUxxVW9QS0hDRURVbEtBN3hCYjgvUHp3L3Z2dm04SVlqYnk4dkV5aGxXM2J0bUhidG0yUy9WOTk5VldMNTFNb0ZManZ2dnZnNk9pSThQQndoSWVIUzRJaXpidXg1T1hsSVQ0K0hyTm16Yks2OXNPSEQyUFZxbFVXclcwcERMTm56eDVzMnJUSjZ1dk9tVFBIRklhSmpJekU2TkdqemRZME5EU2dUNTgrK1B6enowM2JhbXBxSUlvaVFrTkQ0ZXZyQzhEWTdhVnhqU2lLRUFRQk1URXgyTE5uVDZ2WHo4L1BSMEpDQXJ5OXZWdmNIeEFRZ01HREIxdjl2SWlJaUlpSWlJaW9kMkFZaG9pSWlJaUlpSWk2bHNQRk1Va05KZmF0bzRubVFaaEdNcGtNd2NIQitPYy8vNGxKa3lZQkFCSVRFL0hNTTg5Z3hZb1Zwa0RJbmoxNzhOVlhYNW02a3N5Yk42L0Y4MmswR2pnNE9OaWtabEVVVGIrLzNFaWxkZXZXdFJtWWFXc2tVMU94c2JHU3gvUG16WU9UazVQWnVwa3paN1o2amhkZmZMSEY3ZDkrK3kwQ0FnSUFBRXVXTExsc0hRY1BIc1RCZ3dkYjNEZDU4bVNHWVlpSWlJaUlpSWl1WUF6REVCRVJFUkVSRVZIWFVsM3NrdEpRYk44NkxLQlFLUEQxMTErM3VlNzY2Ni9IOWRkZkw5bFdWMWVIOVBSMHBLV2xJVGs1R1VsSlNmam5QLytKNmRPbmQ2Z21VUlN4ZGV0V2xKV1YyU3hZMHhFdEJXR0FTeU9pR3RYWDEyUFJva1Z3Y1hGQlJrWUdacytlamIvOTdXK1NOWTNkWW9ETEIzUmlZMk54MTExMzRmNzc3KzlBNVVSRVJFUkVSRVRVV3pFTVEwUkVSRVJFUkVSZFMxQWFBekdhN3RNWnhwWnljbkx3NnF1dklqYzNGNklvd3RmWEYwT0dETUZkZDkyRk1XUEd0UHU4alNPYm5uMzJXU1FrSkdEKy9QbTJLcmxUTkhaNEFZQzR1RGg4OHNrblVDZ1VXTEprQ1ZKU1V2REdHMitnc3JJU0R6LzhjS3Zqam9pSWlJaUlpSWlJMm9OaEdDSWlJaUlpSWlMcWVpcS9IdEVacGoyQ2dvSXdkT2hRekowN0Y4T0hEMGRRVUpCcFgvTVJRMDIxdEcvMjdObDQ0b2tub05WcWNlVElFUUJBWm1ZbS92T2YveUEyTmhicjFxMXI4N3lXNk9qeHphblZhcVNucHlNK1BoNS8vdmtuOHZMeWNOTk5OK0hSUngrRnM3TXp4bzBiaC8vN3YvL0RlKys5aDd2dnZodmp4NC9IcUZHak1ISGlSQncvZnR5aWEyUm5aMlBQbmoyWFhUTisvUGh1MFQySGlJaUlpSWlJaUxvV3d6QkVSRVJFUkVSRTFPVUV4MkNJNm53STlpNmtFeWdVQ2l4WXNLREZmVTg5OVpSVjU0cUlpQUFBeU9WeUtKVks5Ty9mSDYrODhnb0NBd01sNnhZdVhOanFPUTRmUG95OWUvZGU5anF0MWR1U1pjdVd0YmttTFMwTnp6MzNIUHo4L0hEZGRkZGgxcXhaQ0FrSmthd0pEUTNGaHg5K2lPUEhqK09YWDM3Qlo1OTlobXV2dlJaTGxpeXhxSTZEQncvaTRNR0RsMTN6L2ZmZnc4L1B6Nkx6RVJFUkVSRVJFVkh2d1RBTUVSRVJFUkVSRVhVOXB6Q2c2cFM5cXpBelpjb1VEQjgrL0xKcm9xS2k4T21ubnlJME5OVHE4OCthTmF0ZGRjbGtNcnoyMm12dzlmV0ZVcWswYmZmMTlVVjBkRFNtVEpuUzZyR2lLS0t3c0xERmZTNHVMdkR5OHNMMDZkTXRydVc3Nzc2RHU3dDdpL3RXcjE0TmIyOXZ1TGk0NEx2dnZvTy92MytiNXhzOWVqUkdqeDROblU0SGhVS0JYYnQyV1Z3TEVSRVJFUkVSRVZGTEJGRVVSWHNYMFI1ejlyOW43eEtJaUlpSWlEckZwb25QMmJzRUlxSk9KNTViRGpIOWRjaHV6QUhrVHZZdWg0aUlpSWlJaUlpSXVobEJFTnJkVkZobXkwS0lpSWlJaUlpSWlDemlHRzc4VloxcjN6cUlpSWlJaUlpSWlLalhZUmlHaUlpSWlJaUlpTHFjNEJRR0FCRHJ6OXU1RWlJaUlpSWlJaUlpNm0wWWhpRWlJaUlpSWlLaXJ1ZDBzVE5NUFR2REVCRVJFUkVSRVJHUmJURU1RMFJFUkVSRVJFUmR6OEVQa0RrQTZoeDdWMEpFUkVSRVJFUkVSTDBNd3pCRVJFUkVSRVJFWkFjQzRCUUdjRXdTRVJFUkVSRVJFUkhaR01Nd1JFUkVSRVJFUkdRWGdsTTRSSTVKSWlJaUlpSWlJaUlpRzJNWWhvaUlpSWlJaUlqc3d5bU1ZNUtJaUlpSWlJaUlpTWptR0lZaElpSWlJaUlpSXZ0d2lnRFVCWUMrMXQ2VkVCRVJFUkVSRVJGUkw4SXdEQkVSRVJFUkVSSFpoOXNnNDY4MWFmYXRnNGlJaUlpSWlJaUllaFdHWVlpSWlJaUlpSWpJTGdUWHdRQUFzU2JGenBVUUVSRVJFUkVSRVZGdndqQU1FUkVSRVJFUkVkbUhZeENnOEFDcVUrMWRDUkVSRVJFUkVSRVI5U0lNd3hBUkVSRVJFUkdSblFqR1VVbnNERU5FUkVSRVJFUkVSRGJFTUF3UkVSRVJFUkVSMlkzZ05waGprb2lJaUlpSWlJaUl5S1lZaGlFaUlpSWlJaUlpKzNFZEFtaUtBRzJadlNzaElpSWlJaUlpSXFKZW9zZUdZUnpsU251WFFFUkVSRVJrYzN5ZlMwUlhHc0Z0a1BFMzFhbjJMWVNJaUlpSWlJaUlpSHFOSGh1R0NYVDB0SGNKUkVSRVJFUTJ4L2U1UkhURmNUV0dZVGdxaVlpSWlJaUlpSWlJYktYSGhtR3U4b215ZHdsRVJFUkVSRGJIOTdsRWRNVlJ1QUZPWVVCMW9yMHJJU0lpSWlJaUlpS2lYcUxIaG1GdUNSMExQd2QzZTVkQlJFUkVSR1F6Zmc3dXVEVjByTDNMSUNMcWNvTEhLSWpsUit4ZEJoRVJFUkVSRVJFUjlSSTlOZ3pqTEZmaDhRRTMyYnNNSWlJaUlpS2IrZmVBYVhDU3EreGRCaEZSMS9PZUNOU21BdzBsOXE2RWlJaUlpSWlJaUloNmdSNGJoZ0dBNFo1OThGck03ZXdRUTBSRVJFUTltcCtET3hiRnpNVXd6M0I3bDBKRVpCZUM5N1VBQUxIc2tKMHJJU0lpSWlJaUlpS2kza0FRUlZHMGR4RWRWYWR2d09iY1l6aGFlaGFGNmdxbzlWcDdsMFJFUkVSRWRGbU9jaVVDSFQxeGxVOFViZ2tkQzJkMmhDR2lLNW9Jdzk0WUNBRXpJQXg2eDk3RkVCRVJFUkVSRVJGUk55QUlndER1WTN0REdJYUlpTHFYMnYyZm9XYm5lMVlkb3d3ZUF1OUhOd0x0LzU1R1JFUkVSRDJZbVBBWXhLb0V5Q1ljc0hjcFJFUkVSRVJFUkVUVURYUWtETk9qeHlRUkVWSDM1RHoyVGdpT2JsWWRvODFQUXNQWi9aMVVFUkVSRVJGMWU5NFRnWnBVb0tIVTNwVVFFUkVSRVJFUkVWRVB4ekFNRVJIWm5PRG9CdWVyNzdINnVKcTlud0JzV0VaRVJFUjBSUks4cndVQWlPV0g3RndKRVJFUkVSRVJFUkgxZEF6REVCRlJwM0MrNWw0SUtpZXJqdEdlajBkRDlyRk9xb2lJaUlpSXVqV25jTUNNMnBxR0FBQWdBRWxFUVZTcEQxQjIwTjZWRUJFUkVSRVJFUkZSRDhjd0RCRVJkUXFac3llY3Jyckw2dU5xOTM3U0NkVVFFUkVSVVU4ZytFeUVXTElMQUxzRkVoRVJFUkVSRVJGUit6RU1RMFJFbmNabHdnTVFGQ3Fyam1uSU9BUnQ3cWxPcW9pSWlJaUl1algvR1VCOU5sQjEydDZWRUJFUkVSRVJFUkZSRDhZd0RCRVJkUnFacXgrY1JzKzErcmphUFI5M1FqVkVSRVJFMU4wSlBwTUJwU2ZFd3AvdFhRb1JFUkVSRVJFUkVmVmdETU1RRVZHbmNwNzRJQ0JYV0hXTUpuMGZHcktPZGxKRlJFUkVSTlJ0eVZRUUFtNkdXTGdGSEpWRVJFUkVSRVJFUkVUdHhUQU1FUkYxS3JsSE1KeEd6TEg2dUpwZjN3WkUzZ0FoSWlJaXV1SUUvUTJvejRaWXV0L2VsUkFSRVJFUkVSRVJVUS9GTUF3UkVYVTZsMG1QQUlKMTMzSzBlUWxRSiszb3BJcUlpSWlJcUxzU3ZDWUFMbEhBK1Mvc1hRb1JFUkVSRVJFUkVmVlFETU1RRVZHbmszdUh3M0hZTEt1UHE5bjVQa1M5dGhNcUlpSWlJcUp1UzVCQkNIOFlZc212Z0RyWDN0VVFFUkVSRVJFUkVWRVB4REFNRVJGMUNaZEpqd0tDWU5VeCt2SWMxQjlkMjBrVkVSRVJFVkYzSllUTUErUnVFTE0rdFhjcFJFUkVSRVJFUkVUVUF6RU1RMFJFWFVMaEh3V25FWE9zUHE1Mjc4Y1ExZFdkVUJFUkVSRVJkVnR5RndoOUhvU1lzNXJkWVlpSWlJaUlpSWlJeUdvTXd4QVJVWmR4bWZJVUJJV0RWY2NZNmlwUXUvK3pUcXFJaUlpSWlMb3JJZUxmZ01JTjR0bDM3VjBLRVJFUkVSRVJFUkgxTUF6REVCRlJsNUY3Qk1INW1udXRQcTd1MEZmUVZ4VjJRa1ZFUkVSRTFHMHAzQ0JFL2hkaS9scWc4cmk5cXlFaUlpSWlJaUlpb2g2RVlSZ2lJdXBTTHBNZWhzekp3NnBqUkowR3RidVhkMUpGUkVSRVJOUmRDV0gvQUZ3SHdYRDZNVUJmWis5eWlJaUlpSWlJaUlpb2gyQVlob2lJdXBUZzZBNlh5WTliZlZ6OWlZM1FGYVYzUWtWRVJFUkUxRzBKU3NpR2ZRYW84eUNtdmdSQXRIZEZSRVJFUkVSRVJFVFVBekFNUTBSRVhjN3BxcnNnOXdxMTdpQlJSUFdPdHdDUk4wQ0lpSWlJcmlpdUF5RkV2d2t4OXh1SUdlL2J1NW9lUnhSRmZQUE5ON2pqampzd2ZmcDBiTnk0MGQ0bEVSRVJFUkVSRVJGMU9vVzlDeUFpb2l1UG9GREJOZlpaVlA3NGpGWEhOV1FjaERwcEJ4eUh6dWlreW9pSWlJaW9PeExDN2dYcU1pR2VYUXJJblNCRS9BdUFZTk5yeE1iR1dyeDIxNjVkTnIxMlovcnV1Kyt3WnMwYStQbjVZY3FVS1hCM2Q3ZDNTVVJFUkVSRVJFUkVuWTVoR0NJaXNndkhvZE5SZDJBVnRQbUpWaDFYdmYxTk9FUk5oT0RvMWttVkVSRVJFVkgzSTBBWXVBZ1FEUkRUWGdVcTRpQU1lUjlRZXR2c0NyTm56NVk4M3I1OU8zUTZuZG4ybm1iNzl1MEFnTGZmZmh0aFlXRjJyb2FJaUlpSWlJaUlxR3NJb3NoNUUwUkVaQjhONXc2amZQVTlWaC9uUEc0KzNHYTkwZ2tWRVJFUkVWSDNKa0k4dnhwaSttdUF3ZzFDK0lNUVF1NENIQUp0ZnFXYmI3NFphclc2UjNXQmFjblVxVk9oVUNoTW9SZ2lJaUlpSWlJaW9wNUNFSVIydHdhVzJiSVFJaUlpYTZqNlhnMkhBZGRaZlZ6ZDBlK2d6Yk91b3d3UkVSRVI5UVlDaFBCL1FqWitQd1MzWVJEUExJRmgzM0FZRHQ4RThkUkRFTk1YQTNWWmRxdE9yOWZiN2RxdEVVVVJjcm04MDg3ZkhaOXpVOTI5UGlJaUlpSWlJaUxxSE93TVEwUkVkcVVyU2tmcHl0bUFhTERxT0dYd0VIZy9zZ0dRZGQ0UDlvbUlpSWlvbTZzL0R6RnZMVkJ4QkdKOUxxRE9nekQ0WFdPM21BNXFxek5NYkd3c0hCMGRzWDc5ZW56MDBVZll2MzgvNnV2ckpldlBuajJMTFZ1MjROU3BVeWd1TG9aQ29VQmtaQ1R1dU9NT1hIMzExUzJlNytlZmY4YmF0V3V4WThjT2xKV1ZJVEF3RUhmZWVTZW1UcDBxV2YvSEgzOWc4K2JOeU1qSWdDQUlDQTBOeFlNUFBvalJvMGVienRlU3B2V2xwcVppNDhhTlNFaElRRVZGQlp5Y25EQmd3QURNbmowYjQ4ZVBiOWR6YnZvODFxMWJoOTkrK3cwbEpTVUlDUW5CZmZmZGgydXZ2UmFWbFpWWXRXb1ZEaDA2aE5yYVdvU0dodUxPTysvRURUZmNZSGJOMU5SVWZQLzk5MGhNVElSYXJVWmdZQ0N1dSs0NjNISEhIWEJ3Y0xDNlBpSWlJaUlpSWlMcU9UclNHVVpoeTBLSWlJaXNwUWdZQUtmUnQ2TSs3Z2VyanRQbUo2SHU2UGR3dnZvZm5WUVpFUkVSRVhWN1R1RVFvdjRMQUdqM1QwWTZhTVdLRlRoOStqUW1UNTZNb3FJaXliNkZDeGRDclZaajZOQ2hHREZpQk1yS3luRDA2Rkc4L1BMTFdMSmtDY2FPSFd0MnZ2ZmZmeCtuVDUvRzZOR2pVVlJVaFBqNGVMejc3cnR3ZFhVMUJWVFdyVnVIVmF0V3dkM2RIWk1tVFFJQUpDVWw0Y3laTTZZd3pPelpzd0VBVzdac2dVS2h3SXdaTXlUWDJieDVNMWF1WEFsQkVEQnk1RWlNR3pjT3BhV2xpSStQeC9Ianh6RnYzanc4K09DRFZqL25SdSs4OHc3T25EbURrU05ISWljbkJ3a0pDVmk4ZURGZWZmVlZyRnExQ2xxdEZ1UEhqMGR4Y1RHT0h6K090OTU2QzY2dXJyanFxcXRNNTlpeFl3YysvUEJES0pWS2pCczNEaTR1TGtoS1NzSzMzMzZMRXlkTzRMMzMzb05DWWY2akxVdnFJeUlpSWlJaUlxTGVqV0VZSWlLeU85ZXB6MEdUc2d1RzJqS3JqcXY1ZlJrY2g5d0VtWnQvSjFWR1JFUkVSTlE2alVhRDdPeHNmUEhGRjNCMGREVGJmK3V0dCtLV1cyNkJtNXViYWR2V3JWdXhmUGx5Yk5pd3dTd01vMWFyVVZoWWlGV3JWcG02bnF4ZXZScHIxNjdGcGsyYlRHR1lEUnMyUUJBRWZQcnBwL0R6OHpNZFgxNWVidnI5RTA4OEFlQlNHS2J4TVFDa3BLUmc1Y3FWY0hWMXhkS2xTekZnd0FEVHZ2ejhmRHo3N0xQNDRZY2ZNSExrU0ZPNHh0TG4zUGc4cXFxcThObG5uNW5DS3A5OTlobldyMStQTjk1NEF3TUhEc1RiYjc5dGVvN2ZmUE1OMXF4Wmc4MmJONXZDTUdmUG5zWHk1Y3NSRkJTRWQ5NTVCLzcreHZmOG9paml2ZmZldzg2ZE83Rmx5eGI4N1c5L3M3bytJaUlpSWlJaUl1cjlaUFl1Z0lpSVNPYmtBYmRwQzYwK1R0VFVvbnI3a2s2b2lJaUlpSWlvYmFJbzR2Nzc3MjgxZERGLy9ueEpFQVlBcnIvK2VnREF1WFBuV2p6bXNjY2VrNHovYWV6d2N2YnNXZE0yalVZREFHamVLZGpMeTh1aXVqZHMyQUJSRlBIUVF3OUpnakFBRUJ3Y2pBY2VlQUFBc0czYk5yTmoyM3JPalI1NjZDRkoxNVpiYnJrRkFLRFQ2ZkRvbzQ5S25tUGpDS2pNekV6VHRoOS8vQkY2dlI0TEZpd3dCV0VBNDNPKzU1NTdBQUIvL3ZsbnUrc2pJaUlpSWlJaW90Nk5uV0dJaUtoYmNCeCtDK3FQYjBCRDFsR3JqbE1uYm9mVHFMOUIxWDlTSjFWR1JFUkVSTlF5UVJBd2JOaXd5NjdKeU1oQWNuSXljbk56VVZCUWdJS0NBZ0RHN2luTktSUUtSRVZGU2JiNSt2cENvVkNndHJiV3RPMkdHMjdBOXUzYjhlU1RUK0t1dSs3Q2pUZmVhRlg0SXpFeEVRQXdjZUxFRnZjM2RvTkpUMDgzMjJmSmMxWW9GT2pYcjU5a1cyT2dSYUZRWU9EQWdaSjlqZDF0NnVycVROdE9uVG9GUVJDd2I5OCs3TnUzcjhYcjVPWGx0YXMrSWlJaUlpSWlJdXI5R0lZaElxTHVRUkRnTm5zUlNsZmVET2gxVmgxYTljdHI4SGxpT3dRbFAvMUpSRVJFUkYxSHBWSkJwVksxdUsraW9nS0xGeTlHUWtJQ0hCd2NFQjRlanNEQVFJd1pNd1paV1ZrUVJkSHNHSVZDWWRidHBYRzdUbmZwUGZJVFR6d0JQejgvckYrL0hzdVhMOGVxVmFzd2QrNWN6SnMzRHpKWjIwMkFxNnFxb0ZRcTRlcnEydUorRHc4UEFKQUVjQ3g1emszcmJhN3hlYlgwSEJ0ck5oZ01wbTJWbFpVUVJSRmJ0bXhwOVRxTkhYS3NyWStJaUlpSWlJaUllaitHWVlpSXFOdjQvK3pkZVhTVTVmMys4ZXVaTFRPVGxVQVMyVGRaWkJFQ2lDaTRvWWhpUmRrVUZLeFZjTGYrMUZxeDFtOWJ2NjFMWFNwYXFsWFJMNmhBQlZGQXJRb29LcnNFVUVCMmdpSTdnYXd6bWNuTVBMOC9vdEVJS3BuTTVNbnlmcDNqQ1hsbTdzOTloZU01NUlTTCszWmt0RmZpZ1BFcStmaTVLcTBMSC8xR0pSLy9TMGtYM0JXblpBQUFBTUN4amxkYytjNmtTWk8wZnYxNmpSczNUbVBHakpIVDZaUlVYdmlZUFh0MnRmWjFPQndhTzNhc2hnOGZyb1VMRjJyNjlPbDY2YVdYbEplWHA5dHV1KzBYMTNzOEhoVVZGY252OTh2ajhSenplbUZob2FUdlN6RS85SE5mY3l4NXZWNlZsSlRvdmZmZXE5S2VOWlVQQUFBQUFBRFVici84ejRVQUFLaEJpZWZjTEh0YTh5cXZLL24wQlpWOTgwVWNFZ0VBQUFCVjk5bG5uMVdVVnI0cndralN6cDA3WTdhSDErdlYwS0ZETlduU0pCbUdvUTgrK09DRTFwMXl5aW1TcE9YTGx4LzM5VFZyMWtpU3VuZnZIcHVnVVRqNTVKTVZpVVFxcm5RQ0FBQUFBQUNvQ3Nvd0FJQmF4WEI2bEh6cG42dStNQkpXd1J1L2sxbm1qM2ttQUFBQW9LcWNUcWRDb1pCeWMzTXJudmw4UGsyZVBMbmFzM055Y2lwOS90MjFRQ2Q2UGREdzRjTWxTYzg5OTl3eDVaeDkrL1pweXBRcGNqZ2NHakZpUkxXelJtdklrQ0dTcEtlZmZscUhEaDJxOUpwcG1scTVjcVVPSHo1c1JUUUFBQUFBQUZBSGNFMFNBS0RXU2VoNGpoSzZEbFpnNC90VldoYyt2RXZGNy85ZHliLzZVNXlTQVFBQUFDZG00TUNCbWpkdm51NjQ0dzZkY2NZWmNqcWRXcjE2dGZyMDZWUHQwMDRtVHB5b3RtM2JxbE9uVGpKTlU2dFhyNVpwbWhvNWN1UUpyZS9kdTdldXVlWWFUWnMyVGJmY2NvdXlzN09WbFpXbEkwZU9LQ2NuUitGd1dIZmRkWmZhdEdsVHJaelZjZTY1NTJyVnFsVmFzR0NCcnIzMldtVm5aeXNqSTBNbEpTWDY4c3N2ZGVEQUFiM3d3Z3RxMHFTSlpSa0JBQUFBQUVEdFJSa0dBRkFySlErNVg4RnRuOG9NK3FxMHpyZnlOU1YwSGlqWHlXZkZLUmtBQUFEd3kyNisrV1lsSmlacTRjS0ZXckpraVJvM2JxeWhRNGRxekpneFdyQmdRYlZtRHhzMlRDdFdyTkNDQlF2a2REclZ2bjE3M1hERERSbzRjT0FKenhnM2JweTZkT21pT1hQbWFOT21UVnE3ZHExU1UxUFZ2MzkvalJvMVNoMDZkS2hXeGxpNDU1NTcxTE5uVDczNzdydGF2MzY5QW9HQVVsSlMxS0ZEQjQwZlAxNnRXN2UyT2lJQUFBQUFBS2lsRE5NMFRhdERBQUJ3UEw1bEw2dm92dzlYZVowdE9VT05iM3RITm05YUhGSUJBQUFBQUFBQUFBQUFpRGZETUl4bzE5cGlHUVFBZ0ZqeTlydEdqcE02VjNsZHBPaVFpdWIvV2FMdkNRQUFBQUFBQUFBQUFEUTRsR0VBQUxXWHphNlV5eCtTYlBZcUx5M2Q4SzVLMTc4ZGgxQUFBQUFBQUFBQUFBQUFhalBLTUFDQVdzM1p2SnVTenIwbHFyV0Y4LytzY01HK0dDY0NBQUFBQUFBQUFBQUFVSnRSaGdFQTFIcUpaOThzWi9QdVZWNW5saGFwY001RXlZekVJUlVBQUFBQUFBQUFBQUNBMm9neURBQ2c5ck03bERMeWNSbE9kNVdYQm5jdWwyL0ZLM0VJQlFBQUFBQUFBQUFBQUtBMm9nd0RBS2dUSEUzYUttbnd2Vkd0TGY3Z2NZVU9ibzl4SWdBQUFBQUFBQUFBQUFDMUVXVVlBRUNkNGUxN2xWd25ENmp5T2pNVVVNSHN1MldXbGNZaEZRQUFBQUFBQUFBQUFJRGFoRElNQUtEdU1BeWxEbnRZTms5cWxaZUc5bTFTMGR0L2tVd3pEc0VBQUFBQUFBQUFBQUFBMUJhVVlRQUFkWW90SlV2SmwvNDVxclgrTlcvSW56TXJ0b0VBQUFBQUFBQUFBQUFBMUNxVVlRQUFkWTY3K3lWeWQ3OGtxclZGYi85RlpYdld4emdSQUFBQUFBQUFBQUFBZ05xQ01nd0FvRTVLdnZUUHNxVmtWWG1kR1M1VHdZemJGUEVkalVNcUFBQUFBQUFBQUFBQUFGYWpEQU1BcUpOc25sU2xEbjhrcXJYaGduMHFlUDFPS1JLT2NTb0FBQUFBQUFBQUFBQUFWcU1NQXdDb3MxenQrOHQ3K3RpbzFnWjNMRlB4b3FkaW5BZ0FBQUFBQUFBQUFBQ0ExU2pEQUFEcXRLVEI5OGlSZVhKVWEwcysrYmNDbXhiR09CRUFBQUFBQUFBQUFBQUFLMUdHQVFEVWFZYlRvOVRSLzVUaDhrYTF2dUNOM3l0OGVGZHNRd0VBQUFBQUFBQUFBQUN3REdVWUFFQ2Q1OGhvcDVUaGowUzExZ3dVSzMvR3JUS0QvaGluQWdBQUFBQUFBQUFBQUdBRnlqQUFnSHJCM2ZVaWVmdGZGOVhhME1GdEtuenJENUpweGpnVkFBQUFBQUFBQUFBQWdKcEdHUVlBVUc4a1gzaVBYRzFPaTJwdDZmcDM1RnN4TGNhSkFBQUFBQUFBQUFBQUFOUTB5akFBZ1ByRFpsZnFsVS9KbHB3UjFmS2k5eDVSY01leUdJY0NBQUFBQUFBQUFBQUFVSk1vd3dBQTZoVmJVb2JTcm54YXN0bXJ2amdTVnY2TVd4WGF2eVgyd1FBQUFBQUFBQUFBQUFEVUNNb3dBSUI2eDltNnQ1SUgzeHZWV2pOUW9xT3ZqRmU0Y0grTVV3RUFBQUFBQUFBQUFBQ29DWlJoQUFEMWt2ZU1YOHZkZlVoVWF5T0ZCNVQveWdTWmdlSVlwd0lBQUFBQUFBQUFBQUFRYjVSaEFBRDFrMkVvNWZLSDVNaG9IOVh5MFA0dHlwOXh1eFFPeFRnWUFBQUFBQUFBQUFBQWdIaWlEQU1BcUxjTWwxZXBZeWJMY0htaldoL2NzVlNGOHg2UVREUEd5UUFBQUFBQUFBQUFBQURFQzJVWUFFQzk1c2hvcDVUaGowUzkzci9tRFpVc25oekRSQUFBQUFBQUFBQUFBQURpaVRJTUFLRGVjM2U5U043KzEwVzl2dmpEcCtWZisyWU1Fd0VBQUFBQUFBQUFBQUNJRjhvd0FJQUdJZm5DZTVUUWVXRFU2d3ZmK29PQ081ZkhNQkVBQUFBQUFBQUFBQUNBZUtBTUF3Qm9HR3gycFk3Nmg1ek51MGUzUGhKVy92UmJGVHF3TmJhNUFBQUFBQUFBQUFBQUFNUVVaUmdBUUlOaHVEeEtHL3R2MlJ1MWlHcTlHU2hXL3JUeGloUWVpSEV5QUFBQUFBQUFBQUFBQUxGQ0dRWUEwS0RZa3Bvbzdab3BzbmxTbzFvZkx0eXZvNjlNa0Jrb2puRXlBQUFBQUFBQUFBQUFBTEZBR1FZQTBPQTRtclJWMnRoL3kzQzRvbG9mMnI5WithL2RJclBNSCtOa0FBQUFBQUFBQUFBQUFLcUxNZ3dBb0VGeXR1cWxsSkdQUzRZUjFmcGc3Z3JsdjNhenpMTFNHQ2NEQUFBQUFBQUFBQUFBVUIyVVlRQUFEWmE3NjBWS0hqd3g2dlhCSGN1VVAvMVdtYUZBREZNQkFBQUFBQUFBQUFBQXFBN0tNQUNBQnMxNzVyWHlubkZOMU91RDJ6OVZ3WXpiWklhQ01Vd0ZBQUFBQUFBQUFBQUFJRnFVWVFBQURadGhLUG1pKzVUUVpWRFVJd0piUDFiQnpOdGxoc3RpR0F3QUFBQUFBQUFBQUFCQU5DakRBQUJnc3l0MTVCTnl0dXdaOVlqQWxvOVU4Sjg3cEhBb2hzRUFBQUFBQUFBQUFBQUFWQlZsR0FBQUpCbE90OUt1Zms3MjlOWlJ6d2hzV3FqODEvOGZoUmdBQUFBQUFBQUFBQURBUXBSaEFBRDRsaTB4WFkxKy9hSnMza1pSendoOCtZRUtadDh0UmNJeFRBWUFBQUFBQUFBQUFBRGdSRkdHQVFEZ0IrenByWlUyN2dVWkNZbFJ6eWpkOEY4VnpQNGRoUmdBQUFBQUFBQUFBQURBQXBSaEFBRDRFV2VMVTlYb21pa3lYTjZvWjVTdWYwY0ZjKzZsRUFNQUFBQUFBQUFBQUFEVU1Nb3dBQUFjaDdOVkw2VmQ4NklNcHlmcUdhV2Z6MVBCbS9kUmlBRUFBQUFBQUFBQUFBQnFFR1VZQUFCK2dxdDFINldOZTE2RzB4MzFqTkoxYjZsdzdnT1NHWWxoTWdBQUFBQUFBQUFBQUFBL2hUSU1BQUEvdzlYMmRLV04vYmNNUjBMVU0veHJacXZ3elQ5d1Fnd0FBQUFBQUFBQUFBQlFBd3pUTkUyclF3QUFVTnNGdHk5Ui9tczN5UXdGbzU2UjBPVkNwWTU2VW9iREZjTmtBQUFBQUFBQUFBQUFRUDFqR0lZUjlWcktNQUFBbkpqZ3RrK1UvOXJOTXNObFVjOXd0VHREYVZmOVMwWkNZZ3lUQVFBQUFBQUFBQUFBQVBVTFpSZ0FBR3BJWU10aTVjKzRSUXFIb3A3aGJIR3Ewc2E5S0pzM0xZYkpBQUFBQUFBQUFBQUFnUHFETWd3QUFEVW9zSG1SOG1mY0prWENVYzl3WkhaUW8ydGZsaTA1TTRiSkFBQUFBQUFBQUFBQWdQcUJNZ3dBQURVczhPVUM1Zi9udDlVcXhOalRtcXZSYi81UDl2VFdNVXdHQUFBQUFBQUFBQUFBMUgzVktjUFlZaGtFQUlDR0lxSExJS1dPZWxLeTJhT2VFYzdmb3lNdmpGSFozZzB4VEFZQUFBQUFBQUFBQUFBMGJKd01Bd0JBTlpTdWYwY0ZzKzZXekVqVU13eVhSNmxYUHEyRWp1ZkVNQmtBQUFBQUFBQUFBQUJRZDNFeURBQUFGbkYzdjBTcEkvNHVHZEgva1dvRy9jcC83U2I1Vi84bmhza0FBQUFBQUFBQUFBQ0Fob21UWVFBQWlJSEFwb1VxK004ZE1zTmwxWnFUZU01TlNqci9UaW42b2lzQUFBQUFBQUFBQUFCUTUxWG5aQmpLTUFBQXhFaHc1M0xsdjNhenpLQ3ZXblBjUFlZcVpkakRNdXpPR0NVREFBQUFBQUFBQUFBQTZoYktNQUFBMUJKbDMzeWgvR25YSytJdnFOWWNWOXQrU3J2cW56TGNLVEZLQmdBQUFBQUFBQUFBQU5RZGxHRUFBS2hGUWdlMzYralUzeWhTZUtCYWN4d1o3WlUyOXQreXA3ZUtVVElBQUFBQUFBQUFBQUNnYnFBTUF3QkFMUlBPMzZPakwxK3I4Skd2cWpYSDVrbFY2cGhuNUdyYkwwYkpBQUFBQUFBQUFBQUFnTnFQTWd3QUFMVlFwUGl3ams2OVRxSDltNnMzeUdaWHlpVVB5TlAzcXRnRUF3QUFBQUFBQUFBQUFHbzV5akFBQU5SU1ptbVI4bWZlcnVDT1pkV2U1ZTE3dFpLSDNDL1pIVEZJQmdBQUFBQUFBQUFBQU5SZWxHRUFBS2pOd2lFVnp2MmovR3ZuVkh1VXEyMC9wWTUrV2padldneUNBUUFBQUFBQUFBQUFBTFVUWlJnQUFHbzcwMVRKNG4rcStNTm5xajNLbnQ1S2FWYy9KMGZteVRFSUJnQUFBQUFBQUFBQUFOUStsR0VBQUtnai9Hdm5xUEN0KzZWSXVGcHpqSVJFcFE1L1ZBbGRMb3hSTWdBQUFBQUFBQUFBQUtEMm9Bd0RBRUFkRXR5eFRQa3picFVaS0tuMnJNUUI0NVUwNkc3SlpvOUJNZ0FBQUFBQUFBQUFBS0Iyb0F3REFFQWRFOXEvUlVkZkdhOUk0WUZxejNLMU9VMnBWejRsVzFKR0RKSUJBQUFBQUFBQUFBQUExcU1NQXdCQUhSUXBPcWo4NmJlbzdKc3ZxajNMbHB5aHRDdWZsck4xN3hna0F3QUFBQUFBQUFBQUFLeEZHUVlBZ0RyS0xDdFY0ZHcvcXZUemVkVWZack1yZWZEdjVUM2pXaW42N3cwQUFBQUFBQUFBQUFBQXkxR0dBUUNnTGpOTmxTeDVRY1VMbnBCaThNZXl1K3RGU2huMnNJeUV4QmlFQXdBQUFBQUFBQUFBQUdvZVpSZ0FBT3FCd09ZUFZURHJMcGxCWDdWbjJSdTNVZW9WLzVDeldkY1lKQU1BQUFBQUFBQUFBQUJxRm1VWUFBRHFpZERCYmNwLzlTYUZqKzZ1L2pDN1E4a1gvbDdlTTM3TnRVa0FBQUFBQUFBQUFBQ29VeWpEQUFCUWowUjgrU3FZZWJ1Q3VTdGpNaStoNHpsS0dmNm9iSW5wTVprSEFBQUFBQUFBQUFBQXhCdGxHQUFBNnB0d1NFVUxIcE52NmNzeEdXZEx6bERxeUNma2F0Y3ZKdk1BQUFBQUFBQUFBQUNBZUtJTUF3QkFQVlc2NGI4cWZQTSttVUZmOVljWmhoTFB2bEZKQSsrUWJQYnF6d01BQUVDZFlKcW1YbjMxVmIzenpqc3FLQ2pRaEFrVE5IejRjS3RqQVFBQUFBQUEvQ3pLTUFBQTFHT2hRenRWTVBNMmhRNXVqOGs4Wjh0c3BWN3hwT3hweldNeUR3QUFJTjRHRFJva1NVcE9UdGFNR1RPVWtKRHdpMnR1dlBGRzdkeTVVMjYzVy9Qbnp6OW0zdkdlLzl6ZTMzRTZuY3JLeWxLL2Z2MTAxVlZYS1RrNXVRcGZpVFZlZmZWVlRaMDZWUmtaR2VyVnE1ZDY5dXlwQ3k2NG9PSjFuODhucjlkcllVSUFBQUFBQUlCalZhY01ZNHRsRUFBQUVIdU9qSFpLdjNHMjNOMHZpY204c3QxcmxmZlBYOG1mTTB1aUV3c0FBT3FRb3FJaWZmREJCNy80dnB5Y0hPM2N1VE5tK3pvY0RnMGRPbFJEaHc3VjJXZWZyVUFnb05telordVdXMjVSZm41K3pQYUpsM2ZmZlZlUzlPaWpqK3Azdi90ZHBTTE1QZmZjbzZ1dnZ0cXFhQUFBQUFBQUFIRkJHUVlBZ0RyQWNIbVZPdXBKSlYveVFFeXVPRElESlNwODYzN2x2M2FUSXNXSFlwQVFBQUFndnRMUzB1UndPUFRtbTIvcWx3NjVuVFZybGx3dWwxSlNVbUt5dDhQaDBPMjMzNjdiYjc5ZEV5ZE8xTFJwMDNUMjJXZHIvLzc5bWpwMWFrejJpS2ZEaHcvTDZYU3FaY3VXeDd5MmJ0MDZoVUloQzFJQkFBQUFBQURFRDJVWUFBRHFDc09RdDk4NHBZK2ZMbHRLVmt4R0JyWjhwTHluaDZoMHc3c3htUWNBQUdDVytSWFl2RWlGYy8rb0k4K04wT0hIejlIQlAzZVZmODBiMVpvYmlVVFVxMWN2N2Q2OVc2dFdyZnJKOStYbTVpb25KMGQ5Ky9aVldWbFp0ZmI4S1E2SFF6ZmNjSU1rYWVYS2xYSFpJNVpNMDVUZFh2MUNOUUFBQUFBQVFGM2hzRG9BQUFDb0dtZkxiRFcrWmE0SzM1eW93SmJGMVo0WDhSZW80RC8vVDRFdkZ5ajUwai9MNWttdGZrZ0FBTkRnbUVHZmZNdGVWc21TRjJVR1NtUzRrK1ZzMFVPdXpBNnlKV2ZJMWVhMGFzMFBoVUlhUG55NFZxMWFwZG16Wit2MDAwOC83dnRtejU0dFNSbytmTGlXTGwycWhJU0VhdTM3VTdLeXN1UndPSFQwNk5HZmZkK2dRWVBrZHJzMWYvNzhuMzNmaHg5K3FMbHo1MnJIamgweURFTXRXclRRK1BIajFidDM3MHJ2Mjd4NXMrYk1tYVAxNjljclB6OWZIbzlISFR0MjFOQ2hRM1htbVdjZXMvZDNTa3RMS3o1ZnNHREJ6NzcyNCt4dnZmV1daczZjcWZmZmYxK0hEaDFTOCtiTmRlMjExMnJBZ0FFcUtDalFsQ2xUdEd6Wk1wV1VsS2hGaXhZYU0yYU1CZzRjV0NuTDl1M2JOVy9lUEgzKytlYzZlUENnSEE2SDJyZHZyOUdqUjZ0ZnYzNlNwRFZyMXVqZWUrOVZabWFtWG43NVpibGNyb3IxVTZkTzFhdXZ2cXBodzRicGxsdHUrZG5mU3dBQUFBQUFBTW93QUFEVVFiYkVkS1ZkL1cvNVZreFQ4ZnQvbHhtdS9yOTZMbDMvam9LN1Zpbmw4b2VVMFBHY0dLUUVBQUFOUlhESFVoWE12a2VSNHNOeWQ3dFluajVYeU5tbXJ3eTdNMlo3bUthcDNyMTdxMjNidGxxM2JwMTI3dHlwZHUzYVZYcFBYbDZlUHZ6d1EzWHExRW5kdTNmL3hldVVxcU8wdEZTaFVFanA2ZW5WbmpWejVreE5tVEpGS1NrcE92dnNzeVZKR3pkdTFMWnQyeXFWWWViT25hdkpreWZMTUF4bFoyZnI5Tk5QVjE1ZW50YXNXYU9jbkJ4ZGVlV1ZHajkrZk1YN2h3NGRLa21hTjIrZUhBNkhoZ3daY2tLdi9kamYvLzUzYmR1MlRkbloyZHE5ZTdmV3IxK3ZCeDk4VUgvNjA1ODBaY29VbFpXVjZjd3p6OVRCZ3dlVms1T2poeDkrV0VsSlNlcmJ0Mi9GaklrVEo2cTB0RlRkdW5WVHo1NDlkZVRJRWExYXRVb1BQUENBSG5yb0laMTIybW5xMWF1WHpqLy9mQzFhdEVodnZ2bW1ycnp5U2tuU2dRTUhOR3ZXTERWdDJsVFhYMzk5dFgrL0FRQUFBQUJBL1VjWkJnQ0F1c293NUQzajEzSzI3cU9DV1hjcWZIaFh0VWRHaWc0cC81VUo4dlFlcGVTTDdwWGhUcWwrVGdBQVVIK1pwbnhMWDFMUkI0L0oyYlNMMHE3Nmw1d3RlOFpwcS9KaXk4aVJJL1hZWTQvcGpUZmUwRDMzM0ZQcFBXKzk5WlpDb1pCR2pCZ1Jsd3cvdEhqeFlrbFNkbloydFdmTm5qMWJobUhvdWVlZVUwWkdSc1h6SDU0NnMyblRKazJlUEZsSlNVbDY1SkZIMUxGang0clg5dTdkcTd2dnZsdi8rYzkvbEoyZFhWR2d1ZjMyMnlWOVgzajU3dk5mZXUySFNrdExWVmhZcU9lZmYxNE9SL21Qa1o1Ly9ubk5talZMZi8zclg5V3BVeWM5K3VpakZTZnd2UExLSzVvMmJacm16cDFicVF4eitlV1g2N0xMTGxOeWNuTEZzN2ZmZmx1VEprM1M3Tm16ZGRwcDVTY0gzWFRUVFZxNWNxVm16SmloaXkrK1dDa3BLWHIrK2VjVkRBWjExMTEzeGUya0h3QUFBQUFBVUwvWXJBNEFBQUNxeDltc3F4cmYvSlk4dldMM2x6NytuRms2L1BURkNteGFHTE9aQUFDZy9pbis2SjhxZXY5UnVYc01WYU1KTStKV2hQbWhnUU1IS2owOVhSOTk5Rkdsc29qZjc5ZmJiNyt0ek16TWl0TlY0cUdnb0VCdnYvMjJKaytlTEsvWHEzSGp4bFY3WmlBUWtDUVpobEhwZWFOR2pTcCtQWHYyYkptbXFRa1RKbFFxd2toU3MyYk5kTjExMTBtUzNubm5uV3JuK2JFSkV5WlVGR0VrNmJMTExwTlVmblhWVFRmZFZLbWdjdUdGRjBxU2RpS1c0SjBBQUNBQVNVUkJWTzdjV1duRzJMRmpLeFZoSk9tODg4NlRKT1htNWxZOFMwdEwwdzAzM0tDU2toSzkrdXFyV3I5K3ZUNzU1Qk5kY3NrbDZ0a3ovdjkvQVFBQUFBQ0Erb0dUWVFBQXFBY01sMWNwd3g2V3EzMS9GYzU3UUdhZ3BOb3pJMFdIbEQvOUZpVjBIYXlVWC8yUGJFa1p2N3dJQUFBMEdQN1BacWprbzJlVU9HQzhraTY4Ui9wUmtTTmVIQTZITHIvOGNyMzAwa3VhTjIrZWZ2M3JYMHVTM252dlBSVVhGK3ZxcTYrVzNXNlA2WjZscGFVYU5HaFFwV2VabVptNi8vNzcxYng1ODByUG4zbm1tV1BXaDBLaFk1Ny84Q1NXZ1FNSDZ0MTMzOVZ2Zi90YlhYWFZWYnJnZ2d2a2Ryc3J2WC9EaGcyU3BMUE9PdXU0R2I4N0RXYnIxcTBuK0ZXZEdJZkRjY3gxVkptWm1SV3ZkZXJVcWRKcjM1MXM0L1A1anBtMVk4Y09mZm5sbC9ybW0yKzBiOTgrN2R1M1QxTDU3KzhQWFhUUlJWcXdZSUhtejUrdjFhdFhLeU1qUXhNbVRJaloxd1FBQUFBQUFPby95akFBQU5RajdsTi9KV2ZMSGlwNC9VNlZmZk5GVEdZR05yNnZ3enVXSy9taWUrWHBOYkxHL3FJTEFBRFVYbVZmcjFIaC9ML0kzV09va2k3OFhZMS9mM0RwcFpkcSt2VHBtajkvdnNhTUdTT0h3NkU1YytiSTYvVnF5SkFoTWQvUDRYQm95SkFoTWd4RFhxOVhIVHQyVkw5Ky9TcWRsdktkZWZQbUhmTXNGQW9kOC96SFZ4WmxaR1JvMXF4Wm1qUnBrcVpNbWFJcnJyaENWMTU1cFd5MjhrTjlDd3NMNVhRNmxaU1VkTnlNcWFtcGtxU1NrdXFYb24vb2VGL2pkeWZZT0J5T1kwNnorUzV2SkJLcGVKYWZuNjhISDN4UTY5ZXZWMEpDZ2xxMWFxV1RUanBKZmZyMDBhNWR1eXF1d1ByaC9OLzg1amU2NjY2N3RIdjNidDE2NjYzeWVyMHgvYm9BQUFBQUFFRDlSaGtHQUlCNnh0Nm9wZExIejFUeHg4K3E1T04vU1pGd3RXZWFwWVVxZk90K2xYNCtYeW1YLzYvczZhMWprQlFBQU5SRlp0Q25namQrTDJmVFU1UXk3R0hKcVBrYm1KT1NralI0OEdETm5UdFhpeFl0VWtwS2l2YnYzNjhSSTBiRXBUVGhjRGdxbFZkK3pvSUZDeXA5UG1qUUlMbmRiczJmUC85bjU0OGRPMWJEaHcvWHdvVUxOWDM2ZEwzMDBrdkt5OHZUYmJmZEprbnllRHdxS2lxUzMrK1h4K001WmtaaFlhR2s3MHN4dGNta1NaTzBmdjE2alJzM1RtUEdqSkhUNlpSVVhwaVpQWHYyY2RmTW1qVkxEb2REQ1FrSmV2UE5OM1h4eFJkWHVvNEpBQUFBQUFEZzU5VDhUNndBQUVEODJSMUtHbmk3MG0rWUpVZEcrNWlORGVhdVVONHp2MUxKcHkvRXBHUURBQURxbnVJRlR5aGNzRmNwd3grVllYZGFsbVBFaUJFeURFUHZ2dnV1M252dlBkbHNOZzBiTnN5eVBMSGc5WG8xZE9oUVRabzBTWVpoNklNUFBxaDQ3WlJUVHBFa0xWKysvTGhyMTZ4WkkwbnEzcjE3bGZmOThja3NzZmJaWjU5VkZINitLOEpJMHM2ZE80LzcvZzgrK0VETGx5L1hpQkVqTkc3Y09PM2R1MWRUcDA2TmEwWUFBQUFBQUZDL1VJWUJBS0FlY3pidnB2U2IzNVMzLzI5aWRuMkJHUXFvK0lQSGxQZnNNSlY5dlNZbU13RUFRTjBRUHJ4THZsWFRsWFRPelhKa2RiUTBTOU9tVFRWZ3dBQnQyYkpGSzFldTFGbG5uYVdzckN4TE0wVXJKeWVuMHVjdWw2dlNSMGthUG55NEpPbTU1NTQ3cGtTeWI5OCtUWmt5UlE2SFF5TkdqS2pTM2g2UFI0RkFRQVVGQmRGRVB5Rk9wMU9oVUVpNXVia1Z6M3crbnlaUG5uek1ldzhkT3FSLy9ldGZhdEtraWE2KyttcGRkdGxsYXRteXBkNTQ0dzF0MmJJbGJoa0JBQUFBQUVEOXdqVkpBQURVYzRiVHJlU0w3bE5DNS9OVitNYTlDdWZ2aWNuYzBQN05PdkxDYUhteWh5dHA4RDJ5SlRhT3lWd0FBRkI3RlM5OFVqWnZJM243ajdjNmlpUnA1TWlSK3ZUVFR5dCtYUlhCWUZEMzNYZmZjVjk3K09HSHE1MnRLaVpPbktpMmJkdXFVNmRPTWsxVHExZXZsbW1hbGI2bTNyMTc2NXBycnRHMGFkTjB5eTIzS0RzN1cxbFpXVHB5NUloeWNuSVVEb2QxMTExM3FVMmJObFhhdTB1WExzckp5ZEhFaVJPVm1abXB2L3psTHpIKzZxU0JBd2RxM3J4NXV1T09PM1RHR1dmSTZYUnE5ZXJWNnRPbmp6WnMyRkR4UHRNMDljUVRUNmlrcEVSMzNIRkh4WFZRdDk1NnF5Wk9uS2pISDM5Y3p6NzdyQndPZnB3RkFBQUFBQUIrSGo4OUFBQ2dnWEMxNmF2R3Q3MnRvdjgrSkgvT3JKak45YStkbzlKTkM1VjB3WjN5bmpaYXN0bGpOaHNBQU5RZW9mMmJWYnJ4UFNYLzZrOHlYQjZyNDBncUwzSjA2ZEpGaG1Hb2MrZk9WVm9iaVVTMGV2WHFPQ1g3M29JRkMzN3hQY09HRGRPS0ZTdTBZTUVDT1oxT3RXL2ZYamZjY0lNR0RoeFk2WDNqeG8xVGx5NWROR2ZPSEczYXRFbHIxNjVWYW1xcSt2ZnZyMUdqUnFsRGh3NVZ6bmZiYmJmcG9ZY2VVbTV1cm9MQllKWFhuNGliYjc1WmlZbUpXcmh3b1pZc1dhTEdqUnRyNk5DaEdqTm1US1hmbjdmZmZsczVPVG5xMGFPSHpqdnZ2SXJudlh2M1Z2LysvYlYwNlZKTm56NWQxMXh6VFZ4eUFnQUFBQUNBK3NNdzQzMHhOQUFBcUhVQ1d4YXI4SzM3RlNrK0ZOTzVqcVpkbEhMcG4rVnMyVE9tY3dFQWdQVUs1MHhVWVB1bmFuTDNZaGwycDlWeEFBQUFBQUFBVU04WmhtRkV1OVlXeXlBQUFLQnVTT2gwcmhyLzlsMTVlbytLNmR6UXZpOTE1UGtyeW9zMkpVZGlPaHNBQUZnblVwS24waS9teTlObk5FVVlBQUFBQUFBQTFIcVVZUUFBYUtCc25sU2xYUDQzTmJwdW11enByV002MjU4elMzbVRCc3UzNmpVcEVvN3BiQUFBVVBQOGE5NlFhVWJrN1hPRjFWRUFBQUFBQUFDQVg4UTFTUUFBUUdaWnFVbysrcWRLbGs2SmVYbkZrWG15a2daUFZFS0hzNlRvVDdNREFBQVdPdkxjY05tU21paHQ3UE5XUndFQUFBQUFBRUFEd1RWSkFBQ2dXZ3luVzBrWC9rNk5iM3BEem1aZFl6bzdkSEM3OGw4WnI2UFRybGZvd05hWXpnWUFBUEVYTHRpcnNqMGJsSERLSUt1akFBQUFBQUFBQUNlRU1nd0FBS2pnYU5wRjZUZk9WdExnMzh0d0pNUjBkbkQ3RXVWTkhxckN1WDlVcFBoUVRHY0RBSUQ0Q1h5NVVESU1KWFFlYUhVVUFBQUFBQUFBNElSd1RSSUFBRGl1OEpHdlZEanZUd3J1V0JiejJZYkxxOFN6YjVUM3pOL0ljTHBqUGg4QUFNVE8wWmZHeVF5WEtYM0NUS3VqQUFBQUFBQUFvQUhobWlRQUFCQno5dlRXYXZUcmw1VjY1U1RaVXJKaU90c00rbFM4OEIvS216UllwWi9QbGN4SVRPY0RBSURZaVBpT0tyanJNN201SWdrQUFBQUFBQUIxQ0dVWUFBRHcwd3hEN200WHE4a2Q3eXZ4ckFtU3pSN1Q4ZUdDZlNxWWZZL3luaDJtd05hUEpRNnNBd0NnVmdsc1hpU1pFU1djY3I3VlVRQUFBQUFBQUlBVHhqVkpBQURnaElVTzdWRFIyMzlSY09lS3VNeDN0dTZ0cEVGM3k5VzZUMXptQXdDQXFzbWZjWnZDaDNhbzhXLy9hM1VVQUFBQUFBQUFOREJja3dRQUFHcUVJNk85R2wwN1ZhbFhQQ1ZiY21iTTU1ZDlsYU9qTDE2bG85UEdxMnp2eHBqUEJ3QUFWV0NhS3R1OVZxNTIvYXhPQWdBQUFBQUFBRlFKWlJnQUFGQTFoaUYzOXlGcWNzZjc4ZzY0UHVaWEowbFNjTnNuT3ZMc01CWE0vSzFDaDNiR2ZENEFBUGhsNGNMOWloUWRrck5GRDZ1akFBQUFBQUFBQUZWQ0dRWUFBRVRGU0VoVTh1QjcxZmpXK1hKMU9Ec3VlNVJ1ZkU5NXp3eFI0WnYzS1p5L0p5NTdBQUNBNHl2YnZVNlM1S0FNQXdBQUFBQUFnRHJHTUUzVHREb0VBQUNvKzRMYlBsSFJlNDhvZEhCN2ZEYXdPK1RwZllVU3o1b2dlMXJ6K093QkFBQXFGTDMzc1B3NXM1WDVoODhrZzM5TEF3QUFBQUFBZ0pwbEdJWVI5VnJLTUFBQUlHWWlZZmx6WGxmeG9rbUtsQnlKeng0MnV6elp3NVY0OW8yeXA3ZUt6eDRBQUVCSFhoZ3R3K2xXbzJ2L3orb29BQUFBQUFBQWFJQW93d0FBZ0ZyRkxDMVN5U2YvbG0vWnl6TERaZkhaeEdhWCs5UkxsWGpPelhJMGFSdWZQUUFBYUtqQ0lSMzhhN2E4L2E5VDBnVjNXcDBHQUFBQUFBQUFEVkIxeWpDY2N3d0FBR0xPY0NjcjZjTGZxZkVkNzh2ZGJVaDhOb21FVmJydUxlVTlmWkVLWHI5VG9RTmI0N01QQUFBTlVObUJ6VEpEQVRsYm5HcDFGQUFBQUFBQUFLREtLTU1BQUlDNHNUZHFvZFFybjFMNmhKbHl0dWdSbjAxTVU2WHIzMUhlUDMrbC9CbTNLYlR2eS9qc0F3QkFBeExhdDBtUzVHemUzZUlrQUFBQUFBQUFRTlZ4VFJJQUFLZ1pwcW5BNWtVcVh2aWtRZ2UzeDNXcmhFN255anRnZ2x5dCswalJuNkFIQUVDRFZmVCtvL0ovTmxPWjk2L2h6MUlBQUFBQUFBQllvanJYSkZHR0FRQUFOU3NTVnVrWDgxVzhhSkxDK1h2aXVwV3p4YW55OXI5ZTdpNFhTalo3WFBjQ0FLQSt5WC90SmtVS0R5cjk1amxXUndFQUFBQUFBRUFEUlJrR0FBRFVPV2E0VFA3VnI2dGs4V1JGaWcvSGRTOTdveGJ5bnZrYmVYcU5sT0h5eEhVdkFBRHFnOE5QWFNobjgyNUtIZldrMVZFQUFBQUFBQURRUUZHR0FRQUFkWllaOU11M1lwcEtQbjFCWm1saFhQZXllVkxsNlh1VnZQM0d5cGFVRWRlOUFBQ29xOHh3bVE0K2VLb1N6N2xGU1FOdnR6b09BQUFBQUFBQUdpaktNQUFBb002TCtBdmtXenBGdm1WVFpaYjU0N3FYWVhmSzNmTnllZnRmSjBkRys3anVCUUJBWFJNNnRGTjVUMStrMUZGUHluM3FyNnlPQXdBQUFBQUFnQWFLTWd3QUFLZzNJc1dIVkxKa2l2eXJac1M5RkNOSkNSM1BrYmZmT0xsT0hpQVp0cmp2QndCQWJSZll0RkQ1MDI5UitzMXo1R3pXemVvNEFBQUFBQUFBYUtBb3d3QUFnSG9uVW5KRXZtVXZ5N2Z5VlptQmtyanZaMDl2TGUvcFY4blRhNFFNZDByYzl3TUFvTFlxK2ZSNUZYL3d1REwvdUVaR1FwTFZjUUFBQUFBQUFOQkFVWVlCQUFEMVZzUmZJTi95YWZJdC96K1pwVVZ4Mzg5d2V1VHVNVlRlMDhmS2NWS251TzhIQUVCdFUvalcvUXBzK1VnWjl5NnpPZ29BQUFBQUFBQWFNTW93QUFDZzNqTkxpK1JiK1pwOHkxNVN4SmRmSTNzNlcvZVJ0OTlZdVUrNVVMSTdhbVJQQUFDc2RuVHE5VEw5UjVWKzB4eXJvd0FBQUFBQUFLQUJvd3dEQUFBYUREUG9rMy9WREpVc25hSkk4ZUVhMmRPV25DSHZhYVBsNlROYXR1U01HdGtUQUFDcjVEMXppZXlOV3l2dHFuOVpIUVVBQUFBQUFBQU5HR1VZQUFEUTRKaGxwZkt2ZmwyK1pTOHJuTCtuWmphMTJaWFFlYUE4dmE5UXdza0RKSnU5WnZZRkFLQUdIZnhiYjNsNlhLYmtYLzJQMVZFQUFBQUFBQURRZ0ZHR0FRQUFEVmNrck5LTjc4bTM1RVdWN2QxWVk5dmFVckxrNlRWQ25sNGpaVy9Vb3NiMkJRQWduc3hBaVE3K05WdEpnKzVXNHRrM1doMEhBQUFBQUFBQURSaGxHQUFBQU5OVU1IZWxTcGE4cU9DMlQycDBhMWU3TStUcFBVb0pYUWJKY0NUVTZONEFBTVJTNk5CTzVUMTlrVkpIUGlaM2o4dXNqZ01BQUFBQUFJQUdyRHBsR0Vjc2d3QUFBRmpHTU9ScTEwK3VkdjBVT3JCVnZxVlQ1UDlpdmhRT3hYM3I0TTdsQ3U1Y0xwc25WZTRlUStYcGZZVWNKM1dLKzc0QUFNUmFwSEMvSk1tV2NwTEZTUUFBQUFBQUFJRG9jVElNQUFDb3R5S0ZCK1JiUGxXK3oyYktEQlRYNk43TzV0M0tUNHZwTmtRMlQycU43ZzBBUUxUOGErZW9jTTVFTmJsemdlenByYTJPQXdBQUFBQUFnQWFNYTVJQUFBQitoaGtvbG4vMTYvS3RlRVhoL0QwMXVyZGhkOHJWOFJ5NWV3eFZRcWZ6dUVZSkFGQ3JsU3orbDRvWFBhWE0vL2xjaHROamRSd0FBQUFBQUFBMFlKUmhBQUFBVGtRa3JNRFd4Zkt0ZUZYQkhVdHJmSHZEblN4M2w4Rnk5eHdxVjV1K2ttR3I4UXdBQVB5Y29uZi9LdithTjVUNXg3VldSd0VBQUFBQUFFQURSeGtHQUFDZ2lrS0hkc3EvOGxYNTE4NlJHZlRWK1A2MmxDeTVULzJWUEQwdWt5T3JreFQ5OTNNQUFNUk13YXk3VmJaN3JacmM5YUhWVVFBQUFBQUFBTkRBVVlZQkFBQ0lraGtvbG4vZFcvS3ZlRVdodzdtV1pIQmtkcEM3eDFDNWUxd3FlMm96U3pJQUFDQkpSNmRlSjdPMFVPazN6clk2Q2dBQUFBQUFBQm80eWpBQUFBRFZaWm9LN2x3dTM0cFhGTmp5b1dUUnQwak9WcjNrN2pwWUNWMEhVNHdCQU5TNEk4OE9reTJwaWRMR3ZXQjFGQUFBQUFBQUFEUndsR0VBQUFCaUtKeS9SLzVWTStSZk8wZVI0c09XNVhDMjZDRjMxNHZLaXpHTldsaVdBd0RRY0J4Ky9GdzUyL1pWNm9pL1d4MEZBQUFBQUFBQURSeGxHQUFBZ0hnSWh4VFl1bGorbk5jVjJQcUpaRVlzaStKczFrMEpYUWZMM2UwaTJkTmJXNVlEQUZDL0hYeXdoeng5eHlqNW9vbFdSd0VBQUFBQUFFQURSeGtHQUFBZ3pzSUYrMVM2ZG83OE9iTVZ6dDlqYVJaSDAxTytQVEhtSWptYXRMVTBDd0NnL2pETC9EcjRZQThsRGJwYmlXZmZhSFVjQUFBQUFBQUFOSENVWVFBQUFHcUtHVkZ3NTNMNVY4OVM2YVlQcEhESTBqaU9ySTVLNkh5K0Vqb1BsTE41ZDhtd1dab0hBRkIzaFF2MjZ2RGo1eXJsOHIvSjAzdVUxWEVBQUFBQUFBRFF3RlduRE9PSVpSQUFBSUI2ejdESjFiNi9YTzM3SzlsM1ZLWHIzcEkvWjVaQ0I3ZGJFaWQwWUt0Q0I3YXE1T05uWlV0cW9vUk81eW1oMDNseXRlOHZ3K1d4SkJPQUUyY0dpbFd5WklvQ214Y3FmT1JybVVHLzFaRlFBd3lYUi9iMFZrcm9mSUVTQjF3dkl5SEo2a2lTcEVqSlVVbVN6ZHZJNGlRQUFBQUFBQUJBOVhBeURBQUFRSFdacHNxK1dTZi91cmtLckg5SEVYK0IxWWxrT0Z4eXRUdERDWjBIeXRYcFBObFRUckk2RW9BZkNlNVlwc0szL2lqWHlmM2w2VDFTanN3T01seGVxMk9oQnBoQm4wSUh0OG1mTTF2QjdVdVZjdmxmNVdwL3B0V3hGTnkrUkVlblhxZjBDVFBsYk5YTDZqakhGWWxFdEhqeFlpMWV2RmhidDI1VmZuNitETU5RU2txSzJyUnBvOUdqUnlzN083dmkvWU1HRGFxMDNqQU1wYVdsNmRSVFQ5WFlzV1BWcGsyYlkvYjQ4Wm9mVzdCZ1FVeStGZ0FBQUFBQUFQdzhUb1lCQUFDd2ttSEkyVEpienBiWk1vZmNyK0RXajFYNitUd0Z0bndvTXhTMEpKSVpDaXF3OVdNRnRuNHM2VTl5Tk8yaWhNNERsZEJwb0p6TnVuQ2RFbUN4NEk1bEtwaHpyMUpIUGk1WDI5T3Rqb01hWnJpOGNyYm9JV2VMSGdybXJsVEI3TjhwZGNUZjVXcDNocVc1SXI3dlRvWkp0elRIVC9ucXE2LzB0Ny85VGJtNXVYSzczZXJhdGFzeU16TVZpVVMwZCs5ZWZmSEZGK3JhdFd1bE1vd2tPUndPRFJreVJKSVVEb2UxZGV0V2Zmenh4MXF4WW9XZWVPSUpkZXJVNlppOWZyZ0dBQUFBQUFBQWRROG53d0FBQU1TSldWcW8wbzN2cTNUZFhBVjNyYkk2VGdWYmNvWVNPcDRyMThuOTVXcDNwbXplTktzakFRMktHU2hXM2orSEttWEVJM0sxNld0MUhOUUN3ZHlWS3B4em54cmZOcy9TSzVOOHk2ZXA2TjIvS3VNUG44bm1TYlVzeC9IczJyVkxkOTU1cDBwS1NqUjY5R2lOSGoxYVhtL2xrNVJLU2twMDZOQ2hTcWU5REJvMFNHNjNXL1BuejYvMDNwZGVla2t6WnN4UXo1NDk5ZGhqajFWNjdhZldBQUFBQUFBQW9HWnhNZ3dBQUVBdFpMaFQ1T2s5U3A3ZW94UXUyS3ZTeitlcjlQTzVDaDNjYm1tdVNORWgrWE5teVo4enEveFVtMmJkNURwNWdGd25ENUN6WlU4WmRxZWwrWUQ2cm1USmxQSXlHa1VZZk12VjluUzVUdTZ2a2lWVGxIVCtIWmJsaVBpT1NqYTdiTzdrNkllWXBzS0YreFVwenBQcHoxZkVYNkNJUDErbXYxRHU3cGZJbnQ2cXlpTkRvWkFlZlBCQkZSY1g2NTU3N3RHRkYxNTQzUGNsSmlZcU1USHhoR1plZGRWVm1qbHpwalp2M2x6bFBBQUFBQUFBQUtqOUtNTUFBQURVQUh0cU15V2VmYU1TejdwQm9mMmI1UDk4cmtxL2VGdVJva1BXQmpOTmxlMVpyN0k5NjFYeThiTXlYRjY1MnZXVDYrUUJTbWcvUVBiR3JhWG9pOWNBamlPd2VhRlNMdnVyMVRGUXkzaDZqMVRoM0Fjc0w4UFlQR2xWdTByUE5CVTZzRVhCWForcDdLdlZDdTVhclVqeDhmOXNzeVZueWhORkdXYlJva1hhdlh1Myt2ZnYvNU5GbUtwS1NFaVF6V1lUaCtVQ0FBQUFBQURVVDVSaEFBQUFhcEpoeU5HMGk1S2JkbEh5NEhzVi9IcU5BaHYrcTlLTjd5dFNkTkRxZERLRFBnVTJmNmpBNWc5VkpNbWUxcno4Qkl2Mi9lVnFmMmF0dXpZRHFJdkNSNzZXSTdPRDFURlF5emd5T3loODVHdExNNWkrbzdJbE5qcXhONGRES2wzL3RrcVd2S2pRZ2EyU0pIdmpOa3JvY0phY3JYckpubnFTREUrcWJPNVVHWjRVMmR3cGtqMjZIMEVzWHJ4WWtuVHBwWmRHdGY1NGNuSnlGQTZIMWIxNzk1ak5CQUFBQUFBQVFPMUJHUVlBQU1BcWhrMnUxbjNrYXQxSHlVUHVWOW5YYTFXNjhiOHEzZkJlclNqR1NGSTRmNC84cTErWGYvWHI1VmNxTmUwcVo1dlQ1R3B6bXB4dFRxTWNBMFRCRFBwbHVMeFd4MEF0WTdpOE1vTStTek5FU283SzV2MkZNb3hweXI5NnBrbytmazdoZ24xeU51K20xQkYvbCt2a0FiSWxOWWxMcnUzYnk2OFg3TktsUzdWbkJZTkJyVm16Ums4KythUmNMcGV1dSs2NmFzOEVBQUFBQUFCQTdVTVpCZ0FBb0RZd2JISzI3aTFuNjk1S3Z2Z1BLdHU5VHFVYi9xdlNqZThwVW5qQTZuVGxURk5sZXplb2JPOEcrWmE5WEg3S1RWWkh1ZHIwbGF0Tlh6bmI5SkV0c2JIVktRRUFVWXI0anNqZXBPM1B2SjZ2d2pjbktyRDVReVYwUGwrcG81NlVzMVd2dUYrblYxaFlLS2ZUS1kvSEU5WDYwdEpTRFJvMHFPSnp3ekRVcTFjdlhYLzk5ZXJRNGZpbk5QMTR6WGZHalJ1bmE2NjVKcW9jQUFBQUFBQUFxRG1VWVFBQUFHb2J3eVpucTE1eXR1cWw1SXZ2VTlrM242dDB3M3NLYkh4UDRZSjlWcWY3bm1rcXRIK0xRdnUzeUxmaUZVbVNJNk85bkczNnl0VzJ2Q0JqUzg2d09DUUE0RVJGaXZQa2JOM251SytWN1Ztdmd1bTNLaElvVXVySXgrWHVNYlRHY3JuZGJ2bDhQb1hEWWRudDlpcXZkemdjR2pKa2lJTEJvSEp5Y25Ua3lCRjE2ZExsSjRzd1AxenpZNTA3ZDY3eS9nQUFBQUFBQUtoNWxHRUFBQUJxTThNbVo4dHNPVnRtSy9taWUxVzJaNzBDbXhjcHNQbERoUTVzdFRyZE1VS0hkaWgwYUlmOG44MlFKTmtidDVIcnUydVZXdmFVUGIxMTNFOFFBQUJFSVJKV3hIZjB1Q2Q4aFE1dVYvN1U2MlJMUFVtTnIzOVY5dlJXTlJvdEt5dEx1Ym01MnJsejU4OFdXSDZLdytIUTdiZmZMcW44eEpmZi8vNzNldVdWVjVTVmxhWEJnd2YvNGhvQUFBQUFBQURVUFpSaEFBQUE2Z3JESm1lTEhuSzI2S0drQys1U09IK1BBcHMvVkdEeklnVnpWMHFSc05VSmp4SE8yeVYvM2k3NWMyWkprbXplUm5LMjdQbnRmOWx5TnU4dUl5SFI0cFFBZ0lnL1h6SWpzaVdsVjNvZUx0eXYvR25YeS9Da3F0RzEvMmZKZFhpOWV2VlNibTZ1RmkxYUZGVVo1b2ZjYnJmdXUrOCtqUjgvWHM4OTk1eE9QLzEwcGFXbHhTZ3BBQUFBQUFBQWFndWIxUUVBQUFBUUhYdGFjM243alZPamEvOVBtZmV0VXVxVlQ4bmRZNmhzbmxTcm8vMmtpTytvQWxzK1V2SENmK2pveTlmbzROOTZLMi95cFNxYys0RDhhK2NvZERoWE1pTld4d1NBQmlkU25DZEpsY3N1a2JBS1p2NVdaaWlvUnI5K3laSWlqQ1JkZHRsbHN0dnRtanQzcmpadjNsenRlVTJiTnRXSUVTTlVYRnlzNTU5L1BnWUpBUUFBQUFBQVVOdFFoZ0VBQUtnSERIZXkzTjJHS0hYazQ4cVl1RUtOcm45VjN2Ni9LYitXcURZekl3cnQzeUwvNnYrb2NNNUU1VTBhckVNUG42NzhWOGFyNUtOL0tyaGpxY3pTSXF0VEFrQzlGeWs1SXFseUdjYWY4N3JLZHE5VHl1Vi9xL0dya1g2b2FkT21HajkrdkVLaGtPNjk5MTR0V3JSSXBta2U4NzVEaHc1cDA2Wk5KelJ6OU9qUmF0U29rUll1WEtnTkd6YkVPaklBQUFBQUFBQXN4alZKQUFBQTlZM05MbGVidm5LMTZhdmt3Uk1WT3B5cjROYkZDbXhmb3JKZG44a01CYXhPK0xNaS9nSUZ0bjZpd05aUEtwN1owMXZMMmF5ckhNMjZWbnlzelNmZ0FFQmRFeW41N21TWThtdVNJc1dIVmZUQjQwcm9mTDRTT2crME1wb2thZVRJa1pLa0YxOThVWTg4OG9oZWVPRUZkZTNhVlNrcEtmTDcvZnJxcTYrMFk4Y09qUjA3VnFlY2Nzb3Z6dk42dmJyMjJtdjFqMy84UTg4ODg0eWVmZlpaMld6OGV5RUFBQUFBQUlENmdqSU1BQUJBZldZWWNtUzBreU9qbmJ6OXI1TlpWcXF5cjFZcnNQMVRCYmN2VmVqQVZxc1RucER3a2E4VVB2S1Z0T0hkaW1mMnRPWnlOTzhtWjlPdWNqYnZLa2ZUcmhWL2lRc0FxSnBJOFdGSjM1OE00MXYyc3N5Z1Q4bVgvTkhLV0pXTUhEbFNaNTU1cHViT25hczFhOVpvOWVyVktpMHRsY2ZqVWJObXpYVDU1WmRyNE1BVEwrNWNmUEhGbWp0M3JuYnUzS201YytkcTJMQmhjVXdQQUFBQUFBQ0FtbVNZeHp0YkdBQUFBQTFDcFBDQUFqdVdLcmp0VXdWM0xGWEVsMjkxcEdxeHB6YjkvdlNZcHVVZmJja1pWc2NDS2pud1FFZGwvVy9kS0tLaFpsbjUvMGJ4d2lkVjh1a0x5dnJ6UnBtaGdBNC9kclpjSGM1UzZxZ25MY2tEQUFBQUFBQUFHSVpoUkx1V2syRUFBQUFhTUZ0S2xqelp3K1hKSGk2WkVaWHQrMUxCYlVzVTNMNUV3YTl6cEVqWTZvaFZFaTdZcDNEQlBnVTJMYXg0Wmt0TWx5T3pveHhaSGVUSTZpaEhadmxISXlISndxUUFVTHRFaXZOazg2WkxoazJsbjg5WHhGOGdiNzl4VnNjQ0FBQUFBQUFBb2tJWkJnQUFBT1VNbTV6TnVzblpySnNTejdsSlpxQkV3VjJyRk14ZHFiTGNWU3JiOTZWa1JxeE9XV1dSa2lNSzVxNVFNSGRGcGVmMjFHYkhGR1RzR2UxbE9CSXNTZ29BMW9tVUhKRXRxZnlxdWRMUDU4bVIxVkhPRmowdFRnVUFBQUFBQUFCRWh6SU1BQUFBanN0SVNGUkNwL09VME9rOFNaSlpXcVRnVnprSzdscXBzdHlWS3R0Yk44c3gzd2tYN0ZXNFlLOENXei8rL3FGaGs2TnhhOW16T241L21reEdlOW5UVzFHU0FWQ3ZSWW9QeTViWVdCSGZVUVcvV3EzRWMyK1ZvaitGRmdBQUFBQUFBTEFVWlJnQUFBQ2NFTU9kcklSTzV5cWgwN21TNmw4NVJwSmtSaFE2bkt2UTRWd0ZOcjcvL1hQRGtEMjFtZXhOMnNuUnBJM3NUZHJLMGFTdDdJM2J5SjdhVkRKczFtVUdnQmlJbE9USm1kNUtnUzBmU1daRTdsTXVzRG9TQUFBQUFBQUFFRFhLTUFBQUFJaktMNVpqOW0yU0ltRnJROGFLYVNxY3YwZmgvRDBLYnYrMDBrdUdJMEgyeHExL1VKQnArMjFocHAxc25sU0xBZ05BMVVSSzhtUkxURmR3NXdyWmtqTGtPS216MVpFQUFBQUFBQUNBcUZHR0FRQUFRRXdjVTQ0SitsUzI1d3VWZmIxT1pidlhxT3pydFlyNEM2d05HUWRtS0tEUWdhMEtIZGlxd0k5ZXMzblR5aytQYWRUaTIvOWFmdi9ybEthU25XL0hBVmpQRFBwa0J2MnlKVFpXWU10SGNyYnF5UlZKQUFBQUFBQUFxTlA0NlRzQUFBRGl3bkI1NVdyYlQ2NjIvY29mbUtaQ2VidFV0bnV0eXI1ZW83TGQ2eFE2dUUweVRXdUR4bEhFbDYrSWI1M0tkcTg3OWtYREpudHFVOW5UbXYrZ0xQTjlZY2FXbk1IMVN3QnFSUGpvTjVMS0MzemhJMS9MYzlwb2l4TUJBQUFBQUFBQTFVTVpCZ0FBQURYRE1PVDQ5aW9oVC9ad1NlVlhLNVY5ODdtQ1g2OHRMOG5zWGljelVHeHgwQnBpUmlxdVh0S3VWY2U4Yk5pZHN2MndLSk55a213cFdiS25aRlY4TkJLU09iMEJRTFdGODNaSktqOGhScEpjTGJNdFRBTUFBQUFBQUFCVUgyVVlBQUFBV01ad0o4dDE4Z0M1VGg1US9pQVNWdWpRRHBWOTg3bks5bXhRYU84R2hRNXNrUmtLV2h2VUFtYTRUT0c4WFJWL1NYMDhodE56VEVIR2x2ejk1N2FVTE5tVE15V2J2ZWFDQTZoelFubGZTVko1T2M5bWw2TlpWNHNUQVFBQUFBQUFBTlZER1FZQUFBQzFoODB1UjFaSE9iSTZ5dE43VlBtemNFaWhnOXRVdG0ralFuczJxbXp2Qm9YMmI1WVpDbGlidFJZd3kveS9XSmlSWWNpVzJPVGJna3ltYkltTlpVdHFYUDZ4MHEvVFpmTTJvamdETkVEaEkxL0pscEtsdUdsaTVBQUFJQUJKUkVGVXNqM3I1V3pXVlliVGJYVWtBQUFBQUFBQW9Gb293d0FBQUtCMnN6dmthSHFLSEUxUGtYcU5MSDhXRHBXZklMTzMvUFNZc3IwYnl3c3laYVhXWnEyTlRGT1I0a09LRkIrUzl2N0NldzFETms5YTViSk1ZdnB4eWpQcE1qeHBzcm1US2MvVUVuZmZmYmN5TXpOMTc3MzN4bldmNWN1WDYrREJnK3JaczZkYXQyNTlRdS9OenM1V3ExYXRUbmlQQXdjT3lPRndxSEhqeHRXTml4TVV6dnRhanNhdEZQeHFqYnhuWEdOMUhBQUFBQUFBQUtEYUtNTUFBQUNnN3JFNzVEaXBreHduZFpKNmpTaC85dDBWUzNzM0tyUi9rMEw3dHloMFlLc2lKWG5XWnExTFRGTVIzMUZGZkVjbGJUK2hKVVpDb216dVZCbWU1RzgvcHNqbVRwSGhTWlhOa3lMRG5mTHR4eDkrbmlyRG5jenBFekgweFJkZnFHWExsbkhkWS9mdTNYcnd3UWRsdDl2MTJtdXYvZXg3OSszYnB3Y2ZmRkNHWWZ6aWUzL3MwVWNmMWZyMTYvWFVVMCtwYTFldTY0azcwMVRvNERZNVcvV1VJbUc1MnB4dWRTSUFBQUFBQUFDZzJpakRBQUFBb0g3NHdSVkwwckNLeDVHU1BJVU9iRlBvUUhrNUpuUmdpMElIdDhrTStxM0xXbytZZ1JLRkF5VlNRZFhYR2c2WERQZi9iKy9PbzdNczc3eUJmNS9rU1FLRVZVVkVwWW9pcUMxV2hBcHUxVmNMYnE5MGNLOVZhOTI2b3AzV1RwbDJuTTdVclZQYmptdlZxblJjUnUxb3FkaTZvdk5XYkt0VlFTM2FlbHdRNndvQ0V0WWtKSG5lUDVCb1NzQ3dCdUxuY3c0bnozMWYyKysrSDQvbmtQUGx1bnFrVUZXZFFtWG5GQ3E3cEZCWm5iTEtMdTk5N3JLc3JhTHorNTgvMkZiNXdYRmRVbFpablpUN0s4NEhqUnc1Y3JYSG5IVFNTVG41NUJWM0Ivblp6MzZXaG9hR0hIdnNzZW5SbzhjcTUvakZMMzZSaG9hR2ZQYXpuMDJ2WHIzYXZQYXp6ejZiYWRPbVpjU0lFU3NOd2t5WU1DRlhYWFZWbSthcnJLek0zWGZmM2ViMWx6dmpqRE15WThhTU52VTk3TEREOG8vLytJK3J2Y2JHb21IT2pEUXRtcE5DZVVWU0tLUnkrMkh0WFJJQUFBQUFyRFcvS1FZQW9FTXJxOTQ4bFR0c25zb2RScngvczlTVXhubHZOTzhlMHpEemhUVE1laUVOczE5Sm1ocmJyOWlQbUZKRGZVb0wzMGtXdnJQdUppMHJYeGF5S2E5TTN2dFpLTDcvT2VVVnk5cUxsVWw1eTUvTlkxcU1yMGdLNVVsWldWSW9wRkFvVHdyTFBxZXNQSVhsbno5d3YxRDJnVDZGc3FSUW5rTForNTgzcERYWkxhYTFvTXR2Zi92YlBQbmtrMG1TVzI2NUpiZmNja3VyWThlTUdaUGh3NGZuZDcvN1haSms0c1NKbVRoeDRrclhHajU4ZU00Ly8vd2tTYWxVeWpYWFhKTWtlZXl4eDFZSThseDQ0WVg1MUtjK2xXN2R1alUvMTl0dnY1MmxTNWRtMjIyM1RhRlFhTkgvOWRkZlQyVmxaWXQ3YlFrSG5YTEtLZGxxcTYzUzJManEveGZNbno4L05UVTE2ZDI3OTRmT3VURmJPdU9KcEZCSTQ0TFpxZWk3YXdxZHVyZDNTUUFBQUFDdzFvUmhBQUQ0NkNtVXBieFh2NVQzNnBlcVhUN1RmTHZVVUovRzJkT1hoV05tdjVMRzJhK2tZZmIwTk02WmtkTFMybllzbURacmFreXBma2xLc2ZOUGtvd2ZQMzZ0NTNqeHhSZHo5ZFZYSjBuNjlPbXpRc0RrZzVZdVhab0xMN3d3cFZJcFcyNjVaYXFxcWxZNTl3ZURKUGZmZjMrZWYvNzU3TFhYWHRsbW0yMlNKSTJOamJucnJydlMyTmlZN3QyWGhUUkdqaHpaSEdvNS92ampzM0Rod3Z6aUY3OW9NVytwVk1yQkJ4KzhRcTE5K3ZScDBXZldyRmtwS3l0clVVZlhybDF6M25ubjVXOS8rMXRtenB5WkhYYllJWnR2dnZrS3RZOGZQejYzM25wcnEyMmJrdm9aVDZTaXo4NXBlUFBaZE43emMrMWREZ0FBQUFDc0U4SXdBQUR3bmtLeE1zV3RkazV4cTUxYk5wU2EwamovN2ZmQ01hK2s4WjNweldHWnhwbzMyNmRZUHJKcWFtcGFQWmJucmJmZXlxbW5udHA4dlM2Q01ETm56c3k1NTU2YnVycTY3THZ2dmhrM2Jsd21USmlRTGJiWW90VmRWaVpQbnB5WFhub3ArKysvZjhhT0hadjYrdnJjZnZ2dEdUaHdZUGJjYzg5VnJuUFZWVmRsMEtCQitmNzN2NS95OG1VNzZGeDExVlZwYkd6TXNjY2VtMEdEQnJVWVUxdGJtN2x6NTdhNis4MlNKVXRTS3BWU1VWSFI0djdOTjkvYy9QbXZmLzFyempycnJBd2JOaXdYWEhEQkNuUGNkdHR0bVRScFVuN3dneDlrcjczMldxRjl6cHc1U1pJdHR0aGlwYysxMFd0c1NQMzBQNmFpejg0cHZmM1hWQTA2c0wwckFnQUFBSUIxUWhnR0FBQStUS0VzNVQyMlRubVByVk81NHo0dG1rcExsNlJ4enF2TGRwQlpIcGFaUFQwTnMyZWtWTGV3blFxbUkydHNiTXhycjcyMnd2Mkdob1pXNzYrcGQ5NTVKOS82MXJjeVo4NmM3TExMTGhrM2Jsd3FLeXZ6d2dzdlpQejQ4WG4xMVZkejJtbW5wVkFvNUxubm5zdjN2Ly85TEZpd0lKLzV6R2R5MWxsbkpVbWFtcG95YmRxMDNIREREVG44OE1QemxhOThaWVhkWWhvYUduTFJSUmVsV0N6bTNIUFBiUTdDL1A3M3Y4K0VDUk95Kys2NzU3VFRUbHVodnNtVEo2ZFVLbVdQUGZaWW9XMTVVS1ZyMTY0cmZiNC8vT0VQU1pMOTl0dXYxZlo1OCtZbFNYcjE2dFZxKyt6WnM1TnMybUdZSlgvK1Rab1d2Sk9Hc21LS1d3MUs1ZllyRHl3QkFBQUF3S1pFR0FZQUFOWkNvYUx6U25hVEthV3BkbjRhMzMwdGplKytuc2E1Ny8xY2ZqM3Y5YVN4b1gyS1pwTzIyV2FiWmRLa1NjM1hreWRQem5ubm5aZCsvZnF0azkxZ2x1dlJvMGUyM0hMTDlPblRKK2VkZDE1emlHWGN1SEU1NjZ5ejhzZ2pqK1N6bi8xc1huNzU1WngvL3ZtcHE2dExXVmxaSmsyYWxQNzkrK2ZvbzQ5TzU4NmRjOEVGRitUQ0N5L00zWGZmblFVTEZ1VGNjODl0c2M3bGwxK2U1NTU3TGtseTRva25ybERIMDA4L25ZTVBQamhKY3RCQkIyWGN1SEdaTzNkdS91dS8vaXVGUWlHSEhYWlkvdkNIUDZTcXFpbzc3cmhqdW5UcGtva1RKeVpKZHR4eHgxYWZyVlFxNVpGSEhrbXhXTXcrKyt6VGFwOFBDOE5zOGp2RE5EVm04Y05YcDZ4Yjd6VFd2SldlaC8xTFVpaTBkMVVBQUFBQXNFNEl3d0FBd1BwUUtLU3NjNCtVZGU2UmlxMC9zV0o3VTJNYUY4eHFHWkI1OS9VMHp2MWJHdDk5UFUwTFptMzRtdGtrUGZIRUUrdGwzc3JLeXZ6YnYvMWJPblhxbE1yS3l1YjdWVlZWT2UrODg5S2xTNWZjZi8vOXVmYmFhMU1xbFRKMjdOaHN1KzIyK2Y3M3Y1OXJycmttczJiTnlwZSs5S1VVaThWODk3dmZ6WC85MTMvbDJHT1BYV0dkejN6bU02bXZyOCtERHo2WTdiZmZ2bm1ubHB0dXVpbjkrL2ZQdnZ2dTIzeWRKTk9uVDg4UGZ2Q0R2UFBPT3puNTVKUFR2My8vUFB6d3cvbnYvLzd2RnZNV0NvV01HVE9tMVdkNzRva244dWFiYjJia3lKSHAxcTFicTMyV2gyRjY5dXpaYXZ1Y09YTlNWVlcxMHZFYnM2WUY3MlQrUGVlblljNk1KS1YwM3ZPRVZPMjY0ckZYQUFBQUFMQ3BFb1lCQUlEMlVGYWU4aDU5VTk2amI3TDlwMVpvTGkydFRlTzhOOU0wLzYwMDFyeWRwdmt6MHpqLzdUVE5menVOODJlbXFlYnROQzErdHgwS1oyUFMxTlNVeHg5L3ZOVzJVMDg5ZFkzbjdkdTNieTY0NElKMDc5NjkxZmFxcXFwY2RORkZlZnp4eDFOZFhaMXp6ejAzUTRjT1RaSmNmUEhGK2U1M3Y1dGYvL3JYbVRadFdzNDU1NXpzdU9PT09mMzAwMXVkYS9EZ3dSazhlSEJ6R09ia2swOU9zaXo4c3NNT083UzRuajkvZnM0NTU1d3NYTGd3WC9qQ0Y1cDNraGs0Y0dDMjIyNjdMRjI2TkdWbFpkbDIyMjF6N0xISFpzQ0FBYTJ1ZWVlZGR5Wkpqanp5eUpXK2c1cWFtblR1M0htRlk1MlNwSzZ1TGdzWExzeldXMis5MHZGcmF2WWxvOUk0WjhZNm43ZDFaZWt5NHFSME8yVGNCbG9QQUFBQUFEWU1ZUmdBQU5nSUZTbzZwZGg3aDZUM0RpdnRVMnFvUzlPQ1dlK0ZaZDRMeWN4L3UyVjRac0U3U2FscEExYk9odlQ0NDQ5bjd0eTV6ZGVQUGZaWVB2YXhqMlhycmJmT2E2Kzl0bDdXL0gvLzcvL2w2cXV2enR5NWM3UExMcnZrTzkvNVRyYlpacHZtOXAxMzNqbVhYbnBwTHJqZ2dyejAwa3Y1MnRlK2xxT1BQanJISFhmY1d1K2kwcjE3OTV4Nzdya3BGQXFaUDM5K0hucm9vZXk3Nzc3WmUrKzk4N09mL1N3elo4NXNjWVJVYTU1Ly92azgrZVNUS1JRS3VmRENDMXUwTFE4QkxWNjhPUFgxOWVuYnQyK3JjNnpQSTVLNmZPcHpXZlR3RlNtVjF1T1JSWVZTU25WTGxoMlY5S2NiVTk2amI3cnNlOXI2V3c4QUFBQUFOakJoR0FBQTJFUVZpbFVwNzlVdjViMzZyYnhUVTJNYUY3NlRwb1d6MDdSd1Rwb1d6Vm54NTZJNXk5b1h6VTJhR2pmY0E3RFc3cm5ubnZUczJUUHo1czNMNHNXTGM5RkZGNlZyMTY3NTZVOS91c3BReU1pUkkxTmRYZDI4UTBwYnZQamlpN255eWl2ejNIUFBwVmdzNW90Zi9HS09QLzc0bEpXVnJkQzNYNzkrdWVLS0szTDk5ZGZuVjcvNlZYNzV5MTltNHNTSk9mend3M1BVVVVlbGQrL2VhL1M4U1RKa3lKQWt5WmUvL09XOC9QTEx1ZVdXVzFacnZtdXV1U2FsVWlsSlZob1lxcW1wU1pMMDZ0V3IxZmJaczJjbldVOWhtSDIrbUM3N2ZIR2R6L3YzR3VlOWtUbVhIcHF5emoyeTRQNy9TRm1QcmRKcDhPSHJmVjBBQUFBQTJCQ0VZUUFBb0NNckswOTU5NjFTM24yckQrOWJha3BUN1lMM1FqTEx3ek56M3d2S3ZCK2dLUzJwU2RPUytTblYxcVRVVUwvK240Rld6Wmd4STQ4OTlsaEdqeDZkaVJNbnBrdVhMdm44NXorZnl5NjdMT1BHamNzbGwxeVNIajE2clBVNnp6Ly9mRzYvL2ZZODhzZ2pLWlZLMldtbm5iSnc0Y0k4K09DRGVmREJCejkwZkdWbFpiYlpacHRNbno0OXYvclZyL0xyWC84Nmd3Y1B6ajc3N0pPOTk5NDdmZnIwYWU3N3U5LzlMci83M2UrYXJ4OTY2S0U4OU5CREs4dzVjK2JNdlB6eXk5bHh4eDFYS3dqejBFTVA1ZGxubjAyeUxMQXpmdno0NXJhUkkwYzJmNTQzYjE2U1pQcjA2YTBlTjdWa3laSWt5M2JtV2Q3K2pXOThJN3Z0dGx1YmEybHY1VDIzU1plOXY1QkZ2Nzh1NVp0dm53WDNYcGlxUVFlbVVObTV2VXNEQUFBQWdMVW1EQU1BQUN4VEtFdFo1eDRwNjl4amxjY3pmVkJwYVcxS3RmUFR0S1FtcFNYdi9YenZlbmxncG1uSi9QY0NORFV0K3BZYTZ0YnpBM1ZzTjkxMFUwcWxVa2FPSEptSkV5Y21TWTQ0NG9pOC92cnJtVFJwVWhZdFdwUWVQWHJrb1ljZXlyQmh3MVlaakpreFkwYVdMbDJhblhiYXFmbmVHMis4a1ovODVDZVpObTFha3FTNnVqcGYvT0lYTTNyMDZKeHl5aW1yZFF6VDFWZGZuWWNmZmpnMzNuaGpYbnZ0dFR6enpETjU1cGxuOHR4enorVmYvdVZmbXZ0dHYvMzIyVysvL1pxZnIzLy8vdGwzMzMyYnI1ZDcrT0dIa3lRdnYveHlpeEJMa2hXdWw0ZGUzbm5ublZ4eHhSVnRxbmY1empDMXRiV3JmTTZGQ3hkbTRjS0ZTWkttcGszdk9MSXUrNTZleFgvNjcxVDAyejIxVDkrWkpVOU5TSmZobjIvdnNnQUFBQUJnclFuREFBQUFhNnhRMFNtRmlrNHA2N2JsYW84dE5kU2xWTGNvcGZyRjcvMTU3M1BkKzUrYmxyZlZMWHEvL2UvNkxQL1RWTDhvYVd4WUQwKzU4WmsyYlZvZWVlU1I3THp6emhrMGFGQ0x0aTk5NlVzNStPQ0RzL1hXVytlVlYxN0pEMy80dzFSVlZlWFdXMjlOdDI3ZFZwaHI2dFNwR1RkdVhBWU5HcFRMTDcrOCtYNmZQbjJ5ZE9uU1ZGUlVaUFRvMGZuYzV6N1hIS2k1NFlZYlZwam4zWGZmWGVteFFrbHl3QUVIWlAvOTk4K1VLVk55enozMzVDOS8rVXZHamgzYm9zLzIyMitmazA4K09jbXk4TXNPTyt6UTRqcEpTcVZTN3I3NzdpVEp0dHR1bTBLaGtDUjU4ODAzMDlqWW1INzlXaDRiMXJkdjN5VEpoQWtUc25EaHdnd2RPalJUcGt4WmFaMUpNbUxFaUZVZU0vVkJYL3JTbHpKOSt2UjA2dFNwVGYwM0ptV2RlNlJxd0w1cG5QdTNsUGZxbDdxL1BDQU1Bd0FBQUVDSElBd0RBQUMwaTBLeEtvVmlWVks5MmJxYnRLa3hwY2I2WmNjM0xmL1pzSFJaOEtheFBtbW9mNys5b1M2bDk2N1RVTCtzendmR2xScnJrOGFsU1ZOVFVpcWxWR3BLU28xSnFaU1VtcEpTVTBwTlRjMmZsL1ZwYlA2Y3BtV2ZTOHY3TnkwYlcvL0tZMnYxaUEwTkRibnNzc3RTS3BWeXpESEhyTkJlVmxhV0hYWll0clBQYjMvNzJ5VEx3aDJ0QldHU1pQRGd3ZW5WcTFlZWYvNzVQUGJZWXhreFlrU1NwRmdzNW52ZisxN0t5OHVianlLYU1XTkd0dDkrK3hYbXVPeXl5L0tiMy93bVYxMTFWUVlNR0xCQyt6dnZ2SlBiYnJzdHh4OS9mSVlORzVaaHc0YWxzYkV4NWVYbHEvMzhUejc1Wk41ODg4ME1HalNveFU0dko1NTRZbWJPbk5uaTZLTVBPdUdFRS9MaWl5L21lOS83WG80ODhzalZYbmRsbGk1ZG1pU2JaQmdtU1NwMkdKN2EzNTZYenNPT3paSXB0NmRVT3orRlR0M2J1eXdBQUFBQVdDdkNNQUFBUU1kUlZwNUNXZWNVS2pxM2R5VXJOZlBjZ1dzMWZzNmNPWG4xMVZjellNQ0E1aU9GV3JOdzRjTG0zVTJPUGZiWWxmYXJxS2pJUC96RFAyVDgrUEc1OGNZYm04TXdTYkxWVmxzMWY3NzQ0b3Z6MEVNUDVacHJyc2wyMjIzWFlvN2xBWm1ISDM2NDFURE1MMy81eTl4MTExMTUrdW1uYzkxMTE2VlFLTFFhaEpreFkwWnV2UEhHNXV2cDA2ZTN1RTZTMTE5L1BaV1ZsUmt6WnN4S242azEzYnAxeThVWFg5eThrOHk2VWw5Zm4yVFREY05VOXQ4cktUV2xySHF6cEtreGRTOU1UcWZkL205N2x3VUFBQUFBYTBVWUJnQUFZQlBTcDArZjdMSEhIam5wcEpOV0dleTQ1NTU3c21USmtnd2RPalFEQjY0NmdIUEVFVWZrbGx0dXlZc3Z2cGcvL3ZHUDJYdnZ2VmZvTTJ6WXNEend3QU81NXBwcmN1R0ZGN1pvMjJ1dnZYTEZGVmRrOHVUSk9lMjAwMXEwdmZ2dXU3bjMzbnVUSkdlZWVXYXJOZGZXMWlaWkZvYVpNV05HOC8xWFhua2xyN3p5U291K1k4YU15Zjc3Nzk5OFpOUHFhRXNRNXFjLy9XbWVmZmJaTnMwM2Z2ejQxTlhWSlVrNmQ5NTRBMWlyVXR5aWY4cTZicEdtaGJOVHFPcWF1dWNmRW9ZQkFBQUFZSk1uREFNQUFMQ0orYWQvK3Fkc3R0bktqNWRhdW5ScEpreVlrR1RaOFVBZnBtdlhyam4wMEVQejYxLy9PamZmZkhPcllaZ0REamdndDkxMlc1NTQ0b2s4L2ZUVDJYMzMzWnZiZXZmdW5lMjIyeTR6WnN6STY2Ky9ubTIzM2JhNTdmYmJiMDk5ZlgzMjNudnZEQjgrdk5YMUZ5OWVuQ1Q1N0djL202OS8vZXRKa3BFalIrYWdndzdLdUhIam1xK1Q1TlJUVDIxMWp0bXpaNiswL2JycnJrdFpXZG1Idm9kazJaRk9yNzMyV3B2NkpzbVNKVXVTYkxvN3c2UlFTTEhQd0RTOE16MVZPKzJYK3BkK3YreElyN0xWUDhJS0FBQUFBRFlXd2pBQUFBQ2JtRlVGWVpMazNudnZ6Wnc1Yy9MSlQzNHl1KzIyVzV2bVBPS0lJM0xublhmbXhSZGZ6T09QUDU0OTk5eXpSWHVoVU1qblAvLzVuSGZlZWJucHBwdGFoR0dTWlBmZGQ4K01HVFB5eEJOUE5JZGgzbjc3N2R4NTU1MnBxcXJLVjcvNjFaV3UvZFpiYnlWSk50OTg4dyt0ODhPQ0txMjFsMHFsRDUxM3VZc3V1cWpOZlJzYkcxTlhWNWV5c3JKVVZWVzFlZHpHcHJoRi85Uk91enVkOXpneXRjL2VtNlZ2L1NVVjJ3eHU3N0lBQUFBQVlJMEp3d0FBQUhRZ2RYVjF1ZVdXVzVJa1gvakNGOW84cmwrL2Zoa3laRWltVHAyYVcyKzlkWVV3VEpMc3UrKys2ZE9uVC83ODV6L24xVmRmelhiYmJkZmNOblRvMEx6NjZxdlpjc3N0bSs5ZGUrMjFXYnAwYVU0Ly9mVDA2ZE5ucFdzdlB3cHBxNjIyK3RBNkowMmExT3I5RTA4OE1UTm56bHhwKy9xd2NPSENKSnZ1RVVuTGxXK3hRNW9XejB2RjFzc0NNUFV2L1Y0WUJnQUFBSUJObWpBTUFBQkFCL0x3d3c5bnpwdzVHVEZpUkFZUFhqSFFVRnRibTJUWlRpOS9iL1RvMFprNmRXcGVmUEhGdlBYV1crbmJ0MitMOXJLeXNuemxLMTlKcjE2OVdnUmhrbVRFaUJFWk1XSkU4L1cwYWRNeWVmTGs5Ty9mUDBjZmZmUXFhMzdpaVNlU0pEdnZ2SFBiSG5JZGVPMjExNXFQWGxwVHkwTThiZG5SWm1OVzNLSi9rcVNwdGliRlBnTlQ5K0lqcWQ3L0srMWNGUUFBQUFDc09XRVlBQUNBRG1UVXFGSFpiTFBObW5kb2VmZmRkOU90VzdjVWk4disrbmZ2dmZjbWFmMm9wYjMyMml0ang0N05nUWNlbUs1ZHUrYXBwNTdLNVpkZnZrWjF2UHZ1dTBtU3VYUG41b3d6em1pMXovang0ek4vL3Z3ODhjUVQ2ZHUzYjR2d3phaFJvN0xycnJzbVNSWXNXSkFrcWFpb1dLTmFXbE1zRmx1czkySEhMODJkT3plVmxaWHAxS2xUeXN2TDg5WmJiK1g2NjY5UGtnd1lNR0NkMWRVZXl0OEx3elMrODNLcUJ1NmZSWDhZbjZaRmMxTld2ZXJqdUFBQUFBQmdZeVVNQXdBQTBNRU1HemFzK2ZPNGNlTXlmZnIwVkZaV3BsQW9wSzZ1THNteVk0MytYbGxaV1VhUEh0MTh2WGp4NGc4TmlYeVltcHFhMU5UVXJMVDk1cHR2enRLbFN6TnExS2dXOS9mYmI3L2NkOTk5bVRadFdsNSsrZVVrU2YvKy9kZXFsZy9xMjdkdnhvOGYzM3o5WWJ2RW5ILysrWmsyYmRvSzl3dUZ3b2Z1ZkxPeEsrKytWVklvUzJQTlcrbjB5YzltMFNQWHB2YVp1OUpsNzFQYXV6UUFBQUFBV0NQQ01BQUFBQjNZZ0FFRDhzb3JyNlMrdmo1SjBxTkhqNHdZTVNLbm5ITEtoNDdkWjU5OU1tblNwUFZhMzhjLy92RTg5dGhqR1RObVRJdjdYYnAweWFPUFBwcW1wcVpVVjFmbndBTVB6T0dISDc1TzF1elhyOThLUjBEZGZmZmRLU3NyVzJXZHI3NzZhaG9hR3RMWTJKaUtpb3BzdDkxMk9lbWtrN0xUVGp1dGs3cmFUVmw1eXFvM1M5UENPU24yR1ppS2JUK1pKVlArSjEzMk9qa3ByUHlkQUFBQUFNREdxbEFxbFVydFhRUUFBTUJIeGN4ekI2YlBlUzlzOEhWTHBWSUtoY0lHWDdjdDZ1cnFVbFZWMVdwYlcrdGVIbFRaY2NjZDEzVjVHMHg3L2JlUkpIT3VISjN5SG4zVDg4UnJVanZ0N3RUOHp6K214M0dYcHRNbkRtMlhlZ0FBQUFDZ3NCYS8wUFJQdkFBQUFENENOdFlnVEpLVkJtR1N0dGU5M1hiYmJkSkJtUFpXMXJWM21oYStreVRwOUlsRFUreTdheFkrOUo5SlkwTTdWd1lBQUFBQXEwOFlCZ0FBQUQ3aXlycHVucWFGYzVaZEZNclM3WkR2cEhIMmpDeDQ4Q2Z0V3hnQUFBQUFyQUZoR0FBQUFQaUlLKy9XTzAwTFp5ZnZuYVJjdWNOZXFmNzBsN0w0OTllbjdpK1Qycms2QUFBQUFGZzl3akFBQUFEd0VWZldkWXVVR3BlbXFYWis4NzJ1QjMwamxmMUhwT2IyZjB6ZFh4NW94K29BQUFBQVlQVUl3d0FBQU1CSFhGblgza215YkhlWTVwdmw2WG5pTmFuY1lVVG0zVFkyaXgrOXNYbm5HQUFBQUFEWW1BbkRBQUFBd0VkY1diY3RrdnhkR0NaSm9iSnplcDV3ZFRvUE9Tb0w3amsvYzY4OVBrdmZlTFk5U2dRQUFBQ0FOaXUyZHdFQUFBQkErMnAxWjVqbHlvdnBQdWJDVkgzODRDejQ3UTh5OTVxajBtblhnOU5weUpoVURkZ3ZLVi8vdjFvWU9YSmtpK3RDb1pDZVBYdG10OTEyeTRrbm5wanR0OTkrcFdNR0R4NmNuLzcwcHl1ZCs0Z2pqa2h0YlcwbVRacTBUc2NEQUFBQTBINkVZUUFBQU9BanJxeHI2enZEZkZEVndQMVRPZmJ1TEg3MGhpeDU0cmJVUG5kZnlycjBUTlhIRDBsRnY5MVRzZFV1S2Q5eVFBcmxGZXVseG1LeG1NTU9PeXhKMHRqWW1CZGVlQ0VQUC94d0hudnNzZnprSnovSm9FR0RXaDAzYmRxMFBQREFBeGsxYXRRYXJidTI0d0VBQUFEWThJUmhBQUFBNENPdXJGUDNGTW9yVmhtR1NaSkNSYWRVZi9wTHFkN3ZqTlRQZUNLMVQvMDZkYy9kbHlWUDNMYXNRM2t4eFMxMlNGblgzaWxVVmFlc3Ftc0tWZFVwVkhWTjV6Mk9TdmxtSDF2akdvdkZZc2FPSGR2aTN2ang0M1BycmJmbXV1dXV5OFVYWDd6Q21PcnE2cFJLcGZ6ODV6L1BYbnZ0bFc3ZHVxM1dtbXM3SGdBQUFJRDJVZGJlQlFBQUFBRHRyRkJJV2RjdFBqUU04Mzcvc2xUMkg1N3VSLzR3dmNmOUtWdWM4N3YwL055VnFkN3Z6SlQzNnBkU1EyMGE1NzZhK2xmK2xOcG43c3FpUjM2ZStobFByUE95VHpqaGhCUUtoVHovL1BPcjdGTlRVNU5ycjcxMmpkZFltL0VBQUFBQWJIaDJoZ0VBQUFCV0x3enpRWVZDeW50c25mSWVXNmRxMTVIcnZyQlZxS3FxU2xsWldVcWxVcXZ0VFUxTk9lcW9vL0xnZ3cvbXZ2dnV5OEVISDV5UGYvempiWjUvYmNjREFBQUEwRDdzREFNQUFBQ2tySHF6TkMyYTA5NWxySllwVTZha3NiRXh1K3l5UzZ2dHBWSXB4V0l4WjU5OWRwTGtra3N1U1dOalk1dm5YOXZ4QUFBQUFMUVBZUmdBQUFBZ1pkV2JwMm5SdSsxZFJwdlUxOWZuc2NjZXk0OSs5S05VVmxibTFGTlBYV1gvVDN6aUV6bmtrRU15WThhTTNISEhIYXU5M3RxT0J3QUFBR0REY2t3U0FBQUE4UDdPTUtWU1VpaTBkemtycUsydHpjaVI3eC9EVkNnVXNzY2VlK1MwMDA3TFRqdnQ5S0hqenp6enpEejY2S081K2VhYjgzLyt6Ly9KbGx0dXVWcnJyKzE0QUFBQUFEWWNPOE1BQUFCc1FJWEt6aW5WTDI3dk10aklsT29YcDFEWnBWMXJLS3ZlUEtXbHRTa3RYZEt1ZGF4TXNWak02TkdqYzhnaGg2UjM3OTRwS3l2THJydnUycVlnVEpKMDdkbzFYLzd5bDFOYlc1c3JycmhpdGRkZjIvRUFBQUFBYkRqQ01BQUFBQnRRK1dZZlM4T3NGOXU3RERZeURiTmVUUGxtSDJ2WEdnclZteVhKc3QxaE5rTEZZakZqeDQ3TnQ3NzFyWXdmUHo0REJ3N01UVGZkbFB2dnY3L05jeHgwMEVFWk1tUklIbjMwMGZ6eGozOWM3UnJXZGp3QUFBQUFHNFl3REFBQXdBWlV0Zk5uc21US0hlMWRCaHVaSlZQdVNOWE9CN1ZyRFdYVm15ZEptaFp1bkdHWUQrclVxVlArK1ovL09aV1ZsYm42NnFzemI5NjhObzg5Kyt5elUxRlJrU3V2dkRLMXRiV3J2ZmJhamdjQUFBQmcvUk9HQVFBQTJJQ3E5ejB0OVMvOUlmV3YvS205UzJFalVmL0tuMUwvOGg5U3ZlL3A3VnBIV2ZQT01IUGJ0WTYyNnR1M2I0NDY2cWdzWExnd1AvLzV6OXM4YnB0dHRza0pKNXlRV2JObTVhYWJia3F4V0Z5dGRkZDJQQUFBQUFEcm56QU1BQURBQmxTbzZwcnUvM0IrYXU0NFJ5Q0cxTC95cDlUY2NVNjYvOE1GS1ZSVnQyc3RaVjAzN21PU1duUDg4Y2VuVjY5ZWVmREJCL1BzczgrdTFyaCsvZnBsd29RSmFXaG9XS04xMTJZOEFBQUFBT3VYTUF3QUFNQUdWcm5qM3VseDVIOWsvb1IvenZ5SjUyYnA2OCtrVkwrNHZjdGlBeW5WTDg3UzE1L0ovSW5uWnY2RWYwNlBvMzZVeWgzMmF1K3lVdFpsMDlvWkprbTZkT21TVTA0NUphVlNLWmRmZm5tYW1wcmFOSzVZTE9ic3M4OU9RMFBER2gxMXRMYmpBUUFBQUZpLzdPVUxBQURRRGlwMzNEdWJmLzJ1TFByOTlaay84ZHcwenYyYlFNeEhSS0d5UzhvMysxaXFkajRvbTMvOXJoU3F1clozU1VtU1FrV25GQ3E3YkZJN3d5VEpvWWNlbW9rVEoyYjY5T21aT0hGaXhvd1owNlp4bi96a0p6TnExS2c4OE1BRGE3VHUybzRIQUFBQVlQMHBsRXFsVW5zWEFRQUFBTFMvMlQ4OU1CWDlocVRITVQ5cDcxSUFBQUFBK0lnckZBcUZOUjNybUNRQUFBQWdTVkpXdmZrbWRVd1NBQUFBQUxSR0dBWUFBQUJJa3BSVmI3YkpIWk1FQUFBQUFIOVBHQVlBQUFCSXNueG5HR0VZQUFBQUFEWnR3akFBQUFCQWt1VTd3OHhOU2szdFhRb0FBQUFBckRGaEdBQUFBQ0JKVXRaanE2U3AwZTR3QUFBQUFHelNoR0VBQUFDQUpFbDVqNzVKa3NaNWI3VnpKUUFBQUFDdzVvUmhBQUFBZ0NSSmVjOXRraVNOTlcrMmN5VUFBQUFBc09hRVlRQUFBSUFrU2RsN084TTAyUmtHQUFBQWdFMllNQXdBQUFDUUpDbnIxRDJGcXVvMHpoZUdBUUFBQUdEVEpRd0RBQUFBTEZNb3BMekgxbW1jNTVna0FBQUFBRFpkd2pBQUFBQkFzL0tlVzZlcFJoZ0dBQUFBZ0UyWE1Bd0FBQURRckt6bk5tbDg5NDMyTGdNQUFBQUExcGd3REFBQUFOQ3N1RVgvTkMxK04wMUxhdHE3RkFBQUFBQUFKc1F2QUFBU1prbEVRVlJZSThJd0FBQUFRTE5pN3gyVEpJM3Z2TnpPbFFBQUFBREFtaEdHQVFBQUFKcVZiemtnU2RJZ0RBTUFBQURBSmtvWUJnQUFBR2hXM3ExUENsWFZhWmoxVW51WEFnQUFBQUJyUkJnR0FBQUFlRitoa0dMdkhlME1Bd0FBQU1BbVN4Z0dBQUFBYUtIWWUwQWFoV0VBQUFBQTJFUUp3d0FBQUFBdGxHODVJSTN6M2tpcGZrbDdsd0lBQUFBQXEwMFlCZ0FBQUdpaG9zL0FKRW5EMjM5dDUwb0FBQUFBWVBVSnd3QUFBQUF0VlBUYlBTa1VVdiszcWUxZENnQUFBQUNzTm1FWUFBQUFvSVZDcCs0cGJybFRsZ3JEQUFBQUFMQUpFb1lCQUFBQVZsRHhzYUZaK3JlbmtsS3B2VXNCQUFBQWdOVWlEQU1BQUFDc29ISzdQZEswYUU0YTMvMWJlNWNDQUFBQUFLdEZHQVlBQUFCWVFjVjJ3NUprMmU0d0FBQUFBTEFKRVlZQkFBQUFWbERlWSt1VWRkc3k5YTlPYWU5U0FBQUFBR0MxQ01NQUFBQUFLeW9VVXJuOXAxTC8wdStUVXFtOXF3RUFBQUNBTmhPR0FRQUFBRnBWOWZHRDB6anZqU3g5WTFwN2x3SUFBQUFBYlNZTUF3QUFBTFNxYXVEK0tWUjJTZDF6OTdWM0tRQUFBQURRWnNJd0FBQUFRS3NLRloxVHRjdG5VdnZzdlk1S0FnQUFBR0NUSVF3REFBQUFyRlNud1ljdk95cnB6ZWZhdXhRQUFBQUFhQk5oR0FBQUFHQ2xLZ2ZzbTBLbjdvNUtBZ0FBQUdDVElRd0RBQUFBckZTaHZDS2RkaDJWMm1mdVNob2IycnNjQUFBQUFQaFF3akFBQUFEQUtuWCsxSEZwblA5MmFwKzd0NzFMQVFBQUFJQVBKUXdEQUFBQXJGTEZ0cDlNeFhiRHN1ajMxeWVsVW51WEF3QUFBQUNySkF3REFBQUFmS2pxL2M1SXcxdC9TZDFmSDJ6dlVnQUFBQUJnbFlSaEFBQUFnQTlWTmZDQVZIeHNqeXk0L3o5U2FxaHY3M0lBQUFBQVlLV0VZUUFBQUlBUFZ5aWsyMkhmUytQY3YyWHhIMy9SM3RVQUFBQUF3RW9Kd3dBQUFBQnRVckhONEhRZWVrd1cvdStsV2ZybWMrMWREZ0FBQUFDMHFsQXFsVXJ0WFFRQUFBQ3dhU2pWTDg3Y3E4WWtTVGI3MGgwcGRPcld6aFVCQUFBQTBCRVZDb1hDbW82MU13d0FBQURRWm9YS0x1bHgzS1ZwblBkbTNyMzV6SlRxbDdSM1NRQUFBQURRZ2pBTUFBQUFzRnFLVysyY0hwKzdJa3RmZnliei92dkxLZFhPYisrUzF0ZzN2L25OL011Ly9FdDdsOEVHTm5Ma3lCeHh4Qkh0WFFZQUFBQ3duaFRidXdBQUFBQmcwMU0xY1AvMFBQYVN6UHVmYjJUT3o4YWs1K2V1U0xIdkx1dGxyWkVqUjdhNHJxaW9TSjgrZlRKaXhJaWNjTUlKNmRadHpZOXFtalZyVnFxcnE5ZTJ4Q1RKNHNXTDA2VkxsM1V5MTVwYS9xNEdEeDZjbi83MHB5dnRkOFFSUjZTMnRqYVRKazFhSit0dURNOE9BQUFBc0p5ZFlRQUFBSUExVXJYcnFHeDJ4aStUVWxQbVhIMWs1dC8xcjJtc2VXdTlyRlVzRmpONjlPaU1IajA2bi83MHAxTlhWNWM3N3JnalgvM3FWek52M3J3MW52Zm5QLzk1THIzMDByV3U3OXZmL25ZKy8vblByL1U4NjhxMGFkUHl3QU1QYkpDMU5yWm5Cd0FBQUxBekRBQUFBTERHS3JZWm5NMi9OakVMSDd3a1M1NzhaWlpNdlNPVjJ3OVAxYUFEVXRGdlNNcTZiWkd5NmkxU0tGYXUxVHJGWWpGang0NXR2bTVvYU1oRkYxMlV5Wk1uNTRZYmJzalpaNSs5UnZPdXE5MU1ubjc2NlhUcTFHbWR6TFcycXF1clV5cVY4dk9mL3p4NzdiWFhXdTJjMHhZYjA3TURBQUFBSkhhR0FRQUFBTlpTb1ZQM2RQdS8vNXJOdi9sUXF2YzZKVTN6MzhxQ2V5N0kzR3VPenV3Zkg1QlovLzZKTEpuNnEzVzZackZZekpsbm5wa2srZE9mL3JSTzU5NFlOVFkycmxiL0UwNDRJVFUxTmJuMjJtdlhVMFdibHRWOWZ3QUFBTUNtemM0d0FBQUF3RHBSM24ycmREMzRuOUwxNEg5SzQ3dzMwakR6aFRRdG5KMm1SWE5UdWYybjF2bDZmZnIwU2JGWXpMdnZ2dHZpL3ZQUFA1OEpFeVprMnJScG1UZHZYanAzN3B5QkF3ZG05T2pSMlh2dnZWdjBIVGx5WkRwMTZwVGYvT1kzSzl5Nzg4NDdjK3V0dCtiZWUrL04zTGx6czlWV1crVnpuL3RjUm8wYTFhTHZjclcxdGMzWGt5Wk5XcUdtVzI2NUpjOCsrMnhxYTJ1ejFWWmJaZi85OTgveHh4K2ZxcXFxVm11Ni9mYmJjL25sbCtlUlJ4N0praVZMVnBoelpacWFtbkxVVVVmbHdRY2Z6SDMzM1plRER6NDRILy80eDlzMGRuVnFYZFd6LytkLy9tZnV1ZWVlakJzM0xnY2RkRkJ6djdxNnVvd1pNeWFsVWlrVEpreEk1ODZkbTlzbVRKaVFxNjY2S3QvNHhqZHkrT0dIdDZpbnJkL24ycnkvTjk5OE0yZWRkVlpxYW1yeXJXOTlLNGNjY2tpUzVILy85Mzh6Y2VMRXZQenl5eWtVQ3RsMjIyMXordW1uWitqUW9XMStwd0FBQU1DR0pRd0RBQUFBckhQbFBiZEplYzl0MXVzYXRiVzFhV2hveUdhYmJkWjhiK0xFaWJueXlpdFRLQlF5Wk1pUURCOCtQSFBtek1uVXFWTXpaY3FVSEhmY2NUbjk5TlBiTlA5UGZ2S1QvUG5QZjg3UW9VTXpjK2JNVEowNk5SZGZmSEc2ZHUzYUhNSVlQWHAwa3VTdXUrNUtzVmpNWVljZHRzSTg5OTU3Ynk2NTVKSlVWRlJrK1BEaHFhNnV6blBQUFplYmI3NDVUejMxVkg3ODR4K25XRnp4VnpTWFhYWlovdnpuUCtlQUF3N0l6Smt6Mi94ZVNxVlNpc1Zpemo3NzdIenptOS9NSlpkY2txdXZ2anJsNWVVZk9uWjFhbDNWc3c4ZlBqejMzSE5Qbm5ycXFSWmhtR2VlZVNaTGx5NU5rdno1ejMvTzhPSERtOXVlZnZycEpNbWVlKzdaZkc5dHZzL1ZlWC96NTgvUGQ3LzczZFRVMU9TTU04NW9Ec0xjZHR0dHVmNzY2OU85ZS9kOCt0T2ZUcEk4OTl4emVmSEZGNFZoQUFBQVlDTW1EQU1BQUFCc2tuNzN1OThsU1lZTUdaSWsrZXRmLzVvcnI3d3lYYnQyelE5LytNTU1IRGl3dWUrYmI3NlpiMzNyVy9ubEwzK1pJVU9HZkdpUW9iYTJObSsvL1hhdXYvNzY1dDFReG84Zm4xdHZ2VFcvL3ZXdm04TXdZOGVPVGZKK0lHVDU5WEl2dmZSU0xyMzAwdlR0MnpjLyt0R1BzdVdXV3laWkZsajU4WTkvbkFjZWVDQjMzWFZYamp6eXlCYmo2dXJxOHVxcnIrYTY2NjVMcDA2ZDF1ajlmT0lUbjhnaGh4eVNlKys5TjNmY2NVZU9PKzY0VmZaZjNWcFg5ZXg3N0xGSEtpb3FtZ011eXozNTVKUHAyclZybGk1ZG1pbFRwalNIWVVxbFVxWk5tNVlkZHRnaHZYdjNUckoyMytmcXZMLzYrdnI4NjcvK2E5NTQ0NDBjZDl4eE9mYllZNXZiN3JqampoUUtoVng5OWRYTmRTVlpZVGNpQUFBQVlPTlMxdDRGQUFBQUFLeU9tcHFhL1BhM3Y4MlZWMTZaTGwyNjVLU1RUa3F5TExoUUtwVnl4aGxudEFoT0pNbldXMitkVTA4OU5VbHk5OTEzdDJtZHIzemxLeTJPQlZxK0U4cExMNzNVNWxyLzUzLytKNDJOamZubU43L1pIQzVKa2tLaGtKTlBQamxKTW5ueTVCWEdsVXFsZlBHTFgxempJTXh5WjU1NVpucjI3Sm1iYjc0NXMyYk5XaSsxdHFaVHAwN1piYmZkTW5QbXpMejExbHZOOTU5ODhzbnN0dHR1R1RCZ1FLWk9uZHA4LzZXWFhzckNoUXRiN0JTek50OW5XOTlmcVZUS2YvekhmK1M1NTU3TG9ZY2V1c0l1TTNWMWRVbVd2WU1QNnRXcjF5cm5CUUFBQU5xWG5XRUFBQUNBalY1dGJXMUdqaHpaNHQ2V1cyNlo3MzN2ZTlsbW0yWEhNVDM3N0xOSmt2MzIyNi9WT1pidkh2TENDeTk4NkhyRllqRURCZ3hvY1crTExiWklzVmpNb2tXTDJsejNNODg4azBLaGtJY2ZmamdQUC94d3EzM2VlT09ORmU0VkNvWHN0dHR1YlY1blpicDI3Wm92Zi9uTCtlRVBmNWdycnJnaVAvakJEOVo1clNzellzU0lUSmt5SlU4Ly9YVDY5dTJibVRObjVyWFhYc3N4eHh5VE9YUG01SVliYnNpY09YT3krZWFiNTVsbm5rbVNGbUdZdGZrKzIvcitycnZ1dWt5ZVBEbjc3cnR2dnZHTmI2elFmdUNCQithZWUrN0pXV2VkbFJOT09DR2YrY3huMWpxZ0JBQUFBS3gvd2pBQUFBREFScTlZTE9hd3d3NUxvVkJJbHk1ZE1uRGd3SXdZTVNMRjR2dS8ycGcvZjM0cUtpclN0V3ZYVnVmbzBhTkhrclFwekZJc0ZsZllEV1Q1L1lhR2hqYlhYVk5UazFLcGxMdnV1bXVsZlpidlB2SkJsWldWcWF5c2JQTTZxM0xRUVFmbC92dnZ6Nk9QUHBvLy92R1B6VWM4cmF0YVYyYjQ4T0c1OHNvcjgvVFRUK2ZRUXcvTmswOCttVUtoa0JFalJtVG16Sm01NFlZYk1tWEtsSXdhTlNyUFBQTk11bmZ2bmwxMzNiVjUvTnA4bjIxNWYwdVhMczJkZDk2WkpEbm1tR05TVnJiaUJzcGp4NDVONzk2OWMvdnR0K2ZTU3kvTjlkZGZuMk9QUFRiSEhYZGNxLzBCQUFDQWpZTXdEQUFBQUxEUkt4YUxHVHQyN0NyN2RPN2NPUXNXTE1pU0pVdlN1WFBuRmRybno1K2Y1UDBReFliUXBVdVhMRnEwS1BmZGQxK3I0WnFWV1oyK2JYSDIyV2ZuakRQT3lKVlhYcGs5OXRpajFUNXJXdXZLOU8zYk4vMzY5Y3ZUVHorZFpOa1JTWU1HRFVxdlhyM1NzMmZQZE8vZVBWT25UczNJa1NNemJkcTBqQmd4b3NXNmEvTjl0cVgraW9xS2ZQdmIzODc1NTUrZjczLy8rN25ra2t1YWR4bGFybGdzNXNRVFQ4eVJSeDZaQng5OE1MZmNja3ZHangrZk9YUG01T3RmLy9wcXZROEFBQUJndy9GUFdBQUFBSUFPWVpkZGRrbVNQUHJvbzYyMlQ1MDZOVWt5ZVBEZzliSitxVlJhNGQ2QUFRUFMxTlRVZk9SUGU5bG1tMjF5d2drblpOYXNXYm5wcHB0YTdLaXozTnJVMnRxeko4dDJoNWs3ZDI1ZWVlV1ZQUFhVVTlscnI3MlNMQXVyREIwNk5GT25UczJMTDc2WVJZc1d0VGdpS2RrdzMrZW5QLzNwbkhubW1aazNiMTYrODUzdlpQYnMyYTMyNjlLbFMwYVBIcDFMTDcwMGhVSWhEenp3d0JxdkNRQUFBS3gvd2pBQUFBQkFoM0Rra1VjbVNhNisrdXBNbno2OVJkdGJiNzJWNjYrL1BzVmlNVWNkZGRRNlg3dHo1ODZwcTZ0TFRVMU5pL3VISFhaWWt1U3l5eTdMTysrODA2S3RWQ3JsVDMvNjAwb0RHT3ZhOGNjZm4zNzkrbVhDaEFtdEh2VzBwcld1N05tVFpNU0lFVW1TMjIrL1BZc1dMV29Pd3lUSnNHSEQ4dTY3NytZM3YvbE55c3JLTW16WXNCWmpOOVQzZWZUUlIrZXpuLzFzWnM2Y21YSGp4bVhCZ2dYTmJWT21UR25SZC9uUlMrdnFDQ3NBQUFCZy9YQk1FZ0FBQU5BaERCMDZOQ2VmZkhKdXZQSEdmUFdyWDgyUUlVUFNwMCtmekowN04xT21URWxqWTJPKytjMXZadnZ0dDEvbmErKzY2NjZaTW1WS3hvMGJseTIzM0RMLy91Ly9uaVE1NElBRDh2ampqMmZTcEVrNTVaUlRNbVRJa1BUdTNUdUxGaTNLWC83eWw4eWNPVFBYWG50dHR0aGlpM1ZlMDk4ckZvczUrK3l6Yzg0NTU3UWFobG5UV2xmMjdFbnlpVTk4SXRYVjFmbkRILzZRUG4zNnBILy8vczF0eThNdmt5ZFB6cTY3N3BwdTNicTFtSGREZnA5Zis5clhNbXZXckR6NjZLUDU3bmUvbTRzdnZqaWRPblhLdUhIajByOS8vd3dhTkNpbFVpbFBQdmxrU3FWU2pqNzY2TFZlRXdBQUFGaC9oR0VBQUFDQUR1T2trMDdLcnJ2dW1na1RKdVN2Zi8xcm5ucnFxZlRvMFNQNzdMTlBqam5tbU95MDAwN3JaZDJ2Zi8zcnVmRENDL1BLSzYra3ZyNitSZHUzdi8zdDdMNzc3cm5ubm5zeWJkcTAxTlhWcFh2Mzd0bHBwNTF5K3Vtblo3dnR0bHN2TmJYbWs1LzhaRWFOR3JYU1kzN1dwTlpWUFh0NWVYbUdEaDJheVpNblo5U29VUzNhTnR0c3MreXd3dzZaUG4xNjl0eHp6MWJyMlZEZlo2RlF5UGUrOTcyY2M4NDVlZjc1NS9Odi8vWnZPZi84OHpObXpKZzg5dGhqbVRScFVpb3FLckxqamp2bXpEUFB6SUVISHJoTzFnVUFBQURXajBKcFpZYzZBd0FBQUFBQUFBQkFPeWdVQ29VMUhWdTJMZ3NCQUFBQUFBQUFBSUQySk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FQ0hJUXdEQUFBQUFBQUFBRUNISVF3REFBQUFBQUFBQUVDSElRd0RBQUFBQUFBQUFBQUFBQUFBQUFBQUFBQUFBQUFBQUFBQUFBQUFBQUFBQUFBQUFBQUFBQUFBQUFBQUFBQUFBQUFBQUFBQWJGcitQemF5SVFnbmdrL0tBQUFBQUVsRlRrU3VRbUNDIiwKCSJUaGVtZSIgOiAiIiwKCSJUeXBlIiA6ICJtaW5kIiwKCSJWZXJzaW9uIiA6ICIyNCIKfQo="/>
    </extobj>
  </extobjs>
</s:customData>
</file>

<file path=customXml/itemProps3.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1632</Words>
  <Application>WPS 演示</Application>
  <PresentationFormat>宽屏</PresentationFormat>
  <Paragraphs>72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yanqiang</dc:creator>
  <cp:lastModifiedBy>致Great</cp:lastModifiedBy>
  <cp:revision>78</cp:revision>
  <dcterms:created xsi:type="dcterms:W3CDTF">2022-02-22T14:51:00Z</dcterms:created>
  <dcterms:modified xsi:type="dcterms:W3CDTF">2022-03-06T13:29:54Z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673C151813DB4A00A4C531CC89398976</vt:lpwstr>
  </property>
  <property fmtid="{D5CDD505-2E9C-101B-9397-08002B2CF9AE}" pid="3" name="KSOProductBuildVer">
    <vt:lpwstr>2052-11.1.0.11365</vt:lpwstr>
  </property>
</Properties>
</file>