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87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-4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wang" userId="e8b1da85b4137b25" providerId="LiveId" clId="{9E2168D5-5AB8-4956-A3BC-7DFC20502137}"/>
    <pc:docChg chg="undo custSel addSld modSld sldOrd">
      <pc:chgData name="leon wang" userId="e8b1da85b4137b25" providerId="LiveId" clId="{9E2168D5-5AB8-4956-A3BC-7DFC20502137}" dt="2023-10-04T23:12:27.217" v="2470" actId="20577"/>
      <pc:docMkLst>
        <pc:docMk/>
      </pc:docMkLst>
      <pc:sldChg chg="modSp mod">
        <pc:chgData name="leon wang" userId="e8b1da85b4137b25" providerId="LiveId" clId="{9E2168D5-5AB8-4956-A3BC-7DFC20502137}" dt="2023-10-04T16:26:58.331" v="873" actId="20577"/>
        <pc:sldMkLst>
          <pc:docMk/>
          <pc:sldMk cId="454320414" sldId="257"/>
        </pc:sldMkLst>
        <pc:spChg chg="mod">
          <ac:chgData name="leon wang" userId="e8b1da85b4137b25" providerId="LiveId" clId="{9E2168D5-5AB8-4956-A3BC-7DFC20502137}" dt="2023-10-04T16:26:58.331" v="873" actId="20577"/>
          <ac:spMkLst>
            <pc:docMk/>
            <pc:sldMk cId="454320414" sldId="257"/>
            <ac:spMk id="3" creationId="{DF33AFB8-D600-2692-B59E-803275FACB60}"/>
          </ac:spMkLst>
        </pc:spChg>
      </pc:sldChg>
      <pc:sldChg chg="mod">
        <pc:chgData name="leon wang" userId="e8b1da85b4137b25" providerId="LiveId" clId="{9E2168D5-5AB8-4956-A3BC-7DFC20502137}" dt="2023-10-04T19:12:28.168" v="2206" actId="27918"/>
        <pc:sldMkLst>
          <pc:docMk/>
          <pc:sldMk cId="3941822918" sldId="258"/>
        </pc:sldMkLst>
      </pc:sldChg>
      <pc:sldChg chg="addSp modSp mod modNotesTx">
        <pc:chgData name="leon wang" userId="e8b1da85b4137b25" providerId="LiveId" clId="{9E2168D5-5AB8-4956-A3BC-7DFC20502137}" dt="2023-10-04T19:20:41.688" v="2260" actId="20577"/>
        <pc:sldMkLst>
          <pc:docMk/>
          <pc:sldMk cId="3104419688" sldId="259"/>
        </pc:sldMkLst>
        <pc:spChg chg="mod">
          <ac:chgData name="leon wang" userId="e8b1da85b4137b25" providerId="LiveId" clId="{9E2168D5-5AB8-4956-A3BC-7DFC20502137}" dt="2023-10-04T16:31:28.128" v="1019" actId="20577"/>
          <ac:spMkLst>
            <pc:docMk/>
            <pc:sldMk cId="3104419688" sldId="259"/>
            <ac:spMk id="2" creationId="{CB98943A-D635-127F-1BED-7C440D2AC39F}"/>
          </ac:spMkLst>
        </pc:spChg>
        <pc:spChg chg="mod">
          <ac:chgData name="leon wang" userId="e8b1da85b4137b25" providerId="LiveId" clId="{9E2168D5-5AB8-4956-A3BC-7DFC20502137}" dt="2023-10-04T16:35:50.427" v="1296" actId="20577"/>
          <ac:spMkLst>
            <pc:docMk/>
            <pc:sldMk cId="3104419688" sldId="259"/>
            <ac:spMk id="3" creationId="{C9F43558-A91B-C5B6-CAC5-DE5458727541}"/>
          </ac:spMkLst>
        </pc:spChg>
        <pc:picChg chg="add mod">
          <ac:chgData name="leon wang" userId="e8b1da85b4137b25" providerId="LiveId" clId="{9E2168D5-5AB8-4956-A3BC-7DFC20502137}" dt="2023-10-04T16:37:31.963" v="1377" actId="1076"/>
          <ac:picMkLst>
            <pc:docMk/>
            <pc:sldMk cId="3104419688" sldId="259"/>
            <ac:picMk id="9218" creationId="{88DA218A-0CC7-31E7-8A53-BAF133715AA9}"/>
          </ac:picMkLst>
        </pc:picChg>
      </pc:sldChg>
      <pc:sldChg chg="modNotesTx">
        <pc:chgData name="leon wang" userId="e8b1da85b4137b25" providerId="LiveId" clId="{9E2168D5-5AB8-4956-A3BC-7DFC20502137}" dt="2023-10-04T19:27:30.728" v="2464" actId="20577"/>
        <pc:sldMkLst>
          <pc:docMk/>
          <pc:sldMk cId="4118943556" sldId="263"/>
        </pc:sldMkLst>
      </pc:sldChg>
      <pc:sldChg chg="modSp mod modNotesTx">
        <pc:chgData name="leon wang" userId="e8b1da85b4137b25" providerId="LiveId" clId="{9E2168D5-5AB8-4956-A3BC-7DFC20502137}" dt="2023-10-04T23:12:27.217" v="2470" actId="20577"/>
        <pc:sldMkLst>
          <pc:docMk/>
          <pc:sldMk cId="2658557218" sldId="264"/>
        </pc:sldMkLst>
        <pc:spChg chg="mod">
          <ac:chgData name="leon wang" userId="e8b1da85b4137b25" providerId="LiveId" clId="{9E2168D5-5AB8-4956-A3BC-7DFC20502137}" dt="2023-10-04T05:59:31.846" v="185" actId="20577"/>
          <ac:spMkLst>
            <pc:docMk/>
            <pc:sldMk cId="2658557218" sldId="264"/>
            <ac:spMk id="2" creationId="{D356BC16-8027-8E71-3EA0-B21A69683A97}"/>
          </ac:spMkLst>
        </pc:spChg>
        <pc:spChg chg="mod">
          <ac:chgData name="leon wang" userId="e8b1da85b4137b25" providerId="LiveId" clId="{9E2168D5-5AB8-4956-A3BC-7DFC20502137}" dt="2023-10-04T23:12:27.217" v="2470" actId="20577"/>
          <ac:spMkLst>
            <pc:docMk/>
            <pc:sldMk cId="2658557218" sldId="264"/>
            <ac:spMk id="3" creationId="{F6A67DBB-1C65-6009-5425-AB6676FA2E0D}"/>
          </ac:spMkLst>
        </pc:spChg>
        <pc:picChg chg="mod">
          <ac:chgData name="leon wang" userId="e8b1da85b4137b25" providerId="LiveId" clId="{9E2168D5-5AB8-4956-A3BC-7DFC20502137}" dt="2023-10-04T05:57:59.340" v="103" actId="1076"/>
          <ac:picMkLst>
            <pc:docMk/>
            <pc:sldMk cId="2658557218" sldId="264"/>
            <ac:picMk id="6146" creationId="{276CD805-68C1-92E1-CAFF-8D718A1B43F3}"/>
          </ac:picMkLst>
        </pc:picChg>
      </pc:sldChg>
      <pc:sldChg chg="addSp delSp modSp mod">
        <pc:chgData name="leon wang" userId="e8b1da85b4137b25" providerId="LiveId" clId="{9E2168D5-5AB8-4956-A3BC-7DFC20502137}" dt="2023-10-04T05:57:22.961" v="91" actId="20577"/>
        <pc:sldMkLst>
          <pc:docMk/>
          <pc:sldMk cId="3539246201" sldId="265"/>
        </pc:sldMkLst>
        <pc:spChg chg="mod">
          <ac:chgData name="leon wang" userId="e8b1da85b4137b25" providerId="LiveId" clId="{9E2168D5-5AB8-4956-A3BC-7DFC20502137}" dt="2023-10-04T05:54:07.085" v="21" actId="20577"/>
          <ac:spMkLst>
            <pc:docMk/>
            <pc:sldMk cId="3539246201" sldId="265"/>
            <ac:spMk id="2" creationId="{04D5C1F8-1E65-EEA1-D694-616BFA280ABA}"/>
          </ac:spMkLst>
        </pc:spChg>
        <pc:spChg chg="del mod">
          <ac:chgData name="leon wang" userId="e8b1da85b4137b25" providerId="LiveId" clId="{9E2168D5-5AB8-4956-A3BC-7DFC20502137}" dt="2023-10-04T05:54:48.578" v="24" actId="3680"/>
          <ac:spMkLst>
            <pc:docMk/>
            <pc:sldMk cId="3539246201" sldId="265"/>
            <ac:spMk id="3" creationId="{BF980980-B328-4467-B733-FB2109B721AF}"/>
          </ac:spMkLst>
        </pc:spChg>
        <pc:graphicFrameChg chg="add mod ord modGraphic">
          <ac:chgData name="leon wang" userId="e8b1da85b4137b25" providerId="LiveId" clId="{9E2168D5-5AB8-4956-A3BC-7DFC20502137}" dt="2023-10-04T05:57:22.961" v="91" actId="20577"/>
          <ac:graphicFrameMkLst>
            <pc:docMk/>
            <pc:sldMk cId="3539246201" sldId="265"/>
            <ac:graphicFrameMk id="4" creationId="{8AEF677E-A3CF-DA4C-B605-730353861ADF}"/>
          </ac:graphicFrameMkLst>
        </pc:graphicFrameChg>
        <pc:picChg chg="mod">
          <ac:chgData name="leon wang" userId="e8b1da85b4137b25" providerId="LiveId" clId="{9E2168D5-5AB8-4956-A3BC-7DFC20502137}" dt="2023-10-04T05:57:05.702" v="77" actId="1076"/>
          <ac:picMkLst>
            <pc:docMk/>
            <pc:sldMk cId="3539246201" sldId="265"/>
            <ac:picMk id="7170" creationId="{31B04F04-D7A7-F4D4-4524-74689AAB5D81}"/>
          </ac:picMkLst>
        </pc:picChg>
      </pc:sldChg>
      <pc:sldChg chg="addSp delSp modSp mod">
        <pc:chgData name="leon wang" userId="e8b1da85b4137b25" providerId="LiveId" clId="{9E2168D5-5AB8-4956-A3BC-7DFC20502137}" dt="2023-10-04T16:01:20.606" v="639" actId="1076"/>
        <pc:sldMkLst>
          <pc:docMk/>
          <pc:sldMk cId="1534464124" sldId="266"/>
        </pc:sldMkLst>
        <pc:spChg chg="mod">
          <ac:chgData name="leon wang" userId="e8b1da85b4137b25" providerId="LiveId" clId="{9E2168D5-5AB8-4956-A3BC-7DFC20502137}" dt="2023-10-04T15:57:15.412" v="438" actId="20577"/>
          <ac:spMkLst>
            <pc:docMk/>
            <pc:sldMk cId="1534464124" sldId="266"/>
            <ac:spMk id="2" creationId="{36C0B288-AE12-3FA6-703F-3798651CAE46}"/>
          </ac:spMkLst>
        </pc:spChg>
        <pc:spChg chg="del">
          <ac:chgData name="leon wang" userId="e8b1da85b4137b25" providerId="LiveId" clId="{9E2168D5-5AB8-4956-A3BC-7DFC20502137}" dt="2023-10-04T15:58:22.814" v="439"/>
          <ac:spMkLst>
            <pc:docMk/>
            <pc:sldMk cId="1534464124" sldId="266"/>
            <ac:spMk id="3" creationId="{4930D688-2198-F0FA-C9C7-E01554BB793B}"/>
          </ac:spMkLst>
        </pc:spChg>
        <pc:spChg chg="add mod">
          <ac:chgData name="leon wang" userId="e8b1da85b4137b25" providerId="LiveId" clId="{9E2168D5-5AB8-4956-A3BC-7DFC20502137}" dt="2023-10-04T16:01:10.087" v="638" actId="20577"/>
          <ac:spMkLst>
            <pc:docMk/>
            <pc:sldMk cId="1534464124" sldId="266"/>
            <ac:spMk id="5" creationId="{511DF372-3DE4-E356-F998-E963E6CFE612}"/>
          </ac:spMkLst>
        </pc:spChg>
        <pc:graphicFrameChg chg="add mod modGraphic">
          <ac:chgData name="leon wang" userId="e8b1da85b4137b25" providerId="LiveId" clId="{9E2168D5-5AB8-4956-A3BC-7DFC20502137}" dt="2023-10-04T16:01:20.606" v="639" actId="1076"/>
          <ac:graphicFrameMkLst>
            <pc:docMk/>
            <pc:sldMk cId="1534464124" sldId="266"/>
            <ac:graphicFrameMk id="4" creationId="{F942F07B-6D6D-8CD6-5E59-AED7390C423D}"/>
          </ac:graphicFrameMkLst>
        </pc:graphicFrameChg>
        <pc:picChg chg="mod">
          <ac:chgData name="leon wang" userId="e8b1da85b4137b25" providerId="LiveId" clId="{9E2168D5-5AB8-4956-A3BC-7DFC20502137}" dt="2023-10-04T15:56:27.371" v="324" actId="1076"/>
          <ac:picMkLst>
            <pc:docMk/>
            <pc:sldMk cId="1534464124" sldId="266"/>
            <ac:picMk id="8194" creationId="{68FF24EB-F834-7EBB-F845-B15C7958557E}"/>
          </ac:picMkLst>
        </pc:picChg>
      </pc:sldChg>
      <pc:sldChg chg="modSp new mod ord modNotesTx">
        <pc:chgData name="leon wang" userId="e8b1da85b4137b25" providerId="LiveId" clId="{9E2168D5-5AB8-4956-A3BC-7DFC20502137}" dt="2023-10-04T16:54:20.143" v="1455"/>
        <pc:sldMkLst>
          <pc:docMk/>
          <pc:sldMk cId="3045413528" sldId="267"/>
        </pc:sldMkLst>
        <pc:spChg chg="mod">
          <ac:chgData name="leon wang" userId="e8b1da85b4137b25" providerId="LiveId" clId="{9E2168D5-5AB8-4956-A3BC-7DFC20502137}" dt="2023-10-04T16:22:23.532" v="654" actId="14100"/>
          <ac:spMkLst>
            <pc:docMk/>
            <pc:sldMk cId="3045413528" sldId="267"/>
            <ac:spMk id="2" creationId="{7E4580DE-6D05-845E-53A9-6107975B5204}"/>
          </ac:spMkLst>
        </pc:spChg>
        <pc:spChg chg="mod">
          <ac:chgData name="leon wang" userId="e8b1da85b4137b25" providerId="LiveId" clId="{9E2168D5-5AB8-4956-A3BC-7DFC20502137}" dt="2023-10-04T16:29:53.049" v="997" actId="20577"/>
          <ac:spMkLst>
            <pc:docMk/>
            <pc:sldMk cId="3045413528" sldId="267"/>
            <ac:spMk id="3" creationId="{B960F6D6-0A8E-D435-BD3C-571FB4FCF088}"/>
          </ac:spMkLst>
        </pc:spChg>
      </pc:sldChg>
      <pc:sldChg chg="addSp modSp new mod">
        <pc:chgData name="leon wang" userId="e8b1da85b4137b25" providerId="LiveId" clId="{9E2168D5-5AB8-4956-A3BC-7DFC20502137}" dt="2023-10-04T17:01:29.352" v="1686" actId="1076"/>
        <pc:sldMkLst>
          <pc:docMk/>
          <pc:sldMk cId="1253831890" sldId="268"/>
        </pc:sldMkLst>
        <pc:spChg chg="mod">
          <ac:chgData name="leon wang" userId="e8b1da85b4137b25" providerId="LiveId" clId="{9E2168D5-5AB8-4956-A3BC-7DFC20502137}" dt="2023-10-04T16:55:23.929" v="1467" actId="20577"/>
          <ac:spMkLst>
            <pc:docMk/>
            <pc:sldMk cId="1253831890" sldId="268"/>
            <ac:spMk id="2" creationId="{B6F02473-7406-8005-DB1C-56CC8376905B}"/>
          </ac:spMkLst>
        </pc:spChg>
        <pc:spChg chg="mod">
          <ac:chgData name="leon wang" userId="e8b1da85b4137b25" providerId="LiveId" clId="{9E2168D5-5AB8-4956-A3BC-7DFC20502137}" dt="2023-10-04T17:00:08.147" v="1683" actId="20577"/>
          <ac:spMkLst>
            <pc:docMk/>
            <pc:sldMk cId="1253831890" sldId="268"/>
            <ac:spMk id="3" creationId="{F04F6BF0-755A-AA62-4009-54727C4E34BC}"/>
          </ac:spMkLst>
        </pc:spChg>
        <pc:picChg chg="add mod">
          <ac:chgData name="leon wang" userId="e8b1da85b4137b25" providerId="LiveId" clId="{9E2168D5-5AB8-4956-A3BC-7DFC20502137}" dt="2023-10-04T17:01:29.352" v="1686" actId="1076"/>
          <ac:picMkLst>
            <pc:docMk/>
            <pc:sldMk cId="1253831890" sldId="268"/>
            <ac:picMk id="10242" creationId="{162FDF4D-2DF7-7E09-1CCF-AC73A37A467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/>
              <a:t>Distribution</a:t>
            </a:r>
            <a:r>
              <a:rPr lang="en-CA" sz="1800" b="1" baseline="0"/>
              <a:t> of Transaction Rev.</a:t>
            </a:r>
            <a:endParaRPr lang="en-CA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65-4C18-80B6-94494793F9D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65-4C18-80B6-94494793F9D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65-4C18-80B6-94494793F9D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65-4C18-80B6-94494793F9D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65-4C18-80B6-94494793F9D2}"/>
              </c:ext>
            </c:extLst>
          </c:dPt>
          <c:cat>
            <c:strRef>
              <c:f>Sheet1!$F$24:$F$28</c:f>
              <c:strCache>
                <c:ptCount val="5"/>
                <c:pt idx="0">
                  <c:v>United States</c:v>
                </c:pt>
                <c:pt idx="1">
                  <c:v>Israel</c:v>
                </c:pt>
                <c:pt idx="2">
                  <c:v>Australia</c:v>
                </c:pt>
                <c:pt idx="3">
                  <c:v>Canada</c:v>
                </c:pt>
                <c:pt idx="4">
                  <c:v>Switzerland</c:v>
                </c:pt>
              </c:strCache>
            </c:strRef>
          </c:cat>
          <c:val>
            <c:numRef>
              <c:f>Sheet1!$G$24:$G$28</c:f>
              <c:numCache>
                <c:formatCode>General</c:formatCode>
                <c:ptCount val="5"/>
                <c:pt idx="0">
                  <c:v>13154.17</c:v>
                </c:pt>
                <c:pt idx="1">
                  <c:v>602</c:v>
                </c:pt>
                <c:pt idx="2">
                  <c:v>358</c:v>
                </c:pt>
                <c:pt idx="3">
                  <c:v>150.15</c:v>
                </c:pt>
                <c:pt idx="4">
                  <c:v>16.989999999999998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65-4C18-80B6-94494793F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9857-CF53-4D13-8FFF-10ACA17152ED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57CF-8825-47AB-B0BB-642C5B9ABD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9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duplicated one database</a:t>
            </a:r>
          </a:p>
          <a:p>
            <a:r>
              <a:rPr lang="en-CA" dirty="0"/>
              <a:t>	too many duplicate rows</a:t>
            </a:r>
          </a:p>
          <a:p>
            <a:r>
              <a:rPr lang="en-CA" dirty="0"/>
              <a:t>Didn’t want to directly alter the database (decided to make functions which could be applied to any one of the databases)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92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going to talk about the top-selling and more notable one.</a:t>
            </a:r>
          </a:p>
          <a:p>
            <a:endParaRPr lang="en-CA" dirty="0"/>
          </a:p>
          <a:p>
            <a:r>
              <a:rPr lang="en-CA" dirty="0"/>
              <a:t>Apparel is global</a:t>
            </a:r>
          </a:p>
          <a:p>
            <a:endParaRPr lang="en-CA" dirty="0"/>
          </a:p>
          <a:p>
            <a:r>
              <a:rPr lang="en-CA" dirty="0"/>
              <a:t>When we look at cities, Nest products are more west coast </a:t>
            </a:r>
          </a:p>
          <a:p>
            <a:r>
              <a:rPr lang="en-CA" dirty="0"/>
              <a:t>This information can be useful when analyzing customer trends</a:t>
            </a:r>
          </a:p>
          <a:p>
            <a:r>
              <a:rPr lang="en-CA" dirty="0"/>
              <a:t>When we think about WC, </a:t>
            </a:r>
            <a:r>
              <a:rPr lang="en-CA" dirty="0" err="1"/>
              <a:t>whats</a:t>
            </a:r>
            <a:r>
              <a:rPr lang="en-CA" dirty="0"/>
              <a:t> in California?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9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tech </a:t>
            </a:r>
            <a:r>
              <a:rPr lang="en-CA" dirty="0" err="1"/>
              <a:t>savy</a:t>
            </a:r>
            <a:r>
              <a:rPr lang="en-CA" dirty="0"/>
              <a:t> people</a:t>
            </a:r>
          </a:p>
          <a:p>
            <a:endParaRPr lang="en-CA" dirty="0"/>
          </a:p>
          <a:p>
            <a:r>
              <a:rPr lang="en-CA" dirty="0"/>
              <a:t>Higher average incomes so they can afford these luxuries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32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Came from when I was cleaning the product categories</a:t>
            </a:r>
          </a:p>
          <a:p>
            <a:endParaRPr lang="en-CA" dirty="0"/>
          </a:p>
          <a:p>
            <a:r>
              <a:rPr lang="en-CA" dirty="0"/>
              <a:t>What we can do is look at the internet traffic and make assumptions from there.</a:t>
            </a:r>
          </a:p>
          <a:p>
            <a:r>
              <a:rPr lang="en-CA" dirty="0"/>
              <a:t>How do we do this? </a:t>
            </a:r>
          </a:p>
          <a:p>
            <a:r>
              <a:rPr lang="en-CA" dirty="0"/>
              <a:t>Look at all pages contain products specifically for men and women</a:t>
            </a:r>
          </a:p>
          <a:p>
            <a:endParaRPr lang="en-CA" dirty="0"/>
          </a:p>
          <a:p>
            <a:r>
              <a:rPr lang="en-CA" dirty="0"/>
              <a:t>Pages containing products geared towards men gathered more traffic than pages </a:t>
            </a:r>
          </a:p>
          <a:p>
            <a:r>
              <a:rPr lang="en-CA" dirty="0"/>
              <a:t>geared towards women</a:t>
            </a:r>
          </a:p>
          <a:p>
            <a:endParaRPr lang="en-CA" dirty="0"/>
          </a:p>
          <a:p>
            <a:r>
              <a:rPr lang="en-CA" dirty="0"/>
              <a:t>We can only draw a correlation, not a causation </a:t>
            </a:r>
          </a:p>
          <a:p>
            <a:r>
              <a:rPr lang="en-CA" dirty="0"/>
              <a:t>Is the site more geared towards men and this is end result? Who knows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4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Looking at all the “extra” columns in the analysis and all sessions tables, stuff like bounce and page directory</a:t>
            </a:r>
          </a:p>
          <a:p>
            <a:r>
              <a:rPr lang="en-CA" dirty="0"/>
              <a:t>I became curious on how people found or stumbled upon the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York, Atlanta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0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do we check the quality of the results?</a:t>
            </a:r>
          </a:p>
          <a:p>
            <a:r>
              <a:rPr lang="en-CA" dirty="0"/>
              <a:t>Inconsistencies like the different intervals amongst time series datasets</a:t>
            </a:r>
          </a:p>
          <a:p>
            <a:r>
              <a:rPr lang="en-CA" dirty="0"/>
              <a:t>	do the # of rows match up between the “sales” datasets?</a:t>
            </a:r>
          </a:p>
          <a:p>
            <a:r>
              <a:rPr lang="en-CA" dirty="0"/>
              <a:t>No duplicate rows (creating new cleaned table free of redundancy)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57CF-8825-47AB-B0BB-642C5B9ABDA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7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592A-F324-9E7A-BBB5-C137A7BA5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5400" dirty="0"/>
              <a:t>Transforming and analyzing data with </a:t>
            </a:r>
            <a:r>
              <a:rPr lang="en-CA" sz="5400" dirty="0" err="1"/>
              <a:t>sql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5B288-D70F-08AC-F1F9-83630313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4163" y="4568838"/>
            <a:ext cx="6831673" cy="1086237"/>
          </a:xfrm>
        </p:spPr>
        <p:txBody>
          <a:bodyPr/>
          <a:lstStyle/>
          <a:p>
            <a:pPr algn="l"/>
            <a:r>
              <a:rPr lang="en-CA" dirty="0"/>
              <a:t>Leon Wang</a:t>
            </a:r>
          </a:p>
          <a:p>
            <a:pPr algn="l"/>
            <a:r>
              <a:rPr lang="en-CA" dirty="0"/>
              <a:t>October 10</a:t>
            </a:r>
            <a:r>
              <a:rPr lang="en-CA" baseline="30000" dirty="0"/>
              <a:t>th</a:t>
            </a:r>
            <a:r>
              <a:rPr lang="en-CA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0263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B288-AE12-3FA6-703F-3798651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Inconsistencies </a:t>
            </a:r>
            <a:br>
              <a:rPr lang="en-CA" dirty="0"/>
            </a:br>
            <a:r>
              <a:rPr lang="en-CA" dirty="0"/>
              <a:t>(Are There any Missing Products?)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42F07B-6D6D-8CD6-5E59-AED7390C4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03044"/>
              </p:ext>
            </p:extLst>
          </p:nvPr>
        </p:nvGraphicFramePr>
        <p:xfrm>
          <a:off x="2157846" y="3972791"/>
          <a:ext cx="2560782" cy="2331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391">
                  <a:extLst>
                    <a:ext uri="{9D8B030D-6E8A-4147-A177-3AD203B41FA5}">
                      <a16:colId xmlns:a16="http://schemas.microsoft.com/office/drawing/2014/main" val="1287809632"/>
                    </a:ext>
                  </a:extLst>
                </a:gridCol>
                <a:gridCol w="1280391">
                  <a:extLst>
                    <a:ext uri="{9D8B030D-6E8A-4147-A177-3AD203B41FA5}">
                      <a16:colId xmlns:a16="http://schemas.microsoft.com/office/drawing/2014/main" val="2965332302"/>
                    </a:ext>
                  </a:extLst>
                </a:gridCol>
              </a:tblGrid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SKU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Total Ordered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002227"/>
                  </a:ext>
                </a:extLst>
              </a:tr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GGOEYAXR066128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620306"/>
                  </a:ext>
                </a:extLst>
              </a:tr>
              <a:tr h="3761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GGOEGALJ057912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778722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9180753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17891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9184677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242474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9184663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769778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9182763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376565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9182779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611219"/>
                  </a:ext>
                </a:extLst>
              </a:tr>
              <a:tr h="200588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9182182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806858"/>
                  </a:ext>
                </a:extLst>
              </a:tr>
            </a:tbl>
          </a:graphicData>
        </a:graphic>
      </p:graphicFrame>
      <p:pic>
        <p:nvPicPr>
          <p:cNvPr id="8194" name="Picture 2" descr="Contact WonderWorks Orlando | Directions to WonderWorks">
            <a:extLst>
              <a:ext uri="{FF2B5EF4-FFF2-40B4-BE49-F238E27FC236}">
                <a16:creationId xmlns:a16="http://schemas.microsoft.com/office/drawing/2014/main" id="{68FF24EB-F834-7EBB-F845-B15C7958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18" y="2286000"/>
            <a:ext cx="3373582" cy="337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DF372-3DE4-E356-F998-E963E6CFE612}"/>
              </a:ext>
            </a:extLst>
          </p:cNvPr>
          <p:cNvSpPr txBox="1"/>
          <p:nvPr/>
        </p:nvSpPr>
        <p:spPr>
          <a:xfrm>
            <a:off x="1371600" y="2406072"/>
            <a:ext cx="523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Unique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SKU has 8 additional product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Products has 638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with Cross-sectional Data</a:t>
            </a:r>
          </a:p>
        </p:txBody>
      </p:sp>
    </p:spTree>
    <p:extLst>
      <p:ext uri="{BB962C8B-B14F-4D97-AF65-F5344CB8AC3E}">
        <p14:creationId xmlns:p14="http://schemas.microsoft.com/office/powerpoint/2010/main" val="15344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80DE-6D05-845E-53A9-6107975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1400"/>
          </a:xfrm>
        </p:spPr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F6D6-0A8E-D435-BD3C-571FB4FC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0"/>
            <a:ext cx="9601200" cy="41402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Approx. 92% of sales are the USA</a:t>
            </a:r>
          </a:p>
          <a:p>
            <a:pPr lvl="1"/>
            <a:r>
              <a:rPr lang="en-CA" dirty="0"/>
              <a:t>Significant sales from California</a:t>
            </a:r>
          </a:p>
          <a:p>
            <a:pPr lvl="1"/>
            <a:r>
              <a:rPr lang="en-CA" dirty="0"/>
              <a:t>Major Cities</a:t>
            </a:r>
          </a:p>
          <a:p>
            <a:pPr lvl="1"/>
            <a:r>
              <a:rPr lang="en-CA" dirty="0"/>
              <a:t>Missing Cities</a:t>
            </a:r>
          </a:p>
          <a:p>
            <a:pPr lvl="1"/>
            <a:endParaRPr lang="en-CA" dirty="0"/>
          </a:p>
          <a:p>
            <a:r>
              <a:rPr lang="en-CA" dirty="0"/>
              <a:t>Products </a:t>
            </a:r>
          </a:p>
          <a:p>
            <a:pPr lvl="1"/>
            <a:r>
              <a:rPr lang="en-CA" dirty="0"/>
              <a:t>Men’s Apparel</a:t>
            </a:r>
          </a:p>
          <a:p>
            <a:pPr lvl="1"/>
            <a:r>
              <a:rPr lang="en-CA" dirty="0"/>
              <a:t>Nest Products</a:t>
            </a:r>
          </a:p>
          <a:p>
            <a:pPr lvl="1"/>
            <a:endParaRPr lang="en-CA" dirty="0"/>
          </a:p>
          <a:p>
            <a:r>
              <a:rPr lang="en-CA" dirty="0"/>
              <a:t>Predominantly Male Clientele </a:t>
            </a:r>
          </a:p>
          <a:p>
            <a:r>
              <a:rPr lang="en-CA" dirty="0"/>
              <a:t>Organic Searches</a:t>
            </a:r>
          </a:p>
          <a:p>
            <a:r>
              <a:rPr lang="en-CA" dirty="0"/>
              <a:t>Product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04541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943A-D635-127F-1BED-7C440D2A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3558-A91B-C5B6-CAC5-DE545872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Validating Data</a:t>
            </a:r>
          </a:p>
          <a:p>
            <a:pPr lvl="1"/>
            <a:r>
              <a:rPr lang="en-CA" dirty="0"/>
              <a:t>Inconsistencies </a:t>
            </a:r>
          </a:p>
          <a:p>
            <a:pPr lvl="1"/>
            <a:r>
              <a:rPr lang="en-CA" dirty="0"/>
              <a:t>Unique values</a:t>
            </a:r>
          </a:p>
          <a:p>
            <a:pPr lvl="1"/>
            <a:r>
              <a:rPr lang="en-CA" dirty="0"/>
              <a:t>complete</a:t>
            </a:r>
          </a:p>
          <a:p>
            <a:r>
              <a:rPr lang="en-CA" dirty="0"/>
              <a:t>Inspect suspicious results</a:t>
            </a:r>
          </a:p>
          <a:p>
            <a:pPr lvl="1"/>
            <a:r>
              <a:rPr lang="en-CA" dirty="0"/>
              <a:t>Ex. Spain Mean</a:t>
            </a:r>
          </a:p>
          <a:p>
            <a:pPr lvl="1"/>
            <a:endParaRPr lang="en-CA" dirty="0"/>
          </a:p>
          <a:p>
            <a:r>
              <a:rPr lang="en-CA" dirty="0"/>
              <a:t>Manually Calculate/ Double check findings</a:t>
            </a:r>
          </a:p>
        </p:txBody>
      </p:sp>
      <p:pic>
        <p:nvPicPr>
          <p:cNvPr id="9218" name="Picture 2" descr="Quality Assurance Vector Art, Icons, and Graphics for Free Download">
            <a:extLst>
              <a:ext uri="{FF2B5EF4-FFF2-40B4-BE49-F238E27FC236}">
                <a16:creationId xmlns:a16="http://schemas.microsoft.com/office/drawing/2014/main" id="{88DA218A-0CC7-31E7-8A53-BAF13371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43" y="2171700"/>
            <a:ext cx="5010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1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473-7406-8005-DB1C-56CC837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6BF0-755A-AA62-4009-54727C4E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Further Product Inspection</a:t>
            </a:r>
          </a:p>
          <a:p>
            <a:pPr lvl="1"/>
            <a:r>
              <a:rPr lang="en-CA" dirty="0"/>
              <a:t>Missing products </a:t>
            </a:r>
          </a:p>
          <a:p>
            <a:pPr lvl="2"/>
            <a:r>
              <a:rPr lang="en-CA" dirty="0"/>
              <a:t>Date?</a:t>
            </a:r>
          </a:p>
          <a:p>
            <a:pPr lvl="1"/>
            <a:r>
              <a:rPr lang="en-CA" dirty="0"/>
              <a:t>Inventory/stock</a:t>
            </a:r>
          </a:p>
          <a:p>
            <a:pPr lvl="1"/>
            <a:endParaRPr lang="en-CA" dirty="0"/>
          </a:p>
          <a:p>
            <a:r>
              <a:rPr lang="en-CA" dirty="0"/>
              <a:t>Trends</a:t>
            </a:r>
          </a:p>
          <a:p>
            <a:pPr lvl="1"/>
            <a:r>
              <a:rPr lang="en-CA" dirty="0"/>
              <a:t>Timing on Ordering habits?</a:t>
            </a:r>
          </a:p>
          <a:p>
            <a:r>
              <a:rPr lang="en-CA" dirty="0"/>
              <a:t>Generalizations into financial models</a:t>
            </a:r>
          </a:p>
        </p:txBody>
      </p:sp>
      <p:pic>
        <p:nvPicPr>
          <p:cNvPr id="10242" name="Picture 2" descr="Magnifying Glass Fingerprint | Great PowerPoint ClipArt for Presentations -  PresenterMedia.com">
            <a:extLst>
              <a:ext uri="{FF2B5EF4-FFF2-40B4-BE49-F238E27FC236}">
                <a16:creationId xmlns:a16="http://schemas.microsoft.com/office/drawing/2014/main" id="{162FDF4D-2DF7-7E09-1CCF-AC73A37A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86" y="1838036"/>
            <a:ext cx="4870050" cy="39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53E5-877B-9803-BC77-4631720D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7552"/>
          </a:xfrm>
        </p:spPr>
        <p:txBody>
          <a:bodyPr/>
          <a:lstStyle/>
          <a:p>
            <a:r>
              <a:rPr lang="en-CA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AFB8-D600-2692-B59E-803275FA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27634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Extract data</a:t>
            </a:r>
          </a:p>
          <a:p>
            <a:r>
              <a:rPr lang="en-CA" dirty="0"/>
              <a:t>Visually inspect individual .csv files</a:t>
            </a:r>
          </a:p>
          <a:p>
            <a:pPr lvl="1"/>
            <a:r>
              <a:rPr lang="en-CA" dirty="0"/>
              <a:t>Formats</a:t>
            </a:r>
          </a:p>
          <a:p>
            <a:pPr lvl="1"/>
            <a:r>
              <a:rPr lang="en-CA" dirty="0"/>
              <a:t>Useful columns</a:t>
            </a:r>
          </a:p>
          <a:p>
            <a:r>
              <a:rPr lang="en-CA" dirty="0"/>
              <a:t>Create tables and import data in SQL</a:t>
            </a:r>
          </a:p>
          <a:p>
            <a:r>
              <a:rPr lang="en-CA" dirty="0"/>
              <a:t>Clean, normalize and transform </a:t>
            </a:r>
          </a:p>
          <a:p>
            <a:r>
              <a:rPr lang="en-CA" dirty="0"/>
              <a:t>Inspect again</a:t>
            </a:r>
          </a:p>
          <a:p>
            <a:r>
              <a:rPr lang="en-CA" dirty="0"/>
              <a:t>Create queries</a:t>
            </a:r>
          </a:p>
          <a:p>
            <a:r>
              <a:rPr lang="en-CA" dirty="0"/>
              <a:t>Run queries </a:t>
            </a:r>
          </a:p>
          <a:p>
            <a:r>
              <a:rPr lang="en-CA" dirty="0"/>
              <a:t>Quality Assurance </a:t>
            </a:r>
          </a:p>
          <a:p>
            <a:r>
              <a:rPr lang="en-CA" dirty="0"/>
              <a:t>Draw conclusions</a:t>
            </a:r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9BE5078-3EDE-8ED7-C152-3912AA21F531}"/>
              </a:ext>
            </a:extLst>
          </p:cNvPr>
          <p:cNvCxnSpPr>
            <a:cxnSpLocks/>
          </p:cNvCxnSpPr>
          <p:nvPr/>
        </p:nvCxnSpPr>
        <p:spPr>
          <a:xfrm flipV="1">
            <a:off x="3429000" y="3858768"/>
            <a:ext cx="1746504" cy="1207008"/>
          </a:xfrm>
          <a:prstGeom prst="curvedConnector3">
            <a:avLst>
              <a:gd name="adj1" fmla="val 1384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2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58D-AEC2-A1D9-F4B4-485DD78A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Precaustions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83DA-601D-FCBC-3F6C-8EB636E3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3094" y="5289805"/>
            <a:ext cx="4447786" cy="1181099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analytics</a:t>
            </a:r>
          </a:p>
          <a:p>
            <a:pPr marL="0" indent="0">
              <a:buNone/>
            </a:pPr>
            <a:r>
              <a:rPr lang="en-CA" b="1" dirty="0"/>
              <a:t>92 days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2AB5-745E-9107-0F2F-291159F8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3" y="5289804"/>
            <a:ext cx="4447786" cy="1181100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/>
              <a:t>All_sessions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365 days</a:t>
            </a:r>
          </a:p>
        </p:txBody>
      </p:sp>
      <p:pic>
        <p:nvPicPr>
          <p:cNvPr id="5" name="Picture 4" descr="Timeframe Icons - Free SVG &amp; PNG Timeframe Images - Noun Project">
            <a:extLst>
              <a:ext uri="{FF2B5EF4-FFF2-40B4-BE49-F238E27FC236}">
                <a16:creationId xmlns:a16="http://schemas.microsoft.com/office/drawing/2014/main" id="{3F5A92F9-CB0C-13E6-78CB-137624D9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28" y="1211580"/>
            <a:ext cx="4276344" cy="42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B0C9-210A-DD67-26B2-67893F8BCB65}"/>
              </a:ext>
            </a:extLst>
          </p:cNvPr>
          <p:cNvSpPr txBox="1"/>
          <p:nvPr/>
        </p:nvSpPr>
        <p:spPr>
          <a:xfrm>
            <a:off x="5303520" y="528447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VS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A72201-8043-FC99-4798-06B56A44C698}"/>
              </a:ext>
            </a:extLst>
          </p:cNvPr>
          <p:cNvSpPr/>
          <p:nvPr/>
        </p:nvSpPr>
        <p:spPr>
          <a:xfrm>
            <a:off x="6096000" y="5198745"/>
            <a:ext cx="2138172" cy="1181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0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247-14EE-3353-7626-58DEA1DF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Which cities and countries have the highest level of transaction revenues on the site?</a:t>
            </a:r>
            <a:endParaRPr lang="en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FA9018-C48C-E233-C669-F4A023CE0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552570"/>
              </p:ext>
            </p:extLst>
          </p:nvPr>
        </p:nvGraphicFramePr>
        <p:xfrm>
          <a:off x="-374904" y="2276856"/>
          <a:ext cx="7589520" cy="412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061FDE-B8F1-9CED-EFD7-5F2D5445A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69107"/>
              </p:ext>
            </p:extLst>
          </p:nvPr>
        </p:nvGraphicFramePr>
        <p:xfrm>
          <a:off x="6451600" y="2429257"/>
          <a:ext cx="3862833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133">
                  <a:extLst>
                    <a:ext uri="{9D8B030D-6E8A-4147-A177-3AD203B41FA5}">
                      <a16:colId xmlns:a16="http://schemas.microsoft.com/office/drawing/2014/main" val="2006238605"/>
                    </a:ext>
                  </a:extLst>
                </a:gridCol>
                <a:gridCol w="1158850">
                  <a:extLst>
                    <a:ext uri="{9D8B030D-6E8A-4147-A177-3AD203B41FA5}">
                      <a16:colId xmlns:a16="http://schemas.microsoft.com/office/drawing/2014/main" val="330711440"/>
                    </a:ext>
                  </a:extLst>
                </a:gridCol>
                <a:gridCol w="1158850">
                  <a:extLst>
                    <a:ext uri="{9D8B030D-6E8A-4147-A177-3AD203B41FA5}">
                      <a16:colId xmlns:a16="http://schemas.microsoft.com/office/drawing/2014/main" val="2257390066"/>
                    </a:ext>
                  </a:extLst>
                </a:gridCol>
              </a:tblGrid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Country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City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effectLst/>
                        </a:rPr>
                        <a:t>Tot. Rev.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837644"/>
                  </a:ext>
                </a:extLst>
              </a:tr>
              <a:tr h="279111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 available in demo 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6092.56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069238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San Francisco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1564.32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554762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Sunnyvale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992.23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297862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Atlanta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854.44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6685057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Palo Alto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914463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Israel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Tel Aviv-Yafo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602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002505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New York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530.36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868898"/>
                  </a:ext>
                </a:extLst>
              </a:tr>
              <a:tr h="14265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United States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Mountain View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483.36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567066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C4B7FC7-A691-AFAC-93DD-3755C157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54" y="4338828"/>
            <a:ext cx="3534324" cy="2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AA6B-D85D-FDC4-BB63-811CB2A8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is the average number of products ordered from visitors in each city and country?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A919-6797-FADC-87DD-EFE08115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Highest:</a:t>
            </a:r>
          </a:p>
          <a:p>
            <a:pPr lvl="1"/>
            <a:r>
              <a:rPr lang="en-CA" dirty="0"/>
              <a:t>Madrid, Spain 10</a:t>
            </a:r>
          </a:p>
          <a:p>
            <a:pPr lvl="1"/>
            <a:r>
              <a:rPr lang="en-CA" dirty="0"/>
              <a:t>USA 4.0238</a:t>
            </a:r>
          </a:p>
          <a:p>
            <a:r>
              <a:rPr lang="en-CA" dirty="0"/>
              <a:t>Many </a:t>
            </a:r>
            <a:r>
              <a:rPr lang="en-CA" i="1" dirty="0"/>
              <a:t>NULL</a:t>
            </a:r>
            <a:r>
              <a:rPr lang="en-CA" dirty="0"/>
              <a:t>s</a:t>
            </a:r>
          </a:p>
          <a:p>
            <a:pPr lvl="1"/>
            <a:r>
              <a:rPr lang="en-CA" dirty="0"/>
              <a:t>20 total </a:t>
            </a:r>
          </a:p>
          <a:p>
            <a:pPr lvl="1"/>
            <a:r>
              <a:rPr lang="en-CA" dirty="0"/>
              <a:t>12 from USA</a:t>
            </a:r>
          </a:p>
        </p:txBody>
      </p:sp>
      <p:pic>
        <p:nvPicPr>
          <p:cNvPr id="3074" name="Picture 2" descr="Average: Formula, Videos, Examples and Practice Questions">
            <a:extLst>
              <a:ext uri="{FF2B5EF4-FFF2-40B4-BE49-F238E27FC236}">
                <a16:creationId xmlns:a16="http://schemas.microsoft.com/office/drawing/2014/main" id="{BFB62B28-4A22-43F8-FAAB-EDB17D88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8" y="2308352"/>
            <a:ext cx="5510022" cy="36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680-F05D-4F43-E8D3-FF4DE55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Products/Categories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3DEB-D5AA-DFAB-0DF3-ACEDCA58A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181" y="1728215"/>
            <a:ext cx="4447786" cy="3581401"/>
          </a:xfrm>
        </p:spPr>
        <p:txBody>
          <a:bodyPr/>
          <a:lstStyle/>
          <a:p>
            <a:r>
              <a:rPr lang="en-CA" dirty="0"/>
              <a:t>Apparel</a:t>
            </a:r>
          </a:p>
          <a:p>
            <a:pPr lvl="1"/>
            <a:r>
              <a:rPr lang="en-CA" dirty="0"/>
              <a:t>Mainly Men’s</a:t>
            </a:r>
          </a:p>
          <a:p>
            <a:pPr lvl="2"/>
            <a:r>
              <a:rPr lang="en-CA" dirty="0"/>
              <a:t>Mainly T-Shirts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B010-E885-E175-CA10-03D725FB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934" y="1728214"/>
            <a:ext cx="4447786" cy="3581401"/>
          </a:xfrm>
        </p:spPr>
        <p:txBody>
          <a:bodyPr/>
          <a:lstStyle/>
          <a:p>
            <a:r>
              <a:rPr lang="en-CA" dirty="0"/>
              <a:t>NEST</a:t>
            </a:r>
          </a:p>
          <a:p>
            <a:pPr lvl="1"/>
            <a:r>
              <a:rPr lang="en-CA" dirty="0"/>
              <a:t>Interactive Smart Home Products</a:t>
            </a:r>
          </a:p>
        </p:txBody>
      </p:sp>
      <p:pic>
        <p:nvPicPr>
          <p:cNvPr id="5122" name="Picture 2" descr="Google Nest - YouTube">
            <a:extLst>
              <a:ext uri="{FF2B5EF4-FFF2-40B4-BE49-F238E27FC236}">
                <a16:creationId xmlns:a16="http://schemas.microsoft.com/office/drawing/2014/main" id="{1B577AE9-05FF-968B-A6D5-8C242623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34" y="3119627"/>
            <a:ext cx="4029456" cy="35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reate Custom T-Shirts - CafePress – No Minimums">
            <a:extLst>
              <a:ext uri="{FF2B5EF4-FFF2-40B4-BE49-F238E27FC236}">
                <a16:creationId xmlns:a16="http://schemas.microsoft.com/office/drawing/2014/main" id="{ED0D427C-AF15-AA5E-E05C-BA5F069E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61" y="3119626"/>
            <a:ext cx="3581401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4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C9D1-DF68-A9A1-5809-68F6FC8E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2C41-CFB7-A4F9-313E-13D13AD2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 descr="Silicon Valley Print Silicon Valley Poster San Jose Palo - Etsy Canada">
            <a:extLst>
              <a:ext uri="{FF2B5EF4-FFF2-40B4-BE49-F238E27FC236}">
                <a16:creationId xmlns:a16="http://schemas.microsoft.com/office/drawing/2014/main" id="{896F5BBE-8071-1B6D-C539-E8605A41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69" y="615364"/>
            <a:ext cx="7269861" cy="562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BC16-8027-8E71-3EA0-B21A6968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Demographic (Who’s looking?)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7DBB-1C65-6009-5425-AB6676FA2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Gender</a:t>
                </a:r>
              </a:p>
              <a:p>
                <a:r>
                  <a:rPr lang="en-CA" dirty="0"/>
                  <a:t>Indicators</a:t>
                </a:r>
              </a:p>
              <a:p>
                <a:pPr lvl="1"/>
                <a:r>
                  <a:rPr lang="en-CA" dirty="0"/>
                  <a:t>Traffic</a:t>
                </a:r>
              </a:p>
              <a:p>
                <a:r>
                  <a:rPr lang="en-CA" dirty="0"/>
                  <a:t>Men </a:t>
                </a:r>
                <a:r>
                  <a:rPr lang="en-CA"/>
                  <a:t>– 3086 </a:t>
                </a:r>
                <a:r>
                  <a:rPr lang="en-CA" dirty="0"/>
                  <a:t>Views</a:t>
                </a:r>
              </a:p>
              <a:p>
                <a:r>
                  <a:rPr lang="en-CA" dirty="0"/>
                  <a:t>Women – 763 Views</a:t>
                </a:r>
              </a:p>
              <a:p>
                <a:r>
                  <a:rPr lang="en-CA" dirty="0"/>
                  <a:t>Potential drawbacks</a:t>
                </a:r>
              </a:p>
              <a:p>
                <a:pPr lvl="1"/>
                <a:r>
                  <a:rPr lang="en-CA" dirty="0"/>
                  <a:t>Gifts</a:t>
                </a:r>
              </a:p>
              <a:p>
                <a:pPr lvl="1"/>
                <a:r>
                  <a:rPr lang="en-CA" dirty="0"/>
                  <a:t>Correlation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CA" dirty="0"/>
                  <a:t> Causation</a:t>
                </a:r>
              </a:p>
              <a:p>
                <a:pPr lvl="1"/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7DBB-1C65-6009-5425-AB6676FA2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150+ Demographic Profile Illustrations, Royalty-Free Vector Graphics &amp; Clip  Art - iStock | Demographics">
            <a:extLst>
              <a:ext uri="{FF2B5EF4-FFF2-40B4-BE49-F238E27FC236}">
                <a16:creationId xmlns:a16="http://schemas.microsoft.com/office/drawing/2014/main" id="{276CD805-68C1-92E1-CAFF-8D718A1B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82" y="2171700"/>
            <a:ext cx="58293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5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C1F8-1E65-EEA1-D694-616BFA28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How’d you find us?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EF677E-A3CF-DA4C-B605-730353861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646273"/>
              </p:ext>
            </p:extLst>
          </p:nvPr>
        </p:nvGraphicFramePr>
        <p:xfrm>
          <a:off x="914400" y="1798320"/>
          <a:ext cx="42428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4159357831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61045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9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"Organic Search"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"Direct"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"Referral"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"Paid Search"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“Affiliates"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""Display"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"(Other)"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6889"/>
                  </a:ext>
                </a:extLst>
              </a:tr>
            </a:tbl>
          </a:graphicData>
        </a:graphic>
      </p:graphicFrame>
      <p:pic>
        <p:nvPicPr>
          <p:cNvPr id="7170" name="Picture 2" descr="What is Paid Search? A Complete Guide - Digivizer">
            <a:extLst>
              <a:ext uri="{FF2B5EF4-FFF2-40B4-BE49-F238E27FC236}">
                <a16:creationId xmlns:a16="http://schemas.microsoft.com/office/drawing/2014/main" id="{31B04F04-D7A7-F4D4-4524-74689AAB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25" y="2003044"/>
            <a:ext cx="6429203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462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{ABB3CD99-D99B-4F58-8EEB-54178A9AF21A}tf10001105</Template>
  <TotalTime>1108</TotalTime>
  <Words>613</Words>
  <Application>Microsoft Office PowerPoint</Application>
  <PresentationFormat>Widescreen</PresentationFormat>
  <Paragraphs>184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Franklin Gothic Book</vt:lpstr>
      <vt:lpstr>Crop</vt:lpstr>
      <vt:lpstr>Transforming and analyzing data with sql</vt:lpstr>
      <vt:lpstr>Project Structure</vt:lpstr>
      <vt:lpstr>Precaustions</vt:lpstr>
      <vt:lpstr>Which cities and countries have the highest level of transaction revenues on the site?</vt:lpstr>
      <vt:lpstr>What is the average number of products ordered from visitors in each city and country?</vt:lpstr>
      <vt:lpstr>Products/Categories</vt:lpstr>
      <vt:lpstr>PowerPoint Presentation</vt:lpstr>
      <vt:lpstr>Demographic (Who’s looking?)</vt:lpstr>
      <vt:lpstr>How’d you find us?</vt:lpstr>
      <vt:lpstr>Product Inconsistencies  (Are There any Missing Products?)</vt:lpstr>
      <vt:lpstr>Summary</vt:lpstr>
      <vt:lpstr>Quality Assurance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analyzing data with sql</dc:title>
  <dc:creator>leon wang</dc:creator>
  <cp:lastModifiedBy>leon wang</cp:lastModifiedBy>
  <cp:revision>1</cp:revision>
  <dcterms:created xsi:type="dcterms:W3CDTF">2023-10-04T04:32:50Z</dcterms:created>
  <dcterms:modified xsi:type="dcterms:W3CDTF">2023-10-04T23:12:29Z</dcterms:modified>
</cp:coreProperties>
</file>