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83" r:id="rId21"/>
    <p:sldId id="281" r:id="rId22"/>
    <p:sldId id="284" r:id="rId23"/>
    <p:sldId id="285" r:id="rId24"/>
    <p:sldId id="282" r:id="rId25"/>
    <p:sldId id="276" r:id="rId26"/>
    <p:sldId id="286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58" autoAdjust="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3E388-4C78-4722-9015-E871CD28C9AF}" type="datetimeFigureOut">
              <a:rPr lang="zh-CN" altLang="en-US" smtClean="0"/>
              <a:t>2014-09-07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AAC7-AFC1-4989-B158-30870AAC1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video</a:t>
            </a:r>
            <a:r>
              <a:rPr lang="en-US" altLang="zh-CN" baseline="0" dirty="0" smtClean="0"/>
              <a:t> data, there are many cues for understanding human actions. Motion is an important feature as the </a:t>
            </a:r>
            <a:r>
              <a:rPr lang="en-US" altLang="zh-CN" baseline="0" dirty="0" err="1" smtClean="0"/>
              <a:t>humon</a:t>
            </a:r>
            <a:r>
              <a:rPr lang="en-US" altLang="zh-CN" baseline="0" dirty="0" smtClean="0"/>
              <a:t> move in a similar way as they conduct the same action. Pose is another </a:t>
            </a:r>
            <a:r>
              <a:rPr lang="en-US" altLang="zh-CN" baseline="0" dirty="0" err="1" smtClean="0"/>
              <a:t>imporntant</a:t>
            </a:r>
            <a:r>
              <a:rPr lang="en-US" altLang="zh-CN" baseline="0" dirty="0" smtClean="0"/>
              <a:t> cue. Human usually </a:t>
            </a:r>
            <a:r>
              <a:rPr lang="en-US" altLang="zh-CN" baseline="0" dirty="0" err="1" smtClean="0"/>
              <a:t>exihibit</a:t>
            </a:r>
            <a:r>
              <a:rPr lang="en-US" altLang="zh-CN" baseline="0" dirty="0" smtClean="0"/>
              <a:t> the same pose configuration when they perform the same action. In addition to motion and pose, some other context information such as object, and scene category can </a:t>
            </a:r>
            <a:r>
              <a:rPr lang="en-US" altLang="zh-CN" baseline="0" dirty="0" err="1" smtClean="0"/>
              <a:t>alos</a:t>
            </a:r>
            <a:r>
              <a:rPr lang="en-US" altLang="zh-CN" baseline="0" dirty="0" smtClean="0"/>
              <a:t> provide extra information to help action </a:t>
            </a:r>
            <a:r>
              <a:rPr lang="en-US" altLang="zh-CN" baseline="0" dirty="0" err="1" smtClean="0"/>
              <a:t>reconigiton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AAC7-AFC1-4989-B158-30870AAC10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7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909B71-457C-4D29-8CC4-E61D7D45F5AA}" type="datetimeFigureOut">
              <a:rPr lang="zh-CN" altLang="en-US" smtClean="0"/>
              <a:pPr/>
              <a:t>2014-09-07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1FECD1-A256-438B-922E-5962491B8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3200400"/>
            <a:ext cx="8072494" cy="16002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Limin</a:t>
            </a:r>
            <a:r>
              <a:rPr lang="en-US" altLang="zh-CN" dirty="0" smtClean="0"/>
              <a:t> Wang, Yu </a:t>
            </a:r>
            <a:r>
              <a:rPr lang="en-US" altLang="zh-CN" dirty="0" err="1" smtClean="0"/>
              <a:t>Qiao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Xiaoou</a:t>
            </a:r>
            <a:r>
              <a:rPr lang="en-US" altLang="zh-CN" dirty="0" smtClean="0"/>
              <a:t> Tang</a:t>
            </a:r>
          </a:p>
          <a:p>
            <a:r>
              <a:rPr lang="en-US" altLang="zh-CN" sz="2200" dirty="0" smtClean="0"/>
              <a:t>The Chinese University of Hong Kong, Hong Kong</a:t>
            </a:r>
          </a:p>
          <a:p>
            <a:r>
              <a:rPr lang="en-US" altLang="zh-CN" sz="2200" dirty="0" smtClean="0"/>
              <a:t>Shenzhen Institutes of Advanced Technology, CAS, China</a:t>
            </a:r>
            <a:endParaRPr lang="zh-CN" altLang="en-US" sz="22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714488"/>
            <a:ext cx="8929718" cy="107157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Action Recognition and Detection by Combining Motion and Appearance Features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Our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3500438"/>
            <a:ext cx="7772400" cy="25193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propose a simple pipeline for action recognition and detection from temporally untrimmed videos</a:t>
            </a:r>
          </a:p>
          <a:p>
            <a:r>
              <a:rPr lang="en-US" altLang="zh-CN" dirty="0" smtClean="0"/>
              <a:t>It is composed of three steps: temporal segmentation, clip representation and recognition, post-processing</a:t>
            </a:r>
            <a:endParaRPr lang="zh-CN" altLang="en-US" dirty="0"/>
          </a:p>
        </p:txBody>
      </p:sp>
      <p:pic>
        <p:nvPicPr>
          <p:cNvPr id="5" name="图片 4" descr="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714488"/>
            <a:ext cx="8858280" cy="103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Temporal 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use the simple temporal sliding window method.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current implementation, we just a single temporal scale for sliding window (duration =150 frames, step = 100 frames)</a:t>
            </a:r>
          </a:p>
          <a:p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1500166" y="2357430"/>
            <a:ext cx="6215106" cy="78581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2714612" y="2357430"/>
            <a:ext cx="1643074" cy="785818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1785918" y="2357430"/>
            <a:ext cx="1643074" cy="785818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2321703" y="2678901"/>
            <a:ext cx="428628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3107520" y="3321843"/>
            <a:ext cx="1143009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5852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Window duration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1736" y="428625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Sliding step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Clip Representation</a:t>
            </a:r>
            <a:endParaRPr lang="zh-CN" altLang="en-US" dirty="0"/>
          </a:p>
        </p:txBody>
      </p:sp>
      <p:pic>
        <p:nvPicPr>
          <p:cNvPr id="4" name="内容占位符 3" descr="represent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3765" y="1824116"/>
            <a:ext cx="8688715" cy="3693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Dense Trajectories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357694"/>
            <a:ext cx="7772400" cy="16621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Improved dense trajectories extract: HOG, HOF, </a:t>
            </a:r>
            <a:r>
              <a:rPr lang="en-US" altLang="zh-CN" sz="2400" dirty="0" err="1" smtClean="0"/>
              <a:t>MBHx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MBHy</a:t>
            </a:r>
            <a:endParaRPr lang="en-US" altLang="zh-CN" sz="2400" dirty="0" smtClean="0"/>
          </a:p>
          <a:p>
            <a:r>
              <a:rPr lang="en-US" altLang="zh-CN" sz="2400" dirty="0" smtClean="0"/>
              <a:t>Improved dense trajectories firstly estimate camera motion and compensate it.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d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2" y="1428736"/>
            <a:ext cx="8615526" cy="2428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6068817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[1] </a:t>
            </a:r>
            <a:r>
              <a:rPr lang="en-US" altLang="zh-CN" sz="1600" dirty="0" err="1" smtClean="0"/>
              <a:t>Heng</a:t>
            </a:r>
            <a:r>
              <a:rPr lang="en-US" altLang="zh-CN" sz="1600" dirty="0" smtClean="0"/>
              <a:t> Wang and </a:t>
            </a:r>
            <a:r>
              <a:rPr lang="en-US" altLang="zh-CN" sz="1600" dirty="0" err="1" smtClean="0"/>
              <a:t>Cordelia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Schmid</a:t>
            </a:r>
            <a:r>
              <a:rPr lang="en-US" altLang="zh-CN" sz="1600" dirty="0" smtClean="0"/>
              <a:t>, Action Recognition with Improved Trajectories, in ICCV 2013.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 of Visual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224" y="4695852"/>
            <a:ext cx="7772400" cy="10191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There many choices in each step of </a:t>
            </a:r>
            <a:r>
              <a:rPr lang="en-US" altLang="zh-CN" sz="2400" dirty="0" err="1" smtClean="0"/>
              <a:t>BoVW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implementation details are important.</a:t>
            </a:r>
            <a:endParaRPr lang="en-US" altLang="zh-CN" sz="2400" dirty="0" smtClean="0"/>
          </a:p>
          <a:p>
            <a:r>
              <a:rPr lang="en-US" altLang="zh-CN" sz="2400" dirty="0" smtClean="0"/>
              <a:t>Super vector encoding outperforms others.</a:t>
            </a:r>
            <a:endParaRPr lang="zh-CN" altLang="en-US" sz="2400" dirty="0"/>
          </a:p>
        </p:txBody>
      </p:sp>
      <p:pic>
        <p:nvPicPr>
          <p:cNvPr id="4" name="图片 3" descr="b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31771"/>
            <a:ext cx="8429684" cy="331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6000768"/>
            <a:ext cx="842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[1] X.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L. Wang, X. Wang, Y. </a:t>
            </a:r>
            <a:r>
              <a:rPr lang="en-US" altLang="zh-CN" sz="1600" dirty="0" err="1" smtClean="0"/>
              <a:t>Qiao</a:t>
            </a:r>
            <a:r>
              <a:rPr lang="en-US" altLang="zh-CN" sz="1600" dirty="0" smtClean="0"/>
              <a:t>, Bag of Visual Words and Fusion Methods for Action Recognition: Comprehensive Study and Good Practice. </a:t>
            </a:r>
            <a:r>
              <a:rPr lang="en-US" altLang="zh-CN" sz="1600" dirty="0" err="1" smtClean="0"/>
              <a:t>CoRR</a:t>
            </a:r>
            <a:r>
              <a:rPr lang="en-US" altLang="zh-CN" sz="1600" dirty="0" smtClean="0"/>
              <a:t> abs/1405.4506, 2014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Given a set of descriptors</a:t>
            </a:r>
            <a:r>
              <a:rPr lang="en-US" altLang="zh-CN" dirty="0" smtClean="0"/>
              <a:t>:                                   </a:t>
            </a:r>
            <a:r>
              <a:rPr lang="en-US" altLang="zh-CN" dirty="0" smtClean="0"/>
              <a:t>, we learn a generative GMM: </a:t>
            </a:r>
          </a:p>
          <a:p>
            <a:r>
              <a:rPr lang="en-US" altLang="zh-CN" dirty="0" smtClean="0"/>
              <a:t>Given the descriptors from video clip, we derive the Fisher vector: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our current implementation, we choose power ℓ2-normalization (α = 0.5) to obtain final representation S 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89667"/>
              </p:ext>
            </p:extLst>
          </p:nvPr>
        </p:nvGraphicFramePr>
        <p:xfrm>
          <a:off x="4499992" y="1484784"/>
          <a:ext cx="265072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84784"/>
                        <a:ext cx="265072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1640"/>
              </p:ext>
            </p:extLst>
          </p:nvPr>
        </p:nvGraphicFramePr>
        <p:xfrm>
          <a:off x="3491880" y="1844824"/>
          <a:ext cx="197168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752480" imgH="444240" progId="Equation.DSMT4">
                  <p:embed/>
                </p:oleObj>
              </mc:Choice>
              <mc:Fallback>
                <p:oleObj name="Equation" r:id="rId5" imgW="17524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844824"/>
                        <a:ext cx="197168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f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926" y="2996952"/>
            <a:ext cx="4000528" cy="1504099"/>
          </a:xfrm>
          <a:prstGeom prst="rect">
            <a:avLst/>
          </a:prstGeom>
        </p:spPr>
      </p:pic>
      <p:pic>
        <p:nvPicPr>
          <p:cNvPr id="7" name="图片 6" descr="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784" y="5589240"/>
            <a:ext cx="4929222" cy="66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 Activation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8761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14612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50463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Conv4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914400" y="2714620"/>
            <a:ext cx="7772400" cy="22860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firstly resize frame as 256*256 and then crop a region as 227*227</a:t>
            </a:r>
          </a:p>
          <a:p>
            <a:r>
              <a:rPr lang="en-US" altLang="zh-CN" dirty="0" smtClean="0"/>
              <a:t>We use the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 implementation of the CNN described by [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 et al.]</a:t>
            </a:r>
          </a:p>
          <a:p>
            <a:r>
              <a:rPr lang="en-US" altLang="zh-CN" dirty="0" smtClean="0"/>
              <a:t>We extract the activation of Full7 as CNN features </a:t>
            </a:r>
            <a:r>
              <a:rPr lang="en-US" altLang="zh-CN" dirty="0" smtClean="0"/>
              <a:t> (4096 dimensions) and </a:t>
            </a:r>
            <a:r>
              <a:rPr lang="en-US" altLang="zh-CN" dirty="0" smtClean="0"/>
              <a:t>conduct average pooling over different crops.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6314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22165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Full6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58016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Full7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5072074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, Y.: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: An open source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architecture for fast feature embedding. (2013)</a:t>
            </a:r>
          </a:p>
          <a:p>
            <a:r>
              <a:rPr lang="en-US" altLang="zh-CN" dirty="0" smtClean="0"/>
              <a:t>[2] 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, A., </a:t>
            </a:r>
            <a:r>
              <a:rPr lang="en-US" altLang="zh-CN" dirty="0" err="1" smtClean="0"/>
              <a:t>Sutskever</a:t>
            </a:r>
            <a:r>
              <a:rPr lang="en-US" altLang="zh-CN" dirty="0" smtClean="0"/>
              <a:t>, I., Hinton, G.E.: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classification with deep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networks. In: NIPS. pp. 1106–1114 (2012)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29586" y="1571612"/>
            <a:ext cx="9286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Soft</a:t>
            </a:r>
          </a:p>
          <a:p>
            <a:pPr algn="ctr"/>
            <a:r>
              <a:rPr lang="en-US" altLang="zh-CN" dirty="0" smtClean="0"/>
              <a:t>Max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 Fine-tuning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fine tune the parameters of CNN using the UCF101 dataset through </a:t>
            </a:r>
            <a:r>
              <a:rPr lang="en-US" altLang="zh-CN" dirty="0" smtClean="0"/>
              <a:t>50,000 </a:t>
            </a:r>
            <a:r>
              <a:rPr lang="en-US" altLang="zh-CN" dirty="0" smtClean="0"/>
              <a:t>iterations.</a:t>
            </a:r>
          </a:p>
          <a:p>
            <a:r>
              <a:rPr lang="en-US" altLang="zh-CN" dirty="0" smtClean="0"/>
              <a:t>We extract 10 frames from each video and use the video label as frame label to fine tune the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training result</a:t>
            </a:r>
          </a:p>
          <a:p>
            <a:r>
              <a:rPr lang="en-US" altLang="zh-CN" dirty="0" smtClean="0"/>
              <a:t>The batch size is set as 256, drop out ratio as 0.5, iteration: 50,000.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8" y="4714884"/>
          <a:ext cx="535785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925"/>
                <a:gridCol w="2678925"/>
              </a:tblGrid>
              <a:tr h="1247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Without</a:t>
                      </a:r>
                      <a:r>
                        <a:rPr lang="en-US" altLang="zh-CN" baseline="0" dirty="0" smtClean="0"/>
                        <a:t> fine tuning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With fine</a:t>
                      </a:r>
                      <a:r>
                        <a:rPr lang="en-US" altLang="zh-CN" baseline="0" dirty="0" smtClean="0"/>
                        <a:t> tuning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1760" y="4253026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Results </a:t>
            </a:r>
            <a:r>
              <a:rPr lang="en-US" altLang="zh-CN" sz="2000" dirty="0" smtClean="0"/>
              <a:t>of Split 1 on UCF 101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appearance feature</a:t>
            </a:r>
            <a:r>
              <a:rPr lang="en-US" altLang="zh-CN" dirty="0" smtClean="0"/>
              <a:t>, we extract CNN activations on 15 frames and perform average pooling to get the representation of video clip.</a:t>
            </a:r>
          </a:p>
          <a:p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motion feature</a:t>
            </a:r>
            <a:r>
              <a:rPr lang="en-US" altLang="zh-CN" dirty="0" smtClean="0"/>
              <a:t>, we use FV for each descriptor of IDT features independently.</a:t>
            </a:r>
          </a:p>
          <a:p>
            <a:r>
              <a:rPr lang="en-US" altLang="zh-CN" dirty="0" smtClean="0"/>
              <a:t>Both appearance and motion features are firstly normalized and then concatenated as a </a:t>
            </a:r>
            <a:r>
              <a:rPr lang="en-US" altLang="zh-CN" dirty="0" smtClean="0">
                <a:solidFill>
                  <a:srgbClr val="FF0000"/>
                </a:solidFill>
              </a:rPr>
              <a:t>hybrid representation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fusion weight: appearance (0.4), motion (1.0).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choose linear SVM classifier for action </a:t>
            </a:r>
            <a:r>
              <a:rPr lang="en-US" altLang="zh-CN" dirty="0" smtClean="0"/>
              <a:t>recognition and detection using Training dataset and Background dataset.</a:t>
            </a:r>
            <a:endParaRPr lang="en-US" altLang="zh-CN" dirty="0" smtClean="0"/>
          </a:p>
          <a:p>
            <a:r>
              <a:rPr lang="en-US" altLang="zh-CN" dirty="0" smtClean="0"/>
              <a:t>For multi-class classification, we use the one vs. all training scheme.</a:t>
            </a:r>
          </a:p>
          <a:p>
            <a:r>
              <a:rPr lang="en-US" altLang="zh-CN" dirty="0" smtClean="0"/>
              <a:t>To void false detections, we randomly select 4,000 clips from the background dataset as negative examples when training SVM for each action class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Method</a:t>
            </a:r>
          </a:p>
          <a:p>
            <a:r>
              <a:rPr lang="en-US" altLang="zh-CN" dirty="0" smtClean="0"/>
              <a:t>Result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To obtain the action recognition result for the whole video sequence, we conduct max pooling over the recognition result of video clip</a:t>
            </a:r>
            <a:r>
              <a:rPr lang="en-US" altLang="zh-CN" sz="2600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/>
              <a:t>To </a:t>
            </a:r>
            <a:r>
              <a:rPr lang="en-US" altLang="zh-CN" sz="2600" dirty="0"/>
              <a:t>avoid false positive recognition and detection, we simply use three thresholds:</a:t>
            </a:r>
          </a:p>
          <a:p>
            <a:pPr lvl="1"/>
            <a:r>
              <a:rPr lang="en-US" altLang="zh-CN" dirty="0" smtClean="0"/>
              <a:t>Clip level threshold 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 for each clip, there are at most 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action instances.</a:t>
            </a:r>
          </a:p>
          <a:p>
            <a:pPr lvl="1"/>
            <a:r>
              <a:rPr lang="en-US" altLang="zh-CN" dirty="0" smtClean="0"/>
              <a:t>Sequence </a:t>
            </a:r>
            <a:r>
              <a:rPr lang="en-US" altLang="zh-CN" dirty="0" smtClean="0"/>
              <a:t>level threshold 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 for each sequence, there are at most 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action </a:t>
            </a:r>
            <a:r>
              <a:rPr lang="en-US" altLang="zh-CN" dirty="0" smtClean="0"/>
              <a:t>instances.</a:t>
            </a:r>
            <a:endParaRPr lang="en-US" altLang="zh-CN" dirty="0"/>
          </a:p>
          <a:p>
            <a:pPr lvl="1"/>
            <a:r>
              <a:rPr lang="en-US" altLang="zh-CN" dirty="0" smtClean="0"/>
              <a:t>SVM score threshold t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: elimination of detection instance with confidence score lower than t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.</a:t>
            </a:r>
          </a:p>
          <a:p>
            <a:pPr marL="320040" lvl="1" indent="0">
              <a:buNone/>
            </a:pPr>
            <a:endParaRPr lang="en-US" altLang="zh-CN" baseline="-25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5743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III. 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 smtClean="0"/>
              <a:t>Results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3560700"/>
              </p:ext>
            </p:extLst>
          </p:nvPr>
        </p:nvGraphicFramePr>
        <p:xfrm>
          <a:off x="857224" y="2543304"/>
          <a:ext cx="7715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2571768"/>
                <a:gridCol w="2571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Motion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Appearance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Fused</a:t>
                      </a:r>
                      <a:r>
                        <a:rPr lang="en-US" altLang="zh-CN" baseline="0" dirty="0" smtClean="0"/>
                        <a:t> Feature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3929066"/>
          <a:ext cx="77867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81"/>
                <a:gridCol w="2595581"/>
                <a:gridCol w="259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Motion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Appearance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Fused Feature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8794" y="2082334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Action </a:t>
            </a:r>
            <a:r>
              <a:rPr lang="en-US" altLang="zh-CN" sz="2000" dirty="0" smtClean="0"/>
              <a:t>recognition result of Split1 on UCF 101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3429000"/>
            <a:ext cx="602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Action </a:t>
            </a:r>
            <a:r>
              <a:rPr lang="en-US" altLang="zh-CN" sz="2000" dirty="0" smtClean="0"/>
              <a:t>recognition result on validation dataset of </a:t>
            </a:r>
            <a:r>
              <a:rPr lang="en-US" altLang="zh-CN" sz="2000" dirty="0" smtClean="0"/>
              <a:t> THUMOS </a:t>
            </a:r>
            <a:r>
              <a:rPr lang="en-US" altLang="zh-CN" sz="2000" dirty="0" smtClean="0"/>
              <a:t>14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 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1816225"/>
              </p:ext>
            </p:extLst>
          </p:nvPr>
        </p:nvGraphicFramePr>
        <p:xfrm>
          <a:off x="914400" y="2327280"/>
          <a:ext cx="777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(t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,t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(5,10)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(5,20)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(101,101)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0.6201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05484"/>
              </p:ext>
            </p:extLst>
          </p:nvPr>
        </p:nvGraphicFramePr>
        <p:xfrm>
          <a:off x="928663" y="3868256"/>
          <a:ext cx="77867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32"/>
                <a:gridCol w="1528239"/>
                <a:gridCol w="1528239"/>
                <a:gridCol w="1455466"/>
                <a:gridCol w="1455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(t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,t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</a:t>
                      </a:r>
                      <a:r>
                        <a:rPr lang="en-US" altLang="zh-CN" smtClean="0"/>
                        <a:t>,-0.5)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(1,-1)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Overlap=0.1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0.1818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Overlap=0.2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0.1700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Overlap=0.3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0.1405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Overlap=0.4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0.1174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Overlap=0.5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0.0834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28" y="1866310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Action </a:t>
            </a:r>
            <a:r>
              <a:rPr lang="en-US" altLang="zh-CN" sz="2000" dirty="0" smtClean="0"/>
              <a:t>recognition result on test dataset of THUMOS 14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335699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Action </a:t>
            </a:r>
            <a:r>
              <a:rPr lang="en-US" altLang="zh-CN" sz="2000" dirty="0" smtClean="0"/>
              <a:t>detection result on test dataset of THUMOS 14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5743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IV. Conclusions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prove that motion features (</a:t>
            </a:r>
            <a:r>
              <a:rPr lang="en-US" altLang="zh-CN" dirty="0" smtClean="0"/>
              <a:t>IDT</a:t>
            </a:r>
            <a:r>
              <a:rPr lang="en-US" altLang="zh-CN" dirty="0" smtClean="0"/>
              <a:t>) and appearance features (CNN) are complimentary to each other.</a:t>
            </a:r>
          </a:p>
          <a:p>
            <a:r>
              <a:rPr lang="en-US" altLang="zh-CN" dirty="0" smtClean="0"/>
              <a:t>For FV of IDT,  implementation detail such as descriptor pre-processing, normalization operation has a great influence on final performance.</a:t>
            </a:r>
          </a:p>
          <a:p>
            <a:r>
              <a:rPr lang="en-US" altLang="zh-CN" dirty="0" smtClean="0"/>
              <a:t>For CNN feature, fine-tuning on UCF101 dataset helps to improve recognition performance.</a:t>
            </a:r>
          </a:p>
          <a:p>
            <a:r>
              <a:rPr lang="en-US" altLang="zh-CN" dirty="0" smtClean="0"/>
              <a:t>In the future, we may consider designing more effective segmentation algorithm or performing both tasks simultaneously.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Work on Action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design a method unifying action detection and pose estimation in ECCV 2014: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8846520" cy="4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1357306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You!</a:t>
            </a:r>
            <a:b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lmwang.nju@gmail.com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3071810"/>
            <a:ext cx="7772400" cy="29479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Welcome to our ECCV poster presentation:</a:t>
            </a:r>
          </a:p>
          <a:p>
            <a:pPr lvl="1"/>
            <a:r>
              <a:rPr lang="en-US" altLang="zh-CN" sz="2000" dirty="0" smtClean="0"/>
              <a:t>Video Action Detection with Relational Dynamic-</a:t>
            </a:r>
            <a:r>
              <a:rPr lang="en-US" altLang="zh-CN" sz="2000" dirty="0" err="1" smtClean="0"/>
              <a:t>Poselets</a:t>
            </a:r>
            <a:r>
              <a:rPr lang="en-US" altLang="zh-CN" sz="2000" dirty="0" smtClean="0"/>
              <a:t> (Session 3B).</a:t>
            </a:r>
          </a:p>
          <a:p>
            <a:pPr lvl="1"/>
            <a:r>
              <a:rPr lang="en-US" altLang="zh-CN" sz="2000" dirty="0" smtClean="0"/>
              <a:t>Action Recognition with Stacked Fisher Vectors (Session 3B).</a:t>
            </a:r>
          </a:p>
          <a:p>
            <a:pPr lvl="1"/>
            <a:r>
              <a:rPr lang="en-US" altLang="zh-CN" sz="2000" dirty="0" smtClean="0"/>
              <a:t>Boosting VLAD with Supervised Dictionary Learning and High-Order Statistics (Session 2B).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5743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I. 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Action recognition from short clips has been widely studied recently (e.g. HMDB51, UCF101)</a:t>
            </a:r>
          </a:p>
          <a:p>
            <a:r>
              <a:rPr lang="en-US" altLang="zh-CN" dirty="0" smtClean="0"/>
              <a:t>Action recognition and detection from temporally untrimmed videos received less attention.</a:t>
            </a:r>
          </a:p>
          <a:p>
            <a:r>
              <a:rPr lang="en-US" altLang="zh-CN" dirty="0" smtClean="0"/>
              <a:t>THUMOS 14 challenge focuses on this more difficult problem.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45694"/>
              </p:ext>
            </p:extLst>
          </p:nvPr>
        </p:nvGraphicFramePr>
        <p:xfrm>
          <a:off x="1619672" y="4797152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UCF</a:t>
                      </a:r>
                      <a:r>
                        <a:rPr lang="en-US" altLang="zh-CN" baseline="0" dirty="0" smtClean="0"/>
                        <a:t> 101</a:t>
                      </a:r>
                    </a:p>
                    <a:p>
                      <a:r>
                        <a:rPr lang="en-US" altLang="zh-CN" baseline="0" dirty="0" smtClean="0"/>
                        <a:t>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THUMOS 14</a:t>
                      </a:r>
                    </a:p>
                    <a:p>
                      <a:r>
                        <a:rPr lang="en-US" altLang="zh-CN" dirty="0" smtClean="0"/>
                        <a:t>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THUMOS </a:t>
                      </a:r>
                      <a:r>
                        <a:rPr lang="en-US" altLang="zh-CN" baseline="0" dirty="0" smtClean="0"/>
                        <a:t>14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33.6%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856" y="43651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 </a:t>
            </a:r>
            <a:r>
              <a:rPr lang="en-US" altLang="zh-CN" sz="2400" dirty="0" smtClean="0"/>
              <a:t>of the </a:t>
            </a:r>
            <a:r>
              <a:rPr lang="en-US" altLang="zh-CN" sz="2400" dirty="0" smtClean="0"/>
              <a:t>art results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There are two key problems in this challenge:</a:t>
            </a:r>
          </a:p>
          <a:p>
            <a:pPr lvl="1"/>
            <a:r>
              <a:rPr lang="en-US" altLang="zh-CN" dirty="0" smtClean="0"/>
              <a:t>How to conduct temporal </a:t>
            </a:r>
            <a:r>
              <a:rPr lang="en-US" altLang="zh-CN" dirty="0" smtClean="0">
                <a:solidFill>
                  <a:srgbClr val="FF0000"/>
                </a:solidFill>
              </a:rPr>
              <a:t>segmentation</a:t>
            </a:r>
            <a:r>
              <a:rPr lang="en-US" altLang="zh-CN" dirty="0" smtClean="0"/>
              <a:t> of continuous video sequence.</a:t>
            </a:r>
          </a:p>
          <a:p>
            <a:pPr lvl="1"/>
            <a:r>
              <a:rPr lang="en-US" altLang="zh-CN" dirty="0" smtClean="0"/>
              <a:t>How to </a:t>
            </a:r>
            <a:r>
              <a:rPr lang="en-US" altLang="zh-CN" dirty="0" smtClean="0">
                <a:solidFill>
                  <a:srgbClr val="FF0000"/>
                </a:solidFill>
              </a:rPr>
              <a:t>represent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video </a:t>
            </a:r>
            <a:r>
              <a:rPr lang="en-US" altLang="zh-CN" dirty="0" smtClean="0"/>
              <a:t>clips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action recognition.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/>
              <a:t>In our current method, we only try a simple segmentation method.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/>
              <a:t>We mainly focus on how to extract effective visual representation.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124" y="332656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48534" y="1543548"/>
            <a:ext cx="8009746" cy="4572000"/>
          </a:xfrm>
        </p:spPr>
        <p:txBody>
          <a:bodyPr/>
          <a:lstStyle/>
          <a:p>
            <a:r>
              <a:rPr lang="en-US" altLang="zh-CN" dirty="0" smtClean="0"/>
              <a:t>What </a:t>
            </a:r>
            <a:r>
              <a:rPr lang="en-US" altLang="zh-CN" dirty="0" smtClean="0"/>
              <a:t>kinds </a:t>
            </a:r>
            <a:r>
              <a:rPr lang="en-US" altLang="zh-CN" dirty="0" smtClean="0"/>
              <a:t>of information </a:t>
            </a:r>
            <a:r>
              <a:rPr lang="en-US" altLang="zh-CN" dirty="0" smtClean="0"/>
              <a:t>are important </a:t>
            </a:r>
            <a:r>
              <a:rPr lang="en-US" altLang="zh-CN" dirty="0" smtClean="0"/>
              <a:t>for action understanding from video.</a:t>
            </a:r>
          </a:p>
        </p:txBody>
      </p:sp>
      <p:pic>
        <p:nvPicPr>
          <p:cNvPr id="4" name="图片 3" descr="mo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857496"/>
            <a:ext cx="1781424" cy="2029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00636"/>
            <a:ext cx="24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Motion  </a:t>
            </a:r>
            <a:r>
              <a:rPr lang="en-US" altLang="zh-CN" dirty="0"/>
              <a:t>t</a:t>
            </a:r>
            <a:r>
              <a:rPr lang="en-US" altLang="zh-CN" dirty="0" smtClean="0"/>
              <a:t>rajectory</a:t>
            </a:r>
            <a:endParaRPr lang="zh-CN" altLang="en-US" dirty="0"/>
          </a:p>
        </p:txBody>
      </p:sp>
      <p:pic>
        <p:nvPicPr>
          <p:cNvPr id="6" name="图片 5" descr="po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2857496"/>
            <a:ext cx="1808274" cy="21431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923" y="500063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Pose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5812" y="50006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Interacting object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29454" y="500063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Scene category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 rot="16200000">
            <a:off x="839365" y="4875620"/>
            <a:ext cx="857256" cy="1678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5536416" y="3393281"/>
            <a:ext cx="857256" cy="4786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282" y="62150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Dynamic motion cue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9124" y="62150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Static appearance cue</a:t>
            </a: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73" y="2857496"/>
            <a:ext cx="1861359" cy="2093433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890327"/>
            <a:ext cx="2047890" cy="213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Dynamic motion cues: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Low-level features: </a:t>
            </a:r>
            <a:r>
              <a:rPr lang="en-US" altLang="zh-CN" dirty="0" smtClean="0"/>
              <a:t>STIPs [Laptev 05], </a:t>
            </a:r>
            <a:r>
              <a:rPr lang="en-US" altLang="zh-CN" dirty="0" smtClean="0"/>
              <a:t>Improved </a:t>
            </a:r>
            <a:r>
              <a:rPr lang="en-US" altLang="zh-CN" dirty="0" smtClean="0"/>
              <a:t>Trajectories [Wang13] </a:t>
            </a:r>
            <a:r>
              <a:rPr lang="en-US" altLang="zh-CN" dirty="0" smtClean="0"/>
              <a:t>etc.</a:t>
            </a:r>
          </a:p>
          <a:p>
            <a:pPr lvl="1"/>
            <a:r>
              <a:rPr lang="en-US" altLang="zh-CN" dirty="0" smtClean="0"/>
              <a:t>Mid-level representation: </a:t>
            </a:r>
            <a:r>
              <a:rPr lang="en-US" altLang="zh-CN" dirty="0" err="1" smtClean="0"/>
              <a:t>Motionlet</a:t>
            </a:r>
            <a:r>
              <a:rPr lang="en-US" altLang="zh-CN" dirty="0" smtClean="0"/>
              <a:t> [Wang 13], </a:t>
            </a:r>
            <a:r>
              <a:rPr lang="en-US" altLang="zh-CN" dirty="0" smtClean="0"/>
              <a:t>Discriminative </a:t>
            </a:r>
            <a:r>
              <a:rPr lang="en-US" altLang="zh-CN" dirty="0" smtClean="0"/>
              <a:t>patches [Jain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13], Motion atoms and phrases[Wang13] etc.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High-level representation: Action </a:t>
            </a:r>
            <a:r>
              <a:rPr lang="en-US" altLang="zh-CN" dirty="0" smtClean="0"/>
              <a:t>Bank [Sadanand12] etc.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/>
              <a:t>From THUMOS 13, it is known that Fisher vector of improved dense trajectories is very effective</a:t>
            </a:r>
            <a:r>
              <a:rPr lang="en-US" altLang="zh-CN" sz="2600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/>
              <a:t>From our experience, the mid-level representation is complementary to FV of IDT.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Pose: </a:t>
            </a:r>
            <a:r>
              <a:rPr lang="en-US" altLang="zh-CN" dirty="0" err="1" smtClean="0"/>
              <a:t>Poselet</a:t>
            </a:r>
            <a:r>
              <a:rPr lang="en-US" altLang="zh-CN" dirty="0"/>
              <a:t> [</a:t>
            </a:r>
            <a:r>
              <a:rPr lang="en-US" altLang="zh-CN" dirty="0" smtClean="0"/>
              <a:t>Bourdev09], </a:t>
            </a:r>
            <a:r>
              <a:rPr lang="en-US" altLang="zh-CN" dirty="0" smtClean="0"/>
              <a:t>Mixture of </a:t>
            </a:r>
            <a:r>
              <a:rPr lang="en-US" altLang="zh-CN" dirty="0" smtClean="0"/>
              <a:t>parts [Yang13] etc.</a:t>
            </a:r>
            <a:endParaRPr lang="en-US" altLang="zh-CN" dirty="0" smtClean="0"/>
          </a:p>
          <a:p>
            <a:r>
              <a:rPr lang="en-US" altLang="zh-CN" dirty="0" smtClean="0"/>
              <a:t>Object: </a:t>
            </a:r>
            <a:r>
              <a:rPr lang="en-US" altLang="zh-CN" dirty="0" smtClean="0"/>
              <a:t>Deformable </a:t>
            </a:r>
            <a:r>
              <a:rPr lang="en-US" altLang="zh-CN" dirty="0" smtClean="0"/>
              <a:t>part </a:t>
            </a:r>
            <a:r>
              <a:rPr lang="en-US" altLang="zh-CN" dirty="0" smtClean="0"/>
              <a:t>model [</a:t>
            </a:r>
            <a:r>
              <a:rPr lang="en-US" altLang="zh-CN" dirty="0" smtClean="0"/>
              <a:t>Felzenszwalb10</a:t>
            </a:r>
            <a:r>
              <a:rPr lang="en-US" altLang="zh-CN" dirty="0" smtClean="0"/>
              <a:t>]  etc.</a:t>
            </a:r>
            <a:endParaRPr lang="en-US" altLang="zh-CN" dirty="0" smtClean="0"/>
          </a:p>
          <a:p>
            <a:r>
              <a:rPr lang="en-US" altLang="zh-CN" dirty="0" smtClean="0"/>
              <a:t>Scene: </a:t>
            </a:r>
            <a:r>
              <a:rPr lang="en-US" altLang="zh-CN" dirty="0" smtClean="0"/>
              <a:t>Gist [Oliva01],  </a:t>
            </a:r>
            <a:r>
              <a:rPr lang="en-US" altLang="zh-CN" dirty="0" smtClean="0"/>
              <a:t>Discriminative </a:t>
            </a:r>
            <a:r>
              <a:rPr lang="en-US" altLang="zh-CN" dirty="0" smtClean="0"/>
              <a:t>Patches [Singh12] etc.</a:t>
            </a:r>
            <a:endParaRPr lang="en-US" altLang="zh-CN" dirty="0" smtClean="0"/>
          </a:p>
          <a:p>
            <a:r>
              <a:rPr lang="en-US" altLang="zh-CN" dirty="0" smtClean="0"/>
              <a:t>Recently, deep CNN obtains much better results with theses tasks.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Deep CNN will need a </a:t>
            </a:r>
            <a:r>
              <a:rPr lang="en-US" altLang="zh-CN" dirty="0" smtClean="0"/>
              <a:t>large </a:t>
            </a:r>
            <a:r>
              <a:rPr lang="en-US" altLang="zh-CN" dirty="0" smtClean="0"/>
              <a:t>number of training samples with supervised labels.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5743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II.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614</TotalTime>
  <Words>1333</Words>
  <Application>Microsoft Office PowerPoint</Application>
  <PresentationFormat>全屏显示(4:3)</PresentationFormat>
  <Paragraphs>199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平衡</vt:lpstr>
      <vt:lpstr>MathType 6.0 Equation</vt:lpstr>
      <vt:lpstr>Action Recognition and Detection by Combining Motion and Appearance Features</vt:lpstr>
      <vt:lpstr>Outline</vt:lpstr>
      <vt:lpstr>I. Introduction</vt:lpstr>
      <vt:lpstr>Introduction</vt:lpstr>
      <vt:lpstr>Introduction</vt:lpstr>
      <vt:lpstr>Introduction</vt:lpstr>
      <vt:lpstr>Related Works</vt:lpstr>
      <vt:lpstr>Related Works</vt:lpstr>
      <vt:lpstr>II. Method</vt:lpstr>
      <vt:lpstr>Overview of Our Method</vt:lpstr>
      <vt:lpstr>Temporal Segmentation</vt:lpstr>
      <vt:lpstr>Clip Representation</vt:lpstr>
      <vt:lpstr>Improved Dense Trajectories</vt:lpstr>
      <vt:lpstr>Bag of Visual Words</vt:lpstr>
      <vt:lpstr>Fisher Vector</vt:lpstr>
      <vt:lpstr>CNN Activation</vt:lpstr>
      <vt:lpstr>CNN Fine-tuning</vt:lpstr>
      <vt:lpstr>Feature Fusion</vt:lpstr>
      <vt:lpstr>Classifier </vt:lpstr>
      <vt:lpstr>Post Processing</vt:lpstr>
      <vt:lpstr>III. Experimental Results</vt:lpstr>
      <vt:lpstr>Experiment Results 1</vt:lpstr>
      <vt:lpstr>Experiment Results 2</vt:lpstr>
      <vt:lpstr>IV. Conclusions</vt:lpstr>
      <vt:lpstr>Conclusions</vt:lpstr>
      <vt:lpstr>Another Work on Action Detection</vt:lpstr>
      <vt:lpstr>Thank You! lmwang.nju@gmail.com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Recognition and Detection by Combining Motion and Appearance Features</dc:title>
  <dc:creator>lmwang</dc:creator>
  <cp:lastModifiedBy>Qiao</cp:lastModifiedBy>
  <cp:revision>51</cp:revision>
  <dcterms:created xsi:type="dcterms:W3CDTF">2014-09-06T18:33:39Z</dcterms:created>
  <dcterms:modified xsi:type="dcterms:W3CDTF">2014-09-07T12:59:16Z</dcterms:modified>
</cp:coreProperties>
</file>