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7" d="100"/>
          <a:sy n="77" d="100"/>
        </p:scale>
        <p:origin x="-954" y="-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52400"/>
          <a:ext cx="8839200" cy="6553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6248400"/>
              </a:tblGrid>
              <a:tr h="1116209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Team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name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MmM</a:t>
                      </a:r>
                      <a:endParaRPr lang="es-ES" dirty="0"/>
                    </a:p>
                  </a:txBody>
                  <a:tcPr/>
                </a:tc>
              </a:tr>
              <a:tr h="1116209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Team</a:t>
                      </a:r>
                      <a:r>
                        <a:rPr lang="es-ES" dirty="0" smtClean="0"/>
                        <a:t> leader </a:t>
                      </a:r>
                      <a:r>
                        <a:rPr lang="es-ES" dirty="0" err="1" smtClean="0"/>
                        <a:t>name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LI Wei</a:t>
                      </a:r>
                      <a:endParaRPr lang="es-ES" dirty="0"/>
                    </a:p>
                  </a:txBody>
                  <a:tcPr/>
                </a:tc>
              </a:tr>
              <a:tr h="1261572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 leader address, phone number and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PGH</a:t>
                      </a:r>
                      <a:r>
                        <a:rPr lang="es-ES" baseline="0" dirty="0" smtClean="0"/>
                        <a:t>6, A604, The Chinese Univerisity of Hong Kong, Hong Kong;</a:t>
                      </a:r>
                    </a:p>
                    <a:p>
                      <a:r>
                        <a:rPr lang="es-ES" baseline="0" dirty="0" smtClean="0"/>
                        <a:t>(+852)  56229936;</a:t>
                      </a:r>
                    </a:p>
                    <a:p>
                      <a:r>
                        <a:rPr lang="es-ES" baseline="0" dirty="0" smtClean="0"/>
                        <a:t>lwthucs@gmail.com</a:t>
                      </a:r>
                      <a:endParaRPr lang="es-ES" dirty="0"/>
                    </a:p>
                  </a:txBody>
                  <a:tcPr/>
                </a:tc>
              </a:tr>
              <a:tr h="1943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LiMin</a:t>
                      </a:r>
                      <a:r>
                        <a:rPr lang="es-ES" baseline="0" dirty="0" smtClean="0"/>
                        <a:t> Wang</a:t>
                      </a:r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/>
                </a:tc>
              </a:tr>
              <a:tr h="11162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 website URL (if any)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52400"/>
          <a:ext cx="8839200" cy="6755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669"/>
                <a:gridCol w="6229531"/>
              </a:tblGrid>
              <a:tr h="9424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Title</a:t>
                      </a:r>
                      <a:r>
                        <a:rPr lang="es-ES" dirty="0" smtClean="0"/>
                        <a:t> of </a:t>
                      </a:r>
                      <a:r>
                        <a:rPr lang="es-ES" dirty="0" err="1" smtClean="0"/>
                        <a:t>the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contribution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Multi-model</a:t>
                      </a:r>
                      <a:r>
                        <a:rPr lang="es-ES" baseline="0" dirty="0" smtClean="0"/>
                        <a:t> gesture recognition by combining  visual and audio features.</a:t>
                      </a:r>
                      <a:endParaRPr lang="es-ES" dirty="0"/>
                    </a:p>
                  </a:txBody>
                  <a:tcPr/>
                </a:tc>
              </a:tr>
              <a:tr h="3455615">
                <a:tc>
                  <a:txBody>
                    <a:bodyPr/>
                    <a:lstStyle/>
                    <a:p>
                      <a:r>
                        <a:rPr lang="es-ES" dirty="0" smtClean="0"/>
                        <a:t>General </a:t>
                      </a:r>
                      <a:r>
                        <a:rPr lang="es-ES" dirty="0" err="1" smtClean="0"/>
                        <a:t>method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description</a:t>
                      </a:r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s-ES" dirty="0" smtClean="0"/>
                        <a:t>We firstly</a:t>
                      </a:r>
                      <a:r>
                        <a:rPr lang="es-ES" baseline="0" dirty="0" smtClean="0"/>
                        <a:t> segment video and audio into short clips by detecting salience in </a:t>
                      </a:r>
                      <a:r>
                        <a:rPr lang="es-ES" baseline="0" dirty="0" smtClean="0"/>
                        <a:t>audio.</a:t>
                      </a:r>
                      <a:endParaRPr lang="es-ES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s-ES" baseline="0" dirty="0" smtClean="0"/>
                        <a:t>For video data, we extract dense trajectory features and use Bag of Visual Words representation. Specifically, we extract descriptors of HOG, HOF, MBHX, and MBHY, and each descriptor is </a:t>
                      </a:r>
                      <a:r>
                        <a:rPr lang="es-ES" baseline="0" dirty="0" smtClean="0"/>
                        <a:t>quantized </a:t>
                      </a:r>
                      <a:r>
                        <a:rPr lang="es-ES" baseline="0" dirty="0" smtClean="0"/>
                        <a:t>into 4000 codewords.</a:t>
                      </a:r>
                      <a:r>
                        <a:rPr lang="es-ES" baseline="0" dirty="0"/>
                        <a:t> </a:t>
                      </a:r>
                      <a:r>
                        <a:rPr lang="es-ES" baseline="0" dirty="0" smtClean="0"/>
                        <a:t>We use Vector Quantization Encoding and L1 normalization for final representation.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ES" baseline="0" dirty="0" smtClean="0"/>
                        <a:t>For audio data, we extract MFCC features for each frame, and use Fisher Vector to describe the whole audio. We train GMM with 64 mixtures and use power normalization.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ES" baseline="0" dirty="0" smtClean="0"/>
                        <a:t>We use late fusion </a:t>
                      </a:r>
                      <a:r>
                        <a:rPr lang="es-ES" baseline="0" dirty="0" smtClean="0"/>
                        <a:t>of SVM score </a:t>
                      </a:r>
                      <a:r>
                        <a:rPr lang="es-ES" baseline="0" dirty="0" smtClean="0"/>
                        <a:t>to combines these two kinds of features.</a:t>
                      </a:r>
                    </a:p>
                  </a:txBody>
                  <a:tcPr/>
                </a:tc>
              </a:tr>
              <a:tr h="2155145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s-ES" dirty="0" smtClean="0"/>
                        <a:t>H. Wang, A Klaser, C Schmid</a:t>
                      </a:r>
                      <a:r>
                        <a:rPr lang="es-ES" baseline="0" dirty="0" smtClean="0"/>
                        <a:t> and CL Liu, Action recognition by dense trajectories, in CVPR 2010.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ES" baseline="0" dirty="0" smtClean="0"/>
                        <a:t>Image Classification with the Fisher Vector: Theory and Practice, in IJCV 2013.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28052185"/>
              </p:ext>
            </p:extLst>
          </p:nvPr>
        </p:nvGraphicFramePr>
        <p:xfrm>
          <a:off x="152400" y="152400"/>
          <a:ext cx="8839200" cy="655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669"/>
                <a:gridCol w="6229531"/>
              </a:tblGrid>
              <a:tr h="1262098">
                <a:tc>
                  <a:txBody>
                    <a:bodyPr/>
                    <a:lstStyle/>
                    <a:p>
                      <a:r>
                        <a:rPr lang="es-ES" dirty="0" smtClean="0"/>
                        <a:t>Describe data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preprocessing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techniques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applied</a:t>
                      </a:r>
                      <a:r>
                        <a:rPr lang="es-ES" baseline="0" dirty="0" smtClean="0"/>
                        <a:t> (</a:t>
                      </a:r>
                      <a:r>
                        <a:rPr lang="es-ES" baseline="0" dirty="0" err="1" smtClean="0"/>
                        <a:t>if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any</a:t>
                      </a:r>
                      <a:r>
                        <a:rPr lang="es-ES" baseline="0" dirty="0" smtClean="0"/>
                        <a:t>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Segment</a:t>
                      </a:r>
                      <a:r>
                        <a:rPr lang="es-ES" baseline="0" dirty="0" smtClean="0"/>
                        <a:t> audio and video data into short clips with salience detection.</a:t>
                      </a:r>
                      <a:endParaRPr lang="es-ES" dirty="0"/>
                    </a:p>
                  </a:txBody>
                  <a:tcPr/>
                </a:tc>
              </a:tr>
              <a:tr h="1262927">
                <a:tc>
                  <a:txBody>
                    <a:bodyPr/>
                    <a:lstStyle/>
                    <a:p>
                      <a:r>
                        <a:rPr lang="es-ES" dirty="0" smtClean="0"/>
                        <a:t>Describe </a:t>
                      </a:r>
                      <a:r>
                        <a:rPr lang="es-ES" dirty="0" err="1" smtClean="0"/>
                        <a:t>features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used</a:t>
                      </a:r>
                      <a:r>
                        <a:rPr lang="es-ES" dirty="0" smtClean="0"/>
                        <a:t> </a:t>
                      </a:r>
                      <a:r>
                        <a:rPr lang="es-ES" baseline="0" dirty="0" smtClean="0"/>
                        <a:t>(</a:t>
                      </a:r>
                      <a:r>
                        <a:rPr lang="es-ES" baseline="0" dirty="0" err="1" smtClean="0"/>
                        <a:t>if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any</a:t>
                      </a:r>
                      <a:r>
                        <a:rPr lang="es-ES" baseline="0" dirty="0" smtClean="0"/>
                        <a:t>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Dense</a:t>
                      </a:r>
                      <a:r>
                        <a:rPr lang="es-ES" baseline="0" dirty="0" smtClean="0"/>
                        <a:t> Trajectories with HOG, HOF, MBHX,  and MBHY descriptors.</a:t>
                      </a:r>
                    </a:p>
                    <a:p>
                      <a:r>
                        <a:rPr lang="es-ES" baseline="0" dirty="0" smtClean="0"/>
                        <a:t>MFCC features.</a:t>
                      </a:r>
                      <a:endParaRPr lang="es-ES" dirty="0"/>
                    </a:p>
                  </a:txBody>
                  <a:tcPr/>
                </a:tc>
              </a:tr>
              <a:tr h="1091763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modalities used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Video</a:t>
                      </a:r>
                      <a:r>
                        <a:rPr lang="es-ES" baseline="0" dirty="0" smtClean="0"/>
                        <a:t> (color);</a:t>
                      </a:r>
                    </a:p>
                    <a:p>
                      <a:r>
                        <a:rPr lang="es-ES" baseline="0" dirty="0" smtClean="0"/>
                        <a:t>Audio;</a:t>
                      </a:r>
                    </a:p>
                    <a:p>
                      <a:r>
                        <a:rPr lang="es-ES" baseline="0" dirty="0" smtClean="0"/>
                        <a:t>Video (mask).</a:t>
                      </a:r>
                      <a:endParaRPr lang="es-ES" dirty="0"/>
                    </a:p>
                  </a:txBody>
                  <a:tcPr/>
                </a:tc>
              </a:tr>
              <a:tr h="1399241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Fusion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strategy applied (if any)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Late</a:t>
                      </a:r>
                      <a:r>
                        <a:rPr lang="es-ES" baseline="0" dirty="0" smtClean="0"/>
                        <a:t> fusion with SVM score.</a:t>
                      </a:r>
                      <a:endParaRPr lang="es-ES" dirty="0"/>
                    </a:p>
                  </a:txBody>
                  <a:tcPr/>
                </a:tc>
              </a:tr>
              <a:tr h="1537171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Dimensionality reduction technique applied (if any)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PCA for MFCC features.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152400"/>
          <a:ext cx="8839200" cy="6553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669"/>
                <a:gridCol w="6229531"/>
              </a:tblGrid>
              <a:tr h="1159404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Temporal clustering approach</a:t>
                      </a:r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(if any)</a:t>
                      </a:r>
                      <a:endParaRPr lang="en-US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No</a:t>
                      </a:r>
                      <a:endParaRPr lang="es-ES" dirty="0"/>
                    </a:p>
                  </a:txBody>
                  <a:tcPr/>
                </a:tc>
              </a:tr>
              <a:tr h="1304329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Temporal segmentation approach (if any)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Salience</a:t>
                      </a:r>
                      <a:r>
                        <a:rPr lang="es-ES" baseline="0" dirty="0" smtClean="0"/>
                        <a:t> detection</a:t>
                      </a:r>
                      <a:endParaRPr lang="es-ES" dirty="0"/>
                    </a:p>
                  </a:txBody>
                  <a:tcPr/>
                </a:tc>
              </a:tr>
              <a:tr h="1014478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Gesture representation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approach (if any)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Bag</a:t>
                      </a:r>
                      <a:r>
                        <a:rPr lang="es-ES" baseline="0" dirty="0" smtClean="0"/>
                        <a:t> of Visual Words and Fisher Vector</a:t>
                      </a:r>
                      <a:endParaRPr lang="es-ES" dirty="0"/>
                    </a:p>
                  </a:txBody>
                  <a:tcPr/>
                </a:tc>
              </a:tr>
              <a:tr h="1231866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Classifier used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(if any)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Kernel SVM</a:t>
                      </a:r>
                      <a:r>
                        <a:rPr lang="es-ES" baseline="0" dirty="0" smtClean="0"/>
                        <a:t> and Linear SVM</a:t>
                      </a:r>
                      <a:endParaRPr lang="es-ES" dirty="0"/>
                    </a:p>
                  </a:txBody>
                  <a:tcPr/>
                </a:tc>
              </a:tr>
              <a:tr h="1843122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scale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strategy (if any)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No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1398912"/>
              </p:ext>
            </p:extLst>
          </p:nvPr>
        </p:nvGraphicFramePr>
        <p:xfrm>
          <a:off x="152400" y="152400"/>
          <a:ext cx="8839200" cy="655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669"/>
                <a:gridCol w="6229531"/>
              </a:tblGrid>
              <a:tr h="2184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Transfer learning strategy (if any)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NO</a:t>
                      </a:r>
                      <a:endParaRPr lang="es-ES" dirty="0"/>
                    </a:p>
                  </a:txBody>
                  <a:tcPr/>
                </a:tc>
              </a:tr>
              <a:tr h="2184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 technique/strategy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used not included in previous items (if any)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NO</a:t>
                      </a:r>
                      <a:endParaRPr lang="es-ES" dirty="0"/>
                    </a:p>
                  </a:txBody>
                  <a:tcPr/>
                </a:tc>
              </a:tr>
              <a:tr h="2184400">
                <a:tc>
                  <a:txBody>
                    <a:bodyPr/>
                    <a:lstStyle/>
                    <a:p>
                      <a:r>
                        <a:rPr lang="en-US" sz="18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 complexity </a:t>
                      </a:r>
                    </a:p>
                    <a:p>
                      <a:r>
                        <a:rPr lang="en-US" sz="18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(Can</a:t>
                      </a:r>
                      <a:r>
                        <a:rPr lang="en-US" sz="180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be </a:t>
                      </a:r>
                      <a:r>
                        <a:rPr lang="en-US" sz="1800" kern="1200" baseline="0" noProof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expresed</a:t>
                      </a:r>
                      <a:r>
                        <a:rPr lang="en-US" sz="180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as </a:t>
                      </a:r>
                      <a:r>
                        <a:rPr lang="en-US" sz="1800" kern="1200" baseline="0" noProof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ellapsed</a:t>
                      </a:r>
                      <a:r>
                        <a:rPr lang="en-US" sz="180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time for training and evaluation given a </a:t>
                      </a:r>
                      <a:r>
                        <a:rPr lang="en-US" sz="1800" kern="1200" baseline="0" noProof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certaing</a:t>
                      </a:r>
                      <a:r>
                        <a:rPr lang="en-US" sz="180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hardware) </a:t>
                      </a:r>
                      <a:endParaRPr lang="en-US" sz="18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Training: about 36</a:t>
                      </a:r>
                      <a:r>
                        <a:rPr lang="es-ES" baseline="0" dirty="0" smtClean="0"/>
                        <a:t> hours on PC with CPU (Intel Xeon, W3550), RAM (12G)</a:t>
                      </a:r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Testing: about 24</a:t>
                      </a:r>
                      <a:r>
                        <a:rPr lang="es-ES" baseline="0" dirty="0" smtClean="0"/>
                        <a:t> hours on PC with CPU (Intel Xeon, W3550), RAM (12G)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152400"/>
          <a:ext cx="8839200" cy="655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669"/>
                <a:gridCol w="6229531"/>
              </a:tblGrid>
              <a:tr h="2184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advantages of the proposed solution</a:t>
                      </a:r>
                      <a:endParaRPr lang="en-US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Simple,</a:t>
                      </a:r>
                      <a:r>
                        <a:rPr lang="es-ES" baseline="0" dirty="0" smtClean="0"/>
                        <a:t> effective and efficient</a:t>
                      </a:r>
                      <a:endParaRPr lang="es-ES" dirty="0"/>
                    </a:p>
                  </a:txBody>
                  <a:tcPr/>
                </a:tc>
              </a:tr>
              <a:tr h="2184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Results of the comparison to other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approaches (if any)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No</a:t>
                      </a:r>
                      <a:endParaRPr lang="es-ES" dirty="0"/>
                    </a:p>
                  </a:txBody>
                  <a:tcPr/>
                </a:tc>
              </a:tr>
              <a:tr h="2184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Novelty degree of the solution and if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has been previously published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Each</a:t>
                      </a:r>
                      <a:r>
                        <a:rPr lang="es-ES" baseline="0" dirty="0" smtClean="0"/>
                        <a:t> method has been desinged for specific tasks such as action recognition, image classification. But these methods have never been combined for multi-model gesture recognition.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152400"/>
          <a:ext cx="8839200" cy="6553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669"/>
                <a:gridCol w="6229531"/>
              </a:tblGrid>
              <a:tr h="1748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Language and  implementation details (including platform, memory,</a:t>
                      </a:r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parallelization requirements)</a:t>
                      </a:r>
                      <a:endParaRPr lang="en-US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Matlab</a:t>
                      </a:r>
                      <a:r>
                        <a:rPr lang="es-ES" baseline="0" dirty="0" smtClean="0"/>
                        <a:t> 2012ª ,on Window 7 with 64 bit;</a:t>
                      </a:r>
                    </a:p>
                    <a:p>
                      <a:r>
                        <a:rPr lang="es-ES" baseline="0" dirty="0" smtClean="0"/>
                        <a:t>Vsiual Studio 2010, with Opencv 2.4.5;</a:t>
                      </a:r>
                    </a:p>
                    <a:p>
                      <a:r>
                        <a:rPr lang="es-ES" baseline="0" dirty="0" smtClean="0"/>
                        <a:t>Parallelization: matlab with 4 cores.</a:t>
                      </a:r>
                    </a:p>
                    <a:p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/>
                </a:tc>
              </a:tr>
              <a:tr h="1549411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 effort required for implementation,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training and validation?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No</a:t>
                      </a:r>
                      <a:endParaRPr lang="es-ES" dirty="0"/>
                    </a:p>
                  </a:txBody>
                  <a:tcPr/>
                </a:tc>
              </a:tr>
              <a:tr h="130396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Training/testing expended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time?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Train</a:t>
                      </a:r>
                      <a:r>
                        <a:rPr lang="es-ES" baseline="0" dirty="0" smtClean="0"/>
                        <a:t>ing: 36 hours.</a:t>
                      </a:r>
                    </a:p>
                    <a:p>
                      <a:r>
                        <a:rPr lang="es-ES" baseline="0" dirty="0" smtClean="0"/>
                        <a:t>Testing: 24 hours.</a:t>
                      </a:r>
                      <a:endParaRPr lang="es-ES" dirty="0"/>
                    </a:p>
                  </a:txBody>
                  <a:tcPr/>
                </a:tc>
              </a:tr>
              <a:tr h="1950988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 comments and impressions of the 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Very</a:t>
                      </a:r>
                      <a:r>
                        <a:rPr lang="es-ES" baseline="0" dirty="0" smtClean="0"/>
                        <a:t> good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567</Words>
  <Application>Microsoft Office PowerPoint</Application>
  <PresentationFormat>全屏显示(4:3)</PresentationFormat>
  <Paragraphs>82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sergio</dc:creator>
  <cp:lastModifiedBy>lmwang</cp:lastModifiedBy>
  <cp:revision>9</cp:revision>
  <dcterms:created xsi:type="dcterms:W3CDTF">2006-08-16T00:00:00Z</dcterms:created>
  <dcterms:modified xsi:type="dcterms:W3CDTF">2013-08-24T07:14:17Z</dcterms:modified>
</cp:coreProperties>
</file>