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Old Standard TT"/>
      <p:regular r:id="rId31"/>
      <p:bold r:id="rId32"/>
      <p: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ldStandardTT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OldStandardTT-italic.fntdata"/><Relationship Id="rId10" Type="http://schemas.openxmlformats.org/officeDocument/2006/relationships/slide" Target="slides/slide5.xml"/><Relationship Id="rId32" Type="http://schemas.openxmlformats.org/officeDocument/2006/relationships/font" Target="fonts/OldStandardT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f9da987b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f9da987b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f7887d3b7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9f7887d3b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f9da987b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9f9da987b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9f9da987b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9f9da987b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f9da987b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f9da987b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f9da987b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9f9da987b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218f9b189_0_2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218f9b18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218f9b189_0_2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218f9b189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218f9b189_0_2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218f9b18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ff6ae1637_2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ff6ae1637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218f9b189_0_2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218f9b189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0bf5eaa6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0bf5eaa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218f9b189_0_2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218f9b189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0bf5eaa6a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0bf5eaa6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218f9b189_0_2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218f9b189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nasdaq.com/market-activity/index/spx/historical?page=254&amp;rows_per_page=10&amp;timeline=y10" TargetMode="External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://www.nasdaq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edium.com/@cliu2263/how-topology-is-applied-in-financial-market-analysis-f506f6282a47#:~:text=Topology%20is%20used%20in%20financial,providing%20insights%20for%20investment%20decisions.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26200" y="194625"/>
            <a:ext cx="8968500" cy="136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The Erdős Institute Data Science Bootcamp Fall 2023 </a:t>
            </a:r>
            <a:endParaRPr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43225" y="4097278"/>
            <a:ext cx="81186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By Guess-timate Gang</a:t>
            </a:r>
            <a:br>
              <a:rPr b="1" lang="en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(Hitesh Gakhar, Michail Paparizos, Kriti Sehgal, Limin Wang)</a:t>
            </a:r>
            <a:endParaRPr b="1"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"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Group Mentor: Soheyl Anbouhi</a:t>
            </a:r>
            <a:endParaRPr b="1" sz="17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9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26200" y="1859975"/>
            <a:ext cx="8718900" cy="16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Forecasting Financial Markets: Predictive Modeling Using S&amp;P 500 Data</a:t>
            </a:r>
            <a:endParaRPr sz="19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6350"/>
            <a:ext cx="8428226" cy="28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11">
                <a:latin typeface="Raleway"/>
                <a:ea typeface="Raleway"/>
                <a:cs typeface="Raleway"/>
                <a:sym typeface="Raleway"/>
              </a:rPr>
              <a:t>Exploratory Data Analysis</a:t>
            </a:r>
            <a:endParaRPr b="1" sz="311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22">
                <a:latin typeface="Arial"/>
                <a:ea typeface="Arial"/>
                <a:cs typeface="Arial"/>
                <a:sym typeface="Arial"/>
              </a:rPr>
              <a:t>To predict the closing price we trained our data models: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16"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models are rigorously validated using time-series cross-validation techniques to ensure robust performance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root mean square error (RMSE) is employed to quantify the accuracy of forecast in the regression tasks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Google Shape;141;p23"/>
          <p:cNvCxnSpPr/>
          <p:nvPr/>
        </p:nvCxnSpPr>
        <p:spPr>
          <a:xfrm flipH="1" rot="10800000">
            <a:off x="368250" y="953475"/>
            <a:ext cx="8286000" cy="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42913"/>
            <a:ext cx="6041076" cy="204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>
            <p:ph idx="4294967295" type="body"/>
          </p:nvPr>
        </p:nvSpPr>
        <p:spPr>
          <a:xfrm>
            <a:off x="4832400" y="1578388"/>
            <a:ext cx="39999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Moving average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Double exponential smoothing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ARIMA</a:t>
            </a:r>
            <a:endParaRPr sz="1500"/>
          </a:p>
        </p:txBody>
      </p:sp>
      <p:sp>
        <p:nvSpPr>
          <p:cNvPr id="144" name="Google Shape;144;p23"/>
          <p:cNvSpPr txBox="1"/>
          <p:nvPr>
            <p:ph idx="4294967295" type="body"/>
          </p:nvPr>
        </p:nvSpPr>
        <p:spPr>
          <a:xfrm>
            <a:off x="525700" y="1741125"/>
            <a:ext cx="39999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Average forecast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Naive forecast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Trend forecast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Random walk with a drift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000" y="1464325"/>
            <a:ext cx="4342976" cy="31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4395"/>
              <a:buFont typeface="Arial"/>
              <a:buNone/>
            </a:pPr>
            <a:r>
              <a:rPr lang="en" sz="2022">
                <a:latin typeface="Arial"/>
                <a:ea typeface="Arial"/>
                <a:cs typeface="Arial"/>
                <a:sym typeface="Arial"/>
              </a:rPr>
              <a:t>To predict the closing price we trained our date with the following models:</a:t>
            </a:r>
            <a:endParaRPr sz="3222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171675"/>
            <a:ext cx="83088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Average forecast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Naive forecast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Trend forecast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Random walk with a drift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16"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models are rigorously validated using time-series cross-validation techniques to ensure robust performance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root mean square error (RMSE) is employed to quantify the accuracy of forecast in the regression tasks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5"/>
          <p:cNvSpPr txBox="1"/>
          <p:nvPr>
            <p:ph idx="2" type="body"/>
          </p:nvPr>
        </p:nvSpPr>
        <p:spPr>
          <a:xfrm>
            <a:off x="4832400" y="1171675"/>
            <a:ext cx="39999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Moving average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Double exponential smoothing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ARIMA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Our data-closing price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918975"/>
            <a:ext cx="8520600" cy="3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1500"/>
              </a:spcBef>
              <a:spcAft>
                <a:spcPts val="0"/>
              </a:spcAft>
              <a:buSzPct val="137603"/>
              <a:buFont typeface="Arial"/>
              <a:buChar char="●"/>
            </a:pPr>
            <a:r>
              <a:rPr lang="en" sz="1308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8">
                <a:latin typeface="Arial"/>
                <a:ea typeface="Arial"/>
                <a:cs typeface="Arial"/>
                <a:sym typeface="Arial"/>
              </a:rPr>
              <a:t>Our dataset is the S&amp;P index closing prices over the last 10 years and was obtained from </a:t>
            </a:r>
            <a:r>
              <a:rPr lang="en" sz="1408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www.nasdaq.com</a:t>
            </a:r>
            <a:r>
              <a:rPr lang="en" sz="1408">
                <a:latin typeface="Arial"/>
                <a:ea typeface="Arial"/>
                <a:cs typeface="Arial"/>
                <a:sym typeface="Arial"/>
              </a:rPr>
              <a:t> </a:t>
            </a:r>
            <a:endParaRPr sz="1408">
              <a:latin typeface="Arial"/>
              <a:ea typeface="Arial"/>
              <a:cs typeface="Arial"/>
              <a:sym typeface="Arial"/>
            </a:endParaRPr>
          </a:p>
          <a:p>
            <a:pPr indent="-30504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416">
                <a:latin typeface="Arial"/>
                <a:ea typeface="Arial"/>
                <a:cs typeface="Arial"/>
                <a:sym typeface="Arial"/>
              </a:rPr>
              <a:t>The data is cleaned to handle missing values and outliers</a:t>
            </a:r>
            <a:endParaRPr sz="1416">
              <a:latin typeface="Arial"/>
              <a:ea typeface="Arial"/>
              <a:cs typeface="Arial"/>
              <a:sym typeface="Arial"/>
            </a:endParaRPr>
          </a:p>
          <a:p>
            <a:pPr indent="-30504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416">
                <a:latin typeface="Arial"/>
                <a:ea typeface="Arial"/>
                <a:cs typeface="Arial"/>
                <a:sym typeface="Arial"/>
              </a:rPr>
              <a:t>The closing price has an upward trend. </a:t>
            </a:r>
            <a:endParaRPr sz="1416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425" y="1909575"/>
            <a:ext cx="6917400" cy="265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Future directions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This project aims to provide accurate and reliable predictions of S&amp;P 500 index prices, aiding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5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investors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financial analysts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in making informed decisions.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A future question we are interested in is developing a pipeline that automatically picks out the best method from a variety of methods for different stocks and indices.</a:t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11">
                <a:latin typeface="Raleway"/>
                <a:ea typeface="Raleway"/>
                <a:cs typeface="Raleway"/>
                <a:sym typeface="Raleway"/>
              </a:rPr>
              <a:t>Classification Approach</a:t>
            </a:r>
            <a:endParaRPr b="1" sz="311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</a:t>
            </a:r>
            <a:r>
              <a:rPr lang="en"/>
              <a:t>:...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Results: Compare Accuracy scores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78" name="Google Shape;178;p28"/>
          <p:cNvCxnSpPr/>
          <p:nvPr/>
        </p:nvCxnSpPr>
        <p:spPr>
          <a:xfrm flipH="1" rot="10800000">
            <a:off x="368250" y="953475"/>
            <a:ext cx="8286000" cy="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11">
                <a:latin typeface="Raleway"/>
                <a:ea typeface="Raleway"/>
                <a:cs typeface="Raleway"/>
                <a:sym typeface="Raleway"/>
              </a:rPr>
              <a:t>Data Processing</a:t>
            </a:r>
            <a:endParaRPr b="1" sz="311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1564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1784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lang="en" sz="2248">
                <a:latin typeface="Arial"/>
                <a:ea typeface="Arial"/>
                <a:cs typeface="Arial"/>
                <a:sym typeface="Arial"/>
              </a:rPr>
              <a:t>convert date to a datestamp.</a:t>
            </a:r>
            <a:endParaRPr sz="2248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48">
              <a:latin typeface="Arial"/>
              <a:ea typeface="Arial"/>
              <a:cs typeface="Arial"/>
              <a:sym typeface="Arial"/>
            </a:endParaRPr>
          </a:p>
          <a:p>
            <a:pPr indent="-31784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lang="en" sz="2248">
                <a:latin typeface="Arial"/>
                <a:ea typeface="Arial"/>
                <a:cs typeface="Arial"/>
                <a:sym typeface="Arial"/>
              </a:rPr>
              <a:t>Drop the data on holidays</a:t>
            </a:r>
            <a:endParaRPr sz="224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48">
              <a:latin typeface="Arial"/>
              <a:ea typeface="Arial"/>
              <a:cs typeface="Arial"/>
              <a:sym typeface="Arial"/>
            </a:endParaRPr>
          </a:p>
          <a:p>
            <a:pPr indent="-31784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lang="en" sz="2248">
                <a:latin typeface="Arial"/>
                <a:ea typeface="Arial"/>
                <a:cs typeface="Arial"/>
                <a:sym typeface="Arial"/>
              </a:rPr>
              <a:t>Reverse the data so that the date is increasing</a:t>
            </a:r>
            <a:endParaRPr sz="224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29"/>
          <p:cNvCxnSpPr/>
          <p:nvPr/>
        </p:nvCxnSpPr>
        <p:spPr>
          <a:xfrm flipH="1" rot="10800000">
            <a:off x="368250" y="953475"/>
            <a:ext cx="8286000" cy="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11">
                <a:latin typeface="Raleway"/>
                <a:ea typeface="Raleway"/>
                <a:cs typeface="Raleway"/>
                <a:sym typeface="Raleway"/>
              </a:rPr>
              <a:t>Stock Market and S&amp;P index</a:t>
            </a:r>
            <a:endParaRPr b="1" sz="3111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67" name="Google Shape;67;p14"/>
          <p:cNvCxnSpPr/>
          <p:nvPr/>
        </p:nvCxnSpPr>
        <p:spPr>
          <a:xfrm flipH="1" rot="10800000">
            <a:off x="368250" y="953475"/>
            <a:ext cx="8286000" cy="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138" y="1685075"/>
            <a:ext cx="5868226" cy="2704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368250" y="1015825"/>
            <a:ext cx="971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S&amp;P (standard and poor) 500 is a stock market index composed of ~500 of the leading publicly-traded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companies.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11">
                <a:latin typeface="Raleway"/>
                <a:ea typeface="Raleway"/>
                <a:cs typeface="Raleway"/>
                <a:sym typeface="Raleway"/>
              </a:rPr>
              <a:t>Motivation</a:t>
            </a:r>
            <a:endParaRPr b="1" sz="311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591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75"/>
              <a:buFont typeface="Arial"/>
              <a:buChar char="❖"/>
            </a:pPr>
            <a:r>
              <a:rPr lang="en" sz="1375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S&amp;P 500 is a  key indicator of the health and direction of the U.S. stock market.</a:t>
            </a:r>
            <a:endParaRPr sz="1375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75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91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375"/>
              <a:buFont typeface="Arial"/>
              <a:buChar char="❖"/>
            </a:pPr>
            <a:r>
              <a:rPr lang="en" sz="1375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S&amp;P 500's influence extends beyond the United States.</a:t>
            </a:r>
            <a:endParaRPr sz="1375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75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91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375"/>
              <a:buFont typeface="Arial"/>
              <a:buChar char="❖"/>
            </a:pPr>
            <a:r>
              <a:rPr lang="en" sz="1375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Many investors and fund managers,e.g., hedge fund, use the S&amp;P 500 as a benchmark to evaluate the performance of their investments.</a:t>
            </a:r>
            <a:endParaRPr sz="1375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75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591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374151"/>
              </a:buClr>
              <a:buSzPts val="1375"/>
              <a:buFont typeface="Arial"/>
              <a:buChar char="❖"/>
            </a:pPr>
            <a:r>
              <a:rPr lang="en" sz="1375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Many financial products, such as index funds and exchange-traded funds (ETFs), are designed to track the performance of the S&amp;P 500. </a:t>
            </a:r>
            <a:endParaRPr sz="1375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12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375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15"/>
          <p:cNvCxnSpPr/>
          <p:nvPr/>
        </p:nvCxnSpPr>
        <p:spPr>
          <a:xfrm flipH="1" rot="10800000">
            <a:off x="368250" y="953475"/>
            <a:ext cx="8286000" cy="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11">
                <a:latin typeface="Raleway"/>
                <a:ea typeface="Raleway"/>
                <a:cs typeface="Raleway"/>
                <a:sym typeface="Raleway"/>
              </a:rPr>
              <a:t>The </a:t>
            </a:r>
            <a:r>
              <a:rPr b="1" lang="en" sz="3111">
                <a:latin typeface="Raleway"/>
                <a:ea typeface="Raleway"/>
                <a:cs typeface="Raleway"/>
                <a:sym typeface="Raleway"/>
              </a:rPr>
              <a:t>Data: First Look and Preprocessing</a:t>
            </a:r>
            <a:endParaRPr b="1" sz="3111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 flipH="1" rot="10800000">
            <a:off x="368250" y="953475"/>
            <a:ext cx="8286000" cy="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550" y="1058225"/>
            <a:ext cx="6039200" cy="23216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4514725" y="3612625"/>
            <a:ext cx="45234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21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6"/>
              <a:buChar char="❖"/>
            </a:pPr>
            <a:r>
              <a:rPr lang="en" sz="1316">
                <a:solidFill>
                  <a:schemeClr val="dk1"/>
                </a:solidFill>
              </a:rPr>
              <a:t>Other features and quantities, like rolling averages, differences, fractional changes were created and explored to understand the data better</a:t>
            </a:r>
            <a:endParaRPr sz="1316">
              <a:solidFill>
                <a:schemeClr val="dk1"/>
              </a:solidFill>
            </a:endParaRPr>
          </a:p>
          <a:p>
            <a:pPr indent="-3121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6"/>
              <a:buChar char="❖"/>
            </a:pPr>
            <a:r>
              <a:rPr lang="en" sz="1316">
                <a:solidFill>
                  <a:schemeClr val="dk1"/>
                </a:solidFill>
              </a:rPr>
              <a:t>The closing price has an upward trend, however, fluctuates heavily on a more microscale</a:t>
            </a:r>
            <a:endParaRPr sz="1316">
              <a:solidFill>
                <a:schemeClr val="dk1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68250" y="3612625"/>
            <a:ext cx="38256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21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6"/>
              <a:buChar char="❖"/>
            </a:pPr>
            <a:r>
              <a:rPr lang="en" sz="1316">
                <a:solidFill>
                  <a:schemeClr val="dk1"/>
                </a:solidFill>
              </a:rPr>
              <a:t>The S&amp;P 500 dataset for the last 10 years was sourced from </a:t>
            </a:r>
            <a:r>
              <a:rPr lang="en" sz="1316" u="sng">
                <a:solidFill>
                  <a:schemeClr val="hlink"/>
                </a:solidFill>
                <a:hlinkClick r:id="rId4"/>
              </a:rPr>
              <a:t>www.nasdaq.com</a:t>
            </a:r>
            <a:endParaRPr sz="1316">
              <a:solidFill>
                <a:schemeClr val="dk1"/>
              </a:solidFill>
            </a:endParaRPr>
          </a:p>
          <a:p>
            <a:pPr indent="-3121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6"/>
              <a:buChar char="❖"/>
            </a:pPr>
            <a:r>
              <a:rPr lang="en" sz="1316">
                <a:solidFill>
                  <a:schemeClr val="dk1"/>
                </a:solidFill>
              </a:rPr>
              <a:t>The dataset was well-organized but minor cleanup and reorganization was performed</a:t>
            </a:r>
            <a:endParaRPr sz="1316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11">
                <a:latin typeface="Raleway"/>
                <a:ea typeface="Raleway"/>
                <a:cs typeface="Raleway"/>
                <a:sym typeface="Raleway"/>
              </a:rPr>
              <a:t>Exploratory Data Analysis</a:t>
            </a:r>
            <a:endParaRPr b="1" sz="311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50575" y="1437575"/>
            <a:ext cx="2417400" cy="12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To forecast the closing price of S&amp;P 500 index, we trained and tested a large variety of models. A subsample is shown on the right.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17"/>
          <p:cNvCxnSpPr/>
          <p:nvPr/>
        </p:nvCxnSpPr>
        <p:spPr>
          <a:xfrm flipH="1" rot="10800000">
            <a:off x="368250" y="953475"/>
            <a:ext cx="8286000" cy="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-137380" l="-38770" r="38769" t="137380"/>
          <a:stretch/>
        </p:blipFill>
        <p:spPr>
          <a:xfrm>
            <a:off x="0" y="2642913"/>
            <a:ext cx="6041076" cy="204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825" y="1210025"/>
            <a:ext cx="5487325" cy="18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93350" y="3595550"/>
            <a:ext cx="37299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 models are rigorously validated using time-series cross-validation techniques to ensure robust performance.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959700" y="3595550"/>
            <a:ext cx="35937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We use the root mean square error (RMSE) to quantify the accuracy of these forecasts in the regression tasks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11">
                <a:latin typeface="Raleway"/>
                <a:ea typeface="Raleway"/>
                <a:cs typeface="Raleway"/>
                <a:sym typeface="Raleway"/>
              </a:rPr>
              <a:t>Gradient Boosting for Regression</a:t>
            </a:r>
            <a:endParaRPr b="1" sz="311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60175"/>
            <a:ext cx="4260300" cy="3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We get best performance with the Gradient Boosting Regressor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This method produces a strong forecast from an ensemble of weak learners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features used to train and predict the closing price were the previous 3 days’ value.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We tune for the parameters: number of weak learners and learning rate to find the most accurate forecast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We use cross validation by splitting the data into 25 splits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On the left, we see a forecast with 120 learners and learning rate = 0.07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On the testing set, this has a RMSE of 31.34 and a Max Absolute Error Percentage of 2.01% and Mean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Absolute Error Percentage of 0.57%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. This means on any given day, the prediction was no worse than 2% of the actual value and the average prediction is 0.57% away from the actual value.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18"/>
          <p:cNvCxnSpPr/>
          <p:nvPr/>
        </p:nvCxnSpPr>
        <p:spPr>
          <a:xfrm flipH="1" rot="10800000">
            <a:off x="368250" y="953475"/>
            <a:ext cx="8286000" cy="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4625" y="1231425"/>
            <a:ext cx="3899613" cy="27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11">
                <a:latin typeface="Raleway"/>
                <a:ea typeface="Raleway"/>
                <a:cs typeface="Raleway"/>
                <a:sym typeface="Raleway"/>
              </a:rPr>
              <a:t>Gradient Boosting for Regression</a:t>
            </a:r>
            <a:endParaRPr b="1" sz="311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60175"/>
            <a:ext cx="426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We get best performance with the Gradient Boosting Regressor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This m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ethod produces a strong forecast from an ensemble of weak learners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features used to train and predict the closing price were the previous 3 days’ value.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We tune for the parameters: number of weak learners and learning rate to find the most accurate forecast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We use cross validation by splitting the data into 25 splits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On the left, we see a forecast with 130 learners and learning rate = 0.07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❖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On the testing set, this has a RMSE of 31.37 and a Max Absolute Error Percentage of 2.01%. This means on any given day, the prediction was no worse than 2% of the actual value.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19"/>
          <p:cNvCxnSpPr/>
          <p:nvPr/>
        </p:nvCxnSpPr>
        <p:spPr>
          <a:xfrm flipH="1" rot="10800000">
            <a:off x="368250" y="953475"/>
            <a:ext cx="8286000" cy="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4625" y="1231425"/>
            <a:ext cx="3899613" cy="27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11">
                <a:latin typeface="Raleway"/>
                <a:ea typeface="Raleway"/>
                <a:cs typeface="Raleway"/>
                <a:sym typeface="Raleway"/>
              </a:rPr>
              <a:t>What’s the point?</a:t>
            </a:r>
            <a:endParaRPr b="1" sz="311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60175"/>
            <a:ext cx="4260300" cy="3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S&amp;P data gives insight into the overall market trend.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Investors can use this to make an informed decision to buy, sell, or hold stocks or indexes that mirror the S&amp;P 500 index.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This index is often seen as an indicator of the broader economy’s health, so it may help: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companies align their goals with market expectations and adjust their strategies.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policymakers make informed decisions about fiscal policies.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day traders capitalize on short term predictions to make quick decisions.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20"/>
          <p:cNvCxnSpPr/>
          <p:nvPr/>
        </p:nvCxnSpPr>
        <p:spPr>
          <a:xfrm flipH="1" rot="10800000">
            <a:off x="368250" y="953475"/>
            <a:ext cx="8286000" cy="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4625" y="1455975"/>
            <a:ext cx="3899613" cy="278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11">
                <a:latin typeface="Raleway"/>
                <a:ea typeface="Raleway"/>
                <a:cs typeface="Raleway"/>
                <a:sym typeface="Raleway"/>
              </a:rPr>
              <a:t>Remarks and Possible Future Work:</a:t>
            </a:r>
            <a:endParaRPr b="1" sz="3111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26" name="Google Shape;126;p21"/>
          <p:cNvCxnSpPr/>
          <p:nvPr/>
        </p:nvCxnSpPr>
        <p:spPr>
          <a:xfrm flipH="1" rot="10800000">
            <a:off x="368250" y="953475"/>
            <a:ext cx="8286000" cy="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5912" lvl="0" marL="45720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SzPts val="1375"/>
              <a:buFont typeface="Arial"/>
              <a:buChar char="●"/>
            </a:pPr>
            <a:r>
              <a:rPr lang="en" sz="1375">
                <a:latin typeface="Arial"/>
                <a:ea typeface="Arial"/>
                <a:cs typeface="Arial"/>
                <a:sym typeface="Arial"/>
              </a:rPr>
              <a:t>The key challenge in financial </a:t>
            </a:r>
            <a:r>
              <a:rPr lang="en" sz="1375">
                <a:latin typeface="Arial"/>
                <a:ea typeface="Arial"/>
                <a:cs typeface="Arial"/>
                <a:sym typeface="Arial"/>
              </a:rPr>
              <a:t>forecasting</a:t>
            </a:r>
            <a:r>
              <a:rPr lang="en" sz="1375">
                <a:latin typeface="Arial"/>
                <a:ea typeface="Arial"/>
                <a:cs typeface="Arial"/>
                <a:sym typeface="Arial"/>
              </a:rPr>
              <a:t> stems from a multitude of factors affecting the price fluctuations. It would be </a:t>
            </a:r>
            <a:r>
              <a:rPr lang="en" sz="1375">
                <a:latin typeface="Arial"/>
                <a:ea typeface="Arial"/>
                <a:cs typeface="Arial"/>
                <a:sym typeface="Arial"/>
              </a:rPr>
              <a:t>beneficial</a:t>
            </a:r>
            <a:r>
              <a:rPr lang="en" sz="1375">
                <a:latin typeface="Arial"/>
                <a:ea typeface="Arial"/>
                <a:cs typeface="Arial"/>
                <a:sym typeface="Arial"/>
              </a:rPr>
              <a:t> to bootstrap these methods with more qualitative ideas, like sentiment analysis.</a:t>
            </a:r>
            <a:endParaRPr sz="1375">
              <a:latin typeface="Arial"/>
              <a:ea typeface="Arial"/>
              <a:cs typeface="Arial"/>
              <a:sym typeface="Arial"/>
            </a:endParaRPr>
          </a:p>
          <a:p>
            <a:pPr indent="-31591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75"/>
              <a:buFont typeface="Arial"/>
              <a:buChar char="●"/>
            </a:pPr>
            <a:r>
              <a:rPr lang="en" sz="1375">
                <a:latin typeface="Arial"/>
                <a:ea typeface="Arial"/>
                <a:cs typeface="Arial"/>
                <a:sym typeface="Arial"/>
              </a:rPr>
              <a:t>While we have experimented with some combination and ensemble methods, further exploration holds promise, by perhaps borrowing tools from network science and topological data analysis [1].</a:t>
            </a:r>
            <a:endParaRPr sz="1375">
              <a:latin typeface="Arial"/>
              <a:ea typeface="Arial"/>
              <a:cs typeface="Arial"/>
              <a:sym typeface="Arial"/>
            </a:endParaRPr>
          </a:p>
          <a:p>
            <a:pPr indent="-31591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75"/>
              <a:buFont typeface="Arial"/>
              <a:buChar char="●"/>
            </a:pPr>
            <a:r>
              <a:rPr lang="en" sz="1375">
                <a:latin typeface="Arial"/>
                <a:ea typeface="Arial"/>
                <a:cs typeface="Arial"/>
                <a:sym typeface="Arial"/>
              </a:rPr>
              <a:t>An ambitious future work could involve developing a streamlined pipeline that executes a large variety of methods, thereby picking out the best forecasting strategy tailored to the stock or index based on its behavior.</a:t>
            </a:r>
            <a:endParaRPr sz="1375">
              <a:latin typeface="Arial"/>
              <a:ea typeface="Arial"/>
              <a:cs typeface="Arial"/>
              <a:sym typeface="Arial"/>
            </a:endParaRPr>
          </a:p>
          <a:p>
            <a:pPr indent="-31591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75"/>
              <a:buFont typeface="Arial"/>
              <a:buChar char="●"/>
            </a:pPr>
            <a:r>
              <a:rPr lang="en" sz="1375">
                <a:latin typeface="Arial"/>
                <a:ea typeface="Arial"/>
                <a:cs typeface="Arial"/>
                <a:sym typeface="Arial"/>
              </a:rPr>
              <a:t>We also </a:t>
            </a:r>
            <a:r>
              <a:rPr lang="en" sz="1375">
                <a:latin typeface="Arial"/>
                <a:ea typeface="Arial"/>
                <a:cs typeface="Arial"/>
                <a:sym typeface="Arial"/>
              </a:rPr>
              <a:t>attempted</a:t>
            </a:r>
            <a:r>
              <a:rPr lang="en" sz="1375">
                <a:latin typeface="Arial"/>
                <a:ea typeface="Arial"/>
                <a:cs typeface="Arial"/>
                <a:sym typeface="Arial"/>
              </a:rPr>
              <a:t> to study the data via a classification problem: one that </a:t>
            </a:r>
            <a:r>
              <a:rPr lang="en" sz="1375">
                <a:latin typeface="Arial"/>
                <a:ea typeface="Arial"/>
                <a:cs typeface="Arial"/>
                <a:sym typeface="Arial"/>
              </a:rPr>
              <a:t>answers whether the price goes up or down. We were unable to get favorable results, so one direction we are interested in is exploring feature engineering to enhance accuracy.</a:t>
            </a:r>
            <a:endParaRPr sz="13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3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SzPts val="935"/>
              <a:buNone/>
            </a:pPr>
            <a:r>
              <a:rPr lang="en" sz="1375">
                <a:latin typeface="Arial"/>
                <a:ea typeface="Arial"/>
                <a:cs typeface="Arial"/>
                <a:sym typeface="Arial"/>
              </a:rPr>
              <a:t>[1] How topology is applied in financial market analysis, Medium (</a:t>
            </a:r>
            <a:r>
              <a:rPr lang="en" sz="1375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Link</a:t>
            </a:r>
            <a:r>
              <a:rPr lang="en" sz="1375">
                <a:latin typeface="Arial"/>
                <a:ea typeface="Arial"/>
                <a:cs typeface="Arial"/>
                <a:sym typeface="Arial"/>
              </a:rPr>
              <a:t>)</a:t>
            </a:r>
            <a:endParaRPr sz="13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3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1500"/>
              </a:spcAft>
              <a:buSzPts val="935"/>
              <a:buNone/>
            </a:pPr>
            <a:r>
              <a:t/>
            </a:r>
            <a:endParaRPr sz="1375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