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选取了内分泌</a:t>
            </a:r>
            <a:r>
              <a:rPr lang="en-US" altLang="zh-CN" dirty="0" smtClean="0"/>
              <a:t>/</a:t>
            </a:r>
            <a:r>
              <a:rPr lang="zh-CN" altLang="en-US" dirty="0" smtClean="0"/>
              <a:t>旁分泌信号、细胞外基质受体相互作用、细胞与细胞直接接触作用</a:t>
            </a:r>
            <a:br>
              <a:rPr lang="zh-CN" altLang="en-US" dirty="0" smtClean="0"/>
            </a:br>
            <a:r>
              <a:rPr lang="zh-CN" altLang="en-US" dirty="0" smtClean="0"/>
              <a:t>配受体有</a:t>
            </a:r>
            <a:r>
              <a:rPr lang="en-US" altLang="zh-CN" dirty="0" smtClean="0"/>
              <a:t>47.9%</a:t>
            </a:r>
            <a:r>
              <a:rPr lang="zh-CN" altLang="en-US" dirty="0" smtClean="0"/>
              <a:t>的异二聚体</a:t>
            </a:r>
            <a:br>
              <a:rPr lang="zh-CN" altLang="en-US" dirty="0" smtClean="0"/>
            </a:br>
            <a:r>
              <a:rPr lang="zh-CN" altLang="en-US" dirty="0" smtClean="0"/>
              <a:t>通路</a:t>
            </a:r>
            <a:r>
              <a:rPr lang="en-US" altLang="zh-CN" dirty="0" smtClean="0"/>
              <a:t>73%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KEGG</a:t>
            </a:r>
            <a:r>
              <a:rPr lang="zh-CN" altLang="en-US" dirty="0" smtClean="0"/>
              <a:t>数据库来源</a:t>
            </a:r>
            <a:endParaRPr lang="zh-CN" altLang="en-US" dirty="0" smtClean="0"/>
          </a:p>
          <a:p>
            <a:endParaRPr lang="zh-CN" altLang="en-US" dirty="0" smtClean="0"/>
          </a:p>
          <a:p>
            <a:br>
              <a:rPr lang="zh-CN" altLang="en-US" dirty="0" smtClean="0"/>
            </a:br>
            <a:r>
              <a:rPr lang="zh-CN" altLang="en-US" dirty="0" smtClean="0"/>
              <a:t>#左图：外周各种颜色圆圈的大小表示细胞的数量，圈越大，细胞数越多。</a:t>
            </a:r>
            <a:endParaRPr lang="zh-CN" altLang="en-US" dirty="0" smtClean="0"/>
          </a:p>
          <a:p>
            <a:r>
              <a:rPr lang="zh-CN" altLang="en-US" dirty="0" smtClean="0"/>
              <a:t>#发出箭头的细胞表达配体，箭头指向的细胞表达受体。配体-受体对越多，线越粗。</a:t>
            </a:r>
            <a:endParaRPr lang="zh-CN" altLang="en-US" dirty="0" smtClean="0"/>
          </a:p>
          <a:p>
            <a:r>
              <a:rPr lang="zh-CN" altLang="en-US" dirty="0" smtClean="0"/>
              <a:t>#右图：互作的概率/强度值（强度就是概率值相加）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展示每个亚群作为</a:t>
            </a:r>
            <a:r>
              <a:rPr lang="zh-CN" altLang="en-US" dirty="0" smtClean="0">
                <a:sym typeface="+mn-ea"/>
              </a:rPr>
              <a:t>source</a:t>
            </a:r>
            <a:r>
              <a:rPr lang="zh-CN" altLang="en-US" dirty="0" smtClean="0"/>
              <a:t>的信号传递</a:t>
            </a:r>
            <a:r>
              <a:rPr lang="zh-CN" altLang="en-US" dirty="0" smtClean="0"/>
              <a:t>强度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细胞在哪些通路传递信号比较明显</a:t>
            </a:r>
            <a:endParaRPr lang="zh-CN" altLang="en-US" dirty="0" smtClean="0"/>
          </a:p>
          <a:p>
            <a:r>
              <a:rPr lang="zh-CN" altLang="en-US" dirty="0" smtClean="0"/>
              <a:t>“outgoing”：指的是某一细胞类型或细胞群体作为信号的发送者，如何通过分泌信号分子（如细胞因子、生长因子等）来影响其他细胞。</a:t>
            </a:r>
            <a:endParaRPr lang="zh-CN" altLang="en-US" dirty="0" smtClean="0"/>
          </a:p>
          <a:p>
            <a:r>
              <a:rPr lang="zh-CN" altLang="en-US" dirty="0" smtClean="0"/>
              <a:t>“incoming”：相反，这指的是细胞作为信号的接收者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>
                <a:sym typeface="+mn-ea"/>
              </a:rPr>
              <a:t>source：相互作用的来源或起源细胞。例如，"Cancer cells_5" 表示癌细胞的一个亚型。</a:t>
            </a:r>
            <a:endParaRPr lang="zh-CN" altLang="en-US"/>
          </a:p>
          <a:p>
            <a:r>
              <a:rPr lang="zh-CN" altLang="en-US">
                <a:sym typeface="+mn-ea"/>
              </a:rPr>
              <a:t>target：相互作用的目标细胞。例如，"Alveolar Fibroblasts" 表示肺泡纤维细胞。</a:t>
            </a:r>
            <a:endParaRPr lang="zh-CN" altLang="en-US"/>
          </a:p>
          <a:p>
            <a:r>
              <a:rPr lang="zh-CN" altLang="en-US">
                <a:sym typeface="+mn-ea"/>
              </a:rPr>
              <a:t>ligand：参与相互作用的配体，即发送信号的分子。在这里，"AREG" 可能指的是"Amphiregulin"，是一种与癌症和细胞增殖相关的蛋白质。</a:t>
            </a:r>
            <a:endParaRPr lang="zh-CN" altLang="en-US"/>
          </a:p>
          <a:p>
            <a:r>
              <a:rPr lang="zh-CN" altLang="en-US">
                <a:sym typeface="+mn-ea"/>
              </a:rPr>
              <a:t>receptor：参与相互作用的受体，即接收信号的分子。在这里，"EGFR" 和 "EGFR_ERBB2" 分别指的是表皮生长因子受体（EGFR）和表皮生长因子受体2（EGFR2，也称为 ERBB2 或 HER2）。</a:t>
            </a:r>
            <a:endParaRPr lang="zh-CN" altLang="en-US"/>
          </a:p>
          <a:p>
            <a:r>
              <a:rPr lang="zh-CN" altLang="en-US">
                <a:sym typeface="+mn-ea"/>
              </a:rPr>
              <a:t>prob：相互作用的概率。这可能是预测相互作用发生的概率值。</a:t>
            </a:r>
            <a:endParaRPr lang="zh-CN" altLang="en-US"/>
          </a:p>
          <a:p>
            <a:r>
              <a:rPr lang="zh-CN" altLang="en-US">
                <a:sym typeface="+mn-ea"/>
              </a:rPr>
              <a:t>pval：相互作用的 p 值。p 值通常用于衡量结果的统计显著性。</a:t>
            </a:r>
            <a:endParaRPr lang="zh-CN" altLang="en-US"/>
          </a:p>
          <a:p>
            <a:r>
              <a:rPr lang="zh-CN" altLang="en-US">
                <a:sym typeface="+mn-ea"/>
              </a:rPr>
              <a:t>interaction_name：相互作用的名称，通常由参与的配体和受体组成。</a:t>
            </a:r>
            <a:endParaRPr lang="zh-CN" altLang="en-US"/>
          </a:p>
          <a:p>
            <a:r>
              <a:rPr lang="zh-CN" altLang="en-US">
                <a:sym typeface="+mn-ea"/>
              </a:rPr>
              <a:t>interaction_name_2：相互作用的名称的另一种表示形式，可能是为了方便分析或显示而提供的。</a:t>
            </a:r>
            <a:endParaRPr lang="zh-CN" altLang="en-US"/>
          </a:p>
          <a:p>
            <a:r>
              <a:rPr lang="zh-CN" altLang="en-US">
                <a:sym typeface="+mn-ea"/>
              </a:rPr>
              <a:t>pathway_name：相互作用所涉及的通路名称。例如，"KEGG: hsa04012" 可能是指涉及细胞生长、增殖和分化的某种信号通路。</a:t>
            </a:r>
            <a:endParaRPr lang="zh-CN" altLang="en-US"/>
          </a:p>
          <a:p>
            <a:r>
              <a:rPr lang="zh-CN" altLang="en-US">
                <a:sym typeface="+mn-ea"/>
              </a:rPr>
              <a:t>annotation：对相互作用进行的注释，通常指相互作用所属的生物学过程或通路。</a:t>
            </a:r>
            <a:endParaRPr lang="zh-CN" altLang="en-US"/>
          </a:p>
          <a:p>
            <a:r>
              <a:rPr lang="zh-CN" altLang="en-US">
                <a:sym typeface="+mn-ea"/>
              </a:rPr>
              <a:t>evidence：相互作用的证据或支持信息。在这里，可能是指该相互作用在 KEGG 数据库中的注释信息。</a:t>
            </a:r>
            <a:endParaRPr lang="zh-CN" altLang="en-US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9" y="28367"/>
            <a:ext cx="28803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ym typeface="+mn-ea"/>
              </a:rPr>
              <a:t>2024.4.8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细胞通讯可视化结果（</a:t>
            </a:r>
            <a:r>
              <a:rPr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cellchat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流程）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6875"/>
            <a:ext cx="4655185" cy="2426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365" y="291147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CellChatDB.human：人类配体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受体相互作用数据库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10" y="433705"/>
            <a:ext cx="6906895" cy="2482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2983865"/>
            <a:ext cx="6096000" cy="316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CellChatDB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主要信息有：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ligand、receptor、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配受相互作用对、以及通路名称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6365" y="35579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细胞通讯数据库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ellchat通过整合KEGG和文献，构建了细胞通讯数据库cellchatDB(如图1)，数据库主要包括三部分，（1）旁分泌、自分泌的信号互作。（2）胞外基质-受体互作。（3）细胞直接互作。在这些直接互作的蛋白外，cellchat还将可溶性激动剂、拮抗剂等互作引子考虑在内。    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NMF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聚类（细胞通讯聚类）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551815"/>
            <a:ext cx="6948170" cy="3368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95" y="71755"/>
            <a:ext cx="4602480" cy="3189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65" y="3378835"/>
            <a:ext cx="5094605" cy="3435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1070" y="102870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多组样本的cellchat </a:t>
            </a:r>
            <a:endParaRPr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" y="908050"/>
            <a:ext cx="5186045" cy="3466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85" y="1156970"/>
            <a:ext cx="6584315" cy="304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53785" y="4590415"/>
            <a:ext cx="5492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红色表示处理 vs 对照后受体-配体对增加，蓝色表示降低。 可以看到CD14 Mono的线很粗，线越粗数量越多。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1070" y="102870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多组样本的cellchat </a:t>
            </a:r>
            <a:endParaRPr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765175"/>
            <a:ext cx="7423150" cy="5105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1070" y="102870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多组样本的cellchat </a:t>
            </a:r>
            <a:endParaRPr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567055"/>
            <a:ext cx="74041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6595" y="589470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#保守和特异性信号通路的识别与可视化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1070" y="102870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多组样本的cellchat </a:t>
            </a:r>
            <a:endParaRPr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461645"/>
            <a:ext cx="5982970" cy="4079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05" y="3648075"/>
            <a:ext cx="6504305" cy="3010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196850"/>
            <a:ext cx="7679690" cy="3582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88250" y="1105535"/>
            <a:ext cx="43548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ym typeface="+mn-ea"/>
              </a:rPr>
              <a:t>#左图：外周各种颜色圆圈的大小表示细胞的数量，圈越大，细胞数越多。发出箭头的细胞表达配体，</a:t>
            </a:r>
            <a:endParaRPr lang="zh-CN" altLang="en-US" sz="1400" dirty="0" smtClean="0"/>
          </a:p>
          <a:p>
            <a:r>
              <a:rPr lang="zh-CN" altLang="en-US" sz="1400" dirty="0" smtClean="0">
                <a:sym typeface="+mn-ea"/>
              </a:rPr>
              <a:t>#箭头指向的细胞表达受体。配体-受体对越多，线越粗。</a:t>
            </a:r>
            <a:endParaRPr lang="zh-CN" altLang="en-US" sz="1400" dirty="0" smtClean="0"/>
          </a:p>
          <a:p>
            <a:r>
              <a:rPr lang="zh-CN" altLang="en-US" sz="1400" dirty="0" smtClean="0">
                <a:sym typeface="+mn-ea"/>
              </a:rPr>
              <a:t>#右图：互作的概率或者强度值（强度就是概率值相加）</a:t>
            </a:r>
            <a:endParaRPr lang="zh-CN" altLang="en-US" sz="14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3874135"/>
            <a:ext cx="9102725" cy="2651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1355" y="562419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展示每个亚群作为source的信号传递强度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538480"/>
            <a:ext cx="6161405" cy="477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可视化（pathway选择感兴趣的通路进行可视化）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71145" y="4053840"/>
            <a:ext cx="928624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层级图</a:t>
            </a:r>
            <a:r>
              <a:rPr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左边部分表示</a:t>
            </a:r>
            <a:r>
              <a:rPr lang="zh-CN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左边</a:t>
            </a:r>
            <a:r>
              <a:rPr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细胞群的</a:t>
            </a:r>
            <a:r>
              <a:rPr sz="1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自分泌</a:t>
            </a:r>
            <a:r>
              <a:rPr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，右边部分是</a:t>
            </a:r>
            <a:r>
              <a:rPr lang="zh-CN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右边细胞</a:t>
            </a:r>
            <a:r>
              <a:rPr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作用于</a:t>
            </a:r>
            <a:r>
              <a:rPr lang="zh-CN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左边</a:t>
            </a:r>
            <a:r>
              <a:rPr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细胞群的</a:t>
            </a:r>
            <a:r>
              <a:rPr sz="1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旁分泌</a:t>
            </a:r>
            <a:r>
              <a:rPr lang="zh-CN" sz="1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；</a:t>
            </a:r>
            <a:endParaRPr lang="zh-CN" sz="1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层级图右边部分同理；</a:t>
            </a:r>
            <a:br>
              <a:rPr lang="zh-CN" sz="1400" b="1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zh-CN" sz="1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" y="396875"/>
            <a:ext cx="7067550" cy="3235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80360" y="3766820"/>
            <a:ext cx="1032510" cy="102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层级图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07010" y="507365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#在层次图中，实体圆和空心圆分别表示源和目标。</a:t>
            </a:r>
            <a:endParaRPr lang="zh-CN" altLang="en-US" sz="1200"/>
          </a:p>
          <a:p>
            <a:r>
              <a:rPr lang="zh-CN" altLang="en-US" sz="1200"/>
              <a:t>#线越粗，互作信号越强。</a:t>
            </a:r>
            <a:endParaRPr lang="zh-CN" altLang="en-US" sz="1200"/>
          </a:p>
          <a:p>
            <a:r>
              <a:rPr lang="zh-CN" altLang="en-US" sz="1200"/>
              <a:t>#左图中间的target是我们选定的靶细胞。</a:t>
            </a:r>
            <a:endParaRPr lang="zh-CN" altLang="en-US" sz="1200"/>
          </a:p>
          <a:p>
            <a:r>
              <a:rPr lang="zh-CN" altLang="en-US" sz="1200"/>
              <a:t>#右图是选中的靶细胞之外的另外一组放在中间看互作。</a:t>
            </a:r>
            <a:endParaRPr lang="zh-CN" altLang="en-US" sz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80" y="367665"/>
            <a:ext cx="3457575" cy="37674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85" y="4194175"/>
            <a:ext cx="2555875" cy="2590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327005" y="3766820"/>
            <a:ext cx="4431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#circle plot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514965" y="64166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#chord plot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可视化（pathway选择感兴趣的通路进行可视化）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331595" y="3626485"/>
            <a:ext cx="2637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同上，</a:t>
            </a:r>
            <a:r>
              <a:rPr lang="en-US" altLang="zh-CN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CCl</a:t>
            </a:r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通路</a:t>
            </a:r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互作概率热图</a:t>
            </a:r>
            <a:endParaRPr lang="zh-CN" altLang="en-US" sz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3315" y="3538220"/>
            <a:ext cx="22053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所有</a:t>
            </a:r>
            <a:r>
              <a:rPr lang="en-US" altLang="zh-CN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CCl</a:t>
            </a:r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通路配受体贡献度</a:t>
            </a:r>
            <a:endParaRPr lang="zh-CN" altLang="en-US" sz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8610" y="6582410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提取对这个通路贡献最大的配体受体对展示互作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308610"/>
            <a:ext cx="5528945" cy="3091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0" y="28575"/>
            <a:ext cx="5577840" cy="3013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5" y="3783965"/>
            <a:ext cx="2914015" cy="2760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205" y="3783965"/>
            <a:ext cx="2261235" cy="2776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065530" y="4250690"/>
            <a:ext cx="26371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气泡图，选择</a:t>
            </a:r>
            <a:r>
              <a:rPr lang="en-US" altLang="zh-CN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CD14 Mono</a:t>
            </a:r>
            <a:r>
              <a:rPr lang="zh-CN" altLang="en-US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作为source，查看对所有细胞的配受体对</a:t>
            </a:r>
            <a:endParaRPr lang="zh-CN" altLang="en-US" sz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51470" y="4118610"/>
            <a:ext cx="220535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选择淋巴细胞对应髓系细胞</a:t>
            </a:r>
            <a:r>
              <a:rPr lang="zh-CN" sz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，查看淋巴对髓系的调节</a:t>
            </a:r>
            <a:endParaRPr lang="zh-CN" sz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8610" y="6582410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提取对这个通路贡献最大的配体受体对展示互作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74295"/>
            <a:ext cx="5728335" cy="409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85" y="216535"/>
            <a:ext cx="5394325" cy="3613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参与信号通路的所有基因在细胞群中的表达情况展示（小提琴图和气泡图）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9889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493395"/>
            <a:ext cx="5293995" cy="3547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547370"/>
            <a:ext cx="5827395" cy="3952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其他可视化（</a:t>
            </a:r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计算和可视化网络中心性评分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endParaRPr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6363335" y="426529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200">
                <a:latin typeface="楷体" panose="02010609060101010101" charset="-122"/>
                <a:ea typeface="楷体" panose="02010609060101010101" charset="-122"/>
              </a:rPr>
              <a:t>用散点图在 2D 空间中可视化主要的发送者（源）和接收者（目标）</a:t>
            </a:r>
            <a:endParaRPr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sz="1200">
                <a:latin typeface="楷体" panose="02010609060101010101" charset="-122"/>
                <a:ea typeface="楷体" panose="02010609060101010101" charset="-122"/>
              </a:rPr>
              <a:t>outgoing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为主要</a:t>
            </a:r>
            <a:r>
              <a:rPr sz="1200">
                <a:latin typeface="楷体" panose="02010609060101010101" charset="-122"/>
                <a:ea typeface="楷体" panose="02010609060101010101" charset="-122"/>
                <a:sym typeface="+mn-ea"/>
              </a:rPr>
              <a:t>发送者（源</a:t>
            </a:r>
            <a:r>
              <a:rPr lang="zh-CN" sz="1200">
                <a:latin typeface="楷体" panose="02010609060101010101" charset="-122"/>
                <a:ea typeface="楷体" panose="02010609060101010101" charset="-122"/>
                <a:sym typeface="+mn-ea"/>
              </a:rPr>
              <a:t>），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sym typeface="+mn-ea"/>
              </a:rPr>
              <a:t>incoming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sym typeface="+mn-ea"/>
              </a:rPr>
              <a:t>为主要</a:t>
            </a:r>
            <a:r>
              <a:rPr sz="1200">
                <a:latin typeface="楷体" panose="02010609060101010101" charset="-122"/>
                <a:ea typeface="楷体" panose="02010609060101010101" charset="-122"/>
                <a:sym typeface="+mn-ea"/>
              </a:rPr>
              <a:t>接收者（目标）</a:t>
            </a:r>
            <a:endParaRPr sz="1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2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568960"/>
            <a:ext cx="5781040" cy="2521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085" y="308610"/>
            <a:ext cx="5506720" cy="3766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" y="3542665"/>
            <a:ext cx="4603115" cy="3112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67710" y="59410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signaling = c("CXCL", "CCL"))###指定通路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43965" y="28575"/>
            <a:ext cx="9704705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识别对某些细胞类群的输出和输入信号贡献最大的信号</a:t>
            </a:r>
            <a:endParaRPr 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4440" y="28575"/>
            <a:ext cx="1972310" cy="187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96240" y="539686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  <a:sym typeface="+mn-ea"/>
              </a:rPr>
              <a:t>明确</a:t>
            </a:r>
            <a:r>
              <a:rPr lang="en-US" sz="1200">
                <a:latin typeface="楷体" panose="02010609060101010101" charset="-122"/>
                <a:ea typeface="楷体" panose="02010609060101010101" charset="-122"/>
                <a:sym typeface="+mn-ea"/>
              </a:rPr>
              <a:t>outgoing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sym typeface="+mn-ea"/>
              </a:rPr>
              <a:t>为主要</a:t>
            </a:r>
            <a:r>
              <a:rPr sz="1200">
                <a:latin typeface="楷体" panose="02010609060101010101" charset="-122"/>
                <a:ea typeface="楷体" panose="02010609060101010101" charset="-122"/>
                <a:sym typeface="+mn-ea"/>
              </a:rPr>
              <a:t>发送者（源</a:t>
            </a:r>
            <a:r>
              <a:rPr lang="zh-CN" sz="1200">
                <a:latin typeface="楷体" panose="02010609060101010101" charset="-122"/>
                <a:ea typeface="楷体" panose="02010609060101010101" charset="-122"/>
                <a:sym typeface="+mn-ea"/>
              </a:rPr>
              <a:t>），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sym typeface="+mn-ea"/>
              </a:rPr>
              <a:t>incoming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sym typeface="+mn-ea"/>
              </a:rPr>
              <a:t>为主要</a:t>
            </a:r>
            <a:r>
              <a:rPr sz="1200">
                <a:latin typeface="楷体" panose="02010609060101010101" charset="-122"/>
                <a:ea typeface="楷体" panose="02010609060101010101" charset="-122"/>
                <a:sym typeface="+mn-ea"/>
              </a:rPr>
              <a:t>接收者（目标）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1400" y="3543300"/>
            <a:ext cx="3149600" cy="101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754380"/>
            <a:ext cx="5168900" cy="4279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792480"/>
            <a:ext cx="5803900" cy="4349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10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11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12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13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14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15.xml><?xml version="1.0" encoding="utf-8"?>
<p:tagLst xmlns:p="http://schemas.openxmlformats.org/presentationml/2006/main">
  <p:tag name="commondata" val="eyJoZGlkIjoiMTZmYjljZGQ5NWQ4ODljMzQ0M2FiMzg3NmUwZjBkOWYifQ=="/>
</p:tagLst>
</file>

<file path=ppt/tags/tag2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3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4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5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6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7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8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ags/tag9.xml><?xml version="1.0" encoding="utf-8"?>
<p:tagLst xmlns:p="http://schemas.openxmlformats.org/presentationml/2006/main">
  <p:tag name="KSO_WM_SLIDE_ID" val="custom20186579_12"/>
  <p:tag name="KSO_WM_SLIDE_TYPE" val="text"/>
  <p:tag name="KSO_WM_SLIDE_SUBTYPE" val="pureTxt"/>
  <p:tag name="KSO_WM_SLIDE_ITEM_CNT" val="0"/>
  <p:tag name="KSO_WM_SLIDE_INDEX" val="12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2"/>
  <p:tag name="KSO_WM_TEMPLATE_SUBCATEGORY" val="0"/>
  <p:tag name="KSO_WM_TEMPLATE_MASTER_TYPE" val="1"/>
  <p:tag name="KSO_WM_TEMPLATE_COLOR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zzr</dc:creator>
  <cp:lastModifiedBy>ghost.</cp:lastModifiedBy>
  <cp:revision>121</cp:revision>
  <dcterms:created xsi:type="dcterms:W3CDTF">2023-08-09T12:44:00Z</dcterms:created>
  <dcterms:modified xsi:type="dcterms:W3CDTF">2024-04-07T05:35:29Z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