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6" r:id="rId2"/>
    <p:sldMasterId id="2147483685" r:id="rId3"/>
  </p:sldMasterIdLst>
  <p:notesMasterIdLst>
    <p:notesMasterId r:id="rId8"/>
  </p:notesMasterIdLst>
  <p:handoutMasterIdLst>
    <p:handoutMasterId r:id="rId9"/>
  </p:handoutMasterIdLst>
  <p:sldIdLst>
    <p:sldId id="394" r:id="rId4"/>
    <p:sldId id="388" r:id="rId5"/>
    <p:sldId id="395" r:id="rId6"/>
    <p:sldId id="392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jiang wang" initials="l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174"/>
    <a:srgbClr val="075578"/>
    <a:srgbClr val="006186"/>
    <a:srgbClr val="00715E"/>
    <a:srgbClr val="FDCA00"/>
    <a:srgbClr val="F5A3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463" autoAdjust="0"/>
  </p:normalViewPr>
  <p:slideViewPr>
    <p:cSldViewPr snapToGrid="0" snapToObjects="1"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35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7T18:11:41.679" idx="1">
    <p:pos x="10" y="10"/>
    <p:text>1. NIR, 是什么，能用来做什么，图像放一张，x,y 轴各自是什么。不一目了然。2. 我们的波段是什么。 具体操作不用再这儿列举吧，下面那张图会有。</p:text>
  </p:cm>
  <p:cm authorId="1" dt="2020-06-27T18:14:27.517" idx="2">
    <p:pos x="146" y="146"/>
    <p:text>Dimensinal Reduction&gt; &gt;重点不是channel太多，是channel对于我们的traindata 数据集太多，72 对 224 不能得到较好的比较</p:text>
  </p:cm>
  <p:cm authorId="1" dt="2020-06-27T18:16:07.689" idx="3">
    <p:pos x="1804" y="3020"/>
    <p:text>思路》 1.我想预测含量- 选取特征波段，丢失信息，局部关键， --- 不需要降维2. 我想预测组别（因为含量预测不太好），所以既要全部的信息，又维数不能太大，所以降维。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7T18:21:14.503" idx="4">
    <p:pos x="10" y="10"/>
    <p:text>建议不要中文，可以写张表。问题思路》 这个学习我要做什么？》 我要一个产生一个预测组别的模型》 我的输入(3种)， 试了不同的模型(4种)，表(3*4),取了最好的结果*&gt;&gt; 用test data做了正确率的给出</p:tex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E730D729-5325-DB4C-A3E7-A4B95BCEB20C}" type="datetime4">
              <a:rPr lang="zh-CN" altLang="en-US" smtClean="0"/>
              <a:t>2020年7月1日星期三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92CA548F-BB2C-E744-AE5A-6421273BE556}" type="datetime4">
              <a:rPr lang="zh-CN" altLang="en-US" smtClean="0"/>
              <a:t>2020年7月1日星期三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于改了标题，与上一个对应</a:t>
            </a:r>
            <a:endParaRPr lang="en-GB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F92786-51D7-9044-9DC2-1A7691A37472}" type="datetime4">
              <a:rPr lang="zh-CN" altLang="en-US" smtClean="0"/>
              <a:t>2020年7月1日星期三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92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Wavelength index</a:t>
            </a:r>
            <a:r>
              <a:rPr lang="zh-CN" altLang="en-US" dirty="0"/>
              <a:t>在之前或者这一页需要解释一下</a:t>
            </a:r>
            <a:endParaRPr lang="en-GB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2EAB2ED-19FB-D14B-825A-30B8E87C1421}" type="datetime4">
              <a:rPr lang="zh-CN" altLang="en-US" smtClean="0"/>
              <a:t>2020年7月1日星期三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4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0" y="-1"/>
            <a:ext cx="9144000" cy="31253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56000">
                <a:srgbClr val="000000">
                  <a:alpha val="22000"/>
                </a:srgbClr>
              </a:gs>
              <a:gs pos="35000">
                <a:srgbClr val="000000">
                  <a:alpha val="11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9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0" name="Gruppierung 9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überschrift_Dru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1" hasCustomPrompt="1"/>
          </p:nvPr>
        </p:nvSpPr>
        <p:spPr>
          <a:xfrm>
            <a:off x="510996" y="1617055"/>
            <a:ext cx="8123165" cy="444552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9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700">
                <a:solidFill>
                  <a:schemeClr val="tx1"/>
                </a:solidFill>
              </a:defRPr>
            </a:lvl4pPr>
            <a:lvl5pPr algn="l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60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B32F6516-34DB-EE4C-947D-075DEBD5EFAE}" type="datetime1">
              <a:rPr lang="zh-CN" altLang="en-US" smtClean="0"/>
              <a:t>2020/7/1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04000" y="1620000"/>
            <a:ext cx="3924000" cy="4427236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686300" y="1620000"/>
            <a:ext cx="3938466" cy="4445520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60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D0A62851-8162-8843-9AE0-8F9AE94FC244}" type="datetime1">
              <a:rPr lang="zh-CN" altLang="en-US" smtClean="0"/>
              <a:t>2020/7/1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04000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3292269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0538" y="1620002"/>
            <a:ext cx="2556000" cy="4460759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60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4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AC91418D-31C4-D44B-A5E8-AE9027857B8A}" type="datetime1">
              <a:rPr lang="zh-CN" altLang="en-US" smtClean="0"/>
              <a:t>2020/7/1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60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6ACE25B5-4E34-AF4D-AF0A-9538BBE45FB6}" type="datetime1">
              <a:rPr lang="zh-CN" altLang="en-US" smtClean="0"/>
              <a:t>2020/7/1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60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D2D197B0-9FB3-6E4E-BC55-FB7F1851371F}" type="datetime1">
              <a:rPr lang="zh-CN" altLang="en-US" smtClean="0"/>
              <a:t>2020/7/1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_Pf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60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6A593AAA-BD26-F341-9FBE-60A066B75A78}" type="datetime1">
              <a:rPr lang="zh-CN" altLang="en-US" smtClean="0"/>
              <a:t>2020/7/1</a:t>
            </a:fld>
            <a:endParaRPr lang="en-GB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1"/>
            <a:ext cx="9144000" cy="193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419874" y="1620000"/>
            <a:ext cx="5207293" cy="444552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04001" y="1620000"/>
            <a:ext cx="2645600" cy="444552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4000" y="496800"/>
            <a:ext cx="6840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60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0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B273B89-3491-D34C-A0CE-47AEEF0BB021}" type="datetime1">
              <a:rPr lang="zh-CN" altLang="en-US" smtClean="0"/>
              <a:t>2020/7/1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0" y="-1"/>
            <a:ext cx="9144000" cy="31253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56000">
                <a:srgbClr val="000000">
                  <a:alpha val="22000"/>
                </a:srgbClr>
              </a:gs>
              <a:gs pos="35000">
                <a:srgbClr val="000000">
                  <a:alpha val="11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0" name="Gruppierung 9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24065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2009"/>
            <a:ext cx="9144001" cy="6870010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0" y="0"/>
            <a:ext cx="9144000" cy="6660107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4000"/>
                </a:srgbClr>
              </a:gs>
              <a:gs pos="17000">
                <a:srgbClr val="323232">
                  <a:alpha val="25000"/>
                </a:srgbClr>
              </a:gs>
              <a:gs pos="31000">
                <a:srgbClr val="323232">
                  <a:alpha val="22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4" name="Gruppierung 13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041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-1" y="-12009"/>
            <a:ext cx="9144001" cy="6870010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0" y="2"/>
            <a:ext cx="9144000" cy="6660107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4000"/>
                </a:srgbClr>
              </a:gs>
              <a:gs pos="17000">
                <a:srgbClr val="323232">
                  <a:alpha val="25000"/>
                </a:srgbClr>
              </a:gs>
              <a:gs pos="31000">
                <a:srgbClr val="323232">
                  <a:alpha val="22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9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4" name="Gruppierung 13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6000"/>
                </a:srgbClr>
              </a:gs>
              <a:gs pos="17000">
                <a:srgbClr val="323232">
                  <a:alpha val="0"/>
                </a:srgbClr>
              </a:gs>
              <a:gs pos="31000">
                <a:srgbClr val="323232">
                  <a:alpha val="14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4" name="Gruppierung 13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7600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4" name="Gruppierung 13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5" name="Rechteck 14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26370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>
          <a:xfrm>
            <a:off x="0" y="5057775"/>
            <a:ext cx="9144000" cy="1800225"/>
          </a:xfrm>
          <a:prstGeom prst="rect">
            <a:avLst/>
          </a:prstGeom>
          <a:gradFill>
            <a:gsLst>
              <a:gs pos="24000">
                <a:schemeClr val="bg1">
                  <a:alpha val="0"/>
                </a:schemeClr>
              </a:gs>
              <a:gs pos="6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3589361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68000">
                <a:srgbClr val="000000">
                  <a:alpha val="21000"/>
                </a:srgbClr>
              </a:gs>
              <a:gs pos="41000">
                <a:srgbClr val="000000">
                  <a:alpha val="4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grpSp>
        <p:nvGrpSpPr>
          <p:cNvPr id="17" name="Gruppierung 16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199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22D832-98A9-4241-BA8E-A69742DA6D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>
          <a:xfrm>
            <a:off x="0" y="5057775"/>
            <a:ext cx="9144000" cy="1800225"/>
          </a:xfrm>
          <a:prstGeom prst="rect">
            <a:avLst/>
          </a:prstGeom>
          <a:gradFill>
            <a:gsLst>
              <a:gs pos="24000">
                <a:schemeClr val="bg1">
                  <a:alpha val="0"/>
                </a:schemeClr>
              </a:gs>
              <a:gs pos="6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3589361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68000">
                <a:srgbClr val="000000">
                  <a:alpha val="21000"/>
                </a:srgbClr>
              </a:gs>
              <a:gs pos="41000">
                <a:srgbClr val="000000">
                  <a:alpha val="4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grpSp>
        <p:nvGrpSpPr>
          <p:cNvPr id="17" name="Gruppierung 16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52569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715E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rgbClr val="FDCA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79976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tx2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5" name="Rechteck 14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29278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90" y="6235122"/>
            <a:ext cx="8420100" cy="469900"/>
          </a:xfrm>
          <a:prstGeom prst="rect">
            <a:avLst/>
          </a:prstGeom>
        </p:spPr>
      </p:pic>
      <p:grpSp>
        <p:nvGrpSpPr>
          <p:cNvPr id="12" name="Gruppierung 11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87449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grpSp>
        <p:nvGrpSpPr>
          <p:cNvPr id="8" name="Gruppierung 7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2" name="Rechteck 11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74016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überschrift_Dru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265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1"/>
          </p:nvPr>
        </p:nvSpPr>
        <p:spPr>
          <a:xfrm>
            <a:off x="510995" y="1617055"/>
            <a:ext cx="8123165" cy="444552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9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700">
                <a:solidFill>
                  <a:schemeClr val="tx1"/>
                </a:solidFill>
              </a:defRPr>
            </a:lvl4pPr>
            <a:lvl5pPr algn="l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6360661C-1BB5-F742-BAD9-828B0EAD886B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27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6000"/>
                </a:srgbClr>
              </a:gs>
              <a:gs pos="17000">
                <a:srgbClr val="323232">
                  <a:alpha val="0"/>
                </a:srgbClr>
              </a:gs>
              <a:gs pos="31000">
                <a:srgbClr val="323232">
                  <a:alpha val="14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9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4" name="Gruppierung 13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04000" y="1620000"/>
            <a:ext cx="3924000" cy="4427236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686300" y="1620000"/>
            <a:ext cx="3938466" cy="4445520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07EAC2B9-AB71-9041-A9D1-1BF39A82506D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022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292269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0538" y="1620000"/>
            <a:ext cx="2556000" cy="4460759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4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31377F06-5F4E-814E-A5E8-6849BD336457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04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796A15DB-31DB-4946-A2CB-8F94C6CEFA15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509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4F831649-2291-0044-AF89-F1B86347F4E6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4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_Pf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BD8E2081-DCCF-2C4D-935F-74DA2D8E30C5}" type="datetime1">
              <a:rPr lang="zh-CN" altLang="en-US" smtClean="0"/>
              <a:t>2020/7/1</a:t>
            </a:fld>
            <a:endParaRPr lang="en-GB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1"/>
            <a:ext cx="9144000" cy="193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3142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3" y="1620000"/>
            <a:ext cx="5207293" cy="444552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001" y="1620000"/>
            <a:ext cx="2645600" cy="444552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840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0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B08E38D8-7271-644B-8CE6-E7C8C75443C5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5992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0" y="-1"/>
            <a:ext cx="9144000" cy="31253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56000">
                <a:srgbClr val="000000">
                  <a:alpha val="22000"/>
                </a:srgbClr>
              </a:gs>
              <a:gs pos="35000">
                <a:srgbClr val="000000">
                  <a:alpha val="11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0" name="Gruppierung 9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316260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B2FE80-6387-40CE-A277-84025BFB37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" r="396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0" y="-1"/>
            <a:ext cx="9144000" cy="31253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56000">
                <a:srgbClr val="000000">
                  <a:alpha val="22000"/>
                </a:srgbClr>
              </a:gs>
              <a:gs pos="35000">
                <a:srgbClr val="000000">
                  <a:alpha val="11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0" name="Gruppierung 9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7583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B2FE80-6387-40CE-A277-84025BFB37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" r="396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0" y="-1"/>
            <a:ext cx="9144000" cy="31253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56000">
                <a:srgbClr val="000000">
                  <a:alpha val="22000"/>
                </a:srgbClr>
              </a:gs>
              <a:gs pos="35000">
                <a:srgbClr val="000000">
                  <a:alpha val="11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0" name="Gruppierung 9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450256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2009"/>
            <a:ext cx="9144001" cy="6870010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0" y="0"/>
            <a:ext cx="9144000" cy="6660107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4000"/>
                </a:srgbClr>
              </a:gs>
              <a:gs pos="17000">
                <a:srgbClr val="323232">
                  <a:alpha val="25000"/>
                </a:srgbClr>
              </a:gs>
              <a:gs pos="31000">
                <a:srgbClr val="323232">
                  <a:alpha val="22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4" name="Gruppierung 13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945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9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4" name="Gruppierung 13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5" name="Rechteck 14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40000">
                <a:srgbClr val="323232">
                  <a:alpha val="16000"/>
                </a:srgbClr>
              </a:gs>
              <a:gs pos="17000">
                <a:srgbClr val="323232">
                  <a:alpha val="0"/>
                </a:srgbClr>
              </a:gs>
              <a:gs pos="31000">
                <a:srgbClr val="323232">
                  <a:alpha val="14000"/>
                </a:srgbClr>
              </a:gs>
              <a:gs pos="0">
                <a:srgbClr val="323232">
                  <a:alpha val="0"/>
                </a:srgbClr>
              </a:gs>
              <a:gs pos="54000">
                <a:srgbClr val="32323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4" name="Gruppierung 13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2157799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14" name="Gruppierung 13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5" name="Rechteck 14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192058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>
          <a:xfrm>
            <a:off x="0" y="5057775"/>
            <a:ext cx="9144000" cy="1800225"/>
          </a:xfrm>
          <a:prstGeom prst="rect">
            <a:avLst/>
          </a:prstGeom>
          <a:gradFill>
            <a:gsLst>
              <a:gs pos="24000">
                <a:schemeClr val="bg1">
                  <a:alpha val="0"/>
                </a:schemeClr>
              </a:gs>
              <a:gs pos="6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3589361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68000">
                <a:srgbClr val="000000">
                  <a:alpha val="21000"/>
                </a:srgbClr>
              </a:gs>
              <a:gs pos="41000">
                <a:srgbClr val="000000">
                  <a:alpha val="4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grpSp>
        <p:nvGrpSpPr>
          <p:cNvPr id="17" name="Gruppierung 16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80507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22D832-98A9-4241-BA8E-A69742DA6D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>
          <a:xfrm>
            <a:off x="0" y="5057775"/>
            <a:ext cx="9144000" cy="1800225"/>
          </a:xfrm>
          <a:prstGeom prst="rect">
            <a:avLst/>
          </a:prstGeom>
          <a:gradFill>
            <a:gsLst>
              <a:gs pos="24000">
                <a:schemeClr val="bg1">
                  <a:alpha val="0"/>
                </a:schemeClr>
              </a:gs>
              <a:gs pos="6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3589361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68000">
                <a:srgbClr val="000000">
                  <a:alpha val="21000"/>
                </a:srgbClr>
              </a:gs>
              <a:gs pos="41000">
                <a:srgbClr val="000000">
                  <a:alpha val="4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grpSp>
        <p:nvGrpSpPr>
          <p:cNvPr id="17" name="Gruppierung 16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980708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715E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rgbClr val="FDCA0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rgbClr val="FDCA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741072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8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200" b="0" i="0">
                <a:solidFill>
                  <a:schemeClr val="tx2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5" name="Rechteck 14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91484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90" y="6235122"/>
            <a:ext cx="8420100" cy="469900"/>
          </a:xfrm>
          <a:prstGeom prst="rect">
            <a:avLst/>
          </a:prstGeom>
        </p:spPr>
      </p:pic>
      <p:grpSp>
        <p:nvGrpSpPr>
          <p:cNvPr id="12" name="Gruppierung 11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464665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grpSp>
        <p:nvGrpSpPr>
          <p:cNvPr id="8" name="Gruppierung 7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2" name="Rechteck 11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653063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schnittsüberschrift_Dru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1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436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014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1"/>
          </p:nvPr>
        </p:nvSpPr>
        <p:spPr>
          <a:xfrm>
            <a:off x="510995" y="1617055"/>
            <a:ext cx="8123165" cy="444552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9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700">
                <a:solidFill>
                  <a:schemeClr val="tx1"/>
                </a:solidFill>
              </a:defRPr>
            </a:lvl4pPr>
            <a:lvl5pPr algn="l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3F1BAB45-F4CE-034C-805B-AAB7E1929024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56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>
          <a:xfrm>
            <a:off x="0" y="5057777"/>
            <a:ext cx="9144000" cy="1800225"/>
          </a:xfrm>
          <a:prstGeom prst="rect">
            <a:avLst/>
          </a:prstGeom>
          <a:gradFill>
            <a:gsLst>
              <a:gs pos="24000">
                <a:schemeClr val="bg1">
                  <a:alpha val="0"/>
                </a:schemeClr>
              </a:gs>
              <a:gs pos="6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2"/>
            <a:ext cx="9144000" cy="3589361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68000">
                <a:srgbClr val="000000">
                  <a:alpha val="21000"/>
                </a:srgbClr>
              </a:gs>
              <a:gs pos="41000">
                <a:srgbClr val="000000">
                  <a:alpha val="47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9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2200" b="0" i="0">
                <a:solidFill>
                  <a:schemeClr val="accent1"/>
                </a:solidFill>
                <a:latin typeface="+mj-lt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09599" cy="838200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grpSp>
        <p:nvGrpSpPr>
          <p:cNvPr id="17" name="Gruppierung 16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Picture 9" descr="tud_logo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58456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04000" y="1620000"/>
            <a:ext cx="3924000" cy="4427236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686300" y="1620000"/>
            <a:ext cx="3938466" cy="4445520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A4108375-8D84-5E44-9F62-971D85CA65E4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5822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292269" y="1620001"/>
            <a:ext cx="2556000" cy="4442488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0538" y="1620000"/>
            <a:ext cx="2556000" cy="4460759"/>
          </a:xfrm>
        </p:spPr>
        <p:txBody>
          <a:bodyPr/>
          <a:lstStyle>
            <a:lvl1pPr marL="0" indent="0"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4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0467FC1D-16E9-8E4B-B8B3-83C81AE8C849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4170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00" y="496800"/>
            <a:ext cx="6808162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B9C36E4E-7648-C24D-AB66-D6049D7D6A7C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3487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6E0E7A8E-00A4-5B4F-BDBA-596C0169A948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836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_Pf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B39E7D58-86A3-674C-AEB2-550A72691572}" type="datetime1">
              <a:rPr lang="zh-CN" altLang="en-US" smtClean="0"/>
              <a:t>2020/7/1</a:t>
            </a:fld>
            <a:endParaRPr lang="en-GB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1"/>
            <a:ext cx="9144000" cy="193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2495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3" y="1620000"/>
            <a:ext cx="5207293" cy="444552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7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001" y="1620000"/>
            <a:ext cx="2645600" cy="444552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496800"/>
            <a:ext cx="6840000" cy="83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0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3A585B04-3511-2343-B9A7-37D6109FB01D}" type="datetime1">
              <a:rPr lang="zh-CN" altLang="en-US" smtClean="0"/>
              <a:t>2020/7/1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9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715E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9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2200" b="0" i="0">
                <a:solidFill>
                  <a:srgbClr val="FDCA00"/>
                </a:solidFill>
                <a:latin typeface="+mj-lt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22299" cy="838200"/>
          </a:xfrm>
        </p:spPr>
        <p:txBody>
          <a:bodyPr/>
          <a:lstStyle>
            <a:lvl1pPr>
              <a:defRPr sz="3200">
                <a:solidFill>
                  <a:srgbClr val="FDCA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760" y="5842000"/>
            <a:ext cx="8420100" cy="508000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6" name="Rechteck 15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309" y="1449388"/>
            <a:ext cx="429397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2200" b="0" i="0">
                <a:solidFill>
                  <a:schemeClr val="tx2"/>
                </a:solidFill>
                <a:latin typeface="+mj-lt"/>
                <a:ea typeface="Verdana" panose="020B0604030504040204" charset="0"/>
                <a:cs typeface="Verdana" panose="020B060403050404020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22299" cy="83820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0" y="5840549"/>
            <a:ext cx="8420100" cy="508000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5" name="Rechteck 14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22299" cy="838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990" y="6235122"/>
            <a:ext cx="8420100" cy="469900"/>
          </a:xfrm>
          <a:prstGeom prst="rect">
            <a:avLst/>
          </a:prstGeom>
        </p:spPr>
      </p:pic>
      <p:grpSp>
        <p:nvGrpSpPr>
          <p:cNvPr id="12" name="Gruppierung 11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itel 11"/>
          <p:cNvSpPr>
            <a:spLocks noGrp="1"/>
          </p:cNvSpPr>
          <p:nvPr>
            <p:ph type="title" hasCustomPrompt="1"/>
          </p:nvPr>
        </p:nvSpPr>
        <p:spPr>
          <a:xfrm>
            <a:off x="504002" y="496800"/>
            <a:ext cx="6722299" cy="838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grpSp>
        <p:nvGrpSpPr>
          <p:cNvPr id="8" name="Gruppierung 7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12" name="Rechteck 11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Picture 9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79514" y="753420"/>
            <a:ext cx="8713663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02" y="604800"/>
            <a:ext cx="6633399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01" y="1620002"/>
            <a:ext cx="8411400" cy="42284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488951" y="304801"/>
            <a:ext cx="8462545" cy="540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60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4C1625A-8C85-D246-BA05-B3F8DA8F4B1F}" type="datetime1">
              <a:rPr lang="zh-CN" altLang="en-US" smtClean="0"/>
              <a:t>2020/7/1</a:t>
            </a:fld>
            <a:endParaRPr lang="en-GB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grpSp>
        <p:nvGrpSpPr>
          <p:cNvPr id="2" name="Gruppierung 1"/>
          <p:cNvGrpSpPr/>
          <p:nvPr userDrawn="1"/>
        </p:nvGrpSpPr>
        <p:grpSpPr>
          <a:xfrm>
            <a:off x="7224126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20" name="Rechteck 19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Picture 9" descr="tud_logo"/>
            <p:cNvPicPr>
              <a:picLocks noChangeAspect="1" noChangeArrowheads="1"/>
            </p:cNvPicPr>
            <p:nvPr userDrawn="1"/>
          </p:nvPicPr>
          <p:blipFill>
            <a:blip r:embed="rId20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Verdana" panose="020B0604030504040204" charset="0"/>
          <a:cs typeface="Verdana" panose="020B060403050404020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panose="020B0604020202020204" pitchFamily="34" charset="0"/>
        </a:defRPr>
      </a:lvl5pPr>
      <a:lvl6pPr marL="5486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panose="020B0604020202020204" pitchFamily="34" charset="0"/>
        </a:defRPr>
      </a:lvl6pPr>
      <a:lvl7pPr marL="10972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panose="020B0604020202020204" pitchFamily="34" charset="0"/>
        </a:defRPr>
      </a:lvl7pPr>
      <a:lvl8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panose="020B0604020202020204" pitchFamily="34" charset="0"/>
        </a:defRPr>
      </a:lvl8pPr>
      <a:lvl9pPr marL="21945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15265" indent="-215265" algn="l" rtl="0" eaLnBrk="1" fontAlgn="base" hangingPunct="1">
        <a:lnSpc>
          <a:spcPct val="100000"/>
        </a:lnSpc>
        <a:spcBef>
          <a:spcPts val="240"/>
        </a:spcBef>
        <a:spcAft>
          <a:spcPts val="275"/>
        </a:spcAft>
        <a:buFont typeface="Wingdings" panose="05000000000000000000" pitchFamily="2" charset="2"/>
        <a:buNone/>
        <a:defRPr sz="2000" b="0" i="0">
          <a:solidFill>
            <a:schemeClr val="tx1"/>
          </a:solidFill>
          <a:latin typeface="+mn-lt"/>
          <a:ea typeface="Verdana" panose="020B0604030504040204" charset="0"/>
          <a:cs typeface="Verdana" panose="020B0604030504040204" charset="0"/>
        </a:defRPr>
      </a:lvl1pPr>
      <a:lvl2pPr marL="215265" indent="-213360" algn="l" rtl="0" eaLnBrk="1" fontAlgn="base" hangingPunct="1">
        <a:lnSpc>
          <a:spcPct val="100000"/>
        </a:lnSpc>
        <a:spcBef>
          <a:spcPts val="240"/>
        </a:spcBef>
        <a:spcAft>
          <a:spcPts val="275"/>
        </a:spcAft>
        <a:buFont typeface="Wingdings" panose="05000000000000000000" pitchFamily="2" charset="2"/>
        <a:buChar char="§"/>
        <a:defRPr sz="1900" b="0" i="0">
          <a:solidFill>
            <a:schemeClr val="tx1"/>
          </a:solidFill>
          <a:latin typeface="+mn-lt"/>
          <a:ea typeface="Verdana" panose="020B0604030504040204" charset="0"/>
          <a:cs typeface="Verdana" panose="020B0604030504040204" charset="0"/>
        </a:defRPr>
      </a:lvl2pPr>
      <a:lvl3pPr marL="645795" indent="-224790" algn="l" rtl="0" eaLnBrk="1" fontAlgn="base" hangingPunct="1">
        <a:lnSpc>
          <a:spcPct val="100000"/>
        </a:lnSpc>
        <a:spcBef>
          <a:spcPts val="240"/>
        </a:spcBef>
        <a:spcAft>
          <a:spcPts val="275"/>
        </a:spcAft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+mn-lt"/>
          <a:ea typeface="Verdana" panose="020B0604030504040204" charset="0"/>
          <a:cs typeface="Verdana" panose="020B0604030504040204" charset="0"/>
        </a:defRPr>
      </a:lvl3pPr>
      <a:lvl4pPr marL="861060" indent="-207645" algn="l" rtl="0" eaLnBrk="1" fontAlgn="base" hangingPunct="1">
        <a:lnSpc>
          <a:spcPct val="100000"/>
        </a:lnSpc>
        <a:spcBef>
          <a:spcPts val="240"/>
        </a:spcBef>
        <a:spcAft>
          <a:spcPts val="275"/>
        </a:spcAft>
        <a:buFont typeface="Wingdings" panose="05000000000000000000" pitchFamily="2" charset="2"/>
        <a:buChar char="§"/>
        <a:defRPr sz="1700" b="0" i="0">
          <a:solidFill>
            <a:schemeClr val="tx1"/>
          </a:solidFill>
          <a:latin typeface="+mn-lt"/>
          <a:ea typeface="Verdana" panose="020B0604030504040204" charset="0"/>
          <a:cs typeface="Verdana" panose="020B0604030504040204" charset="0"/>
        </a:defRPr>
      </a:lvl4pPr>
      <a:lvl5pPr marL="1089660" indent="-226695" algn="l" rtl="0" eaLnBrk="1" fontAlgn="base" hangingPunct="1">
        <a:lnSpc>
          <a:spcPct val="100000"/>
        </a:lnSpc>
        <a:spcBef>
          <a:spcPts val="240"/>
        </a:spcBef>
        <a:spcAft>
          <a:spcPts val="275"/>
        </a:spcAft>
        <a:buFont typeface="Wingdings" panose="05000000000000000000" pitchFamily="2" charset="2"/>
        <a:buChar char="§"/>
        <a:defRPr sz="1600" b="0" i="0">
          <a:solidFill>
            <a:schemeClr val="tx1"/>
          </a:solidFill>
          <a:latin typeface="+mn-lt"/>
          <a:ea typeface="Verdana" panose="020B0604030504040204" charset="0"/>
          <a:cs typeface="Verdana" panose="020B0604030504040204" charset="0"/>
        </a:defRPr>
      </a:lvl5pPr>
      <a:lvl6pPr marL="1638300" indent="-22669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920">
          <a:solidFill>
            <a:schemeClr val="tx1"/>
          </a:solidFill>
          <a:latin typeface="+mn-lt"/>
        </a:defRPr>
      </a:lvl6pPr>
      <a:lvl7pPr marL="2186940" indent="-22669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920">
          <a:solidFill>
            <a:schemeClr val="tx1"/>
          </a:solidFill>
          <a:latin typeface="+mn-lt"/>
        </a:defRPr>
      </a:lvl7pPr>
      <a:lvl8pPr marL="2735580" indent="-22669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920">
          <a:solidFill>
            <a:schemeClr val="tx1"/>
          </a:solidFill>
          <a:latin typeface="+mn-lt"/>
        </a:defRPr>
      </a:lvl8pPr>
      <a:lvl9pPr marL="3284220" indent="-22669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92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79513" y="753420"/>
            <a:ext cx="87136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01" y="604800"/>
            <a:ext cx="663339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01" y="1620000"/>
            <a:ext cx="8411400" cy="422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488950" y="304801"/>
            <a:ext cx="8462545" cy="540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0EBB29FA-71B5-3D46-8522-B2FB09D066BA}" type="datetime1">
              <a:rPr lang="zh-CN" altLang="en-US" smtClean="0"/>
              <a:t>2020/7/1</a:t>
            </a:fld>
            <a:endParaRPr lang="en-GB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grpSp>
        <p:nvGrpSpPr>
          <p:cNvPr id="2" name="Gruppierung 1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20" name="Rechteck 19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Picture 9" descr="tud_logo"/>
            <p:cNvPicPr>
              <a:picLocks noChangeAspect="1" noChangeArrowheads="1"/>
            </p:cNvPicPr>
            <p:nvPr userDrawn="1"/>
          </p:nvPicPr>
          <p:blipFill>
            <a:blip r:embed="rId21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2285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Verdana" charset="0"/>
          <a:cs typeface="Verdan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5pPr>
      <a:lvl6pPr marL="5486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6pPr>
      <a:lvl7pPr marL="10972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7pPr>
      <a:lvl8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8pPr>
      <a:lvl9pPr marL="21945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9pPr>
    </p:titleStyle>
    <p:bodyStyle>
      <a:lvl1pPr marL="215266" indent="-21526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None/>
        <a:defRPr sz="2000" b="0" i="0">
          <a:solidFill>
            <a:schemeClr val="tx1"/>
          </a:solidFill>
          <a:latin typeface="+mn-lt"/>
          <a:ea typeface="Verdana" charset="0"/>
          <a:cs typeface="Verdana" charset="0"/>
        </a:defRPr>
      </a:lvl1pPr>
      <a:lvl2pPr marL="215266" indent="-213360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900" b="0" i="0">
          <a:solidFill>
            <a:schemeClr val="tx1"/>
          </a:solidFill>
          <a:latin typeface="+mn-lt"/>
          <a:ea typeface="Verdana" charset="0"/>
          <a:cs typeface="Verdana" charset="0"/>
        </a:defRPr>
      </a:lvl2pPr>
      <a:lvl3pPr marL="645796" indent="-224790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800" b="0" i="0">
          <a:solidFill>
            <a:schemeClr val="tx1"/>
          </a:solidFill>
          <a:latin typeface="+mn-lt"/>
          <a:ea typeface="Verdana" charset="0"/>
          <a:cs typeface="Verdana" charset="0"/>
        </a:defRPr>
      </a:lvl3pPr>
      <a:lvl4pPr marL="861060" indent="-20764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700" b="0" i="0">
          <a:solidFill>
            <a:schemeClr val="tx1"/>
          </a:solidFill>
          <a:latin typeface="+mn-lt"/>
          <a:ea typeface="Verdana" charset="0"/>
          <a:cs typeface="Verdana" charset="0"/>
        </a:defRPr>
      </a:lvl4pPr>
      <a:lvl5pPr marL="1089660" indent="-22669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600" b="0" i="0">
          <a:solidFill>
            <a:schemeClr val="tx1"/>
          </a:solidFill>
          <a:latin typeface="+mn-lt"/>
          <a:ea typeface="Verdana" charset="0"/>
          <a:cs typeface="Verdana" charset="0"/>
        </a:defRPr>
      </a:lvl5pPr>
      <a:lvl6pPr marL="163830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6pPr>
      <a:lvl7pPr marL="218694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7pPr>
      <a:lvl8pPr marL="273558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8pPr>
      <a:lvl9pPr marL="328422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79513" y="753420"/>
            <a:ext cx="87136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01" y="604800"/>
            <a:ext cx="663339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001" y="1620000"/>
            <a:ext cx="8411400" cy="422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488950" y="304801"/>
            <a:ext cx="8462545" cy="54000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391982" y="6484197"/>
            <a:ext cx="556554" cy="3672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E99622A6-2984-FB43-B5DD-D01E2FE74CF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653259" y="6484197"/>
            <a:ext cx="4842304" cy="367200"/>
          </a:xfrm>
          <a:prstGeom prst="rect">
            <a:avLst/>
          </a:prstGeo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Replica Std"/>
              </a:defRPr>
            </a:lvl1pPr>
          </a:lstStyle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7496687" y="6484197"/>
            <a:ext cx="900000" cy="3672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accent3">
                    <a:lumMod val="50000"/>
                  </a:schemeClr>
                </a:solidFill>
                <a:latin typeface="+mn-lt"/>
                <a:cs typeface="Replica Std"/>
              </a:defRPr>
            </a:lvl1pPr>
          </a:lstStyle>
          <a:p>
            <a:pPr>
              <a:defRPr/>
            </a:pPr>
            <a:fld id="{CE743043-3E1F-244E-8BA4-354ABE6C9DC1}" type="datetime1">
              <a:rPr lang="zh-CN" altLang="en-US" smtClean="0"/>
              <a:t>2020/7/1</a:t>
            </a:fld>
            <a:endParaRPr lang="en-GB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60" y="6235700"/>
            <a:ext cx="8420100" cy="469900"/>
          </a:xfrm>
          <a:prstGeom prst="rect">
            <a:avLst/>
          </a:prstGeom>
        </p:spPr>
      </p:pic>
      <p:grpSp>
        <p:nvGrpSpPr>
          <p:cNvPr id="2" name="Gruppierung 1"/>
          <p:cNvGrpSpPr/>
          <p:nvPr userDrawn="1"/>
        </p:nvGrpSpPr>
        <p:grpSpPr>
          <a:xfrm>
            <a:off x="7224125" y="512909"/>
            <a:ext cx="1919875" cy="795600"/>
            <a:chOff x="7224125" y="512909"/>
            <a:chExt cx="1919875" cy="795600"/>
          </a:xfrm>
          <a:solidFill>
            <a:schemeClr val="bg1"/>
          </a:solidFill>
        </p:grpSpPr>
        <p:sp>
          <p:nvSpPr>
            <p:cNvPr id="20" name="Rechteck 19"/>
            <p:cNvSpPr/>
            <p:nvPr userDrawn="1"/>
          </p:nvSpPr>
          <p:spPr>
            <a:xfrm>
              <a:off x="7229475" y="512909"/>
              <a:ext cx="1914525" cy="79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Picture 9" descr="tud_logo"/>
            <p:cNvPicPr>
              <a:picLocks noChangeAspect="1" noChangeArrowheads="1"/>
            </p:cNvPicPr>
            <p:nvPr userDrawn="1"/>
          </p:nvPicPr>
          <p:blipFill>
            <a:blip r:embed="rId2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453"/>
            <a:stretch>
              <a:fillRect/>
            </a:stretch>
          </p:blipFill>
          <p:spPr bwMode="auto">
            <a:xfrm>
              <a:off x="7224125" y="514628"/>
              <a:ext cx="1873250" cy="7921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6172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Verdana" charset="0"/>
          <a:cs typeface="Verdan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5pPr>
      <a:lvl6pPr marL="54864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6pPr>
      <a:lvl7pPr marL="109728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7pPr>
      <a:lvl8pPr marL="164592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8pPr>
      <a:lvl9pPr marL="2194560" algn="l" rtl="0" eaLnBrk="1" fontAlgn="base" hangingPunct="1"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Arial" charset="0"/>
        </a:defRPr>
      </a:lvl9pPr>
    </p:titleStyle>
    <p:bodyStyle>
      <a:lvl1pPr marL="215266" indent="-21526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None/>
        <a:defRPr sz="2000" b="0" i="0">
          <a:solidFill>
            <a:schemeClr val="tx1"/>
          </a:solidFill>
          <a:latin typeface="+mn-lt"/>
          <a:ea typeface="Verdana" charset="0"/>
          <a:cs typeface="Verdana" charset="0"/>
        </a:defRPr>
      </a:lvl1pPr>
      <a:lvl2pPr marL="215266" indent="-213360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900" b="0" i="0">
          <a:solidFill>
            <a:schemeClr val="tx1"/>
          </a:solidFill>
          <a:latin typeface="+mn-lt"/>
          <a:ea typeface="Verdana" charset="0"/>
          <a:cs typeface="Verdana" charset="0"/>
        </a:defRPr>
      </a:lvl2pPr>
      <a:lvl3pPr marL="645796" indent="-224790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800" b="0" i="0">
          <a:solidFill>
            <a:schemeClr val="tx1"/>
          </a:solidFill>
          <a:latin typeface="+mn-lt"/>
          <a:ea typeface="Verdana" charset="0"/>
          <a:cs typeface="Verdana" charset="0"/>
        </a:defRPr>
      </a:lvl3pPr>
      <a:lvl4pPr marL="861060" indent="-20764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700" b="0" i="0">
          <a:solidFill>
            <a:schemeClr val="tx1"/>
          </a:solidFill>
          <a:latin typeface="+mn-lt"/>
          <a:ea typeface="Verdana" charset="0"/>
          <a:cs typeface="Verdana" charset="0"/>
        </a:defRPr>
      </a:lvl4pPr>
      <a:lvl5pPr marL="1089660" indent="-226696" algn="l" rtl="0" eaLnBrk="1" fontAlgn="base" hangingPunct="1">
        <a:lnSpc>
          <a:spcPct val="100000"/>
        </a:lnSpc>
        <a:spcBef>
          <a:spcPts val="240"/>
        </a:spcBef>
        <a:spcAft>
          <a:spcPts val="276"/>
        </a:spcAft>
        <a:buFont typeface="Wingdings" pitchFamily="2" charset="2"/>
        <a:buChar char="§"/>
        <a:defRPr sz="1600" b="0" i="0">
          <a:solidFill>
            <a:schemeClr val="tx1"/>
          </a:solidFill>
          <a:latin typeface="+mn-lt"/>
          <a:ea typeface="Verdana" charset="0"/>
          <a:cs typeface="Verdana" charset="0"/>
        </a:defRPr>
      </a:lvl5pPr>
      <a:lvl6pPr marL="163830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6pPr>
      <a:lvl7pPr marL="218694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7pPr>
      <a:lvl8pPr marL="273558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8pPr>
      <a:lvl9pPr marL="3284220" indent="-22669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92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Spectrum </a:t>
            </a:r>
            <a:r>
              <a:rPr lang="en-US" altLang="zh-CN" dirty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382409" y="1445598"/>
            <a:ext cx="8123165" cy="3832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NIR (Near-infrared </a:t>
            </a:r>
            <a:r>
              <a:rPr lang="en-GB" altLang="zh-CN" dirty="0"/>
              <a:t>spectroscopy</a:t>
            </a:r>
            <a:r>
              <a:rPr lang="zh-CN" altLang="en-US" dirty="0"/>
              <a:t>）</a:t>
            </a:r>
            <a:r>
              <a:rPr lang="en-US" altLang="zh-CN" dirty="0"/>
              <a:t>Basic Introduction: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65AAB79-F446-1546-AFC7-D1F53DCF5B75}" type="datetime1">
              <a:rPr lang="zh-CN" altLang="en-US" smtClean="0"/>
              <a:t>2020/7/1</a:t>
            </a:fld>
            <a:endParaRPr lang="en-GB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28" y="1898049"/>
            <a:ext cx="6784193" cy="36853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8712" y="2471738"/>
            <a:ext cx="208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axis: Reflection </a:t>
            </a:r>
          </a:p>
          <a:p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64343" y="2714625"/>
            <a:ext cx="364545" cy="517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2670" y="5723547"/>
            <a:ext cx="252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axis: Wavelength </a:t>
            </a:r>
          </a:p>
          <a:p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632365" y="5300663"/>
            <a:ext cx="1482435" cy="596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957889" y="4051363"/>
            <a:ext cx="830635" cy="83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74412" y="5652686"/>
            <a:ext cx="25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OH-Bond Absorption 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188448" y="4881998"/>
            <a:ext cx="184758" cy="717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0" t="64222" r="34801" b="25547"/>
          <a:stretch/>
        </p:blipFill>
        <p:spPr>
          <a:xfrm>
            <a:off x="4440863" y="1764897"/>
            <a:ext cx="1876171" cy="1848981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5114506" y="2235761"/>
            <a:ext cx="830635" cy="83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</a:t>
            </a:r>
            <a:r>
              <a:rPr lang="en-US" altLang="zh-CN" dirty="0" smtClean="0"/>
              <a:t>Extraction by </a:t>
            </a:r>
            <a:r>
              <a:rPr lang="en-US" altLang="zh-CN" dirty="0" err="1" smtClean="0"/>
              <a:t>Matlab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10658FF-A4D9-2C44-A555-D2F370D239A8}" type="datetime1">
              <a:rPr lang="zh-CN" altLang="en-US" smtClean="0"/>
              <a:t>2020/7/1</a:t>
            </a:fld>
            <a:endParaRPr lang="en-GB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11569"/>
              </p:ext>
            </p:extLst>
          </p:nvPr>
        </p:nvGraphicFramePr>
        <p:xfrm>
          <a:off x="509982" y="5406990"/>
          <a:ext cx="7886705" cy="8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791">
                  <a:extLst>
                    <a:ext uri="{9D8B030D-6E8A-4147-A177-3AD203B41FA5}">
                      <a16:colId xmlns:a16="http://schemas.microsoft.com/office/drawing/2014/main" val="325452056"/>
                    </a:ext>
                  </a:extLst>
                </a:gridCol>
                <a:gridCol w="907888">
                  <a:extLst>
                    <a:ext uri="{9D8B030D-6E8A-4147-A177-3AD203B41FA5}">
                      <a16:colId xmlns:a16="http://schemas.microsoft.com/office/drawing/2014/main" val="549339050"/>
                    </a:ext>
                  </a:extLst>
                </a:gridCol>
                <a:gridCol w="1017935">
                  <a:extLst>
                    <a:ext uri="{9D8B030D-6E8A-4147-A177-3AD203B41FA5}">
                      <a16:colId xmlns:a16="http://schemas.microsoft.com/office/drawing/2014/main" val="418990025"/>
                    </a:ext>
                  </a:extLst>
                </a:gridCol>
                <a:gridCol w="962911">
                  <a:extLst>
                    <a:ext uri="{9D8B030D-6E8A-4147-A177-3AD203B41FA5}">
                      <a16:colId xmlns:a16="http://schemas.microsoft.com/office/drawing/2014/main" val="3453143146"/>
                    </a:ext>
                  </a:extLst>
                </a:gridCol>
                <a:gridCol w="949157">
                  <a:extLst>
                    <a:ext uri="{9D8B030D-6E8A-4147-A177-3AD203B41FA5}">
                      <a16:colId xmlns:a16="http://schemas.microsoft.com/office/drawing/2014/main" val="2459859753"/>
                    </a:ext>
                  </a:extLst>
                </a:gridCol>
                <a:gridCol w="880378">
                  <a:extLst>
                    <a:ext uri="{9D8B030D-6E8A-4147-A177-3AD203B41FA5}">
                      <a16:colId xmlns:a16="http://schemas.microsoft.com/office/drawing/2014/main" val="4027021451"/>
                    </a:ext>
                  </a:extLst>
                </a:gridCol>
                <a:gridCol w="921645">
                  <a:extLst>
                    <a:ext uri="{9D8B030D-6E8A-4147-A177-3AD203B41FA5}">
                      <a16:colId xmlns:a16="http://schemas.microsoft.com/office/drawing/2014/main" val="2784139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Wavelength/nm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4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1978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3148"/>
          <a:stretch/>
        </p:blipFill>
        <p:spPr>
          <a:xfrm>
            <a:off x="421610" y="1028699"/>
            <a:ext cx="8248649" cy="4349014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737774" y="1349288"/>
            <a:ext cx="322350" cy="322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83948" y="2087476"/>
            <a:ext cx="322350" cy="322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04537" y="2344652"/>
            <a:ext cx="322350" cy="322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514321" y="2325600"/>
            <a:ext cx="322350" cy="322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95229" y="2249396"/>
            <a:ext cx="322350" cy="322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94631" y="2478000"/>
            <a:ext cx="322350" cy="322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/>
              <a:t>Classification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only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based</a:t>
            </a:r>
            <a:r>
              <a:rPr lang="de-DE" altLang="zh-CN" dirty="0" smtClean="0"/>
              <a:t> on NIR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467FE5E-2738-214A-AFB2-37FF83CBB1C2}" type="datetime1">
              <a:rPr lang="zh-CN" altLang="en-US" smtClean="0"/>
              <a:t>2020/7/1</a:t>
            </a:fld>
            <a:endParaRPr lang="en-GB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70152"/>
              </p:ext>
            </p:extLst>
          </p:nvPr>
        </p:nvGraphicFramePr>
        <p:xfrm>
          <a:off x="658203" y="1552742"/>
          <a:ext cx="7733780" cy="293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4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Decision Trees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SVM</a:t>
                      </a:r>
                    </a:p>
                    <a:p>
                      <a:pPr algn="ctr"/>
                      <a:r>
                        <a:rPr lang="en-US" altLang="zh-CN" dirty="0" smtClean="0"/>
                        <a:t>Second</a:t>
                      </a:r>
                      <a:r>
                        <a:rPr lang="en-US" altLang="zh-CN" baseline="0" dirty="0" smtClean="0"/>
                        <a:t> 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Only</a:t>
                      </a:r>
                      <a:r>
                        <a:rPr lang="en-US" altLang="zh-CN" sz="1800" baseline="0" dirty="0"/>
                        <a:t> LDA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Only</a:t>
                      </a:r>
                      <a:r>
                        <a:rPr lang="en-US" altLang="zh-CN" sz="1800" baseline="0" dirty="0"/>
                        <a:t> </a:t>
                      </a:r>
                      <a:r>
                        <a:rPr lang="en-US" altLang="zh-CN" sz="1800" baseline="0" dirty="0" err="1" smtClean="0"/>
                        <a:t>Matlab</a:t>
                      </a:r>
                      <a:r>
                        <a:rPr lang="en-US" altLang="zh-CN" sz="1800" baseline="0" dirty="0" smtClean="0"/>
                        <a:t> Function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1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Combination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内容占位符 2"/>
          <p:cNvSpPr>
            <a:spLocks noGrp="1"/>
          </p:cNvSpPr>
          <p:nvPr>
            <p:ph idx="11"/>
          </p:nvPr>
        </p:nvSpPr>
        <p:spPr>
          <a:xfrm>
            <a:off x="422432" y="4826957"/>
            <a:ext cx="8247828" cy="11012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Feature from dimensionality reduction(6) with LDA and feature selection with MRMR(6)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Split the data randomly: 70% for training, 30% for validation.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</a:endParaRPr>
          </a:p>
          <a:p>
            <a:pPr marL="773430" lvl="2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4443413" y="1552742"/>
            <a:ext cx="2157411" cy="2935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Result of Classification: NIR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47094" y="5918467"/>
            <a:ext cx="8123165" cy="3783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Success </a:t>
            </a:r>
            <a:r>
              <a:rPr lang="en-US" altLang="zh-CN" dirty="0"/>
              <a:t>prediction rate: </a:t>
            </a:r>
            <a:r>
              <a:rPr lang="en-US" altLang="zh-CN" dirty="0" smtClean="0"/>
              <a:t>97%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99622A6-2984-FB43-B5DD-D01E2FE74CFA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Classification of waste paper through data analysis and machine learning
Classification of waste paperthrough data analysis and machine learning  |  Loujiang Wang, Xu Lu, Yifei Wang</a:t>
            </a:r>
            <a:endParaRPr lang="en-GB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4090A8C-29E5-8C4A-AD19-D3318A843AAB}" type="datetime1">
              <a:rPr lang="zh-CN" altLang="en-US" smtClean="0"/>
              <a:t>2020/7/1</a:t>
            </a:fld>
            <a:endParaRPr lang="en-GB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138284" y="5554397"/>
            <a:ext cx="1872256" cy="3783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215265" indent="-215265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None/>
              <a:defRPr sz="20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1pPr>
            <a:lvl2pPr marL="215265" indent="-21336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Char char="§"/>
              <a:defRPr sz="19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2pPr>
            <a:lvl3pPr marL="645795" indent="-22479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3pPr>
            <a:lvl4pPr marL="861060" indent="-207645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Char char="§"/>
              <a:defRPr sz="17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4pPr>
            <a:lvl5pPr marL="1089660" indent="-226695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5pPr>
            <a:lvl6pPr marL="1638300" indent="-22669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6pPr>
            <a:lvl7pPr marL="2186940" indent="-22669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7pPr>
            <a:lvl8pPr marL="2735580" indent="-22669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8pPr>
            <a:lvl9pPr marL="3284220" indent="-22669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US" altLang="zh-CN" kern="0" dirty="0" smtClean="0"/>
              <a:t>Prediction</a:t>
            </a:r>
            <a:endParaRPr lang="zh-CN" altLang="en-US" kern="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379403" y="4308464"/>
            <a:ext cx="657225" cy="3783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>
            <a:lvl1pPr marL="215265" indent="-215265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None/>
              <a:defRPr sz="20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1pPr>
            <a:lvl2pPr marL="215265" indent="-21336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Char char="§"/>
              <a:defRPr sz="19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2pPr>
            <a:lvl3pPr marL="645795" indent="-224790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3pPr>
            <a:lvl4pPr marL="861060" indent="-207645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Char char="§"/>
              <a:defRPr sz="17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4pPr>
            <a:lvl5pPr marL="1089660" indent="-226695" algn="l" rtl="0" eaLnBrk="1" fontAlgn="base" hangingPunct="1">
              <a:lnSpc>
                <a:spcPct val="100000"/>
              </a:lnSpc>
              <a:spcBef>
                <a:spcPts val="240"/>
              </a:spcBef>
              <a:spcAft>
                <a:spcPts val="275"/>
              </a:spcAft>
              <a:buFont typeface="Wingdings" panose="05000000000000000000" pitchFamily="2" charset="2"/>
              <a:buChar char="§"/>
              <a:defRPr sz="1600" b="0" i="0">
                <a:solidFill>
                  <a:schemeClr val="tx1"/>
                </a:solidFill>
                <a:latin typeface="+mn-lt"/>
                <a:ea typeface="Verdana" panose="020B0604030504040204" charset="0"/>
                <a:cs typeface="Verdana" panose="020B0604030504040204" charset="0"/>
              </a:defRPr>
            </a:lvl5pPr>
            <a:lvl6pPr marL="1638300" indent="-22669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6pPr>
            <a:lvl7pPr marL="2186940" indent="-22669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7pPr>
            <a:lvl8pPr marL="2735580" indent="-22669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8pPr>
            <a:lvl9pPr marL="3284220" indent="-22669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92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US" altLang="zh-CN" kern="0" dirty="0" smtClean="0"/>
              <a:t>Real</a:t>
            </a:r>
            <a:endParaRPr lang="zh-CN" altLang="en-US" kern="0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1475576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Durchgefärbt</a:t>
            </a:r>
          </a:p>
          <a:p>
            <a:r>
              <a:rPr lang="en-US" altLang="zh-CN" dirty="0"/>
              <a:t>gKarton</a:t>
            </a:r>
          </a:p>
          <a:p>
            <a:r>
              <a:rPr lang="en-US" altLang="zh-CN" dirty="0"/>
              <a:t>gPapier</a:t>
            </a:r>
          </a:p>
          <a:p>
            <a:r>
              <a:rPr lang="en-US" altLang="zh-CN" dirty="0"/>
              <a:t>Magzine</a:t>
            </a:r>
          </a:p>
          <a:p>
            <a:r>
              <a:rPr lang="en-US" altLang="zh-CN" dirty="0"/>
              <a:t>Wellpappe </a:t>
            </a:r>
          </a:p>
          <a:p>
            <a:r>
              <a:rPr lang="en-US" altLang="zh-CN" dirty="0"/>
              <a:t>Werberhefte</a:t>
            </a:r>
          </a:p>
          <a:p>
            <a:r>
              <a:rPr lang="en-US" altLang="zh-CN" dirty="0"/>
              <a:t>wKarton </a:t>
            </a:r>
          </a:p>
          <a:p>
            <a:r>
              <a:rPr lang="en-US" altLang="zh-CN" dirty="0"/>
              <a:t>wPapier</a:t>
            </a:r>
          </a:p>
          <a:p>
            <a:r>
              <a:rPr lang="en-US" altLang="zh-CN" dirty="0"/>
              <a:t>wWellpappe </a:t>
            </a:r>
          </a:p>
          <a:p>
            <a:r>
              <a:rPr lang="en-US" altLang="zh-CN" dirty="0"/>
              <a:t>Zeitung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31" y="1228587"/>
            <a:ext cx="7532505" cy="4138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ST_TU_Präsentation_2010_Format_16_10">
  <a:themeElements>
    <a:clrScheme name="TU_Darmstadt">
      <a:dk1>
        <a:srgbClr val="000000"/>
      </a:dk1>
      <a:lt1>
        <a:srgbClr val="FFFFFF"/>
      </a:lt1>
      <a:dk2>
        <a:srgbClr val="0B5A7D"/>
      </a:dk2>
      <a:lt2>
        <a:srgbClr val="808080"/>
      </a:lt2>
      <a:accent1>
        <a:srgbClr val="FDCF02"/>
      </a:accent1>
      <a:accent2>
        <a:srgbClr val="243471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ST_TU_Präsentation_2010_Format_16_10">
  <a:themeElements>
    <a:clrScheme name="TU_Darmstadt">
      <a:dk1>
        <a:srgbClr val="000000"/>
      </a:dk1>
      <a:lt1>
        <a:srgbClr val="FFFFFF"/>
      </a:lt1>
      <a:dk2>
        <a:srgbClr val="0B5A7D"/>
      </a:dk2>
      <a:lt2>
        <a:srgbClr val="808080"/>
      </a:lt2>
      <a:accent1>
        <a:srgbClr val="FDCF02"/>
      </a:accent1>
      <a:accent2>
        <a:srgbClr val="243471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ST_TU_Präsentation_2010_Format_16_10">
  <a:themeElements>
    <a:clrScheme name="TU_Darmstadt">
      <a:dk1>
        <a:srgbClr val="000000"/>
      </a:dk1>
      <a:lt1>
        <a:srgbClr val="FFFFFF"/>
      </a:lt1>
      <a:dk2>
        <a:srgbClr val="0B5A7D"/>
      </a:dk2>
      <a:lt2>
        <a:srgbClr val="808080"/>
      </a:lt2>
      <a:accent1>
        <a:srgbClr val="FDCF02"/>
      </a:accent1>
      <a:accent2>
        <a:srgbClr val="243471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202</Words>
  <Application>Microsoft Office PowerPoint</Application>
  <PresentationFormat>全屏显示(4:3)</PresentationFormat>
  <Paragraphs>79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Bitstream Charter</vt:lpstr>
      <vt:lpstr>Replica Std</vt:lpstr>
      <vt:lpstr>Stafford</vt:lpstr>
      <vt:lpstr>黑体</vt:lpstr>
      <vt:lpstr>宋体</vt:lpstr>
      <vt:lpstr>Arial</vt:lpstr>
      <vt:lpstr>Tahoma</vt:lpstr>
      <vt:lpstr>Verdana</vt:lpstr>
      <vt:lpstr>Wingdings</vt:lpstr>
      <vt:lpstr>TEST_TU_Präsentation_2010_Format_16_10</vt:lpstr>
      <vt:lpstr>1_TEST_TU_Präsentation_2010_Format_16_10</vt:lpstr>
      <vt:lpstr>2_TEST_TU_Präsentation_2010_Format_16_10</vt:lpstr>
      <vt:lpstr>Spectrum Feature Extraction</vt:lpstr>
      <vt:lpstr>Feature Extraction by Matlab</vt:lpstr>
      <vt:lpstr>Classification only based on NIR</vt:lpstr>
      <vt:lpstr>Result of Classification: NIR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  FARBIG 1</dc:title>
  <dc:creator>loujiang wang</dc:creator>
  <cp:lastModifiedBy>Thinkpad</cp:lastModifiedBy>
  <cp:revision>85</cp:revision>
  <dcterms:created xsi:type="dcterms:W3CDTF">2020-06-26T14:34:00Z</dcterms:created>
  <dcterms:modified xsi:type="dcterms:W3CDTF">2020-07-01T13:59:09Z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