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4.jp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5.jp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365" r:id="rId2"/>
    <p:sldId id="356" r:id="rId3"/>
    <p:sldId id="357" r:id="rId4"/>
    <p:sldId id="258" r:id="rId5"/>
    <p:sldId id="359" r:id="rId6"/>
    <p:sldId id="256" r:id="rId7"/>
    <p:sldId id="366" r:id="rId8"/>
    <p:sldId id="367" r:id="rId9"/>
    <p:sldId id="368" r:id="rId10"/>
    <p:sldId id="369" r:id="rId11"/>
    <p:sldId id="329" r:id="rId12"/>
    <p:sldId id="360" r:id="rId13"/>
    <p:sldId id="308" r:id="rId14"/>
    <p:sldId id="361" r:id="rId15"/>
    <p:sldId id="371" r:id="rId16"/>
    <p:sldId id="370" r:id="rId17"/>
    <p:sldId id="372" r:id="rId18"/>
    <p:sldId id="373" r:id="rId19"/>
    <p:sldId id="374" r:id="rId20"/>
    <p:sldId id="375" r:id="rId21"/>
    <p:sldId id="362" r:id="rId22"/>
    <p:sldId id="328" r:id="rId23"/>
    <p:sldId id="276" r:id="rId24"/>
    <p:sldId id="376"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6ZWvMkymbd35Bm161VtyjQ==" hashData="Jepvyh6GXvlZFlGARORH8tKozdmYgz5as9wvpKJTXC9AlUIv6/Vaxy3/RqB5bUXSeujtwNYkXgLmY/JiGtO+PQ=="/>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656"/>
    <a:srgbClr val="FFFFFF"/>
    <a:srgbClr val="244C89"/>
    <a:srgbClr val="4E81C0"/>
    <a:srgbClr val="313D51"/>
    <a:srgbClr val="433D3C"/>
    <a:srgbClr val="C00000"/>
    <a:srgbClr val="F0F2F4"/>
    <a:srgbClr val="0B2C4F"/>
    <a:srgbClr val="2135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96314" autoAdjust="0"/>
  </p:normalViewPr>
  <p:slideViewPr>
    <p:cSldViewPr snapToGrid="0">
      <p:cViewPr varScale="1">
        <p:scale>
          <a:sx n="82" d="100"/>
          <a:sy n="82" d="100"/>
        </p:scale>
        <p:origin x="946" y="62"/>
      </p:cViewPr>
      <p:guideLst>
        <p:guide pos="4112"/>
        <p:guide pos="415"/>
        <p:guide orient="horz" pos="1457"/>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2022/4/27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extLst>
      <p:ext uri="{BB962C8B-B14F-4D97-AF65-F5344CB8AC3E}">
        <p14:creationId xmlns:p14="http://schemas.microsoft.com/office/powerpoint/2010/main" val="4170825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21</a:t>
            </a:fld>
            <a:endParaRPr lang="zh-CN" altLang="en-US"/>
          </a:p>
        </p:txBody>
      </p:sp>
    </p:spTree>
    <p:extLst>
      <p:ext uri="{BB962C8B-B14F-4D97-AF65-F5344CB8AC3E}">
        <p14:creationId xmlns:p14="http://schemas.microsoft.com/office/powerpoint/2010/main" val="2372678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22</a:t>
            </a:fld>
            <a:endParaRPr lang="zh-CN" altLang="en-US"/>
          </a:p>
        </p:txBody>
      </p:sp>
    </p:spTree>
    <p:extLst>
      <p:ext uri="{BB962C8B-B14F-4D97-AF65-F5344CB8AC3E}">
        <p14:creationId xmlns:p14="http://schemas.microsoft.com/office/powerpoint/2010/main" val="1354233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23</a:t>
            </a:fld>
            <a:endParaRPr lang="zh-CN" altLang="en-US"/>
          </a:p>
        </p:txBody>
      </p:sp>
    </p:spTree>
    <p:extLst>
      <p:ext uri="{BB962C8B-B14F-4D97-AF65-F5344CB8AC3E}">
        <p14:creationId xmlns:p14="http://schemas.microsoft.com/office/powerpoint/2010/main" val="4275533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extLst>
      <p:ext uri="{BB962C8B-B14F-4D97-AF65-F5344CB8AC3E}">
        <p14:creationId xmlns:p14="http://schemas.microsoft.com/office/powerpoint/2010/main" val="3756859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extLst>
      <p:ext uri="{BB962C8B-B14F-4D97-AF65-F5344CB8AC3E}">
        <p14:creationId xmlns:p14="http://schemas.microsoft.com/office/powerpoint/2010/main" val="1441257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5</a:t>
            </a:fld>
            <a:endParaRPr lang="zh-CN" altLang="en-US"/>
          </a:p>
        </p:txBody>
      </p:sp>
    </p:spTree>
    <p:extLst>
      <p:ext uri="{BB962C8B-B14F-4D97-AF65-F5344CB8AC3E}">
        <p14:creationId xmlns:p14="http://schemas.microsoft.com/office/powerpoint/2010/main" val="2468347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6</a:t>
            </a:fld>
            <a:endParaRPr lang="zh-CN" altLang="en-US"/>
          </a:p>
        </p:txBody>
      </p:sp>
    </p:spTree>
    <p:extLst>
      <p:ext uri="{BB962C8B-B14F-4D97-AF65-F5344CB8AC3E}">
        <p14:creationId xmlns:p14="http://schemas.microsoft.com/office/powerpoint/2010/main" val="2610632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1281661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12</a:t>
            </a:fld>
            <a:endParaRPr lang="zh-CN" altLang="en-US"/>
          </a:p>
        </p:txBody>
      </p:sp>
    </p:spTree>
    <p:extLst>
      <p:ext uri="{BB962C8B-B14F-4D97-AF65-F5344CB8AC3E}">
        <p14:creationId xmlns:p14="http://schemas.microsoft.com/office/powerpoint/2010/main" val="871011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13</a:t>
            </a:fld>
            <a:endParaRPr lang="zh-CN" altLang="en-US"/>
          </a:p>
        </p:txBody>
      </p:sp>
    </p:spTree>
    <p:extLst>
      <p:ext uri="{BB962C8B-B14F-4D97-AF65-F5344CB8AC3E}">
        <p14:creationId xmlns:p14="http://schemas.microsoft.com/office/powerpoint/2010/main" val="551040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14</a:t>
            </a:fld>
            <a:endParaRPr lang="zh-CN" altLang="en-US"/>
          </a:p>
        </p:txBody>
      </p:sp>
    </p:spTree>
    <p:extLst>
      <p:ext uri="{BB962C8B-B14F-4D97-AF65-F5344CB8AC3E}">
        <p14:creationId xmlns:p14="http://schemas.microsoft.com/office/powerpoint/2010/main" val="3215126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799">
              <a:solidFill>
                <a:schemeClr val="bg1"/>
              </a:solidFill>
            </a:endParaRPr>
          </a:p>
        </p:txBody>
      </p:sp>
      <p:sp>
        <p:nvSpPr>
          <p:cNvPr id="6" name="PA_文本框 1">
            <a:extLst>
              <a:ext uri="{FF2B5EF4-FFF2-40B4-BE49-F238E27FC236}">
                <a16:creationId xmlns:a16="http://schemas.microsoft.com/office/drawing/2014/main" id="{BA0F9515-D5AE-4BED-A481-29A81D6010FD}"/>
              </a:ext>
            </a:extLst>
          </p:cNvPr>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extLst>
      <p:ext uri="{BB962C8B-B14F-4D97-AF65-F5344CB8AC3E}">
        <p14:creationId xmlns:p14="http://schemas.microsoft.com/office/powerpoint/2010/main" val="334257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796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4028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2413826" y="2637339"/>
            <a:ext cx="7333130" cy="461665"/>
          </a:xfrm>
          <a:prstGeom prst="rect">
            <a:avLst/>
          </a:prstGeom>
          <a:noFill/>
        </p:spPr>
        <p:txBody>
          <a:bodyPr wrap="square" rtlCol="0">
            <a:spAutoFit/>
            <a:scene3d>
              <a:camera prst="orthographicFront"/>
              <a:lightRig rig="threePt" dir="t"/>
            </a:scene3d>
            <a:sp3d contourW="12700"/>
          </a:bodyPr>
          <a:lstStyle/>
          <a:p>
            <a:pPr algn="ctr">
              <a:defRPr/>
            </a:pPr>
            <a:r>
              <a:rPr lang="zh-CN" altLang="en-US" sz="2400" b="1" dirty="0">
                <a:solidFill>
                  <a:schemeClr val="bg1"/>
                </a:solidFill>
                <a:latin typeface="思源黑体" panose="020B0500000000000000" pitchFamily="34" charset="-122"/>
                <a:ea typeface="思源黑体" panose="020B0500000000000000" pitchFamily="34" charset="-122"/>
              </a:rPr>
              <a:t>基于</a:t>
            </a:r>
            <a:r>
              <a:rPr lang="en-US" altLang="zh-CN" sz="2400" b="1" dirty="0">
                <a:solidFill>
                  <a:schemeClr val="bg1"/>
                </a:solidFill>
                <a:latin typeface="思源黑体" panose="020B0500000000000000" pitchFamily="34" charset="-122"/>
                <a:ea typeface="思源黑体" panose="020B0500000000000000" pitchFamily="34" charset="-122"/>
              </a:rPr>
              <a:t>JSP</a:t>
            </a:r>
            <a:r>
              <a:rPr lang="zh-CN" altLang="en-US" sz="2400" b="1" dirty="0">
                <a:solidFill>
                  <a:schemeClr val="bg1"/>
                </a:solidFill>
                <a:latin typeface="思源黑体" panose="020B0500000000000000" pitchFamily="34" charset="-122"/>
                <a:ea typeface="思源黑体" panose="020B0500000000000000" pitchFamily="34" charset="-122"/>
              </a:rPr>
              <a:t>的移动互联网校园二手交易平台设计与实现</a:t>
            </a:r>
          </a:p>
        </p:txBody>
      </p:sp>
      <p:sp>
        <p:nvSpPr>
          <p:cNvPr id="6" name="PA_圆角矩形 31"/>
          <p:cNvSpPr/>
          <p:nvPr>
            <p:custDataLst>
              <p:tags r:id="rId1"/>
            </p:custDataLst>
          </p:nvPr>
        </p:nvSpPr>
        <p:spPr>
          <a:xfrm>
            <a:off x="4367637" y="4376063"/>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答辩人：王路豪</a:t>
            </a:r>
          </a:p>
        </p:txBody>
      </p:sp>
      <p:grpSp>
        <p:nvGrpSpPr>
          <p:cNvPr id="7" name="组合 6"/>
          <p:cNvGrpSpPr/>
          <p:nvPr/>
        </p:nvGrpSpPr>
        <p:grpSpPr>
          <a:xfrm>
            <a:off x="5387350" y="978500"/>
            <a:ext cx="1390484" cy="1390482"/>
            <a:chOff x="5387350" y="978500"/>
            <a:chExt cx="1390484" cy="1390482"/>
          </a:xfrm>
        </p:grpSpPr>
        <p:sp>
          <p:nvSpPr>
            <p:cNvPr id="8" name="椭圆 7"/>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9" name="组合 8"/>
            <p:cNvGrpSpPr/>
            <p:nvPr/>
          </p:nvGrpSpPr>
          <p:grpSpPr>
            <a:xfrm>
              <a:off x="5482497" y="1078924"/>
              <a:ext cx="1195789" cy="1195788"/>
              <a:chOff x="5159802" y="530825"/>
              <a:chExt cx="1813907" cy="1813906"/>
            </a:xfrm>
          </p:grpSpPr>
          <p:sp>
            <p:nvSpPr>
              <p:cNvPr id="13" name="椭圆 12"/>
              <p:cNvSpPr/>
              <p:nvPr/>
            </p:nvSpPr>
            <p:spPr>
              <a:xfrm>
                <a:off x="5159802" y="530825"/>
                <a:ext cx="1813907" cy="1813906"/>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sp>
            <p:nvSpPr>
              <p:cNvPr id="12" name="文本框 11"/>
              <p:cNvSpPr txBox="1"/>
              <p:nvPr/>
            </p:nvSpPr>
            <p:spPr>
              <a:xfrm>
                <a:off x="5457405" y="1186254"/>
                <a:ext cx="1243041" cy="608391"/>
              </a:xfrm>
              <a:prstGeom prst="rect">
                <a:avLst/>
              </a:prstGeom>
              <a:noFill/>
            </p:spPr>
            <p:txBody>
              <a:bodyPr wrap="none" rtlCol="0">
                <a:spAutoFit/>
              </a:bodyPr>
              <a:lstStyle/>
              <a:p>
                <a:pPr algn="ctr">
                  <a:lnSpc>
                    <a:spcPct val="120000"/>
                  </a:lnSpc>
                </a:pPr>
                <a:r>
                  <a:rPr lang="en-US" altLang="zh-CN" b="1" dirty="0">
                    <a:solidFill>
                      <a:schemeClr val="bg1"/>
                    </a:solidFill>
                    <a:latin typeface="Adobe 仿宋 Std R" panose="02020400000000000000" pitchFamily="18" charset="-122"/>
                    <a:ea typeface="Adobe 仿宋 Std R" panose="02020400000000000000" pitchFamily="18" charset="-122"/>
                  </a:rPr>
                  <a:t>LOGO</a:t>
                </a:r>
                <a:endParaRPr lang="zh-CN" altLang="en-US" b="1" dirty="0">
                  <a:solidFill>
                    <a:schemeClr val="bg1"/>
                  </a:solidFill>
                  <a:latin typeface="Adobe 仿宋 Std R" panose="02020400000000000000" pitchFamily="18" charset="-122"/>
                  <a:ea typeface="Adobe 仿宋 Std R" panose="02020400000000000000" pitchFamily="18" charset="-122"/>
                </a:endParaRPr>
              </a:p>
            </p:txBody>
          </p:sp>
        </p:grpSp>
      </p:grpSp>
      <p:sp>
        <p:nvSpPr>
          <p:cNvPr id="15" name="矩形 259"/>
          <p:cNvSpPr>
            <a:spLocks noChangeArrowheads="1"/>
          </p:cNvSpPr>
          <p:nvPr/>
        </p:nvSpPr>
        <p:spPr bwMode="auto">
          <a:xfrm>
            <a:off x="1928355" y="3377980"/>
            <a:ext cx="8335010" cy="33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2000" dirty="0">
                <a:solidFill>
                  <a:schemeClr val="bg1"/>
                </a:solidFill>
                <a:latin typeface="思源黑体" panose="020B0500000000000000" pitchFamily="34" charset="-122"/>
                <a:ea typeface="思源黑体" panose="020B0500000000000000" pitchFamily="34" charset="-122"/>
              </a:rPr>
              <a:t>信息工程学院</a:t>
            </a:r>
            <a:endParaRPr lang="en-US" altLang="zh-CN" sz="2000" dirty="0">
              <a:solidFill>
                <a:schemeClr val="bg1"/>
              </a:solidFill>
              <a:latin typeface="思源黑体" panose="020B0500000000000000" pitchFamily="34" charset="-122"/>
              <a:ea typeface="思源黑体" panose="020B0500000000000000" pitchFamily="34" charset="-122"/>
            </a:endParaRPr>
          </a:p>
        </p:txBody>
      </p:sp>
      <p:sp>
        <p:nvSpPr>
          <p:cNvPr id="16" name="矩形 259"/>
          <p:cNvSpPr>
            <a:spLocks noChangeArrowheads="1"/>
          </p:cNvSpPr>
          <p:nvPr/>
        </p:nvSpPr>
        <p:spPr bwMode="auto">
          <a:xfrm>
            <a:off x="3686048" y="3761228"/>
            <a:ext cx="4819624"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en-US" altLang="zh-CN" sz="1800" dirty="0">
                <a:solidFill>
                  <a:schemeClr val="bg1"/>
                </a:solidFill>
                <a:latin typeface="思源黑体" panose="020B0500000000000000" pitchFamily="34" charset="-122"/>
                <a:ea typeface="思源黑体" panose="020B0500000000000000" pitchFamily="34" charset="-122"/>
              </a:rPr>
              <a:t>19</a:t>
            </a:r>
            <a:r>
              <a:rPr lang="zh-CN" altLang="en-US" sz="1800" dirty="0">
                <a:solidFill>
                  <a:schemeClr val="bg1"/>
                </a:solidFill>
                <a:latin typeface="思源黑体" panose="020B0500000000000000" pitchFamily="34" charset="-122"/>
                <a:ea typeface="思源黑体" panose="020B0500000000000000" pitchFamily="34" charset="-122"/>
              </a:rPr>
              <a:t>计算机应用技术</a:t>
            </a:r>
            <a:r>
              <a:rPr lang="en-US" altLang="zh-CN" sz="1800" dirty="0">
                <a:solidFill>
                  <a:schemeClr val="bg1"/>
                </a:solidFill>
                <a:latin typeface="思源黑体" panose="020B0500000000000000" pitchFamily="34" charset="-122"/>
                <a:ea typeface="思源黑体" panose="020B0500000000000000" pitchFamily="34" charset="-122"/>
              </a:rPr>
              <a:t>3</a:t>
            </a:r>
            <a:r>
              <a:rPr lang="zh-CN" altLang="en-US" sz="1800" dirty="0">
                <a:solidFill>
                  <a:schemeClr val="bg1"/>
                </a:solidFill>
                <a:latin typeface="思源黑体" panose="020B0500000000000000" pitchFamily="34" charset="-122"/>
                <a:ea typeface="思源黑体" panose="020B0500000000000000" pitchFamily="34" charset="-122"/>
              </a:rPr>
              <a:t>班</a:t>
            </a:r>
            <a:endParaRPr lang="zh-CN" altLang="en-US" sz="1800" dirty="0">
              <a:solidFill>
                <a:schemeClr val="bg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17" name="PA_圆角矩形 31"/>
          <p:cNvSpPr/>
          <p:nvPr>
            <p:custDataLst>
              <p:tags r:id="rId2"/>
            </p:custDataLst>
          </p:nvPr>
        </p:nvSpPr>
        <p:spPr>
          <a:xfrm>
            <a:off x="6402774" y="437606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指导老师：杨文娟</a:t>
            </a:r>
          </a:p>
        </p:txBody>
      </p:sp>
      <p:pic>
        <p:nvPicPr>
          <p:cNvPr id="19" name="图片 18">
            <a:extLst>
              <a:ext uri="{FF2B5EF4-FFF2-40B4-BE49-F238E27FC236}">
                <a16:creationId xmlns:a16="http://schemas.microsoft.com/office/drawing/2014/main" id="{634C89F9-38AF-41A8-A69B-3957A67087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2498" y="1091682"/>
            <a:ext cx="1215482" cy="118303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4323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21" presetClass="entr" presetSubtype="8"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8)">
                                      <p:cBhvr>
                                        <p:cTn id="17" dur="750"/>
                                        <p:tgtEl>
                                          <p:spTgt spid="4"/>
                                        </p:tgtEl>
                                      </p:cBhvr>
                                    </p:animEffect>
                                  </p:childTnLst>
                                </p:cTn>
                              </p:par>
                            </p:childTnLst>
                          </p:cTn>
                        </p:par>
                        <p:par>
                          <p:cTn id="18" fill="hold">
                            <p:stCondLst>
                              <p:cond delay="75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16" presetClass="entr" presetSubtype="21" fill="hold" grpId="0" nodeType="withEffect">
                                  <p:stCondLst>
                                    <p:cond delay="25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P spid="16"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0043E-BC02-4A29-949B-CB5097D4CF7A}"/>
              </a:ext>
            </a:extLst>
          </p:cNvPr>
          <p:cNvSpPr>
            <a:spLocks noGrp="1"/>
          </p:cNvSpPr>
          <p:nvPr>
            <p:ph type="title"/>
          </p:nvPr>
        </p:nvSpPr>
        <p:spPr/>
        <p:txBody>
          <a:bodyPr/>
          <a:lstStyle/>
          <a:p>
            <a:r>
              <a:rPr lang="zh-CN" altLang="en-US" dirty="0"/>
              <a:t>贴近用户需求</a:t>
            </a:r>
            <a:br>
              <a:rPr lang="zh-CN" altLang="en-US" sz="2400" b="1" dirty="0">
                <a:solidFill>
                  <a:srgbClr val="313D51"/>
                </a:solidFill>
                <a:latin typeface="思源黑体" panose="020B0500000000000000" pitchFamily="34" charset="-122"/>
                <a:ea typeface="思源黑体" panose="020B0500000000000000" pitchFamily="34" charset="-122"/>
              </a:rPr>
            </a:br>
            <a:endParaRPr lang="zh-CN" altLang="en-US" dirty="0"/>
          </a:p>
        </p:txBody>
      </p:sp>
      <p:sp>
        <p:nvSpPr>
          <p:cNvPr id="3" name="TextBox 29">
            <a:extLst>
              <a:ext uri="{FF2B5EF4-FFF2-40B4-BE49-F238E27FC236}">
                <a16:creationId xmlns:a16="http://schemas.microsoft.com/office/drawing/2014/main" id="{319F46CA-8AB6-494B-920B-4207B015F5BA}"/>
              </a:ext>
            </a:extLst>
          </p:cNvPr>
          <p:cNvSpPr txBox="1"/>
          <p:nvPr/>
        </p:nvSpPr>
        <p:spPr>
          <a:xfrm>
            <a:off x="1406898" y="1791821"/>
            <a:ext cx="2837442" cy="2737352"/>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5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大学生作为年轻消费群体，有着多变的商品需求。则二手交易平台要深刻把握大学生消费行为习惯，以贴近用户需求、明确市场定位和合理规划平台布局，实现精准定位。</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5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5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大学生需要兼顾学习与生活，精力有限，追求高效率的生活，希望可以简单高效地完成二手交易，则二手交易平台需要优化二手交易处理效率。</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pic>
        <p:nvPicPr>
          <p:cNvPr id="7" name="图片 6">
            <a:extLst>
              <a:ext uri="{FF2B5EF4-FFF2-40B4-BE49-F238E27FC236}">
                <a16:creationId xmlns:a16="http://schemas.microsoft.com/office/drawing/2014/main" id="{330952B1-6820-482A-B556-CD2889C6B0E5}"/>
              </a:ext>
            </a:extLst>
          </p:cNvPr>
          <p:cNvPicPr>
            <a:picLocks noChangeAspect="1"/>
          </p:cNvPicPr>
          <p:nvPr/>
        </p:nvPicPr>
        <p:blipFill>
          <a:blip r:embed="rId2"/>
          <a:stretch>
            <a:fillRect/>
          </a:stretch>
        </p:blipFill>
        <p:spPr>
          <a:xfrm>
            <a:off x="5317056" y="649472"/>
            <a:ext cx="5035984" cy="5415280"/>
          </a:xfrm>
          <a:prstGeom prst="rect">
            <a:avLst/>
          </a:prstGeom>
        </p:spPr>
      </p:pic>
    </p:spTree>
    <p:extLst>
      <p:ext uri="{BB962C8B-B14F-4D97-AF65-F5344CB8AC3E}">
        <p14:creationId xmlns:p14="http://schemas.microsoft.com/office/powerpoint/2010/main" val="30195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研究的可行性说明</a:t>
            </a:r>
          </a:p>
        </p:txBody>
      </p:sp>
      <p:grpSp>
        <p:nvGrpSpPr>
          <p:cNvPr id="21" name="组合 20"/>
          <p:cNvGrpSpPr/>
          <p:nvPr/>
        </p:nvGrpSpPr>
        <p:grpSpPr>
          <a:xfrm>
            <a:off x="2039845" y="1893215"/>
            <a:ext cx="7730818" cy="4129274"/>
            <a:chOff x="1138238" y="995645"/>
            <a:chExt cx="9732202" cy="5198278"/>
          </a:xfrm>
        </p:grpSpPr>
        <p:sp>
          <p:nvSpPr>
            <p:cNvPr id="22"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3"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5"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grpSp>
          <p:nvGrpSpPr>
            <p:cNvPr id="28" name="组合 27"/>
            <p:cNvGrpSpPr/>
            <p:nvPr/>
          </p:nvGrpSpPr>
          <p:grpSpPr>
            <a:xfrm>
              <a:off x="3751263" y="995645"/>
              <a:ext cx="7119177" cy="1989505"/>
              <a:chOff x="3751263" y="995645"/>
              <a:chExt cx="7119177" cy="1989505"/>
            </a:xfrm>
          </p:grpSpPr>
          <p:sp>
            <p:nvSpPr>
              <p:cNvPr id="44" name="Rectangle 9"/>
              <p:cNvSpPr>
                <a:spLocks noChangeArrowheads="1"/>
              </p:cNvSpPr>
              <p:nvPr/>
            </p:nvSpPr>
            <p:spPr bwMode="auto">
              <a:xfrm>
                <a:off x="3751263" y="1333579"/>
                <a:ext cx="7119177" cy="1651571"/>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5" name="Rectangle 10"/>
              <p:cNvSpPr>
                <a:spLocks noChangeArrowheads="1"/>
              </p:cNvSpPr>
              <p:nvPr/>
            </p:nvSpPr>
            <p:spPr bwMode="auto">
              <a:xfrm>
                <a:off x="5540009" y="995645"/>
                <a:ext cx="3581400" cy="582090"/>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6" name="TextBox 16"/>
              <p:cNvSpPr txBox="1"/>
              <p:nvPr/>
            </p:nvSpPr>
            <p:spPr>
              <a:xfrm>
                <a:off x="5776685" y="995645"/>
                <a:ext cx="3108046" cy="519432"/>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可行性一</a:t>
                </a:r>
                <a:endParaRPr lang="en-US" altLang="zh-CN" sz="2000" b="1" dirty="0">
                  <a:solidFill>
                    <a:schemeClr val="bg1"/>
                  </a:solidFill>
                  <a:latin typeface="+mn-ea"/>
                  <a:ea typeface="+mn-ea"/>
                </a:endParaRPr>
              </a:p>
            </p:txBody>
          </p:sp>
          <p:sp>
            <p:nvSpPr>
              <p:cNvPr id="47" name="TextBox 17"/>
              <p:cNvSpPr txBox="1"/>
              <p:nvPr/>
            </p:nvSpPr>
            <p:spPr>
              <a:xfrm>
                <a:off x="3938139" y="1776693"/>
                <a:ext cx="6807854" cy="1208457"/>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调查发现 </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86%</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的同学支持且期待有一个校内二手交易平台，交易的物品类型相对集中，款式多样。大学生的闲置物品主要集中在生活与学习用品，涉及的商品属性及用途较为多样，建设校园系统的互联网二手交易平台对学生而言更为便利。</a:t>
                </a:r>
              </a:p>
            </p:txBody>
          </p:sp>
        </p:grpSp>
        <p:grpSp>
          <p:nvGrpSpPr>
            <p:cNvPr id="31" name="组合 30"/>
            <p:cNvGrpSpPr/>
            <p:nvPr/>
          </p:nvGrpSpPr>
          <p:grpSpPr>
            <a:xfrm>
              <a:off x="3751263" y="2750677"/>
              <a:ext cx="7119177" cy="3443246"/>
              <a:chOff x="3751263" y="2750677"/>
              <a:chExt cx="7119177" cy="3443246"/>
            </a:xfrm>
          </p:grpSpPr>
          <p:sp>
            <p:nvSpPr>
              <p:cNvPr id="38" name="Rectangle 11"/>
              <p:cNvSpPr>
                <a:spLocks noChangeArrowheads="1"/>
              </p:cNvSpPr>
              <p:nvPr/>
            </p:nvSpPr>
            <p:spPr bwMode="auto">
              <a:xfrm>
                <a:off x="3751263" y="4846694"/>
                <a:ext cx="7119177" cy="1347229"/>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0" name="Rectangle 12"/>
              <p:cNvSpPr>
                <a:spLocks noChangeArrowheads="1"/>
              </p:cNvSpPr>
              <p:nvPr/>
            </p:nvSpPr>
            <p:spPr bwMode="auto">
              <a:xfrm>
                <a:off x="5540009" y="4507176"/>
                <a:ext cx="3581400" cy="584279"/>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1" name="TextBox 18"/>
              <p:cNvSpPr txBox="1"/>
              <p:nvPr/>
            </p:nvSpPr>
            <p:spPr>
              <a:xfrm>
                <a:off x="5776685" y="2750677"/>
                <a:ext cx="3108046" cy="519432"/>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可行性二</a:t>
                </a:r>
                <a:endParaRPr lang="en-US" altLang="zh-CN" sz="2000" b="1" dirty="0">
                  <a:solidFill>
                    <a:schemeClr val="bg1"/>
                  </a:solidFill>
                  <a:latin typeface="+mn-ea"/>
                </a:endParaRPr>
              </a:p>
            </p:txBody>
          </p:sp>
          <p:sp>
            <p:nvSpPr>
              <p:cNvPr id="43" name="TextBox 19"/>
              <p:cNvSpPr txBox="1"/>
              <p:nvPr/>
            </p:nvSpPr>
            <p:spPr>
              <a:xfrm>
                <a:off x="3876392" y="5156492"/>
                <a:ext cx="6807854" cy="92949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能有效地提高校园网络诈骗，防疫政策，环保利用，降低成本，节省大学生花费，树立新的理财观，能妥善处理这些二手货品，实现多方共赢，构建校园二手交易平台尤为迫切。</a:t>
                </a:r>
              </a:p>
            </p:txBody>
          </p:sp>
        </p:grpSp>
        <p:sp>
          <p:nvSpPr>
            <p:cNvPr id="36" name="TextBox 20"/>
            <p:cNvSpPr txBox="1"/>
            <p:nvPr/>
          </p:nvSpPr>
          <p:spPr>
            <a:xfrm>
              <a:off x="5776685" y="4497592"/>
              <a:ext cx="3108046" cy="629937"/>
            </a:xfrm>
            <a:prstGeom prst="rect">
              <a:avLst/>
            </a:prstGeom>
            <a:noFill/>
          </p:spPr>
          <p:txBody>
            <a:bodyPr wrap="square" rtlCol="0">
              <a:spAutoFit/>
            </a:bodyPr>
            <a:lstStyle/>
            <a:p>
              <a:pPr algn="ctr">
                <a:lnSpc>
                  <a:spcPct val="120000"/>
                </a:lnSpc>
              </a:pPr>
              <a:r>
                <a:rPr lang="zh-CN" altLang="en-US" sz="2400" b="1" dirty="0">
                  <a:solidFill>
                    <a:schemeClr val="bg1"/>
                  </a:solidFill>
                  <a:latin typeface="+mn-ea"/>
                </a:rPr>
                <a:t>可行性二</a:t>
              </a:r>
              <a:endParaRPr lang="en-US" altLang="zh-CN" sz="2400" b="1" dirty="0">
                <a:solidFill>
                  <a:schemeClr val="bg1"/>
                </a:solidFill>
                <a:latin typeface="+mn-ea"/>
              </a:endParaRPr>
            </a:p>
          </p:txBody>
        </p:sp>
        <p:sp>
          <p:nvSpPr>
            <p:cNvPr id="33" name="TextBox 22"/>
            <p:cNvSpPr txBox="1"/>
            <p:nvPr/>
          </p:nvSpPr>
          <p:spPr>
            <a:xfrm>
              <a:off x="1438197" y="3072904"/>
              <a:ext cx="1499007" cy="1158006"/>
            </a:xfrm>
            <a:prstGeom prst="rect">
              <a:avLst/>
            </a:prstGeom>
            <a:noFill/>
          </p:spPr>
          <p:txBody>
            <a:bodyPr wrap="square" rtlCol="0">
              <a:spAutoFit/>
            </a:bodyPr>
            <a:lstStyle/>
            <a:p>
              <a:pPr algn="ctr">
                <a:lnSpc>
                  <a:spcPct val="120000"/>
                </a:lnSpc>
              </a:pPr>
              <a:r>
                <a:rPr lang="zh-CN" altLang="en-US" sz="2400" b="1" dirty="0">
                  <a:solidFill>
                    <a:schemeClr val="bg1"/>
                  </a:solidFill>
                  <a:latin typeface="+mn-ea"/>
                </a:rPr>
                <a:t>可行性说明</a:t>
              </a:r>
              <a:endParaRPr lang="en-US" altLang="zh-CN" sz="2400" b="1" dirty="0">
                <a:solidFill>
                  <a:schemeClr val="bg1"/>
                </a:solidFill>
                <a:latin typeface="+mn-ea"/>
              </a:endParaRPr>
            </a:p>
          </p:txBody>
        </p:sp>
      </p:grpSp>
    </p:spTree>
    <p:extLst>
      <p:ext uri="{BB962C8B-B14F-4D97-AF65-F5344CB8AC3E}">
        <p14:creationId xmlns:p14="http://schemas.microsoft.com/office/powerpoint/2010/main" val="1109339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33028" y="3153351"/>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   关键技术</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36816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nSpc>
                <a:spcPct val="120000"/>
              </a:lnSpc>
            </a:pPr>
            <a:r>
              <a:rPr lang="zh-CN" altLang="en-US" dirty="0"/>
              <a:t>关键技术</a:t>
            </a:r>
          </a:p>
        </p:txBody>
      </p:sp>
      <p:grpSp>
        <p:nvGrpSpPr>
          <p:cNvPr id="3" name="组合 2"/>
          <p:cNvGrpSpPr/>
          <p:nvPr/>
        </p:nvGrpSpPr>
        <p:grpSpPr>
          <a:xfrm>
            <a:off x="3269299" y="2224814"/>
            <a:ext cx="4647829" cy="764407"/>
            <a:chOff x="1082136" y="2399490"/>
            <a:chExt cx="4647829" cy="764407"/>
          </a:xfrm>
        </p:grpSpPr>
        <p:sp>
          <p:nvSpPr>
            <p:cNvPr id="24" name="íṡľíḍè-Arrow: Chevron 31"/>
            <p:cNvSpPr/>
            <p:nvPr/>
          </p:nvSpPr>
          <p:spPr>
            <a:xfrm>
              <a:off x="4004431"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5" name="íṡľíḍè-Arrow: Chevron 37"/>
            <p:cNvSpPr/>
            <p:nvPr/>
          </p:nvSpPr>
          <p:spPr>
            <a:xfrm>
              <a:off x="1082136"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6" name="矩形 25"/>
            <p:cNvSpPr/>
            <p:nvPr/>
          </p:nvSpPr>
          <p:spPr>
            <a:xfrm>
              <a:off x="2190764" y="2538043"/>
              <a:ext cx="2358840" cy="49795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a:solidFill>
                    <a:schemeClr val="tx1">
                      <a:lumMod val="65000"/>
                      <a:lumOff val="35000"/>
                    </a:schemeClr>
                  </a:solidFill>
                  <a:latin typeface="思源黑体" panose="020B0500000000000000" pitchFamily="34" charset="-122"/>
                  <a:ea typeface="思源黑体" panose="020B0500000000000000" pitchFamily="34" charset="-122"/>
                </a:rPr>
                <a:t>Java</a:t>
              </a:r>
              <a:endParaRPr lang="zh-CN" altLang="en-US" sz="2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4" name="TextBox 26"/>
            <p:cNvSpPr txBox="1"/>
            <p:nvPr/>
          </p:nvSpPr>
          <p:spPr>
            <a:xfrm>
              <a:off x="4500856" y="2616820"/>
              <a:ext cx="782111" cy="338234"/>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技术一</a:t>
              </a:r>
            </a:p>
          </p:txBody>
        </p:sp>
      </p:grpSp>
      <p:grpSp>
        <p:nvGrpSpPr>
          <p:cNvPr id="7" name="组合 6"/>
          <p:cNvGrpSpPr/>
          <p:nvPr/>
        </p:nvGrpSpPr>
        <p:grpSpPr>
          <a:xfrm>
            <a:off x="3269299" y="4756182"/>
            <a:ext cx="4647829" cy="764407"/>
            <a:chOff x="1082136" y="5018555"/>
            <a:chExt cx="4647829" cy="764407"/>
          </a:xfrm>
        </p:grpSpPr>
        <p:sp>
          <p:nvSpPr>
            <p:cNvPr id="38" name="íṡľíḍè-Arrow: Chevron 31"/>
            <p:cNvSpPr/>
            <p:nvPr/>
          </p:nvSpPr>
          <p:spPr>
            <a:xfrm>
              <a:off x="4004431"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0" name="íṡľíḍè-Arrow: Chevron 37"/>
            <p:cNvSpPr/>
            <p:nvPr/>
          </p:nvSpPr>
          <p:spPr>
            <a:xfrm>
              <a:off x="1082136"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1" name="矩形 40"/>
            <p:cNvSpPr/>
            <p:nvPr/>
          </p:nvSpPr>
          <p:spPr>
            <a:xfrm>
              <a:off x="1885523" y="5143836"/>
              <a:ext cx="2358840" cy="505972"/>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a:solidFill>
                    <a:schemeClr val="tx1">
                      <a:lumMod val="65000"/>
                      <a:lumOff val="35000"/>
                    </a:schemeClr>
                  </a:solidFill>
                  <a:ea typeface="思源黑体" panose="020B0500000000000000" pitchFamily="34" charset="-122"/>
                </a:rPr>
                <a:t>MySQL</a:t>
              </a:r>
              <a:r>
                <a:rPr lang="en-US" altLang="zh-CN" sz="1200" b="0" i="0" dirty="0">
                  <a:solidFill>
                    <a:srgbClr val="666666"/>
                  </a:solidFill>
                  <a:effectLst/>
                  <a:latin typeface="Arial" panose="020B0604020202020204" pitchFamily="34" charset="0"/>
                </a:rPr>
                <a:t> </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6" name="TextBox 26"/>
            <p:cNvSpPr txBox="1"/>
            <p:nvPr/>
          </p:nvSpPr>
          <p:spPr>
            <a:xfrm>
              <a:off x="4500856" y="5227802"/>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技术三</a:t>
              </a:r>
            </a:p>
          </p:txBody>
        </p:sp>
      </p:grpSp>
      <p:grpSp>
        <p:nvGrpSpPr>
          <p:cNvPr id="19" name="组合 18">
            <a:extLst>
              <a:ext uri="{FF2B5EF4-FFF2-40B4-BE49-F238E27FC236}">
                <a16:creationId xmlns:a16="http://schemas.microsoft.com/office/drawing/2014/main" id="{AB175330-01E1-49E2-8186-FC82265C0E25}"/>
              </a:ext>
            </a:extLst>
          </p:cNvPr>
          <p:cNvGrpSpPr/>
          <p:nvPr/>
        </p:nvGrpSpPr>
        <p:grpSpPr>
          <a:xfrm>
            <a:off x="3221680" y="3429000"/>
            <a:ext cx="4647829" cy="764407"/>
            <a:chOff x="1082136" y="2399490"/>
            <a:chExt cx="4647829" cy="764407"/>
          </a:xfrm>
        </p:grpSpPr>
        <p:sp>
          <p:nvSpPr>
            <p:cNvPr id="20" name="íṡľíḍè-Arrow: Chevron 31">
              <a:extLst>
                <a:ext uri="{FF2B5EF4-FFF2-40B4-BE49-F238E27FC236}">
                  <a16:creationId xmlns:a16="http://schemas.microsoft.com/office/drawing/2014/main" id="{0DADD15D-FD7B-42C0-93EE-836744386D27}"/>
                </a:ext>
              </a:extLst>
            </p:cNvPr>
            <p:cNvSpPr/>
            <p:nvPr/>
          </p:nvSpPr>
          <p:spPr>
            <a:xfrm>
              <a:off x="4004431"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1" name="íṡľíḍè-Arrow: Chevron 37">
              <a:extLst>
                <a:ext uri="{FF2B5EF4-FFF2-40B4-BE49-F238E27FC236}">
                  <a16:creationId xmlns:a16="http://schemas.microsoft.com/office/drawing/2014/main" id="{9B7B742A-759D-44EF-B85C-8333488D5C6A}"/>
                </a:ext>
              </a:extLst>
            </p:cNvPr>
            <p:cNvSpPr/>
            <p:nvPr/>
          </p:nvSpPr>
          <p:spPr>
            <a:xfrm>
              <a:off x="1082136"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2" name="矩形 21">
              <a:extLst>
                <a:ext uri="{FF2B5EF4-FFF2-40B4-BE49-F238E27FC236}">
                  <a16:creationId xmlns:a16="http://schemas.microsoft.com/office/drawing/2014/main" id="{729D3FDD-2C9C-4F2F-A624-FD4728CFAD0F}"/>
                </a:ext>
              </a:extLst>
            </p:cNvPr>
            <p:cNvSpPr/>
            <p:nvPr/>
          </p:nvSpPr>
          <p:spPr>
            <a:xfrm>
              <a:off x="2190764" y="2538043"/>
              <a:ext cx="2358840" cy="49795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a:solidFill>
                    <a:schemeClr val="tx1">
                      <a:lumMod val="65000"/>
                      <a:lumOff val="35000"/>
                    </a:schemeClr>
                  </a:solidFill>
                  <a:latin typeface="思源黑体" panose="020B0500000000000000" pitchFamily="34" charset="-122"/>
                  <a:ea typeface="思源黑体" panose="020B0500000000000000" pitchFamily="34" charset="-122"/>
                </a:rPr>
                <a:t>JSP</a:t>
              </a:r>
              <a:endParaRPr lang="zh-CN" altLang="en-US" sz="2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23" name="TextBox 26">
              <a:extLst>
                <a:ext uri="{FF2B5EF4-FFF2-40B4-BE49-F238E27FC236}">
                  <a16:creationId xmlns:a16="http://schemas.microsoft.com/office/drawing/2014/main" id="{6AF4E2DB-30AA-4875-8801-335BBD6AE17E}"/>
                </a:ext>
              </a:extLst>
            </p:cNvPr>
            <p:cNvSpPr txBox="1"/>
            <p:nvPr/>
          </p:nvSpPr>
          <p:spPr>
            <a:xfrm>
              <a:off x="4500856" y="2616820"/>
              <a:ext cx="782111" cy="338234"/>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技术一</a:t>
              </a:r>
            </a:p>
          </p:txBody>
        </p:sp>
      </p:grpSp>
    </p:spTree>
    <p:extLst>
      <p:ext uri="{BB962C8B-B14F-4D97-AF65-F5344CB8AC3E}">
        <p14:creationId xmlns:p14="http://schemas.microsoft.com/office/powerpoint/2010/main" val="911596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91813" y="2443843"/>
            <a:ext cx="1630576"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04</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52957" y="3044279"/>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   功能展示</a:t>
            </a: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3863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147F6-BB47-43F3-8231-34C4547DB37A}"/>
              </a:ext>
            </a:extLst>
          </p:cNvPr>
          <p:cNvSpPr>
            <a:spLocks noGrp="1"/>
          </p:cNvSpPr>
          <p:nvPr>
            <p:ph type="title"/>
          </p:nvPr>
        </p:nvSpPr>
        <p:spPr/>
        <p:txBody>
          <a:bodyPr/>
          <a:lstStyle/>
          <a:p>
            <a:r>
              <a:rPr lang="zh-CN" altLang="en-US" dirty="0"/>
              <a:t>用户注册功能</a:t>
            </a:r>
          </a:p>
        </p:txBody>
      </p:sp>
      <p:pic>
        <p:nvPicPr>
          <p:cNvPr id="4" name="图片 3">
            <a:extLst>
              <a:ext uri="{FF2B5EF4-FFF2-40B4-BE49-F238E27FC236}">
                <a16:creationId xmlns:a16="http://schemas.microsoft.com/office/drawing/2014/main" id="{07C1487E-2B3D-478C-BB1A-76A51E862775}"/>
              </a:ext>
            </a:extLst>
          </p:cNvPr>
          <p:cNvPicPr>
            <a:picLocks noChangeAspect="1"/>
          </p:cNvPicPr>
          <p:nvPr/>
        </p:nvPicPr>
        <p:blipFill>
          <a:blip r:embed="rId2"/>
          <a:stretch>
            <a:fillRect/>
          </a:stretch>
        </p:blipFill>
        <p:spPr>
          <a:xfrm>
            <a:off x="726177" y="1460208"/>
            <a:ext cx="4310285" cy="388796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图片 5">
            <a:extLst>
              <a:ext uri="{FF2B5EF4-FFF2-40B4-BE49-F238E27FC236}">
                <a16:creationId xmlns:a16="http://schemas.microsoft.com/office/drawing/2014/main" id="{8F92FB9B-CC93-4B91-A5DB-C6B52236BA73}"/>
              </a:ext>
            </a:extLst>
          </p:cNvPr>
          <p:cNvPicPr>
            <a:picLocks noChangeAspect="1"/>
          </p:cNvPicPr>
          <p:nvPr/>
        </p:nvPicPr>
        <p:blipFill>
          <a:blip r:embed="rId3"/>
          <a:stretch>
            <a:fillRect/>
          </a:stretch>
        </p:blipFill>
        <p:spPr>
          <a:xfrm>
            <a:off x="6585957" y="1460208"/>
            <a:ext cx="4250878" cy="38290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7" name="箭头: 右 6">
            <a:extLst>
              <a:ext uri="{FF2B5EF4-FFF2-40B4-BE49-F238E27FC236}">
                <a16:creationId xmlns:a16="http://schemas.microsoft.com/office/drawing/2014/main" id="{BBE5464A-8178-44BA-B1D0-9F52E82A25DD}"/>
              </a:ext>
            </a:extLst>
          </p:cNvPr>
          <p:cNvSpPr/>
          <p:nvPr/>
        </p:nvSpPr>
        <p:spPr>
          <a:xfrm>
            <a:off x="5359065" y="3246120"/>
            <a:ext cx="1089660" cy="518160"/>
          </a:xfrm>
          <a:prstGeom prst="rightArrow">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0"/>
              <a:solidFill>
                <a:srgbClr val="263656"/>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67312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D280D-84FE-4E85-9F4D-E26270B0CC18}"/>
              </a:ext>
            </a:extLst>
          </p:cNvPr>
          <p:cNvSpPr>
            <a:spLocks noGrp="1"/>
          </p:cNvSpPr>
          <p:nvPr>
            <p:ph type="title"/>
          </p:nvPr>
        </p:nvSpPr>
        <p:spPr/>
        <p:txBody>
          <a:bodyPr/>
          <a:lstStyle/>
          <a:p>
            <a:r>
              <a:rPr lang="zh-CN" altLang="en-US" dirty="0"/>
              <a:t>系统登录功能</a:t>
            </a:r>
          </a:p>
        </p:txBody>
      </p:sp>
      <p:pic>
        <p:nvPicPr>
          <p:cNvPr id="6" name="图片 5">
            <a:extLst>
              <a:ext uri="{FF2B5EF4-FFF2-40B4-BE49-F238E27FC236}">
                <a16:creationId xmlns:a16="http://schemas.microsoft.com/office/drawing/2014/main" id="{7F200FEB-5C38-4254-B0BA-713099D80C8C}"/>
              </a:ext>
            </a:extLst>
          </p:cNvPr>
          <p:cNvPicPr>
            <a:picLocks noChangeAspect="1"/>
          </p:cNvPicPr>
          <p:nvPr/>
        </p:nvPicPr>
        <p:blipFill>
          <a:blip r:embed="rId2"/>
          <a:stretch>
            <a:fillRect/>
          </a:stretch>
        </p:blipFill>
        <p:spPr>
          <a:xfrm>
            <a:off x="2679106" y="2571750"/>
            <a:ext cx="2181225" cy="18669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27" name="图片 1">
            <a:extLst>
              <a:ext uri="{FF2B5EF4-FFF2-40B4-BE49-F238E27FC236}">
                <a16:creationId xmlns:a16="http://schemas.microsoft.com/office/drawing/2014/main" id="{853F0369-4FF1-4A9E-ADE1-7CE84E28A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929" y="2571750"/>
            <a:ext cx="2181225" cy="18669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7" name="箭头: 右 6">
            <a:extLst>
              <a:ext uri="{FF2B5EF4-FFF2-40B4-BE49-F238E27FC236}">
                <a16:creationId xmlns:a16="http://schemas.microsoft.com/office/drawing/2014/main" id="{928FD351-7997-41B1-B1B6-591F7E2C6394}"/>
              </a:ext>
            </a:extLst>
          </p:cNvPr>
          <p:cNvSpPr/>
          <p:nvPr/>
        </p:nvSpPr>
        <p:spPr>
          <a:xfrm>
            <a:off x="5257800" y="3246120"/>
            <a:ext cx="1089660" cy="518160"/>
          </a:xfrm>
          <a:prstGeom prst="rightArrow">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0"/>
              <a:solidFill>
                <a:srgbClr val="263656"/>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67536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9F7C1-4B15-452E-95DA-B21A96818D88}"/>
              </a:ext>
            </a:extLst>
          </p:cNvPr>
          <p:cNvSpPr>
            <a:spLocks noGrp="1"/>
          </p:cNvSpPr>
          <p:nvPr>
            <p:ph type="title"/>
          </p:nvPr>
        </p:nvSpPr>
        <p:spPr/>
        <p:txBody>
          <a:bodyPr/>
          <a:lstStyle/>
          <a:p>
            <a:r>
              <a:rPr lang="zh-CN" altLang="en-US" dirty="0"/>
              <a:t>系统搜索功能</a:t>
            </a:r>
          </a:p>
        </p:txBody>
      </p:sp>
      <p:pic>
        <p:nvPicPr>
          <p:cNvPr id="2050" name="图片 1">
            <a:extLst>
              <a:ext uri="{FF2B5EF4-FFF2-40B4-BE49-F238E27FC236}">
                <a16:creationId xmlns:a16="http://schemas.microsoft.com/office/drawing/2014/main" id="{3D7F58BA-EC60-4F0C-A5A0-864A26989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879" y="1912787"/>
            <a:ext cx="2704303" cy="3062906"/>
          </a:xfrm>
          <a:prstGeom prst="rect">
            <a:avLst/>
          </a:prstGeom>
          <a:noFill/>
          <a:ln>
            <a:noFill/>
          </a:ln>
          <a:scene3d>
            <a:camera prst="perspectiveLeft" fov="4800000"/>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62F6CD3C-64A2-4D9C-83EF-8C0C2593C84A}"/>
              </a:ext>
            </a:extLst>
          </p:cNvPr>
          <p:cNvPicPr>
            <a:picLocks noChangeAspect="1"/>
          </p:cNvPicPr>
          <p:nvPr/>
        </p:nvPicPr>
        <p:blipFill>
          <a:blip r:embed="rId3"/>
          <a:stretch>
            <a:fillRect/>
          </a:stretch>
        </p:blipFill>
        <p:spPr>
          <a:xfrm>
            <a:off x="1406898" y="1912787"/>
            <a:ext cx="2126882" cy="3062906"/>
          </a:xfrm>
          <a:prstGeom prst="rect">
            <a:avLst/>
          </a:prstGeom>
          <a:scene3d>
            <a:camera prst="perspectiveRight" fov="4800000"/>
            <a:lightRig rig="threePt" dir="t"/>
          </a:scene3d>
        </p:spPr>
      </p:pic>
      <p:pic>
        <p:nvPicPr>
          <p:cNvPr id="6" name="图片 5">
            <a:extLst>
              <a:ext uri="{FF2B5EF4-FFF2-40B4-BE49-F238E27FC236}">
                <a16:creationId xmlns:a16="http://schemas.microsoft.com/office/drawing/2014/main" id="{EF2A6C55-F232-4661-8712-185DB504AE6F}"/>
              </a:ext>
            </a:extLst>
          </p:cNvPr>
          <p:cNvPicPr>
            <a:picLocks noChangeAspect="1"/>
          </p:cNvPicPr>
          <p:nvPr/>
        </p:nvPicPr>
        <p:blipFill>
          <a:blip r:embed="rId4"/>
          <a:stretch>
            <a:fillRect/>
          </a:stretch>
        </p:blipFill>
        <p:spPr>
          <a:xfrm>
            <a:off x="3280814" y="1897547"/>
            <a:ext cx="2295525" cy="3062906"/>
          </a:xfrm>
          <a:prstGeom prst="rect">
            <a:avLst/>
          </a:prstGeom>
          <a:scene3d>
            <a:camera prst="perspectiveLeft" fov="4800000"/>
            <a:lightRig rig="threePt" dir="t"/>
          </a:scene3d>
        </p:spPr>
      </p:pic>
      <p:pic>
        <p:nvPicPr>
          <p:cNvPr id="8" name="图片 7">
            <a:extLst>
              <a:ext uri="{FF2B5EF4-FFF2-40B4-BE49-F238E27FC236}">
                <a16:creationId xmlns:a16="http://schemas.microsoft.com/office/drawing/2014/main" id="{D5EFC570-DF86-4B05-B684-9E67CB03DD66}"/>
              </a:ext>
            </a:extLst>
          </p:cNvPr>
          <p:cNvPicPr>
            <a:picLocks noChangeAspect="1"/>
          </p:cNvPicPr>
          <p:nvPr/>
        </p:nvPicPr>
        <p:blipFill rotWithShape="1">
          <a:blip r:embed="rId5"/>
          <a:srcRect l="3984"/>
          <a:stretch/>
        </p:blipFill>
        <p:spPr>
          <a:xfrm>
            <a:off x="5407034" y="1912787"/>
            <a:ext cx="2295525" cy="3062906"/>
          </a:xfrm>
          <a:prstGeom prst="rect">
            <a:avLst/>
          </a:prstGeom>
          <a:scene3d>
            <a:camera prst="perspectiveRight" fov="4800000"/>
            <a:lightRig rig="threePt" dir="t"/>
          </a:scene3d>
        </p:spPr>
      </p:pic>
    </p:spTree>
    <p:extLst>
      <p:ext uri="{BB962C8B-B14F-4D97-AF65-F5344CB8AC3E}">
        <p14:creationId xmlns:p14="http://schemas.microsoft.com/office/powerpoint/2010/main" val="487183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8564C-7889-4AA0-830B-528214857B3B}"/>
              </a:ext>
            </a:extLst>
          </p:cNvPr>
          <p:cNvSpPr>
            <a:spLocks noGrp="1"/>
          </p:cNvSpPr>
          <p:nvPr>
            <p:ph type="title"/>
          </p:nvPr>
        </p:nvSpPr>
        <p:spPr/>
        <p:txBody>
          <a:bodyPr/>
          <a:lstStyle/>
          <a:p>
            <a:r>
              <a:rPr lang="zh-CN" altLang="en-US" dirty="0"/>
              <a:t>发表、修改信息功能</a:t>
            </a:r>
          </a:p>
        </p:txBody>
      </p:sp>
      <p:pic>
        <p:nvPicPr>
          <p:cNvPr id="3074" name="图片 1">
            <a:extLst>
              <a:ext uri="{FF2B5EF4-FFF2-40B4-BE49-F238E27FC236}">
                <a16:creationId xmlns:a16="http://schemas.microsoft.com/office/drawing/2014/main" id="{C6D601AE-4173-4BD2-B6A1-1CAE819261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32" r="8374"/>
          <a:stretch/>
        </p:blipFill>
        <p:spPr bwMode="auto">
          <a:xfrm>
            <a:off x="937260" y="1527968"/>
            <a:ext cx="3378836" cy="380206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图片 3">
            <a:extLst>
              <a:ext uri="{FF2B5EF4-FFF2-40B4-BE49-F238E27FC236}">
                <a16:creationId xmlns:a16="http://schemas.microsoft.com/office/drawing/2014/main" id="{B349010B-88A2-48A2-A78C-CBC62F4F0E79}"/>
              </a:ext>
            </a:extLst>
          </p:cNvPr>
          <p:cNvPicPr>
            <a:picLocks noChangeAspect="1"/>
          </p:cNvPicPr>
          <p:nvPr/>
        </p:nvPicPr>
        <p:blipFill>
          <a:blip r:embed="rId3"/>
          <a:stretch>
            <a:fillRect/>
          </a:stretch>
        </p:blipFill>
        <p:spPr>
          <a:xfrm>
            <a:off x="6594475" y="1527968"/>
            <a:ext cx="3629564" cy="386953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箭头: 右 5">
            <a:extLst>
              <a:ext uri="{FF2B5EF4-FFF2-40B4-BE49-F238E27FC236}">
                <a16:creationId xmlns:a16="http://schemas.microsoft.com/office/drawing/2014/main" id="{0E302D03-9C72-47A2-AA56-A5E21E1A3E85}"/>
              </a:ext>
            </a:extLst>
          </p:cNvPr>
          <p:cNvSpPr/>
          <p:nvPr/>
        </p:nvSpPr>
        <p:spPr>
          <a:xfrm>
            <a:off x="4910455" y="3261360"/>
            <a:ext cx="1089660" cy="518160"/>
          </a:xfrm>
          <a:prstGeom prst="rightArrow">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0"/>
              <a:solidFill>
                <a:srgbClr val="263656"/>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98825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A898A-800C-48BA-85C9-603B7D002944}"/>
              </a:ext>
            </a:extLst>
          </p:cNvPr>
          <p:cNvSpPr>
            <a:spLocks noGrp="1"/>
          </p:cNvSpPr>
          <p:nvPr>
            <p:ph type="title"/>
          </p:nvPr>
        </p:nvSpPr>
        <p:spPr>
          <a:xfrm>
            <a:off x="3906258" y="2718761"/>
            <a:ext cx="3629564" cy="456129"/>
          </a:xfrm>
        </p:spPr>
        <p:txBody>
          <a:bodyPr/>
          <a:lstStyle/>
          <a:p>
            <a:r>
              <a:rPr lang="zh-CN" altLang="en-US" dirty="0"/>
              <a:t>信息管理功能</a:t>
            </a:r>
          </a:p>
        </p:txBody>
      </p:sp>
      <p:pic>
        <p:nvPicPr>
          <p:cNvPr id="4098" name="图片 1">
            <a:extLst>
              <a:ext uri="{FF2B5EF4-FFF2-40B4-BE49-F238E27FC236}">
                <a16:creationId xmlns:a16="http://schemas.microsoft.com/office/drawing/2014/main" id="{D9AD71AF-CDDB-4F0F-8063-E58BCD160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680" y="1953895"/>
            <a:ext cx="5341937" cy="27654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标题 1">
            <a:extLst>
              <a:ext uri="{FF2B5EF4-FFF2-40B4-BE49-F238E27FC236}">
                <a16:creationId xmlns:a16="http://schemas.microsoft.com/office/drawing/2014/main" id="{175D7DFD-057F-40D1-9F76-70DEBCE585AE}"/>
              </a:ext>
            </a:extLst>
          </p:cNvPr>
          <p:cNvSpPr txBox="1">
            <a:spLocks/>
          </p:cNvSpPr>
          <p:nvPr/>
        </p:nvSpPr>
        <p:spPr>
          <a:xfrm>
            <a:off x="1406898" y="752801"/>
            <a:ext cx="3629564" cy="456129"/>
          </a:xfrm>
          <a:prstGeom prst="rect">
            <a:avLst/>
          </a:prstGeom>
        </p:spPr>
        <p:txBody>
          <a:bodyPr>
            <a:noAutofit/>
          </a:bodyPr>
          <a:lstStyle>
            <a:lvl1pPr algn="l" defTabSz="914400" rtl="0" eaLnBrk="1" latinLnBrk="0" hangingPunct="1">
              <a:lnSpc>
                <a:spcPct val="90000"/>
              </a:lnSpc>
              <a:spcBef>
                <a:spcPct val="0"/>
              </a:spcBef>
              <a:buNone/>
              <a:defRPr sz="2400" b="1" kern="1200">
                <a:solidFill>
                  <a:srgbClr val="244C89"/>
                </a:solidFill>
                <a:latin typeface="+mj-lt"/>
                <a:ea typeface="思源黑体" panose="020B0500000000000000" pitchFamily="34" charset="-122"/>
                <a:cs typeface="+mj-cs"/>
              </a:defRPr>
            </a:lvl1pPr>
          </a:lstStyle>
          <a:p>
            <a:r>
              <a:rPr lang="zh-CN" altLang="en-US" dirty="0"/>
              <a:t>信息管理功能</a:t>
            </a:r>
          </a:p>
        </p:txBody>
      </p:sp>
    </p:spTree>
    <p:extLst>
      <p:ext uri="{BB962C8B-B14F-4D97-AF65-F5344CB8AC3E}">
        <p14:creationId xmlns:p14="http://schemas.microsoft.com/office/powerpoint/2010/main" val="3732148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6" name="组合 25"/>
          <p:cNvGrpSpPr/>
          <p:nvPr/>
        </p:nvGrpSpPr>
        <p:grpSpPr>
          <a:xfrm>
            <a:off x="1129619" y="1228068"/>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7" dirty="0">
                  <a:solidFill>
                    <a:schemeClr val="bg1"/>
                  </a:solidFill>
                  <a:latin typeface="思源黑体" panose="020B0500000000000000" pitchFamily="34" charset="-122"/>
                  <a:ea typeface="思源黑体" panose="020B0500000000000000" pitchFamily="34" charset="-122"/>
                </a:rPr>
                <a:t>CONTENT</a:t>
              </a:r>
              <a:endParaRPr lang="zh-CN" altLang="en-US" sz="3467" dirty="0">
                <a:solidFill>
                  <a:schemeClr val="bg1"/>
                </a:solidFill>
                <a:latin typeface="思源黑体" panose="020B0500000000000000" pitchFamily="34" charset="-122"/>
                <a:ea typeface="思源黑体" panose="020B0500000000000000" pitchFamily="34" charset="-122"/>
              </a:endParaRPr>
            </a:p>
          </p:txBody>
        </p:sp>
        <p:sp>
          <p:nvSpPr>
            <p:cNvPr id="32" name="文本框 31"/>
            <p:cNvSpPr txBox="1"/>
            <p:nvPr/>
          </p:nvSpPr>
          <p:spPr>
            <a:xfrm>
              <a:off x="2229307" y="849517"/>
              <a:ext cx="1490820"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3" b="1" dirty="0">
                  <a:solidFill>
                    <a:schemeClr val="bg1"/>
                  </a:solidFill>
                  <a:latin typeface="思源黑体" panose="020B0500000000000000" pitchFamily="34" charset="-122"/>
                  <a:ea typeface="思源黑体" panose="020B0500000000000000" pitchFamily="34" charset="-122"/>
                </a:rPr>
                <a:t>目 录</a:t>
              </a:r>
            </a:p>
          </p:txBody>
        </p:sp>
      </p:grpSp>
      <p:grpSp>
        <p:nvGrpSpPr>
          <p:cNvPr id="30" name="组合 29"/>
          <p:cNvGrpSpPr/>
          <p:nvPr/>
        </p:nvGrpSpPr>
        <p:grpSpPr>
          <a:xfrm>
            <a:off x="5714354" y="1664538"/>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a:grpSpLocks/>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55" name="Rectangle 14"/>
              <p:cNvSpPr>
                <a:spLocks noChangeArrowheads="1"/>
              </p:cNvSpPr>
              <p:nvPr/>
            </p:nvSpPr>
            <p:spPr bwMode="auto">
              <a:xfrm>
                <a:off x="5581874" y="22349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1</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56" name="TextBox 59"/>
              <p:cNvSpPr txBox="1">
                <a:spLocks noChangeArrowheads="1"/>
              </p:cNvSpPr>
              <p:nvPr/>
            </p:nvSpPr>
            <p:spPr bwMode="auto">
              <a:xfrm>
                <a:off x="6566161" y="2152389"/>
                <a:ext cx="29400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选题背景</a:t>
                </a: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59" name="组合 58"/>
          <p:cNvGrpSpPr/>
          <p:nvPr/>
        </p:nvGrpSpPr>
        <p:grpSpPr>
          <a:xfrm>
            <a:off x="5714354" y="2522443"/>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a:grpSpLocks/>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65" name="Rectangle 14"/>
              <p:cNvSpPr>
                <a:spLocks noChangeArrowheads="1"/>
              </p:cNvSpPr>
              <p:nvPr/>
            </p:nvSpPr>
            <p:spPr bwMode="auto">
              <a:xfrm>
                <a:off x="5581874" y="30175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2</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66" name="TextBox 59"/>
              <p:cNvSpPr txBox="1">
                <a:spLocks noChangeArrowheads="1"/>
              </p:cNvSpPr>
              <p:nvPr/>
            </p:nvSpPr>
            <p:spPr bwMode="auto">
              <a:xfrm>
                <a:off x="6566161" y="2941376"/>
                <a:ext cx="2416175"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研究内容</a:t>
                </a: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79" name="组合 78"/>
          <p:cNvGrpSpPr/>
          <p:nvPr/>
        </p:nvGrpSpPr>
        <p:grpSpPr>
          <a:xfrm>
            <a:off x="5714354" y="4315188"/>
            <a:ext cx="4890672" cy="578188"/>
            <a:chOff x="5714354" y="4244369"/>
            <a:chExt cx="4890672" cy="578188"/>
          </a:xfrm>
        </p:grpSpPr>
        <p:grpSp>
          <p:nvGrpSpPr>
            <p:cNvPr id="80" name="组合 79"/>
            <p:cNvGrpSpPr/>
            <p:nvPr/>
          </p:nvGrpSpPr>
          <p:grpSpPr>
            <a:xfrm>
              <a:off x="5714354" y="4244369"/>
              <a:ext cx="4103687" cy="576263"/>
              <a:chOff x="4753236" y="4446326"/>
              <a:chExt cx="4103687" cy="576263"/>
            </a:xfrm>
          </p:grpSpPr>
          <p:grpSp>
            <p:nvGrpSpPr>
              <p:cNvPr id="84" name="组合 24"/>
              <p:cNvGrpSpPr>
                <a:grpSpLocks/>
              </p:cNvGrpSpPr>
              <p:nvPr/>
            </p:nvGrpSpPr>
            <p:grpSpPr bwMode="auto">
              <a:xfrm>
                <a:off x="4753236" y="4446326"/>
                <a:ext cx="576262" cy="576263"/>
                <a:chOff x="6170389" y="4955815"/>
                <a:chExt cx="576064" cy="576064"/>
              </a:xfrm>
            </p:grpSpPr>
            <p:sp>
              <p:nvSpPr>
                <p:cNvPr id="87"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88"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85" name="Rectangle 14"/>
              <p:cNvSpPr>
                <a:spLocks noChangeArrowheads="1"/>
              </p:cNvSpPr>
              <p:nvPr/>
            </p:nvSpPr>
            <p:spPr bwMode="auto">
              <a:xfrm>
                <a:off x="5581874" y="4613014"/>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4</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86" name="TextBox 59"/>
              <p:cNvSpPr txBox="1">
                <a:spLocks noChangeArrowheads="1"/>
              </p:cNvSpPr>
              <p:nvPr/>
            </p:nvSpPr>
            <p:spPr bwMode="auto">
              <a:xfrm>
                <a:off x="6566161" y="4535226"/>
                <a:ext cx="2290762"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功能展示</a:t>
                </a:r>
              </a:p>
            </p:txBody>
          </p:sp>
        </p:grpSp>
        <p:grpSp>
          <p:nvGrpSpPr>
            <p:cNvPr id="81" name="组合 80"/>
            <p:cNvGrpSpPr/>
            <p:nvPr/>
          </p:nvGrpSpPr>
          <p:grpSpPr>
            <a:xfrm flipH="1">
              <a:off x="6433491" y="4741665"/>
              <a:ext cx="4171535" cy="80892"/>
              <a:chOff x="2272062" y="2596259"/>
              <a:chExt cx="4173708" cy="80934"/>
            </a:xfrm>
          </p:grpSpPr>
          <p:cxnSp>
            <p:nvCxnSpPr>
              <p:cNvPr id="82" name="直接连接符 8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83" name="矩形 8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89" name="组合 88"/>
          <p:cNvGrpSpPr/>
          <p:nvPr/>
        </p:nvGrpSpPr>
        <p:grpSpPr>
          <a:xfrm>
            <a:off x="5714354" y="5193462"/>
            <a:ext cx="4890672" cy="578865"/>
            <a:chOff x="5714354" y="5108509"/>
            <a:chExt cx="4890672" cy="578865"/>
          </a:xfrm>
        </p:grpSpPr>
        <p:grpSp>
          <p:nvGrpSpPr>
            <p:cNvPr id="90" name="组合 89"/>
            <p:cNvGrpSpPr/>
            <p:nvPr/>
          </p:nvGrpSpPr>
          <p:grpSpPr>
            <a:xfrm>
              <a:off x="5714354" y="5108509"/>
              <a:ext cx="4752975" cy="576262"/>
              <a:chOff x="4753236" y="5238489"/>
              <a:chExt cx="4752975" cy="576262"/>
            </a:xfrm>
          </p:grpSpPr>
          <p:grpSp>
            <p:nvGrpSpPr>
              <p:cNvPr id="94" name="组合 25"/>
              <p:cNvGrpSpPr>
                <a:grpSpLocks/>
              </p:cNvGrpSpPr>
              <p:nvPr/>
            </p:nvGrpSpPr>
            <p:grpSpPr bwMode="auto">
              <a:xfrm>
                <a:off x="4753236" y="5238489"/>
                <a:ext cx="576262" cy="576262"/>
                <a:chOff x="6170389" y="5747903"/>
                <a:chExt cx="576064" cy="576064"/>
              </a:xfrm>
            </p:grpSpPr>
            <p:sp>
              <p:nvSpPr>
                <p:cNvPr id="97" name="圆角矩形 14"/>
                <p:cNvSpPr>
                  <a:spLocks noChangeArrowheads="1"/>
                </p:cNvSpPr>
                <p:nvPr/>
              </p:nvSpPr>
              <p:spPr bwMode="auto">
                <a:xfrm>
                  <a:off x="6170389" y="5747903"/>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98" name="Freeform 28"/>
                <p:cNvSpPr>
                  <a:spLocks noEditPoints="1"/>
                </p:cNvSpPr>
                <p:nvPr/>
              </p:nvSpPr>
              <p:spPr bwMode="auto">
                <a:xfrm>
                  <a:off x="6293383" y="5910861"/>
                  <a:ext cx="295907" cy="250148"/>
                </a:xfrm>
                <a:custGeom>
                  <a:avLst/>
                  <a:gdLst>
                    <a:gd name="T0" fmla="*/ 2147483646 w 923"/>
                    <a:gd name="T1" fmla="*/ 0 h 771"/>
                    <a:gd name="T2" fmla="*/ 2147483646 w 923"/>
                    <a:gd name="T3" fmla="*/ 2147483646 h 771"/>
                    <a:gd name="T4" fmla="*/ 2147483646 w 923"/>
                    <a:gd name="T5" fmla="*/ 2147483646 h 771"/>
                    <a:gd name="T6" fmla="*/ 2147483646 w 923"/>
                    <a:gd name="T7" fmla="*/ 2147483646 h 771"/>
                    <a:gd name="T8" fmla="*/ 2147483646 w 923"/>
                    <a:gd name="T9" fmla="*/ 2147483646 h 771"/>
                    <a:gd name="T10" fmla="*/ 2147483646 w 923"/>
                    <a:gd name="T11" fmla="*/ 2147483646 h 771"/>
                    <a:gd name="T12" fmla="*/ 2147483646 w 923"/>
                    <a:gd name="T13" fmla="*/ 2147483646 h 771"/>
                    <a:gd name="T14" fmla="*/ 2147483646 w 923"/>
                    <a:gd name="T15" fmla="*/ 2147483646 h 771"/>
                    <a:gd name="T16" fmla="*/ 2147483646 w 923"/>
                    <a:gd name="T17" fmla="*/ 2147483646 h 771"/>
                    <a:gd name="T18" fmla="*/ 2147483646 w 923"/>
                    <a:gd name="T19" fmla="*/ 2147483646 h 771"/>
                    <a:gd name="T20" fmla="*/ 2147483646 w 923"/>
                    <a:gd name="T21" fmla="*/ 2147483646 h 771"/>
                    <a:gd name="T22" fmla="*/ 2147483646 w 923"/>
                    <a:gd name="T23" fmla="*/ 2147483646 h 771"/>
                    <a:gd name="T24" fmla="*/ 2147483646 w 923"/>
                    <a:gd name="T25" fmla="*/ 2147483646 h 771"/>
                    <a:gd name="T26" fmla="*/ 2147483646 w 923"/>
                    <a:gd name="T27" fmla="*/ 2147483646 h 771"/>
                    <a:gd name="T28" fmla="*/ 2147483646 w 923"/>
                    <a:gd name="T29" fmla="*/ 2147483646 h 771"/>
                    <a:gd name="T30" fmla="*/ 2147483646 w 923"/>
                    <a:gd name="T31" fmla="*/ 2147483646 h 771"/>
                    <a:gd name="T32" fmla="*/ 2147483646 w 923"/>
                    <a:gd name="T33" fmla="*/ 2147483646 h 771"/>
                    <a:gd name="T34" fmla="*/ 2147483646 w 923"/>
                    <a:gd name="T35" fmla="*/ 2147483646 h 771"/>
                    <a:gd name="T36" fmla="*/ 2147483646 w 923"/>
                    <a:gd name="T37" fmla="*/ 2147483646 h 771"/>
                    <a:gd name="T38" fmla="*/ 2147483646 w 923"/>
                    <a:gd name="T39" fmla="*/ 2147483646 h 771"/>
                    <a:gd name="T40" fmla="*/ 2147483646 w 923"/>
                    <a:gd name="T41" fmla="*/ 2147483646 h 771"/>
                    <a:gd name="T42" fmla="*/ 2147483646 w 923"/>
                    <a:gd name="T43" fmla="*/ 2147483646 h 771"/>
                    <a:gd name="T44" fmla="*/ 2147483646 w 923"/>
                    <a:gd name="T45" fmla="*/ 2147483646 h 771"/>
                    <a:gd name="T46" fmla="*/ 2147483646 w 923"/>
                    <a:gd name="T47" fmla="*/ 2147483646 h 771"/>
                    <a:gd name="T48" fmla="*/ 2147483646 w 923"/>
                    <a:gd name="T49" fmla="*/ 2147483646 h 771"/>
                    <a:gd name="T50" fmla="*/ 2147483646 w 923"/>
                    <a:gd name="T51" fmla="*/ 2147483646 h 771"/>
                    <a:gd name="T52" fmla="*/ 2147483646 w 923"/>
                    <a:gd name="T53" fmla="*/ 2147483646 h 771"/>
                    <a:gd name="T54" fmla="*/ 2147483646 w 923"/>
                    <a:gd name="T55" fmla="*/ 2147483646 h 771"/>
                    <a:gd name="T56" fmla="*/ 2147483646 w 923"/>
                    <a:gd name="T57" fmla="*/ 2147483646 h 771"/>
                    <a:gd name="T58" fmla="*/ 2147483646 w 923"/>
                    <a:gd name="T59" fmla="*/ 2147483646 h 771"/>
                    <a:gd name="T60" fmla="*/ 2147483646 w 923"/>
                    <a:gd name="T61" fmla="*/ 2147483646 h 771"/>
                    <a:gd name="T62" fmla="*/ 2147483646 w 923"/>
                    <a:gd name="T63" fmla="*/ 2147483646 h 771"/>
                    <a:gd name="T64" fmla="*/ 2147483646 w 923"/>
                    <a:gd name="T65" fmla="*/ 2147483646 h 771"/>
                    <a:gd name="T66" fmla="*/ 2147483646 w 923"/>
                    <a:gd name="T67" fmla="*/ 2147483646 h 771"/>
                    <a:gd name="T68" fmla="*/ 2147483646 w 923"/>
                    <a:gd name="T69" fmla="*/ 2147483646 h 771"/>
                    <a:gd name="T70" fmla="*/ 2147483646 w 923"/>
                    <a:gd name="T71" fmla="*/ 2147483646 h 771"/>
                    <a:gd name="T72" fmla="*/ 2147483646 w 923"/>
                    <a:gd name="T73" fmla="*/ 2147483646 h 771"/>
                    <a:gd name="T74" fmla="*/ 2147483646 w 923"/>
                    <a:gd name="T75" fmla="*/ 2147483646 h 771"/>
                    <a:gd name="T76" fmla="*/ 0 w 923"/>
                    <a:gd name="T77" fmla="*/ 2147483646 h 771"/>
                    <a:gd name="T78" fmla="*/ 2147483646 w 923"/>
                    <a:gd name="T79" fmla="*/ 2147483646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95" name="Rectangle 14"/>
              <p:cNvSpPr>
                <a:spLocks noChangeArrowheads="1"/>
              </p:cNvSpPr>
              <p:nvPr/>
            </p:nvSpPr>
            <p:spPr bwMode="auto">
              <a:xfrm>
                <a:off x="5581874" y="54051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5</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96" name="TextBox 59"/>
              <p:cNvSpPr txBox="1">
                <a:spLocks noChangeArrowheads="1"/>
              </p:cNvSpPr>
              <p:nvPr/>
            </p:nvSpPr>
            <p:spPr bwMode="auto">
              <a:xfrm>
                <a:off x="6566161" y="5309926"/>
                <a:ext cx="2940050" cy="43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总结与不足</a:t>
                </a:r>
              </a:p>
            </p:txBody>
          </p:sp>
        </p:grpSp>
        <p:grpSp>
          <p:nvGrpSpPr>
            <p:cNvPr id="91" name="组合 90"/>
            <p:cNvGrpSpPr/>
            <p:nvPr/>
          </p:nvGrpSpPr>
          <p:grpSpPr>
            <a:xfrm flipH="1">
              <a:off x="6433491" y="5606482"/>
              <a:ext cx="4171535" cy="80892"/>
              <a:chOff x="2272062" y="2596259"/>
              <a:chExt cx="4173708" cy="80934"/>
            </a:xfrm>
          </p:grpSpPr>
          <p:cxnSp>
            <p:nvCxnSpPr>
              <p:cNvPr id="92" name="直接连接符 9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93" name="矩形 9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sp>
        <p:nvSpPr>
          <p:cNvPr id="2" name="文本框 1"/>
          <p:cNvSpPr txBox="1"/>
          <p:nvPr/>
        </p:nvSpPr>
        <p:spPr>
          <a:xfrm>
            <a:off x="7384026" y="827314"/>
            <a:ext cx="314463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grpSp>
        <p:nvGrpSpPr>
          <p:cNvPr id="101" name="组合 100">
            <a:extLst>
              <a:ext uri="{FF2B5EF4-FFF2-40B4-BE49-F238E27FC236}">
                <a16:creationId xmlns:a16="http://schemas.microsoft.com/office/drawing/2014/main" id="{DE70CCE2-A7F3-4CE5-9D19-C0346DFF3B8C}"/>
              </a:ext>
            </a:extLst>
          </p:cNvPr>
          <p:cNvGrpSpPr/>
          <p:nvPr/>
        </p:nvGrpSpPr>
        <p:grpSpPr>
          <a:xfrm>
            <a:off x="5714354" y="3506706"/>
            <a:ext cx="4890672" cy="578188"/>
            <a:chOff x="5714354" y="4244369"/>
            <a:chExt cx="4890672" cy="578188"/>
          </a:xfrm>
        </p:grpSpPr>
        <p:grpSp>
          <p:nvGrpSpPr>
            <p:cNvPr id="102" name="组合 101">
              <a:extLst>
                <a:ext uri="{FF2B5EF4-FFF2-40B4-BE49-F238E27FC236}">
                  <a16:creationId xmlns:a16="http://schemas.microsoft.com/office/drawing/2014/main" id="{9A24669E-27CB-4B06-AA45-C8D26EE4FF80}"/>
                </a:ext>
              </a:extLst>
            </p:cNvPr>
            <p:cNvGrpSpPr/>
            <p:nvPr/>
          </p:nvGrpSpPr>
          <p:grpSpPr>
            <a:xfrm>
              <a:off x="5714354" y="4244369"/>
              <a:ext cx="4103687" cy="576263"/>
              <a:chOff x="4753236" y="4446326"/>
              <a:chExt cx="4103687" cy="576263"/>
            </a:xfrm>
          </p:grpSpPr>
          <p:grpSp>
            <p:nvGrpSpPr>
              <p:cNvPr id="106" name="组合 24">
                <a:extLst>
                  <a:ext uri="{FF2B5EF4-FFF2-40B4-BE49-F238E27FC236}">
                    <a16:creationId xmlns:a16="http://schemas.microsoft.com/office/drawing/2014/main" id="{472896BA-1D35-458B-A975-B8895931E4A9}"/>
                  </a:ext>
                </a:extLst>
              </p:cNvPr>
              <p:cNvGrpSpPr>
                <a:grpSpLocks/>
              </p:cNvGrpSpPr>
              <p:nvPr/>
            </p:nvGrpSpPr>
            <p:grpSpPr bwMode="auto">
              <a:xfrm>
                <a:off x="4753236" y="4446326"/>
                <a:ext cx="576262" cy="576263"/>
                <a:chOff x="6170389" y="4955815"/>
                <a:chExt cx="576064" cy="576064"/>
              </a:xfrm>
            </p:grpSpPr>
            <p:sp>
              <p:nvSpPr>
                <p:cNvPr id="109" name="圆角矩形 13">
                  <a:extLst>
                    <a:ext uri="{FF2B5EF4-FFF2-40B4-BE49-F238E27FC236}">
                      <a16:creationId xmlns:a16="http://schemas.microsoft.com/office/drawing/2014/main" id="{019D98A6-F2E8-457B-915E-6535C322193C}"/>
                    </a:ext>
                  </a:extLst>
                </p:cNvPr>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110" name="Freeform 11">
                  <a:extLst>
                    <a:ext uri="{FF2B5EF4-FFF2-40B4-BE49-F238E27FC236}">
                      <a16:creationId xmlns:a16="http://schemas.microsoft.com/office/drawing/2014/main" id="{22A04B69-6760-4CAA-B5B3-0D7EFAD54077}"/>
                    </a:ext>
                  </a:extLst>
                </p:cNvPr>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107" name="Rectangle 14">
                <a:extLst>
                  <a:ext uri="{FF2B5EF4-FFF2-40B4-BE49-F238E27FC236}">
                    <a16:creationId xmlns:a16="http://schemas.microsoft.com/office/drawing/2014/main" id="{2359903F-B64C-4640-A652-350C494D3310}"/>
                  </a:ext>
                </a:extLst>
              </p:cNvPr>
              <p:cNvSpPr>
                <a:spLocks noChangeArrowheads="1"/>
              </p:cNvSpPr>
              <p:nvPr/>
            </p:nvSpPr>
            <p:spPr bwMode="auto">
              <a:xfrm>
                <a:off x="5581874" y="4613014"/>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3</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08" name="TextBox 59">
                <a:extLst>
                  <a:ext uri="{FF2B5EF4-FFF2-40B4-BE49-F238E27FC236}">
                    <a16:creationId xmlns:a16="http://schemas.microsoft.com/office/drawing/2014/main" id="{B5EC1E20-9E74-43BE-84A8-27B681EB82E2}"/>
                  </a:ext>
                </a:extLst>
              </p:cNvPr>
              <p:cNvSpPr txBox="1">
                <a:spLocks noChangeArrowheads="1"/>
              </p:cNvSpPr>
              <p:nvPr/>
            </p:nvSpPr>
            <p:spPr bwMode="auto">
              <a:xfrm>
                <a:off x="6566161" y="4535226"/>
                <a:ext cx="2290762"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关键技术</a:t>
                </a:r>
              </a:p>
            </p:txBody>
          </p:sp>
        </p:grpSp>
        <p:grpSp>
          <p:nvGrpSpPr>
            <p:cNvPr id="103" name="组合 102">
              <a:extLst>
                <a:ext uri="{FF2B5EF4-FFF2-40B4-BE49-F238E27FC236}">
                  <a16:creationId xmlns:a16="http://schemas.microsoft.com/office/drawing/2014/main" id="{C243AA1A-E822-4E4F-A6DC-9306271E176B}"/>
                </a:ext>
              </a:extLst>
            </p:cNvPr>
            <p:cNvGrpSpPr/>
            <p:nvPr/>
          </p:nvGrpSpPr>
          <p:grpSpPr>
            <a:xfrm flipH="1">
              <a:off x="6433491" y="4741665"/>
              <a:ext cx="4171535" cy="80892"/>
              <a:chOff x="2272062" y="2596259"/>
              <a:chExt cx="4173708" cy="80934"/>
            </a:xfrm>
          </p:grpSpPr>
          <p:cxnSp>
            <p:nvCxnSpPr>
              <p:cNvPr id="104" name="直接连接符 103">
                <a:extLst>
                  <a:ext uri="{FF2B5EF4-FFF2-40B4-BE49-F238E27FC236}">
                    <a16:creationId xmlns:a16="http://schemas.microsoft.com/office/drawing/2014/main" id="{D2B2B253-CD8B-4A51-9195-CC7DA68FBDA4}"/>
                  </a:ext>
                </a:extLst>
              </p:cNvPr>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105" name="矩形 104">
                <a:extLst>
                  <a:ext uri="{FF2B5EF4-FFF2-40B4-BE49-F238E27FC236}">
                    <a16:creationId xmlns:a16="http://schemas.microsoft.com/office/drawing/2014/main" id="{30580904-6402-4AB2-AD8D-972DABB2058B}"/>
                  </a:ext>
                </a:extLst>
              </p:cNvPr>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spTree>
    <p:extLst>
      <p:ext uri="{BB962C8B-B14F-4D97-AF65-F5344CB8AC3E}">
        <p14:creationId xmlns:p14="http://schemas.microsoft.com/office/powerpoint/2010/main" val="3332412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1+#ppt_w/2"/>
                                              </p:val>
                                            </p:tav>
                                            <p:tav tm="100000">
                                              <p:val>
                                                <p:strVal val="#ppt_x"/>
                                              </p:val>
                                            </p:tav>
                                          </p:tavLst>
                                        </p:anim>
                                        <p:anim calcmode="lin" valueType="num">
                                          <p:cBhvr additive="base">
                                            <p:cTn id="37"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1+#ppt_w/2"/>
                                              </p:val>
                                            </p:tav>
                                            <p:tav tm="100000">
                                              <p:val>
                                                <p:strVal val="#ppt_x"/>
                                              </p:val>
                                            </p:tav>
                                          </p:tavLst>
                                        </p:anim>
                                        <p:anim calcmode="lin" valueType="num">
                                          <p:cBhvr additive="base">
                                            <p:cTn id="37"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54FEE-5C5E-4C3A-A9E4-3E828C3929A5}"/>
              </a:ext>
            </a:extLst>
          </p:cNvPr>
          <p:cNvSpPr>
            <a:spLocks noGrp="1"/>
          </p:cNvSpPr>
          <p:nvPr>
            <p:ph type="title"/>
          </p:nvPr>
        </p:nvSpPr>
        <p:spPr/>
        <p:txBody>
          <a:bodyPr/>
          <a:lstStyle/>
          <a:p>
            <a:r>
              <a:rPr lang="zh-CN" altLang="en-US" dirty="0"/>
              <a:t>信息留言</a:t>
            </a:r>
          </a:p>
        </p:txBody>
      </p:sp>
      <p:pic>
        <p:nvPicPr>
          <p:cNvPr id="4" name="图片 3">
            <a:extLst>
              <a:ext uri="{FF2B5EF4-FFF2-40B4-BE49-F238E27FC236}">
                <a16:creationId xmlns:a16="http://schemas.microsoft.com/office/drawing/2014/main" id="{31270CF3-6881-4282-BBC8-2374A0C5D7BE}"/>
              </a:ext>
            </a:extLst>
          </p:cNvPr>
          <p:cNvPicPr>
            <a:picLocks noChangeAspect="1"/>
          </p:cNvPicPr>
          <p:nvPr/>
        </p:nvPicPr>
        <p:blipFill>
          <a:blip r:embed="rId2"/>
          <a:stretch>
            <a:fillRect/>
          </a:stretch>
        </p:blipFill>
        <p:spPr>
          <a:xfrm>
            <a:off x="1406898" y="1756410"/>
            <a:ext cx="3413759" cy="3733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图片 5">
            <a:extLst>
              <a:ext uri="{FF2B5EF4-FFF2-40B4-BE49-F238E27FC236}">
                <a16:creationId xmlns:a16="http://schemas.microsoft.com/office/drawing/2014/main" id="{EE76C8E4-2E65-442D-AD32-C0BE9340FEEB}"/>
              </a:ext>
            </a:extLst>
          </p:cNvPr>
          <p:cNvPicPr>
            <a:picLocks noChangeAspect="1"/>
          </p:cNvPicPr>
          <p:nvPr/>
        </p:nvPicPr>
        <p:blipFill>
          <a:blip r:embed="rId3"/>
          <a:stretch>
            <a:fillRect/>
          </a:stretch>
        </p:blipFill>
        <p:spPr>
          <a:xfrm>
            <a:off x="6443344" y="1756410"/>
            <a:ext cx="3413760" cy="3733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7" name="箭头: 右 6">
            <a:extLst>
              <a:ext uri="{FF2B5EF4-FFF2-40B4-BE49-F238E27FC236}">
                <a16:creationId xmlns:a16="http://schemas.microsoft.com/office/drawing/2014/main" id="{5ADFBC7A-29E6-4158-B19A-41695C8F1F2F}"/>
              </a:ext>
            </a:extLst>
          </p:cNvPr>
          <p:cNvSpPr/>
          <p:nvPr/>
        </p:nvSpPr>
        <p:spPr>
          <a:xfrm>
            <a:off x="4910455" y="3261360"/>
            <a:ext cx="1089660" cy="518160"/>
          </a:xfrm>
          <a:prstGeom prst="rightArrow">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0"/>
              <a:solidFill>
                <a:srgbClr val="263656"/>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79064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66967" y="2443843"/>
            <a:ext cx="168026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05</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0468" y="3167117"/>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   总结与不足</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32645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亮点与不足</a:t>
            </a:r>
          </a:p>
        </p:txBody>
      </p:sp>
      <p:grpSp>
        <p:nvGrpSpPr>
          <p:cNvPr id="29" name="组合 28">
            <a:extLst>
              <a:ext uri="{FF2B5EF4-FFF2-40B4-BE49-F238E27FC236}">
                <a16:creationId xmlns:a16="http://schemas.microsoft.com/office/drawing/2014/main" id="{B4141124-7EC2-4DC7-9445-F8BB89C882B7}"/>
              </a:ext>
            </a:extLst>
          </p:cNvPr>
          <p:cNvGrpSpPr/>
          <p:nvPr/>
        </p:nvGrpSpPr>
        <p:grpSpPr>
          <a:xfrm>
            <a:off x="1596939" y="1599900"/>
            <a:ext cx="978986" cy="904442"/>
            <a:chOff x="964390" y="1912008"/>
            <a:chExt cx="1144622" cy="1057466"/>
          </a:xfrm>
        </p:grpSpPr>
        <p:grpSp>
          <p:nvGrpSpPr>
            <p:cNvPr id="30" name="组合 29">
              <a:extLst>
                <a:ext uri="{FF2B5EF4-FFF2-40B4-BE49-F238E27FC236}">
                  <a16:creationId xmlns:a16="http://schemas.microsoft.com/office/drawing/2014/main" id="{F8DE67FB-695B-4855-8481-6118DCB0EED3}"/>
                </a:ext>
              </a:extLst>
            </p:cNvPr>
            <p:cNvGrpSpPr/>
            <p:nvPr/>
          </p:nvGrpSpPr>
          <p:grpSpPr>
            <a:xfrm>
              <a:off x="1011055" y="2016920"/>
              <a:ext cx="1051289" cy="846745"/>
              <a:chOff x="1064035" y="1996465"/>
              <a:chExt cx="1103199" cy="888555"/>
            </a:xfrm>
          </p:grpSpPr>
          <p:sp>
            <p:nvSpPr>
              <p:cNvPr id="37" name="Freeform 7">
                <a:extLst>
                  <a:ext uri="{FF2B5EF4-FFF2-40B4-BE49-F238E27FC236}">
                    <a16:creationId xmlns:a16="http://schemas.microsoft.com/office/drawing/2014/main" id="{398957F1-1F56-41A2-9A1E-69F67F8236FA}"/>
                  </a:ext>
                </a:extLst>
              </p:cNvPr>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rgbClr val="FF0000"/>
                  </a:solidFill>
                </a:endParaRPr>
              </a:p>
            </p:txBody>
          </p:sp>
          <p:sp>
            <p:nvSpPr>
              <p:cNvPr id="40" name="TextBox 50">
                <a:extLst>
                  <a:ext uri="{FF2B5EF4-FFF2-40B4-BE49-F238E27FC236}">
                    <a16:creationId xmlns:a16="http://schemas.microsoft.com/office/drawing/2014/main" id="{07F11C09-AD67-47A1-95E7-E5D20389E6C6}"/>
                  </a:ext>
                </a:extLst>
              </p:cNvPr>
              <p:cNvSpPr txBox="1"/>
              <p:nvPr/>
            </p:nvSpPr>
            <p:spPr>
              <a:xfrm>
                <a:off x="1064035" y="2151432"/>
                <a:ext cx="1103199" cy="578621"/>
              </a:xfrm>
              <a:prstGeom prst="rect">
                <a:avLst/>
              </a:prstGeom>
              <a:noFill/>
            </p:spPr>
            <p:txBody>
              <a:bodyPr wrap="square" lIns="0" tIns="0" rIns="0" bIns="0" rtlCol="0">
                <a:spAutoFit/>
              </a:bodyPr>
              <a:lstStyle/>
              <a:p>
                <a:pPr algn="ctr">
                  <a:lnSpc>
                    <a:spcPct val="120000"/>
                  </a:lnSpc>
                </a:pPr>
                <a:r>
                  <a:rPr lang="zh-CN" altLang="en-US" sz="2800" dirty="0">
                    <a:latin typeface="Agency FB" panose="020B0503020202020204" pitchFamily="34" charset="0"/>
                    <a:ea typeface="思源黑体" panose="020B0500000000000000" pitchFamily="34" charset="-122"/>
                  </a:rPr>
                  <a:t>总结</a:t>
                </a:r>
                <a:endParaRPr lang="en-US" altLang="zh-CN" sz="2800" dirty="0">
                  <a:latin typeface="Agency FB" panose="020B0503020202020204" pitchFamily="34" charset="0"/>
                  <a:ea typeface="思源黑体" panose="020B0500000000000000" pitchFamily="34" charset="-122"/>
                </a:endParaRPr>
              </a:p>
            </p:txBody>
          </p:sp>
        </p:grpSp>
        <p:sp>
          <p:nvSpPr>
            <p:cNvPr id="31" name="Freeform 6">
              <a:extLst>
                <a:ext uri="{FF2B5EF4-FFF2-40B4-BE49-F238E27FC236}">
                  <a16:creationId xmlns:a16="http://schemas.microsoft.com/office/drawing/2014/main" id="{15A2DBB8-D71A-4DD0-9D81-03AED1A3F242}"/>
                </a:ext>
              </a:extLst>
            </p:cNvPr>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sp>
        <p:nvSpPr>
          <p:cNvPr id="3" name="文本框 2">
            <a:extLst>
              <a:ext uri="{FF2B5EF4-FFF2-40B4-BE49-F238E27FC236}">
                <a16:creationId xmlns:a16="http://schemas.microsoft.com/office/drawing/2014/main" id="{90D7665F-B4CD-492D-9832-519338E736B7}"/>
              </a:ext>
            </a:extLst>
          </p:cNvPr>
          <p:cNvSpPr txBox="1"/>
          <p:nvPr/>
        </p:nvSpPr>
        <p:spPr>
          <a:xfrm>
            <a:off x="2936899" y="1565669"/>
            <a:ext cx="6819900" cy="2440412"/>
          </a:xfrm>
          <a:prstGeom prst="rect">
            <a:avLst/>
          </a:prstGeom>
          <a:noFill/>
        </p:spPr>
        <p:txBody>
          <a:bodyPr wrap="square" rtlCol="0">
            <a:spAutoFit/>
          </a:bodyPr>
          <a:lstStyle/>
          <a:p>
            <a:pPr>
              <a:lnSpc>
                <a:spcPct val="200000"/>
              </a:lnSpc>
            </a:pPr>
            <a:r>
              <a:rPr lang="zh-CN" altLang="en-US" dirty="0"/>
              <a:t>      </a:t>
            </a:r>
            <a:r>
              <a:rPr lang="zh-CN" altLang="en-US" sz="1200" dirty="0">
                <a:solidFill>
                  <a:schemeClr val="tx1">
                    <a:lumMod val="65000"/>
                    <a:lumOff val="35000"/>
                  </a:schemeClr>
                </a:solidFill>
                <a:ea typeface="思源黑体" panose="020B0500000000000000" pitchFamily="34" charset="-122"/>
              </a:rPr>
              <a:t>随着社会经济的发展，移动互联网</a:t>
            </a:r>
            <a:r>
              <a:rPr lang="en-US" altLang="zh-CN" sz="1200" dirty="0">
                <a:solidFill>
                  <a:schemeClr val="tx1">
                    <a:lumMod val="65000"/>
                    <a:lumOff val="35000"/>
                  </a:schemeClr>
                </a:solidFill>
                <a:ea typeface="思源黑体" panose="020B0500000000000000" pitchFamily="34" charset="-122"/>
              </a:rPr>
              <a:t>5G</a:t>
            </a:r>
            <a:r>
              <a:rPr lang="zh-CN" altLang="en-US" sz="1200" dirty="0">
                <a:solidFill>
                  <a:schemeClr val="tx1">
                    <a:lumMod val="65000"/>
                    <a:lumOff val="35000"/>
                  </a:schemeClr>
                </a:solidFill>
                <a:ea typeface="思源黑体" panose="020B0500000000000000" pitchFamily="34" charset="-122"/>
              </a:rPr>
              <a:t>的普及，各个高校建设</a:t>
            </a:r>
            <a:r>
              <a:rPr lang="zh-CN" altLang="zh-CN" sz="1200" dirty="0">
                <a:solidFill>
                  <a:schemeClr val="tx1">
                    <a:lumMod val="65000"/>
                    <a:lumOff val="35000"/>
                  </a:schemeClr>
                </a:solidFill>
                <a:ea typeface="思源黑体" panose="020B0500000000000000" pitchFamily="34" charset="-122"/>
              </a:rPr>
              <a:t>移动互联网校园二手交易平台的</a:t>
            </a:r>
            <a:r>
              <a:rPr lang="zh-CN" altLang="en-US" sz="1200" dirty="0">
                <a:solidFill>
                  <a:schemeClr val="tx1">
                    <a:lumMod val="65000"/>
                    <a:lumOff val="35000"/>
                  </a:schemeClr>
                </a:solidFill>
                <a:ea typeface="思源黑体" panose="020B0500000000000000" pitchFamily="34" charset="-122"/>
              </a:rPr>
              <a:t>是必不可少的，却</a:t>
            </a:r>
            <a:r>
              <a:rPr lang="zh-CN" altLang="zh-CN" sz="1200" dirty="0">
                <a:solidFill>
                  <a:schemeClr val="tx1">
                    <a:lumMod val="65000"/>
                    <a:lumOff val="35000"/>
                  </a:schemeClr>
                </a:solidFill>
                <a:ea typeface="思源黑体" panose="020B0500000000000000" pitchFamily="34" charset="-122"/>
              </a:rPr>
              <a:t>具有强的发展空间</a:t>
            </a:r>
            <a:r>
              <a:rPr lang="zh-CN" altLang="en-US" sz="1200" dirty="0">
                <a:solidFill>
                  <a:schemeClr val="tx1">
                    <a:lumMod val="65000"/>
                    <a:lumOff val="35000"/>
                  </a:schemeClr>
                </a:solidFill>
                <a:ea typeface="思源黑体" panose="020B0500000000000000" pitchFamily="34" charset="-122"/>
              </a:rPr>
              <a:t>，能为学生提供价廉物美的货品，能让学生养成勤俭节约的良习，能实现二手货品的循环利用，能改善校园的环境提高环保。通过移动互联网校园二手交易平台的构建，实现了对传统的二手地摊市场的升级，加大了在校生大学生交易货品的范围，全面了交易货品交易信息的展示垂直空间和在疫情当下的安全性，规范了三方交易的流程，力争从各方面满足在校及教师对闲置二手货品置换的需求。</a:t>
            </a:r>
          </a:p>
        </p:txBody>
      </p:sp>
      <p:grpSp>
        <p:nvGrpSpPr>
          <p:cNvPr id="54" name="组合 53">
            <a:extLst>
              <a:ext uri="{FF2B5EF4-FFF2-40B4-BE49-F238E27FC236}">
                <a16:creationId xmlns:a16="http://schemas.microsoft.com/office/drawing/2014/main" id="{51D81A15-48D5-4216-BD15-8F55EFAB297F}"/>
              </a:ext>
            </a:extLst>
          </p:cNvPr>
          <p:cNvGrpSpPr/>
          <p:nvPr/>
        </p:nvGrpSpPr>
        <p:grpSpPr>
          <a:xfrm>
            <a:off x="1436408" y="3916380"/>
            <a:ext cx="978986" cy="904442"/>
            <a:chOff x="964390" y="1912008"/>
            <a:chExt cx="1144622" cy="1057466"/>
          </a:xfrm>
        </p:grpSpPr>
        <p:grpSp>
          <p:nvGrpSpPr>
            <p:cNvPr id="55" name="组合 54">
              <a:extLst>
                <a:ext uri="{FF2B5EF4-FFF2-40B4-BE49-F238E27FC236}">
                  <a16:creationId xmlns:a16="http://schemas.microsoft.com/office/drawing/2014/main" id="{4946A368-0FCB-419F-BD2F-B718E04C95E3}"/>
                </a:ext>
              </a:extLst>
            </p:cNvPr>
            <p:cNvGrpSpPr/>
            <p:nvPr/>
          </p:nvGrpSpPr>
          <p:grpSpPr>
            <a:xfrm>
              <a:off x="1011055" y="2016920"/>
              <a:ext cx="1051289" cy="846745"/>
              <a:chOff x="1064035" y="1996465"/>
              <a:chExt cx="1103199" cy="888555"/>
            </a:xfrm>
          </p:grpSpPr>
          <p:sp>
            <p:nvSpPr>
              <p:cNvPr id="57" name="Freeform 7">
                <a:extLst>
                  <a:ext uri="{FF2B5EF4-FFF2-40B4-BE49-F238E27FC236}">
                    <a16:creationId xmlns:a16="http://schemas.microsoft.com/office/drawing/2014/main" id="{00646587-2767-43BE-AB36-9B119C534AE4}"/>
                  </a:ext>
                </a:extLst>
              </p:cNvPr>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rgbClr val="FF0000"/>
                  </a:solidFill>
                </a:endParaRPr>
              </a:p>
            </p:txBody>
          </p:sp>
          <p:sp>
            <p:nvSpPr>
              <p:cNvPr id="58" name="TextBox 50">
                <a:extLst>
                  <a:ext uri="{FF2B5EF4-FFF2-40B4-BE49-F238E27FC236}">
                    <a16:creationId xmlns:a16="http://schemas.microsoft.com/office/drawing/2014/main" id="{4A8F6281-431C-41FD-AB50-A342C33A02FE}"/>
                  </a:ext>
                </a:extLst>
              </p:cNvPr>
              <p:cNvSpPr txBox="1"/>
              <p:nvPr/>
            </p:nvSpPr>
            <p:spPr>
              <a:xfrm>
                <a:off x="1064035" y="2151432"/>
                <a:ext cx="1103199" cy="578621"/>
              </a:xfrm>
              <a:prstGeom prst="rect">
                <a:avLst/>
              </a:prstGeom>
              <a:noFill/>
            </p:spPr>
            <p:txBody>
              <a:bodyPr wrap="square" lIns="0" tIns="0" rIns="0" bIns="0" rtlCol="0">
                <a:spAutoFit/>
              </a:bodyPr>
              <a:lstStyle/>
              <a:p>
                <a:pPr algn="ctr">
                  <a:lnSpc>
                    <a:spcPct val="120000"/>
                  </a:lnSpc>
                </a:pPr>
                <a:r>
                  <a:rPr lang="zh-CN" altLang="en-US" sz="2800" dirty="0">
                    <a:latin typeface="Agency FB" panose="020B0503020202020204" pitchFamily="34" charset="0"/>
                    <a:ea typeface="思源黑体" panose="020B0500000000000000" pitchFamily="34" charset="-122"/>
                  </a:rPr>
                  <a:t>不足</a:t>
                </a:r>
                <a:endParaRPr lang="en-US" altLang="zh-CN" sz="2800" dirty="0">
                  <a:latin typeface="Agency FB" panose="020B0503020202020204" pitchFamily="34" charset="0"/>
                  <a:ea typeface="思源黑体" panose="020B0500000000000000" pitchFamily="34" charset="-122"/>
                </a:endParaRPr>
              </a:p>
            </p:txBody>
          </p:sp>
        </p:grpSp>
        <p:sp>
          <p:nvSpPr>
            <p:cNvPr id="56" name="Freeform 6">
              <a:extLst>
                <a:ext uri="{FF2B5EF4-FFF2-40B4-BE49-F238E27FC236}">
                  <a16:creationId xmlns:a16="http://schemas.microsoft.com/office/drawing/2014/main" id="{E2D6E1AE-38D1-4160-9FC5-2007CD6FC07A}"/>
                </a:ext>
              </a:extLst>
            </p:cNvPr>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sp>
        <p:nvSpPr>
          <p:cNvPr id="59" name="文本框 58">
            <a:extLst>
              <a:ext uri="{FF2B5EF4-FFF2-40B4-BE49-F238E27FC236}">
                <a16:creationId xmlns:a16="http://schemas.microsoft.com/office/drawing/2014/main" id="{68FF99B8-C0A3-425B-B0F6-B8F70EA4E348}"/>
              </a:ext>
            </a:extLst>
          </p:cNvPr>
          <p:cNvSpPr txBox="1"/>
          <p:nvPr/>
        </p:nvSpPr>
        <p:spPr>
          <a:xfrm>
            <a:off x="2634214" y="4294511"/>
            <a:ext cx="6819900" cy="1147750"/>
          </a:xfrm>
          <a:prstGeom prst="rect">
            <a:avLst/>
          </a:prstGeom>
          <a:noFill/>
        </p:spPr>
        <p:txBody>
          <a:bodyPr wrap="square" rtlCol="0">
            <a:spAutoFit/>
          </a:bodyPr>
          <a:lstStyle/>
          <a:p>
            <a:pPr>
              <a:lnSpc>
                <a:spcPct val="200000"/>
              </a:lnSpc>
            </a:pPr>
            <a:r>
              <a:rPr lang="zh-CN" altLang="en-US" sz="1200" dirty="0">
                <a:solidFill>
                  <a:schemeClr val="tx1">
                    <a:lumMod val="65000"/>
                    <a:lumOff val="35000"/>
                  </a:schemeClr>
                </a:solidFill>
                <a:ea typeface="思源黑体" panose="020B0500000000000000" pitchFamily="34" charset="-122"/>
              </a:rPr>
              <a:t>            因为自己技术能力与精力有限，写的论文与设计并不完美，有很多地方都没有及时交互，网站的</a:t>
            </a:r>
            <a:r>
              <a:rPr lang="en-US" altLang="zh-CN" sz="1200" dirty="0">
                <a:solidFill>
                  <a:schemeClr val="tx1">
                    <a:lumMod val="65000"/>
                    <a:lumOff val="35000"/>
                  </a:schemeClr>
                </a:solidFill>
                <a:ea typeface="思源黑体" panose="020B0500000000000000" pitchFamily="34" charset="-122"/>
              </a:rPr>
              <a:t>UI</a:t>
            </a:r>
            <a:r>
              <a:rPr lang="zh-CN" altLang="en-US" sz="1200" dirty="0">
                <a:solidFill>
                  <a:schemeClr val="tx1">
                    <a:lumMod val="65000"/>
                    <a:lumOff val="35000"/>
                  </a:schemeClr>
                </a:solidFill>
                <a:ea typeface="思源黑体" panose="020B0500000000000000" pitchFamily="34" charset="-122"/>
              </a:rPr>
              <a:t>审美不够应对现在大学生，也没有</a:t>
            </a:r>
            <a:r>
              <a:rPr lang="en-US" altLang="zh-CN" sz="1200" dirty="0">
                <a:solidFill>
                  <a:schemeClr val="tx1">
                    <a:lumMod val="65000"/>
                    <a:lumOff val="35000"/>
                  </a:schemeClr>
                </a:solidFill>
                <a:ea typeface="思源黑体" panose="020B0500000000000000" pitchFamily="34" charset="-122"/>
              </a:rPr>
              <a:t>PHP</a:t>
            </a:r>
            <a:r>
              <a:rPr lang="zh-CN" altLang="en-US" sz="1200" dirty="0">
                <a:solidFill>
                  <a:schemeClr val="tx1">
                    <a:lumMod val="65000"/>
                    <a:lumOff val="35000"/>
                  </a:schemeClr>
                </a:solidFill>
                <a:ea typeface="思源黑体" panose="020B0500000000000000" pitchFamily="34" charset="-122"/>
              </a:rPr>
              <a:t>的实时刷新，使用的技术都是非常老久，部分技术都是临时抱佛脚从网上看编程视频一步步摸索过来，希望指导老师与答辩老师见谅，谢谢各位老师！</a:t>
            </a:r>
          </a:p>
        </p:txBody>
      </p:sp>
    </p:spTree>
    <p:extLst>
      <p:ext uri="{BB962C8B-B14F-4D97-AF65-F5344CB8AC3E}">
        <p14:creationId xmlns:p14="http://schemas.microsoft.com/office/powerpoint/2010/main" val="1158858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8" presetClass="emph" presetSubtype="0" fill="hold" nodeType="withEffect">
                                  <p:stCondLst>
                                    <p:cond delay="0"/>
                                  </p:stCondLst>
                                  <p:childTnLst>
                                    <p:animRot by="21600000">
                                      <p:cBhvr>
                                        <p:cTn id="10" dur="500" fill="hold"/>
                                        <p:tgtEl>
                                          <p:spTgt spid="29"/>
                                        </p:tgtEl>
                                        <p:attrNameLst>
                                          <p:attrName>r</p:attrName>
                                        </p:attrNameLst>
                                      </p:cBhvr>
                                    </p:animRot>
                                  </p:childTnLst>
                                </p:cTn>
                              </p:par>
                              <p:par>
                                <p:cTn id="11" presetID="2" presetClass="entr" presetSubtype="8"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0-#ppt_w/2"/>
                                          </p:val>
                                        </p:tav>
                                        <p:tav tm="100000">
                                          <p:val>
                                            <p:strVal val="#ppt_x"/>
                                          </p:val>
                                        </p:tav>
                                      </p:tavLst>
                                    </p:anim>
                                    <p:anim calcmode="lin" valueType="num">
                                      <p:cBhvr additive="base">
                                        <p:cTn id="14" dur="500" fill="hold"/>
                                        <p:tgtEl>
                                          <p:spTgt spid="54"/>
                                        </p:tgtEl>
                                        <p:attrNameLst>
                                          <p:attrName>ppt_y</p:attrName>
                                        </p:attrNameLst>
                                      </p:cBhvr>
                                      <p:tavLst>
                                        <p:tav tm="0">
                                          <p:val>
                                            <p:strVal val="#ppt_y"/>
                                          </p:val>
                                        </p:tav>
                                        <p:tav tm="100000">
                                          <p:val>
                                            <p:strVal val="#ppt_y"/>
                                          </p:val>
                                        </p:tav>
                                      </p:tavLst>
                                    </p:anim>
                                  </p:childTnLst>
                                </p:cTn>
                              </p:par>
                              <p:par>
                                <p:cTn id="15" presetID="8" presetClass="emph" presetSubtype="0" fill="hold" nodeType="withEffect">
                                  <p:stCondLst>
                                    <p:cond delay="0"/>
                                  </p:stCondLst>
                                  <p:childTnLst>
                                    <p:animRot by="21600000">
                                      <p:cBhvr>
                                        <p:cTn id="16" dur="500" fill="hold"/>
                                        <p:tgtEl>
                                          <p:spTgt spid="54"/>
                                        </p:tgtEl>
                                        <p:attrNameLst>
                                          <p:attrName>r</p:attrName>
                                        </p:attrNameLst>
                                      </p:cBhvr>
                                    </p:animRo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down)">
                                      <p:cBhvr>
                                        <p:cTn id="2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408053" y="5360066"/>
            <a:ext cx="11380902" cy="1039284"/>
          </a:xfrm>
          <a:custGeom>
            <a:avLst/>
            <a:gdLst>
              <a:gd name="connsiteX0" fmla="*/ 9607934 w 12192000"/>
              <a:gd name="connsiteY0" fmla="*/ 66 h 1483188"/>
              <a:gd name="connsiteX1" fmla="*/ 12184800 w 12192000"/>
              <a:gd name="connsiteY1" fmla="*/ 261382 h 1483188"/>
              <a:gd name="connsiteX2" fmla="*/ 12192000 w 12192000"/>
              <a:gd name="connsiteY2" fmla="*/ 263784 h 1483188"/>
              <a:gd name="connsiteX3" fmla="*/ 12192000 w 12192000"/>
              <a:gd name="connsiteY3" fmla="*/ 400757 h 1483188"/>
              <a:gd name="connsiteX4" fmla="*/ 12192000 w 12192000"/>
              <a:gd name="connsiteY4" fmla="*/ 1346215 h 1483188"/>
              <a:gd name="connsiteX5" fmla="*/ 12192000 w 12192000"/>
              <a:gd name="connsiteY5" fmla="*/ 1483188 h 1483188"/>
              <a:gd name="connsiteX6" fmla="*/ 0 w 12192000"/>
              <a:gd name="connsiteY6" fmla="*/ 1483188 h 1483188"/>
              <a:gd name="connsiteX7" fmla="*/ 0 w 12192000"/>
              <a:gd name="connsiteY7" fmla="*/ 1346215 h 1483188"/>
              <a:gd name="connsiteX8" fmla="*/ 0 w 12192000"/>
              <a:gd name="connsiteY8" fmla="*/ 401283 h 1483188"/>
              <a:gd name="connsiteX9" fmla="*/ 0 w 12192000"/>
              <a:gd name="connsiteY9" fmla="*/ 264310 h 1483188"/>
              <a:gd name="connsiteX10" fmla="*/ 3544 w 12192000"/>
              <a:gd name="connsiteY10" fmla="*/ 264310 h 1483188"/>
              <a:gd name="connsiteX11" fmla="*/ 15249 w 12192000"/>
              <a:gd name="connsiteY11" fmla="*/ 261382 h 1483188"/>
              <a:gd name="connsiteX12" fmla="*/ 3030950 w 12192000"/>
              <a:gd name="connsiteY12" fmla="*/ 13403 h 1483188"/>
              <a:gd name="connsiteX13" fmla="*/ 5985651 w 12192000"/>
              <a:gd name="connsiteY13" fmla="*/ 997687 h 1483188"/>
              <a:gd name="connsiteX14" fmla="*/ 6096212 w 12192000"/>
              <a:gd name="connsiteY14" fmla="*/ 1123584 h 1483188"/>
              <a:gd name="connsiteX15" fmla="*/ 6210588 w 12192000"/>
              <a:gd name="connsiteY15" fmla="*/ 1001502 h 1483188"/>
              <a:gd name="connsiteX16" fmla="*/ 9119537 w 12192000"/>
              <a:gd name="connsiteY16" fmla="*/ 9589 h 1483188"/>
              <a:gd name="connsiteX17" fmla="*/ 9607934 w 12192000"/>
              <a:gd name="connsiteY17" fmla="*/ 66 h 148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1483188">
                <a:moveTo>
                  <a:pt x="9607934" y="66"/>
                </a:moveTo>
                <a:cubicBezTo>
                  <a:pt x="10736163" y="3926"/>
                  <a:pt x="11761135" y="177928"/>
                  <a:pt x="12184800" y="261382"/>
                </a:cubicBezTo>
                <a:lnTo>
                  <a:pt x="12192000" y="263784"/>
                </a:lnTo>
                <a:lnTo>
                  <a:pt x="12192000" y="400757"/>
                </a:lnTo>
                <a:lnTo>
                  <a:pt x="12192000" y="1346215"/>
                </a:lnTo>
                <a:lnTo>
                  <a:pt x="12192000" y="1483188"/>
                </a:lnTo>
                <a:lnTo>
                  <a:pt x="0" y="1483188"/>
                </a:lnTo>
                <a:lnTo>
                  <a:pt x="0" y="1346215"/>
                </a:lnTo>
                <a:lnTo>
                  <a:pt x="0" y="401283"/>
                </a:lnTo>
                <a:lnTo>
                  <a:pt x="0" y="264310"/>
                </a:lnTo>
                <a:lnTo>
                  <a:pt x="3544" y="264310"/>
                </a:lnTo>
                <a:lnTo>
                  <a:pt x="15249" y="261382"/>
                </a:lnTo>
                <a:cubicBezTo>
                  <a:pt x="686251" y="116410"/>
                  <a:pt x="1879569" y="-32376"/>
                  <a:pt x="3030950" y="13403"/>
                </a:cubicBezTo>
                <a:cubicBezTo>
                  <a:pt x="4441583" y="70630"/>
                  <a:pt x="5463335" y="413984"/>
                  <a:pt x="5985651" y="997687"/>
                </a:cubicBezTo>
                <a:cubicBezTo>
                  <a:pt x="5985651" y="997687"/>
                  <a:pt x="5985651" y="997687"/>
                  <a:pt x="6096212" y="1123584"/>
                </a:cubicBezTo>
                <a:cubicBezTo>
                  <a:pt x="6096212" y="1123584"/>
                  <a:pt x="6096212" y="1123584"/>
                  <a:pt x="6210588" y="1001502"/>
                </a:cubicBezTo>
                <a:cubicBezTo>
                  <a:pt x="6763404" y="402540"/>
                  <a:pt x="7743220" y="70630"/>
                  <a:pt x="9119537" y="9589"/>
                </a:cubicBezTo>
                <a:cubicBezTo>
                  <a:pt x="9283475" y="2436"/>
                  <a:pt x="9446758" y="-485"/>
                  <a:pt x="9607934" y="66"/>
                </a:cubicBezTo>
                <a:close/>
              </a:path>
            </a:pathLst>
          </a:cu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9" name="圆角矩形 28"/>
          <p:cNvSpPr/>
          <p:nvPr/>
        </p:nvSpPr>
        <p:spPr>
          <a:xfrm>
            <a:off x="4014652" y="1568478"/>
            <a:ext cx="4214948" cy="82885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zh-CN" altLang="en-US" sz="4800" b="1" dirty="0">
                <a:solidFill>
                  <a:srgbClr val="C00000"/>
                </a:solidFill>
                <a:latin typeface="思源黑体" panose="020B0500000000000000" pitchFamily="34" charset="-122"/>
                <a:ea typeface="思源黑体" panose="020B0500000000000000" pitchFamily="34" charset="-122"/>
              </a:rPr>
              <a:t>致                谢</a:t>
            </a:r>
          </a:p>
        </p:txBody>
      </p:sp>
      <p:sp>
        <p:nvSpPr>
          <p:cNvPr id="28" name="TextBox 2250"/>
          <p:cNvSpPr txBox="1"/>
          <p:nvPr/>
        </p:nvSpPr>
        <p:spPr>
          <a:xfrm>
            <a:off x="2438400" y="2732807"/>
            <a:ext cx="7315200" cy="304379"/>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latin typeface="思源黑体" panose="020B0500000000000000" pitchFamily="34" charset="-122"/>
                <a:ea typeface="思源黑体" panose="020B0500000000000000" pitchFamily="34" charset="-122"/>
              </a:rPr>
              <a:t>感谢母校提供了宝贵的学习与实践的机会</a:t>
            </a:r>
            <a:r>
              <a:rPr lang="en-US" altLang="zh-CN" dirty="0">
                <a:solidFill>
                  <a:schemeClr val="tx1">
                    <a:lumMod val="65000"/>
                    <a:lumOff val="35000"/>
                  </a:schemeClr>
                </a:solidFill>
                <a:latin typeface="思源黑体" panose="020B0500000000000000" pitchFamily="34" charset="-122"/>
                <a:ea typeface="思源黑体" panose="020B0500000000000000" pitchFamily="34" charset="-122"/>
              </a:rPr>
              <a:t>!</a:t>
            </a:r>
          </a:p>
        </p:txBody>
      </p:sp>
      <p:sp>
        <p:nvSpPr>
          <p:cNvPr id="31" name="TextBox 2252"/>
          <p:cNvSpPr txBox="1"/>
          <p:nvPr/>
        </p:nvSpPr>
        <p:spPr>
          <a:xfrm>
            <a:off x="3269071" y="4137640"/>
            <a:ext cx="5653858" cy="304379"/>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latin typeface="思源黑体" panose="020B0500000000000000" pitchFamily="34" charset="-122"/>
                <a:ea typeface="思源黑体" panose="020B0500000000000000" pitchFamily="34" charset="-122"/>
              </a:rPr>
              <a:t>感谢同学的支持与帮助</a:t>
            </a:r>
            <a:r>
              <a:rPr lang="en-US" altLang="zh-CN" dirty="0">
                <a:solidFill>
                  <a:schemeClr val="tx1">
                    <a:lumMod val="65000"/>
                    <a:lumOff val="35000"/>
                  </a:schemeClr>
                </a:solidFill>
                <a:latin typeface="思源黑体" panose="020B0500000000000000" pitchFamily="34" charset="-122"/>
                <a:ea typeface="思源黑体" panose="020B0500000000000000" pitchFamily="34" charset="-122"/>
              </a:rPr>
              <a:t>!</a:t>
            </a:r>
          </a:p>
        </p:txBody>
      </p:sp>
      <p:sp>
        <p:nvSpPr>
          <p:cNvPr id="32" name="TextBox 2253"/>
          <p:cNvSpPr txBox="1"/>
          <p:nvPr/>
        </p:nvSpPr>
        <p:spPr>
          <a:xfrm>
            <a:off x="3269071" y="4759558"/>
            <a:ext cx="5653858" cy="304379"/>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latin typeface="思源黑体" panose="020B0500000000000000" pitchFamily="34" charset="-122"/>
                <a:ea typeface="思源黑体" panose="020B0500000000000000" pitchFamily="34" charset="-122"/>
              </a:rPr>
              <a:t>感谢各位答辩评审</a:t>
            </a:r>
            <a:r>
              <a:rPr lang="en-US" altLang="zh-CN" dirty="0">
                <a:solidFill>
                  <a:schemeClr val="tx1">
                    <a:lumMod val="65000"/>
                    <a:lumOff val="35000"/>
                  </a:schemeClr>
                </a:solidFill>
                <a:latin typeface="思源黑体" panose="020B0500000000000000" pitchFamily="34" charset="-122"/>
                <a:ea typeface="思源黑体" panose="020B0500000000000000" pitchFamily="34" charset="-122"/>
              </a:rPr>
              <a:t>!</a:t>
            </a:r>
          </a:p>
        </p:txBody>
      </p:sp>
      <p:sp>
        <p:nvSpPr>
          <p:cNvPr id="33" name="TextBox 2254"/>
          <p:cNvSpPr txBox="1"/>
          <p:nvPr/>
        </p:nvSpPr>
        <p:spPr>
          <a:xfrm>
            <a:off x="3028532" y="3486220"/>
            <a:ext cx="6187188" cy="304379"/>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latin typeface="思源黑体" panose="020B0500000000000000" pitchFamily="34" charset="-122"/>
                <a:ea typeface="思源黑体" panose="020B0500000000000000" pitchFamily="34" charset="-122"/>
              </a:rPr>
              <a:t>感谢我的导师杨文娟老师给与的耐心指导</a:t>
            </a:r>
            <a:r>
              <a:rPr lang="en-US" altLang="zh-CN" dirty="0">
                <a:solidFill>
                  <a:schemeClr val="tx1">
                    <a:lumMod val="65000"/>
                    <a:lumOff val="35000"/>
                  </a:schemeClr>
                </a:solidFill>
                <a:latin typeface="思源黑体" panose="020B0500000000000000" pitchFamily="34" charset="-122"/>
                <a:ea typeface="思源黑体" panose="020B0500000000000000" pitchFamily="34" charset="-122"/>
              </a:rPr>
              <a:t>!</a:t>
            </a: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7055" y="1175201"/>
            <a:ext cx="2039942" cy="1254562"/>
          </a:xfrm>
          <a:prstGeom prst="rect">
            <a:avLst/>
          </a:prstGeom>
        </p:spPr>
      </p:pic>
      <p:sp>
        <p:nvSpPr>
          <p:cNvPr id="13" name="任意多边形 12"/>
          <p:cNvSpPr>
            <a:spLocks/>
          </p:cNvSpPr>
          <p:nvPr/>
        </p:nvSpPr>
        <p:spPr bwMode="auto">
          <a:xfrm>
            <a:off x="400833" y="5043243"/>
            <a:ext cx="11398685" cy="990535"/>
          </a:xfrm>
          <a:custGeom>
            <a:avLst/>
            <a:gdLst>
              <a:gd name="connsiteX0" fmla="*/ 9264639 w 12192000"/>
              <a:gd name="connsiteY0" fmla="*/ 61 h 1282010"/>
              <a:gd name="connsiteX1" fmla="*/ 11620714 w 12192000"/>
              <a:gd name="connsiteY1" fmla="*/ 237949 h 1282010"/>
              <a:gd name="connsiteX2" fmla="*/ 12192000 w 12192000"/>
              <a:gd name="connsiteY2" fmla="*/ 237949 h 1282010"/>
              <a:gd name="connsiteX3" fmla="*/ 12192000 w 12192000"/>
              <a:gd name="connsiteY3" fmla="*/ 511801 h 1282010"/>
              <a:gd name="connsiteX4" fmla="*/ 11593347 w 12192000"/>
              <a:gd name="connsiteY4" fmla="*/ 511801 h 1282010"/>
              <a:gd name="connsiteX5" fmla="*/ 11583084 w 12192000"/>
              <a:gd name="connsiteY5" fmla="*/ 508378 h 1282010"/>
              <a:gd name="connsiteX6" fmla="*/ 8832700 w 12192000"/>
              <a:gd name="connsiteY6" fmla="*/ 282450 h 1282010"/>
              <a:gd name="connsiteX7" fmla="*/ 6222573 w 12192000"/>
              <a:gd name="connsiteY7" fmla="*/ 1172469 h 1282010"/>
              <a:gd name="connsiteX8" fmla="*/ 6119946 w 12192000"/>
              <a:gd name="connsiteY8" fmla="*/ 1282010 h 1282010"/>
              <a:gd name="connsiteX9" fmla="*/ 6020741 w 12192000"/>
              <a:gd name="connsiteY9" fmla="*/ 1169046 h 1282010"/>
              <a:gd name="connsiteX10" fmla="*/ 3369563 w 12192000"/>
              <a:gd name="connsiteY10" fmla="*/ 285873 h 1282010"/>
              <a:gd name="connsiteX11" fmla="*/ 663650 w 12192000"/>
              <a:gd name="connsiteY11" fmla="*/ 508378 h 1282010"/>
              <a:gd name="connsiteX12" fmla="*/ 653148 w 12192000"/>
              <a:gd name="connsiteY12" fmla="*/ 511005 h 1282010"/>
              <a:gd name="connsiteX13" fmla="*/ 0 w 12192000"/>
              <a:gd name="connsiteY13" fmla="*/ 511005 h 1282010"/>
              <a:gd name="connsiteX14" fmla="*/ 0 w 12192000"/>
              <a:gd name="connsiteY14" fmla="*/ 508808 h 1282010"/>
              <a:gd name="connsiteX15" fmla="*/ 0 w 12192000"/>
              <a:gd name="connsiteY15" fmla="*/ 237949 h 1282010"/>
              <a:gd name="connsiteX16" fmla="*/ 619179 w 12192000"/>
              <a:gd name="connsiteY16" fmla="*/ 237949 h 1282010"/>
              <a:gd name="connsiteX17" fmla="*/ 3379825 w 12192000"/>
              <a:gd name="connsiteY17" fmla="*/ 12022 h 1282010"/>
              <a:gd name="connsiteX18" fmla="*/ 4977374 w 12192000"/>
              <a:gd name="connsiteY18" fmla="*/ 258488 h 1282010"/>
              <a:gd name="connsiteX19" fmla="*/ 6123367 w 12192000"/>
              <a:gd name="connsiteY19" fmla="*/ 881501 h 1282010"/>
              <a:gd name="connsiteX20" fmla="*/ 8819017 w 12192000"/>
              <a:gd name="connsiteY20" fmla="*/ 8598 h 1282010"/>
              <a:gd name="connsiteX21" fmla="*/ 9264639 w 12192000"/>
              <a:gd name="connsiteY21" fmla="*/ 61 h 1282010"/>
              <a:gd name="connsiteX0" fmla="*/ 6123367 w 12192000"/>
              <a:gd name="connsiteY0" fmla="*/ 881501 h 1282010"/>
              <a:gd name="connsiteX1" fmla="*/ 8819017 w 12192000"/>
              <a:gd name="connsiteY1" fmla="*/ 8598 h 1282010"/>
              <a:gd name="connsiteX2" fmla="*/ 9264639 w 12192000"/>
              <a:gd name="connsiteY2" fmla="*/ 61 h 1282010"/>
              <a:gd name="connsiteX3" fmla="*/ 11620714 w 12192000"/>
              <a:gd name="connsiteY3" fmla="*/ 237949 h 1282010"/>
              <a:gd name="connsiteX4" fmla="*/ 12192000 w 12192000"/>
              <a:gd name="connsiteY4" fmla="*/ 237949 h 1282010"/>
              <a:gd name="connsiteX5" fmla="*/ 12192000 w 12192000"/>
              <a:gd name="connsiteY5" fmla="*/ 511801 h 1282010"/>
              <a:gd name="connsiteX6" fmla="*/ 11593347 w 12192000"/>
              <a:gd name="connsiteY6" fmla="*/ 511801 h 1282010"/>
              <a:gd name="connsiteX7" fmla="*/ 11583084 w 12192000"/>
              <a:gd name="connsiteY7" fmla="*/ 508378 h 1282010"/>
              <a:gd name="connsiteX8" fmla="*/ 8832700 w 12192000"/>
              <a:gd name="connsiteY8" fmla="*/ 282450 h 1282010"/>
              <a:gd name="connsiteX9" fmla="*/ 6222573 w 12192000"/>
              <a:gd name="connsiteY9" fmla="*/ 1172469 h 1282010"/>
              <a:gd name="connsiteX10" fmla="*/ 6119946 w 12192000"/>
              <a:gd name="connsiteY10" fmla="*/ 1282010 h 1282010"/>
              <a:gd name="connsiteX11" fmla="*/ 6020741 w 12192000"/>
              <a:gd name="connsiteY11" fmla="*/ 1169046 h 1282010"/>
              <a:gd name="connsiteX12" fmla="*/ 3369563 w 12192000"/>
              <a:gd name="connsiteY12" fmla="*/ 285873 h 1282010"/>
              <a:gd name="connsiteX13" fmla="*/ 663650 w 12192000"/>
              <a:gd name="connsiteY13" fmla="*/ 508378 h 1282010"/>
              <a:gd name="connsiteX14" fmla="*/ 653148 w 12192000"/>
              <a:gd name="connsiteY14" fmla="*/ 511005 h 1282010"/>
              <a:gd name="connsiteX15" fmla="*/ 0 w 12192000"/>
              <a:gd name="connsiteY15" fmla="*/ 511005 h 1282010"/>
              <a:gd name="connsiteX16" fmla="*/ 0 w 12192000"/>
              <a:gd name="connsiteY16" fmla="*/ 508808 h 1282010"/>
              <a:gd name="connsiteX17" fmla="*/ 0 w 12192000"/>
              <a:gd name="connsiteY17" fmla="*/ 237949 h 1282010"/>
              <a:gd name="connsiteX18" fmla="*/ 619179 w 12192000"/>
              <a:gd name="connsiteY18" fmla="*/ 237949 h 1282010"/>
              <a:gd name="connsiteX19" fmla="*/ 3379825 w 12192000"/>
              <a:gd name="connsiteY19" fmla="*/ 12022 h 1282010"/>
              <a:gd name="connsiteX20" fmla="*/ 4977374 w 12192000"/>
              <a:gd name="connsiteY20" fmla="*/ 258488 h 1282010"/>
              <a:gd name="connsiteX21" fmla="*/ 6214807 w 12192000"/>
              <a:gd name="connsiteY21" fmla="*/ 972941 h 1282010"/>
              <a:gd name="connsiteX0" fmla="*/ 6123367 w 12192000"/>
              <a:gd name="connsiteY0" fmla="*/ 881501 h 1282010"/>
              <a:gd name="connsiteX1" fmla="*/ 8819017 w 12192000"/>
              <a:gd name="connsiteY1" fmla="*/ 8598 h 1282010"/>
              <a:gd name="connsiteX2" fmla="*/ 9264639 w 12192000"/>
              <a:gd name="connsiteY2" fmla="*/ 61 h 1282010"/>
              <a:gd name="connsiteX3" fmla="*/ 11620714 w 12192000"/>
              <a:gd name="connsiteY3" fmla="*/ 237949 h 1282010"/>
              <a:gd name="connsiteX4" fmla="*/ 12192000 w 12192000"/>
              <a:gd name="connsiteY4" fmla="*/ 237949 h 1282010"/>
              <a:gd name="connsiteX5" fmla="*/ 12192000 w 12192000"/>
              <a:gd name="connsiteY5" fmla="*/ 511801 h 1282010"/>
              <a:gd name="connsiteX6" fmla="*/ 11593347 w 12192000"/>
              <a:gd name="connsiteY6" fmla="*/ 511801 h 1282010"/>
              <a:gd name="connsiteX7" fmla="*/ 11583084 w 12192000"/>
              <a:gd name="connsiteY7" fmla="*/ 508378 h 1282010"/>
              <a:gd name="connsiteX8" fmla="*/ 8832700 w 12192000"/>
              <a:gd name="connsiteY8" fmla="*/ 282450 h 1282010"/>
              <a:gd name="connsiteX9" fmla="*/ 6222573 w 12192000"/>
              <a:gd name="connsiteY9" fmla="*/ 1172469 h 1282010"/>
              <a:gd name="connsiteX10" fmla="*/ 6119946 w 12192000"/>
              <a:gd name="connsiteY10" fmla="*/ 1282010 h 1282010"/>
              <a:gd name="connsiteX11" fmla="*/ 6020741 w 12192000"/>
              <a:gd name="connsiteY11" fmla="*/ 1169046 h 1282010"/>
              <a:gd name="connsiteX12" fmla="*/ 3369563 w 12192000"/>
              <a:gd name="connsiteY12" fmla="*/ 285873 h 1282010"/>
              <a:gd name="connsiteX13" fmla="*/ 663650 w 12192000"/>
              <a:gd name="connsiteY13" fmla="*/ 508378 h 1282010"/>
              <a:gd name="connsiteX14" fmla="*/ 653148 w 12192000"/>
              <a:gd name="connsiteY14" fmla="*/ 511005 h 1282010"/>
              <a:gd name="connsiteX15" fmla="*/ 0 w 12192000"/>
              <a:gd name="connsiteY15" fmla="*/ 511005 h 1282010"/>
              <a:gd name="connsiteX16" fmla="*/ 0 w 12192000"/>
              <a:gd name="connsiteY16" fmla="*/ 508808 h 1282010"/>
              <a:gd name="connsiteX17" fmla="*/ 0 w 12192000"/>
              <a:gd name="connsiteY17" fmla="*/ 237949 h 1282010"/>
              <a:gd name="connsiteX18" fmla="*/ 619179 w 12192000"/>
              <a:gd name="connsiteY18" fmla="*/ 237949 h 1282010"/>
              <a:gd name="connsiteX19" fmla="*/ 3379825 w 12192000"/>
              <a:gd name="connsiteY19" fmla="*/ 12022 h 1282010"/>
              <a:gd name="connsiteX20" fmla="*/ 4977374 w 12192000"/>
              <a:gd name="connsiteY20" fmla="*/ 258488 h 1282010"/>
              <a:gd name="connsiteX21" fmla="*/ 6214807 w 12192000"/>
              <a:gd name="connsiteY21" fmla="*/ 972941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17" fmla="*/ 619179 w 12192000"/>
              <a:gd name="connsiteY17" fmla="*/ 237949 h 1282010"/>
              <a:gd name="connsiteX18" fmla="*/ 3379825 w 12192000"/>
              <a:gd name="connsiteY18" fmla="*/ 12022 h 1282010"/>
              <a:gd name="connsiteX19" fmla="*/ 4977374 w 12192000"/>
              <a:gd name="connsiteY19" fmla="*/ 258488 h 1282010"/>
              <a:gd name="connsiteX20" fmla="*/ 6214807 w 12192000"/>
              <a:gd name="connsiteY20" fmla="*/ 972941 h 1282010"/>
              <a:gd name="connsiteX0" fmla="*/ 8819017 w 12192000"/>
              <a:gd name="connsiteY0" fmla="*/ 32989 h 1306401"/>
              <a:gd name="connsiteX1" fmla="*/ 9264639 w 12192000"/>
              <a:gd name="connsiteY1" fmla="*/ 24452 h 1306401"/>
              <a:gd name="connsiteX2" fmla="*/ 11620714 w 12192000"/>
              <a:gd name="connsiteY2" fmla="*/ 262340 h 1306401"/>
              <a:gd name="connsiteX3" fmla="*/ 12192000 w 12192000"/>
              <a:gd name="connsiteY3" fmla="*/ 262340 h 1306401"/>
              <a:gd name="connsiteX4" fmla="*/ 12192000 w 12192000"/>
              <a:gd name="connsiteY4" fmla="*/ 536192 h 1306401"/>
              <a:gd name="connsiteX5" fmla="*/ 11593347 w 12192000"/>
              <a:gd name="connsiteY5" fmla="*/ 536192 h 1306401"/>
              <a:gd name="connsiteX6" fmla="*/ 11583084 w 12192000"/>
              <a:gd name="connsiteY6" fmla="*/ 532769 h 1306401"/>
              <a:gd name="connsiteX7" fmla="*/ 8832700 w 12192000"/>
              <a:gd name="connsiteY7" fmla="*/ 306841 h 1306401"/>
              <a:gd name="connsiteX8" fmla="*/ 6222573 w 12192000"/>
              <a:gd name="connsiteY8" fmla="*/ 1196860 h 1306401"/>
              <a:gd name="connsiteX9" fmla="*/ 6119946 w 12192000"/>
              <a:gd name="connsiteY9" fmla="*/ 1306401 h 1306401"/>
              <a:gd name="connsiteX10" fmla="*/ 6020741 w 12192000"/>
              <a:gd name="connsiteY10" fmla="*/ 1193437 h 1306401"/>
              <a:gd name="connsiteX11" fmla="*/ 3369563 w 12192000"/>
              <a:gd name="connsiteY11" fmla="*/ 310264 h 1306401"/>
              <a:gd name="connsiteX12" fmla="*/ 663650 w 12192000"/>
              <a:gd name="connsiteY12" fmla="*/ 532769 h 1306401"/>
              <a:gd name="connsiteX13" fmla="*/ 653148 w 12192000"/>
              <a:gd name="connsiteY13" fmla="*/ 535396 h 1306401"/>
              <a:gd name="connsiteX14" fmla="*/ 0 w 12192000"/>
              <a:gd name="connsiteY14" fmla="*/ 535396 h 1306401"/>
              <a:gd name="connsiteX15" fmla="*/ 0 w 12192000"/>
              <a:gd name="connsiteY15" fmla="*/ 533199 h 1306401"/>
              <a:gd name="connsiteX16" fmla="*/ 0 w 12192000"/>
              <a:gd name="connsiteY16" fmla="*/ 262340 h 1306401"/>
              <a:gd name="connsiteX17" fmla="*/ 619179 w 12192000"/>
              <a:gd name="connsiteY17" fmla="*/ 262340 h 1306401"/>
              <a:gd name="connsiteX18" fmla="*/ 3379825 w 12192000"/>
              <a:gd name="connsiteY18" fmla="*/ 36413 h 1306401"/>
              <a:gd name="connsiteX19" fmla="*/ 6214807 w 12192000"/>
              <a:gd name="connsiteY19" fmla="*/ 997332 h 1306401"/>
              <a:gd name="connsiteX0" fmla="*/ 8819017 w 12192000"/>
              <a:gd name="connsiteY0" fmla="*/ 32989 h 1306401"/>
              <a:gd name="connsiteX1" fmla="*/ 9264639 w 12192000"/>
              <a:gd name="connsiteY1" fmla="*/ 24452 h 1306401"/>
              <a:gd name="connsiteX2" fmla="*/ 11620714 w 12192000"/>
              <a:gd name="connsiteY2" fmla="*/ 262340 h 1306401"/>
              <a:gd name="connsiteX3" fmla="*/ 12192000 w 12192000"/>
              <a:gd name="connsiteY3" fmla="*/ 262340 h 1306401"/>
              <a:gd name="connsiteX4" fmla="*/ 12192000 w 12192000"/>
              <a:gd name="connsiteY4" fmla="*/ 536192 h 1306401"/>
              <a:gd name="connsiteX5" fmla="*/ 11593347 w 12192000"/>
              <a:gd name="connsiteY5" fmla="*/ 536192 h 1306401"/>
              <a:gd name="connsiteX6" fmla="*/ 11583084 w 12192000"/>
              <a:gd name="connsiteY6" fmla="*/ 532769 h 1306401"/>
              <a:gd name="connsiteX7" fmla="*/ 8832700 w 12192000"/>
              <a:gd name="connsiteY7" fmla="*/ 306841 h 1306401"/>
              <a:gd name="connsiteX8" fmla="*/ 6222573 w 12192000"/>
              <a:gd name="connsiteY8" fmla="*/ 1196860 h 1306401"/>
              <a:gd name="connsiteX9" fmla="*/ 6119946 w 12192000"/>
              <a:gd name="connsiteY9" fmla="*/ 1306401 h 1306401"/>
              <a:gd name="connsiteX10" fmla="*/ 6020741 w 12192000"/>
              <a:gd name="connsiteY10" fmla="*/ 1193437 h 1306401"/>
              <a:gd name="connsiteX11" fmla="*/ 3369563 w 12192000"/>
              <a:gd name="connsiteY11" fmla="*/ 310264 h 1306401"/>
              <a:gd name="connsiteX12" fmla="*/ 663650 w 12192000"/>
              <a:gd name="connsiteY12" fmla="*/ 532769 h 1306401"/>
              <a:gd name="connsiteX13" fmla="*/ 653148 w 12192000"/>
              <a:gd name="connsiteY13" fmla="*/ 535396 h 1306401"/>
              <a:gd name="connsiteX14" fmla="*/ 0 w 12192000"/>
              <a:gd name="connsiteY14" fmla="*/ 535396 h 1306401"/>
              <a:gd name="connsiteX15" fmla="*/ 0 w 12192000"/>
              <a:gd name="connsiteY15" fmla="*/ 533199 h 1306401"/>
              <a:gd name="connsiteX16" fmla="*/ 0 w 12192000"/>
              <a:gd name="connsiteY16" fmla="*/ 262340 h 1306401"/>
              <a:gd name="connsiteX17" fmla="*/ 619179 w 12192000"/>
              <a:gd name="connsiteY17" fmla="*/ 262340 h 1306401"/>
              <a:gd name="connsiteX18" fmla="*/ 3379825 w 12192000"/>
              <a:gd name="connsiteY18" fmla="*/ 36413 h 1306401"/>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17" fmla="*/ 619179 w 12192000"/>
              <a:gd name="connsiteY17" fmla="*/ 237949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0" fmla="*/ 9264639 w 12192000"/>
              <a:gd name="connsiteY0" fmla="*/ 0 h 1281949"/>
              <a:gd name="connsiteX1" fmla="*/ 11620714 w 12192000"/>
              <a:gd name="connsiteY1" fmla="*/ 237888 h 1281949"/>
              <a:gd name="connsiteX2" fmla="*/ 12192000 w 12192000"/>
              <a:gd name="connsiteY2" fmla="*/ 237888 h 1281949"/>
              <a:gd name="connsiteX3" fmla="*/ 12192000 w 12192000"/>
              <a:gd name="connsiteY3" fmla="*/ 511740 h 1281949"/>
              <a:gd name="connsiteX4" fmla="*/ 11593347 w 12192000"/>
              <a:gd name="connsiteY4" fmla="*/ 511740 h 1281949"/>
              <a:gd name="connsiteX5" fmla="*/ 11583084 w 12192000"/>
              <a:gd name="connsiteY5" fmla="*/ 508317 h 1281949"/>
              <a:gd name="connsiteX6" fmla="*/ 8832700 w 12192000"/>
              <a:gd name="connsiteY6" fmla="*/ 282389 h 1281949"/>
              <a:gd name="connsiteX7" fmla="*/ 6222573 w 12192000"/>
              <a:gd name="connsiteY7" fmla="*/ 1172408 h 1281949"/>
              <a:gd name="connsiteX8" fmla="*/ 6119946 w 12192000"/>
              <a:gd name="connsiteY8" fmla="*/ 1281949 h 1281949"/>
              <a:gd name="connsiteX9" fmla="*/ 6020741 w 12192000"/>
              <a:gd name="connsiteY9" fmla="*/ 1168985 h 1281949"/>
              <a:gd name="connsiteX10" fmla="*/ 3369563 w 12192000"/>
              <a:gd name="connsiteY10" fmla="*/ 285812 h 1281949"/>
              <a:gd name="connsiteX11" fmla="*/ 663650 w 12192000"/>
              <a:gd name="connsiteY11" fmla="*/ 508317 h 1281949"/>
              <a:gd name="connsiteX12" fmla="*/ 653148 w 12192000"/>
              <a:gd name="connsiteY12" fmla="*/ 510944 h 1281949"/>
              <a:gd name="connsiteX13" fmla="*/ 0 w 12192000"/>
              <a:gd name="connsiteY13" fmla="*/ 510944 h 1281949"/>
              <a:gd name="connsiteX14" fmla="*/ 0 w 12192000"/>
              <a:gd name="connsiteY14" fmla="*/ 508747 h 1281949"/>
              <a:gd name="connsiteX0" fmla="*/ 11620714 w 12192000"/>
              <a:gd name="connsiteY0" fmla="*/ 0 h 1044061"/>
              <a:gd name="connsiteX1" fmla="*/ 12192000 w 12192000"/>
              <a:gd name="connsiteY1" fmla="*/ 0 h 1044061"/>
              <a:gd name="connsiteX2" fmla="*/ 12192000 w 12192000"/>
              <a:gd name="connsiteY2" fmla="*/ 273852 h 1044061"/>
              <a:gd name="connsiteX3" fmla="*/ 11593347 w 12192000"/>
              <a:gd name="connsiteY3" fmla="*/ 273852 h 1044061"/>
              <a:gd name="connsiteX4" fmla="*/ 11583084 w 12192000"/>
              <a:gd name="connsiteY4" fmla="*/ 270429 h 1044061"/>
              <a:gd name="connsiteX5" fmla="*/ 8832700 w 12192000"/>
              <a:gd name="connsiteY5" fmla="*/ 44501 h 1044061"/>
              <a:gd name="connsiteX6" fmla="*/ 6222573 w 12192000"/>
              <a:gd name="connsiteY6" fmla="*/ 934520 h 1044061"/>
              <a:gd name="connsiteX7" fmla="*/ 6119946 w 12192000"/>
              <a:gd name="connsiteY7" fmla="*/ 1044061 h 1044061"/>
              <a:gd name="connsiteX8" fmla="*/ 6020741 w 12192000"/>
              <a:gd name="connsiteY8" fmla="*/ 931097 h 1044061"/>
              <a:gd name="connsiteX9" fmla="*/ 3369563 w 12192000"/>
              <a:gd name="connsiteY9" fmla="*/ 47924 h 1044061"/>
              <a:gd name="connsiteX10" fmla="*/ 663650 w 12192000"/>
              <a:gd name="connsiteY10" fmla="*/ 270429 h 1044061"/>
              <a:gd name="connsiteX11" fmla="*/ 653148 w 12192000"/>
              <a:gd name="connsiteY11" fmla="*/ 273056 h 1044061"/>
              <a:gd name="connsiteX12" fmla="*/ 0 w 12192000"/>
              <a:gd name="connsiteY12" fmla="*/ 273056 h 1044061"/>
              <a:gd name="connsiteX13" fmla="*/ 0 w 12192000"/>
              <a:gd name="connsiteY13" fmla="*/ 270859 h 1044061"/>
              <a:gd name="connsiteX0" fmla="*/ 12192000 w 12192000"/>
              <a:gd name="connsiteY0" fmla="*/ 0 h 1044061"/>
              <a:gd name="connsiteX1" fmla="*/ 12192000 w 12192000"/>
              <a:gd name="connsiteY1" fmla="*/ 273852 h 1044061"/>
              <a:gd name="connsiteX2" fmla="*/ 11593347 w 12192000"/>
              <a:gd name="connsiteY2" fmla="*/ 273852 h 1044061"/>
              <a:gd name="connsiteX3" fmla="*/ 11583084 w 12192000"/>
              <a:gd name="connsiteY3" fmla="*/ 270429 h 1044061"/>
              <a:gd name="connsiteX4" fmla="*/ 8832700 w 12192000"/>
              <a:gd name="connsiteY4" fmla="*/ 44501 h 1044061"/>
              <a:gd name="connsiteX5" fmla="*/ 6222573 w 12192000"/>
              <a:gd name="connsiteY5" fmla="*/ 934520 h 1044061"/>
              <a:gd name="connsiteX6" fmla="*/ 6119946 w 12192000"/>
              <a:gd name="connsiteY6" fmla="*/ 1044061 h 1044061"/>
              <a:gd name="connsiteX7" fmla="*/ 6020741 w 12192000"/>
              <a:gd name="connsiteY7" fmla="*/ 931097 h 1044061"/>
              <a:gd name="connsiteX8" fmla="*/ 3369563 w 12192000"/>
              <a:gd name="connsiteY8" fmla="*/ 47924 h 1044061"/>
              <a:gd name="connsiteX9" fmla="*/ 663650 w 12192000"/>
              <a:gd name="connsiteY9" fmla="*/ 270429 h 1044061"/>
              <a:gd name="connsiteX10" fmla="*/ 653148 w 12192000"/>
              <a:gd name="connsiteY10" fmla="*/ 273056 h 1044061"/>
              <a:gd name="connsiteX11" fmla="*/ 0 w 12192000"/>
              <a:gd name="connsiteY11" fmla="*/ 273056 h 1044061"/>
              <a:gd name="connsiteX12" fmla="*/ 0 w 12192000"/>
              <a:gd name="connsiteY12" fmla="*/ 270859 h 1044061"/>
              <a:gd name="connsiteX0" fmla="*/ 12192000 w 12192000"/>
              <a:gd name="connsiteY0" fmla="*/ 237955 h 1008164"/>
              <a:gd name="connsiteX1" fmla="*/ 11593347 w 12192000"/>
              <a:gd name="connsiteY1" fmla="*/ 237955 h 1008164"/>
              <a:gd name="connsiteX2" fmla="*/ 11583084 w 12192000"/>
              <a:gd name="connsiteY2" fmla="*/ 234532 h 1008164"/>
              <a:gd name="connsiteX3" fmla="*/ 8832700 w 12192000"/>
              <a:gd name="connsiteY3" fmla="*/ 8604 h 1008164"/>
              <a:gd name="connsiteX4" fmla="*/ 6222573 w 12192000"/>
              <a:gd name="connsiteY4" fmla="*/ 898623 h 1008164"/>
              <a:gd name="connsiteX5" fmla="*/ 6119946 w 12192000"/>
              <a:gd name="connsiteY5" fmla="*/ 1008164 h 1008164"/>
              <a:gd name="connsiteX6" fmla="*/ 6020741 w 12192000"/>
              <a:gd name="connsiteY6" fmla="*/ 895200 h 1008164"/>
              <a:gd name="connsiteX7" fmla="*/ 3369563 w 12192000"/>
              <a:gd name="connsiteY7" fmla="*/ 12027 h 1008164"/>
              <a:gd name="connsiteX8" fmla="*/ 663650 w 12192000"/>
              <a:gd name="connsiteY8" fmla="*/ 234532 h 1008164"/>
              <a:gd name="connsiteX9" fmla="*/ 653148 w 12192000"/>
              <a:gd name="connsiteY9" fmla="*/ 237159 h 1008164"/>
              <a:gd name="connsiteX10" fmla="*/ 0 w 12192000"/>
              <a:gd name="connsiteY10" fmla="*/ 237159 h 1008164"/>
              <a:gd name="connsiteX11" fmla="*/ 0 w 12192000"/>
              <a:gd name="connsiteY11" fmla="*/ 234962 h 1008164"/>
              <a:gd name="connsiteX0" fmla="*/ 12192000 w 12192000"/>
              <a:gd name="connsiteY0" fmla="*/ 237955 h 1008164"/>
              <a:gd name="connsiteX1" fmla="*/ 11593347 w 12192000"/>
              <a:gd name="connsiteY1" fmla="*/ 237955 h 1008164"/>
              <a:gd name="connsiteX2" fmla="*/ 11583084 w 12192000"/>
              <a:gd name="connsiteY2" fmla="*/ 234532 h 1008164"/>
              <a:gd name="connsiteX3" fmla="*/ 8832700 w 12192000"/>
              <a:gd name="connsiteY3" fmla="*/ 8604 h 1008164"/>
              <a:gd name="connsiteX4" fmla="*/ 6222573 w 12192000"/>
              <a:gd name="connsiteY4" fmla="*/ 898623 h 1008164"/>
              <a:gd name="connsiteX5" fmla="*/ 6119946 w 12192000"/>
              <a:gd name="connsiteY5" fmla="*/ 1008164 h 1008164"/>
              <a:gd name="connsiteX6" fmla="*/ 6020741 w 12192000"/>
              <a:gd name="connsiteY6" fmla="*/ 895200 h 1008164"/>
              <a:gd name="connsiteX7" fmla="*/ 3369563 w 12192000"/>
              <a:gd name="connsiteY7" fmla="*/ 12027 h 1008164"/>
              <a:gd name="connsiteX8" fmla="*/ 663650 w 12192000"/>
              <a:gd name="connsiteY8" fmla="*/ 234532 h 1008164"/>
              <a:gd name="connsiteX9" fmla="*/ 653148 w 12192000"/>
              <a:gd name="connsiteY9" fmla="*/ 237159 h 1008164"/>
              <a:gd name="connsiteX10" fmla="*/ 0 w 12192000"/>
              <a:gd name="connsiteY10" fmla="*/ 237159 h 1008164"/>
              <a:gd name="connsiteX0" fmla="*/ 11538852 w 11538852"/>
              <a:gd name="connsiteY0" fmla="*/ 237955 h 1008164"/>
              <a:gd name="connsiteX1" fmla="*/ 10940199 w 11538852"/>
              <a:gd name="connsiteY1" fmla="*/ 237955 h 1008164"/>
              <a:gd name="connsiteX2" fmla="*/ 10929936 w 11538852"/>
              <a:gd name="connsiteY2" fmla="*/ 234532 h 1008164"/>
              <a:gd name="connsiteX3" fmla="*/ 8179552 w 11538852"/>
              <a:gd name="connsiteY3" fmla="*/ 8604 h 1008164"/>
              <a:gd name="connsiteX4" fmla="*/ 5569425 w 11538852"/>
              <a:gd name="connsiteY4" fmla="*/ 898623 h 1008164"/>
              <a:gd name="connsiteX5" fmla="*/ 5466798 w 11538852"/>
              <a:gd name="connsiteY5" fmla="*/ 1008164 h 1008164"/>
              <a:gd name="connsiteX6" fmla="*/ 5367593 w 11538852"/>
              <a:gd name="connsiteY6" fmla="*/ 895200 h 1008164"/>
              <a:gd name="connsiteX7" fmla="*/ 2716415 w 11538852"/>
              <a:gd name="connsiteY7" fmla="*/ 12027 h 1008164"/>
              <a:gd name="connsiteX8" fmla="*/ 10502 w 11538852"/>
              <a:gd name="connsiteY8" fmla="*/ 234532 h 1008164"/>
              <a:gd name="connsiteX9" fmla="*/ 0 w 11538852"/>
              <a:gd name="connsiteY9" fmla="*/ 237159 h 1008164"/>
              <a:gd name="connsiteX0" fmla="*/ 10940199 w 10940199"/>
              <a:gd name="connsiteY0" fmla="*/ 237955 h 1008164"/>
              <a:gd name="connsiteX1" fmla="*/ 10929936 w 10940199"/>
              <a:gd name="connsiteY1" fmla="*/ 234532 h 1008164"/>
              <a:gd name="connsiteX2" fmla="*/ 8179552 w 10940199"/>
              <a:gd name="connsiteY2" fmla="*/ 8604 h 1008164"/>
              <a:gd name="connsiteX3" fmla="*/ 5569425 w 10940199"/>
              <a:gd name="connsiteY3" fmla="*/ 898623 h 1008164"/>
              <a:gd name="connsiteX4" fmla="*/ 5466798 w 10940199"/>
              <a:gd name="connsiteY4" fmla="*/ 1008164 h 1008164"/>
              <a:gd name="connsiteX5" fmla="*/ 5367593 w 10940199"/>
              <a:gd name="connsiteY5" fmla="*/ 895200 h 1008164"/>
              <a:gd name="connsiteX6" fmla="*/ 2716415 w 10940199"/>
              <a:gd name="connsiteY6" fmla="*/ 12027 h 1008164"/>
              <a:gd name="connsiteX7" fmla="*/ 10502 w 10940199"/>
              <a:gd name="connsiteY7" fmla="*/ 234532 h 1008164"/>
              <a:gd name="connsiteX8" fmla="*/ 0 w 10940199"/>
              <a:gd name="connsiteY8" fmla="*/ 237159 h 1008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40199" h="1008164">
                <a:moveTo>
                  <a:pt x="10940199" y="237955"/>
                </a:moveTo>
                <a:lnTo>
                  <a:pt x="10929936" y="234532"/>
                </a:lnTo>
                <a:cubicBezTo>
                  <a:pt x="10495485" y="148953"/>
                  <a:pt x="9356333" y="-42743"/>
                  <a:pt x="8179552" y="8604"/>
                </a:cubicBezTo>
                <a:cubicBezTo>
                  <a:pt x="6944617" y="63375"/>
                  <a:pt x="6065452" y="361189"/>
                  <a:pt x="5569425" y="898623"/>
                </a:cubicBezTo>
                <a:lnTo>
                  <a:pt x="5466798" y="1008164"/>
                </a:lnTo>
                <a:lnTo>
                  <a:pt x="5367593" y="895200"/>
                </a:lnTo>
                <a:cubicBezTo>
                  <a:pt x="4898933" y="371458"/>
                  <a:pt x="3982140" y="63375"/>
                  <a:pt x="2716415" y="12027"/>
                </a:cubicBezTo>
                <a:cubicBezTo>
                  <a:pt x="1683310" y="-29050"/>
                  <a:pt x="612576" y="104452"/>
                  <a:pt x="10502" y="234532"/>
                </a:cubicBezTo>
                <a:lnTo>
                  <a:pt x="0" y="237159"/>
                </a:lnTo>
              </a:path>
            </a:pathLst>
          </a:custGeom>
          <a:noFill/>
          <a:ln w="19050">
            <a:solidFill>
              <a:srgbClr val="244C89"/>
            </a:solidFill>
          </a:ln>
        </p:spPr>
        <p:txBody>
          <a:bodyPr vert="horz" wrap="square" lIns="91440" tIns="45720" rIns="91440" bIns="45720" numCol="1" anchor="t" anchorCtr="0" compatLnSpc="1">
            <a:prstTxWarp prst="textNoShape">
              <a:avLst/>
            </a:prstTxWarp>
            <a:noAutofit/>
          </a:bodyPr>
          <a:lstStyle/>
          <a:p>
            <a:pPr>
              <a:lnSpc>
                <a:spcPct val="120000"/>
              </a:lnSpc>
            </a:pPr>
            <a:endParaRPr lang="zh-CN" altLang="en-US"/>
          </a:p>
        </p:txBody>
      </p:sp>
    </p:spTree>
    <p:extLst>
      <p:ext uri="{BB962C8B-B14F-4D97-AF65-F5344CB8AC3E}">
        <p14:creationId xmlns:p14="http://schemas.microsoft.com/office/powerpoint/2010/main" val="3441593945"/>
      </p:ext>
    </p:extLst>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fltVal val="0.5"/>
                                              </p:val>
                                            </p:tav>
                                            <p:tav tm="100000">
                                              <p:val>
                                                <p:strVal val="#ppt_y"/>
                                              </p:val>
                                            </p:tav>
                                          </p:tavLst>
                                        </p:anim>
                                      </p:childTnLst>
                                    </p:cTn>
                                  </p:par>
                                  <p:par>
                                    <p:cTn id="16" presetID="2" presetClass="entr" presetSubtype="4" fill="hold" nodeType="withEffect" p14:presetBounceEnd="70667">
                                      <p:stCondLst>
                                        <p:cond delay="500"/>
                                      </p:stCondLst>
                                      <p:childTnLst>
                                        <p:set>
                                          <p:cBhvr>
                                            <p:cTn id="17" dur="1" fill="hold">
                                              <p:stCondLst>
                                                <p:cond delay="0"/>
                                              </p:stCondLst>
                                            </p:cTn>
                                            <p:tgtEl>
                                              <p:spTgt spid="15"/>
                                            </p:tgtEl>
                                            <p:attrNameLst>
                                              <p:attrName>style.visibility</p:attrName>
                                            </p:attrNameLst>
                                          </p:cBhvr>
                                          <p:to>
                                            <p:strVal val="visible"/>
                                          </p:to>
                                        </p:set>
                                        <p:anim calcmode="lin" valueType="num" p14:bounceEnd="70667">
                                          <p:cBhvr additive="base">
                                            <p:cTn id="18" dur="1500" fill="hold"/>
                                            <p:tgtEl>
                                              <p:spTgt spid="15"/>
                                            </p:tgtEl>
                                            <p:attrNameLst>
                                              <p:attrName>ppt_x</p:attrName>
                                            </p:attrNameLst>
                                          </p:cBhvr>
                                          <p:tavLst>
                                            <p:tav tm="0">
                                              <p:val>
                                                <p:strVal val="#ppt_x"/>
                                              </p:val>
                                            </p:tav>
                                            <p:tav tm="100000">
                                              <p:val>
                                                <p:strVal val="#ppt_x"/>
                                              </p:val>
                                            </p:tav>
                                          </p:tavLst>
                                        </p:anim>
                                        <p:anim calcmode="lin" valueType="num" p14:bounceEnd="70667">
                                          <p:cBhvr additive="base">
                                            <p:cTn id="19" dur="1500" fill="hold"/>
                                            <p:tgtEl>
                                              <p:spTgt spid="15"/>
                                            </p:tgtEl>
                                            <p:attrNameLst>
                                              <p:attrName>ppt_y</p:attrName>
                                            </p:attrNameLst>
                                          </p:cBhvr>
                                          <p:tavLst>
                                            <p:tav tm="0">
                                              <p:val>
                                                <p:strVal val="1+#ppt_h/2"/>
                                              </p:val>
                                            </p:tav>
                                            <p:tav tm="100000">
                                              <p:val>
                                                <p:strVal val="#ppt_y"/>
                                              </p:val>
                                            </p:tav>
                                          </p:tavLst>
                                        </p:anim>
                                      </p:childTnLst>
                                    </p:cTn>
                                  </p:par>
                                </p:childTnLst>
                              </p:cTn>
                            </p:par>
                            <p:par>
                              <p:cTn id="20" fill="hold">
                                <p:stCondLst>
                                  <p:cond delay="3000"/>
                                </p:stCondLst>
                                <p:childTnLst>
                                  <p:par>
                                    <p:cTn id="21" presetID="53" presetClass="entr" presetSubtype="52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1000" fill="hold"/>
                                            <p:tgtEl>
                                              <p:spTgt spid="28"/>
                                            </p:tgtEl>
                                            <p:attrNameLst>
                                              <p:attrName>ppt_w</p:attrName>
                                            </p:attrNameLst>
                                          </p:cBhvr>
                                          <p:tavLst>
                                            <p:tav tm="0">
                                              <p:val>
                                                <p:fltVal val="0"/>
                                              </p:val>
                                            </p:tav>
                                            <p:tav tm="100000">
                                              <p:val>
                                                <p:strVal val="#ppt_w"/>
                                              </p:val>
                                            </p:tav>
                                          </p:tavLst>
                                        </p:anim>
                                        <p:anim calcmode="lin" valueType="num">
                                          <p:cBhvr>
                                            <p:cTn id="24" dur="1000" fill="hold"/>
                                            <p:tgtEl>
                                              <p:spTgt spid="28"/>
                                            </p:tgtEl>
                                            <p:attrNameLst>
                                              <p:attrName>ppt_h</p:attrName>
                                            </p:attrNameLst>
                                          </p:cBhvr>
                                          <p:tavLst>
                                            <p:tav tm="0">
                                              <p:val>
                                                <p:fltVal val="0"/>
                                              </p:val>
                                            </p:tav>
                                            <p:tav tm="100000">
                                              <p:val>
                                                <p:strVal val="#ppt_h"/>
                                              </p:val>
                                            </p:tav>
                                          </p:tavLst>
                                        </p:anim>
                                        <p:animEffect transition="in" filter="fade">
                                          <p:cBhvr>
                                            <p:cTn id="25" dur="1000"/>
                                            <p:tgtEl>
                                              <p:spTgt spid="28"/>
                                            </p:tgtEl>
                                          </p:cBhvr>
                                        </p:animEffect>
                                        <p:anim calcmode="lin" valueType="num">
                                          <p:cBhvr>
                                            <p:cTn id="26" dur="1000" fill="hold"/>
                                            <p:tgtEl>
                                              <p:spTgt spid="28"/>
                                            </p:tgtEl>
                                            <p:attrNameLst>
                                              <p:attrName>ppt_x</p:attrName>
                                            </p:attrNameLst>
                                          </p:cBhvr>
                                          <p:tavLst>
                                            <p:tav tm="0">
                                              <p:val>
                                                <p:fltVal val="0.5"/>
                                              </p:val>
                                            </p:tav>
                                            <p:tav tm="100000">
                                              <p:val>
                                                <p:strVal val="#ppt_x"/>
                                              </p:val>
                                            </p:tav>
                                          </p:tavLst>
                                        </p:anim>
                                        <p:anim calcmode="lin" valueType="num">
                                          <p:cBhvr>
                                            <p:cTn id="27" dur="1000" fill="hold"/>
                                            <p:tgtEl>
                                              <p:spTgt spid="28"/>
                                            </p:tgtEl>
                                            <p:attrNameLst>
                                              <p:attrName>ppt_y</p:attrName>
                                            </p:attrNameLst>
                                          </p:cBhvr>
                                          <p:tavLst>
                                            <p:tav tm="0">
                                              <p:val>
                                                <p:fltVal val="0.5"/>
                                              </p:val>
                                            </p:tav>
                                            <p:tav tm="100000">
                                              <p:val>
                                                <p:strVal val="#ppt_y"/>
                                              </p:val>
                                            </p:tav>
                                          </p:tavLst>
                                        </p:anim>
                                      </p:childTnLst>
                                    </p:cTn>
                                  </p:par>
                                  <p:par>
                                    <p:cTn id="28" presetID="53" presetClass="entr" presetSubtype="528" fill="hold" grpId="0" nodeType="withEffect">
                                      <p:stCondLst>
                                        <p:cond delay="1200"/>
                                      </p:stCondLst>
                                      <p:childTnLst>
                                        <p:set>
                                          <p:cBhvr>
                                            <p:cTn id="29" dur="1" fill="hold">
                                              <p:stCondLst>
                                                <p:cond delay="0"/>
                                              </p:stCondLst>
                                            </p:cTn>
                                            <p:tgtEl>
                                              <p:spTgt spid="33"/>
                                            </p:tgtEl>
                                            <p:attrNameLst>
                                              <p:attrName>style.visibility</p:attrName>
                                            </p:attrNameLst>
                                          </p:cBhvr>
                                          <p:to>
                                            <p:strVal val="visible"/>
                                          </p:to>
                                        </p:set>
                                        <p:anim calcmode="lin" valueType="num">
                                          <p:cBhvr>
                                            <p:cTn id="30" dur="1000" fill="hold"/>
                                            <p:tgtEl>
                                              <p:spTgt spid="33"/>
                                            </p:tgtEl>
                                            <p:attrNameLst>
                                              <p:attrName>ppt_w</p:attrName>
                                            </p:attrNameLst>
                                          </p:cBhvr>
                                          <p:tavLst>
                                            <p:tav tm="0">
                                              <p:val>
                                                <p:fltVal val="0"/>
                                              </p:val>
                                            </p:tav>
                                            <p:tav tm="100000">
                                              <p:val>
                                                <p:strVal val="#ppt_w"/>
                                              </p:val>
                                            </p:tav>
                                          </p:tavLst>
                                        </p:anim>
                                        <p:anim calcmode="lin" valueType="num">
                                          <p:cBhvr>
                                            <p:cTn id="31" dur="1000" fill="hold"/>
                                            <p:tgtEl>
                                              <p:spTgt spid="33"/>
                                            </p:tgtEl>
                                            <p:attrNameLst>
                                              <p:attrName>ppt_h</p:attrName>
                                            </p:attrNameLst>
                                          </p:cBhvr>
                                          <p:tavLst>
                                            <p:tav tm="0">
                                              <p:val>
                                                <p:fltVal val="0"/>
                                              </p:val>
                                            </p:tav>
                                            <p:tav tm="100000">
                                              <p:val>
                                                <p:strVal val="#ppt_h"/>
                                              </p:val>
                                            </p:tav>
                                          </p:tavLst>
                                        </p:anim>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fltVal val="0.5"/>
                                              </p:val>
                                            </p:tav>
                                            <p:tav tm="100000">
                                              <p:val>
                                                <p:strVal val="#ppt_x"/>
                                              </p:val>
                                            </p:tav>
                                          </p:tavLst>
                                        </p:anim>
                                        <p:anim calcmode="lin" valueType="num">
                                          <p:cBhvr>
                                            <p:cTn id="34" dur="1000" fill="hold"/>
                                            <p:tgtEl>
                                              <p:spTgt spid="33"/>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1800"/>
                                      </p:stCondLst>
                                      <p:childTnLst>
                                        <p:set>
                                          <p:cBhvr>
                                            <p:cTn id="36" dur="1" fill="hold">
                                              <p:stCondLst>
                                                <p:cond delay="0"/>
                                              </p:stCondLst>
                                            </p:cTn>
                                            <p:tgtEl>
                                              <p:spTgt spid="31"/>
                                            </p:tgtEl>
                                            <p:attrNameLst>
                                              <p:attrName>style.visibility</p:attrName>
                                            </p:attrNameLst>
                                          </p:cBhvr>
                                          <p:to>
                                            <p:strVal val="visible"/>
                                          </p:to>
                                        </p:set>
                                        <p:anim calcmode="lin" valueType="num">
                                          <p:cBhvr>
                                            <p:cTn id="37" dur="1000" fill="hold"/>
                                            <p:tgtEl>
                                              <p:spTgt spid="31"/>
                                            </p:tgtEl>
                                            <p:attrNameLst>
                                              <p:attrName>ppt_w</p:attrName>
                                            </p:attrNameLst>
                                          </p:cBhvr>
                                          <p:tavLst>
                                            <p:tav tm="0">
                                              <p:val>
                                                <p:fltVal val="0"/>
                                              </p:val>
                                            </p:tav>
                                            <p:tav tm="100000">
                                              <p:val>
                                                <p:strVal val="#ppt_w"/>
                                              </p:val>
                                            </p:tav>
                                          </p:tavLst>
                                        </p:anim>
                                        <p:anim calcmode="lin" valueType="num">
                                          <p:cBhvr>
                                            <p:cTn id="38" dur="1000" fill="hold"/>
                                            <p:tgtEl>
                                              <p:spTgt spid="31"/>
                                            </p:tgtEl>
                                            <p:attrNameLst>
                                              <p:attrName>ppt_h</p:attrName>
                                            </p:attrNameLst>
                                          </p:cBhvr>
                                          <p:tavLst>
                                            <p:tav tm="0">
                                              <p:val>
                                                <p:fltVal val="0"/>
                                              </p:val>
                                            </p:tav>
                                            <p:tav tm="100000">
                                              <p:val>
                                                <p:strVal val="#ppt_h"/>
                                              </p:val>
                                            </p:tav>
                                          </p:tavLst>
                                        </p:anim>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fltVal val="0.5"/>
                                              </p:val>
                                            </p:tav>
                                            <p:tav tm="100000">
                                              <p:val>
                                                <p:strVal val="#ppt_x"/>
                                              </p:val>
                                            </p:tav>
                                          </p:tavLst>
                                        </p:anim>
                                        <p:anim calcmode="lin" valueType="num">
                                          <p:cBhvr>
                                            <p:cTn id="41" dur="1000" fill="hold"/>
                                            <p:tgtEl>
                                              <p:spTgt spid="31"/>
                                            </p:tgtEl>
                                            <p:attrNameLst>
                                              <p:attrName>ppt_y</p:attrName>
                                            </p:attrNameLst>
                                          </p:cBhvr>
                                          <p:tavLst>
                                            <p:tav tm="0">
                                              <p:val>
                                                <p:fltVal val="0.5"/>
                                              </p:val>
                                            </p:tav>
                                            <p:tav tm="100000">
                                              <p:val>
                                                <p:strVal val="#ppt_y"/>
                                              </p:val>
                                            </p:tav>
                                          </p:tavLst>
                                        </p:anim>
                                      </p:childTnLst>
                                    </p:cTn>
                                  </p:par>
                                  <p:par>
                                    <p:cTn id="42" presetID="53" presetClass="entr" presetSubtype="528" fill="hold" grpId="0" nodeType="withEffect">
                                      <p:stCondLst>
                                        <p:cond delay="2400"/>
                                      </p:stCondLst>
                                      <p:childTnLst>
                                        <p:set>
                                          <p:cBhvr>
                                            <p:cTn id="43" dur="1" fill="hold">
                                              <p:stCondLst>
                                                <p:cond delay="0"/>
                                              </p:stCondLst>
                                            </p:cTn>
                                            <p:tgtEl>
                                              <p:spTgt spid="32"/>
                                            </p:tgtEl>
                                            <p:attrNameLst>
                                              <p:attrName>style.visibility</p:attrName>
                                            </p:attrNameLst>
                                          </p:cBhvr>
                                          <p:to>
                                            <p:strVal val="visible"/>
                                          </p:to>
                                        </p:set>
                                        <p:anim calcmode="lin" valueType="num">
                                          <p:cBhvr>
                                            <p:cTn id="44" dur="1000" fill="hold"/>
                                            <p:tgtEl>
                                              <p:spTgt spid="32"/>
                                            </p:tgtEl>
                                            <p:attrNameLst>
                                              <p:attrName>ppt_w</p:attrName>
                                            </p:attrNameLst>
                                          </p:cBhvr>
                                          <p:tavLst>
                                            <p:tav tm="0">
                                              <p:val>
                                                <p:fltVal val="0"/>
                                              </p:val>
                                            </p:tav>
                                            <p:tav tm="100000">
                                              <p:val>
                                                <p:strVal val="#ppt_w"/>
                                              </p:val>
                                            </p:tav>
                                          </p:tavLst>
                                        </p:anim>
                                        <p:anim calcmode="lin" valueType="num">
                                          <p:cBhvr>
                                            <p:cTn id="45" dur="1000" fill="hold"/>
                                            <p:tgtEl>
                                              <p:spTgt spid="32"/>
                                            </p:tgtEl>
                                            <p:attrNameLst>
                                              <p:attrName>ppt_h</p:attrName>
                                            </p:attrNameLst>
                                          </p:cBhvr>
                                          <p:tavLst>
                                            <p:tav tm="0">
                                              <p:val>
                                                <p:fltVal val="0"/>
                                              </p:val>
                                            </p:tav>
                                            <p:tav tm="100000">
                                              <p:val>
                                                <p:strVal val="#ppt_h"/>
                                              </p:val>
                                            </p:tav>
                                          </p:tavLst>
                                        </p:anim>
                                        <p:animEffect transition="in" filter="fade">
                                          <p:cBhvr>
                                            <p:cTn id="46" dur="1000"/>
                                            <p:tgtEl>
                                              <p:spTgt spid="32"/>
                                            </p:tgtEl>
                                          </p:cBhvr>
                                        </p:animEffect>
                                        <p:anim calcmode="lin" valueType="num">
                                          <p:cBhvr>
                                            <p:cTn id="47" dur="1000" fill="hold"/>
                                            <p:tgtEl>
                                              <p:spTgt spid="32"/>
                                            </p:tgtEl>
                                            <p:attrNameLst>
                                              <p:attrName>ppt_x</p:attrName>
                                            </p:attrNameLst>
                                          </p:cBhvr>
                                          <p:tavLst>
                                            <p:tav tm="0">
                                              <p:val>
                                                <p:fltVal val="0.5"/>
                                              </p:val>
                                            </p:tav>
                                            <p:tav tm="100000">
                                              <p:val>
                                                <p:strVal val="#ppt_x"/>
                                              </p:val>
                                            </p:tav>
                                          </p:tavLst>
                                        </p:anim>
                                        <p:anim calcmode="lin" valueType="num">
                                          <p:cBhvr>
                                            <p:cTn id="48" dur="1000" fill="hold"/>
                                            <p:tgtEl>
                                              <p:spTgt spid="3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31" grpId="0"/>
          <p:bldP spid="32" grpId="0"/>
          <p:bldP spid="33" grpId="0"/>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fltVal val="0.5"/>
                                              </p:val>
                                            </p:tav>
                                            <p:tav tm="100000">
                                              <p:val>
                                                <p:strVal val="#ppt_y"/>
                                              </p:val>
                                            </p:tav>
                                          </p:tavLst>
                                        </p:anim>
                                      </p:childTnLst>
                                    </p:cTn>
                                  </p:par>
                                  <p:par>
                                    <p:cTn id="16" presetID="2" presetClass="entr" presetSubtype="4" fill="hold" nodeType="withEffect">
                                      <p:stCondLst>
                                        <p:cond delay="50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1500" fill="hold"/>
                                            <p:tgtEl>
                                              <p:spTgt spid="15"/>
                                            </p:tgtEl>
                                            <p:attrNameLst>
                                              <p:attrName>ppt_x</p:attrName>
                                            </p:attrNameLst>
                                          </p:cBhvr>
                                          <p:tavLst>
                                            <p:tav tm="0">
                                              <p:val>
                                                <p:strVal val="#ppt_x"/>
                                              </p:val>
                                            </p:tav>
                                            <p:tav tm="100000">
                                              <p:val>
                                                <p:strVal val="#ppt_x"/>
                                              </p:val>
                                            </p:tav>
                                          </p:tavLst>
                                        </p:anim>
                                        <p:anim calcmode="lin" valueType="num">
                                          <p:cBhvr additive="base">
                                            <p:cTn id="19" dur="1500" fill="hold"/>
                                            <p:tgtEl>
                                              <p:spTgt spid="15"/>
                                            </p:tgtEl>
                                            <p:attrNameLst>
                                              <p:attrName>ppt_y</p:attrName>
                                            </p:attrNameLst>
                                          </p:cBhvr>
                                          <p:tavLst>
                                            <p:tav tm="0">
                                              <p:val>
                                                <p:strVal val="1+#ppt_h/2"/>
                                              </p:val>
                                            </p:tav>
                                            <p:tav tm="100000">
                                              <p:val>
                                                <p:strVal val="#ppt_y"/>
                                              </p:val>
                                            </p:tav>
                                          </p:tavLst>
                                        </p:anim>
                                      </p:childTnLst>
                                    </p:cTn>
                                  </p:par>
                                </p:childTnLst>
                              </p:cTn>
                            </p:par>
                            <p:par>
                              <p:cTn id="20" fill="hold">
                                <p:stCondLst>
                                  <p:cond delay="3000"/>
                                </p:stCondLst>
                                <p:childTnLst>
                                  <p:par>
                                    <p:cTn id="21" presetID="53" presetClass="entr" presetSubtype="52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1000" fill="hold"/>
                                            <p:tgtEl>
                                              <p:spTgt spid="28"/>
                                            </p:tgtEl>
                                            <p:attrNameLst>
                                              <p:attrName>ppt_w</p:attrName>
                                            </p:attrNameLst>
                                          </p:cBhvr>
                                          <p:tavLst>
                                            <p:tav tm="0">
                                              <p:val>
                                                <p:fltVal val="0"/>
                                              </p:val>
                                            </p:tav>
                                            <p:tav tm="100000">
                                              <p:val>
                                                <p:strVal val="#ppt_w"/>
                                              </p:val>
                                            </p:tav>
                                          </p:tavLst>
                                        </p:anim>
                                        <p:anim calcmode="lin" valueType="num">
                                          <p:cBhvr>
                                            <p:cTn id="24" dur="1000" fill="hold"/>
                                            <p:tgtEl>
                                              <p:spTgt spid="28"/>
                                            </p:tgtEl>
                                            <p:attrNameLst>
                                              <p:attrName>ppt_h</p:attrName>
                                            </p:attrNameLst>
                                          </p:cBhvr>
                                          <p:tavLst>
                                            <p:tav tm="0">
                                              <p:val>
                                                <p:fltVal val="0"/>
                                              </p:val>
                                            </p:tav>
                                            <p:tav tm="100000">
                                              <p:val>
                                                <p:strVal val="#ppt_h"/>
                                              </p:val>
                                            </p:tav>
                                          </p:tavLst>
                                        </p:anim>
                                        <p:animEffect transition="in" filter="fade">
                                          <p:cBhvr>
                                            <p:cTn id="25" dur="1000"/>
                                            <p:tgtEl>
                                              <p:spTgt spid="28"/>
                                            </p:tgtEl>
                                          </p:cBhvr>
                                        </p:animEffect>
                                        <p:anim calcmode="lin" valueType="num">
                                          <p:cBhvr>
                                            <p:cTn id="26" dur="1000" fill="hold"/>
                                            <p:tgtEl>
                                              <p:spTgt spid="28"/>
                                            </p:tgtEl>
                                            <p:attrNameLst>
                                              <p:attrName>ppt_x</p:attrName>
                                            </p:attrNameLst>
                                          </p:cBhvr>
                                          <p:tavLst>
                                            <p:tav tm="0">
                                              <p:val>
                                                <p:fltVal val="0.5"/>
                                              </p:val>
                                            </p:tav>
                                            <p:tav tm="100000">
                                              <p:val>
                                                <p:strVal val="#ppt_x"/>
                                              </p:val>
                                            </p:tav>
                                          </p:tavLst>
                                        </p:anim>
                                        <p:anim calcmode="lin" valueType="num">
                                          <p:cBhvr>
                                            <p:cTn id="27" dur="1000" fill="hold"/>
                                            <p:tgtEl>
                                              <p:spTgt spid="28"/>
                                            </p:tgtEl>
                                            <p:attrNameLst>
                                              <p:attrName>ppt_y</p:attrName>
                                            </p:attrNameLst>
                                          </p:cBhvr>
                                          <p:tavLst>
                                            <p:tav tm="0">
                                              <p:val>
                                                <p:fltVal val="0.5"/>
                                              </p:val>
                                            </p:tav>
                                            <p:tav tm="100000">
                                              <p:val>
                                                <p:strVal val="#ppt_y"/>
                                              </p:val>
                                            </p:tav>
                                          </p:tavLst>
                                        </p:anim>
                                      </p:childTnLst>
                                    </p:cTn>
                                  </p:par>
                                  <p:par>
                                    <p:cTn id="28" presetID="53" presetClass="entr" presetSubtype="528" fill="hold" grpId="0" nodeType="withEffect">
                                      <p:stCondLst>
                                        <p:cond delay="600"/>
                                      </p:stCondLst>
                                      <p:childTnLst>
                                        <p:set>
                                          <p:cBhvr>
                                            <p:cTn id="29" dur="1" fill="hold">
                                              <p:stCondLst>
                                                <p:cond delay="0"/>
                                              </p:stCondLst>
                                            </p:cTn>
                                            <p:tgtEl>
                                              <p:spTgt spid="30"/>
                                            </p:tgtEl>
                                            <p:attrNameLst>
                                              <p:attrName>style.visibility</p:attrName>
                                            </p:attrNameLst>
                                          </p:cBhvr>
                                          <p:to>
                                            <p:strVal val="visible"/>
                                          </p:to>
                                        </p:set>
                                        <p:anim calcmode="lin" valueType="num">
                                          <p:cBhvr>
                                            <p:cTn id="30" dur="1000" fill="hold"/>
                                            <p:tgtEl>
                                              <p:spTgt spid="30"/>
                                            </p:tgtEl>
                                            <p:attrNameLst>
                                              <p:attrName>ppt_w</p:attrName>
                                            </p:attrNameLst>
                                          </p:cBhvr>
                                          <p:tavLst>
                                            <p:tav tm="0">
                                              <p:val>
                                                <p:fltVal val="0"/>
                                              </p:val>
                                            </p:tav>
                                            <p:tav tm="100000">
                                              <p:val>
                                                <p:strVal val="#ppt_w"/>
                                              </p:val>
                                            </p:tav>
                                          </p:tavLst>
                                        </p:anim>
                                        <p:anim calcmode="lin" valueType="num">
                                          <p:cBhvr>
                                            <p:cTn id="31" dur="1000" fill="hold"/>
                                            <p:tgtEl>
                                              <p:spTgt spid="30"/>
                                            </p:tgtEl>
                                            <p:attrNameLst>
                                              <p:attrName>ppt_h</p:attrName>
                                            </p:attrNameLst>
                                          </p:cBhvr>
                                          <p:tavLst>
                                            <p:tav tm="0">
                                              <p:val>
                                                <p:fltVal val="0"/>
                                              </p:val>
                                            </p:tav>
                                            <p:tav tm="100000">
                                              <p:val>
                                                <p:strVal val="#ppt_h"/>
                                              </p:val>
                                            </p:tav>
                                          </p:tavLst>
                                        </p:anim>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fltVal val="0.5"/>
                                              </p:val>
                                            </p:tav>
                                            <p:tav tm="100000">
                                              <p:val>
                                                <p:strVal val="#ppt_x"/>
                                              </p:val>
                                            </p:tav>
                                          </p:tavLst>
                                        </p:anim>
                                        <p:anim calcmode="lin" valueType="num">
                                          <p:cBhvr>
                                            <p:cTn id="34" dur="1000" fill="hold"/>
                                            <p:tgtEl>
                                              <p:spTgt spid="30"/>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1200"/>
                                      </p:stCondLst>
                                      <p:childTnLst>
                                        <p:set>
                                          <p:cBhvr>
                                            <p:cTn id="36" dur="1" fill="hold">
                                              <p:stCondLst>
                                                <p:cond delay="0"/>
                                              </p:stCondLst>
                                            </p:cTn>
                                            <p:tgtEl>
                                              <p:spTgt spid="33"/>
                                            </p:tgtEl>
                                            <p:attrNameLst>
                                              <p:attrName>style.visibility</p:attrName>
                                            </p:attrNameLst>
                                          </p:cBhvr>
                                          <p:to>
                                            <p:strVal val="visible"/>
                                          </p:to>
                                        </p:set>
                                        <p:anim calcmode="lin" valueType="num">
                                          <p:cBhvr>
                                            <p:cTn id="37" dur="1000" fill="hold"/>
                                            <p:tgtEl>
                                              <p:spTgt spid="33"/>
                                            </p:tgtEl>
                                            <p:attrNameLst>
                                              <p:attrName>ppt_w</p:attrName>
                                            </p:attrNameLst>
                                          </p:cBhvr>
                                          <p:tavLst>
                                            <p:tav tm="0">
                                              <p:val>
                                                <p:fltVal val="0"/>
                                              </p:val>
                                            </p:tav>
                                            <p:tav tm="100000">
                                              <p:val>
                                                <p:strVal val="#ppt_w"/>
                                              </p:val>
                                            </p:tav>
                                          </p:tavLst>
                                        </p:anim>
                                        <p:anim calcmode="lin" valueType="num">
                                          <p:cBhvr>
                                            <p:cTn id="38" dur="1000" fill="hold"/>
                                            <p:tgtEl>
                                              <p:spTgt spid="33"/>
                                            </p:tgtEl>
                                            <p:attrNameLst>
                                              <p:attrName>ppt_h</p:attrName>
                                            </p:attrNameLst>
                                          </p:cBhvr>
                                          <p:tavLst>
                                            <p:tav tm="0">
                                              <p:val>
                                                <p:fltVal val="0"/>
                                              </p:val>
                                            </p:tav>
                                            <p:tav tm="100000">
                                              <p:val>
                                                <p:strVal val="#ppt_h"/>
                                              </p:val>
                                            </p:tav>
                                          </p:tavLst>
                                        </p:anim>
                                        <p:animEffect transition="in" filter="fade">
                                          <p:cBhvr>
                                            <p:cTn id="39" dur="1000"/>
                                            <p:tgtEl>
                                              <p:spTgt spid="33"/>
                                            </p:tgtEl>
                                          </p:cBhvr>
                                        </p:animEffect>
                                        <p:anim calcmode="lin" valueType="num">
                                          <p:cBhvr>
                                            <p:cTn id="40" dur="1000" fill="hold"/>
                                            <p:tgtEl>
                                              <p:spTgt spid="33"/>
                                            </p:tgtEl>
                                            <p:attrNameLst>
                                              <p:attrName>ppt_x</p:attrName>
                                            </p:attrNameLst>
                                          </p:cBhvr>
                                          <p:tavLst>
                                            <p:tav tm="0">
                                              <p:val>
                                                <p:fltVal val="0.5"/>
                                              </p:val>
                                            </p:tav>
                                            <p:tav tm="100000">
                                              <p:val>
                                                <p:strVal val="#ppt_x"/>
                                              </p:val>
                                            </p:tav>
                                          </p:tavLst>
                                        </p:anim>
                                        <p:anim calcmode="lin" valueType="num">
                                          <p:cBhvr>
                                            <p:cTn id="41" dur="1000" fill="hold"/>
                                            <p:tgtEl>
                                              <p:spTgt spid="33"/>
                                            </p:tgtEl>
                                            <p:attrNameLst>
                                              <p:attrName>ppt_y</p:attrName>
                                            </p:attrNameLst>
                                          </p:cBhvr>
                                          <p:tavLst>
                                            <p:tav tm="0">
                                              <p:val>
                                                <p:fltVal val="0.5"/>
                                              </p:val>
                                            </p:tav>
                                            <p:tav tm="100000">
                                              <p:val>
                                                <p:strVal val="#ppt_y"/>
                                              </p:val>
                                            </p:tav>
                                          </p:tavLst>
                                        </p:anim>
                                      </p:childTnLst>
                                    </p:cTn>
                                  </p:par>
                                  <p:par>
                                    <p:cTn id="42" presetID="53" presetClass="entr" presetSubtype="528" fill="hold" grpId="0" nodeType="withEffect">
                                      <p:stCondLst>
                                        <p:cond delay="180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fltVal val="0.5"/>
                                              </p:val>
                                            </p:tav>
                                            <p:tav tm="100000">
                                              <p:val>
                                                <p:strVal val="#ppt_x"/>
                                              </p:val>
                                            </p:tav>
                                          </p:tavLst>
                                        </p:anim>
                                        <p:anim calcmode="lin" valueType="num">
                                          <p:cBhvr>
                                            <p:cTn id="48" dur="1000" fill="hold"/>
                                            <p:tgtEl>
                                              <p:spTgt spid="31"/>
                                            </p:tgtEl>
                                            <p:attrNameLst>
                                              <p:attrName>ppt_y</p:attrName>
                                            </p:attrNameLst>
                                          </p:cBhvr>
                                          <p:tavLst>
                                            <p:tav tm="0">
                                              <p:val>
                                                <p:fltVal val="0.5"/>
                                              </p:val>
                                            </p:tav>
                                            <p:tav tm="100000">
                                              <p:val>
                                                <p:strVal val="#ppt_y"/>
                                              </p:val>
                                            </p:tav>
                                          </p:tavLst>
                                        </p:anim>
                                      </p:childTnLst>
                                    </p:cTn>
                                  </p:par>
                                  <p:par>
                                    <p:cTn id="49" presetID="53" presetClass="entr" presetSubtype="528" fill="hold" grpId="0" nodeType="withEffect">
                                      <p:stCondLst>
                                        <p:cond delay="2400"/>
                                      </p:stCondLst>
                                      <p:childTnLst>
                                        <p:set>
                                          <p:cBhvr>
                                            <p:cTn id="50" dur="1" fill="hold">
                                              <p:stCondLst>
                                                <p:cond delay="0"/>
                                              </p:stCondLst>
                                            </p:cTn>
                                            <p:tgtEl>
                                              <p:spTgt spid="32"/>
                                            </p:tgtEl>
                                            <p:attrNameLst>
                                              <p:attrName>style.visibility</p:attrName>
                                            </p:attrNameLst>
                                          </p:cBhvr>
                                          <p:to>
                                            <p:strVal val="visible"/>
                                          </p:to>
                                        </p:set>
                                        <p:anim calcmode="lin" valueType="num">
                                          <p:cBhvr>
                                            <p:cTn id="51" dur="1000" fill="hold"/>
                                            <p:tgtEl>
                                              <p:spTgt spid="32"/>
                                            </p:tgtEl>
                                            <p:attrNameLst>
                                              <p:attrName>ppt_w</p:attrName>
                                            </p:attrNameLst>
                                          </p:cBhvr>
                                          <p:tavLst>
                                            <p:tav tm="0">
                                              <p:val>
                                                <p:fltVal val="0"/>
                                              </p:val>
                                            </p:tav>
                                            <p:tav tm="100000">
                                              <p:val>
                                                <p:strVal val="#ppt_w"/>
                                              </p:val>
                                            </p:tav>
                                          </p:tavLst>
                                        </p:anim>
                                        <p:anim calcmode="lin" valueType="num">
                                          <p:cBhvr>
                                            <p:cTn id="52" dur="1000" fill="hold"/>
                                            <p:tgtEl>
                                              <p:spTgt spid="32"/>
                                            </p:tgtEl>
                                            <p:attrNameLst>
                                              <p:attrName>ppt_h</p:attrName>
                                            </p:attrNameLst>
                                          </p:cBhvr>
                                          <p:tavLst>
                                            <p:tav tm="0">
                                              <p:val>
                                                <p:fltVal val="0"/>
                                              </p:val>
                                            </p:tav>
                                            <p:tav tm="100000">
                                              <p:val>
                                                <p:strVal val="#ppt_h"/>
                                              </p:val>
                                            </p:tav>
                                          </p:tavLst>
                                        </p:anim>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fltVal val="0.5"/>
                                              </p:val>
                                            </p:tav>
                                            <p:tav tm="100000">
                                              <p:val>
                                                <p:strVal val="#ppt_x"/>
                                              </p:val>
                                            </p:tav>
                                          </p:tavLst>
                                        </p:anim>
                                        <p:anim calcmode="lin" valueType="num">
                                          <p:cBhvr>
                                            <p:cTn id="55" dur="1000" fill="hold"/>
                                            <p:tgtEl>
                                              <p:spTgt spid="3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30" grpId="0"/>
          <p:bldP spid="31" grpId="0"/>
          <p:bldP spid="32" grpId="0"/>
          <p:bldP spid="33" grpId="0"/>
          <p:bldP spid="13"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6" name="PA_圆角矩形 31"/>
          <p:cNvSpPr/>
          <p:nvPr>
            <p:custDataLst>
              <p:tags r:id="rId1"/>
            </p:custDataLst>
          </p:nvPr>
        </p:nvSpPr>
        <p:spPr>
          <a:xfrm>
            <a:off x="4367637" y="4376063"/>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答辩人：王路豪</a:t>
            </a:r>
          </a:p>
        </p:txBody>
      </p:sp>
      <p:grpSp>
        <p:nvGrpSpPr>
          <p:cNvPr id="7" name="组合 6"/>
          <p:cNvGrpSpPr/>
          <p:nvPr/>
        </p:nvGrpSpPr>
        <p:grpSpPr>
          <a:xfrm>
            <a:off x="5387350" y="978500"/>
            <a:ext cx="1390484" cy="1390482"/>
            <a:chOff x="5387350" y="978500"/>
            <a:chExt cx="1390484" cy="1390482"/>
          </a:xfrm>
        </p:grpSpPr>
        <p:sp>
          <p:nvSpPr>
            <p:cNvPr id="8" name="椭圆 7"/>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9" name="组合 8"/>
            <p:cNvGrpSpPr/>
            <p:nvPr/>
          </p:nvGrpSpPr>
          <p:grpSpPr>
            <a:xfrm>
              <a:off x="5482497" y="1078924"/>
              <a:ext cx="1195789" cy="1195788"/>
              <a:chOff x="5159802" y="530825"/>
              <a:chExt cx="1813907" cy="1813906"/>
            </a:xfrm>
          </p:grpSpPr>
          <p:sp>
            <p:nvSpPr>
              <p:cNvPr id="13" name="椭圆 12"/>
              <p:cNvSpPr/>
              <p:nvPr/>
            </p:nvSpPr>
            <p:spPr>
              <a:xfrm>
                <a:off x="5159802" y="530825"/>
                <a:ext cx="1813907" cy="1813906"/>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sp>
            <p:nvSpPr>
              <p:cNvPr id="12" name="文本框 11"/>
              <p:cNvSpPr txBox="1"/>
              <p:nvPr/>
            </p:nvSpPr>
            <p:spPr>
              <a:xfrm>
                <a:off x="5457405" y="1186254"/>
                <a:ext cx="1243041" cy="608391"/>
              </a:xfrm>
              <a:prstGeom prst="rect">
                <a:avLst/>
              </a:prstGeom>
              <a:noFill/>
            </p:spPr>
            <p:txBody>
              <a:bodyPr wrap="none" rtlCol="0">
                <a:spAutoFit/>
              </a:bodyPr>
              <a:lstStyle/>
              <a:p>
                <a:pPr algn="ctr">
                  <a:lnSpc>
                    <a:spcPct val="120000"/>
                  </a:lnSpc>
                </a:pPr>
                <a:r>
                  <a:rPr lang="en-US" altLang="zh-CN" b="1" dirty="0">
                    <a:solidFill>
                      <a:schemeClr val="bg1"/>
                    </a:solidFill>
                    <a:latin typeface="Adobe 仿宋 Std R" panose="02020400000000000000" pitchFamily="18" charset="-122"/>
                    <a:ea typeface="Adobe 仿宋 Std R" panose="02020400000000000000" pitchFamily="18" charset="-122"/>
                  </a:rPr>
                  <a:t>LOGO</a:t>
                </a:r>
                <a:endParaRPr lang="zh-CN" altLang="en-US" b="1" dirty="0">
                  <a:solidFill>
                    <a:schemeClr val="bg1"/>
                  </a:solidFill>
                  <a:latin typeface="Adobe 仿宋 Std R" panose="02020400000000000000" pitchFamily="18" charset="-122"/>
                  <a:ea typeface="Adobe 仿宋 Std R" panose="02020400000000000000" pitchFamily="18" charset="-122"/>
                </a:endParaRPr>
              </a:p>
            </p:txBody>
          </p:sp>
        </p:grpSp>
      </p:grpSp>
      <p:sp>
        <p:nvSpPr>
          <p:cNvPr id="17" name="PA_圆角矩形 31"/>
          <p:cNvSpPr/>
          <p:nvPr>
            <p:custDataLst>
              <p:tags r:id="rId2"/>
            </p:custDataLst>
          </p:nvPr>
        </p:nvSpPr>
        <p:spPr>
          <a:xfrm>
            <a:off x="6402774" y="437606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指导老师：杨文娟</a:t>
            </a:r>
          </a:p>
        </p:txBody>
      </p:sp>
      <p:pic>
        <p:nvPicPr>
          <p:cNvPr id="19" name="图片 18">
            <a:extLst>
              <a:ext uri="{FF2B5EF4-FFF2-40B4-BE49-F238E27FC236}">
                <a16:creationId xmlns:a16="http://schemas.microsoft.com/office/drawing/2014/main" id="{634C89F9-38AF-41A8-A69B-3957A67087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2498" y="1091682"/>
            <a:ext cx="1215482" cy="118303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8" name="文本框 17">
            <a:extLst>
              <a:ext uri="{FF2B5EF4-FFF2-40B4-BE49-F238E27FC236}">
                <a16:creationId xmlns:a16="http://schemas.microsoft.com/office/drawing/2014/main" id="{22084EA9-4B51-49E3-B66D-B78007466311}"/>
              </a:ext>
            </a:extLst>
          </p:cNvPr>
          <p:cNvSpPr txBox="1"/>
          <p:nvPr/>
        </p:nvSpPr>
        <p:spPr>
          <a:xfrm>
            <a:off x="2569302" y="2609419"/>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dirty="0">
                <a:solidFill>
                  <a:schemeClr val="bg1"/>
                </a:solidFill>
                <a:latin typeface="思源黑体" panose="020B0500000000000000" pitchFamily="34" charset="-122"/>
                <a:ea typeface="思源黑体" panose="020B0500000000000000" pitchFamily="34" charset="-122"/>
              </a:rPr>
              <a:t>感谢聆听   批评指正</a:t>
            </a:r>
          </a:p>
        </p:txBody>
      </p:sp>
    </p:spTree>
    <p:extLst>
      <p:ext uri="{BB962C8B-B14F-4D97-AF65-F5344CB8AC3E}">
        <p14:creationId xmlns:p14="http://schemas.microsoft.com/office/powerpoint/2010/main" val="310794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21" presetClass="entr" presetSubtype="8"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8)">
                                      <p:cBhvr>
                                        <p:cTn id="17" dur="750"/>
                                        <p:tgtEl>
                                          <p:spTgt spid="4"/>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par>
                          <p:cTn id="28" fill="hold">
                            <p:stCondLst>
                              <p:cond delay="1250"/>
                            </p:stCondLst>
                            <p:childTnLst>
                              <p:par>
                                <p:cTn id="29" presetID="2" presetClass="entr" presetSubtype="4"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17" grpId="0" animBg="1"/>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18295" y="3044279"/>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   选题背景</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4785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t>选题背景</a:t>
            </a:r>
          </a:p>
        </p:txBody>
      </p:sp>
      <p:sp>
        <p:nvSpPr>
          <p:cNvPr id="10" name="TextBox 28"/>
          <p:cNvSpPr txBox="1"/>
          <p:nvPr/>
        </p:nvSpPr>
        <p:spPr>
          <a:xfrm>
            <a:off x="4211038" y="2124382"/>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选题背景一</a:t>
            </a:r>
          </a:p>
        </p:txBody>
      </p:sp>
      <p:sp>
        <p:nvSpPr>
          <p:cNvPr id="11" name="矩形 10"/>
          <p:cNvSpPr/>
          <p:nvPr/>
        </p:nvSpPr>
        <p:spPr>
          <a:xfrm>
            <a:off x="4211038" y="2636112"/>
            <a:ext cx="6279850" cy="1270732"/>
          </a:xfrm>
          <a:prstGeom prst="rect">
            <a:avLst/>
          </a:prstGeom>
        </p:spPr>
        <p:txBody>
          <a:bodyPr wrap="square" lIns="0" tIns="0" rIns="0" bIns="0">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每年的毕业季和搬寝室都遗留下很多没有用的的货品，例如学习资料、上课教材、生活用品等，遗留下会被学校清理掉，有出售也有当垃圾丢弃的，由于在信息时代传播迅速，有大量需求的毕业季同学在校内或者网上将二手货品以实惠的价格售出，但没有一个统一的平台，多数都是使用</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Q</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或者微信等社交软件进行交易。</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6" name="组合 5"/>
          <p:cNvGrpSpPr/>
          <p:nvPr/>
        </p:nvGrpSpPr>
        <p:grpSpPr>
          <a:xfrm>
            <a:off x="1825094" y="1853021"/>
            <a:ext cx="1767016" cy="1767016"/>
            <a:chOff x="1615030" y="2271527"/>
            <a:chExt cx="1767016" cy="1767016"/>
          </a:xfrm>
        </p:grpSpPr>
        <p:sp>
          <p:nvSpPr>
            <p:cNvPr id="5" name="矩形 4"/>
            <p:cNvSpPr/>
            <p:nvPr/>
          </p:nvSpPr>
          <p:spPr>
            <a:xfrm>
              <a:off x="1615030" y="2271527"/>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5" name="矩形 14"/>
            <p:cNvSpPr/>
            <p:nvPr/>
          </p:nvSpPr>
          <p:spPr>
            <a:xfrm>
              <a:off x="1699675" y="2356172"/>
              <a:ext cx="1597727" cy="1597727"/>
            </a:xfrm>
            <a:prstGeom prst="rect">
              <a:avLst/>
            </a:prstGeom>
            <a:blipFill>
              <a:blip r:embed="rId3" cstate="print">
                <a:extLst>
                  <a:ext uri="{28A0092B-C50C-407E-A947-70E740481C1C}">
                    <a14:useLocalDpi xmlns:a14="http://schemas.microsoft.com/office/drawing/2010/main" val="0"/>
                  </a:ext>
                </a:extLst>
              </a:blip>
              <a:stretch>
                <a:fillRect/>
              </a:stretch>
            </a:blip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grpSp>
      <p:sp>
        <p:nvSpPr>
          <p:cNvPr id="16" name="TextBox 28"/>
          <p:cNvSpPr txBox="1"/>
          <p:nvPr/>
        </p:nvSpPr>
        <p:spPr>
          <a:xfrm>
            <a:off x="1825095" y="4467730"/>
            <a:ext cx="2253331" cy="30437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选题背景二</a:t>
            </a:r>
          </a:p>
        </p:txBody>
      </p:sp>
      <p:sp>
        <p:nvSpPr>
          <p:cNvPr id="17" name="矩形 16"/>
          <p:cNvSpPr/>
          <p:nvPr/>
        </p:nvSpPr>
        <p:spPr>
          <a:xfrm>
            <a:off x="1817474" y="5047219"/>
            <a:ext cx="6279850" cy="753668"/>
          </a:xfrm>
          <a:prstGeom prst="rect">
            <a:avLst/>
          </a:prstGeom>
        </p:spPr>
        <p:txBody>
          <a:bodyPr wrap="square" lIns="0" tIns="0" rIns="0" bIns="0">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大学校园作为社会人才培养的基地，每当毕业季都会产生大量的教程书本、生活用品等二手货品，新冠病毒施虐，不能举办大型的线下跳蚤市场，为能妥善处理这些二手货品，实现多方共赢，构建互联网校园二手交易平台尤为迫切。</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8" name="矩形 17"/>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19" name="组合 18"/>
          <p:cNvGrpSpPr/>
          <p:nvPr/>
        </p:nvGrpSpPr>
        <p:grpSpPr>
          <a:xfrm>
            <a:off x="8723871" y="4196369"/>
            <a:ext cx="1767016" cy="1767016"/>
            <a:chOff x="1615030" y="2271527"/>
            <a:chExt cx="1767016" cy="1767016"/>
          </a:xfrm>
        </p:grpSpPr>
        <p:sp>
          <p:nvSpPr>
            <p:cNvPr id="20" name="矩形 19"/>
            <p:cNvSpPr/>
            <p:nvPr/>
          </p:nvSpPr>
          <p:spPr>
            <a:xfrm>
              <a:off x="1615030" y="2271527"/>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1" name="矩形 20"/>
            <p:cNvSpPr/>
            <p:nvPr/>
          </p:nvSpPr>
          <p:spPr>
            <a:xfrm>
              <a:off x="1699675" y="2356172"/>
              <a:ext cx="1597727" cy="1597727"/>
            </a:xfrm>
            <a:prstGeom prst="rect">
              <a:avLst/>
            </a:prstGeom>
            <a:blipFill>
              <a:blip r:embed="rId4">
                <a:extLst>
                  <a:ext uri="{28A0092B-C50C-407E-A947-70E740481C1C}">
                    <a14:useLocalDpi xmlns:a14="http://schemas.microsoft.com/office/drawing/2010/main" val="0"/>
                  </a:ext>
                </a:extLst>
              </a:blip>
              <a:stretch>
                <a:fillRect/>
              </a:stretch>
            </a:blip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cxnSp>
        <p:nvCxnSpPr>
          <p:cNvPr id="8" name="直接连接符 7"/>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917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16" presetClass="entr" presetSubtype="21"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53" presetClass="entr" presetSubtype="16" fill="hold" grpId="0" nodeType="afterEffect">
                                  <p:stCondLst>
                                    <p:cond delay="0"/>
                                  </p:stCondLst>
                                  <p:iterate type="lt">
                                    <p:tmPct val="10000"/>
                                  </p:iterate>
                                  <p:childTnLst>
                                    <p:set>
                                      <p:cBhvr>
                                        <p:cTn id="29" dur="1" fill="hold">
                                          <p:stCondLst>
                                            <p:cond delay="0"/>
                                          </p:stCondLst>
                                        </p:cTn>
                                        <p:tgtEl>
                                          <p:spTgt spid="11"/>
                                        </p:tgtEl>
                                        <p:attrNameLst>
                                          <p:attrName>style.visibility</p:attrName>
                                        </p:attrNameLst>
                                      </p:cBhvr>
                                      <p:to>
                                        <p:strVal val="visible"/>
                                      </p:to>
                                    </p:set>
                                    <p:anim calcmode="lin" valueType="num">
                                      <p:cBhvr>
                                        <p:cTn id="30" dur="250" fill="hold"/>
                                        <p:tgtEl>
                                          <p:spTgt spid="11"/>
                                        </p:tgtEl>
                                        <p:attrNameLst>
                                          <p:attrName>ppt_w</p:attrName>
                                        </p:attrNameLst>
                                      </p:cBhvr>
                                      <p:tavLst>
                                        <p:tav tm="0">
                                          <p:val>
                                            <p:fltVal val="0"/>
                                          </p:val>
                                        </p:tav>
                                        <p:tav tm="100000">
                                          <p:val>
                                            <p:strVal val="#ppt_w"/>
                                          </p:val>
                                        </p:tav>
                                      </p:tavLst>
                                    </p:anim>
                                    <p:anim calcmode="lin" valueType="num">
                                      <p:cBhvr>
                                        <p:cTn id="31" dur="250" fill="hold"/>
                                        <p:tgtEl>
                                          <p:spTgt spid="11"/>
                                        </p:tgtEl>
                                        <p:attrNameLst>
                                          <p:attrName>ppt_h</p:attrName>
                                        </p:attrNameLst>
                                      </p:cBhvr>
                                      <p:tavLst>
                                        <p:tav tm="0">
                                          <p:val>
                                            <p:fltVal val="0"/>
                                          </p:val>
                                        </p:tav>
                                        <p:tav tm="100000">
                                          <p:val>
                                            <p:strVal val="#ppt_h"/>
                                          </p:val>
                                        </p:tav>
                                      </p:tavLst>
                                    </p:anim>
                                    <p:animEffect transition="in" filter="fade">
                                      <p:cBhvr>
                                        <p:cTn id="32" dur="250"/>
                                        <p:tgtEl>
                                          <p:spTgt spid="11"/>
                                        </p:tgtEl>
                                      </p:cBhvr>
                                    </p:animEffect>
                                  </p:childTnLst>
                                </p:cTn>
                              </p:par>
                            </p:childTnLst>
                          </p:cTn>
                        </p:par>
                        <p:par>
                          <p:cTn id="33" fill="hold">
                            <p:stCondLst>
                              <p:cond delay="4750"/>
                            </p:stCondLst>
                            <p:childTnLst>
                              <p:par>
                                <p:cTn id="34" presetID="2" presetClass="entr" presetSubtype="2"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childTnLst>
                          </p:cTn>
                        </p:par>
                        <p:par>
                          <p:cTn id="42" fill="hold">
                            <p:stCondLst>
                              <p:cond delay="5250"/>
                            </p:stCondLst>
                            <p:childTnLst>
                              <p:par>
                                <p:cTn id="43" presetID="53" presetClass="entr" presetSubtype="16" fill="hold" grpId="0" nodeType="afterEffect">
                                  <p:stCondLst>
                                    <p:cond delay="0"/>
                                  </p:stCondLst>
                                  <p:iterate type="lt">
                                    <p:tmPct val="10000"/>
                                  </p:iterate>
                                  <p:childTnLst>
                                    <p:set>
                                      <p:cBhvr>
                                        <p:cTn id="44" dur="1" fill="hold">
                                          <p:stCondLst>
                                            <p:cond delay="0"/>
                                          </p:stCondLst>
                                        </p:cTn>
                                        <p:tgtEl>
                                          <p:spTgt spid="17"/>
                                        </p:tgtEl>
                                        <p:attrNameLst>
                                          <p:attrName>style.visibility</p:attrName>
                                        </p:attrNameLst>
                                      </p:cBhvr>
                                      <p:to>
                                        <p:strVal val="visible"/>
                                      </p:to>
                                    </p:set>
                                    <p:anim calcmode="lin" valueType="num">
                                      <p:cBhvr>
                                        <p:cTn id="45" dur="250" fill="hold"/>
                                        <p:tgtEl>
                                          <p:spTgt spid="17"/>
                                        </p:tgtEl>
                                        <p:attrNameLst>
                                          <p:attrName>ppt_w</p:attrName>
                                        </p:attrNameLst>
                                      </p:cBhvr>
                                      <p:tavLst>
                                        <p:tav tm="0">
                                          <p:val>
                                            <p:fltVal val="0"/>
                                          </p:val>
                                        </p:tav>
                                        <p:tav tm="100000">
                                          <p:val>
                                            <p:strVal val="#ppt_w"/>
                                          </p:val>
                                        </p:tav>
                                      </p:tavLst>
                                    </p:anim>
                                    <p:anim calcmode="lin" valueType="num">
                                      <p:cBhvr>
                                        <p:cTn id="46" dur="250" fill="hold"/>
                                        <p:tgtEl>
                                          <p:spTgt spid="17"/>
                                        </p:tgtEl>
                                        <p:attrNameLst>
                                          <p:attrName>ppt_h</p:attrName>
                                        </p:attrNameLst>
                                      </p:cBhvr>
                                      <p:tavLst>
                                        <p:tav tm="0">
                                          <p:val>
                                            <p:fltVal val="0"/>
                                          </p:val>
                                        </p:tav>
                                        <p:tav tm="100000">
                                          <p:val>
                                            <p:strVal val="#ppt_h"/>
                                          </p:val>
                                        </p:tav>
                                      </p:tavLst>
                                    </p:anim>
                                    <p:animEffect transition="in" filter="fade">
                                      <p:cBhvr>
                                        <p:cTn id="4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animBg="1"/>
      <p:bldP spid="16" grpId="0"/>
      <p:bldP spid="17"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33028" y="3069277"/>
            <a:ext cx="4463728"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   研究内容</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83088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研究内容</a:t>
            </a:r>
          </a:p>
        </p:txBody>
      </p:sp>
      <p:sp>
        <p:nvSpPr>
          <p:cNvPr id="88" name="TextBox 28"/>
          <p:cNvSpPr txBox="1"/>
          <p:nvPr/>
        </p:nvSpPr>
        <p:spPr>
          <a:xfrm>
            <a:off x="839910" y="4044747"/>
            <a:ext cx="2891706" cy="27045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建立校园二手交易平台的必要性</a:t>
            </a:r>
          </a:p>
        </p:txBody>
      </p:sp>
      <p:sp>
        <p:nvSpPr>
          <p:cNvPr id="103" name="TextBox 28"/>
          <p:cNvSpPr txBox="1"/>
          <p:nvPr/>
        </p:nvSpPr>
        <p:spPr>
          <a:xfrm>
            <a:off x="720535" y="2258481"/>
            <a:ext cx="3489771" cy="27045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提高大学生二手交易的安全性与便捷性</a:t>
            </a:r>
          </a:p>
        </p:txBody>
      </p:sp>
      <p:sp>
        <p:nvSpPr>
          <p:cNvPr id="107" name="TextBox 28"/>
          <p:cNvSpPr txBox="1"/>
          <p:nvPr/>
        </p:nvSpPr>
        <p:spPr>
          <a:xfrm>
            <a:off x="7697930" y="1763461"/>
            <a:ext cx="3163263" cy="27045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增强学生的环保素养与环保意识</a:t>
            </a:r>
          </a:p>
        </p:txBody>
      </p:sp>
      <p:sp>
        <p:nvSpPr>
          <p:cNvPr id="111" name="TextBox 28"/>
          <p:cNvSpPr txBox="1"/>
          <p:nvPr/>
        </p:nvSpPr>
        <p:spPr>
          <a:xfrm>
            <a:off x="8895666" y="4062687"/>
            <a:ext cx="2253331" cy="27045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贴近用户需求</a:t>
            </a:r>
          </a:p>
        </p:txBody>
      </p:sp>
      <p:grpSp>
        <p:nvGrpSpPr>
          <p:cNvPr id="37" name="组合 36"/>
          <p:cNvGrpSpPr/>
          <p:nvPr/>
        </p:nvGrpSpPr>
        <p:grpSpPr>
          <a:xfrm>
            <a:off x="4107241" y="2033920"/>
            <a:ext cx="4322480" cy="3786234"/>
            <a:chOff x="3360960" y="1792649"/>
            <a:chExt cx="5421826" cy="4565674"/>
          </a:xfrm>
        </p:grpSpPr>
        <p:sp>
          <p:nvSpPr>
            <p:cNvPr id="38"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39"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nvGrpSpPr>
            <p:cNvPr id="40" name="组合 39"/>
            <p:cNvGrpSpPr/>
            <p:nvPr/>
          </p:nvGrpSpPr>
          <p:grpSpPr>
            <a:xfrm>
              <a:off x="3360960" y="3936771"/>
              <a:ext cx="1264071" cy="1264071"/>
              <a:chOff x="3617786" y="4436448"/>
              <a:chExt cx="1264071" cy="1264071"/>
            </a:xfrm>
          </p:grpSpPr>
          <p:sp>
            <p:nvSpPr>
              <p:cNvPr id="61" name="Freeform 8"/>
              <p:cNvSpPr>
                <a:spLocks noEditPoints="1"/>
              </p:cNvSpPr>
              <p:nvPr/>
            </p:nvSpPr>
            <p:spPr bwMode="auto">
              <a:xfrm>
                <a:off x="3617786" y="4436448"/>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62" name="Freeform 9"/>
              <p:cNvSpPr/>
              <p:nvPr/>
            </p:nvSpPr>
            <p:spPr bwMode="auto">
              <a:xfrm>
                <a:off x="3734525" y="4551221"/>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1" name="组合 40"/>
            <p:cNvGrpSpPr/>
            <p:nvPr/>
          </p:nvGrpSpPr>
          <p:grpSpPr>
            <a:xfrm>
              <a:off x="4327970" y="1792649"/>
              <a:ext cx="1264071" cy="1264071"/>
              <a:chOff x="4637435" y="2231854"/>
              <a:chExt cx="1264071" cy="1264071"/>
            </a:xfrm>
          </p:grpSpPr>
          <p:sp>
            <p:nvSpPr>
              <p:cNvPr id="59"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60"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2" name="组合 41"/>
            <p:cNvGrpSpPr/>
            <p:nvPr/>
          </p:nvGrpSpPr>
          <p:grpSpPr>
            <a:xfrm>
              <a:off x="6537621" y="1834072"/>
              <a:ext cx="1264071" cy="1264071"/>
              <a:chOff x="6847086" y="2273277"/>
              <a:chExt cx="1264071" cy="1264071"/>
            </a:xfrm>
          </p:grpSpPr>
          <p:sp>
            <p:nvSpPr>
              <p:cNvPr id="52"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58"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3" name="组合 42"/>
            <p:cNvGrpSpPr/>
            <p:nvPr/>
          </p:nvGrpSpPr>
          <p:grpSpPr>
            <a:xfrm>
              <a:off x="7518715" y="3641573"/>
              <a:ext cx="1264071" cy="1264071"/>
              <a:chOff x="7775541" y="4141250"/>
              <a:chExt cx="1264071" cy="1264071"/>
            </a:xfrm>
          </p:grpSpPr>
          <p:sp>
            <p:nvSpPr>
              <p:cNvPr id="50"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sp>
            <p:nvSpPr>
              <p:cNvPr id="51"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grpSp>
        <p:sp>
          <p:nvSpPr>
            <p:cNvPr id="4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rgbClr val="313D51"/>
                </a:solidFill>
              </a:endParaRPr>
            </a:p>
          </p:txBody>
        </p:sp>
        <p:sp>
          <p:nvSpPr>
            <p:cNvPr id="45" name="矩形 44"/>
            <p:cNvSpPr/>
            <p:nvPr/>
          </p:nvSpPr>
          <p:spPr>
            <a:xfrm>
              <a:off x="5169956" y="3902451"/>
              <a:ext cx="1907338" cy="455062"/>
            </a:xfrm>
            <a:prstGeom prst="rect">
              <a:avLst/>
            </a:prstGeom>
            <a:noFill/>
          </p:spPr>
          <p:txBody>
            <a:bodyPr wrap="square" rtlCol="0">
              <a:spAutoFit/>
            </a:bodyPr>
            <a:lstStyle/>
            <a:p>
              <a:pPr algn="ctr">
                <a:lnSpc>
                  <a:spcPct val="120000"/>
                </a:lnSpc>
              </a:pPr>
              <a:r>
                <a:rPr lang="zh-CN" altLang="en-US" sz="1600" b="1" dirty="0">
                  <a:solidFill>
                    <a:schemeClr val="bg2"/>
                  </a:solidFill>
                  <a:latin typeface="思源黑体" panose="020B0500000000000000" pitchFamily="34" charset="-122"/>
                  <a:ea typeface="思源黑体" panose="020B0500000000000000" pitchFamily="34" charset="-122"/>
                </a:rPr>
                <a:t>四个研究方向</a:t>
              </a:r>
            </a:p>
          </p:txBody>
        </p:sp>
        <p:sp>
          <p:nvSpPr>
            <p:cNvPr id="46" name="文本框 45"/>
            <p:cNvSpPr txBox="1"/>
            <p:nvPr/>
          </p:nvSpPr>
          <p:spPr>
            <a:xfrm>
              <a:off x="3589871" y="4217428"/>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01</a:t>
              </a:r>
              <a:endParaRPr lang="zh-CN" altLang="en-US" sz="2800" dirty="0">
                <a:solidFill>
                  <a:schemeClr val="bg2"/>
                </a:solidFill>
                <a:latin typeface="思源黑体" panose="020B0500000000000000" pitchFamily="34" charset="-122"/>
              </a:endParaRPr>
            </a:p>
          </p:txBody>
        </p:sp>
        <p:sp>
          <p:nvSpPr>
            <p:cNvPr id="47" name="文本框 46"/>
            <p:cNvSpPr txBox="1"/>
            <p:nvPr/>
          </p:nvSpPr>
          <p:spPr>
            <a:xfrm>
              <a:off x="4574768" y="2045812"/>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02</a:t>
              </a:r>
              <a:endParaRPr lang="zh-CN" altLang="en-US" sz="2800" dirty="0">
                <a:solidFill>
                  <a:schemeClr val="bg2"/>
                </a:solidFill>
                <a:latin typeface="思源黑体" panose="020B0500000000000000" pitchFamily="34" charset="-122"/>
              </a:endParaRPr>
            </a:p>
          </p:txBody>
        </p:sp>
        <p:sp>
          <p:nvSpPr>
            <p:cNvPr id="48" name="文本框 47"/>
            <p:cNvSpPr txBox="1"/>
            <p:nvPr/>
          </p:nvSpPr>
          <p:spPr>
            <a:xfrm>
              <a:off x="6784419" y="2083087"/>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03</a:t>
              </a:r>
              <a:endParaRPr lang="zh-CN" altLang="en-US" sz="2800" dirty="0">
                <a:solidFill>
                  <a:schemeClr val="bg2"/>
                </a:solidFill>
                <a:latin typeface="思源黑体" panose="020B0500000000000000" pitchFamily="34" charset="-122"/>
              </a:endParaRPr>
            </a:p>
          </p:txBody>
        </p:sp>
        <p:sp>
          <p:nvSpPr>
            <p:cNvPr id="49" name="文本框 48"/>
            <p:cNvSpPr txBox="1"/>
            <p:nvPr/>
          </p:nvSpPr>
          <p:spPr>
            <a:xfrm>
              <a:off x="7770510" y="3927615"/>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04</a:t>
              </a:r>
              <a:endParaRPr lang="zh-CN" altLang="en-US" sz="2800" dirty="0">
                <a:solidFill>
                  <a:schemeClr val="bg2"/>
                </a:solidFill>
                <a:latin typeface="思源黑体" panose="020B0500000000000000" pitchFamily="34" charset="-122"/>
              </a:endParaRPr>
            </a:p>
          </p:txBody>
        </p:sp>
      </p:grpSp>
    </p:spTree>
    <p:extLst>
      <p:ext uri="{BB962C8B-B14F-4D97-AF65-F5344CB8AC3E}">
        <p14:creationId xmlns:p14="http://schemas.microsoft.com/office/powerpoint/2010/main" val="2441549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right)">
                                      <p:cBhvr>
                                        <p:cTn id="7" dur="500"/>
                                        <p:tgtEl>
                                          <p:spTgt spid="8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wipe(right)">
                                      <p:cBhvr>
                                        <p:cTn id="10" dur="500"/>
                                        <p:tgtEl>
                                          <p:spTgt spid="10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animEffect transition="in" filter="wipe(left)">
                                      <p:cBhvr>
                                        <p:cTn id="13" dur="500"/>
                                        <p:tgtEl>
                                          <p:spTgt spid="10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wipe(left)">
                                      <p:cBhvr>
                                        <p:cTn id="16" dur="500"/>
                                        <p:tgtEl>
                                          <p:spTgt spid="111"/>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03" grpId="0"/>
      <p:bldP spid="107" grpId="0"/>
      <p:bldP spid="1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2F154-2D03-449B-A936-5E1876F61412}"/>
              </a:ext>
            </a:extLst>
          </p:cNvPr>
          <p:cNvSpPr>
            <a:spLocks noGrp="1"/>
          </p:cNvSpPr>
          <p:nvPr>
            <p:ph type="title"/>
          </p:nvPr>
        </p:nvSpPr>
        <p:spPr>
          <a:xfrm>
            <a:off x="1406898" y="752801"/>
            <a:ext cx="4689102" cy="456129"/>
          </a:xfrm>
        </p:spPr>
        <p:txBody>
          <a:bodyPr/>
          <a:lstStyle/>
          <a:p>
            <a:r>
              <a:rPr lang="zh-CN" altLang="en-US" dirty="0"/>
              <a:t>建立校园二手交易平台的必要性</a:t>
            </a:r>
            <a:br>
              <a:rPr lang="zh-CN" altLang="en-US" dirty="0"/>
            </a:br>
            <a:endParaRPr lang="zh-CN" altLang="en-US" dirty="0"/>
          </a:p>
        </p:txBody>
      </p:sp>
      <p:sp>
        <p:nvSpPr>
          <p:cNvPr id="3" name="TextBox 29">
            <a:extLst>
              <a:ext uri="{FF2B5EF4-FFF2-40B4-BE49-F238E27FC236}">
                <a16:creationId xmlns:a16="http://schemas.microsoft.com/office/drawing/2014/main" id="{62ADF324-7B63-4DC8-BF22-6165571EAE3F}"/>
              </a:ext>
            </a:extLst>
          </p:cNvPr>
          <p:cNvSpPr txBox="1"/>
          <p:nvPr/>
        </p:nvSpPr>
        <p:spPr>
          <a:xfrm>
            <a:off x="1595062" y="1491806"/>
            <a:ext cx="3883718" cy="2460354"/>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5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校园二手交易平台很好地响应了“可持续性发展”的要求，通过校园二手交易平台，大学生闲置物品可以进行二次交换，减少了废物丢弃的情况，让闲置物品得到了二次利用，同时校园二手交易平台适用于在校大学生，部分交易可以通过大学生直接进行面面交易，从而减少原来的快递交易方式，减少资源（纸盒、胶带）的浪费。进而促进了校园环境的改善，增强了在校大学生的环境保护意识与环境保护素养，有利于“绿色校园”的建设。在一定程度上有利于创建“资源节约型和环境友好型社会”</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pic>
        <p:nvPicPr>
          <p:cNvPr id="5" name="图片 4">
            <a:extLst>
              <a:ext uri="{FF2B5EF4-FFF2-40B4-BE49-F238E27FC236}">
                <a16:creationId xmlns:a16="http://schemas.microsoft.com/office/drawing/2014/main" id="{1E068586-F88B-4DB9-B4DF-547B9DDC3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52801"/>
            <a:ext cx="5353050" cy="4968240"/>
          </a:xfrm>
          <a:prstGeom prst="rect">
            <a:avLst/>
          </a:prstGeom>
        </p:spPr>
      </p:pic>
      <p:sp>
        <p:nvSpPr>
          <p:cNvPr id="6" name="文本框 5">
            <a:extLst>
              <a:ext uri="{FF2B5EF4-FFF2-40B4-BE49-F238E27FC236}">
                <a16:creationId xmlns:a16="http://schemas.microsoft.com/office/drawing/2014/main" id="{42E11500-61E2-470F-9754-AFA76CBBE4CE}"/>
              </a:ext>
            </a:extLst>
          </p:cNvPr>
          <p:cNvSpPr txBox="1"/>
          <p:nvPr/>
        </p:nvSpPr>
        <p:spPr>
          <a:xfrm>
            <a:off x="1406898" y="3952160"/>
            <a:ext cx="3883718" cy="1724831"/>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ea typeface="思源黑体" panose="020B0500000000000000" pitchFamily="34" charset="-122"/>
              </a:rPr>
              <a:t>         高校大学生作为一代消费主体，其消费活动会存在从众心理、冲动消费以及其他假性需求而造成所购买物品不被充分利用甚至浪费的问题。</a:t>
            </a:r>
            <a:r>
              <a:rPr lang="en-US" altLang="zh-CN" sz="1200" dirty="0">
                <a:solidFill>
                  <a:schemeClr val="tx1">
                    <a:lumMod val="65000"/>
                    <a:lumOff val="35000"/>
                  </a:schemeClr>
                </a:solidFill>
                <a:ea typeface="思源黑体" panose="020B0500000000000000" pitchFamily="34" charset="-122"/>
              </a:rPr>
              <a:t>2020 </a:t>
            </a:r>
            <a:r>
              <a:rPr lang="zh-CN" altLang="en-US" sz="1200" dirty="0">
                <a:solidFill>
                  <a:schemeClr val="tx1">
                    <a:lumMod val="65000"/>
                    <a:lumOff val="35000"/>
                  </a:schemeClr>
                </a:solidFill>
                <a:ea typeface="思源黑体" panose="020B0500000000000000" pitchFamily="34" charset="-122"/>
              </a:rPr>
              <a:t>年全国两会提出壮大节能环保产业，促进生态文明建设。为响应国家绿色、环保、循环理念，各方积极采取措施减少浪费。由此可见，闲置物品循环利用的意义是非凡的。</a:t>
            </a:r>
          </a:p>
        </p:txBody>
      </p:sp>
    </p:spTree>
    <p:extLst>
      <p:ext uri="{BB962C8B-B14F-4D97-AF65-F5344CB8AC3E}">
        <p14:creationId xmlns:p14="http://schemas.microsoft.com/office/powerpoint/2010/main" val="111234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6F8A9-D594-48D4-9EE0-5AD167FD81DD}"/>
              </a:ext>
            </a:extLst>
          </p:cNvPr>
          <p:cNvSpPr>
            <a:spLocks noGrp="1"/>
          </p:cNvSpPr>
          <p:nvPr>
            <p:ph type="title"/>
          </p:nvPr>
        </p:nvSpPr>
        <p:spPr>
          <a:xfrm>
            <a:off x="1406898" y="752801"/>
            <a:ext cx="5481582" cy="456129"/>
          </a:xfrm>
        </p:spPr>
        <p:txBody>
          <a:bodyPr/>
          <a:lstStyle/>
          <a:p>
            <a:r>
              <a:rPr lang="zh-CN" altLang="en-US" dirty="0"/>
              <a:t>提高大学生二手交易的安全性与便捷性</a:t>
            </a:r>
            <a:br>
              <a:rPr lang="zh-CN" altLang="en-US" dirty="0"/>
            </a:br>
            <a:endParaRPr lang="zh-CN" altLang="en-US" dirty="0"/>
          </a:p>
        </p:txBody>
      </p:sp>
      <p:sp>
        <p:nvSpPr>
          <p:cNvPr id="3" name="TextBox 29">
            <a:extLst>
              <a:ext uri="{FF2B5EF4-FFF2-40B4-BE49-F238E27FC236}">
                <a16:creationId xmlns:a16="http://schemas.microsoft.com/office/drawing/2014/main" id="{9C215B86-0314-4DF3-9B3A-02616E44142C}"/>
              </a:ext>
            </a:extLst>
          </p:cNvPr>
          <p:cNvSpPr txBox="1"/>
          <p:nvPr/>
        </p:nvSpPr>
        <p:spPr>
          <a:xfrm>
            <a:off x="1606740" y="1674994"/>
            <a:ext cx="3612960" cy="2418804"/>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5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校园二手交易平台相对于大学中的各种“跳蚤群”而言，信息管理更加的规范，网络的不断发展，网络诈骗越来越多，线上交易的安全性越来越受到大学生的关注，目前很多二手交易平台的安全性还有待考证，校园二手交易平台主要用于在校大学生使用，部分专业校园二手交易平台会与校方进行合作，采取电话号码注册、微信登陆、学号绑定等方式，保证了身份的真实性，同时对交易双方的信息进行了加密保护。</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pic>
        <p:nvPicPr>
          <p:cNvPr id="5" name="图片 4">
            <a:extLst>
              <a:ext uri="{FF2B5EF4-FFF2-40B4-BE49-F238E27FC236}">
                <a16:creationId xmlns:a16="http://schemas.microsoft.com/office/drawing/2014/main" id="{41CCB8D9-57F8-49D1-960F-ABD0E7E3340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5692140" y="1399430"/>
            <a:ext cx="5481582" cy="4896269"/>
          </a:xfrm>
          <a:prstGeom prst="rect">
            <a:avLst/>
          </a:prstGeom>
        </p:spPr>
      </p:pic>
      <p:sp>
        <p:nvSpPr>
          <p:cNvPr id="6" name="文本框 5">
            <a:extLst>
              <a:ext uri="{FF2B5EF4-FFF2-40B4-BE49-F238E27FC236}">
                <a16:creationId xmlns:a16="http://schemas.microsoft.com/office/drawing/2014/main" id="{DEEF9720-1334-400A-A3E2-4A5CA8F2FBDB}"/>
              </a:ext>
            </a:extLst>
          </p:cNvPr>
          <p:cNvSpPr txBox="1"/>
          <p:nvPr/>
        </p:nvSpPr>
        <p:spPr>
          <a:xfrm>
            <a:off x="1606740" y="4030980"/>
            <a:ext cx="3612960" cy="20018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ea typeface="思源黑体" panose="020B0500000000000000" pitchFamily="34" charset="-122"/>
              </a:rPr>
              <a:t>        据统计，</a:t>
            </a:r>
            <a:r>
              <a:rPr lang="en-US" altLang="zh-CN" sz="1200" dirty="0">
                <a:solidFill>
                  <a:schemeClr val="tx1">
                    <a:lumMod val="65000"/>
                    <a:lumOff val="35000"/>
                  </a:schemeClr>
                </a:solidFill>
                <a:ea typeface="思源黑体" panose="020B0500000000000000" pitchFamily="34" charset="-122"/>
              </a:rPr>
              <a:t>68% </a:t>
            </a:r>
            <a:r>
              <a:rPr lang="zh-CN" altLang="en-US" sz="1200" dirty="0">
                <a:solidFill>
                  <a:schemeClr val="tx1">
                    <a:lumMod val="65000"/>
                    <a:lumOff val="35000"/>
                  </a:schemeClr>
                </a:solidFill>
                <a:ea typeface="思源黑体" panose="020B0500000000000000" pitchFamily="34" charset="-122"/>
              </a:rPr>
              <a:t>的在校大学生在首次使用校园二手交易平台之后会经常在平台上进行交易，渐渐地通过平台处理闲置物品会成为一部分在校大学生的日常习惯，校内二手交易平台的短距离交易，有利于减少物流运输的时间和金钱成本。而在销售方面，由于大学生这一群体总体需求相似，其商品的供求相对对等，节省销售成本。</a:t>
            </a:r>
          </a:p>
        </p:txBody>
      </p:sp>
    </p:spTree>
    <p:extLst>
      <p:ext uri="{BB962C8B-B14F-4D97-AF65-F5344CB8AC3E}">
        <p14:creationId xmlns:p14="http://schemas.microsoft.com/office/powerpoint/2010/main" val="375551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47490-2B68-4439-9312-72A2B2DA2CBE}"/>
              </a:ext>
            </a:extLst>
          </p:cNvPr>
          <p:cNvSpPr>
            <a:spLocks noGrp="1"/>
          </p:cNvSpPr>
          <p:nvPr>
            <p:ph type="title"/>
          </p:nvPr>
        </p:nvSpPr>
        <p:spPr>
          <a:xfrm>
            <a:off x="1406898" y="752801"/>
            <a:ext cx="4582422" cy="456129"/>
          </a:xfrm>
        </p:spPr>
        <p:txBody>
          <a:bodyPr/>
          <a:lstStyle/>
          <a:p>
            <a:r>
              <a:rPr lang="zh-CN" altLang="en-US" dirty="0"/>
              <a:t>增强学生的环保素养与环保意识</a:t>
            </a:r>
            <a:br>
              <a:rPr lang="zh-CN" altLang="en-US" dirty="0"/>
            </a:br>
            <a:endParaRPr lang="zh-CN" altLang="en-US" dirty="0"/>
          </a:p>
        </p:txBody>
      </p:sp>
      <p:sp>
        <p:nvSpPr>
          <p:cNvPr id="3" name="TextBox 29">
            <a:extLst>
              <a:ext uri="{FF2B5EF4-FFF2-40B4-BE49-F238E27FC236}">
                <a16:creationId xmlns:a16="http://schemas.microsoft.com/office/drawing/2014/main" id="{5F2F381B-8856-4849-9184-963262EB504A}"/>
              </a:ext>
            </a:extLst>
          </p:cNvPr>
          <p:cNvSpPr txBox="1"/>
          <p:nvPr/>
        </p:nvSpPr>
        <p:spPr>
          <a:xfrm>
            <a:off x="1649194" y="1799643"/>
            <a:ext cx="3930190" cy="1629357"/>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5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通过校园二手交易平台，在校的教职工与学生能够很好地落实“环保行动”通过平台将自己所闲置的物品进行销售，促进资源的二次利用，减少浪费。市场迫切需要一个专为在校大学生打造的校园二手交易平台，来适应校园相对密闭的交易环境，提高安全性与便捷性，从而促进资源优化配置，提高师生环保意识。</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文本框 3">
            <a:extLst>
              <a:ext uri="{FF2B5EF4-FFF2-40B4-BE49-F238E27FC236}">
                <a16:creationId xmlns:a16="http://schemas.microsoft.com/office/drawing/2014/main" id="{EF2E63D7-E3C9-4257-9B9C-1708411DD785}"/>
              </a:ext>
            </a:extLst>
          </p:cNvPr>
          <p:cNvSpPr txBox="1"/>
          <p:nvPr/>
        </p:nvSpPr>
        <p:spPr>
          <a:xfrm>
            <a:off x="1406898" y="3649980"/>
            <a:ext cx="4172486" cy="2278829"/>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ea typeface="思源黑体" panose="020B0500000000000000" pitchFamily="34" charset="-122"/>
              </a:rPr>
              <a:t>        通过校园二手交易平台，部分闲置物品进行了二次循环利用，减少了校园废弃物品的产生，宿舍堆放的闲置物品也减少，渐渐地通过平台处理闲置物品会成为一部分在校大学生的日常习惯，他们在处理闲置物品时不再会只选择“丢弃”这一种方式，使他们的环保素养得到了提高，同时在此过程之中，节约资源，循环利用，思想在他们头脑中持续的萌芽与发展，进一步提高了他们的环保意识这在一定程度上有利于营造良好的校园环境，促进“绿色校园”的建设。</a:t>
            </a:r>
          </a:p>
        </p:txBody>
      </p:sp>
      <p:pic>
        <p:nvPicPr>
          <p:cNvPr id="6" name="图片 5">
            <a:extLst>
              <a:ext uri="{FF2B5EF4-FFF2-40B4-BE49-F238E27FC236}">
                <a16:creationId xmlns:a16="http://schemas.microsoft.com/office/drawing/2014/main" id="{F47FFA9A-E842-4F8E-9A05-24A2DB4CFA00}"/>
              </a:ext>
            </a:extLst>
          </p:cNvPr>
          <p:cNvPicPr>
            <a:picLocks noChangeAspect="1"/>
          </p:cNvPicPr>
          <p:nvPr/>
        </p:nvPicPr>
        <p:blipFill rotWithShape="1">
          <a:blip r:embed="rId2">
            <a:extLst>
              <a:ext uri="{28A0092B-C50C-407E-A947-70E740481C1C}">
                <a14:useLocalDpi xmlns:a14="http://schemas.microsoft.com/office/drawing/2010/main" val="0"/>
              </a:ext>
            </a:extLst>
          </a:blip>
          <a:srcRect l="-101" t="5181" r="101" b="-5181"/>
          <a:stretch/>
        </p:blipFill>
        <p:spPr>
          <a:xfrm>
            <a:off x="5885049" y="1208930"/>
            <a:ext cx="4953429" cy="4953429"/>
          </a:xfrm>
          <a:prstGeom prst="rect">
            <a:avLst/>
          </a:prstGeom>
        </p:spPr>
      </p:pic>
    </p:spTree>
    <p:extLst>
      <p:ext uri="{BB962C8B-B14F-4D97-AF65-F5344CB8AC3E}">
        <p14:creationId xmlns:p14="http://schemas.microsoft.com/office/powerpoint/2010/main" val="48538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1417</Words>
  <Application>Microsoft Office PowerPoint</Application>
  <PresentationFormat>宽屏</PresentationFormat>
  <Paragraphs>104</Paragraphs>
  <Slides>24</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Adobe 仿宋 Std R</vt:lpstr>
      <vt:lpstr>思源黑体</vt:lpstr>
      <vt:lpstr>微软雅黑 Light</vt:lpstr>
      <vt:lpstr>Agency FB</vt:lpstr>
      <vt:lpstr>Arial</vt:lpstr>
      <vt:lpstr>Calibri</vt:lpstr>
      <vt:lpstr>Segoe UI</vt:lpstr>
      <vt:lpstr>Office 主题</vt:lpstr>
      <vt:lpstr>PowerPoint 演示文稿</vt:lpstr>
      <vt:lpstr>PowerPoint 演示文稿</vt:lpstr>
      <vt:lpstr>PowerPoint 演示文稿</vt:lpstr>
      <vt:lpstr>选题背景</vt:lpstr>
      <vt:lpstr>PowerPoint 演示文稿</vt:lpstr>
      <vt:lpstr>研究内容</vt:lpstr>
      <vt:lpstr>建立校园二手交易平台的必要性 </vt:lpstr>
      <vt:lpstr>提高大学生二手交易的安全性与便捷性 </vt:lpstr>
      <vt:lpstr>增强学生的环保素养与环保意识 </vt:lpstr>
      <vt:lpstr>贴近用户需求 </vt:lpstr>
      <vt:lpstr>研究的可行性说明</vt:lpstr>
      <vt:lpstr>PowerPoint 演示文稿</vt:lpstr>
      <vt:lpstr>关键技术</vt:lpstr>
      <vt:lpstr>PowerPoint 演示文稿</vt:lpstr>
      <vt:lpstr>用户注册功能</vt:lpstr>
      <vt:lpstr>系统登录功能</vt:lpstr>
      <vt:lpstr>系统搜索功能</vt:lpstr>
      <vt:lpstr>发表、修改信息功能</vt:lpstr>
      <vt:lpstr>信息管理功能</vt:lpstr>
      <vt:lpstr>信息留言</vt:lpstr>
      <vt:lpstr>PowerPoint 演示文稿</vt:lpstr>
      <vt:lpstr>亮点与不足</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1</cp:revision>
  <dcterms:created xsi:type="dcterms:W3CDTF">2021-05-12T03:31:37Z</dcterms:created>
  <dcterms:modified xsi:type="dcterms:W3CDTF">2022-04-27T15:13:58Z</dcterms:modified>
</cp:coreProperties>
</file>