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3"/>
  </p:notesMasterIdLst>
  <p:sldIdLst>
    <p:sldId id="256" r:id="rId2"/>
    <p:sldId id="257" r:id="rId3"/>
    <p:sldId id="285" r:id="rId4"/>
    <p:sldId id="261" r:id="rId5"/>
    <p:sldId id="292" r:id="rId6"/>
    <p:sldId id="259" r:id="rId7"/>
    <p:sldId id="263" r:id="rId8"/>
    <p:sldId id="268" r:id="rId9"/>
    <p:sldId id="262" r:id="rId10"/>
    <p:sldId id="266" r:id="rId11"/>
    <p:sldId id="267" r:id="rId12"/>
    <p:sldId id="273" r:id="rId13"/>
    <p:sldId id="264" r:id="rId14"/>
    <p:sldId id="270" r:id="rId15"/>
    <p:sldId id="293" r:id="rId16"/>
    <p:sldId id="295" r:id="rId17"/>
    <p:sldId id="288" r:id="rId18"/>
    <p:sldId id="269" r:id="rId19"/>
    <p:sldId id="286" r:id="rId20"/>
    <p:sldId id="265" r:id="rId21"/>
    <p:sldId id="271" r:id="rId22"/>
    <p:sldId id="287" r:id="rId23"/>
    <p:sldId id="272" r:id="rId24"/>
    <p:sldId id="274" r:id="rId25"/>
    <p:sldId id="275" r:id="rId26"/>
    <p:sldId id="276" r:id="rId27"/>
    <p:sldId id="278" r:id="rId28"/>
    <p:sldId id="289" r:id="rId29"/>
    <p:sldId id="290" r:id="rId30"/>
    <p:sldId id="294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814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30CCF-5952-4238-B830-583FFD7AC40E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2AE0-6774-441B-9F60-853FB66199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2AE0-6774-441B-9F60-853FB66199D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2AE0-6774-441B-9F60-853FB66199D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32AE0-6774-441B-9F60-853FB66199DC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E12A13-3867-4675-BE06-12DA857E27B1}" type="datetimeFigureOut">
              <a:rPr lang="en-US" smtClean="0"/>
              <a:pPr/>
              <a:t>11/5/2009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7EE288-6849-486A-9564-C47BC74FCE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images.google.com/imgres?imgurl=http://devcentral.f5.com/weblogs/images/devcentral_f5_com/weblogs/macvittie/WindowsLiveWriter/CloudComputingsOtherAchillesHeelSoftware_354E/money_2.jpg&amp;imgrefurl=http://devcentral.f5.com/weblogs/macvittie/archive/2009/01/27/cloud-computings-other-achilles-heel-software-licensing.aspx&amp;usg=__Zoj2Nup-wSoZaEEKSO99WqyY3z0=&amp;h=480&amp;w=480&amp;sz=56&amp;hl=en&amp;start=48&amp;tbnid=B2PEj1yZa1L1JM:&amp;tbnh=129&amp;tbnw=129&amp;prev=/images?q=software+licensing&amp;gbv=2&amp;ndsp=18&amp;hl=en&amp;sa=N&amp;start=3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images.google.com/imgres?imgurl=http://www.tbconnect.com/images/the-network.jpg&amp;imgrefurl=http://www.tbconnect.com/AstroTel-HighSpeedInternetAccess.htm&amp;usg=__GePReOWdqEZxC_MO4T-Kmy6-5nc=&amp;h=293&amp;w=438&amp;sz=24&amp;hl=en&amp;start=27&amp;tbnid=rXzMIopns-BZ2M:&amp;tbnh=85&amp;tbnw=127&amp;prev=/images?q=availability+of+service&amp;gbv=2&amp;ndsp=18&amp;hl=en&amp;sa=N&amp;start=1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images.google.com/imgres?imgurl=http://www.reprisesoftware.com/images/Key%20on%20circuit%20board.PNG&amp;imgrefurl=http://www.reprisesoftware.com/options/options_3_2.htm&amp;usg=___T48QptzCKH9c3ZZuHnvS0Ry25A=&amp;h=435&amp;w=600&amp;sz=339&amp;hl=en&amp;start=46&amp;tbnid=65SHpeLn3KBTdM:&amp;tbnh=98&amp;tbnw=135&amp;prev=/images?q=software+licensing&amp;gbv=2&amp;ndsp=18&amp;hl=en&amp;sa=N&amp;start=3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images.google.com/imgres?imgurl=http://s.wsj.net/public/resources/images/MK-AS409_securi_G_20081015164354.jpg&amp;imgrefurl=http://online.wsj.com/article/SB122411532152538495.html&amp;usg=__xzsRkaK9EeLmub4dO_2ohFtOH5k=&amp;h=369&amp;w=553&amp;sz=84&amp;hl=en&amp;start=2&amp;tbnid=ytSV9E14dd1mhM:&amp;tbnh=89&amp;tbnw=133&amp;prev=/images?q=data+privacy&amp;gbv=2&amp;hl=e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images.google.com/imgres?imgurl=http://www.acanac.ca/storage-system.jpg&amp;imgrefurl=http://www.acanac.ca/online-storage.htm&amp;usg=__4DCco0oahUQXzqhYvpksyvsOL8I=&amp;h=338&amp;w=429&amp;sz=37&amp;hl=en&amp;start=42&amp;tbnid=rizQ4Vyno5SA_M:&amp;tbnh=99&amp;tbnw=126&amp;prev=/images?q=storage&amp;gbv=2&amp;ndsp=18&amp;hl=en&amp;sa=N&amp;start=3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://images.google.com/imgres?imgurl=http://www.smartertools.com/blog/images/official/WindowsLiveWriter/CloudComputingChallengesBenefitsandtheFu_8CC0/question-cloud_4.jpg&amp;imgrefurl=http://www.smartertools.com/blog/archive/2008/11/20/cloud-computing-challenges-benefits-and-the-future.aspx&amp;usg=__DPkb3Pa9ncFyxzNnpMjEbt9P0ug=&amp;h=450&amp;w=285&amp;sz=25&amp;hl=en&amp;start=48&amp;tbnid=-15vqSouFt-pBM:&amp;tbnh=127&amp;tbnw=80&amp;prev=/images?q=cloud+computing&amp;gbv=2&amp;ndsp=18&amp;hl=en&amp;sa=N&amp;start=36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mages.google.com/imgres?imgurl=http://www.stephenrahn.com/blog/wp-content/uploads/2008/10/cloud.png&amp;imgrefurl=http://stephenrahn.com/blog/archives/date/2008/10&amp;usg=__VLf87uqZwAypdgYX98E3uQstdoo=&amp;h=308&amp;w=420&amp;sz=27&amp;hl=en&amp;start=11&amp;tbnid=irYyn0sWlv5kwM:&amp;tbnh=92&amp;tbnw=125&amp;prev=/images?q=cloud+computing&amp;gbv=2&amp;hl=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305800" cy="1447800"/>
          </a:xfrm>
        </p:spPr>
        <p:txBody>
          <a:bodyPr>
            <a:noAutofit/>
          </a:bodyPr>
          <a:lstStyle/>
          <a:p>
            <a:pPr algn="ctr"/>
            <a:r>
              <a:rPr lang="en-US" sz="8000" cap="none" dirty="0" smtClean="0">
                <a:ln w="12700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ndalus" pitchFamily="2" charset="-78"/>
                <a:cs typeface="Andalus" pitchFamily="2" charset="-78"/>
              </a:rPr>
              <a:t>Cloud  Computing</a:t>
            </a:r>
            <a:endParaRPr lang="en-US" sz="8000" cap="none" dirty="0">
              <a:ln w="12700">
                <a:solidFill>
                  <a:schemeClr val="tx2">
                    <a:lumMod val="2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3886200"/>
            <a:ext cx="6019800" cy="620310"/>
          </a:xfr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pPr algn="r"/>
            <a:r>
              <a:rPr lang="en-US" sz="32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askerville Old Face" pitchFamily="18" charset="0"/>
              </a:rPr>
              <a:t>Samanvitha Ramayanam</a:t>
            </a:r>
            <a:endParaRPr lang="en-US" sz="3200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645091"/>
          </a:xfrm>
        </p:spPr>
        <p:txBody>
          <a:bodyPr>
            <a:normAutofit fontScale="92500"/>
          </a:bodyPr>
          <a:lstStyle/>
          <a:p>
            <a:pPr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/>
                </a:solidFill>
              </a:rPr>
              <a:t>  </a:t>
            </a:r>
            <a:r>
              <a:rPr lang="en-US" sz="3200" b="1" dirty="0" smtClean="0">
                <a:solidFill>
                  <a:schemeClr val="accent6"/>
                </a:solidFill>
                <a:latin typeface="Andalus" pitchFamily="2" charset="-78"/>
                <a:cs typeface="Andalus" pitchFamily="2" charset="-78"/>
              </a:rPr>
              <a:t>It provides virtual server instances with unique IP addresses and blocks of storage on demand.</a:t>
            </a:r>
          </a:p>
          <a:p>
            <a:pPr algn="just">
              <a:buClr>
                <a:schemeClr val="accent6">
                  <a:lumMod val="50000"/>
                </a:schemeClr>
              </a:buClr>
              <a:buNone/>
            </a:pPr>
            <a:r>
              <a:rPr lang="en-US" sz="3200" b="1" dirty="0" smtClean="0">
                <a:solidFill>
                  <a:schemeClr val="accent6"/>
                </a:solidFill>
                <a:latin typeface="Andalus" pitchFamily="2" charset="-78"/>
                <a:cs typeface="Andalus" pitchFamily="2" charset="-78"/>
              </a:rPr>
              <a:t> </a:t>
            </a:r>
          </a:p>
          <a:p>
            <a:pPr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3200" b="1" dirty="0" smtClean="0">
                <a:solidFill>
                  <a:schemeClr val="accent6"/>
                </a:solidFill>
                <a:latin typeface="Andalus" pitchFamily="2" charset="-78"/>
                <a:cs typeface="Andalus" pitchFamily="2" charset="-78"/>
              </a:rPr>
              <a:t>  Customers use the provider's application program interface (API) to start, stop, access and configure their virtual servers and storage.</a:t>
            </a:r>
            <a:endParaRPr lang="en-US" sz="3200" b="1" dirty="0">
              <a:solidFill>
                <a:schemeClr val="accent6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Infrastructure-as-a-service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algn="just">
              <a:buClr>
                <a:schemeClr val="accent6">
                  <a:lumMod val="50000"/>
                </a:schemeClr>
              </a:buClr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It is defined as a set of software and product development tools hosted on the provider's infrastructure.</a:t>
            </a:r>
          </a:p>
          <a:p>
            <a:pPr algn="just">
              <a:buClr>
                <a:schemeClr val="accent6">
                  <a:lumMod val="50000"/>
                </a:schemeClr>
              </a:buClr>
            </a:pP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algn="just">
              <a:buClr>
                <a:schemeClr val="accent6">
                  <a:lumMod val="50000"/>
                </a:schemeClr>
              </a:buClr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Developers create applications on the provider's platform over the Internet.</a:t>
            </a:r>
          </a:p>
          <a:p>
            <a:pPr algn="just">
              <a:buClr>
                <a:schemeClr val="accent6">
                  <a:lumMod val="50000"/>
                </a:schemeClr>
              </a:buClr>
            </a:pPr>
            <a:endParaRPr lang="en-US" sz="2800" b="1" dirty="0" smtClean="0">
              <a:solidFill>
                <a:schemeClr val="accent6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algn="just">
              <a:buClr>
                <a:schemeClr val="accent6">
                  <a:lumMod val="50000"/>
                </a:schemeClr>
              </a:buClr>
            </a:pP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PaaS providers may use APIs, website portals or gateway software installed on the customer's computer.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Platform-as-a-service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67199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 The vendor supplies the hardware infrastructure, the software product and interacts with the user through a front-end portal.</a:t>
            </a:r>
          </a:p>
          <a:p>
            <a:pPr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 Service providers enjoy greatly simplified software installation and maintenance and centralized control over versioning</a:t>
            </a:r>
          </a:p>
          <a:p>
            <a:pPr algn="just"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 End users can access the service “anytime, anywhere”, share data and collaborate more easily, and keep their data stored safely in the infrastructure.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Software-as-a-service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81000" y="2209800"/>
            <a:ext cx="1905000" cy="1676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SaaS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3276600" y="2209800"/>
            <a:ext cx="2133600" cy="1676400"/>
          </a:xfrm>
          <a:prstGeom prst="ellipse">
            <a:avLst/>
          </a:prstGeom>
          <a:solidFill>
            <a:srgbClr val="1DD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Utility computing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6553200" y="2286000"/>
            <a:ext cx="2133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Cloud computing</a:t>
            </a:r>
            <a:endParaRPr lang="en-US" sz="2000" b="1" dirty="0"/>
          </a:p>
        </p:txBody>
      </p:sp>
      <p:sp>
        <p:nvSpPr>
          <p:cNvPr id="8" name="Plus 7"/>
          <p:cNvSpPr/>
          <p:nvPr/>
        </p:nvSpPr>
        <p:spPr>
          <a:xfrm>
            <a:off x="2286000" y="2590800"/>
            <a:ext cx="914400" cy="914400"/>
          </a:xfrm>
          <a:prstGeom prst="mathPlu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qual 8"/>
          <p:cNvSpPr/>
          <p:nvPr/>
        </p:nvSpPr>
        <p:spPr>
          <a:xfrm>
            <a:off x="5486400" y="2819400"/>
            <a:ext cx="914400" cy="457200"/>
          </a:xfrm>
          <a:prstGeom prst="mathEqual">
            <a:avLst>
              <a:gd name="adj1" fmla="val 23520"/>
              <a:gd name="adj2" fmla="val 2085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81200"/>
            <a:ext cx="8610600" cy="417849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New Technology Trends and Business Models</a:t>
            </a:r>
          </a:p>
          <a:p>
            <a:pPr>
              <a:buNone/>
            </a:pPr>
            <a:endParaRPr lang="en-US" sz="2400" dirty="0" smtClean="0"/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New Application Opportunities: 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                                   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Mobile interactive applications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Parallel batch processing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The rise of analytics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Extension of compute-intensive desktop applications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Why now, not then?</a:t>
            </a:r>
            <a:endParaRPr lang="en-US" dirty="0">
              <a:solidFill>
                <a:schemeClr val="accent4">
                  <a:lumMod val="5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web1_0-vs-web2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3152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81200"/>
            <a:ext cx="8610600" cy="417849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New Technology Trends and Business Models</a:t>
            </a:r>
          </a:p>
          <a:p>
            <a:pPr>
              <a:buNone/>
            </a:pPr>
            <a:endParaRPr lang="en-US" sz="2400" dirty="0" smtClean="0"/>
          </a:p>
          <a:p>
            <a:pPr>
              <a:buClr>
                <a:schemeClr val="accent6">
                  <a:lumMod val="50000"/>
                </a:schemeClr>
              </a:buClr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New Application Opportunities: 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                                                        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Mobile interactive applications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Parallel batch processing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The rise of analytics</a:t>
            </a:r>
          </a:p>
          <a:p>
            <a:pPr>
              <a:buClr>
                <a:schemeClr val="accent6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Extension of compute-intensive desktop applications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Why now, not then?</a:t>
            </a:r>
            <a:endParaRPr lang="en-US" dirty="0">
              <a:solidFill>
                <a:schemeClr val="accent4">
                  <a:lumMod val="5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143000"/>
            <a:ext cx="7543800" cy="4876800"/>
          </a:xfrm>
        </p:spPr>
        <p:txBody>
          <a:bodyPr>
            <a:noAutofit/>
          </a:bodyPr>
          <a:lstStyle/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Lower-Cost Computers for Users</a:t>
            </a: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Improved Performance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Lower IT Infrastructure Costs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Fewer Maintenance Issues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Lower Software Costs</a:t>
            </a: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Instant Software Updates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Increased Computing Power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Unlimited Storage Capacity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Increased Data Safety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Improved Compatibility Between Operating Systems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Improved Document Format Compatibility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Easier Group Collaboration </a:t>
            </a: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Universal Access to Documents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Latest Version Availability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Removes the Tether to Specific Devices</a:t>
            </a:r>
            <a:endParaRPr lang="en-US" sz="1900" dirty="0" smtClean="0">
              <a:solidFill>
                <a:schemeClr val="accent5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endParaRPr lang="en-US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Advantages of cloud computing</a:t>
            </a:r>
            <a:endParaRPr lang="en-US" dirty="0">
              <a:solidFill>
                <a:schemeClr val="accent2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797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Top uses of the cloud are: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IT management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Collaboration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Personal and business applications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Application development and deployment</a:t>
            </a:r>
          </a:p>
          <a:p>
            <a:pPr>
              <a:buClr>
                <a:srgbClr val="C00000"/>
              </a:buClr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Server and storage capacity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 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Uses of cloud computing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://lonewolflibrarian.files.wordpress.com/2009/03/clou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838200"/>
            <a:ext cx="70104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492691"/>
          </a:xfrm>
        </p:spPr>
        <p:txBody>
          <a:bodyPr/>
          <a:lstStyle/>
          <a:p>
            <a:pPr algn="just">
              <a:buNone/>
            </a:pPr>
            <a:r>
              <a:rPr lang="en-US" sz="2800" i="1" dirty="0" smtClean="0">
                <a:solidFill>
                  <a:srgbClr val="FFFF00"/>
                </a:solidFill>
              </a:rPr>
              <a:t>  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</a:rPr>
              <a:t>An emerging computing paradigm where data and services reside in massively scalable data centers and can be ubiquitously accessed from any connected devices over the internet.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7924800" cy="11430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What is Cloud Computing ?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Example of How the Cloud Drives Innovation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2133600"/>
          <a:ext cx="2057400" cy="1447800"/>
        </p:xfrm>
        <a:graphic>
          <a:graphicData uri="http://schemas.openxmlformats.org/presentationml/2006/ole">
            <p:oleObj spid="_x0000_s33794" name="Bitmap Image" r:id="rId3" imgW="1362265" imgH="885949" progId="PBrush">
              <p:embed/>
            </p:oleObj>
          </a:graphicData>
        </a:graphic>
      </p:graphicFrame>
      <p:pic>
        <p:nvPicPr>
          <p:cNvPr id="5" name="Picture 4" descr="Innovation-FactoryDu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981200"/>
            <a:ext cx="2057400" cy="1704975"/>
          </a:xfrm>
          <a:prstGeom prst="rect">
            <a:avLst/>
          </a:prstGeom>
          <a:noFill/>
        </p:spPr>
      </p:pic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6172200" y="2286000"/>
            <a:ext cx="2438400" cy="13763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DFDFFF">
                  <a:alpha val="89000"/>
                </a:srgbClr>
              </a:gs>
              <a:gs pos="100000">
                <a:srgbClr val="FFFFFF">
                  <a:alpha val="81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 sz="2000" i="1" dirty="0">
              <a:latin typeface="Tahoma" pitchFamily="34" charset="0"/>
            </a:endParaRPr>
          </a:p>
        </p:txBody>
      </p:sp>
      <p:pic>
        <p:nvPicPr>
          <p:cNvPr id="7" name="Picture 15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2590800"/>
            <a:ext cx="203200" cy="400050"/>
          </a:xfrm>
          <a:prstGeom prst="rect">
            <a:avLst/>
          </a:prstGeom>
          <a:noFill/>
        </p:spPr>
      </p:pic>
      <p:pic>
        <p:nvPicPr>
          <p:cNvPr id="8" name="Picture 16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514600"/>
            <a:ext cx="203200" cy="400050"/>
          </a:xfrm>
          <a:prstGeom prst="rect">
            <a:avLst/>
          </a:prstGeom>
          <a:noFill/>
        </p:spPr>
      </p:pic>
      <p:pic>
        <p:nvPicPr>
          <p:cNvPr id="9" name="Picture 17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3105150"/>
            <a:ext cx="203200" cy="400050"/>
          </a:xfrm>
          <a:prstGeom prst="rect">
            <a:avLst/>
          </a:prstGeom>
          <a:noFill/>
        </p:spPr>
      </p:pic>
      <p:pic>
        <p:nvPicPr>
          <p:cNvPr id="10" name="Picture 18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3048000"/>
            <a:ext cx="203200" cy="400050"/>
          </a:xfrm>
          <a:prstGeom prst="rect">
            <a:avLst/>
          </a:prstGeom>
          <a:noFill/>
        </p:spPr>
      </p:pic>
      <p:pic>
        <p:nvPicPr>
          <p:cNvPr id="11" name="Picture 19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743200"/>
            <a:ext cx="203200" cy="400050"/>
          </a:xfrm>
          <a:prstGeom prst="rect">
            <a:avLst/>
          </a:prstGeom>
          <a:noFill/>
        </p:spPr>
      </p:pic>
      <p:pic>
        <p:nvPicPr>
          <p:cNvPr id="12" name="Picture 20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362200"/>
            <a:ext cx="203200" cy="400050"/>
          </a:xfrm>
          <a:prstGeom prst="rect">
            <a:avLst/>
          </a:prstGeom>
          <a:noFill/>
        </p:spPr>
      </p:pic>
      <p:pic>
        <p:nvPicPr>
          <p:cNvPr id="13" name="Picture 21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124200"/>
            <a:ext cx="203200" cy="400050"/>
          </a:xfrm>
          <a:prstGeom prst="rect">
            <a:avLst/>
          </a:prstGeom>
          <a:noFill/>
        </p:spPr>
      </p:pic>
      <p:pic>
        <p:nvPicPr>
          <p:cNvPr id="14" name="Picture 22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743200"/>
            <a:ext cx="203200" cy="400050"/>
          </a:xfrm>
          <a:prstGeom prst="rect">
            <a:avLst/>
          </a:prstGeom>
          <a:noFill/>
        </p:spPr>
      </p:pic>
      <p:pic>
        <p:nvPicPr>
          <p:cNvPr id="15" name="Picture 23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01000" y="2438400"/>
            <a:ext cx="203200" cy="400050"/>
          </a:xfrm>
          <a:prstGeom prst="rect">
            <a:avLst/>
          </a:prstGeom>
          <a:noFill/>
        </p:spPr>
      </p:pic>
      <p:pic>
        <p:nvPicPr>
          <p:cNvPr id="16" name="Picture 24" descr="MCj043524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3048000"/>
            <a:ext cx="203200" cy="400050"/>
          </a:xfrm>
          <a:prstGeom prst="rect">
            <a:avLst/>
          </a:prstGeom>
          <a:noFill/>
        </p:spPr>
      </p:pic>
      <p:sp>
        <p:nvSpPr>
          <p:cNvPr id="17" name="Line 25"/>
          <p:cNvSpPr>
            <a:spLocks noChangeShapeType="1"/>
          </p:cNvSpPr>
          <p:nvPr/>
        </p:nvSpPr>
        <p:spPr bwMode="auto">
          <a:xfrm flipV="1">
            <a:off x="6781800" y="3124200"/>
            <a:ext cx="1524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V="1">
            <a:off x="6705600" y="2667000"/>
            <a:ext cx="1524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6629400" y="2895600"/>
            <a:ext cx="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7086600" y="3200400"/>
            <a:ext cx="3048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7010400" y="2667000"/>
            <a:ext cx="2286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 flipV="1">
            <a:off x="7467600" y="2895600"/>
            <a:ext cx="152400" cy="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V="1">
            <a:off x="7620000" y="3200400"/>
            <a:ext cx="1524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7696200" y="2514600"/>
            <a:ext cx="3048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5" name="Line 33"/>
          <p:cNvSpPr>
            <a:spLocks noChangeShapeType="1"/>
          </p:cNvSpPr>
          <p:nvPr/>
        </p:nvSpPr>
        <p:spPr bwMode="auto">
          <a:xfrm flipV="1">
            <a:off x="7010400" y="2438400"/>
            <a:ext cx="5334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" name="Line 34"/>
          <p:cNvSpPr>
            <a:spLocks noChangeShapeType="1"/>
          </p:cNvSpPr>
          <p:nvPr/>
        </p:nvSpPr>
        <p:spPr bwMode="auto">
          <a:xfrm flipV="1">
            <a:off x="7848600" y="2743200"/>
            <a:ext cx="228600" cy="3048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V="1">
            <a:off x="7772400" y="2743200"/>
            <a:ext cx="2286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 flipV="1">
            <a:off x="7467600" y="2667000"/>
            <a:ext cx="5334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 flipV="1">
            <a:off x="7620000" y="2743200"/>
            <a:ext cx="457200" cy="3810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6629400" y="2819400"/>
            <a:ext cx="304800" cy="3048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6629400" y="2819400"/>
            <a:ext cx="685800" cy="3048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 flipV="1">
            <a:off x="6705600" y="2895600"/>
            <a:ext cx="5334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 flipV="1">
            <a:off x="6705600" y="2743200"/>
            <a:ext cx="152400" cy="3048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7086600" y="2667000"/>
            <a:ext cx="4572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7391400" y="2971800"/>
            <a:ext cx="3810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 flipV="1">
            <a:off x="7543800" y="2590800"/>
            <a:ext cx="762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 flipV="1">
            <a:off x="7315200" y="2514600"/>
            <a:ext cx="2286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H="1" flipV="1">
            <a:off x="7391400" y="2971800"/>
            <a:ext cx="762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2438400" y="2590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AutoShape 7"/>
          <p:cNvSpPr>
            <a:spLocks noChangeArrowheads="1"/>
          </p:cNvSpPr>
          <p:nvPr/>
        </p:nvSpPr>
        <p:spPr bwMode="auto">
          <a:xfrm>
            <a:off x="5486400" y="2590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228600" y="4191000"/>
            <a:ext cx="2895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Tahoma" pitchFamily="34" charset="0"/>
              </a:rPr>
              <a:t>Expand sources of innovation with a network of partners, customers, researchers, and academia</a:t>
            </a: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3276600" y="4038600"/>
            <a:ext cx="31242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Tahoma" pitchFamily="34" charset="0"/>
              </a:rPr>
              <a:t>Speed time to market for new offerings by exploiting collaboration technology to co-create and gather rapid feedback on new offerings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6400800" y="4114800"/>
            <a:ext cx="23622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latin typeface="Tahoma" pitchFamily="34" charset="0"/>
              </a:rPr>
              <a:t>Lower barriers to IT by leveraging Cloud to provide incubation environment for new prototypes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3340291"/>
          </a:xfrm>
        </p:spPr>
        <p:txBody>
          <a:bodyPr>
            <a:normAutofit/>
          </a:bodyPr>
          <a:lstStyle/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Make a lot of money.</a:t>
            </a: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Leverage existing investment.</a:t>
            </a: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Defend a franchise.</a:t>
            </a: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Leverage customer relationships.</a:t>
            </a:r>
          </a:p>
          <a:p>
            <a:pPr lvl="0">
              <a:buClr>
                <a:schemeClr val="accent2">
                  <a:lumMod val="50000"/>
                </a:schemeClr>
              </a:buClr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Become a platform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685800"/>
            <a:ext cx="8763000" cy="1371600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bg2">
                      <a:lumMod val="25000"/>
                      <a:alpha val="6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Who would become a Cloud Computing provider, and why?</a:t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bg2">
                      <a:lumMod val="25000"/>
                      <a:alpha val="6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6322" name="Picture 2" descr="http://t0.gstatic.com/images?q=tbn:B2PEj1yZa1L1JM:http://devcentral.f5.com/weblogs/images/devcentral_f5_com/weblogs/macvittie/WindowsLiveWriter/CloudComputingsOtherAchillesHeelSoftware_354E/money_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667000"/>
            <a:ext cx="1828800" cy="18288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://www.basicgov.com/blog/wp-content/uploads/2009/08/cloud_computing_grow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81000"/>
            <a:ext cx="6019800" cy="5867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0" y="5943600"/>
            <a:ext cx="2667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28194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458200" cy="2819400"/>
          </a:xfrm>
        </p:spPr>
        <p:txBody>
          <a:bodyPr/>
          <a:lstStyle/>
          <a:p>
            <a:pPr marL="624078" indent="-51435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1.  Obstacle : Availability of Service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624078" indent="-514350">
              <a:buAutoNum type="arabicPeriod"/>
            </a:pPr>
            <a:endParaRPr lang="en-US" dirty="0" smtClean="0">
              <a:solidFill>
                <a:srgbClr val="1DD814"/>
              </a:solidFill>
            </a:endParaRPr>
          </a:p>
          <a:p>
            <a:pPr marL="624078" indent="-51435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9900"/>
                </a:solidFill>
              </a:rPr>
              <a:t>Opportunity : Use Multiple Cloud Providers  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009900"/>
                </a:solidFill>
              </a:rPr>
              <a:t>                           Use Elasticity to Prevent DDOS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Obstacles and opportunities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5298" name="Picture 2" descr="http://t0.gstatic.com/images?q=tbn:rXzMIopns-BZ2M:http://www.tbconnect.com/images/the-network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343400"/>
            <a:ext cx="25908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534400" cy="5169091"/>
          </a:xfrm>
        </p:spPr>
        <p:txBody>
          <a:bodyPr/>
          <a:lstStyle/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2.  Obstacle : Data Lock-In</a:t>
            </a:r>
          </a:p>
          <a:p>
            <a:pPr marL="624078" indent="-514350">
              <a:buAutoNum type="arabicPeriod" startAt="2"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1DD814"/>
                </a:solidFill>
              </a:rPr>
              <a:t>Opportunity : 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1.  Standardize APIs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2.  Compatible Software to enable Surge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Computing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/>
          </a:p>
        </p:txBody>
      </p:sp>
      <p:pic>
        <p:nvPicPr>
          <p:cNvPr id="53250" name="Picture 2" descr="http://t3.gstatic.com/images?q=tbn:65SHpeLn3KBTdM:http://www.reprisesoftware.com/images/Key%2520on%2520circuit%2520board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76400"/>
            <a:ext cx="2221152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pPr marL="624078" indent="-51435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3.  Obstacle : Data Confidentiality and Auditability</a:t>
            </a:r>
          </a:p>
          <a:p>
            <a:pPr marL="624078" indent="-514350">
              <a:buAutoNum type="arabicPeriod"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1DD814"/>
                </a:solidFill>
              </a:rPr>
              <a:t>Opportunity : Deploy 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         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    1. Encryption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    2. VLANs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    3. Firewalls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   </a:t>
            </a:r>
            <a:endParaRPr lang="en-US" dirty="0">
              <a:solidFill>
                <a:srgbClr val="1DD814"/>
              </a:solidFill>
            </a:endParaRPr>
          </a:p>
        </p:txBody>
      </p:sp>
      <p:pic>
        <p:nvPicPr>
          <p:cNvPr id="52228" name="Picture 4" descr="http://t1.gstatic.com/images?q=tbn:ytSV9E14dd1mhM:http://s.wsj.net/public/resources/images/MK-AS409_securi_G_20081015164354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429000"/>
            <a:ext cx="2907928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638800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4.  Obstacle : Data Transfer Bottlenecks</a:t>
            </a:r>
          </a:p>
          <a:p>
            <a:pPr marL="624078" indent="-514350">
              <a:buAutoNum type="arabicPeriod"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1DD814"/>
                </a:solidFill>
              </a:rPr>
              <a:t>Opportunity :  FedExing Disks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  Data Backup/Archival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  Higher Bandwidth Switches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5.  Obstacle : Performance Unpredictability</a:t>
            </a:r>
          </a:p>
          <a:p>
            <a:pPr marL="624078" indent="-51435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</a:p>
          <a:p>
            <a:pPr marL="624078" indent="-51435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1DD814"/>
                </a:solidFill>
              </a:rPr>
              <a:t>Opportunity : Improved Virtual Machine Support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Flash Memory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Gang Schedule Virtual Machines</a:t>
            </a:r>
          </a:p>
          <a:p>
            <a:pPr marL="624078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40491"/>
          </a:xfrm>
        </p:spPr>
        <p:txBody>
          <a:bodyPr/>
          <a:lstStyle/>
          <a:p>
            <a:pPr marL="624078" indent="-51435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6.  Obstacle : Scalable Storage</a:t>
            </a:r>
          </a:p>
          <a:p>
            <a:pPr marL="624078" indent="-514350">
              <a:buAutoNum type="arabicPeriod"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1DD814"/>
                </a:solidFill>
              </a:rPr>
              <a:t>Opportunity :  Invent Scalable Store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7.  Obstacle : Bugs in Large Distributed Systems</a:t>
            </a:r>
          </a:p>
          <a:p>
            <a:pPr marL="624078" indent="-514350">
              <a:buAutoNum type="arabicPeriod"/>
            </a:pP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1DD814"/>
                </a:solidFill>
              </a:rPr>
              <a:t>Opportunity :  Invent Debugger that relies on</a:t>
            </a:r>
          </a:p>
          <a:p>
            <a:pPr marL="624078" indent="-514350">
              <a:buNone/>
            </a:pPr>
            <a:r>
              <a:rPr lang="en-US" dirty="0" smtClean="0">
                <a:solidFill>
                  <a:srgbClr val="1DD814"/>
                </a:solidFill>
              </a:rPr>
              <a:t>                            Distributed Virtual Machines</a:t>
            </a:r>
          </a:p>
          <a:p>
            <a:endParaRPr lang="en-US" dirty="0"/>
          </a:p>
        </p:txBody>
      </p:sp>
      <p:pic>
        <p:nvPicPr>
          <p:cNvPr id="49154" name="Picture 2" descr="http://t0.gstatic.com/images?q=tbn:rizQ4Vyno5SA_M:http://www.acanac.ca/storage-system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9843" y="762000"/>
            <a:ext cx="1723157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Picture 6" descr="http://songweaver.com/gender/images/circles.gi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6200000">
            <a:off x="2057401" y="381000"/>
            <a:ext cx="5410200" cy="5715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267200" y="15240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Intelligence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81200" y="40386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Computation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411480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Communication</a:t>
            </a:r>
            <a:endParaRPr lang="en-US" b="1" dirty="0"/>
          </a:p>
        </p:txBody>
      </p:sp>
      <p:pic>
        <p:nvPicPr>
          <p:cNvPr id="56322" name="Picture 2" descr="http://t3.gstatic.com/images?q=tbn:-15vqSouFt-pBM:http://www.smartertools.com/blog/images/official/WindowsLiveWriter/CloudComputingChallengesBenefitsandtheFu_8CC0/question-cloud_4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581400"/>
            <a:ext cx="762000" cy="1209676"/>
          </a:xfrm>
          <a:prstGeom prst="rect">
            <a:avLst/>
          </a:prstGeom>
          <a:noFill/>
        </p:spPr>
      </p:pic>
      <p:pic>
        <p:nvPicPr>
          <p:cNvPr id="56324" name="Picture 4" descr="http://t3.gstatic.com/images?q=tbn:-15vqSouFt-pBM:http://www.smartertools.com/blog/images/official/WindowsLiveWriter/CloudComputingChallengesBenefitsandtheFu_8CC0/question-cloud_4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457200"/>
            <a:ext cx="762000" cy="1209676"/>
          </a:xfrm>
          <a:prstGeom prst="rect">
            <a:avLst/>
          </a:prstGeom>
          <a:noFill/>
        </p:spPr>
      </p:pic>
      <p:pic>
        <p:nvPicPr>
          <p:cNvPr id="56326" name="Picture 6" descr="http://t3.gstatic.com/images?q=tbn:-15vqSouFt-pBM:http://www.smartertools.com/blog/images/official/WindowsLiveWriter/CloudComputingChallengesBenefitsandtheFu_8CC0/question-cloud_4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3886200"/>
            <a:ext cx="762000" cy="1209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0"/>
                            </p:stCondLst>
                            <p:childTnLst>
                              <p:par>
                                <p:cTn id="48" presetID="23" presetClass="exit" presetSubtype="3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022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The long dreamed vision of computing as a utility is finally emerging with the emergence of cloud computing.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ndalus" pitchFamily="2" charset="-78"/>
                <a:cs typeface="Andalus" pitchFamily="2" charset="-78"/>
              </a:rPr>
              <a:t>Although Cloud Computing providers may run afoul of the obstacles present, we believe that soon they will successfully navigate these challenges by exploiting the opportunities that correspond to those obstacles.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 descr="http://lonewolflibrarian.files.wordpress.com/2009/02/cloud-computing-kitchen-sin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33400"/>
            <a:ext cx="7620000" cy="5562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066800" y="4495800"/>
            <a:ext cx="3962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4114800"/>
            <a:ext cx="914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257800"/>
            <a:ext cx="3886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4495800"/>
            <a:ext cx="1219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91000" y="3810000"/>
            <a:ext cx="25146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21291"/>
          </a:xfrm>
        </p:spPr>
        <p:txBody>
          <a:bodyPr/>
          <a:lstStyle/>
          <a:p>
            <a:pPr marL="624078" indent="-514350">
              <a:buClrTx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Wikipedia</a:t>
            </a:r>
          </a:p>
          <a:p>
            <a:pPr marL="624078" indent="-514350">
              <a:buClrTx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searchcloudcomputing.techtarget.com/.../0,,sid201_gci1287881,00.html</a:t>
            </a:r>
          </a:p>
          <a:p>
            <a:pPr marL="624078" indent="-514350">
              <a:buClrTx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www.infoworld.com/.../cloud-computing/what-cloud-computing-really-means-031 -</a:t>
            </a:r>
          </a:p>
          <a:p>
            <a:pPr marL="624078" indent="-514350">
              <a:buClrTx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thecloudcomputing.org/2009/2/Cloud-II-2009-CFP-0522-2009.</a:t>
            </a:r>
          </a:p>
          <a:p>
            <a:pPr marL="624078" indent="-514350">
              <a:buClrTx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www.dabcc.com/article.aspx?id=9962 </a:t>
            </a:r>
          </a:p>
          <a:p>
            <a:pPr marL="624078" indent="-514350">
              <a:buClrTx/>
              <a:buAutoNum type="arabicPeriod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Google.com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38200"/>
            <a:ext cx="3733800" cy="114300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REFERENCES</a:t>
            </a:r>
            <a:endParaRPr lang="en-US" dirty="0"/>
          </a:p>
        </p:txBody>
      </p:sp>
      <p:pic>
        <p:nvPicPr>
          <p:cNvPr id="4" name="Picture 4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533400"/>
            <a:ext cx="1795882" cy="1833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Thank YOU!!</a:t>
            </a:r>
            <a:endParaRPr lang="en-US" sz="7200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"/>
          <p:cNvSpPr>
            <a:spLocks noChangeAspect="1" noEditPoints="1" noChangeArrowheads="1"/>
          </p:cNvSpPr>
          <p:nvPr/>
        </p:nvSpPr>
        <p:spPr bwMode="auto">
          <a:xfrm>
            <a:off x="2133600" y="1371600"/>
            <a:ext cx="4800600" cy="1592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DFDFFF">
                  <a:alpha val="80000"/>
                </a:srgbClr>
              </a:gs>
              <a:gs pos="100000">
                <a:srgbClr val="FFFFFF">
                  <a:alpha val="80000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en-US" sz="2000" i="1" dirty="0">
              <a:latin typeface="Verdana" pitchFamily="34" charset="0"/>
              <a:cs typeface="Arial" charset="0"/>
            </a:endParaRPr>
          </a:p>
        </p:txBody>
      </p:sp>
      <p:pic>
        <p:nvPicPr>
          <p:cNvPr id="3" name="Picture 4" descr="tpr52_with_fpr_fromrigh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657600"/>
            <a:ext cx="1371600" cy="1077913"/>
          </a:xfrm>
          <a:prstGeom prst="rect">
            <a:avLst/>
          </a:prstGeom>
          <a:noFill/>
        </p:spPr>
      </p:pic>
      <p:pic>
        <p:nvPicPr>
          <p:cNvPr id="4" name="Picture 5" descr="IBM System z9 10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2971800"/>
            <a:ext cx="1058862" cy="1219200"/>
          </a:xfrm>
          <a:prstGeom prst="rect">
            <a:avLst/>
          </a:prstGeom>
          <a:noFill/>
        </p:spPr>
      </p:pic>
      <p:pic>
        <p:nvPicPr>
          <p:cNvPr id="5" name="Picture 6" descr="13148_MotImage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429000"/>
            <a:ext cx="747712" cy="990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1219200" y="2514600"/>
            <a:ext cx="1066800" cy="1143000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 flipV="1">
            <a:off x="5410200" y="2743200"/>
            <a:ext cx="304800" cy="99060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6019800" y="2667000"/>
            <a:ext cx="1524000" cy="609600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12" name="Picture 17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828800"/>
            <a:ext cx="203200" cy="400050"/>
          </a:xfrm>
          <a:prstGeom prst="rect">
            <a:avLst/>
          </a:prstGeom>
          <a:noFill/>
        </p:spPr>
      </p:pic>
      <p:pic>
        <p:nvPicPr>
          <p:cNvPr id="13" name="Picture 18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1752600"/>
            <a:ext cx="203200" cy="400050"/>
          </a:xfrm>
          <a:prstGeom prst="rect">
            <a:avLst/>
          </a:prstGeom>
          <a:noFill/>
        </p:spPr>
      </p:pic>
      <p:pic>
        <p:nvPicPr>
          <p:cNvPr id="14" name="Picture 19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2057400"/>
            <a:ext cx="203200" cy="400050"/>
          </a:xfrm>
          <a:prstGeom prst="rect">
            <a:avLst/>
          </a:prstGeom>
          <a:noFill/>
        </p:spPr>
      </p:pic>
      <p:pic>
        <p:nvPicPr>
          <p:cNvPr id="15" name="Picture 23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362200"/>
            <a:ext cx="203200" cy="400050"/>
          </a:xfrm>
          <a:prstGeom prst="rect">
            <a:avLst/>
          </a:prstGeom>
          <a:noFill/>
        </p:spPr>
      </p:pic>
      <p:pic>
        <p:nvPicPr>
          <p:cNvPr id="16" name="Picture 25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1676400"/>
            <a:ext cx="203200" cy="400050"/>
          </a:xfrm>
          <a:prstGeom prst="rect">
            <a:avLst/>
          </a:prstGeom>
          <a:noFill/>
        </p:spPr>
      </p:pic>
      <p:pic>
        <p:nvPicPr>
          <p:cNvPr id="17" name="Picture 26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9400" y="2057400"/>
            <a:ext cx="203200" cy="400050"/>
          </a:xfrm>
          <a:prstGeom prst="rect">
            <a:avLst/>
          </a:prstGeom>
          <a:noFill/>
        </p:spPr>
      </p:pic>
      <p:sp>
        <p:nvSpPr>
          <p:cNvPr id="18" name="Line 28"/>
          <p:cNvSpPr>
            <a:spLocks noChangeShapeType="1"/>
          </p:cNvSpPr>
          <p:nvPr/>
        </p:nvSpPr>
        <p:spPr bwMode="auto">
          <a:xfrm flipV="1">
            <a:off x="4038600" y="1981200"/>
            <a:ext cx="838200" cy="20955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 flipH="1">
            <a:off x="3810000" y="2133600"/>
            <a:ext cx="1524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>
            <a:off x="4495800" y="2667000"/>
            <a:ext cx="3810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4343400" y="2057400"/>
            <a:ext cx="228600" cy="28575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 flipV="1">
            <a:off x="4800600" y="2343150"/>
            <a:ext cx="152400" cy="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 flipV="1">
            <a:off x="4953000" y="2514600"/>
            <a:ext cx="228600" cy="20955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5029200" y="1962150"/>
            <a:ext cx="3048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 flipV="1">
            <a:off x="4343400" y="1885950"/>
            <a:ext cx="5334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5334000" y="2438400"/>
            <a:ext cx="2286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 flipV="1">
            <a:off x="5105400" y="2190750"/>
            <a:ext cx="2286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V="1">
            <a:off x="4724400" y="2114550"/>
            <a:ext cx="609600" cy="9525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 flipV="1">
            <a:off x="4953000" y="2190750"/>
            <a:ext cx="457200" cy="3810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3962400" y="2266950"/>
            <a:ext cx="304800" cy="3048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4038600" y="2209800"/>
            <a:ext cx="762000" cy="457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 flipV="1">
            <a:off x="4038600" y="2343150"/>
            <a:ext cx="5334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3505200" y="2133600"/>
            <a:ext cx="381000" cy="3810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>
            <a:off x="4343400" y="1905000"/>
            <a:ext cx="533400" cy="28575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5" name="Line 45"/>
          <p:cNvSpPr>
            <a:spLocks noChangeShapeType="1"/>
          </p:cNvSpPr>
          <p:nvPr/>
        </p:nvSpPr>
        <p:spPr bwMode="auto">
          <a:xfrm>
            <a:off x="4724400" y="2419350"/>
            <a:ext cx="457200" cy="9525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" name="Line 46"/>
          <p:cNvSpPr>
            <a:spLocks noChangeShapeType="1"/>
          </p:cNvSpPr>
          <p:nvPr/>
        </p:nvSpPr>
        <p:spPr bwMode="auto">
          <a:xfrm flipV="1">
            <a:off x="5029200" y="2114550"/>
            <a:ext cx="0" cy="9525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 flipV="1">
            <a:off x="4648200" y="1962150"/>
            <a:ext cx="2286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 flipH="1" flipV="1">
            <a:off x="4724400" y="2419350"/>
            <a:ext cx="762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39" name="Picture 49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2495550"/>
            <a:ext cx="203200" cy="400050"/>
          </a:xfrm>
          <a:prstGeom prst="rect">
            <a:avLst/>
          </a:prstGeom>
          <a:noFill/>
        </p:spPr>
      </p:pic>
      <p:pic>
        <p:nvPicPr>
          <p:cNvPr id="40" name="Picture 50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1905000"/>
            <a:ext cx="203200" cy="400050"/>
          </a:xfrm>
          <a:prstGeom prst="rect">
            <a:avLst/>
          </a:prstGeom>
          <a:noFill/>
        </p:spPr>
      </p:pic>
      <p:pic>
        <p:nvPicPr>
          <p:cNvPr id="41" name="Picture 52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1981200"/>
            <a:ext cx="203200" cy="400050"/>
          </a:xfrm>
          <a:prstGeom prst="rect">
            <a:avLst/>
          </a:prstGeom>
          <a:noFill/>
        </p:spPr>
      </p:pic>
      <p:pic>
        <p:nvPicPr>
          <p:cNvPr id="42" name="Picture 53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2438400"/>
            <a:ext cx="203200" cy="400050"/>
          </a:xfrm>
          <a:prstGeom prst="rect">
            <a:avLst/>
          </a:prstGeom>
          <a:noFill/>
        </p:spPr>
      </p:pic>
      <p:pic>
        <p:nvPicPr>
          <p:cNvPr id="43" name="Picture 56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8000" y="2286000"/>
            <a:ext cx="203200" cy="400050"/>
          </a:xfrm>
          <a:prstGeom prst="rect">
            <a:avLst/>
          </a:prstGeom>
          <a:noFill/>
        </p:spPr>
      </p:pic>
      <p:pic>
        <p:nvPicPr>
          <p:cNvPr id="44" name="Picture 58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2514600"/>
            <a:ext cx="203200" cy="400050"/>
          </a:xfrm>
          <a:prstGeom prst="rect">
            <a:avLst/>
          </a:prstGeom>
          <a:noFill/>
        </p:spPr>
      </p:pic>
      <p:pic>
        <p:nvPicPr>
          <p:cNvPr id="45" name="Picture 60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2209800"/>
            <a:ext cx="203200" cy="400050"/>
          </a:xfrm>
          <a:prstGeom prst="rect">
            <a:avLst/>
          </a:prstGeom>
          <a:noFill/>
        </p:spPr>
      </p:pic>
      <p:sp>
        <p:nvSpPr>
          <p:cNvPr id="46" name="Line 64"/>
          <p:cNvSpPr>
            <a:spLocks noChangeShapeType="1"/>
          </p:cNvSpPr>
          <p:nvPr/>
        </p:nvSpPr>
        <p:spPr bwMode="auto">
          <a:xfrm flipV="1">
            <a:off x="3352800" y="1981200"/>
            <a:ext cx="2286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7" name="Line 65"/>
          <p:cNvSpPr>
            <a:spLocks noChangeShapeType="1"/>
          </p:cNvSpPr>
          <p:nvPr/>
        </p:nvSpPr>
        <p:spPr bwMode="auto">
          <a:xfrm>
            <a:off x="3886200" y="2514600"/>
            <a:ext cx="1524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8" name="Line 66"/>
          <p:cNvSpPr>
            <a:spLocks noChangeShapeType="1"/>
          </p:cNvSpPr>
          <p:nvPr/>
        </p:nvSpPr>
        <p:spPr bwMode="auto">
          <a:xfrm flipV="1">
            <a:off x="2895600" y="2133600"/>
            <a:ext cx="2286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9" name="Line 67"/>
          <p:cNvSpPr>
            <a:spLocks noChangeShapeType="1"/>
          </p:cNvSpPr>
          <p:nvPr/>
        </p:nvSpPr>
        <p:spPr bwMode="auto">
          <a:xfrm flipV="1">
            <a:off x="3505200" y="2514600"/>
            <a:ext cx="2286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0" name="Line 68"/>
          <p:cNvSpPr>
            <a:spLocks noChangeShapeType="1"/>
          </p:cNvSpPr>
          <p:nvPr/>
        </p:nvSpPr>
        <p:spPr bwMode="auto">
          <a:xfrm>
            <a:off x="3124200" y="2590800"/>
            <a:ext cx="1524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1" name="Line 69"/>
          <p:cNvSpPr>
            <a:spLocks noChangeShapeType="1"/>
          </p:cNvSpPr>
          <p:nvPr/>
        </p:nvSpPr>
        <p:spPr bwMode="auto">
          <a:xfrm>
            <a:off x="2819400" y="2286000"/>
            <a:ext cx="762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2" name="Line 70"/>
          <p:cNvSpPr>
            <a:spLocks noChangeShapeType="1"/>
          </p:cNvSpPr>
          <p:nvPr/>
        </p:nvSpPr>
        <p:spPr bwMode="auto">
          <a:xfrm>
            <a:off x="2819400" y="2286000"/>
            <a:ext cx="4572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3" name="Line 71"/>
          <p:cNvSpPr>
            <a:spLocks noChangeShapeType="1"/>
          </p:cNvSpPr>
          <p:nvPr/>
        </p:nvSpPr>
        <p:spPr bwMode="auto">
          <a:xfrm flipH="1" flipV="1">
            <a:off x="3200400" y="2209800"/>
            <a:ext cx="1524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4" name="Line 72"/>
          <p:cNvSpPr>
            <a:spLocks noChangeShapeType="1"/>
          </p:cNvSpPr>
          <p:nvPr/>
        </p:nvSpPr>
        <p:spPr bwMode="auto">
          <a:xfrm flipV="1">
            <a:off x="2971800" y="2209800"/>
            <a:ext cx="2286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5" name="Line 73"/>
          <p:cNvSpPr>
            <a:spLocks noChangeShapeType="1"/>
          </p:cNvSpPr>
          <p:nvPr/>
        </p:nvSpPr>
        <p:spPr bwMode="auto">
          <a:xfrm>
            <a:off x="3352800" y="2209800"/>
            <a:ext cx="3810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6" name="Line 74"/>
          <p:cNvSpPr>
            <a:spLocks noChangeShapeType="1"/>
          </p:cNvSpPr>
          <p:nvPr/>
        </p:nvSpPr>
        <p:spPr bwMode="auto">
          <a:xfrm flipH="1" flipV="1">
            <a:off x="3657600" y="2133600"/>
            <a:ext cx="762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" name="Line 75"/>
          <p:cNvSpPr>
            <a:spLocks noChangeShapeType="1"/>
          </p:cNvSpPr>
          <p:nvPr/>
        </p:nvSpPr>
        <p:spPr bwMode="auto">
          <a:xfrm flipV="1">
            <a:off x="4114800" y="1905000"/>
            <a:ext cx="762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8" name="Line 76"/>
          <p:cNvSpPr>
            <a:spLocks noChangeShapeType="1"/>
          </p:cNvSpPr>
          <p:nvPr/>
        </p:nvSpPr>
        <p:spPr bwMode="auto">
          <a:xfrm flipV="1">
            <a:off x="3810000" y="1828800"/>
            <a:ext cx="3810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9" name="Line 77"/>
          <p:cNvSpPr>
            <a:spLocks noChangeShapeType="1"/>
          </p:cNvSpPr>
          <p:nvPr/>
        </p:nvSpPr>
        <p:spPr bwMode="auto">
          <a:xfrm flipV="1">
            <a:off x="3124200" y="2057400"/>
            <a:ext cx="533400" cy="457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0" name="Line 78"/>
          <p:cNvSpPr>
            <a:spLocks noChangeShapeType="1"/>
          </p:cNvSpPr>
          <p:nvPr/>
        </p:nvSpPr>
        <p:spPr bwMode="auto">
          <a:xfrm flipV="1">
            <a:off x="4419600" y="1828800"/>
            <a:ext cx="457200" cy="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1" name="Line 79"/>
          <p:cNvSpPr>
            <a:spLocks noChangeShapeType="1"/>
          </p:cNvSpPr>
          <p:nvPr/>
        </p:nvSpPr>
        <p:spPr bwMode="auto">
          <a:xfrm>
            <a:off x="4953000" y="1828800"/>
            <a:ext cx="4572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2" name="Line 80"/>
          <p:cNvSpPr>
            <a:spLocks noChangeShapeType="1"/>
          </p:cNvSpPr>
          <p:nvPr/>
        </p:nvSpPr>
        <p:spPr bwMode="auto">
          <a:xfrm>
            <a:off x="4267200" y="2057400"/>
            <a:ext cx="76200" cy="457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3" name="Line 81"/>
          <p:cNvSpPr>
            <a:spLocks noChangeShapeType="1"/>
          </p:cNvSpPr>
          <p:nvPr/>
        </p:nvSpPr>
        <p:spPr bwMode="auto">
          <a:xfrm flipV="1">
            <a:off x="4191000" y="2667000"/>
            <a:ext cx="1524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4" name="Line 82"/>
          <p:cNvSpPr>
            <a:spLocks noChangeShapeType="1"/>
          </p:cNvSpPr>
          <p:nvPr/>
        </p:nvSpPr>
        <p:spPr bwMode="auto">
          <a:xfrm flipV="1">
            <a:off x="4495800" y="2438400"/>
            <a:ext cx="1524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5" name="Line 83"/>
          <p:cNvSpPr>
            <a:spLocks noChangeShapeType="1"/>
          </p:cNvSpPr>
          <p:nvPr/>
        </p:nvSpPr>
        <p:spPr bwMode="auto">
          <a:xfrm flipV="1">
            <a:off x="4724400" y="2057400"/>
            <a:ext cx="1524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6" name="Line 84"/>
          <p:cNvSpPr>
            <a:spLocks noChangeShapeType="1"/>
          </p:cNvSpPr>
          <p:nvPr/>
        </p:nvSpPr>
        <p:spPr bwMode="auto">
          <a:xfrm flipV="1">
            <a:off x="5562600" y="1905000"/>
            <a:ext cx="152400" cy="3048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7" name="Line 85"/>
          <p:cNvSpPr>
            <a:spLocks noChangeShapeType="1"/>
          </p:cNvSpPr>
          <p:nvPr/>
        </p:nvSpPr>
        <p:spPr bwMode="auto">
          <a:xfrm flipV="1">
            <a:off x="5486400" y="1752600"/>
            <a:ext cx="1524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8" name="Line 86"/>
          <p:cNvSpPr>
            <a:spLocks noChangeShapeType="1"/>
          </p:cNvSpPr>
          <p:nvPr/>
        </p:nvSpPr>
        <p:spPr bwMode="auto">
          <a:xfrm flipV="1">
            <a:off x="5638800" y="1981200"/>
            <a:ext cx="152400" cy="3048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9" name="Line 87"/>
          <p:cNvSpPr>
            <a:spLocks noChangeShapeType="1"/>
          </p:cNvSpPr>
          <p:nvPr/>
        </p:nvSpPr>
        <p:spPr bwMode="auto">
          <a:xfrm flipV="1">
            <a:off x="5638800" y="2057400"/>
            <a:ext cx="3048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0" name="Line 88"/>
          <p:cNvSpPr>
            <a:spLocks noChangeShapeType="1"/>
          </p:cNvSpPr>
          <p:nvPr/>
        </p:nvSpPr>
        <p:spPr bwMode="auto">
          <a:xfrm flipV="1">
            <a:off x="6019800" y="2133600"/>
            <a:ext cx="304800" cy="76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1" name="Line 89"/>
          <p:cNvSpPr>
            <a:spLocks noChangeShapeType="1"/>
          </p:cNvSpPr>
          <p:nvPr/>
        </p:nvSpPr>
        <p:spPr bwMode="auto">
          <a:xfrm flipV="1">
            <a:off x="5791200" y="2286000"/>
            <a:ext cx="762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2" name="Line 90"/>
          <p:cNvSpPr>
            <a:spLocks noChangeShapeType="1"/>
          </p:cNvSpPr>
          <p:nvPr/>
        </p:nvSpPr>
        <p:spPr bwMode="auto">
          <a:xfrm flipV="1">
            <a:off x="5943600" y="1981200"/>
            <a:ext cx="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73" name="Picture 54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16600" y="1828800"/>
            <a:ext cx="203200" cy="400050"/>
          </a:xfrm>
          <a:prstGeom prst="rect">
            <a:avLst/>
          </a:prstGeom>
          <a:noFill/>
        </p:spPr>
      </p:pic>
      <p:sp>
        <p:nvSpPr>
          <p:cNvPr id="74" name="Line 91"/>
          <p:cNvSpPr>
            <a:spLocks noChangeShapeType="1"/>
          </p:cNvSpPr>
          <p:nvPr/>
        </p:nvSpPr>
        <p:spPr bwMode="auto">
          <a:xfrm>
            <a:off x="6019800" y="1981200"/>
            <a:ext cx="304800" cy="152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5" name="Line 92"/>
          <p:cNvSpPr>
            <a:spLocks noChangeShapeType="1"/>
          </p:cNvSpPr>
          <p:nvPr/>
        </p:nvSpPr>
        <p:spPr bwMode="auto">
          <a:xfrm flipH="1" flipV="1">
            <a:off x="5791200" y="1981200"/>
            <a:ext cx="762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6" name="Line 93"/>
          <p:cNvSpPr>
            <a:spLocks noChangeShapeType="1"/>
          </p:cNvSpPr>
          <p:nvPr/>
        </p:nvSpPr>
        <p:spPr bwMode="auto">
          <a:xfrm>
            <a:off x="5486400" y="1981200"/>
            <a:ext cx="381000" cy="3810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77" name="Picture 55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752600"/>
            <a:ext cx="203200" cy="400050"/>
          </a:xfrm>
          <a:prstGeom prst="rect">
            <a:avLst/>
          </a:prstGeom>
          <a:noFill/>
        </p:spPr>
      </p:pic>
      <p:pic>
        <p:nvPicPr>
          <p:cNvPr id="78" name="Picture 59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73800" y="1981200"/>
            <a:ext cx="203200" cy="400050"/>
          </a:xfrm>
          <a:prstGeom prst="rect">
            <a:avLst/>
          </a:prstGeom>
          <a:noFill/>
        </p:spPr>
      </p:pic>
      <p:pic>
        <p:nvPicPr>
          <p:cNvPr id="79" name="Picture 21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190750"/>
            <a:ext cx="203200" cy="400050"/>
          </a:xfrm>
          <a:prstGeom prst="rect">
            <a:avLst/>
          </a:prstGeom>
          <a:noFill/>
        </p:spPr>
      </p:pic>
      <p:pic>
        <p:nvPicPr>
          <p:cNvPr id="80" name="Picture 24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190750"/>
            <a:ext cx="203200" cy="400050"/>
          </a:xfrm>
          <a:prstGeom prst="rect">
            <a:avLst/>
          </a:prstGeom>
          <a:noFill/>
        </p:spPr>
      </p:pic>
      <p:pic>
        <p:nvPicPr>
          <p:cNvPr id="81" name="Picture 22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1809750"/>
            <a:ext cx="203200" cy="400050"/>
          </a:xfrm>
          <a:prstGeom prst="rect">
            <a:avLst/>
          </a:prstGeom>
          <a:noFill/>
        </p:spPr>
      </p:pic>
      <p:pic>
        <p:nvPicPr>
          <p:cNvPr id="82" name="Picture 20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2600" y="2495550"/>
            <a:ext cx="203200" cy="400050"/>
          </a:xfrm>
          <a:prstGeom prst="rect">
            <a:avLst/>
          </a:prstGeom>
          <a:noFill/>
        </p:spPr>
      </p:pic>
      <p:pic>
        <p:nvPicPr>
          <p:cNvPr id="83" name="Picture 51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33800" y="2362200"/>
            <a:ext cx="203200" cy="400050"/>
          </a:xfrm>
          <a:prstGeom prst="rect">
            <a:avLst/>
          </a:prstGeom>
          <a:noFill/>
        </p:spPr>
      </p:pic>
      <p:pic>
        <p:nvPicPr>
          <p:cNvPr id="84" name="Picture 57" descr="MCj043524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2571750"/>
            <a:ext cx="203200" cy="400050"/>
          </a:xfrm>
          <a:prstGeom prst="rect">
            <a:avLst/>
          </a:prstGeom>
          <a:noFill/>
        </p:spPr>
      </p:pic>
      <p:sp>
        <p:nvSpPr>
          <p:cNvPr id="85" name="Line 95"/>
          <p:cNvSpPr>
            <a:spLocks noChangeShapeType="1"/>
          </p:cNvSpPr>
          <p:nvPr/>
        </p:nvSpPr>
        <p:spPr bwMode="auto">
          <a:xfrm flipV="1">
            <a:off x="3429000" y="2057400"/>
            <a:ext cx="838200" cy="4572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6" name="Line 97"/>
          <p:cNvSpPr>
            <a:spLocks noChangeShapeType="1"/>
          </p:cNvSpPr>
          <p:nvPr/>
        </p:nvSpPr>
        <p:spPr bwMode="auto">
          <a:xfrm>
            <a:off x="3733800" y="2057400"/>
            <a:ext cx="304800" cy="5334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7" name="Line 98"/>
          <p:cNvSpPr>
            <a:spLocks noChangeShapeType="1"/>
          </p:cNvSpPr>
          <p:nvPr/>
        </p:nvSpPr>
        <p:spPr bwMode="auto">
          <a:xfrm>
            <a:off x="3505200" y="2590800"/>
            <a:ext cx="533400" cy="228600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graphicFrame>
        <p:nvGraphicFramePr>
          <p:cNvPr id="88" name="Object 99"/>
          <p:cNvGraphicFramePr>
            <a:graphicFrameLocks noChangeAspect="1"/>
          </p:cNvGraphicFramePr>
          <p:nvPr/>
        </p:nvGraphicFramePr>
        <p:xfrm>
          <a:off x="3124200" y="3810000"/>
          <a:ext cx="666750" cy="1057275"/>
        </p:xfrm>
        <a:graphic>
          <a:graphicData uri="http://schemas.openxmlformats.org/presentationml/2006/ole">
            <p:oleObj spid="_x0000_s18434" name="Bitmap Image" r:id="rId7" imgW="666667" imgH="1057423" progId="PBrush">
              <p:embed/>
            </p:oleObj>
          </a:graphicData>
        </a:graphic>
      </p:graphicFrame>
      <p:sp>
        <p:nvSpPr>
          <p:cNvPr id="89" name="Line 101"/>
          <p:cNvSpPr>
            <a:spLocks noChangeShapeType="1"/>
          </p:cNvSpPr>
          <p:nvPr/>
        </p:nvSpPr>
        <p:spPr bwMode="auto">
          <a:xfrm flipV="1">
            <a:off x="3505200" y="2819400"/>
            <a:ext cx="76200" cy="1143000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940491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Gartner defines cloud computing 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ngsanaUPC" pitchFamily="18" charset="-34"/>
                <a:cs typeface="AngsanaUPC" pitchFamily="18" charset="-34"/>
              </a:rPr>
              <a:t> 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AngsanaUPC" pitchFamily="18" charset="-34"/>
                <a:cs typeface="AngsanaUPC" pitchFamily="18" charset="-34"/>
              </a:rPr>
              <a:t>"a style of computing in which massively scalable IT-related capabilities are provided 'as a service' using Internet technologies to multiple external customers."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41649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Sold on demand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Elastic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Service is fully managed by the provider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Virtual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Scalable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Efficient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Flexible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>
            <a:bevelT w="165100" prst="coolSlant"/>
          </a:sp3d>
        </p:spPr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CHARACTERISTICS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43010" name="Picture 2" descr="http://t2.gstatic.com/images?q=tbn:irYyn0sWlv5kwM:http://www.stephenrahn.com/blog/wp-content/uploads/2008/10/cloud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09600"/>
            <a:ext cx="1952625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11430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Types of clouds</a:t>
            </a:r>
            <a:endParaRPr lang="en-US" sz="5400" dirty="0">
              <a:solidFill>
                <a:schemeClr val="accent6">
                  <a:lumMod val="7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411480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  <a:latin typeface="Baskerville Old Face" pitchFamily="18" charset="0"/>
              </a:rPr>
              <a:t>Public</a:t>
            </a:r>
            <a:r>
              <a:rPr lang="en-US" sz="4400" dirty="0" smtClean="0">
                <a:latin typeface="Baskerville Old Face" pitchFamily="18" charset="0"/>
              </a:rPr>
              <a:t> </a:t>
            </a:r>
            <a:endParaRPr lang="en-US" sz="4400" dirty="0">
              <a:latin typeface="Baskerville Old Fac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411480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  <a:latin typeface="Baskerville Old Face" pitchFamily="18" charset="0"/>
              </a:rPr>
              <a:t>Private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171700" y="2476500"/>
            <a:ext cx="1752600" cy="12192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800600" y="2438400"/>
            <a:ext cx="1828800" cy="13716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New aspects from a hardware point of view: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 marL="624078" indent="-514350">
              <a:buNone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1.  The illusion of infinite computing resources         available on demand.</a:t>
            </a:r>
          </a:p>
          <a:p>
            <a:pPr marL="624078" indent="-514350">
              <a:buNone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2.  The elimination of an up-front commitment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    by Cloud users.</a:t>
            </a:r>
          </a:p>
          <a:p>
            <a:pPr>
              <a:buNone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3.  The ability to pay for use of computing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    resources on a short-term basis as needed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    and release them as needed.</a:t>
            </a: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31242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Infrastructure-as-a-Service (IaaS)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Platform-as-a-Service (PaaS) 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Software-as-a-Service (SaaS)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ndalus" pitchFamily="2" charset="-78"/>
                <a:cs typeface="Andalus" pitchFamily="2" charset="-78"/>
              </a:rPr>
              <a:t>These services are broadly divided into three categories : </a:t>
            </a:r>
            <a:r>
              <a:rPr lang="en-US" sz="4000" dirty="0" smtClean="0">
                <a:latin typeface="Andalus" pitchFamily="2" charset="-78"/>
                <a:cs typeface="Andalus" pitchFamily="2" charset="-78"/>
              </a:rPr>
              <a:t/>
            </a:r>
            <a:br>
              <a:rPr lang="en-US" sz="4000" dirty="0" smtClean="0">
                <a:latin typeface="Andalus" pitchFamily="2" charset="-78"/>
                <a:cs typeface="Andalus" pitchFamily="2" charset="-78"/>
              </a:rPr>
            </a:br>
            <a:endParaRPr lang="en-US" sz="4000" dirty="0"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1307</TotalTime>
  <Words>803</Words>
  <Application>Microsoft Office PowerPoint</Application>
  <PresentationFormat>On-screen Show (4:3)</PresentationFormat>
  <Paragraphs>166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Concourse</vt:lpstr>
      <vt:lpstr>Bitmap Image</vt:lpstr>
      <vt:lpstr>Cloud  Computing</vt:lpstr>
      <vt:lpstr>What is Cloud Computing ?</vt:lpstr>
      <vt:lpstr>Slide 3</vt:lpstr>
      <vt:lpstr>Slide 4</vt:lpstr>
      <vt:lpstr>Slide 5</vt:lpstr>
      <vt:lpstr>CHARACTERISTICS</vt:lpstr>
      <vt:lpstr>Types of clouds</vt:lpstr>
      <vt:lpstr>Slide 8</vt:lpstr>
      <vt:lpstr>These services are broadly divided into three categories :  </vt:lpstr>
      <vt:lpstr>Infrastructure-as-a-service</vt:lpstr>
      <vt:lpstr>Platform-as-a-service</vt:lpstr>
      <vt:lpstr>Software-as-a-service</vt:lpstr>
      <vt:lpstr>Slide 13</vt:lpstr>
      <vt:lpstr>Why now, not then?</vt:lpstr>
      <vt:lpstr>Slide 15</vt:lpstr>
      <vt:lpstr>Why now, not then?</vt:lpstr>
      <vt:lpstr>Advantages of cloud computing</vt:lpstr>
      <vt:lpstr> Uses of cloud computing</vt:lpstr>
      <vt:lpstr>Slide 19</vt:lpstr>
      <vt:lpstr>Example of How the Cloud Drives Innovation</vt:lpstr>
      <vt:lpstr>   Who would become a Cloud Computing provider, and why?   </vt:lpstr>
      <vt:lpstr>Slide 22</vt:lpstr>
      <vt:lpstr>Obstacles and opportunities</vt:lpstr>
      <vt:lpstr>Slide 24</vt:lpstr>
      <vt:lpstr>Slide 25</vt:lpstr>
      <vt:lpstr>Slide 26</vt:lpstr>
      <vt:lpstr>Slide 27</vt:lpstr>
      <vt:lpstr>Slide 28</vt:lpstr>
      <vt:lpstr>CONCLUSION</vt:lpstr>
      <vt:lpstr>REFERENCES</vt:lpstr>
      <vt:lpstr>Thank YOU!!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 Computing</dc:title>
  <dc:creator>Samanvitha</dc:creator>
  <cp:lastModifiedBy>Samanvitha</cp:lastModifiedBy>
  <cp:revision>110</cp:revision>
  <dcterms:created xsi:type="dcterms:W3CDTF">2009-11-01T12:50:34Z</dcterms:created>
  <dcterms:modified xsi:type="dcterms:W3CDTF">2009-11-05T22:55:02Z</dcterms:modified>
</cp:coreProperties>
</file>