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72" r:id="rId3"/>
    <p:sldId id="279" r:id="rId4"/>
    <p:sldId id="273" r:id="rId5"/>
    <p:sldId id="290" r:id="rId6"/>
    <p:sldId id="256" r:id="rId7"/>
    <p:sldId id="259" r:id="rId8"/>
    <p:sldId id="277" r:id="rId9"/>
    <p:sldId id="281" r:id="rId10"/>
    <p:sldId id="291" r:id="rId11"/>
    <p:sldId id="292" r:id="rId12"/>
    <p:sldId id="276" r:id="rId13"/>
    <p:sldId id="261" r:id="rId14"/>
    <p:sldId id="265" r:id="rId15"/>
    <p:sldId id="263" r:id="rId16"/>
    <p:sldId id="271" r:id="rId17"/>
    <p:sldId id="283" r:id="rId18"/>
    <p:sldId id="284" r:id="rId19"/>
    <p:sldId id="285" r:id="rId20"/>
    <p:sldId id="286" r:id="rId21"/>
    <p:sldId id="275"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6" d="100"/>
          <a:sy n="106" d="100"/>
        </p:scale>
        <p:origin x="-12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918F228-0E47-4AF5-BEFF-13F2FEF73600}" type="datetimeFigureOut">
              <a:rPr lang="en-US" smtClean="0"/>
              <a:pPr/>
              <a:t>12/4/2009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2FDD4D6-78CA-44E2-91B7-84DDC6FAA4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18F228-0E47-4AF5-BEFF-13F2FEF73600}" type="datetimeFigureOut">
              <a:rPr lang="en-US" smtClean="0"/>
              <a:pPr/>
              <a:t>12/4/2009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DD4D6-78CA-44E2-91B7-84DDC6FAA4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18F228-0E47-4AF5-BEFF-13F2FEF73600}" type="datetimeFigureOut">
              <a:rPr lang="en-US" smtClean="0"/>
              <a:pPr/>
              <a:t>12/4/2009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DD4D6-78CA-44E2-91B7-84DDC6FAA4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18F228-0E47-4AF5-BEFF-13F2FEF73600}" type="datetimeFigureOut">
              <a:rPr lang="en-US" smtClean="0"/>
              <a:pPr/>
              <a:t>12/4/2009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DD4D6-78CA-44E2-91B7-84DDC6FAA4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918F228-0E47-4AF5-BEFF-13F2FEF73600}" type="datetimeFigureOut">
              <a:rPr lang="en-US" smtClean="0"/>
              <a:pPr/>
              <a:t>12/4/2009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DD4D6-78CA-44E2-91B7-84DDC6FAA4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18F228-0E47-4AF5-BEFF-13F2FEF73600}" type="datetimeFigureOut">
              <a:rPr lang="en-US" smtClean="0"/>
              <a:pPr/>
              <a:t>12/4/2009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DD4D6-78CA-44E2-91B7-84DDC6FAA4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18F228-0E47-4AF5-BEFF-13F2FEF73600}" type="datetimeFigureOut">
              <a:rPr lang="en-US" smtClean="0"/>
              <a:pPr/>
              <a:t>12/4/2009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FDD4D6-78CA-44E2-91B7-84DDC6FAA4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918F228-0E47-4AF5-BEFF-13F2FEF73600}" type="datetimeFigureOut">
              <a:rPr lang="en-US" smtClean="0"/>
              <a:pPr/>
              <a:t>12/4/2009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FDD4D6-78CA-44E2-91B7-84DDC6FAA4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8F228-0E47-4AF5-BEFF-13F2FEF73600}" type="datetimeFigureOut">
              <a:rPr lang="en-US" smtClean="0"/>
              <a:pPr/>
              <a:t>12/4/2009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FDD4D6-78CA-44E2-91B7-84DDC6FAA4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18F228-0E47-4AF5-BEFF-13F2FEF73600}" type="datetimeFigureOut">
              <a:rPr lang="en-US" smtClean="0"/>
              <a:pPr/>
              <a:t>12/4/2009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DD4D6-78CA-44E2-91B7-84DDC6FAA4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18F228-0E47-4AF5-BEFF-13F2FEF73600}" type="datetimeFigureOut">
              <a:rPr lang="en-US" smtClean="0"/>
              <a:pPr/>
              <a:t>12/4/2009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2FDD4D6-78CA-44E2-91B7-84DDC6FAA48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18F228-0E47-4AF5-BEFF-13F2FEF73600}" type="datetimeFigureOut">
              <a:rPr lang="en-US" smtClean="0"/>
              <a:pPr/>
              <a:t>12/4/2009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2FDD4D6-78CA-44E2-91B7-84DDC6FAA48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technologyreview.com/" TargetMode="External"/><Relationship Id="rId2" Type="http://schemas.openxmlformats.org/officeDocument/2006/relationships/hyperlink" Target="http://en.wikipedia.org/wiki/Social_network_service" TargetMode="External"/><Relationship Id="rId1" Type="http://schemas.openxmlformats.org/officeDocument/2006/relationships/slideLayout" Target="../slideLayouts/slideLayout1.xml"/><Relationship Id="rId6" Type="http://schemas.openxmlformats.org/officeDocument/2006/relationships/hyperlink" Target="http://woork.blogspot.com/2009/03/10-interesting-social-applications-for.html" TargetMode="External"/><Relationship Id="rId5" Type="http://schemas.openxmlformats.org/officeDocument/2006/relationships/hyperlink" Target="http://www.ilounge.com/index.php/articles/comments/iphone-gems-the-best-instant-messaging-apps" TargetMode="External"/><Relationship Id="rId4" Type="http://schemas.openxmlformats.org/officeDocument/2006/relationships/hyperlink" Target="http://wave.google.com/help/wave/about.htm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851648" cy="37338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6700" dirty="0" smtClean="0"/>
              <a:t>Social Apps </a:t>
            </a:r>
            <a:br>
              <a:rPr lang="en-US" sz="6700" dirty="0" smtClean="0"/>
            </a:br>
            <a:r>
              <a:rPr lang="en-US" dirty="0" smtClean="0"/>
              <a:t/>
            </a:r>
            <a:br>
              <a:rPr lang="en-US" dirty="0" smtClean="0"/>
            </a:br>
            <a:r>
              <a:rPr lang="en-US" dirty="0" smtClean="0"/>
              <a:t> by Shalini Toopran</a:t>
            </a:r>
            <a:endParaRPr lang="en-US" dirty="0"/>
          </a:p>
        </p:txBody>
      </p:sp>
      <p:sp>
        <p:nvSpPr>
          <p:cNvPr id="3" name="Subtitle 2"/>
          <p:cNvSpPr>
            <a:spLocks noGrp="1"/>
          </p:cNvSpPr>
          <p:nvPr>
            <p:ph type="subTitle" idx="1"/>
          </p:nvPr>
        </p:nvSpPr>
        <p:spPr>
          <a:xfrm>
            <a:off x="533400" y="2819400"/>
            <a:ext cx="7854696" cy="2161736"/>
          </a:xfrm>
        </p:spPr>
        <p:txBody>
          <a:bodyPr/>
          <a:lstStyle/>
          <a:p>
            <a:pPr>
              <a:buFontTx/>
              <a:buChar char="-"/>
            </a:pPr>
            <a:endParaRPr lang="en-US" dirty="0" smtClean="0"/>
          </a:p>
          <a:p>
            <a:pPr>
              <a:buFontTx/>
              <a:buChar char="-"/>
            </a:pPr>
            <a:endParaRPr lang="en-US" dirty="0" smtClean="0"/>
          </a:p>
          <a:p>
            <a:pPr>
              <a:buFontTx/>
              <a:buChar char="-"/>
            </a:pPr>
            <a:endParaRPr lang="en-US" dirty="0"/>
          </a:p>
        </p:txBody>
      </p:sp>
      <p:sp>
        <p:nvSpPr>
          <p:cNvPr id="4" name="Rectangle 3"/>
          <p:cNvSpPr/>
          <p:nvPr/>
        </p:nvSpPr>
        <p:spPr>
          <a:xfrm>
            <a:off x="2362200" y="5575112"/>
            <a:ext cx="4410075" cy="492443"/>
          </a:xfrm>
          <a:prstGeom prst="rect">
            <a:avLst/>
          </a:prstGeom>
        </p:spPr>
        <p:txBody>
          <a:bodyPr wrap="square">
            <a:spAutoFit/>
          </a:bodyPr>
          <a:lstStyle/>
          <a:p>
            <a:pPr marR="45720" lvl="0" algn="ctr">
              <a:spcBef>
                <a:spcPct val="20000"/>
              </a:spcBef>
              <a:buClr>
                <a:srgbClr val="0BD0D9"/>
              </a:buClr>
              <a:buSzPct val="95000"/>
            </a:pPr>
            <a:r>
              <a:rPr lang="en-US" sz="2600" dirty="0" smtClean="0">
                <a:solidFill>
                  <a:prstClr val="white"/>
                </a:solidFill>
              </a:rPr>
              <a:t>© Shalini </a:t>
            </a:r>
            <a:r>
              <a:rPr lang="en-US" sz="2600" dirty="0">
                <a:solidFill>
                  <a:prstClr val="white"/>
                </a:solidFill>
              </a:rPr>
              <a:t>Toopran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4038600" cy="914400"/>
          </a:xfrm>
        </p:spPr>
        <p:txBody>
          <a:bodyPr/>
          <a:lstStyle/>
          <a:p>
            <a:r>
              <a:rPr lang="en-US" dirty="0" smtClean="0"/>
              <a:t>Google wave</a:t>
            </a:r>
            <a:endParaRPr lang="en-US" dirty="0"/>
          </a:p>
        </p:txBody>
      </p:sp>
      <p:sp>
        <p:nvSpPr>
          <p:cNvPr id="3" name="Subtitle 2"/>
          <p:cNvSpPr>
            <a:spLocks noGrp="1"/>
          </p:cNvSpPr>
          <p:nvPr>
            <p:ph type="subTitle" idx="1"/>
          </p:nvPr>
        </p:nvSpPr>
        <p:spPr>
          <a:xfrm>
            <a:off x="533400" y="2209800"/>
            <a:ext cx="4724400" cy="2771336"/>
          </a:xfrm>
        </p:spPr>
        <p:txBody>
          <a:bodyPr>
            <a:normAutofit fontScale="92500" lnSpcReduction="20000"/>
          </a:bodyPr>
          <a:lstStyle/>
          <a:p>
            <a:pPr algn="l"/>
            <a:r>
              <a:rPr lang="en-US" dirty="0" smtClean="0"/>
              <a:t>	Merges e-mail, instant messaging, wikis, and social networking</a:t>
            </a:r>
          </a:p>
          <a:p>
            <a:pPr algn="l"/>
            <a:r>
              <a:rPr lang="en-US" dirty="0" smtClean="0"/>
              <a:t>	Has extensions that can provide, real-time focus, spelling/grammar checking, automated translation among 40 languages and more</a:t>
            </a:r>
            <a:endParaRPr lang="en-US" dirty="0"/>
          </a:p>
        </p:txBody>
      </p:sp>
      <p:pic>
        <p:nvPicPr>
          <p:cNvPr id="4" name="Picture 3" descr="c.bmp"/>
          <p:cNvPicPr>
            <a:picLocks noChangeAspect="1"/>
          </p:cNvPicPr>
          <p:nvPr/>
        </p:nvPicPr>
        <p:blipFill>
          <a:blip r:embed="rId2" cstate="print"/>
          <a:stretch>
            <a:fillRect/>
          </a:stretch>
        </p:blipFill>
        <p:spPr>
          <a:xfrm>
            <a:off x="5257800" y="2209800"/>
            <a:ext cx="3124200" cy="71820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851648" cy="685800"/>
          </a:xfrm>
        </p:spPr>
        <p:txBody>
          <a:bodyPr>
            <a:normAutofit fontScale="90000"/>
          </a:bodyPr>
          <a:lstStyle/>
          <a:p>
            <a:pPr algn="l"/>
            <a:r>
              <a:rPr lang="en-US" dirty="0" smtClean="0"/>
              <a:t>Features:</a:t>
            </a:r>
            <a:endParaRPr lang="en-US" dirty="0"/>
          </a:p>
        </p:txBody>
      </p:sp>
      <p:sp>
        <p:nvSpPr>
          <p:cNvPr id="3" name="Subtitle 2"/>
          <p:cNvSpPr>
            <a:spLocks noGrp="1"/>
          </p:cNvSpPr>
          <p:nvPr>
            <p:ph type="subTitle" idx="1"/>
          </p:nvPr>
        </p:nvSpPr>
        <p:spPr>
          <a:xfrm>
            <a:off x="533400" y="1905000"/>
            <a:ext cx="5638800" cy="3886200"/>
          </a:xfrm>
        </p:spPr>
        <p:txBody>
          <a:bodyPr>
            <a:normAutofit lnSpcReduction="10000"/>
          </a:bodyPr>
          <a:lstStyle/>
          <a:p>
            <a:pPr algn="l"/>
            <a:r>
              <a:rPr lang="en-US" b="1" dirty="0" smtClean="0"/>
              <a:t>	Shared.</a:t>
            </a:r>
            <a:r>
              <a:rPr lang="en-US" dirty="0" smtClean="0"/>
              <a:t> Any participant can reply anywhere in the message, edit the content and add participants at any point in the process. Then playback lets anyone rewind the wave to see who said what and when.</a:t>
            </a:r>
          </a:p>
          <a:p>
            <a:pPr algn="l"/>
            <a:r>
              <a:rPr lang="en-US" b="1" dirty="0" smtClean="0"/>
              <a:t>	Live.</a:t>
            </a:r>
            <a:r>
              <a:rPr lang="en-US" dirty="0" smtClean="0"/>
              <a:t> With live transmission as you type, participants on a wave can have faster conversations, see edits and interact with extensions in real-time. </a:t>
            </a:r>
          </a:p>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6248400" y="2209800"/>
            <a:ext cx="2324100" cy="3238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066800"/>
            <a:ext cx="7854696" cy="5105400"/>
          </a:xfrm>
          <a:solidFill>
            <a:schemeClr val="accent6">
              <a:lumMod val="60000"/>
              <a:lumOff val="40000"/>
            </a:schemeClr>
          </a:solidFill>
        </p:spPr>
        <p:txBody>
          <a:bodyPr/>
          <a:lstStyle/>
          <a:p>
            <a:endParaRPr lang="en-US" dirty="0"/>
          </a:p>
        </p:txBody>
      </p:sp>
      <p:pic>
        <p:nvPicPr>
          <p:cNvPr id="7" name="Picture 6" descr="a.bmp"/>
          <p:cNvPicPr>
            <a:picLocks noChangeAspect="1"/>
          </p:cNvPicPr>
          <p:nvPr/>
        </p:nvPicPr>
        <p:blipFill>
          <a:blip r:embed="rId2" cstate="print"/>
          <a:stretch>
            <a:fillRect/>
          </a:stretch>
        </p:blipFill>
        <p:spPr>
          <a:xfrm>
            <a:off x="2667000" y="2895600"/>
            <a:ext cx="3524250" cy="2800350"/>
          </a:xfrm>
          <a:prstGeom prst="rect">
            <a:avLst/>
          </a:prstGeom>
        </p:spPr>
      </p:pic>
      <p:sp>
        <p:nvSpPr>
          <p:cNvPr id="4" name="Title 1"/>
          <p:cNvSpPr>
            <a:spLocks noGrp="1"/>
          </p:cNvSpPr>
          <p:nvPr>
            <p:ph type="ctrTitle"/>
          </p:nvPr>
        </p:nvSpPr>
        <p:spPr>
          <a:xfrm>
            <a:off x="609600" y="1752600"/>
            <a:ext cx="7315200" cy="914400"/>
          </a:xfrm>
        </p:spPr>
        <p:txBody>
          <a:bodyPr>
            <a:normAutofit fontScale="90000"/>
          </a:bodyPr>
          <a:lstStyle/>
          <a:p>
            <a:pPr algn="l"/>
            <a:r>
              <a:rPr lang="en-US" dirty="0" smtClean="0"/>
              <a:t>An app that has the three behaviors known: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851648" cy="914400"/>
          </a:xfrm>
        </p:spPr>
        <p:txBody>
          <a:bodyPr/>
          <a:lstStyle/>
          <a:p>
            <a:pPr algn="ctr"/>
            <a:r>
              <a:rPr lang="en-US" dirty="0" smtClean="0"/>
              <a:t>Centrl</a:t>
            </a:r>
            <a:endParaRPr lang="en-US" dirty="0"/>
          </a:p>
        </p:txBody>
      </p:sp>
      <p:sp>
        <p:nvSpPr>
          <p:cNvPr id="3" name="Subtitle 2"/>
          <p:cNvSpPr>
            <a:spLocks noGrp="1"/>
          </p:cNvSpPr>
          <p:nvPr>
            <p:ph type="subTitle" idx="1"/>
          </p:nvPr>
        </p:nvSpPr>
        <p:spPr>
          <a:xfrm>
            <a:off x="533400" y="1828800"/>
            <a:ext cx="4343400" cy="4572000"/>
          </a:xfrm>
        </p:spPr>
        <p:txBody>
          <a:bodyPr>
            <a:normAutofit lnSpcReduction="10000"/>
          </a:bodyPr>
          <a:lstStyle/>
          <a:p>
            <a:pPr algn="l"/>
            <a:r>
              <a:rPr lang="en-US" dirty="0" smtClean="0"/>
              <a:t>        Centrl is a location-based social network that helps you connect with your friends, share your favorite locations, discover new places and meet new people</a:t>
            </a:r>
          </a:p>
          <a:p>
            <a:pPr algn="l"/>
            <a:r>
              <a:rPr lang="en-US" dirty="0" smtClean="0"/>
              <a:t>        </a:t>
            </a:r>
          </a:p>
          <a:p>
            <a:pPr algn="l"/>
            <a:r>
              <a:rPr lang="en-US" dirty="0" smtClean="0"/>
              <a:t>         You and your friends can use Centrl through your existing social networking account. </a:t>
            </a:r>
            <a:endParaRPr lang="en-US" dirty="0"/>
          </a:p>
        </p:txBody>
      </p:sp>
      <p:pic>
        <p:nvPicPr>
          <p:cNvPr id="4" name="Picture 3" descr="c.bmp"/>
          <p:cNvPicPr>
            <a:picLocks noChangeAspect="1"/>
          </p:cNvPicPr>
          <p:nvPr/>
        </p:nvPicPr>
        <p:blipFill>
          <a:blip r:embed="rId2" cstate="print"/>
          <a:stretch>
            <a:fillRect/>
          </a:stretch>
        </p:blipFill>
        <p:spPr>
          <a:xfrm>
            <a:off x="4876800" y="1828800"/>
            <a:ext cx="3463987" cy="454818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371600"/>
            <a:ext cx="4572000" cy="4114800"/>
          </a:xfrm>
        </p:spPr>
        <p:txBody>
          <a:bodyPr/>
          <a:lstStyle/>
          <a:p>
            <a:pPr algn="l"/>
            <a:r>
              <a:rPr lang="en-US" dirty="0" smtClean="0"/>
              <a:t>         Centrl can be accessed directly from the web, or it could be downloaded as a free application to an iPhone, Blackberry or g-phone</a:t>
            </a:r>
          </a:p>
          <a:p>
            <a:pPr algn="l"/>
            <a:endParaRPr lang="en-US" dirty="0" smtClean="0"/>
          </a:p>
          <a:p>
            <a:pPr algn="l"/>
            <a:r>
              <a:rPr lang="en-US" dirty="0" smtClean="0"/>
              <a:t>          It is free to join and free to use</a:t>
            </a:r>
            <a:endParaRPr lang="en-US" dirty="0"/>
          </a:p>
        </p:txBody>
      </p:sp>
      <p:pic>
        <p:nvPicPr>
          <p:cNvPr id="5" name="Picture 4" descr="c4.bmp"/>
          <p:cNvPicPr>
            <a:picLocks noChangeAspect="1"/>
          </p:cNvPicPr>
          <p:nvPr/>
        </p:nvPicPr>
        <p:blipFill>
          <a:blip r:embed="rId2" cstate="print"/>
          <a:stretch>
            <a:fillRect/>
          </a:stretch>
        </p:blipFill>
        <p:spPr>
          <a:xfrm>
            <a:off x="5334000" y="2133600"/>
            <a:ext cx="2943225" cy="19145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762000"/>
            <a:ext cx="7854696" cy="5410200"/>
          </a:xfrm>
        </p:spPr>
        <p:txBody>
          <a:bodyPr/>
          <a:lstStyle/>
          <a:p>
            <a:endParaRPr lang="en-US" dirty="0"/>
          </a:p>
        </p:txBody>
      </p:sp>
      <p:pic>
        <p:nvPicPr>
          <p:cNvPr id="4" name="Picture 3" descr="c1.bmp"/>
          <p:cNvPicPr>
            <a:picLocks noChangeAspect="1"/>
          </p:cNvPicPr>
          <p:nvPr/>
        </p:nvPicPr>
        <p:blipFill>
          <a:blip r:embed="rId2" cstate="print"/>
          <a:stretch>
            <a:fillRect/>
          </a:stretch>
        </p:blipFill>
        <p:spPr>
          <a:xfrm>
            <a:off x="762000" y="3505200"/>
            <a:ext cx="3038475" cy="2286000"/>
          </a:xfrm>
          <a:prstGeom prst="rect">
            <a:avLst/>
          </a:prstGeom>
        </p:spPr>
      </p:pic>
      <p:pic>
        <p:nvPicPr>
          <p:cNvPr id="5" name="Picture 4" descr="c2.bmp"/>
          <p:cNvPicPr>
            <a:picLocks noChangeAspect="1"/>
          </p:cNvPicPr>
          <p:nvPr/>
        </p:nvPicPr>
        <p:blipFill>
          <a:blip r:embed="rId3" cstate="print"/>
          <a:stretch>
            <a:fillRect/>
          </a:stretch>
        </p:blipFill>
        <p:spPr>
          <a:xfrm>
            <a:off x="762000" y="685800"/>
            <a:ext cx="2990850" cy="2286000"/>
          </a:xfrm>
          <a:prstGeom prst="rect">
            <a:avLst/>
          </a:prstGeom>
        </p:spPr>
      </p:pic>
      <p:pic>
        <p:nvPicPr>
          <p:cNvPr id="6" name="Picture 5" descr="c3.bmp"/>
          <p:cNvPicPr>
            <a:picLocks noChangeAspect="1"/>
          </p:cNvPicPr>
          <p:nvPr/>
        </p:nvPicPr>
        <p:blipFill>
          <a:blip r:embed="rId4" cstate="print"/>
          <a:stretch>
            <a:fillRect/>
          </a:stretch>
        </p:blipFill>
        <p:spPr>
          <a:xfrm>
            <a:off x="4876800" y="1447800"/>
            <a:ext cx="2933700" cy="4191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43000"/>
            <a:ext cx="7851648" cy="762000"/>
          </a:xfrm>
        </p:spPr>
        <p:txBody>
          <a:bodyPr>
            <a:normAutofit fontScale="90000"/>
          </a:bodyPr>
          <a:lstStyle/>
          <a:p>
            <a:pPr algn="l"/>
            <a:r>
              <a:rPr lang="en-US" dirty="0" smtClean="0"/>
              <a:t>Cons:</a:t>
            </a:r>
            <a:endParaRPr lang="en-US" dirty="0"/>
          </a:p>
        </p:txBody>
      </p:sp>
      <p:sp>
        <p:nvSpPr>
          <p:cNvPr id="3" name="Subtitle 2"/>
          <p:cNvSpPr>
            <a:spLocks noGrp="1"/>
          </p:cNvSpPr>
          <p:nvPr>
            <p:ph type="subTitle" idx="1"/>
          </p:nvPr>
        </p:nvSpPr>
        <p:spPr>
          <a:xfrm>
            <a:off x="533400" y="2057400"/>
            <a:ext cx="7854696" cy="3505200"/>
          </a:xfrm>
        </p:spPr>
        <p:txBody>
          <a:bodyPr>
            <a:noAutofit/>
          </a:bodyPr>
          <a:lstStyle/>
          <a:p>
            <a:pPr algn="l">
              <a:buFont typeface="Arial" pitchFamily="34" charset="0"/>
              <a:buChar char="•"/>
            </a:pPr>
            <a:r>
              <a:rPr lang="en-US" dirty="0" smtClean="0"/>
              <a:t>Breach of privacy and data theft </a:t>
            </a:r>
          </a:p>
          <a:p>
            <a:pPr algn="l">
              <a:buFont typeface="Arial" pitchFamily="34" charset="0"/>
              <a:buChar char="•"/>
            </a:pPr>
            <a:r>
              <a:rPr lang="en-US" dirty="0" smtClean="0"/>
              <a:t>Viruses and spam</a:t>
            </a:r>
          </a:p>
          <a:p>
            <a:pPr algn="l">
              <a:buFont typeface="Arial" pitchFamily="34" charset="0"/>
              <a:buChar char="•"/>
            </a:pPr>
            <a:r>
              <a:rPr lang="en-US" dirty="0" smtClean="0"/>
              <a:t>Health risk</a:t>
            </a:r>
          </a:p>
          <a:p>
            <a:pPr algn="l">
              <a:buFont typeface="Arial" pitchFamily="34" charset="0"/>
              <a:buChar char="•"/>
            </a:pPr>
            <a:r>
              <a:rPr lang="en-US" dirty="0" smtClean="0"/>
              <a:t> Reduced interpersonal relations</a:t>
            </a:r>
          </a:p>
          <a:p>
            <a:pPr algn="l"/>
            <a:r>
              <a:rPr lang="en-US" dirty="0" smtClean="0"/>
              <a:t>	According to a </a:t>
            </a:r>
            <a:r>
              <a:rPr lang="en-US" smtClean="0"/>
              <a:t>recent study, the </a:t>
            </a:r>
            <a:r>
              <a:rPr lang="en-US" dirty="0" smtClean="0"/>
              <a:t>amount of </a:t>
            </a:r>
            <a:r>
              <a:rPr lang="en-US" smtClean="0"/>
              <a:t>time an </a:t>
            </a:r>
            <a:r>
              <a:rPr lang="en-US" dirty="0" smtClean="0"/>
              <a:t>average Briton spends interacting directly with other people has plunged dramatically - from 6 hours a day in 1987 to 2 hours 20 years later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851648" cy="685800"/>
          </a:xfrm>
        </p:spPr>
        <p:txBody>
          <a:bodyPr>
            <a:normAutofit fontScale="90000"/>
          </a:bodyPr>
          <a:lstStyle/>
          <a:p>
            <a:pPr algn="l"/>
            <a:r>
              <a:rPr lang="en-US" dirty="0" smtClean="0"/>
              <a:t>Enhancements:</a:t>
            </a:r>
            <a:endParaRPr lang="en-US" dirty="0"/>
          </a:p>
        </p:txBody>
      </p:sp>
      <p:sp>
        <p:nvSpPr>
          <p:cNvPr id="3" name="Subtitle 2"/>
          <p:cNvSpPr>
            <a:spLocks noGrp="1"/>
          </p:cNvSpPr>
          <p:nvPr>
            <p:ph type="subTitle" idx="1"/>
          </p:nvPr>
        </p:nvSpPr>
        <p:spPr>
          <a:xfrm>
            <a:off x="533400" y="1752600"/>
            <a:ext cx="5791200" cy="4191000"/>
          </a:xfrm>
        </p:spPr>
        <p:txBody>
          <a:bodyPr/>
          <a:lstStyle/>
          <a:p>
            <a:pPr algn="l"/>
            <a:r>
              <a:rPr lang="en-US" dirty="0" smtClean="0"/>
              <a:t>	Users have various accounts such as Facebook, MySpace, LinkedIn, Orkut, Twitter,Digg , Google, Yahoo, Windows Live, AOL, Amazon, ebay.......</a:t>
            </a:r>
          </a:p>
          <a:p>
            <a:pPr algn="l"/>
            <a:r>
              <a:rPr lang="en-US" dirty="0" smtClean="0"/>
              <a:t>	</a:t>
            </a:r>
          </a:p>
          <a:p>
            <a:pPr algn="l"/>
            <a:r>
              <a:rPr lang="en-US" dirty="0" smtClean="0"/>
              <a:t>	 Most of them often tend to forget usernames or passwords</a:t>
            </a:r>
          </a:p>
          <a:p>
            <a:pPr algn="l"/>
            <a:endParaRPr lang="en-US" dirty="0" smtClean="0"/>
          </a:p>
          <a:p>
            <a:pPr algn="l"/>
            <a:r>
              <a:rPr lang="en-US" dirty="0" smtClean="0"/>
              <a:t>How about using fingerprints to login?</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553200" y="3657600"/>
            <a:ext cx="1323975" cy="20206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09600"/>
            <a:ext cx="7854696" cy="5562600"/>
          </a:xfrm>
        </p:spPr>
        <p:txBody>
          <a:bodyPr/>
          <a:lstStyle/>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676400" y="1981200"/>
            <a:ext cx="4762500" cy="3829050"/>
          </a:xfrm>
          <a:prstGeom prst="rect">
            <a:avLst/>
          </a:prstGeom>
          <a:noFill/>
          <a:ln w="9525">
            <a:noFill/>
            <a:miter lim="800000"/>
            <a:headEnd/>
            <a:tailEnd/>
          </a:ln>
          <a:effectLst/>
        </p:spPr>
      </p:pic>
      <p:sp>
        <p:nvSpPr>
          <p:cNvPr id="6" name="Title 1"/>
          <p:cNvSpPr>
            <a:spLocks noGrp="1"/>
          </p:cNvSpPr>
          <p:nvPr>
            <p:ph type="ctrTitle"/>
          </p:nvPr>
        </p:nvSpPr>
        <p:spPr>
          <a:xfrm>
            <a:off x="533400" y="990600"/>
            <a:ext cx="7851648" cy="685800"/>
          </a:xfrm>
        </p:spPr>
        <p:txBody>
          <a:bodyPr>
            <a:normAutofit fontScale="90000"/>
          </a:bodyPr>
          <a:lstStyle/>
          <a:p>
            <a:pPr algn="l"/>
            <a:r>
              <a:rPr lang="en-US" dirty="0" smtClean="0"/>
              <a:t>Enroll your fingerprints: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4800600"/>
          </a:xfrm>
        </p:spPr>
        <p:txBody>
          <a:bodyPr/>
          <a:lstStyle/>
          <a:p>
            <a:endParaRPr lang="en-US" dirty="0"/>
          </a:p>
        </p:txBody>
      </p:sp>
      <p:pic>
        <p:nvPicPr>
          <p:cNvPr id="5" name="Picture 4" descr="A.bmp"/>
          <p:cNvPicPr>
            <a:picLocks noChangeAspect="1"/>
          </p:cNvPicPr>
          <p:nvPr/>
        </p:nvPicPr>
        <p:blipFill>
          <a:blip r:embed="rId2" cstate="print"/>
          <a:stretch>
            <a:fillRect/>
          </a:stretch>
        </p:blipFill>
        <p:spPr>
          <a:xfrm>
            <a:off x="609600" y="914400"/>
            <a:ext cx="2590800" cy="4746902"/>
          </a:xfrm>
          <a:prstGeom prst="rect">
            <a:avLst/>
          </a:prstGeom>
        </p:spPr>
      </p:pic>
      <p:pic>
        <p:nvPicPr>
          <p:cNvPr id="8" name="Picture 7" descr="b.bmp"/>
          <p:cNvPicPr>
            <a:picLocks noChangeAspect="1"/>
          </p:cNvPicPr>
          <p:nvPr/>
        </p:nvPicPr>
        <p:blipFill>
          <a:blip r:embed="rId3" cstate="print"/>
          <a:stretch>
            <a:fillRect/>
          </a:stretch>
        </p:blipFill>
        <p:spPr>
          <a:xfrm>
            <a:off x="5486400" y="914400"/>
            <a:ext cx="2352675" cy="47148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47800"/>
            <a:ext cx="7851648" cy="838200"/>
          </a:xfrm>
        </p:spPr>
        <p:txBody>
          <a:bodyPr>
            <a:normAutofit fontScale="90000"/>
          </a:bodyPr>
          <a:lstStyle/>
          <a:p>
            <a:pPr algn="l"/>
            <a:r>
              <a:rPr lang="en-US" dirty="0" smtClean="0"/>
              <a:t>What is it?</a:t>
            </a:r>
            <a:endParaRPr lang="en-US" dirty="0"/>
          </a:p>
        </p:txBody>
      </p:sp>
      <p:sp>
        <p:nvSpPr>
          <p:cNvPr id="3" name="Subtitle 2"/>
          <p:cNvSpPr>
            <a:spLocks noGrp="1"/>
          </p:cNvSpPr>
          <p:nvPr>
            <p:ph type="subTitle" idx="1"/>
          </p:nvPr>
        </p:nvSpPr>
        <p:spPr>
          <a:xfrm>
            <a:off x="457200" y="2590800"/>
            <a:ext cx="4495800" cy="3581400"/>
          </a:xfrm>
        </p:spPr>
        <p:txBody>
          <a:bodyPr>
            <a:normAutofit fontScale="70000" lnSpcReduction="20000"/>
          </a:bodyPr>
          <a:lstStyle/>
          <a:p>
            <a:pPr algn="l"/>
            <a:r>
              <a:rPr lang="en-US" dirty="0" smtClean="0"/>
              <a:t>	</a:t>
            </a:r>
            <a:r>
              <a:rPr lang="en-US" sz="3000" dirty="0" smtClean="0"/>
              <a:t>A </a:t>
            </a:r>
            <a:r>
              <a:rPr lang="en-US" sz="3000" b="1" dirty="0" smtClean="0"/>
              <a:t>social networking app</a:t>
            </a:r>
            <a:r>
              <a:rPr lang="en-US" sz="3000" dirty="0" smtClean="0"/>
              <a:t> focuses on building online communities of people who share interests and/or activities, or who are interested in exploring the interests and activities of others. </a:t>
            </a:r>
          </a:p>
          <a:p>
            <a:pPr algn="l"/>
            <a:r>
              <a:rPr lang="en-US" sz="3000" dirty="0" smtClean="0"/>
              <a:t>	</a:t>
            </a:r>
          </a:p>
          <a:p>
            <a:pPr algn="l"/>
            <a:r>
              <a:rPr lang="en-US" sz="3000" dirty="0" smtClean="0"/>
              <a:t>   	Most social network services are web-based.</a:t>
            </a:r>
          </a:p>
          <a:p>
            <a:pPr lvl="0" algn="l"/>
            <a:r>
              <a:rPr lang="en-US" sz="3200" dirty="0" smtClean="0">
                <a:solidFill>
                  <a:prstClr val="white"/>
                </a:solidFill>
              </a:rPr>
              <a:t>                       </a:t>
            </a:r>
          </a:p>
          <a:p>
            <a:pPr lvl="0" algn="l"/>
            <a:r>
              <a:rPr lang="en-US" sz="3200" dirty="0" smtClean="0">
                <a:solidFill>
                  <a:prstClr val="white"/>
                </a:solidFill>
              </a:rPr>
              <a:t>                        </a:t>
            </a:r>
          </a:p>
          <a:p>
            <a:pPr lvl="0" algn="l"/>
            <a:r>
              <a:rPr lang="en-US" sz="3200" dirty="0" smtClean="0">
                <a:solidFill>
                  <a:prstClr val="white"/>
                </a:solidFill>
              </a:rPr>
              <a:t>                         </a:t>
            </a:r>
          </a:p>
          <a:p>
            <a:pPr algn="l"/>
            <a:endParaRPr lang="en-US" sz="3000" dirty="0"/>
          </a:p>
        </p:txBody>
      </p:sp>
      <p:pic>
        <p:nvPicPr>
          <p:cNvPr id="4" name="Picture 3" descr="phone.bmp"/>
          <p:cNvPicPr>
            <a:picLocks noChangeAspect="1"/>
          </p:cNvPicPr>
          <p:nvPr/>
        </p:nvPicPr>
        <p:blipFill>
          <a:blip r:embed="rId2" cstate="print"/>
          <a:stretch>
            <a:fillRect/>
          </a:stretch>
        </p:blipFill>
        <p:spPr>
          <a:xfrm>
            <a:off x="5410200" y="2971800"/>
            <a:ext cx="2924175" cy="22002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43000"/>
            <a:ext cx="7851648" cy="838200"/>
          </a:xfrm>
        </p:spPr>
        <p:txBody>
          <a:bodyPr>
            <a:normAutofit fontScale="90000"/>
          </a:bodyPr>
          <a:lstStyle/>
          <a:p>
            <a:pPr algn="l"/>
            <a:r>
              <a:rPr lang="en-US" sz="4400" dirty="0" smtClean="0"/>
              <a:t>Irrelevant suggestions from friends:</a:t>
            </a:r>
            <a:endParaRPr lang="en-US" sz="4400" dirty="0"/>
          </a:p>
        </p:txBody>
      </p:sp>
      <p:sp>
        <p:nvSpPr>
          <p:cNvPr id="3" name="Subtitle 2"/>
          <p:cNvSpPr>
            <a:spLocks noGrp="1"/>
          </p:cNvSpPr>
          <p:nvPr>
            <p:ph type="subTitle" idx="1"/>
          </p:nvPr>
        </p:nvSpPr>
        <p:spPr>
          <a:xfrm>
            <a:off x="533400" y="2209800"/>
            <a:ext cx="4267200" cy="3581400"/>
          </a:xfrm>
        </p:spPr>
        <p:txBody>
          <a:bodyPr/>
          <a:lstStyle/>
          <a:p>
            <a:pPr algn="l"/>
            <a:r>
              <a:rPr lang="en-US" dirty="0" smtClean="0"/>
              <a:t>	We often fall victim to being sent irrelevant content suggestions by people we’ve added as friends</a:t>
            </a:r>
          </a:p>
          <a:p>
            <a:pPr algn="l"/>
            <a:r>
              <a:rPr lang="en-US" dirty="0" smtClean="0"/>
              <a:t> 	An intelligent app should be able to filter unwanted data</a:t>
            </a:r>
            <a:endParaRPr lang="en-US" dirty="0"/>
          </a:p>
        </p:txBody>
      </p:sp>
      <p:pic>
        <p:nvPicPr>
          <p:cNvPr id="4" name="Picture 3" descr="c.bmp"/>
          <p:cNvPicPr>
            <a:picLocks noChangeAspect="1"/>
          </p:cNvPicPr>
          <p:nvPr/>
        </p:nvPicPr>
        <p:blipFill>
          <a:blip r:embed="rId2" cstate="print"/>
          <a:stretch>
            <a:fillRect/>
          </a:stretch>
        </p:blipFill>
        <p:spPr>
          <a:xfrm>
            <a:off x="4953000" y="2286000"/>
            <a:ext cx="2876550" cy="351472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7851648" cy="762000"/>
          </a:xfrm>
        </p:spPr>
        <p:txBody>
          <a:bodyPr>
            <a:normAutofit fontScale="90000"/>
          </a:bodyPr>
          <a:lstStyle/>
          <a:p>
            <a:pPr algn="ctr"/>
            <a:r>
              <a:rPr lang="en-US" dirty="0" smtClean="0"/>
              <a:t>References:</a:t>
            </a:r>
            <a:endParaRPr lang="en-US" dirty="0"/>
          </a:p>
        </p:txBody>
      </p:sp>
      <p:sp>
        <p:nvSpPr>
          <p:cNvPr id="3" name="Subtitle 2"/>
          <p:cNvSpPr>
            <a:spLocks noGrp="1"/>
          </p:cNvSpPr>
          <p:nvPr>
            <p:ph type="subTitle" idx="1"/>
          </p:nvPr>
        </p:nvSpPr>
        <p:spPr>
          <a:xfrm>
            <a:off x="533400" y="2057400"/>
            <a:ext cx="7854696" cy="2923736"/>
          </a:xfrm>
        </p:spPr>
        <p:txBody>
          <a:bodyPr>
            <a:normAutofit lnSpcReduction="10000"/>
          </a:bodyPr>
          <a:lstStyle/>
          <a:p>
            <a:pPr algn="l"/>
            <a:r>
              <a:rPr lang="en-US" dirty="0" smtClean="0">
                <a:hlinkClick r:id="rId2"/>
              </a:rPr>
              <a:t>http://en.wikipedia.org/wiki/Social_network_service</a:t>
            </a:r>
            <a:endParaRPr lang="en-US" dirty="0" smtClean="0"/>
          </a:p>
          <a:p>
            <a:pPr algn="l"/>
            <a:r>
              <a:rPr lang="en-US" dirty="0" smtClean="0">
                <a:hlinkClick r:id="rId3"/>
              </a:rPr>
              <a:t>http://www.technologyreview.com/</a:t>
            </a:r>
            <a:endParaRPr lang="en-US" dirty="0" smtClean="0"/>
          </a:p>
          <a:p>
            <a:pPr algn="l"/>
            <a:r>
              <a:rPr lang="en-US" dirty="0" smtClean="0">
                <a:hlinkClick r:id="rId4"/>
              </a:rPr>
              <a:t>http://wave.google.com/help/wave/about.html</a:t>
            </a:r>
            <a:endParaRPr lang="en-US" dirty="0" smtClean="0"/>
          </a:p>
          <a:p>
            <a:pPr algn="l"/>
            <a:r>
              <a:rPr lang="en-US" dirty="0" smtClean="0">
                <a:hlinkClick r:id="rId5"/>
              </a:rPr>
              <a:t>http://www.ilounge.com/index.php/articles/comments/iphone-gems-the-best-instant-messaging-apps</a:t>
            </a:r>
            <a:endParaRPr lang="en-US" dirty="0" smtClean="0"/>
          </a:p>
          <a:p>
            <a:pPr algn="l"/>
            <a:r>
              <a:rPr lang="en-US" dirty="0" smtClean="0">
                <a:hlinkClick r:id="rId6"/>
              </a:rPr>
              <a:t>http://woork.blogspot.com/2009/03/10-interesting-social-applications-for.html</a:t>
            </a:r>
            <a:endParaRPr lang="en-US" dirty="0" smtClean="0"/>
          </a:p>
          <a:p>
            <a:pPr algn="l"/>
            <a:endParaRPr lang="en-US" dirty="0" smtClean="0"/>
          </a:p>
          <a:p>
            <a:pPr algn="l"/>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38200"/>
            <a:ext cx="7851648" cy="990600"/>
          </a:xfrm>
        </p:spPr>
        <p:txBody>
          <a:bodyPr/>
          <a:lstStyle/>
          <a:p>
            <a:pPr algn="l"/>
            <a:r>
              <a:rPr lang="en-US" dirty="0" smtClean="0"/>
              <a:t>Thank you….</a:t>
            </a:r>
            <a:endParaRPr lang="en-US" dirty="0"/>
          </a:p>
        </p:txBody>
      </p:sp>
      <p:sp>
        <p:nvSpPr>
          <p:cNvPr id="3" name="Subtitle 2"/>
          <p:cNvSpPr>
            <a:spLocks noGrp="1"/>
          </p:cNvSpPr>
          <p:nvPr>
            <p:ph type="subTitle" idx="1"/>
          </p:nvPr>
        </p:nvSpPr>
        <p:spPr>
          <a:xfrm>
            <a:off x="381000" y="3505200"/>
            <a:ext cx="5562600" cy="990600"/>
          </a:xfrm>
        </p:spPr>
        <p:txBody>
          <a:bodyPr>
            <a:normAutofit/>
          </a:bodyPr>
          <a:lstStyle/>
          <a:p>
            <a:r>
              <a:rPr lang="en-US" sz="4000" dirty="0" smtClean="0"/>
              <a:t>Questions / Comments </a:t>
            </a:r>
            <a:endParaRPr lang="en-US" sz="4000" dirty="0"/>
          </a:p>
        </p:txBody>
      </p:sp>
      <p:pic>
        <p:nvPicPr>
          <p:cNvPr id="1026" name="Picture 2"/>
          <p:cNvPicPr>
            <a:picLocks noChangeAspect="1" noChangeArrowheads="1"/>
          </p:cNvPicPr>
          <p:nvPr/>
        </p:nvPicPr>
        <p:blipFill>
          <a:blip r:embed="rId2" cstate="print"/>
          <a:srcRect/>
          <a:stretch>
            <a:fillRect/>
          </a:stretch>
        </p:blipFill>
        <p:spPr bwMode="auto">
          <a:xfrm>
            <a:off x="6096000" y="2438400"/>
            <a:ext cx="2076450" cy="1695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7851648" cy="685800"/>
          </a:xfrm>
        </p:spPr>
        <p:txBody>
          <a:bodyPr>
            <a:normAutofit fontScale="90000"/>
          </a:bodyPr>
          <a:lstStyle/>
          <a:p>
            <a:pPr algn="l"/>
            <a:r>
              <a:rPr lang="en-US" sz="4600" dirty="0" smtClean="0"/>
              <a:t>Various fields using social apps:</a:t>
            </a:r>
            <a:endParaRPr lang="en-US" sz="4600" dirty="0"/>
          </a:p>
        </p:txBody>
      </p:sp>
      <p:sp>
        <p:nvSpPr>
          <p:cNvPr id="3" name="Subtitle 2"/>
          <p:cNvSpPr>
            <a:spLocks noGrp="1"/>
          </p:cNvSpPr>
          <p:nvPr>
            <p:ph type="subTitle" idx="1"/>
          </p:nvPr>
        </p:nvSpPr>
        <p:spPr>
          <a:xfrm>
            <a:off x="533400" y="2057400"/>
            <a:ext cx="7854696" cy="3505200"/>
          </a:xfrm>
        </p:spPr>
        <p:txBody>
          <a:bodyPr>
            <a:normAutofit/>
          </a:bodyPr>
          <a:lstStyle/>
          <a:p>
            <a:pPr algn="l"/>
            <a:r>
              <a:rPr lang="en-US" dirty="0" smtClean="0"/>
              <a:t>There are currently 200,000 active social networks  right now!!</a:t>
            </a:r>
          </a:p>
          <a:p>
            <a:pPr algn="l">
              <a:buFont typeface="Arial" pitchFamily="34" charset="0"/>
              <a:buChar char="•"/>
            </a:pPr>
            <a:r>
              <a:rPr lang="en-US" dirty="0" smtClean="0"/>
              <a:t>Government</a:t>
            </a:r>
          </a:p>
          <a:p>
            <a:pPr algn="l">
              <a:buFont typeface="Arial" pitchFamily="34" charset="0"/>
              <a:buChar char="•"/>
            </a:pPr>
            <a:r>
              <a:rPr lang="en-US" dirty="0" smtClean="0"/>
              <a:t>Business</a:t>
            </a:r>
          </a:p>
          <a:p>
            <a:pPr algn="l">
              <a:buFont typeface="Arial" pitchFamily="34" charset="0"/>
              <a:buChar char="•"/>
            </a:pPr>
            <a:r>
              <a:rPr lang="en-US" dirty="0" smtClean="0"/>
              <a:t>Education</a:t>
            </a:r>
          </a:p>
          <a:p>
            <a:pPr algn="l">
              <a:buFont typeface="Arial" pitchFamily="34" charset="0"/>
              <a:buChar char="•"/>
            </a:pPr>
            <a:r>
              <a:rPr lang="en-US" dirty="0" smtClean="0"/>
              <a:t>Medical</a:t>
            </a:r>
          </a:p>
          <a:p>
            <a:pPr algn="l">
              <a:buFont typeface="Arial" pitchFamily="34" charset="0"/>
              <a:buChar char="•"/>
            </a:pPr>
            <a:r>
              <a:rPr lang="en-US" dirty="0" smtClean="0"/>
              <a:t>Friends</a:t>
            </a:r>
          </a:p>
        </p:txBody>
      </p:sp>
      <p:pic>
        <p:nvPicPr>
          <p:cNvPr id="4" name="Picture 3"/>
          <p:cNvPicPr/>
          <p:nvPr/>
        </p:nvPicPr>
        <p:blipFill>
          <a:blip r:embed="rId2" cstate="print"/>
          <a:srcRect/>
          <a:stretch>
            <a:fillRect/>
          </a:stretch>
        </p:blipFill>
        <p:spPr bwMode="auto">
          <a:xfrm>
            <a:off x="4724400" y="2667000"/>
            <a:ext cx="2809875"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85800"/>
            <a:ext cx="8458200" cy="685800"/>
          </a:xfrm>
        </p:spPr>
        <p:txBody>
          <a:bodyPr>
            <a:normAutofit/>
          </a:bodyPr>
          <a:lstStyle/>
          <a:p>
            <a:pPr algn="l"/>
            <a:r>
              <a:rPr lang="en-US" sz="3600" dirty="0" smtClean="0"/>
              <a:t>Social Activity on mobile devices is growing</a:t>
            </a:r>
            <a:endParaRPr lang="en-US" sz="3600" dirty="0"/>
          </a:p>
        </p:txBody>
      </p:sp>
      <p:sp>
        <p:nvSpPr>
          <p:cNvPr id="3" name="Subtitle 2"/>
          <p:cNvSpPr>
            <a:spLocks noGrp="1"/>
          </p:cNvSpPr>
          <p:nvPr>
            <p:ph type="subTitle" idx="1"/>
          </p:nvPr>
        </p:nvSpPr>
        <p:spPr>
          <a:xfrm>
            <a:off x="533400" y="2057400"/>
            <a:ext cx="2286000" cy="3886200"/>
          </a:xfrm>
        </p:spPr>
        <p:txBody>
          <a:bodyPr/>
          <a:lstStyle/>
          <a:p>
            <a:pPr algn="l"/>
            <a:r>
              <a:rPr lang="en-US" dirty="0" smtClean="0"/>
              <a:t>Social Networking via mobile phones has doubled in the last 6 months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819400" y="2057400"/>
            <a:ext cx="5629275" cy="3886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0"/>
            <a:ext cx="7851648" cy="838200"/>
          </a:xfrm>
        </p:spPr>
        <p:txBody>
          <a:bodyPr>
            <a:normAutofit fontScale="90000"/>
          </a:bodyPr>
          <a:lstStyle/>
          <a:p>
            <a:pPr algn="l"/>
            <a:r>
              <a:rPr lang="en-US" dirty="0" smtClean="0"/>
              <a:t>Some interesting apps:</a:t>
            </a:r>
            <a:endParaRPr lang="en-US" dirty="0"/>
          </a:p>
        </p:txBody>
      </p:sp>
      <p:sp>
        <p:nvSpPr>
          <p:cNvPr id="3" name="Subtitle 2"/>
          <p:cNvSpPr>
            <a:spLocks noGrp="1"/>
          </p:cNvSpPr>
          <p:nvPr>
            <p:ph type="subTitle" idx="1"/>
          </p:nvPr>
        </p:nvSpPr>
        <p:spPr>
          <a:xfrm>
            <a:off x="533400" y="2743200"/>
            <a:ext cx="7854696" cy="2334064"/>
          </a:xfrm>
        </p:spPr>
        <p:txBody>
          <a:bodyPr>
            <a:noAutofit/>
          </a:bodyPr>
          <a:lstStyle/>
          <a:p>
            <a:pPr algn="l">
              <a:buFont typeface="Arial" pitchFamily="34" charset="0"/>
              <a:buChar char="•"/>
            </a:pPr>
            <a:r>
              <a:rPr lang="en-US" sz="3200" dirty="0" smtClean="0"/>
              <a:t>Palringo</a:t>
            </a:r>
          </a:p>
          <a:p>
            <a:pPr algn="l">
              <a:buFont typeface="Arial" pitchFamily="34" charset="0"/>
              <a:buChar char="•"/>
            </a:pPr>
            <a:r>
              <a:rPr lang="en-US" sz="3200" dirty="0" smtClean="0"/>
              <a:t>Beejive</a:t>
            </a:r>
          </a:p>
          <a:p>
            <a:pPr algn="l">
              <a:buFont typeface="Arial" pitchFamily="34" charset="0"/>
              <a:buChar char="•"/>
            </a:pPr>
            <a:r>
              <a:rPr lang="en-US" sz="3200" dirty="0" smtClean="0"/>
              <a:t>Google wave</a:t>
            </a:r>
          </a:p>
          <a:p>
            <a:pPr algn="l">
              <a:buFont typeface="Arial" pitchFamily="34" charset="0"/>
              <a:buChar char="•"/>
            </a:pPr>
            <a:r>
              <a:rPr lang="en-US" sz="3200" dirty="0" smtClean="0"/>
              <a:t>Centrl</a:t>
            </a:r>
          </a:p>
          <a:p>
            <a:pPr algn="l">
              <a:buFont typeface="Arial" pitchFamily="34" charset="0"/>
              <a:buChar char="•"/>
            </a:pPr>
            <a:endParaRPr 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851648" cy="914400"/>
          </a:xfrm>
        </p:spPr>
        <p:txBody>
          <a:bodyPr>
            <a:normAutofit/>
          </a:bodyPr>
          <a:lstStyle/>
          <a:p>
            <a:pPr algn="ctr"/>
            <a:r>
              <a:rPr lang="en-US" dirty="0" smtClean="0"/>
              <a:t>Palringo</a:t>
            </a:r>
            <a:endParaRPr lang="en-US" dirty="0"/>
          </a:p>
        </p:txBody>
      </p:sp>
      <p:sp>
        <p:nvSpPr>
          <p:cNvPr id="3" name="Subtitle 2"/>
          <p:cNvSpPr>
            <a:spLocks noGrp="1"/>
          </p:cNvSpPr>
          <p:nvPr>
            <p:ph type="subTitle" idx="1"/>
          </p:nvPr>
        </p:nvSpPr>
        <p:spPr>
          <a:xfrm>
            <a:off x="533400" y="1371600"/>
            <a:ext cx="8839200" cy="5334000"/>
          </a:xfrm>
        </p:spPr>
        <p:txBody>
          <a:bodyPr>
            <a:normAutofit/>
          </a:bodyPr>
          <a:lstStyle/>
          <a:p>
            <a:pPr algn="l"/>
            <a:r>
              <a:rPr lang="en-US" b="1" dirty="0" smtClean="0"/>
              <a:t>What is Palringo?</a:t>
            </a:r>
          </a:p>
          <a:p>
            <a:pPr algn="l"/>
            <a:r>
              <a:rPr lang="en-US" dirty="0" smtClean="0"/>
              <a:t>It is the ultimate Instant Messaging client for mobile phones and computers.</a:t>
            </a:r>
          </a:p>
          <a:p>
            <a:pPr algn="l"/>
            <a:r>
              <a:rPr lang="en-US" b="1" dirty="0" smtClean="0"/>
              <a:t>Features:</a:t>
            </a:r>
          </a:p>
          <a:p>
            <a:pPr algn="l">
              <a:buFont typeface="Arial" pitchFamily="34" charset="0"/>
              <a:buChar char="•"/>
            </a:pPr>
            <a:r>
              <a:rPr lang="en-US" dirty="0" smtClean="0"/>
              <a:t> One Universal Instant Messenger</a:t>
            </a:r>
          </a:p>
          <a:p>
            <a:pPr algn="l">
              <a:buFont typeface="Arial" pitchFamily="34" charset="0"/>
              <a:buChar char="•"/>
            </a:pPr>
            <a:r>
              <a:rPr lang="en-US" dirty="0" smtClean="0"/>
              <a:t> Voice Message at the click of a button</a:t>
            </a:r>
          </a:p>
          <a:p>
            <a:pPr algn="l">
              <a:buFont typeface="Arial" pitchFamily="34" charset="0"/>
              <a:buChar char="•"/>
            </a:pPr>
            <a:r>
              <a:rPr lang="en-US" dirty="0" smtClean="0"/>
              <a:t> Photo sharing</a:t>
            </a:r>
          </a:p>
          <a:p>
            <a:pPr algn="l">
              <a:buFont typeface="Arial" pitchFamily="34" charset="0"/>
              <a:buChar char="•"/>
            </a:pPr>
            <a:r>
              <a:rPr lang="en-US" dirty="0" smtClean="0"/>
              <a:t> View location</a:t>
            </a:r>
          </a:p>
          <a:p>
            <a:pPr algn="l">
              <a:buFont typeface="Arial" pitchFamily="34" charset="0"/>
              <a:buChar char="•"/>
            </a:pPr>
            <a:r>
              <a:rPr lang="en-US" dirty="0" smtClean="0"/>
              <a:t> Create groups and broadcast</a:t>
            </a:r>
          </a:p>
          <a:p>
            <a:pPr algn="l">
              <a:buFont typeface="Arial" pitchFamily="34" charset="0"/>
              <a:buChar char="•"/>
            </a:pPr>
            <a:r>
              <a:rPr lang="en-US" dirty="0" smtClean="0"/>
              <a:t> Automatically update status on social networking sites</a:t>
            </a:r>
          </a:p>
          <a:p>
            <a:endParaRPr lang="en-US" dirty="0"/>
          </a:p>
        </p:txBody>
      </p:sp>
      <p:pic>
        <p:nvPicPr>
          <p:cNvPr id="4" name="Picture 3"/>
          <p:cNvPicPr/>
          <p:nvPr/>
        </p:nvPicPr>
        <p:blipFill>
          <a:blip r:embed="rId2" cstate="print"/>
          <a:srcRect/>
          <a:stretch>
            <a:fillRect/>
          </a:stretch>
        </p:blipFill>
        <p:spPr bwMode="auto">
          <a:xfrm>
            <a:off x="6019800" y="3124200"/>
            <a:ext cx="3124200" cy="2514600"/>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143000"/>
            <a:ext cx="7854696" cy="3838136"/>
          </a:xfrm>
        </p:spPr>
        <p:txBody>
          <a:bodyPr>
            <a:normAutofit lnSpcReduction="10000"/>
          </a:bodyPr>
          <a:lstStyle/>
          <a:p>
            <a:pPr algn="l"/>
            <a:r>
              <a:rPr lang="en-US" dirty="0" smtClean="0"/>
              <a:t>Palringo is free to download. It works on just about every phone. Some of the mobile devices supported include: </a:t>
            </a:r>
          </a:p>
          <a:p>
            <a:pPr algn="l">
              <a:buFont typeface="Arial"/>
              <a:buChar char="•"/>
            </a:pPr>
            <a:r>
              <a:rPr lang="en-US" dirty="0" smtClean="0"/>
              <a:t>Android </a:t>
            </a:r>
          </a:p>
          <a:p>
            <a:pPr algn="l">
              <a:buFont typeface="Arial"/>
              <a:buChar char="•"/>
            </a:pPr>
            <a:r>
              <a:rPr lang="en-US" dirty="0" smtClean="0"/>
              <a:t>Apple iPhone and iPod Touch </a:t>
            </a:r>
          </a:p>
          <a:p>
            <a:pPr algn="l">
              <a:buFont typeface="Arial"/>
              <a:buChar char="•"/>
            </a:pPr>
            <a:r>
              <a:rPr lang="en-US" dirty="0" smtClean="0"/>
              <a:t>Blackberry </a:t>
            </a:r>
          </a:p>
          <a:p>
            <a:pPr algn="l">
              <a:buFont typeface="Arial"/>
              <a:buChar char="•"/>
            </a:pPr>
            <a:r>
              <a:rPr lang="en-US" dirty="0" smtClean="0"/>
              <a:t>Java </a:t>
            </a:r>
          </a:p>
          <a:p>
            <a:pPr algn="l">
              <a:buFont typeface="Arial"/>
              <a:buChar char="•"/>
            </a:pPr>
            <a:r>
              <a:rPr lang="en-US" dirty="0" smtClean="0"/>
              <a:t>Symbian and S60 </a:t>
            </a:r>
          </a:p>
          <a:p>
            <a:pPr algn="l">
              <a:buFont typeface="Arial"/>
              <a:buChar char="•"/>
            </a:pPr>
            <a:r>
              <a:rPr lang="en-US" dirty="0" smtClean="0"/>
              <a:t>Windows Mobile </a:t>
            </a:r>
          </a:p>
          <a:p>
            <a:endParaRPr lang="en-US" dirty="0" smtClean="0"/>
          </a:p>
          <a:p>
            <a:endParaRPr lang="en-US" dirty="0"/>
          </a:p>
        </p:txBody>
      </p:sp>
      <p:pic>
        <p:nvPicPr>
          <p:cNvPr id="6" name="Picture 5" descr="a.bmp"/>
          <p:cNvPicPr>
            <a:picLocks noChangeAspect="1"/>
          </p:cNvPicPr>
          <p:nvPr/>
        </p:nvPicPr>
        <p:blipFill>
          <a:blip r:embed="rId2" cstate="print"/>
          <a:stretch>
            <a:fillRect/>
          </a:stretch>
        </p:blipFill>
        <p:spPr>
          <a:xfrm>
            <a:off x="4876800" y="2286000"/>
            <a:ext cx="2924175" cy="26384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1066800"/>
            <a:ext cx="7851648" cy="838200"/>
          </a:xfrm>
        </p:spPr>
        <p:txBody>
          <a:bodyPr>
            <a:noAutofit/>
          </a:bodyPr>
          <a:lstStyle/>
          <a:p>
            <a:pPr algn="ctr"/>
            <a:r>
              <a:rPr lang="en-US" dirty="0" smtClean="0"/>
              <a:t>Beejive</a:t>
            </a:r>
            <a:endParaRPr lang="en-US" dirty="0"/>
          </a:p>
        </p:txBody>
      </p:sp>
      <p:sp>
        <p:nvSpPr>
          <p:cNvPr id="3" name="Subtitle 2"/>
          <p:cNvSpPr>
            <a:spLocks noGrp="1"/>
          </p:cNvSpPr>
          <p:nvPr>
            <p:ph type="subTitle" idx="1"/>
          </p:nvPr>
        </p:nvSpPr>
        <p:spPr>
          <a:xfrm>
            <a:off x="533400" y="2133600"/>
            <a:ext cx="5562600" cy="2847536"/>
          </a:xfrm>
        </p:spPr>
        <p:txBody>
          <a:bodyPr>
            <a:normAutofit lnSpcReduction="10000"/>
          </a:bodyPr>
          <a:lstStyle/>
          <a:p>
            <a:pPr algn="l"/>
            <a:r>
              <a:rPr lang="en-US" dirty="0" smtClean="0"/>
              <a:t>          Beejive contains all major instant messaging applications. The interface is pretty easy to navigate between one or multiple accounts. It has the ability to send an SMS through 3G, EDGE or Wi-Fi without incurring any messaging fees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324600" y="2209800"/>
            <a:ext cx="190500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81600" y="685800"/>
            <a:ext cx="3733800" cy="2667000"/>
          </a:xfrm>
        </p:spPr>
        <p:txBody>
          <a:bodyPr/>
          <a:lstStyle/>
          <a:p>
            <a:pPr algn="l"/>
            <a:r>
              <a:rPr lang="en-US" dirty="0" smtClean="0"/>
              <a:t>A list of current accounts, each with its own status bar, letting the user set online/offline status independently for each service.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2400" y="304800"/>
            <a:ext cx="4267200" cy="3352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4495800" y="3276600"/>
            <a:ext cx="4495800" cy="3352799"/>
          </a:xfrm>
          <a:prstGeom prst="rect">
            <a:avLst/>
          </a:prstGeom>
          <a:noFill/>
          <a:ln w="9525">
            <a:noFill/>
            <a:miter lim="800000"/>
            <a:headEnd/>
            <a:tailEnd/>
          </a:ln>
          <a:effectLst/>
        </p:spPr>
      </p:pic>
      <p:sp>
        <p:nvSpPr>
          <p:cNvPr id="6" name="Rectangle 5"/>
          <p:cNvSpPr/>
          <p:nvPr/>
        </p:nvSpPr>
        <p:spPr>
          <a:xfrm>
            <a:off x="457200" y="4267200"/>
            <a:ext cx="3352800" cy="1200329"/>
          </a:xfrm>
          <a:prstGeom prst="rect">
            <a:avLst/>
          </a:prstGeom>
        </p:spPr>
        <p:txBody>
          <a:bodyPr wrap="square">
            <a:spAutoFit/>
          </a:bodyPr>
          <a:lstStyle/>
          <a:p>
            <a:r>
              <a:rPr lang="en-US" sz="2400" dirty="0" smtClean="0"/>
              <a:t>Users can access their buddies listed by account or by group</a:t>
            </a: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TotalTime>
  <Words>366</Words>
  <Application>Microsoft Office PowerPoint</Application>
  <PresentationFormat>On-screen Show (4:3)</PresentationFormat>
  <Paragraphs>84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     Social Apps    by Shalini Toopran</vt:lpstr>
      <vt:lpstr>What is it?</vt:lpstr>
      <vt:lpstr>Various fields using social apps:</vt:lpstr>
      <vt:lpstr>Social Activity on mobile devices is growing</vt:lpstr>
      <vt:lpstr>Some interesting apps:</vt:lpstr>
      <vt:lpstr>Palringo</vt:lpstr>
      <vt:lpstr>Slide 7</vt:lpstr>
      <vt:lpstr>Beejive</vt:lpstr>
      <vt:lpstr>Slide 9</vt:lpstr>
      <vt:lpstr>Google wave</vt:lpstr>
      <vt:lpstr>Features:</vt:lpstr>
      <vt:lpstr>An app that has the three behaviors known:</vt:lpstr>
      <vt:lpstr>Centrl</vt:lpstr>
      <vt:lpstr>Slide 14</vt:lpstr>
      <vt:lpstr>Slide 15</vt:lpstr>
      <vt:lpstr>Cons:</vt:lpstr>
      <vt:lpstr>Enhancements:</vt:lpstr>
      <vt:lpstr>Enroll your fingerprints:</vt:lpstr>
      <vt:lpstr>Slide 19</vt:lpstr>
      <vt:lpstr>Irrelevant suggestions from friends:</vt:lpstr>
      <vt:lpstr>References:</vt:lpstr>
      <vt:lpstr>Thank you….</vt:lpstr>
    </vt:vector>
  </TitlesOfParts>
  <Company>WVU Libraries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Palringo</dc:title>
  <dc:creator>wvu</dc:creator>
  <cp:lastModifiedBy>stoopran</cp:lastModifiedBy>
  <cp:revision>60</cp:revision>
  <dcterms:created xsi:type="dcterms:W3CDTF">2009-11-09T17:01:46Z</dcterms:created>
  <dcterms:modified xsi:type="dcterms:W3CDTF">2009-12-04T18:57:45Z</dcterms:modified>
</cp:coreProperties>
</file>