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9" r:id="rId1"/>
  </p:sldMasterIdLst>
  <p:notesMasterIdLst>
    <p:notesMasterId r:id="rId30"/>
  </p:notesMasterIdLst>
  <p:sldIdLst>
    <p:sldId id="256" r:id="rId2"/>
    <p:sldId id="257" r:id="rId3"/>
    <p:sldId id="304" r:id="rId4"/>
    <p:sldId id="282" r:id="rId5"/>
    <p:sldId id="258" r:id="rId6"/>
    <p:sldId id="283" r:id="rId7"/>
    <p:sldId id="307" r:id="rId8"/>
    <p:sldId id="285" r:id="rId9"/>
    <p:sldId id="289" r:id="rId10"/>
    <p:sldId id="311" r:id="rId11"/>
    <p:sldId id="305" r:id="rId12"/>
    <p:sldId id="306" r:id="rId13"/>
    <p:sldId id="293" r:id="rId14"/>
    <p:sldId id="301" r:id="rId15"/>
    <p:sldId id="302" r:id="rId16"/>
    <p:sldId id="294" r:id="rId17"/>
    <p:sldId id="303" r:id="rId18"/>
    <p:sldId id="295" r:id="rId19"/>
    <p:sldId id="296" r:id="rId20"/>
    <p:sldId id="298" r:id="rId21"/>
    <p:sldId id="299" r:id="rId22"/>
    <p:sldId id="310" r:id="rId23"/>
    <p:sldId id="288" r:id="rId24"/>
    <p:sldId id="270" r:id="rId25"/>
    <p:sldId id="271" r:id="rId26"/>
    <p:sldId id="308" r:id="rId27"/>
    <p:sldId id="290" r:id="rId28"/>
    <p:sldId id="267"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4611" autoAdjust="0"/>
  </p:normalViewPr>
  <p:slideViewPr>
    <p:cSldViewPr>
      <p:cViewPr varScale="1">
        <p:scale>
          <a:sx n="75" d="100"/>
          <a:sy n="75" d="100"/>
        </p:scale>
        <p:origin x="-1026" y="-84"/>
      </p:cViewPr>
      <p:guideLst>
        <p:guide orient="horz" pos="2160"/>
        <p:guide pos="2880"/>
      </p:guideLst>
    </p:cSldViewPr>
  </p:slideViewPr>
  <p:outlineViewPr>
    <p:cViewPr>
      <p:scale>
        <a:sx n="33" d="100"/>
        <a:sy n="33" d="100"/>
      </p:scale>
      <p:origin x="36"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237F4EE8-DF3A-4E53-BF31-87FE13232466}" type="datetimeFigureOut">
              <a:rPr lang="zh-CN" altLang="en-US"/>
              <a:pPr/>
              <a:t>2009/10/28</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DD701A86-1159-4F8C-834A-39CB7315FED5}"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r>
              <a:rPr lang="nl-NL" smtClean="0">
                <a:latin typeface="Times New Roman" pitchFamily="1" charset="0"/>
              </a:rPr>
              <a:t>First, I am going to take another look at the table that Eveline just showed. I replaced the column ‘Service’ with a new column called ‘Application’. Here you can see the most common applications of the generation and it’s data standards. As the standard goes up, there is an increase in possibilities. We all know the GSM network, 2G, which made it possible to send short text messages. 2.5G had an higher bandwidth, making it possible to receive and send picture, video or audio messages through MMS. Also, it made WAP possible, WAP was the first form of internet on the mobile phones. Because of the available bandwidth, phone speed and the screen size, the internet pages had to be converted to suit the mobile phones. This conversion is done by WAP, however a page could only be visited if it also was available in WAP, if this wasn’t the case then viewing that page wasn’t possible. 3G gave mobile internet the speed it needed. With 2mbps it is very close to broadband internet speeds as we know it at home. In combination with the increase of capabilities of devices, think of a bigger screen and a faster cell phone, internet does not have to be converted anymore and applications like videocalling and file downloading are possible. The next step is 4G, with it’s very high speed it creates the possibility to view High Definition TV while being mobile.</a:t>
            </a:r>
            <a:endParaRPr lang="en-US" smtClean="0">
              <a:latin typeface="Times New Roman" pitchFamily="1"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5843" name="Slide Number Placeholder 3"/>
          <p:cNvSpPr>
            <a:spLocks noGrp="1"/>
          </p:cNvSpPr>
          <p:nvPr>
            <p:ph type="sldNum" sz="quarter" idx="5"/>
          </p:nvPr>
        </p:nvSpPr>
        <p:spPr bwMode="auto">
          <a:noFill/>
          <a:ln>
            <a:miter lim="800000"/>
            <a:headEnd/>
            <a:tailEnd/>
          </a:ln>
        </p:spPr>
        <p:txBody>
          <a:bodyPr/>
          <a:lstStyle/>
          <a:p>
            <a:fld id="{EC7EAD8F-EAAF-4D28-B535-BDEAA620B91C}" type="slidenum">
              <a:rPr lang="zh-CN" altLang="en-US"/>
              <a:pPr/>
              <a:t>28</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B8DBBCB9-9DAB-4E81-BCE2-31ABC368302B}" type="datetimeFigureOut">
              <a:rPr lang="zh-CN" altLang="en-US" smtClean="0"/>
              <a:pPr/>
              <a:t>2009/10/28</a:t>
            </a:fld>
            <a:endParaRPr lang="en-US" altLang="zh-CN"/>
          </a:p>
        </p:txBody>
      </p:sp>
      <p:sp>
        <p:nvSpPr>
          <p:cNvPr id="17" name="Footer Placeholder 16"/>
          <p:cNvSpPr>
            <a:spLocks noGrp="1"/>
          </p:cNvSpPr>
          <p:nvPr>
            <p:ph type="ftr" sz="quarter" idx="11"/>
          </p:nvPr>
        </p:nvSpPr>
        <p:spPr>
          <a:xfrm>
            <a:off x="5410200" y="4205288"/>
            <a:ext cx="1295400" cy="457200"/>
          </a:xfrm>
        </p:spPr>
        <p:txBody>
          <a:bodyPr/>
          <a:lstStyle/>
          <a:p>
            <a:endParaRPr lang="zh-CN" alt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57A066C9-610A-40A3-B28E-91D4B3A324C3}" type="slidenum">
              <a:rPr lang="zh-CN" altLang="en-US"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6AA68C8-91E4-40D4-9995-BC17ECAADA18}" type="datetimeFigureOut">
              <a:rPr lang="zh-CN" altLang="en-US" smtClean="0"/>
              <a:pPr/>
              <a:t>2009/10/28</a:t>
            </a:fld>
            <a:endParaRPr lang="en-US" altLang="zh-CN"/>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08EDEE1-0E24-4F03-A773-020439C6BDC9}" type="slidenum">
              <a:rPr lang="zh-CN" altLang="en-US"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25EB76-E144-4B66-A8C9-1F1D14D70C04}" type="datetimeFigureOut">
              <a:rPr lang="zh-CN" altLang="en-US" smtClean="0"/>
              <a:pPr/>
              <a:t>2009/10/28</a:t>
            </a:fld>
            <a:endParaRPr lang="en-US" altLang="zh-CN"/>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E60BAB-FDAD-4E61-A76B-7D825EB19F1C}" type="slidenum">
              <a:rPr lang="zh-CN" altLang="en-US" smtClean="0"/>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el en tabel">
    <p:spTree>
      <p:nvGrpSpPr>
        <p:cNvPr id="1" name=""/>
        <p:cNvGrpSpPr/>
        <p:nvPr/>
      </p:nvGrpSpPr>
      <p:grpSpPr>
        <a:xfrm>
          <a:off x="0" y="0"/>
          <a:ext cx="0" cy="0"/>
          <a:chOff x="0" y="0"/>
          <a:chExt cx="0" cy="0"/>
        </a:xfrm>
      </p:grpSpPr>
      <p:sp>
        <p:nvSpPr>
          <p:cNvPr id="2" name="Titel 1"/>
          <p:cNvSpPr>
            <a:spLocks noGrp="1"/>
          </p:cNvSpPr>
          <p:nvPr>
            <p:ph type="title"/>
          </p:nvPr>
        </p:nvSpPr>
        <p:spPr>
          <a:xfrm>
            <a:off x="1447800" y="304800"/>
            <a:ext cx="7162800" cy="1143000"/>
          </a:xfrm>
        </p:spPr>
        <p:txBody>
          <a:bodyPr/>
          <a:lstStyle/>
          <a:p>
            <a:r>
              <a:rPr lang="nl-NL" smtClean="0"/>
              <a:t>Klik om de stijl te bewerken</a:t>
            </a:r>
            <a:endParaRPr lang="nl-NL"/>
          </a:p>
        </p:txBody>
      </p:sp>
      <p:sp>
        <p:nvSpPr>
          <p:cNvPr id="3" name="Tijdelijke aanduiding voor tabel 2"/>
          <p:cNvSpPr>
            <a:spLocks noGrp="1"/>
          </p:cNvSpPr>
          <p:nvPr>
            <p:ph type="tbl" idx="1"/>
          </p:nvPr>
        </p:nvSpPr>
        <p:spPr>
          <a:xfrm>
            <a:off x="1447800" y="1752600"/>
            <a:ext cx="7467600" cy="4419600"/>
          </a:xfrm>
        </p:spPr>
        <p:txBody>
          <a:bodyPr/>
          <a:lstStyle/>
          <a:p>
            <a:pPr lvl="0"/>
            <a:endParaRPr lang="nl-NL" noProof="0"/>
          </a:p>
        </p:txBody>
      </p:sp>
      <p:sp>
        <p:nvSpPr>
          <p:cNvPr id="4" name="Rectangle 8"/>
          <p:cNvSpPr>
            <a:spLocks noGrp="1" noChangeArrowheads="1"/>
          </p:cNvSpPr>
          <p:nvPr>
            <p:ph type="sldNum" sz="quarter" idx="10"/>
          </p:nvPr>
        </p:nvSpPr>
        <p:spPr>
          <a:ln/>
        </p:spPr>
        <p:txBody>
          <a:bodyPr/>
          <a:lstStyle>
            <a:lvl1pPr>
              <a:defRPr/>
            </a:lvl1pPr>
          </a:lstStyle>
          <a:p>
            <a:pPr>
              <a:defRPr/>
            </a:pPr>
            <a:fld id="{04AB0F1A-F1E8-432D-BBE4-5551A3AF149F}" type="slidenum">
              <a:rPr lang="en-US"/>
              <a:pPr>
                <a:defRPr/>
              </a:pPr>
              <a:t>‹#›</a:t>
            </a:fld>
            <a:endParaRPr 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1FCD084-82DB-451D-8761-B11FA0662815}" type="datetimeFigureOut">
              <a:rPr lang="zh-CN" altLang="en-US" smtClean="0"/>
              <a:pPr/>
              <a:t>2009/10/28</a:t>
            </a:fld>
            <a:endParaRPr lang="en-US" altLang="zh-CN"/>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D6B6C2-1606-4469-BD8A-34287F69B6C4}" type="slidenum">
              <a:rPr lang="zh-CN" altLang="en-US"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50A8A28-4988-4C60-8A70-9D4DBF7204CF}" type="datetimeFigureOut">
              <a:rPr lang="zh-CN" altLang="en-US" smtClean="0"/>
              <a:pPr/>
              <a:t>2009/10/28</a:t>
            </a:fld>
            <a:endParaRPr lang="en-US" altLang="zh-CN"/>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47218C-F287-400A-805B-EB2102E93035}" type="slidenum">
              <a:rPr lang="zh-CN" altLang="en-US" smtClean="0"/>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ADC5D4-1028-467B-A689-0B6A39A8E5CC}" type="datetimeFigureOut">
              <a:rPr lang="zh-CN" altLang="en-US" smtClean="0"/>
              <a:pPr/>
              <a:t>2009/10/28</a:t>
            </a:fld>
            <a:endParaRPr lang="en-US" altLang="zh-CN"/>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8FA2EB-F9CC-496B-A303-738AC852FFAB}" type="slidenum">
              <a:rPr lang="zh-CN" altLang="en-US"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311A78EB-7A1B-49CC-81B7-45C233221800}" type="datetimeFigureOut">
              <a:rPr lang="zh-CN" altLang="en-US" smtClean="0"/>
              <a:pPr/>
              <a:t>2009/10/28</a:t>
            </a:fld>
            <a:endParaRPr lang="en-US" altLang="zh-CN"/>
          </a:p>
        </p:txBody>
      </p:sp>
      <p:sp>
        <p:nvSpPr>
          <p:cNvPr id="27" name="Slide Number Placeholder 26"/>
          <p:cNvSpPr>
            <a:spLocks noGrp="1"/>
          </p:cNvSpPr>
          <p:nvPr>
            <p:ph type="sldNum" sz="quarter" idx="11"/>
          </p:nvPr>
        </p:nvSpPr>
        <p:spPr/>
        <p:txBody>
          <a:bodyPr rtlCol="0"/>
          <a:lstStyle/>
          <a:p>
            <a:fld id="{2EB4FFFD-AF37-4480-8461-0BF9313B9438}" type="slidenum">
              <a:rPr lang="zh-CN" altLang="en-US" smtClean="0"/>
              <a:pPr/>
              <a:t>‹#›</a:t>
            </a:fld>
            <a:endParaRPr lang="en-US" altLang="zh-CN"/>
          </a:p>
        </p:txBody>
      </p:sp>
      <p:sp>
        <p:nvSpPr>
          <p:cNvPr id="28" name="Footer Placeholder 2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2B3BD17F-866C-4E87-A86F-310C5BB159C7}" type="datetimeFigureOut">
              <a:rPr lang="zh-CN" altLang="en-US" smtClean="0"/>
              <a:pPr/>
              <a:t>2009/10/28</a:t>
            </a:fld>
            <a:endParaRPr lang="en-US" altLang="zh-CN"/>
          </a:p>
        </p:txBody>
      </p:sp>
      <p:sp>
        <p:nvSpPr>
          <p:cNvPr id="4" name="Footer Placeholder 3"/>
          <p:cNvSpPr>
            <a:spLocks noGrp="1"/>
          </p:cNvSpPr>
          <p:nvPr>
            <p:ph type="ftr" sz="quarter" idx="11"/>
          </p:nvPr>
        </p:nvSpPr>
        <p:spPr>
          <a:xfrm>
            <a:off x="5257800" y="612648"/>
            <a:ext cx="1325880" cy="457200"/>
          </a:xfrm>
        </p:spPr>
        <p:txBody>
          <a:bodyPr/>
          <a:lstStyle/>
          <a:p>
            <a:endParaRPr lang="zh-CN" altLang="en-US"/>
          </a:p>
        </p:txBody>
      </p:sp>
      <p:sp>
        <p:nvSpPr>
          <p:cNvPr id="5" name="Slide Number Placeholder 4"/>
          <p:cNvSpPr>
            <a:spLocks noGrp="1"/>
          </p:cNvSpPr>
          <p:nvPr>
            <p:ph type="sldNum" sz="quarter" idx="12"/>
          </p:nvPr>
        </p:nvSpPr>
        <p:spPr>
          <a:xfrm>
            <a:off x="8174736" y="2272"/>
            <a:ext cx="762000" cy="365760"/>
          </a:xfrm>
        </p:spPr>
        <p:txBody>
          <a:bodyPr/>
          <a:lstStyle/>
          <a:p>
            <a:fld id="{10CFFA28-22FF-4FE1-B8C2-4CC89D8EF0BF}" type="slidenum">
              <a:rPr lang="zh-CN" altLang="en-US"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AA8571-B350-4276-97C8-96C92CD900EE}" type="datetimeFigureOut">
              <a:rPr lang="zh-CN" altLang="en-US" smtClean="0"/>
              <a:pPr/>
              <a:t>2009/10/28</a:t>
            </a:fld>
            <a:endParaRPr lang="en-US" altLang="zh-CN"/>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70ACCAA-89C6-40A3-99DB-53856CC1533E}" type="slidenum">
              <a:rPr lang="zh-CN" altLang="en-US"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5458A25-4CA7-4E6C-970F-07104406D777}" type="datetimeFigureOut">
              <a:rPr lang="zh-CN" altLang="en-US" smtClean="0"/>
              <a:pPr/>
              <a:t>2009/10/28</a:t>
            </a:fld>
            <a:endParaRPr lang="en-US" altLang="zh-CN"/>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E40958-DE4A-4CD0-B8BE-2B274F37B37C}" type="slidenum">
              <a:rPr lang="zh-CN" altLang="en-US"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8548849-FAAA-4C65-ACBA-38AB43C14894}" type="datetimeFigureOut">
              <a:rPr lang="zh-CN" altLang="en-US" smtClean="0"/>
              <a:pPr/>
              <a:t>2009/10/28</a:t>
            </a:fld>
            <a:endParaRPr lang="en-US" altLang="zh-CN"/>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33ABD43-AE1F-4B96-9448-382DAB5F3B66}" type="slidenum">
              <a:rPr lang="zh-CN" altLang="en-US"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970D3E7A-7A74-431C-8077-9B8B0230303B}" type="datetimeFigureOut">
              <a:rPr lang="zh-CN" altLang="en-US" smtClean="0"/>
              <a:pPr/>
              <a:t>2009/10/28</a:t>
            </a:fld>
            <a:endParaRPr lang="en-US" altLang="zh-CN"/>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zh-CN" alt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A5FAA88-AE3A-4EFF-BA32-F6B3721F5806}" type="slidenum">
              <a:rPr lang="zh-CN" altLang="en-US"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iec.org/" TargetMode="External"/><Relationship Id="rId2" Type="http://schemas.openxmlformats.org/officeDocument/2006/relationships/hyperlink" Target="http://www.wikipedia.org/" TargetMode="External"/><Relationship Id="rId1" Type="http://schemas.openxmlformats.org/officeDocument/2006/relationships/slideLayout" Target="../slideLayouts/slideLayout2.xml"/><Relationship Id="rId6" Type="http://schemas.openxmlformats.org/officeDocument/2006/relationships/hyperlink" Target="http://www.slideshare.com/" TargetMode="External"/><Relationship Id="rId5" Type="http://schemas.openxmlformats.org/officeDocument/2006/relationships/hyperlink" Target="http://www.wimax.com/" TargetMode="External"/><Relationship Id="rId4" Type="http://schemas.openxmlformats.org/officeDocument/2006/relationships/hyperlink" Target="http://www.howstuffworks.com/wimax1.htm"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fontScale="90000"/>
          </a:bodyPr>
          <a:lstStyle/>
          <a:p>
            <a:pPr algn="ctr" fontAlgn="auto">
              <a:spcAft>
                <a:spcPts val="0"/>
              </a:spcAft>
              <a:defRPr/>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br>
              <a:rPr lang="en-US" dirty="0" smtClean="0"/>
            </a:br>
            <a:r>
              <a:rPr lang="en-US" dirty="0" smtClean="0"/>
              <a:t/>
            </a:r>
            <a:br>
              <a:rPr lang="en-US" dirty="0" smtClean="0"/>
            </a:br>
            <a:r>
              <a:rPr lang="en-US" dirty="0" smtClean="0">
                <a:latin typeface="Times New Roman" pitchFamily="18" charset="0"/>
                <a:cs typeface="Times New Roman" pitchFamily="18" charset="0"/>
              </a:rPr>
              <a:t>        </a:t>
            </a:r>
            <a:r>
              <a:rPr lang="en-US" sz="4400" dirty="0" smtClean="0">
                <a:latin typeface="Times New Roman" pitchFamily="18" charset="0"/>
                <a:cs typeface="Times New Roman" pitchFamily="18" charset="0"/>
              </a:rPr>
              <a:t>Communication Protocols &amp; Standards </a:t>
            </a:r>
            <a:endParaRPr lang="en-US" sz="4400" dirty="0">
              <a:latin typeface="Times New Roman" pitchFamily="18" charset="0"/>
              <a:cs typeface="Times New Roman" pitchFamily="18" charset="0"/>
            </a:endParaRPr>
          </a:p>
        </p:txBody>
      </p:sp>
      <p:sp>
        <p:nvSpPr>
          <p:cNvPr id="6" name="Subtitle 5"/>
          <p:cNvSpPr>
            <a:spLocks noGrp="1"/>
          </p:cNvSpPr>
          <p:nvPr>
            <p:ph type="subTitle" idx="1"/>
          </p:nvPr>
        </p:nvSpPr>
        <p:spPr>
          <a:xfrm>
            <a:off x="1752600" y="3886200"/>
            <a:ext cx="4953000" cy="1752600"/>
          </a:xfrm>
        </p:spPr>
        <p:txBody>
          <a:bodyPr>
            <a:normAutofit/>
          </a:bodyPr>
          <a:lstStyle/>
          <a:p>
            <a:pPr marR="0">
              <a:lnSpc>
                <a:spcPct val="80000"/>
              </a:lnSpc>
            </a:pPr>
            <a:r>
              <a:rPr lang="zh-CN" altLang="en-US" sz="1000" dirty="0" smtClean="0"/>
              <a:t>        </a:t>
            </a:r>
          </a:p>
          <a:p>
            <a:pPr marR="0">
              <a:lnSpc>
                <a:spcPct val="80000"/>
              </a:lnSpc>
            </a:pPr>
            <a:endParaRPr lang="zh-CN" altLang="en-US" sz="1000" dirty="0" smtClean="0"/>
          </a:p>
          <a:p>
            <a:pPr marR="0">
              <a:lnSpc>
                <a:spcPct val="80000"/>
              </a:lnSpc>
            </a:pPr>
            <a:endParaRPr lang="zh-CN" altLang="en-US" sz="1000" dirty="0" smtClean="0"/>
          </a:p>
          <a:p>
            <a:pPr marR="0">
              <a:lnSpc>
                <a:spcPct val="80000"/>
              </a:lnSpc>
            </a:pPr>
            <a:endParaRPr lang="zh-CN" altLang="en-US" sz="1000" dirty="0" smtClean="0"/>
          </a:p>
          <a:p>
            <a:pPr marR="0">
              <a:lnSpc>
                <a:spcPct val="80000"/>
              </a:lnSpc>
            </a:pPr>
            <a:endParaRPr lang="zh-CN" altLang="en-US" sz="1000" dirty="0" smtClean="0"/>
          </a:p>
          <a:p>
            <a:pPr marR="0">
              <a:lnSpc>
                <a:spcPct val="80000"/>
              </a:lnSpc>
            </a:pPr>
            <a:endParaRPr lang="zh-CN" altLang="en-US" sz="1000" dirty="0" smtClean="0"/>
          </a:p>
          <a:p>
            <a:pPr marR="0" algn="r">
              <a:lnSpc>
                <a:spcPct val="80000"/>
              </a:lnSpc>
            </a:pPr>
            <a:r>
              <a:rPr lang="zh-CN" altLang="en-US" sz="2300" dirty="0" smtClean="0"/>
              <a:t>                                                  </a:t>
            </a:r>
            <a:r>
              <a:rPr lang="en-US" altLang="zh-CN" sz="2300" dirty="0" smtClean="0"/>
              <a:t> </a:t>
            </a:r>
          </a:p>
          <a:p>
            <a:pPr marR="0" algn="r">
              <a:lnSpc>
                <a:spcPct val="80000"/>
              </a:lnSpc>
            </a:pPr>
            <a:r>
              <a:rPr lang="en-US" altLang="zh-CN" sz="2300" dirty="0" smtClean="0"/>
              <a:t>                                       Pavan Malladi</a:t>
            </a:r>
          </a:p>
        </p:txBody>
      </p:sp>
    </p:spTree>
  </p:cSld>
  <p:clrMapOvr>
    <a:masterClrMapping/>
  </p:clrMapOvr>
  <p:transition>
    <p:pull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583936"/>
          </a:xfrm>
        </p:spPr>
        <p:txBody>
          <a:bodyPr/>
          <a:lstStyle/>
          <a:p>
            <a:endParaRPr lang="en-US" dirty="0" smtClean="0"/>
          </a:p>
          <a:p>
            <a:endParaRPr lang="en-US" dirty="0" smtClean="0"/>
          </a:p>
          <a:p>
            <a:endParaRPr lang="en-US" dirty="0" smtClean="0"/>
          </a:p>
          <a:p>
            <a:endParaRPr lang="en-US" dirty="0" smtClean="0"/>
          </a:p>
          <a:p>
            <a:pPr>
              <a:buNone/>
            </a:pPr>
            <a:r>
              <a:rPr lang="en-US" dirty="0" smtClean="0"/>
              <a:t>                            Generations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Grp="1" noChangeAspect="1" noChangeArrowheads="1"/>
          </p:cNvPicPr>
          <p:nvPr>
            <p:ph idx="1"/>
          </p:nvPr>
        </p:nvPicPr>
        <p:blipFill>
          <a:blip r:embed="rId2"/>
          <a:srcRect/>
          <a:stretch>
            <a:fillRect/>
          </a:stretch>
        </p:blipFill>
        <p:spPr bwMode="auto">
          <a:xfrm>
            <a:off x="762000" y="914400"/>
            <a:ext cx="7467600" cy="53810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Grp="1" noChangeAspect="1" noChangeArrowheads="1"/>
          </p:cNvPicPr>
          <p:nvPr>
            <p:ph idx="1"/>
          </p:nvPr>
        </p:nvPicPr>
        <p:blipFill>
          <a:blip r:embed="rId2"/>
          <a:srcRect/>
          <a:stretch>
            <a:fillRect/>
          </a:stretch>
        </p:blipFill>
        <p:spPr bwMode="auto">
          <a:xfrm>
            <a:off x="422364" y="990600"/>
            <a:ext cx="7807236" cy="511153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4800" y="990600"/>
            <a:ext cx="8229600" cy="685800"/>
          </a:xfrm>
        </p:spPr>
        <p:txBody>
          <a:bodyPr>
            <a:normAutofit/>
          </a:bodyPr>
          <a:lstStyle/>
          <a:p>
            <a:pPr>
              <a:defRPr/>
            </a:pPr>
            <a:r>
              <a:rPr lang="en-GB" sz="3200" dirty="0" smtClean="0">
                <a:latin typeface="Times New Roman" pitchFamily="18" charset="0"/>
                <a:cs typeface="Times New Roman" pitchFamily="18" charset="0"/>
              </a:rPr>
              <a:t>2G</a:t>
            </a:r>
            <a:endParaRPr lang="en-GB" sz="3200" dirty="0">
              <a:latin typeface="Times New Roman" pitchFamily="18" charset="0"/>
              <a:cs typeface="Times New Roman" pitchFamily="18" charset="0"/>
            </a:endParaRPr>
          </a:p>
        </p:txBody>
      </p:sp>
      <p:sp>
        <p:nvSpPr>
          <p:cNvPr id="16387" name="Tijdelijke aanduiding voor inhoud 2"/>
          <p:cNvSpPr>
            <a:spLocks noGrp="1"/>
          </p:cNvSpPr>
          <p:nvPr>
            <p:ph idx="1"/>
          </p:nvPr>
        </p:nvSpPr>
        <p:spPr>
          <a:xfrm>
            <a:off x="228600" y="1447800"/>
            <a:ext cx="8229600" cy="4325112"/>
          </a:xfrm>
        </p:spPr>
        <p:txBody>
          <a:bodyPr>
            <a:normAutofit/>
          </a:bodyPr>
          <a:lstStyle/>
          <a:p>
            <a:r>
              <a:rPr lang="en-GB" dirty="0" smtClean="0">
                <a:latin typeface="Times New Roman" pitchFamily="18" charset="0"/>
                <a:cs typeface="Times New Roman" pitchFamily="18" charset="0"/>
              </a:rPr>
              <a:t>1991</a:t>
            </a:r>
          </a:p>
          <a:p>
            <a:pPr lvl="1"/>
            <a:r>
              <a:rPr lang="en-GB" dirty="0" smtClean="0">
                <a:solidFill>
                  <a:schemeClr val="tx1"/>
                </a:solidFill>
              </a:rPr>
              <a:t>Digital Networks</a:t>
            </a:r>
          </a:p>
          <a:p>
            <a:pPr lvl="1"/>
            <a:r>
              <a:rPr lang="en-GB" dirty="0" smtClean="0">
                <a:solidFill>
                  <a:schemeClr val="tx1"/>
                </a:solidFill>
              </a:rPr>
              <a:t>SMS</a:t>
            </a:r>
          </a:p>
          <a:p>
            <a:r>
              <a:rPr lang="en-GB" dirty="0" smtClean="0">
                <a:latin typeface="Times New Roman" pitchFamily="18" charset="0"/>
                <a:cs typeface="Times New Roman" pitchFamily="18" charset="0"/>
              </a:rPr>
              <a:t>1999 </a:t>
            </a:r>
            <a:r>
              <a:rPr lang="en-GB" dirty="0" smtClean="0">
                <a:latin typeface="Times New Roman" pitchFamily="18" charset="0"/>
                <a:cs typeface="Times New Roman" pitchFamily="18" charset="0"/>
                <a:sym typeface="Wingdings" pitchFamily="1" charset="2"/>
              </a:rPr>
              <a:t>(</a:t>
            </a:r>
            <a:r>
              <a:rPr lang="en-GB" dirty="0" smtClean="0">
                <a:latin typeface="Times New Roman" pitchFamily="18" charset="0"/>
                <a:cs typeface="Times New Roman" pitchFamily="18" charset="0"/>
              </a:rPr>
              <a:t>2.5G)</a:t>
            </a:r>
          </a:p>
          <a:p>
            <a:pPr lvl="1"/>
            <a:r>
              <a:rPr lang="en-GB" dirty="0" smtClean="0">
                <a:solidFill>
                  <a:schemeClr val="tx1"/>
                </a:solidFill>
              </a:rPr>
              <a:t>GPRS</a:t>
            </a:r>
          </a:p>
          <a:p>
            <a:pPr lvl="2"/>
            <a:r>
              <a:rPr lang="en-GB" dirty="0" smtClean="0">
                <a:solidFill>
                  <a:schemeClr val="tx1"/>
                </a:solidFill>
              </a:rPr>
              <a:t>Data rate up to 128 kb/s</a:t>
            </a:r>
          </a:p>
          <a:p>
            <a:pPr lvl="1"/>
            <a:r>
              <a:rPr lang="en-GB" dirty="0" smtClean="0">
                <a:solidFill>
                  <a:schemeClr val="tx1"/>
                </a:solidFill>
              </a:rPr>
              <a:t>EDGE</a:t>
            </a:r>
          </a:p>
          <a:p>
            <a:pPr lvl="2"/>
            <a:r>
              <a:rPr lang="en-GB" dirty="0" smtClean="0">
                <a:solidFill>
                  <a:schemeClr val="tx1"/>
                </a:solidFill>
              </a:rPr>
              <a:t>Data rate up to 384 kb/s</a:t>
            </a:r>
          </a:p>
        </p:txBody>
      </p:sp>
      <p:sp>
        <p:nvSpPr>
          <p:cNvPr id="4" name="Tijdelijke aanduiding voor dianummer 3"/>
          <p:cNvSpPr>
            <a:spLocks noGrp="1"/>
          </p:cNvSpPr>
          <p:nvPr>
            <p:ph type="sldNum" sz="quarter" idx="10"/>
          </p:nvPr>
        </p:nvSpPr>
        <p:spPr/>
        <p:txBody>
          <a:bodyPr/>
          <a:lstStyle/>
          <a:p>
            <a:pPr>
              <a:defRPr/>
            </a:pPr>
            <a:fld id="{2041FD51-2209-4A07-855B-1286A80EE3EF}" type="slidenum">
              <a:rPr lang="en-US" smtClean="0"/>
              <a:pPr>
                <a:defRPr/>
              </a:pPr>
              <a:t>13</a:t>
            </a:fld>
            <a:endParaRPr lang="en-US"/>
          </a:p>
        </p:txBody>
      </p:sp>
      <p:pic>
        <p:nvPicPr>
          <p:cNvPr id="16389" name="Picture 2" descr="http://www.mojatapeta.com/telefon-duzy-siemens-s55-32.jpg"/>
          <p:cNvPicPr>
            <a:picLocks noChangeAspect="1" noChangeArrowheads="1"/>
          </p:cNvPicPr>
          <p:nvPr/>
        </p:nvPicPr>
        <p:blipFill>
          <a:blip r:embed="rId2" cstate="print"/>
          <a:srcRect/>
          <a:stretch>
            <a:fillRect/>
          </a:stretch>
        </p:blipFill>
        <p:spPr bwMode="auto">
          <a:xfrm>
            <a:off x="5143500" y="1857375"/>
            <a:ext cx="2371725" cy="2371725"/>
          </a:xfrm>
          <a:prstGeom prst="rect">
            <a:avLst/>
          </a:prstGeom>
          <a:noFill/>
          <a:ln w="9525">
            <a:noFill/>
            <a:miter lim="800000"/>
            <a:headEnd/>
            <a:tailEnd/>
          </a:ln>
        </p:spPr>
      </p:pic>
    </p:spTree>
  </p:cSld>
  <p:clrMapOvr>
    <a:masterClrMapping/>
  </p:clrMapOvr>
  <p:transition>
    <p:pull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126736"/>
          </a:xfrm>
        </p:spPr>
        <p:txBody>
          <a:bodyPr>
            <a:normAutofit fontScale="92500" lnSpcReduction="20000"/>
          </a:bodyPr>
          <a:lstStyle/>
          <a:p>
            <a:pPr>
              <a:buNone/>
            </a:pPr>
            <a:r>
              <a:rPr lang="en-US" b="1" dirty="0" smtClean="0">
                <a:cs typeface="Times New Roman" pitchFamily="18" charset="0"/>
              </a:rPr>
              <a:t>GPRS</a:t>
            </a:r>
            <a:r>
              <a:rPr lang="en-US" b="1" dirty="0" smtClean="0"/>
              <a:t>:</a:t>
            </a:r>
          </a:p>
          <a:p>
            <a:r>
              <a:rPr lang="en-US" dirty="0" smtClean="0"/>
              <a:t>General Packet Radio Service</a:t>
            </a:r>
          </a:p>
          <a:p>
            <a:r>
              <a:rPr lang="en-US" dirty="0" smtClean="0"/>
              <a:t>Packet oriented mobile data service.</a:t>
            </a:r>
          </a:p>
          <a:p>
            <a:r>
              <a:rPr lang="en-US" dirty="0" smtClean="0"/>
              <a:t>data transferred is charged per kilobytes unlike in GSM.</a:t>
            </a:r>
          </a:p>
          <a:p>
            <a:endParaRPr lang="en-US" dirty="0" smtClean="0"/>
          </a:p>
          <a:p>
            <a:pPr>
              <a:buFont typeface="Arial" pitchFamily="34" charset="0"/>
              <a:buChar char="•"/>
            </a:pPr>
            <a:r>
              <a:rPr lang="en-US" b="1" dirty="0" smtClean="0">
                <a:cs typeface="Times New Roman" pitchFamily="18" charset="0"/>
              </a:rPr>
              <a:t> services</a:t>
            </a:r>
            <a:r>
              <a:rPr lang="en-US" dirty="0" smtClean="0"/>
              <a:t>:</a:t>
            </a:r>
          </a:p>
          <a:p>
            <a:pPr>
              <a:buNone/>
            </a:pPr>
            <a:r>
              <a:rPr lang="en-US" dirty="0" smtClean="0"/>
              <a:t>  -"Always on" internet access</a:t>
            </a:r>
          </a:p>
          <a:p>
            <a:pPr>
              <a:buNone/>
            </a:pPr>
            <a:r>
              <a:rPr lang="en-US" dirty="0" smtClean="0"/>
              <a:t>  - Multimedia messaging service (MMS) </a:t>
            </a:r>
          </a:p>
          <a:p>
            <a:pPr>
              <a:buNone/>
            </a:pPr>
            <a:r>
              <a:rPr lang="en-US" dirty="0" smtClean="0"/>
              <a:t>  - Instant messaging</a:t>
            </a:r>
          </a:p>
          <a:p>
            <a:pPr>
              <a:buNone/>
            </a:pPr>
            <a:r>
              <a:rPr lang="en-US" dirty="0" smtClean="0"/>
              <a:t>  -Internet applications for smart devices through WAP.</a:t>
            </a:r>
          </a:p>
          <a:p>
            <a:pPr>
              <a:buNone/>
            </a:pPr>
            <a:r>
              <a:rPr lang="en-US" dirty="0" smtClean="0"/>
              <a:t>  -Point-to-point (P2P) service: inter-networking with the Internet (IP)</a:t>
            </a:r>
          </a:p>
          <a:p>
            <a:endParaRPr lang="en-US" dirty="0"/>
          </a:p>
        </p:txBody>
      </p:sp>
    </p:spTree>
  </p:cSld>
  <p:clrMapOvr>
    <a:masterClrMapping/>
  </p:clrMapOvr>
  <p:transition>
    <p:pull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229600" cy="762000"/>
          </a:xfrm>
        </p:spPr>
        <p:txBody>
          <a:bodyPr>
            <a:normAutofit/>
          </a:bodyPr>
          <a:lstStyle/>
          <a:p>
            <a:r>
              <a:rPr lang="en-US" sz="3200" b="1" dirty="0" smtClean="0">
                <a:latin typeface="Times New Roman" pitchFamily="18" charset="0"/>
                <a:cs typeface="Times New Roman" pitchFamily="18" charset="0"/>
              </a:rPr>
              <a:t>EDGE:</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371600"/>
            <a:ext cx="8229600" cy="4325112"/>
          </a:xfrm>
        </p:spPr>
        <p:txBody>
          <a:bodyPr>
            <a:normAutofit/>
          </a:bodyPr>
          <a:lstStyle/>
          <a:p>
            <a:r>
              <a:rPr lang="en-US" dirty="0" smtClean="0"/>
              <a:t>Enhanced Data for global evolution</a:t>
            </a:r>
          </a:p>
          <a:p>
            <a:r>
              <a:rPr lang="en-US" dirty="0" smtClean="0"/>
              <a:t>Increased data rates and reliablity-384 kbps </a:t>
            </a:r>
          </a:p>
          <a:p>
            <a:r>
              <a:rPr lang="en-US" dirty="0" smtClean="0"/>
              <a:t>Making mobile Internet happen</a:t>
            </a:r>
          </a:p>
          <a:p>
            <a:r>
              <a:rPr lang="en-US" dirty="0" smtClean="0"/>
              <a:t>Backward compatible</a:t>
            </a:r>
          </a:p>
          <a:p>
            <a:r>
              <a:rPr lang="en-US" dirty="0" smtClean="0"/>
              <a:t>EDGE filling the gap between GPRS and 3G</a:t>
            </a:r>
          </a:p>
          <a:p>
            <a:r>
              <a:rPr lang="en-US" dirty="0" smtClean="0"/>
              <a:t>Just an upgrade in base station subsystem is enough.</a:t>
            </a:r>
          </a:p>
          <a:p>
            <a:r>
              <a:rPr lang="en-US" dirty="0" smtClean="0"/>
              <a:t>EDGE is used automatically when both the phone and network support it. </a:t>
            </a:r>
            <a:endParaRPr lang="en-US" dirty="0"/>
          </a:p>
        </p:txBody>
      </p:sp>
    </p:spTree>
  </p:cSld>
  <p:clrMapOvr>
    <a:masterClrMapping/>
  </p:clrMapOvr>
  <p:transition>
    <p:pull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762000"/>
            <a:ext cx="3733800" cy="609600"/>
          </a:xfrm>
        </p:spPr>
        <p:txBody>
          <a:bodyPr>
            <a:normAutofit fontScale="90000"/>
          </a:bodyPr>
          <a:lstStyle/>
          <a:p>
            <a:pPr>
              <a:defRPr/>
            </a:pPr>
            <a:r>
              <a:rPr lang="en-GB" dirty="0" smtClean="0"/>
              <a:t>3G-vision</a:t>
            </a:r>
            <a:endParaRPr lang="en-GB" dirty="0"/>
          </a:p>
        </p:txBody>
      </p:sp>
      <p:sp>
        <p:nvSpPr>
          <p:cNvPr id="17411" name="Tijdelijke aanduiding voor inhoud 2"/>
          <p:cNvSpPr>
            <a:spLocks noGrp="1"/>
          </p:cNvSpPr>
          <p:nvPr>
            <p:ph idx="1"/>
          </p:nvPr>
        </p:nvSpPr>
        <p:spPr>
          <a:xfrm>
            <a:off x="228600" y="1447800"/>
            <a:ext cx="8382000" cy="4325112"/>
          </a:xfrm>
        </p:spPr>
        <p:txBody>
          <a:bodyPr>
            <a:normAutofit/>
          </a:bodyPr>
          <a:lstStyle/>
          <a:p>
            <a:r>
              <a:rPr lang="en-US" dirty="0" smtClean="0">
                <a:cs typeface="Times New Roman" pitchFamily="18" charset="0"/>
              </a:rPr>
              <a:t>Common spectrum worldwide</a:t>
            </a:r>
          </a:p>
          <a:p>
            <a:pPr>
              <a:buNone/>
            </a:pPr>
            <a:r>
              <a:rPr lang="en-US" dirty="0" smtClean="0">
                <a:cs typeface="Times New Roman" pitchFamily="18" charset="0"/>
              </a:rPr>
              <a:t>    – 1920-1980 MHz  &amp; 2110-2170 MHz</a:t>
            </a:r>
          </a:p>
          <a:p>
            <a:r>
              <a:rPr lang="en-US" dirty="0" smtClean="0">
                <a:cs typeface="Times New Roman" pitchFamily="18" charset="0"/>
              </a:rPr>
              <a:t>Data bit rates up to 2 Mb/s</a:t>
            </a:r>
            <a:endParaRPr lang="en-US" dirty="0" smtClean="0">
              <a:cs typeface="Times New Roman" pitchFamily="18" charset="0"/>
            </a:endParaRPr>
          </a:p>
          <a:p>
            <a:r>
              <a:rPr lang="en-US" dirty="0" smtClean="0">
                <a:cs typeface="Times New Roman" pitchFamily="18" charset="0"/>
              </a:rPr>
              <a:t> </a:t>
            </a:r>
            <a:r>
              <a:rPr lang="en-US" dirty="0" smtClean="0">
                <a:cs typeface="Times New Roman" pitchFamily="18" charset="0"/>
              </a:rPr>
              <a:t>Wide range of new services</a:t>
            </a:r>
          </a:p>
          <a:p>
            <a:pPr>
              <a:buNone/>
            </a:pPr>
            <a:r>
              <a:rPr lang="en-US" dirty="0" smtClean="0">
                <a:cs typeface="Times New Roman" pitchFamily="18" charset="0"/>
              </a:rPr>
              <a:t>    – Data centric and multimedia </a:t>
            </a:r>
          </a:p>
          <a:p>
            <a:r>
              <a:rPr lang="en-US" dirty="0" smtClean="0">
                <a:cs typeface="Times New Roman" pitchFamily="18" charset="0"/>
              </a:rPr>
              <a:t>Seamless </a:t>
            </a:r>
            <a:r>
              <a:rPr lang="en-US" dirty="0" smtClean="0">
                <a:cs typeface="Times New Roman" pitchFamily="18" charset="0"/>
              </a:rPr>
              <a:t>global roaming</a:t>
            </a:r>
          </a:p>
          <a:p>
            <a:r>
              <a:rPr lang="en-US" dirty="0" smtClean="0">
                <a:cs typeface="Times New Roman" pitchFamily="18" charset="0"/>
              </a:rPr>
              <a:t> Improved security and performance</a:t>
            </a:r>
          </a:p>
          <a:p>
            <a:r>
              <a:rPr lang="en-US" dirty="0" smtClean="0">
                <a:cs typeface="Times New Roman" pitchFamily="18" charset="0"/>
              </a:rPr>
              <a:t> Support a variety of terminal (from PDA to desktop)</a:t>
            </a:r>
            <a:endParaRPr lang="en-US" dirty="0" smtClean="0"/>
          </a:p>
        </p:txBody>
      </p:sp>
      <p:sp>
        <p:nvSpPr>
          <p:cNvPr id="4" name="Tijdelijke aanduiding voor dianummer 3"/>
          <p:cNvSpPr>
            <a:spLocks noGrp="1"/>
          </p:cNvSpPr>
          <p:nvPr>
            <p:ph type="sldNum" sz="quarter" idx="10"/>
          </p:nvPr>
        </p:nvSpPr>
        <p:spPr/>
        <p:txBody>
          <a:bodyPr/>
          <a:lstStyle/>
          <a:p>
            <a:pPr>
              <a:defRPr/>
            </a:pPr>
            <a:fld id="{2D31D170-C5D3-4A2A-908D-22CCD1BBF5D3}" type="slidenum">
              <a:rPr lang="en-US" smtClean="0"/>
              <a:pPr>
                <a:defRPr/>
              </a:pPr>
              <a:t>16</a:t>
            </a:fld>
            <a:endParaRPr lang="en-US"/>
          </a:p>
        </p:txBody>
      </p:sp>
      <p:pic>
        <p:nvPicPr>
          <p:cNvPr id="8" name="Picture 7" descr="iphone_home.gif"/>
          <p:cNvPicPr>
            <a:picLocks noChangeAspect="1"/>
          </p:cNvPicPr>
          <p:nvPr/>
        </p:nvPicPr>
        <p:blipFill>
          <a:blip r:embed="rId2"/>
          <a:stretch>
            <a:fillRect/>
          </a:stretch>
        </p:blipFill>
        <p:spPr>
          <a:xfrm>
            <a:off x="6667500" y="533400"/>
            <a:ext cx="2476500" cy="3962401"/>
          </a:xfrm>
          <a:prstGeom prst="rect">
            <a:avLst/>
          </a:prstGeom>
        </p:spPr>
      </p:pic>
    </p:spTree>
  </p:cSld>
  <p:clrMapOvr>
    <a:masterClrMapping/>
  </p:clrMapOvr>
  <p:transition>
    <p:pull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09600"/>
          </a:xfrm>
        </p:spPr>
        <p:txBody>
          <a:bodyPr>
            <a:normAutofit/>
          </a:bodyPr>
          <a:lstStyle/>
          <a:p>
            <a:r>
              <a:rPr lang="en-US" sz="3200" dirty="0" smtClean="0">
                <a:latin typeface="Times New Roman" pitchFamily="18" charset="0"/>
                <a:cs typeface="Times New Roman" pitchFamily="18" charset="0"/>
              </a:rPr>
              <a:t>HSPDA:</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1447800"/>
            <a:ext cx="8229600" cy="4800600"/>
          </a:xfrm>
        </p:spPr>
        <p:txBody>
          <a:bodyPr/>
          <a:lstStyle/>
          <a:p>
            <a:r>
              <a:rPr lang="en-US" dirty="0" smtClean="0"/>
              <a:t>High speed Downlink Packet Access.</a:t>
            </a:r>
          </a:p>
          <a:p>
            <a:r>
              <a:rPr lang="en-US" dirty="0" smtClean="0"/>
              <a:t>Improves downlink speed.</a:t>
            </a:r>
          </a:p>
          <a:p>
            <a:r>
              <a:rPr lang="en-US" dirty="0" smtClean="0"/>
              <a:t>High Qos.</a:t>
            </a:r>
          </a:p>
          <a:p>
            <a:r>
              <a:rPr lang="en-US" dirty="0" smtClean="0"/>
              <a:t>Speeds range from 1.8 Mbps to 14.4 Mbps.</a:t>
            </a:r>
          </a:p>
          <a:p>
            <a:r>
              <a:rPr lang="en-US" dirty="0" smtClean="0"/>
              <a:t>Download high resolution images, multiplayer games etc.</a:t>
            </a:r>
          </a:p>
          <a:p>
            <a:r>
              <a:rPr lang="en-US" dirty="0" smtClean="0"/>
              <a:t>Speeds </a:t>
            </a:r>
            <a:r>
              <a:rPr lang="en-US" dirty="0" smtClean="0"/>
              <a:t>may go </a:t>
            </a:r>
            <a:r>
              <a:rPr lang="en-US" dirty="0" smtClean="0"/>
              <a:t>up to </a:t>
            </a:r>
            <a:r>
              <a:rPr lang="en-US" dirty="0" smtClean="0"/>
              <a:t>42 mbps.</a:t>
            </a:r>
            <a:endParaRPr lang="en-US" dirty="0"/>
          </a:p>
        </p:txBody>
      </p:sp>
    </p:spTree>
  </p:cSld>
  <p:clrMapOvr>
    <a:masterClrMapping/>
  </p:clrMapOvr>
  <p:transition>
    <p:pull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09600" y="762000"/>
            <a:ext cx="8229600" cy="1066800"/>
          </a:xfrm>
        </p:spPr>
        <p:txBody>
          <a:bodyPr/>
          <a:lstStyle/>
          <a:p>
            <a:pPr>
              <a:defRPr/>
            </a:pPr>
            <a:r>
              <a:rPr lang="en-GB" dirty="0" smtClean="0"/>
              <a:t>4G</a:t>
            </a:r>
            <a:endParaRPr lang="en-GB" dirty="0"/>
          </a:p>
        </p:txBody>
      </p:sp>
      <p:sp>
        <p:nvSpPr>
          <p:cNvPr id="3" name="Tijdelijke aanduiding voor inhoud 2"/>
          <p:cNvSpPr>
            <a:spLocks noGrp="1"/>
          </p:cNvSpPr>
          <p:nvPr>
            <p:ph idx="1"/>
          </p:nvPr>
        </p:nvSpPr>
        <p:spPr>
          <a:xfrm>
            <a:off x="685800" y="1752600"/>
            <a:ext cx="8153400" cy="4419600"/>
          </a:xfrm>
        </p:spPr>
        <p:txBody>
          <a:bodyPr>
            <a:normAutofit fontScale="92500"/>
          </a:bodyPr>
          <a:lstStyle/>
          <a:p>
            <a:pPr>
              <a:lnSpc>
                <a:spcPct val="200000"/>
              </a:lnSpc>
              <a:buFont typeface="Monotype Sorts" charset="2"/>
              <a:buChar char="n"/>
              <a:defRPr/>
            </a:pPr>
            <a:r>
              <a:rPr lang="en-GB" dirty="0" smtClean="0"/>
              <a:t>Expected in 2010</a:t>
            </a:r>
          </a:p>
          <a:p>
            <a:pPr marL="0">
              <a:lnSpc>
                <a:spcPct val="120000"/>
              </a:lnSpc>
              <a:spcBef>
                <a:spcPts val="0"/>
              </a:spcBef>
              <a:buNone/>
              <a:defRPr/>
            </a:pPr>
            <a:r>
              <a:rPr lang="en-GB" b="1" dirty="0" smtClean="0">
                <a:solidFill>
                  <a:schemeClr val="accent1">
                    <a:lumMod val="90000"/>
                  </a:schemeClr>
                </a:solidFill>
              </a:rPr>
              <a:t>        </a:t>
            </a:r>
            <a:r>
              <a:rPr lang="en-US" b="1" dirty="0" smtClean="0">
                <a:solidFill>
                  <a:schemeClr val="accent1">
                    <a:lumMod val="90000"/>
                  </a:schemeClr>
                </a:solidFill>
              </a:rPr>
              <a:t>M</a:t>
            </a:r>
            <a:r>
              <a:rPr lang="en-US" dirty="0" smtClean="0"/>
              <a:t>obile multimedia</a:t>
            </a:r>
          </a:p>
          <a:p>
            <a:pPr marL="0">
              <a:lnSpc>
                <a:spcPct val="120000"/>
              </a:lnSpc>
              <a:spcBef>
                <a:spcPts val="0"/>
              </a:spcBef>
              <a:buNone/>
              <a:defRPr/>
            </a:pPr>
            <a:r>
              <a:rPr lang="en-US" dirty="0" smtClean="0"/>
              <a:t>         </a:t>
            </a:r>
            <a:r>
              <a:rPr lang="en-US" b="1" dirty="0" smtClean="0">
                <a:solidFill>
                  <a:schemeClr val="accent1">
                    <a:lumMod val="90000"/>
                  </a:schemeClr>
                </a:solidFill>
              </a:rPr>
              <a:t>A</a:t>
            </a:r>
            <a:r>
              <a:rPr lang="en-US" dirty="0" smtClean="0"/>
              <a:t>nytime anywhere</a:t>
            </a:r>
          </a:p>
          <a:p>
            <a:pPr marL="0">
              <a:lnSpc>
                <a:spcPct val="120000"/>
              </a:lnSpc>
              <a:spcBef>
                <a:spcPts val="0"/>
              </a:spcBef>
              <a:buNone/>
              <a:defRPr/>
            </a:pPr>
            <a:r>
              <a:rPr lang="en-US" dirty="0" smtClean="0"/>
              <a:t>         </a:t>
            </a:r>
            <a:r>
              <a:rPr lang="en-US" b="1" dirty="0" smtClean="0">
                <a:solidFill>
                  <a:schemeClr val="accent1">
                    <a:lumMod val="90000"/>
                  </a:schemeClr>
                </a:solidFill>
              </a:rPr>
              <a:t>G</a:t>
            </a:r>
            <a:r>
              <a:rPr lang="en-US" dirty="0" smtClean="0"/>
              <a:t>lobal support</a:t>
            </a:r>
          </a:p>
          <a:p>
            <a:pPr marL="0">
              <a:lnSpc>
                <a:spcPct val="120000"/>
              </a:lnSpc>
              <a:spcBef>
                <a:spcPts val="0"/>
              </a:spcBef>
              <a:buNone/>
              <a:defRPr/>
            </a:pPr>
            <a:r>
              <a:rPr lang="en-US" dirty="0" smtClean="0"/>
              <a:t>          </a:t>
            </a:r>
            <a:r>
              <a:rPr lang="en-US" b="1" dirty="0" smtClean="0">
                <a:solidFill>
                  <a:schemeClr val="accent1">
                    <a:lumMod val="90000"/>
                  </a:schemeClr>
                </a:solidFill>
              </a:rPr>
              <a:t>I</a:t>
            </a:r>
            <a:r>
              <a:rPr lang="en-US" dirty="0" smtClean="0"/>
              <a:t>ntegrated wireless solution</a:t>
            </a:r>
          </a:p>
          <a:p>
            <a:pPr marL="0">
              <a:lnSpc>
                <a:spcPct val="120000"/>
              </a:lnSpc>
              <a:spcBef>
                <a:spcPts val="0"/>
              </a:spcBef>
              <a:buNone/>
              <a:defRPr/>
            </a:pPr>
            <a:r>
              <a:rPr lang="en-US" dirty="0" smtClean="0"/>
              <a:t>         </a:t>
            </a:r>
            <a:r>
              <a:rPr lang="en-US" b="1" dirty="0" smtClean="0">
                <a:solidFill>
                  <a:schemeClr val="accent1">
                    <a:lumMod val="90000"/>
                  </a:schemeClr>
                </a:solidFill>
              </a:rPr>
              <a:t>C</a:t>
            </a:r>
            <a:r>
              <a:rPr lang="en-US" dirty="0" smtClean="0"/>
              <a:t>ustomized personal service</a:t>
            </a:r>
            <a:endParaRPr lang="en-GB" dirty="0" smtClean="0"/>
          </a:p>
          <a:p>
            <a:pPr>
              <a:lnSpc>
                <a:spcPct val="200000"/>
              </a:lnSpc>
              <a:buFont typeface="Monotype Sorts" charset="2"/>
              <a:buChar char="n"/>
              <a:defRPr/>
            </a:pPr>
            <a:r>
              <a:rPr lang="en-US" dirty="0" smtClean="0"/>
              <a:t>Worldwide Interoperability for Microwave  Access</a:t>
            </a:r>
            <a:endParaRPr lang="en-GB" dirty="0"/>
          </a:p>
        </p:txBody>
      </p:sp>
      <p:sp>
        <p:nvSpPr>
          <p:cNvPr id="4" name="Tijdelijke aanduiding voor dianummer 3"/>
          <p:cNvSpPr>
            <a:spLocks noGrp="1"/>
          </p:cNvSpPr>
          <p:nvPr>
            <p:ph type="sldNum" sz="quarter" idx="10"/>
          </p:nvPr>
        </p:nvSpPr>
        <p:spPr/>
        <p:txBody>
          <a:bodyPr/>
          <a:lstStyle/>
          <a:p>
            <a:pPr>
              <a:defRPr/>
            </a:pPr>
            <a:fld id="{8E4F3C5B-14DB-4E17-97A4-7A3884D1B6A1}" type="slidenum">
              <a:rPr lang="en-US" smtClean="0"/>
              <a:pPr>
                <a:defRPr/>
              </a:pPr>
              <a:t>18</a:t>
            </a:fld>
            <a:endParaRPr lang="en-US"/>
          </a:p>
        </p:txBody>
      </p:sp>
    </p:spTree>
  </p:cSld>
  <p:clrMapOvr>
    <a:masterClrMapping/>
  </p:clrMapOvr>
  <p:transition>
    <p:pull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066800"/>
          </a:xfrm>
        </p:spPr>
        <p:txBody>
          <a:bodyPr>
            <a:normAutofit/>
          </a:bodyPr>
          <a:lstStyle/>
          <a:p>
            <a:r>
              <a:rPr lang="en-US" sz="2400" b="1" dirty="0" smtClean="0">
                <a:latin typeface="Times New Roman" pitchFamily="18" charset="0"/>
                <a:cs typeface="Times New Roman" pitchFamily="18" charset="0"/>
              </a:rPr>
              <a:t>WIMAX:</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752600"/>
            <a:ext cx="8229600" cy="4325112"/>
          </a:xfrm>
        </p:spPr>
        <p:txBody>
          <a:bodyPr>
            <a:normAutofit/>
          </a:bodyPr>
          <a:lstStyle/>
          <a:p>
            <a:r>
              <a:rPr lang="en-US" dirty="0" smtClean="0">
                <a:latin typeface="Times New Roman" pitchFamily="18" charset="0"/>
                <a:cs typeface="Times New Roman" pitchFamily="18" charset="0"/>
              </a:rPr>
              <a:t>Problems with the present system.</a:t>
            </a:r>
          </a:p>
          <a:p>
            <a:r>
              <a:rPr lang="en-US" dirty="0" smtClean="0">
                <a:latin typeface="Times New Roman" pitchFamily="18" charset="0"/>
                <a:cs typeface="Times New Roman" pitchFamily="18" charset="0"/>
              </a:rPr>
              <a:t>WIMAX  is the potential solution.</a:t>
            </a:r>
          </a:p>
          <a:p>
            <a:r>
              <a:rPr lang="en-US" dirty="0" smtClean="0">
                <a:latin typeface="Times New Roman" pitchFamily="18" charset="0"/>
                <a:cs typeface="Times New Roman" pitchFamily="18" charset="0"/>
              </a:rPr>
              <a:t>Provides universal Internet access.</a:t>
            </a:r>
          </a:p>
          <a:p>
            <a:r>
              <a:rPr lang="en-US" dirty="0" smtClean="0">
                <a:latin typeface="Times New Roman" pitchFamily="18" charset="0"/>
                <a:cs typeface="Times New Roman" pitchFamily="18" charset="0"/>
              </a:rPr>
              <a:t>Turning your computer on  and connect to WiFi antenna.</a:t>
            </a:r>
            <a:endParaRPr lang="en-US" dirty="0">
              <a:latin typeface="Times New Roman" pitchFamily="18" charset="0"/>
              <a:cs typeface="Times New Roman" pitchFamily="18" charset="0"/>
            </a:endParaRPr>
          </a:p>
        </p:txBody>
      </p:sp>
    </p:spTree>
  </p:cSld>
  <p:clrMapOvr>
    <a:masterClrMapping/>
  </p:clrMapOvr>
  <p:transition>
    <p:pull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457200" y="1143000"/>
            <a:ext cx="8229600" cy="5151438"/>
          </a:xfrm>
        </p:spPr>
        <p:txBody>
          <a:bodyPr/>
          <a:lstStyle/>
          <a:p>
            <a:r>
              <a:rPr lang="en-US" sz="2000" dirty="0" smtClean="0">
                <a:cs typeface="Times New Roman" pitchFamily="18" charset="0"/>
              </a:rPr>
              <a:t>In Mark Weiser’s vision of ubiquitous computing, computers disappear from conscious thought.</a:t>
            </a:r>
          </a:p>
          <a:p>
            <a:endParaRPr lang="en-US" altLang="zh-CN" sz="2000" dirty="0" smtClean="0">
              <a:cs typeface="Times New Roman" pitchFamily="18" charset="0"/>
            </a:endParaRPr>
          </a:p>
          <a:p>
            <a:r>
              <a:rPr lang="en-US" altLang="zh-CN" sz="2000" dirty="0" smtClean="0">
                <a:cs typeface="Times New Roman" pitchFamily="18" charset="0"/>
              </a:rPr>
              <a:t>Four notable improvements in current hardware technology are</a:t>
            </a:r>
          </a:p>
          <a:p>
            <a:pPr>
              <a:buNone/>
            </a:pPr>
            <a:r>
              <a:rPr lang="en-US" altLang="zh-CN" sz="2000" dirty="0" smtClean="0">
                <a:cs typeface="Times New Roman" pitchFamily="18" charset="0"/>
              </a:rPr>
              <a:t>      - Wireless Networking</a:t>
            </a:r>
          </a:p>
          <a:p>
            <a:pPr>
              <a:buNone/>
            </a:pPr>
            <a:r>
              <a:rPr lang="en-US" altLang="zh-CN" sz="2000" dirty="0" smtClean="0">
                <a:cs typeface="Times New Roman" pitchFamily="18" charset="0"/>
              </a:rPr>
              <a:t>      - Processing Capabilities</a:t>
            </a:r>
          </a:p>
          <a:p>
            <a:pPr>
              <a:buNone/>
            </a:pPr>
            <a:r>
              <a:rPr lang="en-US" altLang="zh-CN" sz="2000" dirty="0" smtClean="0">
                <a:cs typeface="Times New Roman" pitchFamily="18" charset="0"/>
              </a:rPr>
              <a:t>      - Storage Capacity</a:t>
            </a:r>
          </a:p>
          <a:p>
            <a:pPr>
              <a:buNone/>
            </a:pPr>
            <a:r>
              <a:rPr lang="en-US" altLang="zh-CN" sz="2000" dirty="0" smtClean="0">
                <a:cs typeface="Times New Roman" pitchFamily="18" charset="0"/>
              </a:rPr>
              <a:t>      - High Quality Displays</a:t>
            </a:r>
          </a:p>
          <a:p>
            <a:endParaRPr lang="en-US" altLang="zh-CN" sz="2000" dirty="0" smtClean="0">
              <a:cs typeface="Times New Roman" pitchFamily="18" charset="0"/>
            </a:endParaRPr>
          </a:p>
          <a:p>
            <a:r>
              <a:rPr lang="en-US" altLang="zh-CN" sz="2000" dirty="0" smtClean="0">
                <a:cs typeface="Times New Roman" pitchFamily="18" charset="0"/>
              </a:rPr>
              <a:t>Cell Phones, PDA are found as suitable replacement for the traditional computing.</a:t>
            </a:r>
          </a:p>
          <a:p>
            <a:endParaRPr lang="en-US" altLang="zh-CN" sz="2000" dirty="0" smtClean="0">
              <a:cs typeface="Times New Roman" pitchFamily="18" charset="0"/>
            </a:endParaRPr>
          </a:p>
          <a:p>
            <a:r>
              <a:rPr lang="en-US" altLang="zh-CN" sz="2000" dirty="0" smtClean="0">
                <a:cs typeface="Times New Roman" pitchFamily="18" charset="0"/>
              </a:rPr>
              <a:t>This adoption requires common standards across many products   and locales.</a:t>
            </a:r>
          </a:p>
          <a:p>
            <a:pPr>
              <a:buNone/>
            </a:pPr>
            <a:r>
              <a:rPr lang="en-US" altLang="zh-CN" sz="2000" dirty="0" smtClean="0">
                <a:cs typeface="Times New Roman" pitchFamily="18" charset="0"/>
              </a:rPr>
              <a:t>  </a:t>
            </a:r>
          </a:p>
        </p:txBody>
      </p:sp>
    </p:spTree>
  </p:cSld>
  <p:clrMapOvr>
    <a:masterClrMapping/>
  </p:clrMapOvr>
  <p:transition>
    <p:pull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8229600" cy="609600"/>
          </a:xfrm>
        </p:spPr>
        <p:txBody>
          <a:bodyPr>
            <a:normAutofit/>
          </a:bodyPr>
          <a:lstStyle/>
          <a:p>
            <a:r>
              <a:rPr lang="en-US" sz="2000" b="1" dirty="0" smtClean="0">
                <a:latin typeface="Times New Roman" pitchFamily="18" charset="0"/>
                <a:cs typeface="Times New Roman" pitchFamily="18" charset="0"/>
              </a:rPr>
              <a:t>How it works:</a:t>
            </a:r>
            <a:endParaRPr lang="en-US" sz="2000" b="1" dirty="0">
              <a:latin typeface="Times New Roman" pitchFamily="18" charset="0"/>
              <a:cs typeface="Times New Roman" pitchFamily="18" charset="0"/>
            </a:endParaRPr>
          </a:p>
        </p:txBody>
      </p:sp>
      <p:sp>
        <p:nvSpPr>
          <p:cNvPr id="4" name="Content Placeholder 3"/>
          <p:cNvSpPr>
            <a:spLocks noGrp="1"/>
          </p:cNvSpPr>
          <p:nvPr>
            <p:ph idx="1"/>
          </p:nvPr>
        </p:nvSpPr>
        <p:spPr>
          <a:xfrm>
            <a:off x="228600" y="1524000"/>
            <a:ext cx="8229600" cy="4216539"/>
          </a:xfrm>
          <a:prstGeom prst="rect">
            <a:avLst/>
          </a:prstGeom>
        </p:spPr>
        <p:txBody>
          <a:bodyPr wrap="square">
            <a:spAutoFit/>
          </a:bodyPr>
          <a:lstStyle/>
          <a:p>
            <a:pPr marL="0">
              <a:spcBef>
                <a:spcPts val="0"/>
              </a:spcBef>
              <a:buFont typeface="Wingdings" pitchFamily="2" charset="2"/>
              <a:buChar char="ü"/>
            </a:pPr>
            <a:r>
              <a:rPr lang="en-US" sz="2000" dirty="0" smtClean="0">
                <a:cs typeface="Times New Roman" pitchFamily="18" charset="0"/>
              </a:rPr>
              <a:t>TRANSMITTER:</a:t>
            </a:r>
          </a:p>
          <a:p>
            <a:pPr marL="0">
              <a:spcBef>
                <a:spcPts val="0"/>
              </a:spcBef>
              <a:buNone/>
            </a:pPr>
            <a:r>
              <a:rPr lang="en-US" sz="2000" dirty="0" smtClean="0">
                <a:cs typeface="Times New Roman" pitchFamily="18" charset="0"/>
              </a:rPr>
              <a:t>              - Similar to cell phone towers.</a:t>
            </a:r>
          </a:p>
          <a:p>
            <a:pPr marL="0" indent="-457200">
              <a:spcBef>
                <a:spcPts val="0"/>
              </a:spcBef>
              <a:buNone/>
            </a:pPr>
            <a:r>
              <a:rPr lang="en-US" sz="2000" dirty="0" smtClean="0">
                <a:cs typeface="Times New Roman" pitchFamily="18" charset="0"/>
              </a:rPr>
              <a:t>               - covers an area of about 3,000  sq miles. </a:t>
            </a:r>
          </a:p>
          <a:p>
            <a:pPr marL="0" indent="-457200">
              <a:spcBef>
                <a:spcPts val="0"/>
              </a:spcBef>
              <a:buNone/>
            </a:pPr>
            <a:endParaRPr lang="en-US" sz="2000" dirty="0" smtClean="0">
              <a:cs typeface="Times New Roman" pitchFamily="18" charset="0"/>
            </a:endParaRPr>
          </a:p>
          <a:p>
            <a:pPr marL="0">
              <a:spcBef>
                <a:spcPts val="0"/>
              </a:spcBef>
              <a:buFont typeface="Wingdings" pitchFamily="2" charset="2"/>
              <a:buChar char="ü"/>
            </a:pPr>
            <a:r>
              <a:rPr lang="en-US" sz="2000" dirty="0" smtClean="0">
                <a:cs typeface="Times New Roman" pitchFamily="18" charset="0"/>
              </a:rPr>
              <a:t>RECEIVER</a:t>
            </a:r>
          </a:p>
          <a:p>
            <a:pPr marL="0">
              <a:spcBef>
                <a:spcPts val="0"/>
              </a:spcBef>
              <a:buNone/>
            </a:pPr>
            <a:r>
              <a:rPr lang="en-US" sz="2000" dirty="0" smtClean="0">
                <a:cs typeface="Times New Roman" pitchFamily="18" charset="0"/>
              </a:rPr>
              <a:t>               - small antenna</a:t>
            </a:r>
          </a:p>
          <a:p>
            <a:pPr marL="0">
              <a:spcBef>
                <a:spcPts val="0"/>
              </a:spcBef>
              <a:buNone/>
            </a:pPr>
            <a:r>
              <a:rPr lang="en-US" sz="2000" dirty="0" smtClean="0">
                <a:cs typeface="Times New Roman" pitchFamily="18" charset="0"/>
              </a:rPr>
              <a:t>               - small box or built into a laptop.</a:t>
            </a:r>
          </a:p>
          <a:p>
            <a:pPr marL="0">
              <a:spcBef>
                <a:spcPts val="0"/>
              </a:spcBef>
              <a:buNone/>
            </a:pPr>
            <a:r>
              <a:rPr lang="en-US" sz="2000" dirty="0" smtClean="0">
                <a:cs typeface="Times New Roman" pitchFamily="18" charset="0"/>
              </a:rPr>
              <a:t>   </a:t>
            </a:r>
          </a:p>
          <a:p>
            <a:pPr marL="0">
              <a:spcBef>
                <a:spcPts val="0"/>
              </a:spcBef>
              <a:buFont typeface="Wingdings" pitchFamily="2" charset="2"/>
              <a:buChar char="ü"/>
            </a:pPr>
            <a:r>
              <a:rPr lang="en-US" sz="2000" dirty="0" smtClean="0">
                <a:cs typeface="Times New Roman" pitchFamily="18" charset="0"/>
              </a:rPr>
              <a:t>    Line of Sight.</a:t>
            </a:r>
          </a:p>
          <a:p>
            <a:pPr marL="0">
              <a:spcBef>
                <a:spcPts val="0"/>
              </a:spcBef>
              <a:buFont typeface="Wingdings" pitchFamily="2" charset="2"/>
              <a:buChar char="ü"/>
            </a:pPr>
            <a:r>
              <a:rPr lang="en-US" sz="2000" dirty="0" smtClean="0">
                <a:cs typeface="Times New Roman" pitchFamily="18" charset="0"/>
              </a:rPr>
              <a:t>    Non-line-of-sight.</a:t>
            </a:r>
          </a:p>
          <a:p>
            <a:pPr marL="0">
              <a:spcBef>
                <a:spcPts val="0"/>
              </a:spcBef>
              <a:buFont typeface="Wingdings" pitchFamily="2" charset="2"/>
              <a:buChar char="ü"/>
            </a:pPr>
            <a:r>
              <a:rPr lang="en-US" sz="2000" dirty="0" smtClean="0">
                <a:cs typeface="Times New Roman" pitchFamily="18" charset="0"/>
              </a:rPr>
              <a:t>    </a:t>
            </a:r>
            <a:r>
              <a:rPr lang="en-US" sz="2000" dirty="0" smtClean="0"/>
              <a:t>The proposal for GAN is IEEE 802.20</a:t>
            </a:r>
            <a:endParaRPr lang="en-US" sz="2000" dirty="0" smtClean="0">
              <a:cs typeface="Times New Roman" pitchFamily="18" charset="0"/>
            </a:endParaRPr>
          </a:p>
          <a:p>
            <a:pPr marL="0">
              <a:spcBef>
                <a:spcPts val="0"/>
              </a:spcBef>
              <a:buNone/>
            </a:pPr>
            <a:endParaRPr lang="en-US" sz="2000" dirty="0" smtClean="0">
              <a:latin typeface="Times New Roman" pitchFamily="18" charset="0"/>
              <a:cs typeface="Times New Roman" pitchFamily="18" charset="0"/>
            </a:endParaRPr>
          </a:p>
          <a:p>
            <a:pPr marL="0">
              <a:spcBef>
                <a:spcPts val="0"/>
              </a:spcBef>
              <a:buNone/>
            </a:pPr>
            <a:r>
              <a:rPr lang="en-US" sz="2000" dirty="0" smtClean="0">
                <a:latin typeface="Times New Roman" pitchFamily="18" charset="0"/>
                <a:cs typeface="Times New Roman" pitchFamily="18" charset="0"/>
              </a:rPr>
              <a:t> </a:t>
            </a:r>
          </a:p>
        </p:txBody>
      </p:sp>
      <p:pic>
        <p:nvPicPr>
          <p:cNvPr id="6" name="Picture 2"/>
          <p:cNvPicPr>
            <a:picLocks noChangeAspect="1" noChangeArrowheads="1"/>
          </p:cNvPicPr>
          <p:nvPr/>
        </p:nvPicPr>
        <p:blipFill>
          <a:blip r:embed="rId2" cstate="print"/>
          <a:srcRect/>
          <a:stretch>
            <a:fillRect/>
          </a:stretch>
        </p:blipFill>
        <p:spPr bwMode="auto">
          <a:xfrm>
            <a:off x="5410200" y="1676400"/>
            <a:ext cx="3048000" cy="2667000"/>
          </a:xfrm>
          <a:prstGeom prst="rect">
            <a:avLst/>
          </a:prstGeom>
          <a:noFill/>
          <a:ln w="9525">
            <a:noFill/>
            <a:miter lim="800000"/>
            <a:headEnd/>
            <a:tailEnd/>
          </a:ln>
        </p:spPr>
      </p:pic>
      <p:pic>
        <p:nvPicPr>
          <p:cNvPr id="7" name="Picture 3"/>
          <p:cNvPicPr>
            <a:picLocks noChangeAspect="1" noChangeArrowheads="1"/>
          </p:cNvPicPr>
          <p:nvPr/>
        </p:nvPicPr>
        <p:blipFill>
          <a:blip r:embed="rId3" cstate="print"/>
          <a:srcRect/>
          <a:stretch>
            <a:fillRect/>
          </a:stretch>
        </p:blipFill>
        <p:spPr bwMode="auto">
          <a:xfrm>
            <a:off x="5334000" y="4724400"/>
            <a:ext cx="1905000" cy="1323975"/>
          </a:xfrm>
          <a:prstGeom prst="rect">
            <a:avLst/>
          </a:prstGeom>
          <a:noFill/>
          <a:ln w="9525">
            <a:noFill/>
            <a:miter lim="800000"/>
            <a:headEnd/>
            <a:tailEnd/>
          </a:ln>
        </p:spPr>
      </p:pic>
      <p:sp>
        <p:nvSpPr>
          <p:cNvPr id="8" name="Rectangle 7"/>
          <p:cNvSpPr/>
          <p:nvPr/>
        </p:nvSpPr>
        <p:spPr>
          <a:xfrm>
            <a:off x="5638800" y="6248400"/>
            <a:ext cx="1184940" cy="369332"/>
          </a:xfrm>
          <a:prstGeom prst="rect">
            <a:avLst/>
          </a:prstGeom>
        </p:spPr>
        <p:txBody>
          <a:bodyPr wrap="none">
            <a:spAutoFit/>
          </a:bodyPr>
          <a:lstStyle/>
          <a:p>
            <a:r>
              <a:rPr lang="en-US" dirty="0" smtClean="0">
                <a:latin typeface="Times New Roman" pitchFamily="18" charset="0"/>
                <a:cs typeface="Times New Roman" pitchFamily="18" charset="0"/>
              </a:rPr>
              <a:t>transmitter</a:t>
            </a:r>
            <a:endParaRPr lang="en-US" dirty="0">
              <a:latin typeface="Times New Roman" pitchFamily="18" charset="0"/>
              <a:cs typeface="Times New Roman" pitchFamily="18" charset="0"/>
            </a:endParaRPr>
          </a:p>
        </p:txBody>
      </p:sp>
    </p:spTree>
  </p:cSld>
  <p:clrMapOvr>
    <a:masterClrMapping/>
  </p:clrMapOvr>
  <p:transition>
    <p:pull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229600" cy="4325112"/>
          </a:xfrm>
        </p:spPr>
        <p:txBody>
          <a:bodyPr/>
          <a:lstStyle/>
          <a:p>
            <a:pPr>
              <a:buFont typeface="Wingdings" pitchFamily="2" charset="2"/>
              <a:buChar char="ü"/>
            </a:pPr>
            <a:r>
              <a:rPr lang="en-US" dirty="0" smtClean="0">
                <a:cs typeface="Times New Roman" pitchFamily="18" charset="0"/>
              </a:rPr>
              <a:t>Sends data via radio signals.</a:t>
            </a:r>
          </a:p>
          <a:p>
            <a:pPr>
              <a:buFont typeface="Wingdings" pitchFamily="2" charset="2"/>
              <a:buChar char="ü"/>
            </a:pPr>
            <a:r>
              <a:rPr lang="en-US" dirty="0" smtClean="0">
                <a:cs typeface="Times New Roman" pitchFamily="18" charset="0"/>
              </a:rPr>
              <a:t> A computer receives encrypted data only.</a:t>
            </a:r>
          </a:p>
          <a:p>
            <a:pPr>
              <a:buFont typeface="Wingdings" pitchFamily="2" charset="2"/>
              <a:buChar char="ü"/>
            </a:pPr>
            <a:r>
              <a:rPr lang="en-US" dirty="0" smtClean="0">
                <a:cs typeface="Times New Roman" pitchFamily="18" charset="0"/>
              </a:rPr>
              <a:t>Handle up to 70 Mbps.</a:t>
            </a:r>
          </a:p>
          <a:p>
            <a:pPr>
              <a:buFont typeface="Wingdings" pitchFamily="2" charset="2"/>
              <a:buChar char="ü"/>
            </a:pPr>
            <a:r>
              <a:rPr lang="en-US" dirty="0" smtClean="0">
                <a:cs typeface="Times New Roman" pitchFamily="18" charset="0"/>
              </a:rPr>
              <a:t>It blanket a radius of 30 miles.</a:t>
            </a:r>
          </a:p>
          <a:p>
            <a:pPr>
              <a:buFont typeface="Wingdings" pitchFamily="2" charset="2"/>
              <a:buChar char="ü"/>
            </a:pPr>
            <a:r>
              <a:rPr lang="en-US" dirty="0" smtClean="0">
                <a:cs typeface="Times New Roman" pitchFamily="18" charset="0"/>
              </a:rPr>
              <a:t>Deployment issues.</a:t>
            </a:r>
          </a:p>
          <a:p>
            <a:pPr>
              <a:buFont typeface="Wingdings" pitchFamily="2" charset="2"/>
              <a:buChar char="ü"/>
            </a:pPr>
            <a:r>
              <a:rPr lang="en-US" dirty="0" smtClean="0">
                <a:cs typeface="Times New Roman" pitchFamily="18" charset="0"/>
              </a:rPr>
              <a:t>Consequences.</a:t>
            </a:r>
          </a:p>
          <a:p>
            <a:pPr>
              <a:buNone/>
            </a:pPr>
            <a:endParaRPr lang="en-US" dirty="0"/>
          </a:p>
        </p:txBody>
      </p:sp>
    </p:spTree>
  </p:cSld>
  <p:clrMapOvr>
    <a:masterClrMapping/>
  </p:clrMapOvr>
  <p:transition>
    <p:pull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04800" y="304800"/>
            <a:ext cx="8305800" cy="1143000"/>
          </a:xfrm>
          <a:noFill/>
        </p:spPr>
        <p:txBody>
          <a:bodyPr>
            <a:normAutofit/>
          </a:bodyPr>
          <a:lstStyle/>
          <a:p>
            <a:r>
              <a:rPr lang="nl-NL" sz="2400" dirty="0" smtClean="0">
                <a:effectLst/>
              </a:rPr>
              <a:t>More bandwitdh, more possibilities</a:t>
            </a:r>
            <a:endParaRPr lang="en-US" sz="2400" dirty="0" smtClean="0">
              <a:effectLst/>
            </a:endParaRPr>
          </a:p>
        </p:txBody>
      </p:sp>
      <p:graphicFrame>
        <p:nvGraphicFramePr>
          <p:cNvPr id="24641" name="Group 65"/>
          <p:cNvGraphicFramePr>
            <a:graphicFrameLocks noGrp="1"/>
          </p:cNvGraphicFramePr>
          <p:nvPr>
            <p:ph idx="1"/>
          </p:nvPr>
        </p:nvGraphicFramePr>
        <p:xfrm>
          <a:off x="1403350" y="1628775"/>
          <a:ext cx="7467600" cy="4360864"/>
        </p:xfrm>
        <a:graphic>
          <a:graphicData uri="http://schemas.openxmlformats.org/drawingml/2006/table">
            <a:tbl>
              <a:tblPr/>
              <a:tblGrid>
                <a:gridCol w="1330325"/>
                <a:gridCol w="1184275"/>
                <a:gridCol w="1236663"/>
                <a:gridCol w="1238250"/>
                <a:gridCol w="1241425"/>
                <a:gridCol w="1236662"/>
              </a:tblGrid>
              <a:tr h="368300">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nl-NL" sz="1400" b="1" i="1" u="none" strike="noStrike" cap="none" normalizeH="0" baseline="0" smtClean="0">
                          <a:ln>
                            <a:noFill/>
                          </a:ln>
                          <a:solidFill>
                            <a:srgbClr val="140029"/>
                          </a:solidFill>
                          <a:effectLst/>
                          <a:latin typeface="Calibri" pitchFamily="34" charset="0"/>
                          <a:ea typeface="Calibri" pitchFamily="34" charset="0"/>
                          <a:cs typeface="Times New Roman" pitchFamily="18" charset="0"/>
                        </a:rPr>
                        <a:t>Technology</a:t>
                      </a:r>
                      <a:endParaRPr kumimoji="0" lang="en-US"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nl-NL" sz="1400" b="1" i="0" u="none" strike="noStrike" cap="none" normalizeH="0" baseline="0" smtClean="0">
                          <a:ln>
                            <a:noFill/>
                          </a:ln>
                          <a:solidFill>
                            <a:srgbClr val="140029"/>
                          </a:solidFill>
                          <a:effectLst/>
                          <a:latin typeface="Calibri" pitchFamily="34" charset="0"/>
                          <a:ea typeface="Calibri" pitchFamily="34" charset="0"/>
                          <a:cs typeface="Times New Roman" pitchFamily="18" charset="0"/>
                        </a:rPr>
                        <a:t>1G</a:t>
                      </a:r>
                      <a:endParaRPr kumimoji="0" lang="en-US"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nl-NL" sz="1400" b="1" i="0" u="none" strike="noStrike" cap="none" normalizeH="0" baseline="0" smtClean="0">
                          <a:ln>
                            <a:noFill/>
                          </a:ln>
                          <a:solidFill>
                            <a:srgbClr val="140029"/>
                          </a:solidFill>
                          <a:effectLst/>
                          <a:latin typeface="Calibri" pitchFamily="34" charset="0"/>
                          <a:ea typeface="Calibri" pitchFamily="34" charset="0"/>
                          <a:cs typeface="Times New Roman" pitchFamily="18" charset="0"/>
                        </a:rPr>
                        <a:t>2G</a:t>
                      </a:r>
                      <a:endParaRPr kumimoji="0" lang="en-US"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nl-NL" sz="1400" b="1" i="0" u="none" strike="noStrike" cap="none" normalizeH="0" baseline="0" smtClean="0">
                          <a:ln>
                            <a:noFill/>
                          </a:ln>
                          <a:solidFill>
                            <a:srgbClr val="140029"/>
                          </a:solidFill>
                          <a:effectLst/>
                          <a:latin typeface="Calibri" pitchFamily="34" charset="0"/>
                          <a:ea typeface="Calibri" pitchFamily="34" charset="0"/>
                          <a:cs typeface="Times New Roman" pitchFamily="18" charset="0"/>
                        </a:rPr>
                        <a:t>2.5G</a:t>
                      </a:r>
                      <a:endParaRPr kumimoji="0" lang="en-US"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nl-NL" sz="1400" b="1" i="0" u="none" strike="noStrike" cap="none" normalizeH="0" baseline="0" smtClean="0">
                          <a:ln>
                            <a:noFill/>
                          </a:ln>
                          <a:solidFill>
                            <a:srgbClr val="140029"/>
                          </a:solidFill>
                          <a:effectLst/>
                          <a:latin typeface="Calibri" pitchFamily="34" charset="0"/>
                          <a:ea typeface="Calibri" pitchFamily="34" charset="0"/>
                          <a:cs typeface="Times New Roman" pitchFamily="18" charset="0"/>
                        </a:rPr>
                        <a:t>3G</a:t>
                      </a:r>
                      <a:endParaRPr kumimoji="0" lang="en-US"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nl-NL" sz="1400" b="1" i="0" u="none" strike="noStrike" cap="none" normalizeH="0" baseline="0" smtClean="0">
                          <a:ln>
                            <a:noFill/>
                          </a:ln>
                          <a:solidFill>
                            <a:srgbClr val="140029"/>
                          </a:solidFill>
                          <a:effectLst/>
                          <a:latin typeface="Calibri" pitchFamily="34" charset="0"/>
                          <a:ea typeface="Calibri" pitchFamily="34" charset="0"/>
                          <a:cs typeface="Times New Roman" pitchFamily="18" charset="0"/>
                        </a:rPr>
                        <a:t>4G</a:t>
                      </a:r>
                      <a:endParaRPr kumimoji="0" lang="en-US"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nl-NL" sz="1400" b="0" i="1" u="none" strike="noStrike" cap="none" normalizeH="0" baseline="0" smtClean="0">
                          <a:ln>
                            <a:noFill/>
                          </a:ln>
                          <a:solidFill>
                            <a:srgbClr val="140029"/>
                          </a:solidFill>
                          <a:effectLst/>
                          <a:latin typeface="Calibri" pitchFamily="34" charset="0"/>
                          <a:ea typeface="Calibri" pitchFamily="34" charset="0"/>
                          <a:cs typeface="Times New Roman" pitchFamily="18" charset="0"/>
                        </a:rPr>
                        <a:t>First design</a:t>
                      </a:r>
                      <a:endParaRPr kumimoji="0" lang="en-US"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nl-NL"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rPr>
                        <a:t>1970</a:t>
                      </a:r>
                      <a:endParaRPr kumimoji="0" lang="en-US"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nl-NL"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rPr>
                        <a:t>1980</a:t>
                      </a:r>
                      <a:endParaRPr kumimoji="0" lang="en-US"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nl-NL"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rPr>
                        <a:t>1985</a:t>
                      </a:r>
                      <a:endParaRPr kumimoji="0" lang="en-US"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nl-NL"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rPr>
                        <a:t>1990</a:t>
                      </a:r>
                      <a:endParaRPr kumimoji="0" lang="en-US"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nl-NL"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rPr>
                        <a:t>2000</a:t>
                      </a:r>
                      <a:endParaRPr kumimoji="0" lang="en-US"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8300">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nl-NL" sz="1400" b="0" i="1" u="none" strike="noStrike" cap="none" normalizeH="0" baseline="0" smtClean="0">
                          <a:ln>
                            <a:noFill/>
                          </a:ln>
                          <a:solidFill>
                            <a:srgbClr val="140029"/>
                          </a:solidFill>
                          <a:effectLst/>
                          <a:latin typeface="Calibri" pitchFamily="34" charset="0"/>
                          <a:ea typeface="Calibri" pitchFamily="34" charset="0"/>
                          <a:cs typeface="Times New Roman" pitchFamily="18" charset="0"/>
                        </a:rPr>
                        <a:t>Implementation</a:t>
                      </a:r>
                      <a:endParaRPr kumimoji="0" lang="en-US"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nl-NL"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rPr>
                        <a:t>1982</a:t>
                      </a:r>
                      <a:endParaRPr kumimoji="0" lang="en-US"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nl-NL"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rPr>
                        <a:t>1991</a:t>
                      </a:r>
                      <a:endParaRPr kumimoji="0" lang="en-US"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nl-NL"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rPr>
                        <a:t>1999</a:t>
                      </a:r>
                      <a:endParaRPr kumimoji="0" lang="en-US"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nl-NL"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rPr>
                        <a:t>2002</a:t>
                      </a:r>
                      <a:endParaRPr kumimoji="0" lang="en-US"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nl-NL"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rPr>
                        <a:t>2010?</a:t>
                      </a:r>
                      <a:endParaRPr kumimoji="0" lang="en-US"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414463">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nl-NL" sz="1400" b="0" i="1" u="none" strike="noStrike" cap="none" normalizeH="0" baseline="0" smtClean="0">
                          <a:ln>
                            <a:noFill/>
                          </a:ln>
                          <a:solidFill>
                            <a:srgbClr val="140029"/>
                          </a:solidFill>
                          <a:effectLst/>
                          <a:latin typeface="Calibri" pitchFamily="34" charset="0"/>
                          <a:ea typeface="Calibri" pitchFamily="34" charset="0"/>
                          <a:cs typeface="Times New Roman" pitchFamily="18" charset="0"/>
                        </a:rPr>
                        <a:t>Application</a:t>
                      </a:r>
                      <a:endParaRPr kumimoji="0" lang="en-US"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nl-NL"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rPr>
                        <a:t>Analog voice</a:t>
                      </a:r>
                      <a:endParaRPr kumimoji="0" lang="en-US"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nl-NL"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rPr>
                        <a:t>Digital voice, SMS</a:t>
                      </a:r>
                      <a:endParaRPr kumimoji="0" lang="en-US"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nl-NL"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rPr>
                        <a:t>MMS, WAP</a:t>
                      </a:r>
                      <a:endParaRPr kumimoji="0" lang="en-US"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rPr>
                        <a:t>True internet, videocalling, mobile TV,  high speed downloading</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rPr>
                        <a:t>HD-TV streaming?</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064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nl-NL" sz="1400" b="0" i="1" u="none" strike="noStrike" cap="none" normalizeH="0" baseline="0" smtClean="0">
                          <a:ln>
                            <a:noFill/>
                          </a:ln>
                          <a:solidFill>
                            <a:srgbClr val="140029"/>
                          </a:solidFill>
                          <a:effectLst/>
                          <a:latin typeface="Calibri" pitchFamily="34" charset="0"/>
                          <a:ea typeface="Calibri" pitchFamily="34" charset="0"/>
                          <a:cs typeface="Times New Roman" pitchFamily="18" charset="0"/>
                        </a:rPr>
                        <a:t>Standards</a:t>
                      </a:r>
                      <a:endParaRPr kumimoji="0" lang="en-US"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nl-NL"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rPr>
                        <a:t>AMPS</a:t>
                      </a:r>
                      <a:endParaRPr kumimoji="0" lang="en-US"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nl-NL"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rPr>
                        <a:t>TDMA, CDMA, GSM</a:t>
                      </a:r>
                      <a:endParaRPr kumimoji="0" lang="en-US"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nl-NL"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rPr>
                        <a:t>GPRS, EDGE</a:t>
                      </a:r>
                      <a:endParaRPr kumimoji="0" lang="en-US"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rPr>
                        <a:t>EV-DO, </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rPr>
                        <a:t>W-CDMA, HSDPA</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nl-NL"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rPr>
                        <a:t>WiMAX, HSOPA</a:t>
                      </a:r>
                      <a:endParaRPr kumimoji="0" lang="en-US"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33425">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nl-NL" sz="1400" b="0" i="1" u="none" strike="noStrike" cap="none" normalizeH="0" baseline="0" smtClean="0">
                          <a:ln>
                            <a:noFill/>
                          </a:ln>
                          <a:solidFill>
                            <a:srgbClr val="140029"/>
                          </a:solidFill>
                          <a:effectLst/>
                          <a:latin typeface="Calibri" pitchFamily="34" charset="0"/>
                          <a:ea typeface="Calibri" pitchFamily="34" charset="0"/>
                          <a:cs typeface="Times New Roman" pitchFamily="18" charset="0"/>
                        </a:rPr>
                        <a:t>Data bandwidth</a:t>
                      </a:r>
                      <a:endParaRPr kumimoji="0" lang="en-US"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nl-NL"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rPr>
                        <a:t>1.9 kbps</a:t>
                      </a:r>
                      <a:endParaRPr kumimoji="0" lang="en-US"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nl-NL"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rPr>
                        <a:t>14.4 kbps</a:t>
                      </a:r>
                      <a:endParaRPr kumimoji="0" lang="en-US"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nl-NL"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rPr>
                        <a:t>384 kbps</a:t>
                      </a:r>
                      <a:endParaRPr kumimoji="0" lang="en-US"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nl-NL"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rPr>
                        <a:t>2 mbps</a:t>
                      </a:r>
                      <a:endParaRPr kumimoji="0" lang="en-US"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nl-NL"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rPr>
                        <a:t>200 mbps</a:t>
                      </a:r>
                      <a:endParaRPr kumimoji="0" lang="en-US" sz="1400" b="0" i="0" u="none" strike="noStrike" cap="none" normalizeH="0" baseline="0" smtClean="0">
                        <a:ln>
                          <a:noFill/>
                        </a:ln>
                        <a:solidFill>
                          <a:srgbClr val="140029"/>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1559" name="Oval 62"/>
          <p:cNvSpPr>
            <a:spLocks noChangeArrowheads="1"/>
          </p:cNvSpPr>
          <p:nvPr/>
        </p:nvSpPr>
        <p:spPr bwMode="auto">
          <a:xfrm>
            <a:off x="395288" y="2565400"/>
            <a:ext cx="9577387" cy="1511300"/>
          </a:xfrm>
          <a:prstGeom prst="ellipse">
            <a:avLst/>
          </a:prstGeom>
          <a:noFill/>
          <a:ln w="15875">
            <a:solidFill>
              <a:srgbClr val="FF0000"/>
            </a:solidFill>
            <a:round/>
            <a:headEnd/>
            <a:tailEnd/>
          </a:ln>
        </p:spPr>
        <p:txBody>
          <a:bodyPr wrap="none" anchor="ctr"/>
          <a:lstStyle/>
          <a:p>
            <a:endParaRPr lang="nl-NL"/>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609600"/>
          </a:xfrm>
        </p:spPr>
        <p:txBody>
          <a:bodyPr>
            <a:normAutofit/>
          </a:bodyPr>
          <a:lstStyle/>
          <a:p>
            <a:r>
              <a:rPr lang="en-US" sz="3200" dirty="0" smtClean="0">
                <a:latin typeface="+mn-lt"/>
                <a:cs typeface="Times New Roman" pitchFamily="18" charset="0"/>
              </a:rPr>
              <a:t>RSS FEEDS:</a:t>
            </a:r>
            <a:endParaRPr lang="en-US" sz="3200" dirty="0">
              <a:latin typeface="+mn-lt"/>
              <a:cs typeface="Times New Roman" pitchFamily="18" charset="0"/>
            </a:endParaRPr>
          </a:p>
        </p:txBody>
      </p:sp>
      <p:sp>
        <p:nvSpPr>
          <p:cNvPr id="3" name="Content Placeholder 2"/>
          <p:cNvSpPr>
            <a:spLocks noGrp="1"/>
          </p:cNvSpPr>
          <p:nvPr>
            <p:ph idx="1"/>
          </p:nvPr>
        </p:nvSpPr>
        <p:spPr>
          <a:xfrm>
            <a:off x="533400" y="1578864"/>
            <a:ext cx="8229600" cy="5279136"/>
          </a:xfrm>
        </p:spPr>
        <p:txBody>
          <a:bodyPr/>
          <a:lstStyle/>
          <a:p>
            <a:r>
              <a:rPr lang="en-US" sz="2400" dirty="0" smtClean="0">
                <a:cs typeface="Times New Roman" pitchFamily="18" charset="0"/>
              </a:rPr>
              <a:t>It’s a form of web syndication.</a:t>
            </a:r>
          </a:p>
          <a:p>
            <a:r>
              <a:rPr lang="en-US" sz="2400" dirty="0" smtClean="0">
                <a:cs typeface="Times New Roman" pitchFamily="18" charset="0"/>
              </a:rPr>
              <a:t>Really Simple Syndication- an XML </a:t>
            </a:r>
          </a:p>
          <a:p>
            <a:pPr>
              <a:buNone/>
            </a:pPr>
            <a:r>
              <a:rPr lang="en-US" sz="2400" dirty="0" smtClean="0">
                <a:cs typeface="Times New Roman" pitchFamily="18" charset="0"/>
              </a:rPr>
              <a:t>   based format for easily distributing </a:t>
            </a:r>
          </a:p>
          <a:p>
            <a:pPr>
              <a:buNone/>
            </a:pPr>
            <a:r>
              <a:rPr lang="en-US" sz="2400" dirty="0" smtClean="0">
                <a:cs typeface="Times New Roman" pitchFamily="18" charset="0"/>
              </a:rPr>
              <a:t>  and aggregating the web content.</a:t>
            </a:r>
          </a:p>
          <a:p>
            <a:pPr>
              <a:buNone/>
            </a:pPr>
            <a:r>
              <a:rPr lang="en-US" sz="2400" dirty="0" smtClean="0">
                <a:cs typeface="Times New Roman" pitchFamily="18" charset="0"/>
              </a:rPr>
              <a:t>   eg. Headlines, Web updates etc.</a:t>
            </a:r>
          </a:p>
          <a:p>
            <a:r>
              <a:rPr lang="en-US" sz="2400" dirty="0" smtClean="0">
                <a:cs typeface="Times New Roman" pitchFamily="18" charset="0"/>
              </a:rPr>
              <a:t>Aid in active filtering of ever growing </a:t>
            </a:r>
          </a:p>
          <a:p>
            <a:pPr>
              <a:buNone/>
            </a:pPr>
            <a:r>
              <a:rPr lang="en-US" sz="2400" dirty="0" smtClean="0">
                <a:cs typeface="Times New Roman" pitchFamily="18" charset="0"/>
              </a:rPr>
              <a:t>    web content.</a:t>
            </a:r>
          </a:p>
          <a:p>
            <a:pPr>
              <a:buFont typeface="Arial" pitchFamily="34" charset="0"/>
              <a:buChar char="•"/>
            </a:pPr>
            <a:r>
              <a:rPr lang="en-US" sz="2400" dirty="0" smtClean="0">
                <a:cs typeface="Times New Roman" pitchFamily="18" charset="0"/>
              </a:rPr>
              <a:t> BBC, Amazon.com, Espn etc offer RSS feeds.</a:t>
            </a:r>
          </a:p>
        </p:txBody>
      </p:sp>
      <p:pic>
        <p:nvPicPr>
          <p:cNvPr id="8195" name="Picture 3"/>
          <p:cNvPicPr>
            <a:picLocks noChangeAspect="1" noChangeArrowheads="1"/>
          </p:cNvPicPr>
          <p:nvPr/>
        </p:nvPicPr>
        <p:blipFill>
          <a:blip r:embed="rId2" cstate="print"/>
          <a:srcRect/>
          <a:stretch>
            <a:fillRect/>
          </a:stretch>
        </p:blipFill>
        <p:spPr bwMode="auto">
          <a:xfrm>
            <a:off x="6585284" y="1447800"/>
            <a:ext cx="1568116" cy="1295400"/>
          </a:xfrm>
          <a:prstGeom prst="rect">
            <a:avLst/>
          </a:prstGeom>
          <a:noFill/>
          <a:ln w="9525">
            <a:noFill/>
            <a:miter lim="800000"/>
            <a:headEnd/>
            <a:tailEnd/>
          </a:ln>
        </p:spPr>
      </p:pic>
    </p:spTree>
  </p:cSld>
  <p:clrMapOvr>
    <a:masterClrMapping/>
  </p:clrMapOvr>
  <p:transition>
    <p:pull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cstate="print"/>
          <a:srcRect/>
          <a:stretch>
            <a:fillRect/>
          </a:stretch>
        </p:blipFill>
        <p:spPr bwMode="auto">
          <a:xfrm>
            <a:off x="685800" y="1371600"/>
            <a:ext cx="7543799" cy="4019550"/>
          </a:xfrm>
          <a:prstGeom prst="rect">
            <a:avLst/>
          </a:prstGeom>
          <a:noFill/>
          <a:ln w="9525">
            <a:noFill/>
            <a:miter lim="800000"/>
            <a:headEnd/>
            <a:tailEnd/>
          </a:ln>
        </p:spPr>
      </p:pic>
    </p:spTree>
  </p:cSld>
  <p:clrMapOvr>
    <a:masterClrMapping/>
  </p:clrMapOvr>
  <p:transition>
    <p:pull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57200" y="762000"/>
            <a:ext cx="8229600" cy="1066800"/>
          </a:xfrm>
        </p:spPr>
        <p:txBody>
          <a:bodyPr>
            <a:normAutofit/>
          </a:bodyPr>
          <a:lstStyle/>
          <a:p>
            <a:r>
              <a:rPr lang="en-US" altLang="zh-CN" sz="3200" b="1" dirty="0" smtClean="0">
                <a:latin typeface="Times New Roman" pitchFamily="18" charset="0"/>
                <a:ea typeface="宋体" charset="-122"/>
                <a:cs typeface="Times New Roman" pitchFamily="18" charset="0"/>
              </a:rPr>
              <a:t>Advantages:</a:t>
            </a:r>
          </a:p>
        </p:txBody>
      </p:sp>
      <p:sp>
        <p:nvSpPr>
          <p:cNvPr id="5" name="Content Placeholder 4"/>
          <p:cNvSpPr>
            <a:spLocks noGrp="1"/>
          </p:cNvSpPr>
          <p:nvPr>
            <p:ph idx="1"/>
          </p:nvPr>
        </p:nvSpPr>
        <p:spPr>
          <a:xfrm>
            <a:off x="381000" y="1807464"/>
            <a:ext cx="8229600" cy="5050536"/>
          </a:xfrm>
        </p:spPr>
        <p:txBody>
          <a:bodyPr/>
          <a:lstStyle/>
          <a:p>
            <a:r>
              <a:rPr lang="en-US" sz="2400" dirty="0" smtClean="0"/>
              <a:t>Fast updating by retrieving  summaries of latest content.</a:t>
            </a:r>
          </a:p>
          <a:p>
            <a:r>
              <a:rPr lang="en-US" sz="2400" dirty="0" smtClean="0"/>
              <a:t>Less time spent on surfing.</a:t>
            </a:r>
          </a:p>
          <a:p>
            <a:r>
              <a:rPr lang="en-US" sz="2400" dirty="0" smtClean="0"/>
              <a:t>Personal information remains secured.</a:t>
            </a:r>
          </a:p>
          <a:p>
            <a:r>
              <a:rPr lang="en-US" sz="2400" dirty="0" smtClean="0"/>
              <a:t>Can avoid unnecessary ads and menus etc.</a:t>
            </a:r>
          </a:p>
          <a:p>
            <a:r>
              <a:rPr lang="en-US" sz="2400" dirty="0" smtClean="0"/>
              <a:t>Rich Media </a:t>
            </a:r>
            <a:r>
              <a:rPr lang="en-US" sz="2400" dirty="0" smtClean="0"/>
              <a:t>RSS- </a:t>
            </a:r>
            <a:r>
              <a:rPr lang="en-US" sz="2400" dirty="0" smtClean="0"/>
              <a:t>personal broadband channels</a:t>
            </a:r>
            <a:r>
              <a:rPr lang="en-US" dirty="0" smtClean="0"/>
              <a:t>.</a:t>
            </a:r>
            <a:endParaRPr lang="en-US" dirty="0"/>
          </a:p>
        </p:txBody>
      </p:sp>
    </p:spTree>
  </p:cSld>
  <p:clrMapOvr>
    <a:masterClrMapping/>
  </p:clrMapOvr>
  <p:transition>
    <p:pull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Conclusion: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2057400"/>
            <a:ext cx="8229600" cy="4325112"/>
          </a:xfrm>
        </p:spPr>
        <p:txBody>
          <a:bodyPr>
            <a:normAutofit/>
          </a:bodyPr>
          <a:lstStyle/>
          <a:p>
            <a:r>
              <a:rPr lang="en-US" sz="2000" dirty="0" smtClean="0"/>
              <a:t>Many standards have been developed over past 10 years.</a:t>
            </a:r>
          </a:p>
          <a:p>
            <a:r>
              <a:rPr lang="en-US" sz="2000" dirty="0" smtClean="0"/>
              <a:t>Band width is not a problem now.</a:t>
            </a:r>
          </a:p>
          <a:p>
            <a:r>
              <a:rPr lang="en-US" sz="2000" dirty="0" smtClean="0"/>
              <a:t>Application that utilize the entire bandwidth must be developed.</a:t>
            </a:r>
          </a:p>
          <a:p>
            <a:r>
              <a:rPr lang="en-US" sz="2000" dirty="0" smtClean="0"/>
              <a:t>Mobile internet must replace the fixed internet.</a:t>
            </a:r>
          </a:p>
          <a:p>
            <a:r>
              <a:rPr lang="en-US" sz="2000" dirty="0" smtClean="0"/>
              <a:t>In 4G HDTV streaming must be made possible.</a:t>
            </a:r>
            <a:endParaRPr 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685800"/>
          </a:xfrm>
        </p:spPr>
        <p:txBody>
          <a:bodyPr>
            <a:normAutofit/>
          </a:bodyPr>
          <a:lstStyle/>
          <a:p>
            <a:pPr algn="ctr"/>
            <a:r>
              <a:rPr lang="en-US" sz="3200" dirty="0" smtClean="0">
                <a:latin typeface="Times New Roman" pitchFamily="18" charset="0"/>
                <a:cs typeface="Times New Roman" pitchFamily="18" charset="0"/>
              </a:rPr>
              <a:t>References: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600200"/>
            <a:ext cx="8229600" cy="4325112"/>
          </a:xfrm>
        </p:spPr>
        <p:txBody>
          <a:bodyPr>
            <a:normAutofit/>
          </a:bodyPr>
          <a:lstStyle/>
          <a:p>
            <a:r>
              <a:rPr lang="en-US" sz="1600" dirty="0" smtClean="0">
                <a:hlinkClick r:id="rId2"/>
              </a:rPr>
              <a:t>www.wikipedia.org</a:t>
            </a:r>
            <a:endParaRPr lang="en-US" sz="1600" dirty="0" smtClean="0"/>
          </a:p>
          <a:p>
            <a:r>
              <a:rPr lang="en-US" sz="1600" dirty="0" smtClean="0">
                <a:hlinkClick r:id="rId3"/>
              </a:rPr>
              <a:t>www.iec.org</a:t>
            </a:r>
            <a:endParaRPr lang="en-US" sz="1600" dirty="0" smtClean="0"/>
          </a:p>
          <a:p>
            <a:r>
              <a:rPr lang="en-US" sz="1600" dirty="0" smtClean="0">
                <a:hlinkClick r:id="rId4"/>
              </a:rPr>
              <a:t>http://www.howstuffworks.com/wimax1.htm</a:t>
            </a:r>
            <a:endParaRPr lang="en-US" sz="1600" dirty="0" smtClean="0"/>
          </a:p>
          <a:p>
            <a:r>
              <a:rPr lang="en-US" sz="1600" dirty="0" smtClean="0"/>
              <a:t>A white paper on ‘Innovations of mobile communication standards and their applications for telecom companies’.</a:t>
            </a:r>
          </a:p>
          <a:p>
            <a:r>
              <a:rPr lang="en-US" sz="1600" dirty="0" smtClean="0"/>
              <a:t>A paper on ‘Disappearing Hardware’ by Mark Weiser’</a:t>
            </a:r>
          </a:p>
          <a:p>
            <a:r>
              <a:rPr lang="en-US" sz="1600" dirty="0" smtClean="0">
                <a:hlinkClick r:id="rId5"/>
              </a:rPr>
              <a:t>www.wimax.com</a:t>
            </a:r>
            <a:endParaRPr lang="en-US" sz="1600" dirty="0" smtClean="0"/>
          </a:p>
          <a:p>
            <a:r>
              <a:rPr lang="en-US" sz="1600" dirty="0" smtClean="0">
                <a:hlinkClick r:id="rId6"/>
              </a:rPr>
              <a:t>www.slideshare.com</a:t>
            </a:r>
            <a:endParaRPr lang="en-US" sz="1600" dirty="0" smtClean="0"/>
          </a:p>
          <a:p>
            <a:endParaRPr lang="en-US" sz="1600" dirty="0" smtClean="0"/>
          </a:p>
        </p:txBody>
      </p:sp>
    </p:spTree>
  </p:cSld>
  <p:clrMapOvr>
    <a:masterClrMapping/>
  </p:clrMapOvr>
  <p:transition>
    <p:pull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66800"/>
            <a:ext cx="8229600" cy="3352800"/>
          </a:xfrm>
        </p:spPr>
        <p:txBody>
          <a:bodyPr>
            <a:normAutofit/>
          </a:bodyPr>
          <a:lstStyle/>
          <a:p>
            <a:r>
              <a:rPr lang="zh-CN" altLang="en-US" sz="4500" dirty="0" smtClean="0">
                <a:ea typeface="宋体" charset="-122"/>
              </a:rPr>
              <a:t>                   </a:t>
            </a:r>
            <a:br>
              <a:rPr lang="zh-CN" altLang="en-US" sz="4500" dirty="0" smtClean="0">
                <a:ea typeface="宋体" charset="-122"/>
              </a:rPr>
            </a:br>
            <a:r>
              <a:rPr lang="zh-CN" altLang="en-US" sz="4500" dirty="0" smtClean="0">
                <a:ea typeface="宋体" charset="-122"/>
              </a:rPr>
              <a:t/>
            </a:r>
            <a:br>
              <a:rPr lang="zh-CN" altLang="en-US" sz="4500" dirty="0" smtClean="0">
                <a:ea typeface="宋体" charset="-122"/>
              </a:rPr>
            </a:br>
            <a:r>
              <a:rPr lang="zh-CN" altLang="en-US" sz="4500" dirty="0" smtClean="0">
                <a:ea typeface="宋体" charset="-122"/>
              </a:rPr>
              <a:t>          </a:t>
            </a:r>
            <a:br>
              <a:rPr lang="zh-CN" altLang="en-US" sz="4500" dirty="0" smtClean="0">
                <a:ea typeface="宋体" charset="-122"/>
              </a:rPr>
            </a:br>
            <a:endParaRPr lang="en-US" altLang="zh-CN" sz="6600" dirty="0" smtClean="0">
              <a:latin typeface="Times New Roman" pitchFamily="18" charset="0"/>
              <a:ea typeface="宋体" charset="-122"/>
              <a:cs typeface="Times New Roman" pitchFamily="18" charset="0"/>
            </a:endParaRPr>
          </a:p>
        </p:txBody>
      </p:sp>
      <p:sp>
        <p:nvSpPr>
          <p:cNvPr id="13" name="TextBox 12"/>
          <p:cNvSpPr txBox="1"/>
          <p:nvPr/>
        </p:nvSpPr>
        <p:spPr>
          <a:xfrm>
            <a:off x="2895600" y="2743200"/>
            <a:ext cx="4038600" cy="830997"/>
          </a:xfrm>
          <a:prstGeom prst="rect">
            <a:avLst/>
          </a:prstGeom>
          <a:noFill/>
        </p:spPr>
        <p:txBody>
          <a:bodyPr wrap="square" rtlCol="0">
            <a:spAutoFit/>
          </a:bodyPr>
          <a:lstStyle/>
          <a:p>
            <a:r>
              <a:rPr lang="en-US" sz="4800" dirty="0" smtClean="0"/>
              <a:t>Thank You</a:t>
            </a:r>
            <a:endParaRPr lang="en-US" sz="4800" dirty="0"/>
          </a:p>
        </p:txBody>
      </p:sp>
    </p:spTree>
  </p:cSld>
  <p:clrMapOvr>
    <a:masterClrMapping/>
  </p:clrMapOvr>
  <p:transition>
    <p:pull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1"/>
          <p:cNvPicPr>
            <a:picLocks noGrp="1" noChangeAspect="1" noChangeArrowheads="1"/>
          </p:cNvPicPr>
          <p:nvPr>
            <p:ph idx="1"/>
          </p:nvPr>
        </p:nvPicPr>
        <p:blipFill>
          <a:blip r:embed="rId2"/>
          <a:srcRect/>
          <a:stretch>
            <a:fillRect/>
          </a:stretch>
        </p:blipFill>
        <p:spPr bwMode="auto">
          <a:xfrm>
            <a:off x="1981200" y="1066800"/>
            <a:ext cx="4977381" cy="4735513"/>
          </a:xfrm>
          <a:prstGeom prst="rect">
            <a:avLst/>
          </a:prstGeom>
          <a:noFill/>
          <a:ln w="9525">
            <a:noFill/>
            <a:miter lim="800000"/>
            <a:headEnd/>
            <a:tailEnd/>
          </a:ln>
        </p:spPr>
      </p:pic>
      <p:sp>
        <p:nvSpPr>
          <p:cNvPr id="5" name="TextBox 4"/>
          <p:cNvSpPr txBox="1"/>
          <p:nvPr/>
        </p:nvSpPr>
        <p:spPr>
          <a:xfrm>
            <a:off x="3124200" y="6096000"/>
            <a:ext cx="2826415" cy="369332"/>
          </a:xfrm>
          <a:prstGeom prst="rect">
            <a:avLst/>
          </a:prstGeom>
          <a:noFill/>
        </p:spPr>
        <p:txBody>
          <a:bodyPr wrap="none" rtlCol="0">
            <a:spAutoFit/>
          </a:bodyPr>
          <a:lstStyle/>
          <a:p>
            <a:r>
              <a:rPr lang="en-US" dirty="0" smtClean="0"/>
              <a:t>Emphasis on three circles</a:t>
            </a:r>
            <a:endParaRPr lang="en-US" dirty="0"/>
          </a:p>
        </p:txBody>
      </p:sp>
    </p:spTree>
  </p:cSld>
  <p:clrMapOvr>
    <a:masterClrMapping/>
  </p:clrMapOvr>
  <p:transition>
    <p:pull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itchFamily="18" charset="0"/>
                <a:cs typeface="Times New Roman" pitchFamily="18" charset="0"/>
              </a:rPr>
              <a:t>CELLULAR ARCHITECTURE</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Cells</a:t>
            </a:r>
          </a:p>
          <a:p>
            <a:r>
              <a:rPr lang="en-US" dirty="0" smtClean="0"/>
              <a:t>Clusters</a:t>
            </a:r>
          </a:p>
          <a:p>
            <a:r>
              <a:rPr lang="en-US" dirty="0" smtClean="0"/>
              <a:t>Frequency Reuse</a:t>
            </a:r>
          </a:p>
          <a:p>
            <a:r>
              <a:rPr lang="en-US" dirty="0" smtClean="0"/>
              <a:t>Cell splitting</a:t>
            </a:r>
          </a:p>
          <a:p>
            <a:r>
              <a:rPr lang="en-US" dirty="0" smtClean="0"/>
              <a:t>Hand off</a:t>
            </a:r>
          </a:p>
          <a:p>
            <a:pPr>
              <a:buNone/>
            </a:pPr>
            <a:endParaRPr lang="en-US" dirty="0"/>
          </a:p>
        </p:txBody>
      </p:sp>
    </p:spTree>
  </p:cSld>
  <p:clrMapOvr>
    <a:masterClrMapping/>
  </p:clrMapOvr>
  <p:transition>
    <p:pull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305800" cy="838200"/>
          </a:xfrm>
        </p:spPr>
        <p:txBody>
          <a:bodyPr>
            <a:normAutofit/>
          </a:bodyPr>
          <a:lstStyle/>
          <a:p>
            <a:pPr fontAlgn="auto">
              <a:spcAft>
                <a:spcPts val="0"/>
              </a:spcAft>
              <a:defRPr/>
            </a:pPr>
            <a:r>
              <a:rPr lang="en-US" sz="2400" b="1" dirty="0" smtClean="0">
                <a:latin typeface="Times New Roman" pitchFamily="18" charset="0"/>
                <a:cs typeface="Times New Roman" pitchFamily="18" charset="0"/>
              </a:rPr>
              <a:t>Mobile communications:</a:t>
            </a:r>
            <a:endParaRPr lang="en-US" sz="2400" b="1"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1850042"/>
            <a:ext cx="8458200" cy="4550758"/>
          </a:xfrm>
          <a:prstGeom prst="rect">
            <a:avLst/>
          </a:prstGeom>
          <a:noFill/>
          <a:ln w="9525">
            <a:noFill/>
            <a:miter lim="800000"/>
            <a:headEnd/>
            <a:tailEnd/>
          </a:ln>
        </p:spPr>
      </p:pic>
    </p:spTree>
  </p:cSld>
  <p:clrMapOvr>
    <a:masterClrMapping/>
  </p:clrMapOvr>
  <p:transition>
    <p:pull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8229600" cy="1066800"/>
          </a:xfrm>
        </p:spPr>
        <p:txBody>
          <a:bodyPr>
            <a:normAutofit/>
          </a:bodyPr>
          <a:lstStyle/>
          <a:p>
            <a:r>
              <a:rPr lang="en-US" sz="2000" b="1" dirty="0" smtClean="0">
                <a:latin typeface="Times New Roman" pitchFamily="18" charset="0"/>
                <a:cs typeface="Times New Roman" pitchFamily="18" charset="0"/>
              </a:rPr>
              <a:t>Cells &amp; Clusters</a:t>
            </a:r>
            <a:endParaRPr lang="en-US" sz="2000" b="1" dirty="0">
              <a:latin typeface="Times New Roman" pitchFamily="18" charset="0"/>
              <a:cs typeface="Times New Roman" pitchFamily="18" charset="0"/>
            </a:endParaRPr>
          </a:p>
        </p:txBody>
      </p:sp>
      <p:sp>
        <p:nvSpPr>
          <p:cNvPr id="5" name="Content Placeholder 4"/>
          <p:cNvSpPr>
            <a:spLocks noGrp="1"/>
          </p:cNvSpPr>
          <p:nvPr>
            <p:ph idx="1"/>
          </p:nvPr>
        </p:nvSpPr>
        <p:spPr>
          <a:xfrm>
            <a:off x="304800" y="1600200"/>
            <a:ext cx="8229600" cy="4325112"/>
          </a:xfrm>
        </p:spPr>
        <p:txBody>
          <a:bodyPr>
            <a:normAutofit/>
          </a:bodyPr>
          <a:lstStyle/>
          <a:p>
            <a:pPr>
              <a:buFont typeface="Courier New" pitchFamily="49" charset="0"/>
              <a:buChar char="o"/>
            </a:pPr>
            <a:r>
              <a:rPr lang="en-US" sz="1800" dirty="0" smtClean="0"/>
              <a:t>Cells are basic geographical unit of a cellular system.</a:t>
            </a:r>
          </a:p>
          <a:p>
            <a:pPr>
              <a:buFont typeface="Courier New" pitchFamily="49" charset="0"/>
              <a:buChar char="o"/>
            </a:pPr>
            <a:r>
              <a:rPr lang="en-US" sz="1800" dirty="0" smtClean="0"/>
              <a:t>Landscape is divided in the shape of hexagon.</a:t>
            </a:r>
          </a:p>
          <a:p>
            <a:pPr>
              <a:buFont typeface="Courier New" pitchFamily="49" charset="0"/>
              <a:buChar char="o"/>
            </a:pPr>
            <a:r>
              <a:rPr lang="en-US" sz="1800" dirty="0" smtClean="0"/>
              <a:t>A cluster is a group of cells.</a:t>
            </a:r>
          </a:p>
          <a:p>
            <a:pPr>
              <a:buFont typeface="Courier New" pitchFamily="49" charset="0"/>
              <a:buChar char="o"/>
            </a:pPr>
            <a:r>
              <a:rPr lang="en-US" sz="1800" dirty="0" smtClean="0"/>
              <a:t>No channel is reused in the cluster.</a:t>
            </a:r>
            <a:endParaRPr lang="en-US" sz="1800" dirty="0"/>
          </a:p>
        </p:txBody>
      </p:sp>
      <p:pic>
        <p:nvPicPr>
          <p:cNvPr id="2053" name="Picture 5"/>
          <p:cNvPicPr>
            <a:picLocks noChangeAspect="1" noChangeArrowheads="1"/>
          </p:cNvPicPr>
          <p:nvPr/>
        </p:nvPicPr>
        <p:blipFill>
          <a:blip r:embed="rId2" cstate="print"/>
          <a:srcRect/>
          <a:stretch>
            <a:fillRect/>
          </a:stretch>
        </p:blipFill>
        <p:spPr bwMode="auto">
          <a:xfrm>
            <a:off x="3886200" y="3200400"/>
            <a:ext cx="4343400" cy="303847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57200" y="3276600"/>
            <a:ext cx="3581400" cy="2983791"/>
          </a:xfrm>
          <a:prstGeom prst="rect">
            <a:avLst/>
          </a:prstGeom>
          <a:noFill/>
          <a:ln w="9525">
            <a:noFill/>
            <a:miter lim="800000"/>
            <a:headEnd/>
            <a:tailEnd/>
          </a:ln>
        </p:spPr>
      </p:pic>
      <p:sp>
        <p:nvSpPr>
          <p:cNvPr id="6" name="TextBox 5"/>
          <p:cNvSpPr txBox="1"/>
          <p:nvPr/>
        </p:nvSpPr>
        <p:spPr>
          <a:xfrm>
            <a:off x="5181600" y="6248400"/>
            <a:ext cx="1428596" cy="369332"/>
          </a:xfrm>
          <a:prstGeom prst="rect">
            <a:avLst/>
          </a:prstGeom>
          <a:noFill/>
        </p:spPr>
        <p:txBody>
          <a:bodyPr wrap="none" rtlCol="0">
            <a:spAutoFit/>
          </a:bodyPr>
          <a:lstStyle/>
          <a:p>
            <a:r>
              <a:rPr lang="en-US" dirty="0" smtClean="0"/>
              <a:t>Cell splitting</a:t>
            </a:r>
            <a:endParaRPr lang="en-US" dirty="0"/>
          </a:p>
        </p:txBody>
      </p:sp>
      <p:sp>
        <p:nvSpPr>
          <p:cNvPr id="7" name="TextBox 6"/>
          <p:cNvSpPr txBox="1"/>
          <p:nvPr/>
        </p:nvSpPr>
        <p:spPr>
          <a:xfrm>
            <a:off x="1447800" y="6324600"/>
            <a:ext cx="979755" cy="369332"/>
          </a:xfrm>
          <a:prstGeom prst="rect">
            <a:avLst/>
          </a:prstGeom>
          <a:noFill/>
        </p:spPr>
        <p:txBody>
          <a:bodyPr wrap="none" rtlCol="0">
            <a:spAutoFit/>
          </a:bodyPr>
          <a:lstStyle/>
          <a:p>
            <a:r>
              <a:rPr lang="en-US" dirty="0" smtClean="0"/>
              <a:t>clusters</a:t>
            </a:r>
            <a:endParaRPr lang="en-US" dirty="0"/>
          </a:p>
        </p:txBody>
      </p:sp>
    </p:spTree>
  </p:cSld>
  <p:clrMapOvr>
    <a:masterClrMapping/>
  </p:clrMapOvr>
  <p:transition>
    <p:pull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1" name="Picture 3"/>
          <p:cNvPicPr>
            <a:picLocks noChangeAspect="1" noChangeArrowheads="1"/>
          </p:cNvPicPr>
          <p:nvPr/>
        </p:nvPicPr>
        <p:blipFill>
          <a:blip r:embed="rId2"/>
          <a:srcRect/>
          <a:stretch>
            <a:fillRect/>
          </a:stretch>
        </p:blipFill>
        <p:spPr bwMode="auto">
          <a:xfrm>
            <a:off x="2300288" y="1466850"/>
            <a:ext cx="4543425" cy="3924300"/>
          </a:xfrm>
          <a:prstGeom prst="rect">
            <a:avLst/>
          </a:prstGeom>
          <a:noFill/>
          <a:ln w="9525">
            <a:noFill/>
            <a:miter lim="800000"/>
            <a:headEnd/>
            <a:tailEnd/>
          </a:ln>
        </p:spPr>
      </p:pic>
      <p:sp>
        <p:nvSpPr>
          <p:cNvPr id="8" name="TextBox 7"/>
          <p:cNvSpPr txBox="1"/>
          <p:nvPr/>
        </p:nvSpPr>
        <p:spPr>
          <a:xfrm>
            <a:off x="3124200" y="5791200"/>
            <a:ext cx="2133600" cy="369332"/>
          </a:xfrm>
          <a:prstGeom prst="rect">
            <a:avLst/>
          </a:prstGeom>
          <a:noFill/>
        </p:spPr>
        <p:txBody>
          <a:bodyPr wrap="square" rtlCol="0">
            <a:spAutoFit/>
          </a:bodyPr>
          <a:lstStyle/>
          <a:p>
            <a:r>
              <a:rPr lang="en-US" dirty="0" smtClean="0"/>
              <a:t>Frequency reuse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609600"/>
          </a:xfrm>
        </p:spPr>
        <p:txBody>
          <a:bodyPr>
            <a:normAutofit fontScale="90000"/>
          </a:bodyPr>
          <a:lstStyle/>
          <a:p>
            <a:r>
              <a:rPr lang="en-US" dirty="0" smtClean="0">
                <a:latin typeface="Times New Roman" pitchFamily="18" charset="0"/>
                <a:cs typeface="Times New Roman" pitchFamily="18" charset="0"/>
              </a:rPr>
              <a:t>Hand off:</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325112"/>
          </a:xfrm>
        </p:spPr>
        <p:txBody>
          <a:bodyPr/>
          <a:lstStyle/>
          <a:p>
            <a:r>
              <a:rPr lang="en-US" sz="2000" dirty="0" smtClean="0"/>
              <a:t>Occurs when the mobile moves from one cell to the adjacent cell.</a:t>
            </a:r>
          </a:p>
          <a:p>
            <a:r>
              <a:rPr lang="en-US" sz="2000" dirty="0" smtClean="0"/>
              <a:t>Switches BST when frequency weakens.</a:t>
            </a:r>
          </a:p>
          <a:p>
            <a:r>
              <a:rPr lang="en-US" sz="2000" dirty="0" smtClean="0"/>
              <a:t>User doesn’t notice the handoff.</a:t>
            </a:r>
          </a:p>
          <a:p>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990600" y="2743200"/>
            <a:ext cx="6934200" cy="3657600"/>
          </a:xfrm>
          <a:prstGeom prst="rect">
            <a:avLst/>
          </a:prstGeom>
          <a:noFill/>
          <a:ln w="9525">
            <a:noFill/>
            <a:miter lim="800000"/>
            <a:headEnd/>
            <a:tailEnd/>
          </a:ln>
        </p:spPr>
      </p:pic>
    </p:spTree>
  </p:cSld>
  <p:clrMapOvr>
    <a:masterClrMapping/>
  </p:clrMapOvr>
  <p:transition>
    <p:pull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Footer Placeholder 3"/>
          <p:cNvSpPr>
            <a:spLocks noGrp="1"/>
          </p:cNvSpPr>
          <p:nvPr>
            <p:ph type="ftr" sz="quarter" idx="11"/>
          </p:nvPr>
        </p:nvSpPr>
        <p:spPr/>
        <p:txBody>
          <a:bodyPr/>
          <a:lstStyle/>
          <a:p>
            <a:endParaRPr lang="en-US" dirty="0"/>
          </a:p>
          <a:p>
            <a:endParaRPr lang="en-US" dirty="0"/>
          </a:p>
        </p:txBody>
      </p:sp>
      <p:sp>
        <p:nvSpPr>
          <p:cNvPr id="265218" name="AutoShape 2"/>
          <p:cNvSpPr>
            <a:spLocks noChangeArrowheads="1"/>
          </p:cNvSpPr>
          <p:nvPr/>
        </p:nvSpPr>
        <p:spPr bwMode="auto">
          <a:xfrm>
            <a:off x="457200" y="914400"/>
            <a:ext cx="2354263" cy="1981200"/>
          </a:xfrm>
          <a:prstGeom prst="hexagon">
            <a:avLst>
              <a:gd name="adj" fmla="val 29708"/>
              <a:gd name="vf" fmla="val 115470"/>
            </a:avLst>
          </a:prstGeom>
          <a:solidFill>
            <a:schemeClr val="bg1"/>
          </a:solidFill>
          <a:ln w="28575">
            <a:solidFill>
              <a:schemeClr val="tx1"/>
            </a:solidFill>
            <a:prstDash val="dash"/>
            <a:miter lim="800000"/>
            <a:headEnd/>
            <a:tailEnd/>
          </a:ln>
          <a:effectLst/>
        </p:spPr>
        <p:txBody>
          <a:bodyPr wrap="none" anchor="ctr"/>
          <a:lstStyle/>
          <a:p>
            <a:endParaRPr lang="en-US"/>
          </a:p>
        </p:txBody>
      </p:sp>
      <p:sp>
        <p:nvSpPr>
          <p:cNvPr id="265220" name="Freeform 4"/>
          <p:cNvSpPr>
            <a:spLocks/>
          </p:cNvSpPr>
          <p:nvPr/>
        </p:nvSpPr>
        <p:spPr bwMode="auto">
          <a:xfrm>
            <a:off x="6324600" y="914400"/>
            <a:ext cx="2438400" cy="3671888"/>
          </a:xfrm>
          <a:custGeom>
            <a:avLst/>
            <a:gdLst/>
            <a:ahLst/>
            <a:cxnLst>
              <a:cxn ang="0">
                <a:pos x="148" y="327"/>
              </a:cxn>
              <a:cxn ang="0">
                <a:pos x="39" y="873"/>
              </a:cxn>
              <a:cxn ang="0">
                <a:pos x="0" y="1761"/>
              </a:cxn>
              <a:cxn ang="0">
                <a:pos x="101" y="1855"/>
              </a:cxn>
              <a:cxn ang="0">
                <a:pos x="226" y="2003"/>
              </a:cxn>
              <a:cxn ang="0">
                <a:pos x="257" y="2104"/>
              </a:cxn>
              <a:cxn ang="0">
                <a:pos x="381" y="2221"/>
              </a:cxn>
              <a:cxn ang="0">
                <a:pos x="436" y="2268"/>
              </a:cxn>
              <a:cxn ang="0">
                <a:pos x="600" y="2291"/>
              </a:cxn>
              <a:cxn ang="0">
                <a:pos x="732" y="2291"/>
              </a:cxn>
              <a:cxn ang="0">
                <a:pos x="849" y="2244"/>
              </a:cxn>
              <a:cxn ang="0">
                <a:pos x="927" y="2229"/>
              </a:cxn>
              <a:cxn ang="0">
                <a:pos x="1106" y="1839"/>
              </a:cxn>
              <a:cxn ang="0">
                <a:pos x="1137" y="1106"/>
              </a:cxn>
              <a:cxn ang="0">
                <a:pos x="1122" y="927"/>
              </a:cxn>
              <a:cxn ang="0">
                <a:pos x="1106" y="849"/>
              </a:cxn>
              <a:cxn ang="0">
                <a:pos x="1083" y="600"/>
              </a:cxn>
              <a:cxn ang="0">
                <a:pos x="1020" y="421"/>
              </a:cxn>
              <a:cxn ang="0">
                <a:pos x="833" y="171"/>
              </a:cxn>
              <a:cxn ang="0">
                <a:pos x="709" y="140"/>
              </a:cxn>
              <a:cxn ang="0">
                <a:pos x="639" y="101"/>
              </a:cxn>
              <a:cxn ang="0">
                <a:pos x="498" y="0"/>
              </a:cxn>
              <a:cxn ang="0">
                <a:pos x="428" y="31"/>
              </a:cxn>
              <a:cxn ang="0">
                <a:pos x="319" y="148"/>
              </a:cxn>
              <a:cxn ang="0">
                <a:pos x="249" y="241"/>
              </a:cxn>
              <a:cxn ang="0">
                <a:pos x="202" y="296"/>
              </a:cxn>
              <a:cxn ang="0">
                <a:pos x="179" y="312"/>
              </a:cxn>
              <a:cxn ang="0">
                <a:pos x="155" y="358"/>
              </a:cxn>
              <a:cxn ang="0">
                <a:pos x="132" y="374"/>
              </a:cxn>
              <a:cxn ang="0">
                <a:pos x="148" y="327"/>
              </a:cxn>
            </a:cxnLst>
            <a:rect l="0" t="0" r="r" b="b"/>
            <a:pathLst>
              <a:path w="1137" h="2313">
                <a:moveTo>
                  <a:pt x="148" y="327"/>
                </a:moveTo>
                <a:cubicBezTo>
                  <a:pt x="53" y="463"/>
                  <a:pt x="53" y="710"/>
                  <a:pt x="39" y="873"/>
                </a:cubicBezTo>
                <a:cubicBezTo>
                  <a:pt x="14" y="1168"/>
                  <a:pt x="12" y="1465"/>
                  <a:pt x="0" y="1761"/>
                </a:cubicBezTo>
                <a:cubicBezTo>
                  <a:pt x="24" y="1824"/>
                  <a:pt x="53" y="1814"/>
                  <a:pt x="101" y="1855"/>
                </a:cubicBezTo>
                <a:cubicBezTo>
                  <a:pt x="151" y="1897"/>
                  <a:pt x="180" y="1957"/>
                  <a:pt x="226" y="2003"/>
                </a:cubicBezTo>
                <a:cubicBezTo>
                  <a:pt x="236" y="2034"/>
                  <a:pt x="241" y="2076"/>
                  <a:pt x="257" y="2104"/>
                </a:cubicBezTo>
                <a:cubicBezTo>
                  <a:pt x="286" y="2154"/>
                  <a:pt x="341" y="2182"/>
                  <a:pt x="381" y="2221"/>
                </a:cubicBezTo>
                <a:cubicBezTo>
                  <a:pt x="396" y="2236"/>
                  <a:pt x="415" y="2258"/>
                  <a:pt x="436" y="2268"/>
                </a:cubicBezTo>
                <a:cubicBezTo>
                  <a:pt x="480" y="2290"/>
                  <a:pt x="558" y="2287"/>
                  <a:pt x="600" y="2291"/>
                </a:cubicBezTo>
                <a:cubicBezTo>
                  <a:pt x="663" y="2313"/>
                  <a:pt x="664" y="2303"/>
                  <a:pt x="732" y="2291"/>
                </a:cubicBezTo>
                <a:cubicBezTo>
                  <a:pt x="771" y="2277"/>
                  <a:pt x="809" y="2255"/>
                  <a:pt x="849" y="2244"/>
                </a:cubicBezTo>
                <a:cubicBezTo>
                  <a:pt x="875" y="2237"/>
                  <a:pt x="901" y="2235"/>
                  <a:pt x="927" y="2229"/>
                </a:cubicBezTo>
                <a:cubicBezTo>
                  <a:pt x="1059" y="2137"/>
                  <a:pt x="1058" y="1977"/>
                  <a:pt x="1106" y="1839"/>
                </a:cubicBezTo>
                <a:cubicBezTo>
                  <a:pt x="1112" y="1594"/>
                  <a:pt x="1128" y="1351"/>
                  <a:pt x="1137" y="1106"/>
                </a:cubicBezTo>
                <a:cubicBezTo>
                  <a:pt x="1130" y="990"/>
                  <a:pt x="1137" y="1002"/>
                  <a:pt x="1122" y="927"/>
                </a:cubicBezTo>
                <a:cubicBezTo>
                  <a:pt x="1117" y="901"/>
                  <a:pt x="1106" y="849"/>
                  <a:pt x="1106" y="849"/>
                </a:cubicBezTo>
                <a:cubicBezTo>
                  <a:pt x="1114" y="729"/>
                  <a:pt x="1110" y="704"/>
                  <a:pt x="1083" y="600"/>
                </a:cubicBezTo>
                <a:cubicBezTo>
                  <a:pt x="1076" y="535"/>
                  <a:pt x="1058" y="475"/>
                  <a:pt x="1020" y="421"/>
                </a:cubicBezTo>
                <a:cubicBezTo>
                  <a:pt x="985" y="302"/>
                  <a:pt x="935" y="238"/>
                  <a:pt x="833" y="171"/>
                </a:cubicBezTo>
                <a:cubicBezTo>
                  <a:pt x="799" y="149"/>
                  <a:pt x="748" y="151"/>
                  <a:pt x="709" y="140"/>
                </a:cubicBezTo>
                <a:cubicBezTo>
                  <a:pt x="683" y="133"/>
                  <a:pt x="639" y="101"/>
                  <a:pt x="639" y="101"/>
                </a:cubicBezTo>
                <a:cubicBezTo>
                  <a:pt x="622" y="53"/>
                  <a:pt x="543" y="28"/>
                  <a:pt x="498" y="0"/>
                </a:cubicBezTo>
                <a:cubicBezTo>
                  <a:pt x="474" y="8"/>
                  <a:pt x="447" y="12"/>
                  <a:pt x="428" y="31"/>
                </a:cubicBezTo>
                <a:cubicBezTo>
                  <a:pt x="390" y="69"/>
                  <a:pt x="365" y="116"/>
                  <a:pt x="319" y="148"/>
                </a:cubicBezTo>
                <a:cubicBezTo>
                  <a:pt x="296" y="181"/>
                  <a:pt x="277" y="213"/>
                  <a:pt x="249" y="241"/>
                </a:cubicBezTo>
                <a:cubicBezTo>
                  <a:pt x="239" y="272"/>
                  <a:pt x="234" y="285"/>
                  <a:pt x="202" y="296"/>
                </a:cubicBezTo>
                <a:cubicBezTo>
                  <a:pt x="194" y="301"/>
                  <a:pt x="185" y="305"/>
                  <a:pt x="179" y="312"/>
                </a:cubicBezTo>
                <a:cubicBezTo>
                  <a:pt x="129" y="375"/>
                  <a:pt x="220" y="293"/>
                  <a:pt x="155" y="358"/>
                </a:cubicBezTo>
                <a:cubicBezTo>
                  <a:pt x="148" y="365"/>
                  <a:pt x="134" y="383"/>
                  <a:pt x="132" y="374"/>
                </a:cubicBezTo>
                <a:cubicBezTo>
                  <a:pt x="128" y="358"/>
                  <a:pt x="143" y="343"/>
                  <a:pt x="148" y="327"/>
                </a:cubicBezTo>
                <a:close/>
              </a:path>
            </a:pathLst>
          </a:cu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265221" name="Text Box 5"/>
          <p:cNvSpPr txBox="1">
            <a:spLocks noChangeArrowheads="1"/>
          </p:cNvSpPr>
          <p:nvPr/>
        </p:nvSpPr>
        <p:spPr bwMode="auto">
          <a:xfrm>
            <a:off x="6934200" y="2133600"/>
            <a:ext cx="1149350" cy="1465263"/>
          </a:xfrm>
          <a:prstGeom prst="rect">
            <a:avLst/>
          </a:prstGeom>
          <a:noFill/>
          <a:ln w="9525">
            <a:noFill/>
            <a:miter lim="800000"/>
            <a:headEnd/>
            <a:tailEnd/>
          </a:ln>
          <a:effectLst/>
        </p:spPr>
        <p:txBody>
          <a:bodyPr wrap="none">
            <a:spAutoFit/>
          </a:bodyPr>
          <a:lstStyle/>
          <a:p>
            <a:r>
              <a:rPr lang="en-US" sz="1800" dirty="0"/>
              <a:t>Public </a:t>
            </a:r>
          </a:p>
          <a:p>
            <a:r>
              <a:rPr lang="en-US" sz="1800" dirty="0"/>
              <a:t>Switched</a:t>
            </a:r>
          </a:p>
          <a:p>
            <a:r>
              <a:rPr lang="en-US" sz="1800" dirty="0"/>
              <a:t>Telephone</a:t>
            </a:r>
          </a:p>
          <a:p>
            <a:r>
              <a:rPr lang="en-US" sz="1800" dirty="0"/>
              <a:t>Network</a:t>
            </a:r>
          </a:p>
          <a:p>
            <a:r>
              <a:rPr lang="en-US" sz="1800" dirty="0"/>
              <a:t>(PSTN)</a:t>
            </a:r>
          </a:p>
        </p:txBody>
      </p:sp>
      <p:sp>
        <p:nvSpPr>
          <p:cNvPr id="265222" name="Text Box 6"/>
          <p:cNvSpPr txBox="1">
            <a:spLocks noChangeArrowheads="1"/>
          </p:cNvSpPr>
          <p:nvPr/>
        </p:nvSpPr>
        <p:spPr bwMode="auto">
          <a:xfrm>
            <a:off x="4487863" y="2133600"/>
            <a:ext cx="1158875" cy="1474788"/>
          </a:xfrm>
          <a:prstGeom prst="rect">
            <a:avLst/>
          </a:prstGeom>
          <a:solidFill>
            <a:srgbClr val="CCFFCC"/>
          </a:solidFill>
          <a:ln w="9525">
            <a:solidFill>
              <a:schemeClr val="tx1"/>
            </a:solidFill>
            <a:miter lim="800000"/>
            <a:headEnd/>
            <a:tailEnd/>
          </a:ln>
          <a:effectLst/>
        </p:spPr>
        <p:txBody>
          <a:bodyPr wrap="none">
            <a:spAutoFit/>
          </a:bodyPr>
          <a:lstStyle/>
          <a:p>
            <a:r>
              <a:rPr lang="en-US" sz="1800"/>
              <a:t>Mobile</a:t>
            </a:r>
          </a:p>
          <a:p>
            <a:r>
              <a:rPr lang="en-US" sz="1800"/>
              <a:t>Telephone</a:t>
            </a:r>
          </a:p>
          <a:p>
            <a:r>
              <a:rPr lang="en-US" sz="1800"/>
              <a:t>Switching</a:t>
            </a:r>
          </a:p>
          <a:p>
            <a:r>
              <a:rPr lang="en-US" sz="1800"/>
              <a:t>Center</a:t>
            </a:r>
          </a:p>
          <a:p>
            <a:r>
              <a:rPr lang="en-US" sz="1800"/>
              <a:t>(MTSC)</a:t>
            </a:r>
          </a:p>
        </p:txBody>
      </p:sp>
      <p:sp>
        <p:nvSpPr>
          <p:cNvPr id="265223" name="Line 7"/>
          <p:cNvSpPr>
            <a:spLocks noChangeShapeType="1"/>
          </p:cNvSpPr>
          <p:nvPr/>
        </p:nvSpPr>
        <p:spPr bwMode="auto">
          <a:xfrm>
            <a:off x="5630863" y="2514600"/>
            <a:ext cx="762000" cy="0"/>
          </a:xfrm>
          <a:prstGeom prst="line">
            <a:avLst/>
          </a:prstGeom>
          <a:noFill/>
          <a:ln w="28575">
            <a:solidFill>
              <a:schemeClr val="tx1"/>
            </a:solidFill>
            <a:round/>
            <a:headEnd/>
            <a:tailEnd/>
          </a:ln>
          <a:effectLst/>
        </p:spPr>
        <p:txBody>
          <a:bodyPr wrap="none" anchor="ctr"/>
          <a:lstStyle/>
          <a:p>
            <a:endParaRPr lang="en-US"/>
          </a:p>
        </p:txBody>
      </p:sp>
      <p:sp>
        <p:nvSpPr>
          <p:cNvPr id="265224" name="Line 8"/>
          <p:cNvSpPr>
            <a:spLocks noChangeShapeType="1"/>
          </p:cNvSpPr>
          <p:nvPr/>
        </p:nvSpPr>
        <p:spPr bwMode="auto">
          <a:xfrm>
            <a:off x="5630863" y="3048000"/>
            <a:ext cx="685800" cy="0"/>
          </a:xfrm>
          <a:prstGeom prst="line">
            <a:avLst/>
          </a:prstGeom>
          <a:noFill/>
          <a:ln w="28575">
            <a:solidFill>
              <a:schemeClr val="tx1"/>
            </a:solidFill>
            <a:round/>
            <a:headEnd/>
            <a:tailEnd/>
          </a:ln>
          <a:effectLst/>
        </p:spPr>
        <p:txBody>
          <a:bodyPr wrap="none" anchor="ctr"/>
          <a:lstStyle/>
          <a:p>
            <a:endParaRPr lang="en-US"/>
          </a:p>
        </p:txBody>
      </p:sp>
      <p:sp>
        <p:nvSpPr>
          <p:cNvPr id="265225" name="Line 9"/>
          <p:cNvSpPr>
            <a:spLocks noChangeShapeType="1"/>
          </p:cNvSpPr>
          <p:nvPr/>
        </p:nvSpPr>
        <p:spPr bwMode="auto">
          <a:xfrm>
            <a:off x="5630863" y="3505200"/>
            <a:ext cx="685800" cy="0"/>
          </a:xfrm>
          <a:prstGeom prst="line">
            <a:avLst/>
          </a:prstGeom>
          <a:noFill/>
          <a:ln w="28575">
            <a:solidFill>
              <a:schemeClr val="tx1"/>
            </a:solidFill>
            <a:round/>
            <a:headEnd/>
            <a:tailEnd/>
          </a:ln>
          <a:effectLst/>
        </p:spPr>
        <p:txBody>
          <a:bodyPr wrap="none" anchor="ctr"/>
          <a:lstStyle/>
          <a:p>
            <a:endParaRPr lang="en-US"/>
          </a:p>
        </p:txBody>
      </p:sp>
      <p:sp>
        <p:nvSpPr>
          <p:cNvPr id="265226" name="Line 10"/>
          <p:cNvSpPr>
            <a:spLocks noChangeShapeType="1"/>
          </p:cNvSpPr>
          <p:nvPr/>
        </p:nvSpPr>
        <p:spPr bwMode="auto">
          <a:xfrm flipH="1">
            <a:off x="1592263" y="1981200"/>
            <a:ext cx="76200" cy="381000"/>
          </a:xfrm>
          <a:prstGeom prst="line">
            <a:avLst/>
          </a:prstGeom>
          <a:noFill/>
          <a:ln w="38100">
            <a:solidFill>
              <a:schemeClr val="tx1"/>
            </a:solidFill>
            <a:prstDash val="dashDot"/>
            <a:round/>
            <a:headEnd/>
            <a:tailEnd/>
          </a:ln>
          <a:effectLst/>
        </p:spPr>
        <p:txBody>
          <a:bodyPr wrap="none" anchor="ctr"/>
          <a:lstStyle/>
          <a:p>
            <a:endParaRPr lang="en-US"/>
          </a:p>
        </p:txBody>
      </p:sp>
      <p:sp>
        <p:nvSpPr>
          <p:cNvPr id="265227" name="Line 11"/>
          <p:cNvSpPr>
            <a:spLocks noChangeShapeType="1"/>
          </p:cNvSpPr>
          <p:nvPr/>
        </p:nvSpPr>
        <p:spPr bwMode="auto">
          <a:xfrm flipH="1">
            <a:off x="1668463" y="1143000"/>
            <a:ext cx="160337" cy="381000"/>
          </a:xfrm>
          <a:prstGeom prst="line">
            <a:avLst/>
          </a:prstGeom>
          <a:noFill/>
          <a:ln w="38100">
            <a:solidFill>
              <a:schemeClr val="tx1"/>
            </a:solidFill>
            <a:prstDash val="dashDot"/>
            <a:round/>
            <a:headEnd/>
            <a:tailEnd/>
          </a:ln>
          <a:effectLst/>
        </p:spPr>
        <p:txBody>
          <a:bodyPr wrap="none" anchor="ctr"/>
          <a:lstStyle/>
          <a:p>
            <a:endParaRPr lang="en-US"/>
          </a:p>
        </p:txBody>
      </p:sp>
      <p:sp>
        <p:nvSpPr>
          <p:cNvPr id="265228" name="Line 12"/>
          <p:cNvSpPr>
            <a:spLocks noChangeShapeType="1"/>
          </p:cNvSpPr>
          <p:nvPr/>
        </p:nvSpPr>
        <p:spPr bwMode="auto">
          <a:xfrm flipH="1" flipV="1">
            <a:off x="1143000" y="1752600"/>
            <a:ext cx="533400" cy="76200"/>
          </a:xfrm>
          <a:prstGeom prst="line">
            <a:avLst/>
          </a:prstGeom>
          <a:noFill/>
          <a:ln w="38100">
            <a:solidFill>
              <a:schemeClr val="tx1"/>
            </a:solidFill>
            <a:prstDash val="dashDot"/>
            <a:round/>
            <a:headEnd/>
            <a:tailEnd/>
          </a:ln>
          <a:effectLst/>
        </p:spPr>
        <p:txBody>
          <a:bodyPr wrap="none" anchor="ctr"/>
          <a:lstStyle/>
          <a:p>
            <a:endParaRPr lang="en-US"/>
          </a:p>
        </p:txBody>
      </p:sp>
      <p:sp>
        <p:nvSpPr>
          <p:cNvPr id="265229" name="Line 13"/>
          <p:cNvSpPr>
            <a:spLocks noChangeShapeType="1"/>
          </p:cNvSpPr>
          <p:nvPr/>
        </p:nvSpPr>
        <p:spPr bwMode="auto">
          <a:xfrm>
            <a:off x="1828800" y="1752600"/>
            <a:ext cx="2667000" cy="609600"/>
          </a:xfrm>
          <a:prstGeom prst="line">
            <a:avLst/>
          </a:prstGeom>
          <a:noFill/>
          <a:ln w="28575">
            <a:solidFill>
              <a:schemeClr val="tx1"/>
            </a:solidFill>
            <a:round/>
            <a:headEnd/>
            <a:tailEnd/>
          </a:ln>
          <a:effectLst/>
        </p:spPr>
        <p:txBody>
          <a:bodyPr wrap="none" anchor="ctr"/>
          <a:lstStyle/>
          <a:p>
            <a:endParaRPr lang="en-US"/>
          </a:p>
        </p:txBody>
      </p:sp>
      <p:sp>
        <p:nvSpPr>
          <p:cNvPr id="265230" name="AutoShape 14"/>
          <p:cNvSpPr>
            <a:spLocks noChangeArrowheads="1"/>
          </p:cNvSpPr>
          <p:nvPr/>
        </p:nvSpPr>
        <p:spPr bwMode="auto">
          <a:xfrm>
            <a:off x="228600" y="2895600"/>
            <a:ext cx="2667000" cy="2209800"/>
          </a:xfrm>
          <a:prstGeom prst="hexagon">
            <a:avLst>
              <a:gd name="adj" fmla="val 30172"/>
              <a:gd name="vf" fmla="val 115470"/>
            </a:avLst>
          </a:prstGeom>
          <a:solidFill>
            <a:schemeClr val="bg1"/>
          </a:solidFill>
          <a:ln w="28575">
            <a:solidFill>
              <a:schemeClr val="tx1"/>
            </a:solidFill>
            <a:prstDash val="dash"/>
            <a:miter lim="800000"/>
            <a:headEnd/>
            <a:tailEnd/>
          </a:ln>
          <a:effectLst/>
        </p:spPr>
        <p:txBody>
          <a:bodyPr wrap="none" anchor="ctr"/>
          <a:lstStyle/>
          <a:p>
            <a:endParaRPr lang="en-US"/>
          </a:p>
        </p:txBody>
      </p:sp>
      <p:sp>
        <p:nvSpPr>
          <p:cNvPr id="265231" name="Line 15"/>
          <p:cNvSpPr>
            <a:spLocks noChangeShapeType="1"/>
          </p:cNvSpPr>
          <p:nvPr/>
        </p:nvSpPr>
        <p:spPr bwMode="auto">
          <a:xfrm flipH="1">
            <a:off x="1516063" y="4267200"/>
            <a:ext cx="76200" cy="381000"/>
          </a:xfrm>
          <a:prstGeom prst="line">
            <a:avLst/>
          </a:prstGeom>
          <a:noFill/>
          <a:ln w="38100">
            <a:solidFill>
              <a:schemeClr val="tx1"/>
            </a:solidFill>
            <a:prstDash val="dashDot"/>
            <a:round/>
            <a:headEnd/>
            <a:tailEnd/>
          </a:ln>
          <a:effectLst/>
        </p:spPr>
        <p:txBody>
          <a:bodyPr wrap="none" anchor="ctr"/>
          <a:lstStyle/>
          <a:p>
            <a:endParaRPr lang="en-US"/>
          </a:p>
        </p:txBody>
      </p:sp>
      <p:sp>
        <p:nvSpPr>
          <p:cNvPr id="265232" name="Line 16"/>
          <p:cNvSpPr>
            <a:spLocks noChangeShapeType="1"/>
          </p:cNvSpPr>
          <p:nvPr/>
        </p:nvSpPr>
        <p:spPr bwMode="auto">
          <a:xfrm>
            <a:off x="1516063" y="3429000"/>
            <a:ext cx="76200" cy="381000"/>
          </a:xfrm>
          <a:prstGeom prst="line">
            <a:avLst/>
          </a:prstGeom>
          <a:noFill/>
          <a:ln w="9525">
            <a:solidFill>
              <a:schemeClr val="tx1"/>
            </a:solidFill>
            <a:prstDash val="dashDot"/>
            <a:round/>
            <a:headEnd/>
            <a:tailEnd/>
          </a:ln>
          <a:effectLst/>
        </p:spPr>
        <p:txBody>
          <a:bodyPr wrap="none" anchor="ctr"/>
          <a:lstStyle/>
          <a:p>
            <a:endParaRPr lang="en-US"/>
          </a:p>
        </p:txBody>
      </p:sp>
      <p:sp>
        <p:nvSpPr>
          <p:cNvPr id="265233" name="Line 17"/>
          <p:cNvSpPr>
            <a:spLocks noChangeShapeType="1"/>
          </p:cNvSpPr>
          <p:nvPr/>
        </p:nvSpPr>
        <p:spPr bwMode="auto">
          <a:xfrm flipH="1" flipV="1">
            <a:off x="1066800" y="4038600"/>
            <a:ext cx="533400" cy="152400"/>
          </a:xfrm>
          <a:prstGeom prst="line">
            <a:avLst/>
          </a:prstGeom>
          <a:noFill/>
          <a:ln w="38100">
            <a:solidFill>
              <a:schemeClr val="tx1"/>
            </a:solidFill>
            <a:prstDash val="dashDot"/>
            <a:round/>
            <a:headEnd/>
            <a:tailEnd/>
          </a:ln>
          <a:effectLst/>
        </p:spPr>
        <p:txBody>
          <a:bodyPr wrap="none" anchor="ctr"/>
          <a:lstStyle/>
          <a:p>
            <a:endParaRPr lang="en-US"/>
          </a:p>
        </p:txBody>
      </p:sp>
      <p:sp>
        <p:nvSpPr>
          <p:cNvPr id="265234" name="Line 18"/>
          <p:cNvSpPr>
            <a:spLocks noChangeShapeType="1"/>
          </p:cNvSpPr>
          <p:nvPr/>
        </p:nvSpPr>
        <p:spPr bwMode="auto">
          <a:xfrm flipV="1">
            <a:off x="1820863" y="3276600"/>
            <a:ext cx="2667000" cy="685800"/>
          </a:xfrm>
          <a:prstGeom prst="line">
            <a:avLst/>
          </a:prstGeom>
          <a:noFill/>
          <a:ln w="28575">
            <a:solidFill>
              <a:schemeClr val="tx1"/>
            </a:solidFill>
            <a:round/>
            <a:headEnd/>
            <a:tailEnd/>
          </a:ln>
          <a:effectLst/>
        </p:spPr>
        <p:txBody>
          <a:bodyPr wrap="none" anchor="ctr"/>
          <a:lstStyle/>
          <a:p>
            <a:endParaRPr lang="en-US"/>
          </a:p>
        </p:txBody>
      </p:sp>
      <p:sp>
        <p:nvSpPr>
          <p:cNvPr id="265235" name="Text Box 19"/>
          <p:cNvSpPr txBox="1">
            <a:spLocks noChangeArrowheads="1"/>
          </p:cNvSpPr>
          <p:nvPr/>
        </p:nvSpPr>
        <p:spPr bwMode="auto">
          <a:xfrm>
            <a:off x="5867400" y="5334000"/>
            <a:ext cx="3155950" cy="366713"/>
          </a:xfrm>
          <a:prstGeom prst="rect">
            <a:avLst/>
          </a:prstGeom>
          <a:noFill/>
          <a:ln w="9525">
            <a:noFill/>
            <a:miter lim="800000"/>
            <a:headEnd/>
            <a:tailEnd/>
          </a:ln>
          <a:effectLst/>
        </p:spPr>
        <p:txBody>
          <a:bodyPr wrap="none">
            <a:spAutoFit/>
          </a:bodyPr>
          <a:lstStyle/>
          <a:p>
            <a:r>
              <a:rPr lang="en-US" sz="1800" dirty="0"/>
              <a:t>Base Transceiver Station (BTS) </a:t>
            </a:r>
          </a:p>
        </p:txBody>
      </p:sp>
      <p:sp>
        <p:nvSpPr>
          <p:cNvPr id="265236" name="Text Box 20"/>
          <p:cNvSpPr txBox="1">
            <a:spLocks noChangeArrowheads="1"/>
          </p:cNvSpPr>
          <p:nvPr/>
        </p:nvSpPr>
        <p:spPr bwMode="auto">
          <a:xfrm>
            <a:off x="3505200" y="5410200"/>
            <a:ext cx="1333500" cy="366713"/>
          </a:xfrm>
          <a:prstGeom prst="rect">
            <a:avLst/>
          </a:prstGeom>
          <a:noFill/>
          <a:ln w="9525">
            <a:noFill/>
            <a:miter lim="800000"/>
            <a:headEnd/>
            <a:tailEnd/>
          </a:ln>
          <a:effectLst/>
        </p:spPr>
        <p:txBody>
          <a:bodyPr wrap="none">
            <a:spAutoFit/>
          </a:bodyPr>
          <a:lstStyle/>
          <a:p>
            <a:r>
              <a:rPr lang="en-US" sz="1800" dirty="0"/>
              <a:t>Mobile User</a:t>
            </a:r>
          </a:p>
        </p:txBody>
      </p:sp>
      <p:sp>
        <p:nvSpPr>
          <p:cNvPr id="265237" name="Text Box 21"/>
          <p:cNvSpPr txBox="1">
            <a:spLocks noChangeArrowheads="1"/>
          </p:cNvSpPr>
          <p:nvPr/>
        </p:nvSpPr>
        <p:spPr bwMode="auto">
          <a:xfrm>
            <a:off x="1066800" y="457200"/>
            <a:ext cx="796925" cy="396875"/>
          </a:xfrm>
          <a:prstGeom prst="rect">
            <a:avLst/>
          </a:prstGeom>
          <a:noFill/>
          <a:ln w="9525">
            <a:noFill/>
            <a:miter lim="800000"/>
            <a:headEnd/>
            <a:tailEnd/>
          </a:ln>
          <a:effectLst/>
        </p:spPr>
        <p:txBody>
          <a:bodyPr wrap="none">
            <a:spAutoFit/>
          </a:bodyPr>
          <a:lstStyle/>
          <a:p>
            <a:r>
              <a:rPr lang="en-US" sz="2000"/>
              <a:t>Cell 1</a:t>
            </a:r>
            <a:endParaRPr lang="en-US"/>
          </a:p>
        </p:txBody>
      </p:sp>
      <p:sp>
        <p:nvSpPr>
          <p:cNvPr id="265238" name="Text Box 22"/>
          <p:cNvSpPr txBox="1">
            <a:spLocks noChangeArrowheads="1"/>
          </p:cNvSpPr>
          <p:nvPr/>
        </p:nvSpPr>
        <p:spPr bwMode="auto">
          <a:xfrm>
            <a:off x="1295400" y="5181600"/>
            <a:ext cx="796925" cy="396875"/>
          </a:xfrm>
          <a:prstGeom prst="rect">
            <a:avLst/>
          </a:prstGeom>
          <a:noFill/>
          <a:ln w="9525">
            <a:noFill/>
            <a:miter lim="800000"/>
            <a:headEnd/>
            <a:tailEnd/>
          </a:ln>
          <a:effectLst/>
        </p:spPr>
        <p:txBody>
          <a:bodyPr wrap="none">
            <a:spAutoFit/>
          </a:bodyPr>
          <a:lstStyle/>
          <a:p>
            <a:r>
              <a:rPr lang="en-US" sz="2000" dirty="0"/>
              <a:t>Cell 2</a:t>
            </a:r>
            <a:endParaRPr lang="en-US" dirty="0"/>
          </a:p>
        </p:txBody>
      </p:sp>
      <p:sp>
        <p:nvSpPr>
          <p:cNvPr id="265239" name="Line 23"/>
          <p:cNvSpPr>
            <a:spLocks noChangeShapeType="1"/>
          </p:cNvSpPr>
          <p:nvPr/>
        </p:nvSpPr>
        <p:spPr bwMode="auto">
          <a:xfrm flipH="1" flipV="1">
            <a:off x="2025650" y="6022975"/>
            <a:ext cx="762000" cy="0"/>
          </a:xfrm>
          <a:prstGeom prst="line">
            <a:avLst/>
          </a:prstGeom>
          <a:noFill/>
          <a:ln w="38100">
            <a:solidFill>
              <a:schemeClr val="tx1"/>
            </a:solidFill>
            <a:prstDash val="dashDot"/>
            <a:round/>
            <a:headEnd/>
            <a:tailEnd/>
          </a:ln>
          <a:effectLst/>
        </p:spPr>
        <p:txBody>
          <a:bodyPr wrap="none" anchor="ctr"/>
          <a:lstStyle/>
          <a:p>
            <a:endParaRPr lang="en-US"/>
          </a:p>
        </p:txBody>
      </p:sp>
      <p:sp>
        <p:nvSpPr>
          <p:cNvPr id="265240" name="Text Box 24"/>
          <p:cNvSpPr txBox="1">
            <a:spLocks noChangeArrowheads="1"/>
          </p:cNvSpPr>
          <p:nvPr/>
        </p:nvSpPr>
        <p:spPr bwMode="auto">
          <a:xfrm>
            <a:off x="3397250" y="5791200"/>
            <a:ext cx="2044700" cy="366713"/>
          </a:xfrm>
          <a:prstGeom prst="rect">
            <a:avLst/>
          </a:prstGeom>
          <a:noFill/>
          <a:ln w="9525">
            <a:noFill/>
            <a:miter lim="800000"/>
            <a:headEnd/>
            <a:tailEnd/>
          </a:ln>
          <a:effectLst/>
        </p:spPr>
        <p:txBody>
          <a:bodyPr wrap="none">
            <a:spAutoFit/>
          </a:bodyPr>
          <a:lstStyle/>
          <a:p>
            <a:r>
              <a:rPr lang="en-US" sz="1800"/>
              <a:t>Cordless connection</a:t>
            </a:r>
          </a:p>
        </p:txBody>
      </p:sp>
      <p:sp>
        <p:nvSpPr>
          <p:cNvPr id="265241" name="Line 25"/>
          <p:cNvSpPr>
            <a:spLocks noChangeShapeType="1"/>
          </p:cNvSpPr>
          <p:nvPr/>
        </p:nvSpPr>
        <p:spPr bwMode="auto">
          <a:xfrm>
            <a:off x="2178050" y="6403975"/>
            <a:ext cx="685800" cy="0"/>
          </a:xfrm>
          <a:prstGeom prst="line">
            <a:avLst/>
          </a:prstGeom>
          <a:noFill/>
          <a:ln w="28575">
            <a:solidFill>
              <a:schemeClr val="tx1"/>
            </a:solidFill>
            <a:round/>
            <a:headEnd/>
            <a:tailEnd/>
          </a:ln>
          <a:effectLst/>
        </p:spPr>
        <p:txBody>
          <a:bodyPr wrap="none" anchor="ctr"/>
          <a:lstStyle/>
          <a:p>
            <a:endParaRPr lang="en-US"/>
          </a:p>
        </p:txBody>
      </p:sp>
      <p:sp>
        <p:nvSpPr>
          <p:cNvPr id="265242" name="Text Box 26"/>
          <p:cNvSpPr txBox="1">
            <a:spLocks noChangeArrowheads="1"/>
          </p:cNvSpPr>
          <p:nvPr/>
        </p:nvSpPr>
        <p:spPr bwMode="auto">
          <a:xfrm>
            <a:off x="3397250" y="6248400"/>
            <a:ext cx="1816100" cy="366713"/>
          </a:xfrm>
          <a:prstGeom prst="rect">
            <a:avLst/>
          </a:prstGeom>
          <a:noFill/>
          <a:ln w="9525">
            <a:noFill/>
            <a:miter lim="800000"/>
            <a:headEnd/>
            <a:tailEnd/>
          </a:ln>
          <a:effectLst/>
        </p:spPr>
        <p:txBody>
          <a:bodyPr wrap="none">
            <a:spAutoFit/>
          </a:bodyPr>
          <a:lstStyle/>
          <a:p>
            <a:r>
              <a:rPr lang="en-US" sz="1800"/>
              <a:t>Wired connection</a:t>
            </a:r>
          </a:p>
        </p:txBody>
      </p:sp>
      <p:grpSp>
        <p:nvGrpSpPr>
          <p:cNvPr id="2" name="Group 27"/>
          <p:cNvGrpSpPr>
            <a:grpSpLocks/>
          </p:cNvGrpSpPr>
          <p:nvPr/>
        </p:nvGrpSpPr>
        <p:grpSpPr bwMode="auto">
          <a:xfrm>
            <a:off x="1219200" y="3581400"/>
            <a:ext cx="762000" cy="685800"/>
            <a:chOff x="1584" y="2256"/>
            <a:chExt cx="233" cy="435"/>
          </a:xfrm>
        </p:grpSpPr>
        <p:grpSp>
          <p:nvGrpSpPr>
            <p:cNvPr id="3" name="Group 28"/>
            <p:cNvGrpSpPr>
              <a:grpSpLocks/>
            </p:cNvGrpSpPr>
            <p:nvPr/>
          </p:nvGrpSpPr>
          <p:grpSpPr bwMode="auto">
            <a:xfrm>
              <a:off x="1584" y="2256"/>
              <a:ext cx="233" cy="75"/>
              <a:chOff x="1770" y="1918"/>
              <a:chExt cx="233" cy="75"/>
            </a:xfrm>
          </p:grpSpPr>
          <p:sp>
            <p:nvSpPr>
              <p:cNvPr id="265245" name="Freeform 29"/>
              <p:cNvSpPr>
                <a:spLocks/>
              </p:cNvSpPr>
              <p:nvPr/>
            </p:nvSpPr>
            <p:spPr bwMode="auto">
              <a:xfrm>
                <a:off x="1930" y="1949"/>
                <a:ext cx="73" cy="43"/>
              </a:xfrm>
              <a:custGeom>
                <a:avLst/>
                <a:gdLst/>
                <a:ahLst/>
                <a:cxnLst>
                  <a:cxn ang="0">
                    <a:pos x="0" y="345"/>
                  </a:cxn>
                  <a:cxn ang="0">
                    <a:pos x="153" y="226"/>
                  </a:cxn>
                  <a:cxn ang="0">
                    <a:pos x="163" y="283"/>
                  </a:cxn>
                  <a:cxn ang="0">
                    <a:pos x="399" y="93"/>
                  </a:cxn>
                  <a:cxn ang="0">
                    <a:pos x="409" y="125"/>
                  </a:cxn>
                  <a:cxn ang="0">
                    <a:pos x="579" y="0"/>
                  </a:cxn>
                </a:cxnLst>
                <a:rect l="0" t="0" r="r" b="b"/>
                <a:pathLst>
                  <a:path w="579" h="345">
                    <a:moveTo>
                      <a:pt x="0" y="345"/>
                    </a:moveTo>
                    <a:lnTo>
                      <a:pt x="153" y="226"/>
                    </a:lnTo>
                    <a:lnTo>
                      <a:pt x="163" y="283"/>
                    </a:lnTo>
                    <a:lnTo>
                      <a:pt x="399" y="93"/>
                    </a:lnTo>
                    <a:lnTo>
                      <a:pt x="409" y="125"/>
                    </a:lnTo>
                    <a:lnTo>
                      <a:pt x="579" y="0"/>
                    </a:lnTo>
                  </a:path>
                </a:pathLst>
              </a:custGeom>
              <a:noFill/>
              <a:ln w="3175">
                <a:solidFill>
                  <a:srgbClr val="FF5050"/>
                </a:solidFill>
                <a:prstDash val="solid"/>
                <a:round/>
                <a:headEnd/>
                <a:tailEnd/>
              </a:ln>
            </p:spPr>
            <p:txBody>
              <a:bodyPr/>
              <a:lstStyle/>
              <a:p>
                <a:endParaRPr lang="en-US"/>
              </a:p>
            </p:txBody>
          </p:sp>
          <p:sp>
            <p:nvSpPr>
              <p:cNvPr id="265246" name="Freeform 30"/>
              <p:cNvSpPr>
                <a:spLocks/>
              </p:cNvSpPr>
              <p:nvPr/>
            </p:nvSpPr>
            <p:spPr bwMode="auto">
              <a:xfrm>
                <a:off x="1898" y="1918"/>
                <a:ext cx="51" cy="65"/>
              </a:xfrm>
              <a:custGeom>
                <a:avLst/>
                <a:gdLst/>
                <a:ahLst/>
                <a:cxnLst>
                  <a:cxn ang="0">
                    <a:pos x="0" y="523"/>
                  </a:cxn>
                  <a:cxn ang="0">
                    <a:pos x="58" y="373"/>
                  </a:cxn>
                  <a:cxn ang="0">
                    <a:pos x="126" y="420"/>
                  </a:cxn>
                  <a:cxn ang="0">
                    <a:pos x="255" y="148"/>
                  </a:cxn>
                  <a:cxn ang="0">
                    <a:pos x="309" y="184"/>
                  </a:cxn>
                  <a:cxn ang="0">
                    <a:pos x="404" y="0"/>
                  </a:cxn>
                </a:cxnLst>
                <a:rect l="0" t="0" r="r" b="b"/>
                <a:pathLst>
                  <a:path w="404" h="523">
                    <a:moveTo>
                      <a:pt x="0" y="523"/>
                    </a:moveTo>
                    <a:lnTo>
                      <a:pt x="58" y="373"/>
                    </a:lnTo>
                    <a:lnTo>
                      <a:pt x="126" y="420"/>
                    </a:lnTo>
                    <a:lnTo>
                      <a:pt x="255" y="148"/>
                    </a:lnTo>
                    <a:lnTo>
                      <a:pt x="309" y="184"/>
                    </a:lnTo>
                    <a:lnTo>
                      <a:pt x="404" y="0"/>
                    </a:lnTo>
                  </a:path>
                </a:pathLst>
              </a:custGeom>
              <a:noFill/>
              <a:ln w="3175">
                <a:solidFill>
                  <a:srgbClr val="FF5050"/>
                </a:solidFill>
                <a:prstDash val="solid"/>
                <a:round/>
                <a:headEnd/>
                <a:tailEnd/>
              </a:ln>
            </p:spPr>
            <p:txBody>
              <a:bodyPr/>
              <a:lstStyle/>
              <a:p>
                <a:endParaRPr lang="en-US"/>
              </a:p>
            </p:txBody>
          </p:sp>
          <p:sp>
            <p:nvSpPr>
              <p:cNvPr id="265247" name="Freeform 31"/>
              <p:cNvSpPr>
                <a:spLocks/>
              </p:cNvSpPr>
              <p:nvPr/>
            </p:nvSpPr>
            <p:spPr bwMode="auto">
              <a:xfrm>
                <a:off x="1823" y="1918"/>
                <a:ext cx="51" cy="65"/>
              </a:xfrm>
              <a:custGeom>
                <a:avLst/>
                <a:gdLst/>
                <a:ahLst/>
                <a:cxnLst>
                  <a:cxn ang="0">
                    <a:pos x="406" y="523"/>
                  </a:cxn>
                  <a:cxn ang="0">
                    <a:pos x="345" y="378"/>
                  </a:cxn>
                  <a:cxn ang="0">
                    <a:pos x="273" y="422"/>
                  </a:cxn>
                  <a:cxn ang="0">
                    <a:pos x="140" y="148"/>
                  </a:cxn>
                  <a:cxn ang="0">
                    <a:pos x="89" y="190"/>
                  </a:cxn>
                  <a:cxn ang="0">
                    <a:pos x="0" y="0"/>
                  </a:cxn>
                </a:cxnLst>
                <a:rect l="0" t="0" r="r" b="b"/>
                <a:pathLst>
                  <a:path w="406" h="523">
                    <a:moveTo>
                      <a:pt x="406" y="523"/>
                    </a:moveTo>
                    <a:lnTo>
                      <a:pt x="345" y="378"/>
                    </a:lnTo>
                    <a:lnTo>
                      <a:pt x="273" y="422"/>
                    </a:lnTo>
                    <a:lnTo>
                      <a:pt x="140" y="148"/>
                    </a:lnTo>
                    <a:lnTo>
                      <a:pt x="89" y="190"/>
                    </a:lnTo>
                    <a:lnTo>
                      <a:pt x="0" y="0"/>
                    </a:lnTo>
                  </a:path>
                </a:pathLst>
              </a:custGeom>
              <a:noFill/>
              <a:ln w="3175">
                <a:solidFill>
                  <a:srgbClr val="FF5050"/>
                </a:solidFill>
                <a:prstDash val="solid"/>
                <a:round/>
                <a:headEnd/>
                <a:tailEnd/>
              </a:ln>
            </p:spPr>
            <p:txBody>
              <a:bodyPr/>
              <a:lstStyle/>
              <a:p>
                <a:endParaRPr lang="en-US"/>
              </a:p>
            </p:txBody>
          </p:sp>
          <p:sp>
            <p:nvSpPr>
              <p:cNvPr id="265248" name="Freeform 32"/>
              <p:cNvSpPr>
                <a:spLocks/>
              </p:cNvSpPr>
              <p:nvPr/>
            </p:nvSpPr>
            <p:spPr bwMode="auto">
              <a:xfrm>
                <a:off x="1770" y="1950"/>
                <a:ext cx="71" cy="43"/>
              </a:xfrm>
              <a:custGeom>
                <a:avLst/>
                <a:gdLst/>
                <a:ahLst/>
                <a:cxnLst>
                  <a:cxn ang="0">
                    <a:pos x="570" y="344"/>
                  </a:cxn>
                  <a:cxn ang="0">
                    <a:pos x="416" y="218"/>
                  </a:cxn>
                  <a:cxn ang="0">
                    <a:pos x="413" y="275"/>
                  </a:cxn>
                  <a:cxn ang="0">
                    <a:pos x="180" y="81"/>
                  </a:cxn>
                  <a:cxn ang="0">
                    <a:pos x="165" y="127"/>
                  </a:cxn>
                  <a:cxn ang="0">
                    <a:pos x="0" y="0"/>
                  </a:cxn>
                </a:cxnLst>
                <a:rect l="0" t="0" r="r" b="b"/>
                <a:pathLst>
                  <a:path w="570" h="344">
                    <a:moveTo>
                      <a:pt x="570" y="344"/>
                    </a:moveTo>
                    <a:lnTo>
                      <a:pt x="416" y="218"/>
                    </a:lnTo>
                    <a:lnTo>
                      <a:pt x="413" y="275"/>
                    </a:lnTo>
                    <a:lnTo>
                      <a:pt x="180" y="81"/>
                    </a:lnTo>
                    <a:lnTo>
                      <a:pt x="165" y="127"/>
                    </a:lnTo>
                    <a:lnTo>
                      <a:pt x="0" y="0"/>
                    </a:lnTo>
                  </a:path>
                </a:pathLst>
              </a:custGeom>
              <a:noFill/>
              <a:ln w="3175">
                <a:solidFill>
                  <a:srgbClr val="FF5050"/>
                </a:solidFill>
                <a:prstDash val="solid"/>
                <a:round/>
                <a:headEnd/>
                <a:tailEnd/>
              </a:ln>
            </p:spPr>
            <p:txBody>
              <a:bodyPr/>
              <a:lstStyle/>
              <a:p>
                <a:endParaRPr lang="en-US"/>
              </a:p>
            </p:txBody>
          </p:sp>
        </p:grpSp>
        <p:grpSp>
          <p:nvGrpSpPr>
            <p:cNvPr id="4" name="Group 33"/>
            <p:cNvGrpSpPr>
              <a:grpSpLocks/>
            </p:cNvGrpSpPr>
            <p:nvPr/>
          </p:nvGrpSpPr>
          <p:grpSpPr bwMode="auto">
            <a:xfrm>
              <a:off x="1677" y="2338"/>
              <a:ext cx="47" cy="353"/>
              <a:chOff x="1863" y="2000"/>
              <a:chExt cx="47" cy="353"/>
            </a:xfrm>
          </p:grpSpPr>
          <p:sp>
            <p:nvSpPr>
              <p:cNvPr id="265250" name="Line 34"/>
              <p:cNvSpPr>
                <a:spLocks noChangeShapeType="1"/>
              </p:cNvSpPr>
              <p:nvPr/>
            </p:nvSpPr>
            <p:spPr bwMode="auto">
              <a:xfrm>
                <a:off x="1881" y="2127"/>
                <a:ext cx="14" cy="1"/>
              </a:xfrm>
              <a:prstGeom prst="line">
                <a:avLst/>
              </a:prstGeom>
              <a:noFill/>
              <a:ln w="6350">
                <a:solidFill>
                  <a:schemeClr val="tx1"/>
                </a:solidFill>
                <a:round/>
                <a:headEnd/>
                <a:tailEnd/>
              </a:ln>
            </p:spPr>
            <p:txBody>
              <a:bodyPr/>
              <a:lstStyle/>
              <a:p>
                <a:endParaRPr lang="en-US"/>
              </a:p>
            </p:txBody>
          </p:sp>
          <p:grpSp>
            <p:nvGrpSpPr>
              <p:cNvPr id="5" name="Group 35"/>
              <p:cNvGrpSpPr>
                <a:grpSpLocks/>
              </p:cNvGrpSpPr>
              <p:nvPr/>
            </p:nvGrpSpPr>
            <p:grpSpPr bwMode="auto">
              <a:xfrm>
                <a:off x="1863" y="2000"/>
                <a:ext cx="47" cy="353"/>
                <a:chOff x="1863" y="2000"/>
                <a:chExt cx="47" cy="353"/>
              </a:xfrm>
            </p:grpSpPr>
            <p:sp>
              <p:nvSpPr>
                <p:cNvPr id="265252" name="Line 36"/>
                <p:cNvSpPr>
                  <a:spLocks noChangeShapeType="1"/>
                </p:cNvSpPr>
                <p:nvPr/>
              </p:nvSpPr>
              <p:spPr bwMode="auto">
                <a:xfrm flipV="1">
                  <a:off x="1888" y="2005"/>
                  <a:ext cx="1" cy="71"/>
                </a:xfrm>
                <a:prstGeom prst="line">
                  <a:avLst/>
                </a:prstGeom>
                <a:noFill/>
                <a:ln w="6350">
                  <a:solidFill>
                    <a:schemeClr val="tx1"/>
                  </a:solidFill>
                  <a:round/>
                  <a:headEnd/>
                  <a:tailEnd/>
                </a:ln>
              </p:spPr>
              <p:txBody>
                <a:bodyPr/>
                <a:lstStyle/>
                <a:p>
                  <a:endParaRPr lang="en-US"/>
                </a:p>
              </p:txBody>
            </p:sp>
            <p:sp>
              <p:nvSpPr>
                <p:cNvPr id="265253" name="Line 37"/>
                <p:cNvSpPr>
                  <a:spLocks noChangeShapeType="1"/>
                </p:cNvSpPr>
                <p:nvPr/>
              </p:nvSpPr>
              <p:spPr bwMode="auto">
                <a:xfrm flipV="1">
                  <a:off x="1863" y="2074"/>
                  <a:ext cx="19" cy="279"/>
                </a:xfrm>
                <a:prstGeom prst="line">
                  <a:avLst/>
                </a:prstGeom>
                <a:noFill/>
                <a:ln w="6350">
                  <a:solidFill>
                    <a:schemeClr val="tx1"/>
                  </a:solidFill>
                  <a:round/>
                  <a:headEnd/>
                  <a:tailEnd/>
                </a:ln>
              </p:spPr>
              <p:txBody>
                <a:bodyPr/>
                <a:lstStyle/>
                <a:p>
                  <a:endParaRPr lang="en-US"/>
                </a:p>
              </p:txBody>
            </p:sp>
            <p:sp>
              <p:nvSpPr>
                <p:cNvPr id="265254" name="Line 38"/>
                <p:cNvSpPr>
                  <a:spLocks noChangeShapeType="1"/>
                </p:cNvSpPr>
                <p:nvPr/>
              </p:nvSpPr>
              <p:spPr bwMode="auto">
                <a:xfrm>
                  <a:off x="1892" y="2074"/>
                  <a:ext cx="18" cy="279"/>
                </a:xfrm>
                <a:prstGeom prst="line">
                  <a:avLst/>
                </a:prstGeom>
                <a:noFill/>
                <a:ln w="6350">
                  <a:solidFill>
                    <a:schemeClr val="tx1"/>
                  </a:solidFill>
                  <a:round/>
                  <a:headEnd/>
                  <a:tailEnd/>
                </a:ln>
              </p:spPr>
              <p:txBody>
                <a:bodyPr/>
                <a:lstStyle/>
                <a:p>
                  <a:endParaRPr lang="en-US"/>
                </a:p>
              </p:txBody>
            </p:sp>
            <p:sp>
              <p:nvSpPr>
                <p:cNvPr id="265255" name="Line 39"/>
                <p:cNvSpPr>
                  <a:spLocks noChangeShapeType="1"/>
                </p:cNvSpPr>
                <p:nvPr/>
              </p:nvSpPr>
              <p:spPr bwMode="auto">
                <a:xfrm>
                  <a:off x="1866" y="2345"/>
                  <a:ext cx="44" cy="1"/>
                </a:xfrm>
                <a:prstGeom prst="line">
                  <a:avLst/>
                </a:prstGeom>
                <a:noFill/>
                <a:ln w="6350">
                  <a:solidFill>
                    <a:schemeClr val="tx1"/>
                  </a:solidFill>
                  <a:round/>
                  <a:headEnd/>
                  <a:tailEnd/>
                </a:ln>
              </p:spPr>
              <p:txBody>
                <a:bodyPr/>
                <a:lstStyle/>
                <a:p>
                  <a:endParaRPr lang="en-US"/>
                </a:p>
              </p:txBody>
            </p:sp>
            <p:sp>
              <p:nvSpPr>
                <p:cNvPr id="265256" name="Line 40"/>
                <p:cNvSpPr>
                  <a:spLocks noChangeShapeType="1"/>
                </p:cNvSpPr>
                <p:nvPr/>
              </p:nvSpPr>
              <p:spPr bwMode="auto">
                <a:xfrm>
                  <a:off x="1871" y="2269"/>
                  <a:ext cx="35" cy="1"/>
                </a:xfrm>
                <a:prstGeom prst="line">
                  <a:avLst/>
                </a:prstGeom>
                <a:noFill/>
                <a:ln w="6350">
                  <a:solidFill>
                    <a:schemeClr val="tx1"/>
                  </a:solidFill>
                  <a:round/>
                  <a:headEnd/>
                  <a:tailEnd/>
                </a:ln>
              </p:spPr>
              <p:txBody>
                <a:bodyPr/>
                <a:lstStyle/>
                <a:p>
                  <a:endParaRPr lang="en-US"/>
                </a:p>
              </p:txBody>
            </p:sp>
            <p:sp>
              <p:nvSpPr>
                <p:cNvPr id="265257" name="Line 41"/>
                <p:cNvSpPr>
                  <a:spLocks noChangeShapeType="1"/>
                </p:cNvSpPr>
                <p:nvPr/>
              </p:nvSpPr>
              <p:spPr bwMode="auto">
                <a:xfrm>
                  <a:off x="1870" y="2270"/>
                  <a:ext cx="39" cy="77"/>
                </a:xfrm>
                <a:prstGeom prst="line">
                  <a:avLst/>
                </a:prstGeom>
                <a:noFill/>
                <a:ln w="3175">
                  <a:solidFill>
                    <a:schemeClr val="tx1"/>
                  </a:solidFill>
                  <a:round/>
                  <a:headEnd/>
                  <a:tailEnd/>
                </a:ln>
              </p:spPr>
              <p:txBody>
                <a:bodyPr/>
                <a:lstStyle/>
                <a:p>
                  <a:endParaRPr lang="en-US"/>
                </a:p>
              </p:txBody>
            </p:sp>
            <p:sp>
              <p:nvSpPr>
                <p:cNvPr id="265258" name="Line 42"/>
                <p:cNvSpPr>
                  <a:spLocks noChangeShapeType="1"/>
                </p:cNvSpPr>
                <p:nvPr/>
              </p:nvSpPr>
              <p:spPr bwMode="auto">
                <a:xfrm flipH="1">
                  <a:off x="1867" y="2269"/>
                  <a:ext cx="38" cy="75"/>
                </a:xfrm>
                <a:prstGeom prst="line">
                  <a:avLst/>
                </a:prstGeom>
                <a:noFill/>
                <a:ln w="3175">
                  <a:solidFill>
                    <a:schemeClr val="tx1"/>
                  </a:solidFill>
                  <a:round/>
                  <a:headEnd/>
                  <a:tailEnd/>
                </a:ln>
              </p:spPr>
              <p:txBody>
                <a:bodyPr/>
                <a:lstStyle/>
                <a:p>
                  <a:endParaRPr lang="en-US"/>
                </a:p>
              </p:txBody>
            </p:sp>
            <p:sp>
              <p:nvSpPr>
                <p:cNvPr id="265259" name="Line 43"/>
                <p:cNvSpPr>
                  <a:spLocks noChangeShapeType="1"/>
                </p:cNvSpPr>
                <p:nvPr/>
              </p:nvSpPr>
              <p:spPr bwMode="auto">
                <a:xfrm>
                  <a:off x="1876" y="2195"/>
                  <a:ext cx="24" cy="1"/>
                </a:xfrm>
                <a:prstGeom prst="line">
                  <a:avLst/>
                </a:prstGeom>
                <a:noFill/>
                <a:ln w="6350">
                  <a:solidFill>
                    <a:schemeClr val="tx1"/>
                  </a:solidFill>
                  <a:round/>
                  <a:headEnd/>
                  <a:tailEnd/>
                </a:ln>
              </p:spPr>
              <p:txBody>
                <a:bodyPr/>
                <a:lstStyle/>
                <a:p>
                  <a:endParaRPr lang="en-US"/>
                </a:p>
              </p:txBody>
            </p:sp>
            <p:sp>
              <p:nvSpPr>
                <p:cNvPr id="265260" name="Line 44"/>
                <p:cNvSpPr>
                  <a:spLocks noChangeShapeType="1"/>
                </p:cNvSpPr>
                <p:nvPr/>
              </p:nvSpPr>
              <p:spPr bwMode="auto">
                <a:xfrm>
                  <a:off x="1875" y="2195"/>
                  <a:ext cx="28" cy="74"/>
                </a:xfrm>
                <a:prstGeom prst="line">
                  <a:avLst/>
                </a:prstGeom>
                <a:noFill/>
                <a:ln w="3175">
                  <a:solidFill>
                    <a:schemeClr val="tx1"/>
                  </a:solidFill>
                  <a:round/>
                  <a:headEnd/>
                  <a:tailEnd/>
                </a:ln>
              </p:spPr>
              <p:txBody>
                <a:bodyPr/>
                <a:lstStyle/>
                <a:p>
                  <a:endParaRPr lang="en-US"/>
                </a:p>
              </p:txBody>
            </p:sp>
            <p:sp>
              <p:nvSpPr>
                <p:cNvPr id="265261" name="Line 45"/>
                <p:cNvSpPr>
                  <a:spLocks noChangeShapeType="1"/>
                </p:cNvSpPr>
                <p:nvPr/>
              </p:nvSpPr>
              <p:spPr bwMode="auto">
                <a:xfrm flipV="1">
                  <a:off x="1868" y="2195"/>
                  <a:ext cx="30" cy="74"/>
                </a:xfrm>
                <a:prstGeom prst="line">
                  <a:avLst/>
                </a:prstGeom>
                <a:noFill/>
                <a:ln w="3175">
                  <a:solidFill>
                    <a:schemeClr val="tx1"/>
                  </a:solidFill>
                  <a:round/>
                  <a:headEnd/>
                  <a:tailEnd/>
                </a:ln>
              </p:spPr>
              <p:txBody>
                <a:bodyPr/>
                <a:lstStyle/>
                <a:p>
                  <a:endParaRPr lang="en-US"/>
                </a:p>
              </p:txBody>
            </p:sp>
            <p:sp>
              <p:nvSpPr>
                <p:cNvPr id="265262" name="Line 46"/>
                <p:cNvSpPr>
                  <a:spLocks noChangeShapeType="1"/>
                </p:cNvSpPr>
                <p:nvPr/>
              </p:nvSpPr>
              <p:spPr bwMode="auto">
                <a:xfrm>
                  <a:off x="1878" y="2127"/>
                  <a:ext cx="21" cy="69"/>
                </a:xfrm>
                <a:prstGeom prst="line">
                  <a:avLst/>
                </a:prstGeom>
                <a:noFill/>
                <a:ln w="3175">
                  <a:solidFill>
                    <a:schemeClr val="tx1"/>
                  </a:solidFill>
                  <a:round/>
                  <a:headEnd/>
                  <a:tailEnd/>
                </a:ln>
              </p:spPr>
              <p:txBody>
                <a:bodyPr/>
                <a:lstStyle/>
                <a:p>
                  <a:endParaRPr lang="en-US"/>
                </a:p>
              </p:txBody>
            </p:sp>
            <p:sp>
              <p:nvSpPr>
                <p:cNvPr id="265263" name="Line 47"/>
                <p:cNvSpPr>
                  <a:spLocks noChangeShapeType="1"/>
                </p:cNvSpPr>
                <p:nvPr/>
              </p:nvSpPr>
              <p:spPr bwMode="auto">
                <a:xfrm flipV="1">
                  <a:off x="1874" y="2126"/>
                  <a:ext cx="20" cy="70"/>
                </a:xfrm>
                <a:prstGeom prst="line">
                  <a:avLst/>
                </a:prstGeom>
                <a:noFill/>
                <a:ln w="3175">
                  <a:solidFill>
                    <a:schemeClr val="tx1"/>
                  </a:solidFill>
                  <a:round/>
                  <a:headEnd/>
                  <a:tailEnd/>
                </a:ln>
              </p:spPr>
              <p:txBody>
                <a:bodyPr/>
                <a:lstStyle/>
                <a:p>
                  <a:endParaRPr lang="en-US"/>
                </a:p>
              </p:txBody>
            </p:sp>
            <p:sp>
              <p:nvSpPr>
                <p:cNvPr id="265264" name="Line 48"/>
                <p:cNvSpPr>
                  <a:spLocks noChangeShapeType="1"/>
                </p:cNvSpPr>
                <p:nvPr/>
              </p:nvSpPr>
              <p:spPr bwMode="auto">
                <a:xfrm flipV="1">
                  <a:off x="1878" y="2075"/>
                  <a:ext cx="14" cy="53"/>
                </a:xfrm>
                <a:prstGeom prst="line">
                  <a:avLst/>
                </a:prstGeom>
                <a:noFill/>
                <a:ln w="3175">
                  <a:solidFill>
                    <a:schemeClr val="tx1"/>
                  </a:solidFill>
                  <a:round/>
                  <a:headEnd/>
                  <a:tailEnd/>
                </a:ln>
              </p:spPr>
              <p:txBody>
                <a:bodyPr/>
                <a:lstStyle/>
                <a:p>
                  <a:endParaRPr lang="en-US"/>
                </a:p>
              </p:txBody>
            </p:sp>
            <p:sp>
              <p:nvSpPr>
                <p:cNvPr id="265265" name="Oval 49"/>
                <p:cNvSpPr>
                  <a:spLocks noChangeArrowheads="1"/>
                </p:cNvSpPr>
                <p:nvPr/>
              </p:nvSpPr>
              <p:spPr bwMode="auto">
                <a:xfrm>
                  <a:off x="1882" y="2000"/>
                  <a:ext cx="11" cy="8"/>
                </a:xfrm>
                <a:prstGeom prst="ellipse">
                  <a:avLst/>
                </a:prstGeom>
                <a:solidFill>
                  <a:srgbClr val="C0C0C0"/>
                </a:solidFill>
                <a:ln w="9525">
                  <a:solidFill>
                    <a:schemeClr val="tx1"/>
                  </a:solidFill>
                  <a:round/>
                  <a:headEnd/>
                  <a:tailEnd/>
                </a:ln>
              </p:spPr>
              <p:txBody>
                <a:bodyPr/>
                <a:lstStyle/>
                <a:p>
                  <a:endParaRPr lang="en-US"/>
                </a:p>
              </p:txBody>
            </p:sp>
          </p:grpSp>
        </p:grpSp>
      </p:grpSp>
      <p:grpSp>
        <p:nvGrpSpPr>
          <p:cNvPr id="6" name="Group 50"/>
          <p:cNvGrpSpPr>
            <a:grpSpLocks/>
          </p:cNvGrpSpPr>
          <p:nvPr/>
        </p:nvGrpSpPr>
        <p:grpSpPr bwMode="auto">
          <a:xfrm>
            <a:off x="1295400" y="1295400"/>
            <a:ext cx="762000" cy="685800"/>
            <a:chOff x="1584" y="2256"/>
            <a:chExt cx="233" cy="435"/>
          </a:xfrm>
        </p:grpSpPr>
        <p:grpSp>
          <p:nvGrpSpPr>
            <p:cNvPr id="7" name="Group 51"/>
            <p:cNvGrpSpPr>
              <a:grpSpLocks/>
            </p:cNvGrpSpPr>
            <p:nvPr/>
          </p:nvGrpSpPr>
          <p:grpSpPr bwMode="auto">
            <a:xfrm>
              <a:off x="1584" y="2256"/>
              <a:ext cx="233" cy="75"/>
              <a:chOff x="1770" y="1918"/>
              <a:chExt cx="233" cy="75"/>
            </a:xfrm>
          </p:grpSpPr>
          <p:sp>
            <p:nvSpPr>
              <p:cNvPr id="265268" name="Freeform 52"/>
              <p:cNvSpPr>
                <a:spLocks/>
              </p:cNvSpPr>
              <p:nvPr/>
            </p:nvSpPr>
            <p:spPr bwMode="auto">
              <a:xfrm>
                <a:off x="1930" y="1949"/>
                <a:ext cx="73" cy="43"/>
              </a:xfrm>
              <a:custGeom>
                <a:avLst/>
                <a:gdLst/>
                <a:ahLst/>
                <a:cxnLst>
                  <a:cxn ang="0">
                    <a:pos x="0" y="345"/>
                  </a:cxn>
                  <a:cxn ang="0">
                    <a:pos x="153" y="226"/>
                  </a:cxn>
                  <a:cxn ang="0">
                    <a:pos x="163" y="283"/>
                  </a:cxn>
                  <a:cxn ang="0">
                    <a:pos x="399" y="93"/>
                  </a:cxn>
                  <a:cxn ang="0">
                    <a:pos x="409" y="125"/>
                  </a:cxn>
                  <a:cxn ang="0">
                    <a:pos x="579" y="0"/>
                  </a:cxn>
                </a:cxnLst>
                <a:rect l="0" t="0" r="r" b="b"/>
                <a:pathLst>
                  <a:path w="579" h="345">
                    <a:moveTo>
                      <a:pt x="0" y="345"/>
                    </a:moveTo>
                    <a:lnTo>
                      <a:pt x="153" y="226"/>
                    </a:lnTo>
                    <a:lnTo>
                      <a:pt x="163" y="283"/>
                    </a:lnTo>
                    <a:lnTo>
                      <a:pt x="399" y="93"/>
                    </a:lnTo>
                    <a:lnTo>
                      <a:pt x="409" y="125"/>
                    </a:lnTo>
                    <a:lnTo>
                      <a:pt x="579" y="0"/>
                    </a:lnTo>
                  </a:path>
                </a:pathLst>
              </a:custGeom>
              <a:noFill/>
              <a:ln w="3175">
                <a:solidFill>
                  <a:srgbClr val="FF5050"/>
                </a:solidFill>
                <a:prstDash val="solid"/>
                <a:round/>
                <a:headEnd/>
                <a:tailEnd/>
              </a:ln>
            </p:spPr>
            <p:txBody>
              <a:bodyPr/>
              <a:lstStyle/>
              <a:p>
                <a:endParaRPr lang="en-US"/>
              </a:p>
            </p:txBody>
          </p:sp>
          <p:sp>
            <p:nvSpPr>
              <p:cNvPr id="265269" name="Freeform 53"/>
              <p:cNvSpPr>
                <a:spLocks/>
              </p:cNvSpPr>
              <p:nvPr/>
            </p:nvSpPr>
            <p:spPr bwMode="auto">
              <a:xfrm>
                <a:off x="1898" y="1918"/>
                <a:ext cx="51" cy="65"/>
              </a:xfrm>
              <a:custGeom>
                <a:avLst/>
                <a:gdLst/>
                <a:ahLst/>
                <a:cxnLst>
                  <a:cxn ang="0">
                    <a:pos x="0" y="523"/>
                  </a:cxn>
                  <a:cxn ang="0">
                    <a:pos x="58" y="373"/>
                  </a:cxn>
                  <a:cxn ang="0">
                    <a:pos x="126" y="420"/>
                  </a:cxn>
                  <a:cxn ang="0">
                    <a:pos x="255" y="148"/>
                  </a:cxn>
                  <a:cxn ang="0">
                    <a:pos x="309" y="184"/>
                  </a:cxn>
                  <a:cxn ang="0">
                    <a:pos x="404" y="0"/>
                  </a:cxn>
                </a:cxnLst>
                <a:rect l="0" t="0" r="r" b="b"/>
                <a:pathLst>
                  <a:path w="404" h="523">
                    <a:moveTo>
                      <a:pt x="0" y="523"/>
                    </a:moveTo>
                    <a:lnTo>
                      <a:pt x="58" y="373"/>
                    </a:lnTo>
                    <a:lnTo>
                      <a:pt x="126" y="420"/>
                    </a:lnTo>
                    <a:lnTo>
                      <a:pt x="255" y="148"/>
                    </a:lnTo>
                    <a:lnTo>
                      <a:pt x="309" y="184"/>
                    </a:lnTo>
                    <a:lnTo>
                      <a:pt x="404" y="0"/>
                    </a:lnTo>
                  </a:path>
                </a:pathLst>
              </a:custGeom>
              <a:noFill/>
              <a:ln w="3175">
                <a:solidFill>
                  <a:srgbClr val="FF5050"/>
                </a:solidFill>
                <a:prstDash val="solid"/>
                <a:round/>
                <a:headEnd/>
                <a:tailEnd/>
              </a:ln>
            </p:spPr>
            <p:txBody>
              <a:bodyPr/>
              <a:lstStyle/>
              <a:p>
                <a:endParaRPr lang="en-US"/>
              </a:p>
            </p:txBody>
          </p:sp>
          <p:sp>
            <p:nvSpPr>
              <p:cNvPr id="265270" name="Freeform 54"/>
              <p:cNvSpPr>
                <a:spLocks/>
              </p:cNvSpPr>
              <p:nvPr/>
            </p:nvSpPr>
            <p:spPr bwMode="auto">
              <a:xfrm>
                <a:off x="1823" y="1918"/>
                <a:ext cx="51" cy="65"/>
              </a:xfrm>
              <a:custGeom>
                <a:avLst/>
                <a:gdLst/>
                <a:ahLst/>
                <a:cxnLst>
                  <a:cxn ang="0">
                    <a:pos x="406" y="523"/>
                  </a:cxn>
                  <a:cxn ang="0">
                    <a:pos x="345" y="378"/>
                  </a:cxn>
                  <a:cxn ang="0">
                    <a:pos x="273" y="422"/>
                  </a:cxn>
                  <a:cxn ang="0">
                    <a:pos x="140" y="148"/>
                  </a:cxn>
                  <a:cxn ang="0">
                    <a:pos x="89" y="190"/>
                  </a:cxn>
                  <a:cxn ang="0">
                    <a:pos x="0" y="0"/>
                  </a:cxn>
                </a:cxnLst>
                <a:rect l="0" t="0" r="r" b="b"/>
                <a:pathLst>
                  <a:path w="406" h="523">
                    <a:moveTo>
                      <a:pt x="406" y="523"/>
                    </a:moveTo>
                    <a:lnTo>
                      <a:pt x="345" y="378"/>
                    </a:lnTo>
                    <a:lnTo>
                      <a:pt x="273" y="422"/>
                    </a:lnTo>
                    <a:lnTo>
                      <a:pt x="140" y="148"/>
                    </a:lnTo>
                    <a:lnTo>
                      <a:pt x="89" y="190"/>
                    </a:lnTo>
                    <a:lnTo>
                      <a:pt x="0" y="0"/>
                    </a:lnTo>
                  </a:path>
                </a:pathLst>
              </a:custGeom>
              <a:noFill/>
              <a:ln w="3175">
                <a:solidFill>
                  <a:srgbClr val="FF5050"/>
                </a:solidFill>
                <a:prstDash val="solid"/>
                <a:round/>
                <a:headEnd/>
                <a:tailEnd/>
              </a:ln>
            </p:spPr>
            <p:txBody>
              <a:bodyPr/>
              <a:lstStyle/>
              <a:p>
                <a:endParaRPr lang="en-US"/>
              </a:p>
            </p:txBody>
          </p:sp>
          <p:sp>
            <p:nvSpPr>
              <p:cNvPr id="265271" name="Freeform 55"/>
              <p:cNvSpPr>
                <a:spLocks/>
              </p:cNvSpPr>
              <p:nvPr/>
            </p:nvSpPr>
            <p:spPr bwMode="auto">
              <a:xfrm>
                <a:off x="1770" y="1950"/>
                <a:ext cx="71" cy="43"/>
              </a:xfrm>
              <a:custGeom>
                <a:avLst/>
                <a:gdLst/>
                <a:ahLst/>
                <a:cxnLst>
                  <a:cxn ang="0">
                    <a:pos x="570" y="344"/>
                  </a:cxn>
                  <a:cxn ang="0">
                    <a:pos x="416" y="218"/>
                  </a:cxn>
                  <a:cxn ang="0">
                    <a:pos x="413" y="275"/>
                  </a:cxn>
                  <a:cxn ang="0">
                    <a:pos x="180" y="81"/>
                  </a:cxn>
                  <a:cxn ang="0">
                    <a:pos x="165" y="127"/>
                  </a:cxn>
                  <a:cxn ang="0">
                    <a:pos x="0" y="0"/>
                  </a:cxn>
                </a:cxnLst>
                <a:rect l="0" t="0" r="r" b="b"/>
                <a:pathLst>
                  <a:path w="570" h="344">
                    <a:moveTo>
                      <a:pt x="570" y="344"/>
                    </a:moveTo>
                    <a:lnTo>
                      <a:pt x="416" y="218"/>
                    </a:lnTo>
                    <a:lnTo>
                      <a:pt x="413" y="275"/>
                    </a:lnTo>
                    <a:lnTo>
                      <a:pt x="180" y="81"/>
                    </a:lnTo>
                    <a:lnTo>
                      <a:pt x="165" y="127"/>
                    </a:lnTo>
                    <a:lnTo>
                      <a:pt x="0" y="0"/>
                    </a:lnTo>
                  </a:path>
                </a:pathLst>
              </a:custGeom>
              <a:noFill/>
              <a:ln w="3175">
                <a:solidFill>
                  <a:srgbClr val="FF5050"/>
                </a:solidFill>
                <a:prstDash val="solid"/>
                <a:round/>
                <a:headEnd/>
                <a:tailEnd/>
              </a:ln>
            </p:spPr>
            <p:txBody>
              <a:bodyPr/>
              <a:lstStyle/>
              <a:p>
                <a:endParaRPr lang="en-US"/>
              </a:p>
            </p:txBody>
          </p:sp>
        </p:grpSp>
        <p:grpSp>
          <p:nvGrpSpPr>
            <p:cNvPr id="8" name="Group 56"/>
            <p:cNvGrpSpPr>
              <a:grpSpLocks/>
            </p:cNvGrpSpPr>
            <p:nvPr/>
          </p:nvGrpSpPr>
          <p:grpSpPr bwMode="auto">
            <a:xfrm>
              <a:off x="1677" y="2338"/>
              <a:ext cx="47" cy="353"/>
              <a:chOff x="1863" y="2000"/>
              <a:chExt cx="47" cy="353"/>
            </a:xfrm>
          </p:grpSpPr>
          <p:sp>
            <p:nvSpPr>
              <p:cNvPr id="265273" name="Line 57"/>
              <p:cNvSpPr>
                <a:spLocks noChangeShapeType="1"/>
              </p:cNvSpPr>
              <p:nvPr/>
            </p:nvSpPr>
            <p:spPr bwMode="auto">
              <a:xfrm>
                <a:off x="1881" y="2127"/>
                <a:ext cx="14" cy="1"/>
              </a:xfrm>
              <a:prstGeom prst="line">
                <a:avLst/>
              </a:prstGeom>
              <a:noFill/>
              <a:ln w="6350">
                <a:solidFill>
                  <a:schemeClr val="tx1"/>
                </a:solidFill>
                <a:round/>
                <a:headEnd/>
                <a:tailEnd/>
              </a:ln>
            </p:spPr>
            <p:txBody>
              <a:bodyPr/>
              <a:lstStyle/>
              <a:p>
                <a:endParaRPr lang="en-US"/>
              </a:p>
            </p:txBody>
          </p:sp>
          <p:grpSp>
            <p:nvGrpSpPr>
              <p:cNvPr id="9" name="Group 58"/>
              <p:cNvGrpSpPr>
                <a:grpSpLocks/>
              </p:cNvGrpSpPr>
              <p:nvPr/>
            </p:nvGrpSpPr>
            <p:grpSpPr bwMode="auto">
              <a:xfrm>
                <a:off x="1863" y="2000"/>
                <a:ext cx="47" cy="353"/>
                <a:chOff x="1863" y="2000"/>
                <a:chExt cx="47" cy="353"/>
              </a:xfrm>
            </p:grpSpPr>
            <p:sp>
              <p:nvSpPr>
                <p:cNvPr id="265275" name="Line 59"/>
                <p:cNvSpPr>
                  <a:spLocks noChangeShapeType="1"/>
                </p:cNvSpPr>
                <p:nvPr/>
              </p:nvSpPr>
              <p:spPr bwMode="auto">
                <a:xfrm flipV="1">
                  <a:off x="1888" y="2005"/>
                  <a:ext cx="1" cy="71"/>
                </a:xfrm>
                <a:prstGeom prst="line">
                  <a:avLst/>
                </a:prstGeom>
                <a:noFill/>
                <a:ln w="6350">
                  <a:solidFill>
                    <a:schemeClr val="tx1"/>
                  </a:solidFill>
                  <a:round/>
                  <a:headEnd/>
                  <a:tailEnd/>
                </a:ln>
              </p:spPr>
              <p:txBody>
                <a:bodyPr/>
                <a:lstStyle/>
                <a:p>
                  <a:endParaRPr lang="en-US"/>
                </a:p>
              </p:txBody>
            </p:sp>
            <p:sp>
              <p:nvSpPr>
                <p:cNvPr id="265276" name="Line 60"/>
                <p:cNvSpPr>
                  <a:spLocks noChangeShapeType="1"/>
                </p:cNvSpPr>
                <p:nvPr/>
              </p:nvSpPr>
              <p:spPr bwMode="auto">
                <a:xfrm flipV="1">
                  <a:off x="1863" y="2074"/>
                  <a:ext cx="19" cy="279"/>
                </a:xfrm>
                <a:prstGeom prst="line">
                  <a:avLst/>
                </a:prstGeom>
                <a:noFill/>
                <a:ln w="6350">
                  <a:solidFill>
                    <a:schemeClr val="tx1"/>
                  </a:solidFill>
                  <a:round/>
                  <a:headEnd/>
                  <a:tailEnd/>
                </a:ln>
              </p:spPr>
              <p:txBody>
                <a:bodyPr/>
                <a:lstStyle/>
                <a:p>
                  <a:endParaRPr lang="en-US"/>
                </a:p>
              </p:txBody>
            </p:sp>
            <p:sp>
              <p:nvSpPr>
                <p:cNvPr id="265277" name="Line 61"/>
                <p:cNvSpPr>
                  <a:spLocks noChangeShapeType="1"/>
                </p:cNvSpPr>
                <p:nvPr/>
              </p:nvSpPr>
              <p:spPr bwMode="auto">
                <a:xfrm>
                  <a:off x="1892" y="2074"/>
                  <a:ext cx="18" cy="279"/>
                </a:xfrm>
                <a:prstGeom prst="line">
                  <a:avLst/>
                </a:prstGeom>
                <a:noFill/>
                <a:ln w="6350">
                  <a:solidFill>
                    <a:schemeClr val="tx1"/>
                  </a:solidFill>
                  <a:round/>
                  <a:headEnd/>
                  <a:tailEnd/>
                </a:ln>
              </p:spPr>
              <p:txBody>
                <a:bodyPr/>
                <a:lstStyle/>
                <a:p>
                  <a:endParaRPr lang="en-US"/>
                </a:p>
              </p:txBody>
            </p:sp>
            <p:sp>
              <p:nvSpPr>
                <p:cNvPr id="265278" name="Line 62"/>
                <p:cNvSpPr>
                  <a:spLocks noChangeShapeType="1"/>
                </p:cNvSpPr>
                <p:nvPr/>
              </p:nvSpPr>
              <p:spPr bwMode="auto">
                <a:xfrm>
                  <a:off x="1866" y="2345"/>
                  <a:ext cx="44" cy="1"/>
                </a:xfrm>
                <a:prstGeom prst="line">
                  <a:avLst/>
                </a:prstGeom>
                <a:noFill/>
                <a:ln w="6350">
                  <a:solidFill>
                    <a:schemeClr val="tx1"/>
                  </a:solidFill>
                  <a:round/>
                  <a:headEnd/>
                  <a:tailEnd/>
                </a:ln>
              </p:spPr>
              <p:txBody>
                <a:bodyPr/>
                <a:lstStyle/>
                <a:p>
                  <a:endParaRPr lang="en-US"/>
                </a:p>
              </p:txBody>
            </p:sp>
            <p:sp>
              <p:nvSpPr>
                <p:cNvPr id="265279" name="Line 63"/>
                <p:cNvSpPr>
                  <a:spLocks noChangeShapeType="1"/>
                </p:cNvSpPr>
                <p:nvPr/>
              </p:nvSpPr>
              <p:spPr bwMode="auto">
                <a:xfrm>
                  <a:off x="1871" y="2269"/>
                  <a:ext cx="35" cy="1"/>
                </a:xfrm>
                <a:prstGeom prst="line">
                  <a:avLst/>
                </a:prstGeom>
                <a:noFill/>
                <a:ln w="6350">
                  <a:solidFill>
                    <a:schemeClr val="tx1"/>
                  </a:solidFill>
                  <a:round/>
                  <a:headEnd/>
                  <a:tailEnd/>
                </a:ln>
              </p:spPr>
              <p:txBody>
                <a:bodyPr/>
                <a:lstStyle/>
                <a:p>
                  <a:endParaRPr lang="en-US"/>
                </a:p>
              </p:txBody>
            </p:sp>
            <p:sp>
              <p:nvSpPr>
                <p:cNvPr id="265280" name="Line 64"/>
                <p:cNvSpPr>
                  <a:spLocks noChangeShapeType="1"/>
                </p:cNvSpPr>
                <p:nvPr/>
              </p:nvSpPr>
              <p:spPr bwMode="auto">
                <a:xfrm>
                  <a:off x="1870" y="2270"/>
                  <a:ext cx="39" cy="77"/>
                </a:xfrm>
                <a:prstGeom prst="line">
                  <a:avLst/>
                </a:prstGeom>
                <a:noFill/>
                <a:ln w="3175">
                  <a:solidFill>
                    <a:schemeClr val="tx1"/>
                  </a:solidFill>
                  <a:round/>
                  <a:headEnd/>
                  <a:tailEnd/>
                </a:ln>
              </p:spPr>
              <p:txBody>
                <a:bodyPr/>
                <a:lstStyle/>
                <a:p>
                  <a:endParaRPr lang="en-US"/>
                </a:p>
              </p:txBody>
            </p:sp>
            <p:sp>
              <p:nvSpPr>
                <p:cNvPr id="265281" name="Line 65"/>
                <p:cNvSpPr>
                  <a:spLocks noChangeShapeType="1"/>
                </p:cNvSpPr>
                <p:nvPr/>
              </p:nvSpPr>
              <p:spPr bwMode="auto">
                <a:xfrm flipH="1">
                  <a:off x="1867" y="2269"/>
                  <a:ext cx="38" cy="75"/>
                </a:xfrm>
                <a:prstGeom prst="line">
                  <a:avLst/>
                </a:prstGeom>
                <a:noFill/>
                <a:ln w="3175">
                  <a:solidFill>
                    <a:schemeClr val="tx1"/>
                  </a:solidFill>
                  <a:round/>
                  <a:headEnd/>
                  <a:tailEnd/>
                </a:ln>
              </p:spPr>
              <p:txBody>
                <a:bodyPr/>
                <a:lstStyle/>
                <a:p>
                  <a:endParaRPr lang="en-US"/>
                </a:p>
              </p:txBody>
            </p:sp>
            <p:sp>
              <p:nvSpPr>
                <p:cNvPr id="265282" name="Line 66"/>
                <p:cNvSpPr>
                  <a:spLocks noChangeShapeType="1"/>
                </p:cNvSpPr>
                <p:nvPr/>
              </p:nvSpPr>
              <p:spPr bwMode="auto">
                <a:xfrm>
                  <a:off x="1876" y="2195"/>
                  <a:ext cx="24" cy="1"/>
                </a:xfrm>
                <a:prstGeom prst="line">
                  <a:avLst/>
                </a:prstGeom>
                <a:noFill/>
                <a:ln w="6350">
                  <a:solidFill>
                    <a:schemeClr val="tx1"/>
                  </a:solidFill>
                  <a:round/>
                  <a:headEnd/>
                  <a:tailEnd/>
                </a:ln>
              </p:spPr>
              <p:txBody>
                <a:bodyPr/>
                <a:lstStyle/>
                <a:p>
                  <a:endParaRPr lang="en-US"/>
                </a:p>
              </p:txBody>
            </p:sp>
            <p:sp>
              <p:nvSpPr>
                <p:cNvPr id="265283" name="Line 67"/>
                <p:cNvSpPr>
                  <a:spLocks noChangeShapeType="1"/>
                </p:cNvSpPr>
                <p:nvPr/>
              </p:nvSpPr>
              <p:spPr bwMode="auto">
                <a:xfrm>
                  <a:off x="1875" y="2195"/>
                  <a:ext cx="28" cy="74"/>
                </a:xfrm>
                <a:prstGeom prst="line">
                  <a:avLst/>
                </a:prstGeom>
                <a:noFill/>
                <a:ln w="3175">
                  <a:solidFill>
                    <a:schemeClr val="tx1"/>
                  </a:solidFill>
                  <a:round/>
                  <a:headEnd/>
                  <a:tailEnd/>
                </a:ln>
              </p:spPr>
              <p:txBody>
                <a:bodyPr/>
                <a:lstStyle/>
                <a:p>
                  <a:endParaRPr lang="en-US"/>
                </a:p>
              </p:txBody>
            </p:sp>
            <p:sp>
              <p:nvSpPr>
                <p:cNvPr id="265284" name="Line 68"/>
                <p:cNvSpPr>
                  <a:spLocks noChangeShapeType="1"/>
                </p:cNvSpPr>
                <p:nvPr/>
              </p:nvSpPr>
              <p:spPr bwMode="auto">
                <a:xfrm flipV="1">
                  <a:off x="1868" y="2195"/>
                  <a:ext cx="30" cy="74"/>
                </a:xfrm>
                <a:prstGeom prst="line">
                  <a:avLst/>
                </a:prstGeom>
                <a:noFill/>
                <a:ln w="3175">
                  <a:solidFill>
                    <a:schemeClr val="tx1"/>
                  </a:solidFill>
                  <a:round/>
                  <a:headEnd/>
                  <a:tailEnd/>
                </a:ln>
              </p:spPr>
              <p:txBody>
                <a:bodyPr/>
                <a:lstStyle/>
                <a:p>
                  <a:endParaRPr lang="en-US"/>
                </a:p>
              </p:txBody>
            </p:sp>
            <p:sp>
              <p:nvSpPr>
                <p:cNvPr id="265285" name="Line 69"/>
                <p:cNvSpPr>
                  <a:spLocks noChangeShapeType="1"/>
                </p:cNvSpPr>
                <p:nvPr/>
              </p:nvSpPr>
              <p:spPr bwMode="auto">
                <a:xfrm>
                  <a:off x="1878" y="2127"/>
                  <a:ext cx="21" cy="69"/>
                </a:xfrm>
                <a:prstGeom prst="line">
                  <a:avLst/>
                </a:prstGeom>
                <a:noFill/>
                <a:ln w="3175">
                  <a:solidFill>
                    <a:schemeClr val="tx1"/>
                  </a:solidFill>
                  <a:round/>
                  <a:headEnd/>
                  <a:tailEnd/>
                </a:ln>
              </p:spPr>
              <p:txBody>
                <a:bodyPr/>
                <a:lstStyle/>
                <a:p>
                  <a:endParaRPr lang="en-US"/>
                </a:p>
              </p:txBody>
            </p:sp>
            <p:sp>
              <p:nvSpPr>
                <p:cNvPr id="265286" name="Line 70"/>
                <p:cNvSpPr>
                  <a:spLocks noChangeShapeType="1"/>
                </p:cNvSpPr>
                <p:nvPr/>
              </p:nvSpPr>
              <p:spPr bwMode="auto">
                <a:xfrm flipV="1">
                  <a:off x="1874" y="2126"/>
                  <a:ext cx="20" cy="70"/>
                </a:xfrm>
                <a:prstGeom prst="line">
                  <a:avLst/>
                </a:prstGeom>
                <a:noFill/>
                <a:ln w="3175">
                  <a:solidFill>
                    <a:schemeClr val="tx1"/>
                  </a:solidFill>
                  <a:round/>
                  <a:headEnd/>
                  <a:tailEnd/>
                </a:ln>
              </p:spPr>
              <p:txBody>
                <a:bodyPr/>
                <a:lstStyle/>
                <a:p>
                  <a:endParaRPr lang="en-US"/>
                </a:p>
              </p:txBody>
            </p:sp>
            <p:sp>
              <p:nvSpPr>
                <p:cNvPr id="265287" name="Line 71"/>
                <p:cNvSpPr>
                  <a:spLocks noChangeShapeType="1"/>
                </p:cNvSpPr>
                <p:nvPr/>
              </p:nvSpPr>
              <p:spPr bwMode="auto">
                <a:xfrm flipV="1">
                  <a:off x="1878" y="2075"/>
                  <a:ext cx="14" cy="53"/>
                </a:xfrm>
                <a:prstGeom prst="line">
                  <a:avLst/>
                </a:prstGeom>
                <a:noFill/>
                <a:ln w="3175">
                  <a:solidFill>
                    <a:schemeClr val="tx1"/>
                  </a:solidFill>
                  <a:round/>
                  <a:headEnd/>
                  <a:tailEnd/>
                </a:ln>
              </p:spPr>
              <p:txBody>
                <a:bodyPr/>
                <a:lstStyle/>
                <a:p>
                  <a:endParaRPr lang="en-US"/>
                </a:p>
              </p:txBody>
            </p:sp>
            <p:sp>
              <p:nvSpPr>
                <p:cNvPr id="265288" name="Oval 72"/>
                <p:cNvSpPr>
                  <a:spLocks noChangeArrowheads="1"/>
                </p:cNvSpPr>
                <p:nvPr/>
              </p:nvSpPr>
              <p:spPr bwMode="auto">
                <a:xfrm>
                  <a:off x="1882" y="2000"/>
                  <a:ext cx="11" cy="8"/>
                </a:xfrm>
                <a:prstGeom prst="ellipse">
                  <a:avLst/>
                </a:prstGeom>
                <a:solidFill>
                  <a:srgbClr val="C0C0C0"/>
                </a:solidFill>
                <a:ln w="9525">
                  <a:solidFill>
                    <a:schemeClr val="tx1"/>
                  </a:solidFill>
                  <a:round/>
                  <a:headEnd/>
                  <a:tailEnd/>
                </a:ln>
              </p:spPr>
              <p:txBody>
                <a:bodyPr/>
                <a:lstStyle/>
                <a:p>
                  <a:endParaRPr lang="en-US"/>
                </a:p>
              </p:txBody>
            </p:sp>
          </p:grpSp>
        </p:grpSp>
      </p:grpSp>
      <p:grpSp>
        <p:nvGrpSpPr>
          <p:cNvPr id="10" name="Group 73"/>
          <p:cNvGrpSpPr>
            <a:grpSpLocks/>
          </p:cNvGrpSpPr>
          <p:nvPr/>
        </p:nvGrpSpPr>
        <p:grpSpPr bwMode="auto">
          <a:xfrm>
            <a:off x="5334000" y="5029200"/>
            <a:ext cx="762000" cy="685800"/>
            <a:chOff x="1584" y="2256"/>
            <a:chExt cx="233" cy="435"/>
          </a:xfrm>
        </p:grpSpPr>
        <p:grpSp>
          <p:nvGrpSpPr>
            <p:cNvPr id="11" name="Group 74"/>
            <p:cNvGrpSpPr>
              <a:grpSpLocks/>
            </p:cNvGrpSpPr>
            <p:nvPr/>
          </p:nvGrpSpPr>
          <p:grpSpPr bwMode="auto">
            <a:xfrm>
              <a:off x="1584" y="2256"/>
              <a:ext cx="233" cy="75"/>
              <a:chOff x="1770" y="1918"/>
              <a:chExt cx="233" cy="75"/>
            </a:xfrm>
          </p:grpSpPr>
          <p:sp>
            <p:nvSpPr>
              <p:cNvPr id="265291" name="Freeform 75"/>
              <p:cNvSpPr>
                <a:spLocks/>
              </p:cNvSpPr>
              <p:nvPr/>
            </p:nvSpPr>
            <p:spPr bwMode="auto">
              <a:xfrm>
                <a:off x="1930" y="1949"/>
                <a:ext cx="73" cy="43"/>
              </a:xfrm>
              <a:custGeom>
                <a:avLst/>
                <a:gdLst/>
                <a:ahLst/>
                <a:cxnLst>
                  <a:cxn ang="0">
                    <a:pos x="0" y="345"/>
                  </a:cxn>
                  <a:cxn ang="0">
                    <a:pos x="153" y="226"/>
                  </a:cxn>
                  <a:cxn ang="0">
                    <a:pos x="163" y="283"/>
                  </a:cxn>
                  <a:cxn ang="0">
                    <a:pos x="399" y="93"/>
                  </a:cxn>
                  <a:cxn ang="0">
                    <a:pos x="409" y="125"/>
                  </a:cxn>
                  <a:cxn ang="0">
                    <a:pos x="579" y="0"/>
                  </a:cxn>
                </a:cxnLst>
                <a:rect l="0" t="0" r="r" b="b"/>
                <a:pathLst>
                  <a:path w="579" h="345">
                    <a:moveTo>
                      <a:pt x="0" y="345"/>
                    </a:moveTo>
                    <a:lnTo>
                      <a:pt x="153" y="226"/>
                    </a:lnTo>
                    <a:lnTo>
                      <a:pt x="163" y="283"/>
                    </a:lnTo>
                    <a:lnTo>
                      <a:pt x="399" y="93"/>
                    </a:lnTo>
                    <a:lnTo>
                      <a:pt x="409" y="125"/>
                    </a:lnTo>
                    <a:lnTo>
                      <a:pt x="579" y="0"/>
                    </a:lnTo>
                  </a:path>
                </a:pathLst>
              </a:custGeom>
              <a:noFill/>
              <a:ln w="3175">
                <a:solidFill>
                  <a:srgbClr val="FF5050"/>
                </a:solidFill>
                <a:prstDash val="solid"/>
                <a:round/>
                <a:headEnd/>
                <a:tailEnd/>
              </a:ln>
            </p:spPr>
            <p:txBody>
              <a:bodyPr/>
              <a:lstStyle/>
              <a:p>
                <a:endParaRPr lang="en-US"/>
              </a:p>
            </p:txBody>
          </p:sp>
          <p:sp>
            <p:nvSpPr>
              <p:cNvPr id="265292" name="Freeform 76"/>
              <p:cNvSpPr>
                <a:spLocks/>
              </p:cNvSpPr>
              <p:nvPr/>
            </p:nvSpPr>
            <p:spPr bwMode="auto">
              <a:xfrm>
                <a:off x="1898" y="1918"/>
                <a:ext cx="51" cy="65"/>
              </a:xfrm>
              <a:custGeom>
                <a:avLst/>
                <a:gdLst/>
                <a:ahLst/>
                <a:cxnLst>
                  <a:cxn ang="0">
                    <a:pos x="0" y="523"/>
                  </a:cxn>
                  <a:cxn ang="0">
                    <a:pos x="58" y="373"/>
                  </a:cxn>
                  <a:cxn ang="0">
                    <a:pos x="126" y="420"/>
                  </a:cxn>
                  <a:cxn ang="0">
                    <a:pos x="255" y="148"/>
                  </a:cxn>
                  <a:cxn ang="0">
                    <a:pos x="309" y="184"/>
                  </a:cxn>
                  <a:cxn ang="0">
                    <a:pos x="404" y="0"/>
                  </a:cxn>
                </a:cxnLst>
                <a:rect l="0" t="0" r="r" b="b"/>
                <a:pathLst>
                  <a:path w="404" h="523">
                    <a:moveTo>
                      <a:pt x="0" y="523"/>
                    </a:moveTo>
                    <a:lnTo>
                      <a:pt x="58" y="373"/>
                    </a:lnTo>
                    <a:lnTo>
                      <a:pt x="126" y="420"/>
                    </a:lnTo>
                    <a:lnTo>
                      <a:pt x="255" y="148"/>
                    </a:lnTo>
                    <a:lnTo>
                      <a:pt x="309" y="184"/>
                    </a:lnTo>
                    <a:lnTo>
                      <a:pt x="404" y="0"/>
                    </a:lnTo>
                  </a:path>
                </a:pathLst>
              </a:custGeom>
              <a:noFill/>
              <a:ln w="3175">
                <a:solidFill>
                  <a:srgbClr val="FF5050"/>
                </a:solidFill>
                <a:prstDash val="solid"/>
                <a:round/>
                <a:headEnd/>
                <a:tailEnd/>
              </a:ln>
            </p:spPr>
            <p:txBody>
              <a:bodyPr/>
              <a:lstStyle/>
              <a:p>
                <a:endParaRPr lang="en-US"/>
              </a:p>
            </p:txBody>
          </p:sp>
          <p:sp>
            <p:nvSpPr>
              <p:cNvPr id="265293" name="Freeform 77"/>
              <p:cNvSpPr>
                <a:spLocks/>
              </p:cNvSpPr>
              <p:nvPr/>
            </p:nvSpPr>
            <p:spPr bwMode="auto">
              <a:xfrm>
                <a:off x="1823" y="1918"/>
                <a:ext cx="51" cy="65"/>
              </a:xfrm>
              <a:custGeom>
                <a:avLst/>
                <a:gdLst/>
                <a:ahLst/>
                <a:cxnLst>
                  <a:cxn ang="0">
                    <a:pos x="406" y="523"/>
                  </a:cxn>
                  <a:cxn ang="0">
                    <a:pos x="345" y="378"/>
                  </a:cxn>
                  <a:cxn ang="0">
                    <a:pos x="273" y="422"/>
                  </a:cxn>
                  <a:cxn ang="0">
                    <a:pos x="140" y="148"/>
                  </a:cxn>
                  <a:cxn ang="0">
                    <a:pos x="89" y="190"/>
                  </a:cxn>
                  <a:cxn ang="0">
                    <a:pos x="0" y="0"/>
                  </a:cxn>
                </a:cxnLst>
                <a:rect l="0" t="0" r="r" b="b"/>
                <a:pathLst>
                  <a:path w="406" h="523">
                    <a:moveTo>
                      <a:pt x="406" y="523"/>
                    </a:moveTo>
                    <a:lnTo>
                      <a:pt x="345" y="378"/>
                    </a:lnTo>
                    <a:lnTo>
                      <a:pt x="273" y="422"/>
                    </a:lnTo>
                    <a:lnTo>
                      <a:pt x="140" y="148"/>
                    </a:lnTo>
                    <a:lnTo>
                      <a:pt x="89" y="190"/>
                    </a:lnTo>
                    <a:lnTo>
                      <a:pt x="0" y="0"/>
                    </a:lnTo>
                  </a:path>
                </a:pathLst>
              </a:custGeom>
              <a:noFill/>
              <a:ln w="3175">
                <a:solidFill>
                  <a:srgbClr val="FF5050"/>
                </a:solidFill>
                <a:prstDash val="solid"/>
                <a:round/>
                <a:headEnd/>
                <a:tailEnd/>
              </a:ln>
            </p:spPr>
            <p:txBody>
              <a:bodyPr/>
              <a:lstStyle/>
              <a:p>
                <a:endParaRPr lang="en-US"/>
              </a:p>
            </p:txBody>
          </p:sp>
          <p:sp>
            <p:nvSpPr>
              <p:cNvPr id="265294" name="Freeform 78"/>
              <p:cNvSpPr>
                <a:spLocks/>
              </p:cNvSpPr>
              <p:nvPr/>
            </p:nvSpPr>
            <p:spPr bwMode="auto">
              <a:xfrm>
                <a:off x="1770" y="1950"/>
                <a:ext cx="71" cy="43"/>
              </a:xfrm>
              <a:custGeom>
                <a:avLst/>
                <a:gdLst/>
                <a:ahLst/>
                <a:cxnLst>
                  <a:cxn ang="0">
                    <a:pos x="570" y="344"/>
                  </a:cxn>
                  <a:cxn ang="0">
                    <a:pos x="416" y="218"/>
                  </a:cxn>
                  <a:cxn ang="0">
                    <a:pos x="413" y="275"/>
                  </a:cxn>
                  <a:cxn ang="0">
                    <a:pos x="180" y="81"/>
                  </a:cxn>
                  <a:cxn ang="0">
                    <a:pos x="165" y="127"/>
                  </a:cxn>
                  <a:cxn ang="0">
                    <a:pos x="0" y="0"/>
                  </a:cxn>
                </a:cxnLst>
                <a:rect l="0" t="0" r="r" b="b"/>
                <a:pathLst>
                  <a:path w="570" h="344">
                    <a:moveTo>
                      <a:pt x="570" y="344"/>
                    </a:moveTo>
                    <a:lnTo>
                      <a:pt x="416" y="218"/>
                    </a:lnTo>
                    <a:lnTo>
                      <a:pt x="413" y="275"/>
                    </a:lnTo>
                    <a:lnTo>
                      <a:pt x="180" y="81"/>
                    </a:lnTo>
                    <a:lnTo>
                      <a:pt x="165" y="127"/>
                    </a:lnTo>
                    <a:lnTo>
                      <a:pt x="0" y="0"/>
                    </a:lnTo>
                  </a:path>
                </a:pathLst>
              </a:custGeom>
              <a:noFill/>
              <a:ln w="3175">
                <a:solidFill>
                  <a:srgbClr val="FF5050"/>
                </a:solidFill>
                <a:prstDash val="solid"/>
                <a:round/>
                <a:headEnd/>
                <a:tailEnd/>
              </a:ln>
            </p:spPr>
            <p:txBody>
              <a:bodyPr/>
              <a:lstStyle/>
              <a:p>
                <a:endParaRPr lang="en-US"/>
              </a:p>
            </p:txBody>
          </p:sp>
        </p:grpSp>
        <p:grpSp>
          <p:nvGrpSpPr>
            <p:cNvPr id="12" name="Group 79"/>
            <p:cNvGrpSpPr>
              <a:grpSpLocks/>
            </p:cNvGrpSpPr>
            <p:nvPr/>
          </p:nvGrpSpPr>
          <p:grpSpPr bwMode="auto">
            <a:xfrm>
              <a:off x="1677" y="2338"/>
              <a:ext cx="47" cy="353"/>
              <a:chOff x="1863" y="2000"/>
              <a:chExt cx="47" cy="353"/>
            </a:xfrm>
          </p:grpSpPr>
          <p:sp>
            <p:nvSpPr>
              <p:cNvPr id="265296" name="Line 80"/>
              <p:cNvSpPr>
                <a:spLocks noChangeShapeType="1"/>
              </p:cNvSpPr>
              <p:nvPr/>
            </p:nvSpPr>
            <p:spPr bwMode="auto">
              <a:xfrm>
                <a:off x="1881" y="2127"/>
                <a:ext cx="14" cy="1"/>
              </a:xfrm>
              <a:prstGeom prst="line">
                <a:avLst/>
              </a:prstGeom>
              <a:noFill/>
              <a:ln w="6350">
                <a:solidFill>
                  <a:schemeClr val="tx1"/>
                </a:solidFill>
                <a:round/>
                <a:headEnd/>
                <a:tailEnd/>
              </a:ln>
            </p:spPr>
            <p:txBody>
              <a:bodyPr/>
              <a:lstStyle/>
              <a:p>
                <a:endParaRPr lang="en-US"/>
              </a:p>
            </p:txBody>
          </p:sp>
          <p:grpSp>
            <p:nvGrpSpPr>
              <p:cNvPr id="13" name="Group 81"/>
              <p:cNvGrpSpPr>
                <a:grpSpLocks/>
              </p:cNvGrpSpPr>
              <p:nvPr/>
            </p:nvGrpSpPr>
            <p:grpSpPr bwMode="auto">
              <a:xfrm>
                <a:off x="1863" y="2000"/>
                <a:ext cx="47" cy="353"/>
                <a:chOff x="1863" y="2000"/>
                <a:chExt cx="47" cy="353"/>
              </a:xfrm>
            </p:grpSpPr>
            <p:sp>
              <p:nvSpPr>
                <p:cNvPr id="265298" name="Line 82"/>
                <p:cNvSpPr>
                  <a:spLocks noChangeShapeType="1"/>
                </p:cNvSpPr>
                <p:nvPr/>
              </p:nvSpPr>
              <p:spPr bwMode="auto">
                <a:xfrm flipV="1">
                  <a:off x="1888" y="2005"/>
                  <a:ext cx="1" cy="71"/>
                </a:xfrm>
                <a:prstGeom prst="line">
                  <a:avLst/>
                </a:prstGeom>
                <a:noFill/>
                <a:ln w="6350">
                  <a:solidFill>
                    <a:schemeClr val="tx1"/>
                  </a:solidFill>
                  <a:round/>
                  <a:headEnd/>
                  <a:tailEnd/>
                </a:ln>
              </p:spPr>
              <p:txBody>
                <a:bodyPr/>
                <a:lstStyle/>
                <a:p>
                  <a:endParaRPr lang="en-US"/>
                </a:p>
              </p:txBody>
            </p:sp>
            <p:sp>
              <p:nvSpPr>
                <p:cNvPr id="265299" name="Line 83"/>
                <p:cNvSpPr>
                  <a:spLocks noChangeShapeType="1"/>
                </p:cNvSpPr>
                <p:nvPr/>
              </p:nvSpPr>
              <p:spPr bwMode="auto">
                <a:xfrm flipV="1">
                  <a:off x="1863" y="2074"/>
                  <a:ext cx="19" cy="279"/>
                </a:xfrm>
                <a:prstGeom prst="line">
                  <a:avLst/>
                </a:prstGeom>
                <a:noFill/>
                <a:ln w="6350">
                  <a:solidFill>
                    <a:schemeClr val="tx1"/>
                  </a:solidFill>
                  <a:round/>
                  <a:headEnd/>
                  <a:tailEnd/>
                </a:ln>
              </p:spPr>
              <p:txBody>
                <a:bodyPr/>
                <a:lstStyle/>
                <a:p>
                  <a:endParaRPr lang="en-US"/>
                </a:p>
              </p:txBody>
            </p:sp>
            <p:sp>
              <p:nvSpPr>
                <p:cNvPr id="265300" name="Line 84"/>
                <p:cNvSpPr>
                  <a:spLocks noChangeShapeType="1"/>
                </p:cNvSpPr>
                <p:nvPr/>
              </p:nvSpPr>
              <p:spPr bwMode="auto">
                <a:xfrm>
                  <a:off x="1892" y="2074"/>
                  <a:ext cx="18" cy="279"/>
                </a:xfrm>
                <a:prstGeom prst="line">
                  <a:avLst/>
                </a:prstGeom>
                <a:noFill/>
                <a:ln w="6350">
                  <a:solidFill>
                    <a:schemeClr val="tx1"/>
                  </a:solidFill>
                  <a:round/>
                  <a:headEnd/>
                  <a:tailEnd/>
                </a:ln>
              </p:spPr>
              <p:txBody>
                <a:bodyPr/>
                <a:lstStyle/>
                <a:p>
                  <a:endParaRPr lang="en-US"/>
                </a:p>
              </p:txBody>
            </p:sp>
            <p:sp>
              <p:nvSpPr>
                <p:cNvPr id="265301" name="Line 85"/>
                <p:cNvSpPr>
                  <a:spLocks noChangeShapeType="1"/>
                </p:cNvSpPr>
                <p:nvPr/>
              </p:nvSpPr>
              <p:spPr bwMode="auto">
                <a:xfrm>
                  <a:off x="1866" y="2345"/>
                  <a:ext cx="44" cy="1"/>
                </a:xfrm>
                <a:prstGeom prst="line">
                  <a:avLst/>
                </a:prstGeom>
                <a:noFill/>
                <a:ln w="6350">
                  <a:solidFill>
                    <a:schemeClr val="tx1"/>
                  </a:solidFill>
                  <a:round/>
                  <a:headEnd/>
                  <a:tailEnd/>
                </a:ln>
              </p:spPr>
              <p:txBody>
                <a:bodyPr/>
                <a:lstStyle/>
                <a:p>
                  <a:endParaRPr lang="en-US"/>
                </a:p>
              </p:txBody>
            </p:sp>
            <p:sp>
              <p:nvSpPr>
                <p:cNvPr id="265302" name="Line 86"/>
                <p:cNvSpPr>
                  <a:spLocks noChangeShapeType="1"/>
                </p:cNvSpPr>
                <p:nvPr/>
              </p:nvSpPr>
              <p:spPr bwMode="auto">
                <a:xfrm>
                  <a:off x="1871" y="2269"/>
                  <a:ext cx="35" cy="1"/>
                </a:xfrm>
                <a:prstGeom prst="line">
                  <a:avLst/>
                </a:prstGeom>
                <a:noFill/>
                <a:ln w="6350">
                  <a:solidFill>
                    <a:schemeClr val="tx1"/>
                  </a:solidFill>
                  <a:round/>
                  <a:headEnd/>
                  <a:tailEnd/>
                </a:ln>
              </p:spPr>
              <p:txBody>
                <a:bodyPr/>
                <a:lstStyle/>
                <a:p>
                  <a:endParaRPr lang="en-US"/>
                </a:p>
              </p:txBody>
            </p:sp>
            <p:sp>
              <p:nvSpPr>
                <p:cNvPr id="265303" name="Line 87"/>
                <p:cNvSpPr>
                  <a:spLocks noChangeShapeType="1"/>
                </p:cNvSpPr>
                <p:nvPr/>
              </p:nvSpPr>
              <p:spPr bwMode="auto">
                <a:xfrm>
                  <a:off x="1870" y="2270"/>
                  <a:ext cx="39" cy="77"/>
                </a:xfrm>
                <a:prstGeom prst="line">
                  <a:avLst/>
                </a:prstGeom>
                <a:noFill/>
                <a:ln w="3175">
                  <a:solidFill>
                    <a:schemeClr val="tx1"/>
                  </a:solidFill>
                  <a:round/>
                  <a:headEnd/>
                  <a:tailEnd/>
                </a:ln>
              </p:spPr>
              <p:txBody>
                <a:bodyPr/>
                <a:lstStyle/>
                <a:p>
                  <a:endParaRPr lang="en-US"/>
                </a:p>
              </p:txBody>
            </p:sp>
            <p:sp>
              <p:nvSpPr>
                <p:cNvPr id="265304" name="Line 88"/>
                <p:cNvSpPr>
                  <a:spLocks noChangeShapeType="1"/>
                </p:cNvSpPr>
                <p:nvPr/>
              </p:nvSpPr>
              <p:spPr bwMode="auto">
                <a:xfrm flipH="1">
                  <a:off x="1867" y="2269"/>
                  <a:ext cx="38" cy="75"/>
                </a:xfrm>
                <a:prstGeom prst="line">
                  <a:avLst/>
                </a:prstGeom>
                <a:noFill/>
                <a:ln w="3175">
                  <a:solidFill>
                    <a:schemeClr val="tx1"/>
                  </a:solidFill>
                  <a:round/>
                  <a:headEnd/>
                  <a:tailEnd/>
                </a:ln>
              </p:spPr>
              <p:txBody>
                <a:bodyPr/>
                <a:lstStyle/>
                <a:p>
                  <a:endParaRPr lang="en-US"/>
                </a:p>
              </p:txBody>
            </p:sp>
            <p:sp>
              <p:nvSpPr>
                <p:cNvPr id="265305" name="Line 89"/>
                <p:cNvSpPr>
                  <a:spLocks noChangeShapeType="1"/>
                </p:cNvSpPr>
                <p:nvPr/>
              </p:nvSpPr>
              <p:spPr bwMode="auto">
                <a:xfrm>
                  <a:off x="1876" y="2195"/>
                  <a:ext cx="24" cy="1"/>
                </a:xfrm>
                <a:prstGeom prst="line">
                  <a:avLst/>
                </a:prstGeom>
                <a:noFill/>
                <a:ln w="6350">
                  <a:solidFill>
                    <a:schemeClr val="tx1"/>
                  </a:solidFill>
                  <a:round/>
                  <a:headEnd/>
                  <a:tailEnd/>
                </a:ln>
              </p:spPr>
              <p:txBody>
                <a:bodyPr/>
                <a:lstStyle/>
                <a:p>
                  <a:endParaRPr lang="en-US"/>
                </a:p>
              </p:txBody>
            </p:sp>
            <p:sp>
              <p:nvSpPr>
                <p:cNvPr id="265306" name="Line 90"/>
                <p:cNvSpPr>
                  <a:spLocks noChangeShapeType="1"/>
                </p:cNvSpPr>
                <p:nvPr/>
              </p:nvSpPr>
              <p:spPr bwMode="auto">
                <a:xfrm>
                  <a:off x="1875" y="2195"/>
                  <a:ext cx="28" cy="74"/>
                </a:xfrm>
                <a:prstGeom prst="line">
                  <a:avLst/>
                </a:prstGeom>
                <a:noFill/>
                <a:ln w="3175">
                  <a:solidFill>
                    <a:schemeClr val="tx1"/>
                  </a:solidFill>
                  <a:round/>
                  <a:headEnd/>
                  <a:tailEnd/>
                </a:ln>
              </p:spPr>
              <p:txBody>
                <a:bodyPr/>
                <a:lstStyle/>
                <a:p>
                  <a:endParaRPr lang="en-US"/>
                </a:p>
              </p:txBody>
            </p:sp>
            <p:sp>
              <p:nvSpPr>
                <p:cNvPr id="265307" name="Line 91"/>
                <p:cNvSpPr>
                  <a:spLocks noChangeShapeType="1"/>
                </p:cNvSpPr>
                <p:nvPr/>
              </p:nvSpPr>
              <p:spPr bwMode="auto">
                <a:xfrm flipV="1">
                  <a:off x="1868" y="2195"/>
                  <a:ext cx="30" cy="74"/>
                </a:xfrm>
                <a:prstGeom prst="line">
                  <a:avLst/>
                </a:prstGeom>
                <a:noFill/>
                <a:ln w="3175">
                  <a:solidFill>
                    <a:schemeClr val="tx1"/>
                  </a:solidFill>
                  <a:round/>
                  <a:headEnd/>
                  <a:tailEnd/>
                </a:ln>
              </p:spPr>
              <p:txBody>
                <a:bodyPr/>
                <a:lstStyle/>
                <a:p>
                  <a:endParaRPr lang="en-US"/>
                </a:p>
              </p:txBody>
            </p:sp>
            <p:sp>
              <p:nvSpPr>
                <p:cNvPr id="265308" name="Line 92"/>
                <p:cNvSpPr>
                  <a:spLocks noChangeShapeType="1"/>
                </p:cNvSpPr>
                <p:nvPr/>
              </p:nvSpPr>
              <p:spPr bwMode="auto">
                <a:xfrm>
                  <a:off x="1878" y="2127"/>
                  <a:ext cx="21" cy="69"/>
                </a:xfrm>
                <a:prstGeom prst="line">
                  <a:avLst/>
                </a:prstGeom>
                <a:noFill/>
                <a:ln w="3175">
                  <a:solidFill>
                    <a:schemeClr val="tx1"/>
                  </a:solidFill>
                  <a:round/>
                  <a:headEnd/>
                  <a:tailEnd/>
                </a:ln>
              </p:spPr>
              <p:txBody>
                <a:bodyPr/>
                <a:lstStyle/>
                <a:p>
                  <a:endParaRPr lang="en-US"/>
                </a:p>
              </p:txBody>
            </p:sp>
            <p:sp>
              <p:nvSpPr>
                <p:cNvPr id="265309" name="Line 93"/>
                <p:cNvSpPr>
                  <a:spLocks noChangeShapeType="1"/>
                </p:cNvSpPr>
                <p:nvPr/>
              </p:nvSpPr>
              <p:spPr bwMode="auto">
                <a:xfrm flipV="1">
                  <a:off x="1874" y="2126"/>
                  <a:ext cx="20" cy="70"/>
                </a:xfrm>
                <a:prstGeom prst="line">
                  <a:avLst/>
                </a:prstGeom>
                <a:noFill/>
                <a:ln w="3175">
                  <a:solidFill>
                    <a:schemeClr val="tx1"/>
                  </a:solidFill>
                  <a:round/>
                  <a:headEnd/>
                  <a:tailEnd/>
                </a:ln>
              </p:spPr>
              <p:txBody>
                <a:bodyPr/>
                <a:lstStyle/>
                <a:p>
                  <a:endParaRPr lang="en-US"/>
                </a:p>
              </p:txBody>
            </p:sp>
            <p:sp>
              <p:nvSpPr>
                <p:cNvPr id="265310" name="Line 94"/>
                <p:cNvSpPr>
                  <a:spLocks noChangeShapeType="1"/>
                </p:cNvSpPr>
                <p:nvPr/>
              </p:nvSpPr>
              <p:spPr bwMode="auto">
                <a:xfrm flipV="1">
                  <a:off x="1878" y="2075"/>
                  <a:ext cx="14" cy="53"/>
                </a:xfrm>
                <a:prstGeom prst="line">
                  <a:avLst/>
                </a:prstGeom>
                <a:noFill/>
                <a:ln w="3175">
                  <a:solidFill>
                    <a:schemeClr val="tx1"/>
                  </a:solidFill>
                  <a:round/>
                  <a:headEnd/>
                  <a:tailEnd/>
                </a:ln>
              </p:spPr>
              <p:txBody>
                <a:bodyPr/>
                <a:lstStyle/>
                <a:p>
                  <a:endParaRPr lang="en-US"/>
                </a:p>
              </p:txBody>
            </p:sp>
            <p:sp>
              <p:nvSpPr>
                <p:cNvPr id="265311" name="Oval 95"/>
                <p:cNvSpPr>
                  <a:spLocks noChangeArrowheads="1"/>
                </p:cNvSpPr>
                <p:nvPr/>
              </p:nvSpPr>
              <p:spPr bwMode="auto">
                <a:xfrm>
                  <a:off x="1882" y="2000"/>
                  <a:ext cx="11" cy="8"/>
                </a:xfrm>
                <a:prstGeom prst="ellipse">
                  <a:avLst/>
                </a:prstGeom>
                <a:solidFill>
                  <a:srgbClr val="C0C0C0"/>
                </a:solidFill>
                <a:ln w="9525">
                  <a:solidFill>
                    <a:schemeClr val="tx1"/>
                  </a:solidFill>
                  <a:round/>
                  <a:headEnd/>
                  <a:tailEnd/>
                </a:ln>
              </p:spPr>
              <p:txBody>
                <a:bodyPr/>
                <a:lstStyle/>
                <a:p>
                  <a:endParaRPr lang="en-US"/>
                </a:p>
              </p:txBody>
            </p:sp>
          </p:grpSp>
        </p:grpSp>
      </p:grpSp>
      <p:graphicFrame>
        <p:nvGraphicFramePr>
          <p:cNvPr id="265312" name="Object 96"/>
          <p:cNvGraphicFramePr>
            <a:graphicFrameLocks noChangeAspect="1"/>
          </p:cNvGraphicFramePr>
          <p:nvPr/>
        </p:nvGraphicFramePr>
        <p:xfrm>
          <a:off x="2286000" y="5486400"/>
          <a:ext cx="762000" cy="296863"/>
        </p:xfrm>
        <a:graphic>
          <a:graphicData uri="http://schemas.openxmlformats.org/presentationml/2006/ole">
            <p:oleObj spid="_x0000_s7170" name="Clip" r:id="rId3" imgW="874080" imgH="340920" progId="">
              <p:embed/>
            </p:oleObj>
          </a:graphicData>
        </a:graphic>
      </p:graphicFrame>
      <p:graphicFrame>
        <p:nvGraphicFramePr>
          <p:cNvPr id="265313" name="Object 97"/>
          <p:cNvGraphicFramePr>
            <a:graphicFrameLocks noChangeAspect="1"/>
          </p:cNvGraphicFramePr>
          <p:nvPr/>
        </p:nvGraphicFramePr>
        <p:xfrm>
          <a:off x="1371600" y="4648200"/>
          <a:ext cx="762000" cy="296863"/>
        </p:xfrm>
        <a:graphic>
          <a:graphicData uri="http://schemas.openxmlformats.org/presentationml/2006/ole">
            <p:oleObj spid="_x0000_s7171" name="Clip" r:id="rId4" imgW="874080" imgH="340920" progId="">
              <p:embed/>
            </p:oleObj>
          </a:graphicData>
        </a:graphic>
      </p:graphicFrame>
      <p:graphicFrame>
        <p:nvGraphicFramePr>
          <p:cNvPr id="265314" name="Object 98"/>
          <p:cNvGraphicFramePr>
            <a:graphicFrameLocks noChangeAspect="1"/>
          </p:cNvGraphicFramePr>
          <p:nvPr/>
        </p:nvGraphicFramePr>
        <p:xfrm>
          <a:off x="457200" y="3962400"/>
          <a:ext cx="762000" cy="296863"/>
        </p:xfrm>
        <a:graphic>
          <a:graphicData uri="http://schemas.openxmlformats.org/presentationml/2006/ole">
            <p:oleObj spid="_x0000_s7172" name="Clip" r:id="rId5" imgW="874080" imgH="340920" progId="">
              <p:embed/>
            </p:oleObj>
          </a:graphicData>
        </a:graphic>
      </p:graphicFrame>
      <p:graphicFrame>
        <p:nvGraphicFramePr>
          <p:cNvPr id="265315" name="Object 99"/>
          <p:cNvGraphicFramePr>
            <a:graphicFrameLocks noChangeAspect="1"/>
          </p:cNvGraphicFramePr>
          <p:nvPr/>
        </p:nvGraphicFramePr>
        <p:xfrm>
          <a:off x="1143000" y="2362200"/>
          <a:ext cx="762000" cy="296863"/>
        </p:xfrm>
        <a:graphic>
          <a:graphicData uri="http://schemas.openxmlformats.org/presentationml/2006/ole">
            <p:oleObj spid="_x0000_s7173" name="Clip" r:id="rId6" imgW="874080" imgH="340920" progId="">
              <p:embed/>
            </p:oleObj>
          </a:graphicData>
        </a:graphic>
      </p:graphicFrame>
      <p:graphicFrame>
        <p:nvGraphicFramePr>
          <p:cNvPr id="265316" name="Object 100"/>
          <p:cNvGraphicFramePr>
            <a:graphicFrameLocks noChangeAspect="1"/>
          </p:cNvGraphicFramePr>
          <p:nvPr/>
        </p:nvGraphicFramePr>
        <p:xfrm>
          <a:off x="381000" y="1600200"/>
          <a:ext cx="762000" cy="296863"/>
        </p:xfrm>
        <a:graphic>
          <a:graphicData uri="http://schemas.openxmlformats.org/presentationml/2006/ole">
            <p:oleObj spid="_x0000_s7174" name="Clip" r:id="rId7" imgW="874080" imgH="340920" progId="">
              <p:embed/>
            </p:oleObj>
          </a:graphicData>
        </a:graphic>
      </p:graphicFrame>
      <p:graphicFrame>
        <p:nvGraphicFramePr>
          <p:cNvPr id="265317" name="Object 101"/>
          <p:cNvGraphicFramePr>
            <a:graphicFrameLocks noChangeAspect="1"/>
          </p:cNvGraphicFramePr>
          <p:nvPr/>
        </p:nvGraphicFramePr>
        <p:xfrm>
          <a:off x="1600200" y="914400"/>
          <a:ext cx="762000" cy="296863"/>
        </p:xfrm>
        <a:graphic>
          <a:graphicData uri="http://schemas.openxmlformats.org/presentationml/2006/ole">
            <p:oleObj spid="_x0000_s7175" name="Clip" r:id="rId8" imgW="874080" imgH="340920" progId="">
              <p:embed/>
            </p:oleObj>
          </a:graphicData>
        </a:graphic>
      </p:graphicFrame>
      <p:sp>
        <p:nvSpPr>
          <p:cNvPr id="265318" name="AutoShape 102"/>
          <p:cNvSpPr>
            <a:spLocks noChangeArrowheads="1"/>
          </p:cNvSpPr>
          <p:nvPr/>
        </p:nvSpPr>
        <p:spPr bwMode="auto">
          <a:xfrm>
            <a:off x="4343400" y="3886200"/>
            <a:ext cx="609600" cy="457200"/>
          </a:xfrm>
          <a:prstGeom prst="can">
            <a:avLst>
              <a:gd name="adj" fmla="val 25000"/>
            </a:avLst>
          </a:prstGeom>
          <a:solidFill>
            <a:srgbClr val="FFFF99"/>
          </a:solidFill>
          <a:ln w="9525">
            <a:solidFill>
              <a:schemeClr val="tx1"/>
            </a:solidFill>
            <a:round/>
            <a:headEnd/>
            <a:tailEnd/>
          </a:ln>
          <a:effectLst/>
        </p:spPr>
        <p:txBody>
          <a:bodyPr wrap="none" anchor="ctr"/>
          <a:lstStyle/>
          <a:p>
            <a:pPr algn="ctr"/>
            <a:r>
              <a:rPr lang="en-US" sz="1800"/>
              <a:t>HLR</a:t>
            </a:r>
            <a:endParaRPr lang="en-US"/>
          </a:p>
        </p:txBody>
      </p:sp>
      <p:sp>
        <p:nvSpPr>
          <p:cNvPr id="265319" name="AutoShape 103"/>
          <p:cNvSpPr>
            <a:spLocks noChangeArrowheads="1"/>
          </p:cNvSpPr>
          <p:nvPr/>
        </p:nvSpPr>
        <p:spPr bwMode="auto">
          <a:xfrm>
            <a:off x="5257800" y="3886200"/>
            <a:ext cx="609600" cy="457200"/>
          </a:xfrm>
          <a:prstGeom prst="can">
            <a:avLst>
              <a:gd name="adj" fmla="val 25000"/>
            </a:avLst>
          </a:prstGeom>
          <a:solidFill>
            <a:srgbClr val="FFCC99"/>
          </a:solidFill>
          <a:ln w="9525">
            <a:solidFill>
              <a:schemeClr val="tx1"/>
            </a:solidFill>
            <a:round/>
            <a:headEnd/>
            <a:tailEnd/>
          </a:ln>
          <a:effectLst/>
        </p:spPr>
        <p:txBody>
          <a:bodyPr wrap="none" anchor="ctr"/>
          <a:lstStyle/>
          <a:p>
            <a:pPr algn="ctr"/>
            <a:r>
              <a:rPr lang="en-US" sz="1800"/>
              <a:t>VLR</a:t>
            </a:r>
            <a:endParaRPr lang="en-US"/>
          </a:p>
        </p:txBody>
      </p:sp>
      <p:sp>
        <p:nvSpPr>
          <p:cNvPr id="265320" name="Line 104"/>
          <p:cNvSpPr>
            <a:spLocks noChangeShapeType="1"/>
          </p:cNvSpPr>
          <p:nvPr/>
        </p:nvSpPr>
        <p:spPr bwMode="auto">
          <a:xfrm>
            <a:off x="4724400" y="3581400"/>
            <a:ext cx="0" cy="304800"/>
          </a:xfrm>
          <a:prstGeom prst="line">
            <a:avLst/>
          </a:prstGeom>
          <a:noFill/>
          <a:ln w="9525">
            <a:solidFill>
              <a:schemeClr val="tx1"/>
            </a:solidFill>
            <a:round/>
            <a:headEnd/>
            <a:tailEnd/>
          </a:ln>
          <a:effectLst/>
        </p:spPr>
        <p:txBody>
          <a:bodyPr wrap="none" anchor="ctr"/>
          <a:lstStyle/>
          <a:p>
            <a:endParaRPr lang="en-US"/>
          </a:p>
        </p:txBody>
      </p:sp>
      <p:sp>
        <p:nvSpPr>
          <p:cNvPr id="265321" name="Line 105"/>
          <p:cNvSpPr>
            <a:spLocks noChangeShapeType="1"/>
          </p:cNvSpPr>
          <p:nvPr/>
        </p:nvSpPr>
        <p:spPr bwMode="auto">
          <a:xfrm>
            <a:off x="5486400" y="3581400"/>
            <a:ext cx="0" cy="304800"/>
          </a:xfrm>
          <a:prstGeom prst="line">
            <a:avLst/>
          </a:prstGeom>
          <a:noFill/>
          <a:ln w="9525">
            <a:solidFill>
              <a:schemeClr val="tx1"/>
            </a:solidFill>
            <a:round/>
            <a:headEnd/>
            <a:tailEnd/>
          </a:ln>
          <a:effectLst/>
        </p:spPr>
        <p:txBody>
          <a:bodyPr wrap="none" anchor="ctr"/>
          <a:lstStyle/>
          <a:p>
            <a:endParaRPr lang="en-US"/>
          </a:p>
        </p:txBody>
      </p:sp>
      <p:sp>
        <p:nvSpPr>
          <p:cNvPr id="265322" name="Text Box 106"/>
          <p:cNvSpPr txBox="1">
            <a:spLocks noChangeArrowheads="1"/>
          </p:cNvSpPr>
          <p:nvPr/>
        </p:nvSpPr>
        <p:spPr bwMode="auto">
          <a:xfrm>
            <a:off x="5667375" y="5753100"/>
            <a:ext cx="3265488" cy="915988"/>
          </a:xfrm>
          <a:prstGeom prst="rect">
            <a:avLst/>
          </a:prstGeom>
          <a:noFill/>
          <a:ln w="9525">
            <a:noFill/>
            <a:miter lim="800000"/>
            <a:headEnd/>
            <a:tailEnd/>
          </a:ln>
          <a:effectLst/>
        </p:spPr>
        <p:txBody>
          <a:bodyPr wrap="none">
            <a:spAutoFit/>
          </a:bodyPr>
          <a:lstStyle/>
          <a:p>
            <a:r>
              <a:rPr lang="en-US" sz="1800"/>
              <a:t>HLR = Home Location Register</a:t>
            </a:r>
          </a:p>
          <a:p>
            <a:endParaRPr lang="en-US" sz="1800"/>
          </a:p>
          <a:p>
            <a:r>
              <a:rPr lang="en-US" sz="1800"/>
              <a:t>VLR = Visitor Location Register </a:t>
            </a:r>
          </a:p>
        </p:txBody>
      </p:sp>
    </p:spTree>
  </p:cSld>
  <p:clrMapOvr>
    <a:masterClrMapping/>
  </p:clrMapOvr>
  <p:transition>
    <p:pull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1340</TotalTime>
  <Words>1118</Words>
  <Application>Microsoft Office PowerPoint</Application>
  <PresentationFormat>On-screen Show (4:3)</PresentationFormat>
  <Paragraphs>219</Paragraphs>
  <Slides>28</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Urban</vt:lpstr>
      <vt:lpstr>Clip</vt:lpstr>
      <vt:lpstr>                  Communication Protocols &amp; Standards </vt:lpstr>
      <vt:lpstr>Slide 2</vt:lpstr>
      <vt:lpstr>Slide 3</vt:lpstr>
      <vt:lpstr>CELLULAR ARCHITECTURE</vt:lpstr>
      <vt:lpstr>Mobile communications:</vt:lpstr>
      <vt:lpstr>Cells &amp; Clusters</vt:lpstr>
      <vt:lpstr>Slide 7</vt:lpstr>
      <vt:lpstr>Hand off:</vt:lpstr>
      <vt:lpstr>Slide 9</vt:lpstr>
      <vt:lpstr>Slide 10</vt:lpstr>
      <vt:lpstr>Slide 11</vt:lpstr>
      <vt:lpstr>Slide 12</vt:lpstr>
      <vt:lpstr>2G</vt:lpstr>
      <vt:lpstr>Slide 14</vt:lpstr>
      <vt:lpstr>EDGE:</vt:lpstr>
      <vt:lpstr>3G-vision</vt:lpstr>
      <vt:lpstr>HSPDA:</vt:lpstr>
      <vt:lpstr>4G</vt:lpstr>
      <vt:lpstr>WIMAX:</vt:lpstr>
      <vt:lpstr>How it works:</vt:lpstr>
      <vt:lpstr>Slide 21</vt:lpstr>
      <vt:lpstr>More bandwitdh, more possibilities</vt:lpstr>
      <vt:lpstr>RSS FEEDS:</vt:lpstr>
      <vt:lpstr>Slide 24</vt:lpstr>
      <vt:lpstr>Advantages:</vt:lpstr>
      <vt:lpstr>Conclusion:</vt:lpstr>
      <vt:lpstr>References:</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Remote Patient Monitoring</dc:title>
  <dc:creator>Nune</dc:creator>
  <cp:lastModifiedBy>pavan malladi</cp:lastModifiedBy>
  <cp:revision>108</cp:revision>
  <dcterms:created xsi:type="dcterms:W3CDTF">2008-11-12T01:48:49Z</dcterms:created>
  <dcterms:modified xsi:type="dcterms:W3CDTF">2009-10-28T20:09:18Z</dcterms:modified>
</cp:coreProperties>
</file>