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handoutMasterIdLst>
    <p:handoutMasterId r:id="rId30"/>
  </p:handoutMasterIdLst>
  <p:sldIdLst>
    <p:sldId id="276" r:id="rId2"/>
    <p:sldId id="280" r:id="rId3"/>
    <p:sldId id="278" r:id="rId4"/>
    <p:sldId id="256" r:id="rId5"/>
    <p:sldId id="258" r:id="rId6"/>
    <p:sldId id="259" r:id="rId7"/>
    <p:sldId id="260" r:id="rId8"/>
    <p:sldId id="261" r:id="rId9"/>
    <p:sldId id="262" r:id="rId10"/>
    <p:sldId id="263" r:id="rId11"/>
    <p:sldId id="281" r:id="rId12"/>
    <p:sldId id="275" r:id="rId13"/>
    <p:sldId id="264" r:id="rId14"/>
    <p:sldId id="265" r:id="rId15"/>
    <p:sldId id="274" r:id="rId16"/>
    <p:sldId id="266" r:id="rId17"/>
    <p:sldId id="267" r:id="rId18"/>
    <p:sldId id="268" r:id="rId19"/>
    <p:sldId id="269" r:id="rId20"/>
    <p:sldId id="270" r:id="rId21"/>
    <p:sldId id="271" r:id="rId22"/>
    <p:sldId id="272" r:id="rId23"/>
    <p:sldId id="273" r:id="rId24"/>
    <p:sldId id="279" r:id="rId25"/>
    <p:sldId id="277"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1" autoAdjust="0"/>
    <p:restoredTop sz="94660"/>
  </p:normalViewPr>
  <p:slideViewPr>
    <p:cSldViewPr>
      <p:cViewPr varScale="1">
        <p:scale>
          <a:sx n="85" d="100"/>
          <a:sy n="85" d="100"/>
        </p:scale>
        <p:origin x="-72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37211B-8EF5-4EB2-BF72-0B09268D626C}" type="datetimeFigureOut">
              <a:rPr lang="en-US" smtClean="0"/>
              <a:pPr/>
              <a:t>12/14/2010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51C3FC-2B59-4C39-A92E-F8F269ECAAF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62993-66F6-4EE6-8B17-C17A8FF092AA}" type="datetimeFigureOut">
              <a:rPr lang="en-US" smtClean="0"/>
              <a:pPr/>
              <a:t>12/14/2010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9CA882-AAB1-4BEA-8817-904D536013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CA882-AAB1-4BEA-8817-904D5360131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36BA41-CB88-44A2-939B-719F5E98AE4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EFD6E1-142B-48CD-845F-AB4FED60543A}" type="datetimeFigureOut">
              <a:rPr lang="en-US" smtClean="0"/>
              <a:pPr/>
              <a:t>12/14/2010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C36BA41-CB88-44A2-939B-719F5E98AE4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2EFD6E1-142B-48CD-845F-AB4FED60543A}" type="datetimeFigureOut">
              <a:rPr lang="en-US" smtClean="0"/>
              <a:pPr/>
              <a:t>12/14/2010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C36BA41-CB88-44A2-939B-719F5E98AE4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latin typeface="Times New Roman" pitchFamily="18" charset="0"/>
                <a:cs typeface="Times New Roman" pitchFamily="18" charset="0"/>
              </a:rPr>
              <a:t>Context-Aware Computing Applications</a:t>
            </a:r>
            <a:endParaRPr lang="en-US" i="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smtClean="0"/>
          </a:p>
          <a:p>
            <a:endParaRPr lang="en-US" dirty="0" smtClean="0"/>
          </a:p>
          <a:p>
            <a:r>
              <a:rPr lang="en-US" b="1" i="1" dirty="0" err="1" smtClean="0">
                <a:latin typeface="Times New Roman" pitchFamily="18" charset="0"/>
                <a:cs typeface="Times New Roman" pitchFamily="18" charset="0"/>
              </a:rPr>
              <a:t>Soumya</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Rani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Badugu</a:t>
            </a:r>
            <a:r>
              <a:rPr lang="en-US" b="1" i="1" dirty="0" smtClean="0">
                <a:latin typeface="Times New Roman" pitchFamily="18" charset="0"/>
                <a:cs typeface="Times New Roman" pitchFamily="18" charset="0"/>
              </a:rPr>
              <a:t>     </a:t>
            </a:r>
            <a:endParaRPr lang="en-US" b="1" i="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077200" cy="83820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4400" b="1" dirty="0" smtClean="0">
                <a:latin typeface="Times New Roman" pitchFamily="18" charset="0"/>
                <a:cs typeface="Times New Roman" pitchFamily="18" charset="0"/>
              </a:rPr>
              <a:t>Three kinds of objects interested in using this technique</a:t>
            </a:r>
            <a:r>
              <a:rPr lang="en-US" dirty="0" smtClean="0"/>
              <a:t/>
            </a:r>
            <a:br>
              <a:rPr lang="en-US" dirty="0" smtClean="0"/>
            </a:br>
            <a:endParaRPr lang="en-US" dirty="0"/>
          </a:p>
        </p:txBody>
      </p:sp>
      <p:sp>
        <p:nvSpPr>
          <p:cNvPr id="3" name="Content Placeholder 2"/>
          <p:cNvSpPr>
            <a:spLocks noGrp="1"/>
          </p:cNvSpPr>
          <p:nvPr>
            <p:ph idx="1"/>
          </p:nvPr>
        </p:nvSpPr>
        <p:spPr>
          <a:xfrm>
            <a:off x="457200" y="2667000"/>
            <a:ext cx="8229600" cy="3657600"/>
          </a:xfrm>
        </p:spPr>
        <p:txBody>
          <a:bodyPr/>
          <a:lstStyle/>
          <a:p>
            <a:r>
              <a:rPr lang="en-US" sz="3200" dirty="0" smtClean="0">
                <a:latin typeface="Times New Roman" pitchFamily="18" charset="0"/>
                <a:cs typeface="Times New Roman" pitchFamily="18" charset="0"/>
              </a:rPr>
              <a:t>Computer input and output devices that require co-location for use</a:t>
            </a:r>
          </a:p>
          <a:p>
            <a:r>
              <a:rPr lang="en-US" sz="3200" dirty="0" smtClean="0">
                <a:latin typeface="Times New Roman" pitchFamily="18" charset="0"/>
                <a:cs typeface="Times New Roman" pitchFamily="18" charset="0"/>
              </a:rPr>
              <a:t>Set of objects that you are already interacting with which need to be addressed by a software process.</a:t>
            </a:r>
          </a:p>
          <a:p>
            <a:r>
              <a:rPr lang="en-US" sz="3200" dirty="0" smtClean="0">
                <a:latin typeface="Times New Roman" pitchFamily="18" charset="0"/>
                <a:cs typeface="Times New Roman" pitchFamily="18" charset="0"/>
              </a:rPr>
              <a:t>Set of places one wants to find about.</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Instance of Proximate selection with PARCTAB</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Proximate selection may also be used to choose virtual objects. </a:t>
            </a:r>
          </a:p>
          <a:p>
            <a:r>
              <a:rPr lang="en-US" dirty="0" smtClean="0"/>
              <a:t>Using the PARCTAB voting application, users select previously created ballots either alphabetically or by the  current location. This use of proximate selection is helpful when ballots are referenced at particular locations – e.g., voting on what snacks to have at High Tea – or when you are meeting with a group that has just created a ballot.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Challenges of Proximate Selection</a:t>
            </a:r>
            <a:endParaRPr lang="en-US" sz="4000" dirty="0"/>
          </a:p>
        </p:txBody>
      </p:sp>
      <p:sp>
        <p:nvSpPr>
          <p:cNvPr id="3" name="Content Placeholder 2"/>
          <p:cNvSpPr>
            <a:spLocks noGrp="1"/>
          </p:cNvSpPr>
          <p:nvPr>
            <p:ph idx="1"/>
          </p:nvPr>
        </p:nvSpPr>
        <p:spPr>
          <a:xfrm>
            <a:off x="533400" y="2286000"/>
            <a:ext cx="8153400" cy="4038600"/>
          </a:xfrm>
        </p:spPr>
        <p:txBody>
          <a:bodyPr/>
          <a:lstStyle/>
          <a:p>
            <a:r>
              <a:rPr lang="en-US" dirty="0" smtClean="0"/>
              <a:t>User interfaces for proximate selection pose some challenges. For example, how can a UI display both alphabetical and proximity information simultaneously.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Times New Roman" pitchFamily="18" charset="0"/>
                <a:cs typeface="Times New Roman" pitchFamily="18" charset="0"/>
              </a:rPr>
              <a:t>Automatic Contextual Reconfiguration</a:t>
            </a:r>
            <a:endParaRPr lang="en-US" sz="4000" b="1" dirty="0">
              <a:latin typeface="Times New Roman" pitchFamily="18" charset="0"/>
              <a:cs typeface="Times New Roman" pitchFamily="18" charset="0"/>
            </a:endParaRPr>
          </a:p>
        </p:txBody>
      </p:sp>
      <p:sp>
        <p:nvSpPr>
          <p:cNvPr id="3" name="Content Placeholder 2"/>
          <p:cNvSpPr>
            <a:spLocks noGrp="1"/>
          </p:cNvSpPr>
          <p:nvPr>
            <p:ph type="subTitle" idx="1"/>
          </p:nvPr>
        </p:nvSpPr>
        <p:spPr>
          <a:xfrm>
            <a:off x="533400" y="3228536"/>
            <a:ext cx="8077200" cy="2943664"/>
          </a:xfrm>
        </p:spPr>
        <p:txBody>
          <a:bodyPr>
            <a:noAutofit/>
          </a:bodyPr>
          <a:lstStyle/>
          <a:p>
            <a:endParaRPr lang="en-US" sz="3200" dirty="0" smtClean="0"/>
          </a:p>
          <a:p>
            <a:pPr algn="ctr"/>
            <a:r>
              <a:rPr lang="en-US" sz="3200" dirty="0" smtClean="0">
                <a:latin typeface="Times New Roman" pitchFamily="18" charset="0"/>
                <a:cs typeface="Times New Roman" pitchFamily="18" charset="0"/>
              </a:rPr>
              <a:t>Reconfiguration is the process of adding new components, removing existing components or altering the connections between components.</a:t>
            </a:r>
          </a:p>
          <a:p>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itchFamily="18" charset="0"/>
                <a:cs typeface="Times New Roman" pitchFamily="18" charset="0"/>
              </a:rPr>
              <a:t>Instance of Reconfiguration with PARCTAB</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86000"/>
            <a:ext cx="8077200" cy="4038600"/>
          </a:xfrm>
        </p:spPr>
        <p:txBody>
          <a:bodyPr>
            <a:normAutofit fontScale="92500" lnSpcReduction="20000"/>
          </a:bodyPr>
          <a:lstStyle/>
          <a:p>
            <a:r>
              <a:rPr lang="en-US" sz="3200" dirty="0" smtClean="0">
                <a:latin typeface="Times New Roman" pitchFamily="18" charset="0"/>
                <a:cs typeface="Times New Roman" pitchFamily="18" charset="0"/>
              </a:rPr>
              <a:t>Consider  a multi user drawing program for the PARCTAB which provides a workspace for each room like a sort of virtual white board.</a:t>
            </a:r>
          </a:p>
          <a:p>
            <a:r>
              <a:rPr lang="en-US" sz="3200" dirty="0" smtClean="0">
                <a:latin typeface="Times New Roman" pitchFamily="18" charset="0"/>
                <a:cs typeface="Times New Roman" pitchFamily="18" charset="0"/>
              </a:rPr>
              <a:t>On entering the room causes an automatic binding between the mobile host and the room’s white board.</a:t>
            </a:r>
          </a:p>
          <a:p>
            <a:r>
              <a:rPr lang="en-US" sz="3200" dirty="0" smtClean="0">
                <a:latin typeface="Times New Roman" pitchFamily="18" charset="0"/>
                <a:cs typeface="Times New Roman" pitchFamily="18" charset="0"/>
              </a:rPr>
              <a:t>In this way people in the same room can easily collaborate using the virtual whiteboard.</a:t>
            </a:r>
          </a:p>
          <a:p>
            <a:r>
              <a:rPr lang="en-US" sz="3200" dirty="0" smtClean="0">
                <a:latin typeface="Times New Roman" pitchFamily="18" charset="0"/>
                <a:cs typeface="Times New Roman" pitchFamily="18" charset="0"/>
              </a:rPr>
              <a:t>Automatic Reconfiguration creates illusion of accessing the virtual object as if it were physical.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Challenges of  Automatic Contextual Reconfiguration</a:t>
            </a:r>
            <a:endParaRPr lang="en-US" sz="4400" dirty="0"/>
          </a:p>
        </p:txBody>
      </p:sp>
      <p:sp>
        <p:nvSpPr>
          <p:cNvPr id="3" name="Content Placeholder 2"/>
          <p:cNvSpPr>
            <a:spLocks noGrp="1"/>
          </p:cNvSpPr>
          <p:nvPr>
            <p:ph idx="1"/>
          </p:nvPr>
        </p:nvSpPr>
        <p:spPr/>
        <p:txBody>
          <a:bodyPr>
            <a:normAutofit/>
          </a:bodyPr>
          <a:lstStyle/>
          <a:p>
            <a:r>
              <a:rPr lang="en-US" dirty="0" smtClean="0"/>
              <a:t>Problems faced by reconfigurable systems include  if the context is changing rapidly it may be distracting to the user or impractical  to adapt to every change. </a:t>
            </a:r>
          </a:p>
          <a:p>
            <a:r>
              <a:rPr lang="en-US" dirty="0" smtClean="0"/>
              <a:t>Also, certain adaption's may confuse users, particularly if the context is incorrectly reported, if the user is unaware of what context an application considers relevant, or if the context changes during use.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Times New Roman" pitchFamily="18" charset="0"/>
                <a:cs typeface="Times New Roman" pitchFamily="18" charset="0"/>
              </a:rPr>
              <a:t>Contextual Information and Commands</a:t>
            </a:r>
            <a:endParaRPr lang="en-US" sz="4000" b="1" dirty="0">
              <a:latin typeface="Times New Roman" pitchFamily="18" charset="0"/>
              <a:cs typeface="Times New Roman" pitchFamily="18" charset="0"/>
            </a:endParaRPr>
          </a:p>
        </p:txBody>
      </p:sp>
      <p:sp>
        <p:nvSpPr>
          <p:cNvPr id="3" name="Content Placeholder 2"/>
          <p:cNvSpPr>
            <a:spLocks noGrp="1"/>
          </p:cNvSpPr>
          <p:nvPr>
            <p:ph type="subTitle" idx="1"/>
          </p:nvPr>
        </p:nvSpPr>
        <p:spPr>
          <a:xfrm>
            <a:off x="533400" y="3429000"/>
            <a:ext cx="7854696" cy="1552136"/>
          </a:xfrm>
        </p:spPr>
        <p:txBody>
          <a:bodyPr>
            <a:normAutofit lnSpcReduction="10000"/>
          </a:bodyPr>
          <a:lstStyle/>
          <a:p>
            <a:r>
              <a:rPr lang="en-US" dirty="0" smtClean="0"/>
              <a:t> </a:t>
            </a:r>
            <a:r>
              <a:rPr lang="en-US" sz="3200" dirty="0" smtClean="0">
                <a:latin typeface="Times New Roman" pitchFamily="18" charset="0"/>
                <a:cs typeface="Times New Roman" pitchFamily="18" charset="0"/>
              </a:rPr>
              <a:t>People’s actions can often be predicated by their situation. Contextual information and commands exploit this fact.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sz="4400" b="1" dirty="0" smtClean="0">
                <a:latin typeface="Times New Roman" pitchFamily="18" charset="0"/>
                <a:cs typeface="Times New Roman" pitchFamily="18" charset="0"/>
              </a:rPr>
              <a:t>Instance of Contextual Information and Commands with PARCTAB</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Location browser  is a PARCTAB application that views a “location-based file system”.</a:t>
            </a:r>
          </a:p>
          <a:p>
            <a:r>
              <a:rPr lang="en-US" dirty="0" smtClean="0"/>
              <a:t>Directories are named after locations and contain files, programs and links. When moving from room to room, the browser changes the displayed directory to match the viewers’ location.</a:t>
            </a:r>
          </a:p>
          <a:p>
            <a:r>
              <a:rPr lang="en-US" dirty="0" smtClean="0"/>
              <a:t>For example when in office we see the occupant’s finger plan and calendar files.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Challenges of Contextual Information and Commands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3200" dirty="0" smtClean="0">
                <a:latin typeface="Times New Roman" pitchFamily="18" charset="0"/>
                <a:cs typeface="Times New Roman" pitchFamily="18" charset="0"/>
              </a:rPr>
              <a:t>Businesses and government agencies would find it profitable to export contextual information and commands in order to inexpensively engage large numbers of potential customers. However, people interacting with third parties need to ensure security and authenticity of the information. Also, personal customizations must somehow coordinate with those provided by third parties.</a:t>
            </a:r>
            <a:endParaRPr lang="en-US" sz="32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itchFamily="18" charset="0"/>
                <a:cs typeface="Times New Roman" pitchFamily="18" charset="0"/>
              </a:rPr>
              <a:t>Context Triggered actions</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3228536"/>
            <a:ext cx="8229600" cy="2181664"/>
          </a:xfrm>
        </p:spPr>
        <p:txBody>
          <a:bodyPr>
            <a:normAutofit/>
          </a:bodyPr>
          <a:lstStyle/>
          <a:p>
            <a:r>
              <a:rPr lang="en-US" sz="3200" dirty="0" smtClean="0">
                <a:latin typeface="Times New Roman" pitchFamily="18" charset="0"/>
                <a:cs typeface="Times New Roman" pitchFamily="18" charset="0"/>
              </a:rPr>
              <a:t>Context-triggered actions are simple IF-THEN rules used to specify how context-aware systems should adapt.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p:txBody>
          <a:bodyPr/>
          <a:lstStyle/>
          <a:p>
            <a:r>
              <a:rPr lang="en-US" sz="3200" dirty="0" smtClean="0">
                <a:latin typeface="Times New Roman" pitchFamily="18" charset="0"/>
                <a:cs typeface="Times New Roman" pitchFamily="18" charset="0"/>
              </a:rPr>
              <a:t>Ubiquitous computing in early 90s: computing everywhere and “</a:t>
            </a:r>
            <a:r>
              <a:rPr lang="en-US" sz="3200" b="1" dirty="0" smtClean="0">
                <a:latin typeface="Times New Roman" pitchFamily="18" charset="0"/>
                <a:cs typeface="Times New Roman" pitchFamily="18" charset="0"/>
              </a:rPr>
              <a:t>invisible</a:t>
            </a:r>
            <a:r>
              <a:rPr lang="en-US" sz="3200" dirty="0" smtClean="0">
                <a:latin typeface="Times New Roman" pitchFamily="18" charset="0"/>
                <a:cs typeface="Times New Roman" pitchFamily="18" charset="0"/>
              </a:rPr>
              <a:t>”</a:t>
            </a:r>
          </a:p>
          <a:p>
            <a:r>
              <a:rPr lang="en-US" sz="3200" dirty="0" smtClean="0">
                <a:latin typeface="Times New Roman" pitchFamily="18" charset="0"/>
                <a:cs typeface="Times New Roman" pitchFamily="18" charset="0"/>
              </a:rPr>
              <a:t>Implication</a:t>
            </a:r>
          </a:p>
          <a:p>
            <a:pPr lvl="1"/>
            <a:r>
              <a:rPr lang="en-US" sz="3200" dirty="0" smtClean="0">
                <a:latin typeface="Times New Roman" pitchFamily="18" charset="0"/>
                <a:cs typeface="Times New Roman" pitchFamily="18" charset="0"/>
              </a:rPr>
              <a:t>Create applications that work seamlessly in human environments</a:t>
            </a:r>
          </a:p>
          <a:p>
            <a:pPr lvl="1"/>
            <a:r>
              <a:rPr lang="en-US" sz="3200" dirty="0" smtClean="0">
                <a:latin typeface="Times New Roman" pitchFamily="18" charset="0"/>
                <a:cs typeface="Times New Roman" pitchFamily="18" charset="0"/>
              </a:rPr>
              <a:t>Understanding of </a:t>
            </a:r>
            <a:r>
              <a:rPr lang="en-US" sz="3200" i="1" dirty="0" smtClean="0">
                <a:latin typeface="Times New Roman" pitchFamily="18" charset="0"/>
                <a:cs typeface="Times New Roman" pitchFamily="18" charset="0"/>
              </a:rPr>
              <a:t>context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Applications of Context-Triggered Actions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200" dirty="0" smtClean="0">
                <a:latin typeface="Times New Roman" pitchFamily="18" charset="0"/>
                <a:cs typeface="Times New Roman" pitchFamily="18" charset="0"/>
              </a:rPr>
              <a:t>Two context-triggered action applications, Active Badge based “Watchdog” and tab based “Contextual Reminders.”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85088"/>
          </a:xfrm>
        </p:spPr>
        <p:txBody>
          <a:bodyPr>
            <a:normAutofit/>
          </a:bodyPr>
          <a:lstStyle/>
          <a:p>
            <a:r>
              <a:rPr lang="en-US" sz="4000" b="1" dirty="0" smtClean="0">
                <a:latin typeface="Times New Roman" pitchFamily="18" charset="0"/>
                <a:cs typeface="Times New Roman" pitchFamily="18" charset="0"/>
              </a:rPr>
              <a:t>Watchdog Program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The watchdog program monitors Active Badge activity and executes arbitrary Unix shell commands. </a:t>
            </a:r>
          </a:p>
          <a:p>
            <a:r>
              <a:rPr lang="en-US" dirty="0" smtClean="0">
                <a:latin typeface="Times New Roman" pitchFamily="18" charset="0"/>
                <a:cs typeface="Times New Roman" pitchFamily="18" charset="0"/>
              </a:rPr>
              <a:t>On startup the program reads a user’s configuration file containing a description of Active Badge events and actions.</a:t>
            </a:r>
          </a:p>
          <a:p>
            <a:r>
              <a:rPr lang="en-US" i="1" dirty="0" smtClean="0"/>
              <a:t>badge location event-type action</a:t>
            </a:r>
          </a:p>
          <a:p>
            <a:pPr>
              <a:buNone/>
            </a:pPr>
            <a:r>
              <a:rPr lang="en-US" dirty="0" smtClean="0"/>
              <a:t>For example : </a:t>
            </a:r>
            <a:r>
              <a:rPr lang="en-US" i="1" dirty="0" smtClean="0"/>
              <a:t>Coffee Kitchen arriving "play -v 50 ˜/sounds/rooster.au“</a:t>
            </a:r>
          </a:p>
          <a:p>
            <a:r>
              <a:rPr lang="en-US" dirty="0" smtClean="0">
                <a:latin typeface="Times New Roman" pitchFamily="18" charset="0"/>
                <a:cs typeface="Times New Roman" pitchFamily="18" charset="0"/>
              </a:rPr>
              <a:t>In this case  it monitors the “coffee” badge which is attached to the coffee maker in the kitchen and plays the rooster sound whenever anyone makes coffee.</a:t>
            </a:r>
            <a:endParaRPr lang="en-US" i="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4000" b="1" dirty="0" smtClean="0">
                <a:latin typeface="Times New Roman" pitchFamily="18" charset="0"/>
                <a:cs typeface="Times New Roman" pitchFamily="18" charset="0"/>
              </a:rPr>
              <a:t>Contextual Remainders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Contextual Reminders permit a fuller description of the situation for when a reminder should occur. A message pops up according to when, where, who and what is with you.</a:t>
            </a:r>
          </a:p>
          <a:p>
            <a:r>
              <a:rPr lang="en-US" dirty="0" smtClean="0"/>
              <a:t> For example, the “next time in the library” or the “next time I see Marvin,” or “when I’m back at my desk.” </a:t>
            </a:r>
          </a:p>
          <a:p>
            <a:r>
              <a:rPr lang="en-US" dirty="0" smtClean="0"/>
              <a:t>The PARCTAB implementation of Contextual Reminders pops up a message on the tab when different situations occur.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Challenges of Context-Triggered Actions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2286000"/>
            <a:ext cx="8153400" cy="4038600"/>
          </a:xfrm>
        </p:spPr>
        <p:txBody>
          <a:bodyPr/>
          <a:lstStyle/>
          <a:p>
            <a:r>
              <a:rPr lang="en-US" dirty="0" smtClean="0"/>
              <a:t>How to balance the requirement of timely execution with the need for predictable behavior</a:t>
            </a:r>
          </a:p>
          <a:p>
            <a:r>
              <a:rPr lang="en-US" dirty="0" smtClean="0"/>
              <a:t>The other  two problems to be addressed are the expressiveness of the predicate language, and the accuracy and timeliness of the underlying context information.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Challenges faced by Context-Aware Applications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t>How to represent context internally?</a:t>
            </a:r>
          </a:p>
          <a:p>
            <a:pPr>
              <a:buNone/>
            </a:pPr>
            <a:r>
              <a:rPr lang="en-US" dirty="0" smtClean="0"/>
              <a:t>     – Storage</a:t>
            </a:r>
          </a:p>
          <a:p>
            <a:pPr>
              <a:buNone/>
            </a:pPr>
            <a:r>
              <a:rPr lang="en-US" dirty="0" smtClean="0"/>
              <a:t>     – Data structures and algorithms</a:t>
            </a:r>
          </a:p>
          <a:p>
            <a:r>
              <a:rPr lang="en-US" dirty="0" smtClean="0"/>
              <a:t>How frequently does the system need to be updated on context changes?</a:t>
            </a:r>
          </a:p>
          <a:p>
            <a:pPr>
              <a:buNone/>
            </a:pPr>
            <a:r>
              <a:rPr lang="en-US" dirty="0" smtClean="0"/>
              <a:t>      – How often to poll?</a:t>
            </a:r>
          </a:p>
          <a:p>
            <a:pPr>
              <a:buNone/>
            </a:pPr>
            <a:r>
              <a:rPr lang="en-US" dirty="0" smtClean="0"/>
              <a:t>      – How often to change behavior?</a:t>
            </a:r>
          </a:p>
          <a:p>
            <a:r>
              <a:rPr lang="en-US" dirty="0" smtClean="0"/>
              <a:t>What sensors, infrastructure, or sensors are necessary?</a:t>
            </a:r>
          </a:p>
          <a:p>
            <a:pPr>
              <a:buNone/>
            </a:pPr>
            <a:r>
              <a:rPr lang="en-US" dirty="0" smtClean="0"/>
              <a:t>    – What is the fallback condition?</a:t>
            </a:r>
          </a:p>
          <a:p>
            <a:r>
              <a:rPr lang="en-US" dirty="0" smtClean="0"/>
              <a:t> How to sense location information?</a:t>
            </a:r>
          </a:p>
          <a:p>
            <a:pPr>
              <a:buNone/>
            </a:pPr>
            <a:r>
              <a:rPr lang="en-US" dirty="0" smtClean="0"/>
              <a:t>     – Technical details</a:t>
            </a:r>
          </a:p>
          <a:p>
            <a:pPr>
              <a:buNone/>
            </a:pPr>
            <a:r>
              <a:rPr lang="en-US" dirty="0" smtClean="0"/>
              <a:t>     – History of location?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Readings and References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i="1" dirty="0" smtClean="0"/>
              <a:t>Context-Aware Computing Applications Bill N. </a:t>
            </a:r>
            <a:r>
              <a:rPr lang="en-US" i="1" dirty="0" err="1" smtClean="0"/>
              <a:t>Schilit</a:t>
            </a:r>
            <a:r>
              <a:rPr lang="en-US" i="1" dirty="0" smtClean="0"/>
              <a:t>, Norman Adams, and Roy Want</a:t>
            </a:r>
          </a:p>
          <a:p>
            <a:r>
              <a:rPr lang="en-US" i="1" dirty="0" smtClean="0"/>
              <a:t>Challenges in implementing Context Aware systems, </a:t>
            </a:r>
            <a:r>
              <a:rPr lang="en-US" i="1" dirty="0" err="1" smtClean="0"/>
              <a:t>Satya</a:t>
            </a:r>
            <a:endParaRPr lang="en-US" i="1" dirty="0" smtClean="0"/>
          </a:p>
          <a:p>
            <a:endParaRPr lang="en-US" i="1"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i="1" dirty="0" smtClean="0">
                <a:latin typeface="Times New Roman" pitchFamily="18" charset="0"/>
                <a:cs typeface="Times New Roman" pitchFamily="18" charset="0"/>
              </a:rPr>
              <a:t>Questions???</a:t>
            </a:r>
            <a:endParaRPr lang="en-US" sz="4000" i="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i="1" dirty="0" smtClean="0">
                <a:latin typeface="Times New Roman" pitchFamily="18" charset="0"/>
                <a:cs typeface="Times New Roman" pitchFamily="18" charset="0"/>
              </a:rPr>
              <a:t>THANK YOU!!!</a:t>
            </a:r>
            <a:endParaRPr lang="en-US" sz="4000" i="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699248" cy="1371600"/>
          </a:xfrm>
        </p:spPr>
        <p:txBody>
          <a:bodyPr>
            <a:normAutofit/>
          </a:bodyPr>
          <a:lstStyle/>
          <a:p>
            <a:r>
              <a:rPr lang="en-US" sz="4000" dirty="0" smtClean="0">
                <a:latin typeface="Times New Roman" pitchFamily="18" charset="0"/>
                <a:cs typeface="Times New Roman" pitchFamily="18" charset="0"/>
              </a:rPr>
              <a:t>What is context?</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2819400"/>
            <a:ext cx="8153400" cy="3657600"/>
          </a:xfrm>
        </p:spPr>
        <p:txBody>
          <a:bodyPr>
            <a:normAutofit fontScale="25000" lnSpcReduction="20000"/>
          </a:bodyPr>
          <a:lstStyle/>
          <a:p>
            <a:endParaRPr lang="en-US" dirty="0" smtClean="0"/>
          </a:p>
          <a:p>
            <a:pPr algn="ctr"/>
            <a:r>
              <a:rPr lang="en-US" sz="9600" b="1" dirty="0" smtClean="0">
                <a:latin typeface="Times New Roman" pitchFamily="18" charset="0"/>
                <a:cs typeface="Times New Roman" pitchFamily="18" charset="0"/>
              </a:rPr>
              <a:t>“any information that can be used to</a:t>
            </a:r>
          </a:p>
          <a:p>
            <a:pPr algn="ctr"/>
            <a:r>
              <a:rPr lang="en-US" sz="9600" b="1" dirty="0" smtClean="0">
                <a:latin typeface="Times New Roman" pitchFamily="18" charset="0"/>
                <a:cs typeface="Times New Roman" pitchFamily="18" charset="0"/>
              </a:rPr>
              <a:t>characterize the situation of an entity.”</a:t>
            </a:r>
          </a:p>
          <a:p>
            <a:endParaRPr lang="en-US" sz="9600" b="1" dirty="0" smtClean="0">
              <a:latin typeface="Times New Roman" pitchFamily="18" charset="0"/>
              <a:cs typeface="Times New Roman" pitchFamily="18" charset="0"/>
            </a:endParaRPr>
          </a:p>
          <a:p>
            <a:pPr algn="l"/>
            <a:r>
              <a:rPr lang="en-US" sz="9600" b="1" dirty="0" smtClean="0">
                <a:latin typeface="Times New Roman" pitchFamily="18" charset="0"/>
                <a:cs typeface="Times New Roman" pitchFamily="18" charset="0"/>
              </a:rPr>
              <a:t>- Identity (Who)</a:t>
            </a:r>
          </a:p>
          <a:p>
            <a:pPr algn="l"/>
            <a:r>
              <a:rPr lang="en-US" sz="9600" b="1" dirty="0" smtClean="0">
                <a:latin typeface="Times New Roman" pitchFamily="18" charset="0"/>
                <a:cs typeface="Times New Roman" pitchFamily="18" charset="0"/>
              </a:rPr>
              <a:t>- Activity (What)</a:t>
            </a:r>
          </a:p>
          <a:p>
            <a:pPr algn="l"/>
            <a:r>
              <a:rPr lang="en-US" sz="9600" b="1" dirty="0" smtClean="0">
                <a:latin typeface="Times New Roman" pitchFamily="18" charset="0"/>
                <a:cs typeface="Times New Roman" pitchFamily="18" charset="0"/>
              </a:rPr>
              <a:t>- Time (When)</a:t>
            </a:r>
          </a:p>
          <a:p>
            <a:pPr algn="l">
              <a:buFontTx/>
              <a:buChar char="-"/>
            </a:pPr>
            <a:r>
              <a:rPr lang="en-US" sz="9600" b="1" dirty="0" smtClean="0">
                <a:latin typeface="Times New Roman" pitchFamily="18" charset="0"/>
                <a:cs typeface="Times New Roman" pitchFamily="18" charset="0"/>
              </a:rPr>
              <a:t>Location (Where)</a:t>
            </a:r>
          </a:p>
          <a:p>
            <a:pPr algn="l"/>
            <a:r>
              <a:rPr lang="en-US" sz="9600" b="1" dirty="0" smtClean="0">
                <a:latin typeface="Times New Roman" pitchFamily="18" charset="0"/>
                <a:cs typeface="Times New Roman" pitchFamily="18" charset="0"/>
              </a:rPr>
              <a:t>                Who + What + When + Where-&gt;Why</a:t>
            </a:r>
            <a:endParaRPr lang="en-US" sz="96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620000" cy="2438400"/>
          </a:xfrm>
        </p:spPr>
        <p:txBody>
          <a:bodyPr>
            <a:normAutofit/>
          </a:bodyPr>
          <a:lstStyle/>
          <a:p>
            <a:r>
              <a:rPr lang="en-US" sz="4000" b="1" dirty="0" smtClean="0">
                <a:latin typeface="Times New Roman" pitchFamily="18" charset="0"/>
                <a:cs typeface="Times New Roman" pitchFamily="18" charset="0"/>
              </a:rPr>
              <a:t>What is Context Aware Computing?</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3200" b="1" dirty="0">
                <a:solidFill>
                  <a:schemeClr val="tx1">
                    <a:lumMod val="95000"/>
                    <a:lumOff val="5000"/>
                  </a:schemeClr>
                </a:solidFill>
                <a:latin typeface="Times New Roman" pitchFamily="18" charset="0"/>
                <a:cs typeface="Times New Roman" pitchFamily="18" charset="0"/>
              </a:rPr>
              <a:t>Context-aware computing is:</a:t>
            </a:r>
          </a:p>
          <a:p>
            <a:r>
              <a:rPr lang="en-US" sz="3200" b="1" dirty="0">
                <a:solidFill>
                  <a:schemeClr val="tx1">
                    <a:lumMod val="95000"/>
                    <a:lumOff val="5000"/>
                  </a:schemeClr>
                </a:solidFill>
                <a:latin typeface="Times New Roman" pitchFamily="18" charset="0"/>
                <a:cs typeface="Times New Roman" pitchFamily="18" charset="0"/>
              </a:rPr>
              <a:t>“software that examines and reacts to</a:t>
            </a:r>
          </a:p>
          <a:p>
            <a:r>
              <a:rPr lang="en-US" sz="3200" b="1" dirty="0">
                <a:solidFill>
                  <a:schemeClr val="tx1">
                    <a:lumMod val="95000"/>
                    <a:lumOff val="5000"/>
                  </a:schemeClr>
                </a:solidFill>
                <a:latin typeface="Times New Roman" pitchFamily="18" charset="0"/>
                <a:cs typeface="Times New Roman" pitchFamily="18" charset="0"/>
              </a:rPr>
              <a:t>an individual’s changing context.”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000" b="1" dirty="0" smtClean="0">
                <a:latin typeface="Times New Roman" pitchFamily="18" charset="0"/>
                <a:cs typeface="Times New Roman" pitchFamily="18" charset="0"/>
              </a:rPr>
              <a:t>Context Aware Computing Application</a:t>
            </a:r>
            <a:endParaRPr lang="en-US" sz="4000" b="1" dirty="0">
              <a:latin typeface="Times New Roman" pitchFamily="18" charset="0"/>
              <a:cs typeface="Times New Roman" pitchFamily="18" charset="0"/>
            </a:endParaRPr>
          </a:p>
        </p:txBody>
      </p:sp>
      <p:pic>
        <p:nvPicPr>
          <p:cNvPr id="4" name="Picture 5" descr="C:\Documents and Settings\Admin\Desktop\newCATpresentation\context.JPG"/>
          <p:cNvPicPr>
            <a:picLocks noGrp="1" noChangeAspect="1" noChangeArrowheads="1"/>
          </p:cNvPicPr>
          <p:nvPr>
            <p:ph idx="1"/>
          </p:nvPr>
        </p:nvPicPr>
        <p:blipFill>
          <a:blip r:embed="rId2" cstate="print"/>
          <a:stretch>
            <a:fillRect/>
          </a:stretch>
        </p:blipFill>
        <p:spPr bwMode="auto">
          <a:xfrm>
            <a:off x="1931296" y="1935163"/>
            <a:ext cx="5281408" cy="438943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itchFamily="18" charset="0"/>
                <a:cs typeface="Times New Roman" pitchFamily="18" charset="0"/>
              </a:rPr>
              <a:t>Examples </a:t>
            </a:r>
            <a:r>
              <a:rPr lang="en-US" b="1">
                <a:latin typeface="Times New Roman" pitchFamily="18" charset="0"/>
                <a:cs typeface="Times New Roman" pitchFamily="18" charset="0"/>
              </a:rPr>
              <a:t>of </a:t>
            </a:r>
            <a:r>
              <a:rPr lang="en-US" b="1" smtClean="0">
                <a:latin typeface="Times New Roman" pitchFamily="18" charset="0"/>
                <a:cs typeface="Times New Roman" pitchFamily="18" charset="0"/>
              </a:rPr>
              <a:t>Applications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endParaRPr lang="en-US" dirty="0"/>
          </a:p>
          <a:p>
            <a:r>
              <a:rPr lang="en-US" sz="3200" dirty="0">
                <a:latin typeface="Times New Roman" pitchFamily="18" charset="0"/>
                <a:cs typeface="Times New Roman" pitchFamily="18" charset="0"/>
              </a:rPr>
              <a:t>Reminder applications </a:t>
            </a:r>
          </a:p>
          <a:p>
            <a:r>
              <a:rPr lang="en-US" sz="3200" dirty="0" smtClean="0">
                <a:latin typeface="Times New Roman" pitchFamily="18" charset="0"/>
                <a:cs typeface="Times New Roman" pitchFamily="18" charset="0"/>
              </a:rPr>
              <a:t>Advertisement </a:t>
            </a:r>
            <a:r>
              <a:rPr lang="en-US" sz="3200" dirty="0">
                <a:latin typeface="Times New Roman" pitchFamily="18" charset="0"/>
                <a:cs typeface="Times New Roman" pitchFamily="18" charset="0"/>
              </a:rPr>
              <a:t>applications </a:t>
            </a:r>
          </a:p>
          <a:p>
            <a:r>
              <a:rPr lang="en-US" sz="3200" dirty="0" smtClean="0">
                <a:latin typeface="Times New Roman" pitchFamily="18" charset="0"/>
                <a:cs typeface="Times New Roman" pitchFamily="18" charset="0"/>
              </a:rPr>
              <a:t>Medical </a:t>
            </a:r>
            <a:r>
              <a:rPr lang="en-US" sz="3200" dirty="0">
                <a:latin typeface="Times New Roman" pitchFamily="18" charset="0"/>
                <a:cs typeface="Times New Roman" pitchFamily="18" charset="0"/>
              </a:rPr>
              <a:t>applications</a:t>
            </a:r>
          </a:p>
          <a:p>
            <a:r>
              <a:rPr lang="en-US" sz="3200" dirty="0" smtClean="0">
                <a:latin typeface="Times New Roman" pitchFamily="18" charset="0"/>
                <a:cs typeface="Times New Roman" pitchFamily="18" charset="0"/>
              </a:rPr>
              <a:t>Security </a:t>
            </a:r>
            <a:r>
              <a:rPr lang="en-US" sz="3200" dirty="0">
                <a:latin typeface="Times New Roman" pitchFamily="18" charset="0"/>
                <a:cs typeface="Times New Roman" pitchFamily="18" charset="0"/>
              </a:rPr>
              <a:t>applications </a:t>
            </a:r>
          </a:p>
          <a:p>
            <a:r>
              <a:rPr lang="en-US" sz="3200" dirty="0" smtClean="0">
                <a:latin typeface="Times New Roman" pitchFamily="18" charset="0"/>
                <a:cs typeface="Times New Roman" pitchFamily="18" charset="0"/>
              </a:rPr>
              <a:t>Parking </a:t>
            </a:r>
            <a:r>
              <a:rPr lang="en-US" sz="3200" dirty="0">
                <a:latin typeface="Times New Roman" pitchFamily="18" charset="0"/>
                <a:cs typeface="Times New Roman" pitchFamily="18" charset="0"/>
              </a:rPr>
              <a:t>place </a:t>
            </a:r>
            <a:r>
              <a:rPr lang="en-US" sz="3200" dirty="0" smtClean="0">
                <a:latin typeface="Times New Roman" pitchFamily="18" charset="0"/>
                <a:cs typeface="Times New Roman" pitchFamily="18" charset="0"/>
              </a:rPr>
              <a:t>applications</a:t>
            </a:r>
          </a:p>
          <a:p>
            <a:r>
              <a:rPr lang="en-US" sz="3200" dirty="0" smtClean="0">
                <a:latin typeface="Times New Roman" pitchFamily="18" charset="0"/>
                <a:cs typeface="Times New Roman" pitchFamily="18" charset="0"/>
              </a:rPr>
              <a:t>Redirecting </a:t>
            </a:r>
            <a:r>
              <a:rPr lang="en-US" sz="3200" dirty="0">
                <a:latin typeface="Times New Roman" pitchFamily="18" charset="0"/>
                <a:cs typeface="Times New Roman" pitchFamily="18" charset="0"/>
              </a:rPr>
              <a:t>applications </a:t>
            </a:r>
          </a:p>
          <a:p>
            <a:r>
              <a:rPr lang="en-US" sz="3200" dirty="0" smtClean="0">
                <a:latin typeface="Times New Roman" pitchFamily="18" charset="0"/>
                <a:cs typeface="Times New Roman" pitchFamily="18" charset="0"/>
              </a:rPr>
              <a:t>Taxicab </a:t>
            </a:r>
            <a:r>
              <a:rPr lang="en-US" sz="3200" dirty="0">
                <a:latin typeface="Times New Roman" pitchFamily="18" charset="0"/>
                <a:cs typeface="Times New Roman" pitchFamily="18" charset="0"/>
              </a:rPr>
              <a:t>applications </a:t>
            </a:r>
          </a:p>
          <a:p>
            <a:r>
              <a:rPr lang="en-US" sz="3200" dirty="0" smtClean="0">
                <a:latin typeface="Times New Roman" pitchFamily="18" charset="0"/>
                <a:cs typeface="Times New Roman" pitchFamily="18" charset="0"/>
              </a:rPr>
              <a:t>Proximity </a:t>
            </a:r>
            <a:r>
              <a:rPr lang="en-US" sz="3200" dirty="0">
                <a:latin typeface="Times New Roman" pitchFamily="18" charset="0"/>
                <a:cs typeface="Times New Roman" pitchFamily="18" charset="0"/>
              </a:rPr>
              <a:t>applications</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latin typeface="Times New Roman" pitchFamily="18" charset="0"/>
                <a:cs typeface="Times New Roman" pitchFamily="18" charset="0"/>
              </a:rPr>
              <a:t>PARCTAB: a wireless, palm sized computer</a:t>
            </a:r>
            <a:endParaRPr lang="en-US"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tretch>
            <a:fillRect/>
          </a:stretch>
        </p:blipFill>
        <p:spPr bwMode="auto">
          <a:xfrm>
            <a:off x="1668859" y="1935163"/>
            <a:ext cx="5806281" cy="43894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Four categories of context-aware applications</a:t>
            </a:r>
            <a:endParaRPr lang="en-US" sz="4000"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457200" y="2514600"/>
          <a:ext cx="8458200" cy="3546279"/>
        </p:xfrm>
        <a:graphic>
          <a:graphicData uri="http://schemas.openxmlformats.org/drawingml/2006/table">
            <a:tbl>
              <a:tblPr firstRow="1" bandRow="1">
                <a:tableStyleId>{5C22544A-7EE6-4342-B048-85BDC9FD1C3A}</a:tableStyleId>
              </a:tblPr>
              <a:tblGrid>
                <a:gridCol w="2819400"/>
                <a:gridCol w="3367617"/>
                <a:gridCol w="2271183"/>
              </a:tblGrid>
              <a:tr h="644722">
                <a:tc>
                  <a:txBody>
                    <a:bodyPr/>
                    <a:lstStyle/>
                    <a:p>
                      <a:endParaRPr lang="en-US" dirty="0">
                        <a:solidFill>
                          <a:schemeClr val="tx1">
                            <a:lumMod val="75000"/>
                            <a:lumOff val="25000"/>
                          </a:schemeClr>
                        </a:solidFill>
                      </a:endParaRPr>
                    </a:p>
                  </a:txBody>
                  <a:tcPr/>
                </a:tc>
                <a:tc>
                  <a:txBody>
                    <a:bodyPr/>
                    <a:lstStyle/>
                    <a:p>
                      <a:r>
                        <a:rPr lang="en-US" sz="2000" dirty="0" smtClean="0">
                          <a:latin typeface="Times New Roman" pitchFamily="18" charset="0"/>
                          <a:cs typeface="Times New Roman" pitchFamily="18" charset="0"/>
                        </a:rPr>
                        <a:t>Manual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Automatic</a:t>
                      </a:r>
                      <a:endParaRPr lang="en-US" sz="2000" dirty="0">
                        <a:latin typeface="Times New Roman" pitchFamily="18" charset="0"/>
                        <a:cs typeface="Times New Roman" pitchFamily="18" charset="0"/>
                      </a:endParaRPr>
                    </a:p>
                  </a:txBody>
                  <a:tcPr/>
                </a:tc>
              </a:tr>
              <a:tr h="1342435">
                <a:tc>
                  <a:txBody>
                    <a:bodyPr/>
                    <a:lstStyle/>
                    <a:p>
                      <a:pPr algn="l" fontAlgn="b"/>
                      <a:r>
                        <a:rPr lang="en-US" sz="2000" b="0" i="0" u="none" strike="noStrike" dirty="0">
                          <a:solidFill>
                            <a:srgbClr val="000000"/>
                          </a:solidFill>
                          <a:latin typeface="Times New Roman" pitchFamily="18" charset="0"/>
                          <a:cs typeface="Times New Roman" pitchFamily="18" charset="0"/>
                        </a:rPr>
                        <a:t>information</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000000"/>
                          </a:solidFill>
                          <a:latin typeface="Times New Roman" pitchFamily="18" charset="0"/>
                          <a:cs typeface="Times New Roman" pitchFamily="18" charset="0"/>
                        </a:rPr>
                        <a:t>information proximate selection </a:t>
                      </a:r>
                      <a:r>
                        <a:rPr lang="en-US" sz="2000" b="0" i="0" u="none" strike="noStrike" dirty="0" smtClean="0">
                          <a:solidFill>
                            <a:srgbClr val="000000"/>
                          </a:solidFill>
                          <a:latin typeface="Times New Roman" pitchFamily="18" charset="0"/>
                          <a:cs typeface="Times New Roman" pitchFamily="18" charset="0"/>
                        </a:rPr>
                        <a:t>&amp; contextual information</a:t>
                      </a:r>
                    </a:p>
                    <a:p>
                      <a:pPr algn="l" fontAlgn="b"/>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000000"/>
                          </a:solidFill>
                          <a:latin typeface="Times New Roman" pitchFamily="18" charset="0"/>
                          <a:cs typeface="Times New Roman" pitchFamily="18" charset="0"/>
                        </a:rPr>
                        <a:t>automatic </a:t>
                      </a:r>
                      <a:r>
                        <a:rPr lang="en-US" sz="2000" b="0" i="0" u="none" strike="noStrike" dirty="0" smtClean="0">
                          <a:solidFill>
                            <a:srgbClr val="000000"/>
                          </a:solidFill>
                          <a:latin typeface="Times New Roman" pitchFamily="18" charset="0"/>
                          <a:cs typeface="Times New Roman" pitchFamily="18" charset="0"/>
                        </a:rPr>
                        <a:t>contextual reconfiguration</a:t>
                      </a:r>
                    </a:p>
                    <a:p>
                      <a:pPr algn="l" fontAlgn="b"/>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644722">
                <a:tc>
                  <a:txBody>
                    <a:bodyPr/>
                    <a:lstStyle/>
                    <a:p>
                      <a:pPr algn="l" fontAlgn="b"/>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644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latin typeface="Times New Roman" pitchFamily="18" charset="0"/>
                          <a:cs typeface="Times New Roman" pitchFamily="18" charset="0"/>
                        </a:rPr>
                        <a:t>command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latin typeface="Times New Roman" pitchFamily="18" charset="0"/>
                          <a:cs typeface="Times New Roman" pitchFamily="18" charset="0"/>
                        </a:rPr>
                        <a:t>contextual commands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latin typeface="Times New Roman" pitchFamily="18" charset="0"/>
                          <a:cs typeface="Times New Roman" pitchFamily="18" charset="0"/>
                        </a:rPr>
                        <a:t>context-triggered actions</a:t>
                      </a:r>
                    </a:p>
                    <a:p>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7775448" cy="1524000"/>
          </a:xfrm>
        </p:spPr>
        <p:txBody>
          <a:bodyPr>
            <a:normAutofit/>
          </a:bodyPr>
          <a:lstStyle/>
          <a:p>
            <a:r>
              <a:rPr lang="en-US" sz="4000" b="1" dirty="0" smtClean="0">
                <a:latin typeface="Times New Roman" pitchFamily="18" charset="0"/>
                <a:cs typeface="Times New Roman" pitchFamily="18" charset="0"/>
              </a:rPr>
              <a:t>Proximate Selection</a:t>
            </a:r>
            <a:endParaRPr lang="en-US" sz="4000" b="1" dirty="0">
              <a:latin typeface="Times New Roman" pitchFamily="18" charset="0"/>
              <a:cs typeface="Times New Roman" pitchFamily="18" charset="0"/>
            </a:endParaRPr>
          </a:p>
        </p:txBody>
      </p:sp>
      <p:sp>
        <p:nvSpPr>
          <p:cNvPr id="3" name="Content Placeholder 2"/>
          <p:cNvSpPr>
            <a:spLocks noGrp="1"/>
          </p:cNvSpPr>
          <p:nvPr>
            <p:ph type="subTitle" idx="1"/>
          </p:nvPr>
        </p:nvSpPr>
        <p:spPr>
          <a:xfrm>
            <a:off x="533400" y="3228536"/>
            <a:ext cx="8077200" cy="2181664"/>
          </a:xfrm>
        </p:spPr>
        <p:txBody>
          <a:bodyPr>
            <a:noAutofit/>
          </a:bodyPr>
          <a:lstStyle/>
          <a:p>
            <a:r>
              <a:rPr lang="en-US" sz="3200" dirty="0" smtClean="0">
                <a:latin typeface="Times New Roman" pitchFamily="18" charset="0"/>
                <a:cs typeface="Times New Roman" pitchFamily="18" charset="0"/>
              </a:rPr>
              <a:t>Proximate Selection is a user interface technique where the located-objects that are nearby are emphasized or otherwise made easier to choose.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1025</TotalTime>
  <Words>1005</Words>
  <Application>Microsoft Office PowerPoint</Application>
  <PresentationFormat>On-screen Show (4:3)</PresentationFormat>
  <Paragraphs>111</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Context-Aware Computing Applications</vt:lpstr>
      <vt:lpstr>Background</vt:lpstr>
      <vt:lpstr>What is context? </vt:lpstr>
      <vt:lpstr>What is Context Aware Computing?</vt:lpstr>
      <vt:lpstr>  Context Aware Computing Application</vt:lpstr>
      <vt:lpstr> Examples of Applications</vt:lpstr>
      <vt:lpstr> PARCTAB: a wireless, palm sized computer</vt:lpstr>
      <vt:lpstr>Four categories of context-aware applications</vt:lpstr>
      <vt:lpstr>Proximate Selection</vt:lpstr>
      <vt:lpstr> Three kinds of objects interested in using this technique </vt:lpstr>
      <vt:lpstr>Instance of Proximate selection with PARCTAB</vt:lpstr>
      <vt:lpstr>Challenges of Proximate Selection</vt:lpstr>
      <vt:lpstr>Automatic Contextual Reconfiguration</vt:lpstr>
      <vt:lpstr>Instance of Reconfiguration with PARCTAB</vt:lpstr>
      <vt:lpstr> Challenges of  Automatic Contextual Reconfiguration</vt:lpstr>
      <vt:lpstr>Contextual Information and Commands</vt:lpstr>
      <vt:lpstr>Instance of Contextual Information and Commands with PARCTAB </vt:lpstr>
      <vt:lpstr>Challenges of Contextual Information and Commands</vt:lpstr>
      <vt:lpstr>Context Triggered actions</vt:lpstr>
      <vt:lpstr>Applications of Context-Triggered Actions</vt:lpstr>
      <vt:lpstr>Watchdog Program</vt:lpstr>
      <vt:lpstr>Contextual Remainders</vt:lpstr>
      <vt:lpstr>Challenges of Context-Triggered Actions</vt:lpstr>
      <vt:lpstr>Challenges faced by Context-Aware Applications</vt:lpstr>
      <vt:lpstr>Readings and References</vt:lpstr>
      <vt:lpstr>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Soumya Rani</dc:creator>
  <cp:lastModifiedBy>prady</cp:lastModifiedBy>
  <cp:revision>68</cp:revision>
  <dcterms:created xsi:type="dcterms:W3CDTF">2010-12-01T03:17:46Z</dcterms:created>
  <dcterms:modified xsi:type="dcterms:W3CDTF">2010-12-14T05:36:08Z</dcterms:modified>
</cp:coreProperties>
</file>