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136E27-4291-4AB2-B477-964939B85EEF}" type="datetimeFigureOut">
              <a:rPr lang="en-US" smtClean="0"/>
              <a:pPr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13284D-CE04-4C0B-ADC4-4A1BEC37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00200"/>
            <a:ext cx="7086600" cy="18943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/>
              <a:t>An Instructable, Adaptive Interface for Discovering and Monitoring Information on the World Wide Web.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5257800"/>
            <a:ext cx="30480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Presented By</a:t>
            </a:r>
          </a:p>
          <a:p>
            <a:endParaRPr lang="en-US" dirty="0" smtClean="0"/>
          </a:p>
          <a:p>
            <a:r>
              <a:rPr lang="en-US" dirty="0" err="1" smtClean="0"/>
              <a:t>Pradeep</a:t>
            </a:r>
            <a:r>
              <a:rPr lang="en-US" dirty="0" smtClean="0"/>
              <a:t> </a:t>
            </a:r>
            <a:r>
              <a:rPr lang="en-US" dirty="0" err="1" smtClean="0"/>
              <a:t>Bhukya</a:t>
            </a:r>
            <a:endParaRPr lang="en-US" dirty="0" smtClean="0"/>
          </a:p>
          <a:p>
            <a:r>
              <a:rPr lang="en-US" dirty="0" smtClean="0"/>
              <a:t>pbhukya@mix.wvu.edu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cap="none" dirty="0" smtClean="0"/>
              <a:t>References: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AutoNum type="arabicPeriod"/>
            </a:pPr>
            <a:r>
              <a:rPr lang="en-US" sz="1200" dirty="0" smtClean="0"/>
              <a:t>An </a:t>
            </a:r>
            <a:r>
              <a:rPr lang="en-US" sz="1200" dirty="0" smtClean="0"/>
              <a:t>Instructable, Adaptive Interface for Discovering </a:t>
            </a:r>
            <a:r>
              <a:rPr lang="en-US" sz="1200" dirty="0" smtClean="0"/>
              <a:t>and Monitoring </a:t>
            </a:r>
            <a:r>
              <a:rPr lang="en-US" sz="1200" dirty="0" smtClean="0"/>
              <a:t>Information on the World-Wide </a:t>
            </a:r>
            <a:r>
              <a:rPr lang="en-US" sz="1200" dirty="0" smtClean="0"/>
              <a:t>Web </a:t>
            </a:r>
            <a:r>
              <a:rPr lang="en-US" sz="1200" b="1" dirty="0" smtClean="0"/>
              <a:t>Jude </a:t>
            </a:r>
            <a:r>
              <a:rPr lang="en-US" sz="1200" b="1" dirty="0" err="1" smtClean="0"/>
              <a:t>Shavlik</a:t>
            </a:r>
            <a:r>
              <a:rPr lang="en-US" sz="1200" b="1" dirty="0" smtClean="0"/>
              <a:t>, Susan </a:t>
            </a:r>
            <a:r>
              <a:rPr lang="en-US" sz="1200" b="1" dirty="0" err="1" smtClean="0"/>
              <a:t>Calcari</a:t>
            </a:r>
            <a:r>
              <a:rPr lang="en-US" sz="1200" b="1" dirty="0" smtClean="0"/>
              <a:t>, Tina </a:t>
            </a:r>
            <a:r>
              <a:rPr lang="en-US" sz="1200" b="1" dirty="0" err="1" smtClean="0"/>
              <a:t>Eliassi-Rad</a:t>
            </a:r>
            <a:r>
              <a:rPr lang="en-US" sz="1200" b="1" dirty="0" smtClean="0"/>
              <a:t>, and Jack </a:t>
            </a:r>
            <a:r>
              <a:rPr lang="en-US" sz="1200" b="1" dirty="0" err="1" smtClean="0"/>
              <a:t>Solock</a:t>
            </a:r>
            <a:r>
              <a:rPr lang="en-US" sz="1200" b="1" dirty="0" smtClean="0"/>
              <a:t>.</a:t>
            </a:r>
          </a:p>
          <a:p>
            <a:pPr>
              <a:buAutoNum type="arabicPeriod"/>
            </a:pPr>
            <a:r>
              <a:rPr lang="en-US" sz="1200" dirty="0" smtClean="0"/>
              <a:t> E</a:t>
            </a:r>
            <a:r>
              <a:rPr lang="en-US" sz="1200" dirty="0" smtClean="0"/>
              <a:t>. Brill. Some advances in rule-based part of speech tagging. In </a:t>
            </a:r>
            <a:r>
              <a:rPr lang="en-US" sz="1200" b="1" i="1" dirty="0" smtClean="0"/>
              <a:t>Proc. National Conf. on AI (AAAI-9.$), </a:t>
            </a:r>
            <a:r>
              <a:rPr lang="en-US" sz="1200" dirty="0" smtClean="0"/>
              <a:t>pages </a:t>
            </a:r>
            <a:r>
              <a:rPr lang="en-US" sz="1200" dirty="0" smtClean="0"/>
              <a:t>722-727,1994.</a:t>
            </a:r>
            <a:endParaRPr lang="en-US" sz="1200" b="1" dirty="0" smtClean="0"/>
          </a:p>
          <a:p>
            <a:pPr>
              <a:buAutoNum type="arabicPeriod" startAt="3"/>
            </a:pPr>
            <a:r>
              <a:rPr lang="en-US" sz="1200" dirty="0" smtClean="0"/>
              <a:t>T</a:t>
            </a:r>
            <a:r>
              <a:rPr lang="en-US" sz="1200" dirty="0" smtClean="0"/>
              <a:t>. </a:t>
            </a:r>
            <a:r>
              <a:rPr lang="en-US" sz="1200" dirty="0" err="1" smtClean="0"/>
              <a:t>Joachims</a:t>
            </a:r>
            <a:r>
              <a:rPr lang="en-US" sz="1200" dirty="0" smtClean="0"/>
              <a:t>, D. </a:t>
            </a:r>
            <a:r>
              <a:rPr lang="en-US" sz="1200" dirty="0" err="1" smtClean="0"/>
              <a:t>Freitag</a:t>
            </a:r>
            <a:r>
              <a:rPr lang="en-US" sz="1200" dirty="0" smtClean="0"/>
              <a:t>, and T. Mitchell. </a:t>
            </a:r>
            <a:r>
              <a:rPr lang="en-US" sz="1200" dirty="0" err="1" smtClean="0"/>
              <a:t>Webwatcher:A</a:t>
            </a:r>
            <a:r>
              <a:rPr lang="en-US" sz="1200" dirty="0" smtClean="0"/>
              <a:t> </a:t>
            </a:r>
            <a:r>
              <a:rPr lang="en-US" sz="1200" dirty="0" smtClean="0"/>
              <a:t>tour guide for the World Wide Web. </a:t>
            </a:r>
            <a:r>
              <a:rPr lang="en-US" sz="1200" dirty="0" smtClean="0"/>
              <a:t>In </a:t>
            </a:r>
            <a:r>
              <a:rPr lang="fr-FR" sz="1200" b="1" i="1" dirty="0" smtClean="0"/>
              <a:t>Proc</a:t>
            </a:r>
            <a:r>
              <a:rPr lang="fr-FR" sz="1200" b="1" i="1" dirty="0" smtClean="0"/>
              <a:t>. </a:t>
            </a:r>
            <a:r>
              <a:rPr lang="fr-FR" sz="1200" b="1" i="1" dirty="0" err="1" smtClean="0"/>
              <a:t>Intl</a:t>
            </a:r>
            <a:r>
              <a:rPr lang="fr-FR" sz="1200" b="1" i="1" dirty="0" smtClean="0"/>
              <a:t>. Joint </a:t>
            </a:r>
            <a:r>
              <a:rPr lang="fr-FR" sz="1200" b="1" i="1" dirty="0" err="1" smtClean="0"/>
              <a:t>Conf</a:t>
            </a:r>
            <a:r>
              <a:rPr lang="fr-FR" sz="1200" b="1" i="1" dirty="0" smtClean="0"/>
              <a:t>. on AI, pages 770-775, </a:t>
            </a:r>
            <a:r>
              <a:rPr lang="fr-FR" sz="1200" b="1" i="1" dirty="0" smtClean="0"/>
              <a:t>1997.</a:t>
            </a:r>
          </a:p>
          <a:p>
            <a:pPr>
              <a:buAutoNum type="arabicPeriod" startAt="3"/>
            </a:pPr>
            <a:r>
              <a:rPr lang="en-US" sz="1200" dirty="0" smtClean="0"/>
              <a:t>H</a:t>
            </a:r>
            <a:r>
              <a:rPr lang="en-US" sz="1200" dirty="0" smtClean="0"/>
              <a:t>. Lieberman. </a:t>
            </a:r>
            <a:r>
              <a:rPr lang="en-US" sz="1200" dirty="0" err="1" smtClean="0"/>
              <a:t>Letzia</a:t>
            </a:r>
            <a:r>
              <a:rPr lang="en-US" sz="1200" dirty="0" smtClean="0"/>
              <a:t>: An agent that assists </a:t>
            </a:r>
            <a:r>
              <a:rPr lang="en-US" sz="1200" dirty="0" smtClean="0"/>
              <a:t>web browsing</a:t>
            </a:r>
            <a:r>
              <a:rPr lang="en-US" sz="1200" dirty="0" smtClean="0"/>
              <a:t>. In Proc. </a:t>
            </a:r>
            <a:r>
              <a:rPr lang="en-US" sz="1200" b="1" i="1" dirty="0" smtClean="0"/>
              <a:t>Intl. Joint Conf. on AI, </a:t>
            </a:r>
            <a:r>
              <a:rPr lang="en-US" sz="1200" b="1" i="1" dirty="0" smtClean="0"/>
              <a:t>pages </a:t>
            </a:r>
            <a:r>
              <a:rPr lang="en-US" sz="1200" dirty="0" smtClean="0"/>
              <a:t>924-929,1995.</a:t>
            </a:r>
          </a:p>
          <a:p>
            <a:pPr>
              <a:buAutoNum type="arabicPeriod" startAt="3"/>
            </a:pPr>
            <a:r>
              <a:rPr lang="en-US" sz="1200" dirty="0" smtClean="0"/>
              <a:t>R</a:t>
            </a:r>
            <a:r>
              <a:rPr lang="en-US" sz="1200" dirty="0" smtClean="0"/>
              <a:t>. </a:t>
            </a:r>
            <a:r>
              <a:rPr lang="en-US" sz="1200" dirty="0" err="1" smtClean="0"/>
              <a:t>Maclin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Shavlik</a:t>
            </a:r>
            <a:r>
              <a:rPr lang="en-US" sz="1200" dirty="0" smtClean="0"/>
              <a:t>. Creating </a:t>
            </a:r>
            <a:r>
              <a:rPr lang="en-US" sz="1200" dirty="0" smtClean="0"/>
              <a:t>advice-taking reinforcement </a:t>
            </a:r>
            <a:r>
              <a:rPr lang="en-US" sz="1200" dirty="0" smtClean="0"/>
              <a:t>learners. </a:t>
            </a:r>
            <a:r>
              <a:rPr lang="en-US" sz="1200" b="1" i="1" dirty="0" smtClean="0"/>
              <a:t>Machine Learning, </a:t>
            </a:r>
            <a:r>
              <a:rPr lang="en-US" sz="1200" b="1" i="1" dirty="0" smtClean="0"/>
              <a:t>22:251-</a:t>
            </a:r>
            <a:r>
              <a:rPr lang="en-US" sz="1200" dirty="0" smtClean="0"/>
              <a:t>281,1996.</a:t>
            </a:r>
          </a:p>
          <a:p>
            <a:pPr>
              <a:buAutoNum type="arabicPeriod" startAt="3"/>
            </a:pPr>
            <a:r>
              <a:rPr lang="en-US" sz="1200" dirty="0" smtClean="0"/>
              <a:t>G</a:t>
            </a:r>
            <a:r>
              <a:rPr lang="en-US" sz="1200" dirty="0" smtClean="0"/>
              <a:t>. Miller. </a:t>
            </a:r>
            <a:r>
              <a:rPr lang="en-US" sz="1200" dirty="0" err="1" smtClean="0"/>
              <a:t>WordNet</a:t>
            </a:r>
            <a:r>
              <a:rPr lang="en-US" sz="1200" dirty="0" smtClean="0"/>
              <a:t>: A lexical database for </a:t>
            </a:r>
            <a:r>
              <a:rPr lang="en-US" sz="1200" dirty="0" smtClean="0"/>
              <a:t>English. Communications </a:t>
            </a:r>
            <a:r>
              <a:rPr lang="en-US" sz="1200" b="1" i="1" dirty="0" smtClean="0"/>
              <a:t>of the ACM, 38:39-41, </a:t>
            </a:r>
            <a:r>
              <a:rPr lang="en-US" sz="1200" b="1" i="1" dirty="0" smtClean="0"/>
              <a:t>1995.</a:t>
            </a:r>
          </a:p>
          <a:p>
            <a:pPr>
              <a:buAutoNum type="arabicPeriod" startAt="3"/>
            </a:pPr>
            <a:r>
              <a:rPr lang="en-US" sz="1200" dirty="0" smtClean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Pazzani</a:t>
            </a:r>
            <a:r>
              <a:rPr lang="en-US" sz="1200" dirty="0" smtClean="0"/>
              <a:t>, J. </a:t>
            </a:r>
            <a:r>
              <a:rPr lang="en-US" sz="1200" dirty="0" err="1" smtClean="0"/>
              <a:t>Muramatsu</a:t>
            </a:r>
            <a:r>
              <a:rPr lang="en-US" sz="1200" dirty="0" smtClean="0"/>
              <a:t>, and D. </a:t>
            </a:r>
            <a:r>
              <a:rPr lang="en-US" sz="1200" dirty="0" err="1" smtClean="0"/>
              <a:t>Billsus</a:t>
            </a:r>
            <a:r>
              <a:rPr lang="en-US" sz="1200" dirty="0" smtClean="0"/>
              <a:t>. </a:t>
            </a:r>
            <a:r>
              <a:rPr lang="en-US" sz="1200" dirty="0" smtClean="0"/>
              <a:t>Identifying interesting </a:t>
            </a:r>
            <a:r>
              <a:rPr lang="en-US" sz="1200" dirty="0" smtClean="0"/>
              <a:t>web sites. In Proc. National </a:t>
            </a:r>
            <a:r>
              <a:rPr lang="en-US" sz="1200" dirty="0" smtClean="0"/>
              <a:t>Conf. on </a:t>
            </a:r>
            <a:r>
              <a:rPr lang="en-US" sz="1200" b="1" i="1" dirty="0" smtClean="0"/>
              <a:t>AI (AAAI-96), pages 54-61, </a:t>
            </a:r>
            <a:r>
              <a:rPr lang="en-US" sz="1200" b="1" i="1" dirty="0" smtClean="0"/>
              <a:t>1996.</a:t>
            </a:r>
          </a:p>
          <a:p>
            <a:pPr>
              <a:buAutoNum type="arabicPeriod" startAt="3"/>
            </a:pPr>
            <a:r>
              <a:rPr lang="en-US" sz="1200" dirty="0" smtClean="0"/>
              <a:t>D</a:t>
            </a:r>
            <a:r>
              <a:rPr lang="en-US" sz="1200" dirty="0" smtClean="0"/>
              <a:t>. </a:t>
            </a:r>
            <a:r>
              <a:rPr lang="en-US" sz="1200" dirty="0" err="1" smtClean="0"/>
              <a:t>Rumelhart</a:t>
            </a:r>
            <a:r>
              <a:rPr lang="en-US" sz="1200" dirty="0" smtClean="0"/>
              <a:t>, G. Hinton, and R. Williams. </a:t>
            </a:r>
            <a:r>
              <a:rPr lang="en-US" sz="1200" dirty="0" smtClean="0"/>
              <a:t>Learning representations </a:t>
            </a:r>
            <a:r>
              <a:rPr lang="en-US" sz="1200" dirty="0" smtClean="0"/>
              <a:t>by back-propagating </a:t>
            </a:r>
            <a:r>
              <a:rPr lang="en-US" sz="1200" dirty="0" smtClean="0"/>
              <a:t>errors. Nature</a:t>
            </a:r>
            <a:r>
              <a:rPr lang="en-US" sz="1200" dirty="0" smtClean="0"/>
              <a:t>, 323~533-536, </a:t>
            </a:r>
            <a:r>
              <a:rPr lang="en-US" sz="1200" dirty="0" smtClean="0"/>
              <a:t>1986.</a:t>
            </a:r>
          </a:p>
          <a:p>
            <a:pPr>
              <a:buAutoNum type="arabicPeriod" startAt="3"/>
            </a:pPr>
            <a:r>
              <a:rPr lang="en-US" sz="1200" dirty="0" smtClean="0"/>
              <a:t>G</a:t>
            </a:r>
            <a:r>
              <a:rPr lang="en-US" sz="1200" dirty="0" smtClean="0"/>
              <a:t>. Salton. Developments in automatic text </a:t>
            </a:r>
            <a:r>
              <a:rPr lang="en-US" sz="1200" dirty="0" smtClean="0"/>
              <a:t>retrieval. Science</a:t>
            </a:r>
            <a:r>
              <a:rPr lang="en-US" sz="1200" dirty="0" smtClean="0"/>
              <a:t>, 253:974-979, </a:t>
            </a:r>
            <a:r>
              <a:rPr lang="en-US" sz="1200" dirty="0" smtClean="0"/>
              <a:t>1991.</a:t>
            </a:r>
          </a:p>
          <a:p>
            <a:pPr>
              <a:buAutoNum type="arabicPeriod" startAt="3"/>
            </a:pPr>
            <a:r>
              <a:rPr lang="en-US" sz="1200" dirty="0" smtClean="0"/>
              <a:t>T</a:t>
            </a:r>
            <a:r>
              <a:rPr lang="en-US" sz="1200" dirty="0" smtClean="0"/>
              <a:t>. </a:t>
            </a:r>
            <a:r>
              <a:rPr lang="en-US" sz="1200" dirty="0" err="1" smtClean="0"/>
              <a:t>Sejnowski</a:t>
            </a:r>
            <a:r>
              <a:rPr lang="en-US" sz="1200" dirty="0" smtClean="0"/>
              <a:t> and C. Rosenberg. Parallel </a:t>
            </a:r>
            <a:r>
              <a:rPr lang="en-US" sz="1200" dirty="0" smtClean="0"/>
              <a:t>networks that </a:t>
            </a:r>
            <a:r>
              <a:rPr lang="en-US" sz="1200" dirty="0" smtClean="0"/>
              <a:t>learn to pronounce English text. Complex </a:t>
            </a:r>
            <a:r>
              <a:rPr lang="en-US" sz="1200" dirty="0" smtClean="0"/>
              <a:t>Sys</a:t>
            </a:r>
            <a:r>
              <a:rPr lang="en-US" sz="1200" b="1" i="1" dirty="0" smtClean="0"/>
              <a:t>tems, </a:t>
            </a:r>
            <a:r>
              <a:rPr lang="en-US" sz="1200" dirty="0" smtClean="0"/>
              <a:t>1:145-168</a:t>
            </a:r>
            <a:r>
              <a:rPr lang="en-US" sz="1200" dirty="0" smtClean="0"/>
              <a:t>, </a:t>
            </a:r>
            <a:r>
              <a:rPr lang="en-US" sz="1200" dirty="0" smtClean="0"/>
              <a:t>1987.</a:t>
            </a:r>
          </a:p>
          <a:p>
            <a:pPr>
              <a:buAutoNum type="arabicPeriod" startAt="3"/>
            </a:pPr>
            <a:r>
              <a:rPr lang="en-US" sz="1200" dirty="0" smtClean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Shavlik</a:t>
            </a:r>
            <a:r>
              <a:rPr lang="en-US" sz="1200" dirty="0" smtClean="0"/>
              <a:t> and T. </a:t>
            </a:r>
            <a:r>
              <a:rPr lang="en-US" sz="1200" dirty="0" err="1" smtClean="0"/>
              <a:t>Eliassi-Rad</a:t>
            </a:r>
            <a:r>
              <a:rPr lang="en-US" sz="1200" dirty="0" smtClean="0"/>
              <a:t>. Intelligent </a:t>
            </a:r>
            <a:r>
              <a:rPr lang="en-US" sz="1200" dirty="0" smtClean="0"/>
              <a:t>agents for </a:t>
            </a:r>
            <a:r>
              <a:rPr lang="en-US" sz="1200" dirty="0" smtClean="0"/>
              <a:t>Web-based tasks: An advice-taking </a:t>
            </a:r>
            <a:r>
              <a:rPr lang="en-US" sz="1200" dirty="0" smtClean="0"/>
              <a:t>approach. In </a:t>
            </a:r>
            <a:r>
              <a:rPr lang="en-US" sz="1200" b="1" i="1" dirty="0" smtClean="0"/>
              <a:t>AAAI/ICML Workshop on Learning for </a:t>
            </a:r>
            <a:r>
              <a:rPr lang="en-US" sz="1200" b="1" i="1" dirty="0" smtClean="0"/>
              <a:t>Text Categorization</a:t>
            </a:r>
            <a:r>
              <a:rPr lang="en-US" sz="1200" b="1" i="1" dirty="0" smtClean="0"/>
              <a:t>, </a:t>
            </a:r>
            <a:r>
              <a:rPr lang="en-US" sz="1200" b="1" i="1" dirty="0" smtClean="0"/>
              <a:t>1998.</a:t>
            </a:r>
          </a:p>
          <a:p>
            <a:pPr>
              <a:buAutoNum type="arabicPeriod" startAt="3"/>
            </a:pPr>
            <a:r>
              <a:rPr lang="en-US" sz="1200" dirty="0" smtClean="0"/>
              <a:t>R</a:t>
            </a:r>
            <a:r>
              <a:rPr lang="en-US" sz="1200" dirty="0" smtClean="0"/>
              <a:t>. Sutton. Learning to predict by the </a:t>
            </a:r>
            <a:r>
              <a:rPr lang="en-US" sz="1200" dirty="0" smtClean="0"/>
              <a:t>methods of </a:t>
            </a:r>
            <a:r>
              <a:rPr lang="en-US" sz="1200" dirty="0" smtClean="0"/>
              <a:t>temporal differences. </a:t>
            </a:r>
            <a:r>
              <a:rPr lang="en-US" sz="1200" b="1" i="1" dirty="0" smtClean="0"/>
              <a:t>Machine Learning, </a:t>
            </a:r>
            <a:r>
              <a:rPr lang="en-US" sz="1200" b="1" i="1" dirty="0" smtClean="0"/>
              <a:t>3:9-44, </a:t>
            </a:r>
            <a:r>
              <a:rPr lang="en-US" sz="1200" dirty="0" smtClean="0"/>
              <a:t>1988.</a:t>
            </a:r>
          </a:p>
          <a:p>
            <a:pPr>
              <a:buAutoNum type="arabicPeriod" startAt="3"/>
            </a:pPr>
            <a:r>
              <a:rPr lang="en-US" sz="1200" dirty="0" smtClean="0"/>
              <a:t>G</a:t>
            </a:r>
            <a:r>
              <a:rPr lang="en-US" sz="1200" dirty="0" smtClean="0"/>
              <a:t>. Towel1 and J. </a:t>
            </a:r>
            <a:r>
              <a:rPr lang="en-US" sz="1200" dirty="0" err="1" smtClean="0"/>
              <a:t>Shavlik</a:t>
            </a:r>
            <a:r>
              <a:rPr lang="en-US" sz="1200" dirty="0" smtClean="0"/>
              <a:t>. Knowledge-based </a:t>
            </a:r>
            <a:r>
              <a:rPr lang="en-US" sz="1200" dirty="0" smtClean="0"/>
              <a:t>artificial neural </a:t>
            </a:r>
            <a:r>
              <a:rPr lang="en-US" sz="1200" dirty="0" smtClean="0"/>
              <a:t>networks. </a:t>
            </a:r>
            <a:r>
              <a:rPr lang="en-US" sz="1200" b="1" i="1" dirty="0" smtClean="0"/>
              <a:t>Artificial Intelligence, </a:t>
            </a:r>
            <a:r>
              <a:rPr lang="en-US" sz="1200" b="1" i="1" dirty="0" smtClean="0"/>
              <a:t>70:119-</a:t>
            </a:r>
            <a:r>
              <a:rPr lang="en-US" sz="1200" dirty="0" smtClean="0"/>
              <a:t>165</a:t>
            </a:r>
            <a:r>
              <a:rPr lang="en-US" sz="1200" dirty="0" smtClean="0"/>
              <a:t>, </a:t>
            </a:r>
            <a:r>
              <a:rPr lang="en-US" sz="1200" dirty="0" smtClean="0"/>
              <a:t>1994.160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48737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500" dirty="0" smtClean="0"/>
              <a:t>THANK YOU!!</a:t>
            </a:r>
            <a:endParaRPr lang="en-US" sz="5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/>
              <a:t>Outline</a:t>
            </a:r>
            <a:r>
              <a:rPr lang="en-US" cap="none" smtClean="0"/>
              <a:t>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Creating a customizable, intelligent interface to the world wide web that assists the user in locating the specific information.</a:t>
            </a:r>
          </a:p>
          <a:p>
            <a:r>
              <a:rPr lang="en-US" sz="2000" dirty="0" smtClean="0"/>
              <a:t>WAWA (Wisconsin adaptive web assistant) takes instructions from the user and looks for the specified info.</a:t>
            </a:r>
          </a:p>
          <a:p>
            <a:r>
              <a:rPr lang="en-US" sz="2000" dirty="0" smtClean="0"/>
              <a:t>User created and machine learned training examples.</a:t>
            </a:r>
          </a:p>
          <a:p>
            <a:r>
              <a:rPr lang="en-US" sz="2000" dirty="0" smtClean="0"/>
              <a:t>WAWA uses neural networks which guide its navigation in the web.</a:t>
            </a:r>
          </a:p>
          <a:p>
            <a:r>
              <a:rPr lang="en-US" sz="2000" dirty="0" smtClean="0"/>
              <a:t>Periodic check for the constant changes in the web required by the user.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Introduction.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Need for flexible information finding systems.</a:t>
            </a:r>
          </a:p>
          <a:p>
            <a:r>
              <a:rPr lang="en-US" sz="2000" dirty="0" smtClean="0"/>
              <a:t>Challenge of constantly monitoring the web for up to date relevant information.</a:t>
            </a:r>
          </a:p>
          <a:p>
            <a:r>
              <a:rPr lang="en-US" sz="2000" dirty="0" smtClean="0"/>
              <a:t>User interface should be customizable by users for their own purposes.</a:t>
            </a:r>
          </a:p>
          <a:p>
            <a:r>
              <a:rPr lang="en-US" sz="2000" dirty="0" smtClean="0"/>
              <a:t>User interface should constantly monitor the network without continuous inputs from the user.</a:t>
            </a:r>
          </a:p>
          <a:p>
            <a:r>
              <a:rPr lang="en-US" sz="2000" dirty="0" smtClean="0"/>
              <a:t>Wawa allows users to create assistants to constantly monitor the network.</a:t>
            </a:r>
          </a:p>
          <a:p>
            <a:r>
              <a:rPr lang="en-US" sz="2000" dirty="0" smtClean="0"/>
              <a:t>User provides information in a special language which is converted into two neural networks </a:t>
            </a:r>
            <a:r>
              <a:rPr lang="en-US" sz="2000" cap="small" dirty="0" smtClean="0"/>
              <a:t>score link, score page.</a:t>
            </a:r>
          </a:p>
          <a:p>
            <a:r>
              <a:rPr lang="en-US" sz="2000" dirty="0" smtClean="0"/>
              <a:t>These two scoring functions search the web and determine which pages to collect for the user.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Approach Taken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Score This Link and Score This page functions are programmed using the user’s advice instructions in advice language.</a:t>
            </a:r>
          </a:p>
          <a:p>
            <a:r>
              <a:rPr lang="en-US" sz="2000" dirty="0" smtClean="0"/>
              <a:t>Initially the user instructions are converted by the </a:t>
            </a:r>
            <a:r>
              <a:rPr lang="en-US" sz="2000" cap="small" dirty="0" err="1" smtClean="0"/>
              <a:t>kbann</a:t>
            </a:r>
            <a:r>
              <a:rPr lang="en-US" sz="2000" cap="small" dirty="0" smtClean="0"/>
              <a:t> </a:t>
            </a:r>
            <a:r>
              <a:rPr lang="en-US" sz="2000" dirty="0" smtClean="0"/>
              <a:t> algorithm as neural network that execute the user’s advice.</a:t>
            </a:r>
          </a:p>
          <a:p>
            <a:r>
              <a:rPr lang="en-US" sz="2000" dirty="0" smtClean="0"/>
              <a:t>WAWA Algorithm</a:t>
            </a:r>
          </a:p>
          <a:p>
            <a:r>
              <a:rPr lang="en-US" sz="2000" dirty="0" smtClean="0"/>
              <a:t>The user can also specify a depth limit that puts an upper bound on the distance the system will navigate from the initial </a:t>
            </a:r>
            <a:r>
              <a:rPr lang="en-US" sz="2000" i="1" dirty="0" smtClean="0"/>
              <a:t>URLs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cap="none" dirty="0" smtClean="0"/>
              <a:t>WAWA Algorithm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5344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/>
              <a:t>Unless they have been saved to disk in a previous session, create the </a:t>
            </a:r>
            <a:r>
              <a:rPr lang="en-US" sz="1600" i="1" dirty="0" smtClean="0"/>
              <a:t>Score Link and Score Page neural networks by reading the </a:t>
            </a:r>
            <a:r>
              <a:rPr lang="en-US" sz="1600" dirty="0" smtClean="0"/>
              <a:t>user’s initial advice (if any).</a:t>
            </a:r>
          </a:p>
          <a:p>
            <a:r>
              <a:rPr lang="en-US" sz="1600" dirty="0" smtClean="0"/>
              <a:t>Either (a) start by adding the user-provided URLs to the search queue; or</a:t>
            </a:r>
          </a:p>
          <a:p>
            <a:pPr>
              <a:buNone/>
            </a:pPr>
            <a:r>
              <a:rPr lang="en-US" sz="1600" dirty="0" smtClean="0"/>
              <a:t>     (b) initialize the search queue with URLS that will query the user’s chosen set of  web search-engine sites.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b="1" dirty="0" smtClean="0"/>
              <a:t>Execute the following concurrent processes.</a:t>
            </a:r>
          </a:p>
          <a:p>
            <a:r>
              <a:rPr lang="en-US" sz="1600" b="1" i="1" dirty="0" smtClean="0"/>
              <a:t>Independent Process #1</a:t>
            </a:r>
          </a:p>
          <a:p>
            <a:pPr>
              <a:buNone/>
            </a:pPr>
            <a:r>
              <a:rPr lang="en-US" sz="1600" dirty="0" smtClean="0"/>
              <a:t>While the search queue is not empty nor the maximum number of URLs visited,</a:t>
            </a:r>
          </a:p>
          <a:p>
            <a:pPr>
              <a:buNone/>
            </a:pPr>
            <a:r>
              <a:rPr lang="en-US" sz="1600" dirty="0" smtClean="0"/>
              <a:t>     Let </a:t>
            </a:r>
            <a:r>
              <a:rPr lang="en-US" sz="1600" i="1" dirty="0" smtClean="0"/>
              <a:t>URL to Visit = pop(search queue).</a:t>
            </a:r>
          </a:p>
          <a:p>
            <a:pPr>
              <a:buNone/>
            </a:pPr>
            <a:r>
              <a:rPr lang="en-US" sz="1600" dirty="0" smtClean="0"/>
              <a:t>     Fetch </a:t>
            </a:r>
            <a:r>
              <a:rPr lang="en-US" sz="1600" i="1" dirty="0" smtClean="0"/>
              <a:t>URL to Visit.</a:t>
            </a:r>
          </a:p>
          <a:p>
            <a:pPr>
              <a:buNone/>
            </a:pPr>
            <a:r>
              <a:rPr lang="en-US" sz="1600" dirty="0" smtClean="0"/>
              <a:t>     Evaluate </a:t>
            </a:r>
            <a:r>
              <a:rPr lang="en-US" sz="1600" i="1" dirty="0" smtClean="0"/>
              <a:t>URL to Visit using Score Page. </a:t>
            </a:r>
          </a:p>
          <a:p>
            <a:pPr>
              <a:buNone/>
            </a:pPr>
            <a:r>
              <a:rPr lang="en-US" sz="1600" i="1" dirty="0" smtClean="0"/>
              <a:t>     </a:t>
            </a:r>
            <a:r>
              <a:rPr lang="en-US" sz="1600" dirty="0" smtClean="0"/>
              <a:t>If score is high enough, insert </a:t>
            </a:r>
            <a:r>
              <a:rPr lang="en-US" sz="1600" i="1" dirty="0" smtClean="0"/>
              <a:t>URL to Visit </a:t>
            </a:r>
            <a:r>
              <a:rPr lang="en-US" sz="1600" dirty="0" smtClean="0"/>
              <a:t>into the sorted list of best pages found. </a:t>
            </a:r>
          </a:p>
          <a:p>
            <a:pPr>
              <a:buNone/>
            </a:pPr>
            <a:r>
              <a:rPr lang="en-US" sz="1600" dirty="0" smtClean="0"/>
              <a:t>     Use the score of </a:t>
            </a:r>
            <a:r>
              <a:rPr lang="en-US" sz="1600" i="1" dirty="0" smtClean="0"/>
              <a:t>URL to Visit to improve </a:t>
            </a:r>
            <a:r>
              <a:rPr lang="en-US" sz="1600" dirty="0" smtClean="0"/>
              <a:t>the predictions of the </a:t>
            </a:r>
            <a:r>
              <a:rPr lang="en-US" sz="1600" i="1" dirty="0" smtClean="0"/>
              <a:t>Score Link function.</a:t>
            </a:r>
          </a:p>
          <a:p>
            <a:pPr>
              <a:buNone/>
            </a:pPr>
            <a:r>
              <a:rPr lang="en-US" sz="1600" dirty="0" smtClean="0"/>
              <a:t>     Evaluate the hyperlinks in </a:t>
            </a:r>
            <a:r>
              <a:rPr lang="en-US" sz="1600" i="1" dirty="0" smtClean="0"/>
              <a:t>URL to Visit using Score Link (however, only score those links </a:t>
            </a:r>
            <a:r>
              <a:rPr lang="en-US" sz="1600" dirty="0" smtClean="0"/>
              <a:t>that have not yet been visited this session). Insert these new URLS into the (sorted) search queue if they fit within its max-length limitation.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WAWA Algorithm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600" b="1" i="1" dirty="0" smtClean="0"/>
          </a:p>
          <a:p>
            <a:endParaRPr lang="en-US" sz="1600" b="1" i="1" dirty="0" smtClean="0"/>
          </a:p>
          <a:p>
            <a:endParaRPr lang="en-US" sz="1600" b="1" i="1" dirty="0" smtClean="0"/>
          </a:p>
          <a:p>
            <a:r>
              <a:rPr lang="en-US" sz="1600" b="1" i="1" dirty="0" smtClean="0"/>
              <a:t>Independent Process #2</a:t>
            </a:r>
          </a:p>
          <a:p>
            <a:pPr>
              <a:buNone/>
            </a:pPr>
            <a:r>
              <a:rPr lang="en-US" sz="1600" dirty="0" smtClean="0"/>
              <a:t>     Whenever the user provides additional advice, add it to the appropriate neural network.</a:t>
            </a:r>
          </a:p>
          <a:p>
            <a:r>
              <a:rPr lang="en-US" sz="1600" b="1" i="1" dirty="0" smtClean="0"/>
              <a:t>Independent Process #3</a:t>
            </a:r>
          </a:p>
          <a:p>
            <a:pPr>
              <a:buNone/>
            </a:pPr>
            <a:r>
              <a:rPr lang="en-US" sz="1600" dirty="0" smtClean="0"/>
              <a:t>     Whenever the person rates a fetched page, use this rating to create a training example for the </a:t>
            </a:r>
            <a:r>
              <a:rPr lang="en-US" sz="1600" i="1" dirty="0" smtClean="0"/>
              <a:t>Score Page neural network.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WAWA extracts the features and primitives from the user’s advice instruction.</a:t>
            </a:r>
          </a:p>
          <a:p>
            <a:r>
              <a:rPr lang="en-US" sz="2000" dirty="0" smtClean="0"/>
              <a:t>Removal of ‘stop’ words and stemming all words (‘walked’  becomes ‘walk’) is performed on the fetched web page.</a:t>
            </a:r>
          </a:p>
          <a:p>
            <a:r>
              <a:rPr lang="en-US" sz="2000" dirty="0" smtClean="0"/>
              <a:t>WAWA slides a fixed width (15 words) window across a web page.</a:t>
            </a:r>
          </a:p>
          <a:p>
            <a:r>
              <a:rPr lang="en-US" sz="2000" dirty="0" smtClean="0"/>
              <a:t>The Score Page network scores the page by sliding across the web page. Similarly the Score page slides over the hypertext of the hyper link for scoring.</a:t>
            </a:r>
          </a:p>
          <a:p>
            <a:r>
              <a:rPr lang="en-US" sz="2000" dirty="0" smtClean="0"/>
              <a:t>Use of a richer representation called localized bag-of-words model to preserve the order of words and to calculate the number of occurrences of the words in the page and the distance between the word’s next occurrence.</a:t>
            </a:r>
          </a:p>
          <a:p>
            <a:r>
              <a:rPr lang="en-US" sz="2000" dirty="0" smtClean="0"/>
              <a:t>Localized bag-of-words for words in title, words in URLs and words in sliding window.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7056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/>
              <a:t>.</a:t>
            </a: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00400" y="609600"/>
            <a:ext cx="1676400" cy="121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5105399"/>
            <a:ext cx="1905000" cy="1535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181599"/>
            <a:ext cx="1676400" cy="1535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28" idx="0"/>
          </p:cNvCxnSpPr>
          <p:nvPr/>
        </p:nvCxnSpPr>
        <p:spPr>
          <a:xfrm rot="5400000">
            <a:off x="3574640" y="2286000"/>
            <a:ext cx="9279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5400000">
            <a:off x="2399235" y="3542233"/>
            <a:ext cx="1221331" cy="20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4038601" y="3960267"/>
            <a:ext cx="2019299" cy="1145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665140" y="5332934"/>
            <a:ext cx="2746126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22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web page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00400" y="91440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  <a:endCxn id="5" idx="3"/>
          </p:cNvCxnSpPr>
          <p:nvPr/>
        </p:nvCxnSpPr>
        <p:spPr>
          <a:xfrm rot="10800000" flipH="1">
            <a:off x="3200400" y="121582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0400" y="2749960"/>
            <a:ext cx="1676400" cy="1212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00400" y="305476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1"/>
            <a:endCxn id="28" idx="3"/>
          </p:cNvCxnSpPr>
          <p:nvPr/>
        </p:nvCxnSpPr>
        <p:spPr>
          <a:xfrm rot="10800000" flipH="1">
            <a:off x="3200400" y="335618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2800" y="13716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Space for rent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27432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URL:</a:t>
            </a:r>
            <a:r>
              <a:rPr lang="en-US" sz="1200" dirty="0" smtClean="0"/>
              <a:t>www.page.com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35052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Space for rent</a:t>
            </a:r>
            <a:endParaRPr lang="en-US" sz="1500" dirty="0"/>
          </a:p>
        </p:txBody>
      </p:sp>
      <p:sp>
        <p:nvSpPr>
          <p:cNvPr id="38" name="Rectangle 37"/>
          <p:cNvSpPr/>
          <p:nvPr/>
        </p:nvSpPr>
        <p:spPr>
          <a:xfrm>
            <a:off x="3352800" y="3505200"/>
            <a:ext cx="1371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3276600"/>
            <a:ext cx="167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Sliding window</a:t>
            </a:r>
            <a:endParaRPr lang="en-US" sz="1500" dirty="0"/>
          </a:p>
        </p:txBody>
      </p:sp>
      <p:cxnSp>
        <p:nvCxnSpPr>
          <p:cNvPr id="41" name="Straight Arrow Connector 40"/>
          <p:cNvCxnSpPr>
            <a:stCxn id="39" idx="1"/>
            <a:endCxn id="38" idx="3"/>
          </p:cNvCxnSpPr>
          <p:nvPr/>
        </p:nvCxnSpPr>
        <p:spPr>
          <a:xfrm rot="10800000" flipV="1">
            <a:off x="4724400" y="3438182"/>
            <a:ext cx="457200" cy="219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148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words removal and stemming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57400" y="4267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Bag-of-words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029200" y="41865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Localized Bag-of-words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819400" y="55142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 approach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55142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WAWA approach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95400" y="541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space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981200" y="55904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295400" y="5819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7800" y="6123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rent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905000" y="6200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5410200" y="51816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34000" y="5181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43600" y="5257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410200" y="55142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Words in title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181600" y="5867400"/>
            <a:ext cx="685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81600" y="5791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</a:t>
            </a:r>
          </a:p>
          <a:p>
            <a:r>
              <a:rPr lang="en-US" sz="1200" dirty="0" smtClean="0"/>
              <a:t>page</a:t>
            </a:r>
          </a:p>
          <a:p>
            <a:r>
              <a:rPr lang="en-US" sz="1200" dirty="0" smtClean="0"/>
              <a:t>com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029200" y="6352401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Words in URL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019800" y="5867400"/>
            <a:ext cx="685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867400" y="6352401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Words in window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019800" y="586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rent</a:t>
            </a:r>
          </a:p>
          <a:p>
            <a:r>
              <a:rPr lang="en-US" sz="1200" dirty="0" smtClean="0"/>
              <a:t>space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00400" y="3029635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Title : </a:t>
            </a:r>
            <a:r>
              <a:rPr lang="en-US" sz="1200" dirty="0" smtClean="0"/>
              <a:t>sample page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609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URL:</a:t>
            </a:r>
            <a:r>
              <a:rPr lang="en-US" sz="1200" dirty="0" smtClean="0"/>
              <a:t>www.page.com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200400" y="896035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Title : </a:t>
            </a:r>
            <a:r>
              <a:rPr lang="en-US" sz="1200" dirty="0" smtClean="0"/>
              <a:t>sample page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09600" y="381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Internally</a:t>
            </a:r>
          </a:p>
          <a:p>
            <a:r>
              <a:rPr lang="en-US" dirty="0" smtClean="0"/>
              <a:t>Representing</a:t>
            </a:r>
          </a:p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1524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[1] pg 159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WAWA also considers other input features like first and last N words in the localized bag-of-words, length and date of  creation of the page, sliding window location, word bag size and no of words mentioned in the advice present in the bag of words.</a:t>
            </a:r>
          </a:p>
          <a:p>
            <a:endParaRPr lang="en-US" sz="2000" dirty="0" smtClean="0"/>
          </a:p>
          <a:p>
            <a:r>
              <a:rPr lang="en-US" sz="2000" dirty="0" smtClean="0"/>
              <a:t>Sample of the advice language instruction</a:t>
            </a:r>
          </a:p>
          <a:p>
            <a:pPr>
              <a:buNone/>
            </a:pPr>
            <a:r>
              <a:rPr lang="en-US" sz="2000" dirty="0" smtClean="0"/>
              <a:t>     WHEN consecutive Words In Hypertext</a:t>
            </a:r>
          </a:p>
          <a:p>
            <a:pPr>
              <a:buNone/>
            </a:pPr>
            <a:r>
              <a:rPr lang="en-US" sz="2000" dirty="0" smtClean="0"/>
              <a:t>                ( intelligent user interface )</a:t>
            </a:r>
          </a:p>
          <a:p>
            <a:pPr>
              <a:buNone/>
            </a:pPr>
            <a:r>
              <a:rPr lang="en-US" sz="2000" dirty="0" smtClean="0"/>
              <a:t>     STRONGLY SUGGEST FOLLOWING HYPERLINK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Current efforts on developing easy to use interface for composing advice. Like menu based design that converts the user’s choice into instruction in WAWA’s advice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253</TotalTime>
  <Words>1148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An Instructable, Adaptive Interface for Discovering and Monitoring Information on the World Wide Web.</vt:lpstr>
      <vt:lpstr>Outline:</vt:lpstr>
      <vt:lpstr>Introduction.</vt:lpstr>
      <vt:lpstr>Approach Taken</vt:lpstr>
      <vt:lpstr>WAWA Algorithm</vt:lpstr>
      <vt:lpstr>WAWA Algorithm continuous</vt:lpstr>
      <vt:lpstr>Slide 7</vt:lpstr>
      <vt:lpstr>Slide 8</vt:lpstr>
      <vt:lpstr>Slide 9</vt:lpstr>
      <vt:lpstr>References: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Instructable, Adaptive interface for Discovering and monitoring Information on the World Wide Web.</dc:title>
  <dc:creator>prady</dc:creator>
  <cp:lastModifiedBy>prady</cp:lastModifiedBy>
  <cp:revision>51</cp:revision>
  <dcterms:created xsi:type="dcterms:W3CDTF">2010-11-30T22:29:12Z</dcterms:created>
  <dcterms:modified xsi:type="dcterms:W3CDTF">2010-12-03T05:29:26Z</dcterms:modified>
</cp:coreProperties>
</file>